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84" r:id="rId1"/>
  </p:sldMasterIdLst>
  <p:notesMasterIdLst>
    <p:notesMasterId r:id="rId70"/>
  </p:notesMasterIdLst>
  <p:sldIdLst>
    <p:sldId id="432" r:id="rId2"/>
    <p:sldId id="433" r:id="rId3"/>
    <p:sldId id="351" r:id="rId4"/>
    <p:sldId id="418" r:id="rId5"/>
    <p:sldId id="415" r:id="rId6"/>
    <p:sldId id="416" r:id="rId7"/>
    <p:sldId id="417" r:id="rId8"/>
    <p:sldId id="419" r:id="rId9"/>
    <p:sldId id="371" r:id="rId10"/>
    <p:sldId id="372" r:id="rId11"/>
    <p:sldId id="373" r:id="rId12"/>
    <p:sldId id="374" r:id="rId13"/>
    <p:sldId id="375" r:id="rId14"/>
    <p:sldId id="376" r:id="rId15"/>
    <p:sldId id="377" r:id="rId16"/>
    <p:sldId id="444" r:id="rId17"/>
    <p:sldId id="445" r:id="rId18"/>
    <p:sldId id="420" r:id="rId19"/>
    <p:sldId id="378" r:id="rId20"/>
    <p:sldId id="379" r:id="rId21"/>
    <p:sldId id="380" r:id="rId22"/>
    <p:sldId id="381" r:id="rId23"/>
    <p:sldId id="382" r:id="rId24"/>
    <p:sldId id="383" r:id="rId25"/>
    <p:sldId id="384" r:id="rId26"/>
    <p:sldId id="431" r:id="rId27"/>
    <p:sldId id="385" r:id="rId28"/>
    <p:sldId id="386" r:id="rId29"/>
    <p:sldId id="424" r:id="rId30"/>
    <p:sldId id="425" r:id="rId31"/>
    <p:sldId id="421" r:id="rId32"/>
    <p:sldId id="389" r:id="rId33"/>
    <p:sldId id="390" r:id="rId34"/>
    <p:sldId id="391" r:id="rId35"/>
    <p:sldId id="392" r:id="rId36"/>
    <p:sldId id="398" r:id="rId37"/>
    <p:sldId id="399" r:id="rId38"/>
    <p:sldId id="400" r:id="rId39"/>
    <p:sldId id="401" r:id="rId40"/>
    <p:sldId id="402" r:id="rId41"/>
    <p:sldId id="422" r:id="rId42"/>
    <p:sldId id="403" r:id="rId43"/>
    <p:sldId id="426" r:id="rId44"/>
    <p:sldId id="404" r:id="rId45"/>
    <p:sldId id="405" r:id="rId46"/>
    <p:sldId id="406" r:id="rId47"/>
    <p:sldId id="407" r:id="rId48"/>
    <p:sldId id="408" r:id="rId49"/>
    <p:sldId id="409" r:id="rId50"/>
    <p:sldId id="410" r:id="rId51"/>
    <p:sldId id="411" r:id="rId52"/>
    <p:sldId id="413" r:id="rId53"/>
    <p:sldId id="441" r:id="rId54"/>
    <p:sldId id="443" r:id="rId55"/>
    <p:sldId id="352" r:id="rId56"/>
    <p:sldId id="435" r:id="rId57"/>
    <p:sldId id="436" r:id="rId58"/>
    <p:sldId id="442" r:id="rId59"/>
    <p:sldId id="427" r:id="rId60"/>
    <p:sldId id="438" r:id="rId61"/>
    <p:sldId id="428" r:id="rId62"/>
    <p:sldId id="412" r:id="rId63"/>
    <p:sldId id="429" r:id="rId64"/>
    <p:sldId id="354" r:id="rId65"/>
    <p:sldId id="437" r:id="rId66"/>
    <p:sldId id="355" r:id="rId67"/>
    <p:sldId id="430" r:id="rId68"/>
    <p:sldId id="358" r:id="rId69"/>
  </p:sldIdLst>
  <p:sldSz cx="9144000" cy="6858000" type="screen4x3"/>
  <p:notesSz cx="6858000" cy="9144000"/>
  <p:embeddedFontLst>
    <p:embeddedFont>
      <p:font typeface="B Nazanin" panose="00000400000000000000" pitchFamily="2" charset="-78"/>
      <p:regular r:id="rId71"/>
      <p:bold r:id="rId72"/>
    </p:embeddedFont>
    <p:embeddedFont>
      <p:font typeface="B Traffic" panose="00000400000000000000" pitchFamily="2" charset="-78"/>
      <p:regular r:id="rId73"/>
      <p:bold r:id="rId74"/>
    </p:embeddedFont>
    <p:embeddedFont>
      <p:font typeface="Century Schoolbook" panose="020B0604020202020204" charset="0"/>
      <p:regular r:id="rId75"/>
      <p:bold r:id="rId76"/>
      <p:italic r:id="rId77"/>
      <p:boldItalic r:id="rId78"/>
    </p:embeddedFont>
    <p:embeddedFont>
      <p:font typeface="Calibri" panose="020F0502020204030204" pitchFamily="34" charset="0"/>
      <p:regular r:id="rId79"/>
      <p:bold r:id="rId80"/>
      <p:italic r:id="rId81"/>
      <p:boldItalic r:id="rId82"/>
    </p:embeddedFont>
    <p:embeddedFont>
      <p:font typeface="Consolas" panose="020B0609020204030204" pitchFamily="49" charset="0"/>
      <p:regular r:id="rId83"/>
      <p:bold r:id="rId84"/>
      <p:italic r:id="rId85"/>
      <p:boldItalic r:id="rId86"/>
    </p:embeddedFont>
    <p:embeddedFont>
      <p:font typeface="B Titr" panose="00000700000000000000" pitchFamily="2" charset="-78"/>
      <p:bold r:id="rId87"/>
    </p:embeddedFont>
    <p:embeddedFont>
      <p:font typeface="Wingdings 2" panose="05020102010507070707" pitchFamily="18" charset="2"/>
      <p:regular r:id="rId88"/>
    </p:embeddedFont>
    <p:embeddedFont>
      <p:font typeface="IranNastaliq" panose="02020505000000020003" pitchFamily="18" charset="0"/>
      <p:regular r:id="rId8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51" autoAdjust="0"/>
    <p:restoredTop sz="75683" autoAdjust="0"/>
  </p:normalViewPr>
  <p:slideViewPr>
    <p:cSldViewPr>
      <p:cViewPr varScale="1">
        <p:scale>
          <a:sx n="66" d="100"/>
          <a:sy n="66" d="100"/>
        </p:scale>
        <p:origin x="696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14.fntdata"/><Relationship Id="rId89" Type="http://schemas.openxmlformats.org/officeDocument/2006/relationships/font" Target="fonts/font19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4.fntdata"/><Relationship Id="rId79" Type="http://schemas.openxmlformats.org/officeDocument/2006/relationships/font" Target="fonts/font9.fntdata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2.fntdata"/><Relationship Id="rId80" Type="http://schemas.openxmlformats.org/officeDocument/2006/relationships/font" Target="fonts/font10.fntdata"/><Relationship Id="rId85" Type="http://schemas.openxmlformats.org/officeDocument/2006/relationships/font" Target="fonts/font15.fntdata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font" Target="fonts/font5.fntdata"/><Relationship Id="rId83" Type="http://schemas.openxmlformats.org/officeDocument/2006/relationships/font" Target="fonts/font13.fntdata"/><Relationship Id="rId88" Type="http://schemas.openxmlformats.org/officeDocument/2006/relationships/font" Target="fonts/font18.fntdata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3.fntdata"/><Relationship Id="rId78" Type="http://schemas.openxmlformats.org/officeDocument/2006/relationships/font" Target="fonts/font8.fntdata"/><Relationship Id="rId81" Type="http://schemas.openxmlformats.org/officeDocument/2006/relationships/font" Target="fonts/font11.fntdata"/><Relationship Id="rId86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6.fntdata"/><Relationship Id="rId7" Type="http://schemas.openxmlformats.org/officeDocument/2006/relationships/slide" Target="slides/slide6.xml"/><Relationship Id="rId71" Type="http://schemas.openxmlformats.org/officeDocument/2006/relationships/font" Target="fonts/font1.fntdata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17.fntdata"/><Relationship Id="rId61" Type="http://schemas.openxmlformats.org/officeDocument/2006/relationships/slide" Target="slides/slide60.xml"/><Relationship Id="rId82" Type="http://schemas.openxmlformats.org/officeDocument/2006/relationships/font" Target="fonts/font1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289EC-D0F9-42BA-9837-EB79F3B5D291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92A84-B271-4996-88A0-2F83FECD3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80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52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خط</a:t>
            </a:r>
            <a:r>
              <a:rPr lang="fa-I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intValue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floatValue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r>
              <a:rPr lang="fa-I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زیرا نیاز به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CAST</a:t>
            </a:r>
            <a:r>
              <a:rPr lang="fa-I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دارد. برای اصلاح این خط باید بنویسیم؟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intValue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floatValue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0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77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77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77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77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77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773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773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773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77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086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773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773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773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773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773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773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773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773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773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77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773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773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773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773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773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773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773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773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773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773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امکان ذخیره متغیر در </a:t>
            </a:r>
            <a:r>
              <a:rPr lang="fa-IR" dirty="0" err="1" smtClean="0"/>
              <a:t>داده‌های</a:t>
            </a:r>
            <a:r>
              <a:rPr lang="fa-IR" dirty="0" smtClean="0"/>
              <a:t> صحیح؟ مرور محدودیت در انتساب انواع داده</a:t>
            </a:r>
          </a:p>
          <a:p>
            <a:pPr lvl="1" algn="r" rtl="1"/>
            <a:r>
              <a:rPr lang="fa-IR" dirty="0" err="1" smtClean="0"/>
              <a:t>کاراکترهای</a:t>
            </a:r>
            <a:r>
              <a:rPr lang="fa-IR" dirty="0" smtClean="0"/>
              <a:t> خاص</a:t>
            </a:r>
          </a:p>
          <a:p>
            <a:pPr lvl="1" algn="r" rtl="1"/>
            <a:r>
              <a:rPr lang="fa-IR" dirty="0" smtClean="0"/>
              <a:t>استفاده از </a:t>
            </a:r>
            <a:r>
              <a:rPr lang="en-US" dirty="0" smtClean="0"/>
              <a:t>switch</a:t>
            </a:r>
            <a:r>
              <a:rPr lang="fa-IR" dirty="0" smtClean="0"/>
              <a:t> یا </a:t>
            </a:r>
            <a:r>
              <a:rPr lang="en-US" dirty="0" smtClean="0"/>
              <a:t>break/continue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06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773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773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77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77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77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77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77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77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 rtl="1">
              <a:buNone/>
              <a:defRPr sz="1800" b="1">
                <a:solidFill>
                  <a:schemeClr val="tx2"/>
                </a:solidFill>
                <a:cs typeface="B Titr" pitchFamily="2" charset="-78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 userDrawn="1"/>
        </p:nvSpPr>
        <p:spPr>
          <a:xfrm>
            <a:off x="8686800" y="6400800"/>
            <a:ext cx="457200" cy="4572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>
            <a:normAutofit/>
          </a:bodyPr>
          <a:lstStyle>
            <a:lvl1pPr>
              <a:defRPr sz="3600" cap="none" baseline="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763000" cy="5318761"/>
          </a:xfrm>
        </p:spPr>
        <p:txBody>
          <a:bodyPr>
            <a:normAutofit/>
          </a:bodyPr>
          <a:lstStyle>
            <a:lvl1pPr marL="274320" indent="-274320">
              <a:lnSpc>
                <a:spcPct val="130000"/>
              </a:lnSpc>
              <a:spcBef>
                <a:spcPts val="800"/>
              </a:spcBef>
              <a:buFont typeface="Wingdings" panose="05000000000000000000" pitchFamily="2" charset="2"/>
              <a:buChar char=""/>
              <a:defRPr sz="3200">
                <a:cs typeface="B Nazanin" pitchFamily="2" charset="-78"/>
              </a:defRPr>
            </a:lvl1pPr>
            <a:lvl2pPr>
              <a:lnSpc>
                <a:spcPct val="130000"/>
              </a:lnSpc>
              <a:defRPr sz="2800">
                <a:cs typeface="B Nazanin" pitchFamily="2" charset="-78"/>
              </a:defRPr>
            </a:lvl2pPr>
            <a:lvl3pPr>
              <a:lnSpc>
                <a:spcPct val="130000"/>
              </a:lnSpc>
              <a:defRPr sz="2400">
                <a:cs typeface="B Nazanin" pitchFamily="2" charset="-78"/>
              </a:defRPr>
            </a:lvl3pPr>
            <a:lvl4pPr>
              <a:lnSpc>
                <a:spcPct val="130000"/>
              </a:lnSpc>
              <a:defRPr sz="2400">
                <a:cs typeface="B Nazanin" pitchFamily="2" charset="-78"/>
              </a:defRPr>
            </a:lvl4pPr>
            <a:lvl5pPr>
              <a:lnSpc>
                <a:spcPct val="130000"/>
              </a:lnSpc>
              <a:defRPr sz="2000"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52400" y="990600"/>
            <a:ext cx="876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/>
          <p:cNvSpPr txBox="1">
            <a:spLocks/>
          </p:cNvSpPr>
          <p:nvPr userDrawn="1"/>
        </p:nvSpPr>
        <p:spPr>
          <a:xfrm>
            <a:off x="5791200" y="6492240"/>
            <a:ext cx="2514600" cy="36576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رشته، آرایه و چند داستان دیگر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sp>
        <p:nvSpPr>
          <p:cNvPr id="14" name="Footer Placeholder 12"/>
          <p:cNvSpPr txBox="1">
            <a:spLocks/>
          </p:cNvSpPr>
          <p:nvPr userDrawn="1"/>
        </p:nvSpPr>
        <p:spPr>
          <a:xfrm>
            <a:off x="2514600" y="6492240"/>
            <a:ext cx="2590800" cy="365760"/>
          </a:xfrm>
          <a:prstGeom prst="rect">
            <a:avLst/>
          </a:prstGeom>
        </p:spPr>
        <p:txBody>
          <a:bodyPr vert="horz" rtlCol="0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32E6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aliakbary@asta.ir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632E6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 flipH="1" flipV="1">
            <a:off x="152400" y="6477000"/>
            <a:ext cx="8763000" cy="1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oter Placeholder 12"/>
          <p:cNvSpPr txBox="1">
            <a:spLocks/>
          </p:cNvSpPr>
          <p:nvPr userDrawn="1"/>
        </p:nvSpPr>
        <p:spPr>
          <a:xfrm>
            <a:off x="457200" y="6492240"/>
            <a:ext cx="1828800" cy="36576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انجمن </a:t>
            </a:r>
            <a:r>
              <a:rPr kumimoji="0" lang="fa-I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جاواکاپ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8686800" y="6400800"/>
            <a:ext cx="457199" cy="457200"/>
          </a:xfrm>
          <a:prstGeom prst="rect">
            <a:avLst/>
          </a:prstGeom>
        </p:spPr>
        <p:txBody>
          <a:bodyPr vert="horz" bIns="0" rtlCol="0" anchor="ctr"/>
          <a:lstStyle>
            <a:defPPr>
              <a:defRPr lang="ar-SA"/>
            </a:defPPr>
            <a:lvl1pPr algn="r" rtl="1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B Titr" pitchFamily="2" charset="-78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5DE069-895B-4DE0-BABE-F123686C0279}" type="slidenum">
              <a:rPr kumimoji="0" lang="ar-SA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B Titr" pitchFamily="2" charset="-78"/>
              </a:rPr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B Titr" pitchFamily="2" charset="-78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044" y="6565367"/>
            <a:ext cx="736156" cy="29263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" y="6271260"/>
            <a:ext cx="419100" cy="586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3962400" cy="5486400"/>
          </a:xfrm>
        </p:spPr>
        <p:txBody>
          <a:bodyPr/>
          <a:lstStyle>
            <a:lvl1pPr>
              <a:defRPr>
                <a:cs typeface="B Nazanin" pitchFamily="2" charset="-78"/>
              </a:defRPr>
            </a:lvl1pPr>
            <a:lvl2pPr>
              <a:defRPr>
                <a:cs typeface="B Nazanin" pitchFamily="2" charset="-78"/>
              </a:defRPr>
            </a:lvl2pPr>
            <a:lvl3pPr>
              <a:defRPr>
                <a:cs typeface="B Nazanin" pitchFamily="2" charset="-78"/>
              </a:defRPr>
            </a:lvl3pPr>
            <a:lvl4pPr>
              <a:defRPr>
                <a:cs typeface="B Nazanin" pitchFamily="2" charset="-78"/>
              </a:defRPr>
            </a:lvl4pPr>
            <a:lvl5pPr>
              <a:defRPr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724400" y="1143000"/>
            <a:ext cx="4191000" cy="5486400"/>
          </a:xfrm>
        </p:spPr>
        <p:txBody>
          <a:bodyPr/>
          <a:lstStyle>
            <a:lvl1pPr>
              <a:defRPr>
                <a:cs typeface="B Nazanin" pitchFamily="2" charset="-78"/>
              </a:defRPr>
            </a:lvl1pPr>
            <a:lvl2pPr>
              <a:defRPr>
                <a:cs typeface="B Nazanin" pitchFamily="2" charset="-78"/>
              </a:defRPr>
            </a:lvl2pPr>
            <a:lvl3pPr>
              <a:defRPr>
                <a:cs typeface="B Nazanin" pitchFamily="2" charset="-78"/>
              </a:defRPr>
            </a:lvl3pPr>
            <a:lvl4pPr>
              <a:defRPr>
                <a:cs typeface="B Nazanin" pitchFamily="2" charset="-78"/>
              </a:defRPr>
            </a:lvl4pPr>
            <a:lvl5pPr>
              <a:defRPr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>
            <a:normAutofit/>
          </a:bodyPr>
          <a:lstStyle>
            <a:lvl1pPr>
              <a:defRPr sz="360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52400" y="990600"/>
            <a:ext cx="876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1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9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rtl="1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rtl="1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r" rtl="1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vacup.ir/javacup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/>
              <a:t>رشته، آرایه‌ و چند داستان دیگر</a:t>
            </a:r>
            <a:r>
              <a:rPr lang="en-US" dirty="0"/>
              <a:t/>
            </a:r>
            <a:br>
              <a:rPr lang="en-US" dirty="0"/>
            </a:br>
            <a:r>
              <a:rPr lang="en-US" sz="2800" b="0" dirty="0"/>
              <a:t>String, Array, and other Stories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solidFill>
                <a:schemeClr val="tx2">
                  <a:lumMod val="75000"/>
                </a:schemeClr>
              </a:solidFill>
              <a:latin typeface="IranNastaliq" panose="02020505000000020003" pitchFamily="18" charset="0"/>
              <a:cs typeface="IranNastaliq" panose="02020505000000020003" pitchFamily="18" charset="0"/>
            </a:endParaRPr>
          </a:p>
          <a:p>
            <a:r>
              <a:rPr lang="fa-IR" sz="2400" dirty="0" smtClean="0">
                <a:solidFill>
                  <a:schemeClr val="tx2">
                    <a:lumMod val="75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صادق</a:t>
            </a:r>
            <a:r>
              <a:rPr lang="fa-IR" sz="2400" dirty="0">
                <a:solidFill>
                  <a:schemeClr val="tx2">
                    <a:lumMod val="75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 </a:t>
            </a:r>
            <a:r>
              <a:rPr lang="fa-IR" sz="2400" dirty="0" smtClean="0">
                <a:solidFill>
                  <a:schemeClr val="tx2">
                    <a:lumMod val="75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  علی‌اکبری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38400" y="772638"/>
            <a:ext cx="6172200" cy="18943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r" rtl="1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B Titr" pitchFamily="2" charset="-78"/>
              </a:defRPr>
            </a:lvl1pPr>
          </a:lstStyle>
          <a:p>
            <a:r>
              <a:rPr lang="fa-IR" dirty="0" smtClean="0">
                <a:solidFill>
                  <a:schemeClr val="accent4">
                    <a:lumMod val="50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انجمن جاواکاپ تقدیم </a:t>
            </a:r>
            <a:r>
              <a:rPr lang="fa-IR" dirty="0" err="1" smtClean="0">
                <a:solidFill>
                  <a:schemeClr val="accent4">
                    <a:lumMod val="50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می‌کند</a:t>
            </a:r>
            <a:endParaRPr lang="fa-IR" dirty="0" smtClean="0">
              <a:solidFill>
                <a:schemeClr val="accent4">
                  <a:lumMod val="50000"/>
                </a:schemeClr>
              </a:solidFill>
              <a:latin typeface="IranNastaliq" panose="02020505000000020003" pitchFamily="18" charset="0"/>
              <a:cs typeface="IranNastaliq" panose="02020505000000020003" pitchFamily="18" charset="0"/>
            </a:endParaRPr>
          </a:p>
          <a:p>
            <a:endParaRPr lang="fa-IR" dirty="0" smtClean="0">
              <a:solidFill>
                <a:schemeClr val="tx2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  <a:p>
            <a:r>
              <a:rPr lang="fa-IR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دوره برنامه‌نويسی جاوا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5227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/>
          <a:lstStyle/>
          <a:p>
            <a:r>
              <a:rPr lang="fa-IR" dirty="0" smtClean="0"/>
              <a:t>تبدیل مستقیم انواع داده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تبدیل نوع در جهت </a:t>
            </a:r>
            <a:r>
              <a:rPr lang="fa-IR" dirty="0" err="1" smtClean="0"/>
              <a:t>فلش‌ها</a:t>
            </a:r>
            <a:r>
              <a:rPr lang="fa-IR" dirty="0" smtClean="0"/>
              <a:t> ممکن است</a:t>
            </a:r>
          </a:p>
          <a:p>
            <a:r>
              <a:rPr lang="fa-IR" dirty="0" smtClean="0"/>
              <a:t>همه تبدیل‌های دیگر نیازمند تبدیل صریح (</a:t>
            </a:r>
            <a:r>
              <a:rPr lang="en-US" sz="2800" dirty="0" smtClean="0"/>
              <a:t>Cast</a:t>
            </a:r>
            <a:r>
              <a:rPr lang="fa-IR" dirty="0" smtClean="0"/>
              <a:t>) هستند</a:t>
            </a:r>
            <a:endParaRPr lang="en-US" dirty="0"/>
          </a:p>
          <a:p>
            <a:r>
              <a:rPr lang="fa-IR" dirty="0" smtClean="0"/>
              <a:t>نوع داده </a:t>
            </a:r>
            <a:r>
              <a:rPr lang="en-US" dirty="0" err="1" smtClean="0"/>
              <a:t>boolean</a:t>
            </a:r>
            <a:r>
              <a:rPr lang="fa-IR" dirty="0" smtClean="0"/>
              <a:t> قابل تبدیل نیست</a:t>
            </a:r>
            <a:endParaRPr lang="en-US" dirty="0"/>
          </a:p>
          <a:p>
            <a:r>
              <a:rPr lang="fa-IR" dirty="0" smtClean="0"/>
              <a:t>نوع داده </a:t>
            </a:r>
            <a:r>
              <a:rPr lang="en-US" dirty="0" smtClean="0"/>
              <a:t>char</a:t>
            </a:r>
            <a:r>
              <a:rPr lang="fa-IR" dirty="0"/>
              <a:t> </a:t>
            </a:r>
            <a:r>
              <a:rPr lang="fa-IR" dirty="0" smtClean="0"/>
              <a:t>یک نوع ویژه عددی است</a:t>
            </a:r>
          </a:p>
          <a:p>
            <a:pPr marL="0" indent="341313" algn="l" rtl="0">
              <a:buNone/>
            </a:pPr>
            <a:endParaRPr lang="en-US" sz="2400" dirty="0"/>
          </a:p>
          <a:p>
            <a:endParaRPr lang="fa-IR" dirty="0" smtClean="0"/>
          </a:p>
        </p:txBody>
      </p:sp>
      <p:grpSp>
        <p:nvGrpSpPr>
          <p:cNvPr id="19" name="Group 18"/>
          <p:cNvGrpSpPr/>
          <p:nvPr/>
        </p:nvGrpSpPr>
        <p:grpSpPr>
          <a:xfrm>
            <a:off x="228600" y="4457688"/>
            <a:ext cx="8683982" cy="1866912"/>
            <a:chOff x="428596" y="2071678"/>
            <a:chExt cx="8683982" cy="1866912"/>
          </a:xfrm>
        </p:grpSpPr>
        <p:sp>
          <p:nvSpPr>
            <p:cNvPr id="20" name="Rounded Rectangle 19"/>
            <p:cNvSpPr/>
            <p:nvPr/>
          </p:nvSpPr>
          <p:spPr>
            <a:xfrm>
              <a:off x="428596" y="2071678"/>
              <a:ext cx="1097280" cy="5486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byte</a:t>
              </a:r>
              <a:endParaRPr lang="en-US" sz="2000" b="1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047383" y="3077526"/>
              <a:ext cx="1097280" cy="5486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char</a:t>
              </a:r>
              <a:endParaRPr lang="en-US" sz="2000" b="1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905000" y="2071678"/>
              <a:ext cx="1097280" cy="5486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short</a:t>
              </a:r>
              <a:endParaRPr lang="en-US" sz="2000" b="1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352800" y="2071678"/>
              <a:ext cx="1097280" cy="5486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/>
                <a:t>int</a:t>
              </a:r>
              <a:endParaRPr lang="en-US" sz="2000" b="1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876800" y="2071678"/>
              <a:ext cx="1097280" cy="5486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long</a:t>
              </a:r>
              <a:endParaRPr lang="en-US" sz="2000" b="1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400800" y="2073554"/>
              <a:ext cx="1097280" cy="5486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float</a:t>
              </a:r>
              <a:endParaRPr lang="en-US" sz="2000" b="1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7834302" y="2071678"/>
              <a:ext cx="1278276" cy="5486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double</a:t>
              </a:r>
              <a:endParaRPr lang="en-US" sz="2000" b="1" dirty="0"/>
            </a:p>
          </p:txBody>
        </p:sp>
        <p:cxnSp>
          <p:nvCxnSpPr>
            <p:cNvPr id="27" name="Straight Arrow Connector 26"/>
            <p:cNvCxnSpPr>
              <a:stCxn id="20" idx="3"/>
              <a:endCxn id="22" idx="1"/>
            </p:cNvCxnSpPr>
            <p:nvPr/>
          </p:nvCxnSpPr>
          <p:spPr>
            <a:xfrm>
              <a:off x="1525876" y="2345998"/>
              <a:ext cx="379124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1" idx="3"/>
              <a:endCxn id="23" idx="2"/>
            </p:cNvCxnSpPr>
            <p:nvPr/>
          </p:nvCxnSpPr>
          <p:spPr>
            <a:xfrm flipV="1">
              <a:off x="3144663" y="2620318"/>
              <a:ext cx="756777" cy="73152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2" idx="3"/>
              <a:endCxn id="23" idx="1"/>
            </p:cNvCxnSpPr>
            <p:nvPr/>
          </p:nvCxnSpPr>
          <p:spPr>
            <a:xfrm>
              <a:off x="3002280" y="2345998"/>
              <a:ext cx="35052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3" idx="3"/>
              <a:endCxn id="24" idx="1"/>
            </p:cNvCxnSpPr>
            <p:nvPr/>
          </p:nvCxnSpPr>
          <p:spPr>
            <a:xfrm>
              <a:off x="4450080" y="2345998"/>
              <a:ext cx="42672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4" idx="3"/>
              <a:endCxn id="25" idx="1"/>
            </p:cNvCxnSpPr>
            <p:nvPr/>
          </p:nvCxnSpPr>
          <p:spPr>
            <a:xfrm>
              <a:off x="5974080" y="2345998"/>
              <a:ext cx="426720" cy="18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5" idx="3"/>
              <a:endCxn id="26" idx="1"/>
            </p:cNvCxnSpPr>
            <p:nvPr/>
          </p:nvCxnSpPr>
          <p:spPr>
            <a:xfrm flipV="1">
              <a:off x="7498080" y="2345998"/>
              <a:ext cx="336222" cy="18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4876800" y="3367086"/>
              <a:ext cx="1524000" cy="57150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>
                  <a:solidFill>
                    <a:schemeClr val="tx1"/>
                  </a:solidFill>
                </a:rPr>
                <a:t>boolean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884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/>
          <a:lstStyle/>
          <a:p>
            <a:r>
              <a:rPr lang="fa-IR" dirty="0" smtClean="0"/>
              <a:t>جدول تبدیل نوع </a:t>
            </a:r>
            <a:r>
              <a:rPr lang="fa-IR" dirty="0" err="1" smtClean="0"/>
              <a:t>داده‌ها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8763000" cy="292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4572000" y="4267200"/>
            <a:ext cx="4343400" cy="2590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r" rtl="1" eaLnBrk="1" latinLnBrk="0" hangingPunct="1">
              <a:lnSpc>
                <a:spcPct val="130000"/>
              </a:lnSpc>
              <a:spcBef>
                <a:spcPts val="8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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1pPr>
            <a:lvl2pPr marL="640080" indent="-27432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2pPr>
            <a:lvl3pPr marL="91440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3pPr>
            <a:lvl4pPr marL="118872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4pPr>
            <a:lvl5pPr marL="146304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N</a:t>
            </a:r>
            <a:r>
              <a:rPr lang="fa-IR" sz="2800" dirty="0" smtClean="0"/>
              <a:t> : تبدیل ممکن نیست</a:t>
            </a:r>
          </a:p>
          <a:p>
            <a:r>
              <a:rPr lang="en-US" sz="2800" dirty="0" smtClean="0"/>
              <a:t>Y</a:t>
            </a:r>
            <a:r>
              <a:rPr lang="fa-IR" sz="2800" dirty="0" smtClean="0"/>
              <a:t> : تبدیل </a:t>
            </a:r>
            <a:r>
              <a:rPr lang="fa-IR" sz="2800" dirty="0" err="1" smtClean="0"/>
              <a:t>به‌صورت</a:t>
            </a:r>
            <a:r>
              <a:rPr lang="fa-IR" sz="2800" dirty="0" smtClean="0"/>
              <a:t> خودکار و ضمنی توسط جاوا انجام </a:t>
            </a:r>
            <a:r>
              <a:rPr lang="fa-IR" sz="2800" dirty="0" err="1" smtClean="0"/>
              <a:t>می‌شود</a:t>
            </a:r>
            <a:endParaRPr lang="fa-IR" sz="2800" dirty="0" smtClean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228600" y="4267200"/>
            <a:ext cx="4343400" cy="2590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r" rtl="1" eaLnBrk="1" latinLnBrk="0" hangingPunct="1">
              <a:lnSpc>
                <a:spcPct val="130000"/>
              </a:lnSpc>
              <a:spcBef>
                <a:spcPts val="8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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1pPr>
            <a:lvl2pPr marL="640080" indent="-27432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2pPr>
            <a:lvl3pPr marL="91440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3pPr>
            <a:lvl4pPr marL="118872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4pPr>
            <a:lvl5pPr marL="146304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C</a:t>
            </a:r>
            <a:r>
              <a:rPr lang="fa-IR" sz="2800" dirty="0" smtClean="0"/>
              <a:t> : نیاز به تبدیل صریح (</a:t>
            </a:r>
            <a:r>
              <a:rPr lang="en-US" sz="2800" dirty="0" smtClean="0"/>
              <a:t>Cast</a:t>
            </a:r>
            <a:r>
              <a:rPr lang="fa-IR" sz="2800" dirty="0" smtClean="0"/>
              <a:t>)</a:t>
            </a:r>
          </a:p>
          <a:p>
            <a:r>
              <a:rPr lang="en-US" sz="2800" dirty="0" smtClean="0"/>
              <a:t>Y*</a:t>
            </a:r>
            <a:r>
              <a:rPr lang="fa-IR" sz="2800" dirty="0" smtClean="0"/>
              <a:t> : تبدیل خودکار است ولی دقیق نیست</a:t>
            </a:r>
          </a:p>
        </p:txBody>
      </p:sp>
    </p:spTree>
    <p:extLst>
      <p:ext uri="{BB962C8B-B14F-4D97-AF65-F5344CB8AC3E}">
        <p14:creationId xmlns:p14="http://schemas.microsoft.com/office/powerpoint/2010/main" val="90449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/>
          <a:lstStyle/>
          <a:p>
            <a:r>
              <a:rPr lang="fa-IR" dirty="0" smtClean="0"/>
              <a:t>مثال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3050" indent="7938" algn="l" rtl="0">
              <a:buNone/>
            </a:pP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;   float f;</a:t>
            </a:r>
            <a:endParaRPr lang="fa-IR" sz="2400" b="1" dirty="0" smtClean="0">
              <a:solidFill>
                <a:srgbClr val="000000"/>
              </a:solidFill>
              <a:latin typeface="Courier New"/>
            </a:endParaRPr>
          </a:p>
          <a:p>
            <a:pPr marL="273050" indent="7938" algn="l" rtl="0"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i 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= 123456789;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 </a:t>
            </a:r>
            <a:endParaRPr lang="fa-I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/>
            </a:endParaRPr>
          </a:p>
          <a:p>
            <a:pPr marL="273050" indent="7938" algn="l" rtl="0"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f 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= i;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 </a:t>
            </a:r>
            <a:endParaRPr lang="en-US" sz="2000" b="1" dirty="0">
              <a:solidFill>
                <a:srgbClr val="000000"/>
              </a:solidFill>
              <a:latin typeface="Courier New"/>
            </a:endParaRPr>
          </a:p>
          <a:p>
            <a:pPr marL="273050" indent="7938" algn="l" rtl="0">
              <a:buNone/>
            </a:pPr>
            <a:r>
              <a:rPr lang="en-US" sz="2000" b="1" i="1" dirty="0" err="1">
                <a:solidFill>
                  <a:srgbClr val="000000"/>
                </a:solidFill>
                <a:latin typeface="Courier New"/>
              </a:rPr>
              <a:t>System.out.println</a:t>
            </a:r>
            <a:r>
              <a:rPr lang="en-US" sz="2000" b="1" i="1" dirty="0">
                <a:solidFill>
                  <a:srgbClr val="000000"/>
                </a:solidFill>
                <a:latin typeface="Courier New"/>
              </a:rPr>
              <a:t>(f</a:t>
            </a:r>
            <a:r>
              <a:rPr lang="en-US" sz="2000" b="1" i="1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fa-I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/>
            </a:endParaRPr>
          </a:p>
          <a:p>
            <a:pPr marL="273050" indent="7938" algn="l" rtl="0">
              <a:buNone/>
            </a:pPr>
            <a:r>
              <a:rPr lang="en-US" sz="20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= (</a:t>
            </a:r>
            <a:r>
              <a:rPr lang="en-US" sz="20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) f;</a:t>
            </a:r>
          </a:p>
          <a:p>
            <a:pPr marL="273050" indent="7938" algn="l" rtl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000" b="1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000" b="1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000" b="1" i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000" b="1" i="1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/>
            </a:endParaRPr>
          </a:p>
          <a:p>
            <a:pPr algn="r"/>
            <a:endParaRPr lang="fa-IR" sz="2000" dirty="0" smtClean="0"/>
          </a:p>
          <a:p>
            <a:pPr algn="r"/>
            <a:r>
              <a:rPr lang="fa-IR" sz="2800" dirty="0" smtClean="0"/>
              <a:t>انواع داده اعشاری (</a:t>
            </a:r>
            <a:r>
              <a:rPr lang="en-US" sz="2800" dirty="0" smtClean="0"/>
              <a:t>double</a:t>
            </a:r>
            <a:r>
              <a:rPr lang="fa-IR" sz="2800" dirty="0" smtClean="0"/>
              <a:t> و </a:t>
            </a:r>
            <a:r>
              <a:rPr lang="en-US" sz="2800" dirty="0" smtClean="0"/>
              <a:t>float</a:t>
            </a:r>
            <a:r>
              <a:rPr lang="fa-IR" sz="2800" dirty="0" smtClean="0"/>
              <a:t>)، عملاً برآوردی تقریبی از اعداد را نگه می‌دارند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7000" y="1676400"/>
            <a:ext cx="2373086" cy="4924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marL="273050" lvl="0" indent="7938">
              <a:lnSpc>
                <a:spcPct val="130000"/>
              </a:lnSpc>
              <a:spcBef>
                <a:spcPts val="800"/>
              </a:spcBef>
              <a:buClr>
                <a:srgbClr val="92278F"/>
              </a:buClr>
              <a:buSzPct val="70000"/>
            </a:pPr>
            <a:r>
              <a:rPr lang="fa-I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ourier New"/>
                <a:cs typeface="B Nazanin" pitchFamily="2" charset="-78"/>
              </a:rPr>
              <a:t>یک عدد صحیح بزرگ</a:t>
            </a:r>
            <a:endParaRPr 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Courier New"/>
              <a:cs typeface="B Nazanin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5482" y="2209800"/>
            <a:ext cx="3884718" cy="4693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marL="273050" lvl="0" indent="7938" algn="r" rtl="1">
              <a:lnSpc>
                <a:spcPct val="130000"/>
              </a:lnSpc>
              <a:spcBef>
                <a:spcPts val="800"/>
              </a:spcBef>
              <a:buClr>
                <a:srgbClr val="92278F"/>
              </a:buClr>
              <a:buSzPct val="70000"/>
            </a:pPr>
            <a:r>
              <a:rPr lang="fa-IR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ourier New"/>
                <a:cs typeface="B Nazanin" pitchFamily="2" charset="-78"/>
              </a:rPr>
              <a:t>تخمینی ازمقدار  </a:t>
            </a:r>
            <a:r>
              <a:rPr lang="en-US" sz="20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Courier New"/>
                <a:cs typeface="B Nazanin" pitchFamily="2" charset="-78"/>
              </a:rPr>
              <a:t>i</a:t>
            </a:r>
            <a:r>
              <a:rPr lang="fa-IR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ourier New"/>
                <a:cs typeface="B Nazanin" pitchFamily="2" charset="-78"/>
              </a:rPr>
              <a:t> در </a:t>
            </a: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ourier New"/>
                <a:cs typeface="B Nazanin" pitchFamily="2" charset="-78"/>
              </a:rPr>
              <a:t>f</a:t>
            </a:r>
            <a:r>
              <a:rPr lang="fa-IR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ourier New"/>
                <a:cs typeface="B Nazanin" pitchFamily="2" charset="-78"/>
              </a:rPr>
              <a:t> ذخیره می‌شود</a:t>
            </a:r>
            <a:endParaRPr 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Courier New"/>
              <a:cs typeface="B Nazanin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59003" y="2743200"/>
            <a:ext cx="5208797" cy="431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marL="273050" lvl="0" indent="7938" algn="r" rtl="1">
              <a:lnSpc>
                <a:spcPct val="130000"/>
              </a:lnSpc>
              <a:spcBef>
                <a:spcPts val="800"/>
              </a:spcBef>
              <a:buClr>
                <a:srgbClr val="92278F"/>
              </a:buClr>
              <a:buSzPct val="70000"/>
            </a:pPr>
            <a:r>
              <a:rPr lang="fa-IR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ourier New"/>
                <a:cs typeface="B Nazanin" pitchFamily="2" charset="-78"/>
              </a:rPr>
              <a:t>خروجی: </a:t>
            </a:r>
            <a:r>
              <a:rPr 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ourier New"/>
                <a:cs typeface="B Nazanin" pitchFamily="2" charset="-78"/>
              </a:rPr>
              <a:t>1.23456792E8</a:t>
            </a:r>
            <a:r>
              <a:rPr lang="fa-IR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ourier New"/>
                <a:cs typeface="B Nazanin" pitchFamily="2" charset="-78"/>
              </a:rPr>
              <a:t> (همان عدد صحیح بزرگ نیست)</a:t>
            </a:r>
            <a:endParaRPr lang="en-US" b="1" dirty="0">
              <a:solidFill>
                <a:prstClr val="black">
                  <a:lumMod val="65000"/>
                  <a:lumOff val="35000"/>
                </a:prstClr>
              </a:solidFill>
              <a:latin typeface="Courier New"/>
              <a:cs typeface="B Nazanin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21348" y="3723482"/>
            <a:ext cx="2635978" cy="4693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marL="273050" lvl="0" indent="7938" algn="r" rtl="1">
              <a:lnSpc>
                <a:spcPct val="130000"/>
              </a:lnSpc>
              <a:spcBef>
                <a:spcPts val="800"/>
              </a:spcBef>
              <a:buClr>
                <a:srgbClr val="92278F"/>
              </a:buClr>
              <a:buSzPct val="70000"/>
            </a:pPr>
            <a:r>
              <a:rPr lang="fa-IR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ourier New"/>
                <a:cs typeface="B Nazanin" pitchFamily="2" charset="-78"/>
              </a:rPr>
              <a:t>خروجی: </a:t>
            </a: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ourier New"/>
                <a:cs typeface="B Nazanin" pitchFamily="2" charset="-78"/>
              </a:rPr>
              <a:t>123456792</a:t>
            </a:r>
            <a:endParaRPr 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Courier New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7762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/>
          <a:lstStyle/>
          <a:p>
            <a:r>
              <a:rPr lang="fa-IR" dirty="0" smtClean="0"/>
              <a:t>چند نکته درباره اعداد اعشاری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r"/>
            <a:r>
              <a:rPr lang="fa-IR" sz="2400" dirty="0" smtClean="0"/>
              <a:t>مقدار مبهم (</a:t>
            </a:r>
            <a:r>
              <a:rPr lang="en-US" sz="2400" dirty="0" err="1" smtClean="0"/>
              <a:t>Double.NaN</a:t>
            </a:r>
            <a:r>
              <a:rPr lang="fa-IR" sz="2400" dirty="0" smtClean="0"/>
              <a:t>)</a:t>
            </a:r>
            <a:endParaRPr lang="en-US" sz="2400" u="sng" dirty="0"/>
          </a:p>
          <a:p>
            <a:pPr lvl="1" algn="l" rtl="0"/>
            <a:r>
              <a:rPr lang="en-US" sz="2000" b="1" dirty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n 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= 0.0/0.0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1" algn="l" rtl="0"/>
            <a:endParaRPr lang="en-US" sz="2000" b="1" dirty="0">
              <a:solidFill>
                <a:srgbClr val="000000"/>
              </a:solidFill>
              <a:latin typeface="Courier New"/>
            </a:endParaRPr>
          </a:p>
          <a:p>
            <a:r>
              <a:rPr lang="fa-IR" sz="2400" dirty="0" smtClean="0"/>
              <a:t>مقدار بینهایت (</a:t>
            </a:r>
            <a:r>
              <a:rPr lang="en-US" sz="2000" dirty="0" smtClean="0"/>
              <a:t>Double</a:t>
            </a:r>
            <a:r>
              <a:rPr lang="en-US" sz="2000" dirty="0"/>
              <a:t>. </a:t>
            </a:r>
            <a:r>
              <a:rPr lang="en-US" sz="2000" dirty="0" smtClean="0"/>
              <a:t>POSITIVE_INFINITY</a:t>
            </a:r>
            <a:r>
              <a:rPr lang="fa-IR" sz="2400" dirty="0" smtClean="0"/>
              <a:t>)</a:t>
            </a:r>
            <a:endParaRPr lang="en-US" sz="2400" dirty="0" smtClean="0"/>
          </a:p>
          <a:p>
            <a:pPr lvl="1" algn="l" rtl="0"/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</a:rPr>
              <a:t>inf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</a:rPr>
              <a:t>Double.</a:t>
            </a:r>
            <a:r>
              <a:rPr lang="en-US" sz="2000" b="1" i="1" dirty="0" err="1">
                <a:solidFill>
                  <a:srgbClr val="0000C0"/>
                </a:solidFill>
                <a:latin typeface="Courier New"/>
              </a:rPr>
              <a:t>MAX_VALUE</a:t>
            </a:r>
            <a:r>
              <a:rPr lang="en-US" sz="2000" b="1" i="1" dirty="0">
                <a:solidFill>
                  <a:srgbClr val="000000"/>
                </a:solidFill>
                <a:latin typeface="Courier New"/>
              </a:rPr>
              <a:t>*2</a:t>
            </a:r>
            <a:r>
              <a:rPr lang="en-US" sz="2000" b="1" i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fa-IR" sz="2000" b="1" i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a-IR" sz="2400" dirty="0" smtClean="0"/>
              <a:t>بینهایت منفی (</a:t>
            </a:r>
            <a:r>
              <a:rPr lang="en-US" sz="2000" dirty="0" smtClean="0"/>
              <a:t>Double</a:t>
            </a:r>
            <a:r>
              <a:rPr lang="en-US" sz="2000" dirty="0"/>
              <a:t>. NEGATIVE_INFINITY</a:t>
            </a:r>
            <a:r>
              <a:rPr lang="fa-IR" sz="2400" dirty="0" smtClean="0"/>
              <a:t>)</a:t>
            </a:r>
            <a:endParaRPr lang="en-US" sz="2400" dirty="0" smtClean="0"/>
          </a:p>
          <a:p>
            <a:pPr lvl="1" algn="l" rtl="0"/>
            <a:r>
              <a:rPr lang="en-US" sz="2200" b="1" dirty="0" smtClean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 New"/>
              </a:rPr>
              <a:t>inf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200" b="1" dirty="0" err="1">
                <a:solidFill>
                  <a:srgbClr val="000000"/>
                </a:solidFill>
                <a:latin typeface="Courier New"/>
              </a:rPr>
              <a:t>Double.MAX_VALUE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*(-2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 algn="l" rtl="0"/>
            <a:endParaRPr lang="en-US" sz="2200" b="1" dirty="0">
              <a:solidFill>
                <a:srgbClr val="000000"/>
              </a:solidFill>
              <a:latin typeface="Courier New"/>
            </a:endParaRPr>
          </a:p>
          <a:p>
            <a:pPr algn="r"/>
            <a:r>
              <a:rPr lang="fa-IR" sz="2400" dirty="0" smtClean="0"/>
              <a:t>نمایش مناسب اعداد اعشاری (</a:t>
            </a:r>
            <a:r>
              <a:rPr lang="en-US" sz="2400" dirty="0" smtClean="0"/>
              <a:t>Formatting</a:t>
            </a:r>
            <a:r>
              <a:rPr lang="fa-IR" sz="2400" dirty="0" smtClean="0"/>
              <a:t>)</a:t>
            </a:r>
            <a:endParaRPr lang="en-US" sz="2400" dirty="0"/>
          </a:p>
          <a:p>
            <a:pPr algn="l" rtl="0"/>
            <a:r>
              <a:rPr lang="fr-FR" sz="2400" dirty="0" err="1"/>
              <a:t>System.</a:t>
            </a:r>
            <a:r>
              <a:rPr lang="fr-FR" sz="2400" i="1" dirty="0" err="1"/>
              <a:t>out.format</a:t>
            </a:r>
            <a:r>
              <a:rPr lang="fr-FR" sz="2400" i="1" dirty="0"/>
              <a:t>("min double = </a:t>
            </a:r>
            <a:r>
              <a:rPr lang="fr-FR" sz="2400" b="1" i="1" dirty="0"/>
              <a:t>%</a:t>
            </a:r>
            <a:r>
              <a:rPr lang="fr-FR" sz="2400" b="1" i="1" dirty="0" smtClean="0"/>
              <a:t>5.2f</a:t>
            </a:r>
            <a:r>
              <a:rPr lang="fr-FR" sz="2400" i="1" dirty="0" smtClean="0"/>
              <a:t>", </a:t>
            </a:r>
            <a:r>
              <a:rPr lang="en-US" sz="2400" i="1" dirty="0" err="1" smtClean="0"/>
              <a:t>fvariable</a:t>
            </a:r>
            <a:r>
              <a:rPr lang="fr-FR" sz="2400" i="1" dirty="0" smtClean="0"/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576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/>
          <a:lstStyle/>
          <a:p>
            <a:r>
              <a:rPr lang="fa-IR" dirty="0" smtClean="0"/>
              <a:t>مقایسه اعداد اعشاری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fa-IR" sz="2400" dirty="0" smtClean="0"/>
              <a:t>مقایسه مستقیم اعداد اعشاری</a:t>
            </a:r>
            <a:endParaRPr lang="en-US" sz="2400" dirty="0"/>
          </a:p>
          <a:p>
            <a:r>
              <a:rPr lang="fa-IR" sz="2400" dirty="0" smtClean="0"/>
              <a:t>استفاده از عملگر </a:t>
            </a:r>
            <a:r>
              <a:rPr lang="en-US" sz="2400" b="1" dirty="0" smtClean="0"/>
              <a:t>=</a:t>
            </a:r>
            <a:r>
              <a:rPr lang="fa-IR" sz="2400" b="1" dirty="0" smtClean="0"/>
              <a:t>‌</a:t>
            </a:r>
            <a:r>
              <a:rPr lang="fa-IR" sz="500" b="1" dirty="0" smtClean="0"/>
              <a:t> </a:t>
            </a:r>
            <a:r>
              <a:rPr lang="en-US" sz="2400" b="1" dirty="0" smtClean="0"/>
              <a:t>=</a:t>
            </a:r>
            <a:r>
              <a:rPr lang="fa-IR" sz="2400" b="1" dirty="0" smtClean="0"/>
              <a:t> </a:t>
            </a:r>
            <a:r>
              <a:rPr lang="fa-IR" sz="2400" dirty="0" smtClean="0"/>
              <a:t>یا</a:t>
            </a:r>
            <a:r>
              <a:rPr lang="fa-IR" sz="2400" b="1" dirty="0" smtClean="0"/>
              <a:t> </a:t>
            </a:r>
            <a:r>
              <a:rPr lang="en-US" sz="2400" b="1" dirty="0" smtClean="0"/>
              <a:t>!=</a:t>
            </a:r>
            <a:r>
              <a:rPr lang="fa-IR" sz="2400" b="1" dirty="0" smtClean="0"/>
              <a:t> </a:t>
            </a:r>
            <a:r>
              <a:rPr lang="fa-IR" sz="2400" dirty="0" smtClean="0"/>
              <a:t>برای مقایسه اعداد اعشاری مناسب نیست </a:t>
            </a:r>
            <a:endParaRPr lang="en-US" sz="2400" dirty="0" smtClean="0"/>
          </a:p>
          <a:p>
            <a:pPr lvl="1"/>
            <a:r>
              <a:rPr lang="fa-IR" sz="2000" dirty="0"/>
              <a:t>اشتباهی رایج </a:t>
            </a:r>
            <a:r>
              <a:rPr lang="fa-IR" sz="2000" dirty="0" smtClean="0"/>
              <a:t>است</a:t>
            </a:r>
            <a:endParaRPr lang="fa-IR" sz="2000" dirty="0"/>
          </a:p>
          <a:p>
            <a:r>
              <a:rPr lang="fa-IR" sz="2400" dirty="0" smtClean="0"/>
              <a:t>مثال:</a:t>
            </a:r>
            <a:endParaRPr lang="fa-IR" sz="2000" dirty="0" smtClean="0"/>
          </a:p>
          <a:p>
            <a:pPr marL="0" indent="0" algn="l" rtl="0"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nsolas"/>
              </a:rPr>
              <a:t>  for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float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/>
              </a:rPr>
              <a:t>f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= 10f; </a:t>
            </a:r>
            <a:r>
              <a:rPr lang="en-US" sz="2000" b="1" dirty="0">
                <a:solidFill>
                  <a:srgbClr val="6A3E3E"/>
                </a:solidFill>
                <a:latin typeface="Consolas"/>
              </a:rPr>
              <a:t>f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!= 0; </a:t>
            </a:r>
            <a:r>
              <a:rPr lang="en-US" sz="2000" b="1" dirty="0">
                <a:solidFill>
                  <a:srgbClr val="6A3E3E"/>
                </a:solidFill>
                <a:latin typeface="Consolas"/>
              </a:rPr>
              <a:t>f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-= 0.1) {</a:t>
            </a:r>
          </a:p>
          <a:p>
            <a:pPr marL="0" indent="0" algn="l" rtl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20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20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20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b="1" i="1" dirty="0" smtClean="0">
                <a:solidFill>
                  <a:srgbClr val="6A3E3E"/>
                </a:solidFill>
                <a:latin typeface="Consolas"/>
              </a:rPr>
              <a:t>f</a:t>
            </a:r>
            <a:r>
              <a:rPr lang="en-US" sz="20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 algn="l" rtl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lvl="0">
              <a:buClr>
                <a:srgbClr val="92278F"/>
              </a:buClr>
            </a:pPr>
            <a:r>
              <a:rPr lang="fa-IR" sz="2400" dirty="0" smtClean="0">
                <a:solidFill>
                  <a:prstClr val="black"/>
                </a:solidFill>
              </a:rPr>
              <a:t>روش بهتر: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nsolas"/>
              </a:rPr>
              <a:t> for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float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/>
              </a:rPr>
              <a:t>f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= 10f; </a:t>
            </a:r>
            <a:r>
              <a:rPr lang="en-US" sz="2000" b="1" dirty="0">
                <a:solidFill>
                  <a:srgbClr val="6A3E3E"/>
                </a:solidFill>
                <a:latin typeface="Consolas"/>
              </a:rPr>
              <a:t>f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&gt; 0; </a:t>
            </a:r>
            <a:r>
              <a:rPr lang="en-US" sz="2000" b="1" dirty="0">
                <a:solidFill>
                  <a:srgbClr val="6A3E3E"/>
                </a:solidFill>
                <a:latin typeface="Consolas"/>
              </a:rPr>
              <a:t>f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-= 0.1) {</a:t>
            </a:r>
          </a:p>
          <a:p>
            <a:pPr marL="0" indent="0" algn="l" rtl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20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20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20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b="1" i="1" dirty="0" smtClean="0">
                <a:solidFill>
                  <a:srgbClr val="6A3E3E"/>
                </a:solidFill>
                <a:latin typeface="Consolas"/>
              </a:rPr>
              <a:t>f</a:t>
            </a:r>
            <a:r>
              <a:rPr lang="en-US" sz="20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 algn="l" rtl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}</a:t>
            </a:r>
            <a:endParaRPr lang="en-US" sz="20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19800" y="3657600"/>
            <a:ext cx="2618024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r" rtl="1"/>
            <a:r>
              <a:rPr lang="fa-IR" sz="2400" dirty="0">
                <a:solidFill>
                  <a:prstClr val="black"/>
                </a:solidFill>
                <a:cs typeface="B Nazanin" pitchFamily="2" charset="-78"/>
              </a:rPr>
              <a:t>یک حلقه بی </a:t>
            </a:r>
            <a:r>
              <a:rPr lang="fa-IR" sz="2400" dirty="0" smtClean="0">
                <a:solidFill>
                  <a:prstClr val="black"/>
                </a:solidFill>
                <a:cs typeface="B Nazanin" pitchFamily="2" charset="-78"/>
              </a:rPr>
              <a:t>نهایت</a:t>
            </a:r>
            <a:r>
              <a:rPr lang="en-US" sz="2400" dirty="0" smtClean="0">
                <a:solidFill>
                  <a:prstClr val="black"/>
                </a:solidFill>
                <a:cs typeface="B Nazanin" pitchFamily="2" charset="-78"/>
              </a:rPr>
              <a:t/>
            </a:r>
            <a:br>
              <a:rPr lang="en-US" sz="2400" dirty="0" smtClean="0">
                <a:solidFill>
                  <a:prstClr val="black"/>
                </a:solidFill>
                <a:cs typeface="B Nazanin" pitchFamily="2" charset="-78"/>
              </a:rPr>
            </a:br>
            <a:r>
              <a:rPr lang="fa-IR" sz="2400" dirty="0" smtClean="0">
                <a:solidFill>
                  <a:prstClr val="black"/>
                </a:solidFill>
                <a:cs typeface="B Nazanin" pitchFamily="2" charset="-78"/>
              </a:rPr>
              <a:t> </a:t>
            </a:r>
            <a:r>
              <a:rPr lang="fa-IR" sz="2000" dirty="0">
                <a:solidFill>
                  <a:prstClr val="black"/>
                </a:solidFill>
                <a:cs typeface="B Nazanin" pitchFamily="2" charset="-78"/>
              </a:rPr>
              <a:t>(چرا این حلقه تمام </a:t>
            </a:r>
            <a:r>
              <a:rPr lang="fa-IR" sz="2000" dirty="0" err="1">
                <a:solidFill>
                  <a:prstClr val="black"/>
                </a:solidFill>
                <a:cs typeface="B Nazanin" pitchFamily="2" charset="-78"/>
              </a:rPr>
              <a:t>نمی‌شود</a:t>
            </a:r>
            <a:r>
              <a:rPr lang="fa-IR" sz="2000" dirty="0">
                <a:solidFill>
                  <a:prstClr val="black"/>
                </a:solidFill>
                <a:cs typeface="B Nazanin" pitchFamily="2" charset="-78"/>
              </a:rPr>
              <a:t>؟)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96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/>
          <a:lstStyle/>
          <a:p>
            <a:r>
              <a:rPr lang="fa-IR" dirty="0" smtClean="0"/>
              <a:t>انتساب‌های عددی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fa-IR" sz="2400" dirty="0" smtClean="0"/>
              <a:t>سرریز انتساب اعداد صحیح: </a:t>
            </a:r>
          </a:p>
          <a:p>
            <a:pPr lvl="1"/>
            <a:r>
              <a:rPr lang="fa-IR" sz="2000" dirty="0" smtClean="0"/>
              <a:t>با انتساب یک عدد صحیح بزرگ در یک عدد صحیح از نوع ضعیف‌تر، </a:t>
            </a:r>
            <a:r>
              <a:rPr lang="fa-IR" sz="2000" b="1" dirty="0" smtClean="0"/>
              <a:t>خطای زمان اجرا رخ نمی‌دهد</a:t>
            </a:r>
          </a:p>
          <a:p>
            <a:pPr lvl="1"/>
            <a:r>
              <a:rPr lang="fa-IR" sz="2000" dirty="0" smtClean="0"/>
              <a:t>بلکه خطای منطقی رخ می‌دهد (فقط بیت‌های کم‌اهمیت‌تر استفاده میشوند)، مثال: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7F0055"/>
                </a:solidFill>
                <a:latin typeface="Consolas"/>
              </a:rPr>
              <a:t>long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/>
              </a:rPr>
              <a:t>l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= 123456789_123456789L;</a:t>
            </a:r>
          </a:p>
          <a:p>
            <a:pPr marL="0" indent="0" algn="l" rtl="0">
              <a:buNone/>
            </a:pPr>
            <a:r>
              <a:rPr lang="en-US" sz="18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= (</a:t>
            </a:r>
            <a:r>
              <a:rPr lang="en-US" sz="18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800" b="1" dirty="0">
                <a:solidFill>
                  <a:srgbClr val="6A3E3E"/>
                </a:solidFill>
                <a:latin typeface="Consolas"/>
              </a:rPr>
              <a:t>l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 algn="l" rtl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1" i="1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sz="18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0">
              <a:buClr>
                <a:srgbClr val="92278F"/>
              </a:buClr>
            </a:pPr>
            <a:r>
              <a:rPr lang="fa-IR" sz="2400" dirty="0">
                <a:solidFill>
                  <a:prstClr val="black"/>
                </a:solidFill>
              </a:rPr>
              <a:t>سرریز انتساب اعداد </a:t>
            </a:r>
            <a:r>
              <a:rPr lang="fa-IR" sz="2400" dirty="0" smtClean="0">
                <a:solidFill>
                  <a:prstClr val="black"/>
                </a:solidFill>
              </a:rPr>
              <a:t>اعشاری در اعداد صحیح</a:t>
            </a:r>
            <a:r>
              <a:rPr lang="fa-IR" sz="2400" dirty="0">
                <a:solidFill>
                  <a:prstClr val="black"/>
                </a:solidFill>
              </a:rPr>
              <a:t>: </a:t>
            </a:r>
            <a:r>
              <a:rPr lang="fa-IR" sz="2000" dirty="0" smtClean="0">
                <a:solidFill>
                  <a:prstClr val="black"/>
                </a:solidFill>
              </a:rPr>
              <a:t>حداکثر عدد ممکن ذخیره می‌شود، مثال: </a:t>
            </a:r>
          </a:p>
          <a:p>
            <a:pPr marL="0" indent="0" algn="l" rtl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/>
              </a:rPr>
              <a:t>   double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/>
              </a:rPr>
              <a:t>d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= 123456789_123456789D;</a:t>
            </a:r>
          </a:p>
          <a:p>
            <a:pPr marL="0" indent="0" algn="l" rtl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/>
              </a:rPr>
              <a:t>   </a:t>
            </a:r>
            <a:r>
              <a:rPr lang="en-US" sz="18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= (</a:t>
            </a:r>
            <a:r>
              <a:rPr lang="en-US" sz="18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800" b="1" dirty="0">
                <a:solidFill>
                  <a:srgbClr val="6A3E3E"/>
                </a:solidFill>
                <a:latin typeface="Consolas"/>
              </a:rPr>
              <a:t>d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8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8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8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1" i="1" dirty="0" err="1" smtClean="0">
                <a:solidFill>
                  <a:srgbClr val="6A3E3E"/>
                </a:solidFill>
                <a:latin typeface="Consolas"/>
              </a:rPr>
              <a:t>i</a:t>
            </a:r>
            <a:r>
              <a:rPr lang="en-US" sz="18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8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8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8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1" i="1" dirty="0" err="1" smtClean="0">
                <a:solidFill>
                  <a:srgbClr val="000000"/>
                </a:solidFill>
                <a:latin typeface="Consolas"/>
              </a:rPr>
              <a:t>Integer.</a:t>
            </a:r>
            <a:r>
              <a:rPr lang="en-US" sz="1800" b="1" i="1" dirty="0" err="1" smtClean="0">
                <a:solidFill>
                  <a:srgbClr val="0000C0"/>
                </a:solidFill>
                <a:latin typeface="Consolas"/>
              </a:rPr>
              <a:t>MAX_VALUE</a:t>
            </a:r>
            <a:r>
              <a:rPr lang="en-US" sz="1800" b="1" i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1800" b="1" i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3540829"/>
            <a:ext cx="2943755" cy="4693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marL="273050" lvl="0" indent="7938" algn="r" rtl="1">
              <a:lnSpc>
                <a:spcPct val="130000"/>
              </a:lnSpc>
              <a:spcBef>
                <a:spcPts val="800"/>
              </a:spcBef>
              <a:buClr>
                <a:srgbClr val="92278F"/>
              </a:buClr>
              <a:buSzPct val="70000"/>
            </a:pPr>
            <a:r>
              <a:rPr lang="fa-IR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ourier New"/>
                <a:cs typeface="B Nazanin" pitchFamily="2" charset="-78"/>
              </a:rPr>
              <a:t>خروجی: 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ourier New"/>
                <a:cs typeface="B Nazanin" pitchFamily="2" charset="-78"/>
              </a:rPr>
              <a:t>-</a:t>
            </a: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ourier New"/>
                <a:cs typeface="B Nazanin" pitchFamily="2" charset="-78"/>
              </a:rPr>
              <a:t>1395630315</a:t>
            </a:r>
            <a:endParaRPr 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Courier New"/>
              <a:cs typeface="B Nazanin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62600" y="5334000"/>
            <a:ext cx="2286000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 rtl="1"/>
            <a:r>
              <a:rPr lang="fa-IR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ourier New"/>
                <a:cs typeface="B Nazanin" pitchFamily="2" charset="-78"/>
              </a:rPr>
              <a:t>خروجی: </a:t>
            </a:r>
          </a:p>
          <a:p>
            <a:pPr rtl="1"/>
            <a:r>
              <a:rPr lang="en-US" sz="2000" dirty="0" smtClean="0"/>
              <a:t>2147483647</a:t>
            </a:r>
            <a:endParaRPr lang="en-US" sz="2000" dirty="0"/>
          </a:p>
          <a:p>
            <a:r>
              <a:rPr lang="en-US" sz="2000" dirty="0" smtClean="0"/>
              <a:t>2147483647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335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کوييز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5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کوییز</a:t>
            </a:r>
            <a:r>
              <a:rPr lang="fa-IR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a-IR" sz="4000" dirty="0" smtClean="0"/>
              <a:t>کدام یک از خطوط برنامه </a:t>
            </a:r>
            <a:r>
              <a:rPr lang="fa-IR" sz="4000" dirty="0" err="1" smtClean="0"/>
              <a:t>زير</a:t>
            </a:r>
            <a:r>
              <a:rPr lang="fa-IR" sz="4000" dirty="0" smtClean="0"/>
              <a:t> اشکال نحوی دارد؟ به عبارت دیگر، کدام خط از این برنامه، خطای </a:t>
            </a:r>
            <a:r>
              <a:rPr lang="fa-IR" sz="4000" dirty="0" err="1" smtClean="0"/>
              <a:t>کامپایل</a:t>
            </a:r>
            <a:r>
              <a:rPr lang="fa-IR" sz="4000" dirty="0" smtClean="0"/>
              <a:t> (</a:t>
            </a:r>
            <a:r>
              <a:rPr lang="en-US" sz="4000" dirty="0" smtClean="0"/>
              <a:t>Syntax Error</a:t>
            </a:r>
            <a:r>
              <a:rPr lang="fa-IR" sz="4000" dirty="0" smtClean="0"/>
              <a:t> </a:t>
            </a:r>
            <a:r>
              <a:rPr lang="fa-IR" sz="4000" dirty="0" err="1" smtClean="0"/>
              <a:t>يا</a:t>
            </a:r>
            <a:r>
              <a:rPr lang="fa-IR" sz="4000" dirty="0" smtClean="0"/>
              <a:t> </a:t>
            </a:r>
            <a:r>
              <a:rPr lang="en-US" sz="4000" dirty="0" smtClean="0"/>
              <a:t>Compile Error</a:t>
            </a:r>
            <a:r>
              <a:rPr lang="fa-IR" sz="4000" dirty="0" smtClean="0"/>
              <a:t>) دارد؟</a:t>
            </a:r>
            <a:r>
              <a:rPr lang="fa-IR" sz="4000" dirty="0"/>
              <a:t> </a:t>
            </a:r>
            <a:r>
              <a:rPr lang="fa-IR" sz="4000" dirty="0" smtClean="0"/>
              <a:t>برای رفع این خطا چه باید بکنیم؟</a:t>
            </a:r>
          </a:p>
          <a:p>
            <a:pPr marL="0" indent="0" algn="l" rtl="0"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Temp {</a:t>
            </a:r>
          </a:p>
          <a:p>
            <a:pPr marL="0" indent="0" algn="l" rt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 rt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 //</a:t>
            </a:r>
            <a:r>
              <a:rPr lang="en-US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salam</a:t>
            </a:r>
            <a:endParaRPr lang="en-US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 algn="l" rtl="0">
              <a:spcBef>
                <a:spcPts val="0"/>
              </a:spcBef>
              <a:buNone/>
            </a:pPr>
            <a:r>
              <a:rPr 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intValue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pPr marL="0" indent="0" algn="l" rt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float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floatValue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pPr marL="0" indent="0" algn="l" rt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intValue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floatValue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floatValue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intValue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953000" y="4876800"/>
            <a:ext cx="4134465" cy="400110"/>
          </a:xfrm>
          <a:prstGeom prst="rect">
            <a:avLst/>
          </a:prstGeom>
          <a:solidFill>
            <a:srgbClr val="99FF99"/>
          </a:solidFill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intValue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floatValue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9763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3600" dirty="0" smtClean="0"/>
              <a:t>سایر ساختارهای کنترل جر</a:t>
            </a:r>
            <a:r>
              <a:rPr lang="fa-IR" sz="3600" dirty="0"/>
              <a:t>ی</a:t>
            </a:r>
            <a:r>
              <a:rPr lang="fa-IR" sz="3600" dirty="0" smtClean="0"/>
              <a:t>ان برنامه</a:t>
            </a:r>
            <a:endParaRPr lang="en-US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000" dirty="0" smtClean="0"/>
              <a:t>Flow Control</a:t>
            </a:r>
            <a:r>
              <a:rPr lang="en-US" sz="3000" dirty="0"/>
              <a:t> </a:t>
            </a:r>
            <a:r>
              <a:rPr lang="en-US" sz="3000" dirty="0" smtClean="0"/>
              <a:t>Structures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3704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121384"/>
            <a:ext cx="4038600" cy="1631216"/>
          </a:xfrm>
          <a:custGeom>
            <a:avLst/>
            <a:gdLst>
              <a:gd name="connsiteX0" fmla="*/ 0 w 3124200"/>
              <a:gd name="connsiteY0" fmla="*/ 0 h 1477328"/>
              <a:gd name="connsiteX1" fmla="*/ 3124200 w 3124200"/>
              <a:gd name="connsiteY1" fmla="*/ 0 h 1477328"/>
              <a:gd name="connsiteX2" fmla="*/ 3124200 w 3124200"/>
              <a:gd name="connsiteY2" fmla="*/ 1477328 h 1477328"/>
              <a:gd name="connsiteX3" fmla="*/ 0 w 3124200"/>
              <a:gd name="connsiteY3" fmla="*/ 1477328 h 1477328"/>
              <a:gd name="connsiteX4" fmla="*/ 0 w 3124200"/>
              <a:gd name="connsiteY4" fmla="*/ 0 h 1477328"/>
              <a:gd name="connsiteX0" fmla="*/ 0 w 3124200"/>
              <a:gd name="connsiteY0" fmla="*/ 0 h 1477328"/>
              <a:gd name="connsiteX1" fmla="*/ 3124200 w 3124200"/>
              <a:gd name="connsiteY1" fmla="*/ 0 h 1477328"/>
              <a:gd name="connsiteX2" fmla="*/ 3124200 w 3124200"/>
              <a:gd name="connsiteY2" fmla="*/ 837248 h 1477328"/>
              <a:gd name="connsiteX3" fmla="*/ 0 w 3124200"/>
              <a:gd name="connsiteY3" fmla="*/ 1477328 h 1477328"/>
              <a:gd name="connsiteX4" fmla="*/ 0 w 3124200"/>
              <a:gd name="connsiteY4" fmla="*/ 0 h 147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4200" h="1477328">
                <a:moveTo>
                  <a:pt x="0" y="0"/>
                </a:moveTo>
                <a:lnTo>
                  <a:pt x="3124200" y="0"/>
                </a:lnTo>
                <a:lnTo>
                  <a:pt x="3124200" y="837248"/>
                </a:lnTo>
                <a:lnTo>
                  <a:pt x="0" y="14773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switch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(x){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a: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folan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b: 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bahman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/>
          <a:lstStyle/>
          <a:p>
            <a:r>
              <a:rPr lang="fa-IR" dirty="0" smtClean="0"/>
              <a:t>ساختار </a:t>
            </a:r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fa-IR" sz="2800" dirty="0" smtClean="0"/>
              <a:t>جایگزینی برای ساختار </a:t>
            </a:r>
            <a:r>
              <a:rPr lang="en-US" sz="2800" dirty="0" smtClean="0"/>
              <a:t>if-else</a:t>
            </a:r>
            <a:r>
              <a:rPr lang="fa-IR" sz="2800" dirty="0" smtClean="0"/>
              <a:t> با ساختمانی بهتر</a:t>
            </a:r>
          </a:p>
          <a:p>
            <a:r>
              <a:rPr lang="fa-IR" sz="2800" dirty="0" smtClean="0"/>
              <a:t>کاربرد: وقتی که شرط‌ها، بررسی تساوی یک مقدار با گزينه‌های مختلف است</a:t>
            </a:r>
          </a:p>
          <a:p>
            <a:pPr lvl="1"/>
            <a:r>
              <a:rPr lang="fa-IR" sz="2400" dirty="0" smtClean="0"/>
              <a:t>اگر </a:t>
            </a:r>
            <a:r>
              <a:rPr lang="en-US" sz="2400" dirty="0" smtClean="0"/>
              <a:t>x</a:t>
            </a:r>
            <a:r>
              <a:rPr lang="fa-IR" sz="2400" dirty="0" smtClean="0"/>
              <a:t> برابر با </a:t>
            </a:r>
            <a:r>
              <a:rPr lang="en-US" sz="2400" dirty="0" smtClean="0"/>
              <a:t>a</a:t>
            </a:r>
            <a:r>
              <a:rPr lang="fa-IR" sz="2400" dirty="0" smtClean="0"/>
              <a:t> بود فلان‌کار را بکن، اگر </a:t>
            </a:r>
            <a:r>
              <a:rPr lang="en-US" sz="2400" dirty="0" smtClean="0"/>
              <a:t>x</a:t>
            </a:r>
            <a:r>
              <a:rPr lang="fa-IR" sz="2400" dirty="0" smtClean="0"/>
              <a:t> مساوی </a:t>
            </a:r>
            <a:r>
              <a:rPr lang="en-US" sz="2400" dirty="0" smtClean="0"/>
              <a:t>b</a:t>
            </a:r>
            <a:r>
              <a:rPr lang="fa-IR" sz="2400" dirty="0" smtClean="0"/>
              <a:t> بود </a:t>
            </a:r>
            <a:r>
              <a:rPr lang="fa-IR" sz="2400" dirty="0" err="1" smtClean="0"/>
              <a:t>بهمان‌کار</a:t>
            </a:r>
            <a:r>
              <a:rPr lang="fa-IR" sz="2400" dirty="0" smtClean="0"/>
              <a:t> را بکن و ...</a:t>
            </a:r>
          </a:p>
          <a:p>
            <a:r>
              <a:rPr lang="fa-IR" sz="2800" dirty="0" smtClean="0"/>
              <a:t>انواع </a:t>
            </a:r>
            <a:r>
              <a:rPr lang="fa-IR" sz="2800" dirty="0" err="1" smtClean="0"/>
              <a:t>داده‌ای</a:t>
            </a:r>
            <a:r>
              <a:rPr lang="fa-IR" sz="2800" dirty="0" smtClean="0"/>
              <a:t> که در </a:t>
            </a:r>
            <a:r>
              <a:rPr lang="en-US" sz="2600" dirty="0" smtClean="0"/>
              <a:t>switch</a:t>
            </a:r>
            <a:r>
              <a:rPr lang="fa-IR" sz="2800" dirty="0" smtClean="0"/>
              <a:t> قابل استفاده هستند:</a:t>
            </a:r>
            <a:endParaRPr lang="en-US" sz="2800" dirty="0" smtClean="0"/>
          </a:p>
          <a:p>
            <a:pPr lvl="1"/>
            <a:r>
              <a:rPr lang="fa-IR" sz="2400" dirty="0" smtClean="0"/>
              <a:t>اعداد صحیح (</a:t>
            </a:r>
            <a:r>
              <a:rPr lang="en-US" sz="2400" dirty="0" err="1" smtClean="0"/>
              <a:t>int</a:t>
            </a:r>
            <a:r>
              <a:rPr lang="fa-IR" sz="2400" dirty="0" smtClean="0"/>
              <a:t>) و انواع داده قابل تبدیل به </a:t>
            </a:r>
            <a:r>
              <a:rPr lang="en-US" sz="2400" dirty="0" err="1" smtClean="0"/>
              <a:t>int</a:t>
            </a:r>
            <a:endParaRPr lang="fa-IR" sz="2400" dirty="0" smtClean="0"/>
          </a:p>
          <a:p>
            <a:pPr lvl="2"/>
            <a:r>
              <a:rPr lang="en-US" sz="2000" dirty="0" err="1" smtClean="0"/>
              <a:t>int</a:t>
            </a:r>
            <a:r>
              <a:rPr lang="en-US" sz="2000" dirty="0" smtClean="0"/>
              <a:t>, byte, short, char</a:t>
            </a:r>
            <a:endParaRPr lang="fa-IR" sz="2000" dirty="0" smtClean="0"/>
          </a:p>
          <a:p>
            <a:pPr lvl="2"/>
            <a:r>
              <a:rPr lang="fa-IR" sz="2000" dirty="0" smtClean="0"/>
              <a:t>در مثال فوق </a:t>
            </a:r>
            <a:r>
              <a:rPr lang="en-US" sz="2000" dirty="0" smtClean="0"/>
              <a:t>x</a:t>
            </a:r>
            <a:r>
              <a:rPr lang="fa-IR" sz="2000" dirty="0" smtClean="0"/>
              <a:t> </a:t>
            </a:r>
            <a:r>
              <a:rPr lang="fa-IR" sz="2000" dirty="0" err="1" smtClean="0"/>
              <a:t>نمی‌تواند</a:t>
            </a:r>
            <a:r>
              <a:rPr lang="fa-IR" sz="2000" dirty="0" smtClean="0"/>
              <a:t> از این انواع باشد: </a:t>
            </a:r>
            <a:r>
              <a:rPr lang="en-US" sz="2000" dirty="0" smtClean="0"/>
              <a:t>long, double, float, </a:t>
            </a:r>
            <a:r>
              <a:rPr lang="en-US" sz="2000" dirty="0" err="1" smtClean="0"/>
              <a:t>boolean</a:t>
            </a:r>
            <a:endParaRPr lang="fa-IR" sz="2000" dirty="0" smtClean="0"/>
          </a:p>
          <a:p>
            <a:pPr lvl="1"/>
            <a:r>
              <a:rPr lang="fa-IR" dirty="0" smtClean="0"/>
              <a:t>رشته</a:t>
            </a:r>
            <a:r>
              <a:rPr lang="fa-IR" dirty="0"/>
              <a:t> </a:t>
            </a:r>
            <a:r>
              <a:rPr lang="fa-IR" dirty="0" smtClean="0"/>
              <a:t>(</a:t>
            </a:r>
            <a:r>
              <a:rPr lang="en-US" dirty="0" smtClean="0"/>
              <a:t>String</a:t>
            </a:r>
            <a:r>
              <a:rPr lang="fa-IR" dirty="0" smtClean="0"/>
              <a:t>) و </a:t>
            </a:r>
            <a:r>
              <a:rPr lang="en-US" dirty="0" err="1"/>
              <a:t>enum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fa-IR" dirty="0" smtClean="0"/>
              <a:t>رشته: از نسخه 1.7 به بعد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562100" y="5410200"/>
            <a:ext cx="2971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000" b="1" dirty="0" smtClean="0">
                <a:cs typeface="B Nazanin" panose="00000400000000000000" pitchFamily="2" charset="-78"/>
              </a:rPr>
              <a:t>درباره </a:t>
            </a:r>
            <a:r>
              <a:rPr lang="en-US" sz="2000" b="1" dirty="0" smtClean="0">
                <a:cs typeface="B Nazanin" panose="00000400000000000000" pitchFamily="2" charset="-78"/>
              </a:rPr>
              <a:t>String</a:t>
            </a:r>
            <a:r>
              <a:rPr lang="fa-IR" sz="2000" b="1" dirty="0" smtClean="0">
                <a:cs typeface="B Nazanin" panose="00000400000000000000" pitchFamily="2" charset="-78"/>
              </a:rPr>
              <a:t> و </a:t>
            </a:r>
            <a:r>
              <a:rPr lang="en-US" sz="2000" b="1" dirty="0" err="1" smtClean="0">
                <a:cs typeface="B Nazanin" panose="00000400000000000000" pitchFamily="2" charset="-78"/>
              </a:rPr>
              <a:t>enum</a:t>
            </a:r>
            <a:r>
              <a:rPr lang="fa-IR" sz="2000" b="1" dirty="0" smtClean="0">
                <a:cs typeface="B Nazanin" panose="00000400000000000000" pitchFamily="2" charset="-78"/>
              </a:rPr>
              <a:t> بعداً صحبت خواهیم کرد</a:t>
            </a:r>
            <a:endParaRPr lang="en-US" sz="20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5679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حقوق مؤلف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3000" dirty="0" smtClean="0"/>
              <a:t>کلیه حقوق این اثر متعلق به </a:t>
            </a:r>
            <a:r>
              <a:rPr lang="fa-IR" sz="3000" dirty="0" smtClean="0">
                <a:hlinkClick r:id="rId2"/>
              </a:rPr>
              <a:t>انجمن جاواکاپ</a:t>
            </a:r>
            <a:r>
              <a:rPr lang="fa-IR" sz="3000" dirty="0" smtClean="0"/>
              <a:t> است</a:t>
            </a:r>
          </a:p>
          <a:p>
            <a:r>
              <a:rPr lang="fa-IR" sz="3000" dirty="0" err="1" smtClean="0"/>
              <a:t>بازنشر</a:t>
            </a:r>
            <a:r>
              <a:rPr lang="fa-IR" sz="3000" dirty="0" smtClean="0"/>
              <a:t> یا </a:t>
            </a:r>
            <a:r>
              <a:rPr lang="fa-IR" sz="3000" dirty="0"/>
              <a:t>تدریس </a:t>
            </a:r>
            <a:r>
              <a:rPr lang="fa-IR" sz="3000" dirty="0" err="1" smtClean="0"/>
              <a:t>آن‌چه</a:t>
            </a:r>
            <a:r>
              <a:rPr lang="fa-IR" sz="3000" dirty="0" smtClean="0"/>
              <a:t> توسط جاواکاپ</a:t>
            </a:r>
            <a:r>
              <a:rPr lang="fa-IR" sz="3000" dirty="0"/>
              <a:t> </a:t>
            </a:r>
            <a:r>
              <a:rPr lang="fa-IR" sz="3000" dirty="0" smtClean="0"/>
              <a:t>و به صورت عمومی منتشر شده است، با ذکر مرجع (</a:t>
            </a:r>
            <a:r>
              <a:rPr lang="fa-IR" sz="3000" dirty="0" smtClean="0">
                <a:hlinkClick r:id="rId2"/>
              </a:rPr>
              <a:t>جاواکاپ</a:t>
            </a:r>
            <a:r>
              <a:rPr lang="fa-IR" sz="3000" dirty="0" smtClean="0"/>
              <a:t>) بلامانع است</a:t>
            </a:r>
          </a:p>
          <a:p>
            <a:r>
              <a:rPr lang="fa-IR" sz="3000" dirty="0" smtClean="0"/>
              <a:t>اگر این اثر توسط </a:t>
            </a:r>
            <a:r>
              <a:rPr lang="fa-IR" sz="3000" dirty="0" smtClean="0">
                <a:hlinkClick r:id="rId2"/>
              </a:rPr>
              <a:t>جاواکاپ</a:t>
            </a:r>
            <a:r>
              <a:rPr lang="fa-IR" sz="3000" dirty="0" smtClean="0"/>
              <a:t> به صورت عمومی منتشر نشده است و به صورت اختصاصی در اختیار شما یا شرکت شما قرار گرفته، </a:t>
            </a:r>
            <a:r>
              <a:rPr lang="fa-IR" sz="3000" dirty="0" err="1" smtClean="0"/>
              <a:t>بازنشر</a:t>
            </a:r>
            <a:r>
              <a:rPr lang="fa-IR" sz="3000" dirty="0" smtClean="0"/>
              <a:t> آن مجاز نیست</a:t>
            </a:r>
          </a:p>
          <a:p>
            <a:r>
              <a:rPr lang="fa-IR" sz="3000" dirty="0" smtClean="0"/>
              <a:t>تغییر محتوای این اثر بدون اطلاع و تأیید </a:t>
            </a:r>
            <a:r>
              <a:rPr lang="fa-IR" sz="3000" dirty="0" smtClean="0">
                <a:hlinkClick r:id="rId2"/>
              </a:rPr>
              <a:t>انجمن جاواکاپ</a:t>
            </a:r>
            <a:r>
              <a:rPr lang="fa-IR" sz="3000" dirty="0" smtClean="0"/>
              <a:t> مجاز نیست</a:t>
            </a:r>
          </a:p>
        </p:txBody>
      </p:sp>
    </p:spTree>
    <p:extLst>
      <p:ext uri="{BB962C8B-B14F-4D97-AF65-F5344CB8AC3E}">
        <p14:creationId xmlns:p14="http://schemas.microsoft.com/office/powerpoint/2010/main" val="361637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/>
          <a:lstStyle/>
          <a:p>
            <a:r>
              <a:rPr lang="fa-IR" dirty="0" smtClean="0"/>
              <a:t>مثالی برای </a:t>
            </a:r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458200" cy="5486400"/>
          </a:xfrm>
        </p:spPr>
        <p:txBody>
          <a:bodyPr>
            <a:noAutofit/>
          </a:bodyPr>
          <a:lstStyle/>
          <a:p>
            <a:pPr algn="l" rtl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000" b="1" dirty="0">
                <a:solidFill>
                  <a:srgbClr val="7F0055"/>
                </a:solidFill>
                <a:latin typeface="Courier New"/>
              </a:rPr>
              <a:t>switch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(i) {</a:t>
            </a:r>
          </a:p>
          <a:p>
            <a:pPr algn="l" rtl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000" b="1" dirty="0">
                <a:solidFill>
                  <a:srgbClr val="7F0055"/>
                </a:solidFill>
                <a:latin typeface="Courier New"/>
              </a:rPr>
              <a:t>case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1:</a:t>
            </a:r>
          </a:p>
          <a:p>
            <a:pPr algn="l" rtl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000" b="1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000" b="1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000" b="1" i="1" dirty="0" smtClean="0">
                <a:solidFill>
                  <a:srgbClr val="2A00FF"/>
                </a:solidFill>
                <a:latin typeface="Courier New"/>
              </a:rPr>
              <a:t>“YES"</a:t>
            </a:r>
            <a:r>
              <a:rPr lang="en-US" sz="2000" b="1" i="1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en-US" sz="2000" b="1" i="1" dirty="0">
              <a:solidFill>
                <a:srgbClr val="000000"/>
              </a:solidFill>
              <a:latin typeface="Courier New"/>
            </a:endParaRPr>
          </a:p>
          <a:p>
            <a:pPr algn="l" rtl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000" b="1" dirty="0">
                <a:solidFill>
                  <a:srgbClr val="7F0055"/>
                </a:solidFill>
                <a:latin typeface="Courier New"/>
              </a:rPr>
              <a:t>		break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000" b="1" dirty="0">
                <a:solidFill>
                  <a:srgbClr val="7F0055"/>
                </a:solidFill>
                <a:latin typeface="Courier New"/>
              </a:rPr>
              <a:t>case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2:</a:t>
            </a:r>
          </a:p>
          <a:p>
            <a:pPr algn="l" rtl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000" b="1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000" b="1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000" b="1" i="1" dirty="0" smtClean="0">
                <a:solidFill>
                  <a:srgbClr val="2A00FF"/>
                </a:solidFill>
                <a:latin typeface="Courier New"/>
              </a:rPr>
              <a:t>“NO"</a:t>
            </a:r>
            <a:r>
              <a:rPr lang="en-US" sz="2000" b="1" i="1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en-US" sz="2000" b="1" i="1" dirty="0">
              <a:solidFill>
                <a:srgbClr val="000000"/>
              </a:solidFill>
              <a:latin typeface="Courier New"/>
            </a:endParaRPr>
          </a:p>
          <a:p>
            <a:pPr algn="l" rtl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000" b="1" dirty="0">
                <a:solidFill>
                  <a:srgbClr val="7F0055"/>
                </a:solidFill>
                <a:latin typeface="Courier New"/>
              </a:rPr>
              <a:t>		break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000" b="1" dirty="0">
                <a:solidFill>
                  <a:srgbClr val="7F0055"/>
                </a:solidFill>
                <a:latin typeface="Courier New"/>
              </a:rPr>
              <a:t>default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:</a:t>
            </a:r>
          </a:p>
          <a:p>
            <a:pPr algn="l" rtl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000" b="1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000" b="1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000" b="1" i="1" dirty="0" smtClean="0">
                <a:solidFill>
                  <a:srgbClr val="2A00FF"/>
                </a:solidFill>
                <a:latin typeface="Courier New"/>
              </a:rPr>
              <a:t>“Perhaps"</a:t>
            </a:r>
            <a:r>
              <a:rPr lang="en-US" sz="2000" b="1" i="1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en-US" sz="2000" b="1" i="1" dirty="0">
              <a:solidFill>
                <a:srgbClr val="000000"/>
              </a:solidFill>
              <a:latin typeface="Courier New"/>
            </a:endParaRPr>
          </a:p>
          <a:p>
            <a:pPr algn="l" rtl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2000" b="1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4343400"/>
            <a:ext cx="5715000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 rtl="1"/>
            <a:r>
              <a:rPr lang="fa-I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B Nazanin" panose="00000400000000000000" pitchFamily="2" charset="-78"/>
              </a:rPr>
              <a:t>معادل همین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B Nazanin" panose="00000400000000000000" pitchFamily="2" charset="-78"/>
              </a:rPr>
              <a:t>switch-case</a:t>
            </a:r>
            <a:r>
              <a:rPr lang="fa-I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B Nazanin" panose="00000400000000000000" pitchFamily="2" charset="-78"/>
              </a:rPr>
              <a:t> با کمک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B Nazanin" panose="00000400000000000000" pitchFamily="2" charset="-78"/>
              </a:rPr>
              <a:t>if-else</a:t>
            </a:r>
            <a:r>
              <a:rPr lang="fa-I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B Nazanin" panose="00000400000000000000" pitchFamily="2" charset="-78"/>
              </a:rPr>
              <a:t> :</a:t>
            </a: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B Nazanin" panose="00000400000000000000" pitchFamily="2" charset="-78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==1)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“Yes"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b="1" i="1" dirty="0">
              <a:solidFill>
                <a:srgbClr val="000000"/>
              </a:solidFill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==2)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“No"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b="1" i="1" dirty="0">
              <a:solidFill>
                <a:srgbClr val="000000"/>
              </a:solidFill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else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“Perhaps"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b="1" i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371600" y="2209800"/>
            <a:ext cx="1219200" cy="381000"/>
          </a:xfrm>
          <a:prstGeom prst="round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330036" y="3200400"/>
            <a:ext cx="1219200" cy="381000"/>
          </a:xfrm>
          <a:prstGeom prst="round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152400" y="152400"/>
            <a:ext cx="8991600" cy="6400800"/>
          </a:xfrm>
        </p:spPr>
        <p:txBody>
          <a:bodyPr numCol="1" spcCol="182880">
            <a:noAutofit/>
          </a:bodyPr>
          <a:lstStyle/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50" b="1" dirty="0">
                <a:solidFill>
                  <a:srgbClr val="000000"/>
                </a:solidFill>
                <a:latin typeface="Courier New"/>
              </a:rPr>
              <a:t>Scanner </a:t>
            </a:r>
            <a:r>
              <a:rPr lang="en-US" sz="1950" b="1" dirty="0" err="1">
                <a:solidFill>
                  <a:srgbClr val="000000"/>
                </a:solidFill>
                <a:latin typeface="Courier New"/>
              </a:rPr>
              <a:t>scanner</a:t>
            </a:r>
            <a:r>
              <a:rPr lang="en-US" sz="195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95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950" b="1" dirty="0">
                <a:solidFill>
                  <a:srgbClr val="000000"/>
                </a:solidFill>
                <a:latin typeface="Courier New"/>
              </a:rPr>
              <a:t> Scanner(System.</a:t>
            </a:r>
            <a:r>
              <a:rPr lang="en-US" sz="1950" b="1" i="1" dirty="0">
                <a:solidFill>
                  <a:srgbClr val="0000C0"/>
                </a:solidFill>
                <a:latin typeface="Courier New"/>
              </a:rPr>
              <a:t>in</a:t>
            </a:r>
            <a:r>
              <a:rPr lang="en-US" sz="1950" b="1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50" b="1" dirty="0" err="1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1950" b="1" dirty="0">
                <a:solidFill>
                  <a:srgbClr val="000000"/>
                </a:solidFill>
                <a:latin typeface="Courier New"/>
              </a:rPr>
              <a:t> again = </a:t>
            </a:r>
            <a:r>
              <a:rPr lang="en-US" sz="1950" b="1" dirty="0">
                <a:solidFill>
                  <a:srgbClr val="7F0055"/>
                </a:solidFill>
                <a:latin typeface="Courier New"/>
              </a:rPr>
              <a:t>true</a:t>
            </a:r>
            <a:r>
              <a:rPr lang="en-US" sz="195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50" b="1" dirty="0">
                <a:solidFill>
                  <a:srgbClr val="7F0055"/>
                </a:solidFill>
                <a:latin typeface="Courier New"/>
              </a:rPr>
              <a:t>while</a:t>
            </a:r>
            <a:r>
              <a:rPr lang="en-US" sz="1950" b="1" dirty="0">
                <a:solidFill>
                  <a:srgbClr val="000000"/>
                </a:solidFill>
                <a:latin typeface="Courier New"/>
              </a:rPr>
              <a:t>(again){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50" b="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950" b="1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950" b="1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950" b="1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950" b="1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950" b="1" i="1" dirty="0">
                <a:solidFill>
                  <a:srgbClr val="2A00FF"/>
                </a:solidFill>
                <a:latin typeface="Courier New"/>
              </a:rPr>
              <a:t>"1: Play"</a:t>
            </a:r>
            <a:r>
              <a:rPr lang="en-US" sz="1950" b="1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50" b="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950" b="1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950" b="1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950" b="1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950" b="1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950" b="1" i="1" dirty="0">
                <a:solidFill>
                  <a:srgbClr val="2A00FF"/>
                </a:solidFill>
                <a:latin typeface="Courier New"/>
              </a:rPr>
              <a:t>"2: Setting:"</a:t>
            </a:r>
            <a:r>
              <a:rPr lang="en-US" sz="1950" b="1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50" b="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950" b="1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950" b="1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950" b="1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950" b="1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950" b="1" i="1" dirty="0">
                <a:solidFill>
                  <a:srgbClr val="2A00FF"/>
                </a:solidFill>
                <a:latin typeface="Courier New"/>
              </a:rPr>
              <a:t>"3: Exit"</a:t>
            </a:r>
            <a:r>
              <a:rPr lang="en-US" sz="1950" b="1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50" b="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950" b="1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950" b="1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950" b="1" i="1" dirty="0" err="1">
                <a:solidFill>
                  <a:srgbClr val="000000"/>
                </a:solidFill>
                <a:latin typeface="Courier New"/>
              </a:rPr>
              <a:t>.print</a:t>
            </a:r>
            <a:r>
              <a:rPr lang="en-US" sz="1950" b="1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950" b="1" i="1" dirty="0">
                <a:solidFill>
                  <a:srgbClr val="2A00FF"/>
                </a:solidFill>
                <a:latin typeface="Courier New"/>
              </a:rPr>
              <a:t>"Enter Your Choice:"</a:t>
            </a:r>
            <a:r>
              <a:rPr lang="en-US" sz="1950" b="1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50" b="1" dirty="0">
                <a:solidFill>
                  <a:srgbClr val="7F0055"/>
                </a:solidFill>
                <a:latin typeface="Courier New"/>
              </a:rPr>
              <a:t>		</a:t>
            </a:r>
            <a:r>
              <a:rPr lang="en-US" sz="195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950" b="1" dirty="0">
                <a:solidFill>
                  <a:srgbClr val="000000"/>
                </a:solidFill>
                <a:latin typeface="Courier New"/>
              </a:rPr>
              <a:t> i = </a:t>
            </a:r>
            <a:r>
              <a:rPr lang="en-US" sz="1950" b="1" dirty="0" err="1">
                <a:solidFill>
                  <a:srgbClr val="000000"/>
                </a:solidFill>
                <a:latin typeface="Courier New"/>
              </a:rPr>
              <a:t>scanner.nextInt</a:t>
            </a:r>
            <a:r>
              <a:rPr lang="en-US" sz="1950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50" b="1" dirty="0">
                <a:solidFill>
                  <a:srgbClr val="7F0055"/>
                </a:solidFill>
                <a:latin typeface="Courier New"/>
              </a:rPr>
              <a:t>		switch</a:t>
            </a:r>
            <a:r>
              <a:rPr lang="en-US" sz="1950" b="1" dirty="0">
                <a:solidFill>
                  <a:srgbClr val="000000"/>
                </a:solidFill>
                <a:latin typeface="Courier New"/>
              </a:rPr>
              <a:t> (i) {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50" b="1" dirty="0">
                <a:solidFill>
                  <a:srgbClr val="7F0055"/>
                </a:solidFill>
                <a:latin typeface="Courier New"/>
              </a:rPr>
              <a:t>		case</a:t>
            </a:r>
            <a:r>
              <a:rPr lang="en-US" sz="195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50" b="1" dirty="0" smtClean="0">
                <a:solidFill>
                  <a:srgbClr val="000000"/>
                </a:solidFill>
                <a:latin typeface="Courier New"/>
              </a:rPr>
              <a:t>1:</a:t>
            </a:r>
            <a:endParaRPr lang="fa-IR" sz="1950" b="1" dirty="0" smtClean="0">
              <a:solidFill>
                <a:srgbClr val="000000"/>
              </a:solidFill>
              <a:latin typeface="Courier New"/>
            </a:endParaRP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a-IR" sz="1950" b="1" i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fa-IR" sz="1950" b="1" i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950" b="1" i="1" dirty="0" smtClean="0">
                <a:solidFill>
                  <a:srgbClr val="000000"/>
                </a:solidFill>
                <a:latin typeface="Courier New"/>
              </a:rPr>
              <a:t>play();	</a:t>
            </a:r>
            <a:endParaRPr lang="fa-IR" sz="1950" b="1" i="1" dirty="0" smtClean="0">
              <a:solidFill>
                <a:srgbClr val="000000"/>
              </a:solidFill>
              <a:latin typeface="Courier New"/>
            </a:endParaRP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a-IR" sz="1950" b="1" i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fa-IR" sz="1950" b="1" i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950" b="1" dirty="0" smtClean="0">
                <a:solidFill>
                  <a:srgbClr val="7F0055"/>
                </a:solidFill>
                <a:latin typeface="Courier New"/>
              </a:rPr>
              <a:t>break</a:t>
            </a:r>
            <a:r>
              <a:rPr lang="en-US" sz="195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50" b="1" dirty="0">
                <a:solidFill>
                  <a:srgbClr val="7F0055"/>
                </a:solidFill>
                <a:latin typeface="Courier New"/>
              </a:rPr>
              <a:t>		case</a:t>
            </a:r>
            <a:r>
              <a:rPr lang="en-US" sz="1950" b="1" dirty="0">
                <a:solidFill>
                  <a:srgbClr val="000000"/>
                </a:solidFill>
                <a:latin typeface="Courier New"/>
              </a:rPr>
              <a:t> 2</a:t>
            </a:r>
            <a:r>
              <a:rPr lang="en-US" sz="1950" b="1" dirty="0" smtClean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sz="1950" b="1" i="1" dirty="0">
                <a:solidFill>
                  <a:srgbClr val="000000"/>
                </a:solidFill>
                <a:latin typeface="Courier New"/>
              </a:rPr>
              <a:t>	</a:t>
            </a:r>
            <a:endParaRPr lang="fa-IR" sz="1950" b="1" i="1" dirty="0" smtClean="0">
              <a:solidFill>
                <a:srgbClr val="000000"/>
              </a:solidFill>
              <a:latin typeface="Courier New"/>
            </a:endParaRP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a-IR" sz="1950" b="1" i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fa-IR" sz="1950" b="1" i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950" b="1" i="1" dirty="0" smtClean="0">
                <a:solidFill>
                  <a:srgbClr val="000000"/>
                </a:solidFill>
                <a:latin typeface="Courier New"/>
              </a:rPr>
              <a:t>setting(); </a:t>
            </a:r>
            <a:endParaRPr lang="fa-IR" sz="1950" b="1" i="1" dirty="0" smtClean="0">
              <a:solidFill>
                <a:srgbClr val="000000"/>
              </a:solidFill>
              <a:latin typeface="Courier New"/>
            </a:endParaRP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a-IR" sz="1950" b="1" i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fa-IR" sz="1950" b="1" i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950" b="1" dirty="0" smtClean="0">
                <a:solidFill>
                  <a:srgbClr val="7F0055"/>
                </a:solidFill>
                <a:latin typeface="Courier New"/>
              </a:rPr>
              <a:t>break</a:t>
            </a:r>
            <a:r>
              <a:rPr lang="en-US" sz="195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50" b="1" dirty="0">
                <a:solidFill>
                  <a:srgbClr val="7F0055"/>
                </a:solidFill>
                <a:latin typeface="Courier New"/>
              </a:rPr>
              <a:t>		case</a:t>
            </a:r>
            <a:r>
              <a:rPr lang="en-US" sz="1950" b="1" dirty="0">
                <a:solidFill>
                  <a:srgbClr val="000000"/>
                </a:solidFill>
                <a:latin typeface="Courier New"/>
              </a:rPr>
              <a:t> 3</a:t>
            </a:r>
            <a:r>
              <a:rPr lang="en-US" sz="1950" b="1" dirty="0" smtClean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sz="1950" b="1" dirty="0">
                <a:solidFill>
                  <a:srgbClr val="000000"/>
                </a:solidFill>
                <a:latin typeface="Courier New"/>
              </a:rPr>
              <a:t>	</a:t>
            </a:r>
            <a:endParaRPr lang="fa-IR" sz="1950" b="1" dirty="0" smtClean="0">
              <a:solidFill>
                <a:srgbClr val="000000"/>
              </a:solidFill>
              <a:latin typeface="Courier New"/>
            </a:endParaRP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a-IR" sz="195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fa-IR" sz="1950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950" b="1" dirty="0" smtClean="0">
                <a:solidFill>
                  <a:srgbClr val="000000"/>
                </a:solidFill>
                <a:latin typeface="Courier New"/>
              </a:rPr>
              <a:t>again </a:t>
            </a:r>
            <a:r>
              <a:rPr lang="en-US" sz="1950" b="1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sz="1950" b="1" dirty="0" smtClean="0">
                <a:solidFill>
                  <a:srgbClr val="7F0055"/>
                </a:solidFill>
                <a:latin typeface="Courier New"/>
              </a:rPr>
              <a:t>false</a:t>
            </a:r>
            <a:r>
              <a:rPr lang="en-US" sz="1950" b="1" dirty="0" smtClean="0">
                <a:solidFill>
                  <a:srgbClr val="000000"/>
                </a:solidFill>
                <a:latin typeface="Courier New"/>
              </a:rPr>
              <a:t>; </a:t>
            </a:r>
            <a:endParaRPr lang="fa-IR" sz="1950" b="1" dirty="0" smtClean="0">
              <a:solidFill>
                <a:srgbClr val="000000"/>
              </a:solidFill>
              <a:latin typeface="Courier New"/>
            </a:endParaRP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a-IR" sz="195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fa-IR" sz="1950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950" b="1" dirty="0" smtClean="0">
                <a:solidFill>
                  <a:srgbClr val="7F0055"/>
                </a:solidFill>
                <a:latin typeface="Courier New"/>
              </a:rPr>
              <a:t>break</a:t>
            </a:r>
            <a:r>
              <a:rPr lang="en-US" sz="195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50" b="1" dirty="0">
                <a:solidFill>
                  <a:srgbClr val="7F0055"/>
                </a:solidFill>
                <a:latin typeface="Courier New"/>
              </a:rPr>
              <a:t>		default</a:t>
            </a:r>
            <a:r>
              <a:rPr lang="en-US" sz="1950" b="1" dirty="0" smtClean="0">
                <a:solidFill>
                  <a:srgbClr val="000000"/>
                </a:solidFill>
                <a:latin typeface="Courier New"/>
              </a:rPr>
              <a:t>: 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5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95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95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95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95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950" b="1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950" b="1" i="1" dirty="0">
                <a:solidFill>
                  <a:srgbClr val="2A00FF"/>
                </a:solidFill>
                <a:latin typeface="Courier New"/>
              </a:rPr>
              <a:t>"Enter a valid number"</a:t>
            </a:r>
            <a:r>
              <a:rPr lang="en-US" sz="1950" b="1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50" b="1" dirty="0">
                <a:solidFill>
                  <a:srgbClr val="000000"/>
                </a:solidFill>
                <a:latin typeface="Courier New"/>
              </a:rPr>
              <a:t>		}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50" b="1" dirty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200533" y="3163669"/>
            <a:ext cx="456246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r" rtl="1"/>
            <a:r>
              <a:rPr lang="fa-IR" sz="3600" cap="small" dirty="0">
                <a:solidFill>
                  <a:srgbClr val="632E62"/>
                </a:solidFill>
                <a:ea typeface="+mj-ea"/>
                <a:cs typeface="B Titr" pitchFamily="2" charset="-78"/>
              </a:rPr>
              <a:t>مثالی </a:t>
            </a:r>
            <a:r>
              <a:rPr lang="fa-IR" sz="3600" cap="small" dirty="0" smtClean="0">
                <a:solidFill>
                  <a:srgbClr val="632E62"/>
                </a:solidFill>
                <a:ea typeface="+mj-ea"/>
                <a:cs typeface="B Titr" pitchFamily="2" charset="-78"/>
              </a:rPr>
              <a:t>دیگر برای </a:t>
            </a:r>
            <a:r>
              <a:rPr lang="en-US" sz="3600" cap="small" dirty="0">
                <a:solidFill>
                  <a:srgbClr val="632E62"/>
                </a:solidFill>
                <a:ea typeface="+mj-ea"/>
                <a:cs typeface="B Titr" pitchFamily="2" charset="-78"/>
              </a:rPr>
              <a:t>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08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/>
          <a:lstStyle/>
          <a:p>
            <a:r>
              <a:rPr lang="fa-IR" dirty="0" smtClean="0"/>
              <a:t>دستور </a:t>
            </a:r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458200" cy="5486400"/>
          </a:xfrm>
        </p:spPr>
        <p:txBody>
          <a:bodyPr numCol="1" spcCol="182880">
            <a:noAutofit/>
          </a:bodyPr>
          <a:lstStyle/>
          <a:p>
            <a:r>
              <a:rPr lang="fa-IR" dirty="0" smtClean="0"/>
              <a:t>این دستور اجرای یک حلقه را متوقف می‌کند</a:t>
            </a:r>
          </a:p>
          <a:p>
            <a:r>
              <a:rPr lang="fa-IR" dirty="0" smtClean="0"/>
              <a:t>برنامه از حلقه خارج می‌شود</a:t>
            </a:r>
            <a:endParaRPr lang="en-US" sz="2400" dirty="0" smtClean="0"/>
          </a:p>
          <a:p>
            <a:pPr algn="l" rtl="0">
              <a:buNone/>
            </a:pPr>
            <a:r>
              <a:rPr lang="en-US" sz="2600" b="1" dirty="0" smtClean="0">
                <a:solidFill>
                  <a:srgbClr val="7F0055"/>
                </a:solidFill>
                <a:latin typeface="Courier New"/>
              </a:rPr>
              <a:t>while</a:t>
            </a:r>
            <a:r>
              <a:rPr lang="en-US" sz="26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600" b="1" dirty="0" smtClean="0">
                <a:solidFill>
                  <a:srgbClr val="7F0055"/>
                </a:solidFill>
                <a:latin typeface="Courier New"/>
              </a:rPr>
              <a:t>true</a:t>
            </a:r>
            <a:r>
              <a:rPr lang="en-US" sz="2600" b="1" dirty="0" smtClean="0">
                <a:solidFill>
                  <a:srgbClr val="000000"/>
                </a:solidFill>
                <a:latin typeface="Courier New"/>
              </a:rPr>
              <a:t>){</a:t>
            </a:r>
          </a:p>
          <a:p>
            <a:pPr algn="l" rtl="0">
              <a:buNone/>
            </a:pPr>
            <a:r>
              <a:rPr lang="en-US" sz="2600" b="1" dirty="0" smtClean="0">
                <a:solidFill>
                  <a:srgbClr val="7F0055"/>
                </a:solidFill>
                <a:latin typeface="Courier New"/>
              </a:rPr>
              <a:t>		</a:t>
            </a:r>
            <a:r>
              <a:rPr lang="en-US" sz="26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600" b="1" dirty="0" err="1" smtClean="0">
                <a:solidFill>
                  <a:srgbClr val="000000"/>
                </a:solidFill>
                <a:latin typeface="Courier New"/>
              </a:rPr>
              <a:t>nextInt</a:t>
            </a:r>
            <a:r>
              <a:rPr lang="en-US" sz="26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600" b="1" dirty="0" err="1" smtClean="0">
                <a:solidFill>
                  <a:srgbClr val="000000"/>
                </a:solidFill>
                <a:latin typeface="Courier New"/>
              </a:rPr>
              <a:t>scanner.nextInt</a:t>
            </a:r>
            <a:r>
              <a:rPr lang="en-US" sz="2600" b="1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algn="l" rtl="0">
              <a:buNone/>
            </a:pPr>
            <a:r>
              <a:rPr lang="en-US" sz="2600" b="1" dirty="0" smtClean="0">
                <a:solidFill>
                  <a:srgbClr val="7F0055"/>
                </a:solidFill>
                <a:latin typeface="Courier New"/>
              </a:rPr>
              <a:t>		if</a:t>
            </a:r>
            <a:r>
              <a:rPr lang="en-US" sz="26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600" b="1" dirty="0" err="1" smtClean="0">
                <a:solidFill>
                  <a:srgbClr val="000000"/>
                </a:solidFill>
                <a:latin typeface="Courier New"/>
              </a:rPr>
              <a:t>nextInt</a:t>
            </a:r>
            <a:r>
              <a:rPr lang="en-US" sz="2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600" b="1" dirty="0" smtClean="0">
                <a:solidFill>
                  <a:srgbClr val="000000"/>
                </a:solidFill>
                <a:latin typeface="Courier New"/>
              </a:rPr>
              <a:t>== 0)</a:t>
            </a:r>
          </a:p>
          <a:p>
            <a:pPr algn="l" rtl="0">
              <a:buNone/>
            </a:pPr>
            <a:r>
              <a:rPr lang="en-US" sz="2600" b="1" dirty="0" smtClean="0">
                <a:solidFill>
                  <a:srgbClr val="7F0055"/>
                </a:solidFill>
                <a:latin typeface="Courier New"/>
              </a:rPr>
              <a:t>			break</a:t>
            </a:r>
            <a:r>
              <a:rPr lang="en-US" sz="26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buNone/>
            </a:pPr>
            <a:r>
              <a:rPr lang="en-US" sz="2600" b="1" dirty="0" smtClean="0">
                <a:solidFill>
                  <a:srgbClr val="000000"/>
                </a:solidFill>
                <a:latin typeface="Courier New"/>
              </a:rPr>
              <a:t>		...</a:t>
            </a:r>
          </a:p>
          <a:p>
            <a:pPr algn="l" rtl="0">
              <a:buNone/>
            </a:pPr>
            <a:r>
              <a:rPr lang="en-US" sz="26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78843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/>
          <a:lstStyle/>
          <a:p>
            <a:r>
              <a:rPr lang="fa-IR" dirty="0" smtClean="0"/>
              <a:t>دستور </a:t>
            </a:r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458200" cy="5486400"/>
          </a:xfrm>
        </p:spPr>
        <p:txBody>
          <a:bodyPr numCol="1" spcCol="182880">
            <a:noAutofit/>
          </a:bodyPr>
          <a:lstStyle/>
          <a:p>
            <a:r>
              <a:rPr lang="fa-IR" sz="2800" dirty="0" smtClean="0"/>
              <a:t>این دستور یک گام از اجرای حلقه را لغو می‌کند </a:t>
            </a:r>
            <a:endParaRPr lang="en-US" sz="2800" dirty="0" smtClean="0"/>
          </a:p>
          <a:p>
            <a:r>
              <a:rPr lang="fa-IR" sz="2800" dirty="0" smtClean="0"/>
              <a:t>گام بعدی را از ابتدای حلقه ادامه می‌دهد.</a:t>
            </a:r>
          </a:p>
          <a:p>
            <a:endParaRPr lang="en-US" sz="1000" dirty="0"/>
          </a:p>
          <a:p>
            <a:pPr algn="l" rtl="0">
              <a:buNone/>
            </a:pPr>
            <a:r>
              <a:rPr lang="en-US" sz="2400" b="1" dirty="0">
                <a:solidFill>
                  <a:srgbClr val="7F0055"/>
                </a:solidFill>
                <a:latin typeface="Courier New"/>
              </a:rPr>
              <a:t>	for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4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i=0;i&lt;10;i++){</a:t>
            </a:r>
          </a:p>
          <a:p>
            <a:pPr algn="l" rtl="0">
              <a:buNone/>
            </a:pPr>
            <a:r>
              <a:rPr lang="en-US" sz="2400" b="1" dirty="0">
                <a:solidFill>
                  <a:srgbClr val="7F0055"/>
                </a:solidFill>
                <a:latin typeface="Courier New"/>
              </a:rPr>
              <a:t>		if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(i==4)</a:t>
            </a:r>
            <a:r>
              <a:rPr lang="en-US" sz="2400" b="1" dirty="0">
                <a:solidFill>
                  <a:srgbClr val="7F0055"/>
                </a:solidFill>
                <a:latin typeface="Courier New"/>
              </a:rPr>
              <a:t>continue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400" b="1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400" b="1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400" b="1" i="1" dirty="0">
                <a:solidFill>
                  <a:srgbClr val="000000"/>
                </a:solidFill>
                <a:latin typeface="Courier New"/>
              </a:rPr>
              <a:t>(i);</a:t>
            </a:r>
          </a:p>
          <a:p>
            <a:pPr algn="l" rtl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</a:rPr>
              <a:t>	}</a:t>
            </a:r>
          </a:p>
          <a:p>
            <a:endParaRPr lang="fa-IR" sz="1000" dirty="0" smtClean="0"/>
          </a:p>
          <a:p>
            <a:r>
              <a:rPr lang="fa-IR" sz="2800" dirty="0" smtClean="0"/>
              <a:t>نکته: تفاوت دستور </a:t>
            </a:r>
            <a:r>
              <a:rPr lang="en-US" sz="2800" dirty="0" smtClean="0"/>
              <a:t>continue</a:t>
            </a:r>
            <a:r>
              <a:rPr lang="fa-IR" sz="2800" dirty="0" smtClean="0"/>
              <a:t> در دو حلقه </a:t>
            </a:r>
            <a:r>
              <a:rPr lang="en-US" sz="2800" dirty="0" smtClean="0"/>
              <a:t>for</a:t>
            </a:r>
            <a:r>
              <a:rPr lang="fa-IR" sz="2800" dirty="0" smtClean="0"/>
              <a:t> و </a:t>
            </a:r>
            <a:r>
              <a:rPr lang="en-US" sz="2800" dirty="0" smtClean="0"/>
              <a:t>while</a:t>
            </a:r>
            <a:endParaRPr lang="fa-IR" sz="28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2259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/>
          <a:lstStyle/>
          <a:p>
            <a:r>
              <a:rPr lang="fa-IR" dirty="0" smtClean="0"/>
              <a:t>حلقه‌های تودرتو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458200" cy="5486400"/>
          </a:xfrm>
        </p:spPr>
        <p:txBody>
          <a:bodyPr numCol="1" spcCol="182880">
            <a:noAutofit/>
          </a:bodyPr>
          <a:lstStyle/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</a:rPr>
              <a:t>Scanner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scanner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Scanner (System.</a:t>
            </a:r>
            <a:r>
              <a:rPr lang="en-US" sz="2400" b="1" i="1" dirty="0">
                <a:solidFill>
                  <a:srgbClr val="0000C0"/>
                </a:solidFill>
                <a:latin typeface="Courier New"/>
              </a:rPr>
              <a:t>in</a:t>
            </a:r>
            <a:r>
              <a:rPr lang="en-US" sz="2400" b="1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nextInt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7F0055"/>
                </a:solidFill>
                <a:latin typeface="Courier New"/>
              </a:rPr>
              <a:t>do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nextInt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scanner.nextInt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7F0055"/>
                </a:solidFill>
                <a:latin typeface="Courier New"/>
              </a:rPr>
              <a:t>		for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4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i=0;i&lt;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nextInt;i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++){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400" b="1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400" b="1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400" b="1" i="1" dirty="0">
                <a:solidFill>
                  <a:srgbClr val="000000"/>
                </a:solidFill>
                <a:latin typeface="Courier New"/>
              </a:rPr>
              <a:t>(i);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</a:rPr>
              <a:t>		}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</a:rPr>
              <a:t>}</a:t>
            </a:r>
            <a:r>
              <a:rPr lang="en-US" sz="2400" b="1" dirty="0">
                <a:solidFill>
                  <a:srgbClr val="7F0055"/>
                </a:solidFill>
                <a:latin typeface="Courier New"/>
              </a:rPr>
              <a:t>while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nextInt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&gt;0);</a:t>
            </a:r>
          </a:p>
          <a:p>
            <a:pPr algn="l" rtl="0">
              <a:buNone/>
            </a:pPr>
            <a:endParaRPr lang="en-US" sz="2000" b="1" dirty="0">
              <a:solidFill>
                <a:srgbClr val="000000"/>
              </a:solidFill>
              <a:latin typeface="Courier New"/>
            </a:endParaRPr>
          </a:p>
          <a:p>
            <a:pPr algn="r"/>
            <a:r>
              <a:rPr lang="fa-IR" sz="2400" dirty="0" smtClean="0">
                <a:solidFill>
                  <a:srgbClr val="000000"/>
                </a:solidFill>
                <a:latin typeface="Constantia (Body)"/>
              </a:rPr>
              <a:t>سؤال: چگونه دستور </a:t>
            </a:r>
            <a:r>
              <a:rPr lang="en-US" sz="2400" dirty="0" smtClean="0">
                <a:solidFill>
                  <a:srgbClr val="000000"/>
                </a:solidFill>
                <a:latin typeface="Constantia (Body)"/>
              </a:rPr>
              <a:t>break</a:t>
            </a:r>
            <a:r>
              <a:rPr lang="fa-IR" sz="2400" dirty="0" smtClean="0">
                <a:solidFill>
                  <a:srgbClr val="000000"/>
                </a:solidFill>
                <a:latin typeface="Constantia (Body)"/>
              </a:rPr>
              <a:t> یا </a:t>
            </a:r>
            <a:r>
              <a:rPr lang="en-US" sz="2400" dirty="0" smtClean="0">
                <a:solidFill>
                  <a:srgbClr val="000000"/>
                </a:solidFill>
                <a:latin typeface="Constantia (Body)"/>
              </a:rPr>
              <a:t>continue</a:t>
            </a:r>
            <a:r>
              <a:rPr lang="fa-IR" sz="2400" dirty="0" smtClean="0">
                <a:solidFill>
                  <a:srgbClr val="000000"/>
                </a:solidFill>
                <a:latin typeface="Constantia (Body)"/>
              </a:rPr>
              <a:t> را برای یک حلقه خارجی‌تر اعمال کنیم؟</a:t>
            </a:r>
            <a:endParaRPr lang="en-US" sz="2400" dirty="0">
              <a:latin typeface="Constantia (Body)"/>
            </a:endParaRPr>
          </a:p>
        </p:txBody>
      </p:sp>
    </p:spTree>
    <p:extLst>
      <p:ext uri="{BB962C8B-B14F-4D97-AF65-F5344CB8AC3E}">
        <p14:creationId xmlns:p14="http://schemas.microsoft.com/office/powerpoint/2010/main" val="80380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/>
          <a:lstStyle/>
          <a:p>
            <a:r>
              <a:rPr lang="fa-IR" dirty="0" smtClean="0"/>
              <a:t>برچسب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458200" cy="5486400"/>
          </a:xfrm>
        </p:spPr>
        <p:txBody>
          <a:bodyPr numCol="1" spcCol="182880">
            <a:noAutofit/>
          </a:bodyPr>
          <a:lstStyle/>
          <a:p>
            <a:pPr algn="r"/>
            <a:r>
              <a:rPr lang="fa-IR" sz="2800" b="1" dirty="0" smtClean="0">
                <a:solidFill>
                  <a:srgbClr val="000000"/>
                </a:solidFill>
                <a:latin typeface="Courier New"/>
              </a:rPr>
              <a:t>استفاده از برچسب برای حلقه‌ها</a:t>
            </a:r>
          </a:p>
          <a:p>
            <a:pPr algn="r"/>
            <a:endParaRPr lang="fa-IR" sz="1400" b="1" dirty="0" smtClean="0">
              <a:solidFill>
                <a:srgbClr val="000000"/>
              </a:solidFill>
              <a:latin typeface="Courier New"/>
            </a:endParaRP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outer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: </a:t>
            </a:r>
            <a:r>
              <a:rPr lang="en-US" sz="2800" dirty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2800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i = 0; i &lt; 10; i++)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nb-NO" sz="28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nb-NO" sz="2800" b="1" dirty="0">
                <a:solidFill>
                  <a:srgbClr val="000000"/>
                </a:solidFill>
                <a:latin typeface="Courier New"/>
              </a:rPr>
              <a:t>inner</a:t>
            </a:r>
            <a:r>
              <a:rPr lang="nb-NO" sz="2800" dirty="0">
                <a:solidFill>
                  <a:srgbClr val="000000"/>
                </a:solidFill>
                <a:latin typeface="Courier New"/>
              </a:rPr>
              <a:t>: </a:t>
            </a:r>
            <a:r>
              <a:rPr lang="nb-NO" sz="2800" dirty="0">
                <a:solidFill>
                  <a:srgbClr val="7F0055"/>
                </a:solidFill>
                <a:latin typeface="Courier New"/>
              </a:rPr>
              <a:t>for</a:t>
            </a:r>
            <a:r>
              <a:rPr lang="nb-NO" sz="2800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nb-NO" sz="2800" dirty="0">
                <a:solidFill>
                  <a:srgbClr val="7F0055"/>
                </a:solidFill>
                <a:latin typeface="Courier New"/>
              </a:rPr>
              <a:t>int</a:t>
            </a:r>
            <a:r>
              <a:rPr lang="nb-NO" sz="2800" dirty="0">
                <a:solidFill>
                  <a:srgbClr val="000000"/>
                </a:solidFill>
                <a:latin typeface="Courier New"/>
              </a:rPr>
              <a:t> j = 0; j &lt; 10; j++) {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7F0055"/>
                </a:solidFill>
                <a:latin typeface="Courier New"/>
              </a:rPr>
              <a:t>		if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(j == 2)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7F0055"/>
                </a:solidFill>
                <a:latin typeface="Courier New"/>
              </a:rPr>
              <a:t>			</a:t>
            </a:r>
            <a:r>
              <a:rPr lang="en-US" sz="2800" b="1" dirty="0">
                <a:solidFill>
                  <a:srgbClr val="7F0055"/>
                </a:solidFill>
                <a:latin typeface="Courier New"/>
              </a:rPr>
              <a:t>break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outer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7F0055"/>
                </a:solidFill>
                <a:latin typeface="Courier New"/>
              </a:rPr>
              <a:t>		else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sz="28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8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8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800" i="1" dirty="0">
                <a:solidFill>
                  <a:srgbClr val="000000"/>
                </a:solidFill>
                <a:latin typeface="Courier New"/>
              </a:rPr>
              <a:t>(i);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sz="28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8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8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800" i="1" dirty="0">
                <a:solidFill>
                  <a:srgbClr val="000000"/>
                </a:solidFill>
                <a:latin typeface="Courier New"/>
              </a:rPr>
              <a:t>(j);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7F0055"/>
                </a:solidFill>
                <a:latin typeface="Courier New"/>
              </a:rPr>
              <a:t>			</a:t>
            </a:r>
            <a:r>
              <a:rPr lang="en-US" sz="2800" b="1" dirty="0">
                <a:solidFill>
                  <a:srgbClr val="7F0055"/>
                </a:solidFill>
                <a:latin typeface="Courier New"/>
              </a:rPr>
              <a:t>continue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inner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000000"/>
                </a:solidFill>
                <a:latin typeface="Courier New"/>
              </a:rPr>
              <a:t>		}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0360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3600" dirty="0" smtClean="0"/>
              <a:t>نکته روز</a:t>
            </a:r>
            <a:endParaRPr lang="en-US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000" dirty="0" smtClean="0"/>
              <a:t>Tip of the Day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2577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/>
          <a:lstStyle/>
          <a:p>
            <a:r>
              <a:rPr lang="fa-IR" dirty="0" smtClean="0"/>
              <a:t>نکته روز: </a:t>
            </a:r>
            <a:r>
              <a:rPr lang="fa-IR" dirty="0"/>
              <a:t>دندانه‌گذاری </a:t>
            </a:r>
            <a:r>
              <a:rPr lang="fa-IR" dirty="0" smtClean="0"/>
              <a:t>(</a:t>
            </a:r>
            <a:r>
              <a:rPr lang="en-US" dirty="0"/>
              <a:t>Indentation</a:t>
            </a:r>
            <a:r>
              <a:rPr lang="fa-IR" dirty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458200" cy="5486400"/>
          </a:xfrm>
        </p:spPr>
        <p:txBody>
          <a:bodyPr numCol="1" spcCol="182880">
            <a:noAutofit/>
          </a:bodyPr>
          <a:lstStyle/>
          <a:p>
            <a:pPr algn="l" rtl="0">
              <a:buNone/>
            </a:pPr>
            <a:r>
              <a:rPr lang="en-US" sz="28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urier New"/>
              </a:rPr>
              <a:t>nextInt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buNone/>
            </a:pPr>
            <a:r>
              <a:rPr lang="en-US" sz="2800" b="1" dirty="0">
                <a:solidFill>
                  <a:srgbClr val="7F0055"/>
                </a:solidFill>
                <a:latin typeface="Courier New"/>
              </a:rPr>
              <a:t>do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algn="l" rtl="0">
              <a:buNone/>
            </a:pPr>
            <a:r>
              <a:rPr lang="en-US" sz="2800" b="1" dirty="0" err="1">
                <a:solidFill>
                  <a:srgbClr val="000000"/>
                </a:solidFill>
                <a:latin typeface="Courier New"/>
              </a:rPr>
              <a:t>nextInt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 err="1">
                <a:solidFill>
                  <a:srgbClr val="000000"/>
                </a:solidFill>
                <a:latin typeface="Courier New"/>
              </a:rPr>
              <a:t>scanner.nextInt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algn="l" rtl="0">
              <a:buNone/>
            </a:pPr>
            <a:r>
              <a:rPr lang="en-US" sz="2800" b="1" dirty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8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i=0;i&lt;</a:t>
            </a:r>
            <a:r>
              <a:rPr lang="en-US" sz="2800" b="1" dirty="0" err="1">
                <a:solidFill>
                  <a:srgbClr val="000000"/>
                </a:solidFill>
                <a:latin typeface="Courier New"/>
              </a:rPr>
              <a:t>nextInt;i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++){</a:t>
            </a:r>
          </a:p>
          <a:p>
            <a:pPr algn="l" rtl="0">
              <a:buNone/>
            </a:pPr>
            <a:r>
              <a:rPr lang="en-US" sz="2800" b="1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800" b="1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800" b="1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800" b="1" i="1" dirty="0">
                <a:solidFill>
                  <a:srgbClr val="000000"/>
                </a:solidFill>
                <a:latin typeface="Courier New"/>
              </a:rPr>
              <a:t>(i);</a:t>
            </a:r>
          </a:p>
          <a:p>
            <a:pPr algn="l" rtl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algn="l" rtl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}</a:t>
            </a:r>
            <a:r>
              <a:rPr lang="en-US" sz="2800" b="1" dirty="0">
                <a:solidFill>
                  <a:srgbClr val="7F0055"/>
                </a:solidFill>
                <a:latin typeface="Courier New"/>
              </a:rPr>
              <a:t>while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Courier New"/>
              </a:rPr>
              <a:t>nextInt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&gt;0);</a:t>
            </a:r>
          </a:p>
          <a:p>
            <a:pPr algn="l" rtl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7458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/>
          <a:lstStyle/>
          <a:p>
            <a:r>
              <a:rPr lang="fa-IR" dirty="0" smtClean="0"/>
              <a:t>نکته روز: دندانه‌گذاری (</a:t>
            </a:r>
            <a:r>
              <a:rPr lang="en-US" dirty="0" smtClean="0"/>
              <a:t>Indentation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458200" cy="5486400"/>
          </a:xfrm>
        </p:spPr>
        <p:txBody>
          <a:bodyPr numCol="1" spcCol="182880">
            <a:noAutofit/>
          </a:bodyPr>
          <a:lstStyle/>
          <a:p>
            <a:pPr algn="l" rtl="0">
              <a:buNone/>
            </a:pPr>
            <a:r>
              <a:rPr lang="en-US" sz="28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urier New"/>
              </a:rPr>
              <a:t>nextInt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buNone/>
            </a:pPr>
            <a:r>
              <a:rPr lang="en-US" sz="2800" b="1" dirty="0">
                <a:solidFill>
                  <a:srgbClr val="7F0055"/>
                </a:solidFill>
                <a:latin typeface="Courier New"/>
              </a:rPr>
              <a:t>do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algn="l" rtl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2800" b="1" dirty="0" err="1">
                <a:solidFill>
                  <a:srgbClr val="000000"/>
                </a:solidFill>
                <a:latin typeface="Courier New"/>
              </a:rPr>
              <a:t>nextInt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 err="1">
                <a:solidFill>
                  <a:srgbClr val="000000"/>
                </a:solidFill>
                <a:latin typeface="Courier New"/>
              </a:rPr>
              <a:t>scanner.nextInt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algn="l" rtl="0">
              <a:buNone/>
            </a:pPr>
            <a:r>
              <a:rPr lang="en-US" sz="2800" b="1" dirty="0">
                <a:solidFill>
                  <a:srgbClr val="7F0055"/>
                </a:solidFill>
                <a:latin typeface="Courier New"/>
              </a:rPr>
              <a:t>		for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8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i=0;i&lt;</a:t>
            </a:r>
            <a:r>
              <a:rPr lang="en-US" sz="2800" b="1" dirty="0" err="1">
                <a:solidFill>
                  <a:srgbClr val="000000"/>
                </a:solidFill>
                <a:latin typeface="Courier New"/>
              </a:rPr>
              <a:t>nextInt;i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++){</a:t>
            </a:r>
          </a:p>
          <a:p>
            <a:pPr algn="l" rtl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sz="2800" b="1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800" b="1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800" b="1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800" b="1" i="1" dirty="0">
                <a:solidFill>
                  <a:srgbClr val="000000"/>
                </a:solidFill>
                <a:latin typeface="Courier New"/>
              </a:rPr>
              <a:t>(i);</a:t>
            </a:r>
          </a:p>
          <a:p>
            <a:pPr algn="l" rtl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		}</a:t>
            </a:r>
          </a:p>
          <a:p>
            <a:pPr algn="l" rtl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}</a:t>
            </a:r>
            <a:r>
              <a:rPr lang="en-US" sz="2800" b="1" dirty="0">
                <a:solidFill>
                  <a:srgbClr val="7F0055"/>
                </a:solidFill>
                <a:latin typeface="Courier New"/>
              </a:rPr>
              <a:t>while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Courier New"/>
              </a:rPr>
              <a:t>nextInt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&gt;0);</a:t>
            </a:r>
          </a:p>
          <a:p>
            <a:pPr algn="l" rtl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3703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توضيحات (</a:t>
            </a:r>
            <a:r>
              <a:rPr lang="en-US" dirty="0" smtClean="0"/>
              <a:t>Comments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noFill/>
        </p:spPr>
        <p:txBody>
          <a:bodyPr>
            <a:normAutofit fontScale="77500" lnSpcReduction="20000"/>
          </a:bodyPr>
          <a:lstStyle/>
          <a:p>
            <a:r>
              <a:rPr lang="fa-IR" sz="3600" dirty="0" smtClean="0"/>
              <a:t>خطوطی که توسط کامپايلر نادیده گرفته می‌شود</a:t>
            </a:r>
          </a:p>
          <a:p>
            <a:r>
              <a:rPr lang="fa-IR" sz="3600" dirty="0" smtClean="0"/>
              <a:t>مفید برای اضافه کردن توضيحات</a:t>
            </a:r>
            <a:endParaRPr lang="en-US" sz="3600" dirty="0" smtClean="0"/>
          </a:p>
          <a:p>
            <a:pPr lvl="1"/>
            <a:r>
              <a:rPr lang="fa-IR" sz="3100" dirty="0" smtClean="0"/>
              <a:t>و يا حذف موقت بخشی از برنامه (بهتر است حجم اين نوع کامنت کم باشد)</a:t>
            </a:r>
          </a:p>
          <a:p>
            <a:pPr lvl="1"/>
            <a:endParaRPr lang="en-US" sz="3100" dirty="0"/>
          </a:p>
          <a:p>
            <a:r>
              <a:rPr lang="fa-IR" sz="3600" dirty="0" smtClean="0"/>
              <a:t>کامنت يک خطی:</a:t>
            </a:r>
            <a:r>
              <a:rPr lang="fa-IR" dirty="0" smtClean="0"/>
              <a:t>	</a:t>
            </a:r>
            <a:r>
              <a:rPr lang="en-US" sz="3100" b="1" dirty="0" smtClean="0">
                <a:solidFill>
                  <a:srgbClr val="3F7F5F"/>
                </a:solidFill>
                <a:latin typeface="Courier New"/>
              </a:rPr>
              <a:t>//This is a temporary variable</a:t>
            </a:r>
            <a:endParaRPr lang="fa-IR" sz="3200" b="1" dirty="0" smtClean="0">
              <a:solidFill>
                <a:srgbClr val="3F7F5F"/>
              </a:solidFill>
              <a:latin typeface="Courier New"/>
            </a:endParaRPr>
          </a:p>
          <a:p>
            <a:r>
              <a:rPr lang="fa-IR" sz="3600" dirty="0" smtClean="0"/>
              <a:t>کامنت چندخطی:</a:t>
            </a:r>
          </a:p>
          <a:p>
            <a:pPr marL="0" indent="0">
              <a:buNone/>
            </a:pPr>
            <a:r>
              <a:rPr lang="fa-IR" dirty="0" smtClean="0"/>
              <a:t>			</a:t>
            </a:r>
            <a:r>
              <a:rPr lang="en-US" sz="3200" b="1" dirty="0" smtClean="0">
                <a:solidFill>
                  <a:srgbClr val="3F7F5F"/>
                </a:solidFill>
                <a:latin typeface="Courier New"/>
              </a:rPr>
              <a:t>/*</a:t>
            </a:r>
            <a:r>
              <a:rPr lang="en-US" sz="3200" b="1" dirty="0" err="1">
                <a:solidFill>
                  <a:srgbClr val="3F7F5F"/>
                </a:solidFill>
                <a:latin typeface="Courier New"/>
              </a:rPr>
              <a:t>nextInt</a:t>
            </a:r>
            <a:r>
              <a:rPr lang="en-US" sz="3200" b="1" dirty="0">
                <a:solidFill>
                  <a:srgbClr val="3F7F5F"/>
                </a:solidFill>
                <a:latin typeface="Courier New"/>
              </a:rPr>
              <a:t> = </a:t>
            </a:r>
            <a:r>
              <a:rPr lang="en-US" sz="3200" b="1" dirty="0" err="1">
                <a:solidFill>
                  <a:srgbClr val="3F7F5F"/>
                </a:solidFill>
                <a:latin typeface="Courier New"/>
              </a:rPr>
              <a:t>scanner.nextInt</a:t>
            </a:r>
            <a:r>
              <a:rPr lang="en-US" sz="3200" b="1" dirty="0">
                <a:solidFill>
                  <a:srgbClr val="3F7F5F"/>
                </a:solidFill>
                <a:latin typeface="Courier New"/>
              </a:rPr>
              <a:t>();</a:t>
            </a:r>
          </a:p>
          <a:p>
            <a:pPr lvl="1" algn="l" rtl="0">
              <a:buNone/>
            </a:pPr>
            <a:r>
              <a:rPr lang="en-US" sz="3200" b="1" dirty="0">
                <a:solidFill>
                  <a:srgbClr val="3F7F5F"/>
                </a:solidFill>
                <a:latin typeface="Courier New"/>
              </a:rPr>
              <a:t>for(</a:t>
            </a:r>
            <a:r>
              <a:rPr lang="en-US" sz="3200" b="1" dirty="0" err="1">
                <a:solidFill>
                  <a:srgbClr val="3F7F5F"/>
                </a:solidFill>
                <a:latin typeface="Courier New"/>
              </a:rPr>
              <a:t>int</a:t>
            </a:r>
            <a:r>
              <a:rPr lang="en-US" sz="3200" b="1" dirty="0">
                <a:solidFill>
                  <a:srgbClr val="3F7F5F"/>
                </a:solidFill>
                <a:latin typeface="Courier New"/>
              </a:rPr>
              <a:t> </a:t>
            </a:r>
            <a:r>
              <a:rPr lang="en-US" sz="3200" b="1" dirty="0" err="1">
                <a:solidFill>
                  <a:srgbClr val="3F7F5F"/>
                </a:solidFill>
                <a:latin typeface="Courier New"/>
              </a:rPr>
              <a:t>i</a:t>
            </a:r>
            <a:r>
              <a:rPr lang="en-US" sz="3200" b="1" dirty="0">
                <a:solidFill>
                  <a:srgbClr val="3F7F5F"/>
                </a:solidFill>
                <a:latin typeface="Courier New"/>
              </a:rPr>
              <a:t>=0;i&lt;</a:t>
            </a:r>
            <a:r>
              <a:rPr lang="en-US" sz="3200" b="1" dirty="0" err="1">
                <a:solidFill>
                  <a:srgbClr val="3F7F5F"/>
                </a:solidFill>
                <a:latin typeface="Courier New"/>
              </a:rPr>
              <a:t>nextInt;i</a:t>
            </a:r>
            <a:r>
              <a:rPr lang="en-US" sz="3200" b="1" dirty="0">
                <a:solidFill>
                  <a:srgbClr val="3F7F5F"/>
                </a:solidFill>
                <a:latin typeface="Courier New"/>
              </a:rPr>
              <a:t>++){</a:t>
            </a:r>
          </a:p>
          <a:p>
            <a:pPr lvl="1" algn="l" rtl="0">
              <a:buNone/>
            </a:pPr>
            <a:r>
              <a:rPr lang="en-US" sz="3200" b="1" dirty="0">
                <a:solidFill>
                  <a:srgbClr val="3F7F5F"/>
                </a:solidFill>
                <a:latin typeface="Courier New"/>
              </a:rPr>
              <a:t>		</a:t>
            </a:r>
            <a:r>
              <a:rPr lang="en-US" sz="3200" b="1" dirty="0" err="1">
                <a:solidFill>
                  <a:srgbClr val="3F7F5F"/>
                </a:solidFill>
                <a:latin typeface="Courier New"/>
              </a:rPr>
              <a:t>System.out.println</a:t>
            </a:r>
            <a:r>
              <a:rPr lang="en-US" sz="3200" b="1" dirty="0">
                <a:solidFill>
                  <a:srgbClr val="3F7F5F"/>
                </a:solidFill>
                <a:latin typeface="Courier New"/>
              </a:rPr>
              <a:t>(</a:t>
            </a:r>
            <a:r>
              <a:rPr lang="en-US" sz="3200" b="1" dirty="0" err="1">
                <a:solidFill>
                  <a:srgbClr val="3F7F5F"/>
                </a:solidFill>
                <a:latin typeface="Courier New"/>
              </a:rPr>
              <a:t>i</a:t>
            </a:r>
            <a:r>
              <a:rPr lang="en-US" sz="3200" b="1" dirty="0">
                <a:solidFill>
                  <a:srgbClr val="3F7F5F"/>
                </a:solidFill>
                <a:latin typeface="Courier New"/>
              </a:rPr>
              <a:t>);</a:t>
            </a:r>
          </a:p>
          <a:p>
            <a:pPr lvl="1" algn="l" rtl="0">
              <a:buNone/>
            </a:pPr>
            <a:r>
              <a:rPr lang="en-US" sz="3200" b="1" dirty="0">
                <a:solidFill>
                  <a:srgbClr val="3F7F5F"/>
                </a:solidFill>
                <a:latin typeface="Courier New"/>
              </a:rPr>
              <a:t>} </a:t>
            </a:r>
            <a:r>
              <a:rPr lang="en-US" sz="3200" b="1" dirty="0" smtClean="0">
                <a:solidFill>
                  <a:srgbClr val="3F7F5F"/>
                </a:solidFill>
                <a:latin typeface="Courier New"/>
              </a:rPr>
              <a:t>*/</a:t>
            </a:r>
            <a:endParaRPr lang="en-US" sz="3200" b="1" dirty="0">
              <a:solidFill>
                <a:srgbClr val="3F7F5F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155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سرفصل مطالب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ورودی کاربر</a:t>
            </a:r>
            <a:endParaRPr lang="en-US" dirty="0"/>
          </a:p>
          <a:p>
            <a:pPr lvl="1"/>
            <a:r>
              <a:rPr lang="en-US" dirty="0"/>
              <a:t>Scanner</a:t>
            </a:r>
          </a:p>
          <a:p>
            <a:r>
              <a:rPr lang="fa-IR" dirty="0" smtClean="0"/>
              <a:t>کنترل نوع</a:t>
            </a:r>
            <a:r>
              <a:rPr lang="fa-IR" dirty="0"/>
              <a:t> </a:t>
            </a:r>
            <a:r>
              <a:rPr lang="fa-IR" dirty="0" smtClean="0"/>
              <a:t>داده در جاوا</a:t>
            </a:r>
          </a:p>
          <a:p>
            <a:r>
              <a:rPr lang="fa-IR" dirty="0" smtClean="0"/>
              <a:t>سایر ساختارهای کنترل جریان</a:t>
            </a:r>
            <a:endParaRPr lang="en-US" dirty="0"/>
          </a:p>
          <a:p>
            <a:pPr lvl="1"/>
            <a:r>
              <a:rPr lang="en-US" dirty="0" smtClean="0"/>
              <a:t>switch</a:t>
            </a:r>
            <a:endParaRPr lang="en-US" dirty="0"/>
          </a:p>
          <a:p>
            <a:pPr lvl="1"/>
            <a:r>
              <a:rPr lang="en-US" dirty="0"/>
              <a:t>break &amp; continue</a:t>
            </a:r>
          </a:p>
          <a:p>
            <a:r>
              <a:rPr lang="fa-IR" b="1" dirty="0" smtClean="0"/>
              <a:t>رشته</a:t>
            </a:r>
          </a:p>
          <a:p>
            <a:r>
              <a:rPr lang="fa-IR" b="1" dirty="0" smtClean="0"/>
              <a:t>آرایه</a:t>
            </a:r>
            <a:endParaRPr lang="en-US" b="1" dirty="0"/>
          </a:p>
          <a:p>
            <a:endParaRPr lang="fa-IR" dirty="0"/>
          </a:p>
        </p:txBody>
      </p:sp>
      <p:pic>
        <p:nvPicPr>
          <p:cNvPr id="1026" name="Picture 2" descr="http://www.ellenhartson.com/wp-content/uploads/2011/04/agend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315277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05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مثال از کامنت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err="1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</a:rPr>
              <a:t>isPrime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0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number){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7F0055"/>
                </a:solidFill>
                <a:latin typeface="Courier New"/>
              </a:rPr>
              <a:t>  if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(number &lt;1)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7F0055"/>
                </a:solidFill>
                <a:latin typeface="Courier New"/>
              </a:rPr>
              <a:t>    return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/>
              </a:rPr>
              <a:t>false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3F7F5F"/>
                </a:solidFill>
                <a:latin typeface="Courier New"/>
              </a:rPr>
              <a:t>  /*if(</a:t>
            </a:r>
            <a:r>
              <a:rPr lang="en-US" sz="2000" b="1" dirty="0" err="1">
                <a:solidFill>
                  <a:srgbClr val="3F7F5F"/>
                </a:solidFill>
                <a:latin typeface="Courier New"/>
              </a:rPr>
              <a:t>isEven</a:t>
            </a:r>
            <a:r>
              <a:rPr lang="en-US" sz="2000" b="1" dirty="0">
                <a:solidFill>
                  <a:srgbClr val="3F7F5F"/>
                </a:solidFill>
                <a:latin typeface="Courier New"/>
              </a:rPr>
              <a:t>(number))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3F7F5F"/>
                </a:solidFill>
                <a:latin typeface="Courier New"/>
              </a:rPr>
              <a:t>    return false;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3F7F5F"/>
                </a:solidFill>
                <a:latin typeface="Courier New"/>
              </a:rPr>
              <a:t>  */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7F0055"/>
                </a:solidFill>
                <a:latin typeface="Courier New"/>
              </a:rPr>
              <a:t>  for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0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=2;i&lt;number/2;i++)</a:t>
            </a:r>
            <a:r>
              <a:rPr lang="en-US" sz="2000" b="1" dirty="0">
                <a:solidFill>
                  <a:srgbClr val="3F7F5F"/>
                </a:solidFill>
                <a:latin typeface="Courier New"/>
              </a:rPr>
              <a:t>//searching for a divisible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7F0055"/>
                </a:solidFill>
                <a:latin typeface="Courier New"/>
              </a:rPr>
              <a:t>    if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</a:rPr>
              <a:t>number%i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==0)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...</a:t>
            </a:r>
            <a:endParaRPr lang="en-US" sz="2000" b="1" dirty="0">
              <a:solidFill>
                <a:srgbClr val="000000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2488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4000" dirty="0" smtClean="0"/>
              <a:t>رشته</a:t>
            </a:r>
            <a:endParaRPr lang="en-US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 smtClean="0"/>
              <a:t>String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8309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/>
          <a:lstStyle/>
          <a:p>
            <a:r>
              <a:rPr lang="fa-IR" dirty="0" smtClean="0"/>
              <a:t>رشته</a:t>
            </a:r>
            <a:r>
              <a:rPr lang="fa-IR" dirty="0"/>
              <a:t> </a:t>
            </a:r>
            <a:r>
              <a:rPr lang="fa-IR" dirty="0" smtClean="0"/>
              <a:t>(</a:t>
            </a:r>
            <a:r>
              <a:rPr lang="en-US" dirty="0" smtClean="0"/>
              <a:t>String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458200" cy="5486400"/>
          </a:xfrm>
        </p:spPr>
        <p:txBody>
          <a:bodyPr numCol="1" spcCol="182880">
            <a:noAutofit/>
          </a:bodyPr>
          <a:lstStyle/>
          <a:p>
            <a:pPr algn="r"/>
            <a:r>
              <a:rPr lang="fa-IR" dirty="0" smtClean="0"/>
              <a:t>رشته: مجموعه‌ای از کاراکترها (مثلاً نام یک فرد)</a:t>
            </a:r>
            <a:endParaRPr lang="en-US" dirty="0"/>
          </a:p>
          <a:p>
            <a:r>
              <a:rPr lang="fa-IR" dirty="0"/>
              <a:t>کاراکتر (مقادیر ثابت رشته‌ای با </a:t>
            </a:r>
            <a:r>
              <a:rPr lang="fa-IR" b="1" dirty="0"/>
              <a:t>'</a:t>
            </a:r>
            <a:r>
              <a:rPr lang="fa-IR" dirty="0"/>
              <a:t> شروع و تمام می‌شوند)</a:t>
            </a:r>
            <a:endParaRPr lang="en-US" dirty="0"/>
          </a:p>
          <a:p>
            <a:pPr lvl="1" algn="l" rtl="0"/>
            <a:r>
              <a:rPr lang="en-US" sz="2000" dirty="0" smtClean="0"/>
              <a:t>char </a:t>
            </a:r>
            <a:r>
              <a:rPr lang="en-US" sz="2000" dirty="0" err="1"/>
              <a:t>ch</a:t>
            </a:r>
            <a:r>
              <a:rPr lang="en-US" sz="2000" dirty="0"/>
              <a:t> = </a:t>
            </a:r>
            <a:r>
              <a:rPr lang="en-US" sz="2000" dirty="0" smtClean="0"/>
              <a:t>‘ a ’;</a:t>
            </a:r>
            <a:endParaRPr lang="en-US" sz="2000" dirty="0"/>
          </a:p>
          <a:p>
            <a:pPr lvl="1" algn="l" rtl="0"/>
            <a:r>
              <a:rPr lang="en-US" sz="2000" dirty="0"/>
              <a:t>char </a:t>
            </a:r>
            <a:r>
              <a:rPr lang="en-US" sz="2000" dirty="0" err="1"/>
              <a:t>ch</a:t>
            </a:r>
            <a:r>
              <a:rPr lang="en-US" sz="2000" dirty="0"/>
              <a:t> = </a:t>
            </a:r>
            <a:r>
              <a:rPr lang="en-US" sz="2000" dirty="0" smtClean="0"/>
              <a:t>‘ 1 ’;</a:t>
            </a:r>
            <a:endParaRPr lang="en-US" sz="2000" dirty="0"/>
          </a:p>
          <a:p>
            <a:pPr lvl="1" algn="l" rtl="0"/>
            <a:r>
              <a:rPr lang="en-US" sz="2000" dirty="0"/>
              <a:t>char </a:t>
            </a:r>
            <a:r>
              <a:rPr lang="en-US" sz="2000" dirty="0" err="1"/>
              <a:t>ch</a:t>
            </a:r>
            <a:r>
              <a:rPr lang="en-US" sz="2000" dirty="0"/>
              <a:t> = </a:t>
            </a:r>
            <a:r>
              <a:rPr lang="en-US" sz="2000" dirty="0" smtClean="0"/>
              <a:t>‘</a:t>
            </a:r>
            <a:r>
              <a:rPr lang="en-US" sz="2000" dirty="0"/>
              <a:t> </a:t>
            </a:r>
            <a:r>
              <a:rPr lang="en-US" sz="2000" dirty="0" smtClean="0"/>
              <a:t># ’;</a:t>
            </a:r>
            <a:endParaRPr lang="en-US" sz="2000" dirty="0"/>
          </a:p>
          <a:p>
            <a:r>
              <a:rPr lang="fa-IR" dirty="0" smtClean="0"/>
              <a:t>رشته</a:t>
            </a:r>
            <a:r>
              <a:rPr lang="fa-IR" dirty="0"/>
              <a:t> </a:t>
            </a:r>
            <a:r>
              <a:rPr lang="fa-IR" dirty="0" smtClean="0"/>
              <a:t>(مقادیر ثابت رشته‌ای با </a:t>
            </a:r>
            <a:r>
              <a:rPr lang="en-US" b="1" dirty="0"/>
              <a:t>"</a:t>
            </a:r>
            <a:r>
              <a:rPr lang="fa-IR" dirty="0" smtClean="0"/>
              <a:t> شروع و تمام می‌شوند)</a:t>
            </a:r>
            <a:endParaRPr lang="en-US" dirty="0"/>
          </a:p>
          <a:p>
            <a:pPr lvl="1" algn="l" rtl="0"/>
            <a:r>
              <a:rPr lang="en-US" sz="2000" dirty="0"/>
              <a:t>String </a:t>
            </a:r>
            <a:r>
              <a:rPr lang="en-US" sz="2000" dirty="0" err="1"/>
              <a:t>st</a:t>
            </a:r>
            <a:r>
              <a:rPr lang="en-US" sz="2000" dirty="0"/>
              <a:t> = “Ali”;</a:t>
            </a:r>
          </a:p>
          <a:p>
            <a:pPr lvl="1" algn="l" rtl="0"/>
            <a:r>
              <a:rPr lang="en-US" sz="2000" dirty="0"/>
              <a:t>String </a:t>
            </a:r>
            <a:r>
              <a:rPr lang="en-US" sz="2000" dirty="0" err="1"/>
              <a:t>st</a:t>
            </a:r>
            <a:r>
              <a:rPr lang="en-US" sz="2000" dirty="0"/>
              <a:t> = </a:t>
            </a:r>
            <a:r>
              <a:rPr lang="en-US" sz="2000" dirty="0" smtClean="0"/>
              <a:t>“Salam123OK”;</a:t>
            </a:r>
            <a:endParaRPr lang="en-US" sz="2000" dirty="0"/>
          </a:p>
          <a:p>
            <a:pPr lvl="1" algn="l" rtl="0"/>
            <a:r>
              <a:rPr lang="en-US" sz="2000" dirty="0"/>
              <a:t>String </a:t>
            </a:r>
            <a:r>
              <a:rPr lang="en-US" sz="2000" dirty="0" err="1"/>
              <a:t>st</a:t>
            </a:r>
            <a:r>
              <a:rPr lang="en-US" sz="2000" dirty="0"/>
              <a:t> = “1”;</a:t>
            </a:r>
          </a:p>
          <a:p>
            <a:pPr lvl="1" algn="l" rtl="0"/>
            <a:r>
              <a:rPr lang="en-US" sz="2000" dirty="0"/>
              <a:t>String </a:t>
            </a:r>
            <a:r>
              <a:rPr lang="en-US" sz="2000" dirty="0" err="1"/>
              <a:t>st</a:t>
            </a:r>
            <a:r>
              <a:rPr lang="en-US" sz="2000" dirty="0"/>
              <a:t> = </a:t>
            </a:r>
            <a:r>
              <a:rPr lang="en-US" sz="2000" dirty="0" smtClean="0"/>
              <a:t>“</a:t>
            </a:r>
            <a:r>
              <a:rPr lang="fa-IR" sz="2000" dirty="0" smtClean="0"/>
              <a:t> </a:t>
            </a:r>
            <a:r>
              <a:rPr lang="en-US" sz="2000" dirty="0" smtClean="0"/>
              <a:t>”;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770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/>
          <a:lstStyle/>
          <a:p>
            <a:r>
              <a:rPr lang="fa-IR" dirty="0" smtClean="0"/>
              <a:t>مثال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5800" y="914400"/>
            <a:ext cx="8458200" cy="5486400"/>
          </a:xfrm>
        </p:spPr>
        <p:txBody>
          <a:bodyPr numCol="1" spcCol="182880">
            <a:noAutofit/>
          </a:bodyPr>
          <a:lstStyle/>
          <a:p>
            <a:pPr marL="0" indent="0" algn="l" rtl="0">
              <a:spcBef>
                <a:spcPts val="2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Scanner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scanner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40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Scanner(System.</a:t>
            </a:r>
            <a:r>
              <a:rPr lang="en-US" sz="2400" i="1" dirty="0">
                <a:solidFill>
                  <a:srgbClr val="0000C0"/>
                </a:solidFill>
                <a:latin typeface="Consolas"/>
              </a:rPr>
              <a:t>in</a:t>
            </a:r>
            <a:r>
              <a:rPr lang="en-US" sz="2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 algn="l" rtl="0">
              <a:spcBef>
                <a:spcPts val="200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latin typeface="Consolas"/>
              </a:rPr>
              <a:t>String input;</a:t>
            </a:r>
          </a:p>
          <a:p>
            <a:pPr marL="0" indent="0" algn="l" rtl="0">
              <a:spcBef>
                <a:spcPts val="200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latin typeface="Consolas"/>
              </a:rPr>
              <a:t>input = </a:t>
            </a:r>
            <a:r>
              <a:rPr lang="en-US" sz="2400" b="1" dirty="0" err="1">
                <a:solidFill>
                  <a:srgbClr val="000000"/>
                </a:solidFill>
                <a:latin typeface="Consolas"/>
              </a:rPr>
              <a:t>scanner.next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 algn="l" rtl="0">
              <a:spcBef>
                <a:spcPts val="200"/>
              </a:spcBef>
              <a:buNone/>
            </a:pPr>
            <a:r>
              <a:rPr lang="en-US" sz="2400" dirty="0">
                <a:solidFill>
                  <a:srgbClr val="7F0055"/>
                </a:solidFill>
                <a:latin typeface="Consolas"/>
              </a:rPr>
              <a:t>switch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input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 algn="l" rtl="0">
              <a:spcBef>
                <a:spcPts val="200"/>
              </a:spcBef>
              <a:buNone/>
            </a:pPr>
            <a:r>
              <a:rPr lang="en-US" sz="2000" dirty="0">
                <a:solidFill>
                  <a:srgbClr val="7F0055"/>
                </a:solidFill>
                <a:latin typeface="Consolas"/>
              </a:rPr>
              <a:t>case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2A00FF"/>
                </a:solidFill>
                <a:latin typeface="Consolas"/>
              </a:rPr>
              <a:t>"Salam"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marL="0" indent="0" algn="l" rtl="0">
              <a:spcBef>
                <a:spcPts val="2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20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20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i="1" dirty="0">
                <a:solidFill>
                  <a:srgbClr val="2A00FF"/>
                </a:solidFill>
                <a:latin typeface="Consolas"/>
              </a:rPr>
              <a:t>"Hi</a:t>
            </a:r>
            <a:r>
              <a:rPr lang="en-US" sz="2000" i="1" dirty="0" smtClean="0">
                <a:solidFill>
                  <a:srgbClr val="2A00FF"/>
                </a:solidFill>
                <a:latin typeface="Consolas"/>
              </a:rPr>
              <a:t>!"</a:t>
            </a:r>
            <a:r>
              <a:rPr lang="en-US" sz="2000" i="1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fa-IR" sz="2000" i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7F0055"/>
                </a:solidFill>
                <a:latin typeface="Consolas"/>
              </a:rPr>
              <a:t>break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 algn="l" rtl="0">
              <a:spcBef>
                <a:spcPts val="200"/>
              </a:spcBef>
              <a:buNone/>
            </a:pPr>
            <a:r>
              <a:rPr lang="en-US" sz="2000" dirty="0">
                <a:solidFill>
                  <a:srgbClr val="7F0055"/>
                </a:solidFill>
                <a:latin typeface="Consolas"/>
              </a:rPr>
              <a:t>case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2000" dirty="0" err="1" smtClean="0">
                <a:solidFill>
                  <a:srgbClr val="2A00FF"/>
                </a:solidFill>
                <a:latin typeface="Consolas"/>
              </a:rPr>
              <a:t>Khodahafez</a:t>
            </a:r>
            <a:r>
              <a:rPr lang="en-US" sz="20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marL="0" indent="0" algn="l" rtl="0">
              <a:spcBef>
                <a:spcPts val="2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20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20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i="1" dirty="0">
                <a:solidFill>
                  <a:srgbClr val="2A00FF"/>
                </a:solidFill>
                <a:latin typeface="Consolas"/>
              </a:rPr>
              <a:t>"Bye</a:t>
            </a:r>
            <a:r>
              <a:rPr lang="en-US" sz="2000" i="1" dirty="0" smtClean="0">
                <a:solidFill>
                  <a:srgbClr val="2A00FF"/>
                </a:solidFill>
                <a:latin typeface="Consolas"/>
              </a:rPr>
              <a:t>!"</a:t>
            </a:r>
            <a:r>
              <a:rPr lang="en-US" sz="2000" i="1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fa-IR" sz="2000" i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7F0055"/>
                </a:solidFill>
                <a:latin typeface="Consolas"/>
              </a:rPr>
              <a:t>break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 algn="l" rtl="0">
              <a:spcBef>
                <a:spcPts val="200"/>
              </a:spcBef>
              <a:buNone/>
            </a:pPr>
            <a:r>
              <a:rPr lang="en-US" sz="2000" dirty="0">
                <a:solidFill>
                  <a:srgbClr val="7F0055"/>
                </a:solidFill>
                <a:latin typeface="Consolas"/>
              </a:rPr>
              <a:t>default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marL="0" indent="0" algn="l" rtl="0">
              <a:spcBef>
                <a:spcPts val="2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20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20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i="1" dirty="0">
                <a:solidFill>
                  <a:srgbClr val="2A00FF"/>
                </a:solidFill>
                <a:latin typeface="Consolas"/>
              </a:rPr>
              <a:t>"Ha</a:t>
            </a:r>
            <a:r>
              <a:rPr lang="en-US" sz="2000" i="1" dirty="0" smtClean="0">
                <a:solidFill>
                  <a:srgbClr val="2A00FF"/>
                </a:solidFill>
                <a:latin typeface="Consolas"/>
              </a:rPr>
              <a:t>?!"</a:t>
            </a:r>
            <a:r>
              <a:rPr lang="en-US" sz="2000" i="1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fa-IR" sz="2000" i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7F0055"/>
                </a:solidFill>
                <a:latin typeface="Consolas"/>
              </a:rPr>
              <a:t>break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 algn="l" rtl="0">
              <a:spcBef>
                <a:spcPts val="2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 algn="l" rtl="0">
              <a:spcBef>
                <a:spcPts val="200"/>
              </a:spcBef>
              <a:buNone/>
            </a:pPr>
            <a:r>
              <a:rPr lang="en-US" sz="2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2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2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2400" i="1" dirty="0">
                <a:solidFill>
                  <a:srgbClr val="000000"/>
                </a:solidFill>
                <a:latin typeface="Consolas"/>
              </a:rPr>
              <a:t>(input);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559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/>
          <a:lstStyle/>
          <a:p>
            <a:r>
              <a:rPr lang="fa-IR" dirty="0" smtClean="0"/>
              <a:t>متدهای رشته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458200" cy="5486400"/>
          </a:xfrm>
        </p:spPr>
        <p:txBody>
          <a:bodyPr numCol="1" spcCol="182880">
            <a:noAutofit/>
          </a:bodyPr>
          <a:lstStyle/>
          <a:p>
            <a:pPr>
              <a:buClr>
                <a:srgbClr val="92278F"/>
              </a:buClr>
            </a:pPr>
            <a:r>
              <a:rPr lang="fa-IR" sz="2800" dirty="0"/>
              <a:t>رشته یک نوع داده اولیه (</a:t>
            </a:r>
            <a:r>
              <a:rPr lang="en-US" sz="2800" dirty="0"/>
              <a:t>Primitive Data Type</a:t>
            </a:r>
            <a:r>
              <a:rPr lang="fa-IR" sz="2800" dirty="0"/>
              <a:t>) نیست</a:t>
            </a:r>
            <a:endParaRPr lang="en-US" sz="2800" dirty="0"/>
          </a:p>
          <a:p>
            <a:pPr lvl="0">
              <a:buClr>
                <a:srgbClr val="92278F"/>
              </a:buClr>
            </a:pPr>
            <a:r>
              <a:rPr lang="fa-IR" sz="2800" dirty="0" smtClean="0">
                <a:solidFill>
                  <a:prstClr val="black"/>
                </a:solidFill>
              </a:rPr>
              <a:t>برای کار با رشته‌ها، متدهایی تعريف شده است:</a:t>
            </a:r>
            <a:endParaRPr lang="en-US" sz="2800" dirty="0">
              <a:solidFill>
                <a:prstClr val="black"/>
              </a:solidFill>
            </a:endParaRPr>
          </a:p>
          <a:p>
            <a:pPr marL="0" indent="0" algn="l" rtl="0">
              <a:buNone/>
            </a:pPr>
            <a:r>
              <a:rPr lang="en-US" sz="1900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sz="1900" b="1" dirty="0">
                <a:solidFill>
                  <a:srgbClr val="000000"/>
                </a:solidFill>
                <a:latin typeface="Consolas"/>
              </a:rPr>
              <a:t>input</a:t>
            </a:r>
            <a:r>
              <a:rPr lang="en-US" sz="19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9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900" b="1" dirty="0" err="1">
                <a:solidFill>
                  <a:srgbClr val="2A00FF"/>
                </a:solidFill>
                <a:latin typeface="Consolas"/>
              </a:rPr>
              <a:t>Ahay</a:t>
            </a:r>
            <a:r>
              <a:rPr lang="en-US" sz="1900" b="1" dirty="0">
                <a:solidFill>
                  <a:srgbClr val="2A00FF"/>
                </a:solidFill>
                <a:latin typeface="Consolas"/>
              </a:rPr>
              <a:t> Salam </a:t>
            </a:r>
            <a:r>
              <a:rPr lang="en-US" sz="1900" b="1" dirty="0" err="1">
                <a:solidFill>
                  <a:srgbClr val="2A00FF"/>
                </a:solidFill>
                <a:latin typeface="Consolas"/>
              </a:rPr>
              <a:t>Ahay</a:t>
            </a:r>
            <a:r>
              <a:rPr lang="en-US" sz="1900" b="1" dirty="0">
                <a:solidFill>
                  <a:srgbClr val="2A00FF"/>
                </a:solidFill>
                <a:latin typeface="Consolas"/>
              </a:rPr>
              <a:t> Salam!!!</a:t>
            </a:r>
            <a:r>
              <a:rPr lang="en-US" sz="19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90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1900" dirty="0">
              <a:solidFill>
                <a:srgbClr val="000000"/>
              </a:solidFill>
              <a:latin typeface="Consolas"/>
            </a:endParaRPr>
          </a:p>
          <a:p>
            <a:pPr marL="0" indent="0" algn="l" rtl="0">
              <a:buNone/>
            </a:pPr>
            <a:r>
              <a:rPr lang="en-US" sz="1900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sz="1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onsolas"/>
              </a:rPr>
              <a:t>ch</a:t>
            </a:r>
            <a:r>
              <a:rPr lang="en-US" sz="19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900" dirty="0" err="1">
                <a:solidFill>
                  <a:srgbClr val="000000"/>
                </a:solidFill>
                <a:latin typeface="Consolas"/>
              </a:rPr>
              <a:t>input.</a:t>
            </a:r>
            <a:r>
              <a:rPr lang="en-US" sz="1900" b="1" dirty="0" err="1">
                <a:solidFill>
                  <a:srgbClr val="000000"/>
                </a:solidFill>
                <a:latin typeface="Consolas"/>
              </a:rPr>
              <a:t>charAt</a:t>
            </a:r>
            <a:r>
              <a:rPr lang="en-US" sz="1900" dirty="0">
                <a:solidFill>
                  <a:srgbClr val="000000"/>
                </a:solidFill>
                <a:latin typeface="Consolas"/>
              </a:rPr>
              <a:t>(0);</a:t>
            </a:r>
          </a:p>
          <a:p>
            <a:pPr marL="0" indent="0" algn="l" rtl="0">
              <a:buNone/>
            </a:pPr>
            <a:r>
              <a:rPr lang="en-US" sz="19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900" dirty="0">
                <a:solidFill>
                  <a:srgbClr val="000000"/>
                </a:solidFill>
                <a:latin typeface="Consolas"/>
              </a:rPr>
              <a:t> i = </a:t>
            </a:r>
            <a:r>
              <a:rPr lang="en-US" sz="1900" dirty="0" err="1">
                <a:solidFill>
                  <a:srgbClr val="000000"/>
                </a:solidFill>
                <a:latin typeface="Consolas"/>
              </a:rPr>
              <a:t>input.</a:t>
            </a:r>
            <a:r>
              <a:rPr lang="en-US" sz="1900" b="1" dirty="0" err="1">
                <a:solidFill>
                  <a:srgbClr val="000000"/>
                </a:solidFill>
                <a:latin typeface="Consolas"/>
              </a:rPr>
              <a:t>indexOf</a:t>
            </a:r>
            <a:r>
              <a:rPr lang="en-US" sz="19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900" dirty="0">
                <a:solidFill>
                  <a:srgbClr val="2A00FF"/>
                </a:solidFill>
                <a:latin typeface="Consolas"/>
              </a:rPr>
              <a:t>"Salam"</a:t>
            </a:r>
            <a:r>
              <a:rPr lang="en-US" sz="19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1900" dirty="0">
              <a:solidFill>
                <a:srgbClr val="000000"/>
              </a:solidFill>
              <a:latin typeface="Consolas"/>
            </a:endParaRPr>
          </a:p>
          <a:p>
            <a:pPr marL="0" indent="0" algn="l" rtl="0">
              <a:buNone/>
            </a:pPr>
            <a:r>
              <a:rPr lang="en-US" sz="19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900" dirty="0">
                <a:solidFill>
                  <a:srgbClr val="000000"/>
                </a:solidFill>
                <a:latin typeface="Consolas"/>
              </a:rPr>
              <a:t> j = </a:t>
            </a:r>
            <a:r>
              <a:rPr lang="en-US" sz="1900" dirty="0" err="1">
                <a:solidFill>
                  <a:srgbClr val="000000"/>
                </a:solidFill>
                <a:latin typeface="Consolas"/>
              </a:rPr>
              <a:t>input.</a:t>
            </a:r>
            <a:r>
              <a:rPr lang="en-US" sz="1900" b="1" dirty="0" err="1">
                <a:solidFill>
                  <a:srgbClr val="000000"/>
                </a:solidFill>
                <a:latin typeface="Consolas"/>
              </a:rPr>
              <a:t>lastIndexOf</a:t>
            </a:r>
            <a:r>
              <a:rPr lang="en-US" sz="19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900" dirty="0">
                <a:solidFill>
                  <a:srgbClr val="2A00FF"/>
                </a:solidFill>
                <a:latin typeface="Consolas"/>
              </a:rPr>
              <a:t>"Salam"</a:t>
            </a:r>
            <a:r>
              <a:rPr lang="en-US" sz="19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1900" dirty="0">
              <a:solidFill>
                <a:srgbClr val="000000"/>
              </a:solidFill>
              <a:latin typeface="Consolas"/>
            </a:endParaRPr>
          </a:p>
          <a:p>
            <a:pPr marL="0" indent="0" algn="l" rtl="0">
              <a:buNone/>
            </a:pPr>
            <a:r>
              <a:rPr lang="en-US" sz="1900" b="1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sz="1900" b="1" dirty="0" err="1">
                <a:solidFill>
                  <a:srgbClr val="000000"/>
                </a:solidFill>
                <a:latin typeface="Consolas"/>
              </a:rPr>
              <a:t>newS</a:t>
            </a:r>
            <a:r>
              <a:rPr lang="en-US" sz="19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900" dirty="0" err="1">
                <a:solidFill>
                  <a:srgbClr val="000000"/>
                </a:solidFill>
                <a:latin typeface="Consolas"/>
              </a:rPr>
              <a:t>input.</a:t>
            </a:r>
            <a:r>
              <a:rPr lang="en-US" sz="1900" b="1" dirty="0" err="1">
                <a:solidFill>
                  <a:srgbClr val="000000"/>
                </a:solidFill>
                <a:latin typeface="Consolas"/>
              </a:rPr>
              <a:t>replace</a:t>
            </a:r>
            <a:r>
              <a:rPr lang="en-US" sz="19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900" dirty="0">
                <a:solidFill>
                  <a:srgbClr val="2A00FF"/>
                </a:solidFill>
                <a:latin typeface="Consolas"/>
              </a:rPr>
              <a:t>"Salam"</a:t>
            </a:r>
            <a:r>
              <a:rPr lang="en-US" sz="19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900" dirty="0">
                <a:solidFill>
                  <a:srgbClr val="2A00FF"/>
                </a:solidFill>
                <a:latin typeface="Consolas"/>
              </a:rPr>
              <a:t>"chi </a:t>
            </a:r>
            <a:r>
              <a:rPr lang="en-US" sz="1900" dirty="0" smtClean="0">
                <a:solidFill>
                  <a:srgbClr val="2A00FF"/>
                </a:solidFill>
                <a:latin typeface="Consolas"/>
              </a:rPr>
              <a:t>shod"</a:t>
            </a:r>
            <a:r>
              <a:rPr lang="en-US" sz="19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1900" dirty="0">
              <a:solidFill>
                <a:srgbClr val="000000"/>
              </a:solidFill>
              <a:latin typeface="Consolas"/>
            </a:endParaRPr>
          </a:p>
          <a:p>
            <a:pPr marL="0" indent="0" algn="l" rtl="0">
              <a:buNone/>
            </a:pPr>
            <a:r>
              <a:rPr lang="en-US" sz="1900" b="1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sz="1900" b="1" dirty="0" err="1">
                <a:solidFill>
                  <a:srgbClr val="000000"/>
                </a:solidFill>
                <a:latin typeface="Consolas"/>
              </a:rPr>
              <a:t>sth</a:t>
            </a:r>
            <a:r>
              <a:rPr lang="en-US" sz="19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900" b="1" dirty="0" err="1">
                <a:solidFill>
                  <a:srgbClr val="000000"/>
                </a:solidFill>
                <a:latin typeface="Consolas"/>
              </a:rPr>
              <a:t>newS</a:t>
            </a:r>
            <a:r>
              <a:rPr lang="en-US" sz="1900" b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9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900" b="1" dirty="0" err="1">
                <a:solidFill>
                  <a:srgbClr val="2A00FF"/>
                </a:solidFill>
                <a:latin typeface="Consolas"/>
              </a:rPr>
              <a:t>che</a:t>
            </a:r>
            <a:r>
              <a:rPr lang="en-US" sz="1900" b="1" dirty="0">
                <a:solidFill>
                  <a:srgbClr val="2A00FF"/>
                </a:solidFill>
                <a:latin typeface="Consolas"/>
              </a:rPr>
              <a:t> </a:t>
            </a:r>
            <a:r>
              <a:rPr lang="en-US" sz="1900" b="1" dirty="0" err="1">
                <a:solidFill>
                  <a:srgbClr val="2A00FF"/>
                </a:solidFill>
                <a:latin typeface="Consolas"/>
              </a:rPr>
              <a:t>khabar</a:t>
            </a:r>
            <a:r>
              <a:rPr lang="en-US" sz="1900" b="1" dirty="0">
                <a:solidFill>
                  <a:srgbClr val="2A00FF"/>
                </a:solidFill>
                <a:latin typeface="Consolas"/>
              </a:rPr>
              <a:t>? " </a:t>
            </a:r>
            <a:r>
              <a:rPr lang="en-US" sz="1900" b="1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en-US" sz="1900" b="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900" b="1" dirty="0">
                <a:solidFill>
                  <a:srgbClr val="000000"/>
                </a:solidFill>
                <a:latin typeface="Consolas"/>
              </a:rPr>
              <a:t> ;</a:t>
            </a:r>
          </a:p>
          <a:p>
            <a:pPr marL="0" indent="0" algn="l" rtl="0">
              <a:buNone/>
            </a:pPr>
            <a:r>
              <a:rPr lang="en-US" sz="19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9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9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9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900" i="1" dirty="0" err="1" smtClean="0">
                <a:solidFill>
                  <a:srgbClr val="000000"/>
                </a:solidFill>
                <a:latin typeface="Consolas"/>
              </a:rPr>
              <a:t>sth</a:t>
            </a:r>
            <a:r>
              <a:rPr lang="en-US" sz="19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0">
              <a:buClr>
                <a:srgbClr val="92278F"/>
              </a:buClr>
            </a:pPr>
            <a:r>
              <a:rPr lang="fa-IR" sz="2800" dirty="0" smtClean="0">
                <a:solidFill>
                  <a:prstClr val="black"/>
                </a:solidFill>
              </a:rPr>
              <a:t>توضيح بیشتر درباره متدها و اشیاء و برنامه‌نویسی شیءگرا: بعداً!</a:t>
            </a:r>
            <a:endParaRPr lang="en-US" sz="2800" dirty="0">
              <a:solidFill>
                <a:prstClr val="black"/>
              </a:solidFill>
            </a:endParaRPr>
          </a:p>
          <a:p>
            <a:pPr marL="0" indent="0" algn="l" rtl="0">
              <a:buNone/>
            </a:pPr>
            <a:endParaRPr lang="en-US" sz="1800" b="1" dirty="0"/>
          </a:p>
        </p:txBody>
      </p:sp>
      <p:sp>
        <p:nvSpPr>
          <p:cNvPr id="3" name="Rectangle 2"/>
          <p:cNvSpPr/>
          <p:nvPr/>
        </p:nvSpPr>
        <p:spPr>
          <a:xfrm>
            <a:off x="4060206" y="2971800"/>
            <a:ext cx="378630" cy="400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4800600" y="3486090"/>
            <a:ext cx="332142" cy="400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57800" y="3943290"/>
            <a:ext cx="479618" cy="400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13618" y="4157246"/>
            <a:ext cx="3101782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Ahay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chi shod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Ahay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chi shod!!!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20397" y="5410200"/>
            <a:ext cx="493917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Ahay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chi shod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Ahay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chi shod!!!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khabar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 5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11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/>
          <a:lstStyle/>
          <a:p>
            <a:r>
              <a:rPr lang="fa-IR" dirty="0" smtClean="0"/>
              <a:t>متدهای کار با رشته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3276600" cy="5486400"/>
          </a:xfrm>
        </p:spPr>
        <p:txBody>
          <a:bodyPr numCol="1" spcCol="182880">
            <a:noAutofit/>
          </a:bodyPr>
          <a:lstStyle/>
          <a:p>
            <a:pPr algn="l" rtl="0"/>
            <a:r>
              <a:rPr lang="en-US" dirty="0" err="1"/>
              <a:t>charAt</a:t>
            </a:r>
            <a:endParaRPr lang="en-US" dirty="0"/>
          </a:p>
          <a:p>
            <a:pPr algn="l" rtl="0"/>
            <a:r>
              <a:rPr lang="en-US" dirty="0" err="1"/>
              <a:t>concat</a:t>
            </a:r>
            <a:r>
              <a:rPr lang="en-US" dirty="0"/>
              <a:t> </a:t>
            </a:r>
            <a:endParaRPr lang="en-US" dirty="0">
              <a:sym typeface="Wingdings" pitchFamily="2" charset="2"/>
            </a:endParaRPr>
          </a:p>
          <a:p>
            <a:pPr algn="l" rtl="0"/>
            <a:r>
              <a:rPr lang="en-US" dirty="0" err="1" smtClean="0"/>
              <a:t>startsWith</a:t>
            </a:r>
            <a:endParaRPr lang="en-US" dirty="0"/>
          </a:p>
          <a:p>
            <a:pPr algn="l" rtl="0"/>
            <a:r>
              <a:rPr lang="en-US" dirty="0" err="1"/>
              <a:t>endsWith</a:t>
            </a:r>
            <a:endParaRPr lang="en-US" dirty="0"/>
          </a:p>
          <a:p>
            <a:pPr algn="l" rtl="0"/>
            <a:r>
              <a:rPr lang="en-US" dirty="0" err="1" smtClean="0"/>
              <a:t>indesxOf</a:t>
            </a:r>
            <a:endParaRPr lang="en-US" dirty="0" smtClean="0"/>
          </a:p>
          <a:p>
            <a:pPr algn="l" rtl="0"/>
            <a:endParaRPr lang="en-US" dirty="0" smtClean="0">
              <a:sym typeface="Wingdings" pitchFamily="2" charset="2"/>
            </a:endParaRPr>
          </a:p>
          <a:p>
            <a:pPr algn="l" rtl="0"/>
            <a:r>
              <a:rPr lang="en-US" dirty="0" err="1" smtClean="0">
                <a:sym typeface="Wingdings" pitchFamily="2" charset="2"/>
              </a:rPr>
              <a:t>lastIndexOf</a:t>
            </a:r>
            <a:r>
              <a:rPr lang="en-US" dirty="0">
                <a:sym typeface="Wingdings" pitchFamily="2" charset="2"/>
              </a:rPr>
              <a:t>	</a:t>
            </a:r>
          </a:p>
          <a:p>
            <a:pPr algn="l" rtl="0"/>
            <a:endParaRPr lang="en-US" dirty="0">
              <a:sym typeface="Wingdings" pitchFamily="2" charset="2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876800" y="1517073"/>
            <a:ext cx="3886200" cy="4959927"/>
          </a:xfrm>
          <a:prstGeom prst="rect">
            <a:avLst/>
          </a:prstGeom>
        </p:spPr>
        <p:txBody>
          <a:bodyPr vert="horz" numCol="1" spcCol="182880">
            <a:noAutofit/>
          </a:bodyPr>
          <a:lstStyle>
            <a:lvl1pPr marL="274320" indent="-274320" algn="r" rtl="1" eaLnBrk="1" latinLnBrk="0" hangingPunct="1">
              <a:lnSpc>
                <a:spcPct val="130000"/>
              </a:lnSpc>
              <a:spcBef>
                <a:spcPts val="8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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1pPr>
            <a:lvl2pPr marL="640080" indent="-27432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2pPr>
            <a:lvl3pPr marL="91440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3pPr>
            <a:lvl4pPr marL="118872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4pPr>
            <a:lvl5pPr marL="146304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 smtClean="0">
                <a:sym typeface="Wingdings" pitchFamily="2" charset="2"/>
              </a:rPr>
              <a:t>replace</a:t>
            </a:r>
          </a:p>
          <a:p>
            <a:pPr algn="l" rtl="0"/>
            <a:r>
              <a:rPr lang="en-US" dirty="0" smtClean="0"/>
              <a:t>substring</a:t>
            </a:r>
          </a:p>
          <a:p>
            <a:pPr algn="l" rtl="0"/>
            <a:r>
              <a:rPr lang="en-US" dirty="0" smtClean="0"/>
              <a:t>length</a:t>
            </a:r>
          </a:p>
          <a:p>
            <a:pPr algn="l" rtl="0"/>
            <a:r>
              <a:rPr lang="en-US" dirty="0" smtClean="0"/>
              <a:t>equals</a:t>
            </a:r>
          </a:p>
          <a:p>
            <a:pPr algn="l" rtl="0"/>
            <a:r>
              <a:rPr lang="en-US" dirty="0" err="1" smtClean="0"/>
              <a:t>equalsIgnoreCase</a:t>
            </a:r>
            <a:endParaRPr lang="fa-IR" dirty="0" smtClean="0"/>
          </a:p>
          <a:p>
            <a:pPr algn="l" rtl="0"/>
            <a:r>
              <a:rPr lang="en-US" dirty="0">
                <a:sym typeface="Wingdings" pitchFamily="2" charset="2"/>
              </a:rPr>
              <a:t>contains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2057400" y="1819945"/>
            <a:ext cx="2696892" cy="5724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marL="273050" lvl="0" indent="7938" algn="r" rtl="1">
              <a:lnSpc>
                <a:spcPct val="130000"/>
              </a:lnSpc>
              <a:spcBef>
                <a:spcPts val="800"/>
              </a:spcBef>
              <a:buClr>
                <a:srgbClr val="92278F"/>
              </a:buClr>
              <a:buSzPct val="70000"/>
            </a:pPr>
            <a:r>
              <a:rPr lang="fa-IR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ourier New"/>
                <a:cs typeface="B Nazanin" pitchFamily="2" charset="-78"/>
              </a:rPr>
              <a:t>مانند عملگر </a:t>
            </a:r>
            <a:r>
              <a:rPr lang="fa-IR" sz="2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ourier New"/>
                <a:cs typeface="B Nazanin" pitchFamily="2" charset="-78"/>
              </a:rPr>
              <a:t>+</a:t>
            </a:r>
            <a:r>
              <a:rPr lang="fa-IR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ourier New"/>
                <a:cs typeface="B Nazanin" pitchFamily="2" charset="-78"/>
              </a:rPr>
              <a:t> کار می‌کند</a:t>
            </a:r>
            <a:endParaRPr 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Courier New"/>
              <a:cs typeface="B Nazanin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4778123"/>
            <a:ext cx="4064254" cy="4693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marL="273050" lvl="0" indent="7938" algn="r" rtl="1">
              <a:lnSpc>
                <a:spcPct val="130000"/>
              </a:lnSpc>
              <a:spcBef>
                <a:spcPts val="800"/>
              </a:spcBef>
              <a:buClr>
                <a:srgbClr val="92278F"/>
              </a:buClr>
              <a:buSzPct val="70000"/>
            </a:pPr>
            <a:r>
              <a:rPr lang="fa-IR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ourier New"/>
                <a:cs typeface="B Nazanin" pitchFamily="2" charset="-78"/>
              </a:rPr>
              <a:t>اولین رخداد رشته موردنظر را پیدا می‌کند</a:t>
            </a:r>
            <a:endParaRPr 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Courier New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7479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/>
          <a:lstStyle/>
          <a:p>
            <a:r>
              <a:rPr lang="fa-IR" dirty="0" smtClean="0"/>
              <a:t>نکته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458200" cy="5486400"/>
          </a:xfrm>
        </p:spPr>
        <p:txBody>
          <a:bodyPr numCol="1" spcCol="182880">
            <a:noAutofit/>
          </a:bodyPr>
          <a:lstStyle/>
          <a:p>
            <a:pPr algn="r"/>
            <a:r>
              <a:rPr lang="fa-IR" sz="2800" dirty="0" smtClean="0"/>
              <a:t>خروجی قطعه کد زیر چیست؟</a:t>
            </a:r>
            <a:endParaRPr lang="en-US" sz="2800" dirty="0" smtClean="0"/>
          </a:p>
          <a:p>
            <a:pPr algn="l" rtl="0"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String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</a:rPr>
              <a:t>str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000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000" b="1" dirty="0" err="1">
                <a:solidFill>
                  <a:srgbClr val="2A00FF"/>
                </a:solidFill>
                <a:latin typeface="Courier New"/>
              </a:rPr>
              <a:t>Gholi</a:t>
            </a:r>
            <a:r>
              <a:rPr lang="en-US" sz="2000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</a:rPr>
              <a:t>str.replace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0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000" b="1" dirty="0">
                <a:solidFill>
                  <a:srgbClr val="2A00FF"/>
                </a:solidFill>
                <a:latin typeface="Courier New"/>
              </a:rPr>
              <a:t>li"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2000" b="1" dirty="0">
                <a:solidFill>
                  <a:srgbClr val="2A00FF"/>
                </a:solidFill>
                <a:latin typeface="Courier New"/>
              </a:rPr>
              <a:t>"lam"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0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0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000" b="1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000" b="1" i="1" dirty="0" err="1" smtClean="0">
                <a:solidFill>
                  <a:srgbClr val="000000"/>
                </a:solidFill>
                <a:latin typeface="Courier New"/>
              </a:rPr>
              <a:t>str</a:t>
            </a:r>
            <a:r>
              <a:rPr lang="en-US" sz="2000" b="1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0">
              <a:buClr>
                <a:srgbClr val="92278F"/>
              </a:buClr>
            </a:pPr>
            <a:r>
              <a:rPr lang="fa-IR" sz="2800" dirty="0">
                <a:solidFill>
                  <a:prstClr val="black"/>
                </a:solidFill>
              </a:rPr>
              <a:t>توابعی ماند </a:t>
            </a:r>
            <a:r>
              <a:rPr lang="en-US" sz="2800" dirty="0">
                <a:solidFill>
                  <a:prstClr val="black"/>
                </a:solidFill>
              </a:rPr>
              <a:t>replace</a:t>
            </a:r>
            <a:r>
              <a:rPr lang="fa-IR" sz="2800" dirty="0">
                <a:solidFill>
                  <a:prstClr val="black"/>
                </a:solidFill>
              </a:rPr>
              <a:t> محتوای رشته را تغییر نمی‌دهند</a:t>
            </a:r>
          </a:p>
          <a:p>
            <a:pPr lvl="1">
              <a:buClr>
                <a:srgbClr val="92278F"/>
              </a:buClr>
            </a:pPr>
            <a:r>
              <a:rPr lang="fa-IR" sz="2400" dirty="0">
                <a:solidFill>
                  <a:prstClr val="black"/>
                </a:solidFill>
              </a:rPr>
              <a:t>بلکه یک رشته جدید را بر </a:t>
            </a:r>
            <a:r>
              <a:rPr lang="fa-IR" sz="2400" dirty="0" smtClean="0">
                <a:solidFill>
                  <a:prstClr val="black"/>
                </a:solidFill>
              </a:rPr>
              <a:t>می‌گردانند</a:t>
            </a:r>
            <a:endParaRPr lang="fa-IR" sz="2400" dirty="0">
              <a:solidFill>
                <a:prstClr val="black"/>
              </a:solidFill>
            </a:endParaRPr>
          </a:p>
          <a:p>
            <a:pPr algn="l" rtl="0"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/>
              </a:rPr>
              <a:t>	String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</a:rPr>
              <a:t>str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000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000" b="1" dirty="0" err="1">
                <a:solidFill>
                  <a:srgbClr val="2A00FF"/>
                </a:solidFill>
                <a:latin typeface="Courier New"/>
              </a:rPr>
              <a:t>Gholi</a:t>
            </a:r>
            <a:r>
              <a:rPr lang="en-US" sz="2000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/>
              </a:rPr>
              <a:t>	String replaced = 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</a:rPr>
              <a:t>str.replace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0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000" b="1" dirty="0">
                <a:solidFill>
                  <a:srgbClr val="2A00FF"/>
                </a:solidFill>
                <a:latin typeface="Courier New"/>
              </a:rPr>
              <a:t>li"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2000" b="1" dirty="0">
                <a:solidFill>
                  <a:srgbClr val="2A00FF"/>
                </a:solidFill>
                <a:latin typeface="Courier New"/>
              </a:rPr>
              <a:t>"lam"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000" b="1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000" b="1" i="1" dirty="0">
                <a:solidFill>
                  <a:srgbClr val="000000"/>
                </a:solidFill>
                <a:latin typeface="Courier New"/>
              </a:rPr>
              <a:t>(replaced);</a:t>
            </a:r>
          </a:p>
          <a:p>
            <a:pPr marL="0" indent="0" algn="l" rtl="0">
              <a:buNone/>
            </a:pP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5876330" y="2667000"/>
            <a:ext cx="2020425" cy="4693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marL="273050" lvl="0" indent="7938" algn="r" rtl="1">
              <a:lnSpc>
                <a:spcPct val="130000"/>
              </a:lnSpc>
              <a:spcBef>
                <a:spcPts val="800"/>
              </a:spcBef>
              <a:buClr>
                <a:srgbClr val="92278F"/>
              </a:buClr>
              <a:buSzPct val="70000"/>
            </a:pPr>
            <a:r>
              <a:rPr lang="fa-IR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ourier New"/>
                <a:cs typeface="B Nazanin" pitchFamily="2" charset="-78"/>
              </a:rPr>
              <a:t>خروجی: </a:t>
            </a:r>
            <a:r>
              <a:rPr lang="en-US" sz="20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Courier New"/>
                <a:cs typeface="B Nazanin" pitchFamily="2" charset="-78"/>
              </a:rPr>
              <a:t>Gholi</a:t>
            </a:r>
            <a:endParaRPr 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Courier New"/>
              <a:cs typeface="B Nazanin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37312" y="5715000"/>
            <a:ext cx="2174313" cy="4693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marL="273050" lvl="0" indent="7938" algn="r" rtl="1">
              <a:lnSpc>
                <a:spcPct val="130000"/>
              </a:lnSpc>
              <a:spcBef>
                <a:spcPts val="800"/>
              </a:spcBef>
              <a:buClr>
                <a:srgbClr val="92278F"/>
              </a:buClr>
              <a:buSzPct val="70000"/>
            </a:pPr>
            <a:r>
              <a:rPr lang="fa-IR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ourier New"/>
                <a:cs typeface="B Nazanin" pitchFamily="2" charset="-78"/>
              </a:rPr>
              <a:t>خروجی: </a:t>
            </a:r>
            <a:r>
              <a:rPr lang="en-US" sz="20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Courier New"/>
                <a:cs typeface="B Nazanin" pitchFamily="2" charset="-78"/>
              </a:rPr>
              <a:t>Gholam</a:t>
            </a:r>
            <a:endParaRPr 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Courier New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120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/>
          <a:lstStyle/>
          <a:p>
            <a:r>
              <a:rPr lang="fa-IR" dirty="0" smtClean="0"/>
              <a:t>سلسله مراتب داده‎ها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458200" cy="5486400"/>
          </a:xfrm>
        </p:spPr>
        <p:txBody>
          <a:bodyPr numCol="1" spcCol="182880">
            <a:noAutofit/>
          </a:bodyPr>
          <a:lstStyle/>
          <a:p>
            <a:pPr algn="l" rtl="0"/>
            <a:r>
              <a:rPr lang="en-US" sz="2800" dirty="0"/>
              <a:t>Bit</a:t>
            </a:r>
          </a:p>
          <a:p>
            <a:pPr algn="l" rtl="0"/>
            <a:r>
              <a:rPr lang="en-US" sz="2800" dirty="0"/>
              <a:t>Byte</a:t>
            </a:r>
          </a:p>
          <a:p>
            <a:pPr algn="l" rtl="0"/>
            <a:r>
              <a:rPr lang="en-US" sz="2800" dirty="0"/>
              <a:t>Character</a:t>
            </a:r>
          </a:p>
          <a:p>
            <a:pPr algn="l" rtl="0"/>
            <a:r>
              <a:rPr lang="en-US" sz="2800" dirty="0"/>
              <a:t>Word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06624" y="3124200"/>
            <a:ext cx="5844524" cy="2419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5465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/>
          <a:lstStyle/>
          <a:p>
            <a:r>
              <a:rPr lang="fa-IR" dirty="0" smtClean="0"/>
              <a:t>جاوا و یونیکد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458200" cy="5486400"/>
          </a:xfrm>
        </p:spPr>
        <p:txBody>
          <a:bodyPr numCol="1" spcCol="182880">
            <a:noAutofit/>
          </a:bodyPr>
          <a:lstStyle/>
          <a:p>
            <a:pPr algn="r"/>
            <a:r>
              <a:rPr lang="fa-IR" sz="2800" dirty="0" smtClean="0"/>
              <a:t>جاوا از استاندارد یونیکد پشتیبانی می‌کند</a:t>
            </a:r>
          </a:p>
          <a:p>
            <a:pPr lvl="1" algn="r"/>
            <a:r>
              <a:rPr lang="en-US" sz="2400" b="1" dirty="0" smtClean="0"/>
              <a:t>Unicode</a:t>
            </a:r>
            <a:r>
              <a:rPr lang="en-US" sz="2400" dirty="0" smtClean="0"/>
              <a:t> </a:t>
            </a:r>
            <a:r>
              <a:rPr lang="en-US" sz="2400" b="1" dirty="0" smtClean="0"/>
              <a:t>character-set</a:t>
            </a:r>
            <a:endParaRPr lang="fa-IR" sz="2400" b="1" dirty="0" smtClean="0"/>
          </a:p>
          <a:p>
            <a:pPr lvl="1" algn="r"/>
            <a:r>
              <a:rPr lang="fa-IR" sz="2400" dirty="0" smtClean="0"/>
              <a:t>روش قدیمی‌تر: </a:t>
            </a:r>
            <a:r>
              <a:rPr lang="en-US" sz="2400" dirty="0" smtClean="0"/>
              <a:t>ASCII</a:t>
            </a:r>
            <a:endParaRPr lang="fa-IR" sz="2400" dirty="0"/>
          </a:p>
          <a:p>
            <a:r>
              <a:rPr lang="fa-IR" sz="2800" dirty="0" smtClean="0"/>
              <a:t>روش‎های مختلفی برای کدگذاری (</a:t>
            </a:r>
            <a:r>
              <a:rPr lang="en-US" sz="2800" b="1" dirty="0"/>
              <a:t>encoding</a:t>
            </a:r>
            <a:r>
              <a:rPr lang="fa-IR" sz="2800" dirty="0" smtClean="0"/>
              <a:t>) یونیکد موجود است</a:t>
            </a:r>
          </a:p>
          <a:p>
            <a:pPr lvl="1"/>
            <a:r>
              <a:rPr lang="fa-IR" sz="2400" dirty="0" smtClean="0"/>
              <a:t>که در جاوا پشتیبانی می‌شوند</a:t>
            </a:r>
          </a:p>
          <a:p>
            <a:pPr lvl="1"/>
            <a:r>
              <a:rPr lang="fa-IR" sz="2400" dirty="0" smtClean="0"/>
              <a:t>مانند </a:t>
            </a:r>
            <a:r>
              <a:rPr lang="en-US" sz="2400" dirty="0" smtClean="0"/>
              <a:t>UTF8</a:t>
            </a:r>
            <a:r>
              <a:rPr lang="fa-IR" sz="2400" dirty="0" smtClean="0"/>
              <a:t> ، </a:t>
            </a:r>
            <a:r>
              <a:rPr lang="en-US" sz="2400" dirty="0" smtClean="0"/>
              <a:t>UTF16</a:t>
            </a:r>
            <a:r>
              <a:rPr lang="fa-IR" sz="2400" dirty="0" smtClean="0"/>
              <a:t> و </a:t>
            </a:r>
            <a:r>
              <a:rPr lang="en-US" sz="2400" dirty="0" smtClean="0"/>
              <a:t>UTF32</a:t>
            </a:r>
            <a:endParaRPr lang="en-US" sz="2000" dirty="0"/>
          </a:p>
          <a:p>
            <a:pPr algn="r"/>
            <a:r>
              <a:rPr lang="fa-IR" sz="2800" dirty="0" smtClean="0"/>
              <a:t>روش‌هایی غیر از </a:t>
            </a:r>
            <a:r>
              <a:rPr lang="en-US" sz="2800" dirty="0" smtClean="0"/>
              <a:t>Unicode</a:t>
            </a:r>
            <a:r>
              <a:rPr lang="fa-IR" sz="2800" dirty="0" smtClean="0"/>
              <a:t> هم در گذشته وجود داشت </a:t>
            </a:r>
          </a:p>
          <a:p>
            <a:pPr lvl="1"/>
            <a:r>
              <a:rPr lang="fa-IR" sz="2400" dirty="0" smtClean="0"/>
              <a:t>مانند </a:t>
            </a:r>
            <a:r>
              <a:rPr lang="en-US" sz="2000" dirty="0" smtClean="0"/>
              <a:t>Windows-1256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336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/>
          <a:lstStyle/>
          <a:p>
            <a:r>
              <a:rPr lang="fa-IR" dirty="0" smtClean="0"/>
              <a:t>کاراکترهای ویژه جاوا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458200" cy="5486400"/>
          </a:xfrm>
        </p:spPr>
        <p:txBody>
          <a:bodyPr numCol="1" spcCol="182880">
            <a:noAutofit/>
          </a:bodyPr>
          <a:lstStyle/>
          <a:p>
            <a:r>
              <a:rPr lang="fa-IR" dirty="0" smtClean="0"/>
              <a:t>بعضی کاراکترها از کاراکترهای ویژه به شمار می‌روند</a:t>
            </a:r>
          </a:p>
          <a:p>
            <a:r>
              <a:rPr lang="fa-IR" dirty="0" smtClean="0"/>
              <a:t>کاراکترهای ویژه با استفاده از کاراکتر </a:t>
            </a:r>
            <a:r>
              <a:rPr lang="en-US" b="1" dirty="0" smtClean="0"/>
              <a:t>\</a:t>
            </a:r>
            <a:r>
              <a:rPr lang="fa-IR" dirty="0" smtClean="0"/>
              <a:t> نمایش داده می‌شوند</a:t>
            </a:r>
            <a:endParaRPr lang="en-US" dirty="0" smtClean="0"/>
          </a:p>
          <a:p>
            <a:r>
              <a:rPr lang="fa-IR" dirty="0" smtClean="0"/>
              <a:t>چند نمونه:</a:t>
            </a:r>
          </a:p>
          <a:p>
            <a:pPr lvl="1"/>
            <a:r>
              <a:rPr lang="en-US" b="1" dirty="0"/>
              <a:t>\n</a:t>
            </a:r>
            <a:r>
              <a:rPr lang="fa-IR" b="1" dirty="0"/>
              <a:t> : </a:t>
            </a:r>
            <a:r>
              <a:rPr lang="fa-IR" dirty="0"/>
              <a:t>خط جدید</a:t>
            </a:r>
          </a:p>
          <a:p>
            <a:pPr lvl="1"/>
            <a:r>
              <a:rPr lang="en-US" b="1" dirty="0" smtClean="0"/>
              <a:t>\t</a:t>
            </a:r>
            <a:r>
              <a:rPr lang="fa-IR" b="1" dirty="0" smtClean="0"/>
              <a:t> : </a:t>
            </a:r>
            <a:r>
              <a:rPr lang="fa-IR" dirty="0" smtClean="0"/>
              <a:t>فاصله </a:t>
            </a:r>
            <a:r>
              <a:rPr lang="en-US" dirty="0" smtClean="0"/>
              <a:t>Tab</a:t>
            </a:r>
            <a:endParaRPr lang="fa-IR" dirty="0" smtClean="0"/>
          </a:p>
          <a:p>
            <a:pPr lvl="1"/>
            <a:r>
              <a:rPr lang="en-US" b="1" dirty="0"/>
              <a:t>\ "</a:t>
            </a:r>
            <a:r>
              <a:rPr lang="fa-IR" b="1" dirty="0" smtClean="0"/>
              <a:t> </a:t>
            </a:r>
            <a:r>
              <a:rPr lang="fa-IR" b="1" dirty="0"/>
              <a:t>: </a:t>
            </a:r>
            <a:r>
              <a:rPr lang="fa-IR" dirty="0"/>
              <a:t>کاراکتر </a:t>
            </a:r>
            <a:r>
              <a:rPr lang="en-US" b="1" dirty="0"/>
              <a:t>"</a:t>
            </a:r>
            <a:endParaRPr lang="fa-IR" dirty="0" smtClean="0"/>
          </a:p>
          <a:p>
            <a:pPr lvl="1"/>
            <a:r>
              <a:rPr lang="en-US" b="1" dirty="0" smtClean="0"/>
              <a:t>\ </a:t>
            </a:r>
            <a:r>
              <a:rPr lang="en-US" b="1" dirty="0"/>
              <a:t>'</a:t>
            </a:r>
            <a:r>
              <a:rPr lang="fa-IR" b="1" dirty="0" smtClean="0"/>
              <a:t> </a:t>
            </a:r>
            <a:r>
              <a:rPr lang="fa-IR" b="1" dirty="0"/>
              <a:t>: </a:t>
            </a:r>
            <a:r>
              <a:rPr lang="fa-IR" dirty="0"/>
              <a:t>کاراکتر '</a:t>
            </a:r>
            <a:endParaRPr lang="fa-IR" dirty="0" smtClean="0"/>
          </a:p>
          <a:p>
            <a:pPr lvl="1"/>
            <a:r>
              <a:rPr lang="en-US" b="1" dirty="0" smtClean="0"/>
              <a:t>\</a:t>
            </a:r>
            <a:r>
              <a:rPr lang="en-US" b="1" dirty="0"/>
              <a:t>\</a:t>
            </a:r>
            <a:r>
              <a:rPr lang="fa-IR" b="1" dirty="0" smtClean="0"/>
              <a:t> </a:t>
            </a:r>
            <a:r>
              <a:rPr lang="fa-IR" b="1" dirty="0"/>
              <a:t>: </a:t>
            </a:r>
            <a:r>
              <a:rPr lang="fa-IR" dirty="0" smtClean="0"/>
              <a:t>خود کاراکتر </a:t>
            </a:r>
            <a:r>
              <a:rPr lang="en-US" dirty="0"/>
              <a:t>\</a:t>
            </a:r>
            <a:endParaRPr lang="fa-IR" dirty="0" smtClean="0"/>
          </a:p>
        </p:txBody>
      </p:sp>
      <p:sp>
        <p:nvSpPr>
          <p:cNvPr id="3" name="Rectangle 2"/>
          <p:cNvSpPr/>
          <p:nvPr/>
        </p:nvSpPr>
        <p:spPr>
          <a:xfrm>
            <a:off x="457200" y="3962400"/>
            <a:ext cx="45720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 smtClean="0"/>
              <a:t>String s = "He said \"OK!\" and left";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28800" y="4431268"/>
            <a:ext cx="255390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/>
              <a:t>He said "OK!" and left</a:t>
            </a:r>
          </a:p>
        </p:txBody>
      </p:sp>
    </p:spTree>
    <p:extLst>
      <p:ext uri="{BB962C8B-B14F-4D97-AF65-F5344CB8AC3E}">
        <p14:creationId xmlns:p14="http://schemas.microsoft.com/office/powerpoint/2010/main" val="271017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err="1"/>
              <a:t>برنامه‌های</a:t>
            </a:r>
            <a:r>
              <a:rPr lang="fa-IR" dirty="0"/>
              <a:t> کنسول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800" dirty="0" smtClean="0"/>
              <a:t>Console Applications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330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/>
          <a:lstStyle/>
          <a:p>
            <a:r>
              <a:rPr lang="fa-IR" dirty="0" smtClean="0"/>
              <a:t>مثال: کاراکترهای ویژه جاوا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458200" cy="5486400"/>
          </a:xfrm>
        </p:spPr>
        <p:txBody>
          <a:bodyPr numCol="1" spcCol="182880">
            <a:noAutofit/>
          </a:bodyPr>
          <a:lstStyle/>
          <a:p>
            <a:pPr marL="406400" indent="-273050" algn="l" rtl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</a:rPr>
              <a:t>String s = </a:t>
            </a:r>
            <a:r>
              <a:rPr lang="en-US" sz="2400" b="1" dirty="0">
                <a:solidFill>
                  <a:srgbClr val="2A00FF"/>
                </a:solidFill>
                <a:latin typeface="Courier New"/>
              </a:rPr>
              <a:t>"Salam!\</a:t>
            </a:r>
            <a:r>
              <a:rPr lang="en-US" sz="2400" b="1" dirty="0" err="1">
                <a:solidFill>
                  <a:srgbClr val="2A00FF"/>
                </a:solidFill>
                <a:latin typeface="Courier New"/>
              </a:rPr>
              <a:t>nI</a:t>
            </a:r>
            <a:r>
              <a:rPr lang="en-US" sz="2400" b="1" dirty="0">
                <a:solidFill>
                  <a:srgbClr val="2A00FF"/>
                </a:solidFill>
                <a:latin typeface="Courier New"/>
              </a:rPr>
              <a:t> am S\</a:t>
            </a:r>
            <a:r>
              <a:rPr lang="en-US" sz="2400" b="1" dirty="0" err="1">
                <a:solidFill>
                  <a:srgbClr val="2A00FF"/>
                </a:solidFill>
                <a:latin typeface="Courier New"/>
              </a:rPr>
              <a:t>tA</a:t>
            </a:r>
            <a:r>
              <a:rPr lang="en-US" sz="2400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406400" indent="-273050" algn="l" rtl="0"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400" b="1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400" b="1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400" b="1" i="1" dirty="0">
                <a:solidFill>
                  <a:srgbClr val="000000"/>
                </a:solidFill>
                <a:latin typeface="Courier New"/>
              </a:rPr>
              <a:t>(s);</a:t>
            </a:r>
          </a:p>
          <a:p>
            <a:pPr marL="406400" lvl="0" indent="-273050">
              <a:buClr>
                <a:srgbClr val="92278F"/>
              </a:buClr>
            </a:pPr>
            <a:r>
              <a:rPr lang="fa-IR" dirty="0">
                <a:solidFill>
                  <a:prstClr val="black"/>
                </a:solidFill>
              </a:rPr>
              <a:t>خروجی:</a:t>
            </a:r>
            <a:endParaRPr lang="en-US" dirty="0">
              <a:solidFill>
                <a:prstClr val="black"/>
              </a:solidFill>
            </a:endParaRPr>
          </a:p>
          <a:p>
            <a:pPr marL="406400" indent="-273050" algn="l" rtl="0">
              <a:buNone/>
            </a:pPr>
            <a:endParaRPr lang="fa-IR" sz="2400" b="1" dirty="0" smtClean="0">
              <a:solidFill>
                <a:srgbClr val="000000"/>
              </a:solidFill>
              <a:latin typeface="Courier New"/>
            </a:endParaRPr>
          </a:p>
          <a:p>
            <a:pPr marL="406400" indent="-273050" algn="l" rtl="0">
              <a:buNone/>
            </a:pPr>
            <a:endParaRPr lang="fa-IR" sz="2400" b="1" dirty="0" smtClean="0">
              <a:solidFill>
                <a:srgbClr val="000000"/>
              </a:solidFill>
              <a:latin typeface="Courier New"/>
            </a:endParaRPr>
          </a:p>
          <a:p>
            <a:pPr marL="406400" indent="-273050" algn="l" rtl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s 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“Salam\\ Ok\' Bye\""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sz="2400" b="1" dirty="0">
              <a:solidFill>
                <a:srgbClr val="000000"/>
              </a:solidFill>
              <a:latin typeface="Courier New"/>
            </a:endParaRPr>
          </a:p>
          <a:p>
            <a:pPr marL="406400" indent="-273050" algn="l" rtl="0"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400" b="1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400" b="1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400" b="1" i="1" dirty="0">
                <a:solidFill>
                  <a:srgbClr val="000000"/>
                </a:solidFill>
                <a:latin typeface="Courier New"/>
              </a:rPr>
              <a:t>(s);</a:t>
            </a:r>
          </a:p>
          <a:p>
            <a:pPr marL="406400" indent="-273050" algn="r"/>
            <a:r>
              <a:rPr lang="fa-IR" dirty="0" smtClean="0"/>
              <a:t>خروجی: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4600" y="2362200"/>
            <a:ext cx="4572000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406400" indent="-273050"/>
            <a:r>
              <a:rPr lang="en-US" sz="2400" i="1" dirty="0"/>
              <a:t>Salam!</a:t>
            </a:r>
          </a:p>
          <a:p>
            <a:pPr marL="406400" indent="-273050"/>
            <a:r>
              <a:rPr lang="en-US" sz="2400" i="1" dirty="0"/>
              <a:t>I am S		A</a:t>
            </a:r>
          </a:p>
        </p:txBody>
      </p:sp>
      <p:sp>
        <p:nvSpPr>
          <p:cNvPr id="5" name="Rectangle 4"/>
          <p:cNvSpPr/>
          <p:nvPr/>
        </p:nvSpPr>
        <p:spPr>
          <a:xfrm>
            <a:off x="3962400" y="5562600"/>
            <a:ext cx="3297698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marL="406400" indent="-273050"/>
            <a:r>
              <a:rPr lang="en-US" sz="2800" dirty="0" smtClean="0"/>
              <a:t>Salam</a:t>
            </a:r>
            <a:r>
              <a:rPr lang="en-US" sz="2800" smtClean="0"/>
              <a:t>\ Ok </a:t>
            </a:r>
            <a:r>
              <a:rPr lang="en-US" sz="2800" dirty="0"/>
              <a:t>' </a:t>
            </a:r>
            <a:r>
              <a:rPr lang="en-US" sz="2800" dirty="0" smtClean="0"/>
              <a:t>Bye"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6005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4000" dirty="0" smtClean="0"/>
              <a:t>آرایه</a:t>
            </a:r>
            <a:endParaRPr lang="en-US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 smtClean="0"/>
              <a:t>Array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6318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/>
          <a:lstStyle/>
          <a:p>
            <a:r>
              <a:rPr lang="fa-IR" dirty="0" smtClean="0"/>
              <a:t>آرایه (</a:t>
            </a:r>
            <a:r>
              <a:rPr lang="en-US" dirty="0" smtClean="0"/>
              <a:t>Array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458200" cy="5486400"/>
          </a:xfrm>
        </p:spPr>
        <p:txBody>
          <a:bodyPr numCol="1" spcCol="182880">
            <a:noAutofit/>
          </a:bodyPr>
          <a:lstStyle/>
          <a:p>
            <a:r>
              <a:rPr lang="fa-IR" b="1" dirty="0" smtClean="0"/>
              <a:t>آرایه</a:t>
            </a:r>
            <a:r>
              <a:rPr lang="fa-IR" dirty="0" smtClean="0"/>
              <a:t>: مجموعه‌ای از داده‌های مرتبط ب</a:t>
            </a:r>
            <a:r>
              <a:rPr lang="fa-IR" dirty="0"/>
              <a:t>ه</a:t>
            </a:r>
            <a:r>
              <a:rPr lang="fa-IR" dirty="0" smtClean="0"/>
              <a:t> هم</a:t>
            </a:r>
          </a:p>
          <a:p>
            <a:r>
              <a:rPr lang="fa-IR" dirty="0" smtClean="0"/>
              <a:t>همه این داده‌ها، </a:t>
            </a:r>
            <a:r>
              <a:rPr lang="fa-IR" b="1" dirty="0" smtClean="0"/>
              <a:t>از یک نوع داده</a:t>
            </a:r>
            <a:r>
              <a:rPr lang="fa-IR" dirty="0" smtClean="0"/>
              <a:t> هستند</a:t>
            </a:r>
          </a:p>
          <a:p>
            <a:r>
              <a:rPr lang="fa-IR" b="1" dirty="0" smtClean="0"/>
              <a:t>طول آرایه</a:t>
            </a:r>
            <a:r>
              <a:rPr lang="fa-IR" dirty="0" smtClean="0"/>
              <a:t> ثابت است</a:t>
            </a:r>
          </a:p>
          <a:p>
            <a:pPr lvl="1"/>
            <a:r>
              <a:rPr lang="fa-IR" dirty="0" smtClean="0"/>
              <a:t>طول آن یک بار و در زمان ایجاد، معین می‌شود</a:t>
            </a:r>
          </a:p>
          <a:p>
            <a:r>
              <a:rPr lang="fa-IR" dirty="0" smtClean="0"/>
              <a:t>یک آرایه </a:t>
            </a:r>
            <a:r>
              <a:rPr lang="fa-IR" dirty="0"/>
              <a:t>مثل مجموعه‌ای از متغیر‌ها است </a:t>
            </a:r>
            <a:endParaRPr lang="fa-IR" dirty="0" smtClean="0"/>
          </a:p>
          <a:p>
            <a:pPr lvl="1"/>
            <a:r>
              <a:rPr lang="fa-IR" dirty="0" smtClean="0"/>
              <a:t>که هر متغیر در آن یک عنصر (</a:t>
            </a:r>
            <a:r>
              <a:rPr lang="en-US" b="1" dirty="0" smtClean="0"/>
              <a:t>element</a:t>
            </a:r>
            <a:r>
              <a:rPr lang="fa-IR" dirty="0" smtClean="0"/>
              <a:t>) نامیده می‌شود</a:t>
            </a:r>
            <a:endParaRPr lang="fa-IR" dirty="0"/>
          </a:p>
        </p:txBody>
      </p:sp>
      <p:pic>
        <p:nvPicPr>
          <p:cNvPr id="1026" name="Picture 2" descr="http://cis.stvincent.edu/html/tutorials/swd/basic/arrays/intarray.gif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7400" y="5334000"/>
            <a:ext cx="4495800" cy="111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76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آرایه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sz="2800" dirty="0"/>
              <a:t>همه مقادیر موجود در آرایه، یک نوع واحد دارند </a:t>
            </a:r>
          </a:p>
          <a:p>
            <a:pPr lvl="1"/>
            <a:r>
              <a:rPr lang="fa-IR" sz="2400" dirty="0"/>
              <a:t>مثلاً همه </a:t>
            </a:r>
            <a:r>
              <a:rPr lang="en-US" sz="2400" dirty="0" err="1"/>
              <a:t>int</a:t>
            </a:r>
            <a:r>
              <a:rPr lang="fa-IR" sz="2400" dirty="0"/>
              <a:t> هستند</a:t>
            </a:r>
          </a:p>
          <a:p>
            <a:r>
              <a:rPr lang="fa-IR" sz="2800" dirty="0" smtClean="0"/>
              <a:t>شماره ترتیبی </a:t>
            </a:r>
            <a:r>
              <a:rPr lang="fa-IR" sz="2800" dirty="0"/>
              <a:t>هر عنصر در آرایه، </a:t>
            </a:r>
            <a:r>
              <a:rPr lang="fa-IR" sz="2800" dirty="0" smtClean="0"/>
              <a:t>اندیس (</a:t>
            </a:r>
            <a:r>
              <a:rPr lang="en-US" sz="2800" b="1" dirty="0"/>
              <a:t>index</a:t>
            </a:r>
            <a:r>
              <a:rPr lang="fa-IR" sz="2800" dirty="0"/>
              <a:t>) </a:t>
            </a:r>
            <a:r>
              <a:rPr lang="fa-IR" sz="2800" dirty="0" smtClean="0"/>
              <a:t>نامیده </a:t>
            </a:r>
            <a:r>
              <a:rPr lang="fa-IR" sz="2800" dirty="0"/>
              <a:t>می‌شود</a:t>
            </a:r>
          </a:p>
          <a:p>
            <a:r>
              <a:rPr lang="fa-IR" sz="2800" dirty="0"/>
              <a:t>عناصر آرایه به همان ترتیب در حافظه جای داده </a:t>
            </a:r>
            <a:r>
              <a:rPr lang="fa-IR" sz="2800" dirty="0" smtClean="0"/>
              <a:t>می‌شوند</a:t>
            </a:r>
          </a:p>
          <a:p>
            <a:r>
              <a:rPr lang="fa-IR" sz="2800" dirty="0" smtClean="0"/>
              <a:t>کل آرایه، یک </a:t>
            </a:r>
            <a:r>
              <a:rPr lang="fa-IR" sz="2800" b="1" dirty="0" smtClean="0"/>
              <a:t>نام</a:t>
            </a:r>
            <a:r>
              <a:rPr lang="fa-IR" sz="2800" dirty="0" smtClean="0"/>
              <a:t> دارد</a:t>
            </a:r>
            <a:endParaRPr lang="fa-IR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5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/>
          <a:lstStyle/>
          <a:p>
            <a:r>
              <a:rPr lang="fa-IR" dirty="0" smtClean="0"/>
              <a:t>آرایه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066800"/>
            <a:ext cx="6324845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9939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/>
          <a:lstStyle/>
          <a:p>
            <a:r>
              <a:rPr lang="fa-IR" dirty="0" smtClean="0"/>
              <a:t>نمونه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458200" cy="5486400"/>
          </a:xfrm>
        </p:spPr>
        <p:txBody>
          <a:bodyPr numCol="1" spcCol="182880">
            <a:noAutofit/>
          </a:bodyPr>
          <a:lstStyle/>
          <a:p>
            <a:pPr algn="r"/>
            <a:r>
              <a:rPr lang="fa-IR" sz="2400" dirty="0" smtClean="0"/>
              <a:t>ایجاد یک آرایه با 10 عنصر از نوع عدد صحیح</a:t>
            </a:r>
          </a:p>
          <a:p>
            <a:pPr algn="l" rtl="0">
              <a:buNone/>
            </a:pPr>
            <a:r>
              <a:rPr lang="en-US" sz="2000" b="1" dirty="0" err="1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int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[] array = </a:t>
            </a:r>
            <a:r>
              <a:rPr lang="en-US" sz="2000" b="1" dirty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new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2000" b="1" dirty="0" err="1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int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[10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];</a:t>
            </a:r>
            <a:endParaRPr lang="fa-IR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E8F2FE"/>
              </a:highlight>
              <a:latin typeface="Courier New"/>
            </a:endParaRPr>
          </a:p>
          <a:p>
            <a:pPr algn="l" rtl="0">
              <a:buNone/>
            </a:pPr>
            <a:r>
              <a:rPr lang="en-US" sz="2000" b="1" dirty="0" err="1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array[] = </a:t>
            </a:r>
            <a:r>
              <a:rPr lang="en-US" sz="2000" b="1" dirty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new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2000" b="1" dirty="0" err="1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int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[10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];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E8F2FE"/>
              </a:highlight>
              <a:latin typeface="Courier New"/>
            </a:endParaRPr>
          </a:p>
          <a:p>
            <a:r>
              <a:rPr lang="fa-IR" sz="2400" dirty="0" smtClean="0"/>
              <a:t>هر </a:t>
            </a:r>
            <a:r>
              <a:rPr lang="fa-IR" sz="2400" dirty="0"/>
              <a:t>دو </a:t>
            </a:r>
            <a:r>
              <a:rPr lang="fa-IR" sz="2400" dirty="0" smtClean="0"/>
              <a:t>تعريف فوق صحیح است، ولی تعريف اول رایج‌تر و بهتر است</a:t>
            </a:r>
          </a:p>
          <a:p>
            <a:r>
              <a:rPr lang="fa-IR" sz="2400" dirty="0" smtClean="0"/>
              <a:t>ایجاد آرایه ای با </a:t>
            </a:r>
            <a:r>
              <a:rPr lang="en-US" sz="2400" dirty="0" smtClean="0"/>
              <a:t>n</a:t>
            </a:r>
            <a:r>
              <a:rPr lang="fa-IR" sz="2400" dirty="0" smtClean="0"/>
              <a:t> عنصر کاراکتری</a:t>
            </a:r>
          </a:p>
          <a:p>
            <a:pPr algn="l" rtl="0">
              <a:buNone/>
            </a:pPr>
            <a:r>
              <a:rPr lang="en-US" sz="2000" b="1" dirty="0"/>
              <a:t>	</a:t>
            </a:r>
            <a:r>
              <a:rPr lang="en-US" sz="20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char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[] characters = </a:t>
            </a:r>
            <a:r>
              <a:rPr lang="en-US" sz="2000" b="1" dirty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new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2000" b="1" dirty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char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[n];</a:t>
            </a:r>
          </a:p>
          <a:p>
            <a:pPr algn="r"/>
            <a:r>
              <a:rPr lang="fa-IR" sz="2400" dirty="0" smtClean="0"/>
              <a:t>تغییر مقدار عنصر پنجم</a:t>
            </a:r>
            <a:endParaRPr lang="en-US" sz="2400" dirty="0"/>
          </a:p>
          <a:p>
            <a:pPr algn="l" rtl="0">
              <a:buNone/>
            </a:pPr>
            <a:r>
              <a:rPr lang="en-US" sz="2000" b="1" dirty="0"/>
              <a:t>	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array[5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] = 12;</a:t>
            </a:r>
          </a:p>
          <a:p>
            <a:r>
              <a:rPr lang="fa-IR" sz="2400" dirty="0"/>
              <a:t>استفاده (</a:t>
            </a:r>
            <a:r>
              <a:rPr lang="fa-IR" sz="2400" dirty="0" smtClean="0"/>
              <a:t>بازیابی) </a:t>
            </a:r>
            <a:r>
              <a:rPr lang="fa-IR" sz="2400" dirty="0"/>
              <a:t>از مقدار </a:t>
            </a:r>
            <a:r>
              <a:rPr lang="fa-IR" sz="2400" dirty="0" smtClean="0"/>
              <a:t>عنصر </a:t>
            </a:r>
            <a:r>
              <a:rPr lang="en-US" sz="2400" dirty="0" smtClean="0"/>
              <a:t>m</a:t>
            </a:r>
            <a:r>
              <a:rPr lang="fa-IR" sz="2400" dirty="0" smtClean="0"/>
              <a:t> اُم</a:t>
            </a:r>
            <a:endParaRPr lang="en-US" sz="2400" dirty="0"/>
          </a:p>
          <a:p>
            <a:pPr algn="l" rtl="0">
              <a:buNone/>
            </a:pPr>
            <a:r>
              <a:rPr lang="en-US" sz="2000" b="1" dirty="0"/>
              <a:t>	</a:t>
            </a:r>
            <a:r>
              <a:rPr lang="en-US" sz="20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char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ch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=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array[m];</a:t>
            </a:r>
            <a:endParaRPr lang="en-US" sz="2000" b="1" dirty="0">
              <a:solidFill>
                <a:srgbClr val="000000"/>
              </a:solidFill>
              <a:highlight>
                <a:srgbClr val="E8F2FE"/>
              </a:highlight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6650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/>
          <a:lstStyle/>
          <a:p>
            <a:r>
              <a:rPr lang="fa-IR" dirty="0" smtClean="0"/>
              <a:t>مثال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458200" cy="5486400"/>
          </a:xfrm>
        </p:spPr>
        <p:txBody>
          <a:bodyPr numCol="1" spcCol="182880">
            <a:noAutofit/>
          </a:bodyPr>
          <a:lstStyle/>
          <a:p>
            <a:pPr algn="l" rtl="0"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Scanner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</a:rPr>
              <a:t>scanner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Scanner(System.</a:t>
            </a:r>
            <a:r>
              <a:rPr lang="en-US" sz="2000" b="1" i="1" dirty="0">
                <a:solidFill>
                  <a:srgbClr val="0000C0"/>
                </a:solidFill>
                <a:latin typeface="Courier New"/>
              </a:rPr>
              <a:t>in</a:t>
            </a:r>
            <a:r>
              <a:rPr lang="en-US" sz="2000" b="1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algn="l" rtl="0">
              <a:buNone/>
            </a:pPr>
            <a:r>
              <a:rPr lang="en-US" sz="20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n =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</a:rPr>
              <a:t>scanner.nextInt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numbers[] = </a:t>
            </a:r>
            <a:r>
              <a:rPr lang="en-US" sz="20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[n];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0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=0;i&lt;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</a:rPr>
              <a:t>n;i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++){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/>
              </a:rPr>
              <a:t>		numbers[i] =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</a:rPr>
              <a:t>scanner.nextDouble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0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i=0;i&lt;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</a:rPr>
              <a:t>numbers.</a:t>
            </a:r>
            <a:r>
              <a:rPr lang="en-US" sz="2000" b="1" dirty="0" err="1">
                <a:solidFill>
                  <a:srgbClr val="0000C0"/>
                </a:solidFill>
                <a:latin typeface="Courier New"/>
              </a:rPr>
              <a:t>length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</a:rPr>
              <a:t>;i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++){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7F0055"/>
                </a:solidFill>
                <a:latin typeface="Courier New"/>
              </a:rPr>
              <a:t>		double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d = numbers[i];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000" b="1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000" b="1" i="1" dirty="0">
                <a:solidFill>
                  <a:srgbClr val="000000"/>
                </a:solidFill>
                <a:latin typeface="Courier New"/>
              </a:rPr>
              <a:t>(d);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18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3886199" y="4191000"/>
            <a:ext cx="978699" cy="409580"/>
          </a:xfrm>
          <a:prstGeom prst="roundRect">
            <a:avLst/>
          </a:prstGeom>
          <a:solidFill>
            <a:srgbClr val="C000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8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/>
          <a:lstStyle/>
          <a:p>
            <a:r>
              <a:rPr lang="fa-IR" dirty="0" smtClean="0"/>
              <a:t>راه کوتاه ایجاد آرایه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458200" cy="5486400"/>
          </a:xfrm>
        </p:spPr>
        <p:txBody>
          <a:bodyPr numCol="1" spcCol="182880">
            <a:noAutofit/>
          </a:bodyPr>
          <a:lstStyle/>
          <a:p>
            <a:pPr algn="l" rtl="0">
              <a:buNone/>
            </a:pPr>
            <a:r>
              <a:rPr lang="en-US" sz="2000" b="1" dirty="0">
                <a:solidFill>
                  <a:srgbClr val="7F0055"/>
                </a:solidFill>
                <a:latin typeface="Courier New"/>
              </a:rPr>
              <a:t>char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[] array = </a:t>
            </a:r>
            <a:r>
              <a:rPr lang="en-US" sz="20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/>
              </a:rPr>
              <a:t>char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[3];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/>
              </a:rPr>
              <a:t>	array[0]  = </a:t>
            </a:r>
            <a:r>
              <a:rPr lang="en-US" sz="2000" b="1" dirty="0">
                <a:solidFill>
                  <a:srgbClr val="2A00FF"/>
                </a:solidFill>
                <a:latin typeface="Courier New"/>
              </a:rPr>
              <a:t>'a'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/>
              </a:rPr>
              <a:t>	array[1]  = </a:t>
            </a:r>
            <a:r>
              <a:rPr lang="en-US" sz="2000" b="1" dirty="0">
                <a:solidFill>
                  <a:srgbClr val="2A00FF"/>
                </a:solidFill>
                <a:latin typeface="Courier New"/>
              </a:rPr>
              <a:t>'s'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/>
              </a:rPr>
              <a:t>	array[2]  = </a:t>
            </a:r>
            <a:r>
              <a:rPr lang="en-US" sz="2000" b="1" dirty="0">
                <a:solidFill>
                  <a:srgbClr val="2A00FF"/>
                </a:solidFill>
                <a:latin typeface="Courier New"/>
              </a:rPr>
              <a:t>'t'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r"/>
            <a:r>
              <a:rPr lang="fa-IR" sz="2400" dirty="0" smtClean="0"/>
              <a:t>قطعه کد فوق، می‌تواند بدین صورت بازنویسی شود:</a:t>
            </a:r>
            <a:endParaRPr lang="en-US" sz="2400" dirty="0"/>
          </a:p>
          <a:p>
            <a:pPr algn="l" rtl="0">
              <a:buNone/>
            </a:pPr>
            <a:r>
              <a:rPr lang="en-US" sz="2000" b="1" dirty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	char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[] array = {</a:t>
            </a:r>
            <a:r>
              <a:rPr lang="en-US" sz="2000" b="1" dirty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'</a:t>
            </a:r>
            <a:r>
              <a:rPr lang="en-US" sz="2000" b="1" dirty="0" err="1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a'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,</a:t>
            </a:r>
            <a:r>
              <a:rPr lang="en-US" sz="2000" b="1" dirty="0" err="1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's'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,</a:t>
            </a:r>
            <a:r>
              <a:rPr lang="en-US" sz="2000" b="1" dirty="0" err="1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't</a:t>
            </a:r>
            <a:r>
              <a:rPr lang="en-US" sz="2000" b="1" dirty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'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};</a:t>
            </a:r>
          </a:p>
          <a:p>
            <a:pPr algn="r"/>
            <a:r>
              <a:rPr lang="fa-IR" sz="2400" dirty="0" smtClean="0"/>
              <a:t>چند مثال دیگر:</a:t>
            </a:r>
            <a:endParaRPr lang="en-US" sz="2400" dirty="0"/>
          </a:p>
          <a:p>
            <a:pPr lvl="1" algn="l" rtl="0">
              <a:buNone/>
            </a:pPr>
            <a:r>
              <a:rPr lang="en-US" sz="20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[] numbers = {1,2,3,5,9,123};</a:t>
            </a:r>
          </a:p>
          <a:p>
            <a:pPr lvl="1" algn="l" rtl="0">
              <a:buNone/>
            </a:pPr>
            <a:r>
              <a:rPr lang="en-US" sz="2000" b="1" dirty="0" err="1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[] b = {</a:t>
            </a:r>
            <a:r>
              <a:rPr lang="en-US" sz="2000" b="1" dirty="0">
                <a:solidFill>
                  <a:srgbClr val="7F0055"/>
                </a:solidFill>
                <a:latin typeface="Courier New"/>
              </a:rPr>
              <a:t>true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2000" b="1" dirty="0">
                <a:solidFill>
                  <a:srgbClr val="7F0055"/>
                </a:solidFill>
                <a:latin typeface="Courier New"/>
              </a:rPr>
              <a:t>true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2000" b="1" dirty="0">
                <a:solidFill>
                  <a:srgbClr val="7F0055"/>
                </a:solidFill>
                <a:latin typeface="Courier New"/>
              </a:rPr>
              <a:t>false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2000" b="1" dirty="0">
                <a:solidFill>
                  <a:srgbClr val="7F0055"/>
                </a:solidFill>
                <a:latin typeface="Courier New"/>
              </a:rPr>
              <a:t>true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};</a:t>
            </a:r>
          </a:p>
          <a:p>
            <a:pPr algn="l" rtl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979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/>
          <a:lstStyle/>
          <a:p>
            <a:r>
              <a:rPr lang="fa-IR" dirty="0" smtClean="0"/>
              <a:t>آرایه‌های چند بعدی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458200" cy="5486400"/>
          </a:xfrm>
        </p:spPr>
        <p:txBody>
          <a:bodyPr numCol="1" spcCol="182880">
            <a:noAutofit/>
          </a:bodyPr>
          <a:lstStyle/>
          <a:p>
            <a:pPr algn="l" rtl="0">
              <a:buNone/>
            </a:pPr>
            <a:r>
              <a:rPr lang="en-US" sz="20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[][] matrix = </a:t>
            </a:r>
            <a:r>
              <a:rPr lang="en-US" sz="20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[3][4];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/>
              </a:rPr>
              <a:t>matrix[2][3] = 2;</a:t>
            </a:r>
          </a:p>
          <a:p>
            <a:pPr algn="l" rtl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000" b="1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000" b="1" i="1" dirty="0">
                <a:solidFill>
                  <a:srgbClr val="000000"/>
                </a:solidFill>
                <a:latin typeface="Courier New"/>
              </a:rPr>
              <a:t>(matrix[2][1]);</a:t>
            </a:r>
          </a:p>
          <a:p>
            <a:pPr algn="l" rtl="0">
              <a:buNone/>
            </a:pPr>
            <a:endParaRPr lang="en-US" sz="20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773870"/>
            <a:ext cx="7453333" cy="3703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248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/>
          <a:lstStyle/>
          <a:p>
            <a:r>
              <a:rPr lang="fa-IR" dirty="0" smtClean="0"/>
              <a:t>آرایه‌های چند بعدی نامتوازن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458200" cy="5486400"/>
          </a:xfrm>
        </p:spPr>
        <p:txBody>
          <a:bodyPr numCol="1" spcCol="182880">
            <a:noAutofit/>
          </a:bodyPr>
          <a:lstStyle/>
          <a:p>
            <a:pPr algn="l" rtl="0">
              <a:buNone/>
            </a:pPr>
            <a:r>
              <a:rPr lang="en-US" sz="20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[][] matrix = </a:t>
            </a:r>
            <a:r>
              <a:rPr lang="en-US" sz="20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[3][];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/>
              </a:rPr>
              <a:t>matrix[0] = </a:t>
            </a:r>
            <a:r>
              <a:rPr lang="en-US" sz="20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[2];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/>
              </a:rPr>
              <a:t>matrix[1] = </a:t>
            </a:r>
            <a:r>
              <a:rPr lang="en-US" sz="20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[5];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/>
              </a:rPr>
              <a:t>matrix[2] = </a:t>
            </a:r>
            <a:r>
              <a:rPr lang="en-US" sz="20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[4];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/>
              </a:rPr>
              <a:t>matrix[2][3] = 2;</a:t>
            </a:r>
          </a:p>
          <a:p>
            <a:pPr algn="l" rtl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000" b="1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000" b="1" i="1" dirty="0">
                <a:solidFill>
                  <a:srgbClr val="000000"/>
                </a:solidFill>
                <a:latin typeface="Courier New"/>
              </a:rPr>
              <a:t>(matrix[2][1]);</a:t>
            </a:r>
          </a:p>
          <a:p>
            <a:pPr algn="l" rtl="0">
              <a:buNone/>
            </a:pPr>
            <a:endParaRPr lang="fa-IR" sz="2000" b="1" dirty="0" smtClean="0">
              <a:solidFill>
                <a:srgbClr val="000000"/>
              </a:solidFill>
              <a:latin typeface="Courier New"/>
            </a:endParaRPr>
          </a:p>
          <a:p>
            <a:pPr algn="l" rtl="0"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matrix[0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][3] = 2;</a:t>
            </a:r>
            <a:r>
              <a:rPr lang="en-US" sz="2000" b="1" dirty="0">
                <a:solidFill>
                  <a:srgbClr val="3F7F5F"/>
                </a:solidFill>
                <a:latin typeface="Courier New"/>
              </a:rPr>
              <a:t>//Runtime </a:t>
            </a:r>
            <a:r>
              <a:rPr lang="en-US" sz="2000" b="1" dirty="0" smtClean="0">
                <a:solidFill>
                  <a:srgbClr val="3F7F5F"/>
                </a:solidFill>
                <a:latin typeface="Courier New"/>
              </a:rPr>
              <a:t>Error</a:t>
            </a:r>
          </a:p>
          <a:p>
            <a:pPr algn="l" rtl="0">
              <a:buNone/>
            </a:pPr>
            <a:r>
              <a:rPr lang="en-US" sz="2000" u="sng" dirty="0" err="1" smtClean="0">
                <a:solidFill>
                  <a:srgbClr val="C00000"/>
                </a:solidFill>
              </a:rPr>
              <a:t>ArrayIndexOutOfBoundsException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58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 err="1" smtClean="0"/>
              <a:t>برنامه‌های</a:t>
            </a:r>
            <a:r>
              <a:rPr lang="fa-IR" dirty="0" smtClean="0"/>
              <a:t> کنسول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a-IR" dirty="0" smtClean="0"/>
              <a:t>برنامه‌هایی که مبتنی بر ورودی و خروجی متنی هستند</a:t>
            </a:r>
          </a:p>
          <a:p>
            <a:r>
              <a:rPr lang="fa-IR" dirty="0" smtClean="0"/>
              <a:t>در يک کنسول اجرا می‌شوند</a:t>
            </a:r>
          </a:p>
          <a:p>
            <a:pPr lvl="1"/>
            <a:r>
              <a:rPr lang="fa-IR" dirty="0" smtClean="0"/>
              <a:t>مثلاً </a:t>
            </a:r>
            <a:r>
              <a:rPr lang="en-US" dirty="0" err="1" smtClean="0"/>
              <a:t>cmd</a:t>
            </a:r>
            <a:r>
              <a:rPr lang="fa-IR" dirty="0" smtClean="0"/>
              <a:t> در ویندوز </a:t>
            </a:r>
            <a:r>
              <a:rPr lang="fa-IR" dirty="0"/>
              <a:t>و</a:t>
            </a:r>
            <a:r>
              <a:rPr lang="fa-IR" dirty="0" smtClean="0"/>
              <a:t> </a:t>
            </a:r>
            <a:r>
              <a:rPr lang="en-US" dirty="0" smtClean="0"/>
              <a:t>shell</a:t>
            </a:r>
            <a:r>
              <a:rPr lang="fa-IR" dirty="0" smtClean="0"/>
              <a:t> در لینوکس</a:t>
            </a:r>
          </a:p>
          <a:p>
            <a:r>
              <a:rPr lang="fa-IR" dirty="0" smtClean="0"/>
              <a:t>ورودی و خروجی استاندارد</a:t>
            </a:r>
          </a:p>
          <a:p>
            <a:r>
              <a:rPr lang="en-US" dirty="0" smtClean="0"/>
              <a:t>Standard input</a:t>
            </a:r>
          </a:p>
          <a:p>
            <a:pPr lvl="1"/>
            <a:r>
              <a:rPr lang="fa-IR" dirty="0" smtClean="0"/>
              <a:t>ورودی با کمک صفحه کليد دريافت می‌شود</a:t>
            </a:r>
          </a:p>
          <a:p>
            <a:r>
              <a:rPr lang="en-US" dirty="0" smtClean="0"/>
              <a:t>Standard Output</a:t>
            </a:r>
          </a:p>
          <a:p>
            <a:pPr lvl="1"/>
            <a:r>
              <a:rPr lang="fa-IR" dirty="0" smtClean="0"/>
              <a:t>خروجی به صورت متنی در کنسول چاپ می‌شود</a:t>
            </a:r>
          </a:p>
          <a:p>
            <a:r>
              <a:rPr lang="fa-IR" dirty="0" smtClean="0"/>
              <a:t>ما فعلاً برنامه‌ها را به صورت کنسولی می‌نویسیم</a:t>
            </a:r>
          </a:p>
          <a:p>
            <a:r>
              <a:rPr lang="fa-IR" dirty="0" smtClean="0"/>
              <a:t>انواع ديگر برنامه‌ها بر مبنای همین اصول ساخته می‌شوند</a:t>
            </a:r>
          </a:p>
          <a:p>
            <a:pPr lvl="1"/>
            <a:r>
              <a:rPr lang="en-US" dirty="0" smtClean="0"/>
              <a:t>Web applications, Desktop Applications</a:t>
            </a:r>
            <a:endParaRPr lang="en-US" dirty="0"/>
          </a:p>
        </p:txBody>
      </p:sp>
      <p:pic>
        <p:nvPicPr>
          <p:cNvPr id="6" name="Picture 4" descr="http://www.softwareandfinance.com/Images/prodmaster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880" y="1828800"/>
            <a:ext cx="3930098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9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/>
          <a:lstStyle/>
          <a:p>
            <a:r>
              <a:rPr lang="fa-IR" dirty="0" smtClean="0"/>
              <a:t>ارسال آرایه به متد (</a:t>
            </a:r>
            <a:r>
              <a:rPr lang="en-US" sz="3200" dirty="0" smtClean="0"/>
              <a:t>Parameter Passing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90600" y="1143000"/>
            <a:ext cx="8458200" cy="5486400"/>
          </a:xfrm>
        </p:spPr>
        <p:txBody>
          <a:bodyPr numCol="1" spcCol="182880">
            <a:noAutofit/>
          </a:bodyPr>
          <a:lstStyle/>
          <a:p>
            <a:pPr algn="l" rtl="0">
              <a:buNone/>
            </a:pPr>
            <a:r>
              <a:rPr lang="en-US" sz="16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algn="l" rtl="0">
              <a:buNone/>
            </a:pPr>
            <a:r>
              <a:rPr lang="en-US" sz="1600" b="1" dirty="0">
                <a:solidFill>
                  <a:srgbClr val="7F0055"/>
                </a:solidFill>
                <a:latin typeface="Courier New"/>
              </a:rPr>
              <a:t>		</a:t>
            </a:r>
            <a:r>
              <a:rPr lang="en-US" sz="16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[] array = {1,2,-4,0};</a:t>
            </a:r>
          </a:p>
          <a:p>
            <a:pPr algn="l" rtl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urier New"/>
              </a:rPr>
              <a:t>(max(array));</a:t>
            </a:r>
          </a:p>
          <a:p>
            <a:pPr algn="l" rtl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algn="l" rtl="0">
              <a:buNone/>
            </a:pPr>
            <a:r>
              <a:rPr lang="en-US" sz="16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max(</a:t>
            </a:r>
            <a:r>
              <a:rPr lang="en-US" sz="16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[] numbers){</a:t>
            </a:r>
          </a:p>
          <a:p>
            <a:pPr algn="l" rtl="0">
              <a:buNone/>
            </a:pPr>
            <a:r>
              <a:rPr lang="en-US" sz="1600" b="1" dirty="0">
                <a:solidFill>
                  <a:srgbClr val="7F0055"/>
                </a:solidFill>
                <a:latin typeface="Courier New"/>
              </a:rPr>
              <a:t>	if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(numbers == 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||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numbers.</a:t>
            </a:r>
            <a:r>
              <a:rPr lang="en-US" sz="1600" b="1" dirty="0" err="1">
                <a:solidFill>
                  <a:srgbClr val="0000C0"/>
                </a:solidFill>
                <a:latin typeface="Courier New"/>
              </a:rPr>
              <a:t>length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== 0)</a:t>
            </a:r>
          </a:p>
          <a:p>
            <a:pPr algn="l" rtl="0">
              <a:buNone/>
            </a:pPr>
            <a:r>
              <a:rPr lang="en-US" sz="1600" b="1" dirty="0">
                <a:solidFill>
                  <a:srgbClr val="7F0055"/>
                </a:solidFill>
                <a:latin typeface="Courier New"/>
              </a:rPr>
              <a:t>		return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-1;</a:t>
            </a:r>
          </a:p>
          <a:p>
            <a:pPr algn="l" rtl="0">
              <a:buNone/>
            </a:pPr>
            <a:r>
              <a:rPr lang="en-US" sz="1600" b="1" dirty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sz="16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max = numbers[0];</a:t>
            </a:r>
          </a:p>
          <a:p>
            <a:pPr algn="l" rtl="0">
              <a:buNone/>
            </a:pPr>
            <a:r>
              <a:rPr lang="en-US" sz="1600" b="1" dirty="0">
                <a:solidFill>
                  <a:srgbClr val="7F0055"/>
                </a:solidFill>
                <a:latin typeface="Courier New"/>
              </a:rPr>
              <a:t>	for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6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i = 1; i &lt;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numbers.</a:t>
            </a:r>
            <a:r>
              <a:rPr lang="en-US" sz="1600" b="1" dirty="0" err="1">
                <a:solidFill>
                  <a:srgbClr val="0000C0"/>
                </a:solidFill>
                <a:latin typeface="Courier New"/>
              </a:rPr>
              <a:t>length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; i++) </a:t>
            </a:r>
          </a:p>
          <a:p>
            <a:pPr algn="l" rtl="0">
              <a:buNone/>
            </a:pPr>
            <a:r>
              <a:rPr lang="en-US" sz="1600" b="1" dirty="0">
                <a:solidFill>
                  <a:srgbClr val="7F0055"/>
                </a:solidFill>
                <a:latin typeface="Courier New"/>
              </a:rPr>
              <a:t>		if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(max&lt;numbers[i])</a:t>
            </a:r>
          </a:p>
          <a:p>
            <a:pPr algn="l" rtl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</a:rPr>
              <a:t>			max = numbers[i];</a:t>
            </a:r>
          </a:p>
          <a:p>
            <a:pPr algn="l" rtl="0">
              <a:buNone/>
            </a:pPr>
            <a:r>
              <a:rPr lang="en-US" sz="1600" b="1" dirty="0">
                <a:solidFill>
                  <a:srgbClr val="7F0055"/>
                </a:solidFill>
                <a:latin typeface="Courier New"/>
              </a:rPr>
              <a:t>	return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max;</a:t>
            </a:r>
          </a:p>
          <a:p>
            <a:pPr algn="l" rtl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algn="l" rtl="0">
              <a:buNone/>
            </a:pPr>
            <a:endParaRPr lang="en-US" sz="16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267200" y="2009772"/>
            <a:ext cx="1295400" cy="428628"/>
          </a:xfrm>
          <a:prstGeom prst="roundRect">
            <a:avLst/>
          </a:prstGeom>
          <a:solidFill>
            <a:srgbClr val="C0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17670" y="2825682"/>
            <a:ext cx="1754330" cy="428628"/>
          </a:xfrm>
          <a:prstGeom prst="roundRect">
            <a:avLst/>
          </a:prstGeom>
          <a:solidFill>
            <a:srgbClr val="C0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62000" y="2743200"/>
            <a:ext cx="5791200" cy="3810000"/>
          </a:xfrm>
          <a:prstGeom prst="roundRect">
            <a:avLst>
              <a:gd name="adj" fmla="val 6855"/>
            </a:avLst>
          </a:prstGeom>
          <a:solidFill>
            <a:schemeClr val="accent6">
              <a:lumMod val="75000"/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5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/>
          <a:lstStyle/>
          <a:p>
            <a:r>
              <a:rPr lang="fa-IR" dirty="0" smtClean="0"/>
              <a:t>پارامترهای آرایه چند بعدی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458200" cy="5486400"/>
          </a:xfrm>
        </p:spPr>
        <p:txBody>
          <a:bodyPr numCol="1" spcCol="182880">
            <a:noAutofit/>
          </a:bodyPr>
          <a:lstStyle/>
          <a:p>
            <a:pPr algn="l" rtl="0">
              <a:buNone/>
            </a:pPr>
            <a:r>
              <a:rPr lang="en-US" sz="20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determinant(</a:t>
            </a:r>
            <a:r>
              <a:rPr lang="en-US" sz="20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[][] matrix){…}</a:t>
            </a:r>
            <a:endParaRPr lang="en-US" sz="2000" b="1" dirty="0"/>
          </a:p>
          <a:p>
            <a:pPr algn="l" rtl="0"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sz="20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[][] matrix = { {1,2}, {3,4}} ;  </a:t>
            </a:r>
          </a:p>
          <a:p>
            <a:pPr algn="l" rtl="0"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sz="20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de = determinant(matrix);</a:t>
            </a:r>
          </a:p>
          <a:p>
            <a:pPr algn="l" rtl="0">
              <a:buNone/>
            </a:pPr>
            <a:endParaRPr lang="en-US" sz="2000" b="1" dirty="0">
              <a:solidFill>
                <a:srgbClr val="7F0055"/>
              </a:solidFill>
              <a:latin typeface="Courier New"/>
            </a:endParaRPr>
          </a:p>
          <a:p>
            <a:pPr algn="l" rtl="0">
              <a:buNone/>
            </a:pPr>
            <a:r>
              <a:rPr lang="en-US" sz="20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check(</a:t>
            </a:r>
            <a:r>
              <a:rPr lang="en-US" sz="20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[][] array){…}</a:t>
            </a:r>
            <a:endParaRPr lang="en-US" sz="2000" b="1" dirty="0"/>
          </a:p>
          <a:p>
            <a:pPr algn="l" rtl="0"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sz="20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[][] unbalanced = { {1,2}, {3,4,5,6,7,8}};  </a:t>
            </a:r>
          </a:p>
          <a:p>
            <a:pPr algn="l" rtl="0"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	check(unbalanced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algn="l" rtl="0">
              <a:buNone/>
            </a:pPr>
            <a:endParaRPr lang="en-US" sz="2000" b="1" dirty="0">
              <a:solidFill>
                <a:srgbClr val="7F0055"/>
              </a:solidFill>
              <a:latin typeface="Courier New"/>
            </a:endParaRPr>
          </a:p>
          <a:p>
            <a:pPr algn="l" rtl="0">
              <a:buNone/>
            </a:pPr>
            <a:r>
              <a:rPr lang="en-US" sz="2000" b="1" dirty="0" err="1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f(</a:t>
            </a:r>
            <a:r>
              <a:rPr lang="en-US" sz="2000" b="1" dirty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[][][] cube){…}</a:t>
            </a:r>
            <a:endParaRPr lang="en-US" sz="2000" b="1" dirty="0"/>
          </a:p>
          <a:p>
            <a:pPr algn="l" rtl="0">
              <a:buNone/>
            </a:pPr>
            <a:endParaRPr lang="en-US" sz="20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00034" y="2969242"/>
            <a:ext cx="8143932" cy="2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00034" y="4953000"/>
            <a:ext cx="8143932" cy="2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2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/>
          <a:lstStyle/>
          <a:p>
            <a:r>
              <a:rPr lang="fa-IR" dirty="0" smtClean="0"/>
              <a:t>نحوه ارسال آرایه به متد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458200" cy="5486400"/>
          </a:xfrm>
        </p:spPr>
        <p:txBody>
          <a:bodyPr numCol="1" spcCol="182880">
            <a:noAutofit/>
          </a:bodyPr>
          <a:lstStyle/>
          <a:p>
            <a:r>
              <a:rPr lang="fa-IR" sz="2800" dirty="0" smtClean="0"/>
              <a:t>آیا محتوای آرایه هنگام ارسال به متد کپی می‌شود؟</a:t>
            </a:r>
          </a:p>
          <a:p>
            <a:pPr lvl="1"/>
            <a:r>
              <a:rPr lang="fa-IR" dirty="0" smtClean="0"/>
              <a:t>خیر</a:t>
            </a:r>
            <a:r>
              <a:rPr lang="fa-IR" dirty="0"/>
              <a:t>.</a:t>
            </a:r>
            <a:endParaRPr lang="fa-IR" dirty="0" smtClean="0"/>
          </a:p>
          <a:p>
            <a:r>
              <a:rPr lang="fa-IR" sz="2800" dirty="0" smtClean="0"/>
              <a:t>اگر متدی دارای پارامتری از نوع آرایه باشد</a:t>
            </a:r>
          </a:p>
          <a:p>
            <a:r>
              <a:rPr lang="fa-IR" sz="2800" dirty="0" smtClean="0"/>
              <a:t>عناصر آرایه در فراخوانی‌های متد </a:t>
            </a:r>
            <a:r>
              <a:rPr lang="fa-IR" sz="2800" b="1" dirty="0" smtClean="0"/>
              <a:t>کپی نمی‌شوند</a:t>
            </a:r>
          </a:p>
          <a:p>
            <a:r>
              <a:rPr lang="fa-IR" sz="2800" dirty="0" smtClean="0"/>
              <a:t>یک </a:t>
            </a:r>
            <a:r>
              <a:rPr lang="fa-IR" sz="2800" b="1" dirty="0" smtClean="0"/>
              <a:t>ارجاع</a:t>
            </a:r>
            <a:r>
              <a:rPr lang="fa-IR" sz="2800" dirty="0" smtClean="0"/>
              <a:t> به آرایه، به متد فرستاده می‌شود</a:t>
            </a:r>
          </a:p>
          <a:p>
            <a:pPr lvl="1"/>
            <a:r>
              <a:rPr lang="fa-IR" sz="2400" dirty="0" smtClean="0"/>
              <a:t>در آینده بیشتر در این باره صحبت می‌کنیم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762000" y="5345668"/>
            <a:ext cx="5984331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max(</a:t>
            </a:r>
            <a:r>
              <a:rPr lang="en-US" sz="28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[] numbers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){...}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2010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پیمایش روی آرایه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a-IR" dirty="0" smtClean="0"/>
              <a:t>در بسياری از موارد، عملی روی تک‌تک اعضای آرایه انجام می‌شود</a:t>
            </a:r>
          </a:p>
          <a:p>
            <a:r>
              <a:rPr lang="fa-IR" dirty="0" smtClean="0"/>
              <a:t>به این کار، </a:t>
            </a:r>
            <a:r>
              <a:rPr lang="fa-IR" b="1" dirty="0" smtClean="0"/>
              <a:t>پیمایش</a:t>
            </a:r>
            <a:r>
              <a:rPr lang="fa-IR" dirty="0" smtClean="0"/>
              <a:t> آرایه گفته می‌شود</a:t>
            </a:r>
          </a:p>
          <a:p>
            <a:r>
              <a:rPr lang="fa-IR" dirty="0" smtClean="0"/>
              <a:t>این کار با کمک </a:t>
            </a:r>
            <a:r>
              <a:rPr lang="en-US" dirty="0" smtClean="0"/>
              <a:t>for</a:t>
            </a:r>
            <a:r>
              <a:rPr lang="fa-IR" dirty="0" smtClean="0"/>
              <a:t> قابل انجام است، مثلاً:</a:t>
            </a:r>
          </a:p>
          <a:p>
            <a:pPr marL="0" indent="0" algn="l" rtl="0">
              <a:buNone/>
            </a:pP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++)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fa-IR" dirty="0" smtClean="0"/>
              <a:t>اما ساختار ساده‌تری هم برای پیمایش روی همه اعضای آرایه وجود دارد</a:t>
            </a:r>
          </a:p>
          <a:p>
            <a:r>
              <a:rPr lang="fa-IR" dirty="0" smtClean="0"/>
              <a:t>که به آن </a:t>
            </a:r>
            <a:r>
              <a:rPr lang="en-US" dirty="0" smtClean="0"/>
              <a:t>for each</a:t>
            </a:r>
            <a:r>
              <a:rPr lang="fa-IR" dirty="0" smtClean="0"/>
              <a:t> گفته می‌شود:</a:t>
            </a:r>
          </a:p>
          <a:p>
            <a:pPr marL="0" indent="0" algn="l" rtl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(String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rtl="0">
              <a:buNone/>
            </a:pPr>
            <a:endParaRPr lang="fa-IR" dirty="0" smtClean="0"/>
          </a:p>
          <a:p>
            <a:endParaRPr lang="fa-I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40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پیمایش (</a:t>
            </a:r>
            <a:r>
              <a:rPr lang="en-US" dirty="0" smtClean="0"/>
              <a:t>for each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l" rtl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Type[] </a:t>
            </a:r>
            <a:r>
              <a:rPr lang="en-US" dirty="0" smtClean="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array </a:t>
            </a:r>
            <a:r>
              <a:rPr lang="en-US" dirty="0" smtClean="0"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dirty="0" smtClean="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...</a:t>
            </a:r>
            <a:r>
              <a:rPr lang="en-US" dirty="0" smtClean="0"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  <a:endParaRPr lang="fa-IR" b="1" dirty="0" smtClean="0"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nn-NO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f(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a-IR" sz="3600" dirty="0" smtClean="0"/>
              <a:t>بازنویسی با کمک </a:t>
            </a:r>
            <a:r>
              <a:rPr lang="en-US" sz="3600" dirty="0" smtClean="0"/>
              <a:t>for each</a:t>
            </a:r>
            <a:r>
              <a:rPr lang="fa-IR" sz="3600" dirty="0" smtClean="0"/>
              <a:t> :</a:t>
            </a:r>
            <a:endParaRPr lang="fa-IR" sz="3600" dirty="0"/>
          </a:p>
          <a:p>
            <a:pPr marL="0" indent="0" algn="l" rtl="0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(Type </a:t>
            </a:r>
            <a:r>
              <a:rPr lang="en-US" b="1" smtClean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</a:p>
          <a:p>
            <a:pPr marL="0" indent="0" algn="l" rtl="0"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56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کوييز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7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کوییز</a:t>
            </a:r>
            <a:r>
              <a:rPr lang="fa-IR" dirty="0" smtClean="0"/>
              <a:t> </a:t>
            </a:r>
            <a:r>
              <a:rPr lang="fa-IR" dirty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خروجی قطعه برنامه </a:t>
            </a:r>
            <a:r>
              <a:rPr lang="fa-IR" dirty="0" err="1" smtClean="0"/>
              <a:t>زير</a:t>
            </a:r>
            <a:r>
              <a:rPr lang="fa-IR" dirty="0" smtClean="0"/>
              <a:t> چیست؟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2828836"/>
            <a:ext cx="88392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 err="1">
                <a:solidFill>
                  <a:srgbClr val="2A00FF"/>
                </a:solidFill>
                <a:latin typeface="Consolas" panose="020B0609020204030204" pitchFamily="49" charset="0"/>
              </a:rPr>
              <a:t>alireza</a:t>
            </a:r>
            <a:r>
              <a:rPr lang="en-US" sz="2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fa-IR" sz="2200" b="1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2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.indexOf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)+</a:t>
            </a:r>
            <a:r>
              <a:rPr lang="en-US" sz="2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.lastIndexOf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"a"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)+</a:t>
            </a:r>
            <a:r>
              <a:rPr lang="en-US" sz="2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.length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</p:txBody>
      </p:sp>
      <p:sp>
        <p:nvSpPr>
          <p:cNvPr id="5" name="Rectangle 4"/>
          <p:cNvSpPr/>
          <p:nvPr/>
        </p:nvSpPr>
        <p:spPr>
          <a:xfrm>
            <a:off x="4230469" y="4572000"/>
            <a:ext cx="646331" cy="646331"/>
          </a:xfrm>
          <a:prstGeom prst="rect">
            <a:avLst/>
          </a:prstGeom>
          <a:solidFill>
            <a:srgbClr val="99FF99"/>
          </a:solidFill>
        </p:spPr>
        <p:txBody>
          <a:bodyPr wrap="none">
            <a:spAutoFit/>
          </a:bodyPr>
          <a:lstStyle/>
          <a:p>
            <a:r>
              <a:rPr lang="fa-IR" sz="36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13</a:t>
            </a:r>
            <a:endParaRPr lang="en-US" sz="36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80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/>
          <a:lstStyle/>
          <a:p>
            <a:r>
              <a:rPr lang="fa-IR" dirty="0" err="1" smtClean="0"/>
              <a:t>کوییز</a:t>
            </a:r>
            <a:r>
              <a:rPr lang="fa-IR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خروجی قطعه برنامه </a:t>
            </a:r>
            <a:r>
              <a:rPr lang="fa-IR" dirty="0" err="1" smtClean="0"/>
              <a:t>زير</a:t>
            </a:r>
            <a:r>
              <a:rPr lang="fa-IR" dirty="0" smtClean="0"/>
              <a:t> چیست؟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2136339"/>
            <a:ext cx="8001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String[]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String[2];</a:t>
            </a:r>
          </a:p>
          <a:p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[0]=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"a\t\n"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[1]=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2A00FF"/>
                </a:solidFill>
                <a:latin typeface="Consolas" panose="020B0609020204030204" pitchFamily="49" charset="0"/>
              </a:rPr>
              <a:t>atn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</a:p>
          <a:p>
            <a:r>
              <a:rPr lang="nn-NO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2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sum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].length();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Rectangle 4"/>
          <p:cNvSpPr/>
          <p:nvPr/>
        </p:nvSpPr>
        <p:spPr>
          <a:xfrm>
            <a:off x="6897469" y="4572000"/>
            <a:ext cx="437940" cy="646331"/>
          </a:xfrm>
          <a:prstGeom prst="rect">
            <a:avLst/>
          </a:prstGeom>
          <a:solidFill>
            <a:srgbClr val="99FF99"/>
          </a:solidFill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6</a:t>
            </a:r>
            <a:endParaRPr lang="en-US" sz="36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31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/>
          <a:lstStyle/>
          <a:p>
            <a:r>
              <a:rPr lang="fa-IR" dirty="0" err="1" smtClean="0"/>
              <a:t>کوییز</a:t>
            </a:r>
            <a:r>
              <a:rPr lang="fa-IR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در برنامه زير، </a:t>
            </a:r>
            <a:r>
              <a:rPr lang="en-US" dirty="0" smtClean="0"/>
              <a:t>for</a:t>
            </a:r>
            <a:r>
              <a:rPr lang="fa-IR" dirty="0" smtClean="0"/>
              <a:t> را با کمک </a:t>
            </a:r>
            <a:r>
              <a:rPr lang="en-US" dirty="0" smtClean="0"/>
              <a:t>for each</a:t>
            </a:r>
            <a:r>
              <a:rPr lang="fa-IR" dirty="0" smtClean="0"/>
              <a:t> بازنویسی کنید:</a:t>
            </a:r>
          </a:p>
          <a:p>
            <a:pPr marL="0" indent="0">
              <a:buNone/>
            </a:pPr>
            <a:r>
              <a:rPr lang="fa-IR" dirty="0" smtClean="0"/>
              <a:t>	(متغیر </a:t>
            </a:r>
            <a:r>
              <a:rPr lang="en-US" dirty="0" smtClean="0"/>
              <a:t>array</a:t>
            </a:r>
            <a:r>
              <a:rPr lang="fa-IR" dirty="0" smtClean="0"/>
              <a:t> از جنس </a:t>
            </a:r>
            <a:r>
              <a:rPr lang="en-US" dirty="0"/>
              <a:t>String</a:t>
            </a:r>
            <a:r>
              <a:rPr lang="en-US" dirty="0" smtClean="0"/>
              <a:t>[]</a:t>
            </a:r>
            <a:r>
              <a:rPr lang="fa-IR" dirty="0" smtClean="0"/>
              <a:t> است)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3143071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2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sum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].length();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2800" y="4590871"/>
            <a:ext cx="426720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(String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sum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840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تمرين عملی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6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5333999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fa-IR" dirty="0" smtClean="0"/>
              <a:t>می‌دانيم که با کمک </a:t>
            </a:r>
            <a:r>
              <a:rPr lang="en-US" dirty="0" err="1" smtClean="0"/>
              <a:t>println</a:t>
            </a:r>
            <a:r>
              <a:rPr lang="fa-IR" dirty="0" smtClean="0"/>
              <a:t> خروجی</a:t>
            </a:r>
            <a:r>
              <a:rPr lang="fa-IR" dirty="0"/>
              <a:t> </a:t>
            </a:r>
            <a:r>
              <a:rPr lang="fa-IR" dirty="0" smtClean="0"/>
              <a:t>چاپ می‌شود</a:t>
            </a:r>
            <a:endParaRPr lang="en-US" dirty="0" smtClean="0"/>
          </a:p>
          <a:p>
            <a:pPr lvl="1"/>
            <a:r>
              <a:rPr lang="en-US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highlight>
                  <a:srgbClr val="E8F2FE"/>
                </a:highlight>
                <a:latin typeface="Courier New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.println</a:t>
            </a:r>
            <a:endParaRPr lang="en-US" b="1" dirty="0" smtClean="0"/>
          </a:p>
          <a:p>
            <a:r>
              <a:rPr lang="fa-IR" dirty="0" smtClean="0"/>
              <a:t>چگونه از ورودی استاندارد استفاده کنیم؟</a:t>
            </a:r>
            <a:endParaRPr lang="en-US" dirty="0" smtClean="0"/>
          </a:p>
          <a:p>
            <a:r>
              <a:rPr lang="fa-IR" dirty="0" smtClean="0"/>
              <a:t>راه ساده: استفاده از </a:t>
            </a:r>
            <a:r>
              <a:rPr lang="en-US" dirty="0" smtClean="0"/>
              <a:t>Scanner</a:t>
            </a:r>
            <a:r>
              <a:rPr lang="fa-IR" dirty="0" smtClean="0"/>
              <a:t> </a:t>
            </a:r>
            <a:r>
              <a:rPr lang="fa-IR" dirty="0"/>
              <a:t>و</a:t>
            </a:r>
            <a:r>
              <a:rPr lang="fa-IR" dirty="0" smtClean="0"/>
              <a:t> </a:t>
            </a:r>
            <a:r>
              <a:rPr lang="en-US" dirty="0" smtClean="0"/>
              <a:t>System.in</a:t>
            </a:r>
          </a:p>
          <a:p>
            <a:r>
              <a:rPr lang="fa-IR" dirty="0" smtClean="0"/>
              <a:t>مثال:</a:t>
            </a:r>
            <a:endParaRPr lang="en-US" dirty="0" smtClean="0"/>
          </a:p>
          <a:p>
            <a:pPr marL="365760" lvl="1" indent="0" algn="l" rtl="0"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Scanner 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</a:rPr>
              <a:t>scanner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Scanner(System.</a:t>
            </a:r>
            <a:r>
              <a:rPr lang="en-US" sz="2200" b="1" i="1" dirty="0" smtClean="0">
                <a:solidFill>
                  <a:srgbClr val="0000C0"/>
                </a:solidFill>
                <a:latin typeface="Courier New"/>
              </a:rPr>
              <a:t>in</a:t>
            </a:r>
            <a:r>
              <a:rPr lang="en-US" sz="2200" b="1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365760" lvl="1" indent="0" algn="l" rtl="0">
              <a:buNone/>
            </a:pPr>
            <a:r>
              <a:rPr lang="en-US" sz="22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n = 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</a:rPr>
              <a:t>scanner.nextInt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365760" lvl="1" indent="0" algn="l" rtl="0"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d = 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</a:rPr>
              <a:t>scanner.nextDouble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r>
              <a:rPr lang="fa-IR" dirty="0"/>
              <a:t>برای استفاده از </a:t>
            </a:r>
            <a:r>
              <a:rPr lang="en-US" dirty="0"/>
              <a:t>Scanner</a:t>
            </a:r>
            <a:r>
              <a:rPr lang="fa-IR" dirty="0"/>
              <a:t> </a:t>
            </a:r>
            <a:r>
              <a:rPr lang="fa-IR" dirty="0" smtClean="0"/>
              <a:t>، در </a:t>
            </a:r>
            <a:r>
              <a:rPr lang="fa-IR" dirty="0"/>
              <a:t>اوايل برنامه عبارت زير را وارد کنید:</a:t>
            </a:r>
          </a:p>
          <a:p>
            <a:pPr marL="0" indent="0" algn="l" rtl="0">
              <a:buNone/>
            </a:pPr>
            <a:r>
              <a:rPr lang="en-US" sz="2200" b="1" dirty="0" smtClean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2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/>
              </a:rPr>
              <a:t>java.util.Scanner</a:t>
            </a:r>
            <a:r>
              <a:rPr lang="en-US" sz="22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دريافت مقدار از ورودی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64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 err="1" smtClean="0"/>
              <a:t>تمرين</a:t>
            </a:r>
            <a:r>
              <a:rPr lang="fa-IR" dirty="0" smtClean="0"/>
              <a:t> عملی، </a:t>
            </a:r>
            <a:r>
              <a:rPr lang="fa-IR" dirty="0" err="1"/>
              <a:t>برنامه‌ای</a:t>
            </a:r>
            <a:r>
              <a:rPr lang="fa-IR" dirty="0"/>
              <a:t> بنویسیم </a:t>
            </a:r>
            <a:r>
              <a:rPr lang="fa-IR" dirty="0" smtClean="0"/>
              <a:t>که: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fa-IR" dirty="0" smtClean="0"/>
              <a:t>مقدار </a:t>
            </a:r>
            <a:r>
              <a:rPr lang="en-US" dirty="0" smtClean="0"/>
              <a:t>n</a:t>
            </a:r>
            <a:r>
              <a:rPr lang="fa-IR" dirty="0" smtClean="0"/>
              <a:t> را از کنسول بخواند</a:t>
            </a:r>
            <a:r>
              <a:rPr lang="en-US" dirty="0" smtClean="0"/>
              <a:t> </a:t>
            </a:r>
            <a:r>
              <a:rPr lang="fa-IR" dirty="0" smtClean="0"/>
              <a:t>و یک آرایه شامل </a:t>
            </a:r>
            <a:r>
              <a:rPr lang="en-US" dirty="0" smtClean="0"/>
              <a:t>n</a:t>
            </a:r>
            <a:r>
              <a:rPr lang="fa-IR" dirty="0" smtClean="0"/>
              <a:t> رشته از کنسول بخواند</a:t>
            </a:r>
          </a:p>
          <a:p>
            <a:r>
              <a:rPr lang="fa-IR" dirty="0" smtClean="0"/>
              <a:t>یک عدد از کنسول بخواند: </a:t>
            </a:r>
          </a:p>
          <a:p>
            <a:pPr lvl="1"/>
            <a:r>
              <a:rPr lang="fa-IR" dirty="0" smtClean="0"/>
              <a:t>اگر این عدد یک بود، میانگین طول </a:t>
            </a:r>
            <a:r>
              <a:rPr lang="fa-IR" dirty="0" err="1" smtClean="0"/>
              <a:t>رشته‌ها</a:t>
            </a:r>
            <a:r>
              <a:rPr lang="fa-IR" dirty="0" smtClean="0"/>
              <a:t> را در یک متغیر ذخیره و چاپ کند</a:t>
            </a:r>
          </a:p>
          <a:p>
            <a:pPr lvl="1"/>
            <a:r>
              <a:rPr lang="fa-IR" dirty="0"/>
              <a:t>اگر این عدد </a:t>
            </a:r>
            <a:r>
              <a:rPr lang="fa-IR" dirty="0" smtClean="0"/>
              <a:t>دو </a:t>
            </a:r>
            <a:r>
              <a:rPr lang="fa-IR" dirty="0"/>
              <a:t>بود، </a:t>
            </a:r>
            <a:r>
              <a:rPr lang="fa-IR" dirty="0" smtClean="0"/>
              <a:t>مجموع </a:t>
            </a:r>
            <a:r>
              <a:rPr lang="fa-IR" dirty="0"/>
              <a:t>طول </a:t>
            </a:r>
            <a:r>
              <a:rPr lang="fa-IR" dirty="0" err="1"/>
              <a:t>رشته‌ها</a:t>
            </a:r>
            <a:r>
              <a:rPr lang="fa-IR" dirty="0"/>
              <a:t> را در یک متغیر ذخیره و </a:t>
            </a:r>
            <a:r>
              <a:rPr lang="fa-IR" dirty="0" smtClean="0"/>
              <a:t>چاپ </a:t>
            </a:r>
            <a:r>
              <a:rPr lang="fa-IR" dirty="0"/>
              <a:t>کند</a:t>
            </a:r>
          </a:p>
          <a:p>
            <a:pPr lvl="1"/>
            <a:r>
              <a:rPr lang="fa-IR" dirty="0" err="1" smtClean="0"/>
              <a:t>وگرنه</a:t>
            </a:r>
            <a:r>
              <a:rPr lang="fa-IR" dirty="0" smtClean="0"/>
              <a:t> فقط یک پیغام بدهد </a:t>
            </a:r>
          </a:p>
          <a:p>
            <a:r>
              <a:rPr lang="fa-IR" dirty="0" smtClean="0"/>
              <a:t>این فرایند تکرار شود، مگر این که یکی از </a:t>
            </a:r>
            <a:r>
              <a:rPr lang="fa-IR" dirty="0" err="1" smtClean="0"/>
              <a:t>رشته‌ها</a:t>
            </a:r>
            <a:r>
              <a:rPr lang="fa-IR" dirty="0" smtClean="0"/>
              <a:t> شامل عبارت </a:t>
            </a:r>
            <a:r>
              <a:rPr lang="en-US" dirty="0" smtClean="0"/>
              <a:t>exit</a:t>
            </a:r>
            <a:r>
              <a:rPr lang="fa-IR" dirty="0" smtClean="0"/>
              <a:t> باشد</a:t>
            </a:r>
          </a:p>
          <a:p>
            <a:r>
              <a:rPr lang="fa-IR" dirty="0" smtClean="0"/>
              <a:t>استفاده از کامنت و تأکید روی </a:t>
            </a:r>
            <a:r>
              <a:rPr lang="en-US" dirty="0" smtClean="0"/>
              <a:t>indentation</a:t>
            </a:r>
            <a:endParaRPr lang="fa-IR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23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تمرين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5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/>
          <a:lstStyle/>
          <a:p>
            <a:r>
              <a:rPr lang="fa-IR" dirty="0" smtClean="0"/>
              <a:t>تمرین (آرایه)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458200" cy="5486400"/>
          </a:xfrm>
        </p:spPr>
        <p:txBody>
          <a:bodyPr numCol="1" spcCol="182880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a-IR" sz="2800" dirty="0" smtClean="0"/>
              <a:t>متدی بنویسید که عناصر یک آرایه از نوع عدد صحیح را مرتب کند.</a:t>
            </a:r>
          </a:p>
          <a:p>
            <a:pPr marL="514350" indent="-514350">
              <a:buFont typeface="+mj-lt"/>
              <a:buAutoNum type="arabicPeriod"/>
            </a:pPr>
            <a:r>
              <a:rPr lang="fa-IR" sz="2800" dirty="0" smtClean="0"/>
              <a:t>متدی بنویسید که دو آرایه از اعداد را با یکدیگر مقایسه کند.</a:t>
            </a:r>
          </a:p>
          <a:p>
            <a:pPr lvl="1"/>
            <a:r>
              <a:rPr lang="fa-IR" sz="2400" dirty="0" smtClean="0"/>
              <a:t>در صورت یکسان بودن عناصر آرایه‌ها مقدار </a:t>
            </a:r>
            <a:r>
              <a:rPr lang="en-US" sz="2400" dirty="0" smtClean="0"/>
              <a:t>true</a:t>
            </a:r>
            <a:r>
              <a:rPr lang="fa-IR" sz="2400" dirty="0" smtClean="0"/>
              <a:t> و در غیر این صورت مقدار </a:t>
            </a:r>
            <a:r>
              <a:rPr lang="en-US" sz="2400" dirty="0" smtClean="0"/>
              <a:t>false</a:t>
            </a:r>
            <a:r>
              <a:rPr lang="fa-IR" sz="2400" dirty="0"/>
              <a:t> </a:t>
            </a:r>
            <a:r>
              <a:rPr lang="fa-IR" sz="2400" dirty="0" smtClean="0"/>
              <a:t>را برگرداند.</a:t>
            </a:r>
          </a:p>
          <a:p>
            <a:pPr marL="514350" indent="-514350">
              <a:buFont typeface="+mj-lt"/>
              <a:buAutoNum type="arabicPeriod"/>
            </a:pPr>
            <a:r>
              <a:rPr lang="fa-IR" sz="2800" dirty="0" smtClean="0"/>
              <a:t>متدی بنویسید که دترمینان یک ماتریس را برگرداند.</a:t>
            </a:r>
          </a:p>
          <a:p>
            <a:pPr lvl="1"/>
            <a:r>
              <a:rPr lang="fa-IR" sz="2400" dirty="0" smtClean="0"/>
              <a:t>ماتریس آرایه‌ای دوبعدی است که به عنوان پارامتر به متد فرستاده می‌شود.</a:t>
            </a:r>
          </a:p>
        </p:txBody>
      </p:sp>
    </p:spTree>
    <p:extLst>
      <p:ext uri="{BB962C8B-B14F-4D97-AF65-F5344CB8AC3E}">
        <p14:creationId xmlns:p14="http://schemas.microsoft.com/office/powerpoint/2010/main" val="129820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تمرين (رشته)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a-IR" sz="2800" dirty="0"/>
              <a:t>متدی بنویسید که نام افراد را (به صورت آرایه‌ای از رشته‌ها) به عنوان پارامتر بگیرد و تعداد «</a:t>
            </a:r>
            <a:r>
              <a:rPr lang="fa-IR" sz="2800" dirty="0" err="1" smtClean="0"/>
              <a:t>سیّد»ها</a:t>
            </a:r>
            <a:r>
              <a:rPr lang="fa-IR" sz="2800" dirty="0" smtClean="0"/>
              <a:t> </a:t>
            </a:r>
            <a:r>
              <a:rPr lang="fa-IR" sz="2800" dirty="0"/>
              <a:t>را برگرداند</a:t>
            </a:r>
          </a:p>
          <a:p>
            <a:pPr lvl="1"/>
            <a:r>
              <a:rPr lang="fa-IR" sz="2400" dirty="0"/>
              <a:t>(تعداد کسانی که اسمشان با </a:t>
            </a:r>
            <a:r>
              <a:rPr lang="en-US" sz="2400" dirty="0" err="1"/>
              <a:t>seyyed</a:t>
            </a:r>
            <a:r>
              <a:rPr lang="fa-IR" sz="2400" dirty="0"/>
              <a:t> شروع می‌شود)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fa-IR" dirty="0"/>
              <a:t>متدی بنويسيد که مشخص کند پارامترش يک </a:t>
            </a:r>
            <a:r>
              <a:rPr lang="fa-IR" dirty="0" smtClean="0"/>
              <a:t>رشته </a:t>
            </a:r>
            <a:r>
              <a:rPr lang="fa-IR" dirty="0"/>
              <a:t>«از دو سر مساوی</a:t>
            </a:r>
            <a:r>
              <a:rPr lang="fa-IR" dirty="0" smtClean="0"/>
              <a:t>» </a:t>
            </a:r>
            <a:r>
              <a:rPr lang="fa-IR" dirty="0"/>
              <a:t>است يا خير</a:t>
            </a:r>
          </a:p>
          <a:p>
            <a:pPr lvl="1"/>
            <a:r>
              <a:rPr lang="fa-IR" dirty="0"/>
              <a:t>يعنی </a:t>
            </a:r>
            <a:r>
              <a:rPr lang="fa-IR" dirty="0" smtClean="0"/>
              <a:t>رشته‌ای </a:t>
            </a:r>
            <a:r>
              <a:rPr lang="fa-IR" dirty="0"/>
              <a:t>که اگر از انتها بخوانيمش، با خودش مساوی شود</a:t>
            </a:r>
          </a:p>
          <a:p>
            <a:pPr lvl="1"/>
            <a:r>
              <a:rPr lang="fa-IR" dirty="0" smtClean="0"/>
              <a:t>مثلاً </a:t>
            </a:r>
            <a:r>
              <a:rPr lang="en-US" dirty="0" smtClean="0"/>
              <a:t>radar</a:t>
            </a:r>
            <a:r>
              <a:rPr lang="fa-IR" dirty="0" smtClean="0"/>
              <a:t> یا </a:t>
            </a:r>
            <a:r>
              <a:rPr lang="en-US" dirty="0" err="1" smtClean="0"/>
              <a:t>hannah</a:t>
            </a:r>
            <a:endParaRPr lang="en-US" dirty="0" smtClean="0"/>
          </a:p>
          <a:p>
            <a:pPr lvl="1"/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81319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جمع‌بندی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مرور و </a:t>
            </a:r>
            <a:r>
              <a:rPr lang="fa-IR" dirty="0" err="1" smtClean="0"/>
              <a:t>جمع‌بندی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نحوه خواندن ورودی از کنسول</a:t>
            </a:r>
          </a:p>
          <a:p>
            <a:r>
              <a:rPr lang="fa-IR" dirty="0" smtClean="0"/>
              <a:t>ساختارها و دستوراتی مانند </a:t>
            </a:r>
            <a:r>
              <a:rPr lang="en-US" dirty="0" smtClean="0"/>
              <a:t>switch</a:t>
            </a:r>
            <a:r>
              <a:rPr lang="fa-IR" dirty="0" smtClean="0"/>
              <a:t> ، </a:t>
            </a:r>
            <a:r>
              <a:rPr lang="en-US" dirty="0" smtClean="0"/>
              <a:t>break</a:t>
            </a:r>
            <a:r>
              <a:rPr lang="fa-IR" dirty="0" smtClean="0"/>
              <a:t> ، </a:t>
            </a:r>
            <a:r>
              <a:rPr lang="en-US" dirty="0" smtClean="0"/>
              <a:t>continue</a:t>
            </a:r>
          </a:p>
          <a:p>
            <a:r>
              <a:rPr lang="fa-IR" dirty="0" smtClean="0"/>
              <a:t>مفهوم توضیح (</a:t>
            </a:r>
            <a:r>
              <a:rPr lang="en-US" dirty="0" smtClean="0"/>
              <a:t>comment</a:t>
            </a:r>
            <a:r>
              <a:rPr lang="fa-IR" dirty="0" smtClean="0"/>
              <a:t>) در میان کد</a:t>
            </a:r>
          </a:p>
          <a:p>
            <a:r>
              <a:rPr lang="fa-IR" dirty="0" smtClean="0"/>
              <a:t>مفهوم </a:t>
            </a:r>
            <a:r>
              <a:rPr lang="fa-IR" dirty="0" err="1" smtClean="0"/>
              <a:t>دندانه‌گذاری</a:t>
            </a:r>
            <a:r>
              <a:rPr lang="fa-IR" dirty="0" smtClean="0"/>
              <a:t> کد </a:t>
            </a:r>
          </a:p>
          <a:p>
            <a:r>
              <a:rPr lang="fa-IR" dirty="0" smtClean="0"/>
              <a:t>رشته</a:t>
            </a:r>
          </a:p>
          <a:p>
            <a:r>
              <a:rPr lang="fa-IR" dirty="0" err="1" smtClean="0"/>
              <a:t>کاراکترهای</a:t>
            </a:r>
            <a:r>
              <a:rPr lang="fa-IR" dirty="0" smtClean="0"/>
              <a:t> خاص (مانند </a:t>
            </a:r>
            <a:r>
              <a:rPr lang="en-US" dirty="0" smtClean="0"/>
              <a:t>\n</a:t>
            </a:r>
            <a:r>
              <a:rPr lang="fa-IR" dirty="0"/>
              <a:t> </a:t>
            </a:r>
            <a:r>
              <a:rPr lang="fa-IR" dirty="0" smtClean="0"/>
              <a:t>یا </a:t>
            </a:r>
            <a:r>
              <a:rPr lang="en-US" dirty="0" smtClean="0"/>
              <a:t>\t</a:t>
            </a:r>
            <a:r>
              <a:rPr lang="fa-IR" dirty="0" smtClean="0"/>
              <a:t>)</a:t>
            </a:r>
          </a:p>
          <a:p>
            <a:r>
              <a:rPr lang="fa-IR" dirty="0" smtClean="0"/>
              <a:t>آرایه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5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/>
          <a:lstStyle/>
          <a:p>
            <a:r>
              <a:rPr lang="fa-IR" dirty="0" smtClean="0"/>
              <a:t>مطالعه تکميلی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3600" dirty="0" err="1" smtClean="0"/>
              <a:t>فصل‌های</a:t>
            </a:r>
            <a:r>
              <a:rPr lang="fa-IR" sz="3600" dirty="0"/>
              <a:t> 5 و 7 از </a:t>
            </a:r>
            <a:r>
              <a:rPr lang="fa-IR" sz="3600" dirty="0" smtClean="0"/>
              <a:t>کتاب </a:t>
            </a:r>
            <a:endParaRPr lang="en-US" sz="3600" dirty="0" smtClean="0"/>
          </a:p>
          <a:p>
            <a:pPr marL="0" indent="0" algn="l" rtl="0">
              <a:buNone/>
            </a:pPr>
            <a:r>
              <a:rPr lang="en-US" sz="2800" dirty="0" smtClean="0">
                <a:solidFill>
                  <a:prstClr val="black"/>
                </a:solidFill>
              </a:rPr>
              <a:t>Java </a:t>
            </a:r>
            <a:r>
              <a:rPr lang="en-US" sz="2800" dirty="0">
                <a:solidFill>
                  <a:prstClr val="black"/>
                </a:solidFill>
              </a:rPr>
              <a:t>How to Program</a:t>
            </a:r>
            <a:r>
              <a:rPr lang="fa-IR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(</a:t>
            </a:r>
            <a:r>
              <a:rPr lang="en-US" sz="2800" dirty="0" err="1">
                <a:solidFill>
                  <a:prstClr val="black"/>
                </a:solidFill>
              </a:rPr>
              <a:t>Deitel</a:t>
            </a:r>
            <a:r>
              <a:rPr lang="en-US" sz="2800" dirty="0">
                <a:solidFill>
                  <a:prstClr val="black"/>
                </a:solidFill>
              </a:rPr>
              <a:t> &amp; </a:t>
            </a:r>
            <a:r>
              <a:rPr lang="en-US" sz="2800" dirty="0" err="1">
                <a:solidFill>
                  <a:prstClr val="black"/>
                </a:solidFill>
              </a:rPr>
              <a:t>Deitel</a:t>
            </a:r>
            <a:r>
              <a:rPr lang="en-US" sz="2800" dirty="0">
                <a:solidFill>
                  <a:prstClr val="black"/>
                </a:solidFill>
              </a:rPr>
              <a:t>)</a:t>
            </a:r>
            <a:endParaRPr lang="en-US" sz="3600" dirty="0">
              <a:solidFill>
                <a:prstClr val="black"/>
              </a:solidFill>
            </a:endParaRPr>
          </a:p>
          <a:p>
            <a:pPr marL="0" indent="0" algn="l" rtl="0">
              <a:buNone/>
            </a:pPr>
            <a:endParaRPr lang="en-US" sz="2800" dirty="0" smtClean="0"/>
          </a:p>
          <a:p>
            <a:pPr marL="0" indent="0" algn="l" rtl="0">
              <a:buNone/>
            </a:pPr>
            <a:r>
              <a:rPr lang="en-US" sz="2800" dirty="0" smtClean="0"/>
              <a:t>5. </a:t>
            </a:r>
            <a:r>
              <a:rPr lang="en-US" sz="2800" dirty="0"/>
              <a:t>Control Statements: Part </a:t>
            </a:r>
            <a:r>
              <a:rPr lang="en-US" sz="2800" dirty="0" smtClean="0"/>
              <a:t>2</a:t>
            </a:r>
            <a:endParaRPr lang="fa-IR" sz="2800" dirty="0" smtClean="0"/>
          </a:p>
          <a:p>
            <a:pPr marL="0" indent="0" algn="l" rtl="0">
              <a:buNone/>
            </a:pPr>
            <a:r>
              <a:rPr lang="en-US" sz="2800" dirty="0" smtClean="0"/>
              <a:t>7. </a:t>
            </a:r>
            <a:r>
              <a:rPr lang="en-US" sz="2800" dirty="0"/>
              <a:t>Arrays and </a:t>
            </a:r>
            <a:r>
              <a:rPr lang="en-US" sz="2800" dirty="0" err="1" smtClean="0"/>
              <a:t>ArrayLists</a:t>
            </a:r>
            <a:endParaRPr lang="fa-IR" sz="2800" dirty="0" smtClean="0"/>
          </a:p>
          <a:p>
            <a:endParaRPr lang="en-US" dirty="0" smtClean="0">
              <a:solidFill>
                <a:prstClr val="black"/>
              </a:solidFill>
            </a:endParaRPr>
          </a:p>
          <a:p>
            <a:r>
              <a:rPr lang="fa-IR" sz="3600" dirty="0" err="1" smtClean="0">
                <a:solidFill>
                  <a:prstClr val="black"/>
                </a:solidFill>
              </a:rPr>
              <a:t>تمرينهای</a:t>
            </a:r>
            <a:r>
              <a:rPr lang="fa-IR" sz="3600" dirty="0" smtClean="0">
                <a:solidFill>
                  <a:prstClr val="black"/>
                </a:solidFill>
              </a:rPr>
              <a:t> فصل 5</a:t>
            </a:r>
            <a:endParaRPr lang="fa-IR" sz="3600" dirty="0" smtClean="0"/>
          </a:p>
        </p:txBody>
      </p:sp>
    </p:spTree>
    <p:extLst>
      <p:ext uri="{BB962C8B-B14F-4D97-AF65-F5344CB8AC3E}">
        <p14:creationId xmlns:p14="http://schemas.microsoft.com/office/powerpoint/2010/main" val="66368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جستجو کنيد و </a:t>
            </a:r>
            <a:r>
              <a:rPr lang="fa-IR" dirty="0" err="1" smtClean="0"/>
              <a:t>بخوانيد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r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fa-IR" dirty="0"/>
              <a:t>کلمات و عبارات پیشنهادی برای جستجو</a:t>
            </a:r>
            <a:r>
              <a:rPr lang="fa-IR" dirty="0" smtClean="0"/>
              <a:t>:</a:t>
            </a:r>
          </a:p>
          <a:p>
            <a:pPr lvl="0" algn="l" rtl="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dirty="0" smtClean="0"/>
              <a:t>Unicode</a:t>
            </a:r>
          </a:p>
          <a:p>
            <a:pPr lvl="0" algn="l" rtl="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dirty="0" smtClean="0"/>
              <a:t>Character set</a:t>
            </a:r>
          </a:p>
          <a:p>
            <a:pPr lvl="0" algn="l" rtl="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dirty="0" smtClean="0"/>
              <a:t>Encoding</a:t>
            </a:r>
          </a:p>
          <a:p>
            <a:pPr algn="l" rtl="0">
              <a:buClr>
                <a:schemeClr val="accent3"/>
              </a:buClr>
              <a:buSzPct val="95000"/>
            </a:pPr>
            <a:r>
              <a:rPr lang="en-US" dirty="0" smtClean="0"/>
              <a:t>Parameter Passing in Java</a:t>
            </a:r>
          </a:p>
          <a:p>
            <a:pPr lvl="1" algn="l" rtl="0">
              <a:buClr>
                <a:schemeClr val="accent3"/>
              </a:buClr>
              <a:buSzPct val="95000"/>
            </a:pPr>
            <a:r>
              <a:rPr lang="en-US" dirty="0" smtClean="0"/>
              <a:t>Call by value</a:t>
            </a:r>
          </a:p>
          <a:p>
            <a:pPr lvl="1" algn="l" rtl="0">
              <a:buClr>
                <a:schemeClr val="accent3"/>
              </a:buClr>
              <a:buSzPct val="95000"/>
            </a:pPr>
            <a:r>
              <a:rPr lang="en-US" dirty="0" smtClean="0"/>
              <a:t>Call by reference</a:t>
            </a:r>
            <a:endParaRPr lang="fa-IR" dirty="0" smtClean="0"/>
          </a:p>
          <a:p>
            <a:pPr algn="l" rtl="0">
              <a:buClr>
                <a:schemeClr val="accent3"/>
              </a:buClr>
              <a:buSzPct val="95000"/>
            </a:pPr>
            <a:r>
              <a:rPr lang="en-US" dirty="0" err="1" smtClean="0"/>
              <a:t>java.io.Console</a:t>
            </a:r>
            <a:endParaRPr lang="fa-IR" dirty="0" smtClean="0"/>
          </a:p>
          <a:p>
            <a:pPr algn="l" rtl="0">
              <a:buClr>
                <a:schemeClr val="accent3"/>
              </a:buClr>
              <a:buSzPct val="95000"/>
            </a:pPr>
            <a:r>
              <a:rPr lang="en-US" dirty="0" smtClean="0"/>
              <a:t>Java String Methods</a:t>
            </a:r>
            <a:endParaRPr lang="fa-IR" dirty="0" smtClean="0"/>
          </a:p>
          <a:p>
            <a:pPr lvl="1" algn="l" rtl="0">
              <a:buClr>
                <a:schemeClr val="accent3"/>
              </a:buClr>
              <a:buSzPct val="95000"/>
            </a:pPr>
            <a:endParaRPr lang="en-US" dirty="0" smtClean="0"/>
          </a:p>
          <a:p>
            <a:pPr lvl="0" algn="l" rtl="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29326" y="1828800"/>
            <a:ext cx="3370834" cy="224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575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پايان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2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l" rtl="0">
              <a:buNone/>
            </a:pPr>
            <a:r>
              <a:rPr lang="en-US" sz="28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2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/>
              </a:rPr>
              <a:t>java.util.Scanner</a:t>
            </a:r>
            <a:r>
              <a:rPr lang="en-US" sz="28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 algn="l">
              <a:buNone/>
            </a:pPr>
            <a:r>
              <a:rPr lang="en-US" sz="28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2800" b="1" dirty="0">
                <a:solidFill>
                  <a:srgbClr val="000000"/>
                </a:solidFill>
                <a:latin typeface="Consolas"/>
              </a:rPr>
              <a:t> Rectangle {</a:t>
            </a:r>
          </a:p>
          <a:p>
            <a:pPr marL="0" indent="0" algn="l" rtl="0">
              <a:buNone/>
            </a:pPr>
            <a:r>
              <a:rPr lang="fa-IR" sz="2800" b="1" dirty="0" smtClean="0">
                <a:solidFill>
                  <a:srgbClr val="7F0055"/>
                </a:solidFill>
                <a:latin typeface="Consolas"/>
              </a:rPr>
              <a:t>	</a:t>
            </a:r>
            <a:r>
              <a:rPr lang="en-US" sz="28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2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28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28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28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 algn="l" rtl="0">
              <a:buNone/>
            </a:pPr>
            <a:r>
              <a:rPr lang="fa-IR" sz="28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Scanner 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scanner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8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2800" b="1" dirty="0">
                <a:solidFill>
                  <a:srgbClr val="000000"/>
                </a:solidFill>
                <a:latin typeface="Consolas"/>
              </a:rPr>
              <a:t> Scanner(System.</a:t>
            </a:r>
            <a:r>
              <a:rPr lang="en-US" sz="2800" b="1" i="1" dirty="0">
                <a:solidFill>
                  <a:srgbClr val="0000C0"/>
                </a:solidFill>
                <a:latin typeface="Consolas"/>
              </a:rPr>
              <a:t>in</a:t>
            </a:r>
            <a:r>
              <a:rPr lang="en-US" sz="28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 algn="l" rtl="0">
              <a:buNone/>
            </a:pPr>
            <a:r>
              <a:rPr lang="fa-IR" sz="2800" b="1" dirty="0" smtClean="0">
                <a:solidFill>
                  <a:srgbClr val="7F0055"/>
                </a:solidFill>
                <a:latin typeface="Consolas"/>
              </a:rPr>
              <a:t>		</a:t>
            </a:r>
            <a:r>
              <a:rPr lang="en-US" sz="28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nsolas"/>
              </a:rPr>
              <a:t>width = </a:t>
            </a:r>
            <a:r>
              <a:rPr lang="en-US" sz="2800" b="1" dirty="0" err="1">
                <a:solidFill>
                  <a:srgbClr val="000000"/>
                </a:solidFill>
                <a:latin typeface="Consolas"/>
              </a:rPr>
              <a:t>scanner.nextInt</a:t>
            </a:r>
            <a:r>
              <a:rPr lang="en-US" sz="28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 algn="l" rtl="0">
              <a:buNone/>
            </a:pPr>
            <a:r>
              <a:rPr lang="fa-IR" sz="2800" b="1" dirty="0" smtClean="0">
                <a:solidFill>
                  <a:srgbClr val="7F0055"/>
                </a:solidFill>
                <a:latin typeface="Consolas"/>
              </a:rPr>
              <a:t>		</a:t>
            </a:r>
            <a:r>
              <a:rPr lang="en-US" sz="28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nsolas"/>
              </a:rPr>
              <a:t>length = </a:t>
            </a:r>
            <a:r>
              <a:rPr lang="en-US" sz="2800" b="1" dirty="0" err="1">
                <a:solidFill>
                  <a:srgbClr val="000000"/>
                </a:solidFill>
                <a:latin typeface="Consolas"/>
              </a:rPr>
              <a:t>scanner.nextInt</a:t>
            </a:r>
            <a:r>
              <a:rPr lang="en-US" sz="28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 algn="l" rtl="0">
              <a:buNone/>
            </a:pPr>
            <a:r>
              <a:rPr lang="fa-IR" sz="2800" b="1" dirty="0" smtClean="0">
                <a:solidFill>
                  <a:srgbClr val="7F0055"/>
                </a:solidFill>
                <a:latin typeface="Consolas"/>
              </a:rPr>
              <a:t>		</a:t>
            </a:r>
            <a:r>
              <a:rPr lang="en-US" sz="2800" b="1" dirty="0" smtClean="0">
                <a:solidFill>
                  <a:srgbClr val="7F0055"/>
                </a:solidFill>
                <a:latin typeface="Consolas"/>
              </a:rPr>
              <a:t>long</a:t>
            </a:r>
            <a:r>
              <a:rPr lang="en-US" sz="2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nsolas"/>
              </a:rPr>
              <a:t>area = width*length;</a:t>
            </a:r>
          </a:p>
          <a:p>
            <a:pPr marL="0" indent="0" algn="l" rtl="0">
              <a:buNone/>
            </a:pPr>
            <a:r>
              <a:rPr lang="fa-IR" sz="28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28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28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28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2800" i="1" dirty="0" smtClean="0">
                <a:solidFill>
                  <a:srgbClr val="000000"/>
                </a:solidFill>
                <a:latin typeface="Consolas"/>
              </a:rPr>
              <a:t>(area</a:t>
            </a:r>
            <a:r>
              <a:rPr lang="en-US" sz="28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 algn="l" rtl="0">
              <a:buNone/>
            </a:pPr>
            <a:r>
              <a:rPr lang="fa-IR" sz="28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2800" dirty="0" err="1" smtClean="0">
                <a:solidFill>
                  <a:srgbClr val="000000"/>
                </a:solidFill>
                <a:latin typeface="Consolas"/>
              </a:rPr>
              <a:t>scanner.close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 algn="l" rtl="0">
              <a:buNone/>
            </a:pPr>
            <a:r>
              <a:rPr lang="fa-IR" sz="28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marL="0" indent="0" algn="l" rtl="0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19800" y="4267199"/>
            <a:ext cx="2895600" cy="1987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346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4000" dirty="0" smtClean="0"/>
              <a:t>کنترل نوع</a:t>
            </a:r>
            <a:endParaRPr lang="en-US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200" dirty="0" smtClean="0"/>
              <a:t>Type Checking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8740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/>
          <a:lstStyle/>
          <a:p>
            <a:r>
              <a:rPr lang="fa-IR" dirty="0" smtClean="0"/>
              <a:t>کنترل نوع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جاوا نوع </a:t>
            </a:r>
            <a:r>
              <a:rPr lang="fa-IR" dirty="0" err="1" smtClean="0"/>
              <a:t>داده‌ها</a:t>
            </a:r>
            <a:r>
              <a:rPr lang="fa-IR" dirty="0" smtClean="0"/>
              <a:t> را به دقت کنترل </a:t>
            </a:r>
            <a:r>
              <a:rPr lang="fa-IR" dirty="0" err="1" smtClean="0"/>
              <a:t>می‌کند</a:t>
            </a:r>
            <a:endParaRPr lang="fa-IR" dirty="0" smtClean="0"/>
          </a:p>
          <a:p>
            <a:r>
              <a:rPr lang="fa-IR" dirty="0" smtClean="0"/>
              <a:t>از برخی </a:t>
            </a:r>
            <a:r>
              <a:rPr lang="fa-IR" dirty="0" err="1" smtClean="0"/>
              <a:t>انتساب‌ها</a:t>
            </a:r>
            <a:r>
              <a:rPr lang="fa-IR" dirty="0" smtClean="0"/>
              <a:t> جلوگیری </a:t>
            </a:r>
            <a:r>
              <a:rPr lang="fa-IR" dirty="0" err="1" smtClean="0"/>
              <a:t>می‌کند</a:t>
            </a:r>
            <a:endParaRPr lang="fa-IR" dirty="0" smtClean="0"/>
          </a:p>
          <a:p>
            <a:pPr marL="0" indent="341313" algn="l" rtl="0">
              <a:buNone/>
            </a:pPr>
            <a:r>
              <a:rPr lang="en-US" sz="24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intVal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= 2;</a:t>
            </a:r>
          </a:p>
          <a:p>
            <a:pPr marL="0" indent="341313" algn="l" rtl="0">
              <a:buNone/>
            </a:pPr>
            <a:r>
              <a:rPr lang="en-US" sz="2400" b="1" dirty="0">
                <a:solidFill>
                  <a:srgbClr val="7F0055"/>
                </a:solidFill>
                <a:latin typeface="Courier New"/>
              </a:rPr>
              <a:t>long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longVal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= 12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341313" algn="l" rtl="0">
              <a:buNone/>
            </a:pPr>
            <a:endParaRPr lang="en-US" sz="2400" dirty="0"/>
          </a:p>
          <a:p>
            <a:pPr marL="0" indent="341313" algn="l" rtl="0"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intVal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longVal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341313" algn="l" rtl="0">
              <a:buNone/>
            </a:pP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longVal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intVal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;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sym typeface="Wingdings" pitchFamily="2" charset="2"/>
              </a:rPr>
              <a:t> </a:t>
            </a:r>
            <a:endParaRPr lang="en-US" sz="2400" b="1" dirty="0" smtClean="0">
              <a:solidFill>
                <a:srgbClr val="000000"/>
              </a:solidFill>
              <a:latin typeface="Courier New"/>
            </a:endParaRPr>
          </a:p>
          <a:p>
            <a:pPr marL="0" indent="341313" algn="l" rtl="0">
              <a:buNone/>
            </a:pP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intVal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= (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longVal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sz="2400" dirty="0" smtClean="0"/>
          </a:p>
          <a:p>
            <a:endParaRPr lang="fa-IR" dirty="0" smtClean="0"/>
          </a:p>
        </p:txBody>
      </p:sp>
      <p:sp>
        <p:nvSpPr>
          <p:cNvPr id="3" name="Rectangle 2"/>
          <p:cNvSpPr/>
          <p:nvPr/>
        </p:nvSpPr>
        <p:spPr>
          <a:xfrm>
            <a:off x="3733800" y="4368225"/>
            <a:ext cx="28472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Century Schoolbook"/>
                <a:sym typeface="Wingdings" pitchFamily="2" charset="2"/>
              </a:rPr>
              <a:t>×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sym typeface="Wingdings" pitchFamily="2" charset="2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/>
                <a:sym typeface="Wingdings" pitchFamily="2" charset="2"/>
              </a:rPr>
              <a:t>Syntax Error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81400" y="4977825"/>
            <a:ext cx="8755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Courier New"/>
                <a:sym typeface="Wingdings"/>
              </a:rPr>
              <a:t></a:t>
            </a:r>
            <a:r>
              <a:rPr lang="en-US" sz="2400" b="1" dirty="0" smtClean="0">
                <a:solidFill>
                  <a:srgbClr val="00B050"/>
                </a:solidFill>
                <a:latin typeface="Courier New"/>
                <a:sym typeface="Wingdings" pitchFamily="2" charset="2"/>
              </a:rPr>
              <a:t>OK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5511225"/>
            <a:ext cx="36407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Courier New"/>
                <a:sym typeface="Wingdings"/>
              </a:rPr>
              <a:t></a:t>
            </a:r>
            <a:r>
              <a:rPr lang="en-US" sz="2400" b="1" dirty="0">
                <a:solidFill>
                  <a:srgbClr val="00B050"/>
                </a:solidFill>
                <a:latin typeface="Courier New"/>
                <a:sym typeface="Wingdings" pitchFamily="2" charset="2"/>
              </a:rPr>
              <a:t>OK (Type Casting)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22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5380</TotalTime>
  <Words>2612</Words>
  <Application>Microsoft Office PowerPoint</Application>
  <PresentationFormat>On-screen Show (4:3)</PresentationFormat>
  <Paragraphs>641</Paragraphs>
  <Slides>68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82" baseType="lpstr">
      <vt:lpstr>B Nazanin</vt:lpstr>
      <vt:lpstr>B Traffic</vt:lpstr>
      <vt:lpstr>Constantia (Body)</vt:lpstr>
      <vt:lpstr>Courier New</vt:lpstr>
      <vt:lpstr>Times New Roman</vt:lpstr>
      <vt:lpstr>Wingdings</vt:lpstr>
      <vt:lpstr>Century Schoolbook</vt:lpstr>
      <vt:lpstr>Calibri</vt:lpstr>
      <vt:lpstr>Consolas</vt:lpstr>
      <vt:lpstr>Arial</vt:lpstr>
      <vt:lpstr>B Titr</vt:lpstr>
      <vt:lpstr>Wingdings 2</vt:lpstr>
      <vt:lpstr>IranNastaliq</vt:lpstr>
      <vt:lpstr>Oriel</vt:lpstr>
      <vt:lpstr>رشته، آرایه‌ و چند داستان دیگر String, Array, and other Stories</vt:lpstr>
      <vt:lpstr>حقوق مؤلف</vt:lpstr>
      <vt:lpstr>سرفصل مطالب</vt:lpstr>
      <vt:lpstr>برنامه‌های کنسول</vt:lpstr>
      <vt:lpstr>برنامه‌های کنسول</vt:lpstr>
      <vt:lpstr>دريافت مقدار از ورودی</vt:lpstr>
      <vt:lpstr>مثال</vt:lpstr>
      <vt:lpstr>کنترل نوع</vt:lpstr>
      <vt:lpstr>کنترل نوع</vt:lpstr>
      <vt:lpstr>تبدیل مستقیم انواع داده</vt:lpstr>
      <vt:lpstr>جدول تبدیل نوع داده‌ها</vt:lpstr>
      <vt:lpstr>مثال</vt:lpstr>
      <vt:lpstr>چند نکته درباره اعداد اعشاری</vt:lpstr>
      <vt:lpstr>مقایسه اعداد اعشاری</vt:lpstr>
      <vt:lpstr>انتساب‌های عددی</vt:lpstr>
      <vt:lpstr>کوييز</vt:lpstr>
      <vt:lpstr>کوییز </vt:lpstr>
      <vt:lpstr>سایر ساختارهای کنترل جریان برنامه</vt:lpstr>
      <vt:lpstr>ساختار Switch</vt:lpstr>
      <vt:lpstr>مثالی برای Switch</vt:lpstr>
      <vt:lpstr>PowerPoint Presentation</vt:lpstr>
      <vt:lpstr>دستور Break</vt:lpstr>
      <vt:lpstr>دستور Continue</vt:lpstr>
      <vt:lpstr>حلقه‌های تودرتو</vt:lpstr>
      <vt:lpstr>برچسب</vt:lpstr>
      <vt:lpstr>نکته روز</vt:lpstr>
      <vt:lpstr>نکته روز: دندانه‌گذاری (Indentation)</vt:lpstr>
      <vt:lpstr>نکته روز: دندانه‌گذاری (Indentation)</vt:lpstr>
      <vt:lpstr>توضيحات (Comments)</vt:lpstr>
      <vt:lpstr>مثال از کامنت</vt:lpstr>
      <vt:lpstr>رشته</vt:lpstr>
      <vt:lpstr>رشته (String)</vt:lpstr>
      <vt:lpstr>مثال</vt:lpstr>
      <vt:lpstr>متدهای رشته</vt:lpstr>
      <vt:lpstr>متدهای کار با رشته</vt:lpstr>
      <vt:lpstr>نکته</vt:lpstr>
      <vt:lpstr>سلسله مراتب داده‎ها</vt:lpstr>
      <vt:lpstr>جاوا و یونیکد</vt:lpstr>
      <vt:lpstr>کاراکترهای ویژه جاوا</vt:lpstr>
      <vt:lpstr>مثال: کاراکترهای ویژه جاوا</vt:lpstr>
      <vt:lpstr>آرایه</vt:lpstr>
      <vt:lpstr>آرایه (Array)</vt:lpstr>
      <vt:lpstr>آرایه </vt:lpstr>
      <vt:lpstr>آرایه</vt:lpstr>
      <vt:lpstr>نمونه</vt:lpstr>
      <vt:lpstr>مثال</vt:lpstr>
      <vt:lpstr>راه کوتاه ایجاد آرایه</vt:lpstr>
      <vt:lpstr>آرایه‌های چند بعدی</vt:lpstr>
      <vt:lpstr>آرایه‌های چند بعدی نامتوازن</vt:lpstr>
      <vt:lpstr>ارسال آرایه به متد (Parameter Passing)</vt:lpstr>
      <vt:lpstr>پارامترهای آرایه چند بعدی</vt:lpstr>
      <vt:lpstr>نحوه ارسال آرایه به متد</vt:lpstr>
      <vt:lpstr>پیمایش روی آرایه</vt:lpstr>
      <vt:lpstr>پیمایش (for each)</vt:lpstr>
      <vt:lpstr>کوييز</vt:lpstr>
      <vt:lpstr>کوییز 1</vt:lpstr>
      <vt:lpstr>کوییز 2</vt:lpstr>
      <vt:lpstr>کوییز 3</vt:lpstr>
      <vt:lpstr>تمرين عملی</vt:lpstr>
      <vt:lpstr>تمرين عملی، برنامه‌ای بنویسیم که:</vt:lpstr>
      <vt:lpstr>تمرين</vt:lpstr>
      <vt:lpstr>تمرین (آرایه)</vt:lpstr>
      <vt:lpstr>تمرين (رشته)</vt:lpstr>
      <vt:lpstr>جمع‌بندی</vt:lpstr>
      <vt:lpstr>مرور و جمع‌بندی</vt:lpstr>
      <vt:lpstr>مطالعه تکميلی</vt:lpstr>
      <vt:lpstr>جستجو کنيد و بخوانيد</vt:lpstr>
      <vt:lpstr>پايان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</dc:creator>
  <cp:lastModifiedBy>Windows User</cp:lastModifiedBy>
  <cp:revision>843</cp:revision>
  <dcterms:created xsi:type="dcterms:W3CDTF">2006-08-16T00:00:00Z</dcterms:created>
  <dcterms:modified xsi:type="dcterms:W3CDTF">2018-09-23T12:50:50Z</dcterms:modified>
</cp:coreProperties>
</file>