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38"/>
  </p:notesMasterIdLst>
  <p:sldIdLst>
    <p:sldId id="422" r:id="rId2"/>
    <p:sldId id="423" r:id="rId3"/>
    <p:sldId id="392" r:id="rId4"/>
    <p:sldId id="425" r:id="rId5"/>
    <p:sldId id="393" r:id="rId6"/>
    <p:sldId id="394" r:id="rId7"/>
    <p:sldId id="396" r:id="rId8"/>
    <p:sldId id="397" r:id="rId9"/>
    <p:sldId id="398" r:id="rId10"/>
    <p:sldId id="399" r:id="rId11"/>
    <p:sldId id="400" r:id="rId12"/>
    <p:sldId id="401" r:id="rId13"/>
    <p:sldId id="426" r:id="rId14"/>
    <p:sldId id="428" r:id="rId15"/>
    <p:sldId id="427" r:id="rId16"/>
    <p:sldId id="403" r:id="rId17"/>
    <p:sldId id="404" r:id="rId18"/>
    <p:sldId id="409" r:id="rId19"/>
    <p:sldId id="406" r:id="rId20"/>
    <p:sldId id="407" r:id="rId21"/>
    <p:sldId id="402" r:id="rId22"/>
    <p:sldId id="437" r:id="rId23"/>
    <p:sldId id="432" r:id="rId24"/>
    <p:sldId id="410" r:id="rId25"/>
    <p:sldId id="411" r:id="rId26"/>
    <p:sldId id="412" r:id="rId27"/>
    <p:sldId id="413" r:id="rId28"/>
    <p:sldId id="429" r:id="rId29"/>
    <p:sldId id="430" r:id="rId30"/>
    <p:sldId id="431" r:id="rId31"/>
    <p:sldId id="415" r:id="rId32"/>
    <p:sldId id="424" r:id="rId33"/>
    <p:sldId id="436" r:id="rId34"/>
    <p:sldId id="433" r:id="rId35"/>
    <p:sldId id="435" r:id="rId36"/>
    <p:sldId id="419" r:id="rId37"/>
  </p:sldIdLst>
  <p:sldSz cx="9144000" cy="6858000" type="screen4x3"/>
  <p:notesSz cx="6858000" cy="9144000"/>
  <p:embeddedFontLst>
    <p:embeddedFont>
      <p:font typeface="B Nazanin" panose="00000400000000000000" pitchFamily="2" charset="-78"/>
      <p:regular r:id="rId39"/>
      <p:bold r:id="rId40"/>
    </p:embeddedFont>
    <p:embeddedFont>
      <p:font typeface="B Traffic" panose="00000400000000000000" pitchFamily="2" charset="-78"/>
      <p:regular r:id="rId41"/>
      <p:bold r:id="rId42"/>
    </p:embeddedFont>
    <p:embeddedFont>
      <p:font typeface="Century Schoolbook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B Titr" panose="00000700000000000000" pitchFamily="2" charset="-78"/>
      <p:bold r:id="rId51"/>
    </p:embeddedFont>
    <p:embeddedFont>
      <p:font typeface="Wingdings 2" panose="05020102010507070707" pitchFamily="18" charset="2"/>
      <p:regular r:id="rId52"/>
    </p:embeddedFont>
    <p:embeddedFont>
      <p:font typeface="IranNastaliq" panose="02020505000000020003" pitchFamily="18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5683" autoAdjust="0"/>
  </p:normalViewPr>
  <p:slideViewPr>
    <p:cSldViewPr>
      <p:cViewPr varScale="1">
        <p:scale>
          <a:sx n="66" d="100"/>
          <a:sy n="66" d="100"/>
        </p:scale>
        <p:origin x="64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6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0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4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5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0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7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1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2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2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این</a:t>
            </a:r>
            <a:r>
              <a:rPr lang="fa-IR" baseline="0" dirty="0" smtClean="0"/>
              <a:t> توصیف، در واقع </a:t>
            </a:r>
            <a:r>
              <a:rPr lang="en-US" baseline="0" dirty="0" err="1" smtClean="0"/>
              <a:t>SmallTalk</a:t>
            </a:r>
            <a:r>
              <a:rPr lang="fa-IR" baseline="0" dirty="0" smtClean="0"/>
              <a:t> است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برنامه‌نویسی شیءگرا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a-IR" dirty="0" smtClean="0"/>
              <a:t>برنامه‌نویسی </a:t>
            </a:r>
            <a:r>
              <a:rPr lang="fa-IR" dirty="0"/>
              <a:t>شیءگرا</a:t>
            </a:r>
            <a:br>
              <a:rPr lang="fa-IR" dirty="0"/>
            </a:br>
            <a:r>
              <a:rPr lang="en-US" sz="2800" dirty="0" smtClean="0"/>
              <a:t>Object Oriented Programming</a:t>
            </a:r>
            <a:br>
              <a:rPr lang="en-US" sz="2800" dirty="0" smtClean="0"/>
            </a:br>
            <a:r>
              <a:rPr lang="en-US" sz="2800" dirty="0" smtClean="0"/>
              <a:t>(OOP)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3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شیءگرایی در برابر رویکرد رویه‌ای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عناصر برنامه‌نویسی شیءگر: اشیاء + تبادل پیام بین اشیاء</a:t>
            </a:r>
          </a:p>
          <a:p>
            <a:r>
              <a:rPr lang="fa-IR" dirty="0" smtClean="0"/>
              <a:t>عناصر برنامه‌نویسی رویه‌ای: توابع + متغیرها + فراخوانی تابع</a:t>
            </a:r>
          </a:p>
          <a:p>
            <a:r>
              <a:rPr lang="fa-IR" dirty="0" smtClean="0"/>
              <a:t>تفاوت به نحوه فکر کردن در زمان برنامه‌نویسی:</a:t>
            </a:r>
          </a:p>
          <a:p>
            <a:pPr lvl="1"/>
            <a:r>
              <a:rPr lang="fa-IR" dirty="0" smtClean="0"/>
              <a:t>فکر کردن درباره اشیاء و رابطه بین اشیاء : روش شیءگرا</a:t>
            </a:r>
          </a:p>
          <a:p>
            <a:pPr lvl="1"/>
            <a:r>
              <a:rPr lang="fa-IR" dirty="0" smtClean="0"/>
              <a:t>فکر کردن درباره حافظه، ساختار کامپیوتر و .. : روش رویه‌ای</a:t>
            </a:r>
          </a:p>
          <a:p>
            <a:pPr lvl="1"/>
            <a:r>
              <a:rPr lang="fa-IR" dirty="0" smtClean="0"/>
              <a:t>تا قبل از این جلسه، عملاً با رویکرد رویه‌ای برنامه می‌نوشتیم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756702"/>
            <a:ext cx="8839200" cy="4154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b="1" dirty="0"/>
              <a:t>Procedural Programming </a:t>
            </a:r>
            <a:r>
              <a:rPr lang="en-US" sz="2100" b="1" dirty="0" smtClean="0"/>
              <a:t>and Object </a:t>
            </a:r>
            <a:r>
              <a:rPr lang="en-US" sz="2100" b="1" dirty="0"/>
              <a:t>Oriented Programming</a:t>
            </a:r>
            <a:endParaRPr lang="fa-IR" sz="2100" b="1" dirty="0"/>
          </a:p>
        </p:txBody>
      </p:sp>
    </p:spTree>
    <p:extLst>
      <p:ext uri="{BB962C8B-B14F-4D97-AF65-F5344CB8AC3E}">
        <p14:creationId xmlns:p14="http://schemas.microsoft.com/office/powerpoint/2010/main" val="14616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مشخصات برنامه‌نویسی شیءگرا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«</a:t>
            </a:r>
            <a:r>
              <a:rPr lang="fa-IR" dirty="0" smtClean="0"/>
              <a:t>آلن کی» برنامه‌نویسی شیءگرا را در پنج ویژگی اصلی خلاصه می‌کند:</a:t>
            </a:r>
          </a:p>
          <a:p>
            <a:pPr marL="880110" lvl="1" indent="-514350">
              <a:buFont typeface="+mj-lt"/>
              <a:buAutoNum type="arabicPeriod"/>
            </a:pPr>
            <a:r>
              <a:rPr lang="fa-IR" dirty="0" smtClean="0"/>
              <a:t>هرچیز، یک شیء است</a:t>
            </a:r>
          </a:p>
          <a:p>
            <a:pPr marL="880110" lvl="1" indent="-514350">
              <a:buFont typeface="+mj-lt"/>
              <a:buAutoNum type="arabicPeriod"/>
            </a:pPr>
            <a:r>
              <a:rPr lang="fa-IR" dirty="0" smtClean="0"/>
              <a:t>یک برنامه مجموعه‌ای از اشیاء است </a:t>
            </a:r>
          </a:p>
          <a:p>
            <a:pPr marL="1154430" lvl="2" indent="-514350"/>
            <a:r>
              <a:rPr lang="fa-IR" dirty="0"/>
              <a:t>که با ارسال پیام به </a:t>
            </a:r>
            <a:r>
              <a:rPr lang="fa-IR" dirty="0" smtClean="0"/>
              <a:t>هم، به یکدیگر </a:t>
            </a:r>
            <a:br>
              <a:rPr lang="fa-IR" dirty="0" smtClean="0"/>
            </a:br>
            <a:r>
              <a:rPr lang="fa-IR" dirty="0" err="1" smtClean="0"/>
              <a:t>می‌گویند</a:t>
            </a:r>
            <a:r>
              <a:rPr lang="fa-IR" dirty="0" smtClean="0"/>
              <a:t> که چه کاری انجام دهند</a:t>
            </a:r>
          </a:p>
          <a:p>
            <a:pPr marL="880110" lvl="1" indent="-514350">
              <a:buFont typeface="+mj-lt"/>
              <a:buAutoNum type="arabicPeriod"/>
            </a:pPr>
            <a:r>
              <a:rPr lang="fa-IR" dirty="0" smtClean="0"/>
              <a:t>هر شیء، حافظه اختصاص یافته به خود را دارد</a:t>
            </a:r>
          </a:p>
          <a:p>
            <a:pPr marL="982980" lvl="2" indent="-342900"/>
            <a:r>
              <a:rPr lang="fa-IR" dirty="0" smtClean="0"/>
              <a:t>که </a:t>
            </a:r>
            <a:r>
              <a:rPr lang="fa-IR" dirty="0"/>
              <a:t>از اشیاء دیگر ساخته شده </a:t>
            </a:r>
            <a:r>
              <a:rPr lang="fa-IR" dirty="0" smtClean="0"/>
              <a:t>است</a:t>
            </a:r>
          </a:p>
          <a:p>
            <a:pPr marL="982980" lvl="2" indent="-342900"/>
            <a:r>
              <a:rPr lang="fa-IR" dirty="0" smtClean="0"/>
              <a:t>(حالت شیء)</a:t>
            </a:r>
            <a:endParaRPr lang="fa-IR" dirty="0"/>
          </a:p>
          <a:p>
            <a:pPr marL="880110" lvl="1" indent="-514350">
              <a:buFont typeface="+mj-lt"/>
              <a:buAutoNum type="arabicPeriod"/>
            </a:pPr>
            <a:r>
              <a:rPr lang="fa-IR" dirty="0" smtClean="0"/>
              <a:t>هر شیء دارای یک نوع است</a:t>
            </a:r>
          </a:p>
          <a:p>
            <a:pPr marL="880110" lvl="1" indent="-514350">
              <a:buFont typeface="+mj-lt"/>
              <a:buAutoNum type="arabicPeriod"/>
            </a:pPr>
            <a:r>
              <a:rPr lang="fa-IR" dirty="0" smtClean="0"/>
              <a:t>همه اشیای </a:t>
            </a:r>
            <a:r>
              <a:rPr lang="fa-IR" dirty="0"/>
              <a:t>از یک نوع خاص </a:t>
            </a:r>
            <a:r>
              <a:rPr lang="fa-IR" dirty="0" smtClean="0"/>
              <a:t>می‌توانند پیام‌های </a:t>
            </a:r>
            <a:r>
              <a:rPr lang="fa-IR" dirty="0"/>
              <a:t>مشابه </a:t>
            </a:r>
            <a:r>
              <a:rPr lang="fa-IR" dirty="0" smtClean="0"/>
              <a:t>دریافت کنند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history-computer.com/ModernComputer/Personal/images/alan_ka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182217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5498068"/>
            <a:ext cx="12779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b="1" i="1" dirty="0" smtClean="0"/>
              <a:t>Alan Kay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817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توصیف بوچ از شیء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یک شیء، متشکل از </a:t>
            </a:r>
            <a:r>
              <a:rPr lang="fa-IR" b="1" dirty="0" smtClean="0"/>
              <a:t>وضعیت</a:t>
            </a:r>
            <a:r>
              <a:rPr lang="fa-IR" dirty="0" smtClean="0"/>
              <a:t>، </a:t>
            </a:r>
            <a:r>
              <a:rPr lang="fa-IR" b="1" dirty="0" smtClean="0"/>
              <a:t>رفتار</a:t>
            </a:r>
            <a:r>
              <a:rPr lang="fa-IR" dirty="0" smtClean="0"/>
              <a:t> و </a:t>
            </a:r>
            <a:r>
              <a:rPr lang="fa-IR" b="1" dirty="0" smtClean="0"/>
              <a:t>هویت</a:t>
            </a:r>
            <a:r>
              <a:rPr lang="fa-IR" dirty="0" smtClean="0"/>
              <a:t> است</a:t>
            </a:r>
          </a:p>
          <a:p>
            <a:r>
              <a:rPr lang="fa-IR" dirty="0" smtClean="0"/>
              <a:t>بوچ</a:t>
            </a:r>
            <a:r>
              <a:rPr lang="fa-IR" dirty="0"/>
              <a:t>،</a:t>
            </a:r>
            <a:r>
              <a:rPr lang="fa-IR" dirty="0" smtClean="0"/>
              <a:t> «</a:t>
            </a:r>
            <a:r>
              <a:rPr lang="fa-IR" b="1" dirty="0" smtClean="0"/>
              <a:t>هویت</a:t>
            </a:r>
            <a:r>
              <a:rPr lang="fa-IR" dirty="0" smtClean="0"/>
              <a:t>» را به توصیف </a:t>
            </a:r>
            <a:r>
              <a:rPr lang="fa-IR" dirty="0" err="1" smtClean="0"/>
              <a:t>اشیاء</a:t>
            </a:r>
            <a:r>
              <a:rPr lang="fa-IR" dirty="0" smtClean="0"/>
              <a:t> اضافه کرده است</a:t>
            </a:r>
          </a:p>
          <a:p>
            <a:r>
              <a:rPr lang="fa-IR" dirty="0" smtClean="0"/>
              <a:t>هر شیء</a:t>
            </a:r>
            <a:r>
              <a:rPr lang="fa-IR" dirty="0"/>
              <a:t>،</a:t>
            </a:r>
            <a:r>
              <a:rPr lang="fa-IR" dirty="0" smtClean="0"/>
              <a:t> </a:t>
            </a:r>
            <a:r>
              <a:rPr lang="fa-IR" b="1" dirty="0" smtClean="0"/>
              <a:t>ویژگی‌هایی</a:t>
            </a:r>
            <a:r>
              <a:rPr lang="fa-IR" dirty="0" smtClean="0"/>
              <a:t> دارد</a:t>
            </a:r>
          </a:p>
          <a:p>
            <a:pPr lvl="1"/>
            <a:r>
              <a:rPr lang="fa-IR" dirty="0" smtClean="0"/>
              <a:t>که </a:t>
            </a:r>
            <a:r>
              <a:rPr lang="fa-IR" b="1" dirty="0" smtClean="0"/>
              <a:t>وضعیت</a:t>
            </a:r>
            <a:r>
              <a:rPr lang="fa-IR" dirty="0" smtClean="0"/>
              <a:t> (حالت) شیء را تعیین می‌کند</a:t>
            </a:r>
          </a:p>
          <a:p>
            <a:pPr lvl="1"/>
            <a:r>
              <a:rPr lang="fa-IR" dirty="0" smtClean="0"/>
              <a:t>مثلاً: یک عضو کتابخانه، ويژگی‌هایی چون نام، سن و ... دارد</a:t>
            </a:r>
          </a:p>
          <a:p>
            <a:r>
              <a:rPr lang="fa-IR" dirty="0" smtClean="0"/>
              <a:t>هر شیء </a:t>
            </a:r>
            <a:r>
              <a:rPr lang="fa-IR" b="1" dirty="0" smtClean="0"/>
              <a:t>متدهایی</a:t>
            </a:r>
            <a:r>
              <a:rPr lang="fa-IR" dirty="0" smtClean="0"/>
              <a:t> دارد</a:t>
            </a:r>
          </a:p>
          <a:p>
            <a:pPr lvl="1"/>
            <a:r>
              <a:rPr lang="fa-IR" b="1" dirty="0" smtClean="0"/>
              <a:t>رفتارهایی</a:t>
            </a:r>
            <a:r>
              <a:rPr lang="fa-IR" dirty="0" smtClean="0"/>
              <a:t> از خود نشان می‌دهد</a:t>
            </a:r>
          </a:p>
          <a:p>
            <a:pPr lvl="1"/>
            <a:r>
              <a:rPr lang="fa-IR" dirty="0" smtClean="0"/>
              <a:t>مثلاً: رفتار «امانت گرفتن کتاب» برای شیء «عضو»</a:t>
            </a:r>
          </a:p>
          <a:p>
            <a:r>
              <a:rPr lang="fa-IR" dirty="0" smtClean="0"/>
              <a:t>و هر شیء، منحصر به فرد است: </a:t>
            </a:r>
            <a:r>
              <a:rPr lang="fa-IR" b="1" dirty="0" smtClean="0"/>
              <a:t>هویتی</a:t>
            </a:r>
            <a:r>
              <a:rPr lang="fa-IR" dirty="0" smtClean="0"/>
              <a:t> متمایز دارد</a:t>
            </a:r>
          </a:p>
          <a:p>
            <a:pPr lvl="1"/>
            <a:r>
              <a:rPr lang="fa-IR" dirty="0" smtClean="0"/>
              <a:t>حتی اگر دو شیء «وضعیت» یکسان داشته باشند</a:t>
            </a:r>
          </a:p>
          <a:p>
            <a:pPr lvl="1"/>
            <a:r>
              <a:rPr lang="fa-IR" b="1" dirty="0" smtClean="0"/>
              <a:t>آدرس</a:t>
            </a:r>
            <a:r>
              <a:rPr lang="fa-IR" dirty="0" smtClean="0"/>
              <a:t> منحصر به فرد در حافظه</a:t>
            </a:r>
          </a:p>
        </p:txBody>
      </p:sp>
      <p:pic>
        <p:nvPicPr>
          <p:cNvPr id="2050" name="Picture 2" descr="http://upload.wikimedia.org/wikipedia/commons/thumb/3/39/Grady_Booch,_CHM_2011_2_cropped.jpg/220px-Grady_Booch,_CHM_2011_2_cropp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2667000"/>
            <a:ext cx="2095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8764" y="5644663"/>
            <a:ext cx="17091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i="1" dirty="0" smtClean="0"/>
              <a:t>Grady </a:t>
            </a:r>
            <a:r>
              <a:rPr lang="en-US" b="1" i="1" dirty="0" err="1" smtClean="0"/>
              <a:t>Booch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270246" y="990600"/>
            <a:ext cx="14061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 dirty="0" smtClean="0"/>
              <a:t>State</a:t>
            </a:r>
          </a:p>
          <a:p>
            <a:pPr algn="l"/>
            <a:r>
              <a:rPr lang="en-US" sz="2000" b="1" dirty="0" smtClean="0"/>
              <a:t>Behavior</a:t>
            </a:r>
          </a:p>
          <a:p>
            <a:pPr algn="l"/>
            <a:r>
              <a:rPr lang="en-US" sz="2000" b="1" dirty="0" smtClean="0"/>
              <a:t>Identity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36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مفاهیم برنامه‌نویسی شیءگرا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شیء (</a:t>
            </a:r>
            <a:r>
              <a:rPr lang="en-US" dirty="0" smtClean="0"/>
              <a:t>Object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موجودیت‌هایی که در فضای مسأله دیده می‌شوند</a:t>
            </a:r>
          </a:p>
          <a:p>
            <a:r>
              <a:rPr lang="fa-IR" dirty="0" smtClean="0"/>
              <a:t>کتابخانه: </a:t>
            </a:r>
          </a:p>
          <a:p>
            <a:pPr lvl="1"/>
            <a:r>
              <a:rPr lang="fa-IR" dirty="0" smtClean="0"/>
              <a:t>کتاب «شاهنامه»، آقای «علی علوی» (عضو)</a:t>
            </a:r>
          </a:p>
          <a:p>
            <a:r>
              <a:rPr lang="fa-IR" dirty="0" smtClean="0"/>
              <a:t>بازی فوتبال: </a:t>
            </a:r>
          </a:p>
          <a:p>
            <a:pPr lvl="1"/>
            <a:r>
              <a:rPr lang="fa-IR" dirty="0" smtClean="0"/>
              <a:t>علی کریمی، فرهاد مجیدی، ورزشگاه آزادی، توپ</a:t>
            </a:r>
          </a:p>
          <a:p>
            <a:r>
              <a:rPr lang="fa-IR" dirty="0" smtClean="0"/>
              <a:t>برنامه بانکی: </a:t>
            </a:r>
          </a:p>
          <a:p>
            <a:pPr lvl="1"/>
            <a:r>
              <a:rPr lang="fa-IR" dirty="0" smtClean="0"/>
              <a:t>مریم علوی (مشتری)، شعبه آزادی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(</a:t>
            </a:r>
            <a:r>
              <a:rPr lang="en-US" dirty="0" smtClean="0"/>
              <a:t>Class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نوع، رده، یا دسته‌ای از اشیاء که «ویژگی‌ها» و «رفتار» مشابه دارند</a:t>
            </a:r>
          </a:p>
          <a:p>
            <a:r>
              <a:rPr lang="fa-IR" dirty="0" smtClean="0"/>
              <a:t>هر کلاس، نمونه‌های مختلفی </a:t>
            </a:r>
            <a:r>
              <a:rPr lang="fa-IR" dirty="0"/>
              <a:t>(اشیاء) </a:t>
            </a:r>
            <a:r>
              <a:rPr lang="fa-IR" dirty="0" smtClean="0"/>
              <a:t>دارند</a:t>
            </a:r>
          </a:p>
          <a:p>
            <a:r>
              <a:rPr lang="fa-IR" dirty="0"/>
              <a:t>کتابخانه: </a:t>
            </a:r>
            <a:r>
              <a:rPr lang="fa-IR" dirty="0" smtClean="0"/>
              <a:t>کتاب، عضو، قفسه</a:t>
            </a:r>
            <a:endParaRPr lang="fa-IR" dirty="0"/>
          </a:p>
          <a:p>
            <a:r>
              <a:rPr lang="fa-IR" dirty="0"/>
              <a:t>بازی فوتبال: </a:t>
            </a:r>
            <a:r>
              <a:rPr lang="fa-IR" dirty="0" smtClean="0"/>
              <a:t>بازیکن، تیم، ورزشگاه</a:t>
            </a:r>
            <a:endParaRPr lang="fa-IR" dirty="0"/>
          </a:p>
          <a:p>
            <a:r>
              <a:rPr lang="fa-IR" dirty="0"/>
              <a:t>برنامه بانکی: </a:t>
            </a:r>
            <a:r>
              <a:rPr lang="fa-IR" dirty="0" smtClean="0"/>
              <a:t>مشتری، شعبه، حساب</a:t>
            </a:r>
          </a:p>
          <a:p>
            <a:r>
              <a:rPr lang="fa-IR" dirty="0" smtClean="0"/>
              <a:t>هر کلاس، رفتار (</a:t>
            </a:r>
            <a:r>
              <a:rPr lang="en-US" dirty="0" smtClean="0"/>
              <a:t>Behavior</a:t>
            </a:r>
            <a:r>
              <a:rPr lang="fa-IR" dirty="0" smtClean="0"/>
              <a:t>) و ويژگی‌هایی تعريف می‌کند (</a:t>
            </a:r>
            <a:r>
              <a:rPr lang="en-US" dirty="0" smtClean="0"/>
              <a:t>Property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هر شیء از این کلاس دارای این ويژگی‌ها و رفتارهاست</a:t>
            </a:r>
          </a:p>
          <a:p>
            <a:r>
              <a:rPr lang="fa-IR" dirty="0" smtClean="0"/>
              <a:t>مثال: عضو کتابخانه</a:t>
            </a:r>
          </a:p>
          <a:p>
            <a:pPr lvl="1"/>
            <a:r>
              <a:rPr lang="fa-IR" dirty="0" smtClean="0"/>
              <a:t>ويژگی‌ها: نام، سن، شغل</a:t>
            </a:r>
          </a:p>
          <a:p>
            <a:pPr lvl="1"/>
            <a:r>
              <a:rPr lang="fa-IR" dirty="0" smtClean="0"/>
              <a:t>رفتارها: امانت گرفتن کتاب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535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یک لامپ حبابی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930" y="1557348"/>
            <a:ext cx="5896445" cy="31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4662510"/>
            <a:ext cx="678661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009780" y="3233750"/>
            <a:ext cx="1428760" cy="571504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4028" y="2362200"/>
            <a:ext cx="1857388" cy="500066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6352" y="143348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UML Class Diagram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7234" y="4591072"/>
            <a:ext cx="1214446" cy="928694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4094" y="5234014"/>
            <a:ext cx="1143008" cy="64294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شخص در یک سیستم آموزشی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143000"/>
            <a:ext cx="4922186" cy="365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843449"/>
            <a:ext cx="7059029" cy="163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36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کنترل دسترسی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در طراحی کلاس‌ها: می‌توانیم دسترسی به بخش‌هایی از کلاس را محدود کنیم</a:t>
            </a:r>
          </a:p>
          <a:p>
            <a:r>
              <a:rPr lang="fa-IR" dirty="0" smtClean="0"/>
              <a:t>بخش‌های </a:t>
            </a:r>
            <a:r>
              <a:rPr lang="fa-IR" b="1" dirty="0" smtClean="0"/>
              <a:t>عمومی</a:t>
            </a:r>
            <a:r>
              <a:rPr lang="fa-IR" dirty="0" smtClean="0"/>
              <a:t> (</a:t>
            </a:r>
            <a:r>
              <a:rPr lang="en-US" sz="2400" b="1" dirty="0" smtClean="0"/>
              <a:t>Public</a:t>
            </a:r>
            <a:r>
              <a:rPr lang="fa-IR" b="1" dirty="0" smtClean="0"/>
              <a:t>)</a:t>
            </a:r>
            <a:r>
              <a:rPr lang="fa-IR" dirty="0" smtClean="0"/>
              <a:t> و </a:t>
            </a:r>
            <a:r>
              <a:rPr lang="fa-IR" b="1" dirty="0" smtClean="0"/>
              <a:t>خصوصی (</a:t>
            </a:r>
            <a:r>
              <a:rPr lang="en-US" sz="2400" b="1" dirty="0" smtClean="0"/>
              <a:t>Private</a:t>
            </a:r>
            <a:r>
              <a:rPr lang="fa-IR" b="1" dirty="0" smtClean="0"/>
              <a:t>)</a:t>
            </a:r>
            <a:r>
              <a:rPr lang="fa-IR" dirty="0" smtClean="0"/>
              <a:t> در کلاس</a:t>
            </a:r>
          </a:p>
          <a:p>
            <a:r>
              <a:rPr lang="fa-IR" dirty="0" smtClean="0"/>
              <a:t>استفاده‌کننده از کلاس فقط می‌تواند از بخش‌های عمومی آن استفاده کند</a:t>
            </a:r>
          </a:p>
          <a:p>
            <a:r>
              <a:rPr lang="fa-IR" dirty="0" smtClean="0"/>
              <a:t>منطقه عمومی واسط کلاس (</a:t>
            </a:r>
            <a:r>
              <a:rPr lang="en-US" dirty="0" smtClean="0"/>
              <a:t>interface</a:t>
            </a:r>
            <a:r>
              <a:rPr lang="fa-IR" dirty="0" smtClean="0"/>
              <a:t>) را نشان می‌دهد</a:t>
            </a:r>
          </a:p>
          <a:p>
            <a:r>
              <a:rPr lang="fa-IR" dirty="0" smtClean="0"/>
              <a:t>بخش‌های خصوصی، داخل همان کلاس قابل استفاده هستند</a:t>
            </a:r>
          </a:p>
          <a:p>
            <a:pPr lvl="1"/>
            <a:r>
              <a:rPr lang="fa-IR" dirty="0" smtClean="0"/>
              <a:t>ولی توسط کلاس‌های دیگر، لزوماً قابل استفاده نیستند</a:t>
            </a:r>
          </a:p>
          <a:p>
            <a:r>
              <a:rPr lang="fa-IR" dirty="0" smtClean="0"/>
              <a:t>بخش‌های خصوصی، از دید استفاده‌کنندگان پنهان است</a:t>
            </a:r>
          </a:p>
          <a:p>
            <a:pPr lvl="1"/>
            <a:r>
              <a:rPr lang="fa-IR" dirty="0" smtClean="0"/>
              <a:t>پیاده‌سازی پنهان (</a:t>
            </a:r>
            <a:r>
              <a:rPr lang="en-US" dirty="0" smtClean="0"/>
              <a:t>implementation hiding</a:t>
            </a:r>
            <a:r>
              <a:rPr lang="fa-I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63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محصورسازی (</a:t>
            </a:r>
            <a:r>
              <a:rPr lang="en-US" dirty="0"/>
              <a:t>Encapsulation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محصورسازی: </a:t>
            </a:r>
            <a:r>
              <a:rPr lang="fa-IR" b="1" dirty="0" smtClean="0"/>
              <a:t>تعریف ویژگی‌ها و رفتارها</a:t>
            </a:r>
            <a:r>
              <a:rPr lang="fa-IR" dirty="0" smtClean="0"/>
              <a:t> + </a:t>
            </a:r>
            <a:r>
              <a:rPr lang="fa-IR" b="1" dirty="0" smtClean="0"/>
              <a:t>پنهان‌سازی پیاده‌سازی</a:t>
            </a:r>
          </a:p>
          <a:p>
            <a:pPr lvl="1"/>
            <a:r>
              <a:rPr lang="fa-IR" dirty="0" smtClean="0"/>
              <a:t>لفاف‌بندی </a:t>
            </a:r>
            <a:r>
              <a:rPr lang="fa-IR" dirty="0"/>
              <a:t>یک مفهوم در فضای مسأله در قالب یک کلاس از </a:t>
            </a:r>
            <a:r>
              <a:rPr lang="fa-IR" dirty="0" smtClean="0"/>
              <a:t>اشیاء</a:t>
            </a:r>
          </a:p>
          <a:p>
            <a:r>
              <a:rPr lang="fa-IR" dirty="0" smtClean="0"/>
              <a:t>تعريف کلاس‌هایی جدید با </a:t>
            </a:r>
            <a:r>
              <a:rPr lang="fa-IR" b="1" dirty="0" smtClean="0"/>
              <a:t>واسط‌های عمومی</a:t>
            </a:r>
            <a:r>
              <a:rPr lang="fa-IR" dirty="0" smtClean="0"/>
              <a:t> و </a:t>
            </a:r>
            <a:r>
              <a:rPr lang="fa-IR" b="1" dirty="0" err="1" smtClean="0"/>
              <a:t>پیاده‌سازی‌های</a:t>
            </a:r>
            <a:r>
              <a:rPr lang="fa-IR" b="1" dirty="0" smtClean="0"/>
              <a:t> پنهان</a:t>
            </a:r>
            <a:endParaRPr lang="fa-IR" dirty="0" smtClean="0"/>
          </a:p>
          <a:p>
            <a:r>
              <a:rPr lang="fa-IR" dirty="0" smtClean="0"/>
              <a:t>محصورسازی: تعريف نوع (کلاس) + تعریف واسط کلاس (نحوه استفاده از کلاس)</a:t>
            </a:r>
            <a:endParaRPr lang="fa-IR" dirty="0"/>
          </a:p>
          <a:p>
            <a:r>
              <a:rPr lang="fa-IR" dirty="0" smtClean="0"/>
              <a:t>محصول (کلاس) مثل یک جعبه سیاه (</a:t>
            </a:r>
            <a:r>
              <a:rPr lang="en-US" dirty="0" smtClean="0"/>
              <a:t>Black Box</a:t>
            </a:r>
            <a:r>
              <a:rPr lang="fa-IR" dirty="0" smtClean="0"/>
              <a:t>) خواهد بود</a:t>
            </a:r>
            <a:endParaRPr lang="en-US" dirty="0" smtClean="0"/>
          </a:p>
          <a:p>
            <a:pPr lvl="1"/>
            <a:r>
              <a:rPr lang="fa-IR" dirty="0" smtClean="0"/>
              <a:t>که فقط به شکل خاصی از آن می‌توان استفاده کرد</a:t>
            </a:r>
          </a:p>
          <a:p>
            <a:r>
              <a:rPr lang="fa-IR" dirty="0" smtClean="0"/>
              <a:t>بسياری از محصولات تجاری محصورسازی شده‌اند</a:t>
            </a:r>
          </a:p>
          <a:p>
            <a:pPr lvl="1"/>
            <a:r>
              <a:rPr lang="fa-IR" dirty="0" smtClean="0"/>
              <a:t>تلویزیون، تلفن همراه، ...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4267200"/>
            <a:ext cx="1981200" cy="19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32295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محصورسازی؟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بهره‌برداری و استفاده ساده‌تر</a:t>
            </a:r>
          </a:p>
          <a:p>
            <a:pPr lvl="1"/>
            <a:r>
              <a:rPr lang="fa-IR" sz="2400" dirty="0" smtClean="0"/>
              <a:t>استفاده‌کننده درگیر جزئيات پیاده‌سازی نمی‌شود</a:t>
            </a:r>
          </a:p>
          <a:p>
            <a:r>
              <a:rPr lang="fa-IR" sz="2800" dirty="0" smtClean="0"/>
              <a:t>پیاده‌سازی باز ممکن است به استفاده اشتباه منجر شود</a:t>
            </a:r>
          </a:p>
          <a:p>
            <a:pPr lvl="1"/>
            <a:r>
              <a:rPr lang="fa-IR" sz="2400" dirty="0" smtClean="0"/>
              <a:t>پنهان‌سازی پیاده‌سازی، بروز خطا را کاهش می‌دهد</a:t>
            </a:r>
          </a:p>
          <a:p>
            <a:r>
              <a:rPr lang="fa-IR" sz="2800" dirty="0" smtClean="0"/>
              <a:t>این نحوه طراحی، زيباتر است</a:t>
            </a:r>
          </a:p>
        </p:txBody>
      </p:sp>
      <p:pic>
        <p:nvPicPr>
          <p:cNvPr id="2050" name="Picture 2" descr="http://www.dansdata.com/images/2mice/intelliscope_red_topless_bi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54807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a/aa/3-Tastenmaus_Microsof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0361" y="4168048"/>
            <a:ext cx="2548077" cy="22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897868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Implementation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19800" y="5574268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Interface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00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واسط (</a:t>
            </a:r>
            <a:r>
              <a:rPr lang="en-US" dirty="0" smtClean="0"/>
              <a:t>Interface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هر شیء می‌تواند رفتارهای خاصی از خود نشان دهد</a:t>
            </a:r>
          </a:p>
          <a:p>
            <a:pPr lvl="1"/>
            <a:r>
              <a:rPr lang="fa-IR" dirty="0"/>
              <a:t>درخواست‌های خاصی را پاسخ دهد</a:t>
            </a:r>
            <a:endParaRPr lang="fa-IR" dirty="0" smtClean="0"/>
          </a:p>
          <a:p>
            <a:r>
              <a:rPr lang="fa-IR" b="1" dirty="0" smtClean="0"/>
              <a:t>واسط شیء</a:t>
            </a:r>
            <a:r>
              <a:rPr lang="fa-IR" dirty="0" smtClean="0"/>
              <a:t>: </a:t>
            </a:r>
          </a:p>
          <a:p>
            <a:pPr lvl="1"/>
            <a:r>
              <a:rPr lang="fa-IR" dirty="0" smtClean="0"/>
              <a:t>مجموعه رفتارهایی که برای یک شیء قابل فراخوانی است</a:t>
            </a:r>
          </a:p>
          <a:p>
            <a:r>
              <a:rPr lang="fa-IR" dirty="0" smtClean="0"/>
              <a:t>مثلاً «امانت داده شدن»، بخشی از واسط کلاس کتاب است</a:t>
            </a:r>
          </a:p>
          <a:p>
            <a:pPr lvl="1"/>
            <a:r>
              <a:rPr lang="fa-IR" dirty="0" smtClean="0"/>
              <a:t>هر کتاب رفتار امانت داده شدن دارد</a:t>
            </a:r>
          </a:p>
          <a:p>
            <a:pPr lvl="1"/>
            <a:r>
              <a:rPr lang="fa-IR" dirty="0" smtClean="0"/>
              <a:t>مثال: رفتار «امانت داده شدن» برای کتاب «شاهنامه» فراخوانی می‌شود</a:t>
            </a:r>
          </a:p>
          <a:p>
            <a:r>
              <a:rPr lang="fa-IR" dirty="0" smtClean="0"/>
              <a:t>واسط هر شیء در کلاس (نوع) شیء مشخص </a:t>
            </a:r>
            <a:r>
              <a:rPr lang="fa-IR" dirty="0" err="1" smtClean="0"/>
              <a:t>می‌شود</a:t>
            </a:r>
            <a:endParaRPr lang="fa-IR" dirty="0" smtClean="0"/>
          </a:p>
          <a:p>
            <a:r>
              <a:rPr lang="fa-IR" dirty="0" smtClean="0"/>
              <a:t>نکته: </a:t>
            </a:r>
            <a:r>
              <a:rPr lang="en-US" dirty="0" smtClean="0"/>
              <a:t>interface</a:t>
            </a:r>
            <a:r>
              <a:rPr lang="fa-IR" dirty="0" smtClean="0"/>
              <a:t> یک معنای خاص هم در جاوا دارد (بعداً </a:t>
            </a:r>
            <a:r>
              <a:rPr lang="fa-IR" dirty="0" err="1" smtClean="0"/>
              <a:t>می‌بینیم</a:t>
            </a:r>
            <a:r>
              <a:rPr lang="fa-I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10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تعریف اولین کلاس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تعريف کلاس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تعیین نام کلاس</a:t>
            </a:r>
          </a:p>
          <a:p>
            <a:r>
              <a:rPr lang="fa-IR" dirty="0" smtClean="0"/>
              <a:t>تشخیص ويژگی‌ها (</a:t>
            </a:r>
            <a:r>
              <a:rPr lang="en-US" sz="2800" dirty="0" smtClean="0"/>
              <a:t>Property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هر شیء از این کلاس، چه ويژگی‌هایی دارد؟</a:t>
            </a:r>
          </a:p>
          <a:p>
            <a:pPr lvl="1"/>
            <a:r>
              <a:rPr lang="fa-IR" dirty="0" smtClean="0"/>
              <a:t>هر ويژگی را به صورت یک متغیر کلاس تعريف می‌کنیم</a:t>
            </a:r>
          </a:p>
          <a:p>
            <a:r>
              <a:rPr lang="fa-IR" dirty="0" smtClean="0"/>
              <a:t>تشخیص کارکردها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sz="2800" dirty="0" smtClean="0"/>
              <a:t>Method</a:t>
            </a:r>
            <a:r>
              <a:rPr lang="fa-IR" dirty="0" smtClean="0"/>
              <a:t>)</a:t>
            </a:r>
          </a:p>
          <a:p>
            <a:pPr lvl="1"/>
            <a:r>
              <a:rPr lang="fa-IR" dirty="0"/>
              <a:t>هر شیء از این </a:t>
            </a:r>
            <a:r>
              <a:rPr lang="fa-IR" dirty="0" smtClean="0"/>
              <a:t>کلاس، </a:t>
            </a:r>
            <a:r>
              <a:rPr lang="fa-IR" dirty="0"/>
              <a:t>چه </a:t>
            </a:r>
            <a:r>
              <a:rPr lang="fa-IR" dirty="0" smtClean="0"/>
              <a:t>کارکردهایی دارد؟</a:t>
            </a:r>
          </a:p>
          <a:p>
            <a:pPr lvl="2"/>
            <a:r>
              <a:rPr lang="fa-IR" dirty="0" smtClean="0"/>
              <a:t>چه عمل‌هایی انجام می‌دهد؟ چه پیام‌هایی را می‌پذیرد؟</a:t>
            </a:r>
            <a:endParaRPr lang="fa-IR" dirty="0"/>
          </a:p>
          <a:p>
            <a:pPr lvl="1"/>
            <a:r>
              <a:rPr lang="fa-IR" dirty="0"/>
              <a:t>هر </a:t>
            </a:r>
            <a:r>
              <a:rPr lang="fa-IR" dirty="0" smtClean="0"/>
              <a:t>کارکرد </a:t>
            </a:r>
            <a:r>
              <a:rPr lang="fa-IR" dirty="0"/>
              <a:t>را به صورت یک </a:t>
            </a:r>
            <a:r>
              <a:rPr lang="fa-IR" dirty="0" smtClean="0"/>
              <a:t>متد در کلاس </a:t>
            </a:r>
            <a:r>
              <a:rPr lang="fa-IR" dirty="0"/>
              <a:t>تعريف می‌کنیم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مستطیل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مثال: می‌خواهیم نوع موجودیت </a:t>
            </a:r>
            <a:r>
              <a:rPr lang="fa-IR" b="1" dirty="0" smtClean="0"/>
              <a:t>مستطیل</a:t>
            </a:r>
            <a:r>
              <a:rPr lang="fa-IR" dirty="0" smtClean="0"/>
              <a:t> را محصورسازی کنیم</a:t>
            </a:r>
          </a:p>
          <a:p>
            <a:r>
              <a:rPr lang="fa-IR" dirty="0" smtClean="0"/>
              <a:t>هر مستطیل چیست؟</a:t>
            </a:r>
          </a:p>
          <a:p>
            <a:pPr lvl="1"/>
            <a:r>
              <a:rPr lang="fa-IR" dirty="0" smtClean="0"/>
              <a:t>یک شیء</a:t>
            </a:r>
          </a:p>
          <a:p>
            <a:pPr lvl="1"/>
            <a:r>
              <a:rPr lang="fa-IR" dirty="0" smtClean="0"/>
              <a:t>که دارای طول و عرض است (ویژگی‌ها)</a:t>
            </a:r>
          </a:p>
          <a:p>
            <a:pPr lvl="1"/>
            <a:r>
              <a:rPr lang="fa-IR" dirty="0" smtClean="0"/>
              <a:t>امکان تعیین طول و عرض دارد (رفتار)</a:t>
            </a:r>
          </a:p>
          <a:p>
            <a:pPr lvl="1"/>
            <a:r>
              <a:rPr lang="fa-IR" dirty="0" smtClean="0"/>
              <a:t>امکان محاسبه محیط و مساحت دارد (رفتار)</a:t>
            </a:r>
          </a:p>
        </p:txBody>
      </p:sp>
    </p:spTree>
    <p:extLst>
      <p:ext uri="{BB962C8B-B14F-4D97-AF65-F5344CB8AC3E}">
        <p14:creationId xmlns:p14="http://schemas.microsoft.com/office/powerpoint/2010/main" val="31466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کلاس مستطیل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5786" y="2285992"/>
            <a:ext cx="5643602" cy="3714776"/>
          </a:xfrm>
          <a:prstGeom prst="roundRect">
            <a:avLst/>
          </a:prstGeom>
          <a:solidFill>
            <a:srgbClr val="00206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785794"/>
            <a:ext cx="8229600" cy="553880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 smtClean="0"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Rectangle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 smtClean="0"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setWidth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w)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w;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setLength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l)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l;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calculateArea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	return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*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calculatePerimeter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	return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000" b="1" dirty="0" err="1" smtClean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sz="20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)*2;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480819" y="1084906"/>
            <a:ext cx="1465323" cy="41416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28883" y="1700784"/>
            <a:ext cx="2178395" cy="395278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28883" y="2336474"/>
            <a:ext cx="1343117" cy="367102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52786" y="3252216"/>
            <a:ext cx="1471614" cy="36671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90672" y="4136136"/>
            <a:ext cx="2090928" cy="391912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93714" y="5098757"/>
            <a:ext cx="2849886" cy="334399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80744" y="1610685"/>
            <a:ext cx="4126992" cy="562539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1265" y="1542877"/>
            <a:ext cx="185013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منطقه خصوصی:</a:t>
            </a:r>
          </a:p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پیاده سازی پنهانی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8426" y="3643314"/>
            <a:ext cx="178595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منطقه عمومی:</a:t>
            </a:r>
          </a:p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واسط (</a:t>
            </a:r>
            <a:r>
              <a:rPr lang="en-US" sz="1600" dirty="0" smtClean="0">
                <a:cs typeface="B Nazanin" panose="00000400000000000000" pitchFamily="2" charset="-78"/>
              </a:rPr>
              <a:t>interface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19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چگونه از کلاس مستطیل استفاده کنیم؟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Rectangle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rect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Rectangle();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rect.setWidth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(2);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rect.setLength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(7);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rect.calculateArea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rect.calculatePerimeter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());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81200" y="1761542"/>
            <a:ext cx="4346448" cy="571504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5778" y="2333046"/>
            <a:ext cx="418622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Object creation or instantiation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667000"/>
            <a:ext cx="418622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ساخت شیء یا نمونه‌سازی</a:t>
            </a:r>
            <a:endParaRPr lang="en-US" b="1" dirty="0" smtClean="0"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7623" y="2381248"/>
            <a:ext cx="2671777" cy="321130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7623" y="2875767"/>
            <a:ext cx="2788034" cy="321130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0" y="3370286"/>
            <a:ext cx="3200400" cy="321130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24200" y="3892424"/>
            <a:ext cx="3886199" cy="321130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59010" y="4884980"/>
            <a:ext cx="5156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Method Invocation (Message Passing)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4233" y="5218934"/>
            <a:ext cx="5160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فراخوانی متد (ارسال پیام)</a:t>
            </a:r>
            <a:endParaRPr lang="en-US" b="1" dirty="0" smtClean="0"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34928" y="1707481"/>
            <a:ext cx="802057" cy="571504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07684" y="1252216"/>
            <a:ext cx="1656544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شیء </a:t>
            </a:r>
            <a:r>
              <a:rPr lang="fa-IR" b="1" dirty="0" smtClean="0">
                <a:cs typeface="B Nazanin" panose="00000400000000000000" pitchFamily="2" charset="-78"/>
              </a:rPr>
              <a:t>(</a:t>
            </a:r>
            <a:r>
              <a:rPr lang="en-US" b="1" dirty="0" smtClean="0">
                <a:cs typeface="B Nazanin" panose="00000400000000000000" pitchFamily="2" charset="-78"/>
              </a:rPr>
              <a:t>Object</a:t>
            </a:r>
            <a:r>
              <a:rPr lang="fa-IR" b="1" dirty="0" smtClean="0">
                <a:cs typeface="B Nazanin" panose="00000400000000000000" pitchFamily="2" charset="-78"/>
              </a:rPr>
              <a:t>)</a:t>
            </a:r>
            <a:endParaRPr lang="en-US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91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فرض کنید می‌خواهیم برنامه «بازی فوتبال» بنویسیم.</a:t>
            </a:r>
          </a:p>
          <a:p>
            <a:r>
              <a:rPr lang="fa-IR" dirty="0" smtClean="0"/>
              <a:t>هر یک از این موارد، با کدام‌یک از مفاهیم شیءگرا منطبق است؟</a:t>
            </a:r>
          </a:p>
          <a:p>
            <a:r>
              <a:rPr lang="fa-IR" dirty="0" smtClean="0"/>
              <a:t>(کلاس، شیء، متد، ویژگی و 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58275"/>
              </p:ext>
            </p:extLst>
          </p:nvPr>
        </p:nvGraphicFramePr>
        <p:xfrm>
          <a:off x="5903497" y="3657600"/>
          <a:ext cx="2630903" cy="2316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fa-IR" sz="3200" b="0" dirty="0" smtClean="0">
                          <a:cs typeface="B Nazanin" panose="00000400000000000000" pitchFamily="2" charset="-78"/>
                        </a:rPr>
                        <a:t>فوتبالیست</a:t>
                      </a:r>
                      <a:endParaRPr lang="en-US" sz="32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3200" dirty="0" smtClean="0">
                          <a:cs typeface="B Nazanin" panose="00000400000000000000" pitchFamily="2" charset="-78"/>
                        </a:rPr>
                        <a:t>علی دایی</a:t>
                      </a:r>
                      <a:endParaRPr lang="en-US" sz="3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3200" dirty="0" smtClean="0">
                          <a:cs typeface="B Nazanin" panose="00000400000000000000" pitchFamily="2" charset="-78"/>
                        </a:rPr>
                        <a:t>شوت زدن</a:t>
                      </a:r>
                      <a:endParaRPr lang="en-US" sz="3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3200" dirty="0" smtClean="0">
                          <a:cs typeface="B Nazanin" panose="00000400000000000000" pitchFamily="2" charset="-78"/>
                        </a:rPr>
                        <a:t>سن</a:t>
                      </a:r>
                      <a:r>
                        <a:rPr lang="fa-IR" sz="3200" baseline="0" dirty="0" smtClean="0">
                          <a:cs typeface="B Nazanin" panose="00000400000000000000" pitchFamily="2" charset="-78"/>
                        </a:rPr>
                        <a:t> بازیکن</a:t>
                      </a:r>
                      <a:endParaRPr lang="en-US" sz="3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85203"/>
              </p:ext>
            </p:extLst>
          </p:nvPr>
        </p:nvGraphicFramePr>
        <p:xfrm>
          <a:off x="3541297" y="3657600"/>
          <a:ext cx="2322097" cy="2316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2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fa-IR" sz="3200" b="0" dirty="0" smtClean="0">
                          <a:cs typeface="B Nazanin" panose="00000400000000000000" pitchFamily="2" charset="-78"/>
                        </a:rPr>
                        <a:t>کلاس</a:t>
                      </a:r>
                      <a:endParaRPr lang="en-US" sz="3200" b="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3200" dirty="0" smtClean="0">
                          <a:cs typeface="B Nazanin" panose="00000400000000000000" pitchFamily="2" charset="-78"/>
                        </a:rPr>
                        <a:t>شیء</a:t>
                      </a:r>
                      <a:endParaRPr lang="en-US" sz="3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3200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sz="3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3200" dirty="0" smtClean="0">
                          <a:cs typeface="B Nazanin" panose="00000400000000000000" pitchFamily="2" charset="-78"/>
                        </a:rPr>
                        <a:t>ویژگی</a:t>
                      </a:r>
                      <a:endParaRPr lang="en-US" sz="3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برنامه‌نویسی شیءگرا </a:t>
            </a:r>
            <a:endParaRPr lang="en-US" dirty="0" smtClean="0"/>
          </a:p>
          <a:p>
            <a:pPr lvl="1" algn="l" rtl="0"/>
            <a:r>
              <a:rPr lang="en-US" dirty="0" smtClean="0"/>
              <a:t>Object Oriented Programming (OOP)</a:t>
            </a:r>
            <a:endParaRPr lang="fa-IR" dirty="0"/>
          </a:p>
          <a:p>
            <a:r>
              <a:rPr lang="fa-IR" dirty="0" smtClean="0"/>
              <a:t>کلاس، شیء، ويژگی‌ها و متدها</a:t>
            </a:r>
          </a:p>
          <a:p>
            <a:r>
              <a:rPr lang="fa-IR" dirty="0" smtClean="0"/>
              <a:t>مفهوم واسط (</a:t>
            </a:r>
            <a:r>
              <a:rPr lang="en-US" dirty="0" smtClean="0"/>
              <a:t>interface</a:t>
            </a:r>
            <a:r>
              <a:rPr lang="fa-IR" dirty="0" smtClean="0"/>
              <a:t>)</a:t>
            </a:r>
          </a:p>
          <a:p>
            <a:r>
              <a:rPr lang="fa-IR" dirty="0" smtClean="0"/>
              <a:t>مفهوم محصورسازی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a-IR" dirty="0" smtClean="0"/>
              <a:t>(</a:t>
            </a:r>
            <a:r>
              <a:rPr lang="en-US" dirty="0" smtClean="0"/>
              <a:t>Encapsulation</a:t>
            </a:r>
            <a:r>
              <a:rPr lang="fa-IR" dirty="0" smtClean="0"/>
              <a:t>)</a:t>
            </a:r>
          </a:p>
          <a:p>
            <a:r>
              <a:rPr lang="fa-IR" dirty="0" smtClean="0"/>
              <a:t>نوشتن و استفاده از اولین کلاس</a:t>
            </a:r>
            <a:endParaRPr lang="en-US" dirty="0"/>
          </a:p>
        </p:txBody>
      </p:sp>
      <p:pic>
        <p:nvPicPr>
          <p:cNvPr id="1026" name="Picture 2" descr="http://dahal.github.io/images/oop-c6ffbc1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2778722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تمرين: مسأله بازی فوتبال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مفاهیمی مانند موارد زير را در یک برنامه تمرين کنید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فوتبالیست</a:t>
            </a:r>
            <a:r>
              <a:rPr lang="fa-IR" dirty="0"/>
              <a:t>	</a:t>
            </a:r>
          </a:p>
          <a:p>
            <a:pPr lvl="1"/>
            <a:r>
              <a:rPr lang="fa-IR" dirty="0"/>
              <a:t>علی دایی</a:t>
            </a:r>
          </a:p>
          <a:p>
            <a:pPr lvl="1"/>
            <a:r>
              <a:rPr lang="fa-IR" dirty="0"/>
              <a:t>شوت زدن</a:t>
            </a:r>
          </a:p>
          <a:p>
            <a:pPr lvl="1"/>
            <a:r>
              <a:rPr lang="fa-IR" dirty="0"/>
              <a:t>سن بازیکن</a:t>
            </a:r>
          </a:p>
          <a:p>
            <a:endParaRPr lang="fa-I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400" y="2361521"/>
            <a:ext cx="4572000" cy="2591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endParaRPr lang="fa-IR" sz="2800" dirty="0" smtClean="0">
              <a:solidFill>
                <a:prstClr val="black"/>
              </a:solidFill>
              <a:cs typeface="B Nazanin" pitchFamily="2" charset="-78"/>
            </a:endParaRP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نمونه‌سازی</a:t>
            </a:r>
            <a:endParaRPr lang="fa-IR" sz="2800" dirty="0">
              <a:solidFill>
                <a:prstClr val="black"/>
              </a:solidFill>
              <a:cs typeface="B Nazanin" pitchFamily="2" charset="-78"/>
            </a:endParaRP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واسط</a:t>
            </a:r>
          </a:p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بخش عمومی و بخش خصوصی</a:t>
            </a:r>
            <a:endParaRPr lang="fa-IR" sz="2800" dirty="0">
              <a:solidFill>
                <a:prstClr val="black"/>
              </a:solidFill>
              <a:cs typeface="B Nazanin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237" y="5519714"/>
            <a:ext cx="63645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0080" lvl="1" indent="-27432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نگاهی به برنامه: نزدیک شدن فضای مسأله و راه‌حل</a:t>
            </a:r>
            <a:endParaRPr lang="fa-IR" sz="28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61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کلاس (</a:t>
            </a:r>
            <a:r>
              <a:rPr lang="en-US" dirty="0" smtClean="0"/>
              <a:t>Class</a:t>
            </a:r>
            <a:r>
              <a:rPr lang="fa-IR" dirty="0" smtClean="0"/>
              <a:t>)</a:t>
            </a:r>
          </a:p>
          <a:p>
            <a:r>
              <a:rPr lang="fa-IR" dirty="0" smtClean="0"/>
              <a:t>شیء (</a:t>
            </a:r>
            <a:r>
              <a:rPr lang="en-US" dirty="0" smtClean="0"/>
              <a:t>Object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نمونه‌سازی (</a:t>
            </a:r>
            <a:r>
              <a:rPr lang="en-US" dirty="0" smtClean="0"/>
              <a:t>Instantiation</a:t>
            </a:r>
            <a:r>
              <a:rPr lang="fa-IR" dirty="0" smtClean="0"/>
              <a:t>)</a:t>
            </a:r>
          </a:p>
          <a:p>
            <a:r>
              <a:rPr lang="fa-IR" dirty="0" smtClean="0"/>
              <a:t>رفتارهای </a:t>
            </a:r>
            <a:r>
              <a:rPr lang="fa-IR" dirty="0" err="1" smtClean="0"/>
              <a:t>اشیاء</a:t>
            </a:r>
            <a:r>
              <a:rPr lang="fa-IR" dirty="0" smtClean="0"/>
              <a:t> در قالب متدها (</a:t>
            </a:r>
            <a:r>
              <a:rPr lang="en-US" dirty="0" smtClean="0"/>
              <a:t>Method</a:t>
            </a:r>
            <a:r>
              <a:rPr lang="fa-IR" dirty="0" smtClean="0"/>
              <a:t>)</a:t>
            </a:r>
          </a:p>
          <a:p>
            <a:r>
              <a:rPr lang="fa-IR" dirty="0" smtClean="0"/>
              <a:t>ویژگی‌های اشیاء (</a:t>
            </a:r>
            <a:r>
              <a:rPr lang="en-US" dirty="0" smtClean="0"/>
              <a:t>Property</a:t>
            </a:r>
            <a:r>
              <a:rPr lang="fa-IR" dirty="0" smtClean="0"/>
              <a:t>)</a:t>
            </a:r>
          </a:p>
          <a:p>
            <a:r>
              <a:rPr lang="fa-IR" dirty="0" smtClean="0"/>
              <a:t>محصورسازی </a:t>
            </a:r>
          </a:p>
          <a:p>
            <a:r>
              <a:rPr lang="fa-IR" dirty="0" smtClean="0"/>
              <a:t>واسط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فصل‌های اول و سوم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فصل‌ها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52357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1- Introduction</a:t>
            </a:r>
          </a:p>
          <a:p>
            <a:r>
              <a:rPr lang="en-US" sz="2400" dirty="0" smtClean="0"/>
              <a:t>3- </a:t>
            </a:r>
            <a:r>
              <a:rPr lang="en-US" sz="2400" dirty="0"/>
              <a:t>Introduction to Classes, Objects,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Methods and </a:t>
            </a:r>
            <a:r>
              <a:rPr lang="en-US" sz="2400" dirty="0"/>
              <a:t>Strings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16210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mtClean="0"/>
              <a:t>با کمک </a:t>
            </a:r>
            <a:r>
              <a:rPr lang="fa-IR" dirty="0" smtClean="0"/>
              <a:t>زبان جاوا، برای هر یک از این موارد کلاسی تعريف کنید. از هر کلاس نمونه‌هایی (شیء) بسازید. ويژگی‌های هر شیء را تعیین کنید. رفتارهای هر شیء را فراخوانی کنید.</a:t>
            </a:r>
          </a:p>
          <a:p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609600" y="3428998"/>
            <a:ext cx="2057400" cy="29608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مشتری</a:t>
            </a:r>
          </a:p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شعبه</a:t>
            </a:r>
          </a:p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حساب</a:t>
            </a:r>
          </a:p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کارت بانکی</a:t>
            </a:r>
            <a:endParaRPr lang="en-US" sz="3200" dirty="0">
              <a:solidFill>
                <a:prstClr val="black"/>
              </a:solidFill>
              <a:cs typeface="B Nazanin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4171766"/>
            <a:ext cx="2362200" cy="1475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>
                <a:solidFill>
                  <a:prstClr val="black"/>
                </a:solidFill>
                <a:cs typeface="B Nazanin" pitchFamily="2" charset="-78"/>
              </a:rPr>
              <a:t>کتاب</a:t>
            </a:r>
          </a:p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>
                <a:solidFill>
                  <a:prstClr val="black"/>
                </a:solidFill>
                <a:cs typeface="B Nazanin" pitchFamily="2" charset="-78"/>
              </a:rPr>
              <a:t>عضو کتابخانه</a:t>
            </a:r>
            <a:endParaRPr lang="en-US" sz="32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84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/>
              <a:t>کلمات و عبارات پیشنهادی برای جستجو: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Object Oriented Programing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Procedural Programming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Interface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Encapsulation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UML Class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0428" y="3849199"/>
            <a:ext cx="3370834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1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رویکرد شیءگرا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3562368" cy="254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پیشینه زبان‌های برنامه‌نویسی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زبان ماشین</a:t>
            </a:r>
          </a:p>
          <a:p>
            <a:r>
              <a:rPr lang="fa-IR" dirty="0" smtClean="0"/>
              <a:t>اسمبلی: نامگذاری برای دستورات عددی زبان ماشین</a:t>
            </a:r>
          </a:p>
          <a:p>
            <a:r>
              <a:rPr lang="fa-IR" dirty="0" smtClean="0"/>
              <a:t>زبان‌های سطح بالا</a:t>
            </a:r>
          </a:p>
          <a:p>
            <a:pPr lvl="1"/>
            <a:r>
              <a:rPr lang="fa-IR" dirty="0" smtClean="0"/>
              <a:t>مانند </a:t>
            </a:r>
            <a:r>
              <a:rPr lang="en-US" dirty="0" smtClean="0"/>
              <a:t>Fortran, Basic, C</a:t>
            </a:r>
            <a:endParaRPr lang="fa-IR" dirty="0" smtClean="0"/>
          </a:p>
          <a:p>
            <a:pPr lvl="1"/>
            <a:r>
              <a:rPr lang="fa-IR" dirty="0" smtClean="0"/>
              <a:t>ساختارهایی نزدیک‌تر به زبان انسان دارند</a:t>
            </a:r>
          </a:p>
          <a:p>
            <a:pPr lvl="2"/>
            <a:r>
              <a:rPr lang="fa-IR" dirty="0" smtClean="0"/>
              <a:t>مثل حلقه، شرط و ...</a:t>
            </a:r>
          </a:p>
          <a:p>
            <a:pPr lvl="1"/>
            <a:r>
              <a:rPr lang="fa-IR" dirty="0" smtClean="0"/>
              <a:t>از زبان ماشین و </a:t>
            </a:r>
            <a:r>
              <a:rPr lang="fa-IR" dirty="0" err="1" smtClean="0"/>
              <a:t>اسمبلی</a:t>
            </a:r>
            <a:r>
              <a:rPr lang="fa-IR" dirty="0" smtClean="0"/>
              <a:t> </a:t>
            </a:r>
            <a:r>
              <a:rPr lang="fa-IR" dirty="0" err="1" smtClean="0"/>
              <a:t>سطح‌بالاتر</a:t>
            </a:r>
            <a:r>
              <a:rPr lang="fa-IR" dirty="0"/>
              <a:t> </a:t>
            </a:r>
            <a:r>
              <a:rPr lang="fa-IR" dirty="0" smtClean="0"/>
              <a:t>هستند</a:t>
            </a:r>
          </a:p>
          <a:p>
            <a:pPr lvl="1"/>
            <a:r>
              <a:rPr lang="fa-IR" dirty="0" smtClean="0"/>
              <a:t>این رویکرد، پیشرفتی بزرگ بود</a:t>
            </a:r>
          </a:p>
          <a:p>
            <a:r>
              <a:rPr lang="fa-IR" dirty="0" smtClean="0"/>
              <a:t>اما همچنان برنامه‌نویس باید تحت ساختارهای کامپیوتر فکر کند</a:t>
            </a:r>
          </a:p>
          <a:p>
            <a:pPr lvl="1"/>
            <a:r>
              <a:rPr lang="fa-IR" dirty="0" smtClean="0"/>
              <a:t>حتی با وجود زبان‌های سطح بالا</a:t>
            </a:r>
          </a:p>
          <a:p>
            <a:r>
              <a:rPr lang="fa-IR" dirty="0" smtClean="0"/>
              <a:t>بهتر است برنامه‌نویس به جای </a:t>
            </a:r>
            <a:r>
              <a:rPr lang="fa-IR" b="1" dirty="0" smtClean="0"/>
              <a:t>ساختار کامپیوتر</a:t>
            </a:r>
            <a:r>
              <a:rPr lang="fa-IR" dirty="0" smtClean="0"/>
              <a:t>، به </a:t>
            </a:r>
            <a:r>
              <a:rPr lang="fa-IR" b="1" dirty="0" smtClean="0"/>
              <a:t>ساختار مسأله </a:t>
            </a:r>
            <a:r>
              <a:rPr lang="fa-IR" dirty="0" smtClean="0"/>
              <a:t>فکر کند</a:t>
            </a:r>
          </a:p>
        </p:txBody>
      </p:sp>
    </p:spTree>
    <p:extLst>
      <p:ext uri="{BB962C8B-B14F-4D97-AF65-F5344CB8AC3E}">
        <p14:creationId xmlns:p14="http://schemas.microsoft.com/office/powerpoint/2010/main" val="30182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فضای مسأله و فضای راه‌حل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 smtClean="0"/>
              <a:t>برنامه‌نویسی</a:t>
            </a:r>
            <a:r>
              <a:rPr lang="fa-IR" dirty="0" smtClean="0"/>
              <a:t> = ایجاد یک راه‌حل نرم‌افزاری برای یک موضوع واقعی</a:t>
            </a:r>
          </a:p>
          <a:p>
            <a:r>
              <a:rPr lang="fa-IR" dirty="0" smtClean="0"/>
              <a:t>مثال: نرم‌افزاری برای مدیریت کتاب‌ها و اعضا در یک کتابخانه</a:t>
            </a:r>
          </a:p>
          <a:p>
            <a:r>
              <a:rPr lang="fa-IR" b="1" dirty="0" smtClean="0"/>
              <a:t>فضای مسأله</a:t>
            </a:r>
            <a:r>
              <a:rPr lang="fa-IR" dirty="0" smtClean="0"/>
              <a:t> (</a:t>
            </a:r>
            <a:r>
              <a:rPr lang="en-US" dirty="0" smtClean="0"/>
              <a:t>Problem Space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فضایی که در آن مسأله وجود دارد: مثل کتابخانه</a:t>
            </a:r>
          </a:p>
          <a:p>
            <a:pPr lvl="1"/>
            <a:r>
              <a:rPr lang="fa-IR" dirty="0" smtClean="0"/>
              <a:t>مؤلفه‌های فضای مسأله‌ی کتابخانه: کتاب، عضو، قفسه، امانت و ...</a:t>
            </a:r>
          </a:p>
          <a:p>
            <a:r>
              <a:rPr lang="fa-IR" b="1" dirty="0" smtClean="0"/>
              <a:t>فضای راه حل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Solution Space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فضایی که راه‌حل در آن ایجاد می‌شود: یک برنامه به زبان جاوا برای مدیریت کتابخانه</a:t>
            </a:r>
          </a:p>
          <a:p>
            <a:pPr lvl="1"/>
            <a:r>
              <a:rPr lang="fa-IR" dirty="0"/>
              <a:t>مؤلفه‌های فضای </a:t>
            </a:r>
            <a:r>
              <a:rPr lang="fa-IR" dirty="0" smtClean="0"/>
              <a:t>راه‌حل </a:t>
            </a:r>
            <a:r>
              <a:rPr lang="fa-IR" dirty="0"/>
              <a:t>کتابخانه</a:t>
            </a:r>
            <a:r>
              <a:rPr lang="fa-IR" dirty="0" smtClean="0"/>
              <a:t>: پروژه، برنامه، متغیر، تابع</a:t>
            </a:r>
            <a:endParaRPr lang="en-US" dirty="0" smtClean="0"/>
          </a:p>
          <a:p>
            <a:r>
              <a:rPr lang="fa-IR" b="1" dirty="0" smtClean="0"/>
              <a:t>برنامه‌نویسی</a:t>
            </a:r>
            <a:r>
              <a:rPr lang="fa-IR" dirty="0" smtClean="0"/>
              <a:t> = تلاش برای انجام نگاشت بین فضای مسأله و فضای راه‌حل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رویکرد شیءگرا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به مسأله کتابخانه فکر کنید:</a:t>
            </a:r>
          </a:p>
          <a:p>
            <a:pPr lvl="1"/>
            <a:r>
              <a:rPr lang="fa-IR" dirty="0"/>
              <a:t>عناصر برنامه شما چه چیزهایی هستند؟</a:t>
            </a:r>
            <a:endParaRPr lang="en-US" dirty="0"/>
          </a:p>
          <a:p>
            <a:pPr lvl="1"/>
            <a:r>
              <a:rPr lang="fa-IR" dirty="0"/>
              <a:t>ما درباره توابع و متغیرها فکر </a:t>
            </a:r>
            <a:r>
              <a:rPr lang="fa-IR" dirty="0" smtClean="0"/>
              <a:t>می‌کنیم ...</a:t>
            </a:r>
            <a:endParaRPr lang="fa-IR" dirty="0"/>
          </a:p>
          <a:p>
            <a:r>
              <a:rPr lang="fa-IR" b="1" dirty="0" smtClean="0"/>
              <a:t>رویکرد شیءگرا </a:t>
            </a:r>
            <a:r>
              <a:rPr lang="fa-IR" dirty="0" smtClean="0"/>
              <a:t>(</a:t>
            </a:r>
            <a:r>
              <a:rPr lang="en-US" sz="3000" dirty="0" smtClean="0"/>
              <a:t>Object Oriented</a:t>
            </a:r>
            <a:r>
              <a:rPr lang="fa-IR" dirty="0" smtClean="0"/>
              <a:t>) :</a:t>
            </a:r>
          </a:p>
          <a:p>
            <a:pPr lvl="1"/>
            <a:r>
              <a:rPr lang="fa-IR" dirty="0" smtClean="0"/>
              <a:t>به برنامه‌نویس اجازه می‌دهد که عناصر فضای مسأله را نشان دهد</a:t>
            </a:r>
          </a:p>
          <a:p>
            <a:pPr lvl="1"/>
            <a:r>
              <a:rPr lang="fa-IR" dirty="0" smtClean="0"/>
              <a:t>از مفاهیم و اصطلاحات همان مسأله در برنامه‌ای که می‌نویسد استفاده کند</a:t>
            </a:r>
          </a:p>
          <a:p>
            <a:r>
              <a:rPr lang="fa-IR" b="1" dirty="0" smtClean="0"/>
              <a:t>شیء </a:t>
            </a:r>
            <a:r>
              <a:rPr lang="fa-IR" dirty="0" smtClean="0"/>
              <a:t>(</a:t>
            </a:r>
            <a:r>
              <a:rPr lang="en-US" sz="3000" dirty="0" smtClean="0"/>
              <a:t>Object</a:t>
            </a:r>
            <a:r>
              <a:rPr lang="fa-IR" dirty="0" smtClean="0"/>
              <a:t>) :</a:t>
            </a:r>
          </a:p>
          <a:p>
            <a:pPr lvl="1"/>
            <a:r>
              <a:rPr lang="fa-IR" dirty="0" smtClean="0"/>
              <a:t>موجودیت‌هایی که در فضای مسأله هستند</a:t>
            </a:r>
          </a:p>
          <a:p>
            <a:pPr lvl="1"/>
            <a:r>
              <a:rPr lang="fa-IR" dirty="0" smtClean="0"/>
              <a:t>و در فضای راه حل (برنامه‌ها) هم دیده می‌شوند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2800767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اشیاء در مسأله کتابخانه:</a:t>
            </a:r>
          </a:p>
          <a:p>
            <a:pPr algn="r" rtl="1"/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یک کتاب، </a:t>
            </a:r>
            <a:b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</a:b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یک عضو، </a:t>
            </a:r>
            <a:b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</a:b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یک قفسه و 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81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برنامه‌نویسی شیءگرا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Object Oriented Programming</a:t>
            </a:r>
            <a:endParaRPr lang="fa-IR" dirty="0" smtClean="0"/>
          </a:p>
          <a:p>
            <a:r>
              <a:rPr lang="fa-IR" dirty="0" smtClean="0"/>
              <a:t>برنامه‌هایی می‌نویسیم که با زبان فضای مسأله وفق پیدا می‌کنند</a:t>
            </a:r>
          </a:p>
          <a:p>
            <a:pPr lvl="1"/>
            <a:r>
              <a:rPr lang="fa-IR" dirty="0" smtClean="0"/>
              <a:t>با کمک افزودن انواع جدید داده برای اشیاء همان مسأله</a:t>
            </a:r>
          </a:p>
          <a:p>
            <a:pPr lvl="1"/>
            <a:r>
              <a:rPr lang="fa-IR" dirty="0" smtClean="0"/>
              <a:t>انواع داده محدود به آن‌چه زبان فراهم کرده، نیست</a:t>
            </a:r>
            <a:endParaRPr lang="en-US" dirty="0" smtClean="0"/>
          </a:p>
          <a:p>
            <a:pPr lvl="1"/>
            <a:r>
              <a:rPr lang="fa-IR" dirty="0" smtClean="0"/>
              <a:t>نوع داده «کتاب» و «قفسه» در کنار انواع ساده (مثل </a:t>
            </a:r>
            <a:r>
              <a:rPr lang="en-US" dirty="0" err="1" smtClean="0"/>
              <a:t>int</a:t>
            </a:r>
            <a:r>
              <a:rPr lang="fa-IR" dirty="0" smtClean="0"/>
              <a:t> و </a:t>
            </a:r>
            <a:r>
              <a:rPr lang="en-US" dirty="0" smtClean="0"/>
              <a:t>char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وقتی برنامه را می‌خوانید، کلماتی می‌بینید که در مسأله معنا دارند</a:t>
            </a:r>
          </a:p>
          <a:p>
            <a:pPr lvl="1"/>
            <a:r>
              <a:rPr lang="fa-IR" dirty="0" smtClean="0"/>
              <a:t>یک کتاب، یک عضو، امانت یک کتاب به یک عضو، و ...</a:t>
            </a:r>
          </a:p>
          <a:p>
            <a:r>
              <a:rPr lang="fa-IR" dirty="0" smtClean="0"/>
              <a:t>این انتزاع، زبان را بسیار انعطاف‌پذیر و قوی می‌سازد</a:t>
            </a:r>
            <a:endParaRPr lang="en-US" dirty="0" smtClean="0"/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5168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زبان‌های شیء گرا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Smalltalk</a:t>
            </a:r>
            <a:endParaRPr lang="en-US" dirty="0"/>
          </a:p>
          <a:p>
            <a:pPr lvl="1"/>
            <a:r>
              <a:rPr lang="fa-IR" dirty="0" smtClean="0"/>
              <a:t>یکی از اولین زبان‌های شیءگرای موفق</a:t>
            </a:r>
          </a:p>
          <a:p>
            <a:pPr lvl="1"/>
            <a:r>
              <a:rPr lang="fa-IR" dirty="0" smtClean="0"/>
              <a:t>یکی از زبان‌هایی که الهام‌بخش جاوا بوده است</a:t>
            </a:r>
          </a:p>
          <a:p>
            <a:r>
              <a:rPr lang="en-US" dirty="0" smtClean="0"/>
              <a:t>C</a:t>
            </a:r>
            <a:r>
              <a:rPr lang="en-US" dirty="0"/>
              <a:t>++</a:t>
            </a:r>
          </a:p>
          <a:p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  <a:p>
            <a:r>
              <a:rPr lang="en-US" b="1" dirty="0"/>
              <a:t>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4135</TotalTime>
  <Words>1578</Words>
  <Application>Microsoft Office PowerPoint</Application>
  <PresentationFormat>On-screen Show (4:3)</PresentationFormat>
  <Paragraphs>296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B Nazanin</vt:lpstr>
      <vt:lpstr>B Traffic</vt:lpstr>
      <vt:lpstr>Courier New</vt:lpstr>
      <vt:lpstr>Times New Roman</vt:lpstr>
      <vt:lpstr>Wingdings</vt:lpstr>
      <vt:lpstr>Century Schoolbook</vt:lpstr>
      <vt:lpstr>Calibri</vt:lpstr>
      <vt:lpstr>Arial</vt:lpstr>
      <vt:lpstr>B Titr</vt:lpstr>
      <vt:lpstr>Wingdings 2</vt:lpstr>
      <vt:lpstr>IranNastaliq</vt:lpstr>
      <vt:lpstr>Oriel</vt:lpstr>
      <vt:lpstr>برنامه‌نویسی شیءگرا Object Oriented Programming (OOP)</vt:lpstr>
      <vt:lpstr>حقوق مؤلف</vt:lpstr>
      <vt:lpstr>سرفصل مطالب</vt:lpstr>
      <vt:lpstr>رویکرد شیءگرا</vt:lpstr>
      <vt:lpstr>پیشینه زبان‌های برنامه‌نویسی</vt:lpstr>
      <vt:lpstr>فضای مسأله و فضای راه‌حل</vt:lpstr>
      <vt:lpstr>رویکرد شیءگرا</vt:lpstr>
      <vt:lpstr>برنامه‌نویسی شیءگرا</vt:lpstr>
      <vt:lpstr>زبان‌های شیء گرا</vt:lpstr>
      <vt:lpstr>شیءگرایی در برابر رویکرد رویه‌ای</vt:lpstr>
      <vt:lpstr>مشخصات برنامه‌نویسی شیءگرا</vt:lpstr>
      <vt:lpstr>توصیف بوچ از شیء</vt:lpstr>
      <vt:lpstr>مفاهیم برنامه‌نویسی شیءگرا</vt:lpstr>
      <vt:lpstr>شیء (Object)</vt:lpstr>
      <vt:lpstr>کلاس (Class)</vt:lpstr>
      <vt:lpstr>نمایش یک لامپ حبابی</vt:lpstr>
      <vt:lpstr>شخص در یک سیستم آموزشی</vt:lpstr>
      <vt:lpstr>کنترل دسترسی</vt:lpstr>
      <vt:lpstr>محصورسازی (Encapsulation)</vt:lpstr>
      <vt:lpstr>چرا محصورسازی؟</vt:lpstr>
      <vt:lpstr>واسط (Interface)</vt:lpstr>
      <vt:lpstr>تعریف اولین کلاس</vt:lpstr>
      <vt:lpstr>نحوه تعريف کلاس</vt:lpstr>
      <vt:lpstr>مثال: مستطیل</vt:lpstr>
      <vt:lpstr>تعریف کلاس مستطیل</vt:lpstr>
      <vt:lpstr>چگونه از کلاس مستطیل استفاده کنیم؟</vt:lpstr>
      <vt:lpstr>کوييز</vt:lpstr>
      <vt:lpstr>کوییز 1</vt:lpstr>
      <vt:lpstr>تمرين عملی</vt:lpstr>
      <vt:lpstr>تمرين: مسأله بازی فوتبال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801</cp:revision>
  <dcterms:created xsi:type="dcterms:W3CDTF">2006-08-16T00:00:00Z</dcterms:created>
  <dcterms:modified xsi:type="dcterms:W3CDTF">2018-09-23T12:51:26Z</dcterms:modified>
</cp:coreProperties>
</file>