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65"/>
  </p:notesMasterIdLst>
  <p:sldIdLst>
    <p:sldId id="256" r:id="rId2"/>
    <p:sldId id="368" r:id="rId3"/>
    <p:sldId id="393" r:id="rId4"/>
    <p:sldId id="394" r:id="rId5"/>
    <p:sldId id="458" r:id="rId6"/>
    <p:sldId id="395" r:id="rId7"/>
    <p:sldId id="460" r:id="rId8"/>
    <p:sldId id="454" r:id="rId9"/>
    <p:sldId id="396" r:id="rId10"/>
    <p:sldId id="397" r:id="rId11"/>
    <p:sldId id="455" r:id="rId12"/>
    <p:sldId id="398" r:id="rId13"/>
    <p:sldId id="459" r:id="rId14"/>
    <p:sldId id="400" r:id="rId15"/>
    <p:sldId id="401" r:id="rId16"/>
    <p:sldId id="402" r:id="rId17"/>
    <p:sldId id="403" r:id="rId18"/>
    <p:sldId id="456" r:id="rId19"/>
    <p:sldId id="466" r:id="rId20"/>
    <p:sldId id="463" r:id="rId21"/>
    <p:sldId id="405" r:id="rId22"/>
    <p:sldId id="406" r:id="rId23"/>
    <p:sldId id="407" r:id="rId24"/>
    <p:sldId id="408" r:id="rId25"/>
    <p:sldId id="409" r:id="rId26"/>
    <p:sldId id="467" r:id="rId27"/>
    <p:sldId id="468" r:id="rId28"/>
    <p:sldId id="469" r:id="rId29"/>
    <p:sldId id="470" r:id="rId30"/>
    <p:sldId id="474" r:id="rId31"/>
    <p:sldId id="472" r:id="rId32"/>
    <p:sldId id="473" r:id="rId33"/>
    <p:sldId id="461" r:id="rId34"/>
    <p:sldId id="410" r:id="rId35"/>
    <p:sldId id="411" r:id="rId36"/>
    <p:sldId id="471" r:id="rId37"/>
    <p:sldId id="419" r:id="rId38"/>
    <p:sldId id="420" r:id="rId39"/>
    <p:sldId id="421" r:id="rId40"/>
    <p:sldId id="426" r:id="rId41"/>
    <p:sldId id="500" r:id="rId42"/>
    <p:sldId id="481" r:id="rId43"/>
    <p:sldId id="427" r:id="rId44"/>
    <p:sldId id="428" r:id="rId45"/>
    <p:sldId id="485" r:id="rId46"/>
    <p:sldId id="439" r:id="rId47"/>
    <p:sldId id="476" r:id="rId48"/>
    <p:sldId id="440" r:id="rId49"/>
    <p:sldId id="494" r:id="rId50"/>
    <p:sldId id="491" r:id="rId51"/>
    <p:sldId id="492" r:id="rId52"/>
    <p:sldId id="496" r:id="rId53"/>
    <p:sldId id="495" r:id="rId54"/>
    <p:sldId id="493" r:id="rId55"/>
    <p:sldId id="499" r:id="rId56"/>
    <p:sldId id="497" r:id="rId57"/>
    <p:sldId id="498" r:id="rId58"/>
    <p:sldId id="388" r:id="rId59"/>
    <p:sldId id="389" r:id="rId60"/>
    <p:sldId id="390" r:id="rId61"/>
    <p:sldId id="391" r:id="rId62"/>
    <p:sldId id="392" r:id="rId63"/>
    <p:sldId id="271" r:id="rId64"/>
  </p:sldIdLst>
  <p:sldSz cx="9144000" cy="6858000" type="screen4x3"/>
  <p:notesSz cx="6858000" cy="9144000"/>
  <p:embeddedFontLst>
    <p:embeddedFont>
      <p:font typeface="B Nazanin" panose="00000400000000000000" pitchFamily="2" charset="-78"/>
      <p:regular r:id="rId66"/>
      <p:bold r:id="rId67"/>
    </p:embeddedFont>
    <p:embeddedFont>
      <p:font typeface="B Traffic" panose="00000400000000000000" pitchFamily="2" charset="-78"/>
      <p:regular r:id="rId68"/>
      <p:bold r:id="rId69"/>
    </p:embeddedFont>
    <p:embeddedFont>
      <p:font typeface="Constantia" panose="02030602050306030303" pitchFamily="18" charset="0"/>
      <p:regular r:id="rId70"/>
      <p:bold r:id="rId71"/>
      <p:italic r:id="rId72"/>
      <p:boldItalic r:id="rId73"/>
    </p:embeddedFont>
    <p:embeddedFont>
      <p:font typeface="Century Schoolbook" panose="020B0604020202020204" charset="0"/>
      <p:regular r:id="rId74"/>
      <p:bold r:id="rId75"/>
      <p:italic r:id="rId76"/>
      <p:boldItalic r:id="rId77"/>
    </p:embeddedFont>
    <p:embeddedFont>
      <p:font typeface="Calibri" panose="020F0502020204030204" pitchFamily="34" charset="0"/>
      <p:regular r:id="rId78"/>
      <p:bold r:id="rId79"/>
      <p:italic r:id="rId80"/>
      <p:boldItalic r:id="rId81"/>
    </p:embeddedFont>
    <p:embeddedFont>
      <p:font typeface="Consolas" panose="020B0609020204030204" pitchFamily="49" charset="0"/>
      <p:regular r:id="rId82"/>
      <p:bold r:id="rId83"/>
      <p:italic r:id="rId84"/>
      <p:boldItalic r:id="rId85"/>
    </p:embeddedFont>
    <p:embeddedFont>
      <p:font typeface="B Titr" panose="00000700000000000000" pitchFamily="2" charset="-78"/>
      <p:bold r:id="rId86"/>
    </p:embeddedFont>
    <p:embeddedFont>
      <p:font typeface="Wingdings 2" panose="05020102010507070707" pitchFamily="18" charset="2"/>
      <p:regular r:id="rId87"/>
    </p:embeddedFont>
    <p:embeddedFont>
      <p:font typeface="IranNastaliq" panose="02020505000000020003" pitchFamily="18" charset="0"/>
      <p:regular r:id="rId8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BEC"/>
    <a:srgbClr val="218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75683" autoAdjust="0"/>
  </p:normalViewPr>
  <p:slideViewPr>
    <p:cSldViewPr>
      <p:cViewPr varScale="1">
        <p:scale>
          <a:sx n="66" d="100"/>
          <a:sy n="66" d="100"/>
        </p:scale>
        <p:origin x="643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84" Type="http://schemas.openxmlformats.org/officeDocument/2006/relationships/font" Target="fonts/font19.fntdata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font" Target="fonts/font15.fntdata"/><Relationship Id="rId85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openxmlformats.org/officeDocument/2006/relationships/font" Target="fonts/font18.fntdata"/><Relationship Id="rId88" Type="http://schemas.openxmlformats.org/officeDocument/2006/relationships/font" Target="fonts/font23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font" Target="fonts/font16.fntdata"/><Relationship Id="rId86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Relationship Id="rId87" Type="http://schemas.openxmlformats.org/officeDocument/2006/relationships/font" Target="fonts/font22.fntdata"/><Relationship Id="rId61" Type="http://schemas.openxmlformats.org/officeDocument/2006/relationships/slide" Target="slides/slide60.xml"/><Relationship Id="rId82" Type="http://schemas.openxmlformats.org/officeDocument/2006/relationships/font" Target="fonts/font17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2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declaration is also stored in memory</a:t>
            </a:r>
          </a:p>
          <a:p>
            <a:pPr lvl="1"/>
            <a:r>
              <a:rPr lang="en-US" dirty="0" smtClean="0"/>
              <a:t>But class declaration is stored once for each class</a:t>
            </a:r>
          </a:p>
          <a:p>
            <a:pPr lvl="1"/>
            <a:r>
              <a:rPr lang="en-US" dirty="0" smtClean="0"/>
              <a:t>For each object a separate piece of memory is needed</a:t>
            </a:r>
          </a:p>
          <a:p>
            <a:pPr lvl="2"/>
            <a:r>
              <a:rPr lang="en-US" dirty="0" smtClean="0"/>
              <a:t>To store its state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8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اگر با زبان </a:t>
            </a:r>
            <a:r>
              <a:rPr lang="en-US" dirty="0" smtClean="0"/>
              <a:t>C++</a:t>
            </a:r>
            <a:r>
              <a:rPr lang="fa-IR" dirty="0" smtClean="0"/>
              <a:t> آشنا </a:t>
            </a:r>
            <a:r>
              <a:rPr lang="fa-IR" dirty="0" err="1" smtClean="0"/>
              <a:t>هستيد</a:t>
            </a:r>
            <a:r>
              <a:rPr lang="fa-IR" dirty="0" smtClean="0"/>
              <a:t>:</a:t>
            </a:r>
          </a:p>
          <a:p>
            <a:pPr lvl="1" algn="r" rtl="1"/>
            <a:r>
              <a:rPr lang="fa-IR" dirty="0" smtClean="0"/>
              <a:t>ارجاع در جاوا </a:t>
            </a:r>
            <a:r>
              <a:rPr lang="fa-IR" dirty="0" err="1" smtClean="0"/>
              <a:t>شبيه</a:t>
            </a:r>
            <a:r>
              <a:rPr lang="fa-IR" dirty="0" smtClean="0"/>
              <a:t> </a:t>
            </a:r>
            <a:r>
              <a:rPr lang="fa-IR" dirty="0" err="1" smtClean="0"/>
              <a:t>اشاره‌گر</a:t>
            </a:r>
            <a:r>
              <a:rPr lang="fa-IR" dirty="0" smtClean="0"/>
              <a:t> در </a:t>
            </a:r>
            <a:r>
              <a:rPr lang="en-US" dirty="0" smtClean="0"/>
              <a:t>C++</a:t>
            </a:r>
            <a:r>
              <a:rPr lang="fa-IR" dirty="0" smtClean="0"/>
              <a:t> است، ولی از آن محدودتر است</a:t>
            </a:r>
          </a:p>
          <a:p>
            <a:pPr lvl="1" algn="r" rtl="1"/>
            <a:r>
              <a:rPr lang="fa-IR" dirty="0" smtClean="0"/>
              <a:t>ارجاع در جاوا با مفهوم ارجاع در </a:t>
            </a:r>
            <a:r>
              <a:rPr lang="en-US" dirty="0" smtClean="0"/>
              <a:t>C++</a:t>
            </a:r>
            <a:r>
              <a:rPr lang="fa-IR" dirty="0" smtClean="0"/>
              <a:t> </a:t>
            </a:r>
            <a:r>
              <a:rPr lang="fa-IR" u="sng" dirty="0" smtClean="0"/>
              <a:t>متفاوت است</a:t>
            </a:r>
            <a:endParaRPr lang="en-US" u="sng" dirty="0" smtClean="0"/>
          </a:p>
          <a:p>
            <a:pPr algn="ctr" rtl="1">
              <a:buNone/>
            </a:pPr>
            <a:endParaRPr lang="en-US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key difference between Java and C++</a:t>
            </a:r>
          </a:p>
          <a:p>
            <a:r>
              <a:rPr lang="en-US" dirty="0" smtClean="0"/>
              <a:t>If</a:t>
            </a:r>
            <a:r>
              <a:rPr lang="en-US" baseline="0" dirty="0" smtClean="0"/>
              <a:t> you know C++, </a:t>
            </a:r>
            <a:r>
              <a:rPr lang="en-US" b="1" baseline="0" dirty="0" smtClean="0"/>
              <a:t>String </a:t>
            </a:r>
            <a:r>
              <a:rPr lang="en-US" b="1" baseline="0" dirty="0" err="1" smtClean="0"/>
              <a:t>str</a:t>
            </a:r>
            <a:r>
              <a:rPr lang="en-US" b="0" baseline="0" dirty="0" smtClean="0"/>
              <a:t>; in java is something like </a:t>
            </a:r>
            <a:r>
              <a:rPr lang="en-US" b="1" baseline="0" dirty="0" smtClean="0"/>
              <a:t>String* </a:t>
            </a:r>
            <a:r>
              <a:rPr lang="en-US" b="1" baseline="0" dirty="0" err="1" smtClean="0"/>
              <a:t>str</a:t>
            </a:r>
            <a:r>
              <a:rPr lang="en-US" b="1" baseline="0" dirty="0" smtClean="0"/>
              <a:t>;</a:t>
            </a:r>
            <a:r>
              <a:rPr lang="en-US" b="0" baseline="0" dirty="0" smtClean="0"/>
              <a:t> in C++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8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10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خطا</a:t>
            </a:r>
            <a:r>
              <a:rPr lang="fa-IR" baseline="0" dirty="0" smtClean="0"/>
              <a:t> در زمان اجرا</a:t>
            </a:r>
          </a:p>
          <a:p>
            <a:r>
              <a:rPr lang="en-US" baseline="0" dirty="0" err="1" smtClean="0"/>
              <a:t>NullPointerException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2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Taghi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21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خروجی</a:t>
            </a:r>
            <a:r>
              <a:rPr lang="fa-IR" baseline="0" dirty="0" smtClean="0"/>
              <a:t> :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9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اشیاء</a:t>
            </a: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 در جاوا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r">
              <a:buNone/>
              <a:defRPr sz="3000" b="1" cap="small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up.ir/javacu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err="1" smtClean="0"/>
              <a:t>اشیاء</a:t>
            </a:r>
            <a:r>
              <a:rPr lang="fa-IR" dirty="0" smtClean="0"/>
              <a:t> در جاوا</a:t>
            </a:r>
            <a:r>
              <a:rPr lang="fa-IR" dirty="0"/>
              <a:t/>
            </a:r>
            <a:br>
              <a:rPr lang="fa-IR" dirty="0"/>
            </a:br>
            <a:r>
              <a:rPr lang="en-US" dirty="0" smtClean="0"/>
              <a:t>Java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/>
              <a:t>عملگر </a:t>
            </a:r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یک </a:t>
            </a:r>
            <a:r>
              <a:rPr lang="fa-IR" b="1" dirty="0" smtClean="0"/>
              <a:t>شیء جدید</a:t>
            </a:r>
            <a:r>
              <a:rPr lang="fa-IR" dirty="0" smtClean="0"/>
              <a:t> از کلاس مشخص شده می‌سازد</a:t>
            </a:r>
          </a:p>
          <a:p>
            <a:r>
              <a:rPr lang="fa-IR" b="1" dirty="0" smtClean="0"/>
              <a:t>ارجاع</a:t>
            </a:r>
            <a:r>
              <a:rPr lang="fa-IR" dirty="0" smtClean="0"/>
              <a:t> (</a:t>
            </a:r>
            <a:r>
              <a:rPr lang="en-US" b="1" dirty="0" smtClean="0"/>
              <a:t>reference</a:t>
            </a:r>
            <a:r>
              <a:rPr lang="fa-IR" dirty="0" smtClean="0"/>
              <a:t>) به شیء ساخته شده را </a:t>
            </a:r>
            <a:r>
              <a:rPr lang="fa-IR" dirty="0" err="1" smtClean="0"/>
              <a:t>برمی‌گرداند</a:t>
            </a:r>
            <a:endParaRPr lang="fa-IR" dirty="0" smtClean="0"/>
          </a:p>
          <a:p>
            <a:pPr algn="ctr">
              <a:buNone/>
            </a:pPr>
            <a:r>
              <a:rPr lang="en-US" dirty="0" smtClean="0"/>
              <a:t>new String();</a:t>
            </a:r>
          </a:p>
          <a:p>
            <a:pPr algn="ctr">
              <a:buNone/>
            </a:pPr>
            <a:r>
              <a:rPr lang="en-US" dirty="0" smtClean="0"/>
              <a:t>new Book();</a:t>
            </a:r>
          </a:p>
          <a:p>
            <a:pPr algn="l" rtl="0"/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s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String();</a:t>
            </a:r>
            <a:endParaRPr lang="fa-IR" b="1" dirty="0">
              <a:solidFill>
                <a:srgbClr val="000000"/>
              </a:solidFill>
              <a:latin typeface="Courier New"/>
            </a:endParaRPr>
          </a:p>
          <a:p>
            <a:pPr algn="l" rtl="0"/>
            <a:r>
              <a:rPr lang="en-US" b="1" dirty="0">
                <a:solidFill>
                  <a:srgbClr val="000000"/>
                </a:solidFill>
                <a:latin typeface="Courier New"/>
              </a:rPr>
              <a:t>Dog d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Dog();</a:t>
            </a:r>
          </a:p>
          <a:p>
            <a:pPr algn="l" rtl="0"/>
            <a:r>
              <a:rPr lang="en-US" b="1" dirty="0">
                <a:solidFill>
                  <a:srgbClr val="000000"/>
                </a:solidFill>
                <a:latin typeface="Courier New"/>
              </a:rPr>
              <a:t>Rectangle r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Rectangle();</a:t>
            </a:r>
          </a:p>
          <a:p>
            <a:pPr algn="l" rtl="0"/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Scanner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c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Scanner(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System.in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  <a:endParaRPr lang="fa-IR" b="1" dirty="0">
              <a:solidFill>
                <a:srgbClr val="000000"/>
              </a:solidFill>
              <a:latin typeface="Courier New"/>
            </a:endParaRPr>
          </a:p>
          <a:p>
            <a:r>
              <a:rPr lang="fa-IR" dirty="0" err="1" smtClean="0">
                <a:solidFill>
                  <a:srgbClr val="000000"/>
                </a:solidFill>
                <a:latin typeface="Courier New"/>
              </a:rPr>
              <a:t>عملگر</a:t>
            </a:r>
            <a:r>
              <a:rPr lang="fa-IR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new</a:t>
            </a:r>
            <a:r>
              <a:rPr lang="fa-IR" dirty="0">
                <a:solidFill>
                  <a:srgbClr val="000000"/>
                </a:solidFill>
                <a:latin typeface="Courier New"/>
              </a:rPr>
              <a:t> حافظه را در بخشی به نام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Heap</a:t>
            </a:r>
            <a:r>
              <a:rPr lang="fa-I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a-IR" dirty="0" err="1">
                <a:solidFill>
                  <a:srgbClr val="000000"/>
                </a:solidFill>
                <a:latin typeface="Courier New"/>
              </a:rPr>
              <a:t>ايجاد</a:t>
            </a:r>
            <a:r>
              <a:rPr lang="fa-I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a-IR" dirty="0" err="1">
                <a:solidFill>
                  <a:srgbClr val="000000"/>
                </a:solidFill>
                <a:latin typeface="Courier New"/>
              </a:rPr>
              <a:t>می‌کند</a:t>
            </a:r>
            <a:endParaRPr lang="fa-IR" dirty="0">
              <a:solidFill>
                <a:srgbClr val="000000"/>
              </a:solidFill>
              <a:latin typeface="Courier New"/>
            </a:endParaRPr>
          </a:p>
          <a:p>
            <a:pPr algn="l" rtl="0"/>
            <a:endParaRPr lang="en-US" dirty="0"/>
          </a:p>
          <a:p>
            <a:pPr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883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</a:t>
            </a:r>
            <a:r>
              <a:rPr lang="fa-IR" dirty="0" err="1" smtClean="0"/>
              <a:t>داده‌ها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در جاوا دو گونه «نوع داده» وجود دارد</a:t>
            </a:r>
          </a:p>
          <a:p>
            <a:pPr marL="0" indent="0">
              <a:buNone/>
            </a:pPr>
            <a:r>
              <a:rPr lang="fa-IR" dirty="0" smtClean="0"/>
              <a:t>1- </a:t>
            </a:r>
            <a:r>
              <a:rPr lang="fa-IR" b="1" dirty="0" smtClean="0"/>
              <a:t>انواع داده اولیه</a:t>
            </a:r>
            <a:r>
              <a:rPr lang="fa-IR" dirty="0" smtClean="0"/>
              <a:t> (</a:t>
            </a:r>
            <a:r>
              <a:rPr lang="en-US" dirty="0" smtClean="0"/>
              <a:t>Primitive Data Types</a:t>
            </a:r>
            <a:r>
              <a:rPr lang="fa-IR" dirty="0" smtClean="0"/>
              <a:t>)</a:t>
            </a:r>
          </a:p>
          <a:p>
            <a:pPr lvl="1" algn="l" rtl="0">
              <a:buClr>
                <a:srgbClr val="92278F"/>
              </a:buClr>
            </a:pPr>
            <a:r>
              <a:rPr lang="en-US" dirty="0" smtClean="0">
                <a:solidFill>
                  <a:prstClr val="black"/>
                </a:solidFill>
              </a:rPr>
              <a:t>byte, short, </a:t>
            </a:r>
            <a:r>
              <a:rPr lang="en-US" dirty="0" err="1" smtClean="0">
                <a:solidFill>
                  <a:prstClr val="black"/>
                </a:solidFill>
              </a:rPr>
              <a:t>int</a:t>
            </a:r>
            <a:r>
              <a:rPr lang="en-US" dirty="0" smtClean="0">
                <a:solidFill>
                  <a:prstClr val="black"/>
                </a:solidFill>
              </a:rPr>
              <a:t>, long, float, double, </a:t>
            </a:r>
            <a:r>
              <a:rPr lang="en-US" dirty="0" err="1" smtClean="0">
                <a:solidFill>
                  <a:prstClr val="black"/>
                </a:solidFill>
              </a:rPr>
              <a:t>boolean</a:t>
            </a:r>
            <a:r>
              <a:rPr lang="en-US" dirty="0" smtClean="0">
                <a:solidFill>
                  <a:prstClr val="black"/>
                </a:solidFill>
              </a:rPr>
              <a:t>, char</a:t>
            </a:r>
            <a:endParaRPr lang="fa-IR" dirty="0" smtClean="0">
              <a:solidFill>
                <a:prstClr val="black"/>
              </a:solidFill>
            </a:endParaRPr>
          </a:p>
          <a:p>
            <a:pPr lvl="1" algn="r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تعدادی نوع داده محدود و مشخص که در زبان جاوا موجودند</a:t>
            </a:r>
          </a:p>
          <a:p>
            <a:pPr lvl="1" algn="r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هر متغیر از این انواع، حاوی یک مقدار است (</a:t>
            </a:r>
            <a:r>
              <a:rPr lang="fa-IR" b="1" dirty="0" smtClean="0">
                <a:solidFill>
                  <a:prstClr val="black"/>
                </a:solidFill>
              </a:rPr>
              <a:t>نه یک </a:t>
            </a:r>
            <a:r>
              <a:rPr lang="fa-IR" b="1" dirty="0" err="1" smtClean="0">
                <a:solidFill>
                  <a:prstClr val="black"/>
                </a:solidFill>
              </a:rPr>
              <a:t>شیء</a:t>
            </a:r>
            <a:r>
              <a:rPr lang="fa-IR" b="1" dirty="0" smtClean="0">
                <a:solidFill>
                  <a:prstClr val="black"/>
                </a:solidFill>
              </a:rPr>
              <a:t>)</a:t>
            </a:r>
            <a:endParaRPr lang="fa-IR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fa-IR" dirty="0" smtClean="0"/>
              <a:t>2- </a:t>
            </a:r>
            <a:r>
              <a:rPr lang="fa-IR" b="1" dirty="0" smtClean="0"/>
              <a:t>انواع داده ارجاعی</a:t>
            </a:r>
            <a:r>
              <a:rPr lang="fa-IR" dirty="0" smtClean="0"/>
              <a:t> (</a:t>
            </a:r>
            <a:r>
              <a:rPr lang="en-US" dirty="0" smtClean="0"/>
              <a:t>Reference Data Types</a:t>
            </a:r>
            <a:r>
              <a:rPr lang="fa-IR" dirty="0" smtClean="0"/>
              <a:t>) ی</a:t>
            </a:r>
            <a:r>
              <a:rPr lang="fa-IR" dirty="0"/>
              <a:t>ا</a:t>
            </a:r>
            <a:r>
              <a:rPr lang="fa-IR" dirty="0" smtClean="0"/>
              <a:t> </a:t>
            </a:r>
            <a:r>
              <a:rPr lang="fa-IR" b="1" dirty="0" smtClean="0"/>
              <a:t>کلاس</a:t>
            </a:r>
            <a:r>
              <a:rPr lang="fa-IR" dirty="0" smtClean="0"/>
              <a:t>‌ها</a:t>
            </a:r>
          </a:p>
          <a:p>
            <a:pPr lvl="1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مثل </a:t>
            </a:r>
            <a:r>
              <a:rPr lang="en-US" dirty="0" smtClean="0">
                <a:solidFill>
                  <a:prstClr val="black"/>
                </a:solidFill>
              </a:rPr>
              <a:t>String</a:t>
            </a:r>
            <a:r>
              <a:rPr lang="fa-IR" dirty="0" smtClean="0">
                <a:solidFill>
                  <a:prstClr val="black"/>
                </a:solidFill>
              </a:rPr>
              <a:t> ، </a:t>
            </a:r>
            <a:r>
              <a:rPr lang="en-US" dirty="0" smtClean="0">
                <a:solidFill>
                  <a:prstClr val="black"/>
                </a:solidFill>
              </a:rPr>
              <a:t>Scanner</a:t>
            </a:r>
            <a:r>
              <a:rPr lang="fa-IR" dirty="0">
                <a:solidFill>
                  <a:prstClr val="black"/>
                </a:solidFill>
              </a:rPr>
              <a:t> </a:t>
            </a:r>
            <a:r>
              <a:rPr lang="fa-IR" dirty="0" smtClean="0">
                <a:solidFill>
                  <a:prstClr val="black"/>
                </a:solidFill>
              </a:rPr>
              <a:t>، </a:t>
            </a:r>
            <a:r>
              <a:rPr lang="en-US" dirty="0" smtClean="0">
                <a:solidFill>
                  <a:prstClr val="black"/>
                </a:solidFill>
              </a:rPr>
              <a:t>Dog</a:t>
            </a:r>
            <a:r>
              <a:rPr lang="fa-IR" dirty="0" smtClean="0">
                <a:solidFill>
                  <a:prstClr val="black"/>
                </a:solidFill>
              </a:rPr>
              <a:t> یا </a:t>
            </a:r>
            <a:r>
              <a:rPr lang="en-US" dirty="0" smtClean="0">
                <a:solidFill>
                  <a:prstClr val="black"/>
                </a:solidFill>
              </a:rPr>
              <a:t>Book</a:t>
            </a:r>
          </a:p>
          <a:p>
            <a:pPr lvl="1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برخی (مثل </a:t>
            </a:r>
            <a:r>
              <a:rPr lang="en-US" dirty="0" smtClean="0">
                <a:solidFill>
                  <a:prstClr val="black"/>
                </a:solidFill>
              </a:rPr>
              <a:t>String</a:t>
            </a:r>
            <a:r>
              <a:rPr lang="fa-IR" dirty="0" smtClean="0">
                <a:solidFill>
                  <a:prstClr val="black"/>
                </a:solidFill>
              </a:rPr>
              <a:t>) در زبان موجود است </a:t>
            </a:r>
          </a:p>
          <a:p>
            <a:pPr lvl="1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و برخی دیگر (مثل </a:t>
            </a:r>
            <a:r>
              <a:rPr lang="en-US" dirty="0" smtClean="0">
                <a:solidFill>
                  <a:prstClr val="black"/>
                </a:solidFill>
              </a:rPr>
              <a:t>Book</a:t>
            </a:r>
            <a:r>
              <a:rPr lang="fa-IR" dirty="0" smtClean="0">
                <a:solidFill>
                  <a:prstClr val="black"/>
                </a:solidFill>
              </a:rPr>
              <a:t>) را ما </a:t>
            </a:r>
            <a:r>
              <a:rPr lang="fa-IR" dirty="0" err="1" smtClean="0">
                <a:solidFill>
                  <a:prstClr val="black"/>
                </a:solidFill>
              </a:rPr>
              <a:t>تعريف</a:t>
            </a:r>
            <a:r>
              <a:rPr lang="fa-IR" dirty="0" smtClean="0">
                <a:solidFill>
                  <a:prstClr val="black"/>
                </a:solidFill>
              </a:rPr>
              <a:t> </a:t>
            </a:r>
            <a:r>
              <a:rPr lang="fa-IR" dirty="0" err="1" smtClean="0">
                <a:solidFill>
                  <a:prstClr val="black"/>
                </a:solidFill>
              </a:rPr>
              <a:t>می‌کنیم</a:t>
            </a:r>
            <a:endParaRPr lang="fa-IR" dirty="0" smtClean="0">
              <a:solidFill>
                <a:prstClr val="black"/>
              </a:solidFill>
            </a:endParaRPr>
          </a:p>
          <a:p>
            <a:pPr lvl="1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هر </a:t>
            </a:r>
            <a:r>
              <a:rPr lang="fa-IR" dirty="0">
                <a:solidFill>
                  <a:prstClr val="black"/>
                </a:solidFill>
              </a:rPr>
              <a:t>متغیر از این انواع، </a:t>
            </a:r>
            <a:r>
              <a:rPr lang="fa-IR" dirty="0" smtClean="0">
                <a:solidFill>
                  <a:prstClr val="black"/>
                </a:solidFill>
              </a:rPr>
              <a:t>ارجاعی به یک </a:t>
            </a:r>
            <a:r>
              <a:rPr lang="fa-IR" b="1" dirty="0" err="1" smtClean="0">
                <a:solidFill>
                  <a:prstClr val="black"/>
                </a:solidFill>
              </a:rPr>
              <a:t>شیء</a:t>
            </a:r>
            <a:r>
              <a:rPr lang="fa-IR" b="1" dirty="0" smtClean="0">
                <a:solidFill>
                  <a:prstClr val="black"/>
                </a:solidFill>
              </a:rPr>
              <a:t> </a:t>
            </a:r>
            <a:r>
              <a:rPr lang="fa-IR" dirty="0" smtClean="0">
                <a:solidFill>
                  <a:prstClr val="black"/>
                </a:solidFill>
              </a:rPr>
              <a:t>است</a:t>
            </a:r>
            <a:endParaRPr lang="fa-IR" dirty="0">
              <a:solidFill>
                <a:prstClr val="black"/>
              </a:solidFill>
            </a:endParaRPr>
          </a:p>
          <a:p>
            <a:pPr lvl="1">
              <a:buClr>
                <a:srgbClr val="92278F"/>
              </a:buClr>
            </a:pPr>
            <a:endParaRPr lang="fa-IR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4684693"/>
            <a:ext cx="2589170" cy="892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Courier New"/>
                <a:cs typeface="B Nazanin" pitchFamily="2" charset="-78"/>
              </a:rPr>
              <a:t>String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name;</a:t>
            </a:r>
          </a:p>
          <a:p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Book </a:t>
            </a:r>
            <a:r>
              <a:rPr lang="en-US" sz="2600" b="1" dirty="0" err="1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book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;</a:t>
            </a:r>
            <a:endParaRPr lang="en-US" sz="2600" b="1" dirty="0">
              <a:solidFill>
                <a:srgbClr val="000000"/>
              </a:solidFill>
              <a:latin typeface="Courier New"/>
              <a:cs typeface="B Nazanin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2743200"/>
            <a:ext cx="2388795" cy="892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600" b="1" dirty="0" err="1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int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 number;</a:t>
            </a:r>
          </a:p>
          <a:p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char </a:t>
            </a:r>
            <a:r>
              <a:rPr lang="en-US" sz="2600" b="1" dirty="0" err="1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ch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;</a:t>
            </a:r>
            <a:endParaRPr lang="en-US" sz="2600" b="1" dirty="0">
              <a:solidFill>
                <a:srgbClr val="000000"/>
              </a:solidFill>
              <a:latin typeface="Courier New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99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تفاوت يک متغير اولیه (</a:t>
            </a:r>
            <a:r>
              <a:rPr lang="en-US" dirty="0" smtClean="0"/>
              <a:t>primitive</a:t>
            </a:r>
            <a:r>
              <a:rPr lang="fa-IR" dirty="0" smtClean="0"/>
              <a:t>) با يک شیء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/>
              <a:t>انواع اوليه (</a:t>
            </a:r>
            <a:r>
              <a:rPr lang="en-US" sz="3000" dirty="0"/>
              <a:t>primitive types</a:t>
            </a:r>
            <a:r>
              <a:rPr lang="fa-IR" sz="3000" dirty="0"/>
              <a:t>) امکان استفاده از </a:t>
            </a:r>
            <a:r>
              <a:rPr lang="en-US" sz="3000" dirty="0"/>
              <a:t>new</a:t>
            </a:r>
            <a:r>
              <a:rPr lang="fa-IR" sz="3000" dirty="0"/>
              <a:t> را ندارند</a:t>
            </a:r>
          </a:p>
          <a:p>
            <a:pPr lvl="1"/>
            <a:r>
              <a:rPr lang="fa-IR" dirty="0"/>
              <a:t>ارجاعی (</a:t>
            </a:r>
            <a:r>
              <a:rPr lang="en-US" dirty="0"/>
              <a:t>Referenced</a:t>
            </a:r>
            <a:r>
              <a:rPr lang="fa-IR" dirty="0"/>
              <a:t>) نیستند</a:t>
            </a:r>
            <a:endParaRPr lang="en-US" dirty="0"/>
          </a:p>
          <a:p>
            <a:pPr lvl="1"/>
            <a:r>
              <a:rPr lang="fa-IR" dirty="0"/>
              <a:t>به جای نگهداری ارجاع به </a:t>
            </a:r>
            <a:r>
              <a:rPr lang="fa-IR" dirty="0" err="1"/>
              <a:t>يک</a:t>
            </a:r>
            <a:r>
              <a:rPr lang="fa-IR" dirty="0"/>
              <a:t> </a:t>
            </a:r>
            <a:r>
              <a:rPr lang="fa-IR" dirty="0" err="1"/>
              <a:t>شیء</a:t>
            </a:r>
            <a:r>
              <a:rPr lang="fa-IR" dirty="0"/>
              <a:t>، </a:t>
            </a:r>
            <a:r>
              <a:rPr lang="fa-IR" dirty="0" err="1"/>
              <a:t>يک</a:t>
            </a:r>
            <a:r>
              <a:rPr lang="fa-IR" dirty="0"/>
              <a:t> مقدار را نگه </a:t>
            </a:r>
            <a:r>
              <a:rPr lang="fa-IR" dirty="0" err="1" smtClean="0"/>
              <a:t>می‌دارند</a:t>
            </a:r>
            <a:endParaRPr lang="fa-IR" dirty="0" smtClean="0"/>
          </a:p>
          <a:p>
            <a:r>
              <a:rPr lang="fa-IR" dirty="0" smtClean="0"/>
              <a:t>امکان استفاده از </a:t>
            </a:r>
            <a:r>
              <a:rPr lang="en-US" dirty="0" smtClean="0"/>
              <a:t>dot</a:t>
            </a:r>
            <a:r>
              <a:rPr lang="fa-IR" dirty="0" smtClean="0"/>
              <a:t> را ندارند </a:t>
            </a:r>
          </a:p>
          <a:p>
            <a:pPr lvl="1"/>
            <a:r>
              <a:rPr lang="fa-IR" dirty="0" smtClean="0"/>
              <a:t>چون </a:t>
            </a:r>
            <a:r>
              <a:rPr lang="fa-IR" dirty="0" err="1" smtClean="0"/>
              <a:t>شیء</a:t>
            </a:r>
            <a:r>
              <a:rPr lang="fa-IR" dirty="0" smtClean="0"/>
              <a:t> نیستند که </a:t>
            </a:r>
            <a:r>
              <a:rPr lang="fa-IR" dirty="0" err="1" smtClean="0"/>
              <a:t>ويژگی</a:t>
            </a:r>
            <a:r>
              <a:rPr lang="fa-IR" dirty="0" smtClean="0"/>
              <a:t> یا رفتار داشته باشند</a:t>
            </a:r>
          </a:p>
          <a:p>
            <a:pPr marL="274320" lvl="1" algn="l" rtl="0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String s =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String(“Ali”);</a:t>
            </a:r>
          </a:p>
          <a:p>
            <a:pPr marL="274320" lvl="1" algn="l" rtl="0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endParaRPr lang="en-US" sz="1800" b="1" dirty="0" smtClean="0">
              <a:solidFill>
                <a:srgbClr val="7F0055"/>
              </a:solidFill>
              <a:latin typeface="Courier New"/>
            </a:endParaRPr>
          </a:p>
          <a:p>
            <a:pPr marL="274320" lvl="1" algn="l" rtl="0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a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5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algn="l" rtl="0"/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674743"/>
              </p:ext>
            </p:extLst>
          </p:nvPr>
        </p:nvGraphicFramePr>
        <p:xfrm>
          <a:off x="5562599" y="5105400"/>
          <a:ext cx="819944" cy="77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105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256198"/>
              </p:ext>
            </p:extLst>
          </p:nvPr>
        </p:nvGraphicFramePr>
        <p:xfrm>
          <a:off x="7620000" y="5386185"/>
          <a:ext cx="12954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err="1" smtClean="0"/>
                        <a:t>A|l|i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Curved Connector 5"/>
          <p:cNvCxnSpPr>
            <a:endCxn id="5" idx="1"/>
          </p:cNvCxnSpPr>
          <p:nvPr/>
        </p:nvCxnSpPr>
        <p:spPr>
          <a:xfrm>
            <a:off x="6019800" y="5486401"/>
            <a:ext cx="1600200" cy="166484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788920" y="5562600"/>
            <a:ext cx="6858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  <a:t>a</a:t>
            </a: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493129"/>
              </p:ext>
            </p:extLst>
          </p:nvPr>
        </p:nvGraphicFramePr>
        <p:xfrm>
          <a:off x="3628627" y="5562600"/>
          <a:ext cx="81994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1" dirty="0" smtClean="0"/>
                        <a:t>5</a:t>
                      </a:r>
                      <a:endParaRPr 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4800599" y="5105400"/>
            <a:ext cx="6858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0136" y="1889283"/>
            <a:ext cx="523876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82880" y="1905000"/>
            <a:ext cx="1842171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chemeClr val="accent4">
                    <a:lumMod val="50000"/>
                  </a:schemeClr>
                </a:solidFill>
                <a:cs typeface="B Nazanin" pitchFamily="2" charset="-78"/>
              </a:rPr>
              <a:t>new </a:t>
            </a:r>
            <a:r>
              <a:rPr lang="en-US" sz="2600" b="1" dirty="0" err="1">
                <a:solidFill>
                  <a:schemeClr val="accent4">
                    <a:lumMod val="50000"/>
                  </a:schemeClr>
                </a:solidFill>
                <a:cs typeface="B Nazanin" pitchFamily="2" charset="-78"/>
              </a:rPr>
              <a:t>int</a:t>
            </a:r>
            <a:r>
              <a:rPr lang="en-US" sz="2600" b="1" dirty="0">
                <a:solidFill>
                  <a:schemeClr val="accent4">
                    <a:lumMod val="50000"/>
                  </a:schemeClr>
                </a:solidFill>
                <a:cs typeface="B Nazanin" pitchFamily="2" charset="-78"/>
              </a:rPr>
              <a:t>();</a:t>
            </a:r>
            <a:endParaRPr lang="en-US" sz="2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3048000"/>
            <a:ext cx="2436886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sz="2600" b="1" dirty="0" err="1" smtClean="0">
                <a:solidFill>
                  <a:srgbClr val="665EB8">
                    <a:lumMod val="50000"/>
                  </a:srgbClr>
                </a:solidFill>
                <a:cs typeface="B Nazanin" pitchFamily="2" charset="-78"/>
              </a:rPr>
              <a:t>int</a:t>
            </a:r>
            <a:r>
              <a:rPr lang="en-US" sz="2600" b="1" dirty="0" smtClean="0">
                <a:solidFill>
                  <a:srgbClr val="665EB8">
                    <a:lumMod val="50000"/>
                  </a:srgbClr>
                </a:solidFill>
                <a:cs typeface="B Nazanin" pitchFamily="2" charset="-78"/>
              </a:rPr>
              <a:t> a = 5;</a:t>
            </a:r>
          </a:p>
          <a:p>
            <a:pPr lvl="0"/>
            <a:r>
              <a:rPr lang="en-US" sz="2600" b="1" dirty="0" err="1" smtClean="0">
                <a:solidFill>
                  <a:srgbClr val="665EB8">
                    <a:lumMod val="50000"/>
                  </a:srgbClr>
                </a:solidFill>
                <a:cs typeface="B Nazanin" pitchFamily="2" charset="-78"/>
              </a:rPr>
              <a:t>a.value</a:t>
            </a:r>
            <a:r>
              <a:rPr lang="en-US" sz="2600" b="1" dirty="0" smtClean="0">
                <a:solidFill>
                  <a:srgbClr val="665EB8">
                    <a:lumMod val="50000"/>
                  </a:srgbClr>
                </a:solidFill>
                <a:cs typeface="B Nazanin" pitchFamily="2" charset="-78"/>
              </a:rPr>
              <a:t> = …</a:t>
            </a:r>
          </a:p>
          <a:p>
            <a:pPr lvl="0"/>
            <a:r>
              <a:rPr lang="en-US" sz="2600" b="1" dirty="0" err="1" smtClean="0">
                <a:solidFill>
                  <a:srgbClr val="665EB8">
                    <a:lumMod val="50000"/>
                  </a:srgbClr>
                </a:solidFill>
                <a:cs typeface="B Nazanin" pitchFamily="2" charset="-78"/>
              </a:rPr>
              <a:t>a.setValue</a:t>
            </a:r>
            <a:r>
              <a:rPr lang="en-US" sz="2600" b="1" dirty="0" smtClean="0">
                <a:solidFill>
                  <a:srgbClr val="665EB8">
                    <a:lumMod val="50000"/>
                  </a:srgbClr>
                </a:solidFill>
                <a:cs typeface="B Nazanin" pitchFamily="2" charset="-78"/>
              </a:rPr>
              <a:t>(…</a:t>
            </a:r>
            <a:endParaRPr lang="en-US" sz="2600" b="1" dirty="0">
              <a:solidFill>
                <a:srgbClr val="665EB8">
                  <a:lumMod val="50000"/>
                </a:srgbClr>
              </a:solidFill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7348" y="3432393"/>
            <a:ext cx="523876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432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cap="none" dirty="0" smtClean="0"/>
              <a:t>مفهوم ارجاع (</a:t>
            </a:r>
            <a:r>
              <a:rPr lang="en-US" cap="none" dirty="0" smtClean="0"/>
              <a:t>Reference</a:t>
            </a:r>
            <a:r>
              <a:rPr lang="fa-IR" cap="none" dirty="0" smtClean="0"/>
              <a:t>)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ارجاع به اشیاء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ارجاع (</a:t>
            </a:r>
            <a:r>
              <a:rPr lang="en-US" dirty="0" smtClean="0"/>
              <a:t>Reference</a:t>
            </a:r>
            <a:r>
              <a:rPr lang="fa-IR" dirty="0" smtClean="0"/>
              <a:t>) ، مفهومی مانند يک </a:t>
            </a:r>
            <a:r>
              <a:rPr lang="fa-IR" b="1" dirty="0" smtClean="0"/>
              <a:t>اشاره‌گر</a:t>
            </a:r>
            <a:r>
              <a:rPr lang="fa-IR" dirty="0" smtClean="0"/>
              <a:t> (</a:t>
            </a:r>
            <a:r>
              <a:rPr lang="en-US" dirty="0" smtClean="0"/>
              <a:t>Pointer</a:t>
            </a:r>
            <a:r>
              <a:rPr lang="fa-IR" dirty="0" smtClean="0"/>
              <a:t>) است</a:t>
            </a:r>
          </a:p>
          <a:p>
            <a:pPr lvl="1"/>
            <a:r>
              <a:rPr lang="fa-IR" dirty="0" smtClean="0"/>
              <a:t>تا حدودی مشابه اشاره‌گر در زبان </a:t>
            </a:r>
            <a:r>
              <a:rPr lang="en-US" dirty="0" smtClean="0"/>
              <a:t>C++</a:t>
            </a:r>
          </a:p>
          <a:p>
            <a:r>
              <a:rPr lang="fa-IR" dirty="0" smtClean="0"/>
              <a:t>وقتی يک متغير تعريف می‌کنید، در واقع يک ارجاع می‌سازيد، </a:t>
            </a:r>
            <a:r>
              <a:rPr lang="fa-IR" b="1" dirty="0" smtClean="0"/>
              <a:t>نه یک شیء</a:t>
            </a:r>
            <a:endParaRPr lang="en-US" b="1" dirty="0" smtClean="0"/>
          </a:p>
          <a:p>
            <a:pPr algn="ctr">
              <a:buNone/>
            </a:pPr>
            <a:r>
              <a:rPr lang="en-US" dirty="0" smtClean="0"/>
              <a:t>String s;</a:t>
            </a:r>
          </a:p>
          <a:p>
            <a:pPr algn="ctr">
              <a:buNone/>
            </a:pPr>
            <a:r>
              <a:rPr lang="en-US" dirty="0" smtClean="0"/>
              <a:t>Book b;</a:t>
            </a:r>
          </a:p>
          <a:p>
            <a:r>
              <a:rPr lang="fa-IR" dirty="0" smtClean="0"/>
              <a:t>استثنا: </a:t>
            </a:r>
          </a:p>
          <a:p>
            <a:pPr lvl="1"/>
            <a:r>
              <a:rPr lang="fa-IR" dirty="0" smtClean="0"/>
              <a:t>متغیرهای انواع داده اولیه</a:t>
            </a:r>
            <a:endParaRPr lang="en-US" dirty="0" smtClean="0"/>
          </a:p>
          <a:p>
            <a:pPr lvl="1"/>
            <a:r>
              <a:rPr lang="fa-IR" dirty="0" smtClean="0"/>
              <a:t>اين متغيرها ارجاع به يک شیء نيستند، خود مقدار را نگه </a:t>
            </a:r>
            <a:r>
              <a:rPr lang="fa-IR" dirty="0" err="1" smtClean="0"/>
              <a:t>می‌دارند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24484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 اشیاء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اين کد يک شیء جدید </a:t>
            </a:r>
            <a:r>
              <a:rPr lang="fa-IR" b="1" dirty="0" smtClean="0"/>
              <a:t>ايجاد نمی‌کند:</a:t>
            </a:r>
            <a:endParaRPr lang="en-US" b="1" dirty="0" smtClean="0"/>
          </a:p>
          <a:p>
            <a:r>
              <a:rPr lang="fa-IR" dirty="0" smtClean="0"/>
              <a:t>فقط يک ارجاع می‌سازد، که هنوز به شیءی ارجاع نمی‌دهد (اشاره نمی‌کند)</a:t>
            </a:r>
            <a:endParaRPr lang="en-US" dirty="0" smtClean="0"/>
          </a:p>
          <a:p>
            <a:r>
              <a:rPr lang="fa-IR" dirty="0" smtClean="0"/>
              <a:t>شما فعلاً نمی‌توانید از متغير </a:t>
            </a:r>
            <a:r>
              <a:rPr lang="en-US" dirty="0" err="1" smtClean="0"/>
              <a:t>str</a:t>
            </a:r>
            <a:r>
              <a:rPr lang="fa-IR" dirty="0" smtClean="0"/>
              <a:t> استفاده کنید</a:t>
            </a:r>
            <a:endParaRPr lang="en-US" dirty="0" smtClean="0"/>
          </a:p>
          <a:p>
            <a:r>
              <a:rPr lang="fa-IR" dirty="0" smtClean="0"/>
              <a:t>مقدار متغیر </a:t>
            </a:r>
            <a:r>
              <a:rPr lang="en-US" dirty="0" err="1" smtClean="0"/>
              <a:t>str</a:t>
            </a:r>
            <a:r>
              <a:rPr lang="fa-IR" dirty="0" smtClean="0"/>
              <a:t> ، خالی (</a:t>
            </a:r>
            <a:r>
              <a:rPr lang="en-US" b="1" dirty="0" smtClean="0"/>
              <a:t>null</a:t>
            </a:r>
            <a:r>
              <a:rPr lang="fa-IR" b="1" dirty="0" smtClean="0"/>
              <a:t>) </a:t>
            </a:r>
            <a:r>
              <a:rPr lang="fa-IR" dirty="0" smtClean="0"/>
              <a:t>است</a:t>
            </a:r>
            <a:endParaRPr lang="en-US" dirty="0" smtClean="0"/>
          </a:p>
          <a:p>
            <a:r>
              <a:rPr lang="fa-IR" dirty="0" smtClean="0"/>
              <a:t>مقدار </a:t>
            </a:r>
            <a:r>
              <a:rPr lang="en-US" b="1" dirty="0" smtClean="0"/>
              <a:t>null</a:t>
            </a:r>
            <a:r>
              <a:rPr lang="fa-IR" b="1" dirty="0" smtClean="0"/>
              <a:t> : </a:t>
            </a:r>
            <a:r>
              <a:rPr lang="fa-IR" dirty="0" smtClean="0"/>
              <a:t>يک ارجاع که به شیءی اشاره نمی‌کند</a:t>
            </a:r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هر </a:t>
            </a:r>
            <a:r>
              <a:rPr lang="fa-IR" dirty="0" err="1" smtClean="0"/>
              <a:t>متغير</a:t>
            </a:r>
            <a:r>
              <a:rPr lang="fa-IR" dirty="0" smtClean="0"/>
              <a:t> (ارجاع)، باید به يک شیء واقعی متصل شود </a:t>
            </a:r>
            <a:r>
              <a:rPr lang="fa-IR" dirty="0"/>
              <a:t>(مگر این که </a:t>
            </a:r>
            <a:r>
              <a:rPr lang="en-US" dirty="0"/>
              <a:t>Primitive</a:t>
            </a:r>
            <a:r>
              <a:rPr lang="fa-IR" dirty="0"/>
              <a:t> باشد)</a:t>
            </a:r>
            <a:endParaRPr lang="fa-IR" dirty="0" smtClean="0"/>
          </a:p>
          <a:p>
            <a:pPr lvl="1"/>
            <a:r>
              <a:rPr lang="fa-IR" dirty="0" smtClean="0"/>
              <a:t>به آن اشاره کند، به آن ارجاع دهد</a:t>
            </a:r>
            <a:endParaRPr lang="en-US" dirty="0" smtClean="0"/>
          </a:p>
          <a:p>
            <a:r>
              <a:rPr lang="fa-IR" dirty="0" smtClean="0"/>
              <a:t>مثلاً با کمک </a:t>
            </a:r>
            <a:r>
              <a:rPr lang="en-US" dirty="0" smtClean="0"/>
              <a:t>new</a:t>
            </a:r>
            <a:r>
              <a:rPr lang="fa-IR" dirty="0" smtClean="0"/>
              <a:t> به يک شیء جدید اشاره کند</a:t>
            </a:r>
            <a:endParaRPr lang="en-US" dirty="0" smtClean="0"/>
          </a:p>
          <a:p>
            <a:r>
              <a:rPr lang="fa-IR" dirty="0" smtClean="0"/>
              <a:t>و </a:t>
            </a:r>
            <a:r>
              <a:rPr lang="fa-IR" dirty="0" err="1" smtClean="0"/>
              <a:t>يا</a:t>
            </a:r>
            <a:r>
              <a:rPr lang="fa-IR" dirty="0" smtClean="0"/>
              <a:t> </a:t>
            </a:r>
            <a:r>
              <a:rPr lang="fa-IR" dirty="0" err="1" smtClean="0"/>
              <a:t>يک</a:t>
            </a:r>
            <a:r>
              <a:rPr lang="fa-IR" dirty="0" smtClean="0"/>
              <a:t> </a:t>
            </a:r>
            <a:r>
              <a:rPr lang="fa-IR" dirty="0" err="1" smtClean="0"/>
              <a:t>متغير</a:t>
            </a:r>
            <a:r>
              <a:rPr lang="fa-IR" dirty="0" smtClean="0"/>
              <a:t> </a:t>
            </a:r>
            <a:r>
              <a:rPr lang="fa-IR" dirty="0" err="1" smtClean="0"/>
              <a:t>غيرخالی</a:t>
            </a:r>
            <a:r>
              <a:rPr lang="fa-IR" dirty="0" smtClean="0"/>
              <a:t> درون آن ریخته شود (با </a:t>
            </a:r>
            <a:r>
              <a:rPr lang="fa-IR" dirty="0" err="1" smtClean="0"/>
              <a:t>عملگر</a:t>
            </a:r>
            <a:r>
              <a:rPr lang="fa-IR" dirty="0" smtClean="0"/>
              <a:t> =)</a:t>
            </a:r>
            <a:endParaRPr lang="en-US" dirty="0" smtClean="0"/>
          </a:p>
          <a:p>
            <a:endParaRPr lang="en-US" sz="3300" dirty="0"/>
          </a:p>
        </p:txBody>
      </p:sp>
      <p:sp>
        <p:nvSpPr>
          <p:cNvPr id="5" name="Rectangle 4"/>
          <p:cNvSpPr/>
          <p:nvPr/>
        </p:nvSpPr>
        <p:spPr>
          <a:xfrm>
            <a:off x="1524000" y="1066800"/>
            <a:ext cx="2148345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 algn="ct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en-US" sz="3200" dirty="0">
                <a:solidFill>
                  <a:prstClr val="black"/>
                </a:solidFill>
                <a:cs typeface="B Nazanin" pitchFamily="2" charset="-78"/>
              </a:rPr>
              <a:t>String </a:t>
            </a:r>
            <a:r>
              <a:rPr lang="en-US" sz="3200" dirty="0" err="1">
                <a:solidFill>
                  <a:prstClr val="black"/>
                </a:solidFill>
                <a:cs typeface="B Nazanin" pitchFamily="2" charset="-78"/>
              </a:rPr>
              <a:t>str</a:t>
            </a:r>
            <a:r>
              <a:rPr lang="en-US" sz="3200" dirty="0">
                <a:solidFill>
                  <a:prstClr val="black"/>
                </a:solidFill>
                <a:cs typeface="B Nazanin" pitchFamily="2" charset="-78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427" y="5018782"/>
            <a:ext cx="3017173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600" i="1" dirty="0" err="1" smtClean="0">
                <a:solidFill>
                  <a:prstClr val="black"/>
                </a:solidFill>
                <a:cs typeface="B Nazanin" pitchFamily="2" charset="-78"/>
              </a:rPr>
              <a:t>str</a:t>
            </a:r>
            <a:r>
              <a:rPr lang="en-US" sz="2600" i="1" dirty="0" smtClean="0">
                <a:solidFill>
                  <a:prstClr val="black"/>
                </a:solidFill>
                <a:cs typeface="B Nazanin" pitchFamily="2" charset="-78"/>
              </a:rPr>
              <a:t> = new String();</a:t>
            </a:r>
          </a:p>
          <a:p>
            <a:r>
              <a:rPr lang="en-US" sz="2600" i="1" dirty="0" err="1" smtClean="0">
                <a:solidFill>
                  <a:prstClr val="black"/>
                </a:solidFill>
                <a:cs typeface="B Nazanin" pitchFamily="2" charset="-78"/>
              </a:rPr>
              <a:t>str</a:t>
            </a:r>
            <a:r>
              <a:rPr lang="en-US" sz="2600" i="1" dirty="0" smtClean="0">
                <a:solidFill>
                  <a:prstClr val="black"/>
                </a:solidFill>
                <a:cs typeface="B Nazanin" pitchFamily="2" charset="-78"/>
              </a:rPr>
              <a:t> = name;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92734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0874" y="1039091"/>
            <a:ext cx="2288526" cy="2209800"/>
          </a:xfrm>
          <a:prstGeom prst="roundRect">
            <a:avLst>
              <a:gd name="adj" fmla="val 9770"/>
            </a:avLst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76600" y="1066800"/>
            <a:ext cx="4419600" cy="2209800"/>
          </a:xfrm>
          <a:prstGeom prst="roundRect">
            <a:avLst>
              <a:gd name="adj" fmla="val 9770"/>
            </a:avLst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تأثير </a:t>
            </a:r>
            <a:r>
              <a:rPr lang="fa-IR" dirty="0" err="1" smtClean="0"/>
              <a:t>عملگر</a:t>
            </a:r>
            <a:r>
              <a:rPr lang="fa-IR" dirty="0" smtClean="0"/>
              <a:t> انتساب (مساوی) بر يک ارجاع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b="1" dirty="0">
                <a:solidFill>
                  <a:srgbClr val="000000"/>
                </a:solidFill>
                <a:latin typeface="Courier New"/>
              </a:rPr>
              <a:t>String s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(“Ali”);</a:t>
            </a:r>
          </a:p>
          <a:p>
            <a:pPr algn="l" rtl="0"/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algn="l" rtl="0"/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algn="l" rtl="0"/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algn="l" rtl="0"/>
            <a:endParaRPr lang="en-US" sz="100" b="1" dirty="0" smtClean="0">
              <a:solidFill>
                <a:srgbClr val="000000"/>
              </a:solidFill>
              <a:latin typeface="Courier New"/>
            </a:endParaRPr>
          </a:p>
          <a:p>
            <a:pPr algn="l" rtl="0"/>
            <a:endParaRPr lang="en-US" sz="100" b="1" dirty="0">
              <a:solidFill>
                <a:srgbClr val="000000"/>
              </a:solidFill>
              <a:latin typeface="Courier New"/>
            </a:endParaRPr>
          </a:p>
          <a:p>
            <a:pPr algn="l" rtl="0"/>
            <a:endParaRPr lang="en-US" sz="10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String t;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(“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Taghi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”);</a:t>
            </a:r>
          </a:p>
          <a:p>
            <a:pPr algn="l" rtl="0"/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algn="l" rtl="0"/>
            <a:endParaRPr lang="fa-IR" b="1" dirty="0">
              <a:solidFill>
                <a:srgbClr val="000000"/>
              </a:solidFill>
              <a:latin typeface="Courier New"/>
            </a:endParaRPr>
          </a:p>
          <a:p>
            <a:pPr algn="l" rtl="0"/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/>
          </p:nvPr>
        </p:nvGraphicFramePr>
        <p:xfrm>
          <a:off x="5181600" y="2438400"/>
          <a:ext cx="9906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Ali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Curved Connector 4"/>
          <p:cNvCxnSpPr>
            <a:endCxn id="4" idx="1"/>
          </p:cNvCxnSpPr>
          <p:nvPr/>
        </p:nvCxnSpPr>
        <p:spPr>
          <a:xfrm>
            <a:off x="3733800" y="2188095"/>
            <a:ext cx="1447800" cy="517005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6"/>
          <p:cNvGraphicFramePr>
            <a:graphicFrameLocks/>
          </p:cNvGraphicFramePr>
          <p:nvPr>
            <p:extLst/>
          </p:nvPr>
        </p:nvGraphicFramePr>
        <p:xfrm>
          <a:off x="1940574" y="2171700"/>
          <a:ext cx="819944" cy="77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105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330974" y="2171700"/>
            <a:ext cx="5334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/>
          </p:nvPr>
        </p:nvGraphicFramePr>
        <p:xfrm>
          <a:off x="5334000" y="3657600"/>
          <a:ext cx="9906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Ali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/>
          </p:nvPr>
        </p:nvGraphicFramePr>
        <p:xfrm>
          <a:off x="2092974" y="3390900"/>
          <a:ext cx="819944" cy="77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105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1483374" y="3390900"/>
            <a:ext cx="5334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2" name="Curved Connector 11"/>
          <p:cNvCxnSpPr>
            <a:endCxn id="11" idx="1"/>
          </p:cNvCxnSpPr>
          <p:nvPr/>
        </p:nvCxnSpPr>
        <p:spPr>
          <a:xfrm>
            <a:off x="2514600" y="3771900"/>
            <a:ext cx="2819400" cy="152400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6"/>
          <p:cNvGraphicFramePr>
            <a:graphicFrameLocks/>
          </p:cNvGraphicFramePr>
          <p:nvPr>
            <p:extLst/>
          </p:nvPr>
        </p:nvGraphicFramePr>
        <p:xfrm>
          <a:off x="5374626" y="5867400"/>
          <a:ext cx="1330974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err="1" smtClean="0"/>
                        <a:t>Taghi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6"/>
          <p:cNvGraphicFramePr>
            <a:graphicFrameLocks/>
          </p:cNvGraphicFramePr>
          <p:nvPr>
            <p:extLst/>
          </p:nvPr>
        </p:nvGraphicFramePr>
        <p:xfrm>
          <a:off x="2133600" y="5600700"/>
          <a:ext cx="819944" cy="77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105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1524000" y="5600700"/>
            <a:ext cx="5334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t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9" name="Curved Connector 18"/>
          <p:cNvCxnSpPr>
            <a:endCxn id="16" idx="1"/>
          </p:cNvCxnSpPr>
          <p:nvPr/>
        </p:nvCxnSpPr>
        <p:spPr>
          <a:xfrm>
            <a:off x="2555226" y="5981700"/>
            <a:ext cx="2819400" cy="152400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28600" y="1039091"/>
            <a:ext cx="7620000" cy="3228109"/>
          </a:xfrm>
          <a:prstGeom prst="roundRect">
            <a:avLst>
              <a:gd name="adj" fmla="val 9770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  <p:bldP spid="14" grpId="0" animBg="1"/>
      <p:bldP spid="18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تأثير عملگر مساوی بر </a:t>
            </a:r>
            <a:r>
              <a:rPr lang="fa-IR" dirty="0" err="1"/>
              <a:t>يک</a:t>
            </a:r>
            <a:r>
              <a:rPr lang="fa-IR" dirty="0"/>
              <a:t> </a:t>
            </a:r>
            <a:r>
              <a:rPr lang="fa-IR" dirty="0" smtClean="0"/>
              <a:t>ارجاع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fa-IR" dirty="0" smtClean="0"/>
          </a:p>
          <a:p>
            <a:pPr algn="r"/>
            <a:endParaRPr lang="fa-IR" dirty="0" smtClean="0"/>
          </a:p>
          <a:p>
            <a:pPr algn="r"/>
            <a:r>
              <a:rPr lang="fa-IR" sz="3400" dirty="0" smtClean="0"/>
              <a:t>در اين شرايط نتيجه اجرای </a:t>
            </a:r>
            <a:br>
              <a:rPr lang="fa-IR" sz="3400" dirty="0" smtClean="0"/>
            </a:br>
            <a:r>
              <a:rPr lang="fa-IR" sz="3400" dirty="0" err="1" smtClean="0"/>
              <a:t>اين</a:t>
            </a:r>
            <a:r>
              <a:rPr lang="fa-IR" sz="3400" dirty="0" smtClean="0"/>
              <a:t> دستور زير چيست:    </a:t>
            </a:r>
            <a:r>
              <a:rPr lang="en-US" sz="3400" b="1" dirty="0" smtClean="0"/>
              <a:t>s = t ;</a:t>
            </a:r>
            <a:endParaRPr lang="fa-IR" sz="3400" b="1" dirty="0" smtClean="0"/>
          </a:p>
          <a:p>
            <a:pPr algn="r"/>
            <a:endParaRPr lang="fa-IR" sz="3400" b="1" dirty="0"/>
          </a:p>
          <a:p>
            <a:pPr algn="r"/>
            <a:r>
              <a:rPr lang="fa-IR" sz="3400" dirty="0" smtClean="0"/>
              <a:t>دقت کنيد: محتوای شیء کپی نمی‌شود</a:t>
            </a:r>
          </a:p>
          <a:p>
            <a:pPr algn="r"/>
            <a:r>
              <a:rPr lang="fa-IR" sz="3400" dirty="0" smtClean="0"/>
              <a:t>ارجاع شیء کپی می‌شود (اشاره‌گر کپی می‌شود، آدرس مورد اشاره کپی می‌شود)</a:t>
            </a:r>
          </a:p>
          <a:p>
            <a:pPr algn="r"/>
            <a:r>
              <a:rPr lang="fa-IR" sz="3400" dirty="0" smtClean="0"/>
              <a:t>متغيرهای </a:t>
            </a:r>
            <a:r>
              <a:rPr lang="en-US" sz="3400" dirty="0" smtClean="0"/>
              <a:t>s</a:t>
            </a:r>
            <a:r>
              <a:rPr lang="fa-IR" sz="3400" dirty="0" smtClean="0"/>
              <a:t> و </a:t>
            </a:r>
            <a:r>
              <a:rPr lang="en-US" sz="3400" dirty="0" smtClean="0"/>
              <a:t>t </a:t>
            </a:r>
            <a:r>
              <a:rPr lang="fa-IR" sz="3400" dirty="0" smtClean="0"/>
              <a:t> هر دو به يک شیء اشاره می‌کنند</a:t>
            </a:r>
            <a:endParaRPr lang="en-US" sz="3400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/>
          </p:nvPr>
        </p:nvGraphicFramePr>
        <p:xfrm>
          <a:off x="5069826" y="2476500"/>
          <a:ext cx="1330974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err="1" smtClean="0"/>
                        <a:t>Taghi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/>
          </p:nvPr>
        </p:nvGraphicFramePr>
        <p:xfrm>
          <a:off x="1828800" y="2209800"/>
          <a:ext cx="819944" cy="77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105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295400" y="2209800"/>
            <a:ext cx="5334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t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Curved Connector 10"/>
          <p:cNvCxnSpPr>
            <a:endCxn id="8" idx="1"/>
          </p:cNvCxnSpPr>
          <p:nvPr/>
        </p:nvCxnSpPr>
        <p:spPr>
          <a:xfrm>
            <a:off x="2250426" y="2590800"/>
            <a:ext cx="2819400" cy="152400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6"/>
          <p:cNvGraphicFramePr>
            <a:graphicFrameLocks/>
          </p:cNvGraphicFramePr>
          <p:nvPr>
            <p:extLst/>
          </p:nvPr>
        </p:nvGraphicFramePr>
        <p:xfrm>
          <a:off x="5105400" y="1447800"/>
          <a:ext cx="1330974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Ali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/>
          </p:nvPr>
        </p:nvGraphicFramePr>
        <p:xfrm>
          <a:off x="1864374" y="1181100"/>
          <a:ext cx="819944" cy="77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105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1254774" y="1181100"/>
            <a:ext cx="5334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5" name="Curved Connector 14"/>
          <p:cNvCxnSpPr>
            <a:endCxn id="12" idx="1"/>
          </p:cNvCxnSpPr>
          <p:nvPr/>
        </p:nvCxnSpPr>
        <p:spPr>
          <a:xfrm>
            <a:off x="2286000" y="1562100"/>
            <a:ext cx="2819400" cy="152400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6"/>
          <p:cNvGraphicFramePr>
            <a:graphicFrameLocks/>
          </p:cNvGraphicFramePr>
          <p:nvPr>
            <p:extLst/>
          </p:nvPr>
        </p:nvGraphicFramePr>
        <p:xfrm>
          <a:off x="609600" y="4152900"/>
          <a:ext cx="819944" cy="77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105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0" y="4152900"/>
            <a:ext cx="5334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t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9" name="Curved Connector 18"/>
          <p:cNvCxnSpPr>
            <a:endCxn id="23" idx="1"/>
          </p:cNvCxnSpPr>
          <p:nvPr/>
        </p:nvCxnSpPr>
        <p:spPr>
          <a:xfrm flipV="1">
            <a:off x="990600" y="4229100"/>
            <a:ext cx="1676400" cy="342900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6"/>
          <p:cNvGraphicFramePr>
            <a:graphicFrameLocks/>
          </p:cNvGraphicFramePr>
          <p:nvPr>
            <p:extLst/>
          </p:nvPr>
        </p:nvGraphicFramePr>
        <p:xfrm>
          <a:off x="645174" y="3124200"/>
          <a:ext cx="819944" cy="77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105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111774" y="3200400"/>
            <a:ext cx="5334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2" name="Curved Connector 21"/>
          <p:cNvCxnSpPr>
            <a:endCxn id="23" idx="0"/>
          </p:cNvCxnSpPr>
          <p:nvPr/>
        </p:nvCxnSpPr>
        <p:spPr>
          <a:xfrm>
            <a:off x="1066800" y="3505200"/>
            <a:ext cx="2265687" cy="457200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451164"/>
              </p:ext>
            </p:extLst>
          </p:nvPr>
        </p:nvGraphicFramePr>
        <p:xfrm>
          <a:off x="2667000" y="3962400"/>
          <a:ext cx="1330974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err="1" smtClean="0"/>
                        <a:t>Taghi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1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تأثير</a:t>
            </a:r>
            <a:r>
              <a:rPr lang="fa-IR" dirty="0"/>
              <a:t> </a:t>
            </a:r>
            <a:r>
              <a:rPr lang="fa-IR" dirty="0" err="1"/>
              <a:t>عملگر</a:t>
            </a:r>
            <a:r>
              <a:rPr lang="fa-IR" dirty="0"/>
              <a:t> مساوی بر </a:t>
            </a:r>
            <a:r>
              <a:rPr lang="fa-IR" dirty="0" err="1"/>
              <a:t>يک</a:t>
            </a:r>
            <a:r>
              <a:rPr lang="fa-IR" dirty="0"/>
              <a:t> ارجاع </a:t>
            </a:r>
            <a:r>
              <a:rPr lang="fa-IR" dirty="0" smtClean="0"/>
              <a:t>(</a:t>
            </a:r>
            <a:r>
              <a:rPr lang="fa-IR" dirty="0"/>
              <a:t>3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String 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String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(“Ali”);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t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String(“Ali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”);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fa-IR" dirty="0" smtClean="0">
                <a:solidFill>
                  <a:srgbClr val="000000"/>
                </a:solidFill>
                <a:latin typeface="Courier New"/>
              </a:rPr>
              <a:t>متغیرهای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fa-IR" dirty="0" smtClean="0">
                <a:solidFill>
                  <a:srgbClr val="000000"/>
                </a:solidFill>
                <a:latin typeface="Courier New"/>
              </a:rPr>
              <a:t> و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t</a:t>
            </a:r>
            <a:r>
              <a:rPr lang="fa-IR" dirty="0" smtClean="0">
                <a:solidFill>
                  <a:srgbClr val="000000"/>
                </a:solidFill>
                <a:latin typeface="Courier New"/>
              </a:rPr>
              <a:t> به دو </a:t>
            </a:r>
            <a:r>
              <a:rPr lang="fa-IR" dirty="0" err="1" smtClean="0">
                <a:solidFill>
                  <a:srgbClr val="000000"/>
                </a:solidFill>
                <a:latin typeface="Courier New"/>
              </a:rPr>
              <a:t>شیء</a:t>
            </a:r>
            <a:r>
              <a:rPr lang="fa-IR" dirty="0" smtClean="0">
                <a:solidFill>
                  <a:srgbClr val="000000"/>
                </a:solidFill>
                <a:latin typeface="Courier New"/>
              </a:rPr>
              <a:t> متفاوت (متمایز) اشاره </a:t>
            </a:r>
            <a:r>
              <a:rPr lang="fa-IR" dirty="0" err="1" smtClean="0">
                <a:solidFill>
                  <a:srgbClr val="000000"/>
                </a:solidFill>
                <a:latin typeface="Courier New"/>
              </a:rPr>
              <a:t>می‌کنند</a:t>
            </a:r>
            <a:endParaRPr lang="fa-IR" dirty="0" smtClean="0">
              <a:solidFill>
                <a:srgbClr val="000000"/>
              </a:solidFill>
              <a:latin typeface="Courier New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a-IR" dirty="0" smtClean="0">
                <a:solidFill>
                  <a:srgbClr val="000000"/>
                </a:solidFill>
                <a:latin typeface="Courier New"/>
              </a:rPr>
              <a:t>هویت این دو </a:t>
            </a:r>
            <a:r>
              <a:rPr lang="fa-IR" dirty="0" err="1" smtClean="0">
                <a:solidFill>
                  <a:srgbClr val="000000"/>
                </a:solidFill>
                <a:latin typeface="Courier New"/>
              </a:rPr>
              <a:t>شیء</a:t>
            </a:r>
            <a:r>
              <a:rPr lang="fa-IR" dirty="0" smtClean="0">
                <a:solidFill>
                  <a:srgbClr val="000000"/>
                </a:solidFill>
                <a:latin typeface="Courier New"/>
              </a:rPr>
              <a:t> متفاوت است (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identity</a:t>
            </a:r>
            <a:r>
              <a:rPr lang="fa-IR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a-IR" dirty="0" smtClean="0">
                <a:solidFill>
                  <a:srgbClr val="000000"/>
                </a:solidFill>
                <a:latin typeface="Courier New"/>
              </a:rPr>
              <a:t>هرچند حالت این دو </a:t>
            </a:r>
            <a:r>
              <a:rPr lang="fa-IR" dirty="0" err="1" smtClean="0">
                <a:solidFill>
                  <a:srgbClr val="000000"/>
                </a:solidFill>
                <a:latin typeface="Courier New"/>
              </a:rPr>
              <a:t>شیء</a:t>
            </a:r>
            <a:r>
              <a:rPr lang="fa-IR" dirty="0" smtClean="0">
                <a:solidFill>
                  <a:srgbClr val="000000"/>
                </a:solidFill>
                <a:latin typeface="Courier New"/>
              </a:rPr>
              <a:t> یکسان است (محتوا، وضعیت یا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state</a:t>
            </a:r>
            <a:r>
              <a:rPr lang="fa-IR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a-IR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a-IR" dirty="0" smtClean="0">
                <a:solidFill>
                  <a:srgbClr val="000000"/>
                </a:solidFill>
                <a:latin typeface="Courier New"/>
              </a:rPr>
              <a:t>با این دستور چه </a:t>
            </a:r>
            <a:r>
              <a:rPr lang="fa-IR" dirty="0" err="1" smtClean="0">
                <a:solidFill>
                  <a:srgbClr val="000000"/>
                </a:solidFill>
                <a:latin typeface="Courier New"/>
              </a:rPr>
              <a:t>می‌شود</a:t>
            </a:r>
            <a:r>
              <a:rPr lang="fa-IR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s=t;</a:t>
            </a:r>
            <a:r>
              <a:rPr lang="fa-IR" dirty="0">
                <a:solidFill>
                  <a:srgbClr val="000000"/>
                </a:solidFill>
                <a:latin typeface="Courier New"/>
              </a:rPr>
              <a:t> </a:t>
            </a:r>
            <a:endParaRPr lang="fa-IR" dirty="0" smtClean="0">
              <a:solidFill>
                <a:srgbClr val="000000"/>
              </a:solidFill>
              <a:latin typeface="Courier New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a-IR" dirty="0" smtClean="0">
                <a:solidFill>
                  <a:srgbClr val="000000"/>
                </a:solidFill>
                <a:latin typeface="Courier New"/>
              </a:rPr>
              <a:t>هویت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fa-IR" dirty="0" smtClean="0">
                <a:solidFill>
                  <a:srgbClr val="000000"/>
                </a:solidFill>
                <a:latin typeface="Courier New"/>
              </a:rPr>
              <a:t> با هویت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t</a:t>
            </a:r>
            <a:r>
              <a:rPr lang="fa-IR" dirty="0" smtClean="0">
                <a:solidFill>
                  <a:srgbClr val="000000"/>
                </a:solidFill>
                <a:latin typeface="Courier New"/>
              </a:rPr>
              <a:t> یکی </a:t>
            </a:r>
            <a:r>
              <a:rPr lang="fa-IR" dirty="0" err="1" smtClean="0">
                <a:solidFill>
                  <a:srgbClr val="000000"/>
                </a:solidFill>
                <a:latin typeface="Courier New"/>
              </a:rPr>
              <a:t>می‌شود</a:t>
            </a:r>
            <a:endParaRPr lang="en-US" dirty="0"/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224601"/>
              </p:ext>
            </p:extLst>
          </p:nvPr>
        </p:nvGraphicFramePr>
        <p:xfrm>
          <a:off x="3810000" y="2819400"/>
          <a:ext cx="1330974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Ali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643219"/>
              </p:ext>
            </p:extLst>
          </p:nvPr>
        </p:nvGraphicFramePr>
        <p:xfrm>
          <a:off x="1828800" y="2743200"/>
          <a:ext cx="609600" cy="57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295400" y="2590800"/>
            <a:ext cx="5334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t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7" name="Curved Connector 6"/>
          <p:cNvCxnSpPr>
            <a:endCxn id="4" idx="1"/>
          </p:cNvCxnSpPr>
          <p:nvPr/>
        </p:nvCxnSpPr>
        <p:spPr>
          <a:xfrm>
            <a:off x="2133600" y="3048000"/>
            <a:ext cx="1676400" cy="38100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604596"/>
              </p:ext>
            </p:extLst>
          </p:nvPr>
        </p:nvGraphicFramePr>
        <p:xfrm>
          <a:off x="3810000" y="2133600"/>
          <a:ext cx="1330974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Ali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873631"/>
              </p:ext>
            </p:extLst>
          </p:nvPr>
        </p:nvGraphicFramePr>
        <p:xfrm>
          <a:off x="1864374" y="2057400"/>
          <a:ext cx="57402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254774" y="1981200"/>
            <a:ext cx="5334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Curved Connector 10"/>
          <p:cNvCxnSpPr>
            <a:endCxn id="8" idx="1"/>
          </p:cNvCxnSpPr>
          <p:nvPr/>
        </p:nvCxnSpPr>
        <p:spPr>
          <a:xfrm>
            <a:off x="2133600" y="2362200"/>
            <a:ext cx="1676400" cy="38100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715420"/>
              </p:ext>
            </p:extLst>
          </p:nvPr>
        </p:nvGraphicFramePr>
        <p:xfrm>
          <a:off x="2590800" y="5867400"/>
          <a:ext cx="8382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Ali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196878"/>
              </p:ext>
            </p:extLst>
          </p:nvPr>
        </p:nvGraphicFramePr>
        <p:xfrm>
          <a:off x="650226" y="5853590"/>
          <a:ext cx="60454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35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116826" y="5600700"/>
            <a:ext cx="5334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t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5" name="Curved Connector 14"/>
          <p:cNvCxnSpPr>
            <a:endCxn id="12" idx="1"/>
          </p:cNvCxnSpPr>
          <p:nvPr/>
        </p:nvCxnSpPr>
        <p:spPr>
          <a:xfrm>
            <a:off x="1066800" y="6096000"/>
            <a:ext cx="1524000" cy="38100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24009"/>
              </p:ext>
            </p:extLst>
          </p:nvPr>
        </p:nvGraphicFramePr>
        <p:xfrm>
          <a:off x="2819400" y="4953000"/>
          <a:ext cx="873774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Ali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66235"/>
              </p:ext>
            </p:extLst>
          </p:nvPr>
        </p:nvGraphicFramePr>
        <p:xfrm>
          <a:off x="685800" y="4943950"/>
          <a:ext cx="609600" cy="61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865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152400" y="4800600"/>
            <a:ext cx="5334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9" name="Curved Connector 18"/>
          <p:cNvCxnSpPr>
            <a:endCxn id="12" idx="0"/>
          </p:cNvCxnSpPr>
          <p:nvPr/>
        </p:nvCxnSpPr>
        <p:spPr>
          <a:xfrm>
            <a:off x="1066800" y="5257800"/>
            <a:ext cx="1943100" cy="609600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3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آرایه، به عنوان </a:t>
            </a:r>
            <a:r>
              <a:rPr lang="fa-IR" dirty="0" err="1" smtClean="0"/>
              <a:t>شیء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کلیه حقوق این اثر متعلق به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است</a:t>
            </a:r>
          </a:p>
          <a:p>
            <a:r>
              <a:rPr lang="fa-IR" sz="3000" dirty="0" err="1" smtClean="0"/>
              <a:t>بازنشر</a:t>
            </a:r>
            <a:r>
              <a:rPr lang="fa-IR" sz="3000" dirty="0" smtClean="0"/>
              <a:t> یا </a:t>
            </a:r>
            <a:r>
              <a:rPr lang="fa-IR" sz="3000" dirty="0"/>
              <a:t>تدریس </a:t>
            </a:r>
            <a:r>
              <a:rPr lang="fa-IR" sz="3000" dirty="0" err="1" smtClean="0"/>
              <a:t>آن‌چه</a:t>
            </a:r>
            <a:r>
              <a:rPr lang="fa-IR" sz="3000" dirty="0" smtClean="0"/>
              <a:t> توسط جاواکاپ</a:t>
            </a:r>
            <a:r>
              <a:rPr lang="fa-IR" sz="3000" dirty="0"/>
              <a:t> </a:t>
            </a:r>
            <a:r>
              <a:rPr lang="fa-IR" sz="3000" dirty="0" smtClean="0"/>
              <a:t>و به صورت عمومی منتشر شده است، با ذکر مرجع (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) بلامانع است</a:t>
            </a:r>
          </a:p>
          <a:p>
            <a:r>
              <a:rPr lang="fa-IR" sz="3000" dirty="0" smtClean="0"/>
              <a:t>اگر این اثر توسط 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 به صورت عمومی منتشر نشده است و به صورت اختصاصی در اختیار شما یا شرکت شما قرار گرفته، </a:t>
            </a:r>
            <a:r>
              <a:rPr lang="fa-IR" sz="3000" dirty="0" err="1" smtClean="0"/>
              <a:t>بازنشر</a:t>
            </a:r>
            <a:r>
              <a:rPr lang="fa-IR" sz="3000" dirty="0" smtClean="0"/>
              <a:t> آن مجاز نیست</a:t>
            </a:r>
          </a:p>
          <a:p>
            <a:r>
              <a:rPr lang="fa-IR" sz="3000" dirty="0" smtClean="0"/>
              <a:t>تغییر محتوای این اثر بدون اطلاع و تأیید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21656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آرايه‌ها در جاوا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هر آرايه در واقع يک شیء است</a:t>
            </a:r>
          </a:p>
          <a:p>
            <a:pPr lvl="1"/>
            <a:r>
              <a:rPr lang="fa-IR" dirty="0" smtClean="0"/>
              <a:t>مثل همه </a:t>
            </a:r>
            <a:r>
              <a:rPr lang="fa-IR" dirty="0" err="1" smtClean="0"/>
              <a:t>اشیاء</a:t>
            </a:r>
            <a:r>
              <a:rPr lang="fa-IR" dirty="0" smtClean="0"/>
              <a:t> در بخشی از حافظه به نام </a:t>
            </a:r>
            <a:r>
              <a:rPr lang="en-US" dirty="0" smtClean="0"/>
              <a:t>Heap</a:t>
            </a:r>
            <a:r>
              <a:rPr lang="fa-IR" dirty="0" smtClean="0"/>
              <a:t> ذخيره می‌شود</a:t>
            </a:r>
          </a:p>
          <a:p>
            <a:r>
              <a:rPr lang="fa-IR" dirty="0" smtClean="0"/>
              <a:t>می‌توان به آرايه اشاره کرد (ارجاع)</a:t>
            </a:r>
            <a:endParaRPr lang="en-US" dirty="0" smtClean="0"/>
          </a:p>
          <a:p>
            <a:pPr marL="0" indent="0" algn="l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String[ ]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Person[ ]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people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Person[5];</a:t>
            </a:r>
          </a:p>
          <a:p>
            <a:pPr marL="0" indent="0" algn="l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n = …</a:t>
            </a:r>
          </a:p>
          <a:p>
            <a:pPr marL="0" indent="0" algn="l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 ]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realNumbers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</a:p>
          <a:p>
            <a:r>
              <a:rPr lang="fa-IR" dirty="0" err="1" smtClean="0"/>
              <a:t>مؤلفه‌های</a:t>
            </a:r>
            <a:r>
              <a:rPr lang="fa-IR" dirty="0" smtClean="0"/>
              <a:t> يک آرايه (</a:t>
            </a:r>
            <a:r>
              <a:rPr lang="en-US" dirty="0" smtClean="0"/>
              <a:t>elements</a:t>
            </a:r>
            <a:r>
              <a:rPr lang="fa-IR" dirty="0" smtClean="0"/>
              <a:t>) متغيرهایی از جنس معرفی شده‌اند</a:t>
            </a:r>
            <a:endParaRPr lang="en-US" dirty="0" smtClean="0"/>
          </a:p>
          <a:p>
            <a:pPr lvl="1"/>
            <a:r>
              <a:rPr lang="fa-IR" dirty="0" smtClean="0"/>
              <a:t>مثلاً در يک آرايه از جنس</a:t>
            </a:r>
            <a:r>
              <a:rPr lang="fa-IR" dirty="0"/>
              <a:t> </a:t>
            </a:r>
            <a:r>
              <a:rPr lang="en-US" dirty="0" smtClean="0"/>
              <a:t>String[ ]</a:t>
            </a:r>
            <a:r>
              <a:rPr lang="fa-IR" dirty="0" smtClean="0"/>
              <a:t> ، هر مؤلفه </a:t>
            </a:r>
            <a:r>
              <a:rPr lang="fa-IR" b="1" dirty="0" smtClean="0"/>
              <a:t>يک ارجاع به يک رشته</a:t>
            </a:r>
            <a:r>
              <a:rPr lang="fa-IR" dirty="0" smtClean="0"/>
              <a:t> است</a:t>
            </a:r>
          </a:p>
          <a:p>
            <a:pPr lvl="1"/>
            <a:r>
              <a:rPr lang="fa-IR" dirty="0" smtClean="0"/>
              <a:t>در آرايه‌ای از جنس </a:t>
            </a:r>
            <a:r>
              <a:rPr lang="en-US" dirty="0" err="1" smtClean="0"/>
              <a:t>int</a:t>
            </a:r>
            <a:r>
              <a:rPr lang="en-US" dirty="0" smtClean="0"/>
              <a:t>[ </a:t>
            </a:r>
            <a:r>
              <a:rPr lang="en-US" dirty="0"/>
              <a:t>]</a:t>
            </a:r>
            <a:r>
              <a:rPr lang="fa-IR" dirty="0"/>
              <a:t> ، هر مؤلفه </a:t>
            </a:r>
            <a:r>
              <a:rPr lang="fa-IR" b="1" dirty="0"/>
              <a:t>يک </a:t>
            </a:r>
            <a:r>
              <a:rPr lang="fa-IR" b="1" dirty="0" smtClean="0"/>
              <a:t>مقدار </a:t>
            </a:r>
            <a:r>
              <a:rPr lang="en-US" b="1" dirty="0" err="1" smtClean="0"/>
              <a:t>int</a:t>
            </a:r>
            <a:r>
              <a:rPr lang="fa-IR" dirty="0" smtClean="0"/>
              <a:t> </a:t>
            </a:r>
            <a:r>
              <a:rPr lang="fa-IR" dirty="0"/>
              <a:t>است</a:t>
            </a:r>
          </a:p>
          <a:p>
            <a:pPr lvl="1"/>
            <a:endParaRPr lang="fa-IR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144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آرايه‌ای از انواع اوليه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956" y="1899436"/>
            <a:ext cx="8314644" cy="267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934160" y="1190612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/>
              <a:t>ارجاع به يک شیء از جنس آرايه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772360" y="1800212"/>
            <a:ext cx="1447800" cy="6096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/>
          </p:nvPr>
        </p:nvGraphicFramePr>
        <p:xfrm>
          <a:off x="3429000" y="5181599"/>
          <a:ext cx="819944" cy="77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105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/>
          </p:nvPr>
        </p:nvGraphicFramePr>
        <p:xfrm>
          <a:off x="5181600" y="5791200"/>
          <a:ext cx="20574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5|4|..|53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Curved Connector 9"/>
          <p:cNvCxnSpPr>
            <a:endCxn id="9" idx="1"/>
          </p:cNvCxnSpPr>
          <p:nvPr/>
        </p:nvCxnSpPr>
        <p:spPr>
          <a:xfrm>
            <a:off x="3733800" y="5540895"/>
            <a:ext cx="1447800" cy="517005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1200" y="5181599"/>
            <a:ext cx="13716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array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5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مثال از آرايه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458" y="1524000"/>
            <a:ext cx="8272112" cy="27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143000"/>
            <a:ext cx="87630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fa-IR" dirty="0" smtClean="0"/>
              <a:t>آرایه به عنوان یک </a:t>
            </a:r>
            <a:r>
              <a:rPr lang="fa-IR" dirty="0" err="1" smtClean="0"/>
              <a:t>شیء</a:t>
            </a:r>
            <a:r>
              <a:rPr lang="fa-IR" dirty="0" smtClean="0"/>
              <a:t>، ویژگی </a:t>
            </a:r>
            <a:r>
              <a:rPr lang="en-US" dirty="0" smtClean="0"/>
              <a:t>length</a:t>
            </a:r>
            <a:r>
              <a:rPr lang="fa-IR" dirty="0" smtClean="0"/>
              <a:t> دارد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dirty="0" smtClean="0"/>
              <a:t>property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که </a:t>
            </a:r>
            <a:r>
              <a:rPr lang="en-US" dirty="0" smtClean="0"/>
              <a:t>public</a:t>
            </a:r>
            <a:r>
              <a:rPr lang="fa-IR" dirty="0" smtClean="0"/>
              <a:t> و قابل استفاده (خواندن) است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91000" y="2569375"/>
            <a:ext cx="2590800" cy="6096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05400" y="3657600"/>
            <a:ext cx="2590800" cy="6096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7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آرايه و ارجاعات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fa-IR" sz="2900" dirty="0" smtClean="0"/>
          </a:p>
          <a:p>
            <a:endParaRPr lang="fa-IR" sz="2400" dirty="0"/>
          </a:p>
          <a:p>
            <a:endParaRPr lang="fa-IR" sz="2900" dirty="0" smtClean="0"/>
          </a:p>
          <a:p>
            <a:r>
              <a:rPr lang="fa-IR" sz="2900" dirty="0" smtClean="0"/>
              <a:t>در اين قطعه‌کد، علاوه بر </a:t>
            </a:r>
            <a:r>
              <a:rPr lang="en-US" sz="2900" dirty="0" smtClean="0"/>
              <a:t>scanner</a:t>
            </a:r>
            <a:r>
              <a:rPr lang="fa-IR" sz="2900" dirty="0" smtClean="0"/>
              <a:t> ، چهار نوع مقدار دیده </a:t>
            </a:r>
            <a:r>
              <a:rPr lang="fa-IR" sz="2900" dirty="0" err="1" smtClean="0"/>
              <a:t>می‌شود</a:t>
            </a:r>
            <a:r>
              <a:rPr lang="fa-IR" sz="2900" dirty="0" smtClean="0"/>
              <a:t>:</a:t>
            </a:r>
            <a:endParaRPr lang="en-US" sz="2900" dirty="0"/>
          </a:p>
          <a:p>
            <a:pPr lvl="1"/>
            <a:r>
              <a:rPr lang="fa-IR" sz="2500" dirty="0" smtClean="0"/>
              <a:t>ارجاع آرايه (</a:t>
            </a:r>
            <a:r>
              <a:rPr lang="en-US" sz="2500" dirty="0" smtClean="0"/>
              <a:t>array</a:t>
            </a:r>
            <a:r>
              <a:rPr lang="fa-IR" sz="2500" dirty="0" smtClean="0"/>
              <a:t>)</a:t>
            </a:r>
          </a:p>
          <a:p>
            <a:pPr lvl="1"/>
            <a:r>
              <a:rPr lang="fa-IR" sz="2500" dirty="0" smtClean="0"/>
              <a:t>خود </a:t>
            </a:r>
            <a:r>
              <a:rPr lang="fa-IR" sz="2500" dirty="0" err="1" smtClean="0"/>
              <a:t>شیء</a:t>
            </a:r>
            <a:r>
              <a:rPr lang="fa-IR" sz="2500" dirty="0" smtClean="0"/>
              <a:t> آرایه (که با کمک </a:t>
            </a:r>
            <a:r>
              <a:rPr lang="en-US" sz="2500" dirty="0" smtClean="0"/>
              <a:t>new</a:t>
            </a:r>
            <a:r>
              <a:rPr lang="fa-IR" sz="2500" dirty="0" smtClean="0"/>
              <a:t> ایجاد شد)</a:t>
            </a:r>
          </a:p>
          <a:p>
            <a:pPr lvl="1"/>
            <a:r>
              <a:rPr lang="fa-IR" sz="2500" dirty="0" smtClean="0"/>
              <a:t>ارجاع مؤلفه‌های درون آرايه (</a:t>
            </a:r>
            <a:r>
              <a:rPr lang="en-US" sz="2500" dirty="0" smtClean="0"/>
              <a:t>array[</a:t>
            </a:r>
            <a:r>
              <a:rPr lang="en-US" sz="2500" dirty="0" err="1" smtClean="0"/>
              <a:t>i</a:t>
            </a:r>
            <a:r>
              <a:rPr lang="en-US" sz="2500" dirty="0" smtClean="0"/>
              <a:t>]</a:t>
            </a:r>
            <a:r>
              <a:rPr lang="fa-IR" sz="2500" dirty="0" smtClean="0"/>
              <a:t>)</a:t>
            </a:r>
            <a:endParaRPr lang="en-US" sz="2500" dirty="0"/>
          </a:p>
          <a:p>
            <a:pPr lvl="2"/>
            <a:r>
              <a:rPr lang="fa-IR" sz="2100" dirty="0" smtClean="0"/>
              <a:t>مقدار اوليه هر مؤلفه: </a:t>
            </a:r>
            <a:r>
              <a:rPr lang="en-US" sz="2100" dirty="0" smtClean="0"/>
              <a:t>null</a:t>
            </a:r>
            <a:endParaRPr lang="en-US" sz="2100" b="1" dirty="0"/>
          </a:p>
          <a:p>
            <a:pPr lvl="1"/>
            <a:r>
              <a:rPr lang="fa-IR" sz="2500" dirty="0" smtClean="0"/>
              <a:t>اشیائی که هر </a:t>
            </a:r>
            <a:r>
              <a:rPr lang="en-US" sz="2500" dirty="0" smtClean="0"/>
              <a:t>array[</a:t>
            </a:r>
            <a:r>
              <a:rPr lang="en-US" sz="2500" dirty="0" err="1" smtClean="0"/>
              <a:t>i</a:t>
            </a:r>
            <a:r>
              <a:rPr lang="en-US" sz="2500" dirty="0" smtClean="0"/>
              <a:t>]</a:t>
            </a:r>
            <a:r>
              <a:rPr lang="fa-IR" sz="2500" dirty="0"/>
              <a:t> </a:t>
            </a:r>
            <a:r>
              <a:rPr lang="fa-IR" sz="2500" dirty="0" smtClean="0"/>
              <a:t>به يکی از آن‌ها اشاره می‌کند</a:t>
            </a:r>
            <a:endParaRPr lang="en-US" sz="2500" dirty="0"/>
          </a:p>
          <a:p>
            <a:endParaRPr lang="en-US" sz="2900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71628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String[10];</a:t>
            </a:r>
          </a:p>
          <a:p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nn-NO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5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890"/>
            <a:ext cx="8229600" cy="5424510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Student {</a:t>
            </a:r>
            <a:endParaRPr lang="fa-IR" sz="200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l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ong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(String n) 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= n;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long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getId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setId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(long n) 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= n;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/>
          <a:p>
            <a:r>
              <a:rPr lang="fa-IR" sz="2800" dirty="0" err="1" smtClean="0"/>
              <a:t>اين</a:t>
            </a:r>
            <a:r>
              <a:rPr lang="fa-IR" sz="2800" dirty="0" smtClean="0"/>
              <a:t> کلاس را در نظر بگيريد: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5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 آرايه از يک نوع دلخواه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Student[] students;</a:t>
            </a:r>
          </a:p>
          <a:p>
            <a:pPr algn="l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500" b="1" dirty="0">
                <a:solidFill>
                  <a:srgbClr val="000000"/>
                </a:solidFill>
                <a:latin typeface="Courier New"/>
              </a:rPr>
              <a:t>students = </a:t>
            </a:r>
            <a:r>
              <a:rPr lang="en-US" sz="25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 Student[4];</a:t>
            </a:r>
          </a:p>
          <a:p>
            <a:pPr algn="l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students[0] = </a:t>
            </a:r>
            <a:r>
              <a:rPr lang="en-US" sz="25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Student();</a:t>
            </a:r>
          </a:p>
          <a:p>
            <a:pPr algn="l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students[0].</a:t>
            </a:r>
            <a:r>
              <a:rPr lang="en-US" sz="2500" b="1" dirty="0" err="1" smtClean="0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500" b="1" dirty="0" smtClean="0">
                <a:solidFill>
                  <a:srgbClr val="0000C0"/>
                </a:solidFill>
                <a:latin typeface="Courier New"/>
              </a:rPr>
              <a:t>"A</a:t>
            </a:r>
            <a:r>
              <a:rPr lang="en-US" sz="2500" b="1" dirty="0">
                <a:solidFill>
                  <a:srgbClr val="0000C0"/>
                </a:solidFill>
                <a:latin typeface="Courier New"/>
              </a:rPr>
              <a:t>li</a:t>
            </a:r>
            <a:r>
              <a:rPr lang="en-US" sz="2500" b="1" dirty="0" smtClean="0">
                <a:solidFill>
                  <a:srgbClr val="0000C0"/>
                </a:solidFill>
                <a:latin typeface="Courier New"/>
              </a:rPr>
              <a:t>"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students[1] 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5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 Student();</a:t>
            </a:r>
          </a:p>
          <a:p>
            <a:pPr algn="l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students[1].</a:t>
            </a:r>
            <a:r>
              <a:rPr lang="en-US" sz="2500" b="1" dirty="0" err="1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500" b="1" dirty="0" smtClean="0">
                <a:solidFill>
                  <a:srgbClr val="0000C0"/>
                </a:solidFill>
                <a:latin typeface="Courier New"/>
              </a:rPr>
              <a:t>"</a:t>
            </a:r>
            <a:r>
              <a:rPr lang="en-US" sz="2500" b="1" dirty="0" err="1" smtClean="0">
                <a:solidFill>
                  <a:srgbClr val="0000C0"/>
                </a:solidFill>
                <a:latin typeface="Courier New"/>
              </a:rPr>
              <a:t>Taghi</a:t>
            </a:r>
            <a:r>
              <a:rPr lang="en-US" sz="2500" b="1" dirty="0" smtClean="0">
                <a:solidFill>
                  <a:srgbClr val="0000C0"/>
                </a:solidFill>
                <a:latin typeface="Courier New"/>
              </a:rPr>
              <a:t>"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500" b="1" dirty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/>
          </p:nvPr>
        </p:nvGraphicFramePr>
        <p:xfrm>
          <a:off x="2209800" y="4081780"/>
          <a:ext cx="819944" cy="77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105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Curved Connector 5"/>
          <p:cNvCxnSpPr>
            <a:endCxn id="8" idx="1"/>
          </p:cNvCxnSpPr>
          <p:nvPr/>
        </p:nvCxnSpPr>
        <p:spPr>
          <a:xfrm>
            <a:off x="2514600" y="4462780"/>
            <a:ext cx="1905000" cy="185420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04800" y="4081780"/>
            <a:ext cx="18288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students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419600" y="446278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219449" y="6019800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03264"/>
              </p:ext>
            </p:extLst>
          </p:nvPr>
        </p:nvGraphicFramePr>
        <p:xfrm>
          <a:off x="5257800" y="5834381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Curved Connector 12"/>
          <p:cNvCxnSpPr>
            <a:endCxn id="11" idx="0"/>
          </p:cNvCxnSpPr>
          <p:nvPr/>
        </p:nvCxnSpPr>
        <p:spPr>
          <a:xfrm rot="5400000">
            <a:off x="3571875" y="4791075"/>
            <a:ext cx="1371600" cy="108585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12" idx="0"/>
          </p:cNvCxnSpPr>
          <p:nvPr/>
        </p:nvCxnSpPr>
        <p:spPr>
          <a:xfrm rot="5400000">
            <a:off x="5217160" y="5184141"/>
            <a:ext cx="1186180" cy="1143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497233" y="4431268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null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64033" y="4419600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null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400" y="6031468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Ali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57800" y="584680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Taghi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2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4" grpId="0"/>
      <p:bldP spid="15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رشته، به عنوان </a:t>
            </a:r>
            <a:r>
              <a:rPr lang="fa-IR" dirty="0" err="1" smtClean="0"/>
              <a:t>شیء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رشته در جاوا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هر رشته (</a:t>
            </a:r>
            <a:r>
              <a:rPr lang="en-US" dirty="0" smtClean="0"/>
              <a:t>String</a:t>
            </a:r>
            <a:r>
              <a:rPr lang="fa-IR" dirty="0" smtClean="0"/>
              <a:t>) در واقع يک </a:t>
            </a:r>
            <a:r>
              <a:rPr lang="fa-IR" dirty="0" err="1" smtClean="0"/>
              <a:t>شیء</a:t>
            </a:r>
            <a:r>
              <a:rPr lang="fa-IR" dirty="0" smtClean="0"/>
              <a:t> است</a:t>
            </a:r>
            <a:endParaRPr lang="en-US" dirty="0" smtClean="0"/>
          </a:p>
          <a:p>
            <a:r>
              <a:rPr lang="fa-IR" dirty="0" smtClean="0"/>
              <a:t>هر </a:t>
            </a:r>
            <a:r>
              <a:rPr lang="fa-IR" dirty="0" err="1" smtClean="0"/>
              <a:t>شیء</a:t>
            </a:r>
            <a:r>
              <a:rPr lang="fa-IR" dirty="0" smtClean="0"/>
              <a:t> رشته، متدهای مختلفی دارد (رفتارهای رشته)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2200" b="1" dirty="0">
                <a:solidFill>
                  <a:srgbClr val="000000"/>
                </a:solidFill>
                <a:latin typeface="Consolas"/>
              </a:rPr>
              <a:t>input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200" dirty="0" smtClean="0">
                <a:solidFill>
                  <a:srgbClr val="2A00FF"/>
                </a:solidFill>
                <a:latin typeface="Consolas"/>
              </a:rPr>
              <a:t>"Nader and </a:t>
            </a:r>
            <a:r>
              <a:rPr lang="en-US" sz="2200" dirty="0" err="1" smtClean="0">
                <a:solidFill>
                  <a:srgbClr val="2A00FF"/>
                </a:solidFill>
                <a:latin typeface="Consolas"/>
              </a:rPr>
              <a:t>Naser</a:t>
            </a:r>
            <a:r>
              <a:rPr lang="en-US" sz="2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2200" dirty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sz="2200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input.</a:t>
            </a:r>
            <a:r>
              <a:rPr lang="en-US" sz="2200" b="1" dirty="0" err="1">
                <a:solidFill>
                  <a:srgbClr val="000000"/>
                </a:solidFill>
                <a:latin typeface="Consolas"/>
              </a:rPr>
              <a:t>charAt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(0);</a:t>
            </a:r>
          </a:p>
          <a:p>
            <a:pPr marL="0" indent="0" algn="l" rtl="0">
              <a:buNone/>
            </a:pPr>
            <a:r>
              <a:rPr lang="en-US" sz="2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input.</a:t>
            </a:r>
            <a:r>
              <a:rPr lang="en-US" sz="2200" b="1" dirty="0" err="1">
                <a:solidFill>
                  <a:srgbClr val="000000"/>
                </a:solidFill>
                <a:latin typeface="Consolas"/>
              </a:rPr>
              <a:t>indexOf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200" dirty="0" err="1" smtClean="0">
                <a:solidFill>
                  <a:srgbClr val="2A00FF"/>
                </a:solidFill>
                <a:latin typeface="Consolas"/>
              </a:rPr>
              <a:t>Naser</a:t>
            </a:r>
            <a:r>
              <a:rPr lang="en-US" sz="2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200" dirty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sz="2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j =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input.</a:t>
            </a:r>
            <a:r>
              <a:rPr lang="en-US" sz="2200" b="1" dirty="0" err="1">
                <a:solidFill>
                  <a:srgbClr val="000000"/>
                </a:solidFill>
                <a:latin typeface="Consolas"/>
              </a:rPr>
              <a:t>lastIndexOf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200" dirty="0" err="1" smtClean="0">
                <a:solidFill>
                  <a:srgbClr val="2A00FF"/>
                </a:solidFill>
                <a:latin typeface="Consolas"/>
              </a:rPr>
              <a:t>er</a:t>
            </a:r>
            <a:r>
              <a:rPr lang="en-US" sz="2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200" dirty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sz="22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2200" b="1" dirty="0" err="1">
                <a:solidFill>
                  <a:srgbClr val="000000"/>
                </a:solidFill>
                <a:latin typeface="Consolas"/>
              </a:rPr>
              <a:t>newS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input.</a:t>
            </a:r>
            <a:r>
              <a:rPr lang="en-US" sz="2200" b="1" dirty="0" err="1">
                <a:solidFill>
                  <a:srgbClr val="000000"/>
                </a:solidFill>
                <a:latin typeface="Consolas"/>
              </a:rPr>
              <a:t>replace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2A00FF"/>
                </a:solidFill>
                <a:latin typeface="Consolas"/>
              </a:rPr>
              <a:t>"Nader"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200" dirty="0" err="1" smtClean="0">
                <a:solidFill>
                  <a:srgbClr val="2A00FF"/>
                </a:solidFill>
                <a:latin typeface="Consolas"/>
              </a:rPr>
              <a:t>Hamed</a:t>
            </a:r>
            <a:r>
              <a:rPr lang="en-US" sz="22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200" dirty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sz="22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2200" b="1" dirty="0" err="1">
                <a:solidFill>
                  <a:srgbClr val="000000"/>
                </a:solidFill>
                <a:latin typeface="Consolas"/>
              </a:rPr>
              <a:t>sth</a:t>
            </a:r>
            <a:r>
              <a:rPr lang="en-US" sz="22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Consolas"/>
              </a:rPr>
              <a:t>newS</a:t>
            </a:r>
            <a:r>
              <a:rPr lang="en-US" sz="22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22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r>
              <a:rPr lang="en-US" sz="2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2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2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i="1" dirty="0" err="1">
                <a:solidFill>
                  <a:srgbClr val="000000"/>
                </a:solidFill>
                <a:latin typeface="Consolas"/>
              </a:rPr>
              <a:t>sth</a:t>
            </a:r>
            <a:r>
              <a:rPr lang="en-US" sz="22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 rtl="0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62635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یادآوری: متدهای رشته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3276600" cy="5486400"/>
          </a:xfrm>
        </p:spPr>
        <p:txBody>
          <a:bodyPr numCol="1" spcCol="182880">
            <a:noAutofit/>
          </a:bodyPr>
          <a:lstStyle/>
          <a:p>
            <a:pPr algn="l" rtl="0"/>
            <a:r>
              <a:rPr lang="en-US" dirty="0" err="1"/>
              <a:t>charAt</a:t>
            </a:r>
            <a:endParaRPr lang="en-US" dirty="0"/>
          </a:p>
          <a:p>
            <a:pPr algn="l" rtl="0"/>
            <a:r>
              <a:rPr lang="en-US" dirty="0" err="1"/>
              <a:t>concat</a:t>
            </a:r>
            <a:r>
              <a:rPr lang="en-US" dirty="0"/>
              <a:t> </a:t>
            </a:r>
            <a:endParaRPr lang="en-US" dirty="0">
              <a:sym typeface="Wingdings" pitchFamily="2" charset="2"/>
            </a:endParaRPr>
          </a:p>
          <a:p>
            <a:pPr algn="l" rtl="0"/>
            <a:r>
              <a:rPr lang="en-US" dirty="0" err="1" smtClean="0"/>
              <a:t>startsWith</a:t>
            </a:r>
            <a:endParaRPr lang="en-US" dirty="0"/>
          </a:p>
          <a:p>
            <a:pPr algn="l" rtl="0"/>
            <a:r>
              <a:rPr lang="en-US" dirty="0" err="1"/>
              <a:t>endsWith</a:t>
            </a:r>
            <a:endParaRPr lang="en-US" dirty="0"/>
          </a:p>
          <a:p>
            <a:pPr algn="l" rtl="0"/>
            <a:r>
              <a:rPr lang="en-US" dirty="0" err="1" smtClean="0"/>
              <a:t>indesxOf</a:t>
            </a:r>
            <a:endParaRPr lang="en-US" dirty="0" smtClean="0"/>
          </a:p>
          <a:p>
            <a:pPr algn="l" rtl="0"/>
            <a:r>
              <a:rPr lang="en-US" dirty="0" err="1" smtClean="0">
                <a:sym typeface="Wingdings" pitchFamily="2" charset="2"/>
              </a:rPr>
              <a:t>lastIndexOf</a:t>
            </a:r>
            <a:r>
              <a:rPr lang="en-US" dirty="0">
                <a:sym typeface="Wingdings" pitchFamily="2" charset="2"/>
              </a:rPr>
              <a:t>	</a:t>
            </a:r>
          </a:p>
          <a:p>
            <a:pPr algn="l" rtl="0"/>
            <a:endParaRPr lang="en-US" dirty="0">
              <a:sym typeface="Wingdings" pitchFamily="2" charset="2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76800" y="1440873"/>
            <a:ext cx="3886200" cy="4959927"/>
          </a:xfrm>
          <a:prstGeom prst="rect">
            <a:avLst/>
          </a:prstGeom>
        </p:spPr>
        <p:txBody>
          <a:bodyPr vert="horz" numCol="1" spcCol="182880">
            <a:no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>
                <a:sym typeface="Wingdings" pitchFamily="2" charset="2"/>
              </a:rPr>
              <a:t>replace</a:t>
            </a:r>
          </a:p>
          <a:p>
            <a:pPr algn="l" rtl="0"/>
            <a:r>
              <a:rPr lang="en-US" dirty="0" smtClean="0"/>
              <a:t>substring</a:t>
            </a:r>
          </a:p>
          <a:p>
            <a:pPr algn="l" rtl="0"/>
            <a:r>
              <a:rPr lang="en-US" dirty="0" smtClean="0"/>
              <a:t>length</a:t>
            </a:r>
          </a:p>
          <a:p>
            <a:pPr algn="l" rtl="0"/>
            <a:r>
              <a:rPr lang="en-US" dirty="0" smtClean="0"/>
              <a:t>equals</a:t>
            </a:r>
          </a:p>
          <a:p>
            <a:pPr algn="l" rtl="0"/>
            <a:r>
              <a:rPr lang="en-US" dirty="0" err="1" smtClean="0"/>
              <a:t>equalsIgnoreCase</a:t>
            </a:r>
            <a:endParaRPr lang="fa-IR" dirty="0" smtClean="0"/>
          </a:p>
          <a:p>
            <a:pPr algn="l" rtl="0"/>
            <a:r>
              <a:rPr lang="en-US" dirty="0">
                <a:sym typeface="Wingdings" pitchFamily="2" charset="2"/>
              </a:rPr>
              <a:t>contains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990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نیم‌نگاهی</a:t>
            </a:r>
            <a:r>
              <a:rPr lang="fa-IR" dirty="0" smtClean="0"/>
              <a:t> به کلاس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a-IR" sz="4000" dirty="0" smtClean="0"/>
              <a:t>(برخی </a:t>
            </a:r>
            <a:r>
              <a:rPr lang="fa-IR" sz="4000" dirty="0" err="1" smtClean="0"/>
              <a:t>جزئيات</a:t>
            </a:r>
            <a:r>
              <a:rPr lang="fa-IR" sz="4000" dirty="0" smtClean="0"/>
              <a:t> حذف </a:t>
            </a:r>
            <a:r>
              <a:rPr lang="fa-IR" sz="4000" dirty="0" err="1" smtClean="0"/>
              <a:t>شده‌اند</a:t>
            </a:r>
            <a:r>
              <a:rPr lang="fa-IR" sz="4000" dirty="0" smtClean="0"/>
              <a:t>)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String{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5FBF"/>
                </a:solidFill>
                <a:latin typeface="Consolas" panose="020B0609020204030204" pitchFamily="49" charset="0"/>
              </a:rPr>
              <a:t>/** The value is used for character storage. */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  <a:endParaRPr lang="fa-IR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length()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fa-IR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fa-IR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43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ايجاد اشیاء</a:t>
            </a:r>
            <a:endParaRPr lang="en-US" dirty="0"/>
          </a:p>
          <a:p>
            <a:r>
              <a:rPr lang="fa-IR" dirty="0" smtClean="0"/>
              <a:t>وضعیت </a:t>
            </a:r>
            <a:r>
              <a:rPr lang="fa-IR" dirty="0" err="1" smtClean="0"/>
              <a:t>اشیاء</a:t>
            </a:r>
            <a:r>
              <a:rPr lang="fa-IR" dirty="0" smtClean="0"/>
              <a:t> در حافظه</a:t>
            </a:r>
          </a:p>
          <a:p>
            <a:r>
              <a:rPr lang="fa-IR" dirty="0" smtClean="0"/>
              <a:t>زباله‌روب </a:t>
            </a:r>
            <a:r>
              <a:rPr lang="en-US" dirty="0" smtClean="0"/>
              <a:t>(Garbage Collector)</a:t>
            </a:r>
            <a:endParaRPr lang="en-US" dirty="0"/>
          </a:p>
          <a:p>
            <a:r>
              <a:rPr lang="fa-IR" dirty="0" smtClean="0"/>
              <a:t>ارسال پارامتر به </a:t>
            </a:r>
            <a:r>
              <a:rPr lang="fa-IR" dirty="0" err="1" smtClean="0"/>
              <a:t>متدها</a:t>
            </a:r>
            <a:r>
              <a:rPr lang="fa-IR" dirty="0" smtClean="0"/>
              <a:t> (</a:t>
            </a:r>
            <a:r>
              <a:rPr lang="en-US" dirty="0" smtClean="0"/>
              <a:t>Parameter Passing</a:t>
            </a:r>
            <a:r>
              <a:rPr lang="fa-IR" dirty="0" smtClean="0"/>
              <a:t>)</a:t>
            </a:r>
          </a:p>
          <a:p>
            <a:r>
              <a:rPr lang="fa-IR" dirty="0" err="1" smtClean="0"/>
              <a:t>بخش‌های</a:t>
            </a:r>
            <a:r>
              <a:rPr lang="fa-IR" dirty="0" smtClean="0"/>
              <a:t> مختلف حافظه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086600" y="1143000"/>
            <a:ext cx="21336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jafarAgha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96272" y="3292042"/>
            <a:ext cx="3819128" cy="2956358"/>
          </a:xfrm>
          <a:prstGeom prst="roundRect">
            <a:avLst>
              <a:gd name="adj" fmla="val 840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/>
          </p:nvPr>
        </p:nvGraphicFramePr>
        <p:xfrm>
          <a:off x="5466556" y="3566564"/>
          <a:ext cx="1810544" cy="2470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3509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509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50</a:t>
                      </a:r>
                      <a:endParaRPr 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509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…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/>
          </p:nvPr>
        </p:nvGraphicFramePr>
        <p:xfrm>
          <a:off x="770385" y="5181600"/>
          <a:ext cx="2125215" cy="82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3509">
                <a:tc>
                  <a:txBody>
                    <a:bodyPr/>
                    <a:lstStyle/>
                    <a:p>
                      <a:r>
                        <a:rPr lang="en-US" sz="2800" b="1" dirty="0" err="1" smtClean="0"/>
                        <a:t>J|a|f|a|r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Curved Connector 6"/>
          <p:cNvCxnSpPr>
            <a:endCxn id="6" idx="0"/>
          </p:cNvCxnSpPr>
          <p:nvPr/>
        </p:nvCxnSpPr>
        <p:spPr>
          <a:xfrm rot="10800000" flipV="1">
            <a:off x="1832992" y="3970120"/>
            <a:ext cx="4339208" cy="1211479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6"/>
          <p:cNvGraphicFramePr>
            <a:graphicFrameLocks/>
          </p:cNvGraphicFramePr>
          <p:nvPr>
            <p:extLst/>
          </p:nvPr>
        </p:nvGraphicFramePr>
        <p:xfrm>
          <a:off x="7714456" y="1785510"/>
          <a:ext cx="819944" cy="77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105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Curved Connector 8"/>
          <p:cNvCxnSpPr>
            <a:endCxn id="4" idx="0"/>
          </p:cNvCxnSpPr>
          <p:nvPr/>
        </p:nvCxnSpPr>
        <p:spPr>
          <a:xfrm rot="5400000">
            <a:off x="6954577" y="2169419"/>
            <a:ext cx="1173882" cy="107136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319391" y="3614192"/>
            <a:ext cx="1219200" cy="6530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name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81291" y="4419600"/>
            <a:ext cx="1219200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age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1322963"/>
            <a:ext cx="6477000" cy="18774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Student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jafarAgha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Student();</a:t>
            </a:r>
            <a:endParaRPr lang="en-US" sz="2400" b="1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800"/>
              </a:spcBef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jafarAgha.setAge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(50);</a:t>
            </a:r>
          </a:p>
          <a:p>
            <a:pPr>
              <a:spcBef>
                <a:spcPts val="800"/>
              </a:spcBef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jafarAgha.setName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>
                <a:solidFill>
                  <a:srgbClr val="2A00FF"/>
                </a:solidFill>
                <a:latin typeface="Courier New"/>
              </a:rPr>
              <a:t>Jafar</a:t>
            </a:r>
            <a:r>
              <a:rPr lang="en-US" sz="24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800"/>
              </a:spcBef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jafarAgha.talk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5280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1" grpId="0"/>
      <p:bldP spid="12" grpId="0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کوييز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938" y="1428736"/>
            <a:ext cx="86201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کوییز</a:t>
            </a:r>
            <a:r>
              <a:rPr lang="fa-IR" dirty="0" smtClean="0"/>
              <a:t>: </a:t>
            </a:r>
            <a:r>
              <a:rPr lang="fa-IR" dirty="0" err="1" smtClean="0"/>
              <a:t>نتيجه</a:t>
            </a:r>
            <a:r>
              <a:rPr lang="fa-IR" dirty="0" smtClean="0"/>
              <a:t> اجرای برنامه زير چيست؟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cap="none" dirty="0" smtClean="0"/>
              <a:t>زباله‌روب (</a:t>
            </a:r>
            <a:r>
              <a:rPr lang="en-US" cap="none" dirty="0" smtClean="0"/>
              <a:t>Garbage Collector</a:t>
            </a:r>
            <a:r>
              <a:rPr lang="fa-IR" cap="none" dirty="0" smtClean="0"/>
              <a:t>)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بعد از فراخوانی متد </a:t>
            </a:r>
            <a:r>
              <a:rPr lang="en-US" b="1" dirty="0" smtClean="0"/>
              <a:t>f</a:t>
            </a:r>
            <a:r>
              <a:rPr lang="fa-IR" b="1" dirty="0" smtClean="0"/>
              <a:t> ،</a:t>
            </a:r>
            <a:r>
              <a:rPr lang="fa-IR" dirty="0" smtClean="0"/>
              <a:t> </a:t>
            </a:r>
            <a:r>
              <a:rPr lang="fa-IR" dirty="0" err="1" smtClean="0"/>
              <a:t>اشیاء</a:t>
            </a:r>
            <a:r>
              <a:rPr lang="fa-IR" dirty="0" smtClean="0"/>
              <a:t> ساخته شده چه </a:t>
            </a:r>
            <a:r>
              <a:rPr lang="fa-IR" dirty="0" err="1" smtClean="0"/>
              <a:t>می‌شوند</a:t>
            </a:r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l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31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f()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buClrTx/>
              <a:buSzTx/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+mn-cs"/>
              </a:rPr>
              <a:t>  </a:t>
            </a:r>
            <a:r>
              <a:rPr lang="en-US" sz="31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3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3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3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31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1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Student[] students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Student[10];</a:t>
            </a:r>
          </a:p>
          <a:p>
            <a:pPr algn="l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nn-NO" b="1" dirty="0">
                <a:solidFill>
                  <a:srgbClr val="7F0055"/>
                </a:solidFill>
                <a:latin typeface="Courier New"/>
              </a:rPr>
              <a:t>	for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i = 0; i &lt; students.</a:t>
            </a:r>
            <a:r>
              <a:rPr lang="nn-NO" b="1" dirty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 algn="l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students[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Student();</a:t>
            </a:r>
          </a:p>
          <a:p>
            <a:pPr algn="l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students[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].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setId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students[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].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scanner.next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 );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 algn="l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f();</a:t>
            </a:r>
          </a:p>
          <a:p>
            <a:pPr algn="l" rtl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05000" y="1600200"/>
            <a:ext cx="1447800" cy="3810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62200" y="2057400"/>
            <a:ext cx="1600200" cy="3810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3000" y="3810000"/>
            <a:ext cx="2667000" cy="3810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733800" y="2895600"/>
            <a:ext cx="2667000" cy="3810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آزادسازی حافظه اشیاء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وقتی که </a:t>
            </a:r>
            <a:r>
              <a:rPr lang="fa-IR" dirty="0" err="1"/>
              <a:t>ديگر</a:t>
            </a:r>
            <a:r>
              <a:rPr lang="fa-IR" dirty="0"/>
              <a:t> </a:t>
            </a:r>
            <a:r>
              <a:rPr lang="fa-IR" dirty="0" err="1"/>
              <a:t>نيازی</a:t>
            </a:r>
            <a:r>
              <a:rPr lang="fa-IR" dirty="0"/>
              <a:t> به </a:t>
            </a:r>
            <a:r>
              <a:rPr lang="fa-IR" dirty="0" err="1"/>
              <a:t>يک</a:t>
            </a:r>
            <a:r>
              <a:rPr lang="fa-IR" dirty="0"/>
              <a:t> </a:t>
            </a:r>
            <a:r>
              <a:rPr lang="fa-IR" dirty="0" err="1"/>
              <a:t>شیء</a:t>
            </a:r>
            <a:r>
              <a:rPr lang="fa-IR" dirty="0"/>
              <a:t> </a:t>
            </a:r>
            <a:r>
              <a:rPr lang="fa-IR" dirty="0" err="1"/>
              <a:t>نيست</a:t>
            </a:r>
            <a:r>
              <a:rPr lang="fa-IR" dirty="0"/>
              <a:t>، </a:t>
            </a:r>
            <a:r>
              <a:rPr lang="fa-IR" dirty="0" err="1"/>
              <a:t>بايد</a:t>
            </a:r>
            <a:r>
              <a:rPr lang="fa-IR" dirty="0"/>
              <a:t> حافظه آن آزاد </a:t>
            </a:r>
            <a:r>
              <a:rPr lang="fa-IR" dirty="0" smtClean="0"/>
              <a:t>شود</a:t>
            </a:r>
          </a:p>
          <a:p>
            <a:pPr lvl="1"/>
            <a:r>
              <a:rPr lang="fa-IR" dirty="0" smtClean="0"/>
              <a:t>یعنی این </a:t>
            </a:r>
            <a:r>
              <a:rPr lang="fa-IR" dirty="0" err="1" smtClean="0"/>
              <a:t>شیء</a:t>
            </a:r>
            <a:r>
              <a:rPr lang="fa-IR" dirty="0" smtClean="0"/>
              <a:t> از حافظه حذف شود</a:t>
            </a:r>
            <a:endParaRPr lang="fa-IR" dirty="0"/>
          </a:p>
          <a:p>
            <a:r>
              <a:rPr lang="fa-IR" dirty="0"/>
              <a:t>در برخی </a:t>
            </a:r>
            <a:r>
              <a:rPr lang="fa-IR" dirty="0" err="1"/>
              <a:t>زبان‌ها</a:t>
            </a:r>
            <a:r>
              <a:rPr lang="fa-IR" dirty="0"/>
              <a:t>، </a:t>
            </a:r>
            <a:r>
              <a:rPr lang="fa-IR" dirty="0" err="1"/>
              <a:t>اين</a:t>
            </a:r>
            <a:r>
              <a:rPr lang="fa-IR" dirty="0"/>
              <a:t> کار توسط </a:t>
            </a:r>
            <a:r>
              <a:rPr lang="fa-IR" dirty="0" err="1"/>
              <a:t>برنامه‌نويس</a:t>
            </a:r>
            <a:r>
              <a:rPr lang="fa-IR" dirty="0"/>
              <a:t> </a:t>
            </a:r>
            <a:r>
              <a:rPr lang="fa-IR" dirty="0" smtClean="0"/>
              <a:t>انجام </a:t>
            </a:r>
            <a:r>
              <a:rPr lang="fa-IR" dirty="0" err="1"/>
              <a:t>می‌شود</a:t>
            </a:r>
            <a:endParaRPr lang="fa-IR" dirty="0"/>
          </a:p>
          <a:p>
            <a:pPr lvl="1"/>
            <a:r>
              <a:rPr lang="fa-IR" dirty="0" err="1"/>
              <a:t>برنامه‌نويس</a:t>
            </a:r>
            <a:r>
              <a:rPr lang="fa-IR" dirty="0"/>
              <a:t> مشخص </a:t>
            </a:r>
            <a:r>
              <a:rPr lang="fa-IR" dirty="0" err="1"/>
              <a:t>می‌کند</a:t>
            </a:r>
            <a:r>
              <a:rPr lang="fa-IR" dirty="0"/>
              <a:t> که </a:t>
            </a:r>
            <a:r>
              <a:rPr lang="fa-IR" dirty="0" smtClean="0"/>
              <a:t>در چه </a:t>
            </a:r>
            <a:r>
              <a:rPr lang="fa-IR" dirty="0"/>
              <a:t>زمانی، حافظه </a:t>
            </a:r>
            <a:r>
              <a:rPr lang="fa-IR" dirty="0" err="1"/>
              <a:t>يک</a:t>
            </a:r>
            <a:r>
              <a:rPr lang="fa-IR" dirty="0"/>
              <a:t> </a:t>
            </a:r>
            <a:r>
              <a:rPr lang="fa-IR" dirty="0" err="1"/>
              <a:t>متغير</a:t>
            </a:r>
            <a:r>
              <a:rPr lang="fa-IR" dirty="0"/>
              <a:t> </a:t>
            </a:r>
            <a:r>
              <a:rPr lang="fa-IR" dirty="0" smtClean="0"/>
              <a:t>آزاد </a:t>
            </a:r>
            <a:r>
              <a:rPr lang="fa-IR" dirty="0"/>
              <a:t>شود</a:t>
            </a:r>
          </a:p>
          <a:p>
            <a:pPr lvl="1"/>
            <a:r>
              <a:rPr lang="fa-IR" dirty="0"/>
              <a:t>مثال: </a:t>
            </a:r>
            <a:r>
              <a:rPr lang="fa-IR" dirty="0" err="1" smtClean="0"/>
              <a:t>عملگر</a:t>
            </a:r>
            <a:r>
              <a:rPr lang="fa-IR" dirty="0" smtClean="0"/>
              <a:t> </a:t>
            </a:r>
            <a:r>
              <a:rPr lang="en-US" dirty="0" smtClean="0"/>
              <a:t>delete</a:t>
            </a:r>
            <a:r>
              <a:rPr lang="fa-IR" dirty="0" smtClean="0"/>
              <a:t> در </a:t>
            </a:r>
            <a:r>
              <a:rPr lang="fa-IR" dirty="0"/>
              <a:t>زبان </a:t>
            </a:r>
            <a:r>
              <a:rPr lang="en-US" dirty="0"/>
              <a:t>C++</a:t>
            </a:r>
          </a:p>
          <a:p>
            <a:r>
              <a:rPr lang="fa-IR" dirty="0"/>
              <a:t>آزادسازی حافظه توسط </a:t>
            </a:r>
            <a:r>
              <a:rPr lang="fa-IR" dirty="0" err="1" smtClean="0"/>
              <a:t>برنامه‌نويس</a:t>
            </a:r>
            <a:r>
              <a:rPr lang="fa-IR" dirty="0" smtClean="0"/>
              <a:t> </a:t>
            </a:r>
            <a:r>
              <a:rPr lang="fa-IR" dirty="0" err="1"/>
              <a:t>فرايندی</a:t>
            </a:r>
            <a:r>
              <a:rPr lang="fa-IR" dirty="0"/>
              <a:t> </a:t>
            </a:r>
            <a:r>
              <a:rPr lang="fa-IR" dirty="0" err="1"/>
              <a:t>پرخطا</a:t>
            </a:r>
            <a:r>
              <a:rPr lang="fa-IR" dirty="0"/>
              <a:t> و </a:t>
            </a:r>
            <a:r>
              <a:rPr lang="fa-IR" dirty="0" err="1"/>
              <a:t>پيچيده</a:t>
            </a:r>
            <a:r>
              <a:rPr lang="fa-IR" dirty="0"/>
              <a:t> است</a:t>
            </a:r>
          </a:p>
          <a:p>
            <a:pPr lvl="1"/>
            <a:r>
              <a:rPr lang="fa-IR" dirty="0"/>
              <a:t>ممکن است به </a:t>
            </a:r>
            <a:r>
              <a:rPr lang="fa-IR" dirty="0" smtClean="0"/>
              <a:t>اشتباه </a:t>
            </a:r>
            <a:r>
              <a:rPr lang="fa-IR" dirty="0"/>
              <a:t>و </a:t>
            </a:r>
            <a:r>
              <a:rPr lang="fa-IR" dirty="0" err="1"/>
              <a:t>يا</a:t>
            </a:r>
            <a:r>
              <a:rPr lang="fa-IR" dirty="0"/>
              <a:t> نشت حافظه (</a:t>
            </a:r>
            <a:r>
              <a:rPr lang="en-US" sz="2700" dirty="0"/>
              <a:t>Memory </a:t>
            </a:r>
            <a:r>
              <a:rPr lang="en-US" sz="2700" dirty="0" smtClean="0"/>
              <a:t>Leak</a:t>
            </a:r>
            <a:r>
              <a:rPr lang="fa-IR" dirty="0" smtClean="0"/>
              <a:t>) منجر شود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7479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292" y="4624388"/>
            <a:ext cx="1708108" cy="185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err="1" smtClean="0"/>
              <a:t>زباله‌روب</a:t>
            </a:r>
            <a:r>
              <a:rPr lang="fa-IR" dirty="0" err="1"/>
              <a:t>ی</a:t>
            </a:r>
            <a:r>
              <a:rPr lang="fa-IR" dirty="0" smtClean="0"/>
              <a:t> </a:t>
            </a:r>
            <a:r>
              <a:rPr lang="fa-IR" dirty="0"/>
              <a:t>(</a:t>
            </a:r>
            <a:r>
              <a:rPr lang="en-US" dirty="0"/>
              <a:t>Garbage </a:t>
            </a:r>
            <a:r>
              <a:rPr lang="en-US" dirty="0" smtClean="0"/>
              <a:t>Collectio</a:t>
            </a:r>
            <a:r>
              <a:rPr lang="en-US" dirty="0"/>
              <a:t>n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/>
              <a:t>خبر خوب: </a:t>
            </a:r>
            <a:r>
              <a:rPr lang="fa-IR" dirty="0" err="1"/>
              <a:t>فرايند</a:t>
            </a:r>
            <a:r>
              <a:rPr lang="fa-IR" dirty="0"/>
              <a:t> آزادسازی حافظه در جاوا خودکار </a:t>
            </a:r>
            <a:r>
              <a:rPr lang="fa-IR" dirty="0" smtClean="0"/>
              <a:t>است!</a:t>
            </a:r>
            <a:endParaRPr lang="fa-IR" dirty="0"/>
          </a:p>
          <a:p>
            <a:r>
              <a:rPr lang="fa-IR" dirty="0" err="1"/>
              <a:t>نيازی</a:t>
            </a:r>
            <a:r>
              <a:rPr lang="fa-IR" dirty="0"/>
              <a:t> به دخالت </a:t>
            </a:r>
            <a:r>
              <a:rPr lang="fa-IR" dirty="0" err="1"/>
              <a:t>برنامه‌نويس</a:t>
            </a:r>
            <a:r>
              <a:rPr lang="fa-IR" dirty="0"/>
              <a:t> </a:t>
            </a:r>
            <a:r>
              <a:rPr lang="fa-IR" dirty="0" err="1"/>
              <a:t>نيست</a:t>
            </a:r>
            <a:endParaRPr lang="en-US" dirty="0"/>
          </a:p>
          <a:p>
            <a:pPr marL="68580" indent="-342900"/>
            <a:r>
              <a:rPr lang="fa-IR" dirty="0" err="1"/>
              <a:t>اين</a:t>
            </a:r>
            <a:r>
              <a:rPr lang="fa-IR" dirty="0"/>
              <a:t> کار توسط موجودی به نام زباله‌روب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fa-IR" dirty="0" smtClean="0"/>
              <a:t>   انجام </a:t>
            </a:r>
            <a:r>
              <a:rPr lang="fa-IR" dirty="0" err="1"/>
              <a:t>می‌شود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sz="3000" dirty="0"/>
              <a:t>Garbage </a:t>
            </a:r>
            <a:r>
              <a:rPr lang="en-US" sz="3000" dirty="0" smtClean="0"/>
              <a:t>Collector</a:t>
            </a:r>
            <a:r>
              <a:rPr lang="fa-IR" dirty="0" smtClean="0"/>
              <a:t>)</a:t>
            </a:r>
            <a:endParaRPr lang="fa-IR" dirty="0"/>
          </a:p>
          <a:p>
            <a:pPr marL="68580" indent="-342900"/>
            <a:r>
              <a:rPr lang="fa-IR" dirty="0" smtClean="0"/>
              <a:t>زباله‌روب </a:t>
            </a:r>
            <a:r>
              <a:rPr lang="fa-IR" dirty="0"/>
              <a:t>بخشی از </a:t>
            </a:r>
            <a:r>
              <a:rPr lang="en-US" dirty="0"/>
              <a:t>JVM</a:t>
            </a:r>
            <a:r>
              <a:rPr lang="fa-IR" dirty="0"/>
              <a:t> است 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   که </a:t>
            </a:r>
            <a:r>
              <a:rPr lang="fa-IR" dirty="0"/>
              <a:t>به صورت خودکار </a:t>
            </a:r>
            <a:r>
              <a:rPr lang="fa-IR" dirty="0" err="1"/>
              <a:t>اشیاءی</a:t>
            </a:r>
            <a:r>
              <a:rPr lang="fa-IR" dirty="0"/>
              <a:t> که دیگر در برنامه استفاده </a:t>
            </a:r>
            <a:r>
              <a:rPr lang="fa-IR" dirty="0" err="1"/>
              <a:t>نمی‌شوند</a:t>
            </a:r>
            <a:r>
              <a:rPr lang="fa-IR" dirty="0"/>
              <a:t>، آزاد </a:t>
            </a:r>
            <a:r>
              <a:rPr lang="fa-IR" dirty="0" err="1"/>
              <a:t>می‌کند</a:t>
            </a:r>
            <a:endParaRPr lang="fa-IR" dirty="0"/>
          </a:p>
          <a:p>
            <a:pPr marL="68580" indent="-342900"/>
            <a:r>
              <a:rPr lang="fa-IR" dirty="0"/>
              <a:t>زباله‌روب به طور متناوب فضای حافظه </a:t>
            </a:r>
            <a:r>
              <a:rPr lang="en-US" dirty="0"/>
              <a:t>Heap</a:t>
            </a:r>
            <a:r>
              <a:rPr lang="fa-IR" dirty="0"/>
              <a:t> را بررسی </a:t>
            </a:r>
            <a:r>
              <a:rPr lang="fa-IR" dirty="0" err="1"/>
              <a:t>می‌کند</a:t>
            </a:r>
            <a:endParaRPr lang="fa-IR" dirty="0"/>
          </a:p>
          <a:p>
            <a:pPr marL="68580" indent="-342900"/>
            <a:r>
              <a:rPr lang="fa-IR" dirty="0"/>
              <a:t>و </a:t>
            </a:r>
            <a:r>
              <a:rPr lang="fa-IR" b="1" dirty="0" err="1"/>
              <a:t>اشیاء</a:t>
            </a:r>
            <a:r>
              <a:rPr lang="fa-IR" b="1" dirty="0"/>
              <a:t> مرده</a:t>
            </a:r>
            <a:r>
              <a:rPr lang="fa-IR" dirty="0"/>
              <a:t> را دور </a:t>
            </a:r>
            <a:r>
              <a:rPr lang="fa-IR" dirty="0" err="1"/>
              <a:t>می‌ریزد</a:t>
            </a:r>
            <a:endParaRPr lang="fa-IR" dirty="0"/>
          </a:p>
          <a:p>
            <a:pPr marL="68580" indent="-342900"/>
            <a:r>
              <a:rPr lang="fa-IR" dirty="0"/>
              <a:t>و حافظه را برای نگهداری </a:t>
            </a:r>
            <a:r>
              <a:rPr lang="fa-IR" dirty="0" err="1"/>
              <a:t>اشیاء</a:t>
            </a:r>
            <a:r>
              <a:rPr lang="fa-IR" dirty="0"/>
              <a:t> جدید آزاد </a:t>
            </a:r>
            <a:r>
              <a:rPr lang="fa-IR" dirty="0" err="1"/>
              <a:t>می‌کند</a:t>
            </a:r>
            <a:endParaRPr lang="fa-I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747838"/>
            <a:ext cx="2973090" cy="20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ارسال پارامترها</a:t>
            </a:r>
            <a:br>
              <a:rPr lang="fa-IR" dirty="0" smtClean="0"/>
            </a:br>
            <a:r>
              <a:rPr lang="en-US" cap="none" dirty="0" smtClean="0"/>
              <a:t>Parameter Passing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فراخوانی </a:t>
            </a:r>
            <a:r>
              <a:rPr lang="fa-IR" dirty="0" err="1" smtClean="0"/>
              <a:t>متدها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فراخوانی متد ممکن است با ارسال پارامتر همراه باشد</a:t>
            </a:r>
          </a:p>
          <a:p>
            <a:r>
              <a:rPr lang="fa-IR" dirty="0" smtClean="0"/>
              <a:t>نحوه ارسال </a:t>
            </a:r>
            <a:r>
              <a:rPr lang="fa-IR" dirty="0" err="1" smtClean="0"/>
              <a:t>پارمترها</a:t>
            </a:r>
            <a:r>
              <a:rPr lang="fa-IR" dirty="0" smtClean="0"/>
              <a:t> به </a:t>
            </a:r>
            <a:r>
              <a:rPr lang="fa-IR" dirty="0" err="1" smtClean="0"/>
              <a:t>متدها</a:t>
            </a:r>
            <a:r>
              <a:rPr lang="fa-IR" dirty="0" smtClean="0"/>
              <a:t> در جاوا چگونه است؟</a:t>
            </a:r>
          </a:p>
          <a:p>
            <a:pPr lvl="1" algn="l" rtl="0"/>
            <a:r>
              <a:rPr lang="en-US" dirty="0" smtClean="0"/>
              <a:t>Call by value</a:t>
            </a:r>
          </a:p>
          <a:p>
            <a:pPr lvl="1" algn="l" rtl="0"/>
            <a:r>
              <a:rPr lang="en-US" dirty="0" smtClean="0"/>
              <a:t>Call by reference</a:t>
            </a:r>
          </a:p>
          <a:p>
            <a:pPr lvl="1" algn="l" rtl="0"/>
            <a:r>
              <a:rPr lang="en-US" dirty="0" smtClean="0"/>
              <a:t>Call by pointer</a:t>
            </a:r>
            <a:endParaRPr lang="fa-IR" dirty="0" smtClean="0"/>
          </a:p>
          <a:p>
            <a:r>
              <a:rPr lang="fa-IR" dirty="0" smtClean="0"/>
              <a:t>ارسال متغیرهای </a:t>
            </a:r>
            <a:r>
              <a:rPr lang="en-US" dirty="0" smtClean="0"/>
              <a:t>primitive</a:t>
            </a:r>
            <a:r>
              <a:rPr lang="fa-IR" dirty="0" smtClean="0"/>
              <a:t> (مثل </a:t>
            </a:r>
            <a:r>
              <a:rPr lang="en-US" dirty="0" err="1" smtClean="0"/>
              <a:t>int</a:t>
            </a:r>
            <a:r>
              <a:rPr lang="fa-IR" dirty="0" smtClean="0"/>
              <a:t>) : </a:t>
            </a:r>
            <a:r>
              <a:rPr lang="en-US" dirty="0" smtClean="0"/>
              <a:t>call by value</a:t>
            </a:r>
          </a:p>
          <a:p>
            <a:r>
              <a:rPr lang="fa-IR" dirty="0"/>
              <a:t>ارسال </a:t>
            </a:r>
            <a:r>
              <a:rPr lang="fa-IR" dirty="0" err="1" smtClean="0"/>
              <a:t>اشیاء</a:t>
            </a:r>
            <a:r>
              <a:rPr lang="fa-IR" dirty="0" smtClean="0"/>
              <a:t> </a:t>
            </a:r>
            <a:r>
              <a:rPr lang="fa-IR" dirty="0"/>
              <a:t>(مثل </a:t>
            </a:r>
            <a:r>
              <a:rPr lang="en-US" dirty="0" smtClean="0"/>
              <a:t>String</a:t>
            </a:r>
            <a:r>
              <a:rPr lang="fa-IR" dirty="0" smtClean="0"/>
              <a:t>) </a:t>
            </a:r>
            <a:r>
              <a:rPr lang="fa-IR" dirty="0"/>
              <a:t>: </a:t>
            </a:r>
            <a:r>
              <a:rPr lang="fa-IR" dirty="0" smtClean="0"/>
              <a:t>شبیه به </a:t>
            </a:r>
            <a:r>
              <a:rPr lang="en-US" dirty="0" smtClean="0"/>
              <a:t>call </a:t>
            </a:r>
            <a:r>
              <a:rPr lang="en-US" dirty="0"/>
              <a:t>by </a:t>
            </a:r>
            <a:r>
              <a:rPr lang="en-US" dirty="0" smtClean="0"/>
              <a:t>pointer</a:t>
            </a:r>
            <a:endParaRPr lang="fa-IR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852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err="1" smtClean="0"/>
              <a:t>پارامترها</a:t>
            </a:r>
            <a:r>
              <a:rPr lang="fa-IR" dirty="0" smtClean="0"/>
              <a:t> چگونه به </a:t>
            </a:r>
            <a:r>
              <a:rPr lang="fa-IR" dirty="0" err="1" smtClean="0"/>
              <a:t>متدها</a:t>
            </a:r>
            <a:r>
              <a:rPr lang="fa-IR" dirty="0" smtClean="0"/>
              <a:t> پاس </a:t>
            </a:r>
            <a:r>
              <a:rPr lang="fa-IR" dirty="0" err="1" smtClean="0"/>
              <a:t>می‌شوند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27432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Type 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...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f(x);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209800"/>
            <a:ext cx="390698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f(Type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1295400"/>
            <a:ext cx="38100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f(){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Type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292022"/>
              </p:ext>
            </p:extLst>
          </p:nvPr>
        </p:nvGraphicFramePr>
        <p:xfrm>
          <a:off x="228600" y="4452403"/>
          <a:ext cx="819944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1171972" y="3825240"/>
            <a:ext cx="1371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 smtClean="0">
                <a:solidFill>
                  <a:schemeClr val="accent4">
                    <a:lumMod val="50000"/>
                  </a:schemeClr>
                </a:solidFill>
              </a:rPr>
              <a:t>param</a:t>
            </a:r>
            <a:endParaRPr lang="en-US" sz="28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7572" y="3810000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endParaRPr lang="en-US" sz="28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828747"/>
              </p:ext>
            </p:extLst>
          </p:nvPr>
        </p:nvGraphicFramePr>
        <p:xfrm>
          <a:off x="1476772" y="4467643"/>
          <a:ext cx="819944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465847"/>
              </p:ext>
            </p:extLst>
          </p:nvPr>
        </p:nvGraphicFramePr>
        <p:xfrm>
          <a:off x="5838428" y="3733800"/>
          <a:ext cx="533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Rounded Rectangle 34"/>
          <p:cNvSpPr/>
          <p:nvPr/>
        </p:nvSpPr>
        <p:spPr>
          <a:xfrm>
            <a:off x="6629400" y="3215640"/>
            <a:ext cx="1371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 smtClean="0">
                <a:solidFill>
                  <a:schemeClr val="accent4">
                    <a:lumMod val="50000"/>
                  </a:schemeClr>
                </a:solidFill>
              </a:rPr>
              <a:t>param</a:t>
            </a:r>
            <a:endParaRPr lang="en-US" sz="28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715000" y="3200400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endParaRPr lang="en-US" sz="28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3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561943"/>
              </p:ext>
            </p:extLst>
          </p:nvPr>
        </p:nvGraphicFramePr>
        <p:xfrm>
          <a:off x="7086600" y="3733800"/>
          <a:ext cx="533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032025"/>
              </p:ext>
            </p:extLst>
          </p:nvPr>
        </p:nvGraphicFramePr>
        <p:xfrm>
          <a:off x="504428" y="5821680"/>
          <a:ext cx="819944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Rounded Rectangle 42"/>
          <p:cNvSpPr/>
          <p:nvPr/>
        </p:nvSpPr>
        <p:spPr>
          <a:xfrm>
            <a:off x="1447800" y="5194517"/>
            <a:ext cx="1371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 smtClean="0">
                <a:solidFill>
                  <a:schemeClr val="accent4">
                    <a:lumMod val="50000"/>
                  </a:schemeClr>
                </a:solidFill>
              </a:rPr>
              <a:t>param</a:t>
            </a:r>
            <a:endParaRPr lang="en-US" sz="28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33400" y="5179277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endParaRPr lang="en-US" sz="28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4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336051"/>
              </p:ext>
            </p:extLst>
          </p:nvPr>
        </p:nvGraphicFramePr>
        <p:xfrm>
          <a:off x="1752600" y="5836920"/>
          <a:ext cx="819944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Rounded Rectangle 45"/>
          <p:cNvSpPr/>
          <p:nvPr/>
        </p:nvSpPr>
        <p:spPr>
          <a:xfrm>
            <a:off x="5715000" y="4648200"/>
            <a:ext cx="9144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Ali</a:t>
            </a:r>
            <a:endParaRPr lang="en-US" sz="28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4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869165"/>
              </p:ext>
            </p:extLst>
          </p:nvPr>
        </p:nvGraphicFramePr>
        <p:xfrm>
          <a:off x="5990828" y="5501640"/>
          <a:ext cx="533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Rounded Rectangle 48"/>
          <p:cNvSpPr/>
          <p:nvPr/>
        </p:nvSpPr>
        <p:spPr>
          <a:xfrm>
            <a:off x="6781800" y="6019800"/>
            <a:ext cx="1371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 smtClean="0">
                <a:solidFill>
                  <a:schemeClr val="accent4">
                    <a:lumMod val="50000"/>
                  </a:schemeClr>
                </a:solidFill>
              </a:rPr>
              <a:t>param</a:t>
            </a:r>
            <a:endParaRPr lang="en-US" sz="28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867400" y="6019800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endParaRPr lang="en-US" sz="28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445138"/>
              </p:ext>
            </p:extLst>
          </p:nvPr>
        </p:nvGraphicFramePr>
        <p:xfrm>
          <a:off x="7239000" y="5501640"/>
          <a:ext cx="533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Curved Connector 51"/>
          <p:cNvCxnSpPr>
            <a:endCxn id="46" idx="0"/>
          </p:cNvCxnSpPr>
          <p:nvPr/>
        </p:nvCxnSpPr>
        <p:spPr>
          <a:xfrm rot="16200000" flipH="1">
            <a:off x="5791200" y="4267200"/>
            <a:ext cx="685800" cy="762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endCxn id="46" idx="2"/>
          </p:cNvCxnSpPr>
          <p:nvPr/>
        </p:nvCxnSpPr>
        <p:spPr>
          <a:xfrm rot="16200000" flipV="1">
            <a:off x="5867400" y="5486400"/>
            <a:ext cx="685800" cy="762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endCxn id="46" idx="2"/>
          </p:cNvCxnSpPr>
          <p:nvPr/>
        </p:nvCxnSpPr>
        <p:spPr>
          <a:xfrm rot="10800000">
            <a:off x="6172201" y="5181600"/>
            <a:ext cx="1333501" cy="546318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84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6" grpId="0" animBg="1"/>
      <p:bldP spid="35" grpId="0" animBg="1"/>
      <p:bldP spid="36" grpId="0" animBg="1"/>
      <p:bldP spid="43" grpId="0" animBg="1"/>
      <p:bldP spid="44" grpId="0" animBg="1"/>
      <p:bldP spid="46" grpId="0" animBg="1"/>
      <p:bldP spid="4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یکی از اهداف اين جلسه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ارائه یک شهود سطح پايين از </a:t>
            </a:r>
            <a:r>
              <a:rPr lang="fa-IR" dirty="0" err="1" smtClean="0"/>
              <a:t>اشیاء</a:t>
            </a:r>
            <a:r>
              <a:rPr lang="fa-IR" dirty="0" smtClean="0"/>
              <a:t> در حافظه</a:t>
            </a:r>
          </a:p>
          <a:p>
            <a:r>
              <a:rPr lang="fa-IR" dirty="0" smtClean="0"/>
              <a:t>نحوه </a:t>
            </a:r>
            <a:r>
              <a:rPr lang="fa-IR" dirty="0"/>
              <a:t>ذخيره‌سازی </a:t>
            </a:r>
            <a:r>
              <a:rPr lang="fa-IR" dirty="0" smtClean="0"/>
              <a:t>اشیاء (</a:t>
            </a:r>
            <a:r>
              <a:rPr lang="en-US" dirty="0" smtClean="0"/>
              <a:t>Objects</a:t>
            </a:r>
            <a:r>
              <a:rPr lang="fa-IR" dirty="0" smtClean="0"/>
              <a:t>) و ارجاع‌ها (</a:t>
            </a:r>
            <a:r>
              <a:rPr lang="en-US" dirty="0" smtClean="0"/>
              <a:t>References</a:t>
            </a:r>
            <a:r>
              <a:rPr lang="fa-IR" dirty="0" smtClean="0"/>
              <a:t>)</a:t>
            </a:r>
            <a:endParaRPr lang="en-US" dirty="0"/>
          </a:p>
          <a:p>
            <a:endParaRPr lang="fa-IR" dirty="0" smtClean="0"/>
          </a:p>
          <a:p>
            <a:r>
              <a:rPr lang="fa-IR" dirty="0" err="1" smtClean="0"/>
              <a:t>اهميت</a:t>
            </a:r>
            <a:r>
              <a:rPr lang="fa-IR" dirty="0" smtClean="0"/>
              <a:t> شهود سطح </a:t>
            </a:r>
            <a:r>
              <a:rPr lang="fa-IR" dirty="0" err="1" smtClean="0"/>
              <a:t>پايين</a:t>
            </a:r>
            <a:r>
              <a:rPr lang="fa-IR" dirty="0" smtClean="0"/>
              <a:t> در کنار شهود سطح بالا</a:t>
            </a:r>
          </a:p>
          <a:p>
            <a:r>
              <a:rPr lang="fa-IR" dirty="0" smtClean="0"/>
              <a:t>شهود سطح بالا: بسيار مهم در طراحی</a:t>
            </a:r>
          </a:p>
          <a:p>
            <a:r>
              <a:rPr lang="fa-IR" dirty="0"/>
              <a:t>شهود سطح </a:t>
            </a:r>
            <a:r>
              <a:rPr lang="fa-IR" dirty="0" smtClean="0"/>
              <a:t>پايين: </a:t>
            </a:r>
            <a:r>
              <a:rPr lang="fa-IR" dirty="0"/>
              <a:t>بسيار مهم در </a:t>
            </a:r>
            <a:r>
              <a:rPr lang="fa-IR" dirty="0" smtClean="0"/>
              <a:t>پياده‌سازی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9818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76400"/>
            <a:ext cx="8731696" cy="5400600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javaMethod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a-IR" sz="2400" b="1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fa-IR" sz="2400" b="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Person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first,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Person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second,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number){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lang="en-US" sz="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first.</a:t>
            </a:r>
            <a:r>
              <a:rPr lang="en-US" sz="2400" b="1" dirty="0" err="1" smtClean="0">
                <a:solidFill>
                  <a:srgbClr val="0000C0"/>
                </a:solidFill>
                <a:latin typeface="Courier New"/>
              </a:rPr>
              <a:t>age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= 12;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number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= 5;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lang="en-US" sz="800" b="1" dirty="0">
              <a:latin typeface="Courier New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Person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newP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Person();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second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newP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; 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lang="en-US" sz="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javaMethod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(p1, p2,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myInt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13512" y="2362200"/>
            <a:ext cx="3554288" cy="3853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 rtl="1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a-IR" sz="2600" dirty="0" smtClean="0">
                <a:cs typeface="B Nazanin" panose="00000400000000000000" pitchFamily="2" charset="-78"/>
              </a:rPr>
              <a:t>بعد از فراخوانی </a:t>
            </a:r>
            <a:r>
              <a:rPr lang="en-US" sz="2000" b="1" dirty="0" err="1" smtClean="0">
                <a:cs typeface="B Nazanin" panose="00000400000000000000" pitchFamily="2" charset="-78"/>
              </a:rPr>
              <a:t>javaMethod</a:t>
            </a:r>
            <a:r>
              <a:rPr lang="fa-IR" sz="2000" b="1" dirty="0" smtClean="0">
                <a:cs typeface="B Nazanin" panose="00000400000000000000" pitchFamily="2" charset="-78"/>
              </a:rPr>
              <a:t>  </a:t>
            </a:r>
          </a:p>
          <a:p>
            <a:pPr algn="r" rtl="1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a-IR" sz="2600" b="1" dirty="0" smtClean="0">
              <a:cs typeface="B Nazanin" panose="00000400000000000000" pitchFamily="2" charset="-78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sz="2600" dirty="0" smtClean="0">
                <a:cs typeface="B Nazanin" panose="00000400000000000000" pitchFamily="2" charset="-78"/>
              </a:rPr>
              <a:t>آیا </a:t>
            </a:r>
            <a:r>
              <a:rPr lang="en-US" sz="2600" dirty="0" smtClean="0">
                <a:cs typeface="B Nazanin" panose="00000400000000000000" pitchFamily="2" charset="-78"/>
              </a:rPr>
              <a:t>p1.age</a:t>
            </a:r>
            <a:r>
              <a:rPr lang="fa-IR" sz="2600" dirty="0" smtClean="0">
                <a:cs typeface="B Nazanin" panose="00000400000000000000" pitchFamily="2" charset="-78"/>
              </a:rPr>
              <a:t> تغییر </a:t>
            </a:r>
            <a:r>
              <a:rPr lang="fa-IR" sz="2600" dirty="0" err="1" smtClean="0">
                <a:cs typeface="B Nazanin" panose="00000400000000000000" pitchFamily="2" charset="-78"/>
              </a:rPr>
              <a:t>می‌کند</a:t>
            </a:r>
            <a:r>
              <a:rPr lang="fa-IR" sz="2600" dirty="0" smtClean="0">
                <a:cs typeface="B Nazanin" panose="00000400000000000000" pitchFamily="2" charset="-78"/>
              </a:rPr>
              <a:t>؟</a:t>
            </a:r>
            <a:endParaRPr lang="en-US" sz="2600" dirty="0" smtClean="0">
              <a:cs typeface="B Nazanin" panose="00000400000000000000" pitchFamily="2" charset="-78"/>
            </a:endParaRP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sz="2600" dirty="0" smtClean="0">
                <a:cs typeface="B Nazanin" panose="00000400000000000000" pitchFamily="2" charset="-78"/>
              </a:rPr>
              <a:t>بله</a:t>
            </a:r>
            <a:endParaRPr lang="en-US" sz="2600" dirty="0">
              <a:cs typeface="B Nazanin" panose="00000400000000000000" pitchFamily="2" charset="-78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sz="2600" dirty="0" smtClean="0">
                <a:cs typeface="B Nazanin" panose="00000400000000000000" pitchFamily="2" charset="-78"/>
              </a:rPr>
              <a:t>آیا </a:t>
            </a:r>
            <a:r>
              <a:rPr lang="en-US" sz="2600" dirty="0" err="1" smtClean="0">
                <a:cs typeface="B Nazanin" panose="00000400000000000000" pitchFamily="2" charset="-78"/>
              </a:rPr>
              <a:t>myInt</a:t>
            </a:r>
            <a:r>
              <a:rPr lang="fa-IR" sz="2600" dirty="0" smtClean="0">
                <a:cs typeface="B Nazanin" panose="00000400000000000000" pitchFamily="2" charset="-78"/>
              </a:rPr>
              <a:t> تغییر </a:t>
            </a:r>
            <a:r>
              <a:rPr lang="fa-IR" sz="2600" dirty="0" err="1" smtClean="0">
                <a:cs typeface="B Nazanin" panose="00000400000000000000" pitchFamily="2" charset="-78"/>
              </a:rPr>
              <a:t>می‌کند</a:t>
            </a:r>
            <a:r>
              <a:rPr lang="fa-IR" sz="2600" dirty="0" smtClean="0">
                <a:cs typeface="B Nazanin" panose="00000400000000000000" pitchFamily="2" charset="-78"/>
              </a:rPr>
              <a:t>؟</a:t>
            </a:r>
            <a:endParaRPr lang="en-US" sz="2600" dirty="0" smtClean="0">
              <a:cs typeface="B Nazanin" panose="00000400000000000000" pitchFamily="2" charset="-78"/>
            </a:endParaRP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sz="2600" dirty="0" smtClean="0">
                <a:cs typeface="B Nazanin" panose="00000400000000000000" pitchFamily="2" charset="-78"/>
              </a:rPr>
              <a:t>خیر</a:t>
            </a:r>
            <a:endParaRPr lang="en-US" sz="2600" dirty="0">
              <a:cs typeface="B Nazanin" panose="00000400000000000000" pitchFamily="2" charset="-78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sz="2600" dirty="0" smtClean="0">
                <a:cs typeface="B Nazanin" panose="00000400000000000000" pitchFamily="2" charset="-78"/>
              </a:rPr>
              <a:t>آیا </a:t>
            </a:r>
            <a:r>
              <a:rPr lang="en-US" sz="2600" dirty="0" smtClean="0">
                <a:cs typeface="B Nazanin" panose="00000400000000000000" pitchFamily="2" charset="-78"/>
              </a:rPr>
              <a:t>p2</a:t>
            </a:r>
            <a:r>
              <a:rPr lang="fa-IR" sz="2600" dirty="0" smtClean="0">
                <a:cs typeface="B Nazanin" panose="00000400000000000000" pitchFamily="2" charset="-78"/>
              </a:rPr>
              <a:t> تغییر </a:t>
            </a:r>
            <a:r>
              <a:rPr lang="fa-IR" sz="2600" dirty="0" err="1" smtClean="0">
                <a:cs typeface="B Nazanin" panose="00000400000000000000" pitchFamily="2" charset="-78"/>
              </a:rPr>
              <a:t>می‌کند</a:t>
            </a:r>
            <a:r>
              <a:rPr lang="fa-IR" sz="2600" dirty="0" smtClean="0">
                <a:cs typeface="B Nazanin" panose="00000400000000000000" pitchFamily="2" charset="-78"/>
              </a:rPr>
              <a:t>؟</a:t>
            </a:r>
            <a:endParaRPr lang="en-US" sz="2600" dirty="0" smtClean="0">
              <a:cs typeface="B Nazanin" panose="00000400000000000000" pitchFamily="2" charset="-78"/>
            </a:endParaRP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sz="2600" dirty="0" smtClean="0">
                <a:cs typeface="B Nazanin" panose="00000400000000000000" pitchFamily="2" charset="-78"/>
              </a:rPr>
              <a:t>خیر</a:t>
            </a:r>
            <a:endParaRPr lang="en-US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505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76400"/>
            <a:ext cx="8731696" cy="5400600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javaMethod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a-IR" sz="2400" b="1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fa-IR" sz="2400" b="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Person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first,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Person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second,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number){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lang="en-US" sz="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first.</a:t>
            </a:r>
            <a:r>
              <a:rPr lang="en-US" sz="2400" b="1" dirty="0" err="1" smtClean="0">
                <a:solidFill>
                  <a:srgbClr val="0000C0"/>
                </a:solidFill>
                <a:latin typeface="Courier New"/>
              </a:rPr>
              <a:t>age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= 12;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number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= 5;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lang="en-US" sz="800" b="1" dirty="0">
              <a:latin typeface="Courier New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Person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newP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Person();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second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newP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; 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lang="en-US" sz="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javaMethod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(p1, p2,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myInt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323191"/>
              </p:ext>
            </p:extLst>
          </p:nvPr>
        </p:nvGraphicFramePr>
        <p:xfrm>
          <a:off x="6038907" y="2785767"/>
          <a:ext cx="533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790428" y="3700167"/>
            <a:ext cx="1039451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i="1" dirty="0" smtClean="0">
                <a:solidFill>
                  <a:schemeClr val="accent4">
                    <a:lumMod val="50000"/>
                  </a:schemeClr>
                </a:solidFill>
              </a:rPr>
              <a:t>age=12</a:t>
            </a:r>
            <a:endParaRPr lang="en-US" sz="17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9" name="Curved Connector 8"/>
          <p:cNvCxnSpPr>
            <a:endCxn id="8" idx="0"/>
          </p:cNvCxnSpPr>
          <p:nvPr/>
        </p:nvCxnSpPr>
        <p:spPr>
          <a:xfrm rot="16200000" flipH="1">
            <a:off x="5960416" y="3350429"/>
            <a:ext cx="685800" cy="1367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19800" y="2209800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/>
              </a:rPr>
              <a:t>p1</a:t>
            </a:r>
            <a:endParaRPr lang="en-US" sz="2400" dirty="0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122338"/>
              </p:ext>
            </p:extLst>
          </p:nvPr>
        </p:nvGraphicFramePr>
        <p:xfrm>
          <a:off x="7153361" y="2785767"/>
          <a:ext cx="533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7029933" y="3700167"/>
            <a:ext cx="9144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3" name="Curved Connector 12"/>
          <p:cNvCxnSpPr>
            <a:endCxn id="12" idx="0"/>
          </p:cNvCxnSpPr>
          <p:nvPr/>
        </p:nvCxnSpPr>
        <p:spPr>
          <a:xfrm rot="16200000" flipH="1">
            <a:off x="7106133" y="3319167"/>
            <a:ext cx="685800" cy="762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4254" y="2209800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p2</a:t>
            </a:r>
            <a:endParaRPr lang="en-US" sz="2400" dirty="0"/>
          </a:p>
        </p:txBody>
      </p:sp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454642"/>
              </p:ext>
            </p:extLst>
          </p:nvPr>
        </p:nvGraphicFramePr>
        <p:xfrm>
          <a:off x="8250216" y="2785767"/>
          <a:ext cx="533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8001000" y="2209800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myInt</a:t>
            </a:r>
            <a:endParaRPr lang="en-US" sz="2400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464706"/>
              </p:ext>
            </p:extLst>
          </p:nvPr>
        </p:nvGraphicFramePr>
        <p:xfrm>
          <a:off x="5855385" y="4660288"/>
          <a:ext cx="533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Curved Connector 20"/>
          <p:cNvCxnSpPr>
            <a:endCxn id="8" idx="2"/>
          </p:cNvCxnSpPr>
          <p:nvPr/>
        </p:nvCxnSpPr>
        <p:spPr>
          <a:xfrm rot="5400000" flipH="1" flipV="1">
            <a:off x="5898276" y="4507492"/>
            <a:ext cx="685803" cy="13795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257800" y="5100935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first</a:t>
            </a:r>
            <a:endParaRPr lang="en-US" sz="2400" dirty="0"/>
          </a:p>
        </p:txBody>
      </p:sp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340347"/>
              </p:ext>
            </p:extLst>
          </p:nvPr>
        </p:nvGraphicFramePr>
        <p:xfrm>
          <a:off x="6953733" y="5044440"/>
          <a:ext cx="533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Curved Connector 24"/>
          <p:cNvCxnSpPr>
            <a:endCxn id="12" idx="2"/>
          </p:cNvCxnSpPr>
          <p:nvPr/>
        </p:nvCxnSpPr>
        <p:spPr>
          <a:xfrm rot="5400000" flipH="1" flipV="1">
            <a:off x="6800463" y="4575599"/>
            <a:ext cx="1028702" cy="34463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53200" y="5481935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second</a:t>
            </a:r>
            <a:endParaRPr lang="en-US" sz="2400" dirty="0"/>
          </a:p>
        </p:txBody>
      </p:sp>
      <p:graphicFrame>
        <p:nvGraphicFramePr>
          <p:cNvPr id="2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782700"/>
              </p:ext>
            </p:extLst>
          </p:nvPr>
        </p:nvGraphicFramePr>
        <p:xfrm>
          <a:off x="8215485" y="4582775"/>
          <a:ext cx="533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7848600" y="5100935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number</a:t>
            </a:r>
            <a:endParaRPr lang="en-US" sz="2400" dirty="0"/>
          </a:p>
        </p:txBody>
      </p:sp>
      <p:sp>
        <p:nvSpPr>
          <p:cNvPr id="34" name="Rounded Rectangle 33"/>
          <p:cNvSpPr/>
          <p:nvPr/>
        </p:nvSpPr>
        <p:spPr>
          <a:xfrm>
            <a:off x="4569943" y="5763085"/>
            <a:ext cx="9144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Curved Connector 34"/>
          <p:cNvCxnSpPr>
            <a:endCxn id="34" idx="3"/>
          </p:cNvCxnSpPr>
          <p:nvPr/>
        </p:nvCxnSpPr>
        <p:spPr>
          <a:xfrm rot="10800000" flipV="1">
            <a:off x="5484343" y="5411909"/>
            <a:ext cx="1714226" cy="6178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7200" y="4876800"/>
            <a:ext cx="3810000" cy="1452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74320" lvl="0" indent="-274320" algn="r" rtl="1">
              <a:spcBef>
                <a:spcPct val="20000"/>
              </a:spcBef>
              <a:buClr>
                <a:srgbClr val="755DD9"/>
              </a:buClr>
              <a:buSzPct val="95000"/>
              <a:buFont typeface="Wingdings 2"/>
              <a:buChar char=""/>
            </a:pPr>
            <a:r>
              <a:rPr lang="fa-IR" sz="2600" dirty="0">
                <a:solidFill>
                  <a:prstClr val="black"/>
                </a:solidFill>
                <a:cs typeface="B Nazanin" panose="00000400000000000000" pitchFamily="2" charset="-78"/>
              </a:rPr>
              <a:t>آیا </a:t>
            </a:r>
            <a:r>
              <a:rPr lang="en-US" sz="2600" dirty="0">
                <a:solidFill>
                  <a:prstClr val="black"/>
                </a:solidFill>
                <a:cs typeface="B Nazanin" panose="00000400000000000000" pitchFamily="2" charset="-78"/>
              </a:rPr>
              <a:t>p1.age</a:t>
            </a:r>
            <a:r>
              <a:rPr lang="fa-IR" sz="2600" dirty="0">
                <a:solidFill>
                  <a:prstClr val="black"/>
                </a:solidFill>
                <a:cs typeface="B Nazanin" panose="00000400000000000000" pitchFamily="2" charset="-78"/>
              </a:rPr>
              <a:t> تغییر </a:t>
            </a:r>
            <a:r>
              <a:rPr lang="fa-IR" sz="2600" dirty="0" smtClean="0">
                <a:solidFill>
                  <a:prstClr val="black"/>
                </a:solidFill>
                <a:cs typeface="B Nazanin" panose="00000400000000000000" pitchFamily="2" charset="-78"/>
              </a:rPr>
              <a:t>کرد؟    بله</a:t>
            </a:r>
            <a:endParaRPr lang="en-US" sz="2600" dirty="0">
              <a:solidFill>
                <a:prstClr val="black"/>
              </a:solidFill>
              <a:cs typeface="B Nazanin" panose="00000400000000000000" pitchFamily="2" charset="-78"/>
            </a:endParaRPr>
          </a:p>
          <a:p>
            <a:pPr marL="274320" lvl="0" indent="-274320" algn="r" rtl="1">
              <a:spcBef>
                <a:spcPct val="20000"/>
              </a:spcBef>
              <a:buClr>
                <a:srgbClr val="755DD9"/>
              </a:buClr>
              <a:buSzPct val="95000"/>
              <a:buFont typeface="Wingdings 2"/>
              <a:buChar char=""/>
            </a:pPr>
            <a:r>
              <a:rPr lang="fa-IR" sz="2600" dirty="0">
                <a:solidFill>
                  <a:prstClr val="black"/>
                </a:solidFill>
                <a:cs typeface="B Nazanin" panose="00000400000000000000" pitchFamily="2" charset="-78"/>
              </a:rPr>
              <a:t>آیا </a:t>
            </a:r>
            <a:r>
              <a:rPr lang="en-US" sz="2600" dirty="0" err="1">
                <a:solidFill>
                  <a:prstClr val="black"/>
                </a:solidFill>
                <a:cs typeface="B Nazanin" panose="00000400000000000000" pitchFamily="2" charset="-78"/>
              </a:rPr>
              <a:t>myInt</a:t>
            </a:r>
            <a:r>
              <a:rPr lang="fa-IR" sz="2600" dirty="0">
                <a:solidFill>
                  <a:prstClr val="black"/>
                </a:solidFill>
                <a:cs typeface="B Nazanin" panose="00000400000000000000" pitchFamily="2" charset="-78"/>
              </a:rPr>
              <a:t> تغییر </a:t>
            </a:r>
            <a:r>
              <a:rPr lang="fa-IR" sz="2600" dirty="0" smtClean="0">
                <a:solidFill>
                  <a:prstClr val="black"/>
                </a:solidFill>
                <a:cs typeface="B Nazanin" panose="00000400000000000000" pitchFamily="2" charset="-78"/>
              </a:rPr>
              <a:t>کرد؟   خیر</a:t>
            </a:r>
            <a:endParaRPr lang="en-US" sz="2600" dirty="0">
              <a:solidFill>
                <a:prstClr val="black"/>
              </a:solidFill>
              <a:cs typeface="B Nazanin" panose="00000400000000000000" pitchFamily="2" charset="-78"/>
            </a:endParaRPr>
          </a:p>
          <a:p>
            <a:pPr marL="274320" lvl="0" indent="-274320" algn="r" rtl="1">
              <a:spcBef>
                <a:spcPct val="20000"/>
              </a:spcBef>
              <a:buClr>
                <a:srgbClr val="755DD9"/>
              </a:buClr>
              <a:buSzPct val="95000"/>
              <a:buFont typeface="Wingdings 2"/>
              <a:buChar char=""/>
            </a:pPr>
            <a:r>
              <a:rPr lang="fa-IR" sz="2600" dirty="0">
                <a:solidFill>
                  <a:prstClr val="black"/>
                </a:solidFill>
                <a:cs typeface="B Nazanin" panose="00000400000000000000" pitchFamily="2" charset="-78"/>
              </a:rPr>
              <a:t>آیا </a:t>
            </a:r>
            <a:r>
              <a:rPr lang="en-US" sz="2600" dirty="0">
                <a:solidFill>
                  <a:prstClr val="black"/>
                </a:solidFill>
                <a:cs typeface="B Nazanin" panose="00000400000000000000" pitchFamily="2" charset="-78"/>
              </a:rPr>
              <a:t>p2</a:t>
            </a:r>
            <a:r>
              <a:rPr lang="fa-IR" sz="2600" dirty="0">
                <a:solidFill>
                  <a:prstClr val="black"/>
                </a:solidFill>
                <a:cs typeface="B Nazanin" panose="00000400000000000000" pitchFamily="2" charset="-78"/>
              </a:rPr>
              <a:t> تغییر </a:t>
            </a:r>
            <a:r>
              <a:rPr lang="fa-IR" sz="2600" dirty="0" smtClean="0">
                <a:solidFill>
                  <a:prstClr val="black"/>
                </a:solidFill>
                <a:cs typeface="B Nazanin" panose="00000400000000000000" pitchFamily="2" charset="-78"/>
              </a:rPr>
              <a:t>کرد؟   خیر</a:t>
            </a:r>
            <a:endParaRPr lang="en-US" sz="2600" dirty="0">
              <a:solidFill>
                <a:prstClr val="black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05800" y="4582180"/>
            <a:ext cx="36420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fa-IR" sz="2800" b="1" dirty="0" smtClean="0">
                <a:solidFill>
                  <a:schemeClr val="accent4">
                    <a:lumMod val="50000"/>
                  </a:schemeClr>
                </a:solidFill>
              </a:rPr>
              <a:t>5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8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  <p:bldP spid="14" grpId="0"/>
      <p:bldP spid="18" grpId="0"/>
      <p:bldP spid="22" grpId="0"/>
      <p:bldP spid="26" grpId="0"/>
      <p:bldP spid="28" grpId="0"/>
      <p:bldP spid="34" grpId="0" animBg="1"/>
      <p:bldP spid="39" grpId="0" animBg="1"/>
      <p:bldP spid="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کوییز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بعد از فراخوانی </a:t>
            </a:r>
            <a:r>
              <a:rPr lang="en-US" dirty="0" err="1" smtClean="0"/>
              <a:t>badSwap</a:t>
            </a:r>
            <a:r>
              <a:rPr lang="fa-IR" dirty="0" smtClean="0"/>
              <a:t> مقدار </a:t>
            </a:r>
            <a:r>
              <a:rPr lang="en-US" dirty="0" smtClean="0"/>
              <a:t>a</a:t>
            </a:r>
            <a:r>
              <a:rPr lang="fa-IR" dirty="0" smtClean="0"/>
              <a:t> و </a:t>
            </a:r>
            <a:r>
              <a:rPr lang="en-US" dirty="0" smtClean="0"/>
              <a:t>b</a:t>
            </a:r>
            <a:r>
              <a:rPr lang="fa-IR" dirty="0" smtClean="0"/>
              <a:t> چه خواهد بود؟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2351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793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/>
              <a:t>بعد از فراخوانی </a:t>
            </a:r>
            <a:r>
              <a:rPr lang="en-US" dirty="0" err="1"/>
              <a:t>badSwap</a:t>
            </a:r>
            <a:r>
              <a:rPr lang="fa-IR" dirty="0"/>
              <a:t> مقدار </a:t>
            </a:r>
            <a:r>
              <a:rPr lang="en-US" dirty="0"/>
              <a:t>a</a:t>
            </a:r>
            <a:r>
              <a:rPr lang="fa-IR" dirty="0"/>
              <a:t> و </a:t>
            </a:r>
            <a:r>
              <a:rPr lang="en-US" dirty="0"/>
              <a:t>b</a:t>
            </a:r>
            <a:r>
              <a:rPr lang="fa-IR" dirty="0"/>
              <a:t> چه خواهد بود؟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71830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34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خروجی </a:t>
            </a:r>
            <a:r>
              <a:rPr lang="fa-IR" dirty="0" err="1" smtClean="0"/>
              <a:t>قطعه‌برنامه</a:t>
            </a:r>
            <a:r>
              <a:rPr lang="fa-IR" dirty="0" smtClean="0"/>
              <a:t> زیر چیست؟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141274"/>
            <a:ext cx="8763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swapNames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(Student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 Student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s1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s2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342144"/>
            <a:ext cx="861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swapNames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14400" y="4419600"/>
            <a:ext cx="8001000" cy="10668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B Titr" panose="00000700000000000000" pitchFamily="2" charset="-78"/>
              </a:rPr>
              <a:t>خروجی این برنامه چیست؟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768489"/>
            <a:ext cx="8153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ParameterPassing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r>
              <a:rPr lang="nn-NO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array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a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r>
              <a:rPr lang="nn-NO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nn-NO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5;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a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a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= 1;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4486870"/>
            <a:ext cx="24384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x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5569803"/>
            <a:ext cx="3962400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algn="r" rtl="1">
              <a:spcBef>
                <a:spcPct val="20000"/>
              </a:spcBef>
              <a:buClr>
                <a:srgbClr val="755DD9"/>
              </a:buClr>
              <a:buSzPct val="95000"/>
            </a:pPr>
            <a:r>
              <a:rPr lang="fa-IR" sz="2400" dirty="0" smtClean="0">
                <a:solidFill>
                  <a:prstClr val="black"/>
                </a:solidFill>
                <a:cs typeface="B Nazanin" panose="00000400000000000000" pitchFamily="2" charset="-78"/>
              </a:rPr>
              <a:t>اگر حلقه </a:t>
            </a:r>
            <a:r>
              <a:rPr lang="en-US" sz="2400" dirty="0" smtClean="0">
                <a:solidFill>
                  <a:prstClr val="black"/>
                </a:solidFill>
                <a:cs typeface="B Nazanin" panose="00000400000000000000" pitchFamily="2" charset="-78"/>
              </a:rPr>
              <a:t>for</a:t>
            </a:r>
            <a:r>
              <a:rPr lang="fa-IR" sz="2400" dirty="0" smtClean="0">
                <a:solidFill>
                  <a:prstClr val="black"/>
                </a:solidFill>
                <a:cs typeface="B Nazanin" panose="00000400000000000000" pitchFamily="2" charset="-78"/>
              </a:rPr>
              <a:t> این گونه (با </a:t>
            </a:r>
            <a:r>
              <a:rPr lang="en-US" sz="2400" dirty="0" smtClean="0">
                <a:solidFill>
                  <a:prstClr val="black"/>
                </a:solidFill>
                <a:cs typeface="B Nazanin" panose="00000400000000000000" pitchFamily="2" charset="-78"/>
              </a:rPr>
              <a:t>for each</a:t>
            </a:r>
            <a:r>
              <a:rPr lang="fa-IR" sz="2400" dirty="0" smtClean="0">
                <a:solidFill>
                  <a:prstClr val="black"/>
                </a:solidFill>
                <a:cs typeface="B Nazanin" panose="00000400000000000000" pitchFamily="2" charset="-78"/>
              </a:rPr>
              <a:t>)  بازنویسی شود چطور؟</a:t>
            </a:r>
            <a:endParaRPr lang="fa-IR" b="1" dirty="0">
              <a:solidFill>
                <a:prstClr val="black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168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بخش‌های</a:t>
            </a:r>
            <a:r>
              <a:rPr lang="fa-IR" dirty="0" smtClean="0"/>
              <a:t> مختلف حافظه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بخش‌های</a:t>
            </a:r>
            <a:r>
              <a:rPr lang="fa-IR" dirty="0" smtClean="0"/>
              <a:t> حافظه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3000" dirty="0" err="1" smtClean="0"/>
              <a:t>داده‌های</a:t>
            </a:r>
            <a:r>
              <a:rPr lang="fa-IR" sz="3000" dirty="0" smtClean="0"/>
              <a:t> یک برنامه (</a:t>
            </a:r>
            <a:r>
              <a:rPr lang="fa-IR" sz="3000" dirty="0" err="1" smtClean="0"/>
              <a:t>متغیرها</a:t>
            </a:r>
            <a:r>
              <a:rPr lang="fa-IR" sz="3000" dirty="0" smtClean="0"/>
              <a:t>) در حافظه نگهداری </a:t>
            </a:r>
            <a:r>
              <a:rPr lang="fa-IR" sz="3000" dirty="0" err="1" smtClean="0"/>
              <a:t>می‌شوند</a:t>
            </a:r>
            <a:endParaRPr lang="fa-IR" sz="3000" dirty="0" smtClean="0"/>
          </a:p>
          <a:p>
            <a:pPr lvl="1"/>
            <a:r>
              <a:rPr lang="fa-IR" sz="2600" dirty="0" smtClean="0"/>
              <a:t>به صورت عادی در </a:t>
            </a:r>
            <a:r>
              <a:rPr lang="en-US" sz="2600" dirty="0" smtClean="0"/>
              <a:t>RAM</a:t>
            </a:r>
          </a:p>
          <a:p>
            <a:r>
              <a:rPr lang="fa-IR" sz="3000" dirty="0"/>
              <a:t>یک برنامه جاوا، از بخشی از حافظه استفاده </a:t>
            </a:r>
            <a:r>
              <a:rPr lang="fa-IR" sz="3000" dirty="0" err="1"/>
              <a:t>می‌کند</a:t>
            </a:r>
            <a:endParaRPr lang="fa-IR" sz="3000" dirty="0" smtClean="0"/>
          </a:p>
          <a:p>
            <a:r>
              <a:rPr lang="fa-IR" sz="3000" dirty="0" err="1" smtClean="0"/>
              <a:t>حافظه‌ی</a:t>
            </a:r>
            <a:r>
              <a:rPr lang="fa-IR" sz="3000" dirty="0" smtClean="0"/>
              <a:t> یک برنامه، شامل دو بخش مهم است: </a:t>
            </a:r>
            <a:r>
              <a:rPr lang="en-US" sz="3000" dirty="0" smtClean="0"/>
              <a:t>Stack</a:t>
            </a:r>
            <a:r>
              <a:rPr lang="fa-IR" sz="3000" dirty="0" smtClean="0"/>
              <a:t> و </a:t>
            </a:r>
            <a:r>
              <a:rPr lang="en-US" sz="3000" dirty="0" smtClean="0"/>
              <a:t>Heap</a:t>
            </a:r>
            <a:endParaRPr lang="fa-IR" sz="3000" dirty="0" smtClean="0"/>
          </a:p>
          <a:p>
            <a:r>
              <a:rPr lang="fa-IR" sz="3000" dirty="0" err="1" smtClean="0"/>
              <a:t>اشیاء</a:t>
            </a:r>
            <a:r>
              <a:rPr lang="fa-IR" sz="3000" dirty="0" smtClean="0"/>
              <a:t> </a:t>
            </a:r>
            <a:r>
              <a:rPr lang="fa-IR" sz="3000" dirty="0"/>
              <a:t>در </a:t>
            </a:r>
            <a:r>
              <a:rPr lang="en-US" sz="3000" dirty="0"/>
              <a:t>Heap</a:t>
            </a:r>
            <a:r>
              <a:rPr lang="fa-IR" sz="3000" dirty="0"/>
              <a:t> قرار </a:t>
            </a:r>
            <a:r>
              <a:rPr lang="fa-IR" sz="3000" dirty="0" err="1"/>
              <a:t>می‌گیرند</a:t>
            </a:r>
            <a:endParaRPr lang="fa-IR" sz="3000" dirty="0"/>
          </a:p>
          <a:p>
            <a:r>
              <a:rPr lang="fa-IR" sz="3000" dirty="0" smtClean="0"/>
              <a:t>متغیرهای </a:t>
            </a:r>
            <a:r>
              <a:rPr lang="fa-IR" sz="3000" dirty="0"/>
              <a:t>محلی هر متد روی </a:t>
            </a:r>
            <a:r>
              <a:rPr lang="en-US" sz="3000" dirty="0"/>
              <a:t>Stack</a:t>
            </a:r>
            <a:r>
              <a:rPr lang="fa-IR" sz="3000" dirty="0"/>
              <a:t> قرار </a:t>
            </a:r>
            <a:r>
              <a:rPr lang="fa-IR" sz="3000" dirty="0" err="1" smtClean="0"/>
              <a:t>می‌گیرند</a:t>
            </a:r>
            <a:endParaRPr lang="fa-IR" sz="3000" dirty="0"/>
          </a:p>
        </p:txBody>
      </p:sp>
    </p:spTree>
    <p:extLst>
      <p:ext uri="{BB962C8B-B14F-4D97-AF65-F5344CB8AC3E}">
        <p14:creationId xmlns:p14="http://schemas.microsoft.com/office/powerpoint/2010/main" val="15121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r>
              <a:rPr lang="fa-IR" b="1" dirty="0" smtClean="0"/>
              <a:t> و </a:t>
            </a:r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همه </a:t>
            </a:r>
            <a:r>
              <a:rPr lang="fa-IR" dirty="0" err="1"/>
              <a:t>اشیاء</a:t>
            </a:r>
            <a:r>
              <a:rPr lang="fa-IR" dirty="0"/>
              <a:t> در </a:t>
            </a:r>
            <a:r>
              <a:rPr lang="en-US" dirty="0"/>
              <a:t>Heap</a:t>
            </a:r>
            <a:r>
              <a:rPr lang="fa-IR" dirty="0"/>
              <a:t> قرار </a:t>
            </a:r>
            <a:r>
              <a:rPr lang="fa-IR" dirty="0" err="1"/>
              <a:t>می‌گیرند</a:t>
            </a:r>
            <a:endParaRPr lang="fa-IR" dirty="0"/>
          </a:p>
          <a:p>
            <a:pPr lvl="1"/>
            <a:r>
              <a:rPr lang="fa-IR" dirty="0" smtClean="0"/>
              <a:t>هر </a:t>
            </a:r>
            <a:r>
              <a:rPr lang="fa-IR" dirty="0" err="1" smtClean="0"/>
              <a:t>شیء</a:t>
            </a:r>
            <a:r>
              <a:rPr lang="fa-IR" dirty="0" smtClean="0"/>
              <a:t> که </a:t>
            </a:r>
            <a:r>
              <a:rPr lang="en-US" dirty="0" smtClean="0"/>
              <a:t>new</a:t>
            </a:r>
            <a:r>
              <a:rPr lang="fa-IR" dirty="0" smtClean="0"/>
              <a:t> </a:t>
            </a:r>
            <a:r>
              <a:rPr lang="fa-IR" dirty="0" err="1" smtClean="0"/>
              <a:t>می‌شود</a:t>
            </a:r>
            <a:r>
              <a:rPr lang="fa-IR" dirty="0" smtClean="0"/>
              <a:t>، روی </a:t>
            </a:r>
            <a:r>
              <a:rPr lang="en-US" dirty="0" smtClean="0"/>
              <a:t>Heap</a:t>
            </a:r>
            <a:r>
              <a:rPr lang="fa-IR" dirty="0" smtClean="0"/>
              <a:t> قرار </a:t>
            </a:r>
            <a:r>
              <a:rPr lang="fa-IR" dirty="0" err="1" smtClean="0"/>
              <a:t>می‌گیرد</a:t>
            </a:r>
            <a:endParaRPr lang="en-US" dirty="0" smtClean="0"/>
          </a:p>
          <a:p>
            <a:pPr lvl="1"/>
            <a:r>
              <a:rPr lang="fa-IR" dirty="0" err="1" smtClean="0"/>
              <a:t>اشیاءی</a:t>
            </a:r>
            <a:r>
              <a:rPr lang="fa-IR" dirty="0" smtClean="0"/>
              <a:t> که </a:t>
            </a:r>
            <a:r>
              <a:rPr lang="fa-IR" dirty="0" err="1" smtClean="0"/>
              <a:t>می‌میرند</a:t>
            </a:r>
            <a:r>
              <a:rPr lang="fa-IR" dirty="0" smtClean="0"/>
              <a:t>: در </a:t>
            </a:r>
            <a:r>
              <a:rPr lang="fa-IR" dirty="0"/>
              <a:t>زمان لازم توسط زباله‌روب آزاد </a:t>
            </a:r>
            <a:r>
              <a:rPr lang="fa-IR" dirty="0" err="1"/>
              <a:t>می‌شوند</a:t>
            </a:r>
            <a:endParaRPr lang="fa-IR" dirty="0"/>
          </a:p>
          <a:p>
            <a:endParaRPr lang="fa-IR" sz="2400" dirty="0" smtClean="0"/>
          </a:p>
          <a:p>
            <a:r>
              <a:rPr lang="fa-IR" dirty="0" smtClean="0"/>
              <a:t>متغیرهای </a:t>
            </a:r>
            <a:r>
              <a:rPr lang="fa-IR" dirty="0"/>
              <a:t>محلی هر متد روی </a:t>
            </a:r>
            <a:r>
              <a:rPr lang="en-US" dirty="0"/>
              <a:t>Stack</a:t>
            </a:r>
            <a:r>
              <a:rPr lang="fa-IR" dirty="0"/>
              <a:t> قرار </a:t>
            </a:r>
            <a:r>
              <a:rPr lang="fa-IR" dirty="0" err="1"/>
              <a:t>می‌گیرند</a:t>
            </a:r>
            <a:endParaRPr lang="fa-IR" dirty="0"/>
          </a:p>
          <a:p>
            <a:pPr lvl="1"/>
            <a:r>
              <a:rPr lang="fa-IR" dirty="0"/>
              <a:t>و در پایان فراخوانی متد، به صورت خودکار از </a:t>
            </a:r>
            <a:r>
              <a:rPr lang="en-US" dirty="0"/>
              <a:t>Stack</a:t>
            </a:r>
            <a:r>
              <a:rPr lang="fa-IR" dirty="0"/>
              <a:t> حذف </a:t>
            </a:r>
            <a:r>
              <a:rPr lang="fa-IR" dirty="0" err="1"/>
              <a:t>می‌شوند</a:t>
            </a:r>
            <a:endParaRPr lang="fa-IR" dirty="0"/>
          </a:p>
          <a:p>
            <a:pPr lvl="1"/>
            <a:r>
              <a:rPr lang="fa-IR" dirty="0"/>
              <a:t>این فرایند نیازی به زباله‌روب ندارد </a:t>
            </a:r>
          </a:p>
          <a:p>
            <a:pPr lvl="1"/>
            <a:r>
              <a:rPr lang="fa-IR" dirty="0"/>
              <a:t>در </a:t>
            </a:r>
            <a:r>
              <a:rPr lang="fa-IR" dirty="0" err="1"/>
              <a:t>زبان‌های</a:t>
            </a:r>
            <a:r>
              <a:rPr lang="fa-IR" dirty="0"/>
              <a:t> بدون زباله‌روب (مثل </a:t>
            </a:r>
            <a:r>
              <a:rPr lang="en-US" dirty="0"/>
              <a:t>C++</a:t>
            </a:r>
            <a:r>
              <a:rPr lang="fa-IR" dirty="0"/>
              <a:t>) هم انجام </a:t>
            </a:r>
            <a:r>
              <a:rPr lang="fa-IR" dirty="0" err="1"/>
              <a:t>می‌شود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اشیاء</a:t>
            </a:r>
            <a:r>
              <a:rPr lang="fa-IR" dirty="0" smtClean="0"/>
              <a:t> در </a:t>
            </a:r>
            <a:r>
              <a:rPr lang="fa-IR" dirty="0" err="1" smtClean="0"/>
              <a:t>برنامه‌های</a:t>
            </a:r>
            <a:r>
              <a:rPr lang="fa-IR" dirty="0" smtClean="0"/>
              <a:t> جاوا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در برنامه زیر، کدام </a:t>
            </a:r>
            <a:r>
              <a:rPr lang="fa-IR" dirty="0" err="1" smtClean="0"/>
              <a:t>متغیرها</a:t>
            </a:r>
            <a:r>
              <a:rPr lang="fa-IR" dirty="0" smtClean="0"/>
              <a:t> در</a:t>
            </a:r>
            <a:r>
              <a:rPr lang="en-US" dirty="0" smtClean="0"/>
              <a:t>Stack </a:t>
            </a:r>
            <a:r>
              <a:rPr lang="fa-IR" dirty="0" smtClean="0"/>
              <a:t> و کدام </a:t>
            </a:r>
            <a:r>
              <a:rPr lang="fa-IR" dirty="0" err="1" smtClean="0"/>
              <a:t>متغیرها</a:t>
            </a:r>
            <a:r>
              <a:rPr lang="fa-IR" dirty="0" smtClean="0"/>
              <a:t> در </a:t>
            </a:r>
            <a:r>
              <a:rPr lang="en-US" dirty="0" smtClean="0"/>
              <a:t>Heap</a:t>
            </a:r>
            <a:r>
              <a:rPr lang="fa-IR" dirty="0" smtClean="0"/>
              <a:t> جای دارند؟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362200"/>
            <a:ext cx="8763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swapNames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(Student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Student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  s1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  s2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number = 5 ; 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32215"/>
              </p:ext>
            </p:extLst>
          </p:nvPr>
        </p:nvGraphicFramePr>
        <p:xfrm>
          <a:off x="3467100" y="3561025"/>
          <a:ext cx="2362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STACK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number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tmp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98891"/>
              </p:ext>
            </p:extLst>
          </p:nvPr>
        </p:nvGraphicFramePr>
        <p:xfrm>
          <a:off x="7162800" y="4343400"/>
          <a:ext cx="1600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HEAP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…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…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…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05400" y="4038600"/>
            <a:ext cx="60785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105400" y="4495800"/>
            <a:ext cx="46679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105400" y="4933890"/>
            <a:ext cx="46679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105400" y="5391090"/>
            <a:ext cx="46679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sz="2000" dirty="0"/>
          </a:p>
        </p:txBody>
      </p:sp>
      <p:cxnSp>
        <p:nvCxnSpPr>
          <p:cNvPr id="7" name="Curved Connector 6"/>
          <p:cNvCxnSpPr/>
          <p:nvPr/>
        </p:nvCxnSpPr>
        <p:spPr>
          <a:xfrm>
            <a:off x="5338797" y="4705290"/>
            <a:ext cx="2128803" cy="34302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5338797" y="5105400"/>
            <a:ext cx="2128803" cy="3810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5338796" y="5600580"/>
            <a:ext cx="2128803" cy="34302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33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7696200" cy="49494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5486400"/>
            <a:ext cx="3352800" cy="892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600" dirty="0" smtClean="0">
                <a:solidFill>
                  <a:prstClr val="black"/>
                </a:solidFill>
                <a:cs typeface="B Nazanin" pitchFamily="2" charset="-78"/>
              </a:rPr>
              <a:t>همه متغیرهای محلی، بلافاصله و به صورت خودکار آزاد شدند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7239000" y="4876800"/>
            <a:ext cx="1774268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600" dirty="0" err="1" smtClean="0">
                <a:solidFill>
                  <a:prstClr val="black"/>
                </a:solidFill>
                <a:cs typeface="B Nazanin" pitchFamily="2" charset="-78"/>
              </a:rPr>
              <a:t>اشیاء</a:t>
            </a:r>
            <a:r>
              <a:rPr lang="fa-IR" sz="2600" dirty="0" smtClean="0">
                <a:solidFill>
                  <a:prstClr val="black"/>
                </a:solidFill>
                <a:cs typeface="B Nazanin" pitchFamily="2" charset="-78"/>
              </a:rPr>
              <a:t> بعداً توسط زباله‌روب آزاد </a:t>
            </a:r>
            <a:r>
              <a:rPr lang="fa-IR" sz="2600" dirty="0" err="1" smtClean="0">
                <a:solidFill>
                  <a:prstClr val="black"/>
                </a:solidFill>
                <a:cs typeface="B Nazanin" pitchFamily="2" charset="-78"/>
              </a:rPr>
              <a:t>می‌شوند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8642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err="1" smtClean="0"/>
              <a:t>تنظيم</a:t>
            </a:r>
            <a:r>
              <a:rPr lang="fa-IR" b="1" dirty="0" smtClean="0"/>
              <a:t> اندازه </a:t>
            </a:r>
            <a:r>
              <a:rPr lang="en-US" b="1" dirty="0" smtClean="0"/>
              <a:t>Stack</a:t>
            </a:r>
            <a:r>
              <a:rPr lang="fa-IR" b="1" dirty="0" smtClean="0"/>
              <a:t> و </a:t>
            </a:r>
            <a:r>
              <a:rPr lang="en-US" b="1" dirty="0" smtClean="0"/>
              <a:t>Heap</a:t>
            </a:r>
            <a:r>
              <a:rPr lang="fa-IR" b="1" dirty="0" smtClean="0"/>
              <a:t> برای یک برنامه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00" dirty="0" smtClean="0"/>
              <a:t>هر برنامه جاوا بر روی یک </a:t>
            </a:r>
            <a:r>
              <a:rPr lang="en-US" sz="2800" dirty="0" smtClean="0"/>
              <a:t>JVM</a:t>
            </a:r>
            <a:r>
              <a:rPr lang="fa-IR" sz="2800" dirty="0" smtClean="0"/>
              <a:t> اجرا </a:t>
            </a:r>
            <a:r>
              <a:rPr lang="fa-IR" sz="2800" dirty="0" err="1" smtClean="0"/>
              <a:t>می‌شود</a:t>
            </a:r>
            <a:endParaRPr lang="fa-IR" sz="2800" dirty="0" smtClean="0"/>
          </a:p>
          <a:p>
            <a:r>
              <a:rPr lang="en-US" sz="2800" dirty="0" smtClean="0"/>
              <a:t>JVM</a:t>
            </a:r>
            <a:r>
              <a:rPr lang="fa-IR" sz="2800" dirty="0" smtClean="0"/>
              <a:t> مدیریت حافظه هر برنامه را بر عهده دارد</a:t>
            </a:r>
          </a:p>
          <a:p>
            <a:r>
              <a:rPr lang="fa-IR" sz="2800" dirty="0" err="1" smtClean="0"/>
              <a:t>می‌توانیم</a:t>
            </a:r>
            <a:r>
              <a:rPr lang="fa-IR" sz="2800" dirty="0" smtClean="0"/>
              <a:t> </a:t>
            </a:r>
            <a:r>
              <a:rPr lang="en-US" sz="2800" dirty="0" smtClean="0"/>
              <a:t>JVM</a:t>
            </a:r>
            <a:r>
              <a:rPr lang="fa-IR" sz="2800" dirty="0" smtClean="0"/>
              <a:t> را </a:t>
            </a:r>
            <a:r>
              <a:rPr lang="fa-IR" sz="2800" dirty="0" err="1" smtClean="0"/>
              <a:t>تنظيم</a:t>
            </a:r>
            <a:r>
              <a:rPr lang="fa-IR" sz="2800" dirty="0" smtClean="0"/>
              <a:t> کنیم </a:t>
            </a:r>
          </a:p>
          <a:p>
            <a:pPr lvl="1"/>
            <a:r>
              <a:rPr lang="fa-IR" sz="2400" dirty="0" smtClean="0"/>
              <a:t>تا میزان حافظه بیشتر یا کمتری در اختیار برنامه قرار دهد</a:t>
            </a:r>
          </a:p>
          <a:p>
            <a:pPr lvl="1"/>
            <a:r>
              <a:rPr lang="fa-IR" sz="2400" dirty="0" smtClean="0"/>
              <a:t>با کمک </a:t>
            </a:r>
            <a:r>
              <a:rPr lang="fa-IR" sz="2400" dirty="0" err="1" smtClean="0"/>
              <a:t>آرگومان‌هایی</a:t>
            </a:r>
            <a:r>
              <a:rPr lang="fa-IR" sz="2400" dirty="0" smtClean="0"/>
              <a:t> که برای </a:t>
            </a:r>
            <a:r>
              <a:rPr lang="en-US" sz="2400" dirty="0" err="1" smtClean="0"/>
              <a:t>jvm</a:t>
            </a:r>
            <a:r>
              <a:rPr lang="fa-IR" sz="2400" dirty="0" smtClean="0"/>
              <a:t> ارسال </a:t>
            </a:r>
            <a:r>
              <a:rPr lang="fa-IR" sz="2400" dirty="0" err="1" smtClean="0"/>
              <a:t>می‌کنیم</a:t>
            </a:r>
            <a:endParaRPr lang="en-US" sz="2400" dirty="0" smtClean="0"/>
          </a:p>
          <a:p>
            <a:pPr algn="l" rtl="0"/>
            <a:r>
              <a:rPr lang="en-US" sz="2300" dirty="0"/>
              <a:t>java Person</a:t>
            </a:r>
          </a:p>
          <a:p>
            <a:pPr algn="l" rtl="0"/>
            <a:r>
              <a:rPr lang="en-US" sz="2300" dirty="0" smtClean="0"/>
              <a:t>java -</a:t>
            </a:r>
            <a:r>
              <a:rPr lang="en-US" sz="2300" dirty="0"/>
              <a:t>Xms512m -</a:t>
            </a:r>
            <a:r>
              <a:rPr lang="en-US" sz="2300" dirty="0" smtClean="0"/>
              <a:t>Xmx3750m</a:t>
            </a:r>
            <a:r>
              <a:rPr lang="en-US" sz="2300" dirty="0"/>
              <a:t> </a:t>
            </a:r>
            <a:r>
              <a:rPr lang="en-US" sz="2300" dirty="0" smtClean="0"/>
              <a:t>Person</a:t>
            </a:r>
          </a:p>
          <a:p>
            <a:pPr algn="l" rtl="0"/>
            <a:r>
              <a:rPr lang="en-US" sz="2300" dirty="0" smtClean="0"/>
              <a:t>java </a:t>
            </a:r>
            <a:r>
              <a:rPr lang="en-US" sz="2300" dirty="0"/>
              <a:t>-Xss4m </a:t>
            </a:r>
            <a:r>
              <a:rPr lang="en-US" sz="2300" dirty="0" smtClean="0"/>
              <a:t>Test</a:t>
            </a:r>
          </a:p>
          <a:p>
            <a:pPr algn="l" rtl="0"/>
            <a:r>
              <a:rPr lang="en-US" sz="2300" dirty="0" smtClean="0"/>
              <a:t>java </a:t>
            </a:r>
            <a:r>
              <a:rPr lang="en-US" sz="2300" dirty="0"/>
              <a:t>-Xmx3750m -Xss4m </a:t>
            </a:r>
            <a:r>
              <a:rPr lang="en-US" sz="2300" dirty="0" smtClean="0"/>
              <a:t>Main</a:t>
            </a:r>
            <a:endParaRPr lang="en-US" sz="23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87162"/>
              </p:ext>
            </p:extLst>
          </p:nvPr>
        </p:nvGraphicFramePr>
        <p:xfrm>
          <a:off x="5791200" y="4587240"/>
          <a:ext cx="3200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a-IR" sz="2400" dirty="0" err="1" smtClean="0">
                          <a:cs typeface="B Nazanin" panose="00000400000000000000" pitchFamily="2" charset="-78"/>
                        </a:rPr>
                        <a:t>آرگومان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معنی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-</a:t>
                      </a:r>
                      <a:r>
                        <a:rPr lang="en-US" sz="2200" dirty="0" err="1" smtClean="0">
                          <a:cs typeface="B Nazanin" panose="00000400000000000000" pitchFamily="2" charset="-78"/>
                        </a:rPr>
                        <a:t>Xms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اندازه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اولیه </a:t>
                      </a:r>
                      <a:r>
                        <a:rPr lang="en-US" sz="2200" baseline="0" dirty="0" smtClean="0">
                          <a:cs typeface="B Nazanin" panose="00000400000000000000" pitchFamily="2" charset="-78"/>
                        </a:rPr>
                        <a:t>Heap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-</a:t>
                      </a:r>
                      <a:r>
                        <a:rPr lang="en-US" sz="2200" dirty="0" err="1" smtClean="0">
                          <a:cs typeface="B Nazanin" panose="00000400000000000000" pitchFamily="2" charset="-78"/>
                        </a:rPr>
                        <a:t>Xmx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حداکثر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اندازه </a:t>
                      </a:r>
                      <a:r>
                        <a:rPr lang="en-US" sz="2200" baseline="0" dirty="0" smtClean="0">
                          <a:cs typeface="B Nazanin" panose="00000400000000000000" pitchFamily="2" charset="-78"/>
                        </a:rPr>
                        <a:t>Heap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cs typeface="B Nazanin" panose="00000400000000000000" pitchFamily="2" charset="-78"/>
                        </a:rPr>
                        <a:t>-</a:t>
                      </a:r>
                      <a:r>
                        <a:rPr lang="en-US" sz="2200" dirty="0" err="1" smtClean="0">
                          <a:cs typeface="B Nazanin" panose="00000400000000000000" pitchFamily="2" charset="-78"/>
                        </a:rPr>
                        <a:t>Xss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حداکثر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اندازه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2200" baseline="0" dirty="0" smtClean="0">
                          <a:cs typeface="B Nazanin" panose="00000400000000000000" pitchFamily="2" charset="-78"/>
                        </a:rPr>
                        <a:t>Stack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58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کوییز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اگر </a:t>
            </a:r>
            <a:r>
              <a:rPr lang="fa-IR" dirty="0" err="1" smtClean="0"/>
              <a:t>برنامه‌ای</a:t>
            </a:r>
            <a:r>
              <a:rPr lang="fa-IR" dirty="0" smtClean="0"/>
              <a:t> </a:t>
            </a:r>
            <a:r>
              <a:rPr lang="fa-IR" dirty="0" err="1" smtClean="0"/>
              <a:t>اشیاء</a:t>
            </a:r>
            <a:r>
              <a:rPr lang="fa-IR" dirty="0" smtClean="0"/>
              <a:t> فراوانی را </a:t>
            </a:r>
            <a:r>
              <a:rPr lang="en-US" dirty="0" smtClean="0"/>
              <a:t>new</a:t>
            </a:r>
            <a:r>
              <a:rPr lang="fa-IR" dirty="0" smtClean="0"/>
              <a:t> کند، کدام بخش </a:t>
            </a:r>
            <a:r>
              <a:rPr lang="fa-IR" dirty="0" err="1" smtClean="0"/>
              <a:t>حافظه‌اش</a:t>
            </a:r>
            <a:r>
              <a:rPr lang="fa-IR" dirty="0" smtClean="0"/>
              <a:t> پر </a:t>
            </a:r>
            <a:r>
              <a:rPr lang="fa-IR" dirty="0" err="1" smtClean="0"/>
              <a:t>می‌شود</a:t>
            </a:r>
            <a:r>
              <a:rPr lang="fa-IR" dirty="0" smtClean="0"/>
              <a:t>؟</a:t>
            </a:r>
          </a:p>
          <a:p>
            <a:endParaRPr lang="fa-IR" dirty="0"/>
          </a:p>
          <a:p>
            <a:r>
              <a:rPr lang="fa-IR" dirty="0" smtClean="0"/>
              <a:t>اگر یک متد را به صورت بازگشتی صدا بزنیم، طوری که هیچ شرط پایانی نداشته باشد، </a:t>
            </a:r>
            <a:r>
              <a:rPr lang="en-US" dirty="0" smtClean="0"/>
              <a:t>Stack</a:t>
            </a:r>
            <a:r>
              <a:rPr lang="fa-IR" dirty="0" smtClean="0"/>
              <a:t> سرریز </a:t>
            </a:r>
            <a:r>
              <a:rPr lang="fa-IR" dirty="0" err="1" smtClean="0"/>
              <a:t>می‌شود</a:t>
            </a:r>
            <a:r>
              <a:rPr lang="fa-IR" dirty="0" smtClean="0"/>
              <a:t> یا </a:t>
            </a:r>
            <a:r>
              <a:rPr lang="en-US" dirty="0" smtClean="0"/>
              <a:t>Heap</a:t>
            </a:r>
            <a:r>
              <a:rPr lang="fa-IR" dirty="0" smtClean="0"/>
              <a:t> ؟</a:t>
            </a:r>
            <a:br>
              <a:rPr lang="fa-IR" dirty="0" smtClean="0"/>
            </a:br>
            <a:r>
              <a:rPr lang="fa-IR" dirty="0" smtClean="0"/>
              <a:t>مثلاً با فراخوانی این متد، چه </a:t>
            </a:r>
            <a:r>
              <a:rPr lang="fa-IR" dirty="0" err="1" smtClean="0"/>
              <a:t>می‌شود</a:t>
            </a:r>
            <a:r>
              <a:rPr lang="fa-IR" dirty="0" smtClean="0"/>
              <a:t>؟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181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return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+1);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145268"/>
            <a:ext cx="5791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OutOfMemoryError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 Java heap space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936664" y="5421868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StackOverflowError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685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fa-IR" dirty="0" err="1" smtClean="0"/>
              <a:t>کوییز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err="1" smtClean="0"/>
              <a:t>برنامه‌ای</a:t>
            </a:r>
            <a:r>
              <a:rPr lang="fa-IR" dirty="0" smtClean="0"/>
              <a:t> با نام </a:t>
            </a:r>
            <a:r>
              <a:rPr lang="en-US" dirty="0" err="1" smtClean="0"/>
              <a:t>HeapGames</a:t>
            </a:r>
            <a:r>
              <a:rPr lang="fa-IR" dirty="0" smtClean="0"/>
              <a:t> </a:t>
            </a:r>
            <a:r>
              <a:rPr lang="fa-IR" dirty="0" err="1" smtClean="0"/>
              <a:t>نوشته‌ام</a:t>
            </a:r>
            <a:r>
              <a:rPr lang="fa-IR" dirty="0" smtClean="0"/>
              <a:t> </a:t>
            </a:r>
          </a:p>
          <a:p>
            <a:r>
              <a:rPr lang="fa-IR" dirty="0" smtClean="0"/>
              <a:t>که در زمان اجرا، دچار این خطا </a:t>
            </a:r>
            <a:r>
              <a:rPr lang="fa-IR" dirty="0" err="1" smtClean="0"/>
              <a:t>می‌شود</a:t>
            </a:r>
            <a:r>
              <a:rPr lang="fa-IR" dirty="0" smtClean="0"/>
              <a:t>:</a:t>
            </a:r>
          </a:p>
          <a:p>
            <a:pPr algn="l" rtl="0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OutOfMemoryError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 Java heap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space</a:t>
            </a:r>
            <a:endParaRPr lang="fa-I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dirty="0" smtClean="0"/>
              <a:t>اما مطمئنم برنامه من اشکالی ندارد و کامپیوتر من حافظه کافی برای اجرای آن دارد.</a:t>
            </a:r>
          </a:p>
          <a:p>
            <a:r>
              <a:rPr lang="fa-IR" dirty="0" smtClean="0"/>
              <a:t>چه باید بکنم؟</a:t>
            </a:r>
          </a:p>
          <a:p>
            <a:endParaRPr lang="fa-IR" sz="1100" dirty="0"/>
          </a:p>
          <a:p>
            <a:r>
              <a:rPr lang="fa-IR" dirty="0" smtClean="0"/>
              <a:t>پاسخ: با کمک </a:t>
            </a:r>
            <a:r>
              <a:rPr lang="en-US" b="1" dirty="0" smtClean="0"/>
              <a:t>–</a:t>
            </a:r>
            <a:r>
              <a:rPr lang="en-US" b="1" dirty="0" err="1" smtClean="0"/>
              <a:t>Xmx</a:t>
            </a:r>
            <a:r>
              <a:rPr lang="fa-IR" dirty="0" smtClean="0"/>
              <a:t> حداکثر ممکن اندازه </a:t>
            </a:r>
            <a:r>
              <a:rPr lang="en-US" dirty="0" smtClean="0"/>
              <a:t>Heap</a:t>
            </a:r>
            <a:r>
              <a:rPr lang="fa-IR" dirty="0" smtClean="0"/>
              <a:t> را افزایش دهید</a:t>
            </a:r>
          </a:p>
          <a:p>
            <a:r>
              <a:rPr lang="fa-IR" dirty="0" smtClean="0"/>
              <a:t>مثلاً:         </a:t>
            </a:r>
            <a:r>
              <a:rPr lang="en-US" dirty="0" smtClean="0"/>
              <a:t>java –Xmx4096m </a:t>
            </a:r>
            <a:r>
              <a:rPr lang="en-US" dirty="0" err="1"/>
              <a:t>HeapGames</a:t>
            </a:r>
            <a:r>
              <a:rPr lang="fa-IR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8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تمرين</a:t>
            </a:r>
            <a:r>
              <a:rPr lang="fa-IR" dirty="0" smtClean="0"/>
              <a:t> عملی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تمرين</a:t>
            </a:r>
            <a:r>
              <a:rPr lang="fa-IR" dirty="0" smtClean="0"/>
              <a:t> عملی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نوشتن </a:t>
            </a:r>
            <a:r>
              <a:rPr lang="fa-IR" dirty="0" err="1" smtClean="0"/>
              <a:t>برنامه‌ای</a:t>
            </a:r>
            <a:r>
              <a:rPr lang="fa-IR" dirty="0" smtClean="0"/>
              <a:t> که باعث سرریز </a:t>
            </a:r>
            <a:r>
              <a:rPr lang="en-US" dirty="0" smtClean="0"/>
              <a:t>Stack</a:t>
            </a:r>
            <a:r>
              <a:rPr lang="fa-IR" dirty="0" smtClean="0"/>
              <a:t> شود</a:t>
            </a:r>
          </a:p>
          <a:p>
            <a:r>
              <a:rPr lang="fa-IR" dirty="0" smtClean="0"/>
              <a:t>افزایش اندازه مجاز برای </a:t>
            </a:r>
            <a:r>
              <a:rPr lang="en-US" dirty="0" smtClean="0"/>
              <a:t>Stack</a:t>
            </a:r>
            <a:endParaRPr lang="fa-IR" dirty="0" smtClean="0"/>
          </a:p>
          <a:p>
            <a:endParaRPr lang="fa-IR" dirty="0"/>
          </a:p>
          <a:p>
            <a:r>
              <a:rPr lang="fa-IR" dirty="0"/>
              <a:t>نوشتن </a:t>
            </a:r>
            <a:r>
              <a:rPr lang="fa-IR" dirty="0" err="1"/>
              <a:t>برنامه‌ای</a:t>
            </a:r>
            <a:r>
              <a:rPr lang="fa-IR" dirty="0"/>
              <a:t> که باعث سرریز </a:t>
            </a:r>
            <a:r>
              <a:rPr lang="en-US" dirty="0" smtClean="0"/>
              <a:t>Heap</a:t>
            </a:r>
            <a:r>
              <a:rPr lang="fa-IR" dirty="0" smtClean="0"/>
              <a:t> شود</a:t>
            </a:r>
            <a:endParaRPr lang="fa-IR" dirty="0"/>
          </a:p>
          <a:p>
            <a:r>
              <a:rPr lang="fa-IR" dirty="0" smtClean="0"/>
              <a:t>تغییر اندازه کمینه و </a:t>
            </a:r>
            <a:r>
              <a:rPr lang="fa-IR" dirty="0" err="1" smtClean="0"/>
              <a:t>بیشینه</a:t>
            </a:r>
            <a:r>
              <a:rPr lang="fa-IR" dirty="0" smtClean="0"/>
              <a:t> </a:t>
            </a:r>
            <a:r>
              <a:rPr lang="en-US" dirty="0" smtClean="0"/>
              <a:t>Heap</a:t>
            </a:r>
            <a:endParaRPr lang="fa-IR" dirty="0"/>
          </a:p>
          <a:p>
            <a:endParaRPr lang="fa-I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مفهوم ارجاع به </a:t>
            </a:r>
            <a:r>
              <a:rPr lang="fa-IR" dirty="0" err="1" smtClean="0"/>
              <a:t>اشیاء</a:t>
            </a:r>
            <a:endParaRPr lang="fa-IR" dirty="0" smtClean="0"/>
          </a:p>
          <a:p>
            <a:r>
              <a:rPr lang="fa-IR" dirty="0" smtClean="0"/>
              <a:t>وضعیت </a:t>
            </a:r>
            <a:r>
              <a:rPr lang="fa-IR" dirty="0" err="1" smtClean="0"/>
              <a:t>اشیاء</a:t>
            </a:r>
            <a:r>
              <a:rPr lang="fa-IR" dirty="0" smtClean="0"/>
              <a:t> در حافظه</a:t>
            </a:r>
          </a:p>
          <a:p>
            <a:r>
              <a:rPr lang="fa-IR" dirty="0" smtClean="0"/>
              <a:t>تفاوت </a:t>
            </a:r>
            <a:r>
              <a:rPr lang="en-US" dirty="0" smtClean="0"/>
              <a:t>primitive types</a:t>
            </a:r>
            <a:r>
              <a:rPr lang="fa-IR" dirty="0" smtClean="0"/>
              <a:t> و </a:t>
            </a:r>
            <a:r>
              <a:rPr lang="en-US" dirty="0" smtClean="0"/>
              <a:t>reference types</a:t>
            </a:r>
          </a:p>
          <a:p>
            <a:pPr lvl="1"/>
            <a:r>
              <a:rPr lang="fa-IR" dirty="0" err="1" smtClean="0"/>
              <a:t>آرایه‌ها</a:t>
            </a:r>
            <a:r>
              <a:rPr lang="fa-IR" dirty="0" smtClean="0"/>
              <a:t> و </a:t>
            </a:r>
            <a:r>
              <a:rPr lang="fa-IR" dirty="0" err="1" smtClean="0"/>
              <a:t>رشته‌ها</a:t>
            </a:r>
            <a:r>
              <a:rPr lang="fa-IR" dirty="0" smtClean="0"/>
              <a:t> هم </a:t>
            </a:r>
            <a:r>
              <a:rPr lang="fa-IR" dirty="0" err="1" smtClean="0"/>
              <a:t>شیء</a:t>
            </a:r>
            <a:r>
              <a:rPr lang="fa-IR" dirty="0" smtClean="0"/>
              <a:t> هستند</a:t>
            </a:r>
          </a:p>
          <a:p>
            <a:r>
              <a:rPr lang="fa-IR" dirty="0" smtClean="0"/>
              <a:t>زباله‌روب</a:t>
            </a:r>
            <a:endParaRPr lang="en-US" dirty="0" smtClean="0"/>
          </a:p>
          <a:p>
            <a:r>
              <a:rPr lang="fa-IR" dirty="0" smtClean="0"/>
              <a:t>نحوه ارسال پارامتر به </a:t>
            </a:r>
            <a:r>
              <a:rPr lang="fa-IR" dirty="0" err="1" smtClean="0"/>
              <a:t>متدها</a:t>
            </a:r>
            <a:r>
              <a:rPr lang="fa-IR" dirty="0" smtClean="0"/>
              <a:t> در جاوا</a:t>
            </a:r>
            <a:endParaRPr lang="en-US" dirty="0" smtClean="0"/>
          </a:p>
          <a:p>
            <a:r>
              <a:rPr lang="fa-IR" dirty="0" err="1" smtClean="0"/>
              <a:t>بخش‌های</a:t>
            </a:r>
            <a:r>
              <a:rPr lang="fa-IR" dirty="0" smtClean="0"/>
              <a:t> مختلف حافظه: </a:t>
            </a:r>
            <a:r>
              <a:rPr lang="en-US" dirty="0" smtClean="0"/>
              <a:t>Stack</a:t>
            </a:r>
            <a:r>
              <a:rPr lang="fa-IR" dirty="0" smtClean="0"/>
              <a:t> و </a:t>
            </a:r>
            <a:r>
              <a:rPr lang="en-US" dirty="0" smtClean="0"/>
              <a:t>Heap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290910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 smtClean="0">
              <a:solidFill>
                <a:srgbClr val="7F0055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Dog 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(String n) 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C0"/>
                </a:solidFill>
                <a:latin typeface="Courier New"/>
              </a:rPr>
              <a:t>			name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= n;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 bark(){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i="1" dirty="0" smtClean="0">
                <a:solidFill>
                  <a:srgbClr val="2A00FF"/>
                </a:solidFill>
                <a:latin typeface="Courier New"/>
              </a:rPr>
              <a:t>"Hop! Hop!"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7158" y="235527"/>
            <a:ext cx="238364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anose="00000400000000000000" pitchFamily="2" charset="-78"/>
              </a:rPr>
              <a:t>تعريف کلاس</a:t>
            </a:r>
          </a:p>
          <a:p>
            <a:pPr algn="ctr"/>
            <a:r>
              <a:rPr lang="en-US" sz="2000" dirty="0" smtClean="0">
                <a:cs typeface="B Nazanin" panose="00000400000000000000" pitchFamily="2" charset="-78"/>
              </a:rPr>
              <a:t>Class Declaration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599" y="4529630"/>
            <a:ext cx="6324601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accent4">
                    <a:lumMod val="50000"/>
                  </a:schemeClr>
                </a:solidFill>
                <a:cs typeface="B Nazanin" panose="00000400000000000000" pitchFamily="2" charset="-78"/>
              </a:rPr>
              <a:t>ساخت شیء جدید، نمونه‌سازی</a:t>
            </a:r>
          </a:p>
          <a:p>
            <a:pPr algn="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cs typeface="B Nazanin" panose="00000400000000000000" pitchFamily="2" charset="-78"/>
              </a:rPr>
              <a:t>Object Creation, Instantiation</a:t>
            </a:r>
            <a:endParaRPr lang="en-US" dirty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8601" y="5181600"/>
            <a:ext cx="5181599" cy="1143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b="1" dirty="0" smtClean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b="1" dirty="0" smtClean="0">
                <a:solidFill>
                  <a:schemeClr val="accent4">
                    <a:lumMod val="50000"/>
                  </a:schemeClr>
                </a:solidFill>
                <a:cs typeface="B Nazanin" panose="00000400000000000000" pitchFamily="2" charset="-78"/>
              </a:rPr>
              <a:t>ارسال پیغادم</a:t>
            </a:r>
          </a:p>
          <a:p>
            <a:pPr algn="r" rtl="1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cs typeface="B Nazanin" panose="00000400000000000000" pitchFamily="2" charset="-78"/>
              </a:rPr>
              <a:t>Message passing</a:t>
            </a:r>
            <a:endParaRPr lang="en-US" dirty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29400" y="4038600"/>
            <a:ext cx="2286000" cy="2362200"/>
          </a:xfrm>
          <a:prstGeom prst="roundRect">
            <a:avLst>
              <a:gd name="adj" fmla="val 14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متغیر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d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چیست؟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endParaRPr lang="fa-IR" sz="500" b="1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يک شیء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endParaRPr lang="fa-IR" sz="700" b="1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ارجاع به يک شیء (</a:t>
            </a:r>
            <a:r>
              <a:rPr lang="en-US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Reference</a:t>
            </a:r>
            <a:r>
              <a:rPr lang="fa-IR" sz="24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45720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/>
              </a:rPr>
              <a:t>Dog d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Dog(); </a:t>
            </a:r>
            <a:endParaRPr lang="fa-IR" sz="2000" b="1" dirty="0" smtClean="0">
              <a:solidFill>
                <a:srgbClr val="000000"/>
              </a:solidFill>
              <a:latin typeface="Courier New"/>
            </a:endParaRPr>
          </a:p>
          <a:p>
            <a:endParaRPr lang="fa-IR" sz="20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d.setName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"Fido"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); </a:t>
            </a:r>
            <a:endParaRPr lang="fa-IR" sz="20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d.bark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();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7158" y="1149927"/>
            <a:ext cx="6881842" cy="3131584"/>
          </a:xfrm>
          <a:prstGeom prst="roundRect">
            <a:avLst>
              <a:gd name="adj" fmla="val 11976"/>
            </a:avLst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8599" y="5154584"/>
            <a:ext cx="5105401" cy="408016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b="1" dirty="0" smtClean="0">
                <a:solidFill>
                  <a:schemeClr val="accent4">
                    <a:lumMod val="50000"/>
                  </a:schemeClr>
                </a:solidFill>
                <a:cs typeface="B Nazanin" panose="00000400000000000000" pitchFamily="2" charset="-78"/>
              </a:rPr>
              <a:t>تغییر حالت (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cs typeface="B Nazanin" panose="00000400000000000000" pitchFamily="2" charset="-78"/>
              </a:rPr>
              <a:t>state</a:t>
            </a:r>
            <a:r>
              <a:rPr lang="fa-IR" b="1" dirty="0" smtClean="0">
                <a:solidFill>
                  <a:schemeClr val="accent4">
                    <a:lumMod val="50000"/>
                  </a:schemeClr>
                </a:solidFill>
                <a:cs typeface="B Nazanin" panose="00000400000000000000" pitchFamily="2" charset="-78"/>
              </a:rPr>
              <a:t>) شیء</a:t>
            </a:r>
            <a:endParaRPr lang="en-US" dirty="0">
              <a:solidFill>
                <a:schemeClr val="accent4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یادآوری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6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5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 </a:t>
            </a:r>
            <a:r>
              <a:rPr lang="fa-IR" dirty="0" err="1" smtClean="0"/>
              <a:t>کنيد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err="1" smtClean="0"/>
              <a:t>فصل‌های</a:t>
            </a:r>
            <a:r>
              <a:rPr lang="fa-IR" dirty="0" smtClean="0"/>
              <a:t> 3 و 6 از کتاب دايتل</a:t>
            </a:r>
          </a:p>
          <a:p>
            <a:pPr marL="365760" lvl="1" indent="0" algn="l" rtl="0">
              <a:buClr>
                <a:srgbClr val="92278F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Java How to Program</a:t>
            </a:r>
            <a:r>
              <a:rPr lang="fa-IR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 &amp; 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algn="l" rtl="0"/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تمرين‌های همین فصل‌ها از کتاب دايتل</a:t>
            </a:r>
          </a:p>
        </p:txBody>
      </p:sp>
      <p:pic>
        <p:nvPicPr>
          <p:cNvPr id="4" name="Picture 2" descr="http://www-fp.pearsonhighered.com/assets/hip/images/bigcovers/01338078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281657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2838456"/>
            <a:ext cx="472116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3</a:t>
            </a:r>
            <a:r>
              <a:rPr lang="en-US" sz="2400" dirty="0"/>
              <a:t>-</a:t>
            </a:r>
            <a:r>
              <a:rPr lang="en-US" sz="2400" dirty="0" smtClean="0"/>
              <a:t> </a:t>
            </a:r>
            <a:r>
              <a:rPr lang="en-US" sz="2400" dirty="0"/>
              <a:t>Introduction to Classes,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Objects</a:t>
            </a:r>
            <a:r>
              <a:rPr lang="en-US" sz="2400" dirty="0"/>
              <a:t>, </a:t>
            </a:r>
            <a:r>
              <a:rPr lang="en-US" sz="2400" dirty="0" smtClean="0"/>
              <a:t>Methods and Strings</a:t>
            </a:r>
          </a:p>
          <a:p>
            <a:endParaRPr lang="en-US" sz="2400" dirty="0" smtClean="0"/>
          </a:p>
          <a:p>
            <a:r>
              <a:rPr lang="en-US" sz="2400" dirty="0" smtClean="0"/>
              <a:t>6- </a:t>
            </a:r>
            <a:r>
              <a:rPr lang="en-US" sz="2400" dirty="0"/>
              <a:t>Methods: A Deeper Look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37469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سعی کنید </a:t>
            </a:r>
            <a:r>
              <a:rPr lang="fa-IR" dirty="0" err="1" smtClean="0"/>
              <a:t>برنامه‌هایی</a:t>
            </a:r>
            <a:r>
              <a:rPr lang="fa-IR" dirty="0" smtClean="0"/>
              <a:t> بنویسید که </a:t>
            </a:r>
            <a:r>
              <a:rPr lang="en-US" dirty="0" smtClean="0"/>
              <a:t>Stack</a:t>
            </a:r>
            <a:r>
              <a:rPr lang="fa-IR" dirty="0" smtClean="0"/>
              <a:t> را سرریز کنند.</a:t>
            </a:r>
          </a:p>
          <a:p>
            <a:r>
              <a:rPr lang="fa-IR" dirty="0" smtClean="0"/>
              <a:t>با ایجاد تعداد زیادی </a:t>
            </a:r>
            <a:r>
              <a:rPr lang="fa-IR" dirty="0" err="1" smtClean="0"/>
              <a:t>شیء</a:t>
            </a:r>
            <a:r>
              <a:rPr lang="fa-IR" dirty="0" smtClean="0"/>
              <a:t> کوچک، </a:t>
            </a:r>
            <a:r>
              <a:rPr lang="fa-IR" dirty="0" err="1" smtClean="0"/>
              <a:t>برنامه‌ای</a:t>
            </a:r>
            <a:r>
              <a:rPr lang="fa-IR" dirty="0" smtClean="0"/>
              <a:t> بنویسید که </a:t>
            </a:r>
            <a:r>
              <a:rPr lang="en-US" dirty="0" smtClean="0"/>
              <a:t>Heap</a:t>
            </a:r>
            <a:r>
              <a:rPr lang="fa-IR" dirty="0" smtClean="0"/>
              <a:t> را سرریز کند.</a:t>
            </a:r>
          </a:p>
          <a:p>
            <a:r>
              <a:rPr lang="fa-IR" dirty="0"/>
              <a:t>با ایجاد تعداد </a:t>
            </a:r>
            <a:r>
              <a:rPr lang="fa-IR" dirty="0" smtClean="0"/>
              <a:t>کمی </a:t>
            </a:r>
            <a:r>
              <a:rPr lang="fa-IR" dirty="0" err="1"/>
              <a:t>شیء</a:t>
            </a:r>
            <a:r>
              <a:rPr lang="fa-IR" dirty="0"/>
              <a:t> </a:t>
            </a:r>
            <a:r>
              <a:rPr lang="fa-IR" dirty="0" err="1" smtClean="0"/>
              <a:t>بسيار</a:t>
            </a:r>
            <a:r>
              <a:rPr lang="fa-IR" dirty="0" smtClean="0"/>
              <a:t> بزرگ، </a:t>
            </a:r>
            <a:r>
              <a:rPr lang="fa-IR" dirty="0" err="1"/>
              <a:t>برنامه‌ای</a:t>
            </a:r>
            <a:r>
              <a:rPr lang="fa-IR" dirty="0"/>
              <a:t> بنویسید که </a:t>
            </a:r>
            <a:r>
              <a:rPr lang="en-US" dirty="0"/>
              <a:t>Heap</a:t>
            </a:r>
            <a:r>
              <a:rPr lang="fa-IR" dirty="0"/>
              <a:t> را سرریز کند</a:t>
            </a:r>
            <a:r>
              <a:rPr lang="fa-IR" dirty="0" smtClean="0"/>
              <a:t>.</a:t>
            </a:r>
            <a:endParaRPr lang="en-US" dirty="0" smtClean="0"/>
          </a:p>
          <a:p>
            <a:r>
              <a:rPr lang="fa-IR" dirty="0" err="1" smtClean="0"/>
              <a:t>تنظيمات</a:t>
            </a:r>
            <a:r>
              <a:rPr lang="fa-IR" dirty="0" smtClean="0"/>
              <a:t> حافظه </a:t>
            </a:r>
            <a:r>
              <a:rPr lang="en-US" dirty="0" smtClean="0"/>
              <a:t>JVM</a:t>
            </a:r>
            <a:r>
              <a:rPr lang="fa-IR" dirty="0" smtClean="0"/>
              <a:t> را </a:t>
            </a:r>
            <a:r>
              <a:rPr lang="fa-IR" dirty="0" err="1" smtClean="0"/>
              <a:t>تمرين</a:t>
            </a:r>
            <a:r>
              <a:rPr lang="fa-IR" dirty="0" smtClean="0"/>
              <a:t> کنید</a:t>
            </a:r>
          </a:p>
          <a:p>
            <a:pPr lvl="1"/>
            <a:r>
              <a:rPr lang="fa-IR" dirty="0" smtClean="0"/>
              <a:t>به صورت </a:t>
            </a:r>
            <a:r>
              <a:rPr lang="en-US" dirty="0" smtClean="0"/>
              <a:t>command line</a:t>
            </a:r>
          </a:p>
          <a:p>
            <a:pPr lvl="1"/>
            <a:r>
              <a:rPr lang="fa-IR" dirty="0" smtClean="0"/>
              <a:t>در محیط توسعه </a:t>
            </a:r>
            <a:r>
              <a:rPr lang="fa-IR" dirty="0" err="1" smtClean="0"/>
              <a:t>نرم‌افزار</a:t>
            </a:r>
            <a:r>
              <a:rPr lang="fa-IR" dirty="0" smtClean="0"/>
              <a:t> (مثلاً </a:t>
            </a:r>
            <a:r>
              <a:rPr lang="en-US" dirty="0" smtClean="0"/>
              <a:t>Eclipse</a:t>
            </a:r>
            <a:r>
              <a:rPr lang="fa-IR" dirty="0" smtClean="0"/>
              <a:t>)</a:t>
            </a:r>
            <a:endParaRPr lang="fa-IR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226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</a:t>
            </a:r>
            <a:r>
              <a:rPr lang="fa-IR" dirty="0" err="1" smtClean="0"/>
              <a:t>بخوانيد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Heap, Stack</a:t>
            </a:r>
          </a:p>
          <a:p>
            <a:pPr algn="l" rtl="0"/>
            <a:r>
              <a:rPr lang="en-US" dirty="0" smtClean="0"/>
              <a:t>Heap generations</a:t>
            </a:r>
          </a:p>
          <a:p>
            <a:pPr algn="l" rtl="0"/>
            <a:r>
              <a:rPr lang="en-US" dirty="0" smtClean="0"/>
              <a:t>Garbage Collection Algorithms</a:t>
            </a:r>
          </a:p>
          <a:p>
            <a:pPr algn="l" rtl="0"/>
            <a:r>
              <a:rPr lang="en-US" dirty="0" smtClean="0"/>
              <a:t>Call </a:t>
            </a:r>
            <a:r>
              <a:rPr lang="en-US" dirty="0"/>
              <a:t>by </a:t>
            </a:r>
            <a:r>
              <a:rPr lang="en-US" dirty="0" smtClean="0"/>
              <a:t>value, Call </a:t>
            </a:r>
            <a:r>
              <a:rPr lang="en-US" dirty="0"/>
              <a:t>by </a:t>
            </a:r>
            <a:r>
              <a:rPr lang="en-US" dirty="0" smtClean="0"/>
              <a:t>pointer, Call </a:t>
            </a:r>
            <a:r>
              <a:rPr lang="en-US" dirty="0"/>
              <a:t>by </a:t>
            </a:r>
            <a:r>
              <a:rPr lang="en-US" dirty="0" smtClean="0"/>
              <a:t>reference</a:t>
            </a:r>
          </a:p>
          <a:p>
            <a:pPr algn="r"/>
            <a:r>
              <a:rPr lang="fa-IR" dirty="0" err="1" smtClean="0"/>
              <a:t>گونه‌های</a:t>
            </a:r>
            <a:r>
              <a:rPr lang="fa-IR" dirty="0" smtClean="0"/>
              <a:t> ارسال پارامتر به متد در </a:t>
            </a:r>
            <a:r>
              <a:rPr lang="en-US" dirty="0" smtClean="0"/>
              <a:t>C++</a:t>
            </a:r>
            <a:r>
              <a:rPr lang="fa-IR" dirty="0" smtClean="0"/>
              <a:t> :</a:t>
            </a:r>
          </a:p>
          <a:p>
            <a:pPr marL="0" indent="0" algn="l" rtl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cppMethod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(Person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byValue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2400" b="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Person*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byPointer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Person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&amp;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byReference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){...</a:t>
            </a:r>
            <a:endParaRPr lang="en-US" sz="2400" b="1" dirty="0">
              <a:solidFill>
                <a:srgbClr val="000000"/>
              </a:solidFill>
              <a:latin typeface="Courier New"/>
            </a:endParaRPr>
          </a:p>
          <a:p>
            <a:r>
              <a:rPr lang="fa-IR" dirty="0" err="1" smtClean="0"/>
              <a:t>گونه‌های</a:t>
            </a:r>
            <a:r>
              <a:rPr lang="fa-IR" dirty="0" smtClean="0"/>
              <a:t> </a:t>
            </a:r>
            <a:r>
              <a:rPr lang="fa-IR" dirty="0"/>
              <a:t>ارسال پارامتر به متد در </a:t>
            </a:r>
            <a:r>
              <a:rPr lang="en-US" dirty="0" smtClean="0"/>
              <a:t>C</a:t>
            </a:r>
            <a:r>
              <a:rPr lang="en-US" dirty="0"/>
              <a:t>#</a:t>
            </a:r>
            <a:r>
              <a:rPr lang="fa-IR" dirty="0" smtClean="0"/>
              <a:t> </a:t>
            </a:r>
            <a:r>
              <a:rPr lang="fa-IR" dirty="0"/>
              <a:t>:</a:t>
            </a:r>
          </a:p>
          <a:p>
            <a:pPr marL="0" lvl="0" indent="0" algn="l" rtl="0">
              <a:buClr>
                <a:srgbClr val="92278F"/>
              </a:buClr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cSharpMethod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(ref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a, ref Person p){...</a:t>
            </a:r>
            <a:endParaRPr lang="en-US" sz="2400" b="1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171540"/>
            <a:ext cx="2590800" cy="172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0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پايان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یک </a:t>
            </a:r>
            <a:r>
              <a:rPr lang="fa-IR" dirty="0" err="1" smtClean="0"/>
              <a:t>شیء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19600" y="1143000"/>
            <a:ext cx="4495800" cy="5334000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نقطه (</a:t>
            </a:r>
            <a:r>
              <a:rPr lang="en-US" dirty="0" smtClean="0">
                <a:solidFill>
                  <a:prstClr val="black"/>
                </a:solidFill>
              </a:rPr>
              <a:t>dot</a:t>
            </a:r>
            <a:r>
              <a:rPr lang="fa-IR" dirty="0" smtClean="0">
                <a:solidFill>
                  <a:prstClr val="black"/>
                </a:solidFill>
              </a:rPr>
              <a:t>):</a:t>
            </a:r>
          </a:p>
          <a:p>
            <a:pPr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قبل از نقطه، اسم </a:t>
            </a:r>
            <a:r>
              <a:rPr lang="fa-IR" dirty="0" err="1" smtClean="0">
                <a:solidFill>
                  <a:prstClr val="black"/>
                </a:solidFill>
              </a:rPr>
              <a:t>شیء</a:t>
            </a:r>
            <a:r>
              <a:rPr lang="fa-IR" dirty="0" smtClean="0">
                <a:solidFill>
                  <a:prstClr val="black"/>
                </a:solidFill>
              </a:rPr>
              <a:t> </a:t>
            </a:r>
            <a:r>
              <a:rPr lang="fa-IR" dirty="0" err="1" smtClean="0">
                <a:solidFill>
                  <a:prstClr val="black"/>
                </a:solidFill>
              </a:rPr>
              <a:t>می‌آید</a:t>
            </a:r>
            <a:endParaRPr lang="fa-IR" dirty="0" smtClean="0">
              <a:solidFill>
                <a:prstClr val="black"/>
              </a:solidFill>
            </a:endParaRPr>
          </a:p>
          <a:p>
            <a:pPr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معمولاً بعد از نقطه، یک متد فراخوانی </a:t>
            </a:r>
            <a:r>
              <a:rPr lang="fa-IR" dirty="0" err="1" smtClean="0">
                <a:solidFill>
                  <a:prstClr val="black"/>
                </a:solidFill>
              </a:rPr>
              <a:t>می‌شود</a:t>
            </a:r>
            <a:endParaRPr lang="fa-IR" dirty="0" smtClean="0">
              <a:solidFill>
                <a:prstClr val="black"/>
              </a:solidFill>
            </a:endParaRPr>
          </a:p>
          <a:p>
            <a:pPr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بعد از نقطه، ممکن است 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fa-IR" dirty="0" smtClean="0">
                <a:solidFill>
                  <a:prstClr val="black"/>
                </a:solidFill>
              </a:rPr>
              <a:t>یکی از </a:t>
            </a:r>
            <a:r>
              <a:rPr lang="fa-IR" dirty="0" err="1" smtClean="0">
                <a:solidFill>
                  <a:prstClr val="black"/>
                </a:solidFill>
              </a:rPr>
              <a:t>ویژگی‌های</a:t>
            </a:r>
            <a:r>
              <a:rPr lang="fa-IR" dirty="0" smtClean="0">
                <a:solidFill>
                  <a:prstClr val="black"/>
                </a:solidFill>
              </a:rPr>
              <a:t> </a:t>
            </a:r>
            <a:r>
              <a:rPr lang="fa-IR" dirty="0" err="1" smtClean="0">
                <a:solidFill>
                  <a:prstClr val="black"/>
                </a:solidFill>
              </a:rPr>
              <a:t>شیء</a:t>
            </a:r>
            <a:r>
              <a:rPr lang="fa-IR" dirty="0" smtClean="0">
                <a:solidFill>
                  <a:prstClr val="black"/>
                </a:solidFill>
              </a:rPr>
              <a:t> بیاید</a:t>
            </a: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به شرطی که </a:t>
            </a:r>
            <a:r>
              <a:rPr lang="fa-IR" b="1" dirty="0" smtClean="0">
                <a:solidFill>
                  <a:prstClr val="black"/>
                </a:solidFill>
              </a:rPr>
              <a:t>در دسترس</a:t>
            </a:r>
            <a:r>
              <a:rPr lang="fa-IR" dirty="0" smtClean="0">
                <a:solidFill>
                  <a:prstClr val="black"/>
                </a:solidFill>
              </a:rPr>
              <a:t> باشد</a:t>
            </a:r>
          </a:p>
          <a:p>
            <a:pPr lvl="2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مثلاً </a:t>
            </a:r>
            <a:r>
              <a:rPr lang="en-US" dirty="0" smtClean="0">
                <a:solidFill>
                  <a:prstClr val="black"/>
                </a:solidFill>
              </a:rPr>
              <a:t>public </a:t>
            </a:r>
            <a:r>
              <a:rPr lang="fa-IR" dirty="0" smtClean="0">
                <a:solidFill>
                  <a:prstClr val="black"/>
                </a:solidFill>
              </a:rPr>
              <a:t> باشد</a:t>
            </a:r>
            <a:endParaRPr lang="fa-IR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4572000" cy="4976747"/>
          </a:xfrm>
          <a:custGeom>
            <a:avLst/>
            <a:gdLst>
              <a:gd name="connsiteX0" fmla="*/ 0 w 4572000"/>
              <a:gd name="connsiteY0" fmla="*/ 0 h 5234253"/>
              <a:gd name="connsiteX1" fmla="*/ 4572000 w 4572000"/>
              <a:gd name="connsiteY1" fmla="*/ 0 h 5234253"/>
              <a:gd name="connsiteX2" fmla="*/ 4572000 w 4572000"/>
              <a:gd name="connsiteY2" fmla="*/ 5234253 h 5234253"/>
              <a:gd name="connsiteX3" fmla="*/ 0 w 4572000"/>
              <a:gd name="connsiteY3" fmla="*/ 5234253 h 5234253"/>
              <a:gd name="connsiteX4" fmla="*/ 0 w 4572000"/>
              <a:gd name="connsiteY4" fmla="*/ 0 h 5234253"/>
              <a:gd name="connsiteX0" fmla="*/ 0 w 4572000"/>
              <a:gd name="connsiteY0" fmla="*/ 0 h 5249493"/>
              <a:gd name="connsiteX1" fmla="*/ 4572000 w 4572000"/>
              <a:gd name="connsiteY1" fmla="*/ 0 h 5249493"/>
              <a:gd name="connsiteX2" fmla="*/ 3429000 w 4572000"/>
              <a:gd name="connsiteY2" fmla="*/ 5249493 h 5249493"/>
              <a:gd name="connsiteX3" fmla="*/ 0 w 4572000"/>
              <a:gd name="connsiteY3" fmla="*/ 5234253 h 5249493"/>
              <a:gd name="connsiteX4" fmla="*/ 0 w 4572000"/>
              <a:gd name="connsiteY4" fmla="*/ 0 h 524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249493">
                <a:moveTo>
                  <a:pt x="0" y="0"/>
                </a:moveTo>
                <a:lnTo>
                  <a:pt x="4572000" y="0"/>
                </a:lnTo>
                <a:lnTo>
                  <a:pt x="3429000" y="5249493"/>
                </a:lnTo>
                <a:lnTo>
                  <a:pt x="0" y="52342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lvl="0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en-US" sz="2400" b="1" dirty="0">
                <a:solidFill>
                  <a:srgbClr val="000000"/>
                </a:solidFill>
                <a:latin typeface="Courier New"/>
                <a:cs typeface="B Nazanin" pitchFamily="2" charset="-78"/>
              </a:rPr>
              <a:t>Person p = </a:t>
            </a:r>
            <a:r>
              <a:rPr lang="en-US" sz="2400" b="1" dirty="0">
                <a:solidFill>
                  <a:srgbClr val="7F0055"/>
                </a:solidFill>
                <a:latin typeface="Courier New"/>
                <a:cs typeface="B Nazanin" pitchFamily="2" charset="-78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B Nazanin" pitchFamily="2" charset="-78"/>
              </a:rPr>
              <a:t> Person(); </a:t>
            </a:r>
          </a:p>
          <a:p>
            <a:pPr lvl="0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  <a:cs typeface="B Nazanin" pitchFamily="2" charset="-78"/>
              </a:rPr>
              <a:t>p.setName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B Nazanin" pitchFamily="2" charset="-78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urier New"/>
                <a:cs typeface="B Nazanin" pitchFamily="2" charset="-78"/>
              </a:rPr>
              <a:t>"</a:t>
            </a:r>
            <a:r>
              <a:rPr lang="fa-IR" sz="2400" b="1" dirty="0">
                <a:solidFill>
                  <a:srgbClr val="2A00FF"/>
                </a:solidFill>
                <a:latin typeface="Courier New"/>
                <a:cs typeface="B Nazanin" pitchFamily="2" charset="-78"/>
              </a:rPr>
              <a:t>علی علوی</a:t>
            </a:r>
            <a:r>
              <a:rPr lang="en-US" sz="2400" b="1" dirty="0">
                <a:solidFill>
                  <a:srgbClr val="2A00FF"/>
                </a:solidFill>
                <a:latin typeface="Courier New"/>
                <a:cs typeface="B Nazanin" pitchFamily="2" charset="-78"/>
              </a:rPr>
              <a:t>"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B Nazanin" pitchFamily="2" charset="-78"/>
              </a:rPr>
              <a:t>);</a:t>
            </a:r>
          </a:p>
          <a:p>
            <a:pPr lvl="0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endParaRPr lang="en-US" sz="1000" b="1" dirty="0">
              <a:solidFill>
                <a:srgbClr val="000000"/>
              </a:solidFill>
              <a:latin typeface="Courier New"/>
              <a:cs typeface="B Nazanin" pitchFamily="2" charset="-78"/>
            </a:endParaRPr>
          </a:p>
          <a:p>
            <a:pPr lvl="0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en-US" sz="2400" b="1" dirty="0">
                <a:solidFill>
                  <a:srgbClr val="000000"/>
                </a:solidFill>
                <a:latin typeface="Courier New"/>
                <a:cs typeface="B Nazanin" pitchFamily="2" charset="-78"/>
              </a:rPr>
              <a:t>Book b1 = </a:t>
            </a:r>
            <a:r>
              <a:rPr lang="en-US" sz="2400" b="1" dirty="0">
                <a:solidFill>
                  <a:srgbClr val="7F0055"/>
                </a:solidFill>
                <a:latin typeface="Courier New"/>
                <a:cs typeface="B Nazanin" pitchFamily="2" charset="-78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B Nazanin" pitchFamily="2" charset="-78"/>
              </a:rPr>
              <a:t> Book(); </a:t>
            </a:r>
          </a:p>
          <a:p>
            <a:pPr lvl="0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en-US" sz="2400" b="1" dirty="0">
                <a:solidFill>
                  <a:srgbClr val="000000"/>
                </a:solidFill>
                <a:latin typeface="Courier New"/>
                <a:cs typeface="B Nazanin" pitchFamily="2" charset="-78"/>
              </a:rPr>
              <a:t>b1.setTitle(</a:t>
            </a:r>
            <a:r>
              <a:rPr lang="en-US" sz="2400" b="1" dirty="0">
                <a:solidFill>
                  <a:srgbClr val="2A00FF"/>
                </a:solidFill>
                <a:latin typeface="Courier New"/>
                <a:cs typeface="B Nazanin" pitchFamily="2" charset="-78"/>
              </a:rPr>
              <a:t>"</a:t>
            </a:r>
            <a:r>
              <a:rPr lang="fa-IR" sz="2400" b="1" dirty="0">
                <a:solidFill>
                  <a:srgbClr val="2A00FF"/>
                </a:solidFill>
                <a:latin typeface="Courier New"/>
                <a:cs typeface="B Nazanin" pitchFamily="2" charset="-78"/>
              </a:rPr>
              <a:t>شاهنامه</a:t>
            </a:r>
            <a:r>
              <a:rPr lang="en-US" sz="2400" b="1" dirty="0">
                <a:solidFill>
                  <a:srgbClr val="2A00FF"/>
                </a:solidFill>
                <a:latin typeface="Courier New"/>
                <a:cs typeface="B Nazanin" pitchFamily="2" charset="-78"/>
              </a:rPr>
              <a:t>"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B Nazanin" pitchFamily="2" charset="-78"/>
              </a:rPr>
              <a:t>);</a:t>
            </a:r>
            <a:endParaRPr lang="fa-IR" sz="2400" b="1" dirty="0">
              <a:solidFill>
                <a:srgbClr val="000000"/>
              </a:solidFill>
              <a:latin typeface="Courier New"/>
              <a:cs typeface="B Nazanin" pitchFamily="2" charset="-78"/>
            </a:endParaRPr>
          </a:p>
          <a:p>
            <a:pPr lvl="0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endParaRPr lang="fa-IR" sz="1000" b="1" dirty="0">
              <a:solidFill>
                <a:srgbClr val="000000"/>
              </a:solidFill>
              <a:latin typeface="Courier New"/>
              <a:cs typeface="B Nazanin" pitchFamily="2" charset="-78"/>
            </a:endParaRPr>
          </a:p>
          <a:p>
            <a:pPr lvl="0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en-US" sz="2400" b="1" dirty="0" err="1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p.borrow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(b1);</a:t>
            </a:r>
            <a:endParaRPr lang="fa-IR" sz="2400" b="1" dirty="0" smtClean="0">
              <a:solidFill>
                <a:srgbClr val="000000"/>
              </a:solidFill>
              <a:latin typeface="Courier New"/>
              <a:cs typeface="B Nazanin" pitchFamily="2" charset="-78"/>
            </a:endParaRPr>
          </a:p>
          <a:p>
            <a:pPr lvl="0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endParaRPr lang="en-US" sz="1000" b="1" dirty="0" smtClean="0">
              <a:solidFill>
                <a:srgbClr val="000000"/>
              </a:solidFill>
              <a:latin typeface="Courier New"/>
              <a:cs typeface="B Nazanin" pitchFamily="2" charset="-78"/>
            </a:endParaRPr>
          </a:p>
          <a:p>
            <a:pPr lvl="0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String s = p.name;</a:t>
            </a:r>
          </a:p>
          <a:p>
            <a:pPr lvl="0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en-US" sz="2400" b="1" dirty="0" err="1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p.age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 = </a:t>
            </a:r>
            <a:r>
              <a:rPr lang="en-US" sz="2400" b="1" dirty="0">
                <a:solidFill>
                  <a:srgbClr val="2A00FF"/>
                </a:solidFill>
                <a:latin typeface="Courier New"/>
                <a:cs typeface="B Nazanin" pitchFamily="2" charset="-78"/>
              </a:rPr>
              <a:t>22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B Nazanin" pitchFamily="2" charset="-78"/>
              </a:rPr>
              <a:t>;</a:t>
            </a:r>
            <a:endParaRPr lang="fa-IR" sz="2400" b="1" dirty="0">
              <a:solidFill>
                <a:srgbClr val="000000"/>
              </a:solidFill>
              <a:latin typeface="Courier New"/>
              <a:cs typeface="B Nazani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04800"/>
            <a:ext cx="4599336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B Nazanin" pitchFamily="2" charset="-78"/>
              </a:rPr>
              <a:t>object.method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B Nazanin" pitchFamily="2" charset="-78"/>
              </a:rPr>
              <a:t>(</a:t>
            </a:r>
            <a:r>
              <a:rPr lang="en-US" sz="2800" b="1" dirty="0" err="1" smtClean="0">
                <a:solidFill>
                  <a:srgbClr val="2A00FF"/>
                </a:solidFill>
                <a:latin typeface="+mj-lt"/>
                <a:cs typeface="B Nazanin" pitchFamily="2" charset="-78"/>
              </a:rPr>
              <a:t>params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B Nazanin" pitchFamily="2" charset="-78"/>
              </a:rPr>
              <a:t>);</a:t>
            </a:r>
            <a:endParaRPr lang="en-US" sz="2800" b="1" dirty="0">
              <a:solidFill>
                <a:srgbClr val="000000"/>
              </a:solidFill>
              <a:latin typeface="+mj-lt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77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487984"/>
            <a:ext cx="3794760" cy="3572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اشیاء</a:t>
            </a:r>
            <a:r>
              <a:rPr lang="fa-IR" dirty="0" smtClean="0"/>
              <a:t> در </a:t>
            </a:r>
            <a:r>
              <a:rPr lang="fa-IR" dirty="0" err="1" smtClean="0"/>
              <a:t>برنامه‌ها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09800" y="1143000"/>
            <a:ext cx="3962400" cy="518160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Dog d1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Dog(); </a:t>
            </a:r>
            <a:endParaRPr lang="fa-IR" sz="2400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d1.setName(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"Belle"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); </a:t>
            </a:r>
            <a:endParaRPr lang="fa-IR" sz="2400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d1.setAge(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3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); </a:t>
            </a:r>
            <a:endParaRPr lang="fa-IR" sz="2400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buNone/>
            </a:pPr>
            <a:endParaRPr lang="en-US" sz="2400" dirty="0" smtClean="0"/>
          </a:p>
          <a:p>
            <a:pPr marL="0" indent="0" algn="l" rtl="0">
              <a:buNone/>
            </a:pPr>
            <a:endParaRPr lang="en-US" sz="2400" dirty="0" smtClean="0"/>
          </a:p>
          <a:p>
            <a:pPr marL="0" indent="0" algn="l" rtl="0">
              <a:buNone/>
            </a:pPr>
            <a:endParaRPr lang="en-US" sz="500" dirty="0" smtClean="0"/>
          </a:p>
          <a:p>
            <a:pPr marL="0" indent="0" algn="l" rtl="0">
              <a:buNone/>
            </a:pPr>
            <a:endParaRPr lang="en-US" sz="2400" dirty="0" smtClean="0"/>
          </a:p>
          <a:p>
            <a:pPr marL="0" indent="0" algn="l" rt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Dog d2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Dog(); </a:t>
            </a:r>
            <a:endParaRPr lang="fa-IR" sz="2400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d2.setName(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"Fido"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pPr marL="0" indent="0" algn="l" rt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d2.setAge(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4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fa-IR" sz="2400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62075"/>
            <a:ext cx="1828800" cy="233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695700"/>
            <a:ext cx="1724025" cy="2628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29568" y="2514600"/>
            <a:ext cx="954107" cy="70788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/>
              </a:rPr>
              <a:t>Belle</a:t>
            </a:r>
          </a:p>
          <a:p>
            <a:pPr algn="ctr"/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/>
              </a:rPr>
              <a:t>3</a:t>
            </a:r>
            <a:endParaRPr 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3381" y="3581400"/>
            <a:ext cx="800219" cy="70788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/>
              </a:rPr>
              <a:t>Fido</a:t>
            </a:r>
          </a:p>
          <a:p>
            <a:pPr algn="ctr"/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/>
              </a:rPr>
              <a:t>4</a:t>
            </a:r>
            <a:endParaRPr 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5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2133600"/>
            <a:ext cx="3794760" cy="35724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382000" cy="5334000"/>
          </a:xfrm>
        </p:spPr>
        <p:txBody>
          <a:bodyPr>
            <a:normAutofit/>
          </a:bodyPr>
          <a:lstStyle/>
          <a:p>
            <a:r>
              <a:rPr lang="fa-IR" dirty="0" smtClean="0"/>
              <a:t>يادآوری: هر شیء، </a:t>
            </a:r>
            <a:r>
              <a:rPr lang="fa-IR" b="1" dirty="0" smtClean="0"/>
              <a:t>حالت</a:t>
            </a:r>
            <a:r>
              <a:rPr lang="fa-IR" dirty="0" smtClean="0"/>
              <a:t>، </a:t>
            </a:r>
            <a:r>
              <a:rPr lang="fa-IR" b="1" dirty="0" smtClean="0"/>
              <a:t>رفتار</a:t>
            </a:r>
            <a:r>
              <a:rPr lang="fa-IR" dirty="0" smtClean="0"/>
              <a:t> و </a:t>
            </a:r>
            <a:r>
              <a:rPr lang="fa-IR" b="1" dirty="0" smtClean="0"/>
              <a:t>هویت</a:t>
            </a:r>
            <a:r>
              <a:rPr lang="fa-IR" dirty="0" smtClean="0"/>
              <a:t> دارد</a:t>
            </a:r>
          </a:p>
          <a:p>
            <a:pPr lvl="1" algn="l" rtl="0"/>
            <a:r>
              <a:rPr lang="en-US" b="1" i="1" dirty="0" smtClean="0"/>
              <a:t>state</a:t>
            </a:r>
            <a:r>
              <a:rPr lang="en-US" b="1" dirty="0"/>
              <a:t>, </a:t>
            </a:r>
            <a:r>
              <a:rPr lang="en-US" b="1" i="1" dirty="0" smtClean="0"/>
              <a:t>behavior</a:t>
            </a:r>
            <a:r>
              <a:rPr lang="en-US" b="1" dirty="0" smtClean="0"/>
              <a:t>, </a:t>
            </a:r>
            <a:r>
              <a:rPr lang="en-US" b="1" i="1" dirty="0" smtClean="0"/>
              <a:t>identity</a:t>
            </a:r>
            <a:endParaRPr lang="en-US" b="1" i="1" dirty="0"/>
          </a:p>
          <a:p>
            <a:r>
              <a:rPr lang="fa-IR" dirty="0" smtClean="0"/>
              <a:t>هر شیء، در حافظه قرار </a:t>
            </a:r>
            <a:r>
              <a:rPr lang="fa-IR" dirty="0" err="1" smtClean="0"/>
              <a:t>می‌گيرد</a:t>
            </a:r>
            <a:r>
              <a:rPr lang="fa-IR" dirty="0" smtClean="0"/>
              <a:t> </a:t>
            </a:r>
          </a:p>
          <a:p>
            <a:endParaRPr lang="fa-IR" dirty="0" smtClean="0">
              <a:sym typeface="Wingdings" pitchFamily="2" charset="2"/>
            </a:endParaRPr>
          </a:p>
          <a:p>
            <a:r>
              <a:rPr lang="fa-IR" dirty="0" smtClean="0">
                <a:sym typeface="Wingdings" pitchFamily="2" charset="2"/>
              </a:rPr>
              <a:t>محتوای حافظه = </a:t>
            </a:r>
            <a:r>
              <a:rPr lang="fa-IR" b="1" dirty="0" smtClean="0">
                <a:sym typeface="Wingdings" pitchFamily="2" charset="2"/>
              </a:rPr>
              <a:t>حالت</a:t>
            </a:r>
            <a:r>
              <a:rPr lang="fa-IR" dirty="0" smtClean="0">
                <a:sym typeface="Wingdings" pitchFamily="2" charset="2"/>
              </a:rPr>
              <a:t> شیء</a:t>
            </a:r>
          </a:p>
          <a:p>
            <a:r>
              <a:rPr lang="fa-IR" dirty="0" smtClean="0">
                <a:sym typeface="Wingdings" pitchFamily="2" charset="2"/>
              </a:rPr>
              <a:t>آدرس شیء در حافظه </a:t>
            </a:r>
            <a:r>
              <a:rPr lang="en-US" b="1" dirty="0" smtClean="0">
                <a:latin typeface="Constantia"/>
                <a:sym typeface="Wingdings" pitchFamily="2" charset="2"/>
              </a:rPr>
              <a:t>≈</a:t>
            </a:r>
            <a:r>
              <a:rPr lang="fa-IR" b="1" dirty="0" smtClean="0">
                <a:latin typeface="Constantia"/>
                <a:sym typeface="Wingdings" pitchFamily="2" charset="2"/>
              </a:rPr>
              <a:t> هویت</a:t>
            </a:r>
            <a:r>
              <a:rPr lang="fa-IR" dirty="0" smtClean="0">
                <a:latin typeface="Constantia"/>
                <a:sym typeface="Wingdings" pitchFamily="2" charset="2"/>
              </a:rPr>
              <a:t> شیء</a:t>
            </a:r>
            <a:endParaRPr lang="fa-IR" dirty="0" smtClean="0">
              <a:sym typeface="Wingdings" pitchFamily="2" charset="2"/>
            </a:endParaRPr>
          </a:p>
          <a:p>
            <a:r>
              <a:rPr lang="fa-IR" b="1" dirty="0" smtClean="0">
                <a:sym typeface="Wingdings" pitchFamily="2" charset="2"/>
              </a:rPr>
              <a:t>رفتار </a:t>
            </a:r>
            <a:r>
              <a:rPr lang="fa-IR" dirty="0" smtClean="0">
                <a:sym typeface="Wingdings" pitchFamily="2" charset="2"/>
              </a:rPr>
              <a:t>شیء: قبلاً در کلاس شیء تعريف شده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808" y="3160216"/>
            <a:ext cx="954107" cy="70788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/>
              </a:rPr>
              <a:t>Belle</a:t>
            </a:r>
          </a:p>
          <a:p>
            <a:pPr algn="ctr"/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/>
              </a:rPr>
              <a:t>3</a:t>
            </a:r>
            <a:endParaRPr 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381" y="4191000"/>
            <a:ext cx="800219" cy="70788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/>
              </a:rPr>
              <a:t>Fido</a:t>
            </a:r>
          </a:p>
          <a:p>
            <a:pPr algn="ctr"/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/>
              </a:rPr>
              <a:t>4</a:t>
            </a:r>
            <a:endParaRPr 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اشیاء</a:t>
            </a:r>
            <a:r>
              <a:rPr lang="fa-IR" dirty="0" smtClean="0"/>
              <a:t> در حافظه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2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4583</TotalTime>
  <Words>2673</Words>
  <Application>Microsoft Office PowerPoint</Application>
  <PresentationFormat>On-screen Show (4:3)</PresentationFormat>
  <Paragraphs>632</Paragraphs>
  <Slides>63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7" baseType="lpstr">
      <vt:lpstr>B Nazanin</vt:lpstr>
      <vt:lpstr>B Traffic</vt:lpstr>
      <vt:lpstr>Courier New</vt:lpstr>
      <vt:lpstr>Times New Roman</vt:lpstr>
      <vt:lpstr>Wingdings</vt:lpstr>
      <vt:lpstr>Constantia</vt:lpstr>
      <vt:lpstr>Century Schoolbook</vt:lpstr>
      <vt:lpstr>Calibri</vt:lpstr>
      <vt:lpstr>Consolas</vt:lpstr>
      <vt:lpstr>Arial</vt:lpstr>
      <vt:lpstr>B Titr</vt:lpstr>
      <vt:lpstr>Wingdings 2</vt:lpstr>
      <vt:lpstr>IranNastaliq</vt:lpstr>
      <vt:lpstr>Oriel</vt:lpstr>
      <vt:lpstr>اشیاء در جاوا Java Objects</vt:lpstr>
      <vt:lpstr>حقوق مؤلف</vt:lpstr>
      <vt:lpstr>سرفصل مطالب</vt:lpstr>
      <vt:lpstr>یکی از اهداف اين جلسه</vt:lpstr>
      <vt:lpstr>اشیاء در برنامه‌های جاوا</vt:lpstr>
      <vt:lpstr>یادآوری</vt:lpstr>
      <vt:lpstr>استفاده از یک شیء</vt:lpstr>
      <vt:lpstr>اشیاء در برنامه‌ها</vt:lpstr>
      <vt:lpstr>اشیاء در حافظه</vt:lpstr>
      <vt:lpstr>عملگر new</vt:lpstr>
      <vt:lpstr>انواع داده‌ها</vt:lpstr>
      <vt:lpstr>تفاوت يک متغير اولیه (primitive) با يک شیء</vt:lpstr>
      <vt:lpstr>مفهوم ارجاع (Reference)</vt:lpstr>
      <vt:lpstr>ارجاع به اشیاء</vt:lpstr>
      <vt:lpstr>ساخت اشیاء</vt:lpstr>
      <vt:lpstr>تأثير عملگر انتساب (مساوی) بر يک ارجاع</vt:lpstr>
      <vt:lpstr>تأثير عملگر مساوی بر يک ارجاع (2)</vt:lpstr>
      <vt:lpstr>تأثير عملگر مساوی بر يک ارجاع (3)</vt:lpstr>
      <vt:lpstr>آرایه، به عنوان شیء</vt:lpstr>
      <vt:lpstr>آرايه‌ها در جاوا</vt:lpstr>
      <vt:lpstr>مثال: آرايه‌ای از انواع اوليه</vt:lpstr>
      <vt:lpstr>مثال از آرايه</vt:lpstr>
      <vt:lpstr>آرايه و ارجاعات</vt:lpstr>
      <vt:lpstr>اين کلاس را در نظر بگيريد:</vt:lpstr>
      <vt:lpstr>ساخت آرايه از يک نوع دلخواه</vt:lpstr>
      <vt:lpstr>رشته، به عنوان شیء</vt:lpstr>
      <vt:lpstr>رشته در جاوا</vt:lpstr>
      <vt:lpstr>یادآوری: متدهای رشته</vt:lpstr>
      <vt:lpstr>نیم‌نگاهی به کلاس String</vt:lpstr>
      <vt:lpstr>مثال</vt:lpstr>
      <vt:lpstr>کوييز</vt:lpstr>
      <vt:lpstr>کوییز: نتيجه اجرای برنامه زير چيست؟</vt:lpstr>
      <vt:lpstr>زباله‌روب (Garbage Collector)</vt:lpstr>
      <vt:lpstr>بعد از فراخوانی متد f ، اشیاء ساخته شده چه می‌شوند؟</vt:lpstr>
      <vt:lpstr>آزادسازی حافظه اشیاء</vt:lpstr>
      <vt:lpstr>زباله‌روبی (Garbage Collection)</vt:lpstr>
      <vt:lpstr>ارسال پارامترها Parameter Passing</vt:lpstr>
      <vt:lpstr>فراخوانی متدها</vt:lpstr>
      <vt:lpstr>پارامترها چگونه به متدها پاس می‌شوند</vt:lpstr>
      <vt:lpstr>مثال</vt:lpstr>
      <vt:lpstr>مثال</vt:lpstr>
      <vt:lpstr>کوییز</vt:lpstr>
      <vt:lpstr>بعد از فراخوانی badSwap مقدار a و b چه خواهد بود؟</vt:lpstr>
      <vt:lpstr>بعد از فراخوانی badSwap مقدار a و b چه خواهد بود؟</vt:lpstr>
      <vt:lpstr>خروجی قطعه‌برنامه زیر چیست؟</vt:lpstr>
      <vt:lpstr>خروجی این برنامه چیست؟</vt:lpstr>
      <vt:lpstr>بخش‌های مختلف حافظه</vt:lpstr>
      <vt:lpstr>بخش‌های حافظه</vt:lpstr>
      <vt:lpstr>Stack و Heap</vt:lpstr>
      <vt:lpstr>مثال</vt:lpstr>
      <vt:lpstr>مثال 2</vt:lpstr>
      <vt:lpstr>تنظيم اندازه Stack و Heap برای یک برنامه</vt:lpstr>
      <vt:lpstr>کوییز</vt:lpstr>
      <vt:lpstr>کوییز</vt:lpstr>
      <vt:lpstr> کوییز</vt:lpstr>
      <vt:lpstr>تمرين عملی</vt:lpstr>
      <vt:lpstr>تمرين عملی</vt:lpstr>
      <vt:lpstr>جمع‌بندی</vt:lpstr>
      <vt:lpstr>جمع‌بندی</vt:lpstr>
      <vt:lpstr>مطالعه کنيد</vt:lpstr>
      <vt:lpstr>تمرين</vt:lpstr>
      <vt:lpstr>جستجو کنيد و بخوانيد</vt:lpstr>
      <vt:lpstr>پايان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797</cp:revision>
  <dcterms:created xsi:type="dcterms:W3CDTF">2006-08-16T00:00:00Z</dcterms:created>
  <dcterms:modified xsi:type="dcterms:W3CDTF">2018-09-23T12:51:35Z</dcterms:modified>
</cp:coreProperties>
</file>