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6" r:id="rId2"/>
    <p:sldId id="368" r:id="rId3"/>
    <p:sldId id="387" r:id="rId4"/>
    <p:sldId id="411" r:id="rId5"/>
    <p:sldId id="393" r:id="rId6"/>
    <p:sldId id="394" r:id="rId7"/>
    <p:sldId id="397" r:id="rId8"/>
    <p:sldId id="398" r:id="rId9"/>
    <p:sldId id="399" r:id="rId10"/>
    <p:sldId id="419" r:id="rId11"/>
    <p:sldId id="400" r:id="rId12"/>
    <p:sldId id="401" r:id="rId13"/>
    <p:sldId id="402" r:id="rId14"/>
    <p:sldId id="403" r:id="rId15"/>
    <p:sldId id="404" r:id="rId16"/>
    <p:sldId id="416" r:id="rId17"/>
    <p:sldId id="414" r:id="rId18"/>
    <p:sldId id="417" r:id="rId19"/>
    <p:sldId id="415" r:id="rId20"/>
    <p:sldId id="418" r:id="rId21"/>
    <p:sldId id="426" r:id="rId22"/>
    <p:sldId id="409" r:id="rId23"/>
    <p:sldId id="427" r:id="rId24"/>
    <p:sldId id="428" r:id="rId25"/>
    <p:sldId id="410" r:id="rId26"/>
    <p:sldId id="430" r:id="rId27"/>
    <p:sldId id="429" r:id="rId28"/>
    <p:sldId id="412" r:id="rId29"/>
    <p:sldId id="423" r:id="rId30"/>
    <p:sldId id="431" r:id="rId31"/>
    <p:sldId id="424" r:id="rId32"/>
    <p:sldId id="420" r:id="rId33"/>
    <p:sldId id="421" r:id="rId34"/>
    <p:sldId id="422" r:id="rId35"/>
    <p:sldId id="432" r:id="rId36"/>
    <p:sldId id="425" r:id="rId37"/>
    <p:sldId id="413" r:id="rId38"/>
    <p:sldId id="388" r:id="rId39"/>
    <p:sldId id="389" r:id="rId40"/>
    <p:sldId id="390" r:id="rId41"/>
    <p:sldId id="391" r:id="rId42"/>
    <p:sldId id="392" r:id="rId43"/>
    <p:sldId id="271" r:id="rId44"/>
    <p:sldId id="43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70" d="100"/>
          <a:sy n="70" d="100"/>
        </p:scale>
        <p:origin x="18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گاهی به هر </a:t>
            </a:r>
            <a:r>
              <a:rPr lang="fa-IR" dirty="0" err="1" smtClean="0"/>
              <a:t>سازنده‌ای</a:t>
            </a:r>
            <a:r>
              <a:rPr lang="fa-IR" dirty="0" smtClean="0"/>
              <a:t> که پارامتر ندارد</a:t>
            </a:r>
            <a:r>
              <a:rPr lang="fa-IR" baseline="0" dirty="0" smtClean="0"/>
              <a:t> (حتی اگر </a:t>
            </a:r>
            <a:r>
              <a:rPr lang="fa-IR" baseline="0" dirty="0" err="1" smtClean="0"/>
              <a:t>برنامه‌نویس</a:t>
            </a:r>
            <a:r>
              <a:rPr lang="fa-IR" baseline="0" dirty="0" smtClean="0"/>
              <a:t> آن را نوشته) </a:t>
            </a:r>
            <a:r>
              <a:rPr lang="fa-IR" baseline="0" dirty="0" err="1" smtClean="0"/>
              <a:t>پیش‌فرض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می‌گویند</a:t>
            </a:r>
            <a:r>
              <a:rPr lang="fa-IR" baseline="0" dirty="0" smtClean="0"/>
              <a:t>. اما این گویش (!) بیشتر مربوط به زبانهای دیگری مثل </a:t>
            </a:r>
            <a:r>
              <a:rPr lang="en-US" baseline="0" dirty="0" smtClean="0"/>
              <a:t>C++</a:t>
            </a:r>
            <a:r>
              <a:rPr lang="fa-IR" baseline="0" dirty="0" smtClean="0"/>
              <a:t> است و در جاوا به چنان سازنده ای معمولاً </a:t>
            </a:r>
            <a:r>
              <a:rPr lang="en-US" baseline="0" dirty="0" smtClean="0"/>
              <a:t>no-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constructor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می‌گویند</a:t>
            </a:r>
            <a:r>
              <a:rPr lang="fa-IR" baseline="0" dirty="0" smtClean="0"/>
              <a:t> و اگر توسط </a:t>
            </a:r>
            <a:r>
              <a:rPr lang="fa-IR" baseline="0" dirty="0" err="1" smtClean="0"/>
              <a:t>کامپایلر</a:t>
            </a:r>
            <a:r>
              <a:rPr lang="fa-IR" baseline="0" dirty="0" smtClean="0"/>
              <a:t> ایجاد شده باشد، به آن </a:t>
            </a:r>
            <a:r>
              <a:rPr lang="en-US" baseline="0" dirty="0" smtClean="0"/>
              <a:t>Default Constructor</a:t>
            </a:r>
            <a:r>
              <a:rPr lang="fa-IR" baseline="0" dirty="0" smtClean="0"/>
              <a:t> میگویند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سربارکردن</a:t>
            </a:r>
            <a:r>
              <a:rPr lang="fa-IR" baseline="0" dirty="0" smtClean="0"/>
              <a:t> متد یا سازنده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19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تولد و مرگ اشیاء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9718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تولد و مرگ اشیاء</a:t>
            </a:r>
            <a:br>
              <a:rPr lang="fa-IR" dirty="0" smtClean="0"/>
            </a:br>
            <a:r>
              <a:rPr lang="en-US" sz="2600" cap="none" dirty="0" smtClean="0"/>
              <a:t>Objects Initialization and Cleanup</a:t>
            </a:r>
            <a:endParaRPr lang="en-US" sz="2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سازنده </a:t>
            </a:r>
            <a:br>
              <a:rPr lang="fa-IR" dirty="0" smtClean="0"/>
            </a:br>
            <a:r>
              <a:rPr lang="fa-IR" dirty="0" smtClean="0"/>
              <a:t>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سازنده (</a:t>
            </a:r>
            <a:r>
              <a:rPr lang="en-US" b="1" dirty="0" smtClean="0"/>
              <a:t>Constructor</a:t>
            </a:r>
            <a:r>
              <a:rPr lang="fa-IR" b="1" dirty="0" smtClean="0"/>
              <a:t>)</a:t>
            </a:r>
            <a:endParaRPr lang="en-US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143000"/>
            <a:ext cx="8763000" cy="5334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سازنده، یک متد خاص است</a:t>
            </a:r>
            <a:endParaRPr lang="en-US" dirty="0"/>
          </a:p>
          <a:p>
            <a:r>
              <a:rPr lang="fa-IR" dirty="0" smtClean="0"/>
              <a:t>نام سازنده دقیقاً همان نام کلاس است</a:t>
            </a:r>
          </a:p>
          <a:p>
            <a:r>
              <a:rPr lang="fa-IR" dirty="0" smtClean="0"/>
              <a:t>و نوع برگشتی ندارد (هیچ نوعی، حتی </a:t>
            </a:r>
            <a:r>
              <a:rPr lang="en-US" dirty="0" smtClean="0"/>
              <a:t>void</a:t>
            </a:r>
            <a:r>
              <a:rPr lang="fa-IR" dirty="0" smtClean="0"/>
              <a:t>)</a:t>
            </a:r>
          </a:p>
          <a:p>
            <a:r>
              <a:rPr lang="fa-IR" dirty="0"/>
              <a:t>به جای متدی مثل </a:t>
            </a:r>
            <a:r>
              <a:rPr lang="en-US" dirty="0" err="1"/>
              <a:t>init</a:t>
            </a:r>
            <a:r>
              <a:rPr lang="fa-IR" dirty="0"/>
              <a:t> استفاده می‌شود</a:t>
            </a:r>
            <a:endParaRPr lang="en-US" dirty="0"/>
          </a:p>
          <a:p>
            <a:r>
              <a:rPr lang="fa-IR" sz="3100" dirty="0" smtClean="0"/>
              <a:t>زمانی که شیء ایجاد می‌شود، سازنده به صورت خودکار فراخوانی می‌شود</a:t>
            </a:r>
          </a:p>
          <a:p>
            <a:pPr lvl="1"/>
            <a:r>
              <a:rPr lang="fa-IR" dirty="0" smtClean="0"/>
              <a:t>مثلاً وقتی که با کمک </a:t>
            </a:r>
            <a:r>
              <a:rPr lang="en-US" dirty="0" smtClean="0"/>
              <a:t>new</a:t>
            </a:r>
            <a:r>
              <a:rPr lang="fa-IR" dirty="0" smtClean="0"/>
              <a:t> شیء جدیدی می‌سازیم</a:t>
            </a:r>
          </a:p>
          <a:p>
            <a:pPr lvl="1"/>
            <a:r>
              <a:rPr lang="fa-IR" dirty="0" smtClean="0"/>
              <a:t>به این ترتیب شیء همواره، از بدو تولد، در حالت معتبر خواهد بود</a:t>
            </a:r>
          </a:p>
          <a:p>
            <a:pPr marL="365760" lvl="1" indent="0">
              <a:buNone/>
            </a:pPr>
            <a:endParaRPr lang="fa-I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4791075" cy="2152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1752600"/>
            <a:ext cx="4419600" cy="108012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0369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239266" y="3239082"/>
            <a:ext cx="5976664" cy="108012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39266" y="4607233"/>
            <a:ext cx="5976664" cy="319383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کار </a:t>
            </a:r>
            <a:r>
              <a:rPr lang="fa-IR" b="1" dirty="0"/>
              <a:t>سازنده (</a:t>
            </a:r>
            <a:r>
              <a:rPr lang="en-US" b="1" dirty="0"/>
              <a:t>Constructor</a:t>
            </a:r>
            <a:r>
              <a:rPr lang="fa-IR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err="1" smtClean="0"/>
              <a:t>سازنده‌هایی</a:t>
            </a:r>
            <a:r>
              <a:rPr lang="fa-IR" b="1" dirty="0" smtClean="0"/>
              <a:t> با پارامتر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143000"/>
            <a:ext cx="8763000" cy="5334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یک سازنده ممکن است پارامترهایی داشته باشد</a:t>
            </a:r>
          </a:p>
          <a:p>
            <a:r>
              <a:rPr lang="fa-IR" dirty="0" smtClean="0"/>
              <a:t>یک کلاس می‌تواند سازنده‌های مختلفی داشته باشد</a:t>
            </a:r>
          </a:p>
          <a:p>
            <a:pPr lvl="1"/>
            <a:r>
              <a:rPr lang="fa-IR" dirty="0" smtClean="0"/>
              <a:t>به شرطی که پارامترهای متفاوتی داشته باشند</a:t>
            </a:r>
            <a:endParaRPr lang="en-US" dirty="0"/>
          </a:p>
          <a:p>
            <a:r>
              <a:rPr lang="fa-IR" dirty="0" smtClean="0"/>
              <a:t>اگر برنامه‌نویس، هیچ سازنده‌ای برای یک کلاس تعریف نکند،</a:t>
            </a:r>
          </a:p>
          <a:p>
            <a:pPr marL="365760" lvl="1" indent="0">
              <a:buNone/>
            </a:pPr>
            <a:r>
              <a:rPr lang="fa-IR" dirty="0" err="1" smtClean="0"/>
              <a:t>کامپایلر</a:t>
            </a:r>
            <a:r>
              <a:rPr lang="fa-IR" dirty="0" smtClean="0"/>
              <a:t> جاوا به صورت خودکار یک </a:t>
            </a:r>
            <a:r>
              <a:rPr lang="fa-IR" b="1" dirty="0" smtClean="0"/>
              <a:t>سازنده پیش‌فرض</a:t>
            </a:r>
            <a:r>
              <a:rPr lang="fa-IR" dirty="0" smtClean="0"/>
              <a:t> برای آن کلاس در نظر </a:t>
            </a:r>
            <a:r>
              <a:rPr lang="fa-IR" dirty="0" err="1" smtClean="0"/>
              <a:t>می‌گیرد</a:t>
            </a:r>
            <a:endParaRPr lang="fa-IR" dirty="0" smtClean="0"/>
          </a:p>
          <a:p>
            <a:pPr lvl="1"/>
            <a:r>
              <a:rPr lang="fa-IR" dirty="0" smtClean="0"/>
              <a:t>سازنده‌ </a:t>
            </a:r>
            <a:r>
              <a:rPr lang="fa-IR" dirty="0" err="1" smtClean="0"/>
              <a:t>پیش‌فرض</a:t>
            </a:r>
            <a:r>
              <a:rPr lang="fa-IR" dirty="0" smtClean="0"/>
              <a:t> (</a:t>
            </a:r>
            <a:r>
              <a:rPr lang="en-US" dirty="0"/>
              <a:t>Default </a:t>
            </a:r>
            <a:r>
              <a:rPr lang="en-US" dirty="0" smtClean="0"/>
              <a:t>constructor</a:t>
            </a:r>
            <a:r>
              <a:rPr lang="fa-IR" dirty="0" smtClean="0"/>
              <a:t>) هیچ </a:t>
            </a:r>
            <a:r>
              <a:rPr lang="fa-IR" dirty="0" err="1"/>
              <a:t>پارامتری</a:t>
            </a:r>
            <a:r>
              <a:rPr lang="fa-IR" dirty="0"/>
              <a:t> </a:t>
            </a:r>
            <a:r>
              <a:rPr lang="fa-IR" dirty="0" smtClean="0"/>
              <a:t>ندارد</a:t>
            </a:r>
            <a:endParaRPr lang="fa-IR" dirty="0"/>
          </a:p>
          <a:p>
            <a:pPr lvl="1"/>
            <a:r>
              <a:rPr lang="fa-IR" dirty="0" smtClean="0"/>
              <a:t>بدنه این سازنده خالی است (در واقع کارهایی </a:t>
            </a:r>
            <a:r>
              <a:rPr lang="fa-IR" dirty="0" err="1" smtClean="0"/>
              <a:t>می‌کند</a:t>
            </a:r>
            <a:r>
              <a:rPr lang="fa-IR" dirty="0" smtClean="0"/>
              <a:t> که بعدها خواهیم دید)</a:t>
            </a:r>
          </a:p>
          <a:p>
            <a:r>
              <a:rPr lang="fa-IR" dirty="0" smtClean="0"/>
              <a:t>وقتی برنامه‌نویس اولین سازنده را تعريف می‌کند:</a:t>
            </a:r>
          </a:p>
          <a:p>
            <a:pPr marL="365760" lvl="1" indent="0">
              <a:buNone/>
            </a:pPr>
            <a:r>
              <a:rPr lang="fa-IR" dirty="0" smtClean="0"/>
              <a:t>جاوا سازنده پیش‌فرضی برای این کلاس اضافه نمی‌کند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پارامترهای سازنده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*3.14;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Circle(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     radius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Circle()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1" y="3253272"/>
            <a:ext cx="5151119" cy="1394928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3881" y="4648200"/>
            <a:ext cx="3474719" cy="838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754940"/>
            <a:ext cx="4572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Circle(12);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3820" y="1504890"/>
            <a:ext cx="366158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smtClean="0"/>
              <a:t>Overloading Constructors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62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کلاسی بدون سازنده </a:t>
            </a:r>
            <a:r>
              <a:rPr lang="fa-IR" dirty="0" err="1" smtClean="0"/>
              <a:t>پیش‌فرض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 3.14;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Circle(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radius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Circle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Circle(12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4572000" cy="1154664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5769114"/>
            <a:ext cx="518159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Compile Error:</a:t>
            </a:r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The Constructor Circle() is undefined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92" y="4727630"/>
            <a:ext cx="556032" cy="530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44118" y="5246136"/>
            <a:ext cx="2861082" cy="46886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19200" y="5635224"/>
            <a:ext cx="2133600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874" y="5209737"/>
            <a:ext cx="561975" cy="5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وظیفه سازنده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4495800"/>
            <a:ext cx="8610600" cy="1905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900" dirty="0" err="1" smtClean="0"/>
              <a:t>هرگاه</a:t>
            </a:r>
            <a:r>
              <a:rPr lang="fa-IR" sz="2900" dirty="0" smtClean="0"/>
              <a:t> یک </a:t>
            </a:r>
            <a:r>
              <a:rPr lang="fa-IR" sz="2900" dirty="0" err="1" smtClean="0"/>
              <a:t>شیء</a:t>
            </a:r>
            <a:r>
              <a:rPr lang="fa-IR" sz="2900" dirty="0" smtClean="0"/>
              <a:t> جدید ساخته </a:t>
            </a:r>
            <a:r>
              <a:rPr lang="fa-IR" sz="2900" dirty="0" err="1" smtClean="0"/>
              <a:t>می‌شود</a:t>
            </a:r>
            <a:r>
              <a:rPr lang="fa-IR" sz="2900" dirty="0" smtClean="0"/>
              <a:t>، </a:t>
            </a:r>
            <a:r>
              <a:rPr lang="fa-IR" sz="2900" dirty="0" err="1" smtClean="0"/>
              <a:t>سازنده‌اش</a:t>
            </a:r>
            <a:r>
              <a:rPr lang="fa-IR" sz="2900" dirty="0" smtClean="0"/>
              <a:t> فراخوانی </a:t>
            </a:r>
            <a:r>
              <a:rPr lang="fa-IR" sz="2900" dirty="0" err="1" smtClean="0"/>
              <a:t>می‌شود</a:t>
            </a:r>
            <a:endParaRPr lang="fa-IR" sz="2900" dirty="0" smtClean="0"/>
          </a:p>
          <a:p>
            <a:r>
              <a:rPr lang="fa-IR" sz="2900" dirty="0" smtClean="0"/>
              <a:t>سازنده، باید </a:t>
            </a:r>
            <a:r>
              <a:rPr lang="fa-IR" sz="2900" dirty="0" err="1" smtClean="0"/>
              <a:t>ويژگی‌های</a:t>
            </a:r>
            <a:r>
              <a:rPr lang="fa-IR" sz="2900" dirty="0" smtClean="0"/>
              <a:t> </a:t>
            </a:r>
            <a:r>
              <a:rPr lang="fa-IR" sz="2900" dirty="0" err="1" smtClean="0"/>
              <a:t>شیء</a:t>
            </a:r>
            <a:r>
              <a:rPr lang="fa-IR" sz="2900" dirty="0" smtClean="0"/>
              <a:t> را </a:t>
            </a:r>
            <a:r>
              <a:rPr lang="fa-IR" sz="2900" dirty="0" err="1" smtClean="0"/>
              <a:t>مقداردهی</a:t>
            </a:r>
            <a:r>
              <a:rPr lang="fa-IR" sz="2900" dirty="0" smtClean="0"/>
              <a:t> اولیه کند</a:t>
            </a:r>
          </a:p>
          <a:p>
            <a:r>
              <a:rPr lang="fa-IR" sz="2900" dirty="0" smtClean="0"/>
              <a:t>در صورت لزوم، </a:t>
            </a:r>
            <a:r>
              <a:rPr lang="fa-IR" sz="2900" dirty="0" err="1" smtClean="0"/>
              <a:t>ويژگی‌هایی</a:t>
            </a:r>
            <a:r>
              <a:rPr lang="fa-IR" sz="2900" dirty="0" smtClean="0"/>
              <a:t> که خودشان </a:t>
            </a:r>
            <a:r>
              <a:rPr lang="fa-IR" sz="2900" dirty="0" err="1" smtClean="0"/>
              <a:t>شیء</a:t>
            </a:r>
            <a:r>
              <a:rPr lang="fa-IR" sz="2900" dirty="0" smtClean="0"/>
              <a:t> هستند را هم ایجاد کند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143000"/>
            <a:ext cx="79248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Car {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 private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Engine </a:t>
            </a:r>
            <a:r>
              <a:rPr lang="en-US" sz="2300" b="1" dirty="0" err="1">
                <a:solidFill>
                  <a:srgbClr val="0000C0"/>
                </a:solidFill>
                <a:latin typeface="Courier New"/>
              </a:rPr>
              <a:t>engine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300" b="1" dirty="0" err="1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Car() {</a:t>
            </a:r>
          </a:p>
          <a:p>
            <a:r>
              <a:rPr lang="en-US" sz="2300" b="1" dirty="0">
                <a:solidFill>
                  <a:srgbClr val="0000C0"/>
                </a:solidFill>
                <a:latin typeface="Courier New"/>
              </a:rPr>
              <a:t>  </a:t>
            </a:r>
            <a:r>
              <a:rPr lang="en-US" sz="2300" b="1" dirty="0" smtClean="0">
                <a:solidFill>
                  <a:srgbClr val="0000C0"/>
                </a:solidFill>
                <a:latin typeface="Courier New"/>
              </a:rPr>
              <a:t>  engine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Engine();</a:t>
            </a:r>
          </a:p>
          <a:p>
            <a:r>
              <a:rPr lang="en-US" sz="2300" b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US" sz="2300" b="1" dirty="0" err="1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[4];</a:t>
            </a:r>
          </a:p>
          <a:p>
            <a:r>
              <a:rPr lang="nn-NO" sz="23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nn-NO" sz="23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3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3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300" b="1" dirty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2300" b="1" dirty="0">
                <a:solidFill>
                  <a:srgbClr val="0000C0"/>
                </a:solidFill>
                <a:latin typeface="Courier New"/>
              </a:rPr>
              <a:t>tyres</a:t>
            </a:r>
            <a:r>
              <a:rPr lang="nn-NO" sz="23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nn-NO" sz="2300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23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2300" b="1" dirty="0" smtClean="0">
                <a:solidFill>
                  <a:srgbClr val="0000C0"/>
                </a:solidFill>
                <a:latin typeface="Courier New"/>
              </a:rPr>
              <a:t>      </a:t>
            </a:r>
            <a:r>
              <a:rPr lang="en-US" sz="2300" b="1" dirty="0" err="1" smtClean="0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3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مقادیر </a:t>
            </a:r>
            <a:r>
              <a:rPr lang="fa-IR" dirty="0" err="1" smtClean="0"/>
              <a:t>پیش‌فرض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900" dirty="0" smtClean="0"/>
              <a:t>اگر سازنده مقدار یک </a:t>
            </a:r>
            <a:r>
              <a:rPr lang="fa-IR" sz="2900" dirty="0" err="1" smtClean="0"/>
              <a:t>ويژگی</a:t>
            </a:r>
            <a:r>
              <a:rPr lang="fa-IR" sz="2900" dirty="0" smtClean="0"/>
              <a:t> (</a:t>
            </a:r>
            <a:r>
              <a:rPr lang="en-US" sz="2900" dirty="0" smtClean="0"/>
              <a:t>Property</a:t>
            </a:r>
            <a:r>
              <a:rPr lang="fa-IR" sz="2900" dirty="0" smtClean="0"/>
              <a:t>) را مشخص نکند، چه </a:t>
            </a:r>
            <a:r>
              <a:rPr lang="fa-IR" sz="2900" dirty="0" err="1" smtClean="0"/>
              <a:t>می‌شود</a:t>
            </a:r>
            <a:r>
              <a:rPr lang="fa-IR" sz="2900" dirty="0" smtClean="0"/>
              <a:t>؟</a:t>
            </a:r>
          </a:p>
          <a:p>
            <a:r>
              <a:rPr lang="fa-IR" sz="2900" dirty="0" smtClean="0"/>
              <a:t>در این صورت، هر </a:t>
            </a:r>
            <a:r>
              <a:rPr lang="fa-IR" sz="2900" dirty="0" err="1" smtClean="0"/>
              <a:t>ويژگی</a:t>
            </a:r>
            <a:r>
              <a:rPr lang="fa-IR" sz="2900" dirty="0" smtClean="0"/>
              <a:t> مقدار </a:t>
            </a:r>
            <a:r>
              <a:rPr lang="fa-IR" sz="2900" b="1" dirty="0" err="1" smtClean="0"/>
              <a:t>پیش‌فرض</a:t>
            </a:r>
            <a:r>
              <a:rPr lang="fa-IR" sz="2900" b="1" dirty="0" smtClean="0"/>
              <a:t> نوع داده</a:t>
            </a:r>
            <a:r>
              <a:rPr lang="fa-IR" sz="2900" dirty="0" smtClean="0"/>
              <a:t> خودش را </a:t>
            </a:r>
            <a:r>
              <a:rPr lang="fa-IR" sz="2900" dirty="0" err="1" smtClean="0"/>
              <a:t>می‌گیرد</a:t>
            </a:r>
            <a:endParaRPr lang="fa-IR" sz="2900" dirty="0" smtClean="0"/>
          </a:p>
          <a:p>
            <a:r>
              <a:rPr lang="fa-IR" sz="2900" dirty="0" smtClean="0"/>
              <a:t>مثلاً یک </a:t>
            </a:r>
            <a:r>
              <a:rPr lang="fa-IR" sz="2900" dirty="0" err="1" smtClean="0"/>
              <a:t>ويژگی</a:t>
            </a:r>
            <a:r>
              <a:rPr lang="fa-IR" sz="2900" dirty="0" smtClean="0"/>
              <a:t> از نوع </a:t>
            </a:r>
            <a:r>
              <a:rPr lang="en-US" sz="2900" dirty="0" err="1" smtClean="0"/>
              <a:t>int</a:t>
            </a:r>
            <a:r>
              <a:rPr lang="fa-IR" sz="2900" dirty="0" smtClean="0"/>
              <a:t> ، مقدار صفر </a:t>
            </a:r>
            <a:r>
              <a:rPr lang="fa-IR" sz="2900" dirty="0" err="1" smtClean="0"/>
              <a:t>می‌گیرد</a:t>
            </a:r>
            <a:endParaRPr lang="fa-IR" sz="2900" dirty="0" smtClean="0"/>
          </a:p>
          <a:p>
            <a:r>
              <a:rPr lang="fa-IR" sz="2900" dirty="0" smtClean="0"/>
              <a:t>مقادیر </a:t>
            </a:r>
            <a:r>
              <a:rPr lang="fa-IR" sz="2900" dirty="0" err="1" smtClean="0"/>
              <a:t>پیش‌فرض</a:t>
            </a:r>
            <a:r>
              <a:rPr lang="fa-IR" sz="2900" dirty="0" smtClean="0"/>
              <a:t> انواع مختلف داده:</a:t>
            </a:r>
          </a:p>
          <a:p>
            <a:pPr lvl="1"/>
            <a:r>
              <a:rPr lang="fa-IR" sz="2700" dirty="0"/>
              <a:t>مقدار </a:t>
            </a:r>
            <a:r>
              <a:rPr lang="fa-IR" sz="2700" dirty="0" err="1"/>
              <a:t>پیش‌فرض</a:t>
            </a:r>
            <a:r>
              <a:rPr lang="fa-IR" sz="2700" dirty="0"/>
              <a:t> </a:t>
            </a:r>
            <a:r>
              <a:rPr lang="en-US" sz="2700" dirty="0" err="1"/>
              <a:t>boolean</a:t>
            </a:r>
            <a:r>
              <a:rPr lang="fa-IR" sz="2700" dirty="0"/>
              <a:t> : </a:t>
            </a:r>
            <a:r>
              <a:rPr lang="en-US" sz="2700" b="1" dirty="0"/>
              <a:t>false</a:t>
            </a:r>
          </a:p>
          <a:p>
            <a:pPr lvl="1"/>
            <a:r>
              <a:rPr lang="fa-IR" sz="2700" dirty="0" smtClean="0"/>
              <a:t>مقدار </a:t>
            </a:r>
            <a:r>
              <a:rPr lang="fa-IR" sz="2700" dirty="0" err="1" smtClean="0"/>
              <a:t>پیش‌فرض</a:t>
            </a:r>
            <a:r>
              <a:rPr lang="fa-IR" sz="2700" dirty="0" smtClean="0"/>
              <a:t> بقیه انواع داده اولیه (مثل </a:t>
            </a:r>
            <a:r>
              <a:rPr lang="en-US" sz="2700" dirty="0" err="1" smtClean="0"/>
              <a:t>int</a:t>
            </a:r>
            <a:r>
              <a:rPr lang="fa-IR" sz="2700" dirty="0" smtClean="0"/>
              <a:t>، </a:t>
            </a:r>
            <a:r>
              <a:rPr lang="en-US" sz="2700" dirty="0" smtClean="0"/>
              <a:t>char</a:t>
            </a:r>
            <a:r>
              <a:rPr lang="fa-IR" sz="2700" dirty="0" smtClean="0"/>
              <a:t> و </a:t>
            </a:r>
            <a:r>
              <a:rPr lang="en-US" sz="2700" dirty="0" smtClean="0"/>
              <a:t>long</a:t>
            </a:r>
            <a:r>
              <a:rPr lang="fa-IR" sz="2700" dirty="0" smtClean="0"/>
              <a:t>) : </a:t>
            </a:r>
            <a:r>
              <a:rPr lang="fa-IR" sz="2700" b="1" dirty="0" smtClean="0"/>
              <a:t>صفر</a:t>
            </a:r>
          </a:p>
          <a:p>
            <a:pPr lvl="1"/>
            <a:r>
              <a:rPr lang="fa-IR" sz="2700" dirty="0" smtClean="0"/>
              <a:t>مقدار </a:t>
            </a:r>
            <a:r>
              <a:rPr lang="fa-IR" sz="2700" dirty="0" err="1" smtClean="0"/>
              <a:t>پیش‌فرض</a:t>
            </a:r>
            <a:r>
              <a:rPr lang="fa-IR" sz="2700" dirty="0" smtClean="0"/>
              <a:t> متغیرهای ارجاعی (</a:t>
            </a:r>
            <a:r>
              <a:rPr lang="fa-IR" sz="2700" dirty="0" err="1" smtClean="0"/>
              <a:t>اشیاء</a:t>
            </a:r>
            <a:r>
              <a:rPr lang="fa-IR" sz="2700" dirty="0" smtClean="0"/>
              <a:t>) : </a:t>
            </a:r>
            <a:r>
              <a:rPr lang="en-US" sz="2700" b="1" dirty="0" smtClean="0"/>
              <a:t>null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5740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خروجی این برنامه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ConstructorQuiz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condition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ConstructorQuiz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ConstructorQuiz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ConstructorQuiz(5, 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condition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4343400"/>
            <a:ext cx="12954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Ali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997" y="3805535"/>
            <a:ext cx="149912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پاسخ صحیح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14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خروجی این برنامه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ConstructorQuiz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condition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ConstructorQuiz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ConstructorQuiz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ConstructorQuiz</a:t>
            </a:r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condition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84184" y="5481935"/>
            <a:ext cx="310694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پاسخ صحیح: خطای </a:t>
            </a:r>
            <a:r>
              <a:rPr lang="fa-IR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کامپایل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11118" y="4191000"/>
            <a:ext cx="2861082" cy="3048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دیگر درباره تولد </a:t>
            </a:r>
            <a:r>
              <a:rPr lang="fa-IR" dirty="0" err="1" smtClean="0"/>
              <a:t>اشیاء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سایر </a:t>
            </a:r>
            <a:r>
              <a:rPr lang="fa-IR" b="1" dirty="0" err="1" smtClean="0"/>
              <a:t>روش‌های</a:t>
            </a:r>
            <a:r>
              <a:rPr lang="fa-IR" b="1" dirty="0" smtClean="0"/>
              <a:t> </a:t>
            </a:r>
            <a:r>
              <a:rPr lang="fa-IR" b="1" dirty="0" err="1" smtClean="0"/>
              <a:t>مقداردهی</a:t>
            </a:r>
            <a:r>
              <a:rPr lang="fa-IR" b="1" dirty="0" smtClean="0"/>
              <a:t> اولیه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دو روش مهم دیگر برای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</a:t>
            </a:r>
            <a:r>
              <a:rPr lang="fa-IR" dirty="0" err="1" smtClean="0"/>
              <a:t>ويژگی‌های</a:t>
            </a:r>
            <a:r>
              <a:rPr lang="fa-IR" dirty="0" smtClean="0"/>
              <a:t> یک </a:t>
            </a:r>
            <a:r>
              <a:rPr lang="fa-IR" dirty="0" err="1" smtClean="0"/>
              <a:t>شیء</a:t>
            </a:r>
            <a:endParaRPr lang="fa-IR" dirty="0" smtClean="0"/>
          </a:p>
          <a:p>
            <a:pPr lvl="1"/>
            <a:r>
              <a:rPr lang="fa-IR" dirty="0" smtClean="0"/>
              <a:t>(</a:t>
            </a:r>
            <a:r>
              <a:rPr lang="fa-IR" dirty="0"/>
              <a:t>به غیر از </a:t>
            </a:r>
            <a:r>
              <a:rPr lang="fa-IR" dirty="0" smtClean="0"/>
              <a:t>سازنده)</a:t>
            </a:r>
          </a:p>
          <a:p>
            <a:pPr marL="0" indent="0">
              <a:buNone/>
            </a:pPr>
            <a:r>
              <a:rPr lang="fa-IR" dirty="0" smtClean="0"/>
              <a:t>1-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</a:t>
            </a:r>
            <a:r>
              <a:rPr lang="fa-IR" dirty="0" err="1" smtClean="0"/>
              <a:t>درخط</a:t>
            </a:r>
            <a:r>
              <a:rPr lang="fa-IR" dirty="0" smtClean="0"/>
              <a:t> (</a:t>
            </a:r>
            <a:r>
              <a:rPr lang="en-US" dirty="0" smtClean="0"/>
              <a:t>Inline Initialization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2- بلوک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(</a:t>
            </a:r>
            <a:r>
              <a:rPr lang="en-US" dirty="0" smtClean="0"/>
              <a:t>Initialization Block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819400"/>
            <a:ext cx="7543800" cy="3477875"/>
          </a:xfrm>
          <a:custGeom>
            <a:avLst/>
            <a:gdLst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8382000 w 8382000"/>
              <a:gd name="connsiteY2" fmla="*/ 347787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5669280 w 8382000"/>
              <a:gd name="connsiteY2" fmla="*/ 274635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5669280 w 8382000"/>
              <a:gd name="connsiteY2" fmla="*/ 274635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6126480 w 8382000"/>
              <a:gd name="connsiteY2" fmla="*/ 265491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6126480 w 8382000"/>
              <a:gd name="connsiteY2" fmla="*/ 265491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5760720 w 8382000"/>
              <a:gd name="connsiteY2" fmla="*/ 271587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8382000"/>
              <a:gd name="connsiteY0" fmla="*/ 0 h 3477875"/>
              <a:gd name="connsiteX1" fmla="*/ 8382000 w 8382000"/>
              <a:gd name="connsiteY1" fmla="*/ 0 h 3477875"/>
              <a:gd name="connsiteX2" fmla="*/ 5760720 w 8382000"/>
              <a:gd name="connsiteY2" fmla="*/ 2715875 h 3477875"/>
              <a:gd name="connsiteX3" fmla="*/ 0 w 8382000"/>
              <a:gd name="connsiteY3" fmla="*/ 3477875 h 3477875"/>
              <a:gd name="connsiteX4" fmla="*/ 0 w 8382000"/>
              <a:gd name="connsiteY4" fmla="*/ 0 h 3477875"/>
              <a:gd name="connsiteX0" fmla="*/ 0 w 7543800"/>
              <a:gd name="connsiteY0" fmla="*/ 0 h 3477875"/>
              <a:gd name="connsiteX1" fmla="*/ 7543800 w 7543800"/>
              <a:gd name="connsiteY1" fmla="*/ 0 h 3477875"/>
              <a:gd name="connsiteX2" fmla="*/ 5760720 w 7543800"/>
              <a:gd name="connsiteY2" fmla="*/ 2715875 h 3477875"/>
              <a:gd name="connsiteX3" fmla="*/ 0 w 7543800"/>
              <a:gd name="connsiteY3" fmla="*/ 3477875 h 3477875"/>
              <a:gd name="connsiteX4" fmla="*/ 0 w 7543800"/>
              <a:gd name="connsiteY4" fmla="*/ 0 h 347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3800" h="3477875">
                <a:moveTo>
                  <a:pt x="0" y="0"/>
                </a:moveTo>
                <a:lnTo>
                  <a:pt x="7543800" y="0"/>
                </a:lnTo>
                <a:cubicBezTo>
                  <a:pt x="6791960" y="884972"/>
                  <a:pt x="7183120" y="1800423"/>
                  <a:pt x="5760720" y="2715875"/>
                </a:cubicBezTo>
                <a:cubicBezTo>
                  <a:pt x="2270760" y="3030835"/>
                  <a:pt x="1920240" y="3223875"/>
                  <a:pt x="0" y="34778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Engine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engine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Engine();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numberOfTyres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Tyre[] </a:t>
            </a:r>
            <a:r>
              <a:rPr lang="nb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nb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b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Tyre[</a:t>
            </a:r>
            <a:r>
              <a:rPr lang="nb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numberOfTyres</a:t>
            </a:r>
            <a:r>
              <a:rPr lang="nb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 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9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b="1" dirty="0"/>
              <a:t>بلوک </a:t>
            </a:r>
            <a:r>
              <a:rPr lang="fa-IR" b="1" dirty="0" err="1"/>
              <a:t>مقداردهی</a:t>
            </a:r>
            <a:r>
              <a:rPr lang="fa-IR" b="1" dirty="0"/>
              <a:t> اولیه (</a:t>
            </a:r>
            <a:r>
              <a:rPr lang="en-US" b="1" dirty="0"/>
              <a:t>Initialization Block</a:t>
            </a:r>
            <a:r>
              <a:rPr lang="fa-IR" b="1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یک (یا چند) بلوک بدون نام که در میان </a:t>
            </a:r>
            <a:r>
              <a:rPr lang="fa-IR" dirty="0" err="1" smtClean="0"/>
              <a:t>تعريف</a:t>
            </a:r>
            <a:r>
              <a:rPr lang="fa-IR" dirty="0" smtClean="0"/>
              <a:t> کلاس قرار </a:t>
            </a:r>
            <a:r>
              <a:rPr lang="fa-IR" dirty="0" err="1" smtClean="0"/>
              <a:t>می‌گیرد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en-US" sz="100" dirty="0" smtClean="0"/>
          </a:p>
          <a:p>
            <a:r>
              <a:rPr lang="fa-IR" dirty="0" smtClean="0"/>
              <a:t>هر گاه یک </a:t>
            </a:r>
            <a:r>
              <a:rPr lang="fa-IR" dirty="0" err="1" smtClean="0"/>
              <a:t>شیء</a:t>
            </a:r>
            <a:r>
              <a:rPr lang="fa-IR" dirty="0" smtClean="0"/>
              <a:t> جدید ایجاد شود، بلوک </a:t>
            </a:r>
            <a:r>
              <a:rPr lang="fa-IR" dirty="0" err="1" smtClean="0"/>
              <a:t>مقدارددهی</a:t>
            </a:r>
            <a:r>
              <a:rPr lang="fa-IR" dirty="0" smtClean="0"/>
              <a:t> اولیه اجرا </a:t>
            </a:r>
            <a:r>
              <a:rPr lang="fa-IR" dirty="0" err="1" smtClean="0"/>
              <a:t>می‌شود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88616"/>
            <a:ext cx="7848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numberOfTyres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Tyre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{ 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Tyre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numberOfTyres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tyres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Tyre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6858000" cy="2362200"/>
          </a:xfrm>
          <a:prstGeom prst="round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0962" y="2590800"/>
            <a:ext cx="329930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Initialization 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2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ترتیب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a-IR" sz="3000" dirty="0" smtClean="0"/>
              <a:t>1- همه «مقداردهی‌های درخط» و «بلوک‌های مقداردهی اولیه» اجرا می‌شوند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به ترتیبی اجرا می‌شوند که در کد قرار گرفته‌اند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معمول نیست که یک کلاس چند بلوک مقداردهی اولیه داشته باشد </a:t>
            </a:r>
            <a:br>
              <a:rPr lang="fa-IR" dirty="0" smtClean="0">
                <a:solidFill>
                  <a:prstClr val="black"/>
                </a:solidFill>
              </a:rPr>
            </a:br>
            <a:r>
              <a:rPr lang="fa-IR" dirty="0" smtClean="0">
                <a:solidFill>
                  <a:prstClr val="black"/>
                </a:solidFill>
              </a:rPr>
              <a:t>(البته </a:t>
            </a:r>
            <a:r>
              <a:rPr lang="fa-IR" dirty="0">
                <a:solidFill>
                  <a:prstClr val="black"/>
                </a:solidFill>
              </a:rPr>
              <a:t>ممکن </a:t>
            </a:r>
            <a:r>
              <a:rPr lang="fa-IR" dirty="0" smtClean="0">
                <a:solidFill>
                  <a:prstClr val="black"/>
                </a:solidFill>
              </a:rPr>
              <a:t>است)</a:t>
            </a:r>
            <a:endParaRPr lang="fa-I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fa-IR" sz="3000" dirty="0" smtClean="0"/>
              <a:t>2- یکی از سازنده‌ها اجرا می‌شود</a:t>
            </a:r>
          </a:p>
          <a:p>
            <a:pPr lvl="1"/>
            <a:r>
              <a:rPr lang="fa-IR" dirty="0" err="1" smtClean="0"/>
              <a:t>کدام‌یک</a:t>
            </a:r>
            <a:r>
              <a:rPr lang="fa-IR" dirty="0" smtClean="0"/>
              <a:t>؟</a:t>
            </a:r>
          </a:p>
          <a:p>
            <a:pPr lvl="1"/>
            <a:r>
              <a:rPr lang="fa-IR" dirty="0" smtClean="0"/>
              <a:t>همان که فراخوانی شده</a:t>
            </a:r>
          </a:p>
          <a:p>
            <a:pPr lvl="1"/>
            <a:r>
              <a:rPr lang="fa-IR" dirty="0" smtClean="0"/>
              <a:t>تعدد </a:t>
            </a:r>
            <a:r>
              <a:rPr lang="fa-IR" dirty="0" err="1" smtClean="0"/>
              <a:t>سازنده‌ها</a:t>
            </a:r>
            <a:r>
              <a:rPr lang="fa-IR" dirty="0" smtClean="0"/>
              <a:t> کاملاً عادی و در موارد لزوم، رایج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</a:t>
            </a:r>
            <a:r>
              <a:rPr lang="en-US" b="1" dirty="0" smtClean="0"/>
              <a:t>this</a:t>
            </a:r>
            <a:r>
              <a:rPr lang="fa-IR" dirty="0" smtClean="0"/>
              <a:t> برای </a:t>
            </a:r>
            <a:r>
              <a:rPr lang="fa-IR" dirty="0" err="1" smtClean="0"/>
              <a:t>سازنده‌ها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3000" dirty="0" smtClean="0"/>
              <a:t>گاهی لازم است که یک سازنده، سازنده دیگری را فراخوانی کند</a:t>
            </a:r>
          </a:p>
          <a:p>
            <a:pPr lvl="1"/>
            <a:r>
              <a:rPr lang="fa-IR" dirty="0" smtClean="0"/>
              <a:t>به خصوص از منظر استفاده مجدد از کد (</a:t>
            </a:r>
            <a:r>
              <a:rPr lang="en-US" dirty="0" smtClean="0"/>
              <a:t>Code reuse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تا کدی که در یک سازنده نوشته شده، در سازنده دیگر تکرار (کپی) نشود</a:t>
            </a:r>
          </a:p>
          <a:p>
            <a:r>
              <a:rPr lang="fa-IR" sz="3000" dirty="0" smtClean="0"/>
              <a:t>یک سازنده، با کمک </a:t>
            </a:r>
            <a:r>
              <a:rPr lang="fa-IR" sz="3000" dirty="0" err="1" smtClean="0"/>
              <a:t>کلیدواژه</a:t>
            </a:r>
            <a:r>
              <a:rPr lang="fa-IR" sz="3000" dirty="0" smtClean="0"/>
              <a:t> </a:t>
            </a:r>
            <a:r>
              <a:rPr lang="en-US" sz="3000" b="1" dirty="0" smtClean="0"/>
              <a:t>this</a:t>
            </a:r>
            <a:r>
              <a:rPr lang="fa-IR" sz="3000" dirty="0" smtClean="0"/>
              <a:t> </a:t>
            </a:r>
            <a:r>
              <a:rPr lang="fa-IR" sz="3000" dirty="0" err="1" smtClean="0"/>
              <a:t>می‌تواند</a:t>
            </a:r>
            <a:r>
              <a:rPr lang="fa-IR" sz="3000" dirty="0" smtClean="0"/>
              <a:t> سازنده دیگری را فراخوانی کند</a:t>
            </a:r>
          </a:p>
          <a:p>
            <a:r>
              <a:rPr lang="fa-IR" sz="3000" dirty="0" smtClean="0"/>
              <a:t>در صورت وجود، این فراخوانی </a:t>
            </a:r>
            <a:r>
              <a:rPr lang="fa-IR" sz="3000" dirty="0"/>
              <a:t>باید </a:t>
            </a:r>
            <a:r>
              <a:rPr lang="fa-IR" sz="3000" u="sng" dirty="0" smtClean="0"/>
              <a:t>حتماً اولین دستور سازنده</a:t>
            </a:r>
            <a:r>
              <a:rPr lang="fa-IR" sz="3000" dirty="0" smtClean="0"/>
              <a:t> باشد</a:t>
            </a:r>
          </a:p>
          <a:p>
            <a:r>
              <a:rPr lang="fa-IR" sz="3000" dirty="0" smtClean="0"/>
              <a:t>مشخص </a:t>
            </a:r>
            <a:r>
              <a:rPr lang="fa-IR" sz="3000" dirty="0" err="1" smtClean="0"/>
              <a:t>می‌کنیم</a:t>
            </a:r>
            <a:r>
              <a:rPr lang="fa-IR" sz="3000" dirty="0" smtClean="0"/>
              <a:t> که دقیقاً کدام </a:t>
            </a:r>
            <a:r>
              <a:rPr lang="fa-IR" sz="3000" dirty="0" err="1" smtClean="0"/>
              <a:t>سازنده‌ی</a:t>
            </a:r>
            <a:r>
              <a:rPr lang="fa-IR" sz="3000" dirty="0" smtClean="0"/>
              <a:t> دیگر باید فراخوانی شود</a:t>
            </a:r>
          </a:p>
          <a:p>
            <a:pPr lvl="1"/>
            <a:r>
              <a:rPr lang="fa-IR" dirty="0"/>
              <a:t>با کمک پارامترهای </a:t>
            </a:r>
            <a:r>
              <a:rPr lang="en-US" dirty="0"/>
              <a:t>this</a:t>
            </a:r>
            <a:endParaRPr lang="fa-IR" dirty="0" smtClean="0"/>
          </a:p>
          <a:p>
            <a:r>
              <a:rPr lang="fa-IR" sz="3000" dirty="0" err="1" smtClean="0"/>
              <a:t>کلیدواژه</a:t>
            </a:r>
            <a:r>
              <a:rPr lang="fa-IR" sz="3000" dirty="0" smtClean="0"/>
              <a:t> </a:t>
            </a:r>
            <a:r>
              <a:rPr lang="en-US" sz="3000" dirty="0" smtClean="0"/>
              <a:t>this</a:t>
            </a:r>
            <a:r>
              <a:rPr lang="fa-IR" sz="3000" dirty="0" smtClean="0"/>
              <a:t> کاربردهای دیگری هم دارد که بعداً خواهیم دید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10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391400" cy="556260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population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"Iran"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population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3695700"/>
            <a:ext cx="1524000" cy="457200"/>
          </a:xfrm>
          <a:prstGeom prst="round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5029200"/>
            <a:ext cx="2362200" cy="457200"/>
          </a:xfrm>
          <a:prstGeom prst="round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برای هر </a:t>
            </a:r>
            <a:r>
              <a:rPr lang="fa-IR" dirty="0" err="1" smtClean="0"/>
              <a:t>ويژگی</a:t>
            </a:r>
            <a:r>
              <a:rPr lang="fa-IR" dirty="0" smtClean="0"/>
              <a:t>، به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لازم دقت کنید 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و روش (یا </a:t>
            </a:r>
            <a:r>
              <a:rPr lang="fa-IR" dirty="0" err="1" smtClean="0"/>
              <a:t>روش‌های</a:t>
            </a:r>
            <a:r>
              <a:rPr lang="fa-IR" dirty="0" smtClean="0"/>
              <a:t>)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مناسب را انتخاب کنید</a:t>
            </a:r>
          </a:p>
          <a:p>
            <a:r>
              <a:rPr lang="fa-IR" dirty="0" smtClean="0"/>
              <a:t>اگر </a:t>
            </a:r>
            <a:r>
              <a:rPr lang="fa-IR" dirty="0" err="1" smtClean="0"/>
              <a:t>مقداردهی</a:t>
            </a:r>
            <a:r>
              <a:rPr lang="fa-IR" dirty="0" smtClean="0"/>
              <a:t>، ساده و در حد یک مقدار مشخص است</a:t>
            </a:r>
          </a:p>
          <a:p>
            <a:pPr lvl="1"/>
            <a:r>
              <a:rPr lang="fa-IR" dirty="0" smtClean="0"/>
              <a:t>از </a:t>
            </a:r>
            <a:r>
              <a:rPr lang="fa-IR" b="1" dirty="0" err="1" smtClean="0"/>
              <a:t>مقداردهی</a:t>
            </a:r>
            <a:r>
              <a:rPr lang="fa-IR" b="1" dirty="0" smtClean="0"/>
              <a:t> </a:t>
            </a:r>
            <a:r>
              <a:rPr lang="fa-IR" b="1" dirty="0" err="1" smtClean="0"/>
              <a:t>درخط</a:t>
            </a:r>
            <a:r>
              <a:rPr lang="fa-IR" dirty="0" smtClean="0"/>
              <a:t> (</a:t>
            </a:r>
            <a:r>
              <a:rPr lang="en-US" dirty="0" smtClean="0"/>
              <a:t>inline initialization</a:t>
            </a:r>
            <a:r>
              <a:rPr lang="fa-IR" dirty="0" smtClean="0"/>
              <a:t>) استفاده کنید</a:t>
            </a:r>
            <a:endParaRPr lang="en-US" dirty="0" smtClean="0"/>
          </a:p>
          <a:p>
            <a:r>
              <a:rPr lang="fa-IR" dirty="0" smtClean="0"/>
              <a:t>اگر یک مجموعه کد برای </a:t>
            </a:r>
            <a:r>
              <a:rPr lang="fa-IR" dirty="0" err="1" smtClean="0"/>
              <a:t>آماده‌سازی</a:t>
            </a:r>
            <a:r>
              <a:rPr lang="fa-IR" dirty="0" smtClean="0"/>
              <a:t> اولیه، 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قرار است در همه </a:t>
            </a:r>
            <a:r>
              <a:rPr lang="fa-IR" dirty="0" err="1" smtClean="0"/>
              <a:t>سازنده‌ها</a:t>
            </a:r>
            <a:r>
              <a:rPr lang="fa-IR" dirty="0" smtClean="0"/>
              <a:t> تکرار شود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و نیاز به پارامتر خاصی ندارد</a:t>
            </a:r>
          </a:p>
          <a:p>
            <a:pPr lvl="1"/>
            <a:r>
              <a:rPr lang="fa-IR" dirty="0" smtClean="0"/>
              <a:t>از </a:t>
            </a:r>
            <a:r>
              <a:rPr lang="fa-IR" b="1" dirty="0" smtClean="0"/>
              <a:t>بلوک </a:t>
            </a:r>
            <a:r>
              <a:rPr lang="fa-IR" b="1" dirty="0" err="1" smtClean="0"/>
              <a:t>مقداردهی</a:t>
            </a:r>
            <a:r>
              <a:rPr lang="fa-IR" b="1" dirty="0" smtClean="0"/>
              <a:t> اولیه</a:t>
            </a:r>
            <a:r>
              <a:rPr lang="fa-IR" dirty="0" smtClean="0"/>
              <a:t> (</a:t>
            </a:r>
            <a:r>
              <a:rPr lang="en-US" dirty="0" smtClean="0"/>
              <a:t>initialization block</a:t>
            </a:r>
            <a:r>
              <a:rPr lang="fa-IR" dirty="0" smtClean="0"/>
              <a:t>) استفاده کنید</a:t>
            </a:r>
          </a:p>
          <a:p>
            <a:r>
              <a:rPr lang="fa-IR" dirty="0" smtClean="0"/>
              <a:t>اگر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اولیه، به پارامتر نیاز دارد: از </a:t>
            </a:r>
            <a:r>
              <a:rPr lang="fa-IR" b="1" dirty="0" smtClean="0"/>
              <a:t>سازنده</a:t>
            </a:r>
            <a:r>
              <a:rPr lang="fa-IR" dirty="0" smtClean="0"/>
              <a:t> استفاده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3400" y="76200"/>
            <a:ext cx="4724400" cy="609600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Titr" panose="00000700000000000000" pitchFamily="2" charset="-78"/>
              </a:rPr>
              <a:t>خروجی </a:t>
            </a:r>
            <a:r>
              <a:rPr lang="fa-IR" sz="2800" dirty="0" err="1" smtClean="0">
                <a:cs typeface="B Titr" panose="00000700000000000000" pitchFamily="2" charset="-78"/>
              </a:rPr>
              <a:t>قطعه‌برنامه</a:t>
            </a:r>
            <a:r>
              <a:rPr lang="fa-IR" sz="2800" dirty="0" smtClean="0">
                <a:cs typeface="B Titr" panose="00000700000000000000" pitchFamily="2" charset="-78"/>
              </a:rPr>
              <a:t> زیر چیست؟</a:t>
            </a:r>
            <a:endParaRPr lang="en-US" sz="2800" dirty="0">
              <a:cs typeface="B Titr" panose="000007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521875"/>
            <a:ext cx="482424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Quiz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Quiz();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Quiz();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Quiz(7);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0"/>
            <a:ext cx="85344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 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"Inline Initialization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"Initialization Block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Quiz()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"NO-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constructor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Quiz(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"ONE-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constructor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3811012"/>
            <a:ext cx="34290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Inline Initialization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Initialization Block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NO-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Inline Initialization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Initialization Block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NO-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Inline Initialization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Initialization Block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ONE-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چگونه یک </a:t>
            </a:r>
            <a:r>
              <a:rPr lang="fa-IR" dirty="0" err="1" smtClean="0"/>
              <a:t>شیء</a:t>
            </a:r>
            <a:r>
              <a:rPr lang="fa-IR" dirty="0" smtClean="0"/>
              <a:t> به دنیا </a:t>
            </a:r>
            <a:r>
              <a:rPr lang="fa-IR" dirty="0" err="1" smtClean="0"/>
              <a:t>می‌آید</a:t>
            </a:r>
            <a:r>
              <a:rPr lang="fa-IR" dirty="0" smtClean="0"/>
              <a:t>؟</a:t>
            </a:r>
          </a:p>
          <a:p>
            <a:r>
              <a:rPr lang="fa-IR" dirty="0" smtClean="0"/>
              <a:t>وضعیت اولیه یک شیء چگونه ایجاد می‌شود</a:t>
            </a:r>
            <a:r>
              <a:rPr lang="fa-IR" dirty="0"/>
              <a:t>؟</a:t>
            </a:r>
            <a:endParaRPr lang="fa-IR" dirty="0" smtClean="0"/>
          </a:p>
          <a:p>
            <a:pPr lvl="1"/>
            <a:r>
              <a:rPr lang="fa-IR" dirty="0"/>
              <a:t>فرایند ایجاد اولیه اشیاء (</a:t>
            </a:r>
            <a:r>
              <a:rPr lang="en-US" dirty="0"/>
              <a:t>Initialization</a:t>
            </a:r>
            <a:r>
              <a:rPr lang="fa-IR" dirty="0"/>
              <a:t>)</a:t>
            </a:r>
            <a:endParaRPr lang="en-US" dirty="0"/>
          </a:p>
          <a:p>
            <a:pPr lvl="1"/>
            <a:r>
              <a:rPr lang="fa-IR" dirty="0" smtClean="0"/>
              <a:t>سازنده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فرایند مرگ اشیاء (</a:t>
            </a:r>
            <a:r>
              <a:rPr lang="en-US" dirty="0" smtClean="0"/>
              <a:t>(Cleanup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57500"/>
            <a:ext cx="2527487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4286250"/>
            <a:ext cx="2047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3400" y="76200"/>
            <a:ext cx="4724400" cy="609600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Titr" panose="00000700000000000000" pitchFamily="2" charset="-78"/>
              </a:rPr>
              <a:t>خروجی </a:t>
            </a:r>
            <a:r>
              <a:rPr lang="fa-IR" sz="2800" dirty="0" err="1" smtClean="0">
                <a:cs typeface="B Titr" panose="00000700000000000000" pitchFamily="2" charset="-78"/>
              </a:rPr>
              <a:t>قطعه‌برنامه</a:t>
            </a:r>
            <a:r>
              <a:rPr lang="fa-IR" sz="2800" dirty="0" smtClean="0">
                <a:cs typeface="B Titr" panose="00000700000000000000" pitchFamily="2" charset="-78"/>
              </a:rPr>
              <a:t> زیر چیست؟</a:t>
            </a:r>
            <a:endParaRPr lang="en-US" sz="2800" dirty="0">
              <a:cs typeface="B Titr" panose="000007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015805"/>
            <a:ext cx="482424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Quiz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Quiz();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Quiz(7);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0"/>
            <a:ext cx="85344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Quiz {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"Inline Initialization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"Initialization Block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Quiz() {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"NO-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constructor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Quiz(</a:t>
            </a:r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"ONE-</a:t>
            </a:r>
            <a:r>
              <a:rPr lang="en-US" sz="2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</a:t>
            </a:r>
            <a:r>
              <a:rPr lang="en-US" sz="2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constructor</a:t>
            </a:r>
            <a:r>
              <a:rPr lang="en-US" sz="21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4241899"/>
            <a:ext cx="342900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Inline Initialization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Initialization Block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NO-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Inline Initialization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Initialization Block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NO-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ONE-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constructor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endParaRPr lang="en-US" sz="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2248" y="3429000"/>
            <a:ext cx="1524000" cy="457200"/>
          </a:xfrm>
          <a:prstGeom prst="round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</a:t>
            </a:r>
            <a:r>
              <a:rPr lang="fa-IR" smtClean="0"/>
              <a:t>مرگ </a:t>
            </a:r>
            <a:r>
              <a:rPr lang="fa-IR" dirty="0" err="1" smtClean="0"/>
              <a:t>اشیاء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err="1" smtClean="0"/>
              <a:t>نابودگر</a:t>
            </a:r>
            <a:r>
              <a:rPr lang="fa-IR" b="1" dirty="0" smtClean="0"/>
              <a:t> (</a:t>
            </a:r>
            <a:r>
              <a:rPr lang="en-US" b="1" dirty="0" smtClean="0"/>
              <a:t>Destructor</a:t>
            </a:r>
            <a:r>
              <a:rPr lang="fa-IR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برخی از </a:t>
            </a:r>
            <a:r>
              <a:rPr lang="fa-IR" sz="2800" dirty="0" err="1" smtClean="0"/>
              <a:t>زبان‌های</a:t>
            </a:r>
            <a:r>
              <a:rPr lang="fa-IR" sz="2800" dirty="0" smtClean="0"/>
              <a:t> </a:t>
            </a:r>
            <a:r>
              <a:rPr lang="fa-IR" sz="2800" dirty="0" err="1" smtClean="0"/>
              <a:t>برنامه‌نویسی</a:t>
            </a:r>
            <a:r>
              <a:rPr lang="fa-IR" sz="2800" dirty="0" smtClean="0"/>
              <a:t> (مثل </a:t>
            </a:r>
            <a:r>
              <a:rPr lang="en-US" sz="2800" dirty="0" smtClean="0"/>
              <a:t>C++</a:t>
            </a:r>
            <a:r>
              <a:rPr lang="fa-IR" sz="2800" dirty="0" smtClean="0"/>
              <a:t>)،</a:t>
            </a:r>
            <a:r>
              <a:rPr lang="fa-IR" sz="2800" dirty="0"/>
              <a:t> </a:t>
            </a:r>
            <a:r>
              <a:rPr lang="fa-IR" sz="2800" dirty="0" smtClean="0"/>
              <a:t>امکانی با عنوان </a:t>
            </a:r>
            <a:r>
              <a:rPr lang="fa-IR" sz="2800" dirty="0" err="1" smtClean="0"/>
              <a:t>نابودگر</a:t>
            </a:r>
            <a:r>
              <a:rPr lang="fa-IR" sz="2800" dirty="0" smtClean="0"/>
              <a:t> دارند</a:t>
            </a:r>
          </a:p>
          <a:p>
            <a:pPr lvl="1"/>
            <a:r>
              <a:rPr lang="fa-IR" sz="2400" dirty="0" err="1" smtClean="0"/>
              <a:t>نابودگر</a:t>
            </a:r>
            <a:r>
              <a:rPr lang="fa-IR" sz="2400" dirty="0" smtClean="0"/>
              <a:t> یا مخرب (</a:t>
            </a:r>
            <a:r>
              <a:rPr lang="en-US" sz="2400" b="1" dirty="0" smtClean="0"/>
              <a:t>Destructor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lvl="1"/>
            <a:r>
              <a:rPr lang="fa-IR" sz="2400" dirty="0" smtClean="0"/>
              <a:t>در مقابل مفهوم سازنده (</a:t>
            </a:r>
            <a:r>
              <a:rPr lang="en-US" sz="2400" dirty="0" err="1" smtClean="0"/>
              <a:t>Constrcutor</a:t>
            </a:r>
            <a:r>
              <a:rPr lang="fa-IR" sz="2400" dirty="0" smtClean="0"/>
              <a:t>)</a:t>
            </a:r>
          </a:p>
          <a:p>
            <a:r>
              <a:rPr lang="fa-IR" sz="2800" dirty="0" smtClean="0"/>
              <a:t>سازنده </a:t>
            </a:r>
            <a:r>
              <a:rPr lang="fa-IR" sz="2800" dirty="0" err="1" smtClean="0"/>
              <a:t>شیء</a:t>
            </a:r>
            <a:r>
              <a:rPr lang="fa-IR" sz="2800" dirty="0" smtClean="0"/>
              <a:t> را </a:t>
            </a:r>
            <a:r>
              <a:rPr lang="fa-IR" sz="2800" dirty="0" err="1" smtClean="0"/>
              <a:t>می‌سازد</a:t>
            </a:r>
            <a:endParaRPr lang="fa-IR" sz="2800" dirty="0" smtClean="0"/>
          </a:p>
          <a:p>
            <a:r>
              <a:rPr lang="fa-IR" sz="2800" dirty="0" err="1" smtClean="0"/>
              <a:t>نابودگر</a:t>
            </a:r>
            <a:r>
              <a:rPr lang="fa-IR" sz="2800" dirty="0" smtClean="0"/>
              <a:t> </a:t>
            </a:r>
            <a:r>
              <a:rPr lang="fa-IR" sz="2800" dirty="0" err="1" smtClean="0"/>
              <a:t>شیء</a:t>
            </a:r>
            <a:r>
              <a:rPr lang="fa-IR" sz="2800" dirty="0" smtClean="0"/>
              <a:t> را آزاد </a:t>
            </a:r>
            <a:r>
              <a:rPr lang="fa-IR" sz="2800" dirty="0" err="1" smtClean="0"/>
              <a:t>می‌کند</a:t>
            </a:r>
            <a:endParaRPr lang="fa-IR" sz="2800" dirty="0" smtClean="0"/>
          </a:p>
          <a:p>
            <a:r>
              <a:rPr lang="fa-IR" sz="2800" dirty="0" smtClean="0"/>
              <a:t>جاوا نیازی به مفهوم </a:t>
            </a:r>
            <a:r>
              <a:rPr lang="fa-IR" sz="2800" dirty="0" err="1" smtClean="0"/>
              <a:t>نابودگر</a:t>
            </a:r>
            <a:r>
              <a:rPr lang="fa-IR" sz="2800" dirty="0" smtClean="0"/>
              <a:t> ندارد</a:t>
            </a:r>
          </a:p>
          <a:p>
            <a:r>
              <a:rPr lang="fa-IR" sz="2800" b="1" dirty="0" err="1" smtClean="0"/>
              <a:t>زباله‌روب</a:t>
            </a:r>
            <a:r>
              <a:rPr lang="fa-IR" sz="2800" dirty="0" smtClean="0"/>
              <a:t> (</a:t>
            </a:r>
            <a:r>
              <a:rPr lang="en-US" sz="2400" dirty="0" smtClean="0"/>
              <a:t>Garbage Collector</a:t>
            </a:r>
            <a:r>
              <a:rPr lang="fa-IR" sz="2800" dirty="0" smtClean="0"/>
              <a:t>) </a:t>
            </a:r>
            <a:r>
              <a:rPr lang="fa-IR" sz="2800" dirty="0" err="1" smtClean="0"/>
              <a:t>وظيفه</a:t>
            </a:r>
            <a:r>
              <a:rPr lang="fa-IR" sz="2800" dirty="0" smtClean="0"/>
              <a:t> آزادسازی </a:t>
            </a:r>
            <a:r>
              <a:rPr lang="fa-IR" sz="2800" dirty="0" err="1" smtClean="0"/>
              <a:t>اشیاء</a:t>
            </a:r>
            <a:r>
              <a:rPr lang="fa-IR" sz="2800" dirty="0" smtClean="0"/>
              <a:t> را به عهده دارد</a:t>
            </a:r>
          </a:p>
          <a:p>
            <a:r>
              <a:rPr lang="fa-IR" sz="2800" dirty="0" smtClean="0"/>
              <a:t>در جاوا </a:t>
            </a:r>
            <a:r>
              <a:rPr lang="en-US" sz="2800" b="1" dirty="0" smtClean="0"/>
              <a:t>Destructor</a:t>
            </a:r>
            <a:r>
              <a:rPr lang="fa-IR" sz="2800" b="1" dirty="0" smtClean="0"/>
              <a:t> </a:t>
            </a:r>
            <a:r>
              <a:rPr lang="fa-IR" sz="2800" dirty="0" smtClean="0"/>
              <a:t>نداریم</a:t>
            </a:r>
          </a:p>
        </p:txBody>
      </p:sp>
    </p:spTree>
    <p:extLst>
      <p:ext uri="{BB962C8B-B14F-4D97-AF65-F5344CB8AC3E}">
        <p14:creationId xmlns:p14="http://schemas.microsoft.com/office/powerpoint/2010/main" val="26418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متد </a:t>
            </a:r>
            <a:r>
              <a:rPr lang="en-US" b="1" dirty="0" smtClean="0"/>
              <a:t>finalize()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هر چند جاوا </a:t>
            </a:r>
            <a:r>
              <a:rPr lang="en-US" dirty="0" smtClean="0"/>
              <a:t>Destructor</a:t>
            </a:r>
            <a:r>
              <a:rPr lang="fa-IR" dirty="0" smtClean="0"/>
              <a:t> ندارد،</a:t>
            </a:r>
          </a:p>
          <a:p>
            <a:pPr marL="0" indent="0">
              <a:buNone/>
            </a:pPr>
            <a:r>
              <a:rPr lang="fa-IR" dirty="0" smtClean="0"/>
              <a:t>   برای هر کلاس متد </a:t>
            </a:r>
            <a:r>
              <a:rPr lang="fa-IR" dirty="0" err="1" smtClean="0"/>
              <a:t>ويژه‌ای</a:t>
            </a:r>
            <a:r>
              <a:rPr lang="fa-IR" dirty="0"/>
              <a:t> </a:t>
            </a:r>
            <a:r>
              <a:rPr lang="fa-IR" dirty="0" smtClean="0"/>
              <a:t>با نام </a:t>
            </a:r>
            <a:r>
              <a:rPr lang="en-US" b="1" dirty="0" smtClean="0"/>
              <a:t>finalize</a:t>
            </a:r>
            <a:r>
              <a:rPr lang="fa-IR" dirty="0" smtClean="0"/>
              <a:t> قابل تعریف است</a:t>
            </a:r>
          </a:p>
          <a:p>
            <a:r>
              <a:rPr lang="fa-IR" dirty="0" err="1" smtClean="0"/>
              <a:t>هرگاه</a:t>
            </a:r>
            <a:r>
              <a:rPr lang="fa-IR" dirty="0" smtClean="0"/>
              <a:t> </a:t>
            </a:r>
            <a:r>
              <a:rPr lang="fa-IR" dirty="0" err="1" smtClean="0"/>
              <a:t>زباله‌روب</a:t>
            </a:r>
            <a:r>
              <a:rPr lang="fa-IR" dirty="0" smtClean="0"/>
              <a:t> یک </a:t>
            </a:r>
            <a:r>
              <a:rPr lang="fa-IR" dirty="0" err="1" smtClean="0"/>
              <a:t>شیء</a:t>
            </a:r>
            <a:r>
              <a:rPr lang="fa-IR" dirty="0" smtClean="0"/>
              <a:t> را آزاد کند، </a:t>
            </a:r>
            <a:br>
              <a:rPr lang="fa-IR" dirty="0" smtClean="0"/>
            </a:br>
            <a:r>
              <a:rPr lang="fa-IR" dirty="0" smtClean="0"/>
              <a:t>متد </a:t>
            </a:r>
            <a:r>
              <a:rPr lang="en-US" dirty="0" smtClean="0"/>
              <a:t>finalize</a:t>
            </a:r>
            <a:r>
              <a:rPr lang="fa-IR" dirty="0" smtClean="0"/>
              <a:t> از این </a:t>
            </a:r>
            <a:r>
              <a:rPr lang="fa-IR" dirty="0" err="1" smtClean="0"/>
              <a:t>شیء</a:t>
            </a:r>
            <a:r>
              <a:rPr lang="fa-IR" dirty="0" smtClean="0"/>
              <a:t> را فراخوانی </a:t>
            </a:r>
            <a:r>
              <a:rPr lang="fa-IR" dirty="0" err="1" smtClean="0"/>
              <a:t>می‌کند</a:t>
            </a:r>
            <a:endParaRPr lang="fa-IR" dirty="0" smtClean="0"/>
          </a:p>
          <a:p>
            <a:r>
              <a:rPr lang="fa-IR" dirty="0" smtClean="0"/>
              <a:t>اگر </a:t>
            </a:r>
            <a:r>
              <a:rPr lang="fa-IR" dirty="0" err="1" smtClean="0"/>
              <a:t>زباله‌روب</a:t>
            </a:r>
            <a:r>
              <a:rPr lang="fa-IR" dirty="0" smtClean="0"/>
              <a:t> یک </a:t>
            </a:r>
            <a:r>
              <a:rPr lang="fa-IR" dirty="0" err="1" smtClean="0"/>
              <a:t>شیء</a:t>
            </a:r>
            <a:r>
              <a:rPr lang="fa-IR" dirty="0" smtClean="0"/>
              <a:t> را حذف نکند:</a:t>
            </a:r>
          </a:p>
          <a:p>
            <a:pPr marL="0" indent="0">
              <a:buNone/>
            </a:pPr>
            <a:r>
              <a:rPr lang="fa-IR" dirty="0" smtClean="0"/>
              <a:t>	هرگز متد </a:t>
            </a:r>
            <a:r>
              <a:rPr lang="en-US" dirty="0" smtClean="0"/>
              <a:t>finalize</a:t>
            </a:r>
            <a:r>
              <a:rPr lang="fa-IR" dirty="0" smtClean="0"/>
              <a:t> برای این </a:t>
            </a:r>
            <a:r>
              <a:rPr lang="fa-IR" dirty="0" err="1" smtClean="0"/>
              <a:t>شیء</a:t>
            </a:r>
            <a:r>
              <a:rPr lang="fa-IR" dirty="0" smtClean="0"/>
              <a:t> فراخوانی </a:t>
            </a:r>
            <a:r>
              <a:rPr lang="fa-IR" dirty="0" err="1" smtClean="0"/>
              <a:t>نمی‌شود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0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686800" cy="55626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Circle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Circle(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r) 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{ </a:t>
            </a:r>
            <a:r>
              <a:rPr lang="en-US" sz="23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= r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; 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finalize() 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3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300" b="1" i="1" dirty="0" smtClean="0">
                <a:solidFill>
                  <a:srgbClr val="2A00FF"/>
                </a:solidFill>
                <a:latin typeface="Courier New"/>
              </a:rPr>
              <a:t>Finalize..."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3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		f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gc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f()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Circle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Circle(2);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3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3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300" b="1" i="1" dirty="0" err="1" smtClean="0">
                <a:solidFill>
                  <a:srgbClr val="000000"/>
                </a:solidFill>
                <a:latin typeface="Courier New"/>
              </a:rPr>
              <a:t>c.radius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2213992"/>
            <a:ext cx="7632848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3930890"/>
            <a:ext cx="2286000" cy="434213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b="1" dirty="0" smtClean="0"/>
              <a:t>مثال برای متد </a:t>
            </a:r>
            <a:r>
              <a:rPr lang="en-US" b="1" dirty="0" smtClean="0"/>
              <a:t>finalize()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80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درباره </a:t>
            </a:r>
            <a:r>
              <a:rPr lang="en-US" b="1" dirty="0" smtClean="0"/>
              <a:t>finalize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چه نیازی به </a:t>
            </a:r>
            <a:r>
              <a:rPr lang="fa-IR" dirty="0" smtClean="0"/>
              <a:t>متد </a:t>
            </a:r>
            <a:r>
              <a:rPr lang="en-US" dirty="0" smtClean="0"/>
              <a:t>finalize</a:t>
            </a:r>
            <a:r>
              <a:rPr lang="fa-IR" dirty="0" smtClean="0"/>
              <a:t> است</a:t>
            </a:r>
            <a:r>
              <a:rPr lang="fa-IR" dirty="0"/>
              <a:t>؟ </a:t>
            </a:r>
            <a:endParaRPr lang="en-US" dirty="0" smtClean="0"/>
          </a:p>
          <a:p>
            <a:r>
              <a:rPr lang="fa-IR" dirty="0" smtClean="0"/>
              <a:t>مگر </a:t>
            </a:r>
            <a:r>
              <a:rPr lang="fa-IR" dirty="0" err="1"/>
              <a:t>زباله‌روب</a:t>
            </a:r>
            <a:r>
              <a:rPr lang="fa-IR" dirty="0"/>
              <a:t> مرگ </a:t>
            </a:r>
            <a:r>
              <a:rPr lang="fa-IR" dirty="0" err="1"/>
              <a:t>شیء</a:t>
            </a:r>
            <a:r>
              <a:rPr lang="fa-IR" dirty="0"/>
              <a:t> را مدیریت </a:t>
            </a:r>
            <a:r>
              <a:rPr lang="fa-IR" dirty="0" err="1"/>
              <a:t>نمی‌کند</a:t>
            </a:r>
            <a:r>
              <a:rPr lang="fa-IR" dirty="0"/>
              <a:t>؟</a:t>
            </a:r>
            <a:endParaRPr lang="en-US" dirty="0"/>
          </a:p>
          <a:p>
            <a:endParaRPr lang="fa-IR" sz="1000" dirty="0" smtClean="0"/>
          </a:p>
          <a:p>
            <a:r>
              <a:rPr lang="fa-IR" dirty="0" err="1" smtClean="0"/>
              <a:t>زباله‌روبی</a:t>
            </a:r>
            <a:r>
              <a:rPr lang="fa-IR" dirty="0" smtClean="0"/>
              <a:t> </a:t>
            </a:r>
            <a:r>
              <a:rPr lang="fa-IR" dirty="0"/>
              <a:t>(</a:t>
            </a:r>
            <a:r>
              <a:rPr lang="en-US" dirty="0"/>
              <a:t>Garbage Collection</a:t>
            </a:r>
            <a:r>
              <a:rPr lang="fa-IR" dirty="0"/>
              <a:t>) فقط درباره حافظه است</a:t>
            </a:r>
          </a:p>
          <a:p>
            <a:r>
              <a:rPr lang="fa-IR" dirty="0" smtClean="0"/>
              <a:t>گاهی منابعی </a:t>
            </a:r>
            <a:r>
              <a:rPr lang="fa-IR" dirty="0"/>
              <a:t>غیر از حافظه </a:t>
            </a:r>
            <a:r>
              <a:rPr lang="fa-IR" dirty="0" smtClean="0"/>
              <a:t>باید </a:t>
            </a:r>
            <a:r>
              <a:rPr lang="fa-IR" dirty="0"/>
              <a:t>آزاد </a:t>
            </a:r>
            <a:r>
              <a:rPr lang="fa-IR" dirty="0" smtClean="0"/>
              <a:t>شود</a:t>
            </a:r>
          </a:p>
          <a:p>
            <a:pPr lvl="1"/>
            <a:r>
              <a:rPr lang="fa-IR" dirty="0" err="1" smtClean="0"/>
              <a:t>زباله‌روب</a:t>
            </a:r>
            <a:r>
              <a:rPr lang="fa-IR" dirty="0" smtClean="0"/>
              <a:t> </a:t>
            </a:r>
            <a:r>
              <a:rPr lang="fa-IR" dirty="0"/>
              <a:t>این کار را </a:t>
            </a:r>
            <a:r>
              <a:rPr lang="fa-IR" dirty="0" err="1" smtClean="0"/>
              <a:t>نمی‌کند</a:t>
            </a:r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en-US" dirty="0" smtClean="0"/>
              <a:t>finalize</a:t>
            </a:r>
            <a:r>
              <a:rPr lang="fa-IR" dirty="0" smtClean="0"/>
              <a:t> کار رایجی نیست و کاربردهای خاصی دارد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ترتیب اجرا</a:t>
            </a:r>
          </a:p>
          <a:p>
            <a:r>
              <a:rPr lang="en-US" dirty="0" smtClean="0"/>
              <a:t>this</a:t>
            </a:r>
            <a:r>
              <a:rPr lang="fa-IR" dirty="0" smtClean="0"/>
              <a:t> باید اولین دستور سازنده باشد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</a:t>
            </a:r>
            <a:r>
              <a:rPr lang="fa-IR" dirty="0" err="1" smtClean="0"/>
              <a:t>اشیاء</a:t>
            </a:r>
            <a:endParaRPr lang="fa-IR" dirty="0" smtClean="0"/>
          </a:p>
          <a:p>
            <a:pPr lvl="1"/>
            <a:r>
              <a:rPr lang="fa-IR" dirty="0" smtClean="0"/>
              <a:t>حالت هر </a:t>
            </a:r>
            <a:r>
              <a:rPr lang="fa-IR" dirty="0" err="1" smtClean="0"/>
              <a:t>شیء</a:t>
            </a:r>
            <a:r>
              <a:rPr lang="fa-IR" dirty="0" smtClean="0"/>
              <a:t>، هنگام ایجاد شدن، باید </a:t>
            </a:r>
            <a:r>
              <a:rPr lang="fa-IR" dirty="0" err="1" smtClean="0"/>
              <a:t>تنظيم</a:t>
            </a:r>
            <a:r>
              <a:rPr lang="fa-IR" dirty="0" smtClean="0"/>
              <a:t> شود</a:t>
            </a:r>
          </a:p>
          <a:p>
            <a:pPr lvl="1"/>
            <a:r>
              <a:rPr lang="fa-IR" dirty="0" smtClean="0"/>
              <a:t>مقدار اولیه مناسب برای </a:t>
            </a:r>
            <a:r>
              <a:rPr lang="fa-IR" dirty="0" err="1" smtClean="0"/>
              <a:t>ويژگی‌های</a:t>
            </a:r>
            <a:r>
              <a:rPr lang="fa-IR" dirty="0" smtClean="0"/>
              <a:t> </a:t>
            </a:r>
            <a:r>
              <a:rPr lang="fa-IR" dirty="0" err="1" smtClean="0"/>
              <a:t>شیء</a:t>
            </a:r>
            <a:r>
              <a:rPr lang="fa-IR" dirty="0" smtClean="0"/>
              <a:t> تعیین شود</a:t>
            </a:r>
          </a:p>
          <a:p>
            <a:r>
              <a:rPr lang="fa-IR" dirty="0" smtClean="0"/>
              <a:t>مفهوم سازنده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ترتیب اجرای </a:t>
            </a:r>
            <a:r>
              <a:rPr lang="fa-IR" dirty="0" err="1" smtClean="0"/>
              <a:t>بخش‌های</a:t>
            </a:r>
            <a:r>
              <a:rPr lang="fa-IR" dirty="0" smtClean="0"/>
              <a:t> مختلف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</a:t>
            </a:r>
          </a:p>
          <a:p>
            <a:r>
              <a:rPr lang="fa-IR" dirty="0" smtClean="0"/>
              <a:t>مرگ </a:t>
            </a:r>
            <a:r>
              <a:rPr lang="fa-IR" dirty="0" err="1" smtClean="0"/>
              <a:t>اشیاء</a:t>
            </a:r>
            <a:endParaRPr lang="fa-IR" dirty="0" smtClean="0"/>
          </a:p>
          <a:p>
            <a:pPr lvl="1"/>
            <a:r>
              <a:rPr lang="fa-IR" dirty="0" err="1"/>
              <a:t>زباله‌روب</a:t>
            </a:r>
            <a:r>
              <a:rPr lang="fa-IR" dirty="0"/>
              <a:t> و متد </a:t>
            </a:r>
            <a:r>
              <a:rPr lang="en-US" dirty="0"/>
              <a:t>finalize</a:t>
            </a:r>
            <a:endParaRPr lang="fa-IR" dirty="0" smtClean="0"/>
          </a:p>
          <a:p>
            <a:pPr lvl="1"/>
            <a:r>
              <a:rPr lang="en-US" dirty="0" smtClean="0"/>
              <a:t>Destructor</a:t>
            </a:r>
            <a:r>
              <a:rPr lang="fa-IR" dirty="0" smtClean="0"/>
              <a:t> نداریم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آماده‌سازی اولیه </a:t>
            </a:r>
            <a:r>
              <a:rPr lang="fa-IR" dirty="0" smtClean="0"/>
              <a:t>اشیاء</a:t>
            </a:r>
            <a:br>
              <a:rPr lang="fa-IR" dirty="0" smtClean="0"/>
            </a:br>
            <a:r>
              <a:rPr lang="en-US" dirty="0" smtClean="0"/>
              <a:t>Object Initialization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بخش‌هایی</a:t>
            </a:r>
            <a:r>
              <a:rPr lang="fa-IR" dirty="0" smtClean="0"/>
              <a:t> از </a:t>
            </a:r>
            <a:r>
              <a:rPr lang="fa-IR" dirty="0" err="1" smtClean="0"/>
              <a:t>فصل‌های</a:t>
            </a:r>
            <a:r>
              <a:rPr lang="fa-IR" dirty="0" smtClean="0"/>
              <a:t> 3 و 8 از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6477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3- </a:t>
            </a:r>
            <a:r>
              <a:rPr lang="en-US" sz="2400" dirty="0"/>
              <a:t>Introduction to Classes,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Objects</a:t>
            </a:r>
            <a:r>
              <a:rPr lang="en-US" sz="2400" dirty="0"/>
              <a:t>, </a:t>
            </a:r>
            <a:r>
              <a:rPr lang="en-US" sz="2400" dirty="0" smtClean="0"/>
              <a:t>Methods and Strings</a:t>
            </a:r>
          </a:p>
          <a:p>
            <a:endParaRPr lang="en-US" sz="2400" dirty="0"/>
          </a:p>
          <a:p>
            <a:r>
              <a:rPr lang="en-US" sz="2400" dirty="0" smtClean="0"/>
              <a:t>8- </a:t>
            </a:r>
            <a:r>
              <a:rPr lang="en-US" sz="2400" dirty="0"/>
              <a:t>Classes and Objects: A Deeper Look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کلاس فوتبالیست را تعریف کنید</a:t>
            </a:r>
          </a:p>
          <a:p>
            <a:r>
              <a:rPr lang="fa-IR" dirty="0" smtClean="0"/>
              <a:t>طوری تعریف کنید که 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مناسبی داشته باشد</a:t>
            </a:r>
          </a:p>
          <a:p>
            <a:r>
              <a:rPr lang="fa-IR" dirty="0" smtClean="0"/>
              <a:t>از امکانات زیر در آن استفاده کنید:</a:t>
            </a:r>
          </a:p>
          <a:p>
            <a:pPr lvl="1"/>
            <a:r>
              <a:rPr lang="fa-IR" dirty="0" err="1" smtClean="0"/>
              <a:t>مقداردهی</a:t>
            </a:r>
            <a:r>
              <a:rPr lang="fa-IR" dirty="0" smtClean="0"/>
              <a:t> </a:t>
            </a:r>
            <a:r>
              <a:rPr lang="fa-IR" dirty="0" err="1" smtClean="0"/>
              <a:t>درخط</a:t>
            </a:r>
            <a:r>
              <a:rPr lang="fa-IR" dirty="0" smtClean="0"/>
              <a:t> (</a:t>
            </a:r>
            <a:r>
              <a:rPr lang="en-US" dirty="0" smtClean="0"/>
              <a:t>Inline Initialization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بلوک </a:t>
            </a:r>
            <a:r>
              <a:rPr lang="fa-IR" dirty="0" err="1" smtClean="0"/>
              <a:t>آماده‌سازی</a:t>
            </a:r>
            <a:r>
              <a:rPr lang="fa-IR" dirty="0" smtClean="0"/>
              <a:t> اولیه </a:t>
            </a:r>
            <a:r>
              <a:rPr lang="fa-IR" dirty="0" err="1" smtClean="0"/>
              <a:t>شیء</a:t>
            </a:r>
            <a:r>
              <a:rPr lang="fa-IR" dirty="0" smtClean="0"/>
              <a:t> (</a:t>
            </a:r>
            <a:r>
              <a:rPr lang="en-US" dirty="0" smtClean="0"/>
              <a:t>Initialization Block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err="1" smtClean="0"/>
              <a:t>سازنده‌ها</a:t>
            </a:r>
            <a:r>
              <a:rPr lang="fa-IR" dirty="0" smtClean="0"/>
              <a:t> (</a:t>
            </a:r>
            <a:r>
              <a:rPr lang="en-US" dirty="0" smtClean="0"/>
              <a:t>Constructors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از این کلاس </a:t>
            </a:r>
            <a:r>
              <a:rPr lang="fa-IR" dirty="0" err="1" smtClean="0"/>
              <a:t>اشیاء</a:t>
            </a:r>
            <a:r>
              <a:rPr lang="fa-IR" dirty="0" smtClean="0"/>
              <a:t> مختلفی ایجاد کنید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و صحت </a:t>
            </a:r>
            <a:r>
              <a:rPr lang="fa-IR" dirty="0" err="1" smtClean="0"/>
              <a:t>مقداردهی</a:t>
            </a:r>
            <a:r>
              <a:rPr lang="fa-IR" dirty="0" smtClean="0"/>
              <a:t> </a:t>
            </a:r>
            <a:r>
              <a:rPr lang="fa-IR" dirty="0" err="1" smtClean="0"/>
              <a:t>ويژگی‌های</a:t>
            </a:r>
            <a:r>
              <a:rPr lang="fa-IR" dirty="0" smtClean="0"/>
              <a:t> این </a:t>
            </a:r>
            <a:r>
              <a:rPr lang="fa-IR" dirty="0" err="1" smtClean="0"/>
              <a:t>اشیاء</a:t>
            </a:r>
            <a:r>
              <a:rPr lang="fa-IR" dirty="0" smtClean="0"/>
              <a:t> را بررسی کنید</a:t>
            </a:r>
          </a:p>
          <a:p>
            <a:r>
              <a:rPr lang="fa-IR" dirty="0" err="1" smtClean="0"/>
              <a:t>کلاس‌های</a:t>
            </a:r>
            <a:r>
              <a:rPr lang="fa-IR" dirty="0" smtClean="0"/>
              <a:t> دیگری به همین ترتیب تعریف کنید و از </a:t>
            </a:r>
            <a:r>
              <a:rPr lang="fa-IR" dirty="0" err="1" smtClean="0"/>
              <a:t>آن‌ها</a:t>
            </a:r>
            <a:r>
              <a:rPr lang="fa-IR" dirty="0" smtClean="0"/>
              <a:t> </a:t>
            </a:r>
            <a:r>
              <a:rPr lang="fa-IR" dirty="0" err="1" smtClean="0"/>
              <a:t>اشیاءی</a:t>
            </a:r>
            <a:r>
              <a:rPr lang="fa-IR" dirty="0" smtClean="0"/>
              <a:t> بسازید</a:t>
            </a:r>
          </a:p>
          <a:p>
            <a:pPr lvl="1"/>
            <a:r>
              <a:rPr lang="fa-IR" dirty="0"/>
              <a:t>مثلاً </a:t>
            </a:r>
            <a:r>
              <a:rPr lang="fa-IR" dirty="0" err="1"/>
              <a:t>کلاس‌های</a:t>
            </a:r>
            <a:r>
              <a:rPr lang="fa-IR" dirty="0"/>
              <a:t> </a:t>
            </a:r>
            <a:r>
              <a:rPr lang="fa-IR" dirty="0" smtClean="0"/>
              <a:t>کتاب، </a:t>
            </a:r>
            <a:r>
              <a:rPr lang="fa-IR" dirty="0"/>
              <a:t>ماشین و ...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/>
              <a:t>کلمات و عبارات پیشنهادی برای جستجو</a:t>
            </a:r>
            <a:r>
              <a:rPr lang="fa-IR" dirty="0" smtClean="0"/>
              <a:t>:</a:t>
            </a:r>
            <a:endParaRPr lang="en-US" dirty="0" smtClean="0"/>
          </a:p>
          <a:p>
            <a:pPr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Constructor and Destructor</a:t>
            </a:r>
          </a:p>
          <a:p>
            <a:pPr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b="1" dirty="0" smtClean="0"/>
              <a:t>finalize</a:t>
            </a:r>
            <a:r>
              <a:rPr lang="en-US" dirty="0" smtClean="0"/>
              <a:t>() method</a:t>
            </a:r>
            <a:endParaRPr lang="fa-IR" dirty="0" smtClean="0"/>
          </a:p>
          <a:p>
            <a:pPr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Constructor Overloading</a:t>
            </a:r>
          </a:p>
          <a:p>
            <a:pPr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/>
              <a:t>java constructor best practices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96384"/>
            <a:ext cx="2532634" cy="168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غلط‌نامه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a-IR" dirty="0" smtClean="0"/>
              <a:t>جلسه شماره 6 </a:t>
            </a:r>
            <a:r>
              <a:rPr lang="fa-IR" dirty="0"/>
              <a:t>: تولد و مرگ اشیاء</a:t>
            </a:r>
            <a:endParaRPr lang="fa-IR" dirty="0" smtClean="0"/>
          </a:p>
          <a:p>
            <a:r>
              <a:rPr lang="fa-IR" dirty="0" smtClean="0"/>
              <a:t>اسلاید شماره 24 . دقیقه 29 در فیلم آموزشی</a:t>
            </a:r>
          </a:p>
          <a:p>
            <a:r>
              <a:rPr lang="fa-IR" dirty="0" smtClean="0">
                <a:solidFill>
                  <a:srgbClr val="C00000"/>
                </a:solidFill>
              </a:rPr>
              <a:t>آن‌چه گفته شده بود:</a:t>
            </a:r>
          </a:p>
          <a:p>
            <a:pPr marL="365760" lvl="1" indent="0">
              <a:buNone/>
            </a:pPr>
            <a:r>
              <a:rPr lang="fa-IR" dirty="0"/>
              <a:t>1- همه مقداردهی‌های درخط اجرا می‌شوند</a:t>
            </a:r>
          </a:p>
          <a:p>
            <a:pPr marL="365760" lvl="1" indent="0">
              <a:buNone/>
            </a:pPr>
            <a:r>
              <a:rPr lang="fa-IR" dirty="0"/>
              <a:t>2- همه بلوک‌های مقداردهی اولیه اجرا می‌شوند</a:t>
            </a:r>
          </a:p>
          <a:p>
            <a:pPr marL="365760" lvl="1" indent="0">
              <a:buNone/>
            </a:pPr>
            <a:r>
              <a:rPr lang="fa-IR" dirty="0" smtClean="0"/>
              <a:t>3- </a:t>
            </a:r>
            <a:r>
              <a:rPr lang="fa-IR" dirty="0"/>
              <a:t>یکی از سازنده‌ها اجرا می‌شود</a:t>
            </a:r>
          </a:p>
          <a:p>
            <a:r>
              <a:rPr lang="fa-IR" dirty="0" smtClean="0">
                <a:solidFill>
                  <a:srgbClr val="00B050"/>
                </a:solidFill>
              </a:rPr>
              <a:t>آن‌چه صحیح است:</a:t>
            </a:r>
          </a:p>
          <a:p>
            <a:pPr marL="365760" lvl="1" indent="0">
              <a:buNone/>
            </a:pPr>
            <a:r>
              <a:rPr lang="fa-IR" dirty="0"/>
              <a:t>1- همه </a:t>
            </a:r>
            <a:r>
              <a:rPr lang="fa-IR" dirty="0" smtClean="0"/>
              <a:t>«مقداردهی‌های درخط» و «بلوک‌های </a:t>
            </a:r>
            <a:r>
              <a:rPr lang="fa-IR" dirty="0"/>
              <a:t>مقداردهی </a:t>
            </a:r>
            <a:r>
              <a:rPr lang="fa-IR" dirty="0" smtClean="0"/>
              <a:t>اولیه» به ترتیب حضور در کد </a:t>
            </a:r>
            <a:r>
              <a:rPr lang="fa-IR" dirty="0"/>
              <a:t>اجرا می‌شوند</a:t>
            </a:r>
          </a:p>
          <a:p>
            <a:pPr marL="365760" lvl="1" indent="0">
              <a:buNone/>
            </a:pPr>
            <a:r>
              <a:rPr lang="fa-IR" dirty="0" smtClean="0"/>
              <a:t>2- </a:t>
            </a:r>
            <a:r>
              <a:rPr lang="fa-IR" dirty="0"/>
              <a:t>یکی از سازنده‌ها اجرا می‌شود</a:t>
            </a:r>
          </a:p>
          <a:p>
            <a:r>
              <a:rPr lang="fa-IR" dirty="0" smtClean="0"/>
              <a:t>بنابراین: </a:t>
            </a:r>
            <a:br>
              <a:rPr lang="fa-IR" dirty="0" smtClean="0"/>
            </a:br>
            <a:r>
              <a:rPr lang="fa-IR" dirty="0" smtClean="0"/>
              <a:t>بین «مقداردهی‌های درخط» و «بلوک‌های مقداردهی اولیه» ترتیب جای‌گیری در برنامه مهم است</a:t>
            </a:r>
            <a:br>
              <a:rPr lang="fa-IR" dirty="0" smtClean="0"/>
            </a:br>
            <a:r>
              <a:rPr lang="fa-IR" dirty="0" smtClean="0"/>
              <a:t>هر کدام در کد زودتر قرار بگیرند، زودتر اجرا می‌شوند</a:t>
            </a:r>
          </a:p>
          <a:p>
            <a:r>
              <a:rPr lang="fa-IR" dirty="0" smtClean="0"/>
              <a:t>مثال‌های موجود در این بخش صحیح هستند</a:t>
            </a:r>
          </a:p>
        </p:txBody>
      </p:sp>
    </p:spTree>
    <p:extLst>
      <p:ext uri="{BB962C8B-B14F-4D97-AF65-F5344CB8AC3E}">
        <p14:creationId xmlns:p14="http://schemas.microsoft.com/office/powerpoint/2010/main" val="203043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آماده‌سازی اولیه اشیاء (</a:t>
            </a:r>
            <a:r>
              <a:rPr lang="en-US" b="1" dirty="0"/>
              <a:t>Initialization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شیء، بعد از ساخته شدن، لزوماً یک شیء آماده استفاده نیست</a:t>
            </a:r>
          </a:p>
          <a:p>
            <a:r>
              <a:rPr lang="fa-IR" dirty="0" smtClean="0"/>
              <a:t>ممکن است هنوز یک </a:t>
            </a:r>
            <a:r>
              <a:rPr lang="fa-IR" b="1" dirty="0" smtClean="0"/>
              <a:t>شیء نامعتبر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مثال:              </a:t>
            </a:r>
            <a:r>
              <a:rPr lang="en-US" dirty="0" smtClean="0"/>
              <a:t>Person </a:t>
            </a:r>
            <a:r>
              <a:rPr lang="en-US" dirty="0"/>
              <a:t>p = new Person</a:t>
            </a:r>
            <a:r>
              <a:rPr lang="en-US" dirty="0" smtClean="0"/>
              <a:t>();</a:t>
            </a:r>
            <a:endParaRPr lang="fa-IR" dirty="0" smtClean="0"/>
          </a:p>
          <a:p>
            <a:pPr lvl="1"/>
            <a:r>
              <a:rPr lang="fa-IR" dirty="0" smtClean="0"/>
              <a:t>شیءی که </a:t>
            </a:r>
            <a:r>
              <a:rPr lang="en-US" dirty="0" smtClean="0"/>
              <a:t>p</a:t>
            </a:r>
            <a:r>
              <a:rPr lang="fa-IR" dirty="0" smtClean="0"/>
              <a:t> به آن اشاره می‌کند، احتمالاً معتبر نیست</a:t>
            </a:r>
          </a:p>
          <a:p>
            <a:pPr lvl="1"/>
            <a:r>
              <a:rPr lang="fa-IR" dirty="0" smtClean="0"/>
              <a:t>این شیء هیچ یک از </a:t>
            </a:r>
            <a:r>
              <a:rPr lang="fa-IR" b="1" dirty="0" smtClean="0"/>
              <a:t>ويژگی‌های لازم</a:t>
            </a:r>
            <a:r>
              <a:rPr lang="fa-IR" dirty="0" smtClean="0"/>
              <a:t> برای یک «فرد» را ندارد</a:t>
            </a:r>
          </a:p>
          <a:p>
            <a:pPr lvl="1"/>
            <a:r>
              <a:rPr lang="fa-IR" dirty="0" smtClean="0"/>
              <a:t>مثلاً هنوز </a:t>
            </a:r>
            <a:r>
              <a:rPr lang="fa-IR" b="1" dirty="0" smtClean="0"/>
              <a:t>نام</a:t>
            </a:r>
            <a:r>
              <a:rPr lang="fa-IR" dirty="0" smtClean="0"/>
              <a:t> این فرد مشخص نشده است</a:t>
            </a:r>
            <a:endParaRPr lang="en-US" dirty="0"/>
          </a:p>
          <a:p>
            <a:pPr lvl="1"/>
            <a:r>
              <a:rPr lang="fa-IR" dirty="0" smtClean="0"/>
              <a:t>این شیء باید </a:t>
            </a:r>
            <a:r>
              <a:rPr lang="fa-IR" b="1" dirty="0" smtClean="0"/>
              <a:t>آماده‌سازی اولیه</a:t>
            </a:r>
            <a:r>
              <a:rPr lang="fa-IR" dirty="0" smtClean="0"/>
              <a:t> شود</a:t>
            </a:r>
          </a:p>
          <a:p>
            <a:pPr lvl="2"/>
            <a:r>
              <a:rPr lang="fa-IR" dirty="0" smtClean="0"/>
              <a:t>یا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(</a:t>
            </a:r>
            <a:r>
              <a:rPr lang="en-US" b="1" dirty="0" smtClean="0"/>
              <a:t>Initialization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راهکار بدوی برای آماده‌سازی اولیه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8153400" cy="5334000"/>
          </a:xfrm>
        </p:spPr>
        <p:txBody>
          <a:bodyPr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  <a:cs typeface="+mn-cs"/>
              </a:rPr>
              <a:t>public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  <a:cs typeface="+mn-cs"/>
              </a:rPr>
              <a:t>class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 Student {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3F7F5F"/>
                </a:solidFill>
                <a:latin typeface="Courier New"/>
                <a:cs typeface="+mn-cs"/>
              </a:rPr>
              <a:t>  //</a:t>
            </a:r>
            <a:r>
              <a:rPr lang="en-US" sz="1750" b="1" dirty="0">
                <a:solidFill>
                  <a:srgbClr val="3F7F5F"/>
                </a:solidFill>
                <a:latin typeface="Courier New"/>
                <a:cs typeface="+mn-cs"/>
              </a:rPr>
              <a:t>Mandatory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  <a:cs typeface="+mn-cs"/>
              </a:rPr>
              <a:t>  private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String </a:t>
            </a:r>
            <a:r>
              <a:rPr lang="en-US" sz="1750" b="1" dirty="0">
                <a:solidFill>
                  <a:srgbClr val="0000C0"/>
                </a:solidFill>
                <a:latin typeface="Courier New"/>
                <a:cs typeface="+mn-cs"/>
              </a:rPr>
              <a:t>name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  <a:cs typeface="+mn-cs"/>
              </a:rPr>
              <a:t>  private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  <a:cs typeface="+mn-cs"/>
              </a:rPr>
              <a:t>long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1750" b="1" dirty="0">
                <a:solidFill>
                  <a:srgbClr val="0000C0"/>
                </a:solidFill>
                <a:latin typeface="Courier New"/>
                <a:cs typeface="+mn-cs"/>
              </a:rPr>
              <a:t>id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>
                <a:solidFill>
                  <a:srgbClr val="7F0055"/>
                </a:solidFill>
                <a:latin typeface="Courier New"/>
                <a:cs typeface="+mn-cs"/>
              </a:rPr>
              <a:t>	</a:t>
            </a:r>
            <a:r>
              <a:rPr lang="en-US" sz="1750" b="1" dirty="0" smtClean="0">
                <a:solidFill>
                  <a:srgbClr val="3F7F5F"/>
                </a:solidFill>
                <a:latin typeface="Courier New"/>
                <a:cs typeface="+mn-cs"/>
              </a:rPr>
              <a:t>//</a:t>
            </a:r>
            <a:r>
              <a:rPr lang="en-US" sz="1750" b="1" dirty="0">
                <a:solidFill>
                  <a:srgbClr val="3F7F5F"/>
                </a:solidFill>
                <a:latin typeface="Courier New"/>
                <a:cs typeface="+mn-cs"/>
              </a:rPr>
              <a:t>Optional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  <a:cs typeface="+mn-cs"/>
              </a:rPr>
              <a:t>  private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String </a:t>
            </a:r>
            <a:r>
              <a:rPr lang="en-US" sz="1750" b="1" dirty="0">
                <a:solidFill>
                  <a:srgbClr val="0000C0"/>
                </a:solidFill>
                <a:latin typeface="Courier New"/>
                <a:cs typeface="+mn-cs"/>
              </a:rPr>
              <a:t>homepage</a:t>
            </a:r>
            <a:r>
              <a:rPr lang="en-US" sz="1750" b="1" dirty="0">
                <a:solidFill>
                  <a:srgbClr val="000000"/>
                </a:solidFill>
                <a:latin typeface="Courier New"/>
                <a:cs typeface="+mn-cs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(String s) {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75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= s;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1750" b="1" dirty="0">
              <a:solidFill>
                <a:srgbClr val="000000"/>
              </a:solidFill>
              <a:latin typeface="Courier New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idValue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 </a:t>
            </a:r>
            <a:r>
              <a:rPr lang="en-US" sz="175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idValue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1750" b="1" dirty="0">
              <a:solidFill>
                <a:srgbClr val="000000"/>
              </a:solidFill>
              <a:latin typeface="Courier New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setHomepage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addr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750" b="1" dirty="0" smtClean="0">
                <a:solidFill>
                  <a:srgbClr val="0000C0"/>
                </a:solidFill>
                <a:latin typeface="Courier New"/>
              </a:rPr>
              <a:t>homepage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addr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(String name, </a:t>
            </a:r>
            <a:r>
              <a:rPr lang="en-US" sz="175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75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(name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750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1750" b="1" dirty="0">
                <a:solidFill>
                  <a:srgbClr val="000000"/>
                </a:solidFill>
                <a:latin typeface="Courier New"/>
              </a:rPr>
              <a:t>(id);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1750" b="1" dirty="0">
              <a:solidFill>
                <a:prstClr val="black"/>
              </a:solidFill>
              <a:latin typeface="Constantia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Clr>
                <a:srgbClr val="0BD0D9"/>
              </a:buClr>
              <a:buSzPct val="95000"/>
              <a:buNone/>
            </a:pPr>
            <a:r>
              <a:rPr lang="en-US" sz="1750" b="1" dirty="0" smtClean="0">
                <a:solidFill>
                  <a:srgbClr val="000000"/>
                </a:solidFill>
                <a:latin typeface="Courier New"/>
                <a:cs typeface="+mn-cs"/>
              </a:rPr>
              <a:t>}</a:t>
            </a:r>
            <a:endParaRPr lang="en-US" sz="1750" b="1" dirty="0">
              <a:solidFill>
                <a:srgbClr val="000000"/>
              </a:solidFill>
              <a:latin typeface="Courier New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066800"/>
            <a:ext cx="4800600" cy="1315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ایجاد یک متد (مثلاً </a:t>
            </a:r>
            <a:r>
              <a:rPr lang="en-US" sz="3200" dirty="0" err="1" smtClean="0">
                <a:solidFill>
                  <a:prstClr val="black"/>
                </a:solidFill>
                <a:cs typeface="B Nazanin" pitchFamily="2" charset="-78"/>
              </a:rPr>
              <a:t>init</a:t>
            </a: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)</a:t>
            </a: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هرگاه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شیء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ساختیم، این متد را فراخوانی کنیم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181600"/>
            <a:ext cx="5976664" cy="108012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متد </a:t>
            </a:r>
            <a:r>
              <a:rPr lang="en-US" b="1" dirty="0" err="1" smtClean="0"/>
              <a:t>init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  <a:cs typeface="+mn-c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  <a:cs typeface="+mn-cs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  <a:cs typeface="+mn-c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cs typeface="+mn-cs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) {</a:t>
            </a:r>
          </a:p>
          <a:p>
            <a:pPr lvl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+mn-cs"/>
              </a:rPr>
              <a:t>  Student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cs typeface="+mn-cs"/>
              </a:rPr>
              <a:t>st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  <a:cs typeface="+mn-c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Student();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 smtClean="0">
                <a:solidFill>
                  <a:srgbClr val="3F7F5F"/>
                </a:solidFill>
                <a:latin typeface="Courier New"/>
              </a:rPr>
              <a:t>  </a:t>
            </a:r>
            <a:r>
              <a:rPr lang="fa-IR" sz="2400" b="1" dirty="0" smtClean="0">
                <a:solidFill>
                  <a:srgbClr val="3F7F5F"/>
                </a:solidFill>
                <a:latin typeface="Courier New"/>
              </a:rPr>
              <a:t>ارجاع </a:t>
            </a:r>
            <a:r>
              <a:rPr lang="en-US" sz="2400" b="1" dirty="0" err="1" smtClean="0">
                <a:solidFill>
                  <a:srgbClr val="3F7F5F"/>
                </a:solidFill>
                <a:latin typeface="Courier New"/>
              </a:rPr>
              <a:t>st</a:t>
            </a:r>
            <a:r>
              <a:rPr lang="fa-IR" sz="2400" b="1" dirty="0" smtClean="0">
                <a:solidFill>
                  <a:srgbClr val="3F7F5F"/>
                </a:solidFill>
                <a:latin typeface="Courier New"/>
              </a:rPr>
              <a:t> هنوز به یک شیء نامعتبر اشاره می‌کند</a:t>
            </a:r>
            <a:r>
              <a:rPr lang="en-US" sz="2400" b="1" dirty="0" smtClean="0">
                <a:solidFill>
                  <a:srgbClr val="3F7F5F"/>
                </a:solidFill>
                <a:latin typeface="Courier New"/>
              </a:rPr>
              <a:t> // </a:t>
            </a:r>
            <a:endParaRPr lang="en-US" sz="2400" b="1" dirty="0">
              <a:solidFill>
                <a:srgbClr val="3F7F5F"/>
              </a:solidFill>
              <a:latin typeface="Courier New"/>
            </a:endParaRPr>
          </a:p>
          <a:p>
            <a:pPr lvl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+mn-cs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+mn-cs"/>
              </a:rPr>
              <a:t>st.init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+mn-cs"/>
              </a:rPr>
              <a:t>"Hossein 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  <a:cs typeface="+mn-cs"/>
              </a:rPr>
              <a:t>Alizadeh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+mn-cs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, 45205068);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fa-IR" sz="2400" b="1" dirty="0" smtClean="0">
                <a:solidFill>
                  <a:srgbClr val="3F7F5F"/>
                </a:solidFill>
                <a:latin typeface="Courier New"/>
              </a:rPr>
              <a:t>حالا </a:t>
            </a:r>
            <a:r>
              <a:rPr lang="en-US" sz="2400" b="1" dirty="0" err="1" smtClean="0">
                <a:solidFill>
                  <a:srgbClr val="3F7F5F"/>
                </a:solidFill>
                <a:latin typeface="Courier New"/>
              </a:rPr>
              <a:t>st</a:t>
            </a:r>
            <a:r>
              <a:rPr lang="fa-IR" sz="2400" b="1" dirty="0" smtClean="0">
                <a:solidFill>
                  <a:srgbClr val="3F7F5F"/>
                </a:solidFill>
                <a:latin typeface="Courier New"/>
              </a:rPr>
              <a:t> به شیء معتبری اشاره می‌کند و آماده استفاده است</a:t>
            </a:r>
            <a:r>
              <a:rPr lang="en-US" sz="24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+mn-cs"/>
              </a:rPr>
              <a:t>  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+mn-cs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+mn-cs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  <a:cs typeface="+mn-cs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  <a:cs typeface="+mn-cs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  <a:cs typeface="+mn-cs"/>
              </a:rPr>
              <a:t>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  <a:cs typeface="+mn-cs"/>
              </a:rPr>
              <a:t>st.getName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  <a:cs typeface="+mn-cs"/>
              </a:rPr>
              <a:t>());</a:t>
            </a:r>
          </a:p>
          <a:p>
            <a:pPr lvl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+mn-cs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+mn-cs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urier New"/>
                <a:cs typeface="+mn-cs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  <a:cs typeface="+mn-cs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  <a:cs typeface="+mn-cs"/>
              </a:rPr>
              <a:t>(</a:t>
            </a:r>
            <a:r>
              <a:rPr lang="en-US" sz="2400" b="1" i="1" dirty="0" err="1" smtClean="0">
                <a:solidFill>
                  <a:srgbClr val="000000"/>
                </a:solidFill>
                <a:latin typeface="Courier New"/>
                <a:cs typeface="+mn-cs"/>
              </a:rPr>
              <a:t>st.getId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  <a:cs typeface="+mn-cs"/>
              </a:rPr>
              <a:t>());</a:t>
            </a:r>
          </a:p>
          <a:p>
            <a:pPr lvl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+mn-c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مثال‌های دیگر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Circle 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Circle();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c.init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(12);</a:t>
            </a:r>
          </a:p>
          <a:p>
            <a:pPr algn="l" rtl="0">
              <a:buNone/>
            </a:pPr>
            <a:endParaRPr lang="en-US" sz="1600" b="1" dirty="0" smtClean="0"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Book b1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b1.init(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من او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, 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رضا اميرخانی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latin typeface="Courier New"/>
              </a:rPr>
              <a:t>);</a:t>
            </a:r>
            <a:endParaRPr lang="fa-IR" sz="2800" b="1" dirty="0" smtClean="0">
              <a:latin typeface="Courier New"/>
            </a:endParaRPr>
          </a:p>
          <a:p>
            <a:pPr algn="l" rtl="0">
              <a:buNone/>
            </a:pPr>
            <a:endParaRPr lang="en-US" sz="1600" b="1" dirty="0" smtClean="0">
              <a:latin typeface="Courier New"/>
            </a:endParaRP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Book b2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b2.init(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شاهنامه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, 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ابوالقاسم فردوسی</a:t>
            </a:r>
            <a:r>
              <a:rPr lang="en-US" sz="2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latin typeface="Courier New"/>
              </a:rPr>
              <a:t>);</a:t>
            </a:r>
            <a:endParaRPr lang="fa-IR" sz="2800" b="1" dirty="0" smtClean="0">
              <a:latin typeface="Courier New"/>
            </a:endParaRPr>
          </a:p>
          <a:p>
            <a:pPr algn="l" rt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5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اشکال راهکار استفاده از متد </a:t>
            </a:r>
            <a:r>
              <a:rPr lang="en-US" b="1" dirty="0" err="1" smtClean="0"/>
              <a:t>init</a:t>
            </a:r>
            <a:r>
              <a:rPr lang="fa-IR" dirty="0" smtClean="0"/>
              <a:t>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متد باید به صورت دستی (</a:t>
            </a:r>
            <a:r>
              <a:rPr lang="en-US" dirty="0" smtClean="0"/>
              <a:t>manual</a:t>
            </a:r>
            <a:r>
              <a:rPr lang="fa-IR" dirty="0" smtClean="0"/>
              <a:t>) فراخوانی شود</a:t>
            </a:r>
          </a:p>
          <a:p>
            <a:r>
              <a:rPr lang="fa-IR" dirty="0" smtClean="0"/>
              <a:t>برنامه‌نویس ممکن است فراموش کند و آن را فراخوانی نکند</a:t>
            </a:r>
          </a:p>
          <a:p>
            <a:pPr lvl="1"/>
            <a:r>
              <a:rPr lang="fa-IR" dirty="0" smtClean="0"/>
              <a:t>تضمینی برای اجرای این متد وجود ندارد</a:t>
            </a:r>
          </a:p>
          <a:p>
            <a:r>
              <a:rPr lang="fa-IR" dirty="0" smtClean="0"/>
              <a:t>قبل از فراخوانی این متد، شیء در حالت نامعتبر است</a:t>
            </a:r>
          </a:p>
          <a:p>
            <a:r>
              <a:rPr lang="fa-IR" dirty="0" err="1" smtClean="0"/>
              <a:t>راهکار</a:t>
            </a:r>
            <a:r>
              <a:rPr lang="fa-IR" dirty="0" smtClean="0"/>
              <a:t> مطلوب: </a:t>
            </a:r>
          </a:p>
          <a:p>
            <a:pPr lvl="1"/>
            <a:r>
              <a:rPr lang="fa-IR" dirty="0" smtClean="0"/>
              <a:t>فراخوانی این متد به صورت خودکار هنگام ایجاد شیء انجام شود</a:t>
            </a:r>
          </a:p>
          <a:p>
            <a:pPr marL="365760" lvl="1" indent="0">
              <a:buNone/>
            </a:pPr>
            <a:r>
              <a:rPr lang="fa-IR" dirty="0" smtClean="0">
                <a:sym typeface="Wingdings" panose="05000000000000000000" pitchFamily="2" charset="2"/>
              </a:rPr>
              <a:t> </a:t>
            </a:r>
            <a:r>
              <a:rPr lang="fa-IR" b="1" dirty="0" smtClean="0"/>
              <a:t>سازنده (</a:t>
            </a:r>
            <a:r>
              <a:rPr lang="en-US" b="1" dirty="0" smtClean="0"/>
              <a:t>Constructor</a:t>
            </a:r>
            <a:r>
              <a:rPr lang="fa-I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09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4580</TotalTime>
  <Words>2202</Words>
  <Application>Microsoft Office PowerPoint</Application>
  <PresentationFormat>On-screen Show (4:3)</PresentationFormat>
  <Paragraphs>459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B Nazanin</vt:lpstr>
      <vt:lpstr>B Titr</vt:lpstr>
      <vt:lpstr>B Traffic</vt:lpstr>
      <vt:lpstr>Calibri</vt:lpstr>
      <vt:lpstr>Century Schoolbook</vt:lpstr>
      <vt:lpstr>Consolas</vt:lpstr>
      <vt:lpstr>Constantia</vt:lpstr>
      <vt:lpstr>Courier New</vt:lpstr>
      <vt:lpstr>IranNastaliq</vt:lpstr>
      <vt:lpstr>Times New Roman</vt:lpstr>
      <vt:lpstr>Wingdings</vt:lpstr>
      <vt:lpstr>Wingdings 2</vt:lpstr>
      <vt:lpstr>Oriel</vt:lpstr>
      <vt:lpstr>تولد و مرگ اشیاء Objects Initialization and Cleanup</vt:lpstr>
      <vt:lpstr>حقوق مؤلف</vt:lpstr>
      <vt:lpstr>سرفصل مطالب</vt:lpstr>
      <vt:lpstr>آماده‌سازی اولیه اشیاء Object Initialization</vt:lpstr>
      <vt:lpstr>آماده‌سازی اولیه اشیاء (Initialization)</vt:lpstr>
      <vt:lpstr>راهکار بدوی برای آماده‌سازی اولیه اشیاء</vt:lpstr>
      <vt:lpstr>استفاده از متد init</vt:lpstr>
      <vt:lpstr>مثال‌های دیگر</vt:lpstr>
      <vt:lpstr>اشکال راهکار استفاده از متد init چیست؟</vt:lpstr>
      <vt:lpstr>سازنده  (Constructor)</vt:lpstr>
      <vt:lpstr>سازنده (Constructor)</vt:lpstr>
      <vt:lpstr>نحوه کار سازنده (Constructor)</vt:lpstr>
      <vt:lpstr>سازنده‌هایی با پارامتر</vt:lpstr>
      <vt:lpstr>پارامترهای سازنده</vt:lpstr>
      <vt:lpstr>کلاسی بدون سازنده پیش‌فرض</vt:lpstr>
      <vt:lpstr>وظیفه سازنده</vt:lpstr>
      <vt:lpstr>مقادیر پیش‌فرض</vt:lpstr>
      <vt:lpstr>کوییز</vt:lpstr>
      <vt:lpstr>خروجی این برنامه چیست؟</vt:lpstr>
      <vt:lpstr>خروجی این برنامه چیست؟</vt:lpstr>
      <vt:lpstr>چند نکته دیگر درباره تولد اشیاء</vt:lpstr>
      <vt:lpstr>سایر روش‌های مقداردهی اولیه</vt:lpstr>
      <vt:lpstr>بلوک مقداردهی اولیه (Initialization Block)</vt:lpstr>
      <vt:lpstr>ترتیب مقداردهی اولیه</vt:lpstr>
      <vt:lpstr>کاربرد this برای سازنده‌ها</vt:lpstr>
      <vt:lpstr>مثال</vt:lpstr>
      <vt:lpstr>خلاصه مقداردهی اولیه</vt:lpstr>
      <vt:lpstr>کوییز</vt:lpstr>
      <vt:lpstr>خروجی قطعه‌برنامه زیر چیست؟</vt:lpstr>
      <vt:lpstr>خروجی قطعه‌برنامه زیر چیست؟</vt:lpstr>
      <vt:lpstr>فرایند مرگ اشیاء</vt:lpstr>
      <vt:lpstr>نابودگر (Destructor)</vt:lpstr>
      <vt:lpstr>متد finalize()</vt:lpstr>
      <vt:lpstr>مثال برای متد finalize()</vt:lpstr>
      <vt:lpstr>درباره finalize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  <vt:lpstr>غلط‌نامه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803</cp:revision>
  <dcterms:created xsi:type="dcterms:W3CDTF">2006-08-16T00:00:00Z</dcterms:created>
  <dcterms:modified xsi:type="dcterms:W3CDTF">2019-08-10T12:52:18Z</dcterms:modified>
</cp:coreProperties>
</file>