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77"/>
  </p:notesMasterIdLst>
  <p:sldIdLst>
    <p:sldId id="256" r:id="rId2"/>
    <p:sldId id="368" r:id="rId3"/>
    <p:sldId id="393" r:id="rId4"/>
    <p:sldId id="483" r:id="rId5"/>
    <p:sldId id="485" r:id="rId6"/>
    <p:sldId id="498" r:id="rId7"/>
    <p:sldId id="488" r:id="rId8"/>
    <p:sldId id="487" r:id="rId9"/>
    <p:sldId id="552" r:id="rId10"/>
    <p:sldId id="553" r:id="rId11"/>
    <p:sldId id="492" r:id="rId12"/>
    <p:sldId id="495" r:id="rId13"/>
    <p:sldId id="496" r:id="rId14"/>
    <p:sldId id="497" r:id="rId15"/>
    <p:sldId id="499" r:id="rId16"/>
    <p:sldId id="494" r:id="rId17"/>
    <p:sldId id="484" r:id="rId18"/>
    <p:sldId id="394" r:id="rId19"/>
    <p:sldId id="395" r:id="rId20"/>
    <p:sldId id="396" r:id="rId21"/>
    <p:sldId id="509" r:id="rId22"/>
    <p:sldId id="527" r:id="rId23"/>
    <p:sldId id="528" r:id="rId24"/>
    <p:sldId id="501" r:id="rId25"/>
    <p:sldId id="506" r:id="rId26"/>
    <p:sldId id="507" r:id="rId27"/>
    <p:sldId id="504" r:id="rId28"/>
    <p:sldId id="505" r:id="rId29"/>
    <p:sldId id="502" r:id="rId30"/>
    <p:sldId id="503" r:id="rId31"/>
    <p:sldId id="490" r:id="rId32"/>
    <p:sldId id="410" r:id="rId33"/>
    <p:sldId id="508" r:id="rId34"/>
    <p:sldId id="414" r:id="rId35"/>
    <p:sldId id="519" r:id="rId36"/>
    <p:sldId id="520" r:id="rId37"/>
    <p:sldId id="518" r:id="rId38"/>
    <p:sldId id="416" r:id="rId39"/>
    <p:sldId id="542" r:id="rId40"/>
    <p:sldId id="543" r:id="rId41"/>
    <p:sldId id="521" r:id="rId42"/>
    <p:sldId id="525" r:id="rId43"/>
    <p:sldId id="524" r:id="rId44"/>
    <p:sldId id="512" r:id="rId45"/>
    <p:sldId id="530" r:id="rId46"/>
    <p:sldId id="513" r:id="rId47"/>
    <p:sldId id="514" r:id="rId48"/>
    <p:sldId id="516" r:id="rId49"/>
    <p:sldId id="522" r:id="rId50"/>
    <p:sldId id="517" r:id="rId51"/>
    <p:sldId id="549" r:id="rId52"/>
    <p:sldId id="546" r:id="rId53"/>
    <p:sldId id="547" r:id="rId54"/>
    <p:sldId id="548" r:id="rId55"/>
    <p:sldId id="550" r:id="rId56"/>
    <p:sldId id="551" r:id="rId57"/>
    <p:sldId id="523" r:id="rId58"/>
    <p:sldId id="529" r:id="rId59"/>
    <p:sldId id="531" r:id="rId60"/>
    <p:sldId id="533" r:id="rId61"/>
    <p:sldId id="535" r:id="rId62"/>
    <p:sldId id="534" r:id="rId63"/>
    <p:sldId id="539" r:id="rId64"/>
    <p:sldId id="536" r:id="rId65"/>
    <p:sldId id="537" r:id="rId66"/>
    <p:sldId id="540" r:id="rId67"/>
    <p:sldId id="544" r:id="rId68"/>
    <p:sldId id="545" r:id="rId69"/>
    <p:sldId id="388" r:id="rId70"/>
    <p:sldId id="389" r:id="rId71"/>
    <p:sldId id="390" r:id="rId72"/>
    <p:sldId id="391" r:id="rId73"/>
    <p:sldId id="392" r:id="rId74"/>
    <p:sldId id="271" r:id="rId75"/>
    <p:sldId id="554" r:id="rId76"/>
  </p:sldIdLst>
  <p:sldSz cx="9144000" cy="6858000" type="screen4x3"/>
  <p:notesSz cx="6858000" cy="9144000"/>
  <p:embeddedFontLst>
    <p:embeddedFont>
      <p:font typeface="IranNastaliq" panose="02020505000000020003" pitchFamily="18" charset="0"/>
      <p:regular r:id="rId78"/>
    </p:embeddedFont>
    <p:embeddedFont>
      <p:font typeface="Century Schoolbook" panose="020B0604020202020204" charset="0"/>
      <p:regular r:id="rId79"/>
      <p:bold r:id="rId80"/>
      <p:italic r:id="rId81"/>
      <p:boldItalic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Consolas" panose="020B0609020204030204" pitchFamily="49" charset="0"/>
      <p:regular r:id="rId87"/>
      <p:bold r:id="rId88"/>
      <p:italic r:id="rId89"/>
      <p:boldItalic r:id="rId90"/>
    </p:embeddedFont>
    <p:embeddedFont>
      <p:font typeface="B Nazanin" panose="00000400000000000000" pitchFamily="2" charset="-78"/>
      <p:regular r:id="rId91"/>
      <p:bold r:id="rId92"/>
    </p:embeddedFont>
    <p:embeddedFont>
      <p:font typeface="Wingdings 2" panose="05020102010507070707" pitchFamily="18" charset="2"/>
      <p:regular r:id="rId93"/>
    </p:embeddedFont>
    <p:embeddedFont>
      <p:font typeface="B Traffic" panose="00000400000000000000" pitchFamily="2" charset="-78"/>
      <p:regular r:id="rId94"/>
      <p:bold r:id="rId95"/>
    </p:embeddedFont>
    <p:embeddedFont>
      <p:font typeface="B Titr" panose="00000700000000000000" pitchFamily="2" charset="-78"/>
      <p:bold r:id="rId9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75683" autoAdjust="0"/>
  </p:normalViewPr>
  <p:slideViewPr>
    <p:cSldViewPr>
      <p:cViewPr varScale="1">
        <p:scale>
          <a:sx n="70" d="100"/>
          <a:sy n="70" d="100"/>
        </p:scale>
        <p:origin x="18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font" Target="fonts/font13.fntdata"/><Relationship Id="rId95" Type="http://schemas.openxmlformats.org/officeDocument/2006/relationships/font" Target="fonts/font18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96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font" Target="fonts/font17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6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7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4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2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10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5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declaration is also stored in memory</a:t>
            </a:r>
          </a:p>
          <a:p>
            <a:pPr lvl="1"/>
            <a:r>
              <a:rPr lang="en-US" dirty="0" smtClean="0"/>
              <a:t>But class declaration is stored once for each class</a:t>
            </a:r>
          </a:p>
          <a:p>
            <a:pPr lvl="1"/>
            <a:r>
              <a:rPr lang="en-US" dirty="0" smtClean="0"/>
              <a:t>For each object a separate piece of memory is needed</a:t>
            </a:r>
          </a:p>
          <a:p>
            <a:pPr lvl="2"/>
            <a:r>
              <a:rPr lang="en-US" dirty="0" smtClean="0"/>
              <a:t>To store its state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i="1" dirty="0" smtClean="0"/>
              <a:t>a</a:t>
            </a:r>
            <a:r>
              <a:rPr lang="en-US" sz="1200" dirty="0" smtClean="0"/>
              <a:t> can touch private property (name) of </a:t>
            </a:r>
            <a:r>
              <a:rPr lang="en-US" sz="1200" b="1" i="1" dirty="0" smtClean="0"/>
              <a:t>b</a:t>
            </a:r>
          </a:p>
          <a:p>
            <a:pPr algn="ctr"/>
            <a:r>
              <a:rPr lang="en-US" sz="1200" dirty="0" smtClean="0"/>
              <a:t>Because </a:t>
            </a:r>
            <a:r>
              <a:rPr lang="en-US" sz="1200" b="1" i="1" dirty="0" smtClean="0"/>
              <a:t>a</a:t>
            </a:r>
            <a:r>
              <a:rPr lang="en-US" sz="1200" dirty="0" smtClean="0"/>
              <a:t> and </a:t>
            </a:r>
            <a:r>
              <a:rPr lang="en-US" sz="1200" b="1" i="1" dirty="0" smtClean="0"/>
              <a:t>b</a:t>
            </a:r>
            <a:r>
              <a:rPr lang="en-US" sz="1200" dirty="0" smtClean="0"/>
              <a:t> has the same class</a:t>
            </a:r>
          </a:p>
          <a:p>
            <a:pPr algn="ctr"/>
            <a:r>
              <a:rPr lang="en-US" sz="1200" b="1" i="1" dirty="0" smtClean="0"/>
              <a:t>name</a:t>
            </a:r>
            <a:r>
              <a:rPr lang="en-US" sz="1200" dirty="0" smtClean="0"/>
              <a:t> is not private for </a:t>
            </a:r>
            <a:r>
              <a:rPr lang="en-US" sz="1200" b="1" i="1" dirty="0" smtClean="0"/>
              <a:t>b</a:t>
            </a:r>
          </a:p>
          <a:p>
            <a:pPr algn="ctr"/>
            <a:r>
              <a:rPr lang="en-US" sz="1200" b="1" i="1" dirty="0" smtClean="0"/>
              <a:t>name</a:t>
            </a:r>
            <a:r>
              <a:rPr lang="en-US" sz="1200" dirty="0" smtClean="0"/>
              <a:t> is private for </a:t>
            </a:r>
            <a:r>
              <a:rPr lang="en-US" sz="1200" b="1" i="1" dirty="0" smtClean="0"/>
              <a:t>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امکانات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شیءگرا</a:t>
            </a: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 در جاوا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امکانات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شیءگرا</a:t>
            </a: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 در جاوا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امکانات </a:t>
            </a:r>
            <a:r>
              <a:rPr lang="fa-IR" dirty="0" err="1" smtClean="0"/>
              <a:t>شیءگرا</a:t>
            </a:r>
            <a:r>
              <a:rPr lang="fa-IR" dirty="0" smtClean="0"/>
              <a:t> در جاوا</a:t>
            </a:r>
            <a:br>
              <a:rPr lang="fa-IR" dirty="0" smtClean="0"/>
            </a:br>
            <a:r>
              <a:rPr lang="en-US" sz="2400" dirty="0" smtClean="0"/>
              <a:t>OOP</a:t>
            </a:r>
            <a:r>
              <a:rPr lang="en-US" sz="2400" dirty="0"/>
              <a:t> </a:t>
            </a:r>
            <a:r>
              <a:rPr lang="en-US" sz="2400" dirty="0" smtClean="0"/>
              <a:t>in Java, a Deeper Look</a:t>
            </a:r>
            <a:r>
              <a:rPr lang="fa-IR" dirty="0" smtClean="0"/>
              <a:t/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می‌کند</a:t>
            </a: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بسته‌ها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استفاده از بسته‌ها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روش اول: استفاده از نام کامل کلاس‌ها</a:t>
            </a:r>
          </a:p>
          <a:p>
            <a:pPr lvl="1"/>
            <a:r>
              <a:rPr lang="fa-IR" dirty="0" smtClean="0"/>
              <a:t>نام کامل کلاس = نام بسته + نقطه + نام کلاس</a:t>
            </a:r>
            <a:endParaRPr lang="fa-I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153" y="3319186"/>
            <a:ext cx="8869447" cy="262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22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دستور </a:t>
            </a:r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2999"/>
            <a:ext cx="8763000" cy="1981199"/>
          </a:xfrm>
        </p:spPr>
        <p:txBody>
          <a:bodyPr>
            <a:normAutofit fontScale="92500"/>
          </a:bodyPr>
          <a:lstStyle/>
          <a:p>
            <a:r>
              <a:rPr lang="fa-IR" dirty="0" smtClean="0"/>
              <a:t>روش دوم: استفاده از دستور </a:t>
            </a:r>
            <a:r>
              <a:rPr lang="en-US" b="1" dirty="0" smtClean="0"/>
              <a:t>import</a:t>
            </a:r>
          </a:p>
          <a:p>
            <a:pPr lvl="1"/>
            <a:r>
              <a:rPr lang="fa-IR" dirty="0" smtClean="0"/>
              <a:t>نام کامل کلاس را در دستور </a:t>
            </a:r>
            <a:r>
              <a:rPr lang="en-US" dirty="0" smtClean="0"/>
              <a:t>import</a:t>
            </a:r>
            <a:r>
              <a:rPr lang="fa-IR" dirty="0" smtClean="0"/>
              <a:t> مشخص می‌کنیم</a:t>
            </a:r>
            <a:endParaRPr lang="en-US" dirty="0" smtClean="0"/>
          </a:p>
          <a:p>
            <a:pPr lvl="1"/>
            <a:r>
              <a:rPr lang="fa-IR" dirty="0" smtClean="0"/>
              <a:t>همه دستورهای </a:t>
            </a:r>
            <a:r>
              <a:rPr lang="en-US" dirty="0" smtClean="0"/>
              <a:t>import</a:t>
            </a:r>
            <a:r>
              <a:rPr lang="fa-IR" dirty="0" smtClean="0"/>
              <a:t> باید در ابتدای فایل (بعد از </a:t>
            </a:r>
            <a:r>
              <a:rPr lang="en-US" dirty="0" smtClean="0"/>
              <a:t>package</a:t>
            </a:r>
            <a:r>
              <a:rPr lang="fa-IR" dirty="0" smtClean="0"/>
              <a:t>) باشند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8" y="3124199"/>
            <a:ext cx="8160592" cy="32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دستور </a:t>
            </a:r>
            <a:r>
              <a:rPr lang="en-US" dirty="0" smtClean="0"/>
              <a:t>import</a:t>
            </a:r>
            <a:r>
              <a:rPr lang="fa-IR" dirty="0" smtClean="0"/>
              <a:t>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ممکن است چند بار از </a:t>
            </a:r>
            <a:r>
              <a:rPr lang="en-US" dirty="0" smtClean="0"/>
              <a:t>import</a:t>
            </a:r>
            <a:r>
              <a:rPr lang="fa-IR" dirty="0" smtClean="0"/>
              <a:t> استفاده کنیم</a:t>
            </a:r>
            <a:endParaRPr lang="fa-IR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74961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2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دستور </a:t>
            </a:r>
            <a:r>
              <a:rPr lang="en-US" dirty="0" smtClean="0"/>
              <a:t>import</a:t>
            </a:r>
            <a:r>
              <a:rPr lang="fa-IR" dirty="0" smtClean="0"/>
              <a:t> (ادامه)</a:t>
            </a:r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812905"/>
            <a:ext cx="6781800" cy="351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1669905"/>
          </a:xfrm>
        </p:spPr>
        <p:txBody>
          <a:bodyPr>
            <a:normAutofit/>
          </a:bodyPr>
          <a:lstStyle/>
          <a:p>
            <a:r>
              <a:rPr lang="fa-IR" dirty="0" smtClean="0"/>
              <a:t>با کمک ستاره </a:t>
            </a:r>
            <a:r>
              <a:rPr lang="en-US" dirty="0" smtClean="0"/>
              <a:t>(*)</a:t>
            </a:r>
            <a:r>
              <a:rPr lang="fa-IR" dirty="0" smtClean="0"/>
              <a:t> همه کلاس‌های یک بسته قابل استفاده می‌شوند</a:t>
            </a:r>
          </a:p>
          <a:p>
            <a:pPr lvl="1"/>
            <a:r>
              <a:rPr lang="fa-IR" dirty="0" smtClean="0"/>
              <a:t>نکته: فقط همه کلاس‌های همان بسته، و نه بسته‌های </a:t>
            </a:r>
            <a:r>
              <a:rPr lang="fa-IR" dirty="0" err="1" smtClean="0"/>
              <a:t>زیرمجموعه</a:t>
            </a:r>
            <a:r>
              <a:rPr lang="fa-IR" dirty="0" smtClean="0"/>
              <a:t> آن</a:t>
            </a: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3733800"/>
            <a:ext cx="1066800" cy="4572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00400" y="5334000"/>
            <a:ext cx="1066800" cy="4572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چند بسته معروف در جاوا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4114800" cy="5334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err="1"/>
              <a:t>java.lang</a:t>
            </a:r>
            <a:endParaRPr lang="en-US" dirty="0"/>
          </a:p>
          <a:p>
            <a:pPr lvl="1" algn="l" rtl="0"/>
            <a:r>
              <a:rPr lang="en-US" smtClean="0"/>
              <a:t>java.lang.</a:t>
            </a:r>
            <a:r>
              <a:rPr lang="en-US" b="1" smtClean="0"/>
              <a:t>String</a:t>
            </a:r>
            <a:endParaRPr lang="en-US" b="1" dirty="0"/>
          </a:p>
          <a:p>
            <a:pPr lvl="1" algn="l" rtl="0"/>
            <a:r>
              <a:rPr lang="en-US" dirty="0" err="1"/>
              <a:t>java.lang.</a:t>
            </a:r>
            <a:r>
              <a:rPr lang="en-US" b="1" dirty="0" err="1"/>
              <a:t>Math</a:t>
            </a:r>
            <a:endParaRPr lang="en-US" b="1" dirty="0"/>
          </a:p>
          <a:p>
            <a:pPr algn="l" rtl="0"/>
            <a:r>
              <a:rPr lang="en-US" dirty="0" err="1" smtClean="0"/>
              <a:t>java.util</a:t>
            </a:r>
            <a:endParaRPr lang="fa-IR" dirty="0" smtClean="0"/>
          </a:p>
          <a:p>
            <a:pPr lvl="1" algn="l" rtl="0"/>
            <a:r>
              <a:rPr lang="en-US" dirty="0" err="1" smtClean="0"/>
              <a:t>java.util.</a:t>
            </a:r>
            <a:r>
              <a:rPr lang="en-US" b="1" dirty="0" err="1" smtClean="0"/>
              <a:t>Scanner</a:t>
            </a:r>
            <a:endParaRPr lang="en-US" b="1" dirty="0" smtClean="0"/>
          </a:p>
          <a:p>
            <a:pPr lvl="1" algn="l" rtl="0"/>
            <a:r>
              <a:rPr lang="en-US" dirty="0" err="1" smtClean="0"/>
              <a:t>java.util.</a:t>
            </a:r>
            <a:r>
              <a:rPr lang="en-US" b="1" dirty="0" err="1" smtClean="0"/>
              <a:t>Arrays</a:t>
            </a:r>
            <a:endParaRPr lang="en-US" b="1" dirty="0"/>
          </a:p>
          <a:p>
            <a:pPr algn="l" rtl="0"/>
            <a:r>
              <a:rPr lang="en-US" dirty="0" smtClean="0"/>
              <a:t>java.io</a:t>
            </a:r>
            <a:endParaRPr lang="fa-IR" dirty="0" smtClean="0"/>
          </a:p>
          <a:p>
            <a:pPr algn="l" rtl="0"/>
            <a:r>
              <a:rPr lang="en-US" dirty="0" err="1"/>
              <a:t>j</a:t>
            </a:r>
            <a:r>
              <a:rPr lang="en-US" dirty="0" err="1" smtClean="0"/>
              <a:t>ava.sql</a:t>
            </a:r>
            <a:endParaRPr lang="en-US" dirty="0" smtClean="0"/>
          </a:p>
          <a:p>
            <a:pPr algn="l" rtl="0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1066800"/>
            <a:ext cx="4572000" cy="48813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نکته:</a:t>
            </a:r>
          </a:p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 err="1" smtClean="0">
                <a:solidFill>
                  <a:prstClr val="black"/>
                </a:solidFill>
                <a:cs typeface="B Nazanin" pitchFamily="2" charset="-78"/>
              </a:rPr>
              <a:t>بسته‎ی</a:t>
            </a: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  <a:cs typeface="B Nazanin" pitchFamily="2" charset="-78"/>
              </a:rPr>
              <a:t>java.lang</a:t>
            </a: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3200" dirty="0">
                <a:solidFill>
                  <a:prstClr val="black"/>
                </a:solidFill>
                <a:cs typeface="B Nazanin" pitchFamily="2" charset="-78"/>
              </a:rPr>
              <a:t>به طور ضمنی </a:t>
            </a:r>
            <a:r>
              <a:rPr lang="en-US" sz="3200" dirty="0" smtClean="0">
                <a:solidFill>
                  <a:prstClr val="black"/>
                </a:solidFill>
                <a:cs typeface="B Nazanin" pitchFamily="2" charset="-78"/>
              </a:rPr>
              <a:t>import</a:t>
            </a: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3200" dirty="0">
                <a:solidFill>
                  <a:prstClr val="black"/>
                </a:solidFill>
                <a:cs typeface="B Nazanin" pitchFamily="2" charset="-78"/>
              </a:rPr>
              <a:t>شده </a:t>
            </a: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است</a:t>
            </a:r>
            <a:endParaRPr lang="en-US" sz="3200" dirty="0" smtClean="0">
              <a:solidFill>
                <a:prstClr val="black"/>
              </a:solidFill>
              <a:cs typeface="B Nazanin" pitchFamily="2" charset="-78"/>
            </a:endParaRPr>
          </a:p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کلاس‌های این بسته لازم نیست </a:t>
            </a:r>
            <a:r>
              <a:rPr lang="en-US" sz="3200" dirty="0" smtClean="0">
                <a:solidFill>
                  <a:prstClr val="black"/>
                </a:solidFill>
                <a:cs typeface="B Nazanin" pitchFamily="2" charset="-78"/>
              </a:rPr>
              <a:t>import</a:t>
            </a: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 شوند یا با نام کامل ذکر شوند</a:t>
            </a:r>
          </a:p>
          <a:p>
            <a:pPr marL="731520" lvl="1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مثلاً </a:t>
            </a:r>
            <a:r>
              <a:rPr lang="en-US" sz="3200" dirty="0" smtClean="0">
                <a:solidFill>
                  <a:prstClr val="black"/>
                </a:solidFill>
                <a:cs typeface="B Nazanin" pitchFamily="2" charset="-78"/>
              </a:rPr>
              <a:t>String</a:t>
            </a: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endParaRPr lang="fa-IR" sz="3200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295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دستور </a:t>
            </a:r>
            <a:r>
              <a:rPr lang="en-US" dirty="0" smtClean="0"/>
              <a:t>import</a:t>
            </a:r>
            <a:r>
              <a:rPr lang="fa-IR" dirty="0" smtClean="0"/>
              <a:t> فقط مربوط به </a:t>
            </a:r>
            <a:r>
              <a:rPr lang="fa-IR" dirty="0" err="1" smtClean="0"/>
              <a:t>کامپایلر</a:t>
            </a:r>
            <a:r>
              <a:rPr lang="fa-IR" dirty="0" smtClean="0"/>
              <a:t> است</a:t>
            </a:r>
          </a:p>
          <a:p>
            <a:pPr lvl="1"/>
            <a:r>
              <a:rPr lang="fa-IR" dirty="0" err="1" smtClean="0"/>
              <a:t>کامپایلر</a:t>
            </a:r>
            <a:r>
              <a:rPr lang="fa-IR" dirty="0" smtClean="0"/>
              <a:t> جاوا با کمک این دستور، نام دقیق کلاس‌ها را </a:t>
            </a:r>
            <a:r>
              <a:rPr lang="fa-IR" dirty="0" err="1" smtClean="0"/>
              <a:t>می‌فهمد</a:t>
            </a:r>
            <a:endParaRPr lang="fa-IR" dirty="0" smtClean="0"/>
          </a:p>
          <a:p>
            <a:pPr lvl="1"/>
            <a:r>
              <a:rPr lang="fa-IR" dirty="0" smtClean="0"/>
              <a:t>و نام کلاس‌ها را با نام کامل </a:t>
            </a:r>
            <a:r>
              <a:rPr lang="fa-IR" dirty="0" err="1" smtClean="0"/>
              <a:t>آن‌ها</a:t>
            </a:r>
            <a:r>
              <a:rPr lang="fa-IR" dirty="0" smtClean="0"/>
              <a:t> جایگزین می‌کند</a:t>
            </a:r>
          </a:p>
          <a:p>
            <a:r>
              <a:rPr lang="fa-IR" dirty="0" smtClean="0"/>
              <a:t>دستور </a:t>
            </a:r>
            <a:r>
              <a:rPr lang="en-US" dirty="0" smtClean="0"/>
              <a:t>import</a:t>
            </a:r>
            <a:r>
              <a:rPr lang="fa-IR" dirty="0" smtClean="0"/>
              <a:t> در کلاس </a:t>
            </a:r>
            <a:r>
              <a:rPr lang="fa-IR" dirty="0" err="1" smtClean="0"/>
              <a:t>کامپایل‌شده</a:t>
            </a:r>
            <a:r>
              <a:rPr lang="fa-IR" dirty="0" smtClean="0"/>
              <a:t> دیده </a:t>
            </a:r>
            <a:r>
              <a:rPr lang="fa-IR" dirty="0" err="1" smtClean="0"/>
              <a:t>نمی‌شود</a:t>
            </a:r>
            <a:endParaRPr lang="fa-IR" dirty="0" smtClean="0"/>
          </a:p>
          <a:p>
            <a:pPr lvl="1"/>
            <a:r>
              <a:rPr lang="fa-IR" dirty="0" smtClean="0"/>
              <a:t>فایل </a:t>
            </a:r>
            <a:r>
              <a:rPr lang="en-US" dirty="0" smtClean="0"/>
              <a:t>.class</a:t>
            </a:r>
            <a:r>
              <a:rPr lang="fa-IR" dirty="0" smtClean="0"/>
              <a:t> یا </a:t>
            </a:r>
            <a:r>
              <a:rPr lang="en-US" dirty="0" smtClean="0"/>
              <a:t>bytecode</a:t>
            </a:r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import</a:t>
            </a:r>
            <a:r>
              <a:rPr lang="fa-IR" dirty="0" smtClean="0"/>
              <a:t> </a:t>
            </a:r>
            <a:r>
              <a:rPr lang="fa-IR" dirty="0" err="1" smtClean="0"/>
              <a:t>بلا‌استفاده</a:t>
            </a:r>
            <a:r>
              <a:rPr lang="fa-IR" dirty="0"/>
              <a:t> هیچ تأثیری در زمان اجرا ندارد </a:t>
            </a:r>
            <a:endParaRPr lang="en-US" dirty="0" smtClean="0"/>
          </a:p>
          <a:p>
            <a:pPr lvl="1"/>
            <a:r>
              <a:rPr lang="fa-IR" dirty="0" smtClean="0"/>
              <a:t>فقط تأثیر </a:t>
            </a:r>
            <a:r>
              <a:rPr lang="fa-IR" dirty="0" err="1" smtClean="0"/>
              <a:t>بسيار</a:t>
            </a:r>
            <a:r>
              <a:rPr lang="fa-IR" dirty="0" smtClean="0"/>
              <a:t> ناچیزی بر روی </a:t>
            </a:r>
            <a:r>
              <a:rPr lang="fa-IR" dirty="0" err="1" smtClean="0"/>
              <a:t>کامپایلر</a:t>
            </a:r>
            <a:r>
              <a:rPr lang="fa-IR" dirty="0" smtClean="0"/>
              <a:t> دارند</a:t>
            </a:r>
            <a:endParaRPr lang="en-US" dirty="0" smtClean="0"/>
          </a:p>
          <a:p>
            <a:pPr lvl="1"/>
            <a:r>
              <a:rPr lang="fa-IR" dirty="0" smtClean="0"/>
              <a:t>البته (بیهوده) متن برنامه را طولانی </a:t>
            </a:r>
            <a:r>
              <a:rPr lang="fa-IR" dirty="0" err="1" smtClean="0"/>
              <a:t>می‌کنند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41444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سطوح دسترسی</a:t>
            </a:r>
            <a:br>
              <a:rPr lang="fa-IR" dirty="0" smtClean="0"/>
            </a:br>
            <a:r>
              <a:rPr lang="en-US" dirty="0" smtClean="0"/>
              <a:t>Access Levels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سطوح دسترسی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سطح دسترسی به هر متد یا متغیر کلاس، توسط یک کلیدواژه قابل تعیین است</a:t>
            </a:r>
            <a:endParaRPr lang="en-US" dirty="0"/>
          </a:p>
          <a:p>
            <a:pPr lvl="1"/>
            <a:r>
              <a:rPr lang="fa-IR" dirty="0" smtClean="0"/>
              <a:t>این کلید واژه: تعیین کننده دسترسی (</a:t>
            </a:r>
            <a:r>
              <a:rPr lang="en-US" sz="2300" dirty="0" smtClean="0"/>
              <a:t>Access Specifier</a:t>
            </a:r>
            <a:r>
              <a:rPr lang="fa-IR" sz="2300" dirty="0" smtClean="0"/>
              <a:t> یا </a:t>
            </a:r>
            <a:r>
              <a:rPr lang="en-US" sz="2300" dirty="0" smtClean="0"/>
              <a:t>Access Modifier</a:t>
            </a:r>
            <a:r>
              <a:rPr lang="fa-IR" dirty="0" smtClean="0"/>
              <a:t>)</a:t>
            </a:r>
          </a:p>
          <a:p>
            <a:r>
              <a:rPr lang="fa-IR" dirty="0" err="1" smtClean="0"/>
              <a:t>تعیین‌کننده‌های</a:t>
            </a:r>
            <a:r>
              <a:rPr lang="fa-IR" dirty="0" smtClean="0"/>
              <a:t> دسترسی: </a:t>
            </a:r>
            <a:r>
              <a:rPr lang="en-US" dirty="0" smtClean="0"/>
              <a:t>public</a:t>
            </a:r>
            <a:r>
              <a:rPr lang="fa-IR" dirty="0" smtClean="0"/>
              <a:t> ، </a:t>
            </a:r>
            <a:r>
              <a:rPr lang="en-US" dirty="0" smtClean="0"/>
              <a:t>private</a:t>
            </a:r>
            <a:r>
              <a:rPr lang="fa-IR" dirty="0" smtClean="0"/>
              <a:t> و حالت </a:t>
            </a:r>
            <a:r>
              <a:rPr lang="fa-IR" dirty="0" err="1" smtClean="0"/>
              <a:t>پیش‌فرض</a:t>
            </a:r>
            <a:endParaRPr lang="fa-IR" dirty="0" smtClean="0"/>
          </a:p>
          <a:p>
            <a:r>
              <a:rPr lang="fa-IR" dirty="0" smtClean="0"/>
              <a:t>عمومی</a:t>
            </a:r>
            <a:r>
              <a:rPr lang="en-US" dirty="0" smtClean="0"/>
              <a:t> </a:t>
            </a:r>
            <a:r>
              <a:rPr lang="fa-IR" dirty="0" smtClean="0"/>
              <a:t>(</a:t>
            </a:r>
            <a:r>
              <a:rPr lang="en-US" dirty="0" smtClean="0"/>
              <a:t>public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از همه جا قابل دسترسی است. دسترسی به آن آزاد است</a:t>
            </a:r>
            <a:endParaRPr lang="en-US" dirty="0"/>
          </a:p>
          <a:p>
            <a:r>
              <a:rPr lang="fa-IR" dirty="0" smtClean="0">
                <a:sym typeface="Wingdings" pitchFamily="2" charset="2"/>
              </a:rPr>
              <a:t>خصوصی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fa-IR" dirty="0" smtClean="0">
                <a:sym typeface="Wingdings" pitchFamily="2" charset="2"/>
              </a:rPr>
              <a:t>(</a:t>
            </a:r>
            <a:r>
              <a:rPr lang="en-US" dirty="0" smtClean="0">
                <a:sym typeface="Wingdings" pitchFamily="2" charset="2"/>
              </a:rPr>
              <a:t>private</a:t>
            </a:r>
            <a:r>
              <a:rPr lang="fa-IR" dirty="0" smtClean="0">
                <a:sym typeface="Wingdings" pitchFamily="2" charset="2"/>
              </a:rPr>
              <a:t>)</a:t>
            </a:r>
          </a:p>
          <a:p>
            <a:pPr lvl="1"/>
            <a:r>
              <a:rPr lang="fa-IR" dirty="0" smtClean="0">
                <a:sym typeface="Wingdings" pitchFamily="2" charset="2"/>
              </a:rPr>
              <a:t>دسترسی به آن فقط داخل همین کلاس ممکن است</a:t>
            </a:r>
          </a:p>
          <a:p>
            <a:r>
              <a:rPr lang="fa-IR" dirty="0" smtClean="0">
                <a:sym typeface="Wingdings" pitchFamily="2" charset="2"/>
              </a:rPr>
              <a:t>حالت </a:t>
            </a:r>
            <a:r>
              <a:rPr lang="fa-IR" dirty="0" err="1" smtClean="0">
                <a:sym typeface="Wingdings" pitchFamily="2" charset="2"/>
              </a:rPr>
              <a:t>پیش‌فرض</a:t>
            </a:r>
            <a:r>
              <a:rPr lang="fa-IR" dirty="0">
                <a:sym typeface="Wingdings" pitchFamily="2" charset="2"/>
              </a:rPr>
              <a:t>:</a:t>
            </a:r>
            <a:r>
              <a:rPr lang="fa-IR" dirty="0" smtClean="0">
                <a:sym typeface="Wingdings" pitchFamily="2" charset="2"/>
              </a:rPr>
              <a:t> عدم تعیین سطح دسترسی (</a:t>
            </a:r>
            <a:r>
              <a:rPr lang="en-US" sz="3100" dirty="0" smtClean="0">
                <a:sym typeface="Wingdings" pitchFamily="2" charset="2"/>
              </a:rPr>
              <a:t>package access</a:t>
            </a:r>
            <a:r>
              <a:rPr lang="fa-IR" dirty="0" smtClean="0">
                <a:sym typeface="Wingdings" pitchFamily="2" charset="2"/>
              </a:rPr>
              <a:t>)</a:t>
            </a:r>
          </a:p>
          <a:p>
            <a:pPr lvl="1"/>
            <a:r>
              <a:rPr lang="fa-IR" dirty="0">
                <a:sym typeface="Wingdings" pitchFamily="2" charset="2"/>
              </a:rPr>
              <a:t>دسترسی به آن فقط </a:t>
            </a:r>
            <a:r>
              <a:rPr lang="fa-IR" dirty="0" smtClean="0">
                <a:sym typeface="Wingdings" pitchFamily="2" charset="2"/>
              </a:rPr>
              <a:t>در داخل کلاس‌های </a:t>
            </a:r>
            <a:r>
              <a:rPr lang="fa-IR" dirty="0">
                <a:sym typeface="Wingdings" pitchFamily="2" charset="2"/>
              </a:rPr>
              <a:t>همین </a:t>
            </a:r>
            <a:r>
              <a:rPr lang="fa-IR" dirty="0" smtClean="0">
                <a:sym typeface="Wingdings" pitchFamily="2" charset="2"/>
              </a:rPr>
              <a:t>بسته </a:t>
            </a:r>
            <a:r>
              <a:rPr lang="fa-IR" dirty="0">
                <a:sym typeface="Wingdings" pitchFamily="2" charset="2"/>
              </a:rPr>
              <a:t>ممکن </a:t>
            </a:r>
            <a:r>
              <a:rPr lang="fa-IR" dirty="0" smtClean="0">
                <a:sym typeface="Wingdings" pitchFamily="2" charset="2"/>
              </a:rPr>
              <a:t>است</a:t>
            </a:r>
          </a:p>
          <a:p>
            <a:pPr lvl="1"/>
            <a:endParaRPr lang="fa-IR" dirty="0" smtClean="0"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004" y="3131403"/>
            <a:ext cx="249619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دسترسی </a:t>
            </a:r>
            <a:r>
              <a:rPr lang="en-US" sz="2400" dirty="0" smtClean="0">
                <a:cs typeface="B Nazanin" panose="00000400000000000000" pitchFamily="2" charset="-78"/>
              </a:rPr>
              <a:t>protected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cs typeface="B Nazanin" panose="00000400000000000000" pitchFamily="2" charset="-78"/>
              </a:rPr>
              <a:t/>
            </a:r>
            <a:br>
              <a:rPr lang="en-US" sz="2400" dirty="0" smtClean="0">
                <a:cs typeface="B Nazanin" panose="00000400000000000000" pitchFamily="2" charset="-78"/>
              </a:rPr>
            </a:br>
            <a:r>
              <a:rPr lang="fa-IR" sz="2400" dirty="0" smtClean="0">
                <a:cs typeface="B Nazanin" panose="00000400000000000000" pitchFamily="2" charset="-78"/>
              </a:rPr>
              <a:t>را نیز بعداً خواهیم دید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73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4267200" cy="5334000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ir.javacup.oop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birthyear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married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run(){}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computeAge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computeAge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2015-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birthyear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1143000"/>
            <a:ext cx="4191000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ir.javacup.oop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Util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f(){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married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p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birthyear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1992;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age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.computeAge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9958" y="5726668"/>
            <a:ext cx="572304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اگر کلاس </a:t>
            </a:r>
            <a:r>
              <a:rPr lang="en-US" sz="2400" b="1" dirty="0" err="1" smtClean="0">
                <a:latin typeface="Consolas" panose="020B0609020204030204" pitchFamily="49" charset="0"/>
                <a:cs typeface="B Nazanin" panose="00000400000000000000" pitchFamily="2" charset="-78"/>
              </a:rPr>
              <a:t>Util</a:t>
            </a:r>
            <a:r>
              <a:rPr lang="fa-IR" sz="24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 در بسته </a:t>
            </a:r>
            <a:r>
              <a:rPr lang="en-US" sz="2400" b="1" dirty="0" err="1" smtClean="0">
                <a:latin typeface="Consolas" panose="020B0609020204030204" pitchFamily="49" charset="0"/>
                <a:cs typeface="B Nazanin" panose="00000400000000000000" pitchFamily="2" charset="-78"/>
              </a:rPr>
              <a:t>ir.javacup</a:t>
            </a:r>
            <a:r>
              <a:rPr lang="fa-IR" sz="24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 بود چطور؟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49918" y="3200400"/>
            <a:ext cx="3151081" cy="31825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849919" y="4267200"/>
            <a:ext cx="3379681" cy="3048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81800" y="485769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Syntax Error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00600" y="2577346"/>
            <a:ext cx="3151081" cy="31825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876801" y="3872746"/>
            <a:ext cx="1371600" cy="39445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smtClean="0"/>
              <a:t>بازنشر یا </a:t>
            </a:r>
            <a:r>
              <a:rPr lang="fa-IR" sz="3000" dirty="0"/>
              <a:t>تدریس </a:t>
            </a:r>
            <a:r>
              <a:rPr lang="fa-IR" sz="3000" dirty="0" smtClean="0"/>
              <a:t>آن‌چه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بازنشر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سطح دسترسی به کلاس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سطوح دسترسی به </a:t>
            </a:r>
            <a:r>
              <a:rPr lang="fa-IR" dirty="0" err="1" smtClean="0"/>
              <a:t>متدها</a:t>
            </a:r>
            <a:r>
              <a:rPr lang="fa-IR" dirty="0" smtClean="0"/>
              <a:t> و ويژگی‌ها را دیدیم</a:t>
            </a:r>
          </a:p>
          <a:p>
            <a:pPr algn="l" rtl="0"/>
            <a:r>
              <a:rPr lang="en-US" dirty="0" smtClean="0"/>
              <a:t>public, private, package access</a:t>
            </a:r>
            <a:endParaRPr lang="fa-IR" dirty="0" smtClean="0"/>
          </a:p>
          <a:p>
            <a:r>
              <a:rPr lang="fa-IR" dirty="0" smtClean="0"/>
              <a:t>سطوح دسترسی به کلاس‌ها: </a:t>
            </a:r>
            <a:r>
              <a:rPr lang="en-US" dirty="0" smtClean="0"/>
              <a:t>public</a:t>
            </a:r>
            <a:r>
              <a:rPr lang="fa-IR" dirty="0" smtClean="0"/>
              <a:t> و </a:t>
            </a:r>
            <a:r>
              <a:rPr lang="en-US" dirty="0" smtClean="0"/>
              <a:t>package access</a:t>
            </a:r>
          </a:p>
          <a:p>
            <a:pPr lvl="1"/>
            <a:r>
              <a:rPr lang="fa-IR" dirty="0" smtClean="0"/>
              <a:t>سطح </a:t>
            </a:r>
            <a:r>
              <a:rPr lang="en-US" dirty="0" smtClean="0"/>
              <a:t>private</a:t>
            </a:r>
            <a:r>
              <a:rPr lang="fa-IR" dirty="0" smtClean="0"/>
              <a:t> برای یک کلاس معنی ندارد (</a:t>
            </a:r>
            <a:r>
              <a:rPr lang="fa-IR" sz="2400" i="1" dirty="0" smtClean="0"/>
              <a:t>مگر برای کلاس داخلی که بعداً خواهیم دید</a:t>
            </a:r>
            <a:r>
              <a:rPr lang="fa-IR" dirty="0" smtClean="0"/>
              <a:t>)</a:t>
            </a:r>
          </a:p>
          <a:p>
            <a:r>
              <a:rPr lang="fa-IR" dirty="0" smtClean="0"/>
              <a:t>بنابراین کلمه </a:t>
            </a:r>
            <a:r>
              <a:rPr lang="en-US" dirty="0" smtClean="0"/>
              <a:t>public</a:t>
            </a:r>
            <a:r>
              <a:rPr lang="fa-IR" dirty="0" smtClean="0"/>
              <a:t> می‌تواند برای تعریف کلاس ذکر نشود</a:t>
            </a:r>
          </a:p>
          <a:p>
            <a:pPr lvl="1"/>
            <a:r>
              <a:rPr lang="fa-IR" dirty="0" smtClean="0"/>
              <a:t>چنین کلاسی فقط در کلاس‌های همان بسته قابل استفاده است</a:t>
            </a:r>
          </a:p>
          <a:p>
            <a:r>
              <a:rPr lang="fa-IR" dirty="0" smtClean="0"/>
              <a:t>در داخل یک فایل </a:t>
            </a:r>
            <a:r>
              <a:rPr lang="fa-IR" dirty="0" err="1" smtClean="0"/>
              <a:t>می‌توانیم</a:t>
            </a:r>
            <a:r>
              <a:rPr lang="fa-IR" dirty="0" smtClean="0"/>
              <a:t> صفر یا چند کلاس </a:t>
            </a:r>
            <a:r>
              <a:rPr lang="fa-IR" dirty="0" err="1" smtClean="0"/>
              <a:t>غیرعمومی</a:t>
            </a:r>
            <a:r>
              <a:rPr lang="fa-IR" dirty="0"/>
              <a:t> </a:t>
            </a:r>
            <a:r>
              <a:rPr lang="fa-IR" dirty="0" smtClean="0"/>
              <a:t>تعريف کنیم</a:t>
            </a:r>
          </a:p>
          <a:p>
            <a:r>
              <a:rPr lang="fa-IR" dirty="0" smtClean="0"/>
              <a:t>هر فایل جاوا حداکثر یک کلاس عمومی دارد</a:t>
            </a:r>
          </a:p>
          <a:p>
            <a:pPr lvl="1"/>
            <a:r>
              <a:rPr lang="fa-IR" dirty="0" smtClean="0"/>
              <a:t>کلاس عمومی، در صورت وجود، باید دقیقاً همنام فایل باشد</a:t>
            </a:r>
          </a:p>
          <a:p>
            <a:r>
              <a:rPr lang="fa-IR" dirty="0" smtClean="0"/>
              <a:t>ممکن است یک فایل جاوا، کلاس عمومی نداشته باشد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106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</a:t>
            </a:r>
            <a:r>
              <a:rPr lang="en-US" dirty="0" smtClean="0"/>
              <a:t>getter</a:t>
            </a:r>
            <a:r>
              <a:rPr lang="fa-IR" dirty="0" smtClean="0"/>
              <a:t> و </a:t>
            </a:r>
            <a:r>
              <a:rPr lang="en-US" dirty="0" smtClean="0"/>
              <a:t>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هنگام تعريف کلاس‌ها در فرایند </a:t>
            </a:r>
            <a:r>
              <a:rPr lang="fa-IR" dirty="0" err="1" smtClean="0"/>
              <a:t>محصورسازی</a:t>
            </a:r>
            <a:r>
              <a:rPr lang="fa-IR" dirty="0" smtClean="0"/>
              <a:t> </a:t>
            </a:r>
            <a:r>
              <a:rPr lang="fa-IR" sz="2800" dirty="0" smtClean="0"/>
              <a:t>(</a:t>
            </a:r>
            <a:r>
              <a:rPr lang="en-US" sz="2800" dirty="0" smtClean="0"/>
              <a:t>Encapsulation</a:t>
            </a:r>
            <a:r>
              <a:rPr lang="fa-IR" sz="2800" dirty="0" smtClean="0"/>
              <a:t>)</a:t>
            </a:r>
          </a:p>
          <a:p>
            <a:r>
              <a:rPr lang="fa-IR" dirty="0" smtClean="0"/>
              <a:t>معمولاً ويژگی‌ها (</a:t>
            </a:r>
            <a:r>
              <a:rPr lang="en-US" sz="2800" dirty="0" smtClean="0"/>
              <a:t>Property</a:t>
            </a:r>
            <a:r>
              <a:rPr lang="fa-IR" dirty="0" smtClean="0"/>
              <a:t>) به</a:t>
            </a:r>
            <a:r>
              <a:rPr lang="fa-IR" sz="900" dirty="0" smtClean="0"/>
              <a:t> </a:t>
            </a:r>
            <a:r>
              <a:rPr lang="fa-IR" dirty="0" smtClean="0"/>
              <a:t>صورت </a:t>
            </a:r>
            <a:r>
              <a:rPr lang="en-US" dirty="0" smtClean="0"/>
              <a:t>private</a:t>
            </a:r>
            <a:r>
              <a:rPr lang="fa-IR" dirty="0" smtClean="0"/>
              <a:t> تعریف می‌شوند</a:t>
            </a:r>
          </a:p>
          <a:p>
            <a:r>
              <a:rPr lang="fa-IR" dirty="0" smtClean="0"/>
              <a:t>برای تغییر ويژگی‌ها، متدهای </a:t>
            </a:r>
            <a:r>
              <a:rPr lang="en-US" dirty="0" smtClean="0"/>
              <a:t>setter</a:t>
            </a:r>
            <a:r>
              <a:rPr lang="fa-IR" dirty="0" smtClean="0"/>
              <a:t> تعريف می‌شوند</a:t>
            </a:r>
          </a:p>
          <a:p>
            <a:r>
              <a:rPr lang="fa-IR" dirty="0" smtClean="0"/>
              <a:t>برای </a:t>
            </a:r>
            <a:r>
              <a:rPr lang="fa-IR" dirty="0" err="1" smtClean="0"/>
              <a:t>دريافت</a:t>
            </a:r>
            <a:r>
              <a:rPr lang="fa-IR" dirty="0" smtClean="0"/>
              <a:t> مقدار ويژگی‌ها متدهای </a:t>
            </a:r>
            <a:r>
              <a:rPr lang="en-US" dirty="0" smtClean="0"/>
              <a:t>getter</a:t>
            </a:r>
            <a:r>
              <a:rPr lang="fa-IR" dirty="0"/>
              <a:t> تعريف </a:t>
            </a:r>
            <a:r>
              <a:rPr lang="fa-IR" dirty="0" smtClean="0"/>
              <a:t>می‌شوند</a:t>
            </a:r>
          </a:p>
          <a:p>
            <a:r>
              <a:rPr lang="fa-IR" dirty="0" smtClean="0"/>
              <a:t>متدهای </a:t>
            </a:r>
            <a:r>
              <a:rPr lang="en-US" dirty="0" smtClean="0"/>
              <a:t>getter</a:t>
            </a:r>
            <a:r>
              <a:rPr lang="fa-IR" dirty="0" smtClean="0"/>
              <a:t> و </a:t>
            </a:r>
            <a:r>
              <a:rPr lang="en-US" dirty="0" smtClean="0"/>
              <a:t>setter</a:t>
            </a:r>
            <a:r>
              <a:rPr lang="fa-IR" dirty="0" smtClean="0"/>
              <a:t> به صورت </a:t>
            </a:r>
            <a:r>
              <a:rPr lang="en-US" dirty="0" smtClean="0"/>
              <a:t>public</a:t>
            </a:r>
            <a:r>
              <a:rPr lang="fa-IR" dirty="0" smtClean="0"/>
              <a:t> تعريف می‌شوند</a:t>
            </a:r>
            <a:endParaRPr lang="en-US" dirty="0" smtClean="0"/>
          </a:p>
          <a:p>
            <a:r>
              <a:rPr lang="fa-IR" dirty="0" smtClean="0"/>
              <a:t>به متدهای </a:t>
            </a:r>
            <a:r>
              <a:rPr lang="en-US" dirty="0" smtClean="0"/>
              <a:t>getter</a:t>
            </a:r>
            <a:r>
              <a:rPr lang="fa-IR" dirty="0" smtClean="0"/>
              <a:t> ، </a:t>
            </a:r>
            <a:r>
              <a:rPr lang="en-US" dirty="0" err="1" smtClean="0"/>
              <a:t>accessor</a:t>
            </a:r>
            <a:r>
              <a:rPr lang="fa-IR" dirty="0" smtClean="0"/>
              <a:t> هم گفته می‌شود</a:t>
            </a:r>
          </a:p>
          <a:p>
            <a:r>
              <a:rPr lang="fa-IR" dirty="0"/>
              <a:t>به متدهای </a:t>
            </a:r>
            <a:r>
              <a:rPr lang="en-US" dirty="0" smtClean="0"/>
              <a:t>setter</a:t>
            </a:r>
            <a:r>
              <a:rPr lang="fa-IR" dirty="0" smtClean="0"/>
              <a:t> </a:t>
            </a:r>
            <a:r>
              <a:rPr lang="fa-IR" dirty="0"/>
              <a:t>، </a:t>
            </a:r>
            <a:r>
              <a:rPr lang="en-US" dirty="0" err="1" smtClean="0"/>
              <a:t>mutator</a:t>
            </a:r>
            <a:r>
              <a:rPr lang="fa-IR" dirty="0" smtClean="0"/>
              <a:t> هم </a:t>
            </a:r>
            <a:r>
              <a:rPr lang="fa-IR" dirty="0"/>
              <a:t>گفته می‌شود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143000"/>
            <a:ext cx="8153400" cy="5334000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pages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getTitle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setTitle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title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getPages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pages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setPages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pages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</a:t>
            </a:r>
            <a:r>
              <a:rPr lang="en-US" dirty="0" smtClean="0"/>
              <a:t>getter</a:t>
            </a:r>
            <a:r>
              <a:rPr lang="fa-IR" dirty="0" smtClean="0"/>
              <a:t> و </a:t>
            </a:r>
            <a:r>
              <a:rPr lang="en-US" dirty="0" smtClean="0"/>
              <a:t>setter</a:t>
            </a:r>
            <a:r>
              <a:rPr lang="fa-IR" dirty="0" smtClean="0"/>
              <a:t> تعریف کنیم؟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چرا ويژگی‌ها را </a:t>
            </a:r>
            <a:r>
              <a:rPr lang="en-US" dirty="0" smtClean="0"/>
              <a:t>public</a:t>
            </a:r>
            <a:r>
              <a:rPr lang="fa-IR" dirty="0" smtClean="0"/>
              <a:t> نکنیم؟</a:t>
            </a:r>
          </a:p>
          <a:p>
            <a:r>
              <a:rPr lang="fa-IR" dirty="0" smtClean="0"/>
              <a:t>امکان </a:t>
            </a:r>
            <a:r>
              <a:rPr lang="fa-IR" dirty="0" err="1" smtClean="0"/>
              <a:t>اعتبارسنجی</a:t>
            </a:r>
            <a:r>
              <a:rPr lang="fa-IR" dirty="0" smtClean="0"/>
              <a:t> در </a:t>
            </a:r>
            <a:r>
              <a:rPr lang="en-US" dirty="0" smtClean="0"/>
              <a:t>setter</a:t>
            </a:r>
            <a:r>
              <a:rPr lang="fa-IR" dirty="0" smtClean="0"/>
              <a:t> ها</a:t>
            </a:r>
          </a:p>
          <a:p>
            <a:pPr lvl="1"/>
            <a:r>
              <a:rPr lang="fa-IR" dirty="0" smtClean="0"/>
              <a:t>اجازه هر مقداری را ندهیم. </a:t>
            </a:r>
            <a:endParaRPr lang="en-US" dirty="0" smtClean="0"/>
          </a:p>
          <a:p>
            <a:r>
              <a:rPr lang="fa-IR" dirty="0" smtClean="0"/>
              <a:t>امکان </a:t>
            </a:r>
            <a:r>
              <a:rPr lang="fa-IR" dirty="0" err="1" smtClean="0"/>
              <a:t>شبیه‌سازی</a:t>
            </a:r>
            <a:r>
              <a:rPr lang="fa-IR" dirty="0" smtClean="0"/>
              <a:t> </a:t>
            </a:r>
            <a:r>
              <a:rPr lang="fa-IR" dirty="0" err="1" smtClean="0"/>
              <a:t>ويژگی‌هایی</a:t>
            </a:r>
            <a:r>
              <a:rPr lang="fa-IR" dirty="0" smtClean="0"/>
              <a:t> که در واقع وجود ندارند</a:t>
            </a:r>
          </a:p>
          <a:p>
            <a:pPr lvl="1"/>
            <a:r>
              <a:rPr lang="en-US" dirty="0" err="1" smtClean="0"/>
              <a:t>getAge</a:t>
            </a:r>
            <a:r>
              <a:rPr lang="fa-IR" dirty="0" smtClean="0"/>
              <a:t> و </a:t>
            </a:r>
            <a:r>
              <a:rPr lang="en-US" dirty="0" err="1" smtClean="0"/>
              <a:t>setAge</a:t>
            </a:r>
            <a:r>
              <a:rPr lang="fa-IR" dirty="0" smtClean="0"/>
              <a:t> براساس ويژگی پنهان «تاریخ تولد»</a:t>
            </a:r>
          </a:p>
          <a:p>
            <a:r>
              <a:rPr lang="fa-IR" dirty="0" smtClean="0"/>
              <a:t>محدود کردن نحوه دسترسی</a:t>
            </a:r>
          </a:p>
          <a:p>
            <a:pPr lvl="1"/>
            <a:r>
              <a:rPr lang="fa-IR" dirty="0" smtClean="0"/>
              <a:t>مثلاً برای یک ويژگی خاص </a:t>
            </a:r>
            <a:r>
              <a:rPr lang="en-US" dirty="0" smtClean="0"/>
              <a:t>getter</a:t>
            </a:r>
            <a:r>
              <a:rPr lang="fa-IR" dirty="0" smtClean="0"/>
              <a:t> را </a:t>
            </a:r>
            <a:r>
              <a:rPr lang="en-US" dirty="0" smtClean="0"/>
              <a:t>public</a:t>
            </a:r>
            <a:r>
              <a:rPr lang="fa-IR" dirty="0" smtClean="0"/>
              <a:t> تعريف کنیم </a:t>
            </a:r>
          </a:p>
          <a:p>
            <a:pPr marL="365760" lvl="1" indent="0">
              <a:buNone/>
            </a:pPr>
            <a:r>
              <a:rPr lang="fa-IR" dirty="0"/>
              <a:t> </a:t>
            </a:r>
            <a:r>
              <a:rPr lang="fa-IR" dirty="0" smtClean="0"/>
              <a:t>و </a:t>
            </a:r>
            <a:r>
              <a:rPr lang="en-US" dirty="0" smtClean="0"/>
              <a:t>setter</a:t>
            </a:r>
            <a:r>
              <a:rPr lang="fa-IR" dirty="0" smtClean="0"/>
              <a:t> را </a:t>
            </a:r>
            <a:r>
              <a:rPr lang="en-US" dirty="0" smtClean="0"/>
              <a:t>private</a:t>
            </a:r>
            <a:r>
              <a:rPr lang="fa-IR" dirty="0" smtClean="0"/>
              <a:t> تعريف کنیم (یا اصلاً تعريف نکنیم)</a:t>
            </a:r>
          </a:p>
          <a:p>
            <a:r>
              <a:rPr lang="fa-IR" dirty="0" err="1" smtClean="0"/>
              <a:t>بسياری</a:t>
            </a:r>
            <a:r>
              <a:rPr lang="fa-IR" dirty="0" smtClean="0"/>
              <a:t> مزایای دیگر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203674"/>
            <a:ext cx="4343400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setAge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a) {</a:t>
            </a:r>
          </a:p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 if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(a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0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&lt;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150)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   age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a;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1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کدام گزينه درباره یک فایل برنامه جاوا صحیح است؟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1- حداقل باید شامل یک کلاس </a:t>
            </a:r>
            <a:r>
              <a:rPr lang="en-US" dirty="0" smtClean="0"/>
              <a:t>public</a:t>
            </a:r>
            <a:r>
              <a:rPr lang="fa-IR" dirty="0" smtClean="0"/>
              <a:t> باشد</a:t>
            </a:r>
          </a:p>
          <a:p>
            <a:pPr marL="0" indent="0">
              <a:buNone/>
            </a:pPr>
            <a:r>
              <a:rPr lang="fa-IR" dirty="0" smtClean="0"/>
              <a:t>2- باید نامی دقیقاً برابر با کلاسی که در آن قرار گرفته داشته باشد</a:t>
            </a:r>
          </a:p>
          <a:p>
            <a:pPr marL="0" indent="0">
              <a:buNone/>
            </a:pPr>
            <a:r>
              <a:rPr lang="fa-IR" dirty="0" smtClean="0"/>
              <a:t>3- نام فایل باید دارای پسوند </a:t>
            </a:r>
            <a:r>
              <a:rPr lang="en-US" dirty="0" smtClean="0"/>
              <a:t>.java</a:t>
            </a:r>
            <a:r>
              <a:rPr lang="fa-IR" dirty="0" smtClean="0"/>
              <a:t> باشد</a:t>
            </a:r>
          </a:p>
          <a:p>
            <a:pPr marL="0" indent="0">
              <a:buNone/>
            </a:pPr>
            <a:r>
              <a:rPr lang="fa-IR" dirty="0" smtClean="0"/>
              <a:t>4- محتوای این فایل حتماً باید با دستور </a:t>
            </a:r>
            <a:r>
              <a:rPr lang="en-US" dirty="0" smtClean="0"/>
              <a:t>package</a:t>
            </a:r>
            <a:r>
              <a:rPr lang="fa-IR" dirty="0" smtClean="0"/>
              <a:t> آغاز شود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پاسخ صحیح: </a:t>
            </a:r>
          </a:p>
          <a:p>
            <a:pPr marL="0" indent="0">
              <a:buNone/>
            </a:pPr>
            <a:r>
              <a:rPr lang="fa-IR" dirty="0" smtClean="0"/>
              <a:t>گزينه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67200" y="1143000"/>
            <a:ext cx="4724400" cy="5334000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در هر یک از </a:t>
            </a:r>
            <a:r>
              <a:rPr lang="fa-IR" sz="2800" dirty="0" err="1" smtClean="0"/>
              <a:t>شرايط</a:t>
            </a:r>
            <a:r>
              <a:rPr lang="fa-IR" sz="2800" dirty="0" smtClean="0"/>
              <a:t> زیر برای کلاس </a:t>
            </a:r>
            <a:r>
              <a:rPr lang="en-US" sz="2800" dirty="0" err="1" smtClean="0"/>
              <a:t>Util</a:t>
            </a:r>
            <a:r>
              <a:rPr lang="fa-IR" sz="2800" dirty="0" smtClean="0"/>
              <a:t>، کدام ويژگی‌ها و متدهای کلاس </a:t>
            </a:r>
            <a:r>
              <a:rPr lang="en-US" sz="2800" dirty="0" smtClean="0"/>
              <a:t>Person</a:t>
            </a:r>
            <a:r>
              <a:rPr lang="fa-IR" sz="2800" dirty="0" smtClean="0"/>
              <a:t> در کلاس </a:t>
            </a:r>
            <a:r>
              <a:rPr lang="en-US" sz="2800" dirty="0" err="1" smtClean="0"/>
              <a:t>Util</a:t>
            </a:r>
            <a:r>
              <a:rPr lang="fa-IR" sz="2800" dirty="0" smtClean="0"/>
              <a:t> قابل استفاده خواهند بود؟</a:t>
            </a:r>
          </a:p>
          <a:p>
            <a:pPr lvl="1"/>
            <a:r>
              <a:rPr lang="fa-IR" sz="2400" dirty="0" smtClean="0"/>
              <a:t>اگر در همین فایل تعريف شود</a:t>
            </a:r>
          </a:p>
          <a:p>
            <a:pPr lvl="1"/>
            <a:r>
              <a:rPr lang="fa-IR" sz="2400" dirty="0" smtClean="0"/>
              <a:t>اگر در همین بسته تعريف شود</a:t>
            </a:r>
          </a:p>
          <a:p>
            <a:pPr lvl="1"/>
            <a:r>
              <a:rPr lang="fa-IR" sz="2400" dirty="0" smtClean="0"/>
              <a:t>اگر در بسته </a:t>
            </a:r>
            <a:r>
              <a:rPr lang="en-US" sz="2400" dirty="0" err="1" smtClean="0"/>
              <a:t>ir</a:t>
            </a:r>
            <a:r>
              <a:rPr lang="fa-IR" sz="2400" dirty="0" smtClean="0"/>
              <a:t> تعريف شود</a:t>
            </a:r>
          </a:p>
          <a:p>
            <a:pPr lvl="1"/>
            <a:r>
              <a:rPr lang="fa-IR" sz="2400" dirty="0" smtClean="0"/>
              <a:t>اگر در بسته </a:t>
            </a:r>
            <a:r>
              <a:rPr lang="en-US" sz="2400" dirty="0" err="1" smtClean="0"/>
              <a:t>ir.javacup</a:t>
            </a:r>
            <a:r>
              <a:rPr lang="fa-IR" sz="2400" dirty="0" smtClean="0"/>
              <a:t> تعریف شود</a:t>
            </a:r>
          </a:p>
          <a:p>
            <a:pPr lvl="1"/>
            <a:r>
              <a:rPr lang="fa-IR" sz="2400" dirty="0" smtClean="0"/>
              <a:t>اگر در بسته </a:t>
            </a:r>
            <a:r>
              <a:rPr lang="en-US" sz="2400" dirty="0" err="1" smtClean="0"/>
              <a:t>org.apache</a:t>
            </a:r>
            <a:r>
              <a:rPr lang="fa-IR" sz="2400" dirty="0" smtClean="0"/>
              <a:t> تعریف شود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066800"/>
            <a:ext cx="4267200" cy="5334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ir.javacup.oop;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200" b="1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smtClean="0">
                <a:solidFill>
                  <a:srgbClr val="0000C0"/>
                </a:solidFill>
                <a:latin typeface="Consolas" panose="020B0609020204030204" pitchFamily="49" charset="0"/>
              </a:rPr>
              <a:t>birthyear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 boolean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smtClean="0">
                <a:solidFill>
                  <a:srgbClr val="0000C0"/>
                </a:solidFill>
                <a:latin typeface="Consolas" panose="020B0609020204030204" pitchFamily="49" charset="0"/>
              </a:rPr>
              <a:t>married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run(){}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getAge()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computeAge(); 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computeAge(){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2015-</a:t>
            </a:r>
            <a:r>
              <a:rPr lang="en-US" sz="2200" b="1" smtClean="0">
                <a:solidFill>
                  <a:srgbClr val="0000C0"/>
                </a:solidFill>
                <a:latin typeface="Consolas" panose="020B0609020204030204" pitchFamily="49" charset="0"/>
              </a:rPr>
              <a:t>birthyear</a:t>
            </a: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سؤال: مخفی برای کلاس یا مخفی برای شیء؟!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Access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Access(String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n)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  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n;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check(Access access){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access.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Access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Access(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Access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Access(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a.check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(b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(a.</a:t>
            </a: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(b.</a:t>
            </a: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1219200"/>
            <a:ext cx="3429000" cy="186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>
              <a:lnSpc>
                <a:spcPct val="120000"/>
              </a:lnSpc>
            </a:pPr>
            <a:r>
              <a:rPr lang="fa-IR" sz="2400" b="1" dirty="0">
                <a:latin typeface="Courier New"/>
                <a:cs typeface="B Nazanin" panose="00000400000000000000" pitchFamily="2" charset="-78"/>
              </a:rPr>
              <a:t>با توجه به این که </a:t>
            </a:r>
            <a:r>
              <a:rPr lang="en-US" sz="2400" b="1" dirty="0">
                <a:latin typeface="Courier New"/>
                <a:cs typeface="B Nazanin" panose="00000400000000000000" pitchFamily="2" charset="-78"/>
              </a:rPr>
              <a:t>name</a:t>
            </a:r>
            <a:r>
              <a:rPr lang="fa-IR" sz="2400" b="1" dirty="0">
                <a:latin typeface="Courier New"/>
                <a:cs typeface="B Nazanin" panose="00000400000000000000" pitchFamily="2" charset="-78"/>
              </a:rPr>
              <a:t> یک ويژگی </a:t>
            </a:r>
            <a:r>
              <a:rPr lang="en-US" sz="2400" b="1" dirty="0">
                <a:latin typeface="Courier New"/>
                <a:cs typeface="B Nazanin" panose="00000400000000000000" pitchFamily="2" charset="-78"/>
              </a:rPr>
              <a:t>private</a:t>
            </a:r>
            <a:r>
              <a:rPr lang="fa-IR" sz="2400" b="1" dirty="0">
                <a:latin typeface="Courier New"/>
                <a:cs typeface="B Nazanin" panose="00000400000000000000" pitchFamily="2" charset="-78"/>
              </a:rPr>
              <a:t> است، آیا دستور </a:t>
            </a:r>
            <a:r>
              <a:rPr lang="en-US" sz="2400" b="1" dirty="0" err="1">
                <a:latin typeface="Courier New"/>
                <a:cs typeface="B Nazanin" panose="00000400000000000000" pitchFamily="2" charset="-78"/>
              </a:rPr>
              <a:t>a.check</a:t>
            </a:r>
            <a:r>
              <a:rPr lang="en-US" sz="2400" b="1" dirty="0">
                <a:latin typeface="Courier New"/>
                <a:cs typeface="B Nazanin" panose="00000400000000000000" pitchFamily="2" charset="-78"/>
              </a:rPr>
              <a:t>(b)</a:t>
            </a:r>
            <a:r>
              <a:rPr lang="fa-IR" sz="2400" b="1" dirty="0">
                <a:latin typeface="Courier New"/>
                <a:cs typeface="B Nazanin" panose="00000400000000000000" pitchFamily="2" charset="-78"/>
              </a:rPr>
              <a:t> دچار خطا می‌شود</a:t>
            </a:r>
            <a:r>
              <a:rPr lang="fa-IR" sz="2400" b="1" dirty="0" smtClean="0">
                <a:latin typeface="Courier New"/>
                <a:cs typeface="B Nazanin" panose="00000400000000000000" pitchFamily="2" charset="-78"/>
              </a:rPr>
              <a:t>؟</a:t>
            </a:r>
            <a:endParaRPr lang="fa-IR" sz="2400" b="1" dirty="0">
              <a:latin typeface="Courier New"/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4445472"/>
            <a:ext cx="3429000" cy="1421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>
              <a:lnSpc>
                <a:spcPct val="120000"/>
              </a:lnSpc>
            </a:pPr>
            <a:r>
              <a:rPr lang="fa-IR" sz="2400" b="1" dirty="0">
                <a:latin typeface="Courier New"/>
                <a:cs typeface="B Nazanin" panose="00000400000000000000" pitchFamily="2" charset="-78"/>
              </a:rPr>
              <a:t>(با توجه به این که دسترسی به ويژگی خصوصی </a:t>
            </a:r>
            <a:r>
              <a:rPr lang="en-US" sz="2400" b="1" dirty="0">
                <a:latin typeface="Courier New"/>
                <a:cs typeface="B Nazanin" panose="00000400000000000000" pitchFamily="2" charset="-78"/>
              </a:rPr>
              <a:t>name</a:t>
            </a:r>
            <a:r>
              <a:rPr lang="fa-IR" sz="2400" b="1" dirty="0">
                <a:latin typeface="Courier New"/>
                <a:cs typeface="B Nazanin" panose="00000400000000000000" pitchFamily="2" charset="-78"/>
              </a:rPr>
              <a:t> برای شیء </a:t>
            </a:r>
            <a:r>
              <a:rPr lang="fa-IR" sz="2400" b="1" dirty="0" smtClean="0">
                <a:latin typeface="Courier New"/>
                <a:cs typeface="B Nazanin" panose="00000400000000000000" pitchFamily="2" charset="-78"/>
              </a:rPr>
              <a:t>دیگری </a:t>
            </a:r>
            <a:r>
              <a:rPr lang="fa-IR" sz="2400" b="1" dirty="0">
                <a:latin typeface="Courier New"/>
                <a:cs typeface="B Nazanin" panose="00000400000000000000" pitchFamily="2" charset="-78"/>
              </a:rPr>
              <a:t>فراهم شده است)</a:t>
            </a:r>
          </a:p>
        </p:txBody>
      </p:sp>
    </p:spTree>
    <p:extLst>
      <p:ext uri="{BB962C8B-B14F-4D97-AF65-F5344CB8AC3E}">
        <p14:creationId xmlns:p14="http://schemas.microsoft.com/office/powerpoint/2010/main" val="1310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پاسخ: مخفی برای کلاس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Access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Access(String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n)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n;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check(Access access){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access.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Access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Access(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Access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Access(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a.check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(b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(a.</a:t>
            </a: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(b.</a:t>
            </a: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8600" y="1219200"/>
            <a:ext cx="487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تعیین دسترسی برای کلاسها تعریف </a:t>
            </a:r>
            <a:r>
              <a:rPr lang="fa-IR" sz="2400" b="1" dirty="0" smtClean="0">
                <a:cs typeface="B Nazanin" panose="00000400000000000000" pitchFamily="2" charset="-78"/>
              </a:rPr>
              <a:t>می‌شود</a:t>
            </a:r>
          </a:p>
          <a:p>
            <a:pPr algn="r" rtl="1"/>
            <a:r>
              <a:rPr lang="fa-IR" sz="2400" b="1" dirty="0" smtClean="0">
                <a:cs typeface="B Nazanin" panose="00000400000000000000" pitchFamily="2" charset="-78"/>
              </a:rPr>
              <a:t>نه </a:t>
            </a:r>
            <a:r>
              <a:rPr lang="fa-IR" sz="2400" b="1" dirty="0">
                <a:cs typeface="B Nazanin" panose="00000400000000000000" pitchFamily="2" charset="-78"/>
              </a:rPr>
              <a:t>برای </a:t>
            </a:r>
            <a:r>
              <a:rPr lang="fa-IR" sz="2400" b="1" dirty="0" smtClean="0">
                <a:cs typeface="B Nazanin" panose="00000400000000000000" pitchFamily="2" charset="-78"/>
              </a:rPr>
              <a:t>اشیاء</a:t>
            </a:r>
            <a:endParaRPr lang="fa-IR" sz="2400" b="1" dirty="0"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467874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وقتی یک عضو خصوصی تعریف </a:t>
            </a:r>
            <a:r>
              <a:rPr lang="fa-IR" sz="2400" dirty="0" smtClean="0">
                <a:cs typeface="B Nazanin" panose="00000400000000000000" pitchFamily="2" charset="-78"/>
              </a:rPr>
              <a:t>می‌شود،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در خارج از کلاس </a:t>
            </a:r>
            <a:r>
              <a:rPr lang="fa-IR" sz="2400" dirty="0">
                <a:cs typeface="B Nazanin" panose="00000400000000000000" pitchFamily="2" charset="-78"/>
              </a:rPr>
              <a:t>قابل مشاهده </a:t>
            </a:r>
            <a:r>
              <a:rPr lang="fa-IR" sz="2400" dirty="0" smtClean="0">
                <a:cs typeface="B Nazanin" panose="00000400000000000000" pitchFamily="2" charset="-78"/>
              </a:rPr>
              <a:t>نیست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نه </a:t>
            </a:r>
            <a:r>
              <a:rPr lang="fa-IR" sz="2400" dirty="0">
                <a:cs typeface="B Nazanin" panose="00000400000000000000" pitchFamily="2" charset="-78"/>
              </a:rPr>
              <a:t>این که برای سایر اشیاء قابل مشاهده نباشد</a:t>
            </a:r>
            <a:endParaRPr lang="en-US" sz="2400" dirty="0">
              <a:cs typeface="B Nazanin" panose="00000400000000000000" pitchFamily="2" charset="-78"/>
            </a:endParaRPr>
          </a:p>
          <a:p>
            <a:pPr algn="ctr" rtl="1">
              <a:buNone/>
            </a:pP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7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روش طبقه‌بندی کلاس‌ها در جاوا</a:t>
            </a:r>
          </a:p>
          <a:p>
            <a:pPr lvl="1"/>
            <a:r>
              <a:rPr lang="fa-IR" dirty="0" smtClean="0"/>
              <a:t>بسته (</a:t>
            </a:r>
            <a:r>
              <a:rPr lang="en-US" dirty="0" smtClean="0"/>
              <a:t>package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endParaRPr lang="fa-IR" sz="300" dirty="0" smtClean="0"/>
          </a:p>
          <a:p>
            <a:r>
              <a:rPr lang="fa-IR" dirty="0" smtClean="0"/>
              <a:t>سطوح دسترسی </a:t>
            </a:r>
          </a:p>
          <a:p>
            <a:pPr lvl="1"/>
            <a:r>
              <a:rPr lang="en-US" dirty="0" smtClean="0"/>
              <a:t>Access Levels</a:t>
            </a:r>
          </a:p>
          <a:p>
            <a:pPr lvl="1"/>
            <a:endParaRPr lang="en-US" sz="300" dirty="0"/>
          </a:p>
          <a:p>
            <a:r>
              <a:rPr lang="fa-IR" dirty="0" smtClean="0"/>
              <a:t>مفهوم استاتیک (</a:t>
            </a:r>
            <a:r>
              <a:rPr lang="en-US" dirty="0" smtClean="0"/>
              <a:t>static</a:t>
            </a:r>
            <a:r>
              <a:rPr lang="fa-IR" dirty="0" smtClean="0"/>
              <a:t>)</a:t>
            </a:r>
          </a:p>
          <a:p>
            <a:pPr lvl="1"/>
            <a:endParaRPr lang="en-US" sz="500" dirty="0"/>
          </a:p>
          <a:p>
            <a:r>
              <a:rPr lang="fa-IR" dirty="0" smtClean="0"/>
              <a:t>کلیدواژه </a:t>
            </a:r>
            <a:r>
              <a:rPr lang="en-US" dirty="0" smtClean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470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تعریف بسته (</a:t>
            </a:r>
            <a:r>
              <a:rPr lang="en-US" dirty="0" smtClean="0"/>
              <a:t>package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err="1" smtClean="0"/>
              <a:t>تناظر</a:t>
            </a:r>
            <a:r>
              <a:rPr lang="fa-IR" dirty="0" smtClean="0"/>
              <a:t> </a:t>
            </a:r>
            <a:r>
              <a:rPr lang="fa-IR" dirty="0" err="1" smtClean="0"/>
              <a:t>شاخه‌ها</a:t>
            </a:r>
            <a:r>
              <a:rPr lang="fa-IR" dirty="0" smtClean="0"/>
              <a:t> و بسته‌ها</a:t>
            </a:r>
          </a:p>
          <a:p>
            <a:r>
              <a:rPr lang="fa-IR" dirty="0" smtClean="0"/>
              <a:t>استفاده از </a:t>
            </a:r>
            <a:r>
              <a:rPr lang="en-US" dirty="0" smtClean="0"/>
              <a:t>import</a:t>
            </a:r>
            <a:r>
              <a:rPr lang="fa-IR" dirty="0" smtClean="0"/>
              <a:t> یا نام کامل کلاس‌ها</a:t>
            </a:r>
          </a:p>
          <a:p>
            <a:pPr lvl="1"/>
            <a:r>
              <a:rPr lang="en-US" dirty="0" smtClean="0"/>
              <a:t>Name conflict</a:t>
            </a:r>
          </a:p>
          <a:p>
            <a:pPr lvl="1"/>
            <a:r>
              <a:rPr lang="en-US" dirty="0" smtClean="0"/>
              <a:t>Organize imports</a:t>
            </a:r>
            <a:endParaRPr lang="fa-IR" dirty="0" smtClean="0"/>
          </a:p>
          <a:p>
            <a:r>
              <a:rPr lang="fa-IR" dirty="0" smtClean="0"/>
              <a:t>تعیین سطح دسترسی برای متد، ويژگی و کلاس</a:t>
            </a:r>
          </a:p>
          <a:p>
            <a:r>
              <a:rPr lang="fa-IR" dirty="0" smtClean="0"/>
              <a:t>تعريف چند کلاس در یک فایل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استاتیک</a:t>
            </a:r>
            <a:br>
              <a:rPr lang="fa-IR" dirty="0" smtClean="0"/>
            </a:br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برنامه نمایشگاه (فروش) خودرو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8077200" cy="5334000"/>
          </a:xfrm>
        </p:spPr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Peykan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{...}</a:t>
            </a: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Zhian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{...}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endParaRPr lang="en-US" sz="1000" b="1" dirty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Pride {</a:t>
            </a: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endParaRPr lang="en-US" dirty="0" smtClean="0">
              <a:latin typeface="Courier New"/>
            </a:endParaRPr>
          </a:p>
          <a:p>
            <a:pPr algn="l" rtl="0">
              <a:buNone/>
            </a:pPr>
            <a:endParaRPr lang="en-US" dirty="0">
              <a:latin typeface="Courier New"/>
            </a:endParaRP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designYear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</a:endParaRPr>
          </a:p>
          <a:p>
            <a:pPr>
              <a:buNone/>
            </a:pPr>
            <a:endParaRPr lang="en-US" dirty="0">
              <a:latin typeface="Courier New"/>
            </a:endParaRPr>
          </a:p>
          <a:p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920078" y="2781296"/>
            <a:ext cx="4429156" cy="1109674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6352" y="3048000"/>
            <a:ext cx="2630848" cy="461665"/>
          </a:xfrm>
          <a:prstGeom prst="rect">
            <a:avLst/>
          </a:prstGeom>
          <a:solidFill>
            <a:schemeClr val="tx2">
              <a:alpha val="59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ويژگی‌های </a:t>
            </a:r>
            <a:r>
              <a:rPr lang="fa-IR" sz="2400" dirty="0" err="1" smtClean="0">
                <a:cs typeface="B Nazanin" panose="00000400000000000000" pitchFamily="2" charset="-78"/>
              </a:rPr>
              <a:t>نمونه‌ها</a:t>
            </a:r>
            <a:r>
              <a:rPr lang="fa-IR" sz="2400" dirty="0" smtClean="0">
                <a:cs typeface="B Nazanin" panose="00000400000000000000" pitchFamily="2" charset="-78"/>
              </a:rPr>
              <a:t> (اشیاء)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0" y="4648200"/>
            <a:ext cx="4429156" cy="107157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1" y="4724400"/>
            <a:ext cx="2514599" cy="830997"/>
          </a:xfrm>
          <a:prstGeom prst="rect">
            <a:avLst/>
          </a:prstGeom>
          <a:solidFill>
            <a:schemeClr val="tx2"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ويژگی‌های کلاس </a:t>
            </a:r>
            <a:r>
              <a:rPr lang="en-US" sz="2400" dirty="0" smtClean="0">
                <a:cs typeface="B Nazanin" panose="00000400000000000000" pitchFamily="2" charset="-78"/>
              </a:rPr>
              <a:t/>
            </a:r>
            <a:br>
              <a:rPr lang="en-US" sz="2400" dirty="0" smtClean="0">
                <a:cs typeface="B Nazanin" panose="00000400000000000000" pitchFamily="2" charset="-78"/>
              </a:rPr>
            </a:br>
            <a:r>
              <a:rPr lang="fa-IR" sz="2400" dirty="0" smtClean="0">
                <a:cs typeface="B Nazanin" panose="00000400000000000000" pitchFamily="2" charset="-78"/>
              </a:rPr>
              <a:t>(مشترک بین همه اشیاء)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72440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519326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9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متغیرهای استاتیک (</a:t>
            </a:r>
            <a:r>
              <a:rPr lang="en-US" dirty="0" smtClean="0"/>
              <a:t>Static Variables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یک متغیر استاتیک، در واقع یک ويژگی برای کلاس است</a:t>
            </a:r>
          </a:p>
          <a:p>
            <a:pPr lvl="1"/>
            <a:r>
              <a:rPr lang="fa-IR" dirty="0" smtClean="0"/>
              <a:t>نه اشیاء</a:t>
            </a:r>
          </a:p>
          <a:p>
            <a:r>
              <a:rPr lang="fa-IR" dirty="0" smtClean="0"/>
              <a:t>مثل </a:t>
            </a:r>
            <a:r>
              <a:rPr lang="en-US" dirty="0" err="1" smtClean="0"/>
              <a:t>Pride.length</a:t>
            </a:r>
            <a:endParaRPr lang="fa-IR" dirty="0" smtClean="0"/>
          </a:p>
          <a:p>
            <a:r>
              <a:rPr lang="fa-IR" dirty="0"/>
              <a:t>یک </a:t>
            </a:r>
            <a:r>
              <a:rPr lang="fa-IR" dirty="0" smtClean="0"/>
              <a:t>متغیر استاتیک</a:t>
            </a:r>
            <a:r>
              <a:rPr lang="fa-IR" dirty="0"/>
              <a:t>، در بین تمام اشیاء آن کلاس مشترک است</a:t>
            </a:r>
          </a:p>
          <a:p>
            <a:r>
              <a:rPr lang="fa-IR" dirty="0" smtClean="0"/>
              <a:t>یک متغیر استاتیک، فقط یک خانه در حافظه دارد</a:t>
            </a:r>
          </a:p>
          <a:p>
            <a:pPr lvl="1"/>
            <a:r>
              <a:rPr lang="fa-IR" dirty="0" smtClean="0"/>
              <a:t>هر شیء، احتیاج به حافظه مستقلی برای این ويژگی ندارد</a:t>
            </a:r>
          </a:p>
          <a:p>
            <a:pPr lvl="1"/>
            <a:r>
              <a:rPr lang="fa-IR" dirty="0" smtClean="0"/>
              <a:t>بدون ساختن هیچ شیءی </a:t>
            </a:r>
            <a:r>
              <a:rPr lang="fa-IR" dirty="0" err="1" smtClean="0"/>
              <a:t>می‌توانیم</a:t>
            </a:r>
            <a:r>
              <a:rPr lang="fa-IR" dirty="0" smtClean="0"/>
              <a:t> از متغیرهای استاتیک استفاده کنیم</a:t>
            </a:r>
            <a:endParaRPr lang="en-US" dirty="0" smtClean="0"/>
          </a:p>
          <a:p>
            <a:pPr lvl="2"/>
            <a:r>
              <a:rPr lang="fa-IR" dirty="0" smtClean="0"/>
              <a:t>با کمک اسم کلاس</a:t>
            </a:r>
          </a:p>
          <a:p>
            <a:pPr lvl="1"/>
            <a:r>
              <a:rPr lang="fa-IR" dirty="0" smtClean="0"/>
              <a:t>مثلاً: </a:t>
            </a:r>
            <a:r>
              <a:rPr lang="en-US" dirty="0" err="1" smtClean="0"/>
              <a:t>Pride.length</a:t>
            </a:r>
            <a:r>
              <a:rPr lang="en-US" dirty="0" smtClean="0"/>
              <a:t> = 393;      </a:t>
            </a:r>
            <a:endParaRPr lang="fa-IR" dirty="0" smtClean="0"/>
          </a:p>
          <a:p>
            <a:r>
              <a:rPr lang="fa-IR" dirty="0" smtClean="0"/>
              <a:t>یک ويژگی غیراستاتیک، به </a:t>
            </a:r>
            <a:r>
              <a:rPr lang="fa-IR" dirty="0" err="1" smtClean="0"/>
              <a:t>ازای</a:t>
            </a:r>
            <a:r>
              <a:rPr lang="fa-IR" dirty="0" smtClean="0"/>
              <a:t> هر شیء یک خانه در حافظه ایجاد می‌کند</a:t>
            </a:r>
          </a:p>
        </p:txBody>
      </p:sp>
    </p:spTree>
    <p:extLst>
      <p:ext uri="{BB962C8B-B14F-4D97-AF65-F5344CB8AC3E}">
        <p14:creationId xmlns:p14="http://schemas.microsoft.com/office/powerpoint/2010/main" val="14542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متدهای استاتیک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به طور معمول، هر متد بر روی یک شیء فراخوانی می‌شود</a:t>
            </a:r>
          </a:p>
          <a:p>
            <a:endParaRPr lang="fa-IR" dirty="0" smtClean="0"/>
          </a:p>
          <a:p>
            <a:endParaRPr lang="fa-IR" sz="1100" dirty="0"/>
          </a:p>
          <a:p>
            <a:r>
              <a:rPr lang="fa-IR" dirty="0" smtClean="0"/>
              <a:t>برخی </a:t>
            </a:r>
            <a:r>
              <a:rPr lang="fa-IR" dirty="0" err="1" smtClean="0"/>
              <a:t>متدها</a:t>
            </a:r>
            <a:r>
              <a:rPr lang="fa-IR" dirty="0" smtClean="0"/>
              <a:t>، به هیچ شیء خاصی از کلاس مرتبط نیستند</a:t>
            </a:r>
          </a:p>
          <a:p>
            <a:pPr lvl="1"/>
            <a:r>
              <a:rPr lang="fa-IR" dirty="0" smtClean="0"/>
              <a:t>چنین </a:t>
            </a:r>
            <a:r>
              <a:rPr lang="fa-IR" dirty="0" err="1" smtClean="0"/>
              <a:t>متدهایی</a:t>
            </a:r>
            <a:r>
              <a:rPr lang="fa-IR" dirty="0" smtClean="0"/>
              <a:t> بدون ساخت هیچ شیءی باید قابل </a:t>
            </a:r>
            <a:r>
              <a:rPr lang="fa-IR" dirty="0"/>
              <a:t>استفاده (</a:t>
            </a:r>
            <a:r>
              <a:rPr lang="fa-IR" dirty="0" smtClean="0"/>
              <a:t>فراخوانی) </a:t>
            </a:r>
            <a:r>
              <a:rPr lang="fa-IR" dirty="0"/>
              <a:t>باشند</a:t>
            </a:r>
            <a:endParaRPr lang="fa-IR" dirty="0" smtClean="0"/>
          </a:p>
          <a:p>
            <a:r>
              <a:rPr lang="fa-IR" dirty="0" smtClean="0"/>
              <a:t>مثال:</a:t>
            </a:r>
          </a:p>
          <a:p>
            <a:endParaRPr lang="fa-IR" dirty="0" smtClean="0"/>
          </a:p>
          <a:p>
            <a:pPr algn="l" rtl="0"/>
            <a:endParaRPr lang="fa-IR" dirty="0" smtClean="0"/>
          </a:p>
          <a:p>
            <a:pPr algn="l" rtl="0"/>
            <a:endParaRPr lang="en-US" dirty="0" smtClean="0"/>
          </a:p>
          <a:p>
            <a:pPr algn="r"/>
            <a:r>
              <a:rPr lang="fa-IR" dirty="0"/>
              <a:t>چنین </a:t>
            </a:r>
            <a:r>
              <a:rPr lang="fa-IR" dirty="0" err="1"/>
              <a:t>متدهایی</a:t>
            </a:r>
            <a:r>
              <a:rPr lang="fa-IR" dirty="0"/>
              <a:t> به صورت </a:t>
            </a:r>
            <a:r>
              <a:rPr lang="fa-IR" b="1" dirty="0"/>
              <a:t>استاتیک (</a:t>
            </a:r>
            <a:r>
              <a:rPr lang="en-US" b="1" dirty="0"/>
              <a:t>static</a:t>
            </a:r>
            <a:r>
              <a:rPr lang="fa-IR" b="1" dirty="0"/>
              <a:t>)</a:t>
            </a:r>
            <a:r>
              <a:rPr lang="fa-IR" dirty="0"/>
              <a:t> تعریف می‌شوند</a:t>
            </a:r>
          </a:p>
          <a:p>
            <a:pPr algn="l" rtl="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733800"/>
            <a:ext cx="63246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Pride.setLength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(393);</a:t>
            </a:r>
          </a:p>
          <a:p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Person.getMaxAge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C0"/>
                </a:solidFill>
                <a:latin typeface="Consolas" panose="020B0609020204030204" pitchFamily="49" charset="0"/>
              </a:rPr>
              <a:t>eight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2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sz="2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(12);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person.getAge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"…"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93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کلاس </a:t>
            </a:r>
            <a:r>
              <a:rPr lang="en-US" dirty="0" smtClean="0"/>
              <a:t>Pride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Pride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Pride(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start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(){...}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Pride.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کلاس </a:t>
            </a:r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human;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endParaRPr lang="en-US" sz="2800" b="1" dirty="0" smtClean="0"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150;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a) {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(a&lt;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		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a;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getMAX_AGE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;		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			//no access to age and name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143372" y="2857504"/>
            <a:ext cx="1214446" cy="357190"/>
          </a:xfrm>
          <a:prstGeom prst="roundRect">
            <a:avLst/>
          </a:prstGeom>
          <a:solidFill>
            <a:schemeClr val="tx2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9418" y="5003005"/>
            <a:ext cx="1402581" cy="330995"/>
          </a:xfrm>
          <a:prstGeom prst="roundRect">
            <a:avLst/>
          </a:prstGeom>
          <a:solidFill>
            <a:schemeClr val="tx2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55105" y="3960734"/>
            <a:ext cx="1428760" cy="357190"/>
          </a:xfrm>
          <a:prstGeom prst="roundRect">
            <a:avLst/>
          </a:prstGeom>
          <a:solidFill>
            <a:schemeClr val="tx2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62130" y="5334000"/>
            <a:ext cx="4643470" cy="357190"/>
          </a:xfrm>
          <a:prstGeom prst="roundRect">
            <a:avLst/>
          </a:prstGeom>
          <a:solidFill>
            <a:schemeClr val="tx2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نگاهی به کلاس </a:t>
            </a:r>
            <a:r>
              <a:rPr lang="en-US" dirty="0" err="1" smtClean="0"/>
              <a:t>java.lang.Math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(کلاس </a:t>
            </a:r>
            <a:r>
              <a:rPr lang="en-US" dirty="0" smtClean="0"/>
              <a:t>Math</a:t>
            </a:r>
            <a:r>
              <a:rPr lang="fa-IR" dirty="0" smtClean="0"/>
              <a:t> با تغییرات جزئی نمایش داده شده است)</a:t>
            </a:r>
          </a:p>
          <a:p>
            <a:pPr marL="0" indent="0" algn="l" rtl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Math {</a:t>
            </a:r>
          </a:p>
          <a:p>
            <a:pPr marL="0" indent="0" algn="l" rtl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3.1415926;</a:t>
            </a:r>
            <a:endParaRPr lang="en-US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300"/>
              </a:spcBef>
              <a:buNone/>
            </a:pPr>
            <a:endParaRPr lang="en-US" sz="6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pow(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{...}</a:t>
            </a:r>
          </a:p>
          <a:p>
            <a:pPr marL="0" indent="0" algn="l" rtl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round(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a) {...}</a:t>
            </a:r>
          </a:p>
          <a:p>
            <a:pPr marL="0" indent="0" algn="l" rtl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abs(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a) {...}</a:t>
            </a:r>
          </a:p>
          <a:p>
            <a:pPr marL="0" indent="0" algn="l" rtl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b) {...}</a:t>
            </a:r>
          </a:p>
          <a:p>
            <a:pPr marL="0" indent="0" algn="l" rtl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a) {...}</a:t>
            </a:r>
          </a:p>
          <a:p>
            <a:pPr marL="0" indent="0" algn="l" rtl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5464314"/>
            <a:ext cx="6781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area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</p:txBody>
      </p:sp>
    </p:spTree>
    <p:extLst>
      <p:ext uri="{BB962C8B-B14F-4D97-AF65-F5344CB8AC3E}">
        <p14:creationId xmlns:p14="http://schemas.microsoft.com/office/powerpoint/2010/main" val="25647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متدهای استاتیک</a:t>
            </a:r>
            <a:r>
              <a:rPr lang="fa-IR" dirty="0"/>
              <a:t> </a:t>
            </a:r>
            <a:r>
              <a:rPr lang="fa-IR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/>
              <a:t>متدهای استاتیک </a:t>
            </a:r>
            <a:r>
              <a:rPr lang="fa-IR" dirty="0" err="1"/>
              <a:t>درواقع</a:t>
            </a:r>
            <a:r>
              <a:rPr lang="fa-IR" dirty="0"/>
              <a:t> عملیات </a:t>
            </a:r>
            <a:r>
              <a:rPr lang="fa-IR" dirty="0" smtClean="0"/>
              <a:t>(رفتارهای) کلاس </a:t>
            </a:r>
            <a:r>
              <a:rPr lang="fa-IR" dirty="0"/>
              <a:t>هستند</a:t>
            </a:r>
          </a:p>
          <a:p>
            <a:pPr lvl="1"/>
            <a:r>
              <a:rPr lang="fa-IR" dirty="0"/>
              <a:t>نه </a:t>
            </a:r>
            <a:r>
              <a:rPr lang="fa-IR" dirty="0" smtClean="0"/>
              <a:t>رفتارهای شیء</a:t>
            </a:r>
          </a:p>
          <a:p>
            <a:pPr lvl="1"/>
            <a:r>
              <a:rPr lang="fa-IR" dirty="0" smtClean="0"/>
              <a:t>بر روی یک شیء فراخوانی نمی‌شوند</a:t>
            </a:r>
          </a:p>
          <a:p>
            <a:pPr lvl="1"/>
            <a:r>
              <a:rPr lang="fa-IR" dirty="0" smtClean="0"/>
              <a:t>مثال:	 </a:t>
            </a:r>
            <a:r>
              <a:rPr lang="en-US" dirty="0" err="1" smtClean="0"/>
              <a:t>Pride.setLength</a:t>
            </a:r>
            <a:r>
              <a:rPr lang="en-US" dirty="0" smtClean="0"/>
              <a:t>(393</a:t>
            </a:r>
            <a:r>
              <a:rPr lang="en-US" dirty="0"/>
              <a:t>);</a:t>
            </a:r>
          </a:p>
          <a:p>
            <a:r>
              <a:rPr lang="fa-IR" dirty="0" smtClean="0"/>
              <a:t>متدهای استاتیک به شیء خاصی دسترسی ندارند</a:t>
            </a:r>
          </a:p>
          <a:p>
            <a:pPr lvl="1"/>
            <a:r>
              <a:rPr lang="fa-IR" dirty="0" smtClean="0"/>
              <a:t>پس به ويژگی‌های اشیاء آن کلاس دسترسی ندارند</a:t>
            </a:r>
          </a:p>
          <a:p>
            <a:r>
              <a:rPr lang="fa-IR" dirty="0" smtClean="0"/>
              <a:t>متدهای استاتیک فقط می‌توانند از ويژگی‌های استاتیک استفاده کنند</a:t>
            </a:r>
          </a:p>
          <a:p>
            <a:r>
              <a:rPr lang="fa-IR" dirty="0" smtClean="0"/>
              <a:t>متدهای معمولی (غیراستاتیک) از همه ويژگی‌ها می‌توانند استفاده کنند</a:t>
            </a:r>
          </a:p>
          <a:p>
            <a:pPr lvl="1"/>
            <a:r>
              <a:rPr lang="fa-IR" dirty="0" smtClean="0"/>
              <a:t>چه استاتیک چه غیراستاتیک</a:t>
            </a:r>
          </a:p>
        </p:txBody>
      </p:sp>
    </p:spTree>
    <p:extLst>
      <p:ext uri="{BB962C8B-B14F-4D97-AF65-F5344CB8AC3E}">
        <p14:creationId xmlns:p14="http://schemas.microsoft.com/office/powerpoint/2010/main" val="10987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 </a:t>
            </a:r>
            <a:r>
              <a:rPr lang="en-US" dirty="0"/>
              <a:t>import </a:t>
            </a:r>
            <a:r>
              <a:rPr lang="en-US" dirty="0" smtClean="0"/>
              <a:t>static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sz="3400" dirty="0" err="1" smtClean="0"/>
              <a:t>می‌دانیم</a:t>
            </a:r>
            <a:r>
              <a:rPr lang="fa-IR" sz="3400" dirty="0" smtClean="0"/>
              <a:t>: با کمک </a:t>
            </a:r>
            <a:r>
              <a:rPr lang="en-US" sz="3400" dirty="0" smtClean="0"/>
              <a:t>import</a:t>
            </a:r>
            <a:r>
              <a:rPr lang="fa-IR" sz="3400" dirty="0" smtClean="0"/>
              <a:t> </a:t>
            </a:r>
            <a:r>
              <a:rPr lang="fa-IR" sz="3400" dirty="0" err="1" smtClean="0"/>
              <a:t>می‌توانیم</a:t>
            </a:r>
            <a:r>
              <a:rPr lang="fa-IR" sz="3400" dirty="0" smtClean="0"/>
              <a:t> یک یا چند کلاس را مشخص کنیم</a:t>
            </a:r>
          </a:p>
          <a:p>
            <a:pPr lvl="1"/>
            <a:r>
              <a:rPr lang="fa-IR" sz="3100" dirty="0" smtClean="0"/>
              <a:t>اگر از این کلاس‌ها بدون ذکر آدرس دقیق (بسته) </a:t>
            </a:r>
            <a:r>
              <a:rPr lang="fa-IR" sz="3100" dirty="0" err="1" smtClean="0"/>
              <a:t>آن‌ها</a:t>
            </a:r>
            <a:r>
              <a:rPr lang="fa-IR" sz="3100" dirty="0" smtClean="0"/>
              <a:t> استفاده کنیم:</a:t>
            </a:r>
          </a:p>
          <a:p>
            <a:pPr lvl="1"/>
            <a:r>
              <a:rPr lang="fa-IR" sz="3100" dirty="0" err="1" smtClean="0"/>
              <a:t>کامپایلر</a:t>
            </a:r>
            <a:r>
              <a:rPr lang="fa-IR" sz="3100" dirty="0" smtClean="0"/>
              <a:t> جاوا </a:t>
            </a:r>
            <a:r>
              <a:rPr lang="fa-IR" sz="3100" dirty="0" err="1" smtClean="0"/>
              <a:t>می‌فهمد</a:t>
            </a:r>
            <a:r>
              <a:rPr lang="fa-IR" sz="3100" dirty="0" smtClean="0"/>
              <a:t> منظور ما دقیقاً کدام کلاس است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ir.javacup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a-IR" sz="2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3400" dirty="0" smtClean="0">
                <a:latin typeface="Consolas" panose="020B0609020204030204" pitchFamily="49" charset="0"/>
              </a:rPr>
              <a:t>با کمک </a:t>
            </a:r>
            <a:r>
              <a:rPr lang="en-US" sz="3400" b="1" dirty="0" smtClean="0">
                <a:latin typeface="Consolas" panose="020B0609020204030204" pitchFamily="49" charset="0"/>
              </a:rPr>
              <a:t>import</a:t>
            </a:r>
            <a:r>
              <a:rPr lang="en-US" sz="3400" b="1" dirty="0">
                <a:latin typeface="Consolas" panose="020B0609020204030204" pitchFamily="49" charset="0"/>
              </a:rPr>
              <a:t> </a:t>
            </a:r>
            <a:r>
              <a:rPr lang="en-US" sz="3400" b="1" dirty="0" smtClean="0">
                <a:latin typeface="Consolas" panose="020B0609020204030204" pitchFamily="49" charset="0"/>
              </a:rPr>
              <a:t>static</a:t>
            </a:r>
            <a:r>
              <a:rPr lang="fa-IR" sz="3400" b="1" dirty="0" smtClean="0">
                <a:latin typeface="Consolas" panose="020B0609020204030204" pitchFamily="49" charset="0"/>
              </a:rPr>
              <a:t> </a:t>
            </a:r>
            <a:r>
              <a:rPr lang="fa-IR" sz="3400" dirty="0" smtClean="0">
                <a:latin typeface="Consolas" panose="020B0609020204030204" pitchFamily="49" charset="0"/>
              </a:rPr>
              <a:t>یک یا چند </a:t>
            </a:r>
            <a:r>
              <a:rPr lang="fa-IR" sz="3400" b="1" dirty="0" smtClean="0">
                <a:latin typeface="Consolas" panose="020B0609020204030204" pitchFamily="49" charset="0"/>
              </a:rPr>
              <a:t>عضو استاتیک</a:t>
            </a:r>
            <a:r>
              <a:rPr lang="fa-IR" sz="3400" dirty="0" smtClean="0">
                <a:latin typeface="Consolas" panose="020B0609020204030204" pitchFamily="49" charset="0"/>
              </a:rPr>
              <a:t> را مشخص می‌کنیم</a:t>
            </a:r>
          </a:p>
          <a:p>
            <a:pPr lvl="1"/>
            <a:r>
              <a:rPr lang="fa-IR" sz="3100" dirty="0" smtClean="0">
                <a:latin typeface="Consolas" panose="020B0609020204030204" pitchFamily="49" charset="0"/>
              </a:rPr>
              <a:t>عضو استاتیک (</a:t>
            </a:r>
            <a:r>
              <a:rPr lang="en-US" sz="3100" dirty="0" smtClean="0">
                <a:latin typeface="Consolas" panose="020B0609020204030204" pitchFamily="49" charset="0"/>
              </a:rPr>
              <a:t>static member</a:t>
            </a:r>
            <a:r>
              <a:rPr lang="fa-IR" sz="3100" dirty="0" smtClean="0">
                <a:latin typeface="Consolas" panose="020B0609020204030204" pitchFamily="49" charset="0"/>
              </a:rPr>
              <a:t>) : متد یا متغیر استاتیک</a:t>
            </a:r>
            <a:endParaRPr lang="en-US" sz="3100" dirty="0">
              <a:latin typeface="Consolas" panose="020B0609020204030204" pitchFamily="49" charset="0"/>
            </a:endParaRPr>
          </a:p>
          <a:p>
            <a:pPr lvl="1"/>
            <a:r>
              <a:rPr lang="fa-IR" sz="3100" dirty="0" smtClean="0"/>
              <a:t>اگر از </a:t>
            </a:r>
            <a:r>
              <a:rPr lang="fa-IR" sz="3100" dirty="0"/>
              <a:t>این </a:t>
            </a:r>
            <a:r>
              <a:rPr lang="fa-IR" sz="3100" dirty="0" smtClean="0"/>
              <a:t>اعضا </a:t>
            </a:r>
            <a:r>
              <a:rPr lang="fa-IR" sz="3100" dirty="0"/>
              <a:t>بدون ذکر آدرس </a:t>
            </a:r>
            <a:r>
              <a:rPr lang="fa-IR" sz="3100" dirty="0" smtClean="0"/>
              <a:t>دقیق (بسته و کلاس) </a:t>
            </a:r>
            <a:r>
              <a:rPr lang="fa-IR" sz="3100" dirty="0" err="1" smtClean="0"/>
              <a:t>آن‌ها</a:t>
            </a:r>
            <a:r>
              <a:rPr lang="fa-IR" sz="3100" dirty="0" smtClean="0"/>
              <a:t> </a:t>
            </a:r>
            <a:r>
              <a:rPr lang="fa-IR" sz="3100" dirty="0"/>
              <a:t>استفاده کنیم:</a:t>
            </a:r>
          </a:p>
          <a:p>
            <a:pPr lvl="1"/>
            <a:r>
              <a:rPr lang="fa-IR" sz="3100" dirty="0" err="1"/>
              <a:t>کامپایلر</a:t>
            </a:r>
            <a:r>
              <a:rPr lang="fa-IR" sz="3100" dirty="0"/>
              <a:t> جاوا </a:t>
            </a:r>
            <a:r>
              <a:rPr lang="fa-IR" sz="3100" dirty="0" err="1"/>
              <a:t>می‌فهمد</a:t>
            </a:r>
            <a:r>
              <a:rPr lang="fa-IR" sz="3100" dirty="0"/>
              <a:t> منظور ما دقیقاً کدام </a:t>
            </a:r>
            <a:r>
              <a:rPr lang="fa-IR" sz="3100" dirty="0" smtClean="0"/>
              <a:t>عضو است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java.lang.Math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ir.javacup.oop.Pride.</a:t>
            </a:r>
            <a:r>
              <a:rPr lang="en-US" sz="2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ir.javacup.oop.Pride.</a:t>
            </a:r>
            <a:r>
              <a:rPr lang="en-US" sz="2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6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بسته</a:t>
            </a:r>
            <a:br>
              <a:rPr lang="fa-IR" dirty="0" smtClean="0"/>
            </a:b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</a:t>
            </a:r>
            <a:r>
              <a:rPr lang="en-US" dirty="0" smtClean="0"/>
              <a:t>import </a:t>
            </a:r>
            <a:r>
              <a:rPr lang="en-US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ir.javacup.oopadeeperlook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java.lang.Math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ir.javacup.oop.Pride.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ir.javacup.oop.Pride.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pow(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,2);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+2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squareRoot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09800" y="1600200"/>
            <a:ext cx="2362200" cy="357190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29000" y="3529010"/>
            <a:ext cx="1371600" cy="357190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90800" y="3505200"/>
            <a:ext cx="609600" cy="381000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28800" y="5357810"/>
            <a:ext cx="1371600" cy="357190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3600" y="1928810"/>
            <a:ext cx="3962400" cy="357190"/>
          </a:xfrm>
          <a:prstGeom prst="roundRect">
            <a:avLst/>
          </a:prstGeom>
          <a:solidFill>
            <a:srgbClr val="92D050">
              <a:alpha val="1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33600" y="3810000"/>
            <a:ext cx="990600" cy="381000"/>
          </a:xfrm>
          <a:prstGeom prst="roundRect">
            <a:avLst/>
          </a:prstGeom>
          <a:solidFill>
            <a:srgbClr val="92D050">
              <a:alpha val="1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33600" y="2209800"/>
            <a:ext cx="4419600" cy="381000"/>
          </a:xfrm>
          <a:prstGeom prst="roundRect">
            <a:avLst/>
          </a:prstGeom>
          <a:solidFill>
            <a:srgbClr val="00B0F0">
              <a:alpha val="1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0" y="3810000"/>
            <a:ext cx="1371600" cy="381000"/>
          </a:xfrm>
          <a:prstGeom prst="roundRect">
            <a:avLst/>
          </a:prstGeom>
          <a:solidFill>
            <a:srgbClr val="00B0F0">
              <a:alpha val="1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err="1" smtClean="0"/>
              <a:t>می‌خواهیم</a:t>
            </a:r>
            <a:r>
              <a:rPr lang="fa-IR" sz="3000" dirty="0" smtClean="0"/>
              <a:t> کلاس کتاب (</a:t>
            </a:r>
            <a:r>
              <a:rPr lang="en-US" sz="3000" dirty="0" smtClean="0"/>
              <a:t>Book</a:t>
            </a:r>
            <a:r>
              <a:rPr lang="fa-IR" sz="3000" dirty="0" smtClean="0"/>
              <a:t>) را برای برنامه کتابخانه طراحی کنیم</a:t>
            </a:r>
          </a:p>
          <a:p>
            <a:pPr lvl="1"/>
            <a:r>
              <a:rPr lang="fa-IR" dirty="0" smtClean="0"/>
              <a:t>فرض کنید ويژگی‌ها و متدهای </a:t>
            </a:r>
            <a:r>
              <a:rPr lang="fa-IR" dirty="0" err="1" smtClean="0"/>
              <a:t>زير</a:t>
            </a:r>
            <a:r>
              <a:rPr lang="fa-IR" dirty="0" smtClean="0"/>
              <a:t> را برای این کلاس در نظر </a:t>
            </a:r>
            <a:r>
              <a:rPr lang="fa-IR" dirty="0" err="1" smtClean="0"/>
              <a:t>گرفته‌ایم</a:t>
            </a:r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7" name="Rectangle 6"/>
          <p:cNvSpPr/>
          <p:nvPr/>
        </p:nvSpPr>
        <p:spPr>
          <a:xfrm>
            <a:off x="-152400" y="2971800"/>
            <a:ext cx="4572000" cy="17327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2800" dirty="0">
                <a:solidFill>
                  <a:prstClr val="black"/>
                </a:solidFill>
                <a:cs typeface="B Nazanin" pitchFamily="2" charset="-78"/>
              </a:rPr>
              <a:t>کدام </a:t>
            </a:r>
            <a:r>
              <a:rPr lang="fa-IR" sz="2800" dirty="0" err="1">
                <a:solidFill>
                  <a:prstClr val="black"/>
                </a:solidFill>
                <a:cs typeface="B Nazanin" pitchFamily="2" charset="-78"/>
              </a:rPr>
              <a:t>متدها</a:t>
            </a:r>
            <a:r>
              <a:rPr lang="fa-IR" sz="2800" dirty="0">
                <a:solidFill>
                  <a:prstClr val="black"/>
                </a:solidFill>
                <a:cs typeface="B Nazanin" pitchFamily="2" charset="-78"/>
              </a:rPr>
              <a:t> باید 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استاتیک </a:t>
            </a:r>
            <a:r>
              <a:rPr lang="fa-IR" sz="2800" dirty="0">
                <a:solidFill>
                  <a:prstClr val="black"/>
                </a:solidFill>
                <a:cs typeface="B Nazanin" pitchFamily="2" charset="-78"/>
              </a:rPr>
              <a:t>باشند؟</a:t>
            </a: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امانت داده شدن</a:t>
            </a: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دریافت فهرست همه 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نویسنده‌ها</a:t>
            </a:r>
            <a:endParaRPr lang="en-US" sz="2400" dirty="0">
              <a:solidFill>
                <a:prstClr val="black"/>
              </a:solidFill>
              <a:cs typeface="B Nazani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2926646"/>
            <a:ext cx="4572000" cy="28684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2800" dirty="0">
                <a:solidFill>
                  <a:prstClr val="black"/>
                </a:solidFill>
                <a:cs typeface="B Nazanin" pitchFamily="2" charset="-78"/>
              </a:rPr>
              <a:t>کدام ويژگی‌ها باید استاتیک باشند؟</a:t>
            </a: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نام کتاب</a:t>
            </a: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تعداد صفحه کتاب</a:t>
            </a: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تعداد کتابهای کتابخانه</a:t>
            </a: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بیشترین تعداد صفحات ممکن</a:t>
            </a:r>
          </a:p>
        </p:txBody>
      </p:sp>
    </p:spTree>
    <p:extLst>
      <p:ext uri="{BB962C8B-B14F-4D97-AF65-F5344CB8AC3E}">
        <p14:creationId xmlns:p14="http://schemas.microsoft.com/office/powerpoint/2010/main" val="8568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آماده‌سازی</a:t>
            </a:r>
            <a:r>
              <a:rPr lang="fa-IR" dirty="0" smtClean="0"/>
              <a:t> متغیرهای استاتیک</a:t>
            </a:r>
            <a:br>
              <a:rPr lang="fa-IR" dirty="0" smtClean="0"/>
            </a:br>
            <a:r>
              <a:rPr lang="en-US" dirty="0" smtClean="0"/>
              <a:t>Static Initialization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err="1" smtClean="0"/>
              <a:t>آماده‌سازی</a:t>
            </a:r>
            <a:r>
              <a:rPr lang="fa-IR" dirty="0" smtClean="0"/>
              <a:t> متغیرهای استاتیک (</a:t>
            </a:r>
            <a:r>
              <a:rPr lang="en-US" b="0" dirty="0" smtClean="0"/>
              <a:t>Static Initialization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sz="2800" dirty="0"/>
              <a:t>ويژگی‌های معمولی (غیراستاتیک) </a:t>
            </a:r>
            <a:r>
              <a:rPr lang="fa-IR" sz="2800" dirty="0" err="1" smtClean="0"/>
              <a:t>آماده‌سازی</a:t>
            </a:r>
            <a:r>
              <a:rPr lang="fa-IR" sz="2800" dirty="0" smtClean="0"/>
              <a:t> (</a:t>
            </a:r>
            <a:r>
              <a:rPr lang="en-US" sz="2800" dirty="0" smtClean="0"/>
              <a:t>Initializ</a:t>
            </a:r>
            <a:r>
              <a:rPr lang="en-US" sz="2800" dirty="0"/>
              <a:t>e</a:t>
            </a:r>
            <a:r>
              <a:rPr lang="fa-IR" sz="2800" dirty="0" smtClean="0"/>
              <a:t>) </a:t>
            </a:r>
            <a:r>
              <a:rPr lang="fa-IR" sz="2800" dirty="0"/>
              <a:t>می‌شوند</a:t>
            </a:r>
          </a:p>
          <a:p>
            <a:pPr lvl="1"/>
            <a:r>
              <a:rPr lang="fa-IR" sz="2200" dirty="0"/>
              <a:t>با کمک سازنده (</a:t>
            </a:r>
            <a:r>
              <a:rPr lang="en-US" sz="2200" dirty="0"/>
              <a:t>Constructor</a:t>
            </a:r>
            <a:r>
              <a:rPr lang="fa-IR" sz="2200" dirty="0"/>
              <a:t>) </a:t>
            </a:r>
            <a:r>
              <a:rPr lang="fa-IR" sz="2200" dirty="0" smtClean="0"/>
              <a:t>و </a:t>
            </a:r>
            <a:r>
              <a:rPr lang="fa-IR" sz="2200" dirty="0"/>
              <a:t>یا از </a:t>
            </a:r>
            <a:r>
              <a:rPr lang="fa-IR" sz="2200" dirty="0" err="1"/>
              <a:t>طريق</a:t>
            </a:r>
            <a:r>
              <a:rPr lang="fa-IR" sz="2200" dirty="0"/>
              <a:t> بلوک </a:t>
            </a:r>
            <a:r>
              <a:rPr lang="fa-IR" sz="2200" dirty="0" err="1"/>
              <a:t>آماده‌سازی</a:t>
            </a:r>
            <a:r>
              <a:rPr lang="fa-IR" sz="2200" dirty="0"/>
              <a:t> اولیه یا </a:t>
            </a:r>
            <a:r>
              <a:rPr lang="fa-IR" sz="2200" dirty="0" err="1"/>
              <a:t>مقداردهی</a:t>
            </a:r>
            <a:r>
              <a:rPr lang="fa-IR" sz="2200" dirty="0"/>
              <a:t> </a:t>
            </a:r>
            <a:r>
              <a:rPr lang="fa-IR" sz="2200" dirty="0" err="1"/>
              <a:t>درخط</a:t>
            </a:r>
            <a:endParaRPr lang="fa-IR" sz="2200" dirty="0"/>
          </a:p>
          <a:p>
            <a:r>
              <a:rPr lang="fa-IR" sz="2800" dirty="0" smtClean="0"/>
              <a:t>متغیرهای استاتیک هم مثل ويژگی‌های معمولی باید </a:t>
            </a:r>
            <a:r>
              <a:rPr lang="fa-IR" sz="2800" dirty="0" err="1" smtClean="0"/>
              <a:t>مقداردهی</a:t>
            </a:r>
            <a:r>
              <a:rPr lang="fa-IR" sz="2800" dirty="0" smtClean="0"/>
              <a:t> اولیه شوند</a:t>
            </a:r>
          </a:p>
          <a:p>
            <a:pPr lvl="1"/>
            <a:r>
              <a:rPr lang="fa-IR" sz="2400" dirty="0" smtClean="0"/>
              <a:t>تا مقادیر و حالت اولیه معتبری داشته باشند</a:t>
            </a:r>
            <a:endParaRPr lang="en-US" sz="2400" dirty="0" smtClean="0"/>
          </a:p>
          <a:p>
            <a:r>
              <a:rPr lang="fa-IR" sz="2800" dirty="0" err="1" smtClean="0"/>
              <a:t>روش‌های</a:t>
            </a:r>
            <a:r>
              <a:rPr lang="fa-IR" sz="2800" dirty="0" smtClean="0"/>
              <a:t> فوق برای </a:t>
            </a:r>
            <a:r>
              <a:rPr lang="fa-IR" sz="2800" dirty="0" err="1" smtClean="0"/>
              <a:t>آماده‌سازی</a:t>
            </a:r>
            <a:r>
              <a:rPr lang="fa-IR" sz="2800" dirty="0" smtClean="0"/>
              <a:t> ويژگی‌های یک شیء جدید است</a:t>
            </a:r>
          </a:p>
          <a:p>
            <a:pPr lvl="1"/>
            <a:r>
              <a:rPr lang="fa-IR" sz="2400" dirty="0" smtClean="0"/>
              <a:t>وقتی یک شیء جدید ساخته می‌شود:</a:t>
            </a:r>
          </a:p>
          <a:p>
            <a:pPr lvl="1"/>
            <a:r>
              <a:rPr lang="fa-IR" sz="2400" dirty="0" smtClean="0"/>
              <a:t> با این </a:t>
            </a:r>
            <a:r>
              <a:rPr lang="fa-IR" sz="2400" dirty="0" err="1" smtClean="0"/>
              <a:t>روش‌ها</a:t>
            </a:r>
            <a:r>
              <a:rPr lang="fa-IR" sz="2400" dirty="0" smtClean="0"/>
              <a:t> ويژگی‌های شیء </a:t>
            </a:r>
            <a:r>
              <a:rPr lang="fa-IR" sz="2400" dirty="0" err="1" smtClean="0"/>
              <a:t>مقداردهی</a:t>
            </a:r>
            <a:r>
              <a:rPr lang="fa-IR" sz="2400" dirty="0" smtClean="0"/>
              <a:t> اولیه می‌شود</a:t>
            </a:r>
          </a:p>
          <a:p>
            <a:r>
              <a:rPr lang="fa-IR" sz="2800" dirty="0" smtClean="0"/>
              <a:t>اما ويژگی‌های استاتیک مربوط به یک شیء</a:t>
            </a:r>
            <a:r>
              <a:rPr lang="fa-IR" sz="2800" dirty="0"/>
              <a:t> نیستند </a:t>
            </a:r>
            <a:r>
              <a:rPr lang="fa-IR" sz="2800" dirty="0" smtClean="0"/>
              <a:t>(مربوط به کلاس هستند)</a:t>
            </a:r>
          </a:p>
          <a:p>
            <a:pPr lvl="1"/>
            <a:r>
              <a:rPr lang="fa-IR" sz="2400" dirty="0" smtClean="0"/>
              <a:t>با کمک سازنده یا امکانات مشابه </a:t>
            </a:r>
            <a:r>
              <a:rPr lang="fa-IR" sz="2400" dirty="0" err="1" smtClean="0"/>
              <a:t>نمی‌توان</a:t>
            </a:r>
            <a:r>
              <a:rPr lang="fa-IR" sz="2400" dirty="0" smtClean="0"/>
              <a:t> متغیرهای استاتیک را </a:t>
            </a:r>
            <a:r>
              <a:rPr lang="fa-IR" sz="2400" dirty="0" err="1" smtClean="0"/>
              <a:t>مقداردهی</a:t>
            </a:r>
            <a:r>
              <a:rPr lang="fa-IR" sz="2400" dirty="0" smtClean="0"/>
              <a:t> اولیه کرد</a:t>
            </a:r>
          </a:p>
        </p:txBody>
      </p:sp>
    </p:spTree>
    <p:extLst>
      <p:ext uri="{BB962C8B-B14F-4D97-AF65-F5344CB8AC3E}">
        <p14:creationId xmlns:p14="http://schemas.microsoft.com/office/powerpoint/2010/main" val="33006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آماده‌سازی</a:t>
            </a:r>
            <a:r>
              <a:rPr lang="fa-IR" dirty="0"/>
              <a:t> متغیرهای </a:t>
            </a:r>
            <a:r>
              <a:rPr lang="fa-IR" dirty="0" smtClean="0"/>
              <a:t>استاتیک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err="1" smtClean="0"/>
              <a:t>آماده‌سازی</a:t>
            </a:r>
            <a:r>
              <a:rPr lang="fa-IR" dirty="0" smtClean="0"/>
              <a:t> اشیاء، به </a:t>
            </a:r>
            <a:r>
              <a:rPr lang="fa-IR" dirty="0" err="1" smtClean="0"/>
              <a:t>ازای</a:t>
            </a:r>
            <a:r>
              <a:rPr lang="fa-IR" dirty="0" smtClean="0"/>
              <a:t> هر شیء جدید باید انجام شود</a:t>
            </a:r>
          </a:p>
          <a:p>
            <a:r>
              <a:rPr lang="fa-IR" dirty="0" err="1" smtClean="0"/>
              <a:t>آماده‌سازی</a:t>
            </a:r>
            <a:r>
              <a:rPr lang="fa-IR" dirty="0" smtClean="0"/>
              <a:t> متغیرهای استاتیک، یک بار برای همیشه انجام می‌شود</a:t>
            </a:r>
          </a:p>
          <a:p>
            <a:pPr lvl="1"/>
            <a:r>
              <a:rPr lang="fa-IR" dirty="0" smtClean="0"/>
              <a:t>وقتی که کلاس موردنظر اولین بار در برنامه </a:t>
            </a:r>
            <a:r>
              <a:rPr lang="fa-IR" dirty="0" err="1" smtClean="0"/>
              <a:t>مورداستفاده</a:t>
            </a:r>
            <a:r>
              <a:rPr lang="fa-IR" dirty="0" smtClean="0"/>
              <a:t> قرار </a:t>
            </a:r>
            <a:r>
              <a:rPr lang="fa-IR" dirty="0" err="1" smtClean="0"/>
              <a:t>می‌گیرد</a:t>
            </a:r>
            <a:endParaRPr lang="fa-IR" dirty="0" smtClean="0"/>
          </a:p>
          <a:p>
            <a:pPr lvl="1"/>
            <a:r>
              <a:rPr lang="fa-IR" dirty="0" smtClean="0"/>
              <a:t>بخشی از </a:t>
            </a:r>
            <a:r>
              <a:rPr lang="en-US" dirty="0" smtClean="0"/>
              <a:t>JVM</a:t>
            </a:r>
            <a:r>
              <a:rPr lang="fa-IR" dirty="0" smtClean="0"/>
              <a:t> با نام </a:t>
            </a:r>
            <a:r>
              <a:rPr lang="en-US" dirty="0" err="1" smtClean="0"/>
              <a:t>ClassLoader</a:t>
            </a:r>
            <a:r>
              <a:rPr lang="fa-IR" dirty="0" smtClean="0"/>
              <a:t> این کلاس را </a:t>
            </a:r>
            <a:r>
              <a:rPr lang="fa-IR" dirty="0" err="1" smtClean="0"/>
              <a:t>بارگذاری</a:t>
            </a:r>
            <a:r>
              <a:rPr lang="fa-IR" dirty="0" smtClean="0"/>
              <a:t> می‌کند</a:t>
            </a:r>
          </a:p>
          <a:p>
            <a:pPr lvl="1"/>
            <a:r>
              <a:rPr lang="fa-IR" dirty="0" smtClean="0"/>
              <a:t>قسمتی از حافظه را به این کلاس اختصاص </a:t>
            </a:r>
            <a:r>
              <a:rPr lang="fa-IR" dirty="0" err="1" smtClean="0"/>
              <a:t>می‌دهد</a:t>
            </a:r>
            <a:endParaRPr lang="fa-IR" dirty="0" smtClean="0"/>
          </a:p>
          <a:p>
            <a:pPr lvl="1"/>
            <a:r>
              <a:rPr lang="fa-IR" dirty="0" smtClean="0"/>
              <a:t>بخشی از این حافظه مربوط به متغیرهای استاتیک این کلاس است</a:t>
            </a:r>
          </a:p>
          <a:p>
            <a:pPr lvl="1"/>
            <a:r>
              <a:rPr lang="fa-IR" dirty="0" smtClean="0"/>
              <a:t>در همین زمان، ويژگی‌های استاتیک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می‌شوند</a:t>
            </a:r>
          </a:p>
          <a:p>
            <a:pPr lvl="1"/>
            <a:r>
              <a:rPr lang="fa-IR" dirty="0" smtClean="0"/>
              <a:t>چگونه؟!</a:t>
            </a:r>
          </a:p>
        </p:txBody>
      </p:sp>
    </p:spTree>
    <p:extLst>
      <p:ext uri="{BB962C8B-B14F-4D97-AF65-F5344CB8AC3E}">
        <p14:creationId xmlns:p14="http://schemas.microsoft.com/office/powerpoint/2010/main" val="30941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روش‌های</a:t>
            </a:r>
            <a:r>
              <a:rPr lang="fa-IR" dirty="0" smtClean="0"/>
              <a:t>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استاتیک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دو روش برای </a:t>
            </a:r>
            <a:r>
              <a:rPr lang="fa-IR" dirty="0" err="1" smtClean="0">
                <a:solidFill>
                  <a:prstClr val="black"/>
                </a:solidFill>
              </a:rPr>
              <a:t>مقداردهی</a:t>
            </a:r>
            <a:r>
              <a:rPr lang="fa-IR" dirty="0" smtClean="0">
                <a:solidFill>
                  <a:prstClr val="black"/>
                </a:solidFill>
              </a:rPr>
              <a:t> اولیه متغیرهای استاتیک:</a:t>
            </a:r>
          </a:p>
          <a:p>
            <a:pPr marL="0" lvl="0" indent="0">
              <a:buClr>
                <a:srgbClr val="92278F"/>
              </a:buClr>
              <a:buNone/>
            </a:pPr>
            <a:r>
              <a:rPr lang="fa-IR" b="1" dirty="0" smtClean="0">
                <a:solidFill>
                  <a:prstClr val="black"/>
                </a:solidFill>
              </a:rPr>
              <a:t>   1- </a:t>
            </a:r>
            <a:r>
              <a:rPr lang="fa-IR" b="1" dirty="0" err="1" smtClean="0">
                <a:solidFill>
                  <a:prstClr val="black"/>
                </a:solidFill>
              </a:rPr>
              <a:t>مقداردهی</a:t>
            </a:r>
            <a:r>
              <a:rPr lang="fa-IR" b="1" dirty="0" smtClean="0">
                <a:solidFill>
                  <a:prstClr val="black"/>
                </a:solidFill>
              </a:rPr>
              <a:t> </a:t>
            </a:r>
            <a:r>
              <a:rPr lang="fa-IR" b="1" dirty="0" err="1" smtClean="0">
                <a:solidFill>
                  <a:prstClr val="black"/>
                </a:solidFill>
              </a:rPr>
              <a:t>درخط</a:t>
            </a:r>
            <a:endParaRPr lang="fa-IR" b="1" dirty="0" smtClean="0">
              <a:solidFill>
                <a:prstClr val="black"/>
              </a:solidFill>
            </a:endParaRPr>
          </a:p>
          <a:p>
            <a:pPr algn="l" rtl="0"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 = 150;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 = 3.14;</a:t>
            </a:r>
          </a:p>
          <a:p>
            <a:pPr algn="l" rtl="0">
              <a:buNone/>
            </a:pPr>
            <a:endParaRPr lang="en-US" sz="2400" dirty="0" smtClean="0">
              <a:latin typeface="Courier New"/>
            </a:endParaRP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defaultName</a:t>
            </a:r>
            <a:r>
              <a:rPr lang="fa-IR" sz="2400" b="1" i="1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(); 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r">
              <a:buNone/>
            </a:pPr>
            <a:r>
              <a:rPr lang="fa-IR" sz="2900" b="1" dirty="0" smtClean="0">
                <a:solidFill>
                  <a:prstClr val="black"/>
                </a:solidFill>
              </a:rPr>
              <a:t>  </a:t>
            </a:r>
            <a:r>
              <a:rPr lang="fa-IR" sz="2900" b="1" dirty="0">
                <a:solidFill>
                  <a:prstClr val="black"/>
                </a:solidFill>
              </a:rPr>
              <a:t>2- بلوک </a:t>
            </a:r>
            <a:r>
              <a:rPr lang="fa-IR" sz="2900" b="1" dirty="0" smtClean="0">
                <a:solidFill>
                  <a:prstClr val="black"/>
                </a:solidFill>
              </a:rPr>
              <a:t>استاتیک (</a:t>
            </a:r>
            <a:r>
              <a:rPr lang="en-US" sz="2900" b="1" dirty="0" smtClean="0">
                <a:solidFill>
                  <a:prstClr val="black"/>
                </a:solidFill>
              </a:rPr>
              <a:t>Static Block</a:t>
            </a:r>
            <a:r>
              <a:rPr lang="fa-IR" sz="2900" b="1" dirty="0" smtClean="0">
                <a:solidFill>
                  <a:prstClr val="black"/>
                </a:solidFill>
              </a:rPr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731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بلوک استاتیک (</a:t>
            </a:r>
            <a:r>
              <a:rPr lang="en-US" dirty="0" smtClean="0"/>
              <a:t>Static Block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defaultName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		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150;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		PI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3.14;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String s = 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(s !=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			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defaultName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endParaRPr lang="en-US" sz="2800" b="1" dirty="0" smtClean="0"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20000"/>
              </a:lnSpc>
              <a:spcBef>
                <a:spcPts val="100"/>
              </a:spcBef>
              <a:buNone/>
            </a:pPr>
            <a:endParaRPr lang="en-US" b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28596" y="3214686"/>
            <a:ext cx="6581804" cy="285752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ترتیب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بار برای هر کلاس:</a:t>
            </a:r>
            <a:endParaRPr lang="en-US" dirty="0" smtClean="0"/>
          </a:p>
          <a:p>
            <a:pPr lvl="1"/>
            <a:r>
              <a:rPr lang="fa-IR" dirty="0" smtClean="0"/>
              <a:t>مقداردهی درخط به متغیرهای استاتیک</a:t>
            </a:r>
            <a:r>
              <a:rPr lang="fa-IR" dirty="0"/>
              <a:t> </a:t>
            </a:r>
            <a:r>
              <a:rPr lang="fa-IR" dirty="0" smtClean="0"/>
              <a:t>و بلوک استاتیک</a:t>
            </a:r>
            <a:r>
              <a:rPr lang="fa-IR" sz="2350" dirty="0" smtClean="0"/>
              <a:t> (</a:t>
            </a:r>
            <a:r>
              <a:rPr lang="en-US" sz="2350" dirty="0" smtClean="0"/>
              <a:t>static block</a:t>
            </a:r>
            <a:r>
              <a:rPr lang="fa-IR" sz="2350" dirty="0" smtClean="0"/>
              <a:t>)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(به ترتیبی که در کد قرار گرفته‌اند)</a:t>
            </a:r>
            <a:endParaRPr lang="en-US" dirty="0" smtClean="0"/>
          </a:p>
          <a:p>
            <a:r>
              <a:rPr lang="fa-IR" dirty="0" err="1" smtClean="0"/>
              <a:t>می‌دانیم</a:t>
            </a:r>
            <a:r>
              <a:rPr lang="fa-IR" dirty="0" smtClean="0"/>
              <a:t>: یک بار به </a:t>
            </a:r>
            <a:r>
              <a:rPr lang="fa-IR" dirty="0" err="1" smtClean="0"/>
              <a:t>ازای</a:t>
            </a:r>
            <a:r>
              <a:rPr lang="fa-IR" dirty="0" smtClean="0"/>
              <a:t> ایجاد هر شیء</a:t>
            </a:r>
            <a:endParaRPr lang="en-US" dirty="0" smtClean="0"/>
          </a:p>
          <a:p>
            <a:pPr lvl="1"/>
            <a:r>
              <a:rPr lang="fa-IR" dirty="0"/>
              <a:t>مقداردهی درخط به </a:t>
            </a:r>
            <a:r>
              <a:rPr lang="fa-IR" dirty="0" smtClean="0"/>
              <a:t>ويژگی‌ها و بلوک مقداردهی </a:t>
            </a:r>
            <a:br>
              <a:rPr lang="fa-IR" dirty="0" smtClean="0"/>
            </a:br>
            <a:r>
              <a:rPr lang="fa-IR" dirty="0" smtClean="0"/>
              <a:t>اولیه (</a:t>
            </a:r>
            <a:r>
              <a:rPr lang="en-US" dirty="0" smtClean="0"/>
              <a:t>instance initialization block</a:t>
            </a:r>
            <a:r>
              <a:rPr lang="fa-IR" dirty="0" smtClean="0"/>
              <a:t>)</a:t>
            </a:r>
            <a:r>
              <a:rPr lang="fa-IR" dirty="0"/>
              <a:t/>
            </a:r>
            <a:br>
              <a:rPr lang="fa-IR" dirty="0"/>
            </a:br>
            <a:r>
              <a:rPr lang="fa-IR" dirty="0"/>
              <a:t>(به ترتیبی که در کد قرار گرفته‌اند)</a:t>
            </a:r>
            <a:endParaRPr lang="en-US" dirty="0"/>
          </a:p>
          <a:p>
            <a:pPr lvl="1"/>
            <a:r>
              <a:rPr lang="fa-IR" dirty="0" smtClean="0"/>
              <a:t>سازنده (</a:t>
            </a:r>
            <a:r>
              <a:rPr lang="en-US" dirty="0" smtClean="0"/>
              <a:t>Constructor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بسته (</a:t>
            </a:r>
            <a:r>
              <a:rPr lang="en-US" dirty="0" smtClean="0"/>
              <a:t>package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/>
              <a:t>یک </a:t>
            </a:r>
            <a:r>
              <a:rPr lang="fa-IR" b="1" dirty="0" smtClean="0"/>
              <a:t>بسته</a:t>
            </a:r>
            <a:r>
              <a:rPr lang="fa-IR" dirty="0" smtClean="0"/>
              <a:t>، </a:t>
            </a:r>
            <a:r>
              <a:rPr lang="fa-IR" dirty="0"/>
              <a:t>شامل </a:t>
            </a:r>
            <a:r>
              <a:rPr lang="fa-IR" dirty="0" smtClean="0"/>
              <a:t>تعدادی کلاس است</a:t>
            </a:r>
          </a:p>
          <a:p>
            <a:r>
              <a:rPr lang="fa-IR" dirty="0" smtClean="0"/>
              <a:t>بسته، امکانی برای طبقه‌بندی و گروه‌بندی کلاس‌های جاوا است</a:t>
            </a:r>
          </a:p>
          <a:p>
            <a:pPr lvl="1"/>
            <a:r>
              <a:rPr lang="fa-IR" dirty="0"/>
              <a:t>مانند مفهوم شاخه (</a:t>
            </a:r>
            <a:r>
              <a:rPr lang="en-US" dirty="0"/>
              <a:t>Folder</a:t>
            </a:r>
            <a:r>
              <a:rPr lang="fa-IR" dirty="0"/>
              <a:t>) در </a:t>
            </a:r>
            <a:r>
              <a:rPr lang="fa-IR" dirty="0" smtClean="0"/>
              <a:t>مدیریت فایل‌ها</a:t>
            </a:r>
            <a:endParaRPr lang="fa-IR" dirty="0"/>
          </a:p>
          <a:p>
            <a:r>
              <a:rPr lang="fa-IR" dirty="0" smtClean="0"/>
              <a:t>هر بسته شامل کلاس‌هایی است که به یک دسته متعلق هستند </a:t>
            </a:r>
          </a:p>
          <a:p>
            <a:pPr lvl="1"/>
            <a:r>
              <a:rPr lang="fa-IR" dirty="0" smtClean="0"/>
              <a:t>و یا کاربرد مشابهی دارند</a:t>
            </a:r>
          </a:p>
          <a:p>
            <a:r>
              <a:rPr lang="fa-IR" dirty="0" smtClean="0"/>
              <a:t>بسته، یک فضای نامگذاری (</a:t>
            </a:r>
            <a:r>
              <a:rPr lang="en-US" dirty="0" smtClean="0"/>
              <a:t>namespace</a:t>
            </a:r>
            <a:r>
              <a:rPr lang="fa-IR" dirty="0" smtClean="0"/>
              <a:t>) یکتا برای کلاس‌ها فراهم می‌کند</a:t>
            </a:r>
          </a:p>
          <a:p>
            <a:pPr lvl="1"/>
            <a:r>
              <a:rPr lang="fa-IR" dirty="0" smtClean="0"/>
              <a:t>نام دقیق کلاس = نام بسته + نام کلاس</a:t>
            </a:r>
            <a:endParaRPr lang="fa-IR" dirty="0"/>
          </a:p>
          <a:p>
            <a:r>
              <a:rPr lang="fa-IR" dirty="0" smtClean="0"/>
              <a:t>هر </a:t>
            </a:r>
            <a:r>
              <a:rPr lang="fa-IR" dirty="0"/>
              <a:t>بسته می‌تواند شامل بسته‌های دیگر نیز باشد</a:t>
            </a:r>
          </a:p>
          <a:p>
            <a:pPr lvl="1"/>
            <a:r>
              <a:rPr lang="fa-IR" dirty="0" smtClean="0"/>
              <a:t>سلسله‌مراتبی </a:t>
            </a:r>
            <a:r>
              <a:rPr lang="fa-IR" dirty="0"/>
              <a:t>از </a:t>
            </a:r>
            <a:r>
              <a:rPr lang="fa-IR" dirty="0" smtClean="0"/>
              <a:t>بسته‌ها</a:t>
            </a:r>
            <a:endParaRPr lang="en-US" dirty="0"/>
          </a:p>
        </p:txBody>
      </p:sp>
      <p:pic>
        <p:nvPicPr>
          <p:cNvPr id="1026" name="Picture 2" descr="http://cdn2.hubspot.net/hub/213744/file-2466793806-png/blog-files/package-153360_64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225" y="38060"/>
            <a:ext cx="2212975" cy="201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629400" y="381000"/>
            <a:ext cx="2286000" cy="1981200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در برنامه زیر به ترتیب کدام </a:t>
            </a:r>
            <a:r>
              <a:rPr lang="fa-IR" dirty="0" err="1" smtClean="0"/>
              <a:t>مقداردهی‌ها</a:t>
            </a:r>
            <a:r>
              <a:rPr lang="fa-IR" dirty="0" smtClean="0"/>
              <a:t> انجام می‌شود؟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763000" cy="6400800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i="1" dirty="0" smtClean="0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 = 3.14;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static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00C0"/>
                </a:solidFill>
                <a:latin typeface="Courier New"/>
              </a:rPr>
              <a:t>		MAX_AGE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 = 150;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private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nation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 smtClean="0">
                <a:solidFill>
                  <a:srgbClr val="2A00FF"/>
                </a:solidFill>
                <a:latin typeface="Courier New"/>
              </a:rPr>
              <a:t>"Iran"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 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private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6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		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 smtClean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Person(){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		age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10;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a, String n){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		age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a;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		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n;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7922" y="5181600"/>
            <a:ext cx="6289398" cy="1261884"/>
          </a:xfrm>
          <a:prstGeom prst="rect">
            <a:avLst/>
          </a:prstGeom>
          <a:solidFill>
            <a:schemeClr val="accent5">
              <a:alpha val="22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69850"/>
            <a:bevelB w="50800"/>
          </a:sp3d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9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  Person p1 =</a:t>
            </a:r>
            <a:r>
              <a:rPr lang="en-US" sz="19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  Person p2 =</a:t>
            </a:r>
            <a:r>
              <a:rPr lang="en-US" sz="19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Person(20, </a:t>
            </a:r>
            <a:r>
              <a:rPr lang="en-US" sz="19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900" b="1" dirty="0" err="1" smtClean="0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19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5438772" y="561972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52800" y="1171572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395906" y="1933572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0400" y="3048000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2880" y="4257764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895972" y="1933572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686172" y="3048000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97194" y="5329282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چند مسأله جالب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مسأله اول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چگونه کلاسی بنویسیم که: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</a:t>
            </a:r>
            <a:r>
              <a:rPr lang="fa-IR" dirty="0"/>
              <a:t>تعداد </a:t>
            </a:r>
            <a:r>
              <a:rPr lang="fa-IR" b="1" dirty="0" smtClean="0"/>
              <a:t>اشیاء زنده </a:t>
            </a:r>
            <a:r>
              <a:rPr lang="fa-IR" dirty="0" smtClean="0"/>
              <a:t>که از این کلاس ساخته شده را نگهداری کند</a:t>
            </a:r>
          </a:p>
          <a:p>
            <a:r>
              <a:rPr lang="fa-IR" dirty="0" smtClean="0"/>
              <a:t>شیء زنده: شیءی که ایجاد شده و هنوز توسط </a:t>
            </a:r>
            <a:r>
              <a:rPr lang="fa-IR" dirty="0" err="1" smtClean="0"/>
              <a:t>زباله‌روب</a:t>
            </a:r>
            <a:r>
              <a:rPr lang="fa-IR" dirty="0" smtClean="0"/>
              <a:t> حذف نشده است</a:t>
            </a:r>
          </a:p>
          <a:p>
            <a:r>
              <a:rPr lang="fa-IR" b="1" dirty="0" smtClean="0"/>
              <a:t>هدف</a:t>
            </a:r>
            <a:r>
              <a:rPr lang="fa-IR" dirty="0" smtClean="0"/>
              <a:t>: </a:t>
            </a:r>
            <a:r>
              <a:rPr lang="fa-IR" dirty="0" err="1" smtClean="0"/>
              <a:t>می‌خواهیم</a:t>
            </a:r>
            <a:r>
              <a:rPr lang="fa-IR" dirty="0" smtClean="0"/>
              <a:t> </a:t>
            </a:r>
            <a:r>
              <a:rPr lang="fa-IR" dirty="0" err="1" smtClean="0"/>
              <a:t>متدی</a:t>
            </a:r>
            <a:r>
              <a:rPr lang="fa-IR" dirty="0" smtClean="0"/>
              <a:t> بنویسیم که تعداد اشیاء زنده این کلاس را برگرداند</a:t>
            </a:r>
          </a:p>
          <a:p>
            <a:r>
              <a:rPr lang="fa-IR" dirty="0" smtClean="0"/>
              <a:t>به جزئیات دقت کنید </a:t>
            </a:r>
          </a:p>
          <a:p>
            <a:pPr lvl="1"/>
            <a:r>
              <a:rPr lang="fa-IR" dirty="0" smtClean="0"/>
              <a:t>چه روشی برای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مناسب است؟</a:t>
            </a:r>
          </a:p>
          <a:p>
            <a:pPr lvl="1"/>
            <a:r>
              <a:rPr lang="fa-IR" dirty="0" smtClean="0"/>
              <a:t>چگونه به </a:t>
            </a:r>
            <a:r>
              <a:rPr lang="fa-IR" dirty="0" err="1" smtClean="0"/>
              <a:t>ازای</a:t>
            </a:r>
            <a:r>
              <a:rPr lang="fa-IR" dirty="0" smtClean="0"/>
              <a:t> ایجاد هر شیء تعداد را افزایش دهیم</a:t>
            </a:r>
          </a:p>
          <a:p>
            <a:pPr lvl="1"/>
            <a:r>
              <a:rPr lang="fa-IR" dirty="0" smtClean="0"/>
              <a:t>کدام </a:t>
            </a:r>
            <a:r>
              <a:rPr lang="fa-IR" dirty="0" err="1" smtClean="0"/>
              <a:t>بخش‌ها</a:t>
            </a:r>
            <a:r>
              <a:rPr lang="fa-IR" dirty="0" smtClean="0"/>
              <a:t> </a:t>
            </a:r>
            <a:r>
              <a:rPr lang="en-US" dirty="0" smtClean="0"/>
              <a:t>public</a:t>
            </a:r>
            <a:r>
              <a:rPr lang="fa-IR" dirty="0" smtClean="0"/>
              <a:t> باشند و کدام </a:t>
            </a:r>
            <a:r>
              <a:rPr lang="fa-IR" dirty="0" err="1" smtClean="0"/>
              <a:t>بخش‌ها</a:t>
            </a:r>
            <a:r>
              <a:rPr lang="fa-IR" dirty="0" smtClean="0"/>
              <a:t> نباشند؟</a:t>
            </a:r>
          </a:p>
          <a:p>
            <a:pPr lvl="1"/>
            <a:r>
              <a:rPr lang="fa-IR" dirty="0" smtClean="0"/>
              <a:t>کدام </a:t>
            </a:r>
            <a:r>
              <a:rPr lang="fa-IR" dirty="0" err="1" smtClean="0"/>
              <a:t>متغیرها</a:t>
            </a:r>
            <a:r>
              <a:rPr lang="fa-IR" dirty="0" smtClean="0"/>
              <a:t> و </a:t>
            </a:r>
            <a:r>
              <a:rPr lang="fa-IR" dirty="0" err="1" smtClean="0"/>
              <a:t>متدها</a:t>
            </a:r>
            <a:r>
              <a:rPr lang="fa-IR" dirty="0" smtClean="0"/>
              <a:t> استاتیک باشند و </a:t>
            </a:r>
            <a:r>
              <a:rPr lang="fa-IR" dirty="0" err="1" smtClean="0"/>
              <a:t>کدام‌ها</a:t>
            </a:r>
            <a:r>
              <a:rPr lang="fa-IR" dirty="0" smtClean="0"/>
              <a:t> نباشند؟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LiveObjects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liveInstances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liveInstances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getLiveInstances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liveInstances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finalize()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liveInstances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62400" y="1676400"/>
            <a:ext cx="2590800" cy="3810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28800" y="1676400"/>
            <a:ext cx="1295400" cy="3810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1676400"/>
            <a:ext cx="1447800" cy="3810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" y="2103120"/>
            <a:ext cx="3810000" cy="132588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33800" y="3429000"/>
            <a:ext cx="3505200" cy="3810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00200" y="3429000"/>
            <a:ext cx="1371600" cy="3810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1480" y="3444240"/>
            <a:ext cx="1188720" cy="3810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4724400"/>
            <a:ext cx="5410200" cy="134112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نمونه استفاده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8763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LiveObjects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lives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LiveObjects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LiveObjects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LiveObjects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LiveObjects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LiveObjects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LiveObjects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a-IR" sz="23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3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LiveObjects.getLiveInstances</a:t>
            </a:r>
            <a:r>
              <a:rPr lang="en-US" sz="2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fa-IR" sz="23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3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prints 6</a:t>
            </a:r>
            <a:endParaRPr lang="en-US" sz="23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23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gc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sz="2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3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LiveObjects.getLiveInstances</a:t>
            </a:r>
            <a:r>
              <a:rPr lang="en-US" sz="2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3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prints 1</a:t>
            </a:r>
            <a:endParaRPr lang="en-US" sz="23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600" y="3666768"/>
            <a:ext cx="1828800" cy="3810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76600" y="5410200"/>
            <a:ext cx="1828800" cy="3810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مسأله دوم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err="1" smtClean="0"/>
              <a:t>می‌خواهیم</a:t>
            </a:r>
            <a:r>
              <a:rPr lang="fa-IR" dirty="0" smtClean="0"/>
              <a:t> کلاسی بنویسیم که ساختن اشیاء جدید از این کلاس غیرممکن باشد!</a:t>
            </a:r>
          </a:p>
          <a:p>
            <a:r>
              <a:rPr lang="fa-IR" dirty="0" smtClean="0"/>
              <a:t>فقط یک شیء از این کلاس ایجاد شود</a:t>
            </a:r>
          </a:p>
          <a:p>
            <a:r>
              <a:rPr lang="fa-IR" dirty="0" smtClean="0"/>
              <a:t>هر کس به شیءی از آن کلاس نیاز دارد، از همان شیء استفاده کند</a:t>
            </a:r>
          </a:p>
          <a:p>
            <a:pPr lvl="1"/>
            <a:r>
              <a:rPr lang="fa-IR" dirty="0" smtClean="0"/>
              <a:t>و شیء جدیدی نسازد (اصلاً نتواند شیء جدیدی بسازد)</a:t>
            </a:r>
          </a:p>
          <a:p>
            <a:r>
              <a:rPr lang="fa-IR" dirty="0" smtClean="0"/>
              <a:t>در این کلاس، </a:t>
            </a:r>
            <a:r>
              <a:rPr lang="fa-IR" dirty="0" err="1" smtClean="0"/>
              <a:t>متدی</a:t>
            </a:r>
            <a:r>
              <a:rPr lang="fa-IR" dirty="0" smtClean="0"/>
              <a:t> تعریف شود که همان شیء را برگرداند</a:t>
            </a:r>
          </a:p>
          <a:p>
            <a:r>
              <a:rPr lang="fa-IR" dirty="0"/>
              <a:t>به جزئیات دقت کنید </a:t>
            </a:r>
          </a:p>
          <a:p>
            <a:pPr lvl="1"/>
            <a:r>
              <a:rPr lang="fa-IR" dirty="0"/>
              <a:t>چه روشی برای </a:t>
            </a:r>
            <a:r>
              <a:rPr lang="fa-IR" dirty="0" err="1"/>
              <a:t>مقداردهی</a:t>
            </a:r>
            <a:r>
              <a:rPr lang="fa-IR" dirty="0"/>
              <a:t> اولیه مناسب است؟</a:t>
            </a:r>
          </a:p>
          <a:p>
            <a:pPr lvl="1"/>
            <a:r>
              <a:rPr lang="fa-IR" dirty="0"/>
              <a:t>چگونه </a:t>
            </a:r>
            <a:r>
              <a:rPr lang="fa-IR" dirty="0" smtClean="0"/>
              <a:t>ایجاد شیء جدید را غیرممکن کنیم؟</a:t>
            </a:r>
            <a:endParaRPr lang="fa-IR" dirty="0"/>
          </a:p>
          <a:p>
            <a:pPr lvl="1"/>
            <a:r>
              <a:rPr lang="fa-IR" dirty="0"/>
              <a:t>کدام </a:t>
            </a:r>
            <a:r>
              <a:rPr lang="fa-IR" dirty="0" err="1"/>
              <a:t>بخش‌ها</a:t>
            </a:r>
            <a:r>
              <a:rPr lang="fa-IR" dirty="0"/>
              <a:t> </a:t>
            </a:r>
            <a:r>
              <a:rPr lang="en-US" dirty="0"/>
              <a:t>public</a:t>
            </a:r>
            <a:r>
              <a:rPr lang="fa-IR" dirty="0"/>
              <a:t> باشند و کدام </a:t>
            </a:r>
            <a:r>
              <a:rPr lang="fa-IR" dirty="0" err="1"/>
              <a:t>بخش‌ها</a:t>
            </a:r>
            <a:r>
              <a:rPr lang="fa-IR" dirty="0"/>
              <a:t> نباشند؟</a:t>
            </a:r>
          </a:p>
          <a:p>
            <a:pPr lvl="1"/>
            <a:r>
              <a:rPr lang="fa-IR" dirty="0"/>
              <a:t>کدام </a:t>
            </a:r>
            <a:r>
              <a:rPr lang="fa-IR" dirty="0" err="1"/>
              <a:t>متغیرها</a:t>
            </a:r>
            <a:r>
              <a:rPr lang="fa-IR" dirty="0"/>
              <a:t> و </a:t>
            </a:r>
            <a:r>
              <a:rPr lang="fa-IR" dirty="0" err="1"/>
              <a:t>متدها</a:t>
            </a:r>
            <a:r>
              <a:rPr lang="fa-IR" dirty="0"/>
              <a:t> استاتیک باشند و </a:t>
            </a:r>
            <a:r>
              <a:rPr lang="fa-IR" dirty="0" err="1"/>
              <a:t>کدام‌ها</a:t>
            </a:r>
            <a:r>
              <a:rPr lang="fa-IR" dirty="0"/>
              <a:t> نباشند</a:t>
            </a:r>
            <a:r>
              <a:rPr lang="fa-IR" dirty="0" smtClean="0"/>
              <a:t>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راه حل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Singleton {</a:t>
            </a:r>
          </a:p>
          <a:p>
            <a:pPr marL="0" indent="0" algn="l" rtl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Singleton </a:t>
            </a:r>
            <a:r>
              <a:rPr lang="en-US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Singleton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Singleton(){ }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Singleton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 )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a-IR" sz="2400" dirty="0" smtClean="0"/>
          </a:p>
          <a:p>
            <a:r>
              <a:rPr lang="fa-IR" sz="3000" dirty="0" smtClean="0"/>
              <a:t>الگوی طراحی </a:t>
            </a:r>
            <a:r>
              <a:rPr lang="en-US" sz="2800" dirty="0" smtClean="0"/>
              <a:t>Singleton</a:t>
            </a:r>
            <a:endParaRPr lang="fa-IR" sz="2800" dirty="0" smtClean="0"/>
          </a:p>
          <a:p>
            <a:r>
              <a:rPr lang="fa-IR" sz="3000" dirty="0" smtClean="0"/>
              <a:t>الگوهای طراحی (</a:t>
            </a:r>
            <a:r>
              <a:rPr lang="en-US" sz="2800" dirty="0" smtClean="0"/>
              <a:t>Design Patterns</a:t>
            </a:r>
            <a:r>
              <a:rPr lang="fa-IR" sz="3000" dirty="0" smtClean="0"/>
              <a:t>)</a:t>
            </a:r>
            <a:endParaRPr lang="en-US" sz="3000" dirty="0"/>
          </a:p>
        </p:txBody>
      </p:sp>
      <p:sp>
        <p:nvSpPr>
          <p:cNvPr id="6" name="Rounded Rectangle 5"/>
          <p:cNvSpPr/>
          <p:nvPr/>
        </p:nvSpPr>
        <p:spPr>
          <a:xfrm>
            <a:off x="4114800" y="1752600"/>
            <a:ext cx="1447800" cy="4572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0" y="1752600"/>
            <a:ext cx="1219200" cy="4572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4800" y="1752600"/>
            <a:ext cx="1219200" cy="4572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800" y="2286000"/>
            <a:ext cx="1219200" cy="4572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38600" y="2819400"/>
            <a:ext cx="2286000" cy="4572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71600" y="2819400"/>
            <a:ext cx="1066800" cy="4572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800" y="2819400"/>
            <a:ext cx="1066800" cy="457200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3954959"/>
            <a:ext cx="5029200" cy="44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Singleton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Singleton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3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2800" y="3832034"/>
            <a:ext cx="609600" cy="58756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86000" y="4495800"/>
            <a:ext cx="6400800" cy="44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Singleton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Singleton.</a:t>
            </a:r>
            <a:r>
              <a:rPr lang="en-US" sz="2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296" y="5105400"/>
            <a:ext cx="4032504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200" b="1" dirty="0" smtClean="0">
                <a:cs typeface="B Nazanin" panose="00000400000000000000" pitchFamily="2" charset="-78"/>
              </a:rPr>
              <a:t>چگونه برنامه فوق را تغییر دهیم که اولین بار که متد </a:t>
            </a:r>
            <a:r>
              <a:rPr lang="en-US" sz="2200" b="1" dirty="0" err="1" smtClean="0">
                <a:cs typeface="B Nazanin" panose="00000400000000000000" pitchFamily="2" charset="-78"/>
              </a:rPr>
              <a:t>getInstance</a:t>
            </a:r>
            <a:r>
              <a:rPr lang="fa-IR" sz="2200" b="1" dirty="0">
                <a:cs typeface="B Nazanin" panose="00000400000000000000" pitchFamily="2" charset="-78"/>
              </a:rPr>
              <a:t> </a:t>
            </a:r>
            <a:r>
              <a:rPr lang="fa-IR" sz="2200" b="1" dirty="0" smtClean="0">
                <a:cs typeface="B Nazanin" panose="00000400000000000000" pitchFamily="2" charset="-78"/>
              </a:rPr>
              <a:t>فراخوانی شد، همان زمان شیء ساخته شود؟</a:t>
            </a:r>
            <a:endParaRPr lang="en-US" sz="2200" b="1" dirty="0">
              <a:cs typeface="B Nazanin" panose="000004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9920" y="4343400"/>
            <a:ext cx="627880" cy="5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مفهوم استاتیک</a:t>
            </a:r>
          </a:p>
          <a:p>
            <a:pPr lvl="1"/>
            <a:r>
              <a:rPr lang="fa-IR" dirty="0" smtClean="0"/>
              <a:t>ويژگی‌ها و متدهای استاتیک</a:t>
            </a:r>
          </a:p>
          <a:p>
            <a:r>
              <a:rPr lang="fa-IR" dirty="0" smtClean="0"/>
              <a:t>عدم دسترسی متدهای استاتیک به ويژگی‌های غیراستاتیک</a:t>
            </a:r>
          </a:p>
          <a:p>
            <a:r>
              <a:rPr lang="fa-IR" dirty="0" smtClean="0"/>
              <a:t>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</a:t>
            </a:r>
          </a:p>
          <a:p>
            <a:pPr lvl="1"/>
            <a:r>
              <a:rPr lang="fa-IR" dirty="0" smtClean="0"/>
              <a:t>استاتیک</a:t>
            </a:r>
          </a:p>
          <a:p>
            <a:pPr lvl="1"/>
            <a:r>
              <a:rPr lang="fa-IR" dirty="0" smtClean="0"/>
              <a:t>شیء</a:t>
            </a:r>
          </a:p>
          <a:p>
            <a:r>
              <a:rPr lang="fa-IR" dirty="0" smtClean="0"/>
              <a:t>فراخوانی </a:t>
            </a:r>
            <a:r>
              <a:rPr lang="fa-IR" dirty="0"/>
              <a:t>متدهای استاتیک بر روی یک شیء</a:t>
            </a:r>
          </a:p>
          <a:p>
            <a:pPr lvl="1"/>
            <a:r>
              <a:rPr lang="fa-IR" dirty="0"/>
              <a:t>ایجاد یک هشدار (</a:t>
            </a:r>
            <a:r>
              <a:rPr lang="en-US" dirty="0"/>
              <a:t>Warning</a:t>
            </a:r>
            <a:r>
              <a:rPr lang="fa-IR" dirty="0"/>
              <a:t>) و نه خطا</a:t>
            </a:r>
          </a:p>
          <a:p>
            <a:pPr lvl="1"/>
            <a:r>
              <a:rPr lang="fa-IR" dirty="0"/>
              <a:t>اتفاقی که در واقع </a:t>
            </a:r>
            <a:r>
              <a:rPr lang="fa-IR" dirty="0" err="1"/>
              <a:t>می‌افتد</a:t>
            </a:r>
            <a:r>
              <a:rPr lang="fa-IR" dirty="0"/>
              <a:t>: فراخوانی روی کلاس</a:t>
            </a:r>
          </a:p>
          <a:p>
            <a:pPr lvl="1"/>
            <a:r>
              <a:rPr lang="fa-IR" dirty="0"/>
              <a:t>حتی اگر شیء موردنظر </a:t>
            </a:r>
            <a:r>
              <a:rPr lang="en-US" dirty="0"/>
              <a:t>null</a:t>
            </a:r>
            <a:r>
              <a:rPr lang="fa-IR" dirty="0"/>
              <a:t> باشد، </a:t>
            </a:r>
            <a:r>
              <a:rPr lang="fa-IR" dirty="0" err="1"/>
              <a:t>خطایی</a:t>
            </a:r>
            <a:r>
              <a:rPr lang="fa-IR" dirty="0"/>
              <a:t> رخ </a:t>
            </a:r>
            <a:r>
              <a:rPr lang="fa-IR" dirty="0" err="1"/>
              <a:t>نمی‌دهد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کلیدواژه </a:t>
            </a:r>
            <a:r>
              <a:rPr lang="en-US" sz="3200" dirty="0" smtClean="0"/>
              <a:t>this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What is </a:t>
            </a:r>
            <a:r>
              <a:rPr lang="en-US" sz="3200" dirty="0" smtClean="0"/>
              <a:t>this</a:t>
            </a:r>
            <a:r>
              <a:rPr lang="en-US" b="0" dirty="0" smtClean="0"/>
              <a:t>?!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کلاسهای یک بسته در یک شاخه (</a:t>
            </a:r>
            <a:r>
              <a:rPr lang="en-US" dirty="0"/>
              <a:t>Folder</a:t>
            </a:r>
            <a:r>
              <a:rPr lang="fa-IR" dirty="0"/>
              <a:t>) نگهداری می‌شوند</a:t>
            </a:r>
          </a:p>
          <a:p>
            <a:r>
              <a:rPr lang="fa-IR" dirty="0" smtClean="0"/>
              <a:t>برای تعريف یک بسته، کافیست یک شاخه جدید بسازیم</a:t>
            </a:r>
          </a:p>
          <a:p>
            <a:r>
              <a:rPr lang="fa-IR" dirty="0" smtClean="0"/>
              <a:t>برای </a:t>
            </a:r>
            <a:r>
              <a:rPr lang="fa-IR" dirty="0"/>
              <a:t>قرار دادن یک </a:t>
            </a:r>
            <a:r>
              <a:rPr lang="fa-IR" dirty="0" smtClean="0"/>
              <a:t>کلاس در </a:t>
            </a:r>
            <a:r>
              <a:rPr lang="fa-IR" dirty="0"/>
              <a:t>یک </a:t>
            </a:r>
            <a:r>
              <a:rPr lang="fa-IR" dirty="0" smtClean="0"/>
              <a:t>بسته:</a:t>
            </a:r>
          </a:p>
          <a:p>
            <a:pPr marL="365760" lvl="1" indent="0">
              <a:buNone/>
            </a:pPr>
            <a:r>
              <a:rPr lang="fa-IR" dirty="0" smtClean="0"/>
              <a:t>1- فایل کلاس را درون شاخه بسته قرار می‌دهیم</a:t>
            </a:r>
          </a:p>
          <a:p>
            <a:pPr marL="365760" lvl="1" indent="0">
              <a:buNone/>
            </a:pPr>
            <a:r>
              <a:rPr lang="fa-IR" dirty="0" smtClean="0"/>
              <a:t>2- در متن برنامه کلاس، حضور این کلاس در آن بسته را تصریح می‌کنیم</a:t>
            </a:r>
          </a:p>
          <a:p>
            <a:pPr lvl="2"/>
            <a:r>
              <a:rPr lang="fa-IR" sz="2600" dirty="0" smtClean="0"/>
              <a:t>در اولین خط از تعريف کلاس، با استفاده از دستور </a:t>
            </a:r>
            <a:r>
              <a:rPr lang="en-US" sz="2600" dirty="0" smtClean="0"/>
              <a:t>package</a:t>
            </a:r>
            <a:r>
              <a:rPr lang="fa-IR" sz="2600" dirty="0" smtClean="0"/>
              <a:t> </a:t>
            </a:r>
          </a:p>
          <a:p>
            <a:pPr lvl="2"/>
            <a:r>
              <a:rPr lang="fa-IR" sz="2600" dirty="0" smtClean="0"/>
              <a:t>مثال</a:t>
            </a:r>
            <a:r>
              <a:rPr lang="en-US" sz="1800" dirty="0" smtClean="0"/>
              <a:t>                  </a:t>
            </a:r>
            <a:r>
              <a:rPr lang="fa-IR" sz="1800" dirty="0" smtClean="0"/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dirty="0" smtClean="0"/>
              <a:t>برای قرار دادن یک بسته در یک بسته دیگر</a:t>
            </a:r>
          </a:p>
          <a:p>
            <a:pPr lvl="1"/>
            <a:r>
              <a:rPr lang="fa-IR" dirty="0" smtClean="0"/>
              <a:t>شاخه </a:t>
            </a:r>
            <a:r>
              <a:rPr lang="fa-IR" dirty="0"/>
              <a:t>(</a:t>
            </a:r>
            <a:r>
              <a:rPr lang="en-US" dirty="0"/>
              <a:t>Folder</a:t>
            </a:r>
            <a:r>
              <a:rPr lang="fa-IR" dirty="0"/>
              <a:t>) بسته اول را درون شاخه بسته دوم قرار می‌دهیم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کلیدواژه </a:t>
            </a:r>
            <a:r>
              <a:rPr lang="en-US" sz="4000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/>
            <a:r>
              <a:rPr lang="fa-IR" dirty="0" smtClean="0"/>
              <a:t>هر متد معمولی (غیراستاتیک) روی یک شیء فراخوانی می‌شود</a:t>
            </a:r>
          </a:p>
          <a:p>
            <a:pPr lvl="1"/>
            <a:r>
              <a:rPr lang="fa-IR" dirty="0" smtClean="0"/>
              <a:t>و رفتاری از آن شیء را اجرا می‌کند</a:t>
            </a:r>
            <a:endParaRPr lang="fa-IR" b="1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a-IR" dirty="0" smtClean="0"/>
              <a:t>مثال:   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circle.getArea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fa-IR" dirty="0" smtClean="0"/>
              <a:t>یک ارجاع به شیءی که متد روی آن فراخوانی شده،</a:t>
            </a:r>
          </a:p>
          <a:p>
            <a:pPr marL="0" indent="0">
              <a:buNone/>
            </a:pPr>
            <a:r>
              <a:rPr lang="fa-IR" dirty="0" smtClean="0"/>
              <a:t>      هنگام </a:t>
            </a:r>
            <a:r>
              <a:rPr lang="fa-IR" dirty="0"/>
              <a:t>فراخوانی این متد</a:t>
            </a:r>
            <a:r>
              <a:rPr lang="fa-IR" dirty="0" smtClean="0"/>
              <a:t>، به آن پاس می‌شود (مثل یک پارامتر پنهانی)</a:t>
            </a:r>
          </a:p>
          <a:p>
            <a:r>
              <a:rPr lang="fa-IR" dirty="0" smtClean="0"/>
              <a:t>این ارجاع (پارامتر پنهانی) ، </a:t>
            </a:r>
            <a:r>
              <a:rPr lang="en-US" b="1" u="sng" dirty="0" smtClean="0"/>
              <a:t>this</a:t>
            </a:r>
            <a:r>
              <a:rPr lang="fa-IR" dirty="0" smtClean="0"/>
              <a:t> نام دارد</a:t>
            </a:r>
          </a:p>
          <a:p>
            <a:r>
              <a:rPr lang="fa-IR" dirty="0" smtClean="0"/>
              <a:t>ارجاع </a:t>
            </a:r>
            <a:r>
              <a:rPr lang="en-US" dirty="0" smtClean="0"/>
              <a:t>this</a:t>
            </a:r>
            <a:r>
              <a:rPr lang="fa-IR" dirty="0" smtClean="0"/>
              <a:t> در </a:t>
            </a:r>
            <a:r>
              <a:rPr lang="fa-IR" dirty="0" err="1" smtClean="0"/>
              <a:t>بخش‌های</a:t>
            </a:r>
            <a:r>
              <a:rPr lang="fa-IR" dirty="0" smtClean="0"/>
              <a:t> غیراستاتیک قابل استفاده است</a:t>
            </a:r>
          </a:p>
          <a:p>
            <a:pPr lvl="1"/>
            <a:r>
              <a:rPr lang="fa-IR" dirty="0" smtClean="0"/>
              <a:t>ارجاع </a:t>
            </a:r>
            <a:r>
              <a:rPr lang="en-US" dirty="0" smtClean="0"/>
              <a:t>this</a:t>
            </a:r>
            <a:r>
              <a:rPr lang="fa-IR" dirty="0" smtClean="0"/>
              <a:t> به شیءی اشاره می‌کند که متد روی آن فراخوانی شده است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3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</a:t>
            </a:r>
            <a:r>
              <a:rPr lang="en-US" sz="4000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a-IR" sz="3000" dirty="0" smtClean="0">
                <a:solidFill>
                  <a:prstClr val="black"/>
                </a:solidFill>
              </a:rPr>
              <a:t>برای تمایز متغیرهای محلی که </a:t>
            </a:r>
            <a:r>
              <a:rPr lang="fa-IR" sz="3000" dirty="0" err="1" smtClean="0">
                <a:solidFill>
                  <a:prstClr val="black"/>
                </a:solidFill>
              </a:rPr>
              <a:t>هم‌نام</a:t>
            </a:r>
            <a:r>
              <a:rPr lang="fa-IR" sz="3000" dirty="0" smtClean="0">
                <a:solidFill>
                  <a:prstClr val="black"/>
                </a:solidFill>
              </a:rPr>
              <a:t> یک ويژگی (</a:t>
            </a:r>
            <a:r>
              <a:rPr lang="en-US" sz="3000" dirty="0" smtClean="0">
                <a:solidFill>
                  <a:prstClr val="black"/>
                </a:solidFill>
              </a:rPr>
              <a:t>property</a:t>
            </a:r>
            <a:r>
              <a:rPr lang="fa-IR" sz="3000" dirty="0" smtClean="0">
                <a:solidFill>
                  <a:prstClr val="black"/>
                </a:solidFill>
              </a:rPr>
              <a:t>) هستند</a:t>
            </a:r>
            <a:endParaRPr lang="en-US" sz="20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buNone/>
            </a:pPr>
            <a:endParaRPr lang="fa-IR" sz="20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Book {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author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800" b="1" dirty="0" smtClean="0">
                <a:solidFill>
                  <a:srgbClr val="7F0055"/>
                </a:solidFill>
                <a:latin typeface="Courier New"/>
              </a:rPr>
              <a:t>	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this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setAuthor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(Person author) {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urier New"/>
              </a:rPr>
              <a:t>author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author;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buNone/>
            </a:pPr>
            <a:endParaRPr lang="en-US" sz="1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097280" y="3962400"/>
            <a:ext cx="1493520" cy="3810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66800" y="5181600"/>
            <a:ext cx="1828800" cy="3810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نمونه دیگری از کاربرد </a:t>
            </a:r>
            <a:r>
              <a:rPr lang="en-US" sz="4000" dirty="0" smtClean="0"/>
              <a:t>this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فراخوانی </a:t>
            </a:r>
            <a:r>
              <a:rPr lang="fa-IR" dirty="0" err="1" smtClean="0"/>
              <a:t>آبشاری</a:t>
            </a:r>
            <a:endParaRPr lang="fa-IR" sz="2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981" y="1905000"/>
            <a:ext cx="855401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79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کاربرد </a:t>
            </a:r>
            <a:r>
              <a:rPr lang="en-US" sz="4000" dirty="0" smtClean="0"/>
              <a:t>this</a:t>
            </a:r>
            <a:r>
              <a:rPr lang="fa-IR" sz="4000" dirty="0" smtClean="0"/>
              <a:t> </a:t>
            </a:r>
            <a:r>
              <a:rPr lang="fa-IR" dirty="0" smtClean="0"/>
              <a:t>برای فراخوانی سازنده دیگر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a-IR" sz="3800" dirty="0" smtClean="0">
                <a:solidFill>
                  <a:prstClr val="black"/>
                </a:solidFill>
              </a:rPr>
              <a:t>البته در این کاربرد، </a:t>
            </a:r>
            <a:r>
              <a:rPr lang="en-US" sz="3800" dirty="0" smtClean="0">
                <a:solidFill>
                  <a:prstClr val="black"/>
                </a:solidFill>
              </a:rPr>
              <a:t>this</a:t>
            </a:r>
            <a:r>
              <a:rPr lang="fa-IR" sz="3800" dirty="0" smtClean="0">
                <a:solidFill>
                  <a:prstClr val="black"/>
                </a:solidFill>
              </a:rPr>
              <a:t> ارجاعی به شیء جاری نیست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0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Country(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population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Country(String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متدهای استاتیک و </a:t>
            </a:r>
            <a:r>
              <a:rPr lang="en-US" sz="4000" dirty="0" smtClean="0"/>
              <a:t>this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/>
              <a:t>ارجاع </a:t>
            </a:r>
            <a:r>
              <a:rPr lang="en-US" dirty="0"/>
              <a:t>this</a:t>
            </a:r>
            <a:r>
              <a:rPr lang="fa-IR" dirty="0"/>
              <a:t> به شیءی اشاره می‌کند که متد روی آن فراخوانی شده است</a:t>
            </a:r>
            <a:endParaRPr lang="en-US" dirty="0"/>
          </a:p>
          <a:p>
            <a:r>
              <a:rPr lang="fa-IR" dirty="0" smtClean="0"/>
              <a:t>متدهای استاتیک روی یک شیء فراخوانی نمی‌شوند</a:t>
            </a:r>
          </a:p>
          <a:p>
            <a:pPr lvl="1"/>
            <a:r>
              <a:rPr lang="fa-IR" dirty="0" smtClean="0"/>
              <a:t>روی کلاس فراخوانی می‌شوند</a:t>
            </a:r>
          </a:p>
          <a:p>
            <a:r>
              <a:rPr lang="fa-IR" dirty="0" smtClean="0"/>
              <a:t>بنابراین متدهای استاتیک به </a:t>
            </a:r>
            <a:r>
              <a:rPr lang="en-US" b="1" dirty="0" smtClean="0"/>
              <a:t>this</a:t>
            </a:r>
            <a:r>
              <a:rPr lang="fa-IR" dirty="0" smtClean="0"/>
              <a:t> دسترسی ندارند</a:t>
            </a:r>
            <a:endParaRPr lang="en-US" dirty="0" smtClean="0"/>
          </a:p>
          <a:p>
            <a:r>
              <a:rPr lang="fa-IR" dirty="0" smtClean="0"/>
              <a:t>استفاده از </a:t>
            </a:r>
            <a:r>
              <a:rPr lang="en-US" dirty="0" smtClean="0"/>
              <a:t>this</a:t>
            </a:r>
            <a:r>
              <a:rPr lang="fa-IR" dirty="0" smtClean="0"/>
              <a:t> در یک متد استاتیک:</a:t>
            </a:r>
          </a:p>
          <a:p>
            <a:pPr lvl="1"/>
            <a:r>
              <a:rPr lang="fa-IR" dirty="0" smtClean="0"/>
              <a:t> به خطای کامپایل منجر می‌شود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78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3000" y="1752600"/>
            <a:ext cx="3962400" cy="1905000"/>
          </a:xfrm>
        </p:spPr>
        <p:txBody>
          <a:bodyPr>
            <a:normAutofit/>
          </a:bodyPr>
          <a:lstStyle/>
          <a:p>
            <a:r>
              <a:rPr lang="fa-IR" dirty="0" smtClean="0"/>
              <a:t>سؤال:</a:t>
            </a:r>
            <a:br>
              <a:rPr lang="fa-IR" dirty="0" smtClean="0"/>
            </a:br>
            <a:r>
              <a:rPr lang="fa-IR" dirty="0"/>
              <a:t>- اسم این فایل جاوا</a:t>
            </a:r>
            <a:r>
              <a:rPr lang="fa-IR" dirty="0" smtClean="0"/>
              <a:t>؟</a:t>
            </a:r>
            <a:br>
              <a:rPr lang="fa-IR" dirty="0" smtClean="0"/>
            </a:br>
            <a:r>
              <a:rPr lang="fa-IR" dirty="0" smtClean="0"/>
              <a:t>- خروجی این برنامه؟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ir.javacup.oop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That{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test(This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This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test(String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this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That.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This().test(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34200" y="4038600"/>
            <a:ext cx="19812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This.java</a:t>
            </a:r>
          </a:p>
          <a:p>
            <a:r>
              <a:rPr lang="en-US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810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استفاده از </a:t>
            </a:r>
            <a:r>
              <a:rPr lang="en-US" dirty="0" smtClean="0"/>
              <a:t>this</a:t>
            </a:r>
          </a:p>
          <a:p>
            <a:pPr lvl="1"/>
            <a:r>
              <a:rPr lang="fa-IR" dirty="0" smtClean="0"/>
              <a:t>برای اشاره به یک ويژگی (</a:t>
            </a:r>
            <a:r>
              <a:rPr lang="en-US" dirty="0" smtClean="0"/>
              <a:t>property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برای تمایز یک ويژگی از یک متغیر محلی</a:t>
            </a:r>
          </a:p>
          <a:p>
            <a:pPr lvl="1"/>
            <a:r>
              <a:rPr lang="fa-IR" dirty="0" smtClean="0"/>
              <a:t>برای فراخوانی یک متد</a:t>
            </a:r>
          </a:p>
          <a:p>
            <a:r>
              <a:rPr lang="fa-IR" dirty="0" smtClean="0"/>
              <a:t>عدم دسترسی متدهای استاتیک به </a:t>
            </a:r>
            <a:r>
              <a:rPr lang="en-US" dirty="0" smtClean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5505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428736"/>
            <a:ext cx="3571900" cy="363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986" y="228600"/>
            <a:ext cx="3786214" cy="616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بسته </a:t>
            </a:r>
            <a:r>
              <a:rPr lang="fa-IR" dirty="0"/>
              <a:t>(</a:t>
            </a:r>
            <a:r>
              <a:rPr lang="en-US" dirty="0"/>
              <a:t>package</a:t>
            </a:r>
            <a:r>
              <a:rPr lang="fa-IR" dirty="0"/>
              <a:t>)</a:t>
            </a:r>
          </a:p>
          <a:p>
            <a:r>
              <a:rPr lang="fa-IR" dirty="0"/>
              <a:t>سطوح </a:t>
            </a:r>
            <a:r>
              <a:rPr lang="fa-IR" dirty="0" smtClean="0"/>
              <a:t>دسترسی</a:t>
            </a:r>
          </a:p>
          <a:p>
            <a:pPr lvl="1" algn="l" rtl="0"/>
            <a:r>
              <a:rPr lang="en-US" dirty="0" smtClean="0"/>
              <a:t>Access Levels: public, private, package access</a:t>
            </a:r>
          </a:p>
          <a:p>
            <a:pPr lvl="1" algn="l" rtl="0"/>
            <a:r>
              <a:rPr lang="en-US" dirty="0" smtClean="0"/>
              <a:t>Access Specifiers</a:t>
            </a:r>
            <a:endParaRPr lang="en-US" dirty="0"/>
          </a:p>
          <a:p>
            <a:r>
              <a:rPr lang="fa-IR" dirty="0"/>
              <a:t>مفهوم استاتیک (</a:t>
            </a:r>
            <a:r>
              <a:rPr lang="en-US" dirty="0"/>
              <a:t>static</a:t>
            </a:r>
            <a:r>
              <a:rPr lang="fa-IR" dirty="0"/>
              <a:t>)</a:t>
            </a:r>
          </a:p>
          <a:p>
            <a:pPr lvl="1"/>
            <a:r>
              <a:rPr lang="fa-IR" dirty="0"/>
              <a:t>متغیرهای استاتیک</a:t>
            </a:r>
          </a:p>
          <a:p>
            <a:pPr lvl="1"/>
            <a:r>
              <a:rPr lang="fa-IR" dirty="0"/>
              <a:t>متدهای استاتیک</a:t>
            </a:r>
            <a:endParaRPr lang="en-US" dirty="0"/>
          </a:p>
          <a:p>
            <a:r>
              <a:rPr lang="fa-IR" dirty="0"/>
              <a:t>کلیدواژه </a:t>
            </a:r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فصل‌های</a:t>
            </a:r>
            <a:r>
              <a:rPr lang="fa-IR" dirty="0" smtClean="0"/>
              <a:t> 6 و 8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فصل‌ها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838456"/>
            <a:ext cx="5486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/>
              <a:t>6- </a:t>
            </a:r>
            <a:r>
              <a:rPr lang="en-US" sz="2300" dirty="0"/>
              <a:t>Methods: A Deeper </a:t>
            </a:r>
            <a:r>
              <a:rPr lang="en-US" sz="2300" dirty="0" smtClean="0"/>
              <a:t>Look</a:t>
            </a:r>
            <a:endParaRPr lang="fa-IR" sz="2300" dirty="0" smtClean="0"/>
          </a:p>
          <a:p>
            <a:r>
              <a:rPr lang="en-US" sz="2300" dirty="0" smtClean="0"/>
              <a:t>8</a:t>
            </a:r>
            <a:r>
              <a:rPr lang="fa-IR" sz="2300" dirty="0" smtClean="0"/>
              <a:t>-</a:t>
            </a:r>
            <a:r>
              <a:rPr lang="en-US" sz="2300" dirty="0" smtClean="0"/>
              <a:t> </a:t>
            </a:r>
            <a:r>
              <a:rPr lang="en-US" sz="2300" dirty="0"/>
              <a:t>Classes and </a:t>
            </a:r>
            <a:r>
              <a:rPr lang="en-US" sz="2300" dirty="0" smtClean="0"/>
              <a:t>Objects: A </a:t>
            </a:r>
            <a:r>
              <a:rPr lang="en-US" sz="2300" dirty="0"/>
              <a:t>Deeper Look</a:t>
            </a:r>
            <a:endParaRPr lang="fa-IR" sz="2300" dirty="0"/>
          </a:p>
        </p:txBody>
      </p:sp>
    </p:spTree>
    <p:extLst>
      <p:ext uri="{BB962C8B-B14F-4D97-AF65-F5344CB8AC3E}">
        <p14:creationId xmlns:p14="http://schemas.microsoft.com/office/powerpoint/2010/main" val="3746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تمرين: </a:t>
            </a:r>
            <a:r>
              <a:rPr lang="fa-IR" dirty="0" err="1" smtClean="0"/>
              <a:t>پیاده‌سازی</a:t>
            </a:r>
            <a:r>
              <a:rPr lang="fa-IR" dirty="0" smtClean="0"/>
              <a:t> دو کلاس </a:t>
            </a:r>
            <a:r>
              <a:rPr lang="en-US" dirty="0" smtClean="0"/>
              <a:t>Person</a:t>
            </a:r>
            <a:r>
              <a:rPr lang="fa-IR" dirty="0" smtClean="0"/>
              <a:t> و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/>
              <a:t>با توجه به نام شرکت خودتان (</a:t>
            </a:r>
            <a:r>
              <a:rPr lang="fa-IR" sz="2000" dirty="0"/>
              <a:t>یا یک نام فرضی</a:t>
            </a:r>
            <a:r>
              <a:rPr lang="fa-IR" sz="2400" dirty="0"/>
              <a:t>) </a:t>
            </a:r>
            <a:r>
              <a:rPr lang="fa-IR" sz="2400" dirty="0" err="1"/>
              <a:t>بسته‌هایی</a:t>
            </a:r>
            <a:r>
              <a:rPr lang="fa-IR" sz="2400" dirty="0"/>
              <a:t> را برای این </a:t>
            </a:r>
            <a:r>
              <a:rPr lang="fa-IR" sz="2400" dirty="0" smtClean="0"/>
              <a:t>تمرین طراحی کنید</a:t>
            </a:r>
          </a:p>
          <a:p>
            <a:r>
              <a:rPr lang="fa-IR" sz="2400" dirty="0"/>
              <a:t>برای هر کلاس </a:t>
            </a:r>
            <a:r>
              <a:rPr lang="fa-IR" sz="2400" dirty="0" smtClean="0"/>
              <a:t>سازنده (یا </a:t>
            </a:r>
            <a:r>
              <a:rPr lang="fa-IR" sz="2400" dirty="0" err="1" smtClean="0"/>
              <a:t>سازنده‌ها</a:t>
            </a:r>
            <a:r>
              <a:rPr lang="fa-IR" sz="2400" dirty="0" smtClean="0"/>
              <a:t>) و </a:t>
            </a:r>
            <a:r>
              <a:rPr lang="en-US" sz="2400" dirty="0" smtClean="0"/>
              <a:t>getter</a:t>
            </a:r>
            <a:r>
              <a:rPr lang="fa-IR" sz="2400" dirty="0" smtClean="0"/>
              <a:t> </a:t>
            </a:r>
            <a:r>
              <a:rPr lang="fa-IR" sz="2400" dirty="0"/>
              <a:t>و </a:t>
            </a:r>
            <a:r>
              <a:rPr lang="en-US" sz="2400" dirty="0"/>
              <a:t>setter</a:t>
            </a:r>
            <a:r>
              <a:rPr lang="fa-IR" sz="2400" dirty="0"/>
              <a:t> های مناسب ایجاد </a:t>
            </a:r>
            <a:r>
              <a:rPr lang="fa-IR" sz="2400" dirty="0" smtClean="0"/>
              <a:t>کنید</a:t>
            </a:r>
            <a:endParaRPr lang="en-US" sz="2400" dirty="0" smtClean="0"/>
          </a:p>
          <a:p>
            <a:r>
              <a:rPr lang="fa-IR" sz="2400" dirty="0" smtClean="0"/>
              <a:t>و آن کلاس را در بسته مناسب مجزایی قرار دهید</a:t>
            </a:r>
            <a:endParaRPr lang="fa-IR" dirty="0" smtClean="0"/>
          </a:p>
          <a:p>
            <a:r>
              <a:rPr lang="fa-IR" sz="2400" dirty="0" smtClean="0"/>
              <a:t>خواص </a:t>
            </a:r>
            <a:r>
              <a:rPr lang="fa-IR" sz="2400" dirty="0"/>
              <a:t>هر متد و متغیر را با دقت تعیین کنید (استاتیک؟ </a:t>
            </a:r>
            <a:r>
              <a:rPr lang="en-US" sz="2400" dirty="0"/>
              <a:t>public</a:t>
            </a:r>
            <a:r>
              <a:rPr lang="fa-IR" sz="2400" dirty="0"/>
              <a:t> ؟ ...)</a:t>
            </a:r>
          </a:p>
          <a:p>
            <a:r>
              <a:rPr lang="fa-IR" sz="2400" b="1" dirty="0" smtClean="0"/>
              <a:t>کلاس </a:t>
            </a:r>
            <a:r>
              <a:rPr lang="en-US" sz="2400" b="1" dirty="0" smtClean="0"/>
              <a:t>Date</a:t>
            </a:r>
            <a:r>
              <a:rPr lang="fa-IR" sz="2400" b="1" dirty="0" smtClean="0"/>
              <a:t> : </a:t>
            </a:r>
            <a:r>
              <a:rPr lang="fa-IR" sz="2400" dirty="0" smtClean="0"/>
              <a:t>هر «تاریخ» (</a:t>
            </a:r>
            <a:r>
              <a:rPr lang="en-US" sz="2400" dirty="0" smtClean="0"/>
              <a:t>Date</a:t>
            </a:r>
            <a:r>
              <a:rPr lang="fa-IR" sz="2400" dirty="0" smtClean="0"/>
              <a:t>) شامل ويژگی‌های روز و ماه و سال است</a:t>
            </a:r>
          </a:p>
          <a:p>
            <a:pPr lvl="1"/>
            <a:r>
              <a:rPr lang="fa-IR" sz="2400" dirty="0" smtClean="0"/>
              <a:t>حداقل زمان </a:t>
            </a:r>
            <a:r>
              <a:rPr lang="fa-IR" sz="2400" smtClean="0"/>
              <a:t>سال 1800و </a:t>
            </a:r>
            <a:r>
              <a:rPr lang="fa-IR" sz="2400" dirty="0" smtClean="0"/>
              <a:t>حداکثر سال 2100 باشد (این اعداد قابل تنظیم باشند)</a:t>
            </a:r>
          </a:p>
          <a:p>
            <a:r>
              <a:rPr lang="fa-IR" sz="2400" b="1" dirty="0" smtClean="0"/>
              <a:t>کلاس </a:t>
            </a:r>
            <a:r>
              <a:rPr lang="en-US" sz="2400" b="1" dirty="0" smtClean="0"/>
              <a:t>Person</a:t>
            </a:r>
            <a:endParaRPr lang="fa-IR" sz="2400" dirty="0" smtClean="0"/>
          </a:p>
          <a:p>
            <a:pPr lvl="1"/>
            <a:r>
              <a:rPr lang="fa-IR" sz="2400" dirty="0" smtClean="0"/>
              <a:t>امکان تعیین تاریخ تولد با کمک کلاس </a:t>
            </a:r>
            <a:r>
              <a:rPr lang="en-US" sz="2400" dirty="0" smtClean="0"/>
              <a:t>Date</a:t>
            </a:r>
          </a:p>
          <a:p>
            <a:pPr lvl="1"/>
            <a:r>
              <a:rPr lang="fa-IR" sz="2400" dirty="0" smtClean="0"/>
              <a:t>سن کسی بیشتر از 150 سال نشود (حداکثر 150 در متغیری قابل تنظیم باشد)</a:t>
            </a:r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 smtClean="0"/>
              <a:t>موضوعات </a:t>
            </a:r>
            <a:r>
              <a:rPr lang="fa-IR" dirty="0"/>
              <a:t>پیشنهادی برای جستجو</a:t>
            </a:r>
            <a:r>
              <a:rPr lang="fa-IR" dirty="0" smtClean="0"/>
              <a:t>: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چرا </a:t>
            </a:r>
            <a:r>
              <a:rPr lang="en-US" dirty="0" smtClean="0"/>
              <a:t>Constructor</a:t>
            </a:r>
            <a:r>
              <a:rPr lang="fa-IR" dirty="0" smtClean="0"/>
              <a:t> در کلاس </a:t>
            </a:r>
            <a:r>
              <a:rPr lang="en-US" dirty="0" smtClean="0"/>
              <a:t>Math</a:t>
            </a:r>
            <a:r>
              <a:rPr lang="fa-IR" dirty="0" smtClean="0"/>
              <a:t> به صورت </a:t>
            </a:r>
            <a:r>
              <a:rPr lang="en-US" dirty="0" smtClean="0"/>
              <a:t>private</a:t>
            </a:r>
            <a:r>
              <a:rPr lang="fa-IR" dirty="0" smtClean="0"/>
              <a:t> است؟!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چه </a:t>
            </a:r>
            <a:r>
              <a:rPr lang="fa-IR" dirty="0" err="1" smtClean="0"/>
              <a:t>مزایایی</a:t>
            </a:r>
            <a:r>
              <a:rPr lang="fa-IR" dirty="0" smtClean="0"/>
              <a:t> برای تعريف </a:t>
            </a:r>
            <a:r>
              <a:rPr lang="en-US" dirty="0" smtClean="0"/>
              <a:t>getter</a:t>
            </a:r>
            <a:r>
              <a:rPr lang="fa-IR" dirty="0" smtClean="0"/>
              <a:t> و </a:t>
            </a:r>
            <a:r>
              <a:rPr lang="en-US" dirty="0" smtClean="0"/>
              <a:t>setter</a:t>
            </a:r>
            <a:r>
              <a:rPr lang="fa-IR" dirty="0" smtClean="0"/>
              <a:t> وجود دارد؟</a:t>
            </a:r>
            <a:endParaRPr lang="en-US" dirty="0" smtClean="0"/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کلاس‌هایی مانند </a:t>
            </a:r>
            <a:r>
              <a:rPr lang="en-US" sz="2400" dirty="0" smtClean="0"/>
              <a:t>Integer</a:t>
            </a:r>
            <a:r>
              <a:rPr lang="fa-IR" sz="2400" dirty="0" smtClean="0"/>
              <a:t> </a:t>
            </a:r>
            <a:r>
              <a:rPr lang="fa-IR" dirty="0" smtClean="0"/>
              <a:t>و </a:t>
            </a:r>
            <a:r>
              <a:rPr lang="en-US" sz="2400" dirty="0" smtClean="0"/>
              <a:t>String</a:t>
            </a:r>
            <a:r>
              <a:rPr lang="fa-IR" sz="2400" dirty="0" smtClean="0"/>
              <a:t> </a:t>
            </a:r>
            <a:r>
              <a:rPr lang="fa-IR" dirty="0" err="1" smtClean="0"/>
              <a:t>اصطلاحاً</a:t>
            </a:r>
            <a:r>
              <a:rPr lang="fa-IR" dirty="0" smtClean="0"/>
              <a:t> </a:t>
            </a:r>
            <a:r>
              <a:rPr lang="en-US" sz="2400" dirty="0" smtClean="0"/>
              <a:t>immutable</a:t>
            </a:r>
            <a:r>
              <a:rPr lang="fa-IR" sz="2400" dirty="0" smtClean="0"/>
              <a:t> </a:t>
            </a:r>
            <a:r>
              <a:rPr lang="fa-IR" dirty="0" smtClean="0"/>
              <a:t>هستند.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fa-IR" dirty="0" smtClean="0"/>
              <a:t>یعنی چه؟ چرا؟</a:t>
            </a:r>
            <a:endParaRPr lang="en-US" dirty="0" smtClean="0"/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چگونه </a:t>
            </a:r>
            <a:r>
              <a:rPr lang="fa-IR" dirty="0" err="1" smtClean="0"/>
              <a:t>برنامه‌ای</a:t>
            </a:r>
            <a:r>
              <a:rPr lang="fa-IR" dirty="0" smtClean="0"/>
              <a:t> که شامل بسته‌های مختلف است را کامپایل و اجرا کنیم؟</a:t>
            </a:r>
            <a:endParaRPr lang="en-US" dirty="0" smtClean="0"/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مفهوم </a:t>
            </a:r>
            <a:r>
              <a:rPr lang="en-US" dirty="0" smtClean="0"/>
              <a:t>Namespace</a:t>
            </a:r>
            <a:r>
              <a:rPr lang="fa-IR" dirty="0" smtClean="0"/>
              <a:t> در </a:t>
            </a:r>
            <a:r>
              <a:rPr lang="fa-IR" dirty="0" err="1" smtClean="0"/>
              <a:t>زبان‌های</a:t>
            </a:r>
            <a:r>
              <a:rPr lang="fa-IR" dirty="0" smtClean="0"/>
              <a:t> </a:t>
            </a:r>
            <a:r>
              <a:rPr lang="fa-IR" dirty="0" err="1" smtClean="0"/>
              <a:t>برنامه‌نویسی</a:t>
            </a:r>
            <a:r>
              <a:rPr lang="fa-IR" dirty="0" smtClean="0"/>
              <a:t> دیگر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fa-IR" dirty="0" smtClean="0"/>
              <a:t>مثل </a:t>
            </a:r>
            <a:r>
              <a:rPr lang="en-US" dirty="0" smtClean="0"/>
              <a:t>C++</a:t>
            </a:r>
            <a:r>
              <a:rPr lang="fa-IR" dirty="0" smtClean="0"/>
              <a:t> و </a:t>
            </a:r>
            <a:r>
              <a:rPr lang="en-US" dirty="0" smtClean="0"/>
              <a:t>C#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الگوهای طراحی (</a:t>
            </a:r>
            <a:r>
              <a:rPr lang="en-US" dirty="0" smtClean="0"/>
              <a:t>Design Patterns</a:t>
            </a:r>
            <a:r>
              <a:rPr lang="fa-IR" dirty="0" smtClean="0"/>
              <a:t>)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en-US" dirty="0" smtClean="0"/>
              <a:t>Singleton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fa-IR" dirty="0" smtClean="0"/>
              <a:t>به چه </a:t>
            </a:r>
            <a:r>
              <a:rPr lang="fa-IR" dirty="0" err="1" smtClean="0"/>
              <a:t>شکل‌های</a:t>
            </a:r>
            <a:r>
              <a:rPr lang="fa-IR" dirty="0" smtClean="0"/>
              <a:t> دیگری </a:t>
            </a:r>
            <a:r>
              <a:rPr lang="fa-IR" dirty="0" err="1" smtClean="0"/>
              <a:t>می‌توان</a:t>
            </a:r>
            <a:r>
              <a:rPr lang="fa-IR" dirty="0" smtClean="0"/>
              <a:t> الگوی </a:t>
            </a:r>
            <a:r>
              <a:rPr lang="en-US" dirty="0" smtClean="0"/>
              <a:t>Singleton</a:t>
            </a:r>
            <a:r>
              <a:rPr lang="fa-IR" dirty="0" smtClean="0"/>
              <a:t> را پیاده کرد؟</a:t>
            </a:r>
            <a:endParaRPr lang="en-US" dirty="0" smtClean="0"/>
          </a:p>
          <a:p>
            <a:pPr algn="l" rtl="0">
              <a:buClr>
                <a:schemeClr val="accent3"/>
              </a:buClr>
              <a:buSzPct val="95000"/>
            </a:pPr>
            <a:endParaRPr lang="fa-IR" dirty="0" smtClean="0"/>
          </a:p>
          <a:p>
            <a:pPr lvl="1">
              <a:buClr>
                <a:schemeClr val="accent3"/>
              </a:buClr>
              <a:buSzPct val="95000"/>
            </a:pPr>
            <a:endParaRPr lang="fa-IR" dirty="0"/>
          </a:p>
          <a:p>
            <a:pPr lvl="1">
              <a:buClr>
                <a:schemeClr val="accent3"/>
              </a:buClr>
              <a:buSzPct val="95000"/>
            </a:pPr>
            <a:endParaRPr lang="fa-I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" y="0"/>
            <a:ext cx="2427574" cy="161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غلط‌نامه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جلسه شماره 7: امکانات شیءگرا در جاوا</a:t>
            </a:r>
          </a:p>
          <a:p>
            <a:r>
              <a:rPr lang="fa-IR" dirty="0" smtClean="0"/>
              <a:t>اسلاید شماره 48 . دقیقه 82 در فیلم آموزشی</a:t>
            </a:r>
          </a:p>
          <a:p>
            <a:r>
              <a:rPr lang="fa-IR" dirty="0" smtClean="0">
                <a:solidFill>
                  <a:srgbClr val="C00000"/>
                </a:solidFill>
              </a:rPr>
              <a:t>اصلاحیه:</a:t>
            </a:r>
          </a:p>
          <a:p>
            <a:pPr lvl="1"/>
            <a:r>
              <a:rPr lang="fa-IR" dirty="0" smtClean="0"/>
              <a:t>بین «مقداردهی‌های درخط» و «بلوک‌های مقداردهی اولیه» ترتیب جای‌گیری در برنامه مهم است</a:t>
            </a:r>
          </a:p>
          <a:p>
            <a:pPr lvl="1"/>
            <a:r>
              <a:rPr lang="fa-IR" dirty="0"/>
              <a:t>هر کدام در کد زودتر قرار بگیرند، زودتر اجرا می‌شوند</a:t>
            </a:r>
            <a:endParaRPr lang="fa-IR" dirty="0" smtClean="0"/>
          </a:p>
          <a:p>
            <a:pPr lvl="1"/>
            <a:r>
              <a:rPr lang="fa-IR" smtClean="0"/>
              <a:t>موارد </a:t>
            </a:r>
            <a:r>
              <a:rPr lang="fa-IR" dirty="0" smtClean="0"/>
              <a:t>استاتیک</a:t>
            </a:r>
            <a:r>
              <a:rPr lang="fa-IR" sz="2600" dirty="0" smtClean="0"/>
              <a:t> (بلوک استاتیک و مقداردهی در خط استاتیک)</a:t>
            </a:r>
            <a:r>
              <a:rPr lang="fa-IR" dirty="0" smtClean="0"/>
              <a:t> </a:t>
            </a:r>
            <a:r>
              <a:rPr lang="fa-IR" dirty="0" smtClean="0"/>
              <a:t>هم همین‌طور است</a:t>
            </a:r>
            <a:br>
              <a:rPr lang="fa-IR" dirty="0" smtClean="0"/>
            </a:br>
            <a:r>
              <a:rPr lang="fa-IR" dirty="0" smtClean="0"/>
              <a:t>مثال‌های موجود در این بخش صحیح هستند</a:t>
            </a:r>
          </a:p>
        </p:txBody>
      </p:sp>
    </p:spTree>
    <p:extLst>
      <p:ext uri="{BB962C8B-B14F-4D97-AF65-F5344CB8AC3E}">
        <p14:creationId xmlns:p14="http://schemas.microsoft.com/office/powerpoint/2010/main" val="298761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066800"/>
            <a:ext cx="4961623" cy="535305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19400" y="1143000"/>
            <a:ext cx="6096000" cy="2057400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کلاس‌های </a:t>
            </a:r>
            <a:r>
              <a:rPr lang="fa-IR" dirty="0" err="1" smtClean="0"/>
              <a:t>کامپایل‌شده</a:t>
            </a:r>
            <a:r>
              <a:rPr lang="fa-IR" dirty="0" smtClean="0"/>
              <a:t> (</a:t>
            </a:r>
            <a:r>
              <a:rPr lang="fa-IR" dirty="0" err="1" smtClean="0"/>
              <a:t>فایل‌های</a:t>
            </a:r>
            <a:r>
              <a:rPr lang="fa-IR" dirty="0" smtClean="0"/>
              <a:t> </a:t>
            </a:r>
            <a:r>
              <a:rPr lang="en-US" dirty="0" smtClean="0"/>
              <a:t>.class</a:t>
            </a:r>
            <a:r>
              <a:rPr lang="fa-IR" dirty="0" smtClean="0"/>
              <a:t>) هم مانند متن </a:t>
            </a:r>
            <a:r>
              <a:rPr lang="fa-IR" dirty="0" err="1" smtClean="0"/>
              <a:t>برنامه‌ها</a:t>
            </a:r>
            <a:r>
              <a:rPr lang="fa-IR" dirty="0" smtClean="0"/>
              <a:t> (</a:t>
            </a:r>
            <a:r>
              <a:rPr lang="fa-IR" dirty="0" err="1" smtClean="0"/>
              <a:t>فایل‌های</a:t>
            </a:r>
            <a:r>
              <a:rPr lang="fa-IR" dirty="0" smtClean="0"/>
              <a:t> </a:t>
            </a:r>
            <a:r>
              <a:rPr lang="en-US" dirty="0" smtClean="0"/>
              <a:t>.java</a:t>
            </a:r>
            <a:r>
              <a:rPr lang="fa-IR" dirty="0" smtClean="0"/>
              <a:t>) داخل </a:t>
            </a:r>
            <a:r>
              <a:rPr lang="fa-IR" dirty="0" err="1" smtClean="0"/>
              <a:t>شاخه‌بندی</a:t>
            </a:r>
            <a:r>
              <a:rPr lang="fa-IR" dirty="0" smtClean="0"/>
              <a:t> بسته‌ها قرار </a:t>
            </a:r>
            <a:r>
              <a:rPr lang="fa-IR" dirty="0" err="1" smtClean="0"/>
              <a:t>می‌گیرند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بسته‌ها و </a:t>
            </a:r>
            <a:r>
              <a:rPr lang="fa-IR" dirty="0" err="1" smtClean="0"/>
              <a:t>شاخه‌ها</a:t>
            </a:r>
            <a:r>
              <a:rPr lang="fa-IR" dirty="0" smtClean="0"/>
              <a:t> (</a:t>
            </a:r>
            <a:r>
              <a:rPr lang="en-US" dirty="0" smtClean="0"/>
              <a:t>Packages and Folders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نامگذاری بسته‌ها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هر شرکت یا گروه تولیدکننده </a:t>
            </a:r>
            <a:r>
              <a:rPr lang="fa-IR" dirty="0" err="1" smtClean="0"/>
              <a:t>نرم‌افزار</a:t>
            </a:r>
            <a:r>
              <a:rPr lang="fa-IR" dirty="0" smtClean="0"/>
              <a:t>، یک </a:t>
            </a:r>
            <a:r>
              <a:rPr lang="fa-IR" b="1" dirty="0" smtClean="0"/>
              <a:t>آدرس سایت</a:t>
            </a:r>
            <a:r>
              <a:rPr lang="fa-IR" dirty="0" smtClean="0"/>
              <a:t> دارد</a:t>
            </a:r>
          </a:p>
          <a:p>
            <a:pPr lvl="1"/>
            <a:r>
              <a:rPr lang="fa-IR" dirty="0" smtClean="0"/>
              <a:t>یا </a:t>
            </a:r>
            <a:r>
              <a:rPr lang="fa-IR" dirty="0" err="1" smtClean="0"/>
              <a:t>دامنه‌ای</a:t>
            </a:r>
            <a:r>
              <a:rPr lang="fa-IR" dirty="0" smtClean="0"/>
              <a:t> (</a:t>
            </a:r>
            <a:r>
              <a:rPr lang="fa-IR" dirty="0" err="1" smtClean="0"/>
              <a:t>آدرسی</a:t>
            </a:r>
            <a:r>
              <a:rPr lang="fa-IR" dirty="0" smtClean="0"/>
              <a:t>) برای خودش متصور است</a:t>
            </a:r>
          </a:p>
          <a:p>
            <a:r>
              <a:rPr lang="fa-IR" dirty="0" smtClean="0"/>
              <a:t>مثال:</a:t>
            </a:r>
            <a:r>
              <a:rPr lang="fa-IR" dirty="0"/>
              <a:t> </a:t>
            </a:r>
            <a:r>
              <a:rPr lang="en-US" dirty="0" smtClean="0"/>
              <a:t>google.com</a:t>
            </a:r>
            <a:r>
              <a:rPr lang="fa-IR" dirty="0" smtClean="0"/>
              <a:t> ، </a:t>
            </a:r>
            <a:r>
              <a:rPr lang="en-US" dirty="0" smtClean="0"/>
              <a:t>javacup.ir</a:t>
            </a:r>
            <a:r>
              <a:rPr lang="fa-IR" dirty="0" smtClean="0"/>
              <a:t> ، </a:t>
            </a:r>
            <a:r>
              <a:rPr lang="en-US" dirty="0" smtClean="0"/>
              <a:t>apache.org</a:t>
            </a:r>
            <a:endParaRPr lang="fa-IR" dirty="0" smtClean="0"/>
          </a:p>
          <a:p>
            <a:pPr lvl="1"/>
            <a:r>
              <a:rPr lang="fa-IR" dirty="0" smtClean="0"/>
              <a:t>یا </a:t>
            </a:r>
            <a:r>
              <a:rPr lang="en-US" dirty="0" smtClean="0"/>
              <a:t>taghitaghavi.ir</a:t>
            </a:r>
          </a:p>
          <a:p>
            <a:r>
              <a:rPr lang="fa-IR" dirty="0"/>
              <a:t>نحوه معمول </a:t>
            </a:r>
            <a:r>
              <a:rPr lang="fa-IR" dirty="0" err="1"/>
              <a:t>نام‌گذاری</a:t>
            </a:r>
            <a:r>
              <a:rPr lang="fa-IR" dirty="0"/>
              <a:t> </a:t>
            </a:r>
            <a:r>
              <a:rPr lang="fa-IR" dirty="0" smtClean="0"/>
              <a:t>بسته‌ها :</a:t>
            </a:r>
            <a:r>
              <a:rPr lang="fa-IR" dirty="0"/>
              <a:t> </a:t>
            </a:r>
            <a:r>
              <a:rPr lang="fa-IR" dirty="0" smtClean="0"/>
              <a:t>از کل به جزء</a:t>
            </a:r>
          </a:p>
          <a:p>
            <a:pPr marL="365760" lvl="1" indent="0" algn="l" rtl="0">
              <a:buNone/>
            </a:pPr>
            <a:r>
              <a:rPr lang="fa-IR" dirty="0" smtClean="0"/>
              <a:t>	 دامنه</a:t>
            </a:r>
            <a:r>
              <a:rPr lang="en-US" dirty="0" smtClean="0"/>
              <a:t>.</a:t>
            </a:r>
            <a:r>
              <a:rPr lang="fa-IR" dirty="0" smtClean="0"/>
              <a:t> شرکت </a:t>
            </a:r>
            <a:r>
              <a:rPr lang="en-US" dirty="0" smtClean="0"/>
              <a:t>.</a:t>
            </a:r>
            <a:r>
              <a:rPr lang="fa-IR" dirty="0" smtClean="0"/>
              <a:t> دپارتمان </a:t>
            </a:r>
            <a:r>
              <a:rPr lang="en-US" dirty="0" smtClean="0"/>
              <a:t>.</a:t>
            </a:r>
            <a:r>
              <a:rPr lang="fa-IR" dirty="0" smtClean="0"/>
              <a:t> پروژه 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 err="1" smtClean="0"/>
              <a:t>زیرمجموعه</a:t>
            </a:r>
            <a:r>
              <a:rPr lang="fa-IR" dirty="0" smtClean="0"/>
              <a:t> </a:t>
            </a:r>
            <a:endParaRPr lang="en-US" dirty="0" smtClean="0"/>
          </a:p>
          <a:p>
            <a:r>
              <a:rPr lang="fa-IR" dirty="0" smtClean="0"/>
              <a:t>مثال:</a:t>
            </a:r>
          </a:p>
          <a:p>
            <a:pPr marL="365760" lvl="1" indent="0" algn="l" rtl="0">
              <a:buNone/>
            </a:pPr>
            <a:r>
              <a:rPr lang="fa-IR" dirty="0" smtClean="0"/>
              <a:t>					</a:t>
            </a:r>
            <a:r>
              <a:rPr lang="en-US" dirty="0" err="1" smtClean="0"/>
              <a:t>ir.javacup</a:t>
            </a:r>
            <a:endParaRPr lang="fa-IR" dirty="0"/>
          </a:p>
          <a:p>
            <a:pPr marL="365760" lvl="1" indent="0" algn="l" rtl="0">
              <a:buNone/>
            </a:pPr>
            <a:r>
              <a:rPr lang="fa-IR" dirty="0" smtClean="0"/>
              <a:t>					</a:t>
            </a:r>
            <a:r>
              <a:rPr lang="en-US" dirty="0" smtClean="0"/>
              <a:t>org.apache.commons.io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04800" y="3954959"/>
            <a:ext cx="716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dirty="0">
                <a:sym typeface="Wingdings" panose="05000000000000000000" pitchFamily="2" charset="2"/>
              </a:rPr>
              <a:t>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0435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5148</TotalTime>
  <Words>3547</Words>
  <Application>Microsoft Office PowerPoint</Application>
  <PresentationFormat>On-screen Show (4:3)</PresentationFormat>
  <Paragraphs>729</Paragraphs>
  <Slides>75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IranNastaliq</vt:lpstr>
      <vt:lpstr>Century Schoolbook</vt:lpstr>
      <vt:lpstr>Calibri</vt:lpstr>
      <vt:lpstr>Consolas</vt:lpstr>
      <vt:lpstr>B Nazanin</vt:lpstr>
      <vt:lpstr>Arial</vt:lpstr>
      <vt:lpstr>Wingdings 2</vt:lpstr>
      <vt:lpstr>B Traffic</vt:lpstr>
      <vt:lpstr>Courier New</vt:lpstr>
      <vt:lpstr>B Titr</vt:lpstr>
      <vt:lpstr>Times New Roman</vt:lpstr>
      <vt:lpstr>Wingdings</vt:lpstr>
      <vt:lpstr>Oriel</vt:lpstr>
      <vt:lpstr>امکانات شیءگرا در جاوا OOP in Java, a Deeper Look </vt:lpstr>
      <vt:lpstr>حقوق مؤلف</vt:lpstr>
      <vt:lpstr>سرفصل مطالب</vt:lpstr>
      <vt:lpstr>بسته Package</vt:lpstr>
      <vt:lpstr>بسته (package)</vt:lpstr>
      <vt:lpstr>تعریف بسته</vt:lpstr>
      <vt:lpstr>مثال</vt:lpstr>
      <vt:lpstr>بسته‌ها و شاخه‌ها (Packages and Folders)</vt:lpstr>
      <vt:lpstr>نامگذاری بسته‌ها</vt:lpstr>
      <vt:lpstr>استفاده از بسته‌ها</vt:lpstr>
      <vt:lpstr>نحوه استفاده از بسته‌ها</vt:lpstr>
      <vt:lpstr>دستور import</vt:lpstr>
      <vt:lpstr>دستور import (ادامه)</vt:lpstr>
      <vt:lpstr>دستور import (ادامه)</vt:lpstr>
      <vt:lpstr>چند بسته معروف در جاوا</vt:lpstr>
      <vt:lpstr>نکته</vt:lpstr>
      <vt:lpstr>سطوح دسترسی Access Levels</vt:lpstr>
      <vt:lpstr>سطوح دسترسی</vt:lpstr>
      <vt:lpstr>مثال</vt:lpstr>
      <vt:lpstr>سطح دسترسی به کلاس</vt:lpstr>
      <vt:lpstr>درباره getter و setter</vt:lpstr>
      <vt:lpstr>مثال</vt:lpstr>
      <vt:lpstr>چرا getter و setter تعریف کنیم؟</vt:lpstr>
      <vt:lpstr>کوییز</vt:lpstr>
      <vt:lpstr>کدام گزينه درباره یک فایل برنامه جاوا صحیح است؟</vt:lpstr>
      <vt:lpstr>سؤال</vt:lpstr>
      <vt:lpstr>سؤال: مخفی برای کلاس یا مخفی برای شیء؟!</vt:lpstr>
      <vt:lpstr>پاسخ: مخفی برای کلاس</vt:lpstr>
      <vt:lpstr>تمرين عملی</vt:lpstr>
      <vt:lpstr>تمرين عملی</vt:lpstr>
      <vt:lpstr>مفهوم استاتیک Static Members</vt:lpstr>
      <vt:lpstr>مثال: برنامه نمایشگاه (فروش) خودرو</vt:lpstr>
      <vt:lpstr>متغیرهای استاتیک (Static Variables)</vt:lpstr>
      <vt:lpstr>متدهای استاتیک</vt:lpstr>
      <vt:lpstr>مثال: کلاس Pride</vt:lpstr>
      <vt:lpstr>مثال: کلاس Person</vt:lpstr>
      <vt:lpstr>مثال: نگاهی به کلاس java.lang.Math</vt:lpstr>
      <vt:lpstr>متدهای استاتیک (ادامه)</vt:lpstr>
      <vt:lpstr>امکان import static</vt:lpstr>
      <vt:lpstr>مثال import static</vt:lpstr>
      <vt:lpstr>کوییز</vt:lpstr>
      <vt:lpstr>سؤال</vt:lpstr>
      <vt:lpstr>آماده‌سازی متغیرهای استاتیک Static Initialization</vt:lpstr>
      <vt:lpstr>آماده‌سازی متغیرهای استاتیک (Static Initialization)</vt:lpstr>
      <vt:lpstr>آماده‌سازی متغیرهای استاتیک (ادامه)</vt:lpstr>
      <vt:lpstr>روش‌های مقداردهی اولیه استاتیک</vt:lpstr>
      <vt:lpstr>بلوک استاتیک (Static Block)</vt:lpstr>
      <vt:lpstr>ترتیب مقداردهی اولیه</vt:lpstr>
      <vt:lpstr>کوییز</vt:lpstr>
      <vt:lpstr>در برنامه زیر به ترتیب کدام مقداردهی‌ها انجام می‌شود؟</vt:lpstr>
      <vt:lpstr>مرور چند مسأله جالب</vt:lpstr>
      <vt:lpstr>مسأله اول</vt:lpstr>
      <vt:lpstr>پاسخ</vt:lpstr>
      <vt:lpstr>نمونه استفاده</vt:lpstr>
      <vt:lpstr>مسأله دوم</vt:lpstr>
      <vt:lpstr>راه حل</vt:lpstr>
      <vt:lpstr>تمرين عملی</vt:lpstr>
      <vt:lpstr>تمرين عملی</vt:lpstr>
      <vt:lpstr>کلیدواژه this What is this?!</vt:lpstr>
      <vt:lpstr>کلیدواژه this</vt:lpstr>
      <vt:lpstr>کاربرد this</vt:lpstr>
      <vt:lpstr>نمونه دیگری از کاربرد this</vt:lpstr>
      <vt:lpstr>یادآوری: کاربرد this برای فراخوانی سازنده دیگر</vt:lpstr>
      <vt:lpstr>متدهای استاتیک و this</vt:lpstr>
      <vt:lpstr>کوییز</vt:lpstr>
      <vt:lpstr>سؤال: - اسم این فایل جاوا؟ - خروجی این برنامه؟</vt:lpstr>
      <vt:lpstr>تمرين عملی</vt:lpstr>
      <vt:lpstr>تمرين عملی</vt:lpstr>
      <vt:lpstr>جمع‌بندی</vt:lpstr>
      <vt:lpstr>جمع‌بندی</vt:lpstr>
      <vt:lpstr>مطالعه کنيد</vt:lpstr>
      <vt:lpstr>تمرين: پیاده‌سازی دو کلاس Person و Date</vt:lpstr>
      <vt:lpstr>جستجو کنيد و بخوانيد</vt:lpstr>
      <vt:lpstr>پايان</vt:lpstr>
      <vt:lpstr>غلط‌نامه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884</cp:revision>
  <dcterms:created xsi:type="dcterms:W3CDTF">2006-08-16T00:00:00Z</dcterms:created>
  <dcterms:modified xsi:type="dcterms:W3CDTF">2019-08-10T12:56:44Z</dcterms:modified>
</cp:coreProperties>
</file>