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56"/>
  </p:notesMasterIdLst>
  <p:sldIdLst>
    <p:sldId id="256" r:id="rId2"/>
    <p:sldId id="368" r:id="rId3"/>
    <p:sldId id="393" r:id="rId4"/>
    <p:sldId id="541" r:id="rId5"/>
    <p:sldId id="526" r:id="rId6"/>
    <p:sldId id="419" r:id="rId7"/>
    <p:sldId id="420" r:id="rId8"/>
    <p:sldId id="542" r:id="rId9"/>
    <p:sldId id="543" r:id="rId10"/>
    <p:sldId id="544" r:id="rId11"/>
    <p:sldId id="545" r:id="rId12"/>
    <p:sldId id="546" r:id="rId13"/>
    <p:sldId id="422" r:id="rId14"/>
    <p:sldId id="466" r:id="rId15"/>
    <p:sldId id="467" r:id="rId16"/>
    <p:sldId id="468" r:id="rId17"/>
    <p:sldId id="469" r:id="rId18"/>
    <p:sldId id="471" r:id="rId19"/>
    <p:sldId id="548" r:id="rId20"/>
    <p:sldId id="549" r:id="rId21"/>
    <p:sldId id="476" r:id="rId22"/>
    <p:sldId id="547" r:id="rId23"/>
    <p:sldId id="568" r:id="rId24"/>
    <p:sldId id="569" r:id="rId25"/>
    <p:sldId id="570" r:id="rId26"/>
    <p:sldId id="479" r:id="rId27"/>
    <p:sldId id="571" r:id="rId28"/>
    <p:sldId id="550" r:id="rId29"/>
    <p:sldId id="552" r:id="rId30"/>
    <p:sldId id="575" r:id="rId31"/>
    <p:sldId id="574" r:id="rId32"/>
    <p:sldId id="564" r:id="rId33"/>
    <p:sldId id="576" r:id="rId34"/>
    <p:sldId id="577" r:id="rId35"/>
    <p:sldId id="578" r:id="rId36"/>
    <p:sldId id="551" r:id="rId37"/>
    <p:sldId id="554" r:id="rId38"/>
    <p:sldId id="555" r:id="rId39"/>
    <p:sldId id="556" r:id="rId40"/>
    <p:sldId id="559" r:id="rId41"/>
    <p:sldId id="560" r:id="rId42"/>
    <p:sldId id="563" r:id="rId43"/>
    <p:sldId id="388" r:id="rId44"/>
    <p:sldId id="579" r:id="rId45"/>
    <p:sldId id="580" r:id="rId46"/>
    <p:sldId id="582" r:id="rId47"/>
    <p:sldId id="565" r:id="rId48"/>
    <p:sldId id="581" r:id="rId49"/>
    <p:sldId id="566" r:id="rId50"/>
    <p:sldId id="389" r:id="rId51"/>
    <p:sldId id="390" r:id="rId52"/>
    <p:sldId id="391" r:id="rId53"/>
    <p:sldId id="392" r:id="rId54"/>
    <p:sldId id="271" r:id="rId55"/>
  </p:sldIdLst>
  <p:sldSz cx="9144000" cy="6858000" type="screen4x3"/>
  <p:notesSz cx="6858000" cy="9144000"/>
  <p:embeddedFontLst>
    <p:embeddedFont>
      <p:font typeface="IranNastaliq" panose="02020505000000020003" pitchFamily="18" charset="0"/>
      <p:regular r:id="rId57"/>
    </p:embeddedFont>
    <p:embeddedFont>
      <p:font typeface="B Titr" panose="00000700000000000000" pitchFamily="2" charset="-78"/>
      <p:bold r:id="rId58"/>
    </p:embeddedFont>
    <p:embeddedFont>
      <p:font typeface="Century Schoolbook" panose="020B0604020202020204" charset="0"/>
      <p:regular r:id="rId59"/>
      <p:bold r:id="rId60"/>
      <p:italic r:id="rId61"/>
      <p:boldItalic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Consolas" panose="020B0609020204030204" pitchFamily="49" charset="0"/>
      <p:regular r:id="rId67"/>
      <p:bold r:id="rId68"/>
      <p:italic r:id="rId69"/>
      <p:boldItalic r:id="rId70"/>
    </p:embeddedFont>
    <p:embeddedFont>
      <p:font typeface="B Traffic" panose="00000400000000000000" pitchFamily="2" charset="-78"/>
      <p:regular r:id="rId71"/>
      <p:bold r:id="rId72"/>
    </p:embeddedFont>
    <p:embeddedFont>
      <p:font typeface="Wingdings 2" panose="05020102010507070707" pitchFamily="18" charset="2"/>
      <p:regular r:id="rId73"/>
    </p:embeddedFont>
    <p:embeddedFont>
      <p:font typeface="B Nazanin" panose="00000400000000000000" pitchFamily="2" charset="-78"/>
      <p:regular r:id="rId74"/>
      <p:bold r:id="rId7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F6A"/>
    <a:srgbClr val="A50021"/>
    <a:srgbClr val="F4BAAE"/>
    <a:srgbClr val="DBFBEC"/>
    <a:srgbClr val="FD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75683" autoAdjust="0"/>
  </p:normalViewPr>
  <p:slideViewPr>
    <p:cSldViewPr>
      <p:cViewPr varScale="1">
        <p:scale>
          <a:sx n="65" d="100"/>
          <a:sy n="65" d="100"/>
        </p:scale>
        <p:origin x="6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font" Target="fonts/font18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font" Target="fonts/font17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89EC-D0F9-42BA-9837-EB79F3B5D291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92A84-B271-4996-88A0-2F83FECD3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85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3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1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6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2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Pronounce: </a:t>
            </a:r>
            <a:r>
              <a:rPr lang="en-US" sz="30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ee-nyoom</a:t>
            </a:r>
            <a:endParaRPr lang="en-US" sz="30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0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ih-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noo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uh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-reyt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ih-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nyoo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Pronounce: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ee-nyoom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0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92A84-B271-4996-88A0-2F83FECD330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3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 rtl="1">
              <a:buNone/>
              <a:defRPr sz="1800" b="1">
                <a:solidFill>
                  <a:schemeClr val="tx2"/>
                </a:solidFill>
                <a:cs typeface="B Titr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60960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چند داستان کوتاه درباره امکانات جاوا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5908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>
            <a:lvl1pPr marL="274320" indent="-274320">
              <a:lnSpc>
                <a:spcPct val="130000"/>
              </a:lnSpc>
              <a:spcBef>
                <a:spcPts val="800"/>
              </a:spcBef>
              <a:buFont typeface="Wingdings" panose="05000000000000000000" pitchFamily="2" charset="2"/>
              <a:buChar char=""/>
              <a:defRPr sz="3200">
                <a:cs typeface="B Nazanin" pitchFamily="2" charset="-78"/>
              </a:defRPr>
            </a:lvl1pPr>
            <a:lvl2pPr>
              <a:lnSpc>
                <a:spcPct val="130000"/>
              </a:lnSpc>
              <a:defRPr sz="2800">
                <a:cs typeface="B Nazanin" pitchFamily="2" charset="-78"/>
              </a:defRPr>
            </a:lvl2pPr>
            <a:lvl3pPr>
              <a:lnSpc>
                <a:spcPct val="130000"/>
              </a:lnSpc>
              <a:defRPr sz="2400">
                <a:cs typeface="B Nazanin" pitchFamily="2" charset="-78"/>
              </a:defRPr>
            </a:lvl3pPr>
            <a:lvl4pPr>
              <a:lnSpc>
                <a:spcPct val="130000"/>
              </a:lnSpc>
              <a:defRPr sz="2400">
                <a:cs typeface="B Nazanin" pitchFamily="2" charset="-78"/>
              </a:defRPr>
            </a:lvl4pPr>
            <a:lvl5pPr>
              <a:lnSpc>
                <a:spcPct val="130000"/>
              </a:lnSpc>
              <a:defRPr sz="2000"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12"/>
          <p:cNvSpPr txBox="1">
            <a:spLocks/>
          </p:cNvSpPr>
          <p:nvPr userDrawn="1"/>
        </p:nvSpPr>
        <p:spPr>
          <a:xfrm>
            <a:off x="5562600" y="6492240"/>
            <a:ext cx="25146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امکانات شیءگرایی در جاوا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6" name="Footer Placeholder 12"/>
          <p:cNvSpPr txBox="1">
            <a:spLocks/>
          </p:cNvSpPr>
          <p:nvPr userDrawn="1"/>
        </p:nvSpPr>
        <p:spPr>
          <a:xfrm>
            <a:off x="2819400" y="6492240"/>
            <a:ext cx="2590800" cy="365760"/>
          </a:xfrm>
          <a:prstGeom prst="rect">
            <a:avLst/>
          </a:prstGeom>
        </p:spPr>
        <p:txBody>
          <a:bodyPr vert="horz" rtlCol="0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32E6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aliakbary@asta.ir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32E6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152400" y="6477000"/>
            <a:ext cx="8763000" cy="1"/>
          </a:xfrm>
          <a:prstGeom prst="line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/>
          <p:cNvSpPr txBox="1">
            <a:spLocks/>
          </p:cNvSpPr>
          <p:nvPr userDrawn="1"/>
        </p:nvSpPr>
        <p:spPr>
          <a:xfrm>
            <a:off x="457200" y="6492240"/>
            <a:ext cx="1828800" cy="365760"/>
          </a:xfrm>
          <a:prstGeom prst="rect">
            <a:avLst/>
          </a:prstGeom>
        </p:spPr>
        <p:txBody>
          <a:bodyPr vert="horz"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انجمن </a:t>
            </a:r>
            <a:r>
              <a:rPr kumimoji="0" lang="fa-IR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Traffic" pitchFamily="2" charset="-78"/>
              </a:rPr>
              <a:t>جاواکاپ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Traffic" pitchFamily="2" charset="-7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86800" y="6400800"/>
            <a:ext cx="457199" cy="457200"/>
          </a:xfrm>
          <a:prstGeom prst="rect">
            <a:avLst/>
          </a:prstGeom>
        </p:spPr>
        <p:txBody>
          <a:bodyPr vert="horz" bIns="0" rtlCol="0" anchor="ctr"/>
          <a:lstStyle>
            <a:defPPr>
              <a:defRPr lang="ar-SA"/>
            </a:defPPr>
            <a:lvl1pPr algn="r" rtl="1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B Titr" pitchFamily="2" charset="-7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5DE069-895B-4DE0-BABE-F123686C0279}" type="slidenum">
              <a:rPr kumimoji="0" lang="ar-SA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B Titr" pitchFamily="2" charset="-78"/>
              </a:rPr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B Titr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44" y="6565367"/>
            <a:ext cx="736156" cy="2926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6271260"/>
            <a:ext cx="419100" cy="5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r">
              <a:buNone/>
              <a:defRPr sz="3000" b="1" cap="none" baseline="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39624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143000"/>
            <a:ext cx="4191000" cy="5486400"/>
          </a:xfrm>
        </p:spPr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>
            <a:lvl1pPr>
              <a:defRPr sz="3600">
                <a:cs typeface="B Titr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990600"/>
            <a:ext cx="876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>
          <a:xfrm>
            <a:off x="152400" y="594741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8686800" y="6400800"/>
            <a:ext cx="45720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1" eaLnBrk="1" latinLnBrk="0" hangingPunct="1">
        <a:spcBef>
          <a:spcPct val="0"/>
        </a:spcBef>
        <a:buNone/>
        <a:defRPr kumimoji="0" sz="3000" b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cup.ir/javacu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چند داستان کوتاه درباره امکانات جاوا</a:t>
            </a:r>
            <a:br>
              <a:rPr lang="fa-IR" dirty="0" smtClean="0"/>
            </a:br>
            <a:r>
              <a:rPr lang="en-US" sz="3200" dirty="0" smtClean="0"/>
              <a:t>Java Short Stories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tx2">
                  <a:lumMod val="75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صادق</a:t>
            </a:r>
            <a:r>
              <a:rPr lang="fa-IR" sz="2400" dirty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2400" dirty="0" smtClean="0">
                <a:solidFill>
                  <a:schemeClr val="tx2">
                    <a:lumMod val="75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 علی‌اکبری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7726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انجمن جاواکاپ تقدیم </a:t>
            </a:r>
            <a:r>
              <a:rPr lang="fa-IR" dirty="0" err="1" smtClean="0">
                <a:solidFill>
                  <a:schemeClr val="accent4">
                    <a:lumMod val="50000"/>
                  </a:schemeClr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می‌کند</a:t>
            </a:r>
            <a:endParaRPr lang="fa-IR" dirty="0" smtClean="0">
              <a:solidFill>
                <a:schemeClr val="accent4">
                  <a:lumMod val="50000"/>
                </a:schemeClr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endParaRPr lang="fa-IR" dirty="0" smtClean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  <a:p>
            <a:r>
              <a:rPr lang="fa-IR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دوره برنامه‌نويسی جاوا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2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6600"/>
            <a:ext cx="4048125" cy="25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کلاس‌های</a:t>
            </a:r>
            <a:r>
              <a:rPr lang="fa-IR" dirty="0"/>
              <a:t> لفاف انواع اولیه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sz="2800" dirty="0" smtClean="0"/>
              <a:t>انواع داده اولیه (</a:t>
            </a:r>
            <a:r>
              <a:rPr lang="en-US" sz="2800" dirty="0" smtClean="0"/>
              <a:t>primitive data types</a:t>
            </a:r>
            <a:r>
              <a:rPr lang="fa-IR" sz="2800" dirty="0" smtClean="0"/>
              <a:t>) را </a:t>
            </a:r>
            <a:r>
              <a:rPr lang="fa-IR" sz="2800" dirty="0" err="1" smtClean="0"/>
              <a:t>می‌شناسیم</a:t>
            </a:r>
            <a:endParaRPr lang="fa-IR" sz="2800" dirty="0" smtClean="0"/>
          </a:p>
          <a:p>
            <a:pPr algn="l" rtl="0"/>
            <a:r>
              <a:rPr lang="en-US" sz="2400" dirty="0"/>
              <a:t>byte, short, </a:t>
            </a:r>
            <a:r>
              <a:rPr lang="en-US" sz="2400" dirty="0" err="1"/>
              <a:t>int</a:t>
            </a:r>
            <a:r>
              <a:rPr lang="en-US" sz="2400" dirty="0"/>
              <a:t>, long, float, double, char, </a:t>
            </a:r>
            <a:r>
              <a:rPr lang="en-US" sz="2400" dirty="0" err="1"/>
              <a:t>boolean</a:t>
            </a:r>
            <a:endParaRPr lang="fa-IR" sz="2400" dirty="0" smtClean="0"/>
          </a:p>
          <a:p>
            <a:r>
              <a:rPr lang="fa-IR" sz="2800" dirty="0" err="1" smtClean="0"/>
              <a:t>می‌دانیم</a:t>
            </a:r>
            <a:r>
              <a:rPr lang="fa-IR" sz="2800" dirty="0" smtClean="0"/>
              <a:t> متغیرهایی که از این انواع هستند، </a:t>
            </a:r>
            <a:r>
              <a:rPr lang="fa-IR" sz="2800" dirty="0" err="1" smtClean="0"/>
              <a:t>شیء</a:t>
            </a:r>
            <a:r>
              <a:rPr lang="fa-IR" sz="2800" dirty="0" smtClean="0"/>
              <a:t> نیستند</a:t>
            </a:r>
          </a:p>
          <a:p>
            <a:pPr lvl="1"/>
            <a:r>
              <a:rPr lang="fa-IR" sz="2400" dirty="0" smtClean="0"/>
              <a:t>به یک </a:t>
            </a:r>
            <a:r>
              <a:rPr lang="fa-IR" sz="2400" dirty="0" err="1" smtClean="0"/>
              <a:t>شیء</a:t>
            </a:r>
            <a:r>
              <a:rPr lang="fa-IR" sz="2400" dirty="0" smtClean="0"/>
              <a:t> اشاره </a:t>
            </a:r>
            <a:r>
              <a:rPr lang="fa-IR" sz="2400" dirty="0" err="1" smtClean="0"/>
              <a:t>نمی‌کنند</a:t>
            </a:r>
            <a:r>
              <a:rPr lang="fa-IR" sz="2400" dirty="0" smtClean="0"/>
              <a:t>، </a:t>
            </a:r>
          </a:p>
          <a:p>
            <a:pPr lvl="1"/>
            <a:r>
              <a:rPr lang="fa-IR" sz="2400" dirty="0" smtClean="0"/>
              <a:t>بلکه مستقیماً یک مقدار را نگهداری </a:t>
            </a:r>
            <a:r>
              <a:rPr lang="fa-IR" sz="2400" dirty="0" err="1" smtClean="0"/>
              <a:t>می‌کنند</a:t>
            </a:r>
            <a:r>
              <a:rPr lang="fa-IR" sz="2400" dirty="0" smtClean="0"/>
              <a:t/>
            </a:r>
            <a:br>
              <a:rPr lang="fa-IR" sz="2400" dirty="0" smtClean="0"/>
            </a:br>
            <a:endParaRPr lang="fa-IR" sz="800" dirty="0" smtClean="0"/>
          </a:p>
          <a:p>
            <a:r>
              <a:rPr lang="fa-IR" sz="3000" dirty="0" err="1" smtClean="0"/>
              <a:t>متناظر</a:t>
            </a:r>
            <a:r>
              <a:rPr lang="fa-IR" sz="3000" dirty="0" smtClean="0"/>
              <a:t> هر نوع اولیه یک کلاس تعریف شده</a:t>
            </a:r>
          </a:p>
          <a:p>
            <a:pPr lvl="1"/>
            <a:r>
              <a:rPr lang="en-US" sz="2600" dirty="0" smtClean="0"/>
              <a:t>Primitive </a:t>
            </a:r>
            <a:r>
              <a:rPr lang="en-US" sz="2600" dirty="0"/>
              <a:t>Wrapper Classes</a:t>
            </a:r>
            <a:endParaRPr lang="fa-IR" sz="2600" dirty="0" smtClean="0"/>
          </a:p>
          <a:p>
            <a:r>
              <a:rPr lang="fa-IR" dirty="0" err="1" smtClean="0"/>
              <a:t>هرگاه</a:t>
            </a:r>
            <a:r>
              <a:rPr lang="fa-IR" dirty="0" smtClean="0"/>
              <a:t> که یک </a:t>
            </a:r>
            <a:r>
              <a:rPr lang="fa-IR" dirty="0" err="1" smtClean="0"/>
              <a:t>شیء</a:t>
            </a:r>
            <a:r>
              <a:rPr lang="fa-IR" dirty="0" smtClean="0"/>
              <a:t> مورد نیاز باشد</a:t>
            </a:r>
          </a:p>
          <a:p>
            <a:pPr lvl="1"/>
            <a:r>
              <a:rPr lang="fa-IR" dirty="0" smtClean="0"/>
              <a:t>از </a:t>
            </a:r>
            <a:r>
              <a:rPr lang="fa-IR" dirty="0" err="1" smtClean="0"/>
              <a:t>آن‌ها</a:t>
            </a:r>
            <a:r>
              <a:rPr lang="fa-IR" dirty="0" smtClean="0"/>
              <a:t> به جای انواع اولیه استفاده می‌کنیم</a:t>
            </a:r>
          </a:p>
          <a:p>
            <a:pPr lvl="1"/>
            <a:r>
              <a:rPr lang="fa-IR" b="1" dirty="0" smtClean="0"/>
              <a:t>امکان مهم</a:t>
            </a:r>
            <a:r>
              <a:rPr lang="fa-IR" dirty="0" smtClean="0"/>
              <a:t>: اشیاء این کلاس‌ها، برخلاف انواع داده اولیه، می‌توانند </a:t>
            </a:r>
            <a:r>
              <a:rPr lang="en-US" dirty="0" smtClean="0"/>
              <a:t>null</a:t>
            </a:r>
            <a:r>
              <a:rPr lang="fa-IR" dirty="0" smtClean="0"/>
              <a:t> باشند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1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Double(12.2);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.doubleValue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.intValue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max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a-IR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fa-IR" sz="2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Integer(12);</a:t>
            </a:r>
          </a:p>
          <a:p>
            <a:pPr marL="0" indent="0" algn="l" rtl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maxInt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MIN_VALUE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endParaRPr lang="en-US" b="1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autoboxing</a:t>
            </a:r>
            <a:r>
              <a:rPr lang="fa-IR" dirty="0" smtClean="0"/>
              <a:t> و </a:t>
            </a:r>
            <a:r>
              <a:rPr lang="en-US" dirty="0" smtClean="0"/>
              <a:t>unboxing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از نسخه 1.5 به بعد (</a:t>
            </a:r>
            <a:r>
              <a:rPr lang="en-US" dirty="0" smtClean="0"/>
              <a:t>Java 5+</a:t>
            </a:r>
            <a:r>
              <a:rPr lang="fa-IR" dirty="0" smtClean="0"/>
              <a:t>) این دو امکان به وجود آمده است</a:t>
            </a:r>
          </a:p>
          <a:p>
            <a:r>
              <a:rPr lang="en-US" b="1" dirty="0" err="1" smtClean="0"/>
              <a:t>autoboxing</a:t>
            </a:r>
            <a:r>
              <a:rPr lang="fa-IR" b="1" dirty="0" smtClean="0"/>
              <a:t> : </a:t>
            </a:r>
          </a:p>
          <a:p>
            <a:pPr lvl="1"/>
            <a:r>
              <a:rPr lang="fa-IR" dirty="0"/>
              <a:t>اگر </a:t>
            </a:r>
            <a:r>
              <a:rPr lang="fa-IR" dirty="0" smtClean="0"/>
              <a:t>یک مقدار </a:t>
            </a:r>
            <a:r>
              <a:rPr lang="en-US" dirty="0" smtClean="0"/>
              <a:t>primitive</a:t>
            </a:r>
            <a:r>
              <a:rPr lang="fa-IR" dirty="0" smtClean="0"/>
              <a:t> به عنوان یک </a:t>
            </a:r>
            <a:r>
              <a:rPr lang="fa-IR" dirty="0" err="1" smtClean="0"/>
              <a:t>شیء</a:t>
            </a:r>
            <a:r>
              <a:rPr lang="fa-IR" dirty="0" smtClean="0"/>
              <a:t> استفاده شود:</a:t>
            </a:r>
          </a:p>
          <a:p>
            <a:pPr lvl="1"/>
            <a:r>
              <a:rPr lang="fa-IR" dirty="0" smtClean="0"/>
              <a:t>به صورت خودکار به </a:t>
            </a:r>
            <a:r>
              <a:rPr lang="fa-IR" dirty="0" err="1" smtClean="0"/>
              <a:t>شیءی</a:t>
            </a:r>
            <a:r>
              <a:rPr lang="fa-IR" dirty="0" smtClean="0"/>
              <a:t> از نوع </a:t>
            </a:r>
            <a:r>
              <a:rPr lang="fa-IR" dirty="0" err="1" smtClean="0"/>
              <a:t>متناظر</a:t>
            </a:r>
            <a:r>
              <a:rPr lang="fa-IR" dirty="0" smtClean="0"/>
              <a:t> </a:t>
            </a:r>
            <a:r>
              <a:rPr lang="en-US" dirty="0" smtClean="0"/>
              <a:t>wrapper</a:t>
            </a:r>
            <a:r>
              <a:rPr lang="fa-IR" dirty="0" smtClean="0"/>
              <a:t> تبدیل </a:t>
            </a:r>
            <a:r>
              <a:rPr lang="fa-IR" dirty="0" err="1" smtClean="0"/>
              <a:t>می‌شود</a:t>
            </a:r>
            <a:endParaRPr lang="fa-IR" dirty="0" smtClean="0"/>
          </a:p>
          <a:p>
            <a:pPr lvl="1"/>
            <a:r>
              <a:rPr lang="fa-IR" dirty="0" smtClean="0"/>
              <a:t>مثال:    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2;</a:t>
            </a:r>
            <a:endParaRPr lang="fa-IR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/>
              <a:t>unboxing</a:t>
            </a:r>
            <a:r>
              <a:rPr lang="fa-IR" b="1" dirty="0" smtClean="0"/>
              <a:t> </a:t>
            </a:r>
            <a:r>
              <a:rPr lang="fa-IR" b="1" dirty="0"/>
              <a:t>: </a:t>
            </a:r>
            <a:r>
              <a:rPr lang="fa-IR" dirty="0" smtClean="0"/>
              <a:t>فرایند برعکس </a:t>
            </a:r>
            <a:r>
              <a:rPr lang="en-US" dirty="0" err="1" smtClean="0"/>
              <a:t>autoboxing</a:t>
            </a:r>
            <a:endParaRPr lang="fa-IR" dirty="0"/>
          </a:p>
          <a:p>
            <a:pPr lvl="1"/>
            <a:r>
              <a:rPr lang="fa-IR" dirty="0"/>
              <a:t>اگر یک </a:t>
            </a:r>
            <a:r>
              <a:rPr lang="fa-IR" dirty="0" err="1" smtClean="0"/>
              <a:t>شیء</a:t>
            </a:r>
            <a:r>
              <a:rPr lang="fa-IR" dirty="0" smtClean="0"/>
              <a:t> از نوع </a:t>
            </a:r>
            <a:r>
              <a:rPr lang="en-US" dirty="0" smtClean="0"/>
              <a:t>wrapper</a:t>
            </a:r>
            <a:r>
              <a:rPr lang="fa-IR" dirty="0" smtClean="0"/>
              <a:t> به </a:t>
            </a:r>
            <a:r>
              <a:rPr lang="fa-IR" dirty="0"/>
              <a:t>عنوان یک </a:t>
            </a:r>
            <a:r>
              <a:rPr lang="en-US" dirty="0" smtClean="0"/>
              <a:t>primitive</a:t>
            </a:r>
            <a:r>
              <a:rPr lang="fa-IR" dirty="0" smtClean="0"/>
              <a:t> </a:t>
            </a:r>
            <a:r>
              <a:rPr lang="fa-IR" dirty="0"/>
              <a:t>استفاده شود:</a:t>
            </a:r>
          </a:p>
          <a:p>
            <a:pPr lvl="1"/>
            <a:r>
              <a:rPr lang="fa-IR" dirty="0"/>
              <a:t>به صورت خودکار به </a:t>
            </a:r>
            <a:r>
              <a:rPr lang="fa-IR" dirty="0" smtClean="0"/>
              <a:t>یک مقدار از نوع </a:t>
            </a:r>
            <a:r>
              <a:rPr lang="fa-IR" dirty="0" err="1"/>
              <a:t>متناظر</a:t>
            </a:r>
            <a:r>
              <a:rPr lang="fa-IR" dirty="0"/>
              <a:t> </a:t>
            </a:r>
            <a:r>
              <a:rPr lang="en-US" dirty="0" smtClean="0"/>
              <a:t>primitive</a:t>
            </a:r>
            <a:r>
              <a:rPr lang="fa-IR" dirty="0" smtClean="0"/>
              <a:t> </a:t>
            </a:r>
            <a:r>
              <a:rPr lang="fa-IR" dirty="0"/>
              <a:t>تبدیل </a:t>
            </a:r>
            <a:r>
              <a:rPr lang="fa-IR" dirty="0" err="1"/>
              <a:t>می‌شود</a:t>
            </a:r>
            <a:endParaRPr lang="fa-IR" dirty="0"/>
          </a:p>
          <a:p>
            <a:r>
              <a:rPr lang="fa-IR" dirty="0" smtClean="0"/>
              <a:t>مثال:   </a:t>
            </a:r>
            <a:r>
              <a:rPr lang="fa-IR" sz="2800" dirty="0" smtClean="0"/>
              <a:t> 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Integer(12);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4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چند 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Integer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Integer(2);</a:t>
            </a:r>
          </a:p>
          <a:p>
            <a:pPr marL="0" indent="0" algn="l" rtl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Integer j = </a:t>
            </a:r>
            <a:r>
              <a:rPr lang="en-US" sz="2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Integer(2);</a:t>
            </a:r>
          </a:p>
          <a:p>
            <a:pPr marL="0" indent="0" algn="l" rtl="0"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= j;</a:t>
            </a:r>
            <a:r>
              <a:rPr lang="en-US" sz="2800" b="1" dirty="0">
                <a:solidFill>
                  <a:srgbClr val="3F7F5F"/>
                </a:solidFill>
                <a:latin typeface="Courier New"/>
              </a:rPr>
              <a:t>//Reference Assignment</a:t>
            </a:r>
          </a:p>
          <a:p>
            <a:pPr marL="0" indent="0" algn="l" rtl="0"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 = 2;</a:t>
            </a:r>
            <a:r>
              <a:rPr lang="en-US" sz="2800" b="1" dirty="0">
                <a:solidFill>
                  <a:srgbClr val="3F7F5F"/>
                </a:solidFill>
                <a:latin typeface="Courier New"/>
              </a:rPr>
              <a:t>//OK. </a:t>
            </a:r>
            <a:r>
              <a:rPr lang="en-US" sz="2800" b="1" dirty="0" err="1" smtClean="0">
                <a:solidFill>
                  <a:srgbClr val="3F7F5F"/>
                </a:solidFill>
                <a:latin typeface="Courier New"/>
              </a:rPr>
              <a:t>Autoboxing</a:t>
            </a:r>
            <a:r>
              <a:rPr lang="en-US" sz="2800" b="1" dirty="0" smtClean="0">
                <a:solidFill>
                  <a:srgbClr val="3F7F5F"/>
                </a:solidFill>
                <a:latin typeface="Courier New"/>
              </a:rPr>
              <a:t>.</a:t>
            </a:r>
            <a:endParaRPr lang="en-US" sz="2800" b="1" dirty="0">
              <a:solidFill>
                <a:srgbClr val="3F7F5F"/>
              </a:solidFill>
              <a:latin typeface="Courier New"/>
            </a:endParaRPr>
          </a:p>
          <a:p>
            <a:pPr marL="0" indent="0" algn="l" rtl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Long l = 2;</a:t>
            </a:r>
            <a:r>
              <a:rPr lang="en-US" sz="2800" b="1" dirty="0">
                <a:solidFill>
                  <a:srgbClr val="3F7F5F"/>
                </a:solidFill>
                <a:latin typeface="Courier New"/>
              </a:rPr>
              <a:t>//Syntax Error. Why?</a:t>
            </a:r>
          </a:p>
          <a:p>
            <a:pPr marL="0" indent="0" algn="l" rtl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Long l = 2L;</a:t>
            </a:r>
            <a:r>
              <a:rPr lang="en-US" sz="2800" b="1" dirty="0">
                <a:solidFill>
                  <a:srgbClr val="3F7F5F"/>
                </a:solidFill>
                <a:latin typeface="Courier New"/>
              </a:rPr>
              <a:t>//OK</a:t>
            </a:r>
          </a:p>
          <a:p>
            <a:pPr marL="0" indent="0" algn="l" rtl="0"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/>
              </a:rPr>
              <a:t>l = </a:t>
            </a:r>
            <a:r>
              <a:rPr lang="en-US" sz="2800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/>
              </a:rPr>
              <a:t>;</a:t>
            </a:r>
            <a:r>
              <a:rPr lang="en-US" sz="2800" b="1" dirty="0">
                <a:solidFill>
                  <a:srgbClr val="3F7F5F"/>
                </a:solidFill>
                <a:latin typeface="Courier New"/>
              </a:rPr>
              <a:t>//Syntax Error. Why?</a:t>
            </a:r>
          </a:p>
          <a:p>
            <a:pPr marL="0" indent="0" algn="l" rtl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==j</a:t>
            </a:r>
            <a:r>
              <a:rPr lang="en-US" b="1" i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fa-IR" b="1" i="1" dirty="0" smtClean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buNone/>
            </a:pPr>
            <a:r>
              <a:rPr lang="en-US" b="1" i="1" dirty="0" smtClean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b="1" i="1" dirty="0">
                <a:solidFill>
                  <a:srgbClr val="3F7F5F"/>
                </a:solidFill>
                <a:latin typeface="Courier New"/>
              </a:rPr>
              <a:t>Prints false. Why?</a:t>
            </a:r>
          </a:p>
          <a:p>
            <a:pPr marL="0" indent="0" algn="l" rtl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91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سربار کردن متد</a:t>
            </a:r>
            <a:br>
              <a:rPr lang="fa-IR" dirty="0" smtClean="0"/>
            </a:br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سربار کردن متد (</a:t>
            </a:r>
            <a:r>
              <a:rPr lang="en-US" dirty="0" smtClean="0"/>
              <a:t>Method Overloading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یک کلاس، </a:t>
            </a:r>
            <a:r>
              <a:rPr lang="fa-IR" dirty="0" err="1" smtClean="0"/>
              <a:t>می‌توانیم</a:t>
            </a:r>
            <a:r>
              <a:rPr lang="fa-IR" dirty="0" smtClean="0"/>
              <a:t> متدهای مختلفی با نام یکسان </a:t>
            </a:r>
            <a:r>
              <a:rPr lang="fa-IR" dirty="0" err="1" smtClean="0"/>
              <a:t>تعريف</a:t>
            </a:r>
            <a:r>
              <a:rPr lang="fa-IR" dirty="0" smtClean="0"/>
              <a:t> کنیم</a:t>
            </a:r>
          </a:p>
          <a:p>
            <a:r>
              <a:rPr lang="fa-IR" dirty="0" smtClean="0"/>
              <a:t>به شرطی که مجموعه پارامترهای متفاوتی داشته باشند</a:t>
            </a:r>
          </a:p>
          <a:p>
            <a:r>
              <a:rPr lang="fa-IR" dirty="0" smtClean="0"/>
              <a:t>به این کار سربار کردن متد </a:t>
            </a:r>
            <a:r>
              <a:rPr lang="fa-IR" dirty="0" err="1" smtClean="0"/>
              <a:t>می‌گویند</a:t>
            </a:r>
            <a:endParaRPr lang="fa-IR" dirty="0" smtClean="0"/>
          </a:p>
          <a:p>
            <a:r>
              <a:rPr lang="fa-IR" dirty="0" smtClean="0"/>
              <a:t>همه </a:t>
            </a:r>
            <a:r>
              <a:rPr lang="fa-IR" dirty="0" err="1" smtClean="0"/>
              <a:t>متدهایی</a:t>
            </a:r>
            <a:r>
              <a:rPr lang="fa-IR" dirty="0" smtClean="0"/>
              <a:t> که سربار </a:t>
            </a:r>
            <a:r>
              <a:rPr lang="fa-IR" dirty="0" err="1" smtClean="0"/>
              <a:t>شده‌اند</a:t>
            </a:r>
            <a:r>
              <a:rPr lang="fa-IR" dirty="0" smtClean="0"/>
              <a:t>، قابل استفاده هستند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799" y="1000108"/>
            <a:ext cx="8790001" cy="539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7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سربار: فقط براساس تفاوت در </a:t>
            </a:r>
            <a:r>
              <a:rPr lang="fa-IR" dirty="0" err="1" smtClean="0"/>
              <a:t>پارامترها</a:t>
            </a:r>
            <a:r>
              <a:rPr lang="fa-IR" dirty="0" smtClean="0"/>
              <a:t> ممکن است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چرا براساس مقدار برگشتی </a:t>
            </a:r>
            <a:r>
              <a:rPr lang="fa-IR" dirty="0" err="1" smtClean="0"/>
              <a:t>نمی‌توانیم</a:t>
            </a:r>
            <a:r>
              <a:rPr lang="fa-IR" dirty="0" smtClean="0"/>
              <a:t> </a:t>
            </a:r>
            <a:r>
              <a:rPr lang="fa-IR" dirty="0" err="1" smtClean="0"/>
              <a:t>متدها</a:t>
            </a:r>
            <a:r>
              <a:rPr lang="fa-IR" dirty="0" smtClean="0"/>
              <a:t> را سربار کنیم؟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a-IR" dirty="0" smtClean="0"/>
          </a:p>
          <a:p>
            <a:endParaRPr lang="en-US" dirty="0" smtClean="0"/>
          </a:p>
          <a:p>
            <a:r>
              <a:rPr lang="fa-IR" dirty="0" smtClean="0"/>
              <a:t>اما این حالت اشکالی ندارد: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7454804" cy="333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5257800"/>
            <a:ext cx="457200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f(){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0;}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a){}</a:t>
            </a:r>
          </a:p>
        </p:txBody>
      </p:sp>
    </p:spTree>
    <p:extLst>
      <p:ext uri="{BB962C8B-B14F-4D97-AF65-F5344CB8AC3E}">
        <p14:creationId xmlns:p14="http://schemas.microsoft.com/office/powerpoint/2010/main" val="2520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تبدیل به رشته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در </a:t>
            </a:r>
            <a:r>
              <a:rPr lang="fa-IR" dirty="0" err="1" smtClean="0"/>
              <a:t>بسياری</a:t>
            </a:r>
            <a:r>
              <a:rPr lang="fa-IR" dirty="0" smtClean="0"/>
              <a:t> از مواقع نیازمند تبدیل یک </a:t>
            </a:r>
            <a:r>
              <a:rPr lang="fa-IR" dirty="0" err="1" smtClean="0"/>
              <a:t>شیء</a:t>
            </a:r>
            <a:r>
              <a:rPr lang="fa-IR" dirty="0" smtClean="0"/>
              <a:t> به رشته هستیم</a:t>
            </a:r>
          </a:p>
          <a:p>
            <a:pPr lvl="1"/>
            <a:r>
              <a:rPr lang="fa-IR" dirty="0" smtClean="0"/>
              <a:t>مثلاً برای چاپ یا نمایش اطلاعات یک </a:t>
            </a:r>
            <a:r>
              <a:rPr lang="fa-IR" dirty="0" err="1" smtClean="0"/>
              <a:t>شیء</a:t>
            </a:r>
            <a:endParaRPr lang="fa-IR" dirty="0" smtClean="0"/>
          </a:p>
          <a:p>
            <a:pPr lvl="1"/>
            <a:r>
              <a:rPr lang="fa-IR" dirty="0" smtClean="0"/>
              <a:t>یا برای ذخیره آن در فایل</a:t>
            </a:r>
          </a:p>
          <a:p>
            <a:r>
              <a:rPr lang="fa-IR" dirty="0" smtClean="0"/>
              <a:t>تبدیل محتوای یک </a:t>
            </a:r>
            <a:r>
              <a:rPr lang="fa-IR" dirty="0" err="1" smtClean="0"/>
              <a:t>شیء</a:t>
            </a:r>
            <a:r>
              <a:rPr lang="fa-IR" dirty="0" smtClean="0"/>
              <a:t> به یک رشته، سناریویی </a:t>
            </a:r>
            <a:r>
              <a:rPr lang="fa-IR" dirty="0" err="1" smtClean="0"/>
              <a:t>پرکاربرد</a:t>
            </a:r>
            <a:r>
              <a:rPr lang="fa-IR" dirty="0" smtClean="0"/>
              <a:t> است</a:t>
            </a:r>
          </a:p>
          <a:p>
            <a:r>
              <a:rPr lang="fa-IR" dirty="0" smtClean="0"/>
              <a:t>آیا جاوا </a:t>
            </a:r>
            <a:r>
              <a:rPr lang="fa-IR" dirty="0" err="1" smtClean="0"/>
              <a:t>اجازه‌ی</a:t>
            </a:r>
            <a:r>
              <a:rPr lang="fa-IR" dirty="0" smtClean="0"/>
              <a:t> این تبدیل را </a:t>
            </a:r>
            <a:r>
              <a:rPr lang="fa-IR" dirty="0" err="1" smtClean="0"/>
              <a:t>می‌دهد</a:t>
            </a:r>
            <a:r>
              <a:rPr lang="fa-IR" dirty="0" smtClean="0"/>
              <a:t>؟ </a:t>
            </a:r>
          </a:p>
          <a:p>
            <a:r>
              <a:rPr lang="fa-IR" dirty="0" smtClean="0"/>
              <a:t>مثلاً:</a:t>
            </a:r>
          </a:p>
          <a:p>
            <a:endParaRPr lang="fa-IR" b="1" dirty="0" smtClean="0"/>
          </a:p>
          <a:p>
            <a:r>
              <a:rPr lang="fa-IR" b="1" dirty="0" smtClean="0"/>
              <a:t>البته که نه! </a:t>
            </a:r>
          </a:p>
          <a:p>
            <a:r>
              <a:rPr lang="fa-IR" dirty="0" smtClean="0"/>
              <a:t>جاوا در تبدیل نوع </a:t>
            </a:r>
            <a:r>
              <a:rPr lang="fa-IR" dirty="0" err="1" smtClean="0"/>
              <a:t>بسيار</a:t>
            </a:r>
            <a:r>
              <a:rPr lang="fa-IR" dirty="0" smtClean="0"/>
              <a:t> </a:t>
            </a:r>
            <a:r>
              <a:rPr lang="fa-IR" dirty="0" err="1" smtClean="0"/>
              <a:t>سخت‌گیر</a:t>
            </a:r>
            <a:r>
              <a:rPr lang="fa-IR" dirty="0" smtClean="0"/>
              <a:t> است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037618"/>
            <a:ext cx="66294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25);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a-I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960203"/>
            <a:ext cx="57912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Integer(12);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953000"/>
            <a:ext cx="604653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rtl="1">
              <a:lnSpc>
                <a:spcPct val="13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fa-IR" sz="3200" dirty="0" smtClean="0">
                <a:solidFill>
                  <a:prstClr val="black"/>
                </a:solidFill>
                <a:cs typeface="B Nazanin" pitchFamily="2" charset="-78"/>
              </a:rPr>
              <a:t>و یا</a:t>
            </a:r>
            <a:endParaRPr lang="fa-IR" sz="3200" dirty="0">
              <a:solidFill>
                <a:prstClr val="black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27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حقوق مؤلف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sz="3000" dirty="0" smtClean="0"/>
              <a:t>کلیه حقوق این اثر متعلق به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است</a:t>
            </a:r>
          </a:p>
          <a:p>
            <a:r>
              <a:rPr lang="fa-IR" sz="3000" dirty="0" err="1" smtClean="0"/>
              <a:t>بازنشر</a:t>
            </a:r>
            <a:r>
              <a:rPr lang="fa-IR" sz="3000" dirty="0" smtClean="0"/>
              <a:t> یا </a:t>
            </a:r>
            <a:r>
              <a:rPr lang="fa-IR" sz="3000" dirty="0"/>
              <a:t>تدریس </a:t>
            </a:r>
            <a:r>
              <a:rPr lang="fa-IR" sz="3000" dirty="0" err="1" smtClean="0"/>
              <a:t>آن‌چه</a:t>
            </a:r>
            <a:r>
              <a:rPr lang="fa-IR" sz="3000" dirty="0" smtClean="0"/>
              <a:t> توسط جاواکاپ</a:t>
            </a:r>
            <a:r>
              <a:rPr lang="fa-IR" sz="3000" dirty="0"/>
              <a:t> </a:t>
            </a:r>
            <a:r>
              <a:rPr lang="fa-IR" sz="3000" dirty="0" smtClean="0"/>
              <a:t>و به صورت عمومی منتشر شده است، با ذکر مرجع (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) بلامانع است</a:t>
            </a:r>
          </a:p>
          <a:p>
            <a:r>
              <a:rPr lang="fa-IR" sz="3000" dirty="0" smtClean="0"/>
              <a:t>اگر این اثر توسط </a:t>
            </a:r>
            <a:r>
              <a:rPr lang="fa-IR" sz="3000" dirty="0" smtClean="0">
                <a:hlinkClick r:id="rId2"/>
              </a:rPr>
              <a:t>جاواکاپ</a:t>
            </a:r>
            <a:r>
              <a:rPr lang="fa-IR" sz="3000" dirty="0" smtClean="0"/>
              <a:t> به صورت عمومی منتشر نشده است و به صورت اختصاصی در اختیار شما یا شرکت شما قرار گرفته، </a:t>
            </a:r>
            <a:r>
              <a:rPr lang="fa-IR" sz="3000" dirty="0" err="1" smtClean="0"/>
              <a:t>بازنشر</a:t>
            </a:r>
            <a:r>
              <a:rPr lang="fa-IR" sz="3000" dirty="0" smtClean="0"/>
              <a:t> آن مجاز نیست</a:t>
            </a:r>
          </a:p>
          <a:p>
            <a:r>
              <a:rPr lang="fa-IR" sz="3000" dirty="0" smtClean="0"/>
              <a:t>تغییر محتوای این اثر بدون اطلاع و تأیید </a:t>
            </a:r>
            <a:r>
              <a:rPr lang="fa-IR" sz="3000" dirty="0" smtClean="0">
                <a:hlinkClick r:id="rId2"/>
              </a:rPr>
              <a:t>انجمن جاواکاپ</a:t>
            </a:r>
            <a:r>
              <a:rPr lang="fa-IR" sz="3000" dirty="0" smtClean="0"/>
              <a:t> مجاز نیست</a:t>
            </a:r>
          </a:p>
        </p:txBody>
      </p:sp>
    </p:spTree>
    <p:extLst>
      <p:ext uri="{BB962C8B-B14F-4D97-AF65-F5344CB8AC3E}">
        <p14:creationId xmlns:p14="http://schemas.microsoft.com/office/powerpoint/2010/main" val="216565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راه حل: متد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اگر </a:t>
            </a:r>
            <a:r>
              <a:rPr lang="fa-IR" dirty="0" err="1" smtClean="0"/>
              <a:t>شیءی</a:t>
            </a:r>
            <a:r>
              <a:rPr lang="fa-IR" dirty="0" smtClean="0"/>
              <a:t> قرار است به رشته تبدیل شود، </a:t>
            </a:r>
          </a:p>
          <a:p>
            <a:pPr marL="0" indent="0">
              <a:buNone/>
            </a:pPr>
            <a:r>
              <a:rPr lang="fa-IR" dirty="0"/>
              <a:t>	</a:t>
            </a:r>
            <a:r>
              <a:rPr lang="fa-IR" dirty="0" smtClean="0"/>
              <a:t>کلاس آن باید متد </a:t>
            </a:r>
            <a:r>
              <a:rPr lang="en-US" dirty="0" err="1" smtClean="0"/>
              <a:t>toString</a:t>
            </a:r>
            <a:r>
              <a:rPr lang="fa-IR" dirty="0" smtClean="0"/>
              <a:t> را </a:t>
            </a:r>
            <a:r>
              <a:rPr lang="fa-IR" dirty="0" err="1" smtClean="0"/>
              <a:t>پیاده‌سازی</a:t>
            </a:r>
            <a:r>
              <a:rPr lang="fa-IR" dirty="0" smtClean="0"/>
              <a:t> کند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endParaRPr lang="fa-IR" dirty="0" smtClean="0"/>
          </a:p>
          <a:p>
            <a:r>
              <a:rPr lang="en-US" dirty="0" err="1" smtClean="0"/>
              <a:t>toString</a:t>
            </a:r>
            <a:r>
              <a:rPr lang="fa-IR" dirty="0" smtClean="0"/>
              <a:t> متد </a:t>
            </a:r>
            <a:r>
              <a:rPr lang="fa-IR" dirty="0" err="1" smtClean="0"/>
              <a:t>ويژه‌ای</a:t>
            </a:r>
            <a:r>
              <a:rPr lang="fa-IR" dirty="0" smtClean="0"/>
              <a:t> است</a:t>
            </a:r>
          </a:p>
          <a:p>
            <a:pPr lvl="1"/>
            <a:r>
              <a:rPr lang="fa-IR" dirty="0" smtClean="0"/>
              <a:t>همه </a:t>
            </a:r>
            <a:r>
              <a:rPr lang="fa-IR" dirty="0" err="1" smtClean="0"/>
              <a:t>کلاس‌ها</a:t>
            </a:r>
            <a:r>
              <a:rPr lang="fa-IR" dirty="0" smtClean="0"/>
              <a:t> این متد را دارند، حتی اگر برای </a:t>
            </a:r>
            <a:r>
              <a:rPr lang="fa-IR" dirty="0" err="1" smtClean="0"/>
              <a:t>آن‌ها</a:t>
            </a:r>
            <a:r>
              <a:rPr lang="fa-IR" dirty="0" smtClean="0"/>
              <a:t> </a:t>
            </a:r>
            <a:r>
              <a:rPr lang="fa-IR" dirty="0" err="1" smtClean="0"/>
              <a:t>تعريف</a:t>
            </a:r>
            <a:r>
              <a:rPr lang="fa-IR" dirty="0" smtClean="0"/>
              <a:t> نشده باشد</a:t>
            </a:r>
          </a:p>
          <a:p>
            <a:pPr lvl="1"/>
            <a:r>
              <a:rPr lang="fa-IR" dirty="0" smtClean="0"/>
              <a:t>اما </a:t>
            </a:r>
            <a:r>
              <a:rPr lang="fa-IR" dirty="0" err="1" smtClean="0"/>
              <a:t>پیاده‌سازی</a:t>
            </a:r>
            <a:r>
              <a:rPr lang="fa-IR" dirty="0" smtClean="0"/>
              <a:t> صحیح آن را برای </a:t>
            </a:r>
            <a:r>
              <a:rPr lang="fa-IR" dirty="0" err="1" smtClean="0"/>
              <a:t>کلاس‌های</a:t>
            </a:r>
            <a:r>
              <a:rPr lang="fa-IR" dirty="0" smtClean="0"/>
              <a:t> جدید باید تعریف کنیم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590800"/>
            <a:ext cx="7086600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25);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a-I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Integer(12);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6838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28600"/>
            <a:ext cx="3810000" cy="762000"/>
          </a:xfrm>
        </p:spPr>
        <p:txBody>
          <a:bodyPr/>
          <a:lstStyle/>
          <a:p>
            <a:r>
              <a:rPr lang="fa-IR" dirty="0" smtClean="0"/>
              <a:t>خروجی این برنامه؟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763000" cy="6248400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ir.javacup.oop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Circle(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"Circle [radius="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Circle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Circle(2.0);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a-I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fa-I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fa-I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5410200"/>
            <a:ext cx="73914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ir.javacup.oopadeeperlook.Circle@15db9742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90600" y="5943600"/>
            <a:ext cx="739140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Circle [radius=2.0]</a:t>
            </a:r>
            <a:endParaRPr lang="en-US" sz="24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05400" y="1066800"/>
            <a:ext cx="3810000" cy="762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600" b="1" kern="1200" cap="none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dirty="0" smtClean="0"/>
              <a:t>حالا چطور؟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 </a:t>
            </a:r>
            <a:r>
              <a:rPr lang="en-US" dirty="0" smtClean="0"/>
              <a:t>equals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بررسی تساوی دو مقدار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فرض کنید </a:t>
            </a:r>
            <a:r>
              <a:rPr lang="fa-IR" dirty="0" err="1" smtClean="0"/>
              <a:t>می‌خواهیم</a:t>
            </a:r>
            <a:r>
              <a:rPr lang="fa-IR" dirty="0" smtClean="0"/>
              <a:t> دو مقدار یا دو متغیر </a:t>
            </a:r>
            <a:r>
              <a:rPr lang="en-US" dirty="0" smtClean="0"/>
              <a:t>a</a:t>
            </a:r>
            <a:r>
              <a:rPr lang="fa-IR" dirty="0" smtClean="0"/>
              <a:t> و</a:t>
            </a:r>
            <a:r>
              <a:rPr lang="fa-IR" dirty="0"/>
              <a:t> </a:t>
            </a:r>
            <a:r>
              <a:rPr lang="en-US" dirty="0" smtClean="0"/>
              <a:t>b</a:t>
            </a:r>
            <a:r>
              <a:rPr lang="fa-IR" dirty="0" smtClean="0"/>
              <a:t> را مقایسه کنیم</a:t>
            </a:r>
          </a:p>
          <a:p>
            <a:pPr lvl="1"/>
            <a:r>
              <a:rPr lang="fa-IR" dirty="0" smtClean="0"/>
              <a:t>و تساوی این دو را بررسی کنیم</a:t>
            </a:r>
          </a:p>
          <a:p>
            <a:r>
              <a:rPr lang="fa-IR" dirty="0" smtClean="0"/>
              <a:t>اگر این </a:t>
            </a:r>
            <a:r>
              <a:rPr lang="fa-IR" dirty="0" err="1" smtClean="0"/>
              <a:t>متغیرها</a:t>
            </a:r>
            <a:r>
              <a:rPr lang="fa-IR" dirty="0" smtClean="0"/>
              <a:t> از </a:t>
            </a:r>
            <a:r>
              <a:rPr lang="fa-IR" dirty="0"/>
              <a:t>انواع اولیه (</a:t>
            </a:r>
            <a:r>
              <a:rPr lang="en-US" dirty="0"/>
              <a:t>primitive</a:t>
            </a:r>
            <a:r>
              <a:rPr lang="fa-IR" dirty="0"/>
              <a:t>) </a:t>
            </a:r>
            <a:r>
              <a:rPr lang="fa-IR" dirty="0" smtClean="0"/>
              <a:t>باشند</a:t>
            </a:r>
            <a:endParaRPr lang="fa-IR" dirty="0"/>
          </a:p>
          <a:p>
            <a:pPr lvl="1"/>
            <a:r>
              <a:rPr lang="fa-IR" dirty="0" err="1" smtClean="0"/>
              <a:t>عملگر</a:t>
            </a:r>
            <a:r>
              <a:rPr lang="fa-IR" dirty="0" smtClean="0"/>
              <a:t> </a:t>
            </a:r>
            <a:r>
              <a:rPr lang="en-US" b="1" dirty="0" smtClean="0"/>
              <a:t>=</a:t>
            </a:r>
            <a:r>
              <a:rPr lang="en-US" sz="1100" b="1" dirty="0" smtClean="0"/>
              <a:t> </a:t>
            </a:r>
            <a:r>
              <a:rPr lang="en-US" b="1" dirty="0" smtClean="0"/>
              <a:t>=</a:t>
            </a:r>
            <a:r>
              <a:rPr lang="fa-IR" dirty="0" smtClean="0"/>
              <a:t> مناسب است</a:t>
            </a:r>
          </a:p>
          <a:p>
            <a:pPr lvl="1"/>
            <a:r>
              <a:rPr lang="fa-IR" dirty="0" smtClean="0"/>
              <a:t>تبصره: در مقایسه اعداد اعشاری با </a:t>
            </a:r>
            <a:r>
              <a:rPr lang="fa-IR" dirty="0" err="1" smtClean="0"/>
              <a:t>عملگر</a:t>
            </a:r>
            <a:r>
              <a:rPr lang="fa-IR" dirty="0" smtClean="0"/>
              <a:t> </a:t>
            </a:r>
            <a:r>
              <a:rPr lang="en-US" b="1" dirty="0"/>
              <a:t>=</a:t>
            </a:r>
            <a:r>
              <a:rPr lang="en-US" sz="1400" b="1" dirty="0"/>
              <a:t> </a:t>
            </a:r>
            <a:r>
              <a:rPr lang="en-US" b="1" dirty="0"/>
              <a:t>=</a:t>
            </a:r>
            <a:r>
              <a:rPr lang="fa-IR" dirty="0" smtClean="0"/>
              <a:t> </a:t>
            </a:r>
            <a:r>
              <a:rPr lang="fa-IR" dirty="0" err="1" smtClean="0"/>
              <a:t>ملاحظاتی</a:t>
            </a:r>
            <a:r>
              <a:rPr lang="fa-IR" dirty="0" smtClean="0"/>
              <a:t> لازم است</a:t>
            </a:r>
          </a:p>
          <a:p>
            <a:r>
              <a:rPr lang="fa-IR" dirty="0" smtClean="0"/>
              <a:t>اگر این </a:t>
            </a:r>
            <a:r>
              <a:rPr lang="fa-IR" dirty="0" err="1" smtClean="0"/>
              <a:t>متغیرها</a:t>
            </a:r>
            <a:r>
              <a:rPr lang="fa-IR" dirty="0" smtClean="0"/>
              <a:t> ارجاع (</a:t>
            </a:r>
            <a:r>
              <a:rPr lang="en-US" dirty="0" smtClean="0"/>
              <a:t>Reference</a:t>
            </a:r>
            <a:r>
              <a:rPr lang="fa-IR" dirty="0" smtClean="0"/>
              <a:t>) باشند</a:t>
            </a:r>
            <a:endParaRPr lang="en-US" dirty="0" smtClean="0"/>
          </a:p>
          <a:p>
            <a:pPr lvl="1"/>
            <a:r>
              <a:rPr lang="fa-IR" dirty="0" err="1" smtClean="0"/>
              <a:t>عملگر</a:t>
            </a:r>
            <a:r>
              <a:rPr lang="fa-IR" dirty="0" smtClean="0"/>
              <a:t> </a:t>
            </a:r>
            <a:r>
              <a:rPr lang="en-US" b="1" dirty="0"/>
              <a:t>=</a:t>
            </a:r>
            <a:r>
              <a:rPr lang="en-US" sz="1050" b="1" dirty="0"/>
              <a:t> </a:t>
            </a:r>
            <a:r>
              <a:rPr lang="en-US" b="1" dirty="0" smtClean="0"/>
              <a:t>=</a:t>
            </a:r>
            <a:r>
              <a:rPr lang="fa-IR" b="1" dirty="0" smtClean="0"/>
              <a:t> </a:t>
            </a:r>
            <a:r>
              <a:rPr lang="fa-IR" dirty="0" smtClean="0"/>
              <a:t>تساوی </a:t>
            </a:r>
            <a:r>
              <a:rPr lang="fa-IR" dirty="0" err="1" smtClean="0"/>
              <a:t>ارجاع‌ها</a:t>
            </a:r>
            <a:r>
              <a:rPr lang="fa-IR" dirty="0" smtClean="0"/>
              <a:t> (</a:t>
            </a:r>
            <a:r>
              <a:rPr lang="fa-IR" dirty="0" err="1" smtClean="0"/>
              <a:t>اشاره‌گرها</a:t>
            </a:r>
            <a:r>
              <a:rPr lang="fa-IR" dirty="0" smtClean="0"/>
              <a:t>) را بررسی می‌کند</a:t>
            </a:r>
          </a:p>
          <a:p>
            <a:pPr lvl="1"/>
            <a:r>
              <a:rPr lang="fa-IR" b="1" dirty="0" smtClean="0"/>
              <a:t>مهم</a:t>
            </a:r>
            <a:r>
              <a:rPr lang="fa-IR" dirty="0" smtClean="0"/>
              <a:t>: </a:t>
            </a:r>
            <a:r>
              <a:rPr lang="fa-IR" dirty="0" err="1" smtClean="0"/>
              <a:t>عملگر</a:t>
            </a:r>
            <a:r>
              <a:rPr lang="fa-IR" dirty="0" smtClean="0"/>
              <a:t> </a:t>
            </a:r>
            <a:r>
              <a:rPr lang="en-US" b="1" dirty="0"/>
              <a:t>=</a:t>
            </a:r>
            <a:r>
              <a:rPr lang="en-US" sz="1050" b="1" dirty="0"/>
              <a:t> </a:t>
            </a:r>
            <a:r>
              <a:rPr lang="en-US" b="1" dirty="0"/>
              <a:t>= </a:t>
            </a:r>
            <a:r>
              <a:rPr lang="fa-IR" b="1" dirty="0" smtClean="0"/>
              <a:t> </a:t>
            </a:r>
            <a:r>
              <a:rPr lang="fa-IR" dirty="0" smtClean="0"/>
              <a:t>تساوی محتوای دو شیء را بررسی </a:t>
            </a:r>
            <a:r>
              <a:rPr lang="fa-IR" dirty="0" err="1" smtClean="0"/>
              <a:t>نمی‌کند</a:t>
            </a:r>
            <a:endParaRPr lang="fa-IR" dirty="0" smtClean="0"/>
          </a:p>
          <a:p>
            <a:pPr lvl="1"/>
            <a:r>
              <a:rPr lang="fa-IR" dirty="0" err="1"/>
              <a:t>عملگر</a:t>
            </a:r>
            <a:r>
              <a:rPr lang="fa-IR" dirty="0"/>
              <a:t> </a:t>
            </a:r>
            <a:r>
              <a:rPr lang="en-US" b="1" dirty="0"/>
              <a:t>=</a:t>
            </a:r>
            <a:r>
              <a:rPr lang="en-US" sz="1000" b="1" dirty="0"/>
              <a:t> </a:t>
            </a:r>
            <a:r>
              <a:rPr lang="en-US" b="1" dirty="0" smtClean="0"/>
              <a:t>=</a:t>
            </a:r>
            <a:r>
              <a:rPr lang="fa-IR" b="1" dirty="0" smtClean="0"/>
              <a:t> </a:t>
            </a:r>
            <a:r>
              <a:rPr lang="fa-IR" dirty="0" smtClean="0"/>
              <a:t>هویت (</a:t>
            </a:r>
            <a:r>
              <a:rPr lang="en-US" sz="2600" dirty="0" smtClean="0"/>
              <a:t>identity</a:t>
            </a:r>
            <a:r>
              <a:rPr lang="fa-IR" dirty="0" smtClean="0"/>
              <a:t>) را بررسی می‌کند، نه وضعیت </a:t>
            </a:r>
            <a:r>
              <a:rPr lang="fa-IR" dirty="0"/>
              <a:t>(حالت </a:t>
            </a:r>
            <a:r>
              <a:rPr lang="fa-IR" dirty="0" smtClean="0"/>
              <a:t>یا </a:t>
            </a:r>
            <a:r>
              <a:rPr lang="en-US" sz="2600" dirty="0" smtClean="0"/>
              <a:t>state</a:t>
            </a:r>
            <a:r>
              <a:rPr lang="fa-I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9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 تساوی اشیاء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s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t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 == 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s==t"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sz="1500" b="1" dirty="0" smtClean="0">
              <a:solidFill>
                <a:srgbClr val="000000"/>
              </a:solidFill>
              <a:latin typeface="Courier New"/>
            </a:endParaRPr>
          </a:p>
          <a:p>
            <a:pPr lvl="0">
              <a:buClr>
                <a:srgbClr val="92278F"/>
              </a:buClr>
            </a:pPr>
            <a:r>
              <a:rPr lang="fa-IR" sz="3000" dirty="0" smtClean="0">
                <a:solidFill>
                  <a:prstClr val="black"/>
                </a:solidFill>
              </a:rPr>
              <a:t>پس چگونه محتوای دو شیء را مقایسه کنیم؟</a:t>
            </a:r>
          </a:p>
          <a:p>
            <a:pPr lvl="1">
              <a:buClr>
                <a:srgbClr val="92278F"/>
              </a:buClr>
            </a:pPr>
            <a:r>
              <a:rPr lang="fa-IR" sz="2600" dirty="0" err="1" smtClean="0">
                <a:solidFill>
                  <a:prstClr val="black"/>
                </a:solidFill>
              </a:rPr>
              <a:t>مقایسه‌ی</a:t>
            </a:r>
            <a:r>
              <a:rPr lang="fa-IR" sz="2600" dirty="0" smtClean="0">
                <a:solidFill>
                  <a:prstClr val="black"/>
                </a:solidFill>
              </a:rPr>
              <a:t> حالت </a:t>
            </a:r>
            <a:r>
              <a:rPr lang="fa-IR" sz="2600" dirty="0">
                <a:solidFill>
                  <a:prstClr val="black"/>
                </a:solidFill>
              </a:rPr>
              <a:t>یا وضعیت یا </a:t>
            </a:r>
            <a:r>
              <a:rPr lang="en-US" sz="2600" dirty="0" smtClean="0">
                <a:solidFill>
                  <a:prstClr val="black"/>
                </a:solidFill>
              </a:rPr>
              <a:t>state</a:t>
            </a:r>
            <a:r>
              <a:rPr lang="fa-IR" sz="2600" dirty="0" smtClean="0">
                <a:solidFill>
                  <a:prstClr val="black"/>
                </a:solidFill>
              </a:rPr>
              <a:t> </a:t>
            </a:r>
          </a:p>
          <a:p>
            <a:pPr lvl="1">
              <a:buClr>
                <a:srgbClr val="92278F"/>
              </a:buClr>
            </a:pPr>
            <a:r>
              <a:rPr lang="fa-IR" sz="2600" dirty="0" smtClean="0">
                <a:solidFill>
                  <a:prstClr val="black"/>
                </a:solidFill>
              </a:rPr>
              <a:t>راه حل: استفاده از متد </a:t>
            </a:r>
            <a:r>
              <a:rPr lang="en-US" sz="2600" b="1" dirty="0" smtClean="0">
                <a:solidFill>
                  <a:prstClr val="black"/>
                </a:solidFill>
              </a:rPr>
              <a:t>equals</a:t>
            </a:r>
            <a:endParaRPr lang="fa-IR" sz="2600" b="1" dirty="0">
              <a:solidFill>
                <a:prstClr val="black"/>
              </a:solidFill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endParaRPr lang="fa-IR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 algn="l" rtl="0"/>
            <a:endParaRPr lang="fa-IR" dirty="0" smtClean="0"/>
          </a:p>
          <a:p>
            <a:pPr algn="l" rtl="0"/>
            <a:endParaRPr lang="fa-IR" dirty="0"/>
          </a:p>
          <a:p>
            <a:pPr algn="l" rtl="0"/>
            <a:endParaRPr lang="en-US" dirty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987169"/>
              </p:ext>
            </p:extLst>
          </p:nvPr>
        </p:nvGraphicFramePr>
        <p:xfrm>
          <a:off x="6537939" y="2971800"/>
          <a:ext cx="797574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Ali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883215"/>
              </p:ext>
            </p:extLst>
          </p:nvPr>
        </p:nvGraphicFramePr>
        <p:xfrm>
          <a:off x="6553200" y="1558290"/>
          <a:ext cx="57402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593826" y="1143000"/>
            <a:ext cx="5334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</a:rPr>
              <a:t>s</a:t>
            </a:r>
            <a:endParaRPr lang="en-US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Curved Connector 10"/>
          <p:cNvCxnSpPr>
            <a:endCxn id="8" idx="0"/>
          </p:cNvCxnSpPr>
          <p:nvPr/>
        </p:nvCxnSpPr>
        <p:spPr>
          <a:xfrm rot="16200000" flipH="1">
            <a:off x="6403328" y="2438402"/>
            <a:ext cx="990598" cy="7619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19627"/>
              </p:ext>
            </p:extLst>
          </p:nvPr>
        </p:nvGraphicFramePr>
        <p:xfrm>
          <a:off x="7660626" y="2971800"/>
          <a:ext cx="797574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Ali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887074"/>
              </p:ext>
            </p:extLst>
          </p:nvPr>
        </p:nvGraphicFramePr>
        <p:xfrm>
          <a:off x="7675887" y="1558290"/>
          <a:ext cx="57402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7716513" y="1143000"/>
            <a:ext cx="53340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t</a:t>
            </a:r>
          </a:p>
        </p:txBody>
      </p:sp>
      <p:cxnSp>
        <p:nvCxnSpPr>
          <p:cNvPr id="19" name="Curved Connector 18"/>
          <p:cNvCxnSpPr>
            <a:endCxn id="16" idx="0"/>
          </p:cNvCxnSpPr>
          <p:nvPr/>
        </p:nvCxnSpPr>
        <p:spPr>
          <a:xfrm rot="16200000" flipH="1">
            <a:off x="7526015" y="2438402"/>
            <a:ext cx="990598" cy="7619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790575" cy="762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63" y="5604510"/>
            <a:ext cx="819150" cy="7810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28599" y="5334000"/>
            <a:ext cx="74879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 equals t"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2490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 </a:t>
            </a:r>
            <a:r>
              <a:rPr lang="en-US" dirty="0" smtClean="0"/>
              <a:t>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بسیاری از کلاس‌های مهم جاوا، متد </a:t>
            </a:r>
            <a:r>
              <a:rPr lang="en-US" b="1" dirty="0" smtClean="0"/>
              <a:t>equals</a:t>
            </a:r>
            <a:r>
              <a:rPr lang="fa-IR" dirty="0" smtClean="0"/>
              <a:t> مناسبی دارند</a:t>
            </a:r>
          </a:p>
          <a:p>
            <a:pPr lvl="1"/>
            <a:r>
              <a:rPr lang="fa-IR" dirty="0" smtClean="0"/>
              <a:t>که تساوی محتوای دو شیء را بررسی می‌کند</a:t>
            </a:r>
          </a:p>
          <a:p>
            <a:pPr lvl="1"/>
            <a:r>
              <a:rPr lang="fa-IR" dirty="0" smtClean="0"/>
              <a:t>مثل </a:t>
            </a:r>
            <a:r>
              <a:rPr lang="en-US" sz="2400" dirty="0" smtClean="0"/>
              <a:t>String</a:t>
            </a:r>
            <a:r>
              <a:rPr lang="fa-IR" sz="2400" dirty="0" smtClean="0"/>
              <a:t> </a:t>
            </a:r>
            <a:r>
              <a:rPr lang="fa-IR" dirty="0" smtClean="0"/>
              <a:t>و کلاس‌های لفاف انواع اولیه (</a:t>
            </a:r>
            <a:r>
              <a:rPr lang="en-US" sz="2400" dirty="0" smtClean="0"/>
              <a:t>Integer</a:t>
            </a:r>
            <a:r>
              <a:rPr lang="fa-IR" sz="2400" dirty="0" smtClean="0"/>
              <a:t>، </a:t>
            </a:r>
            <a:r>
              <a:rPr lang="en-US" sz="2400" dirty="0" smtClean="0"/>
              <a:t>Character</a:t>
            </a:r>
            <a:r>
              <a:rPr lang="fa-IR" sz="2400" dirty="0" smtClean="0"/>
              <a:t> و ...</a:t>
            </a:r>
            <a:r>
              <a:rPr lang="fa-IR" dirty="0" smtClean="0"/>
              <a:t>)</a:t>
            </a:r>
          </a:p>
          <a:p>
            <a:r>
              <a:rPr lang="fa-IR" dirty="0" smtClean="0"/>
              <a:t>وقتی کلاس جدیدی تعريف می‌کنیم: </a:t>
            </a:r>
            <a:br>
              <a:rPr lang="fa-IR" dirty="0" smtClean="0"/>
            </a:br>
            <a:r>
              <a:rPr lang="fa-IR" dirty="0" err="1" smtClean="0"/>
              <a:t>می‌توانیم</a:t>
            </a:r>
            <a:r>
              <a:rPr lang="fa-IR" dirty="0" smtClean="0"/>
              <a:t> متد </a:t>
            </a:r>
            <a:r>
              <a:rPr lang="en-US" dirty="0" smtClean="0"/>
              <a:t>equals</a:t>
            </a:r>
            <a:r>
              <a:rPr lang="fa-IR" dirty="0" smtClean="0"/>
              <a:t> مناسبی برای آن </a:t>
            </a:r>
            <a:r>
              <a:rPr lang="fa-IR" dirty="0" err="1" smtClean="0"/>
              <a:t>پیاده‌سازی</a:t>
            </a:r>
            <a:r>
              <a:rPr lang="fa-IR" dirty="0" smtClean="0"/>
              <a:t> کنیم</a:t>
            </a:r>
            <a:endParaRPr lang="en-US" dirty="0" smtClean="0"/>
          </a:p>
          <a:p>
            <a:r>
              <a:rPr lang="fa-IR" sz="3100" dirty="0" smtClean="0"/>
              <a:t>متد </a:t>
            </a:r>
            <a:r>
              <a:rPr lang="en-US" sz="3000" dirty="0" smtClean="0"/>
              <a:t>equals</a:t>
            </a:r>
            <a:r>
              <a:rPr lang="fa-IR" sz="3000" dirty="0" smtClean="0"/>
              <a:t> </a:t>
            </a:r>
            <a:r>
              <a:rPr lang="fa-IR" sz="3100" dirty="0" smtClean="0"/>
              <a:t>یک شیء </a:t>
            </a:r>
            <a:r>
              <a:rPr lang="fa-IR" sz="3100" dirty="0" err="1" smtClean="0"/>
              <a:t>به‌عنوان</a:t>
            </a:r>
            <a:r>
              <a:rPr lang="fa-IR" sz="3100" dirty="0" smtClean="0"/>
              <a:t> پارامتر </a:t>
            </a:r>
            <a:r>
              <a:rPr lang="fa-IR" sz="3100" dirty="0" err="1" smtClean="0"/>
              <a:t>می‌گیرد</a:t>
            </a:r>
            <a:r>
              <a:rPr lang="fa-IR" sz="3100" dirty="0"/>
              <a:t> </a:t>
            </a:r>
            <a:r>
              <a:rPr lang="fa-IR" sz="3100" dirty="0" smtClean="0"/>
              <a:t>و </a:t>
            </a:r>
            <a:r>
              <a:rPr lang="en-US" sz="3000" dirty="0" err="1" smtClean="0"/>
              <a:t>boolean</a:t>
            </a:r>
            <a:r>
              <a:rPr lang="fa-IR" sz="3000" dirty="0" smtClean="0"/>
              <a:t> </a:t>
            </a:r>
            <a:r>
              <a:rPr lang="fa-IR" sz="3100" dirty="0" err="1" smtClean="0"/>
              <a:t>برمی‌گرداند</a:t>
            </a:r>
            <a:endParaRPr lang="fa-IR" sz="3100" dirty="0" smtClean="0"/>
          </a:p>
          <a:p>
            <a:pPr lvl="1"/>
            <a:r>
              <a:rPr lang="fa-IR" dirty="0" smtClean="0"/>
              <a:t>ويژگی‌های خودش را با ويژگی‌های شیء پارامتر مقایسه می‌کند</a:t>
            </a:r>
          </a:p>
          <a:p>
            <a:pPr lvl="1"/>
            <a:r>
              <a:rPr lang="fa-IR" dirty="0" smtClean="0"/>
              <a:t>حالت (وضعیت یا </a:t>
            </a:r>
            <a:r>
              <a:rPr lang="en-US" dirty="0" smtClean="0"/>
              <a:t>state</a:t>
            </a:r>
            <a:r>
              <a:rPr lang="fa-IR" dirty="0" smtClean="0"/>
              <a:t>) پارامتر با </a:t>
            </a:r>
            <a:r>
              <a:rPr lang="en-US" dirty="0" smtClean="0"/>
              <a:t>this</a:t>
            </a:r>
            <a:r>
              <a:rPr lang="fa-IR" dirty="0" smtClean="0"/>
              <a:t> مقایسه می‌شود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1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متد </a:t>
            </a:r>
            <a:r>
              <a:rPr lang="en-US" dirty="0" smtClean="0"/>
              <a:t>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Person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  private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2200" b="1" dirty="0" err="1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  private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2200" b="1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  private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2200" b="1" dirty="0">
                <a:solidFill>
                  <a:srgbClr val="0000C0"/>
                </a:solidFill>
                <a:latin typeface="Courier New"/>
              </a:rPr>
              <a:t>email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  private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>
                <a:solidFill>
                  <a:srgbClr val="0000C0"/>
                </a:solidFill>
                <a:latin typeface="Courier New"/>
              </a:rPr>
              <a:t>age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dirty="0">
              <a:latin typeface="Courier New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equals(Person other)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     return </a:t>
            </a:r>
            <a:r>
              <a:rPr lang="en-US" sz="2200" b="1" dirty="0" err="1" smtClean="0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.equals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other.</a:t>
            </a:r>
            <a:r>
              <a:rPr lang="en-US" sz="2200" b="1" dirty="0" err="1" smtClean="0">
                <a:solidFill>
                  <a:srgbClr val="0000C0"/>
                </a:solidFill>
                <a:latin typeface="Courier New"/>
              </a:rPr>
              <a:t>nationalID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200" b="1" dirty="0">
              <a:solidFill>
                <a:srgbClr val="000000"/>
              </a:solidFill>
              <a:latin typeface="Courier New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2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434840"/>
            <a:ext cx="8534400" cy="1889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Person p1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Person(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"1290786547"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"Ali </a:t>
            </a:r>
            <a:r>
              <a:rPr lang="en-US" sz="2000" b="1" dirty="0" err="1">
                <a:solidFill>
                  <a:srgbClr val="2A00FF"/>
                </a:solidFill>
                <a:latin typeface="Courier New"/>
              </a:rPr>
              <a:t>Alavi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Person p2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Person(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"1290786547"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2A00FF"/>
                </a:solidFill>
                <a:latin typeface="Courier New"/>
              </a:rPr>
              <a:t>Taghavi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/>
              </a:rPr>
              <a:t>Person p3 = </a:t>
            </a:r>
            <a:r>
              <a:rPr lang="en-US" sz="20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Person(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"0578905672"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b="1" dirty="0" err="1">
                <a:solidFill>
                  <a:srgbClr val="2A00FF"/>
                </a:solidFill>
                <a:latin typeface="Courier New"/>
              </a:rPr>
              <a:t>Taghi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 </a:t>
            </a:r>
            <a:r>
              <a:rPr lang="en-US" sz="2000" b="1" dirty="0" err="1">
                <a:solidFill>
                  <a:srgbClr val="2A00FF"/>
                </a:solidFill>
                <a:latin typeface="Courier New"/>
              </a:rPr>
              <a:t>Taghavi</a:t>
            </a:r>
            <a:r>
              <a:rPr lang="en-US" sz="20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(p1.equals(p2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urier New"/>
              </a:rPr>
              <a:t>(p2.equals(p3</a:t>
            </a:r>
            <a:r>
              <a:rPr lang="en-US" sz="2000" b="1" i="1" dirty="0" smtClean="0">
                <a:solidFill>
                  <a:srgbClr val="000000"/>
                </a:solidFill>
                <a:latin typeface="Courier New"/>
              </a:rPr>
              <a:t>));</a:t>
            </a:r>
            <a:endParaRPr lang="en-US" sz="2000" b="1" i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2976188"/>
            <a:ext cx="8077200" cy="1224136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953000" y="1225116"/>
            <a:ext cx="4114800" cy="1516556"/>
          </a:xfrm>
          <a:prstGeom prst="wedgeRoundRectCallout">
            <a:avLst>
              <a:gd name="adj1" fmla="val -20558"/>
              <a:gd name="adj2" fmla="val 62465"/>
              <a:gd name="adj3" fmla="val 16667"/>
            </a:avLst>
          </a:prstGeom>
          <a:solidFill>
            <a:srgbClr val="FD6F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spcBef>
                <a:spcPts val="400"/>
              </a:spcBef>
            </a:pPr>
            <a:r>
              <a:rPr lang="fa-IR" sz="2400" u="sng" dirty="0">
                <a:solidFill>
                  <a:prstClr val="black"/>
                </a:solidFill>
                <a:cs typeface="B Nazanin" pitchFamily="2" charset="-78"/>
              </a:rPr>
              <a:t>راستش را </a:t>
            </a:r>
            <a:r>
              <a:rPr lang="fa-IR" sz="2400" u="sng" dirty="0" smtClean="0">
                <a:solidFill>
                  <a:prstClr val="black"/>
                </a:solidFill>
                <a:cs typeface="B Nazanin" pitchFamily="2" charset="-78"/>
              </a:rPr>
              <a:t>بخواهید </a:t>
            </a:r>
            <a:r>
              <a:rPr lang="fa-IR" sz="2400" u="sng" dirty="0">
                <a:solidFill>
                  <a:prstClr val="black"/>
                </a:solidFill>
                <a:cs typeface="B Nazanin" pitchFamily="2" charset="-78"/>
              </a:rPr>
              <a:t>این تعریف غلط است!</a:t>
            </a:r>
            <a:endParaRPr lang="en-US" sz="2400" u="sng" dirty="0">
              <a:cs typeface="B Nazanin" panose="00000400000000000000" pitchFamily="2" charset="-78"/>
            </a:endParaRPr>
          </a:p>
          <a:p>
            <a:pPr algn="r" rtl="1">
              <a:spcBef>
                <a:spcPts val="400"/>
              </a:spcBef>
            </a:pP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تعریف </a:t>
            </a:r>
            <a:r>
              <a:rPr lang="en-US" sz="2400" dirty="0">
                <a:solidFill>
                  <a:prstClr val="black"/>
                </a:solidFill>
                <a:cs typeface="B Nazanin" pitchFamily="2" charset="-78"/>
              </a:rPr>
              <a:t>equals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کمی </a:t>
            </a:r>
            <a:r>
              <a:rPr lang="fa-IR" sz="2400" dirty="0" err="1">
                <a:solidFill>
                  <a:prstClr val="black"/>
                </a:solidFill>
                <a:cs typeface="B Nazanin" pitchFamily="2" charset="-78"/>
              </a:rPr>
              <a:t>پیچیده‌تر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 است</a:t>
            </a:r>
          </a:p>
          <a:p>
            <a:pPr algn="r" rtl="1">
              <a:spcBef>
                <a:spcPts val="400"/>
              </a:spcBef>
            </a:pPr>
            <a:r>
              <a:rPr lang="fa-IR" sz="2400" dirty="0" err="1" smtClean="0">
                <a:solidFill>
                  <a:prstClr val="black"/>
                </a:solidFill>
                <a:cs typeface="B Nazanin" pitchFamily="2" charset="-78"/>
              </a:rPr>
              <a:t>پارامتر</a:t>
            </a:r>
            <a:r>
              <a:rPr lang="fa-IR" sz="2400" dirty="0" err="1">
                <a:solidFill>
                  <a:prstClr val="black"/>
                </a:solidFill>
                <a:cs typeface="B Nazanin" pitchFamily="2" charset="-78"/>
              </a:rPr>
              <a:t>ش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400" dirty="0">
                <a:solidFill>
                  <a:prstClr val="black"/>
                </a:solidFill>
                <a:cs typeface="B Nazanin" pitchFamily="2" charset="-78"/>
              </a:rPr>
              <a:t>باید از جنس </a:t>
            </a:r>
            <a:r>
              <a:rPr lang="en-US" sz="2300" dirty="0">
                <a:solidFill>
                  <a:prstClr val="black"/>
                </a:solidFill>
                <a:cs typeface="B Nazanin" pitchFamily="2" charset="-78"/>
              </a:rPr>
              <a:t>Object </a:t>
            </a:r>
            <a:r>
              <a:rPr lang="fa-IR" sz="2300" dirty="0">
                <a:solidFill>
                  <a:prstClr val="black"/>
                </a:solidFill>
                <a:cs typeface="B Nazanin" pitchFamily="2" charset="-78"/>
              </a:rPr>
              <a:t> </a:t>
            </a:r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باشد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0" y="2667000"/>
            <a:ext cx="2209800" cy="830997"/>
          </a:xfrm>
          <a:prstGeom prst="rect">
            <a:avLst/>
          </a:prstGeom>
          <a:solidFill>
            <a:srgbClr val="F4BAA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solidFill>
                  <a:prstClr val="black"/>
                </a:solidFill>
                <a:cs typeface="B Nazanin" pitchFamily="2" charset="-78"/>
              </a:rPr>
              <a:t>در این باره بعداً بیشتر صحبت می‌کنیم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66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و 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str3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str4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fa-IR" dirty="0" smtClean="0"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fa-IR" dirty="0" smtClean="0"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Integer(2);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Integer(2);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a-I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fa-I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fa-IR" b="1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0" y="2196405"/>
            <a:ext cx="2819400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str1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str2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str2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str3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str3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str4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0" y="4939605"/>
            <a:ext cx="27432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int1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int2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int2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int3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int3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int4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3058180"/>
            <a:ext cx="417774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همه این اشیاء با هم </a:t>
            </a:r>
            <a:r>
              <a:rPr lang="en-US" sz="2800" dirty="0" smtClean="0">
                <a:solidFill>
                  <a:prstClr val="black"/>
                </a:solidFill>
                <a:cs typeface="B Nazanin" pitchFamily="2" charset="-78"/>
              </a:rPr>
              <a:t>equal</a:t>
            </a: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 هستند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90600" y="5715000"/>
            <a:ext cx="417774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همه این اشیاء با هم </a:t>
            </a:r>
            <a:r>
              <a:rPr lang="en-US" sz="2800" dirty="0" smtClean="0">
                <a:solidFill>
                  <a:prstClr val="black"/>
                </a:solidFill>
                <a:cs typeface="B Nazanin" pitchFamily="2" charset="-78"/>
              </a:rPr>
              <a:t>equal</a:t>
            </a: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 هستند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810000" y="5100935"/>
            <a:ext cx="1981200" cy="461665"/>
          </a:xfrm>
          <a:prstGeom prst="rect">
            <a:avLst/>
          </a:prstGeom>
          <a:solidFill>
            <a:srgbClr val="F4BAA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rtl="1"/>
            <a:r>
              <a:rPr lang="en-US" sz="2400" b="1" dirty="0" err="1" smtClean="0">
                <a:solidFill>
                  <a:prstClr val="black"/>
                </a:solidFill>
                <a:cs typeface="B Nazanin" pitchFamily="2" charset="-78"/>
              </a:rPr>
              <a:t>autoboxing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307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متغیرهای ثابت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Final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4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متغیرهای </a:t>
            </a:r>
            <a:r>
              <a:rPr lang="fa-IR" dirty="0" smtClean="0"/>
              <a:t>ثابت (</a:t>
            </a:r>
            <a:r>
              <a:rPr lang="en-US" dirty="0" smtClean="0"/>
              <a:t>final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برخی از </a:t>
            </a:r>
            <a:r>
              <a:rPr lang="fa-IR" dirty="0" err="1" smtClean="0"/>
              <a:t>متغیرها</a:t>
            </a:r>
            <a:r>
              <a:rPr lang="fa-IR" dirty="0" smtClean="0"/>
              <a:t> یک بار مقدار </a:t>
            </a:r>
            <a:r>
              <a:rPr lang="fa-IR" dirty="0" err="1" smtClean="0"/>
              <a:t>می‌گیرند</a:t>
            </a:r>
            <a:r>
              <a:rPr lang="fa-IR" dirty="0" smtClean="0"/>
              <a:t> و هرگز تغییر </a:t>
            </a:r>
            <a:r>
              <a:rPr lang="fa-IR" dirty="0" err="1" smtClean="0"/>
              <a:t>نمی‌کنند</a:t>
            </a:r>
            <a:endParaRPr lang="fa-IR" dirty="0" smtClean="0"/>
          </a:p>
          <a:p>
            <a:r>
              <a:rPr lang="fa-IR" dirty="0" smtClean="0"/>
              <a:t>به این </a:t>
            </a:r>
            <a:r>
              <a:rPr lang="fa-IR" dirty="0" err="1" smtClean="0"/>
              <a:t>متغیرها</a:t>
            </a:r>
            <a:r>
              <a:rPr lang="fa-IR" dirty="0" smtClean="0"/>
              <a:t> ثابت (</a:t>
            </a:r>
            <a:r>
              <a:rPr lang="en-US" dirty="0" smtClean="0"/>
              <a:t>constant</a:t>
            </a:r>
            <a:r>
              <a:rPr lang="fa-IR" dirty="0" smtClean="0"/>
              <a:t>) گفته می‌شود</a:t>
            </a:r>
          </a:p>
          <a:p>
            <a:pPr lvl="1"/>
            <a:r>
              <a:rPr lang="fa-IR" dirty="0" smtClean="0"/>
              <a:t>مثال:</a:t>
            </a:r>
            <a:r>
              <a:rPr lang="en-US" sz="2600" dirty="0" smtClean="0"/>
              <a:t>  </a:t>
            </a:r>
            <a:r>
              <a:rPr lang="fa-IR" sz="2600" dirty="0" smtClean="0"/>
              <a:t> </a:t>
            </a:r>
            <a:r>
              <a:rPr lang="en-US" sz="2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sz="2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fa-IR" sz="2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a-IR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و      </a:t>
            </a:r>
            <a:r>
              <a:rPr lang="en-US" sz="2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sz="2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endParaRPr lang="fa-IR" sz="2600" dirty="0" smtClean="0"/>
          </a:p>
          <a:p>
            <a:r>
              <a:rPr lang="fa-IR" dirty="0" smtClean="0"/>
              <a:t>در جاوا متغیرهای ثابت با کلیدواژه </a:t>
            </a:r>
            <a:r>
              <a:rPr lang="en-US" b="1" dirty="0" smtClean="0"/>
              <a:t>final</a:t>
            </a:r>
            <a:r>
              <a:rPr lang="fa-IR" dirty="0" smtClean="0"/>
              <a:t> مشخص می‌شوند</a:t>
            </a:r>
          </a:p>
          <a:p>
            <a:r>
              <a:rPr lang="fa-IR" dirty="0" smtClean="0"/>
              <a:t>مقدار </a:t>
            </a:r>
            <a:r>
              <a:rPr lang="fa-IR" dirty="0"/>
              <a:t>یک متغیر </a:t>
            </a:r>
            <a:r>
              <a:rPr lang="fa-IR" dirty="0" smtClean="0"/>
              <a:t>ثابت (</a:t>
            </a:r>
            <a:r>
              <a:rPr lang="en-US" dirty="0" smtClean="0"/>
              <a:t>final</a:t>
            </a:r>
            <a:r>
              <a:rPr lang="fa-IR" dirty="0" smtClean="0"/>
              <a:t>) قابل تغییر نیست</a:t>
            </a:r>
            <a:endParaRPr lang="en-US" dirty="0" smtClean="0"/>
          </a:p>
          <a:p>
            <a:pPr lvl="1"/>
            <a:r>
              <a:rPr lang="fa-IR" dirty="0" smtClean="0"/>
              <a:t>اگر متغیر ثابت از انواع داده اولیه باشد: مقدارش قابل تغییر نیست</a:t>
            </a:r>
          </a:p>
          <a:p>
            <a:pPr lvl="1"/>
            <a:r>
              <a:rPr lang="fa-IR" dirty="0" smtClean="0"/>
              <a:t>اگر متغیر ثابت، یک شیء باشد: دیگر به شیء دیگری </a:t>
            </a:r>
            <a:r>
              <a:rPr lang="fa-IR" dirty="0" err="1" smtClean="0"/>
              <a:t>نمی‌توان</a:t>
            </a:r>
            <a:r>
              <a:rPr lang="fa-IR" dirty="0" err="1"/>
              <a:t>د</a:t>
            </a:r>
            <a:r>
              <a:rPr lang="fa-IR" dirty="0" smtClean="0"/>
              <a:t> ارجاع دهد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3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سرفصل مطالب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/>
          </a:bodyPr>
          <a:lstStyle/>
          <a:p>
            <a:r>
              <a:rPr lang="fa-IR" dirty="0" err="1" smtClean="0"/>
              <a:t>مجموعه‌ای</a:t>
            </a:r>
            <a:r>
              <a:rPr lang="fa-IR" dirty="0" smtClean="0"/>
              <a:t> از چند مفهوم </a:t>
            </a:r>
            <a:r>
              <a:rPr lang="fa-IR" dirty="0" err="1" smtClean="0"/>
              <a:t>برنامه‌نویسی</a:t>
            </a:r>
            <a:r>
              <a:rPr lang="fa-IR" dirty="0" smtClean="0"/>
              <a:t> پراکنده:</a:t>
            </a:r>
            <a:endParaRPr lang="en-US" dirty="0" smtClean="0"/>
          </a:p>
          <a:p>
            <a:pPr lvl="1"/>
            <a:r>
              <a:rPr lang="fa-IR" dirty="0" err="1" smtClean="0"/>
              <a:t>متدهایی</a:t>
            </a:r>
            <a:r>
              <a:rPr lang="fa-IR" dirty="0" smtClean="0"/>
              <a:t> </a:t>
            </a:r>
            <a:r>
              <a:rPr lang="fa-IR" dirty="0"/>
              <a:t>با تعداد متغیر </a:t>
            </a:r>
            <a:r>
              <a:rPr lang="fa-IR" dirty="0" smtClean="0"/>
              <a:t>پارامتر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sz="2400" dirty="0" smtClean="0"/>
              <a:t>Variable </a:t>
            </a:r>
            <a:r>
              <a:rPr lang="en-US" sz="2400" dirty="0"/>
              <a:t>Argument </a:t>
            </a:r>
            <a:r>
              <a:rPr lang="en-US" sz="2400" dirty="0" smtClean="0"/>
              <a:t>List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err="1"/>
              <a:t>کلاس‌های</a:t>
            </a:r>
            <a:r>
              <a:rPr lang="fa-IR" dirty="0"/>
              <a:t> لفاف انواع </a:t>
            </a:r>
            <a:r>
              <a:rPr lang="fa-IR" dirty="0" smtClean="0"/>
              <a:t>اولیه (</a:t>
            </a:r>
            <a:r>
              <a:rPr lang="en-US" sz="2400" dirty="0" smtClean="0"/>
              <a:t>Primitive </a:t>
            </a:r>
            <a:r>
              <a:rPr lang="en-US" sz="2400" dirty="0"/>
              <a:t>Wrapper </a:t>
            </a:r>
            <a:r>
              <a:rPr lang="en-US" sz="2400" dirty="0" smtClean="0"/>
              <a:t>Classes</a:t>
            </a:r>
            <a:r>
              <a:rPr lang="fa-IR" dirty="0" smtClean="0"/>
              <a:t>)</a:t>
            </a:r>
          </a:p>
          <a:p>
            <a:pPr lvl="1"/>
            <a:r>
              <a:rPr lang="fa-IR" dirty="0" err="1" smtClean="0"/>
              <a:t>سربارکردن</a:t>
            </a:r>
            <a:r>
              <a:rPr lang="en-US" dirty="0" smtClean="0"/>
              <a:t> </a:t>
            </a:r>
            <a:r>
              <a:rPr lang="fa-IR" dirty="0" err="1" smtClean="0"/>
              <a:t>متدها</a:t>
            </a:r>
            <a:r>
              <a:rPr lang="fa-IR" dirty="0" smtClean="0"/>
              <a:t> (</a:t>
            </a:r>
            <a:r>
              <a:rPr lang="en-US" sz="2400" dirty="0" smtClean="0"/>
              <a:t>Overloading</a:t>
            </a:r>
            <a:r>
              <a:rPr lang="fa-IR" dirty="0" smtClean="0"/>
              <a:t>)</a:t>
            </a:r>
            <a:endParaRPr lang="en-US" dirty="0"/>
          </a:p>
          <a:p>
            <a:pPr lvl="1"/>
            <a:r>
              <a:rPr lang="fa-IR" dirty="0" smtClean="0"/>
              <a:t>متدهای </a:t>
            </a:r>
            <a:r>
              <a:rPr lang="en-US" sz="2400" dirty="0" err="1" smtClean="0"/>
              <a:t>toString</a:t>
            </a:r>
            <a:r>
              <a:rPr lang="fa-IR" sz="2400" dirty="0" smtClean="0"/>
              <a:t> و </a:t>
            </a:r>
            <a:r>
              <a:rPr lang="en-US" sz="2400" dirty="0" smtClean="0"/>
              <a:t>equals</a:t>
            </a:r>
          </a:p>
          <a:p>
            <a:pPr lvl="1"/>
            <a:r>
              <a:rPr lang="fa-IR" dirty="0"/>
              <a:t>متغیرهای </a:t>
            </a:r>
            <a:r>
              <a:rPr lang="fa-IR" dirty="0" smtClean="0"/>
              <a:t>ثابت (</a:t>
            </a:r>
            <a:r>
              <a:rPr lang="en-US" dirty="0" smtClean="0"/>
              <a:t>final variables</a:t>
            </a:r>
            <a:r>
              <a:rPr lang="fa-IR" dirty="0" smtClean="0"/>
              <a:t>)</a:t>
            </a:r>
          </a:p>
          <a:p>
            <a:pPr lvl="1"/>
            <a:r>
              <a:rPr lang="fa-IR" dirty="0"/>
              <a:t>اشیاء </a:t>
            </a:r>
            <a:r>
              <a:rPr lang="fa-IR" dirty="0" err="1"/>
              <a:t>تغییرناپذیر</a:t>
            </a:r>
            <a:r>
              <a:rPr lang="fa-IR" dirty="0"/>
              <a:t> (</a:t>
            </a:r>
            <a:r>
              <a:rPr lang="en-US" dirty="0"/>
              <a:t>Immutable</a:t>
            </a:r>
            <a:r>
              <a:rPr lang="fa-IR" dirty="0" smtClean="0"/>
              <a:t>)</a:t>
            </a:r>
            <a:endParaRPr lang="en-US" dirty="0" smtClean="0"/>
          </a:p>
          <a:p>
            <a:pPr lvl="1"/>
            <a:r>
              <a:rPr lang="fa-IR" dirty="0" smtClean="0"/>
              <a:t>انواع داده </a:t>
            </a:r>
            <a:r>
              <a:rPr lang="fa-IR" dirty="0" err="1" smtClean="0"/>
              <a:t>شمارشی</a:t>
            </a:r>
            <a:r>
              <a:rPr lang="fa-IR" dirty="0" smtClean="0"/>
              <a:t> (</a:t>
            </a:r>
            <a:r>
              <a:rPr lang="en-US" dirty="0" err="1" smtClean="0"/>
              <a:t>enum</a:t>
            </a:r>
            <a:r>
              <a:rPr lang="fa-I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marL="0" indent="0" algn="l" rtl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Person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pPr marL="0" indent="0" algn="l" rtl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.setName(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790575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05" y="5638800"/>
            <a:ext cx="819150" cy="78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4267200"/>
            <a:ext cx="790575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4766310"/>
            <a:ext cx="790575" cy="762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14801" y="3919514"/>
            <a:ext cx="4815840" cy="6524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-9144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</a:pPr>
            <a:r>
              <a:rPr lang="fa-IR" sz="2800" b="1" dirty="0" smtClean="0">
                <a:solidFill>
                  <a:prstClr val="black"/>
                </a:solidFill>
                <a:cs typeface="B Nazanin" pitchFamily="2" charset="-78"/>
              </a:rPr>
              <a:t>هویت یک شیء ثابت قابل تغییر </a:t>
            </a:r>
            <a:r>
              <a:rPr lang="fa-IR" sz="2800" b="1" u="sng" dirty="0" smtClean="0">
                <a:solidFill>
                  <a:prstClr val="black"/>
                </a:solidFill>
                <a:cs typeface="B Nazanin" pitchFamily="2" charset="-78"/>
              </a:rPr>
              <a:t>نیست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4724400"/>
            <a:ext cx="3886200" cy="1212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indent="-9144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</a:pPr>
            <a:r>
              <a:rPr lang="fa-IR" sz="2800" b="1" dirty="0">
                <a:solidFill>
                  <a:prstClr val="black"/>
                </a:solidFill>
                <a:cs typeface="B Nazanin" pitchFamily="2" charset="-78"/>
              </a:rPr>
              <a:t>وضعیت (ويژگی‌ها، محتوا) یک شیء ثابت قابل تغییر </a:t>
            </a:r>
            <a:r>
              <a:rPr lang="fa-IR" sz="2800" b="1" u="sng" dirty="0">
                <a:solidFill>
                  <a:prstClr val="black"/>
                </a:solidFill>
                <a:cs typeface="B Nazanin" pitchFamily="2" charset="-78"/>
              </a:rPr>
              <a:t>است</a:t>
            </a:r>
            <a:endParaRPr lang="en-US" sz="2800" b="1" u="sng" dirty="0">
              <a:solidFill>
                <a:prstClr val="black"/>
              </a:solidFill>
              <a:cs typeface="B Nazanin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6799" y="1295400"/>
            <a:ext cx="4038601" cy="1212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indent="-91440" algn="r" rtl="1">
              <a:lnSpc>
                <a:spcPct val="130000"/>
              </a:lnSpc>
              <a:spcBef>
                <a:spcPct val="20000"/>
              </a:spcBef>
              <a:buClr>
                <a:srgbClr val="92278F"/>
              </a:buClr>
              <a:buSzPct val="80000"/>
            </a:pP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مقدار متغیرهایی از انواع اولیه (</a:t>
            </a:r>
            <a:r>
              <a:rPr lang="en-US" sz="2800" dirty="0" smtClean="0">
                <a:solidFill>
                  <a:prstClr val="black"/>
                </a:solidFill>
                <a:cs typeface="B Nazanin" pitchFamily="2" charset="-78"/>
              </a:rPr>
              <a:t>primitive</a:t>
            </a:r>
            <a:r>
              <a:rPr lang="fa-IR" sz="2800" dirty="0" smtClean="0">
                <a:solidFill>
                  <a:prstClr val="black"/>
                </a:solidFill>
                <a:cs typeface="B Nazanin" pitchFamily="2" charset="-78"/>
              </a:rPr>
              <a:t>) غیرقابل تغییر است</a:t>
            </a:r>
            <a:endParaRPr lang="en-US" sz="2800" dirty="0">
              <a:solidFill>
                <a:prstClr val="black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08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5353050" cy="3609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اَشکال</a:t>
            </a:r>
            <a:r>
              <a:rPr lang="fa-IR" dirty="0" smtClean="0"/>
              <a:t> متغیرهای ثابت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متغیرهای ثابت به </a:t>
            </a:r>
            <a:r>
              <a:rPr lang="fa-IR" dirty="0" err="1" smtClean="0"/>
              <a:t>شکل‌های</a:t>
            </a:r>
            <a:r>
              <a:rPr lang="fa-IR" dirty="0" smtClean="0"/>
              <a:t> مختلفی دیده می‌شوند:</a:t>
            </a:r>
            <a:endParaRPr lang="en-US" dirty="0"/>
          </a:p>
          <a:p>
            <a:pPr lvl="1"/>
            <a:r>
              <a:rPr lang="fa-IR" dirty="0"/>
              <a:t>پارامتر </a:t>
            </a:r>
            <a:r>
              <a:rPr lang="fa-IR" dirty="0" smtClean="0"/>
              <a:t>ثابت</a:t>
            </a:r>
            <a:endParaRPr lang="en-US" dirty="0"/>
          </a:p>
          <a:p>
            <a:pPr lvl="1"/>
            <a:r>
              <a:rPr lang="fa-IR" dirty="0"/>
              <a:t>متغیر محلی </a:t>
            </a:r>
            <a:r>
              <a:rPr lang="fa-IR" dirty="0" smtClean="0"/>
              <a:t>ثابت</a:t>
            </a:r>
            <a:endParaRPr lang="en-US" dirty="0"/>
          </a:p>
          <a:p>
            <a:pPr lvl="1"/>
            <a:r>
              <a:rPr lang="fa-IR" dirty="0"/>
              <a:t>ویژگی </a:t>
            </a:r>
            <a:r>
              <a:rPr lang="fa-IR" dirty="0" smtClean="0"/>
              <a:t>ثابت</a:t>
            </a:r>
            <a:endParaRPr lang="en-US" dirty="0"/>
          </a:p>
          <a:p>
            <a:pPr lvl="1"/>
            <a:r>
              <a:rPr lang="fa-IR" dirty="0"/>
              <a:t>متغیر استاتیک </a:t>
            </a:r>
            <a:r>
              <a:rPr lang="fa-IR" dirty="0" smtClean="0"/>
              <a:t>ثابت</a:t>
            </a:r>
          </a:p>
          <a:p>
            <a:pPr lvl="1"/>
            <a:endParaRPr lang="fa-IR" dirty="0" smtClean="0"/>
          </a:p>
          <a:p>
            <a:pPr lvl="1"/>
            <a:endParaRPr lang="en-US" dirty="0"/>
          </a:p>
          <a:p>
            <a:r>
              <a:rPr lang="fa-IR" dirty="0" smtClean="0"/>
              <a:t>هر متغیر ثابت، باید بلافاصله </a:t>
            </a:r>
            <a:r>
              <a:rPr lang="fa-IR" dirty="0" err="1" smtClean="0"/>
              <a:t>مقداردهی</a:t>
            </a:r>
            <a:r>
              <a:rPr lang="fa-IR" dirty="0" smtClean="0"/>
              <a:t> شود</a:t>
            </a:r>
          </a:p>
          <a:p>
            <a:pPr lvl="1"/>
            <a:r>
              <a:rPr lang="fa-IR" dirty="0" smtClean="0"/>
              <a:t>مثلاً یک ويژگی ثابت، </a:t>
            </a:r>
            <a:r>
              <a:rPr lang="fa-IR" b="1" dirty="0" smtClean="0"/>
              <a:t>باید</a:t>
            </a:r>
            <a:r>
              <a:rPr lang="fa-IR" dirty="0" smtClean="0"/>
              <a:t> در فرایند </a:t>
            </a:r>
            <a:r>
              <a:rPr lang="fa-IR" dirty="0" err="1" smtClean="0"/>
              <a:t>مقداردهی</a:t>
            </a:r>
            <a:r>
              <a:rPr lang="fa-IR" dirty="0" smtClean="0"/>
              <a:t> اولیه شیء، </a:t>
            </a:r>
            <a:r>
              <a:rPr lang="fa-IR" dirty="0" err="1" smtClean="0"/>
              <a:t>مقداردهی</a:t>
            </a:r>
            <a:r>
              <a:rPr lang="fa-IR" dirty="0" smtClean="0"/>
              <a:t> شود</a:t>
            </a:r>
          </a:p>
          <a:p>
            <a:pPr lvl="2"/>
            <a:r>
              <a:rPr lang="fa-IR" sz="2600" dirty="0" smtClean="0"/>
              <a:t>مثلاً در سازنده</a:t>
            </a:r>
            <a:endParaRPr lang="fa-IR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0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این مفاهیم مستقل از هم هستند:</a:t>
            </a:r>
          </a:p>
          <a:p>
            <a:pPr lvl="1"/>
            <a:r>
              <a:rPr lang="fa-IR" dirty="0" smtClean="0"/>
              <a:t>سطح دسترسی (</a:t>
            </a:r>
            <a:r>
              <a:rPr lang="en-US" dirty="0" smtClean="0"/>
              <a:t>public, private, package access</a:t>
            </a:r>
            <a:r>
              <a:rPr lang="fa-IR" dirty="0" smtClean="0"/>
              <a:t>)</a:t>
            </a:r>
          </a:p>
          <a:p>
            <a:pPr lvl="1"/>
            <a:r>
              <a:rPr lang="fa-IR" dirty="0" err="1" smtClean="0"/>
              <a:t>استاتیک</a:t>
            </a:r>
            <a:r>
              <a:rPr lang="fa-IR" dirty="0" smtClean="0"/>
              <a:t> بودن یا نبودن</a:t>
            </a:r>
          </a:p>
          <a:p>
            <a:pPr lvl="1"/>
            <a:r>
              <a:rPr lang="fa-IR" dirty="0" smtClean="0"/>
              <a:t>ثابت (</a:t>
            </a:r>
            <a:r>
              <a:rPr lang="en-US" dirty="0" smtClean="0"/>
              <a:t>final</a:t>
            </a:r>
            <a:r>
              <a:rPr lang="fa-IR" dirty="0" smtClean="0"/>
              <a:t>) بودن یا نبودن</a:t>
            </a:r>
          </a:p>
          <a:p>
            <a:r>
              <a:rPr lang="fa-IR" dirty="0" smtClean="0"/>
              <a:t>مثلاً هر متغیر </a:t>
            </a:r>
            <a:r>
              <a:rPr lang="fa-IR" dirty="0" err="1" smtClean="0"/>
              <a:t>استاتیک</a:t>
            </a:r>
            <a:r>
              <a:rPr lang="fa-IR" dirty="0" smtClean="0"/>
              <a:t>:</a:t>
            </a:r>
          </a:p>
          <a:p>
            <a:pPr lvl="1"/>
            <a:r>
              <a:rPr lang="fa-IR" dirty="0" smtClean="0"/>
              <a:t>ممکن است </a:t>
            </a:r>
            <a:r>
              <a:rPr lang="en-US" dirty="0" smtClean="0"/>
              <a:t>final</a:t>
            </a:r>
            <a:r>
              <a:rPr lang="fa-IR" dirty="0" smtClean="0"/>
              <a:t> باشد یا نباشد</a:t>
            </a:r>
          </a:p>
          <a:p>
            <a:pPr lvl="1"/>
            <a:r>
              <a:rPr lang="fa-IR" dirty="0" smtClean="0"/>
              <a:t>ممکن است </a:t>
            </a:r>
            <a:r>
              <a:rPr lang="en-US" dirty="0" smtClean="0"/>
              <a:t>public</a:t>
            </a:r>
            <a:r>
              <a:rPr lang="fa-IR" dirty="0" smtClean="0"/>
              <a:t> باشد یا نباشد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86200"/>
            <a:ext cx="2015455" cy="1990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5357" y="3733800"/>
            <a:ext cx="10262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900" i="1" dirty="0">
                <a:solidFill>
                  <a:srgbClr val="002060"/>
                </a:solidFill>
                <a:cs typeface="B Nazanin" pitchFamily="2" charset="-78"/>
              </a:rPr>
              <a:t>final</a:t>
            </a:r>
            <a:endParaRPr lang="en-US" sz="2900" i="1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4703802"/>
            <a:ext cx="12827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900" i="1" dirty="0" smtClean="0">
                <a:solidFill>
                  <a:srgbClr val="002060"/>
                </a:solidFill>
                <a:cs typeface="B Nazanin" pitchFamily="2" charset="-78"/>
              </a:rPr>
              <a:t>public</a:t>
            </a:r>
            <a:endParaRPr lang="en-US" sz="2900" i="1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412" y="5587425"/>
            <a:ext cx="11464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900" i="1" dirty="0" smtClean="0">
                <a:solidFill>
                  <a:srgbClr val="002060"/>
                </a:solidFill>
                <a:cs typeface="B Nazanin" pitchFamily="2" charset="-78"/>
              </a:rPr>
              <a:t>static</a:t>
            </a:r>
            <a:endParaRPr lang="en-US" sz="29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9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اشیاء </a:t>
            </a:r>
            <a:r>
              <a:rPr lang="fa-IR" dirty="0" err="1" smtClean="0"/>
              <a:t>تغییرناپذیر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en-US" dirty="0" smtClean="0"/>
              <a:t>Immutable Objects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تغییرپذیری اشیاء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 smtClean="0"/>
              <a:t>اشیاء به دو دسته تقسیم می‌شوند: </a:t>
            </a:r>
            <a:r>
              <a:rPr lang="fa-IR" b="1" dirty="0" smtClean="0"/>
              <a:t>تغییرپذیر</a:t>
            </a:r>
            <a:r>
              <a:rPr lang="fa-IR" dirty="0" smtClean="0"/>
              <a:t> و </a:t>
            </a:r>
            <a:r>
              <a:rPr lang="fa-IR" b="1" dirty="0" err="1" smtClean="0"/>
              <a:t>تغییرناپذیر</a:t>
            </a:r>
            <a:endParaRPr lang="fa-IR" b="1" dirty="0" smtClean="0"/>
          </a:p>
          <a:p>
            <a:pPr algn="l" rtl="0"/>
            <a:r>
              <a:rPr lang="en-US" dirty="0" smtClean="0"/>
              <a:t>Mutable &amp; Immutable</a:t>
            </a:r>
          </a:p>
          <a:p>
            <a:pPr algn="r"/>
            <a:r>
              <a:rPr lang="fa-IR" dirty="0" smtClean="0"/>
              <a:t>ويژگی‌های اشیاء </a:t>
            </a:r>
            <a:r>
              <a:rPr lang="fa-IR" b="1" dirty="0" err="1" smtClean="0"/>
              <a:t>تغییرناپذیر</a:t>
            </a:r>
            <a:r>
              <a:rPr lang="fa-IR" dirty="0" smtClean="0"/>
              <a:t> بعد از ساخت این اشیاء قابل تغییر نیست</a:t>
            </a:r>
            <a:endParaRPr lang="en-US" dirty="0" smtClean="0"/>
          </a:p>
          <a:p>
            <a:r>
              <a:rPr lang="fa-IR" dirty="0"/>
              <a:t>امکان تغییر وضعیت اشیاء </a:t>
            </a:r>
            <a:r>
              <a:rPr lang="fa-IR" b="1" dirty="0" smtClean="0"/>
              <a:t>تغییرپذیر </a:t>
            </a:r>
            <a:r>
              <a:rPr lang="fa-IR" dirty="0" smtClean="0"/>
              <a:t>وجود دارد</a:t>
            </a:r>
          </a:p>
          <a:p>
            <a:pPr lvl="1"/>
            <a:r>
              <a:rPr lang="fa-IR" dirty="0" smtClean="0"/>
              <a:t>مثلاً متدهای </a:t>
            </a:r>
            <a:r>
              <a:rPr lang="en-US" dirty="0" smtClean="0"/>
              <a:t>setter</a:t>
            </a:r>
            <a:r>
              <a:rPr lang="fa-IR" dirty="0" smtClean="0"/>
              <a:t> (</a:t>
            </a:r>
            <a:r>
              <a:rPr lang="en-US" dirty="0" err="1" smtClean="0"/>
              <a:t>mutator</a:t>
            </a:r>
            <a:r>
              <a:rPr lang="fa-IR" dirty="0" smtClean="0"/>
              <a:t>) دارند</a:t>
            </a:r>
          </a:p>
          <a:p>
            <a:r>
              <a:rPr lang="fa-IR" dirty="0" smtClean="0"/>
              <a:t>موضوع «</a:t>
            </a:r>
            <a:r>
              <a:rPr lang="fa-IR" b="1" dirty="0" err="1" smtClean="0"/>
              <a:t>تغییرناپذیری</a:t>
            </a:r>
            <a:r>
              <a:rPr lang="fa-IR" dirty="0"/>
              <a:t>»</a:t>
            </a:r>
            <a:r>
              <a:rPr lang="fa-IR" dirty="0" smtClean="0"/>
              <a:t> با «</a:t>
            </a:r>
            <a:r>
              <a:rPr lang="fa-IR" b="1" dirty="0" smtClean="0"/>
              <a:t>ثابت بودن</a:t>
            </a:r>
            <a:r>
              <a:rPr lang="fa-IR" dirty="0" smtClean="0"/>
              <a:t>» متفاوت است</a:t>
            </a:r>
          </a:p>
          <a:p>
            <a:pPr lvl="1"/>
            <a:r>
              <a:rPr lang="fa-IR" b="1" dirty="0" smtClean="0"/>
              <a:t>ثابت بودن</a:t>
            </a:r>
            <a:r>
              <a:rPr lang="fa-IR" dirty="0" smtClean="0"/>
              <a:t> درباره ثبات </a:t>
            </a:r>
            <a:r>
              <a:rPr lang="fa-IR" b="1" dirty="0" smtClean="0"/>
              <a:t>هویت</a:t>
            </a:r>
            <a:r>
              <a:rPr lang="fa-IR" dirty="0" smtClean="0"/>
              <a:t> است و با کلیدواژه </a:t>
            </a:r>
            <a:r>
              <a:rPr lang="en-US" b="1" dirty="0" smtClean="0"/>
              <a:t>final</a:t>
            </a:r>
            <a:r>
              <a:rPr lang="fa-IR" dirty="0" smtClean="0"/>
              <a:t> مشخص می‌شود</a:t>
            </a:r>
          </a:p>
          <a:p>
            <a:pPr lvl="1"/>
            <a:r>
              <a:rPr lang="fa-IR" b="1" dirty="0" err="1" smtClean="0"/>
              <a:t>تغییرناپذیری</a:t>
            </a:r>
            <a:r>
              <a:rPr lang="fa-IR" dirty="0" smtClean="0"/>
              <a:t> درباره ثبات </a:t>
            </a:r>
            <a:r>
              <a:rPr lang="fa-IR" b="1" dirty="0" smtClean="0"/>
              <a:t>وضعیت</a:t>
            </a:r>
            <a:r>
              <a:rPr lang="fa-IR" dirty="0" smtClean="0"/>
              <a:t> (</a:t>
            </a:r>
            <a:r>
              <a:rPr lang="en-US" dirty="0" smtClean="0"/>
              <a:t>state</a:t>
            </a:r>
            <a:r>
              <a:rPr lang="fa-IR" dirty="0" smtClean="0"/>
              <a:t>) است </a:t>
            </a:r>
          </a:p>
          <a:p>
            <a:r>
              <a:rPr lang="fa-IR" dirty="0" err="1" smtClean="0"/>
              <a:t>تغییرناپذیری</a:t>
            </a:r>
            <a:r>
              <a:rPr lang="fa-IR" dirty="0" smtClean="0"/>
              <a:t> یک مفهوم است و کلیدواژه خاصی ندارد</a:t>
            </a:r>
          </a:p>
          <a:p>
            <a:r>
              <a:rPr lang="fa-IR" dirty="0" smtClean="0"/>
              <a:t>طراح یک کلاس تصمیم </a:t>
            </a:r>
            <a:r>
              <a:rPr lang="fa-IR" dirty="0" err="1" smtClean="0"/>
              <a:t>می‌گیرد</a:t>
            </a:r>
            <a:r>
              <a:rPr lang="fa-IR" dirty="0" smtClean="0"/>
              <a:t> </a:t>
            </a:r>
            <a:r>
              <a:rPr lang="fa-IR" dirty="0" err="1" smtClean="0"/>
              <a:t>نمونه‌های</a:t>
            </a:r>
            <a:r>
              <a:rPr lang="fa-IR" dirty="0" smtClean="0"/>
              <a:t> این کلاس تغییرپذیر باشند یا خیر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اشیاء </a:t>
            </a:r>
            <a:r>
              <a:rPr lang="fa-IR" dirty="0" err="1" smtClean="0"/>
              <a:t>تغییرناپذیر</a:t>
            </a:r>
            <a:r>
              <a:rPr lang="fa-IR" dirty="0"/>
              <a:t> </a:t>
            </a:r>
            <a:r>
              <a:rPr lang="fa-IR" dirty="0" smtClean="0"/>
              <a:t>(</a:t>
            </a:r>
            <a:r>
              <a:rPr lang="en-US" dirty="0" smtClean="0"/>
              <a:t>Immutable Objects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اشیاء </a:t>
            </a:r>
            <a:r>
              <a:rPr lang="fa-IR" dirty="0" err="1" smtClean="0"/>
              <a:t>تغییرناپذیر</a:t>
            </a:r>
            <a:r>
              <a:rPr lang="fa-IR" dirty="0" smtClean="0"/>
              <a:t> </a:t>
            </a:r>
            <a:r>
              <a:rPr lang="fa-IR" dirty="0" err="1" smtClean="0"/>
              <a:t>مزایایی</a:t>
            </a:r>
            <a:r>
              <a:rPr lang="fa-IR" dirty="0" smtClean="0"/>
              <a:t> دارند</a:t>
            </a:r>
          </a:p>
          <a:p>
            <a:pPr lvl="1"/>
            <a:r>
              <a:rPr lang="fa-IR" dirty="0" err="1" smtClean="0"/>
              <a:t>ساده‌تر</a:t>
            </a:r>
            <a:r>
              <a:rPr lang="fa-IR" dirty="0" smtClean="0"/>
              <a:t> هستند</a:t>
            </a:r>
          </a:p>
          <a:p>
            <a:pPr lvl="1"/>
            <a:r>
              <a:rPr lang="fa-IR" dirty="0" err="1" smtClean="0"/>
              <a:t>فهمشان</a:t>
            </a:r>
            <a:r>
              <a:rPr lang="fa-IR" dirty="0" smtClean="0"/>
              <a:t> </a:t>
            </a:r>
            <a:r>
              <a:rPr lang="fa-IR" dirty="0" err="1" smtClean="0"/>
              <a:t>آسان‌تر</a:t>
            </a:r>
            <a:r>
              <a:rPr lang="fa-IR" dirty="0" smtClean="0"/>
              <a:t> است</a:t>
            </a:r>
          </a:p>
          <a:p>
            <a:pPr lvl="1"/>
            <a:r>
              <a:rPr lang="fa-IR" dirty="0" err="1" smtClean="0"/>
              <a:t>مزایایی</a:t>
            </a:r>
            <a:r>
              <a:rPr lang="fa-IR" dirty="0" smtClean="0"/>
              <a:t> در کارایی برنامه دارند</a:t>
            </a:r>
          </a:p>
          <a:p>
            <a:pPr lvl="1"/>
            <a:r>
              <a:rPr lang="fa-IR" dirty="0" err="1" smtClean="0"/>
              <a:t>مزایایی</a:t>
            </a:r>
            <a:r>
              <a:rPr lang="fa-IR" dirty="0" smtClean="0"/>
              <a:t> در </a:t>
            </a:r>
            <a:r>
              <a:rPr lang="fa-IR" dirty="0" err="1" smtClean="0"/>
              <a:t>برنامه‌های</a:t>
            </a:r>
            <a:r>
              <a:rPr lang="fa-IR" dirty="0" smtClean="0"/>
              <a:t> </a:t>
            </a:r>
            <a:r>
              <a:rPr lang="fa-IR" dirty="0" err="1" smtClean="0"/>
              <a:t>همروند</a:t>
            </a:r>
            <a:r>
              <a:rPr lang="fa-IR" dirty="0" smtClean="0"/>
              <a:t> و موازی دارند (</a:t>
            </a:r>
            <a:r>
              <a:rPr lang="en-US" dirty="0" smtClean="0"/>
              <a:t>Thread-safe</a:t>
            </a:r>
            <a:r>
              <a:rPr lang="fa-IR" dirty="0" smtClean="0"/>
              <a:t>)</a:t>
            </a:r>
          </a:p>
          <a:p>
            <a:r>
              <a:rPr lang="fa-IR" dirty="0" smtClean="0"/>
              <a:t>اشیاء برخی از کلاس‌هایی که </a:t>
            </a:r>
            <a:r>
              <a:rPr lang="fa-IR" dirty="0" err="1" smtClean="0"/>
              <a:t>می‌شناسیم</a:t>
            </a:r>
            <a:r>
              <a:rPr lang="fa-IR" dirty="0" smtClean="0"/>
              <a:t>، </a:t>
            </a:r>
            <a:r>
              <a:rPr lang="fa-IR" dirty="0" err="1" smtClean="0"/>
              <a:t>تغییرناپذیر</a:t>
            </a:r>
            <a:r>
              <a:rPr lang="fa-IR" dirty="0" smtClean="0"/>
              <a:t> هستند. </a:t>
            </a:r>
            <a:r>
              <a:rPr lang="fa-IR" dirty="0"/>
              <a:t>مثال: </a:t>
            </a:r>
            <a:endParaRPr lang="fa-IR" dirty="0" smtClean="0"/>
          </a:p>
          <a:p>
            <a:pPr lvl="1"/>
            <a:r>
              <a:rPr lang="en-US" dirty="0" smtClean="0"/>
              <a:t>String</a:t>
            </a:r>
            <a:r>
              <a:rPr lang="fa-IR" dirty="0" smtClean="0"/>
              <a:t> (مثلاً متد </a:t>
            </a:r>
            <a:r>
              <a:rPr lang="en-US" dirty="0" err="1" smtClean="0"/>
              <a:t>setValue</a:t>
            </a:r>
            <a:r>
              <a:rPr lang="fa-IR" dirty="0" smtClean="0"/>
              <a:t> ندارد)</a:t>
            </a:r>
          </a:p>
          <a:p>
            <a:pPr lvl="1"/>
            <a:r>
              <a:rPr lang="fa-IR" dirty="0" smtClean="0"/>
              <a:t>همه کلاس‌های لفاف انواع اولیه (</a:t>
            </a:r>
            <a:r>
              <a:rPr lang="en-US" sz="2600" dirty="0" smtClean="0"/>
              <a:t>Integer</a:t>
            </a:r>
            <a:r>
              <a:rPr lang="fa-IR" sz="2600" dirty="0" smtClean="0"/>
              <a:t> ، </a:t>
            </a:r>
            <a:r>
              <a:rPr lang="en-US" sz="2600" dirty="0" smtClean="0"/>
              <a:t>Boolean</a:t>
            </a:r>
            <a:r>
              <a:rPr lang="fa-IR" sz="2600" dirty="0" smtClean="0"/>
              <a:t> ، </a:t>
            </a:r>
            <a:r>
              <a:rPr lang="en-US" sz="2600" dirty="0" smtClean="0"/>
              <a:t>Double</a:t>
            </a:r>
            <a:r>
              <a:rPr lang="fa-IR" sz="2600" dirty="0" smtClean="0"/>
              <a:t> </a:t>
            </a:r>
            <a:r>
              <a:rPr lang="fa-IR" dirty="0" smtClean="0"/>
              <a:t>و غیره)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0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نوع داده </a:t>
            </a:r>
            <a:r>
              <a:rPr lang="fa-IR" dirty="0" err="1" smtClean="0"/>
              <a:t>شمارشی</a:t>
            </a:r>
            <a:r>
              <a:rPr lang="fa-IR" dirty="0" smtClean="0"/>
              <a:t> (</a:t>
            </a:r>
            <a:r>
              <a:rPr lang="en-US" dirty="0" err="1" smtClean="0"/>
              <a:t>enum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/>
              <a:t>مسأله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فرض کنید یک کلاس، تعداد محدود و مشخصی شیء خواهد داشت</a:t>
            </a:r>
          </a:p>
          <a:p>
            <a:pPr lvl="1"/>
            <a:r>
              <a:rPr lang="fa-IR" dirty="0" err="1" smtClean="0"/>
              <a:t>نمونه‌های</a:t>
            </a:r>
            <a:r>
              <a:rPr lang="fa-IR" dirty="0" smtClean="0"/>
              <a:t> این کلاس محدود هستند</a:t>
            </a:r>
          </a:p>
          <a:p>
            <a:pPr lvl="1"/>
            <a:r>
              <a:rPr lang="fa-IR" dirty="0" smtClean="0"/>
              <a:t>نمونه </a:t>
            </a:r>
            <a:r>
              <a:rPr lang="fa-IR" dirty="0"/>
              <a:t>جدیدی در آینده اضافه نخواهد شد.</a:t>
            </a:r>
          </a:p>
          <a:p>
            <a:r>
              <a:rPr lang="fa-IR" dirty="0" smtClean="0"/>
              <a:t>مثلاً:</a:t>
            </a:r>
          </a:p>
          <a:p>
            <a:pPr lvl="1" algn="l" rtl="0"/>
            <a:r>
              <a:rPr lang="en-US" dirty="0" smtClean="0"/>
              <a:t>Student </a:t>
            </a:r>
            <a:r>
              <a:rPr lang="en-US" dirty="0"/>
              <a:t>Type : &lt;BS, MS, PhD&gt;</a:t>
            </a:r>
          </a:p>
          <a:p>
            <a:pPr lvl="1" algn="l" rtl="0"/>
            <a:r>
              <a:rPr lang="en-US" dirty="0"/>
              <a:t>SMS Status : &lt;Sent, Delivered, </a:t>
            </a:r>
            <a:r>
              <a:rPr lang="en-US" dirty="0" smtClean="0"/>
              <a:t>Pending, Error&gt;</a:t>
            </a:r>
            <a:endParaRPr lang="en-US" dirty="0"/>
          </a:p>
          <a:p>
            <a:pPr lvl="1" algn="l" rtl="0"/>
            <a:r>
              <a:rPr lang="en-US" dirty="0"/>
              <a:t>Color : &lt;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Blue</a:t>
            </a:r>
            <a:r>
              <a:rPr lang="en-US" dirty="0"/>
              <a:t>, </a:t>
            </a:r>
            <a:r>
              <a:rPr lang="en-US" dirty="0">
                <a:solidFill>
                  <a:srgbClr val="218F6A"/>
                </a:solidFill>
              </a:rPr>
              <a:t>Green</a:t>
            </a:r>
            <a:r>
              <a:rPr lang="en-US" dirty="0"/>
              <a:t>, Black,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&gt;</a:t>
            </a:r>
          </a:p>
          <a:p>
            <a:r>
              <a:rPr lang="fa-IR" dirty="0" smtClean="0"/>
              <a:t>چنین نیازی را چگونه </a:t>
            </a:r>
            <a:r>
              <a:rPr lang="fa-IR" dirty="0" err="1" smtClean="0"/>
              <a:t>پیاده‌سازی</a:t>
            </a:r>
            <a:r>
              <a:rPr lang="fa-IR" dirty="0" smtClean="0"/>
              <a:t> </a:t>
            </a:r>
            <a:r>
              <a:rPr lang="fa-IR" dirty="0" err="1" smtClean="0"/>
              <a:t>می‌کنید</a:t>
            </a:r>
            <a:r>
              <a:rPr lang="fa-IR" dirty="0" smtClean="0"/>
              <a:t>؟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 smtClean="0"/>
              <a:t>یک </a:t>
            </a:r>
            <a:r>
              <a:rPr lang="fa-IR" dirty="0" err="1" smtClean="0"/>
              <a:t>راه‌حل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Color{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srgbClr val="7F0055"/>
              </a:solidFill>
              <a:latin typeface="Courier New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sz="2300" b="1" i="1" dirty="0" smtClean="0">
                <a:solidFill>
                  <a:srgbClr val="0000C0"/>
                </a:solidFill>
                <a:latin typeface="Courier New"/>
              </a:rPr>
              <a:t>BLACK</a:t>
            </a:r>
            <a:r>
              <a:rPr lang="en-US" sz="2300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i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300" b="1" i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300" b="1" i="1" dirty="0">
                <a:solidFill>
                  <a:srgbClr val="000000"/>
                </a:solidFill>
                <a:latin typeface="Courier New"/>
              </a:rPr>
              <a:t> Color</a:t>
            </a:r>
            <a:r>
              <a:rPr lang="en-US" sz="2300" b="1" i="1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en-US" sz="2300" b="1" i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sz="2300" b="1" i="1" dirty="0" smtClean="0">
                <a:solidFill>
                  <a:srgbClr val="0000C0"/>
                </a:solidFill>
                <a:latin typeface="Courier New"/>
              </a:rPr>
              <a:t>BLUE</a:t>
            </a:r>
            <a:r>
              <a:rPr lang="en-US" sz="2300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i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300" b="1" i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300" b="1" i="1" dirty="0">
                <a:solidFill>
                  <a:srgbClr val="000000"/>
                </a:solidFill>
                <a:latin typeface="Courier New"/>
              </a:rPr>
              <a:t> Color</a:t>
            </a:r>
            <a:r>
              <a:rPr lang="en-US" sz="2300" b="1" i="1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en-US" sz="2300" b="1" i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sz="2300" b="1" i="1" dirty="0" smtClean="0">
                <a:solidFill>
                  <a:srgbClr val="0000C0"/>
                </a:solidFill>
                <a:latin typeface="Courier New"/>
              </a:rPr>
              <a:t>GREEN</a:t>
            </a:r>
            <a:r>
              <a:rPr lang="en-US" sz="2300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i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300" b="1" i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300" b="1" i="1" dirty="0">
                <a:solidFill>
                  <a:srgbClr val="000000"/>
                </a:solidFill>
                <a:latin typeface="Courier New"/>
              </a:rPr>
              <a:t> Color</a:t>
            </a:r>
            <a:r>
              <a:rPr lang="en-US" sz="2300" b="1" i="1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en-US" sz="2300" b="1" i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Color </a:t>
            </a:r>
            <a:r>
              <a:rPr lang="en-US" sz="2300" b="1" i="1" dirty="0" smtClean="0">
                <a:solidFill>
                  <a:srgbClr val="0000C0"/>
                </a:solidFill>
                <a:latin typeface="Courier New"/>
              </a:rPr>
              <a:t>RED</a:t>
            </a:r>
            <a:r>
              <a:rPr lang="en-US" sz="2300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300" b="1" i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300" b="1" i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300" b="1" i="1" dirty="0">
                <a:solidFill>
                  <a:srgbClr val="000000"/>
                </a:solidFill>
                <a:latin typeface="Courier New"/>
              </a:rPr>
              <a:t> Color</a:t>
            </a:r>
            <a:r>
              <a:rPr lang="en-US" sz="2300" b="1" i="1" dirty="0" smtClean="0">
                <a:solidFill>
                  <a:srgbClr val="000000"/>
                </a:solidFill>
                <a:latin typeface="Courier New"/>
              </a:rPr>
              <a:t>();</a:t>
            </a:r>
            <a:endParaRPr lang="en-US" sz="2300" b="1" i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 smtClean="0">
              <a:solidFill>
                <a:srgbClr val="7F0055"/>
              </a:solidFill>
              <a:latin typeface="Courier New"/>
            </a:endParaRP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dirty="0">
                <a:solidFill>
                  <a:srgbClr val="7F0055"/>
                </a:solidFill>
                <a:latin typeface="Courier New"/>
              </a:rPr>
              <a:t>	private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 Color</a:t>
            </a:r>
            <a:r>
              <a:rPr lang="en-US" sz="2300" b="1" dirty="0" smtClean="0">
                <a:solidFill>
                  <a:srgbClr val="000000"/>
                </a:solidFill>
                <a:latin typeface="Courier New"/>
              </a:rPr>
              <a:t>() </a:t>
            </a:r>
            <a:r>
              <a:rPr lang="en-US" sz="23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2332" y="3733800"/>
            <a:ext cx="1376467" cy="420182"/>
          </a:xfrm>
          <a:prstGeom prst="round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71533" y="1828800"/>
            <a:ext cx="1147867" cy="420182"/>
          </a:xfrm>
          <a:prstGeom prst="round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0733" y="1828800"/>
            <a:ext cx="1071667" cy="420182"/>
          </a:xfrm>
          <a:prstGeom prst="round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85229" y="3657600"/>
            <a:ext cx="5006371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r" rtl="1"/>
            <a:r>
              <a:rPr lang="fa-IR" sz="2400" b="1" dirty="0" smtClean="0">
                <a:latin typeface="Courier New"/>
                <a:cs typeface="B Nazanin" panose="00000400000000000000" pitchFamily="2" charset="-78"/>
              </a:rPr>
              <a:t>مثال از کاربرد این کلاس: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2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US" sz="2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4648200"/>
            <a:ext cx="5105400" cy="166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fa-IR" sz="2400" b="1" dirty="0" smtClean="0">
                <a:latin typeface="Courier New"/>
                <a:cs typeface="B Nazanin" panose="00000400000000000000" pitchFamily="2" charset="-78"/>
              </a:rPr>
              <a:t>راه </a:t>
            </a:r>
            <a:r>
              <a:rPr lang="fa-IR" sz="2400" b="1" dirty="0" err="1" smtClean="0">
                <a:latin typeface="Courier New"/>
                <a:cs typeface="B Nazanin" panose="00000400000000000000" pitchFamily="2" charset="-78"/>
              </a:rPr>
              <a:t>ساده‌تری</a:t>
            </a:r>
            <a:r>
              <a:rPr lang="fa-IR" sz="2400" b="1" dirty="0" smtClean="0">
                <a:latin typeface="Courier New"/>
                <a:cs typeface="B Nazanin" panose="00000400000000000000" pitchFamily="2" charset="-78"/>
              </a:rPr>
              <a:t> که جاوا پیشنهاد می‌کند:</a:t>
            </a:r>
            <a:endParaRPr lang="en-US" sz="2400" b="1" dirty="0" smtClean="0">
              <a:latin typeface="Courier New"/>
              <a:cs typeface="B Nazanin" panose="00000400000000000000" pitchFamily="2" charset="-78"/>
            </a:endParaRPr>
          </a:p>
          <a:p>
            <a:r>
              <a:rPr lang="en-US" sz="2600" b="1" dirty="0" err="1" smtClean="0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Courier New"/>
              </a:rPr>
              <a:t>Color {</a:t>
            </a:r>
          </a:p>
          <a:p>
            <a:r>
              <a:rPr lang="en-US" sz="2600" b="1" i="1" dirty="0" smtClean="0">
                <a:solidFill>
                  <a:srgbClr val="0000C0"/>
                </a:solidFill>
                <a:latin typeface="Courier New"/>
              </a:rPr>
              <a:t> BLACK</a:t>
            </a:r>
            <a:r>
              <a:rPr lang="en-US" sz="26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600" b="1" i="1" dirty="0" smtClean="0">
                <a:solidFill>
                  <a:srgbClr val="0000C0"/>
                </a:solidFill>
                <a:latin typeface="Courier New"/>
              </a:rPr>
              <a:t>BLUE</a:t>
            </a:r>
            <a:r>
              <a:rPr lang="en-US" sz="26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600" b="1" i="1" dirty="0" smtClean="0">
                <a:solidFill>
                  <a:srgbClr val="0000C0"/>
                </a:solidFill>
                <a:latin typeface="Courier New"/>
              </a:rPr>
              <a:t>GREEN</a:t>
            </a:r>
            <a:r>
              <a:rPr lang="en-US" sz="26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600" b="1" i="1" dirty="0" smtClean="0">
                <a:solidFill>
                  <a:srgbClr val="0000C0"/>
                </a:solidFill>
                <a:latin typeface="Courier New"/>
              </a:rPr>
              <a:t>RED</a:t>
            </a:r>
            <a:endParaRPr lang="en-US" sz="2600" b="1" i="1" dirty="0">
              <a:solidFill>
                <a:srgbClr val="0000C0"/>
              </a:solidFill>
              <a:latin typeface="Courier New"/>
            </a:endParaRPr>
          </a:p>
          <a:p>
            <a:r>
              <a:rPr lang="en-US" sz="26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888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cap="none" dirty="0" smtClean="0"/>
              <a:t>انواع داده شماری (</a:t>
            </a:r>
            <a:r>
              <a:rPr lang="en-US" b="1" cap="none" dirty="0" err="1" smtClean="0"/>
              <a:t>enum</a:t>
            </a:r>
            <a:r>
              <a:rPr lang="fa-IR" b="1" cap="none" dirty="0" smtClean="0"/>
              <a:t>)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Enumerated type </a:t>
            </a:r>
            <a:r>
              <a:rPr lang="fa-IR" dirty="0" smtClean="0"/>
              <a:t>یا</a:t>
            </a:r>
            <a:r>
              <a:rPr lang="en-US" dirty="0" smtClean="0"/>
              <a:t> enumeration</a:t>
            </a:r>
            <a:r>
              <a:rPr lang="fa-IR" dirty="0" smtClean="0"/>
              <a:t> </a:t>
            </a:r>
            <a:r>
              <a:rPr lang="en-US" dirty="0" smtClean="0"/>
              <a:t> </a:t>
            </a:r>
            <a:r>
              <a:rPr lang="fa-IR" dirty="0" smtClean="0"/>
              <a:t>یا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fa-IR" dirty="0" smtClean="0"/>
          </a:p>
          <a:p>
            <a:r>
              <a:rPr lang="fa-IR" dirty="0" smtClean="0"/>
              <a:t>اگر یک </a:t>
            </a:r>
            <a:r>
              <a:rPr lang="fa-IR" dirty="0"/>
              <a:t>کلاس، تعداد محدود و مشخصی شیء </a:t>
            </a:r>
            <a:r>
              <a:rPr lang="fa-IR" dirty="0" smtClean="0"/>
              <a:t>دارد</a:t>
            </a:r>
          </a:p>
          <a:p>
            <a:r>
              <a:rPr lang="fa-IR" dirty="0" smtClean="0"/>
              <a:t>بهتر است به جای کلاس، با کلیدواژه  </a:t>
            </a:r>
            <a:r>
              <a:rPr lang="en-US" dirty="0" err="1" smtClean="0"/>
              <a:t>enum</a:t>
            </a:r>
            <a:r>
              <a:rPr lang="fa-IR" dirty="0" smtClean="0"/>
              <a:t> تعريف شود</a:t>
            </a:r>
          </a:p>
          <a:p>
            <a:pPr lvl="1"/>
            <a:r>
              <a:rPr lang="fa-IR" dirty="0" smtClean="0"/>
              <a:t>و </a:t>
            </a:r>
            <a:r>
              <a:rPr lang="fa-IR" dirty="0" err="1" smtClean="0"/>
              <a:t>همان‌جا</a:t>
            </a:r>
            <a:r>
              <a:rPr lang="fa-IR" dirty="0" smtClean="0"/>
              <a:t> همه اشیاء (</a:t>
            </a:r>
            <a:r>
              <a:rPr lang="fa-IR" dirty="0" err="1" smtClean="0"/>
              <a:t>نمونه‌ها</a:t>
            </a:r>
            <a:r>
              <a:rPr lang="fa-IR" dirty="0" smtClean="0"/>
              <a:t>) آن مشخص شود</a:t>
            </a:r>
          </a:p>
          <a:p>
            <a:pPr lvl="1"/>
            <a:endParaRPr lang="en-US" sz="16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fa-IR" dirty="0" smtClean="0"/>
          </a:p>
          <a:p>
            <a:r>
              <a:rPr lang="fa-IR" dirty="0" smtClean="0"/>
              <a:t>همه این </a:t>
            </a:r>
            <a:r>
              <a:rPr lang="fa-IR" dirty="0" err="1"/>
              <a:t>نمونه‌ها</a:t>
            </a:r>
            <a:r>
              <a:rPr lang="fa-IR" dirty="0"/>
              <a:t>، به صورت ضمنی</a:t>
            </a:r>
            <a:r>
              <a:rPr lang="fa-IR" sz="3000" dirty="0"/>
              <a:t> </a:t>
            </a:r>
            <a:r>
              <a:rPr lang="en-US" dirty="0"/>
              <a:t>public</a:t>
            </a:r>
            <a:r>
              <a:rPr lang="fa-IR" dirty="0"/>
              <a:t> ، </a:t>
            </a:r>
            <a:r>
              <a:rPr lang="en-US" dirty="0"/>
              <a:t>static</a:t>
            </a:r>
            <a:r>
              <a:rPr lang="fa-IR" dirty="0"/>
              <a:t> و </a:t>
            </a:r>
            <a:r>
              <a:rPr lang="en-US" dirty="0"/>
              <a:t>final</a:t>
            </a:r>
            <a:r>
              <a:rPr lang="fa-IR" dirty="0"/>
              <a:t> هستند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420070"/>
            <a:ext cx="4572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Color {</a:t>
            </a:r>
          </a:p>
          <a:p>
            <a:r>
              <a:rPr lang="en-US" sz="2400" b="1" i="1" dirty="0">
                <a:solidFill>
                  <a:srgbClr val="0000C0"/>
                </a:solidFill>
                <a:latin typeface="Courier New"/>
              </a:rPr>
              <a:t> BLACK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400" b="1" i="1" dirty="0">
                <a:solidFill>
                  <a:srgbClr val="0000C0"/>
                </a:solidFill>
                <a:latin typeface="Courier New"/>
              </a:rPr>
              <a:t>BLUE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400" b="1" i="1" dirty="0">
                <a:solidFill>
                  <a:srgbClr val="0000C0"/>
                </a:solidFill>
                <a:latin typeface="Courier New"/>
              </a:rPr>
              <a:t>GREEN</a:t>
            </a:r>
            <a:r>
              <a:rPr lang="en-US" sz="2400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400" b="1" i="1" dirty="0">
                <a:solidFill>
                  <a:srgbClr val="0000C0"/>
                </a:solidFill>
                <a:latin typeface="Courier New"/>
              </a:rPr>
              <a:t>RED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4362271"/>
            <a:ext cx="50292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Shape {</a:t>
            </a:r>
          </a:p>
          <a:p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 RECTANGLE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CIRCLE</a:t>
            </a:r>
            <a:r>
              <a:rPr lang="en-US" sz="2400" b="1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SQUARE</a:t>
            </a:r>
            <a:endParaRPr lang="en-US" sz="2400" b="1" i="1" dirty="0">
              <a:solidFill>
                <a:srgbClr val="0000C0"/>
              </a:solidFill>
              <a:latin typeface="Courier New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572000"/>
            <a:ext cx="3429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StudentType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 BS</a:t>
            </a:r>
            <a:r>
              <a:rPr lang="en-US" sz="2400" b="1" i="1" dirty="0">
                <a:solidFill>
                  <a:srgbClr val="0000C0"/>
                </a:solidFill>
                <a:latin typeface="Courier New"/>
              </a:rPr>
              <a:t>, MS, </a:t>
            </a:r>
            <a:r>
              <a:rPr lang="en-US" sz="2400" b="1" i="1" dirty="0" smtClean="0">
                <a:solidFill>
                  <a:srgbClr val="0000C0"/>
                </a:solidFill>
                <a:latin typeface="Courier New"/>
              </a:rPr>
              <a:t>PHD</a:t>
            </a:r>
            <a:endParaRPr lang="en-US" sz="2400" b="1" i="1" dirty="0">
              <a:solidFill>
                <a:srgbClr val="0000C0"/>
              </a:solidFill>
              <a:latin typeface="Courier New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متدهایی</a:t>
            </a:r>
            <a:r>
              <a:rPr lang="fa-IR" dirty="0" smtClean="0"/>
              <a:t> با تعداد متغیر پارامتر</a:t>
            </a:r>
            <a:br>
              <a:rPr lang="fa-IR" dirty="0" smtClean="0"/>
            </a:br>
            <a:r>
              <a:rPr lang="en-US" dirty="0" smtClean="0"/>
              <a:t>Variable Argument List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b="1" cap="none" dirty="0"/>
          </a:p>
        </p:txBody>
      </p:sp>
      <p:sp>
        <p:nvSpPr>
          <p:cNvPr id="4" name="Rectangle 3"/>
          <p:cNvSpPr/>
          <p:nvPr/>
        </p:nvSpPr>
        <p:spPr>
          <a:xfrm>
            <a:off x="2057400" y="3085252"/>
            <a:ext cx="6934200" cy="3239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show (Shape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  switch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  case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CIRCLE</a:t>
            </a:r>
            <a:r>
              <a:rPr lang="en-US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: ...</a:t>
            </a:r>
          </a:p>
          <a:p>
            <a:pPr>
              <a:spcBef>
                <a:spcPts val="300"/>
              </a:spcBef>
            </a:pP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  case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RECTANGLE</a:t>
            </a:r>
            <a:r>
              <a:rPr lang="en-US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: ...</a:t>
            </a:r>
          </a:p>
          <a:p>
            <a:pPr>
              <a:spcBef>
                <a:spcPts val="300"/>
              </a:spcBef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105930"/>
            <a:ext cx="6477000" cy="1942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color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sz="3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BLACK</a:t>
            </a:r>
            <a:r>
              <a:rPr lang="en-US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Shape 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shape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Shape.</a:t>
            </a:r>
            <a:r>
              <a:rPr lang="en-US" sz="3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CIRCLE</a:t>
            </a:r>
            <a:r>
              <a:rPr lang="en-US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show(</a:t>
            </a:r>
            <a:r>
              <a:rPr lang="en-US" sz="3200" i="1" dirty="0">
                <a:solidFill>
                  <a:srgbClr val="6A3E3E"/>
                </a:solidFill>
                <a:latin typeface="Consolas" panose="020B0609020204030204" pitchFamily="49" charset="0"/>
              </a:rPr>
              <a:t>shape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3200" i="1" dirty="0">
                <a:solidFill>
                  <a:srgbClr val="6A3E3E"/>
                </a:solidFill>
                <a:latin typeface="Consolas" panose="020B0609020204030204" pitchFamily="49" charset="0"/>
              </a:rPr>
              <a:t>color</a:t>
            </a:r>
            <a:r>
              <a:rPr lang="en-US" sz="3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2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4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cap="none" dirty="0" smtClean="0"/>
              <a:t>چند نکته درباره انواع داده </a:t>
            </a:r>
            <a:r>
              <a:rPr lang="en-US" b="1" cap="none" dirty="0" err="1" smtClean="0"/>
              <a:t>enum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هیچ نمونه (شیء) جدیدی </a:t>
            </a:r>
            <a:r>
              <a:rPr lang="fa-IR" dirty="0" err="1" smtClean="0"/>
              <a:t>نمی‌تواند</a:t>
            </a:r>
            <a:r>
              <a:rPr lang="fa-IR" dirty="0" smtClean="0"/>
              <a:t> ایجاد شود</a:t>
            </a:r>
          </a:p>
          <a:p>
            <a:pPr lvl="1"/>
            <a:r>
              <a:rPr lang="fa-IR" dirty="0" err="1" smtClean="0"/>
              <a:t>نمونه‌سازی</a:t>
            </a:r>
            <a:r>
              <a:rPr lang="fa-IR" dirty="0" smtClean="0"/>
              <a:t> با </a:t>
            </a:r>
            <a:r>
              <a:rPr lang="fa-IR" dirty="0" err="1" smtClean="0"/>
              <a:t>عملگر</a:t>
            </a:r>
            <a:r>
              <a:rPr lang="fa-IR" dirty="0" smtClean="0"/>
              <a:t> </a:t>
            </a:r>
            <a:r>
              <a:rPr lang="en-US" sz="2600" b="1" dirty="0" smtClean="0"/>
              <a:t>new</a:t>
            </a:r>
            <a:r>
              <a:rPr lang="fa-IR" sz="2600" dirty="0" smtClean="0"/>
              <a:t> </a:t>
            </a:r>
            <a:r>
              <a:rPr lang="fa-IR" dirty="0" smtClean="0"/>
              <a:t>منجر به خطای کامپایل می شود</a:t>
            </a:r>
          </a:p>
          <a:p>
            <a:pPr marL="274320" lvl="1">
              <a:spcBef>
                <a:spcPts val="800"/>
              </a:spcBef>
              <a:buSzPct val="70000"/>
              <a:buFont typeface="Wingdings" panose="05000000000000000000" pitchFamily="2" charset="2"/>
              <a:buChar char=""/>
            </a:pPr>
            <a:r>
              <a:rPr lang="fa-IR" dirty="0" err="1"/>
              <a:t>ارث‌بری</a:t>
            </a:r>
            <a:r>
              <a:rPr lang="fa-IR" dirty="0"/>
              <a:t> از انواع </a:t>
            </a:r>
            <a:r>
              <a:rPr lang="en-US" dirty="0" err="1"/>
              <a:t>enum</a:t>
            </a:r>
            <a:r>
              <a:rPr lang="fa-IR" dirty="0"/>
              <a:t> ممکن نیست</a:t>
            </a:r>
          </a:p>
          <a:p>
            <a:pPr lvl="1"/>
            <a:r>
              <a:rPr lang="fa-IR" dirty="0" smtClean="0"/>
              <a:t>مفهوم وراثت را بعداً خواهیم دید</a:t>
            </a:r>
          </a:p>
          <a:p>
            <a:r>
              <a:rPr lang="fa-IR" dirty="0" smtClean="0"/>
              <a:t>معمولاً یک </a:t>
            </a:r>
            <a:r>
              <a:rPr lang="en-US" dirty="0" err="1" smtClean="0"/>
              <a:t>enum</a:t>
            </a:r>
            <a:r>
              <a:rPr lang="fa-IR" dirty="0" smtClean="0"/>
              <a:t> تعریفی </a:t>
            </a:r>
            <a:r>
              <a:rPr lang="fa-IR" dirty="0" err="1" smtClean="0"/>
              <a:t>بسيار</a:t>
            </a:r>
            <a:r>
              <a:rPr lang="fa-IR" dirty="0" smtClean="0"/>
              <a:t> ساده شامل اسم </a:t>
            </a:r>
            <a:r>
              <a:rPr lang="fa-IR" dirty="0" err="1" smtClean="0"/>
              <a:t>نمونه‌ها</a:t>
            </a:r>
            <a:r>
              <a:rPr lang="fa-IR" dirty="0" smtClean="0"/>
              <a:t> دارد</a:t>
            </a:r>
          </a:p>
          <a:p>
            <a:pPr marL="0" indent="0" algn="l" rtl="0">
              <a:buNone/>
            </a:pPr>
            <a:r>
              <a:rPr lang="en-US" sz="2600" b="1" dirty="0" err="1" smtClean="0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 Color{</a:t>
            </a:r>
            <a:r>
              <a:rPr lang="en-US" sz="2600" b="1" i="1" dirty="0" smtClean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600" b="1" i="1" dirty="0">
                <a:solidFill>
                  <a:srgbClr val="0000C0"/>
                </a:solidFill>
                <a:latin typeface="Courier New"/>
              </a:rPr>
              <a:t>BLACK</a:t>
            </a:r>
            <a:r>
              <a:rPr lang="en-US" sz="2600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600" b="1" i="1" dirty="0">
                <a:solidFill>
                  <a:srgbClr val="0000C0"/>
                </a:solidFill>
                <a:latin typeface="Courier New"/>
              </a:rPr>
              <a:t>BLUE</a:t>
            </a:r>
            <a:r>
              <a:rPr lang="en-US" sz="2600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600" b="1" i="1" dirty="0">
                <a:solidFill>
                  <a:srgbClr val="0000C0"/>
                </a:solidFill>
                <a:latin typeface="Courier New"/>
              </a:rPr>
              <a:t>GREEN</a:t>
            </a:r>
            <a:r>
              <a:rPr lang="en-US" sz="2600" b="1" i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600" b="1" i="1" dirty="0" smtClean="0">
                <a:solidFill>
                  <a:srgbClr val="0000C0"/>
                </a:solidFill>
                <a:latin typeface="Courier New"/>
              </a:rPr>
              <a:t>RED</a:t>
            </a:r>
            <a:r>
              <a:rPr lang="en-US" sz="2600" b="1" i="1" dirty="0">
                <a:solidFill>
                  <a:srgbClr val="0000C0"/>
                </a:solidFill>
                <a:latin typeface="Courier New"/>
              </a:rPr>
              <a:t> </a:t>
            </a:r>
            <a:r>
              <a:rPr lang="en-US" sz="2600" b="1" dirty="0" smtClean="0">
                <a:solidFill>
                  <a:srgbClr val="000000"/>
                </a:solidFill>
                <a:latin typeface="Courier New"/>
              </a:rPr>
              <a:t>}</a:t>
            </a:r>
            <a:r>
              <a:rPr lang="fa-IR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a-IR" dirty="0" smtClean="0">
                <a:solidFill>
                  <a:srgbClr val="000000"/>
                </a:solidFill>
                <a:latin typeface="Courier New"/>
              </a:rPr>
              <a:t>مثال:  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fa-IR" dirty="0" smtClean="0"/>
              <a:t>اما یک </a:t>
            </a:r>
            <a:r>
              <a:rPr lang="en-US" dirty="0" err="1" smtClean="0"/>
              <a:t>enum</a:t>
            </a:r>
            <a:r>
              <a:rPr lang="fa-IR" dirty="0" smtClean="0"/>
              <a:t> می‌تواند </a:t>
            </a:r>
            <a:r>
              <a:rPr lang="fa-IR" dirty="0"/>
              <a:t>کلاس </a:t>
            </a:r>
            <a:r>
              <a:rPr lang="fa-IR" dirty="0" err="1" smtClean="0"/>
              <a:t>پیچیده‌تری</a:t>
            </a:r>
            <a:r>
              <a:rPr lang="fa-IR" dirty="0" smtClean="0"/>
              <a:t> باشد</a:t>
            </a:r>
            <a:endParaRPr lang="fa-IR" dirty="0"/>
          </a:p>
          <a:p>
            <a:pPr lvl="1"/>
            <a:r>
              <a:rPr lang="fa-IR" dirty="0"/>
              <a:t>با </a:t>
            </a:r>
            <a:r>
              <a:rPr lang="fa-IR" dirty="0" err="1" smtClean="0"/>
              <a:t>سازنده‌های</a:t>
            </a:r>
            <a:r>
              <a:rPr lang="fa-IR" dirty="0" smtClean="0"/>
              <a:t> مختلف و ويژگی‌ها و متدهای متنوع</a:t>
            </a:r>
            <a:endParaRPr lang="fa-IR" dirty="0"/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8021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cap="none" dirty="0" smtClean="0"/>
              <a:t>تعریف انواع </a:t>
            </a:r>
            <a:r>
              <a:rPr lang="fa-IR" b="1" cap="none" dirty="0" err="1" smtClean="0"/>
              <a:t>پیچیده‌تر</a:t>
            </a:r>
            <a:r>
              <a:rPr lang="fa-IR" b="1" cap="none" dirty="0" smtClean="0"/>
              <a:t> </a:t>
            </a:r>
            <a:r>
              <a:rPr lang="en-US" b="1" cap="none" dirty="0" err="1" smtClean="0"/>
              <a:t>enum</a:t>
            </a:r>
            <a:endParaRPr lang="en-US" b="1" cap="none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048156" cy="5181599"/>
          </a:xfrm>
          <a:solidFill>
            <a:schemeClr val="accent1">
              <a:alpha val="1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200" b="1" dirty="0" err="1" smtClean="0">
                <a:solidFill>
                  <a:srgbClr val="7F0055"/>
                </a:solidFill>
                <a:latin typeface="Courier New"/>
              </a:rPr>
              <a:t>enum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Shape {</a:t>
            </a:r>
          </a:p>
          <a:p>
            <a:pPr algn="l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200" b="1" i="1" dirty="0" smtClean="0">
                <a:solidFill>
                  <a:srgbClr val="0000C0"/>
                </a:solidFill>
                <a:latin typeface="Courier New"/>
              </a:rPr>
              <a:t> RECTANGLE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(1), </a:t>
            </a:r>
            <a:endParaRPr lang="en-US" sz="2200" b="1" i="1" dirty="0">
              <a:solidFill>
                <a:srgbClr val="000000"/>
              </a:solidFill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i="1" dirty="0" smtClean="0">
                <a:solidFill>
                  <a:srgbClr val="0000C0"/>
                </a:solidFill>
                <a:latin typeface="Courier New"/>
              </a:rPr>
              <a:t>CIRCLE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(2), </a:t>
            </a:r>
          </a:p>
          <a:p>
            <a:pPr algn="l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200" b="1" i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i="1" dirty="0" smtClean="0">
                <a:solidFill>
                  <a:srgbClr val="0000C0"/>
                </a:solidFill>
                <a:latin typeface="Courier New"/>
              </a:rPr>
              <a:t>SQUARE</a:t>
            </a:r>
            <a:r>
              <a:rPr lang="en-US" sz="2200" b="1" i="1" dirty="0" smtClean="0">
                <a:solidFill>
                  <a:srgbClr val="000000"/>
                </a:solidFill>
                <a:latin typeface="Courier New"/>
              </a:rPr>
              <a:t>(3);</a:t>
            </a:r>
          </a:p>
          <a:p>
            <a:pPr algn="l" rtl="0">
              <a:lnSpc>
                <a:spcPct val="100000"/>
              </a:lnSpc>
              <a:spcBef>
                <a:spcPts val="200"/>
              </a:spcBef>
              <a:buNone/>
            </a:pPr>
            <a:endParaRPr lang="en-US" sz="2200" b="1" dirty="0" smtClean="0">
              <a:latin typeface="Courier New"/>
            </a:endParaRPr>
          </a:p>
          <a:p>
            <a:pPr algn="l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 private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Shape(</a:t>
            </a:r>
            <a:r>
              <a:rPr lang="en-US" sz="22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 algn="l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200" b="1" dirty="0" smtClean="0">
                <a:solidFill>
                  <a:srgbClr val="0000C0"/>
                </a:solidFill>
                <a:latin typeface="Courier New"/>
              </a:rPr>
              <a:t>  number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200" b="1" dirty="0" err="1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100" b="1" dirty="0">
                <a:solidFill>
                  <a:srgbClr val="7F0055"/>
                </a:solidFill>
                <a:latin typeface="Courier New"/>
              </a:rPr>
              <a:t> </a:t>
            </a:r>
            <a:r>
              <a:rPr lang="en-US" sz="21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100" b="1" dirty="0" err="1" smtClean="0">
                <a:solidFill>
                  <a:srgbClr val="000000"/>
                </a:solidFill>
                <a:latin typeface="Courier New"/>
              </a:rPr>
              <a:t>getNumber</a:t>
            </a:r>
            <a:r>
              <a:rPr lang="en-US" sz="2100" b="1" dirty="0" smtClean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 algn="l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200" b="1" dirty="0" smtClean="0">
                <a:solidFill>
                  <a:srgbClr val="7F0055"/>
                </a:solidFill>
                <a:latin typeface="Courier New"/>
              </a:rPr>
              <a:t>   return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200" b="1" dirty="0" smtClean="0">
                <a:solidFill>
                  <a:srgbClr val="0000C0"/>
                </a:solidFill>
                <a:latin typeface="Courier New"/>
              </a:rPr>
              <a:t>number</a:t>
            </a: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 }</a:t>
            </a:r>
          </a:p>
          <a:p>
            <a:pPr algn="l" rt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lnSpc>
                <a:spcPct val="100000"/>
              </a:lnSpc>
              <a:spcBef>
                <a:spcPts val="200"/>
              </a:spcBef>
              <a:buNone/>
            </a:pPr>
            <a:endParaRPr lang="en-US" sz="2200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200556" y="1066800"/>
            <a:ext cx="4943444" cy="51815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70000" lnSpcReduction="20000"/>
          </a:bodyPr>
          <a:lstStyle>
            <a:lvl1pPr marL="274320" indent="-274320" algn="r" rtl="1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r" rtl="1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r" rtl="1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Wingdings"/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Font typeface="Wingdings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Shape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Shape.</a:t>
            </a:r>
            <a:r>
              <a:rPr lang="en-US" sz="2800" b="1" i="1" dirty="0" err="1" smtClean="0">
                <a:solidFill>
                  <a:srgbClr val="0000C0"/>
                </a:solidFill>
                <a:latin typeface="Courier New"/>
              </a:rPr>
              <a:t>CIRCLE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algn="l" rtl="0">
              <a:buFont typeface="Wingdings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print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sh.getNumber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algn="l" rtl="0">
              <a:buFont typeface="Wingdings"/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Font typeface="Wingdings"/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Shape.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valueOf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smtClean="0">
                <a:solidFill>
                  <a:srgbClr val="2A00FF"/>
                </a:solidFill>
                <a:latin typeface="Courier New"/>
              </a:rPr>
              <a:t>"CIRCLE"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algn="l" rtl="0">
              <a:buFont typeface="Wingdings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print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sh.getNumber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algn="l" rtl="0">
              <a:buFont typeface="Wingdings"/>
              <a:buNone/>
            </a:pPr>
            <a:endParaRPr lang="en-US" sz="2800" b="1" dirty="0" smtClean="0">
              <a:solidFill>
                <a:srgbClr val="000000"/>
              </a:solidFill>
              <a:latin typeface="Courier New"/>
            </a:endParaRPr>
          </a:p>
          <a:p>
            <a:pPr algn="l" rtl="0">
              <a:buFont typeface="Wingdings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Shape[] array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Shape.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values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algn="l" rtl="0">
              <a:buFont typeface="Wingdings"/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(Shape s : array) {</a:t>
            </a:r>
          </a:p>
          <a:p>
            <a:pPr algn="l" rtl="0">
              <a:buFont typeface="Wingdings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	print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(s.name());</a:t>
            </a:r>
          </a:p>
          <a:p>
            <a:pPr algn="l" rtl="0">
              <a:buFont typeface="Wingdings"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algn="l" rtl="0">
              <a:buFont typeface="Wingdings"/>
              <a:buNone/>
            </a:pPr>
            <a:endParaRPr lang="en-US" sz="2800" b="1" dirty="0" smtClean="0">
              <a:solidFill>
                <a:srgbClr val="7F0055"/>
              </a:solidFill>
              <a:latin typeface="Courier New"/>
            </a:endParaRPr>
          </a:p>
          <a:p>
            <a:pPr algn="l" rtl="0">
              <a:buFont typeface="Wingdings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Courier New"/>
              </a:rPr>
              <a:t>// Runtime Error:</a:t>
            </a:r>
            <a:endParaRPr lang="fa-IR" sz="2800" b="1" dirty="0" smtClean="0">
              <a:solidFill>
                <a:srgbClr val="C00000"/>
              </a:solidFill>
              <a:latin typeface="Courier New"/>
            </a:endParaRPr>
          </a:p>
          <a:p>
            <a:pPr algn="l" rtl="0"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</a:t>
            </a:r>
            <a:r>
              <a:rPr lang="en-US" sz="28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800" b="1" dirty="0" err="1" smtClean="0">
                <a:solidFill>
                  <a:srgbClr val="000000"/>
                </a:solidFill>
                <a:latin typeface="Courier New"/>
              </a:rPr>
              <a:t>Shape.</a:t>
            </a:r>
            <a:r>
              <a:rPr lang="en-US" sz="2800" b="1" i="1" dirty="0" err="1" smtClean="0">
                <a:solidFill>
                  <a:srgbClr val="000000"/>
                </a:solidFill>
                <a:latin typeface="Courier New"/>
              </a:rPr>
              <a:t>valueOf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b="1" i="1" dirty="0">
                <a:solidFill>
                  <a:srgbClr val="2A00FF"/>
                </a:solidFill>
                <a:latin typeface="Courier New"/>
              </a:rPr>
              <a:t>"PYRAMID"</a:t>
            </a:r>
            <a:r>
              <a:rPr lang="en-US" sz="2800" b="1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33600" y="2856418"/>
            <a:ext cx="1376467" cy="420182"/>
          </a:xfrm>
          <a:prstGeom prst="round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8600" y="3237418"/>
            <a:ext cx="2514600" cy="1105982"/>
          </a:xfrm>
          <a:prstGeom prst="round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828800" y="1371600"/>
            <a:ext cx="533400" cy="457200"/>
          </a:xfrm>
          <a:prstGeom prst="round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981200" y="4267200"/>
            <a:ext cx="1828800" cy="457200"/>
          </a:xfrm>
          <a:prstGeom prst="round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257800" y="1600200"/>
            <a:ext cx="2209800" cy="457200"/>
          </a:xfrm>
          <a:prstGeom prst="round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757878" y="2323018"/>
            <a:ext cx="1328722" cy="457200"/>
          </a:xfrm>
          <a:prstGeom prst="round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620000" y="3200399"/>
            <a:ext cx="1295400" cy="457200"/>
          </a:xfrm>
          <a:prstGeom prst="round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448300" y="3858988"/>
            <a:ext cx="1257300" cy="457200"/>
          </a:xfrm>
          <a:prstGeom prst="round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943600" y="5129893"/>
            <a:ext cx="2971800" cy="457200"/>
          </a:xfrm>
          <a:prstGeom prst="round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کوییز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72200" y="228600"/>
            <a:ext cx="2667000" cy="1295400"/>
          </a:xfrm>
        </p:spPr>
        <p:txBody>
          <a:bodyPr/>
          <a:lstStyle/>
          <a:p>
            <a:r>
              <a:rPr lang="fa-IR" dirty="0" smtClean="0"/>
              <a:t>خروجی این برنامه چیست؟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76200"/>
            <a:ext cx="8763000" cy="6400800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Quiz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sum(Integer...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numbers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static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sum(String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Integer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Integer.valueOf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)};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sum(</a:t>
            </a:r>
            <a:r>
              <a:rPr lang="en-US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values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(sum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(sum(1,2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(sum(1,2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Integer(3)));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(sum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(sum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"One"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"Two</a:t>
            </a:r>
            <a:r>
              <a:rPr lang="en-US" sz="20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4400490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a-I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4953000" y="4629090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a-I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7239000" y="4933890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a-I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5562600" y="5314890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a-IR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5791200" y="5715000"/>
            <a:ext cx="2057400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Runtime Error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38600" y="3100258"/>
            <a:ext cx="2286000" cy="481142"/>
          </a:xfrm>
          <a:prstGeom prst="round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324600" y="4343400"/>
            <a:ext cx="2286000" cy="481142"/>
          </a:xfrm>
          <a:prstGeom prst="round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Auto-boxing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685800"/>
            <a:ext cx="4800600" cy="5334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fa-IR" sz="2800" dirty="0" smtClean="0"/>
              <a:t>1- آیا شیء </a:t>
            </a:r>
            <a:r>
              <a:rPr lang="en-US" sz="2800" dirty="0" err="1" smtClean="0"/>
              <a:t>sms</a:t>
            </a:r>
            <a:r>
              <a:rPr lang="fa-IR" sz="2800" dirty="0" smtClean="0"/>
              <a:t> </a:t>
            </a:r>
            <a:r>
              <a:rPr lang="fa-IR" sz="2800" dirty="0" err="1" smtClean="0"/>
              <a:t>تغییرناپذیر</a:t>
            </a:r>
            <a:r>
              <a:rPr lang="fa-IR" sz="2800" dirty="0" smtClean="0"/>
              <a:t> است؟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28600"/>
            <a:ext cx="8915400" cy="6248400"/>
          </a:xfrm>
        </p:spPr>
        <p:txBody>
          <a:bodyPr>
            <a:noAutofit/>
          </a:bodyPr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Status{ </a:t>
            </a:r>
            <a:r>
              <a:rPr lang="en-US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SENT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DELIVERED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PENDING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SMS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Status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msg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to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SMS(String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to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this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msg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this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to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to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setStatus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(Status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status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status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sz="19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sz="1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"%s=&gt;%s:%s(%s)"</a:t>
            </a:r>
            <a:r>
              <a:rPr lang="en-US" sz="1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9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from</a:t>
            </a:r>
            <a:r>
              <a:rPr lang="en-US" sz="1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9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to</a:t>
            </a:r>
            <a:r>
              <a:rPr lang="en-US" sz="1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9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msg</a:t>
            </a:r>
            <a:r>
              <a:rPr lang="en-US" sz="1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9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US" sz="1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4953000"/>
            <a:ext cx="65532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SMS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sms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SMS(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"Salam!"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"0912"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"0935"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sms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.setStatus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DELIVERED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sms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67200" y="2286000"/>
            <a:ext cx="4800600" cy="53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b">
            <a:normAutofit fontScale="85000" lnSpcReduction="10000"/>
          </a:bodyPr>
          <a:lstStyle>
            <a:lvl1pPr algn="r" rtl="1" eaLnBrk="1" latinLnBrk="0" hangingPunct="1">
              <a:spcBef>
                <a:spcPct val="0"/>
              </a:spcBef>
              <a:buNone/>
              <a:defRPr kumimoji="0" sz="3600" b="1" kern="1200" cap="none" baseline="0">
                <a:solidFill>
                  <a:schemeClr val="tx2"/>
                </a:solidFill>
                <a:latin typeface="+mj-lt"/>
                <a:ea typeface="+mj-ea"/>
                <a:cs typeface="B Titr" pitchFamily="2" charset="-78"/>
              </a:defRPr>
            </a:lvl1pPr>
          </a:lstStyle>
          <a:p>
            <a:r>
              <a:rPr lang="fa-IR" sz="3300" dirty="0" smtClean="0"/>
              <a:t>2- خروجی این </a:t>
            </a:r>
            <a:r>
              <a:rPr lang="fa-IR" sz="3300" dirty="0" err="1" smtClean="0"/>
              <a:t>قطعه‌برنامه</a:t>
            </a:r>
            <a:r>
              <a:rPr lang="fa-IR" sz="3300" dirty="0" smtClean="0"/>
              <a:t> چیست؟</a:t>
            </a:r>
          </a:p>
        </p:txBody>
      </p:sp>
      <p:sp>
        <p:nvSpPr>
          <p:cNvPr id="8" name="Rectangle 7"/>
          <p:cNvSpPr/>
          <p:nvPr/>
        </p:nvSpPr>
        <p:spPr>
          <a:xfrm>
            <a:off x="8304220" y="1219200"/>
            <a:ext cx="59984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fa-IR" sz="2400" b="1" dirty="0">
                <a:cs typeface="B Nazanin" panose="00000400000000000000" pitchFamily="2" charset="-78"/>
              </a:rPr>
              <a:t>خیر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191000" y="2831068"/>
            <a:ext cx="494237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0912=&gt;0935:Salam!(DELIVERED)</a:t>
            </a:r>
          </a:p>
        </p:txBody>
      </p:sp>
    </p:spTree>
    <p:extLst>
      <p:ext uri="{BB962C8B-B14F-4D97-AF65-F5344CB8AC3E}">
        <p14:creationId xmlns:p14="http://schemas.microsoft.com/office/powerpoint/2010/main" val="17177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fa-IR" sz="2800" b="1" dirty="0" smtClean="0">
                <a:solidFill>
                  <a:schemeClr val="accent3">
                    <a:lumMod val="50000"/>
                  </a:schemeClr>
                </a:solidFill>
              </a:rPr>
              <a:t>در هر مورد مقدار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fa-IR" sz="2800" b="1" dirty="0" smtClean="0">
                <a:solidFill>
                  <a:schemeClr val="accent3">
                    <a:lumMod val="50000"/>
                  </a:schemeClr>
                </a:solidFill>
              </a:rPr>
              <a:t> را حدس بزنید: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413" y="3810000"/>
            <a:ext cx="409278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Weather{</a:t>
            </a:r>
            <a:r>
              <a:rPr lang="en-US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GOOD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BAD</a:t>
            </a:r>
            <a:r>
              <a:rPr lang="en-US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25908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A(</a:t>
            </a:r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191000" y="228600"/>
            <a:ext cx="48006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B(</a:t>
            </a:r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590800"/>
            <a:ext cx="2895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A(1);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B(2);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495300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=1+2;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800" y="4876800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1+2+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+1+2+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5000" y="4876800"/>
            <a:ext cx="342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+(1+2)+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Weather.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BAD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" y="4648200"/>
            <a:ext cx="1905000" cy="707886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</a:rPr>
              <a:t>Syntax Error</a:t>
            </a:r>
          </a:p>
          <a:p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5296019"/>
            <a:ext cx="1905000" cy="400110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txBody>
          <a:bodyPr wrap="square">
            <a:spAutoFit/>
          </a:bodyPr>
          <a:lstStyle/>
          <a:p>
            <a:endParaRPr lang="en-US" sz="2000" b="1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5000" y="5677019"/>
            <a:ext cx="1905000" cy="400110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txBody>
          <a:bodyPr wrap="square">
            <a:spAutoFit/>
          </a:bodyPr>
          <a:lstStyle/>
          <a:p>
            <a:endParaRPr lang="en-US" sz="2000" b="1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33600" y="5315129"/>
            <a:ext cx="609600" cy="400110"/>
          </a:xfrm>
          <a:prstGeom prst="rect">
            <a:avLst/>
          </a:prstGeom>
          <a:solidFill>
            <a:srgbClr val="218F6A">
              <a:alpha val="3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400" y="6000690"/>
            <a:ext cx="5029200" cy="400110"/>
          </a:xfrm>
          <a:prstGeom prst="rect">
            <a:avLst/>
          </a:prstGeom>
          <a:solidFill>
            <a:srgbClr val="218F6A">
              <a:alpha val="3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1ir.javacup.javashortstories.A@15db9742</a:t>
            </a:r>
            <a:endParaRPr lang="en-US" sz="2000" b="1" dirty="0" smtClean="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4857690"/>
            <a:ext cx="609600" cy="400110"/>
          </a:xfrm>
          <a:prstGeom prst="rect">
            <a:avLst/>
          </a:prstGeom>
          <a:solidFill>
            <a:srgbClr val="218F6A">
              <a:alpha val="3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5400" y="5638800"/>
            <a:ext cx="609600" cy="400110"/>
          </a:xfrm>
          <a:prstGeom prst="rect">
            <a:avLst/>
          </a:prstGeom>
          <a:solidFill>
            <a:srgbClr val="218F6A">
              <a:alpha val="3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onsolas" panose="020B0609020204030204" pitchFamily="49" charset="0"/>
              </a:rPr>
              <a:t>122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05800" y="4857690"/>
            <a:ext cx="609600" cy="400110"/>
          </a:xfrm>
          <a:prstGeom prst="rect">
            <a:avLst/>
          </a:prstGeom>
          <a:solidFill>
            <a:srgbClr val="218F6A">
              <a:alpha val="3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458200" y="5543490"/>
            <a:ext cx="609600" cy="400110"/>
          </a:xfrm>
          <a:prstGeom prst="rect">
            <a:avLst/>
          </a:prstGeom>
          <a:solidFill>
            <a:srgbClr val="218F6A">
              <a:alpha val="3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onsolas" panose="020B0609020204030204" pitchFamily="49" charset="0"/>
              </a:rPr>
              <a:t>BAD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400" y="6019800"/>
            <a:ext cx="1905000" cy="400110"/>
          </a:xfrm>
          <a:prstGeom prst="rect">
            <a:avLst/>
          </a:prstGeom>
          <a:solidFill>
            <a:srgbClr val="218F6A">
              <a:alpha val="3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1ir.javacup.j…</a:t>
            </a:r>
            <a:endParaRPr lang="en-US" sz="20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10" grpId="0"/>
      <p:bldP spid="12" grpId="0"/>
      <p:bldP spid="13" grpId="0" animBg="1"/>
      <p:bldP spid="15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تمرین عملی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smtClean="0"/>
              <a:t>کلاس </a:t>
            </a:r>
            <a:r>
              <a:rPr lang="en-US" dirty="0" smtClean="0"/>
              <a:t>Person</a:t>
            </a:r>
          </a:p>
          <a:p>
            <a:pPr lvl="1"/>
            <a:r>
              <a:rPr lang="fa-IR" dirty="0" smtClean="0"/>
              <a:t>سطح تحصیلات: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fa-IR" dirty="0" smtClean="0"/>
              <a:t>متد </a:t>
            </a:r>
            <a:r>
              <a:rPr lang="en-US" dirty="0" err="1" smtClean="0"/>
              <a:t>toString</a:t>
            </a:r>
            <a:endParaRPr lang="en-US" dirty="0" smtClean="0"/>
          </a:p>
          <a:p>
            <a:pPr lvl="1"/>
            <a:r>
              <a:rPr lang="fa-IR" dirty="0" smtClean="0"/>
              <a:t>سربار کردن سازنده (چند سازنده)</a:t>
            </a:r>
          </a:p>
          <a:p>
            <a:pPr lvl="1"/>
            <a:r>
              <a:rPr lang="fa-IR" dirty="0" smtClean="0"/>
              <a:t>سن: عدد صحیح و قد: اعشاری، هر دو اختیاری </a:t>
            </a:r>
          </a:p>
          <a:p>
            <a:pPr lvl="2"/>
            <a:r>
              <a:rPr lang="fa-IR" dirty="0" smtClean="0"/>
              <a:t>پس بهتر است به جای </a:t>
            </a:r>
            <a:r>
              <a:rPr lang="en-US" dirty="0" smtClean="0"/>
              <a:t>Primitive</a:t>
            </a:r>
            <a:r>
              <a:rPr lang="fa-IR" dirty="0" smtClean="0"/>
              <a:t> ، </a:t>
            </a:r>
            <a:r>
              <a:rPr lang="en-US" dirty="0" smtClean="0"/>
              <a:t>Wrapper</a:t>
            </a:r>
            <a:r>
              <a:rPr lang="fa-IR" dirty="0" smtClean="0"/>
              <a:t> باشند</a:t>
            </a:r>
          </a:p>
          <a:p>
            <a:pPr lvl="1"/>
            <a:r>
              <a:rPr lang="fa-IR" dirty="0" smtClean="0"/>
              <a:t>اسم یک فرد را ثابت کنید (</a:t>
            </a:r>
            <a:r>
              <a:rPr lang="en-US" dirty="0" smtClean="0"/>
              <a:t>final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درباره تغییرپذیری اشیاء این کلاس بحث کنید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جمع‌بندی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تعداد متغیر پارامتر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900" dirty="0" smtClean="0"/>
              <a:t>امکانی در زبان جاوا تحت عنوان </a:t>
            </a:r>
            <a:r>
              <a:rPr lang="en-US" sz="2900" dirty="0" err="1" smtClean="0"/>
              <a:t>varargs</a:t>
            </a:r>
            <a:r>
              <a:rPr lang="fa-IR" sz="2900" dirty="0" smtClean="0"/>
              <a:t> وجود دارد: </a:t>
            </a:r>
          </a:p>
          <a:p>
            <a:pPr marL="0" indent="0">
              <a:buNone/>
            </a:pPr>
            <a:r>
              <a:rPr lang="fa-IR" sz="2900" dirty="0" smtClean="0"/>
              <a:t>  متدهای </a:t>
            </a:r>
            <a:r>
              <a:rPr lang="fa-IR" sz="2900" dirty="0" err="1" smtClean="0"/>
              <a:t>تعريف</a:t>
            </a:r>
            <a:r>
              <a:rPr lang="fa-IR" sz="2900" dirty="0" smtClean="0"/>
              <a:t> کنیم که از یک </a:t>
            </a:r>
            <a:r>
              <a:rPr lang="fa-IR" sz="2900" dirty="0" err="1" smtClean="0"/>
              <a:t>آرگومان</a:t>
            </a:r>
            <a:r>
              <a:rPr lang="fa-IR" sz="2900" dirty="0" smtClean="0"/>
              <a:t>، صفر یا چند پارامتر بپذیرند</a:t>
            </a:r>
          </a:p>
          <a:p>
            <a:r>
              <a:rPr lang="fa-IR" sz="2900" dirty="0" smtClean="0"/>
              <a:t>مثال:       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print(String...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){...}</a:t>
            </a:r>
          </a:p>
          <a:p>
            <a:r>
              <a:rPr lang="fa-IR" sz="2900" dirty="0" smtClean="0"/>
              <a:t>هنگام فراخوانی متد </a:t>
            </a:r>
            <a:r>
              <a:rPr lang="en-US" sz="2900" dirty="0" smtClean="0"/>
              <a:t>print</a:t>
            </a:r>
            <a:r>
              <a:rPr lang="fa-IR" sz="2900" dirty="0" smtClean="0"/>
              <a:t> </a:t>
            </a:r>
            <a:r>
              <a:rPr lang="fa-IR" sz="2900" dirty="0" err="1" smtClean="0"/>
              <a:t>می‌توانیم</a:t>
            </a:r>
            <a:r>
              <a:rPr lang="fa-IR" sz="2900" dirty="0" smtClean="0"/>
              <a:t> صفر یا چند رشته به آن پاس کنیم</a:t>
            </a:r>
          </a:p>
          <a:p>
            <a:r>
              <a:rPr lang="fa-IR" sz="2900" dirty="0" smtClean="0"/>
              <a:t>یعنی همه </a:t>
            </a:r>
            <a:r>
              <a:rPr lang="fa-IR" sz="2900" dirty="0" err="1" smtClean="0"/>
              <a:t>فراخوانی‌های</a:t>
            </a:r>
            <a:r>
              <a:rPr lang="fa-IR" sz="2900" dirty="0" smtClean="0"/>
              <a:t> زیر صحیح هستند:</a:t>
            </a:r>
          </a:p>
          <a:p>
            <a:pPr marL="0" indent="0" algn="l" rtl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print();</a:t>
            </a:r>
          </a:p>
          <a:p>
            <a:pPr marL="0" indent="0" algn="l" rtl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"D"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19149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جمع‌بندی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var-args</a:t>
            </a:r>
            <a:endParaRPr lang="en-US" dirty="0"/>
          </a:p>
          <a:p>
            <a:r>
              <a:rPr lang="fa-IR" dirty="0"/>
              <a:t>کلاس‌های لفاف انواع اولیه (</a:t>
            </a:r>
            <a:r>
              <a:rPr lang="en-US" sz="2800" dirty="0"/>
              <a:t>Primitive Wrapper Classes</a:t>
            </a:r>
            <a:r>
              <a:rPr lang="fa-IR" dirty="0"/>
              <a:t>)</a:t>
            </a:r>
          </a:p>
          <a:p>
            <a:r>
              <a:rPr lang="fa-IR" dirty="0" err="1"/>
              <a:t>سربارکردن</a:t>
            </a:r>
            <a:r>
              <a:rPr lang="en-US" dirty="0"/>
              <a:t> </a:t>
            </a:r>
            <a:r>
              <a:rPr lang="fa-IR" dirty="0" smtClean="0"/>
              <a:t>متد</a:t>
            </a:r>
            <a:endParaRPr lang="en-US" dirty="0"/>
          </a:p>
          <a:p>
            <a:r>
              <a:rPr lang="fa-IR" dirty="0"/>
              <a:t>متد </a:t>
            </a:r>
            <a:r>
              <a:rPr lang="en-US" sz="2800" dirty="0" err="1"/>
              <a:t>toString</a:t>
            </a:r>
            <a:endParaRPr lang="en-US" dirty="0"/>
          </a:p>
          <a:p>
            <a:r>
              <a:rPr lang="fa-IR" dirty="0"/>
              <a:t>متد </a:t>
            </a:r>
            <a:r>
              <a:rPr lang="en-US" sz="2800" dirty="0"/>
              <a:t>equals</a:t>
            </a:r>
          </a:p>
          <a:p>
            <a:r>
              <a:rPr lang="fa-IR" dirty="0"/>
              <a:t>متغیرهای ثابت (</a:t>
            </a:r>
            <a:r>
              <a:rPr lang="en-US" dirty="0" smtClean="0"/>
              <a:t>final</a:t>
            </a:r>
            <a:r>
              <a:rPr lang="fa-IR" dirty="0" smtClean="0"/>
              <a:t>)</a:t>
            </a:r>
            <a:endParaRPr lang="en-US" dirty="0" smtClean="0"/>
          </a:p>
          <a:p>
            <a:r>
              <a:rPr lang="fa-IR" dirty="0" smtClean="0"/>
              <a:t>اشیاء </a:t>
            </a:r>
            <a:r>
              <a:rPr lang="fa-IR" dirty="0" err="1" smtClean="0"/>
              <a:t>تغییرناپذیر</a:t>
            </a:r>
            <a:r>
              <a:rPr lang="fa-IR" dirty="0" smtClean="0"/>
              <a:t> (</a:t>
            </a:r>
            <a:r>
              <a:rPr lang="en-US" dirty="0" smtClean="0"/>
              <a:t>Immutable</a:t>
            </a:r>
            <a:r>
              <a:rPr lang="fa-IR" dirty="0" smtClean="0"/>
              <a:t>)</a:t>
            </a:r>
            <a:endParaRPr lang="en-US" dirty="0"/>
          </a:p>
          <a:p>
            <a:r>
              <a:rPr lang="fa-IR" dirty="0"/>
              <a:t>انواع داده </a:t>
            </a:r>
            <a:r>
              <a:rPr lang="fa-IR" dirty="0" err="1"/>
              <a:t>شمارشی</a:t>
            </a:r>
            <a:r>
              <a:rPr lang="fa-IR" dirty="0"/>
              <a:t> (</a:t>
            </a:r>
            <a:r>
              <a:rPr lang="en-US" dirty="0" err="1"/>
              <a:t>enum</a:t>
            </a:r>
            <a:r>
              <a:rPr lang="fa-I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مطالعه </a:t>
            </a:r>
            <a:r>
              <a:rPr lang="fa-IR" dirty="0" err="1" smtClean="0"/>
              <a:t>کنيد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a-IR" dirty="0" err="1" smtClean="0"/>
              <a:t>فصل‌های</a:t>
            </a:r>
            <a:r>
              <a:rPr lang="fa-IR" dirty="0" smtClean="0"/>
              <a:t> هشتم کتاب دايتل</a:t>
            </a:r>
          </a:p>
          <a:p>
            <a:pPr marL="365760" lvl="1" indent="0" algn="l" rtl="0">
              <a:buClr>
                <a:srgbClr val="92278F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Java How to Program</a:t>
            </a:r>
            <a:r>
              <a:rPr lang="fa-IR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 &amp; </a:t>
            </a:r>
            <a:r>
              <a:rPr lang="en-US" dirty="0" err="1">
                <a:solidFill>
                  <a:prstClr val="black"/>
                </a:solidFill>
              </a:rPr>
              <a:t>Deitel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pPr algn="l" rtl="0"/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تمرين‌های همین فصل‌ها از کتاب دايتل</a:t>
            </a:r>
          </a:p>
        </p:txBody>
      </p:sp>
      <p:pic>
        <p:nvPicPr>
          <p:cNvPr id="4" name="Picture 2" descr="http://www-fp.pearsonhighered.com/assets/hip/images/bigcovers/013380780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281657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2838456"/>
            <a:ext cx="35461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8</a:t>
            </a:r>
            <a:r>
              <a:rPr lang="en-US" sz="2400" dirty="0"/>
              <a:t>-</a:t>
            </a:r>
            <a:r>
              <a:rPr lang="en-US" sz="2400" dirty="0" smtClean="0"/>
              <a:t> </a:t>
            </a:r>
            <a:r>
              <a:rPr lang="en-US" sz="2400" dirty="0"/>
              <a:t>Classes and Objects: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A </a:t>
            </a:r>
            <a:r>
              <a:rPr lang="en-US" sz="2400" dirty="0"/>
              <a:t>Deeper Look</a:t>
            </a:r>
            <a:endParaRPr lang="fa-IR" sz="2400" dirty="0"/>
          </a:p>
        </p:txBody>
      </p:sp>
    </p:spTree>
    <p:extLst>
      <p:ext uri="{BB962C8B-B14F-4D97-AF65-F5344CB8AC3E}">
        <p14:creationId xmlns:p14="http://schemas.microsoft.com/office/powerpoint/2010/main" val="37469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تمرين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کلاس </a:t>
            </a:r>
            <a:r>
              <a:rPr lang="en-US" dirty="0" smtClean="0"/>
              <a:t>Book</a:t>
            </a:r>
            <a:r>
              <a:rPr lang="fa-IR" dirty="0" smtClean="0"/>
              <a:t> را تعریف (تکمیل) کنید</a:t>
            </a:r>
          </a:p>
          <a:p>
            <a:pPr lvl="1"/>
            <a:r>
              <a:rPr lang="fa-IR" dirty="0" smtClean="0"/>
              <a:t>وضعیت کتاب: امانت، آماده، درحال صحافی (نوع </a:t>
            </a:r>
            <a:r>
              <a:rPr lang="en-US" dirty="0" err="1" smtClean="0"/>
              <a:t>enum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متد </a:t>
            </a:r>
            <a:r>
              <a:rPr lang="en-US" dirty="0" err="1" smtClean="0"/>
              <a:t>toString</a:t>
            </a:r>
            <a:r>
              <a:rPr lang="fa-IR" dirty="0" smtClean="0"/>
              <a:t> مناسب</a:t>
            </a:r>
          </a:p>
          <a:p>
            <a:pPr lvl="1"/>
            <a:r>
              <a:rPr lang="fa-IR" dirty="0" smtClean="0"/>
              <a:t>ويژگی قیمت برای هر کتاب اجباری و ويژگی تعداد صفحات اختیاری است</a:t>
            </a:r>
          </a:p>
          <a:p>
            <a:pPr lvl="2"/>
            <a:r>
              <a:rPr lang="fa-IR" dirty="0" smtClean="0"/>
              <a:t>یکی را از نوع </a:t>
            </a:r>
            <a:r>
              <a:rPr lang="en-US" dirty="0" err="1" smtClean="0"/>
              <a:t>int</a:t>
            </a:r>
            <a:r>
              <a:rPr lang="fa-IR" dirty="0" smtClean="0"/>
              <a:t> و دیگری را از نوع </a:t>
            </a:r>
            <a:r>
              <a:rPr lang="en-US" dirty="0" smtClean="0"/>
              <a:t>Integer</a:t>
            </a:r>
            <a:r>
              <a:rPr lang="fa-IR" dirty="0" smtClean="0"/>
              <a:t> تعریف کنید. (چرا؟!)</a:t>
            </a:r>
          </a:p>
          <a:p>
            <a:pPr lvl="1"/>
            <a:r>
              <a:rPr lang="en-US" dirty="0" smtClean="0"/>
              <a:t>setter</a:t>
            </a:r>
            <a:r>
              <a:rPr lang="fa-IR" dirty="0" smtClean="0"/>
              <a:t> ها و </a:t>
            </a:r>
            <a:r>
              <a:rPr lang="en-US" dirty="0" smtClean="0"/>
              <a:t>getter</a:t>
            </a:r>
            <a:r>
              <a:rPr lang="fa-IR" dirty="0" smtClean="0"/>
              <a:t> ها و </a:t>
            </a:r>
            <a:r>
              <a:rPr lang="fa-IR" dirty="0" err="1" smtClean="0"/>
              <a:t>سازنده‌های</a:t>
            </a:r>
            <a:r>
              <a:rPr lang="fa-IR" dirty="0" smtClean="0"/>
              <a:t> مناسب برایش تعریف کنید</a:t>
            </a:r>
          </a:p>
          <a:p>
            <a:pPr lvl="1"/>
            <a:r>
              <a:rPr lang="fa-IR" dirty="0" smtClean="0"/>
              <a:t>عنوان و نویسنده کتاب ثابت هستند، ولی امکان تغییر قیمت وجود دارد</a:t>
            </a:r>
          </a:p>
          <a:p>
            <a:pPr lvl="2"/>
            <a:r>
              <a:rPr lang="fa-IR" dirty="0" smtClean="0"/>
              <a:t>کدام ويژگی‌ها </a:t>
            </a:r>
            <a:r>
              <a:rPr lang="en-US" dirty="0" smtClean="0"/>
              <a:t>final</a:t>
            </a:r>
            <a:r>
              <a:rPr lang="fa-IR" dirty="0" smtClean="0"/>
              <a:t> هستند؟</a:t>
            </a:r>
          </a:p>
        </p:txBody>
      </p:sp>
    </p:spTree>
    <p:extLst>
      <p:ext uri="{BB962C8B-B14F-4D97-AF65-F5344CB8AC3E}">
        <p14:creationId xmlns:p14="http://schemas.microsoft.com/office/powerpoint/2010/main" val="9226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جستجو کنيد و </a:t>
            </a:r>
            <a:r>
              <a:rPr lang="fa-IR" dirty="0" err="1" smtClean="0"/>
              <a:t>بخوانيد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r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fa-IR" dirty="0" smtClean="0"/>
              <a:t>موضوعات </a:t>
            </a:r>
            <a:r>
              <a:rPr lang="fa-IR" dirty="0"/>
              <a:t>پیشنهادی برای جستجو</a:t>
            </a:r>
            <a:r>
              <a:rPr lang="fa-IR" dirty="0" smtClean="0"/>
              <a:t>:</a:t>
            </a:r>
            <a:endParaRPr lang="en-US" dirty="0" smtClean="0"/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مزایای اشیاء </a:t>
            </a:r>
            <a:r>
              <a:rPr lang="fa-IR" dirty="0" err="1" smtClean="0"/>
              <a:t>تغییرناپذیر</a:t>
            </a:r>
            <a:r>
              <a:rPr lang="fa-IR" dirty="0" smtClean="0"/>
              <a:t> (</a:t>
            </a:r>
            <a:r>
              <a:rPr lang="en-US" dirty="0" smtClean="0"/>
              <a:t>Immutable Objects</a:t>
            </a:r>
            <a:r>
              <a:rPr lang="fa-IR" dirty="0" smtClean="0"/>
              <a:t>)</a:t>
            </a:r>
          </a:p>
          <a:p>
            <a:pPr lvl="1">
              <a:buClr>
                <a:schemeClr val="accent3"/>
              </a:buClr>
              <a:buSzPct val="95000"/>
            </a:pPr>
            <a:r>
              <a:rPr lang="fa-IR" dirty="0" smtClean="0"/>
              <a:t>نحوه صحیح </a:t>
            </a:r>
            <a:r>
              <a:rPr lang="fa-IR" dirty="0" err="1" smtClean="0"/>
              <a:t>پیاده‌سازی</a:t>
            </a:r>
            <a:r>
              <a:rPr lang="fa-IR" dirty="0" smtClean="0"/>
              <a:t> متد </a:t>
            </a:r>
            <a:r>
              <a:rPr lang="en-US" dirty="0" smtClean="0"/>
              <a:t>equals</a:t>
            </a:r>
            <a:endParaRPr lang="fa-IR" dirty="0" smtClean="0"/>
          </a:p>
          <a:p>
            <a:pPr lvl="1" algn="r">
              <a:buClr>
                <a:schemeClr val="accent3"/>
              </a:buClr>
              <a:buSzPct val="95000"/>
            </a:pPr>
            <a:r>
              <a:rPr lang="fa-IR" dirty="0" smtClean="0"/>
              <a:t>کلاس </a:t>
            </a:r>
            <a:r>
              <a:rPr lang="en-US" dirty="0" smtClean="0"/>
              <a:t>Number</a:t>
            </a:r>
          </a:p>
          <a:p>
            <a:pPr lvl="2">
              <a:buClr>
                <a:schemeClr val="accent3"/>
              </a:buClr>
              <a:buSzPct val="95000"/>
            </a:pPr>
            <a:r>
              <a:rPr lang="fa-IR" sz="2600" dirty="0" smtClean="0"/>
              <a:t>کلاس‌هایی مانند </a:t>
            </a:r>
            <a:r>
              <a:rPr lang="en-US" sz="2600" dirty="0" err="1" smtClean="0"/>
              <a:t>BigInteger</a:t>
            </a:r>
            <a:r>
              <a:rPr lang="fa-IR" sz="2600" dirty="0" smtClean="0"/>
              <a:t> و </a:t>
            </a:r>
            <a:r>
              <a:rPr lang="en-US" sz="2600" dirty="0" err="1" smtClean="0"/>
              <a:t>BigDecimal</a:t>
            </a:r>
            <a:endParaRPr lang="en-US" sz="2600" dirty="0" smtClean="0"/>
          </a:p>
          <a:p>
            <a:pPr lvl="2">
              <a:buClr>
                <a:schemeClr val="accent3"/>
              </a:buClr>
              <a:buSzPct val="95000"/>
            </a:pPr>
            <a:r>
              <a:rPr lang="fa-IR" sz="2600" dirty="0" smtClean="0"/>
              <a:t>کلاس‌هایی مانند </a:t>
            </a:r>
            <a:r>
              <a:rPr lang="en-US" sz="2600" dirty="0" err="1" smtClean="0"/>
              <a:t>AtomicInteger</a:t>
            </a:r>
            <a:r>
              <a:rPr lang="fa-IR" sz="2600" dirty="0" smtClean="0"/>
              <a:t> و </a:t>
            </a:r>
            <a:r>
              <a:rPr lang="en-US" sz="2600" dirty="0" err="1" smtClean="0"/>
              <a:t>AtomicLong</a:t>
            </a:r>
            <a:endParaRPr lang="fa-IR" sz="2600" dirty="0" smtClean="0"/>
          </a:p>
          <a:p>
            <a:pPr lvl="1" algn="l" rtl="0">
              <a:buClr>
                <a:schemeClr val="accent3"/>
              </a:buClr>
              <a:buSzPct val="95000"/>
            </a:pPr>
            <a:r>
              <a:rPr lang="en-US" dirty="0" err="1" smtClean="0"/>
              <a:t>java.util.Enumeration</a:t>
            </a:r>
            <a:endParaRPr lang="en-US" dirty="0" smtClean="0"/>
          </a:p>
          <a:p>
            <a:pPr lvl="1" algn="l" rtl="0">
              <a:buClr>
                <a:schemeClr val="accent3"/>
              </a:buClr>
              <a:buSzPct val="95000"/>
            </a:pPr>
            <a:r>
              <a:rPr lang="en-US" dirty="0" err="1" smtClean="0"/>
              <a:t>java.lang.Enum</a:t>
            </a:r>
            <a:endParaRPr lang="fa-IR" dirty="0" smtClean="0"/>
          </a:p>
          <a:p>
            <a:pPr lvl="1" algn="l" rtl="0">
              <a:buClr>
                <a:schemeClr val="accent3"/>
              </a:buClr>
              <a:buSzPct val="95000"/>
            </a:pPr>
            <a:r>
              <a:rPr lang="en-US" dirty="0" smtClean="0"/>
              <a:t>Interned Strings</a:t>
            </a:r>
          </a:p>
          <a:p>
            <a:pPr lvl="1" algn="l" rtl="0">
              <a:buClr>
                <a:schemeClr val="accent3"/>
              </a:buClr>
              <a:buSzPct val="95000"/>
            </a:pPr>
            <a:r>
              <a:rPr lang="en-US" dirty="0" smtClean="0"/>
              <a:t>Mutable Strings</a:t>
            </a:r>
            <a:r>
              <a:rPr lang="en-US" dirty="0"/>
              <a:t>: </a:t>
            </a:r>
            <a:r>
              <a:rPr lang="en-US" dirty="0" err="1"/>
              <a:t>StringBuffer</a:t>
            </a:r>
            <a:r>
              <a:rPr lang="en-US" dirty="0"/>
              <a:t> , </a:t>
            </a:r>
            <a:r>
              <a:rPr lang="en-US" dirty="0" err="1"/>
              <a:t>StringBuilder</a:t>
            </a:r>
            <a:r>
              <a:rPr lang="en-US" dirty="0"/>
              <a:t> </a:t>
            </a:r>
            <a:endParaRPr lang="fa-I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326231"/>
            <a:ext cx="1996736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00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پايان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8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نحوه تعریف فهرست متغیر </a:t>
            </a:r>
            <a:r>
              <a:rPr lang="fa-IR" dirty="0" err="1" smtClean="0"/>
              <a:t>پارامترها</a:t>
            </a:r>
            <a:r>
              <a:rPr lang="fa-IR" dirty="0" smtClean="0"/>
              <a:t> (</a:t>
            </a:r>
            <a:r>
              <a:rPr lang="en-US" dirty="0" err="1" smtClean="0"/>
              <a:t>varargs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900" dirty="0" smtClean="0"/>
              <a:t>هنگام </a:t>
            </a:r>
            <a:r>
              <a:rPr lang="fa-IR" sz="2900" dirty="0" err="1" smtClean="0"/>
              <a:t>تعريف</a:t>
            </a:r>
            <a:r>
              <a:rPr lang="fa-IR" sz="2900" dirty="0" smtClean="0"/>
              <a:t> </a:t>
            </a:r>
            <a:r>
              <a:rPr lang="fa-IR" sz="2900" dirty="0" err="1" smtClean="0"/>
              <a:t>متدی</a:t>
            </a:r>
            <a:r>
              <a:rPr lang="fa-IR" sz="2900" dirty="0" smtClean="0"/>
              <a:t> که شامل پارامتر </a:t>
            </a:r>
            <a:r>
              <a:rPr lang="en-US" sz="2900" dirty="0" err="1" smtClean="0"/>
              <a:t>varargs</a:t>
            </a:r>
            <a:r>
              <a:rPr lang="fa-IR" sz="2900" dirty="0" smtClean="0"/>
              <a:t> </a:t>
            </a:r>
            <a:r>
              <a:rPr lang="fa-IR" sz="2900" dirty="0" err="1" smtClean="0"/>
              <a:t>می‌شود</a:t>
            </a:r>
            <a:r>
              <a:rPr lang="fa-IR" sz="2900" dirty="0" smtClean="0"/>
              <a:t>:</a:t>
            </a:r>
          </a:p>
          <a:p>
            <a:r>
              <a:rPr lang="fa-IR" sz="2900" dirty="0" smtClean="0"/>
              <a:t>این پارامتر به شکل یک آرایه قابل استفاده است</a:t>
            </a:r>
          </a:p>
          <a:p>
            <a:r>
              <a:rPr lang="fa-IR" sz="2900" dirty="0" smtClean="0"/>
              <a:t>با توجه به نحوه فراخوانی متد (تعداد </a:t>
            </a:r>
            <a:r>
              <a:rPr lang="fa-IR" sz="2900" dirty="0" err="1" smtClean="0"/>
              <a:t>پارامترها</a:t>
            </a:r>
            <a:r>
              <a:rPr lang="fa-IR" sz="2900" dirty="0" smtClean="0"/>
              <a:t>)، این آرایه مشخص </a:t>
            </a:r>
            <a:r>
              <a:rPr lang="fa-IR" sz="2900" dirty="0" err="1" smtClean="0"/>
              <a:t>می‌شود</a:t>
            </a:r>
            <a:endParaRPr lang="en-US" sz="29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352800"/>
            <a:ext cx="672443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524000" y="5105400"/>
            <a:ext cx="73914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2400" i="1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array.length</a:t>
            </a:r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==0</a:t>
            </a:r>
            <a:endParaRPr lang="en-US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"Ali</a:t>
            </a:r>
            <a:r>
              <a:rPr lang="en-US" sz="2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array.length</a:t>
            </a:r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==1</a:t>
            </a:r>
            <a:endParaRPr lang="en-US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Taghi</a:t>
            </a:r>
            <a:r>
              <a:rPr lang="en-US" sz="24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array.length</a:t>
            </a:r>
            <a:r>
              <a:rPr lang="en-US" sz="2400" i="1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==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2</a:t>
            </a:r>
            <a:endParaRPr lang="en-US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8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تفاوت </a:t>
            </a:r>
            <a:r>
              <a:rPr lang="fa-IR" dirty="0" err="1" smtClean="0"/>
              <a:t>پارامترآرایه</a:t>
            </a:r>
            <a:r>
              <a:rPr lang="fa-IR" dirty="0" smtClean="0"/>
              <a:t> و پارامتر </a:t>
            </a:r>
            <a:r>
              <a:rPr lang="en-US" dirty="0" err="1" smtClean="0"/>
              <a:t>varargs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این دو متد چه تفاوتی دارند؟</a:t>
            </a:r>
          </a:p>
          <a:p>
            <a:pPr marL="0" indent="0" algn="l" rtl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print1(String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{...}</a:t>
            </a:r>
          </a:p>
          <a:p>
            <a:pPr marL="0" indent="0" algn="l" rtl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print2(String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{...}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متد اول فقط به یک شکل قابل فراخوانی است: 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print1(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a-IR" dirty="0">
              <a:solidFill>
                <a:prstClr val="black"/>
              </a:solidFill>
            </a:endParaRPr>
          </a:p>
          <a:p>
            <a:pPr lvl="0">
              <a:buClr>
                <a:srgbClr val="92278F"/>
              </a:buClr>
            </a:pPr>
            <a:r>
              <a:rPr lang="fa-IR" dirty="0" smtClean="0">
                <a:solidFill>
                  <a:prstClr val="black"/>
                </a:solidFill>
              </a:rPr>
              <a:t>فراخوانی متد دوم به همه </a:t>
            </a:r>
            <a:r>
              <a:rPr lang="fa-IR" dirty="0" err="1" smtClean="0">
                <a:solidFill>
                  <a:prstClr val="black"/>
                </a:solidFill>
              </a:rPr>
              <a:t>اَشکال</a:t>
            </a:r>
            <a:r>
              <a:rPr lang="fa-IR" dirty="0" smtClean="0">
                <a:solidFill>
                  <a:prstClr val="black"/>
                </a:solidFill>
              </a:rPr>
              <a:t> زیر صحیح است (دست کاربر باز است)</a:t>
            </a:r>
            <a:endParaRPr lang="fa-IR" dirty="0">
              <a:solidFill>
                <a:prstClr val="black"/>
              </a:solidFill>
            </a:endParaRP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print2();</a:t>
            </a:r>
          </a:p>
          <a:p>
            <a:pPr marL="0" indent="0" algn="l" rtl="0">
              <a:lnSpc>
                <a:spcPct val="120000"/>
              </a:lnSpc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print2(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"Ali"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 rtl="0">
              <a:buNone/>
            </a:pPr>
            <a:endParaRPr lang="en-US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231892" y="1219200"/>
            <a:ext cx="4538422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4800600"/>
            <a:ext cx="5410200" cy="1376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  <a:cs typeface="B Nazanin" pitchFamily="2" charset="-78"/>
              </a:rPr>
              <a:t>print2(</a:t>
            </a:r>
            <a:r>
              <a:rPr lang="en-US" sz="3200" i="1" dirty="0">
                <a:solidFill>
                  <a:srgbClr val="2A00FF"/>
                </a:solidFill>
                <a:latin typeface="Consolas" panose="020B0609020204030204" pitchFamily="49" charset="0"/>
                <a:cs typeface="B Nazanin" pitchFamily="2" charset="-78"/>
              </a:rPr>
              <a:t>"Ali"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  <a:cs typeface="B Nazanin" pitchFamily="2" charset="-78"/>
              </a:rPr>
              <a:t>, </a:t>
            </a:r>
            <a:r>
              <a:rPr lang="en-US" sz="3200" i="1" dirty="0">
                <a:solidFill>
                  <a:srgbClr val="2A00FF"/>
                </a:solidFill>
                <a:latin typeface="Consolas" panose="020B0609020204030204" pitchFamily="49" charset="0"/>
                <a:cs typeface="B Nazanin" pitchFamily="2" charset="-78"/>
              </a:rPr>
              <a:t>"</a:t>
            </a:r>
            <a:r>
              <a:rPr lang="en-US" sz="3200" i="1" dirty="0" err="1">
                <a:solidFill>
                  <a:srgbClr val="2A00FF"/>
                </a:solidFill>
                <a:latin typeface="Consolas" panose="020B0609020204030204" pitchFamily="49" charset="0"/>
                <a:cs typeface="B Nazanin" pitchFamily="2" charset="-78"/>
              </a:rPr>
              <a:t>Taghi</a:t>
            </a:r>
            <a:r>
              <a:rPr lang="en-US" sz="3200" i="1" dirty="0">
                <a:solidFill>
                  <a:srgbClr val="2A00FF"/>
                </a:solidFill>
                <a:latin typeface="Consolas" panose="020B0609020204030204" pitchFamily="49" charset="0"/>
                <a:cs typeface="B Nazanin" pitchFamily="2" charset="-78"/>
              </a:rPr>
              <a:t>"</a:t>
            </a:r>
            <a:r>
              <a:rPr lang="en-US" sz="3200" i="1" dirty="0">
                <a:solidFill>
                  <a:srgbClr val="000000"/>
                </a:solidFill>
                <a:latin typeface="Consolas" panose="020B0609020204030204" pitchFamily="49" charset="0"/>
                <a:cs typeface="B Nazanin" pitchFamily="2" charset="-78"/>
              </a:rPr>
              <a:t>);</a:t>
            </a:r>
          </a:p>
          <a:p>
            <a:pPr lvl="0">
              <a:lnSpc>
                <a:spcPct val="120000"/>
              </a:lnSpc>
              <a:spcBef>
                <a:spcPts val="800"/>
              </a:spcBef>
              <a:buClr>
                <a:srgbClr val="92278F"/>
              </a:buClr>
              <a:buSzPct val="70000"/>
            </a:pPr>
            <a:r>
              <a:rPr lang="en-US" sz="3200" b="1" i="1" dirty="0">
                <a:solidFill>
                  <a:srgbClr val="000000"/>
                </a:solidFill>
                <a:latin typeface="Consolas" panose="020B0609020204030204" pitchFamily="49" charset="0"/>
                <a:cs typeface="B Nazanin" pitchFamily="2" charset="-78"/>
              </a:rPr>
              <a:t>print2(</a:t>
            </a:r>
            <a:r>
              <a:rPr lang="en-US" sz="3200" b="1" i="1" dirty="0">
                <a:solidFill>
                  <a:srgbClr val="6A3E3E"/>
                </a:solidFill>
                <a:latin typeface="Consolas" panose="020B0609020204030204" pitchFamily="49" charset="0"/>
                <a:cs typeface="B Nazanin" pitchFamily="2" charset="-78"/>
              </a:rPr>
              <a:t>array</a:t>
            </a:r>
            <a:r>
              <a:rPr lang="en-US" sz="3200" b="1" i="1" dirty="0">
                <a:solidFill>
                  <a:srgbClr val="000000"/>
                </a:solidFill>
                <a:latin typeface="Consolas" panose="020B0609020204030204" pitchFamily="49" charset="0"/>
                <a:cs typeface="B Nazanin" pitchFamily="2" charset="-7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321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سؤال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334000"/>
          </a:xfrm>
        </p:spPr>
        <p:txBody>
          <a:bodyPr>
            <a:normAutofit/>
          </a:bodyPr>
          <a:lstStyle/>
          <a:p>
            <a:pPr algn="r"/>
            <a:r>
              <a:rPr lang="fa-I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فرض کنید: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a-IR" dirty="0" smtClean="0"/>
              <a:t>کدام یک از متدهای زیر پارامتر </a:t>
            </a:r>
            <a:r>
              <a:rPr lang="en-US" dirty="0" err="1" smtClean="0"/>
              <a:t>varargs</a:t>
            </a:r>
            <a:r>
              <a:rPr lang="fa-IR" dirty="0" smtClean="0"/>
              <a:t> دارند؟</a:t>
            </a:r>
          </a:p>
          <a:p>
            <a:pPr marL="0" indent="0" algn="l" rtl="0">
              <a:buNone/>
            </a:pPr>
            <a:endParaRPr lang="fa-IR" sz="27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7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sz="2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sz="27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700" i="1" dirty="0">
                <a:solidFill>
                  <a:srgbClr val="2A00FF"/>
                </a:solidFill>
                <a:latin typeface="Consolas" panose="020B0609020204030204" pitchFamily="49" charset="0"/>
              </a:rPr>
              <a:t>"[%s=%5.2f]"</a:t>
            </a:r>
            <a:r>
              <a:rPr lang="en-US" sz="27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700" i="1" dirty="0">
                <a:solidFill>
                  <a:srgbClr val="2A00FF"/>
                </a:solidFill>
                <a:latin typeface="Consolas" panose="020B0609020204030204" pitchFamily="49" charset="0"/>
              </a:rPr>
              <a:t>"PI"</a:t>
            </a:r>
            <a:r>
              <a:rPr lang="en-US" sz="2700" i="1" dirty="0">
                <a:solidFill>
                  <a:srgbClr val="000000"/>
                </a:solidFill>
                <a:latin typeface="Consolas" panose="020B0609020204030204" pitchFamily="49" charset="0"/>
              </a:rPr>
              <a:t>, 3.14</a:t>
            </a:r>
            <a:r>
              <a:rPr lang="en-US" sz="27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a-IR" sz="27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15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7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7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sz="27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sz="2700" i="1" dirty="0">
                <a:solidFill>
                  <a:srgbClr val="000000"/>
                </a:solidFill>
                <a:latin typeface="Consolas" panose="020B0609020204030204" pitchFamily="49" charset="0"/>
              </a:rPr>
              <a:t>(3.14</a:t>
            </a:r>
            <a:r>
              <a:rPr lang="en-US" sz="27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a-IR" sz="2700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endParaRPr lang="en-US" sz="15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27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700" dirty="0">
                <a:solidFill>
                  <a:srgbClr val="2A00FF"/>
                </a:solidFill>
                <a:latin typeface="Consolas" panose="020B0609020204030204" pitchFamily="49" charset="0"/>
              </a:rPr>
              <a:t>"pi=3.14"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700" b="1" dirty="0">
                <a:solidFill>
                  <a:srgbClr val="000000"/>
                </a:solidFill>
                <a:latin typeface="Consolas" panose="020B0609020204030204" pitchFamily="49" charset="0"/>
              </a:rPr>
              <a:t>replace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700" dirty="0">
                <a:solidFill>
                  <a:srgbClr val="2A00FF"/>
                </a:solidFill>
                <a:latin typeface="Consolas" panose="020B0609020204030204" pitchFamily="49" charset="0"/>
              </a:rPr>
              <a:t>"pi"</a:t>
            </a:r>
            <a:r>
              <a:rPr lang="en-US" sz="2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700" dirty="0">
                <a:solidFill>
                  <a:srgbClr val="2A00FF"/>
                </a:solidFill>
                <a:latin typeface="Consolas" panose="020B0609020204030204" pitchFamily="49" charset="0"/>
              </a:rPr>
              <a:t>"PI</a:t>
            </a:r>
            <a:r>
              <a:rPr lang="en-US" sz="27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7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70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 smtClean="0"/>
              <a:t>کلاس‌های</a:t>
            </a:r>
            <a:r>
              <a:rPr lang="fa-IR" dirty="0" smtClean="0"/>
              <a:t> لفاف انواع اولیه</a:t>
            </a:r>
            <a:br>
              <a:rPr lang="fa-IR" dirty="0" smtClean="0"/>
            </a:br>
            <a:r>
              <a:rPr lang="en-US" dirty="0" smtClean="0"/>
              <a:t>Primitive Wrapper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7205</TotalTime>
  <Words>2738</Words>
  <Application>Microsoft Office PowerPoint</Application>
  <PresentationFormat>On-screen Show (4:3)</PresentationFormat>
  <Paragraphs>563</Paragraphs>
  <Slides>54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IranNastaliq</vt:lpstr>
      <vt:lpstr>Courier New</vt:lpstr>
      <vt:lpstr>Times New Roman</vt:lpstr>
      <vt:lpstr>B Titr</vt:lpstr>
      <vt:lpstr>Wingdings</vt:lpstr>
      <vt:lpstr>Century Schoolbook</vt:lpstr>
      <vt:lpstr>Calibri</vt:lpstr>
      <vt:lpstr>Consolas</vt:lpstr>
      <vt:lpstr>B Traffic</vt:lpstr>
      <vt:lpstr>Arial</vt:lpstr>
      <vt:lpstr>Wingdings 2</vt:lpstr>
      <vt:lpstr>B Nazanin</vt:lpstr>
      <vt:lpstr>Oriel</vt:lpstr>
      <vt:lpstr>چند داستان کوتاه درباره امکانات جاوا Java Short Stories</vt:lpstr>
      <vt:lpstr>حقوق مؤلف</vt:lpstr>
      <vt:lpstr>سرفصل مطالب</vt:lpstr>
      <vt:lpstr>متدهایی با تعداد متغیر پارامتر Variable Argument List</vt:lpstr>
      <vt:lpstr>تعداد متغیر پارامتر</vt:lpstr>
      <vt:lpstr>نحوه تعریف فهرست متغیر پارامترها (varargs)</vt:lpstr>
      <vt:lpstr>تفاوت پارامترآرایه و پارامتر varargs</vt:lpstr>
      <vt:lpstr>سؤال</vt:lpstr>
      <vt:lpstr>کلاس‌های لفاف انواع اولیه Primitive Wrapper Classes</vt:lpstr>
      <vt:lpstr>کلاس‌های لفاف انواع اولیه</vt:lpstr>
      <vt:lpstr>مثال</vt:lpstr>
      <vt:lpstr>autoboxing و unboxing</vt:lpstr>
      <vt:lpstr>چند مثال</vt:lpstr>
      <vt:lpstr>سربار کردن متد Method Overloading</vt:lpstr>
      <vt:lpstr>سربار کردن متد (Method Overloading)</vt:lpstr>
      <vt:lpstr>مثال</vt:lpstr>
      <vt:lpstr>سربار: فقط براساس تفاوت در پارامترها ممکن است</vt:lpstr>
      <vt:lpstr>متد toString</vt:lpstr>
      <vt:lpstr>تبدیل به رشته</vt:lpstr>
      <vt:lpstr>راه حل: متد toString</vt:lpstr>
      <vt:lpstr>خروجی این برنامه؟</vt:lpstr>
      <vt:lpstr>متد equals</vt:lpstr>
      <vt:lpstr>بررسی تساوی دو مقدار</vt:lpstr>
      <vt:lpstr>مقایسه تساوی اشیاء</vt:lpstr>
      <vt:lpstr>متد equals</vt:lpstr>
      <vt:lpstr>تعریف متد equals</vt:lpstr>
      <vt:lpstr>مثال و نکته</vt:lpstr>
      <vt:lpstr>متغیرهای ثابت Final Variables</vt:lpstr>
      <vt:lpstr>متغیرهای ثابت (final)</vt:lpstr>
      <vt:lpstr>مثال</vt:lpstr>
      <vt:lpstr>اَشکال متغیرهای ثابت</vt:lpstr>
      <vt:lpstr>نکته</vt:lpstr>
      <vt:lpstr>اشیاء تغییرناپذیر Immutable Objects</vt:lpstr>
      <vt:lpstr>تغییرپذیری اشیاء</vt:lpstr>
      <vt:lpstr>اشیاء تغییرناپذیر (Immutable Objects)</vt:lpstr>
      <vt:lpstr>نوع داده شمارشی (enum)</vt:lpstr>
      <vt:lpstr>مسأله</vt:lpstr>
      <vt:lpstr>یک راه‌حل</vt:lpstr>
      <vt:lpstr>انواع داده شماری (enum)</vt:lpstr>
      <vt:lpstr>مثال</vt:lpstr>
      <vt:lpstr>چند نکته درباره انواع داده enum</vt:lpstr>
      <vt:lpstr>تعریف انواع پیچیده‌تر enum</vt:lpstr>
      <vt:lpstr>کوییز</vt:lpstr>
      <vt:lpstr>خروجی این برنامه چیست؟</vt:lpstr>
      <vt:lpstr>1- آیا شیء sms تغییرناپذیر است؟</vt:lpstr>
      <vt:lpstr>PowerPoint Presentation</vt:lpstr>
      <vt:lpstr>تمرین عملی</vt:lpstr>
      <vt:lpstr>تمرین عملی</vt:lpstr>
      <vt:lpstr>جمع‌بندی</vt:lpstr>
      <vt:lpstr>جمع‌بندی</vt:lpstr>
      <vt:lpstr>مطالعه کنيد</vt:lpstr>
      <vt:lpstr>تمرين</vt:lpstr>
      <vt:lpstr>جستجو کنيد و بخوانيد</vt:lpstr>
      <vt:lpstr>پايان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</dc:creator>
  <cp:lastModifiedBy>Windows User</cp:lastModifiedBy>
  <cp:revision>907</cp:revision>
  <dcterms:created xsi:type="dcterms:W3CDTF">2006-08-16T00:00:00Z</dcterms:created>
  <dcterms:modified xsi:type="dcterms:W3CDTF">2018-09-23T12:52:56Z</dcterms:modified>
</cp:coreProperties>
</file>