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85"/>
  </p:notesMasterIdLst>
  <p:sldIdLst>
    <p:sldId id="256" r:id="rId2"/>
    <p:sldId id="368" r:id="rId3"/>
    <p:sldId id="393" r:id="rId4"/>
    <p:sldId id="394" r:id="rId5"/>
    <p:sldId id="395" r:id="rId6"/>
    <p:sldId id="453" r:id="rId7"/>
    <p:sldId id="397" r:id="rId8"/>
    <p:sldId id="396" r:id="rId9"/>
    <p:sldId id="398" r:id="rId10"/>
    <p:sldId id="400" r:id="rId11"/>
    <p:sldId id="454" r:id="rId12"/>
    <p:sldId id="452" r:id="rId13"/>
    <p:sldId id="401" r:id="rId14"/>
    <p:sldId id="402" r:id="rId15"/>
    <p:sldId id="403" r:id="rId16"/>
    <p:sldId id="404" r:id="rId17"/>
    <p:sldId id="405" r:id="rId18"/>
    <p:sldId id="408" r:id="rId19"/>
    <p:sldId id="455" r:id="rId20"/>
    <p:sldId id="406" r:id="rId21"/>
    <p:sldId id="407" r:id="rId22"/>
    <p:sldId id="409" r:id="rId23"/>
    <p:sldId id="500" r:id="rId24"/>
    <p:sldId id="499" r:id="rId25"/>
    <p:sldId id="456" r:id="rId26"/>
    <p:sldId id="411" r:id="rId27"/>
    <p:sldId id="458" r:id="rId28"/>
    <p:sldId id="415" r:id="rId29"/>
    <p:sldId id="412" r:id="rId30"/>
    <p:sldId id="459" r:id="rId31"/>
    <p:sldId id="418" r:id="rId32"/>
    <p:sldId id="419" r:id="rId33"/>
    <p:sldId id="420" r:id="rId34"/>
    <p:sldId id="421" r:id="rId35"/>
    <p:sldId id="467" r:id="rId36"/>
    <p:sldId id="460" r:id="rId37"/>
    <p:sldId id="468" r:id="rId38"/>
    <p:sldId id="469" r:id="rId39"/>
    <p:sldId id="435" r:id="rId40"/>
    <p:sldId id="437" r:id="rId41"/>
    <p:sldId id="436" r:id="rId42"/>
    <p:sldId id="433" r:id="rId43"/>
    <p:sldId id="470" r:id="rId44"/>
    <p:sldId id="438" r:id="rId45"/>
    <p:sldId id="487" r:id="rId46"/>
    <p:sldId id="439" r:id="rId47"/>
    <p:sldId id="483" r:id="rId48"/>
    <p:sldId id="484" r:id="rId49"/>
    <p:sldId id="485" r:id="rId50"/>
    <p:sldId id="440" r:id="rId51"/>
    <p:sldId id="463" r:id="rId52"/>
    <p:sldId id="464" r:id="rId53"/>
    <p:sldId id="486" r:id="rId54"/>
    <p:sldId id="471" r:id="rId55"/>
    <p:sldId id="490" r:id="rId56"/>
    <p:sldId id="491" r:id="rId57"/>
    <p:sldId id="492" r:id="rId58"/>
    <p:sldId id="493" r:id="rId59"/>
    <p:sldId id="446" r:id="rId60"/>
    <p:sldId id="494" r:id="rId61"/>
    <p:sldId id="447" r:id="rId62"/>
    <p:sldId id="498" r:id="rId63"/>
    <p:sldId id="448" r:id="rId64"/>
    <p:sldId id="504" r:id="rId65"/>
    <p:sldId id="505" r:id="rId66"/>
    <p:sldId id="508" r:id="rId67"/>
    <p:sldId id="506" r:id="rId68"/>
    <p:sldId id="482" r:id="rId69"/>
    <p:sldId id="465" r:id="rId70"/>
    <p:sldId id="466" r:id="rId71"/>
    <p:sldId id="495" r:id="rId72"/>
    <p:sldId id="450" r:id="rId73"/>
    <p:sldId id="501" r:id="rId74"/>
    <p:sldId id="502" r:id="rId75"/>
    <p:sldId id="451" r:id="rId76"/>
    <p:sldId id="503" r:id="rId77"/>
    <p:sldId id="388" r:id="rId78"/>
    <p:sldId id="389" r:id="rId79"/>
    <p:sldId id="390" r:id="rId80"/>
    <p:sldId id="496" r:id="rId81"/>
    <p:sldId id="392" r:id="rId82"/>
    <p:sldId id="507" r:id="rId83"/>
    <p:sldId id="271" r:id="rId84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86"/>
    </p:embeddedFont>
    <p:embeddedFont>
      <p:font typeface="Segoe UI" panose="020B0502040204020203" pitchFamily="34" charset="0"/>
      <p:regular r:id="rId87"/>
      <p:bold r:id="rId88"/>
      <p:italic r:id="rId89"/>
      <p:boldItalic r:id="rId90"/>
    </p:embeddedFont>
    <p:embeddedFont>
      <p:font typeface="B Titr" panose="00000700000000000000" pitchFamily="2" charset="-78"/>
      <p:bold r:id="rId91"/>
    </p:embeddedFont>
    <p:embeddedFont>
      <p:font typeface="Century Schoolbook" panose="020B0604020202020204" charset="0"/>
      <p:regular r:id="rId92"/>
      <p:bold r:id="rId93"/>
      <p:italic r:id="rId94"/>
      <p:boldItalic r:id="rId95"/>
    </p:embeddedFont>
    <p:embeddedFont>
      <p:font typeface="Calibri" panose="020F0502020204030204" pitchFamily="34" charset="0"/>
      <p:regular r:id="rId96"/>
      <p:bold r:id="rId97"/>
      <p:italic r:id="rId98"/>
      <p:boldItalic r:id="rId99"/>
    </p:embeddedFont>
    <p:embeddedFont>
      <p:font typeface="Consolas" panose="020B0609020204030204" pitchFamily="49" charset="0"/>
      <p:regular r:id="rId100"/>
      <p:bold r:id="rId101"/>
      <p:italic r:id="rId102"/>
      <p:boldItalic r:id="rId103"/>
    </p:embeddedFont>
    <p:embeddedFont>
      <p:font typeface="B Traffic" panose="00000400000000000000" pitchFamily="2" charset="-78"/>
      <p:regular r:id="rId104"/>
      <p:bold r:id="rId105"/>
    </p:embeddedFont>
    <p:embeddedFont>
      <p:font typeface="Wingdings 2" panose="05020102010507070707" pitchFamily="18" charset="2"/>
      <p:regular r:id="rId106"/>
    </p:embeddedFont>
    <p:embeddedFont>
      <p:font typeface="B Nazanin" panose="00000400000000000000" pitchFamily="2" charset="-78"/>
      <p:regular r:id="rId107"/>
      <p:bold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5064" autoAdjust="0"/>
  </p:normalViewPr>
  <p:slideViewPr>
    <p:cSldViewPr>
      <p:cViewPr varScale="1">
        <p:scale>
          <a:sx n="82" d="100"/>
          <a:sy n="82" d="100"/>
        </p:scale>
        <p:origin x="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2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7.fntdata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8.fntdata"/><Relationship Id="rId108" Type="http://schemas.openxmlformats.org/officeDocument/2006/relationships/font" Target="fonts/font23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font" Target="fonts/font14.fntdata"/><Relationship Id="rId10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2.fntdata"/><Relationship Id="rId104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5.fntdata"/><Relationship Id="rId105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8.fntdata"/><Relationship Id="rId98" Type="http://schemas.openxmlformats.org/officeDocument/2006/relationships/font" Target="fonts/font1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943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وراثت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28600"/>
            <a:ext cx="1676400" cy="33528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وراثت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وراثت</a:t>
            </a:r>
            <a:br>
              <a:rPr lang="fa-IR" dirty="0" smtClean="0"/>
            </a:b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وراثت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چند </a:t>
            </a:r>
            <a:r>
              <a:rPr lang="fa-IR" dirty="0" err="1" smtClean="0"/>
              <a:t>سلسله‌مراتب</a:t>
            </a:r>
            <a:r>
              <a:rPr lang="fa-IR" dirty="0" smtClean="0"/>
              <a:t> از انواع (کلاس‌ها) نام ببرید</a:t>
            </a:r>
          </a:p>
          <a:p>
            <a:r>
              <a:rPr lang="fa-IR" dirty="0" smtClean="0"/>
              <a:t>مثلاً هر یک از موارد زیر چه </a:t>
            </a:r>
            <a:r>
              <a:rPr lang="fa-IR" dirty="0" err="1" smtClean="0"/>
              <a:t>اَبَرکلاس‌ها</a:t>
            </a:r>
            <a:r>
              <a:rPr lang="fa-IR" dirty="0" smtClean="0"/>
              <a:t> و چه </a:t>
            </a:r>
            <a:r>
              <a:rPr lang="fa-IR" dirty="0" err="1" smtClean="0"/>
              <a:t>زیرکلاس‌هایی</a:t>
            </a:r>
            <a:r>
              <a:rPr lang="fa-IR" dirty="0" smtClean="0"/>
              <a:t> دارد؟</a:t>
            </a:r>
          </a:p>
          <a:p>
            <a:pPr lvl="1"/>
            <a:r>
              <a:rPr lang="fa-IR" dirty="0" smtClean="0"/>
              <a:t>حساب بانکی، کارمند بانک، وام </a:t>
            </a:r>
            <a:r>
              <a:rPr lang="fa-IR" dirty="0" err="1" smtClean="0"/>
              <a:t>قرض‌الحسنه</a:t>
            </a:r>
            <a:endParaRPr lang="fa-IR" dirty="0" smtClean="0"/>
          </a:p>
          <a:p>
            <a:pPr lvl="1"/>
            <a:r>
              <a:rPr lang="fa-IR" dirty="0" smtClean="0"/>
              <a:t>خودرو</a:t>
            </a:r>
          </a:p>
          <a:p>
            <a:pPr lvl="1"/>
            <a:r>
              <a:rPr lang="fa-IR" dirty="0" smtClean="0"/>
              <a:t>ورزشکار </a:t>
            </a:r>
          </a:p>
          <a:p>
            <a:r>
              <a:rPr lang="fa-IR" dirty="0" smtClean="0"/>
              <a:t>برای هر یک از کلاس‌های فوق چند نمونه فرضی نام ببرید</a:t>
            </a:r>
            <a:endParaRPr lang="en-US" dirty="0" smtClean="0"/>
          </a:p>
          <a:p>
            <a:r>
              <a:rPr lang="fa-IR" dirty="0" smtClean="0"/>
              <a:t>آیا «علی کریمی» </a:t>
            </a:r>
            <a:r>
              <a:rPr lang="fa-IR" dirty="0" err="1" smtClean="0"/>
              <a:t>زیرکلاس</a:t>
            </a:r>
            <a:r>
              <a:rPr lang="fa-IR" dirty="0" smtClean="0"/>
              <a:t> فوتبالیست است؟</a:t>
            </a:r>
          </a:p>
          <a:p>
            <a:pPr lvl="1"/>
            <a:r>
              <a:rPr lang="fa-IR" dirty="0" smtClean="0"/>
              <a:t>خیر. علی کریمی یک نمونه (شیء) است. یک کلاس نیست</a:t>
            </a:r>
          </a:p>
          <a:p>
            <a:pPr lvl="1"/>
            <a:r>
              <a:rPr lang="fa-IR" dirty="0" err="1" smtClean="0"/>
              <a:t>زیرکلاس</a:t>
            </a:r>
            <a:r>
              <a:rPr lang="fa-IR" dirty="0" smtClean="0"/>
              <a:t> و </a:t>
            </a:r>
            <a:r>
              <a:rPr lang="fa-IR" dirty="0" err="1" smtClean="0"/>
              <a:t>اَبَرکلاس</a:t>
            </a:r>
            <a:r>
              <a:rPr lang="fa-IR" dirty="0" smtClean="0"/>
              <a:t>، هر دو «کلاس» هستند</a:t>
            </a:r>
          </a:p>
        </p:txBody>
      </p:sp>
    </p:spTree>
    <p:extLst>
      <p:ext uri="{BB962C8B-B14F-4D97-AF65-F5344CB8AC3E}">
        <p14:creationId xmlns:p14="http://schemas.microsoft.com/office/powerpoint/2010/main" val="23556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واژه‌شناسی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3000" dirty="0" smtClean="0"/>
              <a:t>کلاس اصلی:</a:t>
            </a:r>
          </a:p>
          <a:p>
            <a:pPr lvl="1"/>
            <a:r>
              <a:rPr lang="fa-IR" sz="2600" dirty="0" smtClean="0"/>
              <a:t>کلاس پایه (</a:t>
            </a:r>
            <a:r>
              <a:rPr lang="en-US" sz="2600" dirty="0" smtClean="0"/>
              <a:t>Base Class</a:t>
            </a:r>
            <a:r>
              <a:rPr lang="fa-IR" sz="2600" dirty="0" smtClean="0"/>
              <a:t>)</a:t>
            </a:r>
          </a:p>
          <a:p>
            <a:pPr lvl="1"/>
            <a:r>
              <a:rPr lang="fa-IR" sz="2600" dirty="0" err="1" smtClean="0"/>
              <a:t>اَبَرکلاس</a:t>
            </a:r>
            <a:r>
              <a:rPr lang="fa-IR" sz="2600" dirty="0" smtClean="0"/>
              <a:t> (</a:t>
            </a:r>
            <a:r>
              <a:rPr lang="en-US" sz="2600" dirty="0" smtClean="0"/>
              <a:t>Superclass</a:t>
            </a:r>
            <a:r>
              <a:rPr lang="fa-IR" sz="2600" dirty="0" smtClean="0"/>
              <a:t>)</a:t>
            </a:r>
          </a:p>
          <a:p>
            <a:pPr lvl="1"/>
            <a:r>
              <a:rPr lang="fa-IR" sz="2600" dirty="0" smtClean="0"/>
              <a:t>کلاس والد (</a:t>
            </a:r>
            <a:r>
              <a:rPr lang="en-US" sz="2600" dirty="0" smtClean="0"/>
              <a:t>Parent Class</a:t>
            </a:r>
            <a:r>
              <a:rPr lang="fa-IR" sz="2600" dirty="0" smtClean="0"/>
              <a:t>)</a:t>
            </a:r>
          </a:p>
          <a:p>
            <a:r>
              <a:rPr lang="fa-IR" sz="3000" dirty="0" smtClean="0"/>
              <a:t>کلاس وارث:</a:t>
            </a:r>
          </a:p>
          <a:p>
            <a:pPr lvl="1"/>
            <a:r>
              <a:rPr lang="fa-IR" sz="2600" dirty="0" smtClean="0"/>
              <a:t>کلاس مشتق (</a:t>
            </a:r>
            <a:r>
              <a:rPr lang="en-US" sz="2600" dirty="0" smtClean="0"/>
              <a:t>Derived Class</a:t>
            </a:r>
            <a:r>
              <a:rPr lang="fa-IR" sz="2600" dirty="0" smtClean="0"/>
              <a:t>)</a:t>
            </a:r>
          </a:p>
          <a:p>
            <a:pPr lvl="1"/>
            <a:r>
              <a:rPr lang="fa-IR" sz="2600" dirty="0" err="1" smtClean="0"/>
              <a:t>زیرکلاس</a:t>
            </a:r>
            <a:r>
              <a:rPr lang="fa-IR" sz="2600" dirty="0" smtClean="0"/>
              <a:t> (</a:t>
            </a:r>
            <a:r>
              <a:rPr lang="en-US" sz="2600" dirty="0" smtClean="0"/>
              <a:t>Subclass</a:t>
            </a:r>
            <a:r>
              <a:rPr lang="fa-IR" sz="2600" dirty="0" smtClean="0"/>
              <a:t>)</a:t>
            </a:r>
          </a:p>
          <a:p>
            <a:pPr lvl="1"/>
            <a:r>
              <a:rPr lang="fa-IR" sz="2600" dirty="0" smtClean="0"/>
              <a:t>کلاس فرزند (</a:t>
            </a:r>
            <a:r>
              <a:rPr lang="en-US" sz="2600" dirty="0" smtClean="0"/>
              <a:t>Child Class</a:t>
            </a:r>
            <a:r>
              <a:rPr lang="fa-IR" sz="2600" dirty="0" smtClean="0"/>
              <a:t>)</a:t>
            </a:r>
            <a:endParaRPr lang="en-US" sz="2600" dirty="0" smtClean="0"/>
          </a:p>
          <a:p>
            <a:pPr lvl="1"/>
            <a:endParaRPr lang="en-US" sz="2400" dirty="0"/>
          </a:p>
          <a:p>
            <a:pPr marL="365760" lvl="1" indent="0">
              <a:buNone/>
            </a:pPr>
            <a:r>
              <a:rPr lang="en-US" sz="2400" dirty="0" smtClean="0"/>
              <a:t> </a:t>
            </a:r>
          </a:p>
          <a:p>
            <a:pPr marL="365760" lvl="1" indent="0">
              <a:buNone/>
            </a:pPr>
            <a:r>
              <a:rPr lang="en-US" sz="2400" dirty="0"/>
              <a:t> </a:t>
            </a:r>
            <a:endParaRPr lang="fa-I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5105400"/>
            <a:ext cx="7696200" cy="1313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4320" lvl="0" indent="-274320"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Rectangle is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inherited/derived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from Shape</a:t>
            </a:r>
          </a:p>
          <a:p>
            <a:pPr marL="274320" lvl="0" indent="-274320"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Rectangle is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subclass/child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of Shape</a:t>
            </a:r>
          </a:p>
          <a:p>
            <a:pPr marL="274320" lvl="0" indent="-274320"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Shape is the super-class/base-class/parent of Rectangle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549" y="181892"/>
            <a:ext cx="4660251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(اصطلاحات انگلیسی مهمتر هستند)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67535"/>
            <a:ext cx="4198585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Rectangle </a:t>
            </a:r>
            <a:r>
              <a:rPr lang="en-US" sz="2600" b="1" dirty="0" smtClean="0">
                <a:solidFill>
                  <a:prstClr val="black"/>
                </a:solidFill>
                <a:cs typeface="B Nazanin" pitchFamily="2" charset="-78"/>
              </a:rPr>
              <a:t>extends</a:t>
            </a:r>
            <a:r>
              <a:rPr lang="en-US" sz="26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4582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 err="1" smtClean="0"/>
              <a:t>زیرکلاس‌ها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پیاده‌سازی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یادآوری: </a:t>
            </a:r>
            <a:r>
              <a:rPr lang="fa-IR" sz="3000" dirty="0" err="1" smtClean="0"/>
              <a:t>زیرکلاس</a:t>
            </a:r>
            <a:r>
              <a:rPr lang="fa-IR" sz="3000" dirty="0"/>
              <a:t> </a:t>
            </a:r>
            <a:r>
              <a:rPr lang="fa-IR" sz="3000" dirty="0" smtClean="0"/>
              <a:t>همه مشخصات و رفتارهای </a:t>
            </a:r>
            <a:r>
              <a:rPr lang="fa-IR" sz="3000" dirty="0" err="1" smtClean="0"/>
              <a:t>اَبَرکلاس</a:t>
            </a:r>
            <a:r>
              <a:rPr lang="fa-IR" sz="3000" dirty="0" smtClean="0"/>
              <a:t> را به ارث </a:t>
            </a:r>
            <a:r>
              <a:rPr lang="fa-IR" sz="3000" dirty="0" err="1" smtClean="0"/>
              <a:t>می‌برد</a:t>
            </a:r>
            <a:endParaRPr lang="fa-IR" sz="3000" dirty="0" smtClean="0"/>
          </a:p>
          <a:p>
            <a:pPr lvl="1"/>
            <a:r>
              <a:rPr lang="fa-IR" dirty="0"/>
              <a:t>یعنی باید همه </a:t>
            </a:r>
            <a:r>
              <a:rPr lang="fa-IR" dirty="0" smtClean="0"/>
              <a:t>ويژگی‌ها و متدهای </a:t>
            </a:r>
            <a:r>
              <a:rPr lang="fa-IR" dirty="0" err="1" smtClean="0"/>
              <a:t>اَبَرکلاس</a:t>
            </a:r>
            <a:r>
              <a:rPr lang="fa-IR" dirty="0" smtClean="0"/>
              <a:t> را داشته باشد</a:t>
            </a:r>
          </a:p>
          <a:p>
            <a:r>
              <a:rPr lang="fa-IR" dirty="0" smtClean="0"/>
              <a:t>این وضعیت را چگونه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 err="1" smtClean="0"/>
              <a:t>می‌کنید</a:t>
            </a:r>
            <a:r>
              <a:rPr lang="fa-IR" dirty="0" smtClean="0"/>
              <a:t>؟</a:t>
            </a:r>
          </a:p>
          <a:p>
            <a:r>
              <a:rPr lang="fa-IR" dirty="0" smtClean="0"/>
              <a:t>مثال: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4057650"/>
            <a:ext cx="185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6934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066800"/>
            <a:ext cx="185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6743700" cy="63150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57200" y="4648200"/>
            <a:ext cx="5605506" cy="156687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2362200"/>
            <a:ext cx="3733800" cy="144780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fa-IR" sz="3000" dirty="0" smtClean="0"/>
              <a:t>چگونه کلاس </a:t>
            </a:r>
            <a:r>
              <a:rPr lang="en-US" sz="3000" dirty="0" smtClean="0"/>
              <a:t>Teacher</a:t>
            </a:r>
            <a:r>
              <a:rPr lang="fa-IR" sz="3000" dirty="0" smtClean="0"/>
              <a:t> </a:t>
            </a:r>
            <a:br>
              <a:rPr lang="fa-IR" sz="3000" dirty="0" smtClean="0"/>
            </a:br>
            <a:r>
              <a:rPr lang="fa-IR" sz="3000" dirty="0" smtClean="0"/>
              <a:t>از کلاس </a:t>
            </a:r>
            <a:r>
              <a:rPr lang="en-US" sz="3000" dirty="0" smtClean="0"/>
              <a:t>Employee</a:t>
            </a:r>
            <a:r>
              <a:rPr lang="fa-IR" sz="3000" dirty="0" smtClean="0"/>
              <a:t> </a:t>
            </a:r>
            <a:br>
              <a:rPr lang="fa-IR" sz="3000" dirty="0" smtClean="0"/>
            </a:br>
            <a:r>
              <a:rPr lang="fa-IR" sz="3000" dirty="0" err="1" smtClean="0"/>
              <a:t>ارث‌بری</a:t>
            </a:r>
            <a:r>
              <a:rPr lang="fa-IR" sz="3000" dirty="0" smtClean="0"/>
              <a:t> کند؟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5800" y="3886200"/>
            <a:ext cx="4572000" cy="61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اما کپی متن </a:t>
            </a:r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برنامه‌ها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 روش </a:t>
            </a:r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بسيار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 بدی است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8906" y="4800600"/>
            <a:ext cx="2928894" cy="1132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راه بهتری برای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پیاده‌سازی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وراثت وجود دارد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76200"/>
            <a:ext cx="185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وراثت در </a:t>
            </a:r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شیءگرا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شیءگرا</a:t>
            </a:r>
            <a:r>
              <a:rPr lang="fa-IR" dirty="0" smtClean="0"/>
              <a:t> تعریف </a:t>
            </a:r>
            <a:r>
              <a:rPr lang="fa-IR" b="1" dirty="0" smtClean="0"/>
              <a:t>وراثت</a:t>
            </a:r>
            <a:r>
              <a:rPr lang="fa-IR" dirty="0" smtClean="0"/>
              <a:t> را ممکن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pPr lvl="1"/>
            <a:r>
              <a:rPr lang="fa-IR" dirty="0" smtClean="0"/>
              <a:t>از جمله جاوا</a:t>
            </a:r>
          </a:p>
          <a:p>
            <a:r>
              <a:rPr lang="fa-IR" dirty="0" smtClean="0"/>
              <a:t>از این امکان برای تعریف </a:t>
            </a:r>
            <a:r>
              <a:rPr lang="fa-IR" dirty="0" err="1" smtClean="0"/>
              <a:t>زیرکلاس‌ها</a:t>
            </a:r>
            <a:r>
              <a:rPr lang="fa-IR" dirty="0" smtClean="0"/>
              <a:t> استفاده می‌شود</a:t>
            </a:r>
          </a:p>
          <a:p>
            <a:pPr lvl="1"/>
            <a:r>
              <a:rPr lang="fa-IR" dirty="0" smtClean="0"/>
              <a:t>بدون این که نیازی به کپی کد از </a:t>
            </a:r>
            <a:r>
              <a:rPr lang="fa-IR" dirty="0" err="1" smtClean="0"/>
              <a:t>اَبَرکلاس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وراثت یکی از </a:t>
            </a:r>
            <a:r>
              <a:rPr lang="fa-IR" dirty="0" err="1" smtClean="0"/>
              <a:t>راه‌های</a:t>
            </a:r>
            <a:r>
              <a:rPr lang="fa-IR" dirty="0" smtClean="0"/>
              <a:t> </a:t>
            </a:r>
            <a:r>
              <a:rPr lang="fa-IR" b="1" dirty="0" smtClean="0"/>
              <a:t>استفاده مجدد</a:t>
            </a:r>
            <a:r>
              <a:rPr lang="fa-IR" dirty="0" smtClean="0"/>
              <a:t> از کد است</a:t>
            </a:r>
          </a:p>
          <a:p>
            <a:pPr lvl="1"/>
            <a:r>
              <a:rPr lang="en-US" b="1" dirty="0" smtClean="0"/>
              <a:t>code reuse</a:t>
            </a:r>
            <a:endParaRPr lang="fa-IR" b="1" dirty="0" smtClean="0"/>
          </a:p>
          <a:p>
            <a:pPr lvl="1"/>
            <a:r>
              <a:rPr lang="fa-IR" dirty="0" smtClean="0"/>
              <a:t>کدی که در </a:t>
            </a:r>
            <a:r>
              <a:rPr lang="fa-IR" dirty="0" err="1" smtClean="0"/>
              <a:t>اَبَرکلاس</a:t>
            </a:r>
            <a:r>
              <a:rPr lang="fa-IR" dirty="0" smtClean="0"/>
              <a:t> نوشته شده، در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بازاستفاده</a:t>
            </a:r>
            <a:r>
              <a:rPr lang="fa-IR" dirty="0" smtClean="0"/>
              <a:t> می‌شود</a:t>
            </a:r>
          </a:p>
          <a:p>
            <a:pPr lvl="1"/>
            <a:r>
              <a:rPr lang="fa-IR" dirty="0" smtClean="0"/>
              <a:t>دوباره نوشته </a:t>
            </a:r>
            <a:r>
              <a:rPr lang="fa-IR" dirty="0" err="1" smtClean="0"/>
              <a:t>نمی‌شود</a:t>
            </a:r>
            <a:endParaRPr lang="en-US" dirty="0" smtClean="0"/>
          </a:p>
          <a:p>
            <a:r>
              <a:rPr lang="fa-IR" dirty="0" smtClean="0"/>
              <a:t>در جاوا، وراثت با کلیدواژه </a:t>
            </a:r>
            <a:r>
              <a:rPr lang="en-US" b="1" u="sng" dirty="0" smtClean="0"/>
              <a:t>extends</a:t>
            </a:r>
            <a:r>
              <a:rPr lang="fa-IR" dirty="0"/>
              <a:t> </a:t>
            </a:r>
            <a:r>
              <a:rPr lang="fa-IR" dirty="0" smtClean="0"/>
              <a:t>معرفی می‌شود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2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7343775" cy="1828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68849" y="1066800"/>
            <a:ext cx="2952328" cy="42862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257800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Teacher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667000"/>
            <a:ext cx="8763000" cy="3276600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Teacher</a:t>
            </a:r>
            <a:r>
              <a:rPr lang="fa-IR" dirty="0" smtClean="0"/>
              <a:t> از کلاس </a:t>
            </a:r>
            <a:r>
              <a:rPr lang="en-US" dirty="0" smtClean="0"/>
              <a:t>Employee</a:t>
            </a:r>
            <a:r>
              <a:rPr lang="fa-IR" dirty="0" smtClean="0"/>
              <a:t> </a:t>
            </a:r>
            <a:r>
              <a:rPr lang="fa-IR" dirty="0" err="1" smtClean="0"/>
              <a:t>ارث‌بری</a:t>
            </a:r>
            <a:r>
              <a:rPr lang="fa-IR" dirty="0" smtClean="0"/>
              <a:t> می‌کند</a:t>
            </a:r>
          </a:p>
          <a:p>
            <a:pPr lvl="1"/>
            <a:r>
              <a:rPr lang="en-US" dirty="0" smtClean="0"/>
              <a:t>Teacher</a:t>
            </a:r>
            <a:r>
              <a:rPr lang="fa-IR" dirty="0" smtClean="0"/>
              <a:t> فرزند یا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en-US" dirty="0" smtClean="0"/>
              <a:t>Employee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ويژگی‌ها و متدهای </a:t>
            </a:r>
            <a:r>
              <a:rPr lang="en-US" dirty="0" smtClean="0"/>
              <a:t>Employee</a:t>
            </a:r>
            <a:r>
              <a:rPr lang="fa-IR" dirty="0" smtClean="0"/>
              <a:t> برای </a:t>
            </a:r>
            <a:r>
              <a:rPr lang="en-US" dirty="0" smtClean="0"/>
              <a:t>Teacher</a:t>
            </a:r>
            <a:r>
              <a:rPr lang="fa-IR" dirty="0" smtClean="0"/>
              <a:t> به ارث </a:t>
            </a:r>
            <a:r>
              <a:rPr lang="fa-IR" dirty="0" err="1" smtClean="0"/>
              <a:t>می‌رسند</a:t>
            </a:r>
            <a:endParaRPr lang="fa-IR" dirty="0" smtClean="0"/>
          </a:p>
          <a:p>
            <a:pPr lvl="1"/>
            <a:r>
              <a:rPr lang="en-US" dirty="0" smtClean="0"/>
              <a:t>Teacher</a:t>
            </a:r>
            <a:r>
              <a:rPr lang="fa-IR" dirty="0" smtClean="0"/>
              <a:t> همه این ويژگی‌ها و </a:t>
            </a:r>
            <a:r>
              <a:rPr lang="fa-IR" dirty="0" err="1" smtClean="0"/>
              <a:t>متدها</a:t>
            </a:r>
            <a:r>
              <a:rPr lang="fa-IR" dirty="0" smtClean="0"/>
              <a:t> را دارد</a:t>
            </a:r>
          </a:p>
          <a:p>
            <a:pPr lvl="1"/>
            <a:r>
              <a:rPr lang="fa-IR" dirty="0" smtClean="0"/>
              <a:t>بدون این که لازم باشد </a:t>
            </a:r>
            <a:r>
              <a:rPr lang="fa-IR" dirty="0" err="1" smtClean="0"/>
              <a:t>آن‌ها</a:t>
            </a:r>
            <a:r>
              <a:rPr lang="fa-IR" dirty="0" smtClean="0"/>
              <a:t> را دوباره تعريف کنیم</a:t>
            </a:r>
          </a:p>
          <a:p>
            <a:r>
              <a:rPr lang="fa-IR" dirty="0" smtClean="0"/>
              <a:t>مثال: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9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مثال‌های</a:t>
            </a:r>
            <a:r>
              <a:rPr lang="fa-IR" dirty="0" smtClean="0"/>
              <a:t> دیگری برای </a:t>
            </a:r>
            <a:r>
              <a:rPr lang="fa-IR" dirty="0" err="1" smtClean="0"/>
              <a:t>پیاده‌سازی</a:t>
            </a:r>
            <a:r>
              <a:rPr lang="fa-IR" dirty="0" smtClean="0"/>
              <a:t> وراثت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7086600" cy="53340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Courier New"/>
              </a:rPr>
              <a:t>positionX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200" b="1" dirty="0" err="1">
                <a:solidFill>
                  <a:srgbClr val="0000C0"/>
                </a:solidFill>
                <a:latin typeface="Courier New"/>
              </a:rPr>
              <a:t>positionY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Circle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3.14*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Rectangle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040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2999"/>
            <a:ext cx="3962400" cy="52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 </a:t>
            </a:r>
            <a:r>
              <a:rPr lang="en-US" dirty="0" smtClean="0"/>
              <a:t>UML</a:t>
            </a:r>
            <a:r>
              <a:rPr lang="fa-IR" dirty="0" smtClean="0"/>
              <a:t> برای کلاس‌ها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UML Class Diagram</a:t>
            </a:r>
          </a:p>
          <a:p>
            <a:r>
              <a:rPr lang="fa-IR" sz="3000" dirty="0" smtClean="0"/>
              <a:t>نموداری برای توصیف طراحی کلاس‌ها</a:t>
            </a:r>
          </a:p>
          <a:p>
            <a:r>
              <a:rPr lang="fa-IR" sz="3000" dirty="0" smtClean="0"/>
              <a:t>کاربردهای مختلفی دارد</a:t>
            </a:r>
          </a:p>
          <a:p>
            <a:pPr lvl="1"/>
            <a:r>
              <a:rPr lang="fa-IR" sz="2600" dirty="0" smtClean="0"/>
              <a:t>مثال: تعامل بین طراح و </a:t>
            </a:r>
            <a:r>
              <a:rPr lang="fa-IR" sz="2600" dirty="0" err="1" smtClean="0"/>
              <a:t>برنامه‌نویس</a:t>
            </a:r>
            <a:endParaRPr lang="fa-IR" sz="2600" dirty="0" smtClean="0"/>
          </a:p>
          <a:p>
            <a:r>
              <a:rPr lang="fa-IR" sz="3000" dirty="0"/>
              <a:t>نمودار </a:t>
            </a:r>
            <a:r>
              <a:rPr lang="en-US" sz="3000" dirty="0"/>
              <a:t>UML</a:t>
            </a:r>
            <a:r>
              <a:rPr lang="fa-IR" sz="3000" dirty="0"/>
              <a:t> قواعد خاصی دارد</a:t>
            </a:r>
          </a:p>
          <a:p>
            <a:pPr lvl="1"/>
            <a:r>
              <a:rPr lang="fa-IR" sz="2600" dirty="0" smtClean="0"/>
              <a:t>مخصوص زبان جاوا نیست</a:t>
            </a:r>
          </a:p>
          <a:p>
            <a:r>
              <a:rPr lang="fa-IR" sz="3000" dirty="0" smtClean="0"/>
              <a:t>نمودار </a:t>
            </a:r>
            <a:r>
              <a:rPr lang="en-US" sz="3000" dirty="0" smtClean="0"/>
              <a:t>UML</a:t>
            </a:r>
            <a:r>
              <a:rPr lang="fa-IR" sz="3000" dirty="0" smtClean="0"/>
              <a:t> شامل:</a:t>
            </a:r>
          </a:p>
          <a:p>
            <a:pPr lvl="1"/>
            <a:r>
              <a:rPr lang="fa-IR" sz="2600" dirty="0" err="1" smtClean="0"/>
              <a:t>متدها</a:t>
            </a:r>
            <a:r>
              <a:rPr lang="fa-IR" sz="2600" dirty="0" smtClean="0"/>
              <a:t> و ويژگی‌های کلاس‌ها</a:t>
            </a:r>
          </a:p>
          <a:p>
            <a:pPr lvl="1"/>
            <a:r>
              <a:rPr lang="fa-IR" sz="2600" dirty="0" smtClean="0"/>
              <a:t>سطوح دسترسی</a:t>
            </a:r>
          </a:p>
          <a:p>
            <a:pPr lvl="1"/>
            <a:r>
              <a:rPr lang="fa-IR" sz="2600" dirty="0" smtClean="0"/>
              <a:t>روابط بین کلاس‌ها</a:t>
            </a:r>
          </a:p>
          <a:p>
            <a:pPr lvl="1"/>
            <a:r>
              <a:rPr lang="fa-IR" sz="2600" dirty="0" smtClean="0"/>
              <a:t>(وراثت: یکی از انواع رابطه ممکن است)</a:t>
            </a:r>
          </a:p>
        </p:txBody>
      </p:sp>
    </p:spTree>
    <p:extLst>
      <p:ext uri="{BB962C8B-B14F-4D97-AF65-F5344CB8AC3E}">
        <p14:creationId xmlns:p14="http://schemas.microsoft.com/office/powerpoint/2010/main" val="31635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دیگری برای </a:t>
            </a:r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33537"/>
            <a:ext cx="8696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err="1" smtClean="0"/>
              <a:t>اصطلاحاً</a:t>
            </a:r>
            <a:r>
              <a:rPr lang="fa-IR" sz="2800" dirty="0" smtClean="0"/>
              <a:t>: بین </a:t>
            </a:r>
            <a:r>
              <a:rPr lang="fa-IR" sz="2800" dirty="0" err="1" smtClean="0"/>
              <a:t>زیرکلاس</a:t>
            </a:r>
            <a:r>
              <a:rPr lang="fa-IR" sz="2800" dirty="0" smtClean="0"/>
              <a:t> و </a:t>
            </a:r>
            <a:r>
              <a:rPr lang="fa-IR" sz="2800" dirty="0" err="1" smtClean="0"/>
              <a:t>اَبَرکلاس</a:t>
            </a:r>
            <a:r>
              <a:rPr lang="fa-IR" sz="2800" dirty="0" smtClean="0"/>
              <a:t> رابطه </a:t>
            </a:r>
            <a:r>
              <a:rPr lang="en-US" sz="2800" dirty="0" smtClean="0"/>
              <a:t>IS A</a:t>
            </a:r>
            <a:r>
              <a:rPr lang="fa-IR" sz="2800" dirty="0" smtClean="0"/>
              <a:t> برقرار است</a:t>
            </a:r>
          </a:p>
          <a:p>
            <a:pPr algn="l" rtl="0"/>
            <a:r>
              <a:rPr lang="en-US" sz="2800" dirty="0" smtClean="0"/>
              <a:t>Rectangle </a:t>
            </a:r>
            <a:r>
              <a:rPr lang="en-US" sz="2800" b="1" dirty="0" smtClean="0"/>
              <a:t>is a </a:t>
            </a:r>
            <a:r>
              <a:rPr lang="en-US" sz="2800" dirty="0" smtClean="0"/>
              <a:t>Shape</a:t>
            </a:r>
          </a:p>
          <a:p>
            <a:pPr algn="l" rtl="0"/>
            <a:r>
              <a:rPr lang="en-US" sz="2800" dirty="0" smtClean="0"/>
              <a:t>A rectangle instance </a:t>
            </a:r>
            <a:r>
              <a:rPr lang="en-US" sz="2800" b="1" dirty="0" smtClean="0"/>
              <a:t>is a </a:t>
            </a:r>
            <a:r>
              <a:rPr lang="en-US" sz="2800" dirty="0" smtClean="0"/>
              <a:t>Shape instance too</a:t>
            </a:r>
          </a:p>
          <a:p>
            <a:r>
              <a:rPr lang="fa-IR" sz="2800" dirty="0" smtClean="0"/>
              <a:t>رابطه وراثت (</a:t>
            </a:r>
            <a:r>
              <a:rPr lang="en-US" sz="2800" dirty="0" smtClean="0"/>
              <a:t>IS A</a:t>
            </a:r>
            <a:r>
              <a:rPr lang="fa-IR" sz="2800" dirty="0" smtClean="0"/>
              <a:t>) در </a:t>
            </a:r>
            <a:r>
              <a:rPr lang="en-US" sz="2800" dirty="0" smtClean="0"/>
              <a:t>UML</a:t>
            </a:r>
            <a:r>
              <a:rPr lang="fa-IR" sz="2800" dirty="0" smtClean="0"/>
              <a:t> با یک </a:t>
            </a:r>
            <a:br>
              <a:rPr lang="fa-IR" sz="2800" dirty="0" smtClean="0"/>
            </a:br>
            <a:r>
              <a:rPr lang="fa-IR" sz="2800" dirty="0" err="1" smtClean="0"/>
              <a:t>فلش</a:t>
            </a:r>
            <a:r>
              <a:rPr lang="fa-IR" sz="2800" dirty="0" smtClean="0"/>
              <a:t> با سر مثلث توخالی نمایش داده می‌شود:</a:t>
            </a:r>
          </a:p>
          <a:p>
            <a:endParaRPr lang="fa-IR" sz="2800" dirty="0"/>
          </a:p>
          <a:p>
            <a:r>
              <a:rPr lang="fa-IR" sz="2800" dirty="0" err="1" smtClean="0"/>
              <a:t>شکل‌های</a:t>
            </a:r>
            <a:r>
              <a:rPr lang="fa-IR" sz="2800" dirty="0" smtClean="0"/>
              <a:t> دیگر معانی دیگری دارند: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43434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2400300" y="3505200"/>
            <a:ext cx="0" cy="838200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2171700" y="3505200"/>
            <a:ext cx="457200" cy="381000"/>
          </a:xfrm>
          <a:prstGeom prst="triangl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6800" y="54864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0200" y="5486400"/>
            <a:ext cx="0" cy="838200"/>
          </a:xfrm>
          <a:prstGeom prst="line">
            <a:avLst/>
          </a:prstGeom>
          <a:ln w="508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5486400"/>
            <a:ext cx="7621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1950721" y="5486400"/>
            <a:ext cx="381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3679" y="5486400"/>
            <a:ext cx="7621" cy="8382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Flowchart: Decision 21"/>
          <p:cNvSpPr/>
          <p:nvPr/>
        </p:nvSpPr>
        <p:spPr>
          <a:xfrm>
            <a:off x="2590800" y="5486400"/>
            <a:ext cx="381000" cy="381000"/>
          </a:xfrm>
          <a:prstGeom prst="flowChartDecision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6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Autofit/>
          </a:bodyPr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کلاس‌های زیر را در نظر بگیرید: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حساب بانکی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حساب </a:t>
            </a:r>
            <a:r>
              <a:rPr lang="fa-IR" sz="2600" dirty="0"/>
              <a:t>سپرده </a:t>
            </a:r>
            <a:r>
              <a:rPr lang="fa-IR" sz="2600" dirty="0" err="1" smtClean="0"/>
              <a:t>کوتاه‌مدت</a:t>
            </a:r>
            <a:endParaRPr lang="fa-IR" sz="2600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حساب </a:t>
            </a:r>
            <a:r>
              <a:rPr lang="fa-IR" sz="2600" dirty="0"/>
              <a:t>سپرده </a:t>
            </a:r>
            <a:r>
              <a:rPr lang="fa-IR" sz="2600" dirty="0" err="1" smtClean="0"/>
              <a:t>بلند‌مدت</a:t>
            </a:r>
            <a:endParaRPr lang="fa-IR" sz="2600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حساب </a:t>
            </a:r>
            <a:r>
              <a:rPr lang="fa-IR" sz="2600" dirty="0" err="1" smtClean="0"/>
              <a:t>قرض‌الحسنه</a:t>
            </a:r>
            <a:endParaRPr lang="fa-IR" sz="2600" dirty="0" smtClean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هر کلاس چه ويژگی‌ها و </a:t>
            </a:r>
            <a:r>
              <a:rPr lang="fa-IR" dirty="0" err="1" smtClean="0"/>
              <a:t>متدهایی</a:t>
            </a:r>
            <a:r>
              <a:rPr lang="fa-IR" dirty="0" smtClean="0"/>
              <a:t> داشته باشد؟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به رابطه وراثت دقت کنید </a:t>
            </a:r>
            <a:r>
              <a:rPr lang="fa-IR" sz="2400" dirty="0" smtClean="0"/>
              <a:t>(چه کلاس‌هایی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چه کلاس‌های</a:t>
            </a:r>
            <a:r>
              <a:rPr lang="fa-IR" sz="2400" dirty="0"/>
              <a:t> </a:t>
            </a:r>
            <a:r>
              <a:rPr lang="fa-IR" sz="2400" dirty="0" smtClean="0"/>
              <a:t>دیگری هستند؟)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500" dirty="0"/>
              <a:t>نمودار </a:t>
            </a:r>
            <a:r>
              <a:rPr lang="en-US" sz="2500" dirty="0" smtClean="0"/>
              <a:t>UML </a:t>
            </a:r>
            <a:r>
              <a:rPr lang="en-US" sz="2500" dirty="0"/>
              <a:t>Class </a:t>
            </a:r>
            <a:r>
              <a:rPr lang="en-US" sz="2500" dirty="0" smtClean="0"/>
              <a:t>Diagram</a:t>
            </a:r>
            <a:r>
              <a:rPr lang="fa-IR" sz="2500" dirty="0" smtClean="0"/>
              <a:t> را رسم کنید و این کلاس‌ها را </a:t>
            </a:r>
            <a:r>
              <a:rPr lang="fa-IR" sz="2500" dirty="0" err="1" smtClean="0"/>
              <a:t>پیاده‌سازی</a:t>
            </a:r>
            <a:r>
              <a:rPr lang="fa-IR" sz="2500" dirty="0" smtClean="0"/>
              <a:t> کنید</a:t>
            </a:r>
            <a:endParaRPr lang="fa-IR" sz="2500" dirty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828800"/>
            <a:ext cx="4800600" cy="2514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800"/>
              </a:spcBef>
              <a:buSzPct val="70000"/>
              <a:buNone/>
            </a:pPr>
            <a:r>
              <a:rPr lang="fa-IR" sz="2600" dirty="0" smtClean="0">
                <a:sym typeface="Wingdings" panose="05000000000000000000" pitchFamily="2" charset="2"/>
              </a:rPr>
              <a:t> </a:t>
            </a:r>
            <a:r>
              <a:rPr lang="fa-IR" sz="2600" dirty="0" smtClean="0"/>
              <a:t>شماره حساب، موجودی |   واریز، برداشت</a:t>
            </a:r>
          </a:p>
          <a:p>
            <a:pPr marL="0" lvl="1" indent="0">
              <a:spcBef>
                <a:spcPts val="800"/>
              </a:spcBef>
              <a:buSzPct val="70000"/>
              <a:buNone/>
            </a:pPr>
            <a:r>
              <a:rPr lang="fa-IR" sz="2600" dirty="0">
                <a:sym typeface="Wingdings" panose="05000000000000000000" pitchFamily="2" charset="2"/>
              </a:rPr>
              <a:t> </a:t>
            </a:r>
            <a:r>
              <a:rPr lang="fa-IR" sz="2600" dirty="0" smtClean="0"/>
              <a:t>سود سپرده   |  تبدیل به </a:t>
            </a:r>
            <a:r>
              <a:rPr lang="fa-IR" sz="2600" dirty="0" err="1" smtClean="0"/>
              <a:t>بلندمدت</a:t>
            </a:r>
            <a:endParaRPr lang="fa-IR" sz="2600" dirty="0" smtClean="0"/>
          </a:p>
          <a:p>
            <a:pPr marL="0" lvl="1" indent="0">
              <a:spcBef>
                <a:spcPts val="800"/>
              </a:spcBef>
              <a:buSzPct val="70000"/>
              <a:buNone/>
            </a:pPr>
            <a:r>
              <a:rPr lang="fa-IR" sz="2600" dirty="0">
                <a:sym typeface="Wingdings" panose="05000000000000000000" pitchFamily="2" charset="2"/>
              </a:rPr>
              <a:t> </a:t>
            </a:r>
            <a:r>
              <a:rPr lang="fa-IR" sz="2600" dirty="0" smtClean="0"/>
              <a:t>سود سپرده   |  تبدیل </a:t>
            </a:r>
            <a:r>
              <a:rPr lang="fa-IR" sz="2600" dirty="0"/>
              <a:t>به </a:t>
            </a:r>
            <a:r>
              <a:rPr lang="fa-IR" sz="2600" dirty="0" err="1" smtClean="0"/>
              <a:t>کوتاه‌مدت</a:t>
            </a:r>
            <a:endParaRPr lang="fa-IR" sz="2600" dirty="0" smtClean="0"/>
          </a:p>
          <a:p>
            <a:pPr marL="0" lvl="1" indent="0">
              <a:spcBef>
                <a:spcPts val="800"/>
              </a:spcBef>
              <a:buSzPct val="70000"/>
              <a:buNone/>
            </a:pPr>
            <a:r>
              <a:rPr lang="fa-IR" sz="2600" dirty="0">
                <a:sym typeface="Wingdings" panose="05000000000000000000" pitchFamily="2" charset="2"/>
              </a:rPr>
              <a:t> </a:t>
            </a:r>
            <a:r>
              <a:rPr lang="fa-IR" sz="2600" dirty="0" smtClean="0"/>
              <a:t>امتیاز     |   شرکت در </a:t>
            </a:r>
            <a:r>
              <a:rPr lang="fa-IR" sz="2600" dirty="0" err="1" smtClean="0"/>
              <a:t>قرعه‌کشی</a:t>
            </a:r>
            <a:endParaRPr lang="en-US" sz="2600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1981200"/>
            <a:ext cx="1371600" cy="4143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جایگاه وراثت در طراحی </a:t>
            </a:r>
            <a:r>
              <a:rPr lang="fa-IR" dirty="0" err="1"/>
              <a:t>نرم‌افزار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استفاده مجدد از برنامه (</a:t>
            </a:r>
            <a:r>
              <a:rPr lang="en-US" dirty="0" smtClean="0"/>
              <a:t>Software Reuse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a-IR" sz="3600" dirty="0" smtClean="0"/>
              <a:t>اصل مهم مهندسی </a:t>
            </a:r>
            <a:r>
              <a:rPr lang="fa-IR" sz="3600" dirty="0" err="1" smtClean="0"/>
              <a:t>نرم‌افزار</a:t>
            </a:r>
            <a:r>
              <a:rPr lang="fa-IR" sz="3600" dirty="0" smtClean="0"/>
              <a:t>: استفاده مجدد از </a:t>
            </a:r>
            <a:r>
              <a:rPr lang="fa-IR" sz="3600" dirty="0" err="1" smtClean="0"/>
              <a:t>دارایی‌های</a:t>
            </a:r>
            <a:r>
              <a:rPr lang="fa-IR" sz="3600" dirty="0" smtClean="0"/>
              <a:t> </a:t>
            </a:r>
            <a:r>
              <a:rPr lang="fa-IR" sz="3600" dirty="0" err="1" smtClean="0"/>
              <a:t>نرم‌افزاری</a:t>
            </a:r>
            <a:r>
              <a:rPr lang="fa-IR" sz="3600" dirty="0" smtClean="0"/>
              <a:t> </a:t>
            </a:r>
          </a:p>
          <a:p>
            <a:pPr lvl="1">
              <a:defRPr/>
            </a:pPr>
            <a:r>
              <a:rPr lang="fa-IR" sz="3100" dirty="0" smtClean="0"/>
              <a:t>دارایی </a:t>
            </a:r>
            <a:r>
              <a:rPr lang="fa-IR" sz="3100" dirty="0" err="1" smtClean="0"/>
              <a:t>نرم‌افزاری</a:t>
            </a:r>
            <a:r>
              <a:rPr lang="fa-IR" sz="3100" dirty="0" smtClean="0"/>
              <a:t>: مثل کلاس‌های </a:t>
            </a:r>
            <a:r>
              <a:rPr lang="fa-IR" sz="3100" dirty="0" err="1" smtClean="0"/>
              <a:t>پیاده‌سازی</a:t>
            </a:r>
            <a:r>
              <a:rPr lang="fa-IR" sz="3100" dirty="0" smtClean="0"/>
              <a:t> شده</a:t>
            </a:r>
          </a:p>
          <a:p>
            <a:pPr lvl="1">
              <a:defRPr/>
            </a:pPr>
            <a:r>
              <a:rPr lang="fa-IR" sz="3100" dirty="0" smtClean="0"/>
              <a:t>پرهیز از </a:t>
            </a:r>
            <a:r>
              <a:rPr lang="fa-IR" sz="3100" dirty="0" err="1" smtClean="0"/>
              <a:t>پیاده‌سازی</a:t>
            </a:r>
            <a:r>
              <a:rPr lang="fa-IR" sz="3100" dirty="0" smtClean="0"/>
              <a:t> مجدد، پرهیز از کپی متن </a:t>
            </a:r>
            <a:r>
              <a:rPr lang="fa-IR" sz="3100" dirty="0" err="1" smtClean="0"/>
              <a:t>برنامه‌ها</a:t>
            </a:r>
            <a:endParaRPr lang="fa-IR" sz="3100" dirty="0" smtClean="0"/>
          </a:p>
          <a:p>
            <a:pPr lvl="1">
              <a:defRPr/>
            </a:pPr>
            <a:r>
              <a:rPr lang="fa-IR" sz="3100" dirty="0" smtClean="0"/>
              <a:t>از کپی بخشی از یک برنامه در جای دیگر </a:t>
            </a:r>
            <a:r>
              <a:rPr lang="fa-IR" sz="3100" dirty="0"/>
              <a:t>(</a:t>
            </a:r>
            <a:r>
              <a:rPr lang="en-US" sz="3100" dirty="0"/>
              <a:t>Copy/Paste</a:t>
            </a:r>
            <a:r>
              <a:rPr lang="fa-IR" sz="3100" dirty="0"/>
              <a:t>) </a:t>
            </a:r>
            <a:r>
              <a:rPr lang="fa-IR" sz="3100" dirty="0" smtClean="0"/>
              <a:t>جداً </a:t>
            </a:r>
            <a:r>
              <a:rPr lang="fa-IR" sz="3100" b="1" dirty="0" smtClean="0"/>
              <a:t>بپرهیزید</a:t>
            </a:r>
            <a:r>
              <a:rPr lang="fa-IR" sz="3100" dirty="0" smtClean="0"/>
              <a:t>!</a:t>
            </a:r>
            <a:endParaRPr lang="en-US" sz="3100" dirty="0" smtClean="0"/>
          </a:p>
          <a:p>
            <a:pPr lvl="1">
              <a:defRPr/>
            </a:pPr>
            <a:r>
              <a:rPr lang="fa-IR" sz="3100" dirty="0"/>
              <a:t>کد تکراری (</a:t>
            </a:r>
            <a:r>
              <a:rPr lang="en-US" sz="3100" dirty="0"/>
              <a:t>duplicate code</a:t>
            </a:r>
            <a:r>
              <a:rPr lang="fa-IR" sz="3100" dirty="0"/>
              <a:t>) معایب فراوانی دارد</a:t>
            </a:r>
            <a:endParaRPr lang="en-US" sz="3100" dirty="0"/>
          </a:p>
          <a:p>
            <a:pPr>
              <a:defRPr/>
            </a:pPr>
            <a:r>
              <a:rPr lang="fa-IR" sz="3400" dirty="0" smtClean="0"/>
              <a:t>چرا </a:t>
            </a:r>
            <a:r>
              <a:rPr lang="fa-IR" sz="3400" dirty="0" err="1" smtClean="0"/>
              <a:t>بازاستفاده</a:t>
            </a:r>
            <a:r>
              <a:rPr lang="fa-IR" sz="3400" dirty="0" smtClean="0"/>
              <a:t> اصل مهمی است؟ </a:t>
            </a:r>
          </a:p>
          <a:p>
            <a:pPr lvl="1">
              <a:defRPr/>
            </a:pPr>
            <a:r>
              <a:rPr lang="fa-IR" sz="3000" dirty="0" smtClean="0"/>
              <a:t>چون </a:t>
            </a:r>
            <a:r>
              <a:rPr lang="fa-IR" sz="3000" dirty="0" err="1" smtClean="0"/>
              <a:t>سرمایه‌ای</a:t>
            </a:r>
            <a:r>
              <a:rPr lang="fa-IR" sz="3000" dirty="0" smtClean="0"/>
              <a:t> که با تلاش و هزینه فراوان ایجاد شده، حفظ می‌شود</a:t>
            </a:r>
          </a:p>
          <a:p>
            <a:pPr lvl="1">
              <a:defRPr/>
            </a:pPr>
            <a:r>
              <a:rPr lang="fa-IR" sz="3200" dirty="0" smtClean="0"/>
              <a:t>و به </a:t>
            </a:r>
            <a:r>
              <a:rPr lang="fa-IR" sz="3200" dirty="0" err="1" smtClean="0"/>
              <a:t>بخش‌های</a:t>
            </a:r>
            <a:r>
              <a:rPr lang="fa-IR" sz="3200" dirty="0" smtClean="0"/>
              <a:t> جدید منتقل می‌شود</a:t>
            </a:r>
          </a:p>
          <a:p>
            <a:pPr lvl="1">
              <a:defRPr/>
            </a:pPr>
            <a:r>
              <a:rPr lang="fa-IR" sz="3200" dirty="0" smtClean="0"/>
              <a:t>چه </a:t>
            </a:r>
            <a:r>
              <a:rPr lang="fa-IR" sz="3200" dirty="0" err="1" smtClean="0"/>
              <a:t>سرمایه‌ای</a:t>
            </a:r>
            <a:r>
              <a:rPr lang="fa-IR" sz="3200" dirty="0" smtClean="0"/>
              <a:t>؟</a:t>
            </a:r>
          </a:p>
          <a:p>
            <a:pPr lvl="2">
              <a:defRPr/>
            </a:pPr>
            <a:r>
              <a:rPr lang="fa-IR" sz="2800" dirty="0" smtClean="0"/>
              <a:t>طراحی،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، </a:t>
            </a:r>
            <a:r>
              <a:rPr lang="fa-IR" sz="2800" dirty="0" err="1" smtClean="0"/>
              <a:t>مستندسازی</a:t>
            </a:r>
            <a:r>
              <a:rPr lang="fa-IR" sz="2800" dirty="0" smtClean="0"/>
              <a:t> و تست </a:t>
            </a:r>
            <a:r>
              <a:rPr lang="fa-IR" sz="2800" dirty="0" err="1" smtClean="0"/>
              <a:t>نرم‌افزار</a:t>
            </a:r>
            <a:endParaRPr lang="fa-IR" sz="2800" dirty="0" smtClean="0"/>
          </a:p>
        </p:txBody>
      </p:sp>
    </p:spTree>
    <p:extLst>
      <p:ext uri="{BB962C8B-B14F-4D97-AF65-F5344CB8AC3E}">
        <p14:creationId xmlns:p14="http://schemas.microsoft.com/office/powerpoint/2010/main" val="9564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جایگاه وراثت در طراحی </a:t>
            </a:r>
            <a:r>
              <a:rPr lang="fa-IR" dirty="0" err="1" smtClean="0"/>
              <a:t>نرم‌افزار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a-IR" sz="3500" dirty="0" smtClean="0"/>
              <a:t>وراثت: راهی برای ایجاد کلاس‌های جدید با کمک کلاس‌های موجود</a:t>
            </a:r>
          </a:p>
          <a:p>
            <a:pPr lvl="1">
              <a:defRPr/>
            </a:pPr>
            <a:r>
              <a:rPr lang="fa-IR" sz="3000" b="1" dirty="0" smtClean="0"/>
              <a:t>استفاده مجدد</a:t>
            </a:r>
            <a:r>
              <a:rPr lang="fa-IR" sz="3000" dirty="0" smtClean="0"/>
              <a:t> از ويژگی‌ها و رفتارهای کلاس اصلی در کلاس جدید</a:t>
            </a:r>
          </a:p>
          <a:p>
            <a:pPr lvl="1">
              <a:defRPr/>
            </a:pPr>
            <a:r>
              <a:rPr lang="fa-IR" sz="3000" dirty="0" smtClean="0"/>
              <a:t>ایجاد امکانات جدید در کلاس جدید: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، </a:t>
            </a:r>
            <a:r>
              <a:rPr lang="fa-IR" sz="3000" dirty="0" err="1" smtClean="0"/>
              <a:t>اَبَرکلاس</a:t>
            </a:r>
            <a:r>
              <a:rPr lang="fa-IR" sz="3000" dirty="0" smtClean="0"/>
              <a:t> را توسعه </a:t>
            </a:r>
            <a:r>
              <a:rPr lang="fa-IR" sz="3000" dirty="0" err="1" smtClean="0"/>
              <a:t>می‌دهد</a:t>
            </a:r>
            <a:r>
              <a:rPr lang="fa-IR" sz="3000" dirty="0" smtClean="0"/>
              <a:t> (</a:t>
            </a:r>
            <a:r>
              <a:rPr lang="en-US" sz="3000" b="1" dirty="0" smtClean="0"/>
              <a:t>extends</a:t>
            </a:r>
            <a:r>
              <a:rPr lang="fa-IR" sz="3000" dirty="0" smtClean="0"/>
              <a:t>)</a:t>
            </a:r>
            <a:endParaRPr lang="en-US" sz="3000" dirty="0" smtClean="0"/>
          </a:p>
          <a:p>
            <a:pPr>
              <a:defRPr/>
            </a:pPr>
            <a:r>
              <a:rPr lang="fa-IR" sz="3400" dirty="0" smtClean="0"/>
              <a:t>راههای دیگری هم وجود دارد </a:t>
            </a:r>
          </a:p>
          <a:p>
            <a:pPr lvl="1">
              <a:defRPr/>
            </a:pPr>
            <a:r>
              <a:rPr lang="fa-IR" sz="3000" dirty="0" smtClean="0"/>
              <a:t>مثلاً استفاده از یک کلاس به عنوان نوع یک ويژگی</a:t>
            </a:r>
          </a:p>
          <a:p>
            <a:pPr>
              <a:defRPr/>
            </a:pPr>
            <a:r>
              <a:rPr lang="fa-IR" sz="3500" dirty="0" err="1" smtClean="0"/>
              <a:t>زیرکلاس</a:t>
            </a:r>
            <a:r>
              <a:rPr lang="fa-IR" sz="3500" dirty="0" smtClean="0"/>
              <a:t>: گروه </a:t>
            </a:r>
            <a:r>
              <a:rPr lang="fa-IR" sz="3500" dirty="0" err="1" smtClean="0"/>
              <a:t>محدودتری</a:t>
            </a:r>
            <a:r>
              <a:rPr lang="fa-IR" sz="3500" dirty="0" smtClean="0"/>
              <a:t> از اشیاء (</a:t>
            </a:r>
            <a:r>
              <a:rPr lang="fa-IR" sz="3500" dirty="0" err="1" smtClean="0"/>
              <a:t>نمونه‌ها</a:t>
            </a:r>
            <a:r>
              <a:rPr lang="fa-IR" sz="3500" dirty="0" smtClean="0"/>
              <a:t>) را در بر </a:t>
            </a:r>
            <a:r>
              <a:rPr lang="fa-IR" sz="3500" dirty="0" err="1" smtClean="0"/>
              <a:t>می‌گیرد</a:t>
            </a:r>
            <a:endParaRPr lang="fa-IR" sz="3500" dirty="0" smtClean="0"/>
          </a:p>
          <a:p>
            <a:pPr lvl="1">
              <a:defRPr/>
            </a:pPr>
            <a:r>
              <a:rPr lang="fa-IR" sz="3000" dirty="0" smtClean="0"/>
              <a:t>همه این اشیاء رفتار و ويژگی‌های </a:t>
            </a:r>
            <a:r>
              <a:rPr lang="fa-IR" sz="3000" dirty="0" err="1" smtClean="0"/>
              <a:t>اَبَرکلاس</a:t>
            </a:r>
            <a:r>
              <a:rPr lang="fa-IR" sz="3000" dirty="0" smtClean="0"/>
              <a:t> را دارند</a:t>
            </a:r>
          </a:p>
          <a:p>
            <a:pPr lvl="1">
              <a:defRPr/>
            </a:pPr>
            <a:r>
              <a:rPr lang="fa-IR" sz="3000" dirty="0" smtClean="0"/>
              <a:t>اما برخی از رفتارها در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 تغییر می‌کند</a:t>
            </a:r>
          </a:p>
          <a:p>
            <a:pPr lvl="1">
              <a:defRPr/>
            </a:pPr>
            <a:r>
              <a:rPr lang="fa-IR" sz="3000" dirty="0" smtClean="0"/>
              <a:t>ممکن است ويژگی‌ها و رفتارهای جدیدی هم در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 تعريف شوند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027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زیرکلاس</a:t>
            </a:r>
            <a:r>
              <a:rPr lang="fa-IR" dirty="0" smtClean="0"/>
              <a:t> ممکن است: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a-IR" dirty="0" smtClean="0"/>
              <a:t>1- </a:t>
            </a:r>
            <a:r>
              <a:rPr lang="fa-IR" dirty="0" err="1" smtClean="0"/>
              <a:t>متدها</a:t>
            </a:r>
            <a:r>
              <a:rPr lang="fa-IR" dirty="0" smtClean="0"/>
              <a:t> یا ويژگی‌های جدیدی تعریف کند</a:t>
            </a:r>
          </a:p>
          <a:p>
            <a:pPr lvl="1"/>
            <a:r>
              <a:rPr lang="fa-IR" dirty="0" smtClean="0"/>
              <a:t>ويژگی </a:t>
            </a:r>
            <a:r>
              <a:rPr lang="fa-IR" dirty="0" err="1" smtClean="0"/>
              <a:t>تعدادگل‌زده</a:t>
            </a:r>
            <a:r>
              <a:rPr lang="fa-IR" dirty="0" smtClean="0"/>
              <a:t> و رفتار </a:t>
            </a:r>
            <a:r>
              <a:rPr lang="fa-IR" dirty="0" err="1" smtClean="0"/>
              <a:t>شوت‌زدن</a:t>
            </a:r>
            <a:r>
              <a:rPr lang="fa-IR" dirty="0" smtClean="0"/>
              <a:t> </a:t>
            </a:r>
            <a:r>
              <a:rPr lang="fa-IR" dirty="0"/>
              <a:t>در ورزشکار نیست </a:t>
            </a:r>
            <a:r>
              <a:rPr lang="fa-IR" dirty="0" smtClean="0"/>
              <a:t>و در فوتبالیست اضافه می‌شود</a:t>
            </a:r>
          </a:p>
          <a:p>
            <a:pPr marL="0" indent="0">
              <a:buNone/>
            </a:pPr>
            <a:r>
              <a:rPr lang="fa-IR" dirty="0" smtClean="0"/>
              <a:t>2- از </a:t>
            </a:r>
            <a:r>
              <a:rPr lang="fa-IR" dirty="0" err="1" smtClean="0"/>
              <a:t>متدها</a:t>
            </a:r>
            <a:r>
              <a:rPr lang="fa-IR" dirty="0" smtClean="0"/>
              <a:t> و ويژگی‌های </a:t>
            </a:r>
            <a:r>
              <a:rPr lang="fa-IR" dirty="0" err="1" smtClean="0"/>
              <a:t>اَبَرکلاس</a:t>
            </a:r>
            <a:r>
              <a:rPr lang="fa-IR" dirty="0" smtClean="0"/>
              <a:t> استفاده کند</a:t>
            </a:r>
          </a:p>
          <a:p>
            <a:pPr lvl="1"/>
            <a:r>
              <a:rPr lang="fa-IR" dirty="0" smtClean="0"/>
              <a:t>استفاده از </a:t>
            </a:r>
            <a:r>
              <a:rPr lang="fa-IR" dirty="0" err="1" smtClean="0"/>
              <a:t>از</a:t>
            </a:r>
            <a:r>
              <a:rPr lang="fa-IR" dirty="0" smtClean="0"/>
              <a:t> </a:t>
            </a:r>
            <a:r>
              <a:rPr lang="fa-IR" dirty="0" err="1" smtClean="0"/>
              <a:t>ويژگی‌هایی</a:t>
            </a:r>
            <a:r>
              <a:rPr lang="fa-IR" dirty="0" smtClean="0"/>
              <a:t> که قبلاً در انسان تعریف </a:t>
            </a:r>
            <a:r>
              <a:rPr lang="fa-IR" dirty="0"/>
              <a:t>شده در تعریف متدهای </a:t>
            </a:r>
            <a:r>
              <a:rPr lang="fa-IR" dirty="0" smtClean="0"/>
              <a:t>کارمند</a:t>
            </a:r>
          </a:p>
          <a:p>
            <a:pPr lvl="1"/>
            <a:r>
              <a:rPr lang="fa-IR" dirty="0" smtClean="0"/>
              <a:t>فراخوانی </a:t>
            </a:r>
            <a:r>
              <a:rPr lang="fa-IR" dirty="0" err="1" smtClean="0"/>
              <a:t>متدهایی</a:t>
            </a:r>
            <a:r>
              <a:rPr lang="fa-IR" dirty="0" smtClean="0"/>
              <a:t> که در ورزشکار تعريف شده برای شیئی از نوع فوتبالیست</a:t>
            </a:r>
          </a:p>
          <a:p>
            <a:pPr marL="0" indent="0">
              <a:buNone/>
            </a:pPr>
            <a:r>
              <a:rPr lang="fa-IR" dirty="0" smtClean="0"/>
              <a:t>3- برخی رفتارها را تغییر دهد: </a:t>
            </a:r>
            <a:r>
              <a:rPr lang="fa-IR" dirty="0" err="1" smtClean="0"/>
              <a:t>پیاده‌سازی</a:t>
            </a:r>
            <a:r>
              <a:rPr lang="fa-IR" dirty="0" smtClean="0"/>
              <a:t> برخی </a:t>
            </a:r>
            <a:r>
              <a:rPr lang="fa-IR" dirty="0" err="1" smtClean="0"/>
              <a:t>متدها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r>
              <a:rPr lang="fa-IR" dirty="0" smtClean="0"/>
              <a:t> تغییر پیدا کند</a:t>
            </a:r>
          </a:p>
          <a:p>
            <a:pPr lvl="1"/>
            <a:r>
              <a:rPr lang="fa-IR" dirty="0" smtClean="0"/>
              <a:t>به تغییر معنای یک متد در </a:t>
            </a:r>
            <a:r>
              <a:rPr lang="fa-IR" dirty="0" err="1" smtClean="0"/>
              <a:t>زیرکلاس</a:t>
            </a:r>
            <a:r>
              <a:rPr lang="fa-IR" dirty="0" smtClean="0"/>
              <a:t>، </a:t>
            </a:r>
            <a:r>
              <a:rPr lang="en-US" b="1" dirty="0" smtClean="0"/>
              <a:t>Override</a:t>
            </a:r>
            <a:r>
              <a:rPr lang="fa-IR" dirty="0" smtClean="0"/>
              <a:t> کردن متد </a:t>
            </a:r>
            <a:r>
              <a:rPr lang="fa-IR" dirty="0" err="1" smtClean="0"/>
              <a:t>می‌گویند</a:t>
            </a:r>
            <a:endParaRPr lang="fa-IR" dirty="0" smtClean="0"/>
          </a:p>
          <a:p>
            <a:pPr lvl="1"/>
            <a:r>
              <a:rPr lang="fa-IR" dirty="0" smtClean="0"/>
              <a:t>مثلاً: </a:t>
            </a:r>
            <a:r>
              <a:rPr lang="fa-IR" dirty="0" err="1" smtClean="0"/>
              <a:t>خارپشت</a:t>
            </a:r>
            <a:r>
              <a:rPr lang="fa-IR" dirty="0" smtClean="0"/>
              <a:t> </a:t>
            </a:r>
            <a:r>
              <a:rPr lang="fa-IR" dirty="0" err="1" smtClean="0"/>
              <a:t>بی‌دندان</a:t>
            </a:r>
            <a:r>
              <a:rPr lang="fa-IR" dirty="0" smtClean="0"/>
              <a:t> نوعی پستاندار است که با </a:t>
            </a:r>
            <a:r>
              <a:rPr lang="fa-IR" dirty="0" err="1" smtClean="0"/>
              <a:t>تخمگذاری</a:t>
            </a:r>
            <a:r>
              <a:rPr lang="fa-IR" dirty="0" smtClean="0"/>
              <a:t> </a:t>
            </a:r>
            <a:r>
              <a:rPr lang="fa-IR" dirty="0" err="1" smtClean="0"/>
              <a:t>تولیدمثل</a:t>
            </a:r>
            <a:r>
              <a:rPr lang="fa-IR" dirty="0" smtClean="0"/>
              <a:t> می‌کند</a:t>
            </a:r>
          </a:p>
          <a:p>
            <a:pPr lvl="1"/>
            <a:r>
              <a:rPr lang="fa-IR" dirty="0" smtClean="0"/>
              <a:t>متد </a:t>
            </a:r>
            <a:r>
              <a:rPr lang="fa-IR" dirty="0" err="1" smtClean="0"/>
              <a:t>تولیدمثل</a:t>
            </a:r>
            <a:r>
              <a:rPr lang="fa-IR" dirty="0" smtClean="0"/>
              <a:t> که در کلاس </a:t>
            </a:r>
            <a:r>
              <a:rPr lang="fa-IR" dirty="0" err="1" smtClean="0"/>
              <a:t>اَبَرکلاس</a:t>
            </a:r>
            <a:r>
              <a:rPr lang="fa-IR" dirty="0" smtClean="0"/>
              <a:t> (پستاندار) به شکل «</a:t>
            </a:r>
            <a:r>
              <a:rPr lang="fa-IR" dirty="0" err="1" smtClean="0"/>
              <a:t>بچه‌زایی</a:t>
            </a:r>
            <a:r>
              <a:rPr lang="fa-IR" dirty="0" smtClean="0"/>
              <a:t>» پیاده شده </a:t>
            </a:r>
          </a:p>
          <a:p>
            <a:pPr marL="365760" lvl="1" indent="0">
              <a:buNone/>
            </a:pPr>
            <a:r>
              <a:rPr lang="fa-IR" dirty="0" smtClean="0"/>
              <a:t>      در </a:t>
            </a:r>
            <a:r>
              <a:rPr lang="fa-IR" dirty="0" err="1" smtClean="0"/>
              <a:t>زیرکلاس</a:t>
            </a:r>
            <a:r>
              <a:rPr lang="fa-IR" dirty="0" smtClean="0"/>
              <a:t> (</a:t>
            </a:r>
            <a:r>
              <a:rPr lang="fa-IR" dirty="0" err="1" smtClean="0"/>
              <a:t>خارپشت</a:t>
            </a:r>
            <a:r>
              <a:rPr lang="fa-IR" dirty="0" smtClean="0"/>
              <a:t> </a:t>
            </a:r>
            <a:r>
              <a:rPr lang="fa-IR" dirty="0" err="1" smtClean="0"/>
              <a:t>بی‌دندان</a:t>
            </a:r>
            <a:r>
              <a:rPr lang="fa-IR" dirty="0" smtClean="0"/>
              <a:t>) به صورت «تخم‌‌گذاری» تغییر می‌کند (</a:t>
            </a:r>
            <a:r>
              <a:rPr lang="en-US" dirty="0" smtClean="0"/>
              <a:t>override</a:t>
            </a:r>
            <a:r>
              <a:rPr lang="fa-IR" dirty="0" smtClean="0"/>
              <a:t>)</a:t>
            </a:r>
          </a:p>
          <a:p>
            <a:r>
              <a:rPr lang="fa-IR" u="sng" dirty="0" smtClean="0"/>
              <a:t>نکته</a:t>
            </a:r>
            <a:r>
              <a:rPr lang="fa-IR" dirty="0"/>
              <a:t>: </a:t>
            </a:r>
            <a:r>
              <a:rPr lang="fa-IR" dirty="0" err="1"/>
              <a:t>زیرکلاس</a:t>
            </a:r>
            <a:r>
              <a:rPr lang="fa-IR" dirty="0"/>
              <a:t> </a:t>
            </a:r>
            <a:r>
              <a:rPr lang="fa-IR" dirty="0" err="1" smtClean="0"/>
              <a:t>نمی‌تواند</a:t>
            </a:r>
            <a:r>
              <a:rPr lang="fa-IR" dirty="0" smtClean="0"/>
              <a:t> ويژگی یا متد </a:t>
            </a:r>
            <a:r>
              <a:rPr lang="fa-IR" dirty="0" err="1" smtClean="0"/>
              <a:t>اَبَرکلاس</a:t>
            </a:r>
            <a:r>
              <a:rPr lang="fa-IR" dirty="0" smtClean="0"/>
              <a:t> را حذف کند</a:t>
            </a:r>
            <a:endParaRPr lang="en-US" b="1" dirty="0" smtClean="0"/>
          </a:p>
        </p:txBody>
      </p:sp>
      <p:pic>
        <p:nvPicPr>
          <p:cNvPr id="4098" name="Picture 2" descr="http://upload.wikimedia.org/wikipedia/commons/thumb/3/3b/Long-beakedEchidna.jpg/250px-Long-beakedEchidn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85" y="4038600"/>
            <a:ext cx="1435815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34059"/>
            <a:ext cx="2895600" cy="3042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سلسله مراتب کلاس‌ها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fa-IR" dirty="0" err="1" smtClean="0"/>
              <a:t>زیرکلاس</a:t>
            </a:r>
            <a:r>
              <a:rPr lang="fa-IR" dirty="0" smtClean="0"/>
              <a:t> مستقیم: </a:t>
            </a:r>
          </a:p>
          <a:p>
            <a:pPr lvl="1">
              <a:defRPr/>
            </a:pPr>
            <a:r>
              <a:rPr lang="fa-IR" dirty="0" smtClean="0"/>
              <a:t>کلاس سگ </a:t>
            </a:r>
            <a:r>
              <a:rPr lang="fa-IR" dirty="0" err="1" smtClean="0"/>
              <a:t>زیرکلاس</a:t>
            </a:r>
            <a:r>
              <a:rPr lang="fa-IR" dirty="0" smtClean="0"/>
              <a:t> مستقیم کلاس پستانداران است</a:t>
            </a:r>
            <a:endParaRPr lang="en-US" dirty="0" smtClean="0"/>
          </a:p>
          <a:p>
            <a:pPr>
              <a:defRPr/>
            </a:pPr>
            <a:r>
              <a:rPr lang="fa-IR" dirty="0" err="1" smtClean="0"/>
              <a:t>زیرکلاس</a:t>
            </a:r>
            <a:r>
              <a:rPr lang="fa-IR" dirty="0" smtClean="0"/>
              <a:t> غیرمستقیم: </a:t>
            </a:r>
          </a:p>
          <a:p>
            <a:pPr lvl="1">
              <a:defRPr/>
            </a:pPr>
            <a:r>
              <a:rPr lang="fa-IR" dirty="0" smtClean="0"/>
              <a:t>کلاس گربه </a:t>
            </a:r>
            <a:r>
              <a:rPr lang="fa-IR" dirty="0" err="1" smtClean="0"/>
              <a:t>زیرکلاس</a:t>
            </a:r>
            <a:r>
              <a:rPr lang="fa-IR" dirty="0" smtClean="0"/>
              <a:t> غیرمستقیم کلاس حیوان است</a:t>
            </a:r>
          </a:p>
          <a:p>
            <a:pPr lvl="1">
              <a:defRPr/>
            </a:pPr>
            <a:r>
              <a:rPr lang="fa-IR" dirty="0" smtClean="0"/>
              <a:t>همه ويژگی‌ها و رفتارهای حیوان به گربه هم به ارث </a:t>
            </a:r>
            <a:r>
              <a:rPr lang="fa-IR" dirty="0" err="1" smtClean="0"/>
              <a:t>می‌رسد</a:t>
            </a:r>
            <a:endParaRPr lang="fa-IR" dirty="0" smtClean="0"/>
          </a:p>
          <a:p>
            <a:pPr lvl="1">
              <a:defRPr/>
            </a:pPr>
            <a:r>
              <a:rPr lang="fa-IR" dirty="0" smtClean="0"/>
              <a:t>البته ممکن است کلاس پستانداران برخی از این </a:t>
            </a:r>
            <a:r>
              <a:rPr lang="fa-IR" dirty="0" err="1" smtClean="0"/>
              <a:t>متدها</a:t>
            </a:r>
            <a:r>
              <a:rPr lang="fa-IR" dirty="0" smtClean="0"/>
              <a:t> را تغییر داده باشد (</a:t>
            </a:r>
            <a:r>
              <a:rPr lang="en-US" dirty="0" smtClean="0"/>
              <a:t>Override</a:t>
            </a:r>
            <a:r>
              <a:rPr lang="fa-IR" dirty="0" smtClean="0"/>
              <a:t>)</a:t>
            </a:r>
            <a:endParaRPr lang="fa-IR" dirty="0"/>
          </a:p>
          <a:p>
            <a:pPr>
              <a:defRPr/>
            </a:pPr>
            <a:r>
              <a:rPr lang="fa-IR" dirty="0" smtClean="0"/>
              <a:t>بدیهی است که یک کلاس می‌تواند چند </a:t>
            </a:r>
            <a:r>
              <a:rPr lang="fa-IR" dirty="0" err="1" smtClean="0"/>
              <a:t>زیرکلاس</a:t>
            </a:r>
            <a:r>
              <a:rPr lang="fa-IR" dirty="0" smtClean="0"/>
              <a:t> داشته باشد</a:t>
            </a:r>
          </a:p>
          <a:p>
            <a:pPr>
              <a:defRPr/>
            </a:pPr>
            <a:r>
              <a:rPr lang="fa-IR" dirty="0"/>
              <a:t>وراثت </a:t>
            </a:r>
            <a:r>
              <a:rPr lang="fa-IR" dirty="0" err="1"/>
              <a:t>چندگانه</a:t>
            </a:r>
            <a:r>
              <a:rPr lang="fa-IR" dirty="0"/>
              <a:t> (</a:t>
            </a:r>
            <a:r>
              <a:rPr lang="en-US" dirty="0"/>
              <a:t>Multiple Inheritance</a:t>
            </a:r>
            <a:r>
              <a:rPr lang="fa-IR" dirty="0"/>
              <a:t>) : </a:t>
            </a:r>
            <a:r>
              <a:rPr lang="fa-IR" dirty="0" err="1"/>
              <a:t>ارث‌بری</a:t>
            </a:r>
            <a:r>
              <a:rPr lang="fa-IR" dirty="0"/>
              <a:t> از چند کلاس </a:t>
            </a:r>
          </a:p>
          <a:p>
            <a:pPr lvl="1">
              <a:defRPr/>
            </a:pPr>
            <a:r>
              <a:rPr lang="fa-IR" dirty="0" smtClean="0"/>
              <a:t>در برخی </a:t>
            </a:r>
            <a:r>
              <a:rPr lang="fa-IR" dirty="0" err="1" smtClean="0"/>
              <a:t>زبان‌های</a:t>
            </a:r>
            <a:r>
              <a:rPr lang="fa-IR" dirty="0" smtClean="0"/>
              <a:t>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ممکن است</a:t>
            </a:r>
          </a:p>
          <a:p>
            <a:pPr lvl="1">
              <a:defRPr/>
            </a:pPr>
            <a:r>
              <a:rPr lang="fa-IR" dirty="0" smtClean="0"/>
              <a:t>در زبان جاوا، یک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نمی‌تواند</a:t>
            </a:r>
            <a:r>
              <a:rPr lang="fa-IR" dirty="0" smtClean="0"/>
              <a:t> چند </a:t>
            </a:r>
            <a:r>
              <a:rPr lang="fa-IR" dirty="0" err="1" smtClean="0"/>
              <a:t>اَبَرکلاس</a:t>
            </a:r>
            <a:r>
              <a:rPr lang="fa-IR" dirty="0" smtClean="0"/>
              <a:t> داشته باشد</a:t>
            </a:r>
          </a:p>
          <a:p>
            <a:pPr lvl="1">
              <a:defRPr/>
            </a:pPr>
            <a:r>
              <a:rPr lang="fa-IR" dirty="0" smtClean="0"/>
              <a:t>یعنی یک کلاس </a:t>
            </a:r>
            <a:r>
              <a:rPr lang="fa-IR" dirty="0" err="1" smtClean="0"/>
              <a:t>نمی‌تواند</a:t>
            </a:r>
            <a:r>
              <a:rPr lang="fa-IR" dirty="0" smtClean="0"/>
              <a:t> از چند کلاس </a:t>
            </a:r>
            <a:r>
              <a:rPr lang="fa-IR" dirty="0" err="1" smtClean="0"/>
              <a:t>ارث‌بری</a:t>
            </a:r>
            <a:r>
              <a:rPr lang="fa-IR" dirty="0" smtClean="0"/>
              <a:t> کند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457" y="5029200"/>
            <a:ext cx="2408343" cy="1154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300" dirty="0" smtClean="0">
                <a:solidFill>
                  <a:prstClr val="black"/>
                </a:solidFill>
                <a:cs typeface="B Nazanin" pitchFamily="2" charset="-78"/>
              </a:rPr>
              <a:t>البته جاوا هم در </a:t>
            </a:r>
            <a:r>
              <a:rPr lang="fa-IR" sz="2300" dirty="0" err="1" smtClean="0">
                <a:solidFill>
                  <a:prstClr val="black"/>
                </a:solidFill>
                <a:cs typeface="B Nazanin" pitchFamily="2" charset="-78"/>
              </a:rPr>
              <a:t>شرايط</a:t>
            </a:r>
            <a:r>
              <a:rPr lang="fa-IR" sz="2300" dirty="0" smtClean="0">
                <a:solidFill>
                  <a:prstClr val="black"/>
                </a:solidFill>
                <a:cs typeface="B Nazanin" pitchFamily="2" charset="-78"/>
              </a:rPr>
              <a:t> خاصی امکان وراثت </a:t>
            </a:r>
            <a:r>
              <a:rPr lang="fa-IR" sz="2300" dirty="0" err="1" smtClean="0">
                <a:solidFill>
                  <a:prstClr val="black"/>
                </a:solidFill>
                <a:cs typeface="B Nazanin" pitchFamily="2" charset="-78"/>
              </a:rPr>
              <a:t>چندگانه</a:t>
            </a:r>
            <a:r>
              <a:rPr lang="fa-IR" sz="2300" dirty="0" smtClean="0">
                <a:solidFill>
                  <a:prstClr val="black"/>
                </a:solidFill>
                <a:cs typeface="B Nazanin" pitchFamily="2" charset="-78"/>
              </a:rPr>
              <a:t> را فراهم می‌کند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404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موضوعات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وراثت (</a:t>
            </a:r>
            <a:r>
              <a:rPr lang="en-US" dirty="0" smtClean="0"/>
              <a:t>Inheritance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fa-IR" dirty="0" err="1" smtClean="0"/>
              <a:t>سلسله‌مراتب</a:t>
            </a:r>
            <a:r>
              <a:rPr lang="fa-IR" dirty="0" smtClean="0"/>
              <a:t> کلاس‌ها (</a:t>
            </a:r>
            <a:r>
              <a:rPr lang="en-US" dirty="0" smtClean="0"/>
              <a:t>Class Hierarchies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  <a:p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در </a:t>
            </a:r>
            <a:r>
              <a:rPr lang="fa-IR" dirty="0" err="1" smtClean="0"/>
              <a:t>زیرکلاس‌ها</a:t>
            </a:r>
            <a:endParaRPr lang="en-US" dirty="0" smtClean="0"/>
          </a:p>
          <a:p>
            <a:r>
              <a:rPr lang="fa-IR" dirty="0" smtClean="0"/>
              <a:t>جایگاه و کاربرد وراثت در طراحی </a:t>
            </a:r>
            <a:r>
              <a:rPr lang="fa-IR" dirty="0" err="1" smtClean="0"/>
              <a:t>نرم‌افزار</a:t>
            </a:r>
            <a:endParaRPr lang="fa-IR" dirty="0" smtClean="0"/>
          </a:p>
          <a:p>
            <a:r>
              <a:rPr lang="fa-IR" dirty="0"/>
              <a:t>نمایش وراثت در </a:t>
            </a:r>
            <a:r>
              <a:rPr lang="en-US" dirty="0"/>
              <a:t>UML Class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یک مثال از کاربرد وراثت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28600"/>
            <a:ext cx="1676400" cy="9144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show() 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"Person: name="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7634" y="609600"/>
            <a:ext cx="4071966" cy="5715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3800" y="1143000"/>
            <a:ext cx="7143800" cy="3714776"/>
          </a:xfrm>
          <a:prstGeom prst="roundRect">
            <a:avLst>
              <a:gd name="adj" fmla="val 5007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800" y="4800600"/>
            <a:ext cx="7143800" cy="1285884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"/>
            <a:ext cx="8991600" cy="624840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Person{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3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setStudentID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3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3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getStudentID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takeCourse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(Course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course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show(){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300" b="1" i="1" dirty="0" smtClean="0">
                <a:solidFill>
                  <a:srgbClr val="2A00FF"/>
                </a:solidFill>
                <a:latin typeface="Courier New"/>
              </a:rPr>
              <a:t>"Student: name="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3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300" b="1" dirty="0" err="1" smtClean="0">
                <a:solidFill>
                  <a:srgbClr val="2A00FF"/>
                </a:solidFill>
                <a:latin typeface="Courier New"/>
              </a:rPr>
              <a:t>nationalID</a:t>
            </a:r>
            <a:r>
              <a:rPr lang="en-US" sz="23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getNationalID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3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300" b="1" dirty="0" err="1" smtClean="0">
                <a:solidFill>
                  <a:srgbClr val="2A00FF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3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3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142852"/>
            <a:ext cx="2514600" cy="42862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71800" y="561972"/>
            <a:ext cx="2031346" cy="4286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4497" y="533400"/>
            <a:ext cx="2980303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ويژگی جدید (توسعه مشخصات)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7610" y="914400"/>
            <a:ext cx="7958190" cy="3154153"/>
          </a:xfrm>
          <a:prstGeom prst="roundRect">
            <a:avLst>
              <a:gd name="adj" fmla="val 7895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4333" y="2059536"/>
            <a:ext cx="1572867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متدهای جدید</a:t>
            </a: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(توسعه رفتارها)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3792" y="4114800"/>
            <a:ext cx="8744008" cy="2071702"/>
          </a:xfrm>
          <a:prstGeom prst="roundRect">
            <a:avLst>
              <a:gd name="adj" fmla="val 9698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638800"/>
            <a:ext cx="35052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/>
            <a:r>
              <a:rPr lang="fa-IR" sz="2000" b="1" dirty="0" smtClean="0">
                <a:cs typeface="B Nazanin" panose="00000400000000000000" pitchFamily="2" charset="-78"/>
              </a:rPr>
              <a:t>تغییر تعریف یک متد (</a:t>
            </a:r>
            <a:r>
              <a:rPr lang="en-US" sz="2000" b="1" dirty="0" smtClean="0">
                <a:cs typeface="B Nazanin" panose="00000400000000000000" pitchFamily="2" charset="-78"/>
              </a:rPr>
              <a:t>Override</a:t>
            </a:r>
            <a:r>
              <a:rPr lang="fa-IR" sz="2000" b="1" dirty="0" smtClean="0">
                <a:cs typeface="B Nazanin" panose="00000400000000000000" pitchFamily="2" charset="-78"/>
              </a:rPr>
              <a:t>)</a:t>
            </a:r>
            <a:endParaRPr lang="en-US" sz="2000" b="1" dirty="0" smtClean="0">
              <a:cs typeface="B Nazanin" panose="00000400000000000000" pitchFamily="2" charset="-7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5682" y="4343400"/>
            <a:ext cx="1785918" cy="428628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67200" y="4752972"/>
            <a:ext cx="2776574" cy="428628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5162490"/>
            <a:ext cx="257176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r" rtl="1"/>
            <a:r>
              <a:rPr lang="fa-IR" sz="2000" b="1" dirty="0" smtClean="0">
                <a:cs typeface="B Nazanin" panose="00000400000000000000" pitchFamily="2" charset="-78"/>
              </a:rPr>
              <a:t>استفاده از متدهای </a:t>
            </a:r>
            <a:r>
              <a:rPr lang="fa-IR" sz="2000" b="1" dirty="0" err="1" smtClean="0">
                <a:cs typeface="B Nazanin" panose="00000400000000000000" pitchFamily="2" charset="-78"/>
              </a:rPr>
              <a:t>اَبَرکلاس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75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اشیاء (</a:t>
            </a:r>
            <a:r>
              <a:rPr lang="fa-IR" dirty="0" err="1" smtClean="0"/>
              <a:t>نمونه‌های</a:t>
            </a:r>
            <a:r>
              <a:rPr lang="fa-IR" dirty="0" smtClean="0"/>
              <a:t>) </a:t>
            </a:r>
            <a:r>
              <a:rPr lang="fa-IR" dirty="0" err="1" smtClean="0"/>
              <a:t>زیرکلاس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p1.setName(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p1.setNationalID(1498670972L);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p1.show();</a:t>
            </a: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Student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(1498670972L);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st.setStudentID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"89072456"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st.show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903" y="3742564"/>
            <a:ext cx="6357982" cy="14602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28956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000" b="1" dirty="0" err="1" smtClean="0">
                <a:cs typeface="B Nazanin" panose="00000400000000000000" pitchFamily="2" charset="-78"/>
              </a:rPr>
              <a:t>متدهایی</a:t>
            </a:r>
            <a:r>
              <a:rPr lang="fa-IR" sz="2000" b="1" dirty="0" smtClean="0">
                <a:cs typeface="B Nazanin" panose="00000400000000000000" pitchFamily="2" charset="-78"/>
              </a:rPr>
              <a:t> (رفتارهایی) که در </a:t>
            </a:r>
            <a:r>
              <a:rPr lang="en-US" sz="2000" b="1" dirty="0" smtClean="0">
                <a:cs typeface="B Nazanin" panose="00000400000000000000" pitchFamily="2" charset="-78"/>
              </a:rPr>
              <a:t>Person</a:t>
            </a:r>
            <a:r>
              <a:rPr lang="fa-IR" sz="2000" b="1" dirty="0" smtClean="0">
                <a:cs typeface="B Nazanin" panose="00000400000000000000" pitchFamily="2" charset="-78"/>
              </a:rPr>
              <a:t> تعریف شده بودند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5181600"/>
            <a:ext cx="6357982" cy="500066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5286388"/>
            <a:ext cx="37338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رفتارهایی که در</a:t>
            </a:r>
            <a:r>
              <a:rPr lang="en-US" sz="2000" b="1" dirty="0" smtClean="0">
                <a:cs typeface="B Nazanin" panose="00000400000000000000" pitchFamily="2" charset="-78"/>
              </a:rPr>
              <a:t>Student </a:t>
            </a:r>
            <a:r>
              <a:rPr lang="fa-IR" sz="2000" b="1" dirty="0" smtClean="0">
                <a:cs typeface="B Nazanin" panose="00000400000000000000" pitchFamily="2" charset="-78"/>
              </a:rPr>
              <a:t>اضافه شدند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2400" y="5748334"/>
            <a:ext cx="2428892" cy="50006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6000690"/>
            <a:ext cx="38862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رفتارهایی که در </a:t>
            </a:r>
            <a:r>
              <a:rPr lang="en-US" sz="2000" b="1" dirty="0" smtClean="0">
                <a:cs typeface="B Nazanin" panose="00000400000000000000" pitchFamily="2" charset="-78"/>
              </a:rPr>
              <a:t>Student</a:t>
            </a:r>
            <a:r>
              <a:rPr lang="fa-IR" sz="2000" b="1" dirty="0" smtClean="0">
                <a:cs typeface="B Nazanin" panose="00000400000000000000" pitchFamily="2" charset="-78"/>
              </a:rPr>
              <a:t> تغییر یافتند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56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733800"/>
            <a:ext cx="4572000" cy="2677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fa-IR" dirty="0" smtClean="0"/>
          </a:p>
          <a:p>
            <a:endParaRPr lang="en-US" dirty="0" smtClean="0"/>
          </a:p>
          <a:p>
            <a:r>
              <a:rPr lang="fa-IR" sz="2800" dirty="0" smtClean="0"/>
              <a:t>خروجی این قطعه برنامه چیست؟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96876"/>
            <a:ext cx="30480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1217474"/>
            <a:ext cx="37338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4939605"/>
            <a:ext cx="2057400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پاسخ صحیح: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1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34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تمرين کوتاه و ساده:</a:t>
            </a:r>
          </a:p>
          <a:p>
            <a:r>
              <a:rPr lang="fa-IR" dirty="0" smtClean="0"/>
              <a:t>کلاس </a:t>
            </a:r>
            <a:r>
              <a:rPr lang="en-US" dirty="0" smtClean="0"/>
              <a:t>Animal</a:t>
            </a:r>
            <a:r>
              <a:rPr lang="fa-IR" dirty="0" smtClean="0"/>
              <a:t>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lvl="1"/>
            <a:r>
              <a:rPr lang="fa-IR" dirty="0" smtClean="0"/>
              <a:t>ويژگی نام و سن + رفتارهای </a:t>
            </a:r>
            <a:r>
              <a:rPr lang="en-US" dirty="0" smtClean="0"/>
              <a:t>getter</a:t>
            </a:r>
            <a:r>
              <a:rPr lang="fa-IR" dirty="0" smtClean="0"/>
              <a:t> و </a:t>
            </a:r>
            <a:r>
              <a:rPr lang="en-US" dirty="0" smtClean="0"/>
              <a:t>setter</a:t>
            </a:r>
            <a:endParaRPr lang="fa-IR" dirty="0" smtClean="0"/>
          </a:p>
          <a:p>
            <a:r>
              <a:rPr lang="fa-IR" dirty="0" smtClean="0"/>
              <a:t>کلاس </a:t>
            </a:r>
            <a:r>
              <a:rPr lang="en-US" dirty="0" smtClean="0"/>
              <a:t>Dog</a:t>
            </a:r>
            <a:r>
              <a:rPr lang="fa-IR" dirty="0" smtClean="0"/>
              <a:t> </a:t>
            </a:r>
            <a:r>
              <a:rPr lang="fa-IR" dirty="0"/>
              <a:t>را </a:t>
            </a:r>
            <a:r>
              <a:rPr lang="fa-IR" dirty="0" err="1"/>
              <a:t>پیاده‌سازی</a:t>
            </a:r>
            <a:r>
              <a:rPr lang="fa-IR" dirty="0"/>
              <a:t> کنید</a:t>
            </a:r>
            <a:endParaRPr lang="fa-IR" dirty="0" smtClean="0"/>
          </a:p>
          <a:p>
            <a:pPr lvl="1"/>
            <a:r>
              <a:rPr lang="fa-IR" dirty="0" smtClean="0"/>
              <a:t>ویژگی سرعت دویدن + </a:t>
            </a:r>
            <a:r>
              <a:rPr lang="en-US" dirty="0" smtClean="0"/>
              <a:t>getter, setter</a:t>
            </a:r>
            <a:r>
              <a:rPr lang="fa-IR" dirty="0" smtClean="0"/>
              <a:t> + رفتار پارس کردن</a:t>
            </a:r>
          </a:p>
          <a:p>
            <a:r>
              <a:rPr lang="fa-IR" dirty="0" err="1" smtClean="0"/>
              <a:t>اشیا</a:t>
            </a:r>
            <a:r>
              <a:rPr lang="fa-IR" dirty="0" err="1"/>
              <a:t>ئ</a:t>
            </a:r>
            <a:r>
              <a:rPr lang="fa-IR" dirty="0" err="1" smtClean="0"/>
              <a:t>ی</a:t>
            </a:r>
            <a:r>
              <a:rPr lang="fa-IR" dirty="0" smtClean="0"/>
              <a:t> از این کلاس‌ها بسازیم و از </a:t>
            </a:r>
            <a:r>
              <a:rPr lang="fa-IR" dirty="0" err="1" smtClean="0"/>
              <a:t>آن‌ها</a:t>
            </a:r>
            <a:r>
              <a:rPr lang="fa-IR" dirty="0" smtClean="0"/>
              <a:t> استفاده کنیم</a:t>
            </a:r>
          </a:p>
          <a:p>
            <a:r>
              <a:rPr lang="fa-IR" dirty="0" smtClean="0"/>
              <a:t>طرح مسأله: </a:t>
            </a:r>
          </a:p>
          <a:p>
            <a:pPr lvl="1"/>
            <a:r>
              <a:rPr lang="fa-IR" dirty="0" smtClean="0"/>
              <a:t>متد پارس کردن می‌تواند یک متد انتزاعی با عنوان صحبت کردن باشد: </a:t>
            </a:r>
            <a:r>
              <a:rPr lang="en-US" dirty="0" smtClean="0"/>
              <a:t>talk</a:t>
            </a:r>
            <a:endParaRPr lang="fa-IR" dirty="0" smtClean="0"/>
          </a:p>
          <a:p>
            <a:pPr lvl="1"/>
            <a:r>
              <a:rPr lang="fa-IR" dirty="0" smtClean="0"/>
              <a:t>این متد در </a:t>
            </a:r>
            <a:r>
              <a:rPr lang="en-US" dirty="0" smtClean="0"/>
              <a:t>Animal</a:t>
            </a:r>
            <a:r>
              <a:rPr lang="fa-IR" dirty="0" smtClean="0"/>
              <a:t> معنی دارد ولی قابل </a:t>
            </a:r>
            <a:r>
              <a:rPr lang="fa-IR" dirty="0" err="1" smtClean="0"/>
              <a:t>پیاده‌سازی</a:t>
            </a:r>
            <a:r>
              <a:rPr lang="fa-IR" dirty="0" smtClean="0"/>
              <a:t> نیست</a:t>
            </a:r>
          </a:p>
          <a:p>
            <a:pPr lvl="1"/>
            <a:r>
              <a:rPr lang="fa-IR" dirty="0" smtClean="0"/>
              <a:t>جزئیات بیشتر را بعداً </a:t>
            </a:r>
            <a:r>
              <a:rPr lang="fa-IR" dirty="0" err="1" smtClean="0"/>
              <a:t>می‌بینیم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4526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وراثت </a:t>
            </a:r>
            <a:r>
              <a:rPr lang="fa-IR" dirty="0" smtClean="0"/>
              <a:t>و سطوح دسترسی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سطح دسترسی </a:t>
            </a:r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یادآوری: سطوح دسترسی </a:t>
            </a:r>
            <a:r>
              <a:rPr lang="en-US" dirty="0" smtClean="0"/>
              <a:t>public</a:t>
            </a:r>
            <a:r>
              <a:rPr lang="fa-IR" dirty="0" smtClean="0"/>
              <a:t> ، </a:t>
            </a:r>
            <a:r>
              <a:rPr lang="en-US" dirty="0" smtClean="0"/>
              <a:t>package access</a:t>
            </a:r>
            <a:r>
              <a:rPr lang="fa-IR" dirty="0" smtClean="0"/>
              <a:t> و </a:t>
            </a:r>
            <a:r>
              <a:rPr lang="en-US" dirty="0" smtClean="0"/>
              <a:t>private</a:t>
            </a:r>
          </a:p>
          <a:p>
            <a:r>
              <a:rPr lang="fa-IR" dirty="0" smtClean="0"/>
              <a:t>گاهی لازم است یک ويژگی یا متد در </a:t>
            </a:r>
            <a:r>
              <a:rPr lang="fa-IR" dirty="0" err="1" smtClean="0"/>
              <a:t>زیرکلاس‌ها</a:t>
            </a:r>
            <a:r>
              <a:rPr lang="fa-IR" dirty="0" smtClean="0"/>
              <a:t> قابل استفاده باشد</a:t>
            </a:r>
          </a:p>
          <a:p>
            <a:pPr lvl="1"/>
            <a:r>
              <a:rPr lang="fa-IR" dirty="0" smtClean="0"/>
              <a:t>ولی از سایر کلاس‌ها مخفی باشد</a:t>
            </a:r>
          </a:p>
          <a:p>
            <a:pPr lvl="1"/>
            <a:r>
              <a:rPr lang="fa-IR" dirty="0" smtClean="0"/>
              <a:t>مثال: اگر </a:t>
            </a:r>
            <a:r>
              <a:rPr lang="en-US" dirty="0" smtClean="0"/>
              <a:t>name</a:t>
            </a:r>
            <a:r>
              <a:rPr lang="fa-IR" dirty="0" smtClean="0"/>
              <a:t> در </a:t>
            </a:r>
            <a:r>
              <a:rPr lang="en-US" dirty="0" smtClean="0"/>
              <a:t>Person</a:t>
            </a:r>
            <a:r>
              <a:rPr lang="fa-IR" dirty="0" smtClean="0"/>
              <a:t> ، </a:t>
            </a:r>
            <a:r>
              <a:rPr lang="en-US" dirty="0" smtClean="0"/>
              <a:t>private</a:t>
            </a:r>
            <a:r>
              <a:rPr lang="fa-IR" dirty="0" smtClean="0"/>
              <a:t> باشد:</a:t>
            </a:r>
            <a:br>
              <a:rPr lang="fa-IR" dirty="0" smtClean="0"/>
            </a:br>
            <a:r>
              <a:rPr lang="fa-IR" dirty="0" smtClean="0"/>
              <a:t> کلاس </a:t>
            </a:r>
            <a:r>
              <a:rPr lang="en-US" dirty="0" smtClean="0"/>
              <a:t>Student</a:t>
            </a:r>
            <a:r>
              <a:rPr lang="fa-IR" dirty="0" smtClean="0"/>
              <a:t> </a:t>
            </a:r>
            <a:r>
              <a:rPr lang="fa-IR" dirty="0" err="1" smtClean="0"/>
              <a:t>نمی‌تواند</a:t>
            </a:r>
            <a:r>
              <a:rPr lang="fa-IR" dirty="0" smtClean="0"/>
              <a:t> از این ويژگی استفاده کند</a:t>
            </a:r>
          </a:p>
          <a:p>
            <a:r>
              <a:rPr lang="fa-IR" dirty="0" smtClean="0"/>
              <a:t>برای این نیازمندی، سطح دسترسی دیگری ایجاد شده است: </a:t>
            </a:r>
            <a:r>
              <a:rPr lang="en-US" b="1" u="sng" dirty="0"/>
              <a:t>protected</a:t>
            </a:r>
            <a:r>
              <a:rPr lang="fa-IR" u="sng" dirty="0"/>
              <a:t> </a:t>
            </a:r>
            <a:endParaRPr lang="en-US" u="sng" dirty="0" smtClean="0"/>
          </a:p>
          <a:p>
            <a:r>
              <a:rPr lang="fa-IR" dirty="0" smtClean="0"/>
              <a:t>اگر عضوی (متد یا متغیر) </a:t>
            </a:r>
            <a:r>
              <a:rPr lang="en-US" sz="2800" dirty="0" smtClean="0"/>
              <a:t>protected</a:t>
            </a:r>
            <a:r>
              <a:rPr lang="fa-IR" sz="2800" dirty="0" smtClean="0"/>
              <a:t> </a:t>
            </a:r>
            <a:r>
              <a:rPr lang="fa-IR" dirty="0" smtClean="0"/>
              <a:t>باشد، برای </a:t>
            </a:r>
            <a:r>
              <a:rPr lang="fa-IR" dirty="0" err="1" smtClean="0"/>
              <a:t>زیرکلاس‌ها</a:t>
            </a:r>
            <a:r>
              <a:rPr lang="fa-IR" dirty="0" smtClean="0"/>
              <a:t> در دسترس است</a:t>
            </a:r>
          </a:p>
          <a:p>
            <a:pPr lvl="1"/>
            <a:r>
              <a:rPr lang="fa-IR" dirty="0" smtClean="0"/>
              <a:t>نکته: این عضو برای کلاس‌های داخل همان بسته (</a:t>
            </a:r>
            <a:r>
              <a:rPr lang="en-US" dirty="0" smtClean="0"/>
              <a:t>package</a:t>
            </a:r>
            <a:r>
              <a:rPr lang="fa-IR" dirty="0" smtClean="0"/>
              <a:t>) هم قابل استفاده است</a:t>
            </a:r>
          </a:p>
          <a:p>
            <a:pPr lvl="1"/>
            <a:r>
              <a:rPr lang="fa-IR" dirty="0" smtClean="0"/>
              <a:t>برای سایر کلاس‌ها  مخفی (غیرقابل استفاده) خواهد بود</a:t>
            </a:r>
          </a:p>
          <a:p>
            <a:r>
              <a:rPr lang="fa-IR" dirty="0"/>
              <a:t>یک سطح دسترسی </a:t>
            </a:r>
            <a:r>
              <a:rPr lang="fa-IR" dirty="0" smtClean="0"/>
              <a:t>میانی: کمتر </a:t>
            </a:r>
            <a:r>
              <a:rPr lang="fa-IR" dirty="0"/>
              <a:t>از </a:t>
            </a:r>
            <a:r>
              <a:rPr lang="en-US" dirty="0"/>
              <a:t>public</a:t>
            </a:r>
            <a:r>
              <a:rPr lang="fa-IR" dirty="0"/>
              <a:t> و بیشتر از </a:t>
            </a:r>
            <a:r>
              <a:rPr lang="en-US" dirty="0"/>
              <a:t>package </a:t>
            </a:r>
            <a:r>
              <a:rPr lang="en-US" dirty="0" smtClean="0"/>
              <a:t>access</a:t>
            </a:r>
            <a:endParaRPr lang="fa-IR" dirty="0" smtClean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983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مفهوم وراثت</a:t>
            </a:r>
            <a:br>
              <a:rPr lang="fa-IR" dirty="0" smtClean="0"/>
            </a:br>
            <a:r>
              <a:rPr lang="en-US" dirty="0" smtClean="0"/>
              <a:t>Introduction to Inheritance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494293"/>
            <a:ext cx="8763000" cy="383030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Public</a:t>
            </a:r>
            <a:r>
              <a:rPr lang="fa-IR" sz="2400" b="1" dirty="0" smtClean="0"/>
              <a:t> (عمومی)</a:t>
            </a:r>
            <a:r>
              <a:rPr lang="fa-IR" sz="2400" dirty="0" smtClean="0"/>
              <a:t>: از همه کلاس‌ها قابل استفاده است</a:t>
            </a:r>
            <a:endParaRPr lang="en-US" sz="2400" dirty="0" smtClean="0"/>
          </a:p>
          <a:p>
            <a:r>
              <a:rPr lang="en-US" sz="2400" b="1" dirty="0" smtClean="0"/>
              <a:t>Protected</a:t>
            </a:r>
            <a:r>
              <a:rPr lang="fa-IR" sz="2400" b="1" dirty="0" smtClean="0"/>
              <a:t> (محفوظ)</a:t>
            </a:r>
            <a:r>
              <a:rPr lang="fa-IR" sz="2400" dirty="0" smtClean="0"/>
              <a:t>: از </a:t>
            </a:r>
            <a:r>
              <a:rPr lang="fa-IR" sz="2400" dirty="0" err="1" smtClean="0"/>
              <a:t>زیرکلاس‌ها</a:t>
            </a:r>
            <a:r>
              <a:rPr lang="fa-IR" sz="2400" dirty="0" smtClean="0"/>
              <a:t> قابل استفاده است</a:t>
            </a:r>
          </a:p>
          <a:p>
            <a:pPr lvl="1"/>
            <a:r>
              <a:rPr lang="fa-IR" sz="2400" dirty="0" smtClean="0"/>
              <a:t>از سایر کلاس‌های همان بسته هم قابل استفاده است</a:t>
            </a:r>
          </a:p>
          <a:p>
            <a:r>
              <a:rPr lang="en-US" sz="2400" b="1" dirty="0" smtClean="0"/>
              <a:t>Package access</a:t>
            </a:r>
            <a:r>
              <a:rPr lang="fa-IR" sz="2400" b="1" dirty="0" smtClean="0"/>
              <a:t> (دسترسی در بسته)</a:t>
            </a:r>
            <a:endParaRPr lang="en-US" sz="2400" b="1" dirty="0" smtClean="0"/>
          </a:p>
          <a:p>
            <a:pPr lvl="1"/>
            <a:r>
              <a:rPr lang="fa-IR" sz="2400" dirty="0"/>
              <a:t>از سایر کلاس‌های همان بسته هم قابل استفاده است</a:t>
            </a:r>
          </a:p>
          <a:p>
            <a:r>
              <a:rPr lang="en-US" sz="2400" b="1" dirty="0" smtClean="0"/>
              <a:t>Private</a:t>
            </a:r>
            <a:r>
              <a:rPr lang="fa-IR" sz="2400" b="1" dirty="0" smtClean="0"/>
              <a:t> (خصوصی)</a:t>
            </a:r>
            <a:endParaRPr lang="en-US" sz="2400" b="1" dirty="0" smtClean="0"/>
          </a:p>
          <a:p>
            <a:pPr lvl="1"/>
            <a:r>
              <a:rPr lang="fa-IR" sz="2400" dirty="0" smtClean="0"/>
              <a:t>فقط در همان کلاس قابل استفاده است (از دید هر کلاس دیگری مخفی است)</a:t>
            </a:r>
            <a:endParaRPr lang="fa-IR" sz="2400" dirty="0"/>
          </a:p>
        </p:txBody>
      </p:sp>
      <p:pic>
        <p:nvPicPr>
          <p:cNvPr id="1026" name="Picture 2" descr="access-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76200"/>
            <a:ext cx="7775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در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fa-IR" dirty="0" smtClean="0"/>
              <a:t>در </a:t>
            </a:r>
            <a:r>
              <a:rPr lang="en-US" dirty="0" smtClean="0"/>
              <a:t>UML Class Diagram</a:t>
            </a:r>
          </a:p>
          <a:p>
            <a:pPr lvl="1"/>
            <a:r>
              <a:rPr lang="fa-IR" dirty="0"/>
              <a:t>اعضای </a:t>
            </a:r>
            <a:r>
              <a:rPr lang="en-US" dirty="0" smtClean="0"/>
              <a:t>protected</a:t>
            </a:r>
            <a:r>
              <a:rPr lang="fa-IR" dirty="0"/>
              <a:t> </a:t>
            </a:r>
            <a:r>
              <a:rPr lang="fa-IR" dirty="0" smtClean="0"/>
              <a:t>: با </a:t>
            </a:r>
            <a:r>
              <a:rPr lang="en-US" b="1" dirty="0" smtClean="0"/>
              <a:t>#</a:t>
            </a:r>
          </a:p>
          <a:p>
            <a:pPr lvl="1"/>
            <a:r>
              <a:rPr lang="fa-IR" dirty="0" smtClean="0"/>
              <a:t>اعضای خصوصی : با –</a:t>
            </a:r>
          </a:p>
          <a:p>
            <a:pPr lvl="1"/>
            <a:r>
              <a:rPr lang="fa-IR" dirty="0" smtClean="0"/>
              <a:t>اعضای عمومی : با </a:t>
            </a:r>
            <a:r>
              <a:rPr lang="en-US" b="1" dirty="0" smtClean="0"/>
              <a:t>+</a:t>
            </a:r>
            <a:endParaRPr lang="fa-IR" b="1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0150"/>
            <a:ext cx="3867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err="1" smtClean="0"/>
              <a:t>هرگاه</a:t>
            </a:r>
            <a:r>
              <a:rPr lang="fa-IR" dirty="0" smtClean="0"/>
              <a:t> یک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می‌سازیم</a:t>
            </a:r>
            <a:r>
              <a:rPr lang="fa-IR" dirty="0" smtClean="0"/>
              <a:t> و </a:t>
            </a:r>
            <a:r>
              <a:rPr lang="fa-IR" dirty="0" err="1" smtClean="0"/>
              <a:t>متدی</a:t>
            </a:r>
            <a:r>
              <a:rPr lang="fa-IR" dirty="0" smtClean="0"/>
              <a:t> را </a:t>
            </a:r>
            <a:r>
              <a:rPr lang="en-US" dirty="0" smtClean="0"/>
              <a:t>Override</a:t>
            </a:r>
            <a:r>
              <a:rPr lang="fa-IR" dirty="0" smtClean="0"/>
              <a:t> می‌کنیم:</a:t>
            </a:r>
          </a:p>
          <a:p>
            <a:pPr marL="0" indent="0">
              <a:buNone/>
            </a:pPr>
            <a:r>
              <a:rPr lang="fa-IR" dirty="0" smtClean="0"/>
              <a:t>    حق نداریم سطح دسترسی به این متد را کاهش دهیم</a:t>
            </a:r>
          </a:p>
          <a:p>
            <a:r>
              <a:rPr lang="fa-IR" dirty="0" smtClean="0"/>
              <a:t>مثلاً </a:t>
            </a:r>
            <a:r>
              <a:rPr lang="fa-IR" dirty="0" err="1" smtClean="0"/>
              <a:t>نمی‌توانیم</a:t>
            </a:r>
            <a:r>
              <a:rPr lang="fa-IR" dirty="0" smtClean="0"/>
              <a:t> </a:t>
            </a:r>
            <a:r>
              <a:rPr lang="fa-IR" dirty="0" err="1" smtClean="0"/>
              <a:t>متدی</a:t>
            </a:r>
            <a:r>
              <a:rPr lang="fa-IR" dirty="0" smtClean="0"/>
              <a:t> که در </a:t>
            </a:r>
            <a:r>
              <a:rPr lang="fa-IR" dirty="0" err="1" smtClean="0"/>
              <a:t>اَبَرکلاس</a:t>
            </a:r>
            <a:r>
              <a:rPr lang="fa-IR" dirty="0" smtClean="0"/>
              <a:t> </a:t>
            </a:r>
            <a:r>
              <a:rPr lang="en-US" dirty="0" smtClean="0"/>
              <a:t>public</a:t>
            </a:r>
            <a:r>
              <a:rPr lang="fa-IR" dirty="0" smtClean="0"/>
              <a:t> بوده را </a:t>
            </a:r>
            <a:br>
              <a:rPr lang="fa-IR" dirty="0" smtClean="0"/>
            </a:br>
            <a:r>
              <a:rPr lang="fa-IR" dirty="0" smtClean="0"/>
              <a:t>  در </a:t>
            </a:r>
            <a:r>
              <a:rPr lang="fa-IR" dirty="0" err="1" smtClean="0"/>
              <a:t>زیرکلاس</a:t>
            </a:r>
            <a:r>
              <a:rPr lang="fa-IR" dirty="0" smtClean="0"/>
              <a:t>، </a:t>
            </a:r>
            <a:r>
              <a:rPr lang="en-US" dirty="0" smtClean="0"/>
              <a:t>private</a:t>
            </a:r>
            <a:r>
              <a:rPr lang="fa-IR" dirty="0" smtClean="0"/>
              <a:t> تعریف کنیم (</a:t>
            </a:r>
            <a:r>
              <a:rPr lang="en-US" dirty="0" smtClean="0"/>
              <a:t>override</a:t>
            </a:r>
            <a:r>
              <a:rPr lang="fa-IR" dirty="0" smtClean="0"/>
              <a:t>  کنیم)</a:t>
            </a:r>
          </a:p>
          <a:p>
            <a:r>
              <a:rPr lang="fa-IR" dirty="0" smtClean="0"/>
              <a:t>چرا؟ زیرا این کار قانون </a:t>
            </a:r>
            <a:r>
              <a:rPr lang="en-US" dirty="0" smtClean="0"/>
              <a:t>IS-A</a:t>
            </a:r>
            <a:r>
              <a:rPr lang="fa-IR" dirty="0" smtClean="0"/>
              <a:t> را نقض می‌کند</a:t>
            </a:r>
          </a:p>
          <a:p>
            <a:pPr lvl="1"/>
            <a:r>
              <a:rPr lang="fa-IR" sz="3000" dirty="0" smtClean="0"/>
              <a:t>هر شیئی از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، شیئی از جنس </a:t>
            </a:r>
            <a:r>
              <a:rPr lang="fa-IR" sz="3000" dirty="0" err="1" smtClean="0"/>
              <a:t>اَبَرکلاس</a:t>
            </a:r>
            <a:r>
              <a:rPr lang="fa-IR" sz="3000" dirty="0"/>
              <a:t> </a:t>
            </a:r>
            <a:r>
              <a:rPr lang="fa-IR" sz="3000" dirty="0" smtClean="0"/>
              <a:t>هم هست</a:t>
            </a:r>
          </a:p>
          <a:p>
            <a:pPr lvl="1"/>
            <a:r>
              <a:rPr lang="fa-IR" sz="3000" dirty="0" smtClean="0"/>
              <a:t>هر رفتاری که در </a:t>
            </a:r>
            <a:r>
              <a:rPr lang="fa-IR" sz="3000" dirty="0" err="1" smtClean="0"/>
              <a:t>اَبَرکلاس</a:t>
            </a:r>
            <a:r>
              <a:rPr lang="fa-IR" sz="3000" dirty="0" smtClean="0"/>
              <a:t> هست، باید برای اشیاء </a:t>
            </a:r>
            <a:r>
              <a:rPr lang="fa-IR" sz="3000" dirty="0" err="1" smtClean="0"/>
              <a:t>زیرکلاس</a:t>
            </a:r>
            <a:r>
              <a:rPr lang="fa-IR" sz="3000" dirty="0" smtClean="0"/>
              <a:t> هم قابل فراخوانی باشد</a:t>
            </a:r>
          </a:p>
          <a:p>
            <a:pPr lvl="1"/>
            <a:r>
              <a:rPr lang="fa-IR" sz="3000" dirty="0" smtClean="0"/>
              <a:t>مثلاً اگر «غذاخوردن» یک متد </a:t>
            </a:r>
            <a:r>
              <a:rPr lang="en-US" sz="3000" dirty="0" smtClean="0"/>
              <a:t>public</a:t>
            </a:r>
            <a:r>
              <a:rPr lang="fa-IR" sz="3000" dirty="0" smtClean="0"/>
              <a:t> در کلاس «حیوان» است:</a:t>
            </a:r>
          </a:p>
          <a:p>
            <a:pPr lvl="2"/>
            <a:r>
              <a:rPr lang="fa-IR" sz="2800" dirty="0" smtClean="0"/>
              <a:t>یعنی هر حیوانی این رفتار را دارد</a:t>
            </a:r>
          </a:p>
          <a:p>
            <a:pPr lvl="2"/>
            <a:r>
              <a:rPr lang="fa-IR" sz="2800" dirty="0" smtClean="0"/>
              <a:t>مثلاً کلاس سگ </a:t>
            </a:r>
            <a:r>
              <a:rPr lang="fa-IR" sz="2800" dirty="0" err="1" smtClean="0"/>
              <a:t>نمی‌تواند</a:t>
            </a:r>
            <a:r>
              <a:rPr lang="fa-IR" sz="2800" dirty="0" smtClean="0"/>
              <a:t> این متد را مخفی (غیرقابل فراخوانی) کند</a:t>
            </a:r>
            <a:endParaRPr lang="en-US" sz="2800" dirty="0" smtClean="0"/>
          </a:p>
          <a:p>
            <a:r>
              <a:rPr lang="fa-IR" dirty="0" smtClean="0"/>
              <a:t>پس سطح دسترسی به </a:t>
            </a:r>
            <a:r>
              <a:rPr lang="fa-IR" dirty="0" err="1" smtClean="0"/>
              <a:t>متدها</a:t>
            </a:r>
            <a:r>
              <a:rPr lang="fa-IR" dirty="0" smtClean="0"/>
              <a:t> در </a:t>
            </a:r>
            <a:r>
              <a:rPr lang="fa-IR" dirty="0" err="1" smtClean="0"/>
              <a:t>زیرکلاس‌ها</a:t>
            </a:r>
            <a:r>
              <a:rPr lang="fa-IR" dirty="0" smtClean="0"/>
              <a:t> قابل کاهش نیست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77425"/>
            <a:ext cx="25266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a-IR" sz="2800" dirty="0" err="1" smtClean="0">
                <a:solidFill>
                  <a:prstClr val="black"/>
                </a:solidFill>
                <a:cs typeface="B Nazanin" pitchFamily="2" charset="-78"/>
              </a:rPr>
              <a:t>وگرنه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: خطای کامپایل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018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کلیدواژه </a:t>
            </a:r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کلیدواژه </a:t>
            </a:r>
            <a:r>
              <a:rPr lang="en-US" i="1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3100" dirty="0" smtClean="0"/>
              <a:t>گاهی در </a:t>
            </a:r>
            <a:r>
              <a:rPr lang="fa-IR" sz="3100" dirty="0" err="1" smtClean="0"/>
              <a:t>زیرکلاس</a:t>
            </a:r>
            <a:r>
              <a:rPr lang="fa-IR" sz="3100" dirty="0" smtClean="0"/>
              <a:t> </a:t>
            </a:r>
            <a:r>
              <a:rPr lang="fa-IR" sz="3100" dirty="0" err="1" smtClean="0"/>
              <a:t>می‌خواهیم</a:t>
            </a:r>
            <a:r>
              <a:rPr lang="fa-IR" sz="3100" dirty="0" smtClean="0"/>
              <a:t> از عضوی استفاده کنیم که در </a:t>
            </a:r>
            <a:r>
              <a:rPr lang="fa-IR" sz="3100" dirty="0" err="1" smtClean="0"/>
              <a:t>اَبَرکلاس</a:t>
            </a:r>
            <a:r>
              <a:rPr lang="fa-IR" sz="3100" dirty="0" smtClean="0"/>
              <a:t> تعریف شده</a:t>
            </a:r>
          </a:p>
          <a:p>
            <a:pPr lvl="1"/>
            <a:r>
              <a:rPr lang="fa-IR" dirty="0" smtClean="0"/>
              <a:t>مثلاً یک متد یا ويژگی (متغیر) از </a:t>
            </a:r>
            <a:r>
              <a:rPr lang="fa-IR" dirty="0" err="1" smtClean="0"/>
              <a:t>اَبَرکلاس</a:t>
            </a:r>
            <a:endParaRPr lang="fa-IR" dirty="0" smtClean="0"/>
          </a:p>
          <a:p>
            <a:r>
              <a:rPr lang="fa-IR" dirty="0" smtClean="0"/>
              <a:t>فرض کنید عضوی دقیقاً با همان نام در </a:t>
            </a:r>
            <a:r>
              <a:rPr lang="fa-IR" dirty="0" err="1" smtClean="0"/>
              <a:t>زیرکلاس</a:t>
            </a:r>
            <a:r>
              <a:rPr lang="fa-IR" dirty="0" smtClean="0"/>
              <a:t> هم وجود داشته باشد</a:t>
            </a:r>
          </a:p>
          <a:p>
            <a:pPr lvl="1"/>
            <a:r>
              <a:rPr lang="fa-IR" dirty="0" smtClean="0"/>
              <a:t>مثلاً متد موردنظر را در </a:t>
            </a:r>
            <a:r>
              <a:rPr lang="fa-IR" dirty="0" err="1" smtClean="0"/>
              <a:t>زیرکلاس</a:t>
            </a:r>
            <a:r>
              <a:rPr lang="fa-IR" dirty="0"/>
              <a:t> </a:t>
            </a:r>
            <a:r>
              <a:rPr lang="en-US" dirty="0" smtClean="0"/>
              <a:t>override</a:t>
            </a:r>
            <a:r>
              <a:rPr lang="fa-IR" dirty="0" smtClean="0"/>
              <a:t> کرده باشیم</a:t>
            </a:r>
          </a:p>
          <a:p>
            <a:r>
              <a:rPr lang="fa-IR" dirty="0" smtClean="0"/>
              <a:t>در این </a:t>
            </a:r>
            <a:r>
              <a:rPr lang="fa-IR" dirty="0" err="1" smtClean="0"/>
              <a:t>شرايط</a:t>
            </a:r>
            <a:r>
              <a:rPr lang="fa-IR" dirty="0" smtClean="0"/>
              <a:t> با کمک نام این عضو، عضوی از همین کلاس فراخوانی می‌شود</a:t>
            </a:r>
          </a:p>
          <a:p>
            <a:pPr lvl="1"/>
            <a:r>
              <a:rPr lang="fa-IR" dirty="0" smtClean="0"/>
              <a:t>نه از </a:t>
            </a:r>
            <a:r>
              <a:rPr lang="fa-IR" dirty="0" err="1" smtClean="0"/>
              <a:t>اَبَرکلاس</a:t>
            </a:r>
            <a:endParaRPr lang="fa-IR" dirty="0" smtClean="0"/>
          </a:p>
          <a:p>
            <a:r>
              <a:rPr lang="fa-IR" sz="3500" dirty="0" smtClean="0"/>
              <a:t>راه حل: کلیدواژه </a:t>
            </a:r>
            <a:r>
              <a:rPr lang="en-US" sz="3500" b="1" dirty="0" smtClean="0"/>
              <a:t>super</a:t>
            </a:r>
            <a:endParaRPr lang="fa-IR" sz="3500" b="1" dirty="0" smtClean="0"/>
          </a:p>
          <a:p>
            <a:pPr lvl="1"/>
            <a:r>
              <a:rPr lang="fa-IR" dirty="0"/>
              <a:t>با </a:t>
            </a:r>
            <a:r>
              <a:rPr lang="en-US" dirty="0" smtClean="0"/>
              <a:t>super</a:t>
            </a:r>
            <a:r>
              <a:rPr lang="fa-IR" dirty="0" smtClean="0"/>
              <a:t> </a:t>
            </a:r>
            <a:r>
              <a:rPr lang="fa-IR" dirty="0" err="1"/>
              <a:t>می‌توانیم</a:t>
            </a:r>
            <a:r>
              <a:rPr lang="fa-IR" dirty="0"/>
              <a:t> از اعضایی که در </a:t>
            </a:r>
            <a:r>
              <a:rPr lang="fa-IR" dirty="0" err="1"/>
              <a:t>اَبَرکلاس</a:t>
            </a:r>
            <a:r>
              <a:rPr lang="fa-IR" dirty="0"/>
              <a:t> تعریف </a:t>
            </a:r>
            <a:r>
              <a:rPr lang="fa-IR" dirty="0" err="1"/>
              <a:t>شده‌اند</a:t>
            </a:r>
            <a:r>
              <a:rPr lang="fa-IR" dirty="0"/>
              <a:t> استفاده </a:t>
            </a:r>
            <a:r>
              <a:rPr lang="fa-IR" dirty="0" smtClean="0"/>
              <a:t>کنیم</a:t>
            </a:r>
          </a:p>
          <a:p>
            <a:pPr lvl="1"/>
            <a:r>
              <a:rPr lang="fa-IR" dirty="0" smtClean="0"/>
              <a:t>برای فراخوانی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اَبَرکلاس</a:t>
            </a:r>
            <a:r>
              <a:rPr lang="fa-IR" dirty="0" smtClean="0"/>
              <a:t> هم </a:t>
            </a:r>
            <a:r>
              <a:rPr lang="fa-IR" dirty="0" err="1" smtClean="0"/>
              <a:t>می‌توانیم</a:t>
            </a:r>
            <a:r>
              <a:rPr lang="fa-IR" dirty="0" smtClean="0"/>
              <a:t> از </a:t>
            </a:r>
            <a:r>
              <a:rPr lang="en-US" dirty="0" smtClean="0"/>
              <a:t>super</a:t>
            </a:r>
            <a:r>
              <a:rPr lang="fa-IR" dirty="0" smtClean="0"/>
              <a:t> استفاده 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کلیدواژه </a:t>
            </a:r>
            <a:r>
              <a:rPr lang="en-US" dirty="0" smtClean="0"/>
              <a:t>super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fa-IR" dirty="0"/>
              <a:t>مثال:    </a:t>
            </a:r>
            <a:r>
              <a:rPr lang="en-US" b="1" i="1" dirty="0" err="1">
                <a:solidFill>
                  <a:srgbClr val="86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.f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fa-IR" dirty="0"/>
              <a:t> </a:t>
            </a:r>
          </a:p>
          <a:p>
            <a:pPr lvl="1"/>
            <a:r>
              <a:rPr lang="fa-IR" dirty="0"/>
              <a:t>با این کار متد </a:t>
            </a:r>
            <a:r>
              <a:rPr lang="en-US" b="1" dirty="0"/>
              <a:t>f</a:t>
            </a:r>
            <a:r>
              <a:rPr lang="fa-IR" dirty="0"/>
              <a:t> که در </a:t>
            </a:r>
            <a:r>
              <a:rPr lang="fa-IR" dirty="0" err="1"/>
              <a:t>اَبَرکلاس</a:t>
            </a:r>
            <a:r>
              <a:rPr lang="fa-IR" dirty="0"/>
              <a:t> تعریف شده فراخوانی می‌شود</a:t>
            </a:r>
          </a:p>
          <a:p>
            <a:pPr lvl="1"/>
            <a:r>
              <a:rPr lang="fa-IR" dirty="0" err="1"/>
              <a:t>به‌ويژه</a:t>
            </a:r>
            <a:r>
              <a:rPr lang="fa-IR" dirty="0"/>
              <a:t> اگر متد </a:t>
            </a:r>
            <a:r>
              <a:rPr lang="en-US" dirty="0"/>
              <a:t>f()</a:t>
            </a:r>
            <a:r>
              <a:rPr lang="fa-IR" dirty="0"/>
              <a:t> در همین کلاس وجود داشته </a:t>
            </a:r>
            <a:r>
              <a:rPr lang="fa-IR" dirty="0" smtClean="0"/>
              <a:t>باشید</a:t>
            </a:r>
          </a:p>
          <a:p>
            <a:r>
              <a:rPr lang="fa-IR" dirty="0" smtClean="0"/>
              <a:t>مثال: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dirty="0" smtClean="0"/>
          </a:p>
          <a:p>
            <a:r>
              <a:rPr lang="fa-IR" dirty="0" smtClean="0"/>
              <a:t>با کمک </a:t>
            </a:r>
            <a:r>
              <a:rPr lang="en-US" dirty="0" smtClean="0"/>
              <a:t>super</a:t>
            </a:r>
            <a:r>
              <a:rPr lang="fa-IR" dirty="0" smtClean="0"/>
              <a:t> تصریح می‌کنیم که یک عضو از </a:t>
            </a:r>
            <a:r>
              <a:rPr lang="fa-IR" dirty="0" err="1" smtClean="0"/>
              <a:t>اَبَرکلاس</a:t>
            </a:r>
            <a:r>
              <a:rPr lang="fa-IR" dirty="0" smtClean="0"/>
              <a:t> موردنظر است</a:t>
            </a:r>
            <a:endParaRPr lang="en-US" dirty="0"/>
          </a:p>
          <a:p>
            <a:r>
              <a:rPr lang="fa-IR" sz="3100" dirty="0"/>
              <a:t>با کمک </a:t>
            </a:r>
            <a:r>
              <a:rPr lang="en-US" sz="3100" dirty="0" smtClean="0"/>
              <a:t>this</a:t>
            </a:r>
            <a:r>
              <a:rPr lang="fa-IR" sz="3100" dirty="0" smtClean="0"/>
              <a:t> </a:t>
            </a:r>
            <a:r>
              <a:rPr lang="fa-IR" sz="3100" dirty="0"/>
              <a:t>تصریح می‌کنیم که یک عضو از </a:t>
            </a:r>
            <a:r>
              <a:rPr lang="fa-IR" sz="3100" dirty="0" smtClean="0"/>
              <a:t>همین کلاس </a:t>
            </a:r>
            <a:r>
              <a:rPr lang="fa-IR" sz="3100" dirty="0"/>
              <a:t>موردنظر </a:t>
            </a:r>
            <a:r>
              <a:rPr lang="fa-IR" sz="3100" dirty="0" smtClean="0"/>
              <a:t>است</a:t>
            </a:r>
          </a:p>
          <a:p>
            <a:r>
              <a:rPr lang="fa-IR" dirty="0" smtClean="0"/>
              <a:t>کاربرد مهم دیگر: فراخوانی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اَبَرکلاس</a:t>
            </a:r>
            <a:endParaRPr lang="fa-IR" dirty="0" smtClean="0"/>
          </a:p>
          <a:p>
            <a:pPr lvl="1"/>
            <a:r>
              <a:rPr lang="fa-IR" dirty="0" smtClean="0"/>
              <a:t>مثال</a:t>
            </a:r>
            <a:r>
              <a:rPr lang="fa-IR" dirty="0"/>
              <a:t>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dirty="0"/>
          </a:p>
          <a:p>
            <a:pPr lvl="1"/>
            <a:r>
              <a:rPr lang="fa-IR" dirty="0" smtClean="0"/>
              <a:t>با این کار سازنده </a:t>
            </a:r>
            <a:r>
              <a:rPr lang="fa-IR" dirty="0" err="1" smtClean="0"/>
              <a:t>اَبَرکلاس</a:t>
            </a:r>
            <a:r>
              <a:rPr lang="fa-IR" dirty="0" smtClean="0"/>
              <a:t> فراخوانی می‌شود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کاربرد </a:t>
            </a:r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92278F"/>
              </a:buClr>
            </a:pPr>
            <a:r>
              <a:rPr lang="fa-IR" sz="3000" dirty="0" smtClean="0">
                <a:solidFill>
                  <a:prstClr val="black"/>
                </a:solidFill>
              </a:rPr>
              <a:t>استفاده مجدد از تعریف </a:t>
            </a:r>
            <a:r>
              <a:rPr lang="fa-IR" sz="3000" dirty="0" err="1" smtClean="0">
                <a:solidFill>
                  <a:prstClr val="black"/>
                </a:solidFill>
              </a:rPr>
              <a:t>متدی</a:t>
            </a:r>
            <a:r>
              <a:rPr lang="fa-IR" sz="3000" dirty="0" smtClean="0">
                <a:solidFill>
                  <a:prstClr val="black"/>
                </a:solidFill>
              </a:rPr>
              <a:t> که در </a:t>
            </a:r>
            <a:r>
              <a:rPr lang="fa-IR" sz="3000" dirty="0" err="1" smtClean="0">
                <a:solidFill>
                  <a:prstClr val="black"/>
                </a:solidFill>
              </a:rPr>
              <a:t>اَبَرکلاس</a:t>
            </a:r>
            <a:r>
              <a:rPr lang="fa-IR" sz="3000" dirty="0" smtClean="0">
                <a:solidFill>
                  <a:prstClr val="black"/>
                </a:solidFill>
              </a:rPr>
              <a:t> هست</a:t>
            </a:r>
            <a:br>
              <a:rPr lang="fa-IR" sz="3000" dirty="0" smtClean="0">
                <a:solidFill>
                  <a:prstClr val="black"/>
                </a:solidFill>
              </a:rPr>
            </a:br>
            <a:r>
              <a:rPr lang="fa-IR" sz="3000" dirty="0" smtClean="0">
                <a:solidFill>
                  <a:prstClr val="black"/>
                </a:solidFill>
              </a:rPr>
              <a:t>و در حال </a:t>
            </a:r>
            <a:r>
              <a:rPr lang="en-US" sz="3000" dirty="0" smtClean="0">
                <a:solidFill>
                  <a:prstClr val="black"/>
                </a:solidFill>
              </a:rPr>
              <a:t>Override</a:t>
            </a:r>
            <a:r>
              <a:rPr lang="fa-IR" sz="3000" dirty="0" smtClean="0">
                <a:solidFill>
                  <a:prstClr val="black"/>
                </a:solidFill>
              </a:rPr>
              <a:t> کردن آن هستیم:</a:t>
            </a:r>
            <a:endParaRPr lang="fa-IR" sz="3000" dirty="0">
              <a:solidFill>
                <a:prstClr val="black"/>
              </a:solidFill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Person{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show(){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.show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400" b="1" i="1" dirty="0" err="1" smtClean="0">
                <a:solidFill>
                  <a:srgbClr val="2A00FF"/>
                </a:solidFill>
                <a:latin typeface="Courier New"/>
              </a:rPr>
              <a:t>studentID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857520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</a:t>
            </a:r>
            <a:r>
              <a:rPr lang="en-US" dirty="0" smtClean="0"/>
              <a:t>super</a:t>
            </a:r>
            <a:r>
              <a:rPr lang="fa-IR" dirty="0" smtClean="0"/>
              <a:t> در فراخوانی سازنده </a:t>
            </a:r>
            <a:r>
              <a:rPr lang="fa-IR" dirty="0" err="1" smtClean="0"/>
              <a:t>اَبَرکلاس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7620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886200"/>
            <a:ext cx="899160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4953000"/>
            <a:ext cx="2857520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81800" y="228600"/>
            <a:ext cx="2209800" cy="1708160"/>
          </a:xfrm>
        </p:spPr>
        <p:txBody>
          <a:bodyPr>
            <a:normAutofit fontScale="90000"/>
          </a:bodyPr>
          <a:lstStyle/>
          <a:p>
            <a:r>
              <a:rPr lang="fa-IR" dirty="0"/>
              <a:t>خروجی این قطعه برنامه چیست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6629400" cy="170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protected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"f() in Parent"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600200"/>
            <a:ext cx="601980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"f() in Child"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a(){ f(); }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b(){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c(){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4046309"/>
            <a:ext cx="457200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.b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353342"/>
            <a:ext cx="2667000" cy="2123658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b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پاسخ صحیح: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in Parent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f() in Child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f() in Child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f() in Child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f() in Parent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576261"/>
            <a:ext cx="1524000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8201" y="1955882"/>
            <a:ext cx="990600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82" y="1452562"/>
            <a:ext cx="7134225" cy="4257675"/>
          </a:xfrm>
          <a:prstGeom prst="rect">
            <a:avLst/>
          </a:prstGeom>
        </p:spPr>
      </p:pic>
      <p:pic>
        <p:nvPicPr>
          <p:cNvPr id="5126" name="Picture 6" descr="http://ts2.mm.bing.net/images/thumbnail.aspx?q=4976763807140565&amp;id=dc4ea29c04e7e31acb901f4576edb121&amp;url=http%3a%2f%2fvisual.merriam-webster.com%2fimages%2fanimal-kingdom%2finsects-arachnids%2fexamples-insects_4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876" y="5632199"/>
            <a:ext cx="884499" cy="61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سلسله‌مراتب</a:t>
            </a:r>
            <a:r>
              <a:rPr lang="fa-IR" dirty="0" smtClean="0"/>
              <a:t> کلاس‌ها</a:t>
            </a:r>
            <a:endParaRPr lang="en-US" dirty="0"/>
          </a:p>
        </p:txBody>
      </p:sp>
      <p:pic>
        <p:nvPicPr>
          <p:cNvPr id="5122" name="Picture 2" descr="http://ts1.mm.bing.net/images/thumbnail.aspx?q=5048322246312120&amp;id=5a5428ccdd780999fe45bae5fa57facd&amp;url=http%3a%2f%2fpsihealth.com%2fwp-content%2fuploads%2fwild-animals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1295400"/>
            <a:ext cx="1296144" cy="11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s2.mm.bing.net/images/thumbnail.aspx?q=5065227249388505&amp;id=cee054f98e350d0b1f2366a5ba7990ea&amp;url=http%3a%2f%2fsciencewithme.com%2fwp-content%2fuploads%2f2011%2f01%2fmammalsC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250" y="5506194"/>
            <a:ext cx="1040476" cy="7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ts3.mm.bing.net/images/thumbnail.aspx?q=4783838167239226&amp;id=4ad758ba128d2602a9326e0d6d79a0aa&amp;url=http%3a%2f%2fstyledip.com%2fwp-content%2fuploads%2f2011%2f11%2ffish-2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1274" y="5531159"/>
            <a:ext cx="896550" cy="7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ts1.mm.bing.net/images/thumbnail.aspx?q=4651888184198888&amp;id=f5d6e071871737bd822e2fba9983e864&amp;url=http%3a%2f%2fcooldesktopbackgroundsx.com%2fwp-content%2fuploads%2f2010%2f08%2fbirds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9328" y="5513725"/>
            <a:ext cx="1081167" cy="8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ts4.mm.bing.net/images/thumbnail.aspx?q=4979594190391531&amp;id=97464118a81b583a2a60b26ccaf709c8&amp;url=http%3a%2f%2fwww.arthursclipart.org%2fbiologya%2fbiology%2freptiles.gif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5531" y="5637634"/>
            <a:ext cx="958557" cy="68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ts3.mm.bing.net/images/thumbnail.aspx?q=4863157624310938&amp;id=ec26acf6cf12e3d7601509d59ad7f4ce&amp;url=http%3a%2f%2fvisual.merriam-webster.com%2fimages%2fanimal-kingdom%2famphibians%2fexamples-amphibians_2.jp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243" y="5648199"/>
            <a:ext cx="1080288" cy="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32766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1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مهره‌دار</a:t>
            </a:r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400" y="4876800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پستاندار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32766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1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بی‌مهره</a:t>
            </a:r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16002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1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حیوان</a:t>
            </a:r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4876800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ماهی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600" y="4941311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پرنده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19600" y="4953000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خزنده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8800" y="4953000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دوزیست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81800" y="4953000"/>
            <a:ext cx="914400" cy="545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حشره</a:t>
            </a:r>
            <a:endParaRPr lang="en-US" sz="19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91200" y="1295400"/>
            <a:ext cx="1600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1524000"/>
            <a:ext cx="2743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1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اَبَرکلاس</a:t>
            </a:r>
            <a:r>
              <a:rPr lang="fa-IR" sz="21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1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en-US" sz="21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super class</a:t>
            </a:r>
            <a:r>
              <a:rPr lang="fa-IR" sz="21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13374" y="5403599"/>
            <a:ext cx="1354425" cy="69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زیرکلاس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subclass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64088" y="3124200"/>
            <a:ext cx="1265312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1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اَبَرکلاس</a:t>
            </a:r>
            <a:r>
              <a:rPr lang="fa-IR" sz="21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1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1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زیرکلاس</a:t>
            </a:r>
            <a:endParaRPr lang="en-US" sz="21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95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08953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381115" y="2286000"/>
            <a:ext cx="1285885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81115" y="3200400"/>
            <a:ext cx="752485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3400" y="3810000"/>
            <a:ext cx="447685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1643061"/>
            <a:ext cx="2438400" cy="33813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24841" y="4114800"/>
            <a:ext cx="1466359" cy="33813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" y="347661"/>
            <a:ext cx="2438400" cy="338139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35379" y="4462461"/>
            <a:ext cx="1684421" cy="338139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01168" y="2590800"/>
            <a:ext cx="1875432" cy="33813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77105" y="2895600"/>
            <a:ext cx="2051895" cy="338139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28600"/>
            <a:ext cx="5105400" cy="685800"/>
          </a:xfrm>
        </p:spPr>
        <p:txBody>
          <a:bodyPr>
            <a:normAutofit/>
          </a:bodyPr>
          <a:lstStyle/>
          <a:p>
            <a:r>
              <a:rPr lang="fa-IR" dirty="0">
                <a:solidFill>
                  <a:srgbClr val="632E62"/>
                </a:solidFill>
              </a:rPr>
              <a:t>خروجی این برنامه چیست</a:t>
            </a:r>
            <a:r>
              <a:rPr lang="fa-IR" dirty="0" smtClean="0">
                <a:solidFill>
                  <a:srgbClr val="632E62"/>
                </a:solidFill>
              </a:rPr>
              <a:t>؟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49168" y="1371600"/>
            <a:ext cx="4466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prstClr val="black"/>
                </a:solidFill>
                <a:cs typeface="B Nazanin" pitchFamily="2" charset="-78"/>
              </a:rPr>
              <a:t>نکته:</a:t>
            </a:r>
          </a:p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- مفهوم 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Override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برای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متدها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معنی دارد</a:t>
            </a:r>
          </a:p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- برای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متغیرها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معنی ندارد</a:t>
            </a:r>
            <a:endParaRPr lang="fa-IR" sz="2400" dirty="0" smtClean="0"/>
          </a:p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- تعریف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ویژگی‌هایی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در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زیرکلاس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که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هم‌نام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ويژگی‌های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اَبَرکلاس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هستند، کار رایجی نیست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84290" y="3505200"/>
            <a:ext cx="1807310" cy="144655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b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پاسخ صحیح:</a:t>
            </a:r>
          </a:p>
          <a:p>
            <a:r>
              <a:rPr lang="fa-I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Object</a:t>
            </a:r>
            <a:r>
              <a:rPr lang="fa-IR" dirty="0" smtClean="0"/>
              <a:t> در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کلاسی در جاوا با نام </a:t>
            </a:r>
            <a:r>
              <a:rPr lang="en-US" b="1" dirty="0" smtClean="0"/>
              <a:t>Object</a:t>
            </a:r>
            <a:r>
              <a:rPr lang="fa-IR" b="1" dirty="0" smtClean="0"/>
              <a:t> </a:t>
            </a:r>
            <a:r>
              <a:rPr lang="fa-IR" dirty="0" smtClean="0"/>
              <a:t>وجود دارد</a:t>
            </a:r>
          </a:p>
          <a:p>
            <a:r>
              <a:rPr lang="fa-IR" dirty="0" smtClean="0"/>
              <a:t>هر کلاسی در جاوا، </a:t>
            </a:r>
            <a:r>
              <a:rPr lang="fa-IR" dirty="0" err="1" smtClean="0"/>
              <a:t>زیرکلاس</a:t>
            </a:r>
            <a:r>
              <a:rPr lang="fa-IR" dirty="0" smtClean="0"/>
              <a:t> (فرزند) </a:t>
            </a:r>
            <a:r>
              <a:rPr lang="en-US" dirty="0" smtClean="0"/>
              <a:t>Object</a:t>
            </a:r>
            <a:r>
              <a:rPr lang="fa-IR" dirty="0" smtClean="0"/>
              <a:t> است</a:t>
            </a:r>
          </a:p>
          <a:p>
            <a:pPr lvl="1"/>
            <a:r>
              <a:rPr lang="fa-IR" dirty="0"/>
              <a:t>همه کلاس‌ها از </a:t>
            </a:r>
            <a:r>
              <a:rPr lang="en-US" dirty="0"/>
              <a:t>Object</a:t>
            </a:r>
            <a:r>
              <a:rPr lang="fa-IR" dirty="0"/>
              <a:t> </a:t>
            </a:r>
            <a:r>
              <a:rPr lang="fa-IR" dirty="0" err="1"/>
              <a:t>ارث‌بری</a:t>
            </a:r>
            <a:r>
              <a:rPr lang="fa-IR" dirty="0"/>
              <a:t> </a:t>
            </a:r>
            <a:r>
              <a:rPr lang="fa-IR" dirty="0" err="1"/>
              <a:t>می‌کنند</a:t>
            </a:r>
            <a:endParaRPr lang="fa-IR" dirty="0"/>
          </a:p>
          <a:p>
            <a:r>
              <a:rPr lang="fa-IR" dirty="0" smtClean="0"/>
              <a:t>کلاس‌هایی که هنگام تعريف از کلیدواژه </a:t>
            </a:r>
            <a:r>
              <a:rPr lang="en-US" dirty="0" smtClean="0"/>
              <a:t>extends</a:t>
            </a:r>
            <a:r>
              <a:rPr lang="fa-IR" dirty="0" smtClean="0"/>
              <a:t> استفاده </a:t>
            </a:r>
            <a:r>
              <a:rPr lang="fa-IR" dirty="0" err="1" smtClean="0"/>
              <a:t>نمی‌کنند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به صورت ضمنی از </a:t>
            </a:r>
            <a:r>
              <a:rPr lang="en-US" dirty="0" smtClean="0"/>
              <a:t>Object</a:t>
            </a:r>
            <a:r>
              <a:rPr lang="fa-IR" dirty="0" smtClean="0"/>
              <a:t> </a:t>
            </a:r>
            <a:r>
              <a:rPr lang="fa-IR" dirty="0" err="1" smtClean="0"/>
              <a:t>ارث‌بری</a:t>
            </a:r>
            <a:r>
              <a:rPr lang="fa-IR" dirty="0" smtClean="0"/>
              <a:t>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pPr lvl="1"/>
            <a:r>
              <a:rPr lang="fa-IR" dirty="0" smtClean="0"/>
              <a:t>مثلاً در تعریف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Parent{...}</a:t>
            </a:r>
            <a:r>
              <a:rPr lang="fa-I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انگار که </a:t>
            </a:r>
            <a:r>
              <a:rPr lang="fa-I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نوشته‌ایم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65760" lvl="1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Parent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Object{...}</a:t>
            </a:r>
          </a:p>
          <a:p>
            <a:r>
              <a:rPr lang="fa-IR" dirty="0" smtClean="0"/>
              <a:t>کلاس‌هایی </a:t>
            </a:r>
            <a:r>
              <a:rPr lang="fa-IR" dirty="0"/>
              <a:t>که هنگام تعريف از کلیدواژه </a:t>
            </a:r>
            <a:r>
              <a:rPr lang="en-US" dirty="0"/>
              <a:t>extends</a:t>
            </a:r>
            <a:r>
              <a:rPr lang="fa-IR" dirty="0"/>
              <a:t> استفاده </a:t>
            </a:r>
            <a:r>
              <a:rPr lang="fa-IR" dirty="0" err="1" smtClean="0"/>
              <a:t>می‌کنند</a:t>
            </a:r>
            <a:r>
              <a:rPr lang="fa-IR" dirty="0"/>
              <a:t>:</a:t>
            </a:r>
          </a:p>
          <a:p>
            <a:pPr lvl="1"/>
            <a:r>
              <a:rPr lang="fa-IR" dirty="0"/>
              <a:t>به صورت </a:t>
            </a:r>
            <a:r>
              <a:rPr lang="fa-IR" dirty="0" smtClean="0"/>
              <a:t>غیرمستقیم </a:t>
            </a:r>
            <a:r>
              <a:rPr lang="fa-IR" dirty="0"/>
              <a:t>از </a:t>
            </a:r>
            <a:r>
              <a:rPr lang="en-US" dirty="0"/>
              <a:t>Object</a:t>
            </a:r>
            <a:r>
              <a:rPr lang="fa-IR" dirty="0"/>
              <a:t> </a:t>
            </a:r>
            <a:r>
              <a:rPr lang="fa-IR" dirty="0" err="1"/>
              <a:t>ارث‌بری</a:t>
            </a:r>
            <a:r>
              <a:rPr lang="fa-IR" dirty="0"/>
              <a:t> </a:t>
            </a:r>
            <a:r>
              <a:rPr lang="fa-IR" dirty="0" err="1" smtClean="0"/>
              <a:t>می‌کنند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649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Object</a:t>
            </a:r>
            <a:r>
              <a:rPr lang="fa-IR" dirty="0" smtClean="0"/>
              <a:t> متدهای آشنایی دارد:</a:t>
            </a:r>
          </a:p>
          <a:p>
            <a:pPr lvl="1" algn="l" rtl="0"/>
            <a:r>
              <a:rPr lang="en-US" dirty="0" err="1" smtClean="0"/>
              <a:t>toString</a:t>
            </a:r>
            <a:r>
              <a:rPr lang="en-US" dirty="0"/>
              <a:t> </a:t>
            </a:r>
            <a:r>
              <a:rPr lang="en-US" dirty="0" smtClean="0"/>
              <a:t> ,  finalize  ,  equals  ,  </a:t>
            </a:r>
            <a:r>
              <a:rPr lang="en-US" dirty="0" err="1" smtClean="0"/>
              <a:t>hashCode</a:t>
            </a:r>
            <a:r>
              <a:rPr lang="en-US" dirty="0" smtClean="0"/>
              <a:t>  ,  …</a:t>
            </a:r>
          </a:p>
          <a:p>
            <a:r>
              <a:rPr lang="fa-IR" dirty="0" smtClean="0"/>
              <a:t>هر کلاس جدیدی که ایجاد می‌کنیم:</a:t>
            </a:r>
          </a:p>
          <a:p>
            <a:pPr lvl="1"/>
            <a:r>
              <a:rPr lang="fa-IR" dirty="0" smtClean="0"/>
              <a:t> امکانات </a:t>
            </a:r>
            <a:r>
              <a:rPr lang="en-US" dirty="0" smtClean="0"/>
              <a:t>Object</a:t>
            </a:r>
            <a:r>
              <a:rPr lang="fa-IR" dirty="0" smtClean="0"/>
              <a:t> را گسترش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و برخی از رفتارهای </a:t>
            </a:r>
            <a:r>
              <a:rPr lang="en-US" dirty="0" smtClean="0"/>
              <a:t>Object</a:t>
            </a:r>
            <a:r>
              <a:rPr lang="fa-IR" dirty="0" smtClean="0"/>
              <a:t> را تغییر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مثلاً برای </a:t>
            </a:r>
            <a:r>
              <a:rPr lang="en-US" dirty="0" smtClean="0"/>
              <a:t>equals </a:t>
            </a:r>
            <a:r>
              <a:rPr lang="fa-IR" dirty="0" smtClean="0"/>
              <a:t> یا </a:t>
            </a:r>
            <a:r>
              <a:rPr lang="en-US" dirty="0" err="1" smtClean="0"/>
              <a:t>toString</a:t>
            </a:r>
            <a:r>
              <a:rPr lang="fa-IR" dirty="0" smtClean="0"/>
              <a:t> تعریف جدیدی ایجاد می‌کنیم</a:t>
            </a:r>
          </a:p>
          <a:p>
            <a:pPr lvl="2"/>
            <a:r>
              <a:rPr lang="fa-IR" dirty="0" smtClean="0"/>
              <a:t>تعریف این </a:t>
            </a:r>
            <a:r>
              <a:rPr lang="fa-IR" dirty="0" err="1" smtClean="0"/>
              <a:t>متدها</a:t>
            </a:r>
            <a:r>
              <a:rPr lang="fa-IR" dirty="0" smtClean="0"/>
              <a:t> در کلاس </a:t>
            </a:r>
            <a:r>
              <a:rPr lang="en-US" sz="2000" dirty="0" smtClean="0"/>
              <a:t>Object</a:t>
            </a:r>
            <a:r>
              <a:rPr lang="fa-IR" sz="2000" dirty="0" smtClean="0"/>
              <a:t> </a:t>
            </a:r>
            <a:r>
              <a:rPr lang="fa-IR" dirty="0" smtClean="0"/>
              <a:t>(که معمولاً </a:t>
            </a:r>
            <a:r>
              <a:rPr lang="fa-IR" dirty="0" err="1" smtClean="0"/>
              <a:t>ناکارامد</a:t>
            </a:r>
            <a:r>
              <a:rPr lang="fa-IR" dirty="0" smtClean="0"/>
              <a:t> هستند) را تغییر می‌دهیم</a:t>
            </a:r>
          </a:p>
          <a:p>
            <a:pPr lvl="2"/>
            <a:r>
              <a:rPr lang="fa-IR" dirty="0" smtClean="0"/>
              <a:t>یعنی </a:t>
            </a:r>
            <a:r>
              <a:rPr lang="en-US" dirty="0" smtClean="0"/>
              <a:t>Override</a:t>
            </a:r>
            <a:r>
              <a:rPr lang="fa-IR" dirty="0" smtClean="0"/>
              <a:t> می‌کنیم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وراثت و 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اشیاء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(</a:t>
            </a:r>
            <a:r>
              <a:rPr lang="en-US" dirty="0" smtClean="0"/>
              <a:t>Initialization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وقتی از وراثت استفاده می‌کنیم و </a:t>
            </a:r>
            <a:r>
              <a:rPr lang="fa-IR" dirty="0" err="1" smtClean="0"/>
              <a:t>زیرکلاس</a:t>
            </a:r>
            <a:r>
              <a:rPr lang="fa-IR" dirty="0" smtClean="0"/>
              <a:t> را </a:t>
            </a:r>
            <a:r>
              <a:rPr lang="fa-IR" dirty="0" err="1" smtClean="0"/>
              <a:t>می‌سازیم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بخشی از کلاس در </a:t>
            </a:r>
            <a:r>
              <a:rPr lang="fa-IR" dirty="0" err="1" smtClean="0"/>
              <a:t>اَبَرکلاس</a:t>
            </a:r>
            <a:r>
              <a:rPr lang="fa-IR" dirty="0" smtClean="0"/>
              <a:t> تعریف می‌شود</a:t>
            </a:r>
          </a:p>
          <a:p>
            <a:pPr lvl="1"/>
            <a:r>
              <a:rPr lang="fa-IR" dirty="0" smtClean="0"/>
              <a:t>بخشی از ويژگی‌ها و متغیرهای شیء در </a:t>
            </a:r>
            <a:r>
              <a:rPr lang="fa-IR" dirty="0" err="1" smtClean="0"/>
              <a:t>اَبَرکلاس</a:t>
            </a:r>
            <a:r>
              <a:rPr lang="fa-IR" dirty="0" smtClean="0"/>
              <a:t> قرار دارند</a:t>
            </a:r>
          </a:p>
          <a:p>
            <a:r>
              <a:rPr lang="fa-IR" dirty="0" err="1" smtClean="0"/>
              <a:t>ويژگی‌هایی</a:t>
            </a:r>
            <a:r>
              <a:rPr lang="fa-IR" dirty="0" smtClean="0"/>
              <a:t> که در </a:t>
            </a:r>
            <a:r>
              <a:rPr lang="fa-IR" dirty="0" err="1" smtClean="0"/>
              <a:t>اَبَرکلاس</a:t>
            </a:r>
            <a:r>
              <a:rPr lang="fa-IR" dirty="0" smtClean="0"/>
              <a:t> تعریف </a:t>
            </a:r>
            <a:r>
              <a:rPr lang="fa-IR" dirty="0" err="1" smtClean="0"/>
              <a:t>شده‌اند</a:t>
            </a:r>
            <a:r>
              <a:rPr lang="fa-IR" dirty="0" smtClean="0"/>
              <a:t> هم باید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شوند</a:t>
            </a:r>
          </a:p>
          <a:p>
            <a:pPr lvl="1"/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این </a:t>
            </a:r>
            <a:r>
              <a:rPr lang="fa-IR" dirty="0" err="1" smtClean="0"/>
              <a:t>متغیرها</a:t>
            </a:r>
            <a:r>
              <a:rPr lang="fa-IR" dirty="0" smtClean="0"/>
              <a:t> در </a:t>
            </a:r>
            <a:r>
              <a:rPr lang="fa-IR" dirty="0" err="1" smtClean="0"/>
              <a:t>اَبَرکلاس</a:t>
            </a:r>
            <a:r>
              <a:rPr lang="fa-IR" dirty="0" smtClean="0"/>
              <a:t> تعریف می‌شود</a:t>
            </a:r>
          </a:p>
          <a:p>
            <a:pPr lvl="1"/>
            <a:r>
              <a:rPr lang="fa-IR" sz="2500" dirty="0" smtClean="0"/>
              <a:t>چون </a:t>
            </a:r>
            <a:r>
              <a:rPr lang="fa-IR" sz="2500" dirty="0" err="1" smtClean="0"/>
              <a:t>اَبَرکلاس</a:t>
            </a:r>
            <a:r>
              <a:rPr lang="fa-IR" sz="2500" dirty="0" smtClean="0"/>
              <a:t> </a:t>
            </a:r>
            <a:r>
              <a:rPr lang="fa-IR" sz="2500" dirty="0" err="1" smtClean="0"/>
              <a:t>می‌داند</a:t>
            </a:r>
            <a:r>
              <a:rPr lang="fa-IR" sz="2500" dirty="0" smtClean="0"/>
              <a:t> که چه </a:t>
            </a:r>
            <a:r>
              <a:rPr lang="fa-IR" sz="2500" dirty="0" err="1" smtClean="0"/>
              <a:t>ويژگی‌هایی</a:t>
            </a:r>
            <a:r>
              <a:rPr lang="fa-IR" sz="2500" dirty="0" smtClean="0"/>
              <a:t> دارد و چگونه این ويژگی‌ها باید آماده شوند</a:t>
            </a:r>
          </a:p>
          <a:p>
            <a:pPr lvl="1"/>
            <a:r>
              <a:rPr lang="fa-IR" dirty="0" smtClean="0"/>
              <a:t>این کار به خصوص توسط سازنده (</a:t>
            </a:r>
            <a:r>
              <a:rPr lang="en-US" dirty="0" smtClean="0"/>
              <a:t>constructor</a:t>
            </a:r>
            <a:r>
              <a:rPr lang="fa-IR" dirty="0" smtClean="0"/>
              <a:t>) در </a:t>
            </a:r>
            <a:r>
              <a:rPr lang="fa-IR" dirty="0" err="1" smtClean="0"/>
              <a:t>اَبَرکلاس</a:t>
            </a:r>
            <a:r>
              <a:rPr lang="fa-IR" dirty="0" smtClean="0"/>
              <a:t> انجام می‌شود</a:t>
            </a:r>
            <a:endParaRPr lang="en-US" dirty="0" smtClean="0"/>
          </a:p>
          <a:p>
            <a:r>
              <a:rPr lang="fa-IR" dirty="0" smtClean="0"/>
              <a:t>روال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ويژگی‌های شیئی از نوع </a:t>
            </a:r>
            <a:r>
              <a:rPr lang="fa-IR" dirty="0" err="1" smtClean="0"/>
              <a:t>زیرکلاس</a:t>
            </a:r>
            <a:r>
              <a:rPr lang="fa-IR" dirty="0" smtClean="0"/>
              <a:t> چگونه است؟</a:t>
            </a:r>
          </a:p>
        </p:txBody>
      </p:sp>
    </p:spTree>
    <p:extLst>
      <p:ext uri="{BB962C8B-B14F-4D97-AF65-F5344CB8AC3E}">
        <p14:creationId xmlns:p14="http://schemas.microsoft.com/office/powerpoint/2010/main" val="39729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مقداردهی</a:t>
            </a:r>
            <a:r>
              <a:rPr lang="fa-IR" dirty="0"/>
              <a:t> اولیه شیئی از نوع </a:t>
            </a:r>
            <a:r>
              <a:rPr lang="fa-IR" dirty="0" err="1"/>
              <a:t>زیرکلاس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وقتی یک </a:t>
            </a:r>
            <a:r>
              <a:rPr lang="fa-IR" dirty="0" err="1" smtClean="0"/>
              <a:t>زیرکلاس</a:t>
            </a:r>
            <a:r>
              <a:rPr lang="fa-IR" dirty="0" smtClean="0"/>
              <a:t> تعریف می‌کنیم:</a:t>
            </a:r>
          </a:p>
          <a:p>
            <a:pPr lvl="1"/>
            <a:r>
              <a:rPr lang="fa-IR" dirty="0" smtClean="0"/>
              <a:t>باید سازنده </a:t>
            </a:r>
            <a:r>
              <a:rPr lang="fa-IR" sz="2100" dirty="0" smtClean="0"/>
              <a:t>(</a:t>
            </a:r>
            <a:r>
              <a:rPr lang="en-US" sz="2100" dirty="0" smtClean="0"/>
              <a:t>constructor</a:t>
            </a:r>
            <a:r>
              <a:rPr lang="fa-IR" sz="2100" dirty="0" smtClean="0"/>
              <a:t>)</a:t>
            </a:r>
            <a:r>
              <a:rPr lang="fa-IR" dirty="0" smtClean="0"/>
              <a:t> مشخصی از </a:t>
            </a:r>
            <a:r>
              <a:rPr lang="fa-IR" dirty="0" err="1" smtClean="0"/>
              <a:t>اَبَرکلاس</a:t>
            </a:r>
            <a:r>
              <a:rPr lang="fa-IR" dirty="0" smtClean="0"/>
              <a:t> در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زیرکلاس</a:t>
            </a:r>
            <a:r>
              <a:rPr lang="fa-IR" dirty="0" smtClean="0"/>
              <a:t> فراخوانی شود</a:t>
            </a:r>
          </a:p>
          <a:p>
            <a:pPr lvl="2"/>
            <a:r>
              <a:rPr lang="fa-IR" sz="2600" dirty="0" smtClean="0"/>
              <a:t>این کار با کلیدواژه </a:t>
            </a:r>
            <a:r>
              <a:rPr lang="en-US" sz="2600" dirty="0" smtClean="0"/>
              <a:t>super</a:t>
            </a:r>
            <a:r>
              <a:rPr lang="fa-IR" sz="2600" dirty="0" smtClean="0"/>
              <a:t> انجام می‌شود</a:t>
            </a:r>
          </a:p>
          <a:p>
            <a:pPr lvl="2"/>
            <a:r>
              <a:rPr lang="fa-IR" sz="2600" dirty="0"/>
              <a:t>فراخوانی </a:t>
            </a:r>
            <a:r>
              <a:rPr lang="fa-IR" sz="2600" dirty="0" err="1"/>
              <a:t>سازنده‌ی</a:t>
            </a:r>
            <a:r>
              <a:rPr lang="fa-IR" sz="2600" dirty="0"/>
              <a:t> </a:t>
            </a:r>
            <a:r>
              <a:rPr lang="fa-IR" sz="2600" dirty="0" err="1"/>
              <a:t>اَبَرکلاس</a:t>
            </a:r>
            <a:r>
              <a:rPr lang="fa-IR" sz="2600" dirty="0"/>
              <a:t>، باید اولین دستور از سازنده </a:t>
            </a:r>
            <a:r>
              <a:rPr lang="fa-IR" sz="2600" dirty="0" err="1"/>
              <a:t>زیرکلاس</a:t>
            </a:r>
            <a:r>
              <a:rPr lang="fa-IR" sz="2600" dirty="0"/>
              <a:t> باشد</a:t>
            </a:r>
            <a:endParaRPr lang="fa-IR" sz="2600" dirty="0" smtClean="0"/>
          </a:p>
          <a:p>
            <a:pPr lvl="1"/>
            <a:r>
              <a:rPr lang="fa-IR" dirty="0" err="1" smtClean="0"/>
              <a:t>وگرنه</a:t>
            </a:r>
            <a:r>
              <a:rPr lang="fa-IR" dirty="0" smtClean="0"/>
              <a:t> </a:t>
            </a:r>
            <a:r>
              <a:rPr lang="fa-IR" dirty="0" err="1" smtClean="0"/>
              <a:t>سازنده‌ای</a:t>
            </a:r>
            <a:r>
              <a:rPr lang="fa-IR" dirty="0" smtClean="0"/>
              <a:t> بدون پارامتر از </a:t>
            </a:r>
            <a:r>
              <a:rPr lang="fa-IR" dirty="0" err="1" smtClean="0"/>
              <a:t>اَبَرکلاس</a:t>
            </a:r>
            <a:r>
              <a:rPr lang="fa-IR" dirty="0" smtClean="0"/>
              <a:t> به صورت ضمنی فراخوانی می‌شود</a:t>
            </a:r>
          </a:p>
          <a:p>
            <a:pPr lvl="2"/>
            <a:r>
              <a:rPr lang="fa-IR" dirty="0" smtClean="0"/>
              <a:t>اگر چنین </a:t>
            </a:r>
            <a:r>
              <a:rPr lang="fa-IR" dirty="0" err="1" smtClean="0"/>
              <a:t>سازنده‌ای</a:t>
            </a:r>
            <a:r>
              <a:rPr lang="fa-IR" dirty="0" smtClean="0"/>
              <a:t> در </a:t>
            </a:r>
            <a:r>
              <a:rPr lang="fa-IR" dirty="0" err="1" smtClean="0"/>
              <a:t>اَبَرکلاس</a:t>
            </a:r>
            <a:r>
              <a:rPr lang="fa-IR" dirty="0" smtClean="0"/>
              <a:t> نباشد، خطای کامپایل ایجاد می‌شود</a:t>
            </a:r>
          </a:p>
          <a:p>
            <a:r>
              <a:rPr lang="fa-IR" dirty="0" smtClean="0"/>
              <a:t>نکته: </a:t>
            </a:r>
            <a:r>
              <a:rPr lang="fa-IR" dirty="0" err="1" smtClean="0"/>
              <a:t>سازنده‌ها</a:t>
            </a:r>
            <a:r>
              <a:rPr lang="fa-IR" dirty="0" smtClean="0"/>
              <a:t> به ارث </a:t>
            </a:r>
            <a:r>
              <a:rPr lang="fa-IR" dirty="0" err="1" smtClean="0"/>
              <a:t>نمی‌رسند</a:t>
            </a:r>
            <a:endParaRPr lang="fa-IR" dirty="0" smtClean="0"/>
          </a:p>
          <a:p>
            <a:pPr lvl="1"/>
            <a:r>
              <a:rPr lang="fa-IR" dirty="0" smtClean="0"/>
              <a:t>مثلاً اگر </a:t>
            </a:r>
            <a:r>
              <a:rPr lang="fa-IR" dirty="0" err="1" smtClean="0"/>
              <a:t>سازنده‌ای</a:t>
            </a:r>
            <a:r>
              <a:rPr lang="fa-IR" dirty="0" smtClean="0"/>
              <a:t> در </a:t>
            </a:r>
            <a:r>
              <a:rPr lang="fa-IR" dirty="0" err="1" smtClean="0"/>
              <a:t>اَبَرکلاس</a:t>
            </a:r>
            <a:r>
              <a:rPr lang="fa-IR" dirty="0" smtClean="0"/>
              <a:t> باشد که یک پارامتر </a:t>
            </a:r>
            <a:r>
              <a:rPr lang="en-US" dirty="0" err="1" smtClean="0"/>
              <a:t>int</a:t>
            </a:r>
            <a:r>
              <a:rPr lang="fa-IR" dirty="0" smtClean="0"/>
              <a:t> </a:t>
            </a:r>
            <a:r>
              <a:rPr lang="fa-IR" dirty="0" err="1" smtClean="0"/>
              <a:t>می‌گیرد</a:t>
            </a:r>
            <a:endParaRPr lang="fa-IR" dirty="0" smtClean="0"/>
          </a:p>
          <a:p>
            <a:pPr lvl="1"/>
            <a:r>
              <a:rPr lang="fa-IR" dirty="0" smtClean="0"/>
              <a:t>این سازنده به </a:t>
            </a:r>
            <a:r>
              <a:rPr lang="fa-IR" dirty="0" err="1" smtClean="0"/>
              <a:t>زیرکلاس</a:t>
            </a:r>
            <a:r>
              <a:rPr lang="fa-IR" dirty="0" smtClean="0"/>
              <a:t> به ارث </a:t>
            </a:r>
            <a:r>
              <a:rPr lang="fa-IR" dirty="0" err="1" smtClean="0"/>
              <a:t>نمی‌رسد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 err="1" smtClean="0"/>
              <a:t>زیرکلاس</a:t>
            </a:r>
            <a:r>
              <a:rPr lang="fa-IR" dirty="0" smtClean="0"/>
              <a:t> به چنین </a:t>
            </a:r>
            <a:r>
              <a:rPr lang="fa-IR" dirty="0" err="1" smtClean="0"/>
              <a:t>سازنده‌ای</a:t>
            </a:r>
            <a:r>
              <a:rPr lang="fa-IR" dirty="0" smtClean="0"/>
              <a:t> نیاز دارد، باید آن را </a:t>
            </a:r>
            <a:r>
              <a:rPr lang="fa-IR" dirty="0" err="1" smtClean="0"/>
              <a:t>صراحتاً</a:t>
            </a:r>
            <a:r>
              <a:rPr lang="fa-IR" dirty="0" smtClean="0"/>
              <a:t> تعریف 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فراخوانی سازنده </a:t>
            </a:r>
            <a:r>
              <a:rPr lang="fa-IR" dirty="0" err="1" smtClean="0"/>
              <a:t>اَبَرکلاس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6934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200400"/>
            <a:ext cx="82296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4154714"/>
            <a:ext cx="2857520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5567470"/>
            <a:ext cx="8534400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"Ali </a:t>
            </a:r>
            <a:r>
              <a:rPr lang="en-US" b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Alavi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"1290562352"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"Ali </a:t>
            </a:r>
            <a:r>
              <a:rPr lang="en-US" b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Alavi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"1290562352"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94072456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یک بار برای همیشه: کلاس (</a:t>
            </a:r>
            <a:r>
              <a:rPr lang="fa-IR" dirty="0" err="1" smtClean="0"/>
              <a:t>زیرکلاس</a:t>
            </a:r>
            <a:r>
              <a:rPr lang="fa-IR" dirty="0" smtClean="0"/>
              <a:t>)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</a:t>
            </a:r>
          </a:p>
          <a:p>
            <a:pPr lvl="1"/>
            <a:r>
              <a:rPr lang="fa-IR" dirty="0" smtClean="0"/>
              <a:t>قبل از </a:t>
            </a:r>
            <a:r>
              <a:rPr lang="fa-IR" dirty="0" err="1" smtClean="0"/>
              <a:t>زیرکلاس</a:t>
            </a:r>
            <a:r>
              <a:rPr lang="fa-IR" dirty="0" smtClean="0"/>
              <a:t>، </a:t>
            </a:r>
            <a:r>
              <a:rPr lang="fa-IR" dirty="0" err="1" smtClean="0"/>
              <a:t>اَبَرکلاس</a:t>
            </a:r>
            <a:r>
              <a:rPr lang="fa-IR" dirty="0" smtClean="0"/>
              <a:t> </a:t>
            </a:r>
            <a:r>
              <a:rPr lang="fa-IR" dirty="0" err="1" smtClean="0"/>
              <a:t>بارگذاری</a:t>
            </a:r>
            <a:r>
              <a:rPr lang="fa-IR" dirty="0" smtClean="0"/>
              <a:t> (</a:t>
            </a:r>
            <a:r>
              <a:rPr lang="en-US" dirty="0" smtClean="0"/>
              <a:t>Load</a:t>
            </a:r>
            <a:r>
              <a:rPr lang="fa-IR" dirty="0" smtClean="0"/>
              <a:t>) می‌شود</a:t>
            </a:r>
            <a:endParaRPr lang="en-US" dirty="0" smtClean="0"/>
          </a:p>
          <a:p>
            <a:pPr lvl="1"/>
            <a:r>
              <a:rPr lang="fa-IR" sz="2600" dirty="0" smtClean="0"/>
              <a:t>اگر </a:t>
            </a:r>
            <a:r>
              <a:rPr lang="fa-IR" sz="2600" dirty="0" err="1" smtClean="0"/>
              <a:t>اَبَرکلاس</a:t>
            </a:r>
            <a:r>
              <a:rPr lang="fa-IR" sz="2600" dirty="0" smtClean="0"/>
              <a:t> هم از کلاس دیگری </a:t>
            </a:r>
            <a:r>
              <a:rPr lang="fa-IR" sz="2600" dirty="0" err="1" smtClean="0"/>
              <a:t>ارث‌بری</a:t>
            </a:r>
            <a:r>
              <a:rPr lang="fa-IR" sz="2600" dirty="0" smtClean="0"/>
              <a:t> کرده، آن کلاس هم قبلاً </a:t>
            </a:r>
            <a:r>
              <a:rPr lang="fa-IR" sz="2600" dirty="0" err="1" smtClean="0"/>
              <a:t>بارگذاری</a:t>
            </a:r>
            <a:r>
              <a:rPr lang="fa-IR" sz="2600" dirty="0" smtClean="0"/>
              <a:t> شده است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r>
              <a:rPr lang="fa-IR" dirty="0" smtClean="0"/>
              <a:t>هر بار که یک شیء از نوع </a:t>
            </a:r>
            <a:r>
              <a:rPr lang="fa-IR" dirty="0" err="1" smtClean="0"/>
              <a:t>زیرکلاس</a:t>
            </a:r>
            <a:r>
              <a:rPr lang="fa-IR" dirty="0" smtClean="0"/>
              <a:t> ایجاد می‌شود:</a:t>
            </a:r>
          </a:p>
          <a:p>
            <a:pPr marL="365760" lvl="1" indent="0">
              <a:buNone/>
            </a:pPr>
            <a:r>
              <a:rPr lang="fa-IR" dirty="0" smtClean="0"/>
              <a:t>1- </a:t>
            </a:r>
            <a:r>
              <a:rPr lang="fa-IR" dirty="0"/>
              <a:t>ابتدا بخشی از شیء که در </a:t>
            </a:r>
            <a:r>
              <a:rPr lang="fa-IR" dirty="0" err="1"/>
              <a:t>اَبَرکلاس</a:t>
            </a:r>
            <a:r>
              <a:rPr lang="fa-IR" dirty="0"/>
              <a:t> تعریف شده،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</a:t>
            </a:r>
            <a:r>
              <a:rPr lang="fa-IR" dirty="0"/>
              <a:t>می‌شود</a:t>
            </a:r>
          </a:p>
          <a:p>
            <a:pPr marL="365760" lvl="1" indent="0">
              <a:buNone/>
            </a:pPr>
            <a:r>
              <a:rPr lang="fa-IR" dirty="0"/>
              <a:t>2- </a:t>
            </a:r>
            <a:r>
              <a:rPr lang="fa-IR" dirty="0" smtClean="0"/>
              <a:t>سپس سایر </a:t>
            </a:r>
            <a:r>
              <a:rPr lang="fa-IR" dirty="0"/>
              <a:t>ويژگی‌های شیء که در </a:t>
            </a:r>
            <a:r>
              <a:rPr lang="fa-IR" dirty="0" err="1"/>
              <a:t>زیرکلاس</a:t>
            </a:r>
            <a:r>
              <a:rPr lang="fa-IR" dirty="0"/>
              <a:t> تعريف شده، </a:t>
            </a:r>
            <a:r>
              <a:rPr lang="fa-IR" dirty="0" smtClean="0"/>
              <a:t>آماده </a:t>
            </a:r>
            <a:r>
              <a:rPr lang="fa-IR" dirty="0"/>
              <a:t>می‌شود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389936"/>
            <a:ext cx="8382000" cy="61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(یادآوری: هنگام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بارگذاری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کلاس، ويژگی‌های استاتیک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مقداردهی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اولیه می‌شوند)</a:t>
            </a:r>
          </a:p>
        </p:txBody>
      </p:sp>
    </p:spTree>
    <p:extLst>
      <p:ext uri="{BB962C8B-B14F-4D97-AF65-F5344CB8AC3E}">
        <p14:creationId xmlns:p14="http://schemas.microsoft.com/office/powerpoint/2010/main" val="18189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28600"/>
            <a:ext cx="2819400" cy="3352800"/>
          </a:xfrm>
        </p:spPr>
        <p:txBody>
          <a:bodyPr/>
          <a:lstStyle/>
          <a:p>
            <a:r>
              <a:rPr lang="fa-IR" dirty="0" smtClean="0"/>
              <a:t>خلاصه روند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"/>
            <a:ext cx="5334000" cy="6172200"/>
          </a:xfrm>
        </p:spPr>
        <p:txBody>
          <a:bodyPr>
            <a:normAutofit lnSpcReduction="10000"/>
          </a:bodyPr>
          <a:lstStyle/>
          <a:p>
            <a:r>
              <a:rPr lang="fa-IR" sz="2800" u="sng" dirty="0" smtClean="0"/>
              <a:t>یک بار برای هر کلاس</a:t>
            </a:r>
            <a:endParaRPr lang="en-US" sz="2800" u="sng" dirty="0" smtClean="0"/>
          </a:p>
          <a:p>
            <a:pPr lvl="1"/>
            <a:r>
              <a:rPr lang="fa-IR" sz="2300" dirty="0" err="1" smtClean="0"/>
              <a:t>مقداردهی</a:t>
            </a:r>
            <a:r>
              <a:rPr lang="fa-IR" sz="2300" dirty="0" smtClean="0"/>
              <a:t> </a:t>
            </a:r>
            <a:r>
              <a:rPr lang="fa-IR" sz="2300" dirty="0" err="1" smtClean="0"/>
              <a:t>درخط</a:t>
            </a:r>
            <a:r>
              <a:rPr lang="fa-IR" sz="2300" dirty="0" smtClean="0"/>
              <a:t> متغیرهای استاتیک در </a:t>
            </a:r>
            <a:r>
              <a:rPr lang="fa-IR" sz="2300" dirty="0" err="1" smtClean="0"/>
              <a:t>اَبَرکلاس</a:t>
            </a:r>
            <a:endParaRPr lang="en-US" sz="2300" dirty="0" smtClean="0"/>
          </a:p>
          <a:p>
            <a:pPr lvl="1"/>
            <a:r>
              <a:rPr lang="fa-IR" sz="2300" dirty="0" smtClean="0"/>
              <a:t>بلوک استاتیک </a:t>
            </a:r>
            <a:r>
              <a:rPr lang="fa-IR" sz="2300" dirty="0"/>
              <a:t>در </a:t>
            </a:r>
            <a:r>
              <a:rPr lang="fa-IR" sz="2300" dirty="0" err="1"/>
              <a:t>اَبَرکلاس</a:t>
            </a:r>
            <a:endParaRPr lang="en-US" sz="2300" dirty="0" smtClean="0"/>
          </a:p>
          <a:p>
            <a:pPr lvl="1"/>
            <a:r>
              <a:rPr lang="fa-IR" sz="2300" dirty="0" err="1"/>
              <a:t>مقداردهی</a:t>
            </a:r>
            <a:r>
              <a:rPr lang="fa-IR" sz="2300" dirty="0"/>
              <a:t> </a:t>
            </a:r>
            <a:r>
              <a:rPr lang="fa-IR" sz="2300" dirty="0" err="1"/>
              <a:t>درخط</a:t>
            </a:r>
            <a:r>
              <a:rPr lang="fa-IR" sz="2300" dirty="0"/>
              <a:t> متغیرهای استاتیک در </a:t>
            </a:r>
            <a:r>
              <a:rPr lang="fa-IR" sz="2300" dirty="0" err="1" smtClean="0"/>
              <a:t>زیرکلاس</a:t>
            </a:r>
            <a:endParaRPr lang="en-US" sz="2300" dirty="0"/>
          </a:p>
          <a:p>
            <a:pPr lvl="1"/>
            <a:r>
              <a:rPr lang="fa-IR" sz="2300" dirty="0"/>
              <a:t>بلوک استاتیک در </a:t>
            </a:r>
            <a:r>
              <a:rPr lang="fa-IR" sz="2300" dirty="0" err="1" smtClean="0"/>
              <a:t>زیرکلاس</a:t>
            </a:r>
            <a:endParaRPr lang="fa-IR" sz="2300" dirty="0" smtClean="0"/>
          </a:p>
          <a:p>
            <a:pPr lvl="0">
              <a:buClr>
                <a:srgbClr val="92278F"/>
              </a:buClr>
            </a:pPr>
            <a:r>
              <a:rPr lang="fa-IR" sz="2800" u="sng" dirty="0">
                <a:solidFill>
                  <a:prstClr val="black"/>
                </a:solidFill>
              </a:rPr>
              <a:t>یک بار به </a:t>
            </a:r>
            <a:r>
              <a:rPr lang="fa-IR" sz="2800" u="sng" dirty="0" err="1">
                <a:solidFill>
                  <a:prstClr val="black"/>
                </a:solidFill>
              </a:rPr>
              <a:t>ازای</a:t>
            </a:r>
            <a:r>
              <a:rPr lang="fa-IR" sz="2800" u="sng" dirty="0">
                <a:solidFill>
                  <a:prstClr val="black"/>
                </a:solidFill>
              </a:rPr>
              <a:t> ایجاد هر شیء</a:t>
            </a:r>
            <a:endParaRPr lang="en-US" sz="2800" u="sng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 err="1">
                <a:solidFill>
                  <a:prstClr val="black"/>
                </a:solidFill>
              </a:rPr>
              <a:t>مقداردهی</a:t>
            </a:r>
            <a:r>
              <a:rPr lang="fa-IR" sz="2300" dirty="0">
                <a:solidFill>
                  <a:prstClr val="black"/>
                </a:solidFill>
              </a:rPr>
              <a:t> </a:t>
            </a:r>
            <a:r>
              <a:rPr lang="fa-IR" sz="2300" dirty="0" err="1">
                <a:solidFill>
                  <a:prstClr val="black"/>
                </a:solidFill>
              </a:rPr>
              <a:t>درخط</a:t>
            </a:r>
            <a:r>
              <a:rPr lang="fa-IR" sz="2300" dirty="0">
                <a:solidFill>
                  <a:prstClr val="black"/>
                </a:solidFill>
              </a:rPr>
              <a:t> ويژگی‌های </a:t>
            </a:r>
            <a:r>
              <a:rPr lang="fa-IR" sz="2300" dirty="0" err="1">
                <a:solidFill>
                  <a:prstClr val="black"/>
                </a:solidFill>
              </a:rPr>
              <a:t>اَبَرکلاس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>
                <a:solidFill>
                  <a:prstClr val="black"/>
                </a:solidFill>
              </a:rPr>
              <a:t>بلوک </a:t>
            </a:r>
            <a:r>
              <a:rPr lang="fa-IR" sz="2300" dirty="0" err="1">
                <a:solidFill>
                  <a:prstClr val="black"/>
                </a:solidFill>
              </a:rPr>
              <a:t>مقداردهی</a:t>
            </a:r>
            <a:r>
              <a:rPr lang="fa-IR" sz="2300" dirty="0">
                <a:solidFill>
                  <a:prstClr val="black"/>
                </a:solidFill>
              </a:rPr>
              <a:t> اولیه در </a:t>
            </a:r>
            <a:r>
              <a:rPr lang="fa-IR" sz="2300" dirty="0" err="1">
                <a:solidFill>
                  <a:prstClr val="black"/>
                </a:solidFill>
              </a:rPr>
              <a:t>اَبَرکلاس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 err="1">
                <a:solidFill>
                  <a:prstClr val="black"/>
                </a:solidFill>
              </a:rPr>
              <a:t>سازنده‌ی</a:t>
            </a:r>
            <a:r>
              <a:rPr lang="fa-IR" sz="2300" dirty="0">
                <a:solidFill>
                  <a:prstClr val="black"/>
                </a:solidFill>
              </a:rPr>
              <a:t> </a:t>
            </a:r>
            <a:r>
              <a:rPr lang="fa-IR" sz="2300" dirty="0" err="1">
                <a:solidFill>
                  <a:prstClr val="black"/>
                </a:solidFill>
              </a:rPr>
              <a:t>اَبَرکلاس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 err="1">
                <a:solidFill>
                  <a:prstClr val="black"/>
                </a:solidFill>
              </a:rPr>
              <a:t>مقداردهی</a:t>
            </a:r>
            <a:r>
              <a:rPr lang="fa-IR" sz="2300" dirty="0">
                <a:solidFill>
                  <a:prstClr val="black"/>
                </a:solidFill>
              </a:rPr>
              <a:t> </a:t>
            </a:r>
            <a:r>
              <a:rPr lang="fa-IR" sz="2300" dirty="0" err="1">
                <a:solidFill>
                  <a:prstClr val="black"/>
                </a:solidFill>
              </a:rPr>
              <a:t>درخط</a:t>
            </a:r>
            <a:r>
              <a:rPr lang="fa-IR" sz="2300" dirty="0">
                <a:solidFill>
                  <a:prstClr val="black"/>
                </a:solidFill>
              </a:rPr>
              <a:t> ويژگی‌های </a:t>
            </a:r>
            <a:r>
              <a:rPr lang="fa-IR" sz="2300" dirty="0" err="1">
                <a:solidFill>
                  <a:prstClr val="black"/>
                </a:solidFill>
              </a:rPr>
              <a:t>زیرکلاس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>
                <a:solidFill>
                  <a:prstClr val="black"/>
                </a:solidFill>
              </a:rPr>
              <a:t>بلوک </a:t>
            </a:r>
            <a:r>
              <a:rPr lang="fa-IR" sz="2300" dirty="0" err="1">
                <a:solidFill>
                  <a:prstClr val="black"/>
                </a:solidFill>
              </a:rPr>
              <a:t>مقداردهی</a:t>
            </a:r>
            <a:r>
              <a:rPr lang="fa-IR" sz="2300" dirty="0">
                <a:solidFill>
                  <a:prstClr val="black"/>
                </a:solidFill>
              </a:rPr>
              <a:t> اولیه در </a:t>
            </a:r>
            <a:r>
              <a:rPr lang="fa-IR" sz="2300" dirty="0" err="1">
                <a:solidFill>
                  <a:prstClr val="black"/>
                </a:solidFill>
              </a:rPr>
              <a:t>زیرکلاس</a:t>
            </a:r>
            <a:endParaRPr lang="en-US" sz="23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300" dirty="0" err="1">
                <a:solidFill>
                  <a:prstClr val="black"/>
                </a:solidFill>
              </a:rPr>
              <a:t>سازنده‌ی</a:t>
            </a:r>
            <a:r>
              <a:rPr lang="fa-IR" sz="2300" dirty="0">
                <a:solidFill>
                  <a:prstClr val="black"/>
                </a:solidFill>
              </a:rPr>
              <a:t> </a:t>
            </a:r>
            <a:r>
              <a:rPr lang="fa-IR" sz="2300" dirty="0" err="1">
                <a:solidFill>
                  <a:prstClr val="black"/>
                </a:solidFill>
              </a:rPr>
              <a:t>زیرکلاس</a:t>
            </a:r>
            <a:endParaRPr lang="en-US" sz="2300" dirty="0"/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211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معنای </a:t>
            </a:r>
            <a:r>
              <a:rPr lang="fa-IR" dirty="0" err="1" smtClean="0"/>
              <a:t>سلسله‌مراتب</a:t>
            </a:r>
            <a:r>
              <a:rPr lang="fa-IR" dirty="0" smtClean="0"/>
              <a:t> انواع کلاس‌ها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دایره </a:t>
            </a:r>
            <a:r>
              <a:rPr lang="fa-IR" dirty="0" err="1"/>
              <a:t>نمونه‌ها</a:t>
            </a:r>
            <a:r>
              <a:rPr lang="fa-IR" dirty="0"/>
              <a:t> (اشیاء) در </a:t>
            </a:r>
            <a:r>
              <a:rPr lang="fa-IR" dirty="0" err="1"/>
              <a:t>زیرکلاس</a:t>
            </a:r>
            <a:r>
              <a:rPr lang="fa-IR" dirty="0"/>
              <a:t> محدودتر می‌شود</a:t>
            </a:r>
          </a:p>
          <a:p>
            <a:r>
              <a:rPr lang="fa-IR" u="sng" dirty="0" err="1" smtClean="0"/>
              <a:t>زیرکلاس</a:t>
            </a:r>
            <a:r>
              <a:rPr lang="fa-IR" u="sng" dirty="0" smtClean="0"/>
              <a:t>، </a:t>
            </a:r>
            <a:r>
              <a:rPr lang="fa-IR" b="1" u="sng" dirty="0" smtClean="0"/>
              <a:t>ويژگی‌ها</a:t>
            </a:r>
            <a:r>
              <a:rPr lang="fa-IR" u="sng" dirty="0" smtClean="0"/>
              <a:t> و </a:t>
            </a:r>
            <a:r>
              <a:rPr lang="fa-IR" b="1" u="sng" dirty="0" smtClean="0"/>
              <a:t>رفتار</a:t>
            </a:r>
            <a:r>
              <a:rPr lang="fa-IR" u="sng" dirty="0" smtClean="0"/>
              <a:t> </a:t>
            </a:r>
            <a:r>
              <a:rPr lang="fa-IR" u="sng" dirty="0" err="1" smtClean="0"/>
              <a:t>اَبَرکلاس</a:t>
            </a:r>
            <a:r>
              <a:rPr lang="fa-IR" u="sng" dirty="0" smtClean="0"/>
              <a:t> را به </a:t>
            </a:r>
            <a:r>
              <a:rPr lang="fa-IR" b="1" u="sng" dirty="0" smtClean="0"/>
              <a:t>ارث </a:t>
            </a:r>
            <a:r>
              <a:rPr lang="fa-IR" b="1" u="sng" dirty="0" err="1" smtClean="0"/>
              <a:t>می‌برد</a:t>
            </a:r>
            <a:endParaRPr lang="fa-IR" b="1" u="sng" dirty="0" smtClean="0"/>
          </a:p>
          <a:p>
            <a:pPr lvl="1"/>
            <a:r>
              <a:rPr lang="fa-IR" dirty="0" smtClean="0"/>
              <a:t>اصطلاح </a:t>
            </a:r>
            <a:r>
              <a:rPr lang="fa-IR" b="1" dirty="0" smtClean="0"/>
              <a:t>وراثت</a:t>
            </a:r>
            <a:r>
              <a:rPr lang="fa-IR" dirty="0" smtClean="0"/>
              <a:t> و </a:t>
            </a:r>
            <a:r>
              <a:rPr lang="fa-IR" dirty="0" err="1" smtClean="0"/>
              <a:t>ارث‌بری</a:t>
            </a:r>
            <a:r>
              <a:rPr lang="fa-IR" dirty="0" smtClean="0"/>
              <a:t> (</a:t>
            </a:r>
            <a:r>
              <a:rPr lang="en-US" b="1" dirty="0" smtClean="0"/>
              <a:t>Inheritance</a:t>
            </a:r>
            <a:r>
              <a:rPr lang="fa-IR" dirty="0" smtClean="0"/>
              <a:t>)</a:t>
            </a:r>
          </a:p>
          <a:p>
            <a:r>
              <a:rPr lang="fa-IR" dirty="0" smtClean="0"/>
              <a:t>مثال: هر </a:t>
            </a:r>
            <a:r>
              <a:rPr lang="fa-IR" b="1" dirty="0" smtClean="0"/>
              <a:t>حیوان</a:t>
            </a:r>
            <a:r>
              <a:rPr lang="fa-IR" dirty="0" smtClean="0"/>
              <a:t>، </a:t>
            </a:r>
            <a:r>
              <a:rPr lang="fa-IR" u="sng" dirty="0" err="1" smtClean="0"/>
              <a:t>ويژگی‌هایی</a:t>
            </a:r>
            <a:r>
              <a:rPr lang="fa-IR" dirty="0" smtClean="0"/>
              <a:t> مانند «سن» و «وضعیت سلامتی» دارد</a:t>
            </a:r>
          </a:p>
          <a:p>
            <a:pPr lvl="1"/>
            <a:r>
              <a:rPr lang="fa-IR" dirty="0" smtClean="0"/>
              <a:t>این ويژگی‌ها به همه </a:t>
            </a:r>
            <a:r>
              <a:rPr lang="fa-IR" dirty="0" err="1" smtClean="0"/>
              <a:t>زیرکلاس‌ها</a:t>
            </a:r>
            <a:r>
              <a:rPr lang="fa-IR" dirty="0" smtClean="0"/>
              <a:t> به ارث </a:t>
            </a:r>
            <a:r>
              <a:rPr lang="fa-IR" dirty="0" err="1" smtClean="0"/>
              <a:t>می‌رسد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همه </a:t>
            </a:r>
            <a:r>
              <a:rPr lang="fa-IR" dirty="0" err="1" smtClean="0"/>
              <a:t>زیرکلاس‌های</a:t>
            </a:r>
            <a:r>
              <a:rPr lang="fa-IR" dirty="0" smtClean="0"/>
              <a:t> مستقیم و </a:t>
            </a:r>
            <a:r>
              <a:rPr lang="fa-IR" dirty="0" err="1" smtClean="0"/>
              <a:t>غیرمستفیم</a:t>
            </a:r>
            <a:r>
              <a:rPr lang="fa-IR" dirty="0" smtClean="0"/>
              <a:t>: </a:t>
            </a:r>
            <a:r>
              <a:rPr lang="fa-IR" dirty="0" err="1" smtClean="0"/>
              <a:t>مهره‌دار</a:t>
            </a:r>
            <a:r>
              <a:rPr lang="fa-IR" dirty="0" smtClean="0"/>
              <a:t>، </a:t>
            </a:r>
            <a:r>
              <a:rPr lang="fa-IR" dirty="0" err="1" smtClean="0"/>
              <a:t>بی‌مهره</a:t>
            </a:r>
            <a:r>
              <a:rPr lang="fa-IR" dirty="0" smtClean="0"/>
              <a:t>، ماهی، حشره و ...</a:t>
            </a:r>
          </a:p>
          <a:p>
            <a:pPr lvl="1"/>
            <a:r>
              <a:rPr lang="fa-IR" dirty="0" smtClean="0"/>
              <a:t>یعنی هر شیء از </a:t>
            </a:r>
            <a:r>
              <a:rPr lang="fa-IR" dirty="0" err="1" smtClean="0"/>
              <a:t>زیرکلاس‌ها</a:t>
            </a:r>
            <a:r>
              <a:rPr lang="fa-IR" dirty="0" smtClean="0"/>
              <a:t> هم همین ويژگی‌ها را دارد</a:t>
            </a:r>
          </a:p>
          <a:p>
            <a:pPr lvl="1"/>
            <a:r>
              <a:rPr lang="fa-IR" dirty="0" smtClean="0"/>
              <a:t>احتمالاً ويژگی‌های دیگری هم دارد (مثلاً هر ماهی «سرعت </a:t>
            </a:r>
            <a:r>
              <a:rPr lang="fa-IR" dirty="0" err="1" smtClean="0"/>
              <a:t>شناکردن</a:t>
            </a:r>
            <a:r>
              <a:rPr lang="fa-IR" dirty="0" smtClean="0"/>
              <a:t>» دارد)</a:t>
            </a:r>
          </a:p>
          <a:p>
            <a:r>
              <a:rPr lang="fa-IR" dirty="0"/>
              <a:t>مثال: هر </a:t>
            </a:r>
            <a:r>
              <a:rPr lang="fa-IR" b="1" dirty="0"/>
              <a:t>حیوان</a:t>
            </a:r>
            <a:r>
              <a:rPr lang="fa-IR" dirty="0"/>
              <a:t>، </a:t>
            </a:r>
            <a:r>
              <a:rPr lang="fa-IR" u="sng" dirty="0" smtClean="0"/>
              <a:t>رفتارهایی</a:t>
            </a:r>
            <a:r>
              <a:rPr lang="fa-IR" dirty="0" smtClean="0"/>
              <a:t> </a:t>
            </a:r>
            <a:r>
              <a:rPr lang="fa-IR" dirty="0"/>
              <a:t>مانند </a:t>
            </a:r>
            <a:r>
              <a:rPr lang="fa-IR" dirty="0" smtClean="0"/>
              <a:t>«غذا خوردن» </a:t>
            </a:r>
            <a:r>
              <a:rPr lang="fa-IR" dirty="0"/>
              <a:t>و </a:t>
            </a:r>
            <a:r>
              <a:rPr lang="fa-IR" dirty="0" smtClean="0"/>
              <a:t>«جابجا شدن» </a:t>
            </a:r>
            <a:r>
              <a:rPr lang="fa-IR" dirty="0"/>
              <a:t>دارد</a:t>
            </a:r>
          </a:p>
          <a:p>
            <a:pPr lvl="1"/>
            <a:r>
              <a:rPr lang="fa-IR" dirty="0" smtClean="0"/>
              <a:t>پس همه </a:t>
            </a:r>
            <a:r>
              <a:rPr lang="fa-IR" dirty="0" err="1" smtClean="0"/>
              <a:t>زیرکلاس‌ها</a:t>
            </a:r>
            <a:r>
              <a:rPr lang="fa-IR" dirty="0" smtClean="0"/>
              <a:t> هم این رفتارها را دارند (این رفتارها را به ارث </a:t>
            </a:r>
            <a:r>
              <a:rPr lang="fa-IR" dirty="0" err="1" smtClean="0"/>
              <a:t>می‌برند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4114800" cy="596743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 {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a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A();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a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=B();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E();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F();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Parent(){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G();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4918" y="357166"/>
            <a:ext cx="4114800" cy="5967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fa-IR" sz="24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fa-IR" sz="2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C();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=D();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H();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I();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Child(){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J();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954524"/>
            <a:ext cx="8715436" cy="446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300" dirty="0" smtClean="0">
                <a:latin typeface="Courier New" pitchFamily="49" charset="0"/>
                <a:cs typeface="B Nazanin" panose="00000400000000000000" pitchFamily="2" charset="-78"/>
              </a:rPr>
              <a:t>اگر </a:t>
            </a:r>
            <a:r>
              <a:rPr lang="fa-IR" sz="2300" b="1" u="sng" dirty="0" smtClean="0">
                <a:latin typeface="Courier New" pitchFamily="49" charset="0"/>
                <a:cs typeface="B Nazanin" panose="00000400000000000000" pitchFamily="2" charset="-78"/>
              </a:rPr>
              <a:t>دوبار</a:t>
            </a:r>
            <a:r>
              <a:rPr lang="fa-IR" sz="2300" dirty="0" smtClean="0">
                <a:latin typeface="Courier New" pitchFamily="49" charset="0"/>
                <a:cs typeface="B Nazanin" panose="00000400000000000000" pitchFamily="2" charset="-78"/>
              </a:rPr>
              <a:t> دستور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new Child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fa-IR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2300" dirty="0" smtClean="0">
                <a:latin typeface="Courier New" pitchFamily="49" charset="0"/>
                <a:cs typeface="B Nazanin" panose="00000400000000000000" pitchFamily="2" charset="-78"/>
              </a:rPr>
              <a:t>فراخوانی شود، به ترتیب چه </a:t>
            </a:r>
            <a:r>
              <a:rPr lang="fa-IR" sz="2300" dirty="0" err="1" smtClean="0">
                <a:latin typeface="Courier New" pitchFamily="49" charset="0"/>
                <a:cs typeface="B Nazanin" panose="00000400000000000000" pitchFamily="2" charset="-78"/>
              </a:rPr>
              <a:t>متدهایی</a:t>
            </a:r>
            <a:r>
              <a:rPr lang="fa-IR" sz="2300" dirty="0" smtClean="0">
                <a:latin typeface="Courier New" pitchFamily="49" charset="0"/>
                <a:cs typeface="B Nazanin" panose="00000400000000000000" pitchFamily="2" charset="-78"/>
              </a:rPr>
              <a:t> اجرا می‌شوند؟</a:t>
            </a:r>
          </a:p>
        </p:txBody>
      </p:sp>
    </p:spTree>
    <p:extLst>
      <p:ext uri="{BB962C8B-B14F-4D97-AF65-F5344CB8AC3E}">
        <p14:creationId xmlns:p14="http://schemas.microsoft.com/office/powerpoint/2010/main" val="2659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خطای کامپایل کجاست؟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6934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784937"/>
            <a:ext cx="82296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876800"/>
            <a:ext cx="8534400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"Ali </a:t>
            </a:r>
            <a:r>
              <a:rPr lang="en-US" b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Alavi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"1290562352"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124200"/>
            <a:ext cx="8001000" cy="646331"/>
          </a:xfrm>
          <a:prstGeom prst="rect">
            <a:avLst/>
          </a:prstGeom>
          <a:solidFill>
            <a:srgbClr val="860000"/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Implicit super constructor Person() is undefined for default constructor. </a:t>
            </a:r>
            <a:r>
              <a:rPr lang="fa-IR" b="1" i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/>
            </a:r>
            <a:br>
              <a:rPr lang="fa-IR" b="1" i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</a:b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Must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define an explicit constructor</a:t>
            </a:r>
            <a:endParaRPr 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3846731"/>
            <a:ext cx="1143000" cy="3381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 هنگام تعریف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زیرکلاس</a:t>
            </a:r>
            <a:r>
              <a:rPr lang="fa-IR" dirty="0" smtClean="0"/>
              <a:t>، </a:t>
            </a:r>
            <a:br>
              <a:rPr lang="fa-IR" dirty="0" smtClean="0"/>
            </a:br>
            <a:r>
              <a:rPr lang="fa-IR" dirty="0" smtClean="0"/>
              <a:t>در صورت فراخوانی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اَبَرکلاس</a:t>
            </a:r>
            <a:r>
              <a:rPr lang="fa-IR" dirty="0" smtClean="0"/>
              <a:t> (با کمک </a:t>
            </a:r>
            <a:r>
              <a:rPr lang="en-US" dirty="0" smtClean="0"/>
              <a:t>super</a:t>
            </a:r>
            <a:r>
              <a:rPr lang="fa-IR" dirty="0" smtClean="0"/>
              <a:t>)، </a:t>
            </a:r>
            <a:r>
              <a:rPr lang="fa-IR" dirty="0" err="1" smtClean="0"/>
              <a:t>نمی‌توانیم</a:t>
            </a:r>
            <a:r>
              <a:rPr lang="fa-IR" dirty="0" smtClean="0"/>
              <a:t> ويژگی‌های </a:t>
            </a:r>
            <a:r>
              <a:rPr lang="fa-IR" dirty="0" err="1" smtClean="0"/>
              <a:t>زیرکلاس</a:t>
            </a:r>
            <a:r>
              <a:rPr lang="fa-IR" dirty="0" smtClean="0"/>
              <a:t> را پاس کنیم</a:t>
            </a:r>
          </a:p>
          <a:p>
            <a:pPr lvl="1"/>
            <a:r>
              <a:rPr lang="fa-IR" dirty="0" smtClean="0"/>
              <a:t>مثال: </a:t>
            </a:r>
            <a:r>
              <a:rPr lang="en-US" dirty="0" smtClean="0"/>
              <a:t>super(this.name)</a:t>
            </a:r>
            <a:r>
              <a:rPr lang="fa-IR" dirty="0" smtClean="0"/>
              <a:t> (دچار خطای کامپایل می‌شود)</a:t>
            </a:r>
            <a:endParaRPr lang="en-US" dirty="0" smtClean="0"/>
          </a:p>
          <a:p>
            <a:r>
              <a:rPr lang="fa-IR" dirty="0" smtClean="0"/>
              <a:t>چرا؟</a:t>
            </a:r>
            <a:endParaRPr lang="en-US" dirty="0" smtClean="0"/>
          </a:p>
          <a:p>
            <a:pPr lvl="1"/>
            <a:r>
              <a:rPr lang="fa-IR" dirty="0" smtClean="0"/>
              <a:t>زیرا ويژگی‌های </a:t>
            </a:r>
            <a:r>
              <a:rPr lang="fa-IR" dirty="0" err="1" smtClean="0"/>
              <a:t>زیرکلاس</a:t>
            </a:r>
            <a:r>
              <a:rPr lang="fa-IR" dirty="0" smtClean="0"/>
              <a:t>، بعد از ويژگی‌های </a:t>
            </a:r>
            <a:r>
              <a:rPr lang="fa-IR" dirty="0" err="1" smtClean="0"/>
              <a:t>اَبَرکلاس</a:t>
            </a:r>
            <a:r>
              <a:rPr lang="fa-IR" dirty="0" smtClean="0"/>
              <a:t> آماده می‌شوند</a:t>
            </a:r>
          </a:p>
          <a:p>
            <a:pPr lvl="1"/>
            <a:r>
              <a:rPr lang="fa-IR" dirty="0" err="1" smtClean="0"/>
              <a:t>مقداردهی</a:t>
            </a:r>
            <a:r>
              <a:rPr lang="fa-IR" dirty="0" smtClean="0"/>
              <a:t> اولیه </a:t>
            </a:r>
            <a:r>
              <a:rPr lang="fa-IR" dirty="0" err="1" smtClean="0"/>
              <a:t>آن‌ها</a:t>
            </a:r>
            <a:r>
              <a:rPr lang="fa-IR" dirty="0" smtClean="0"/>
              <a:t> بعد از فراخوانی </a:t>
            </a:r>
            <a:r>
              <a:rPr lang="fa-IR" dirty="0" err="1" smtClean="0"/>
              <a:t>سازنده‌ی</a:t>
            </a:r>
            <a:r>
              <a:rPr lang="fa-IR" dirty="0" smtClean="0"/>
              <a:t> </a:t>
            </a:r>
            <a:r>
              <a:rPr lang="fa-IR" dirty="0" err="1" smtClean="0"/>
              <a:t>اَبَرکلاس</a:t>
            </a:r>
            <a:r>
              <a:rPr lang="fa-IR" dirty="0" smtClean="0"/>
              <a:t> انجام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ترکیب یا وراثت؟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ترکیب (</a:t>
            </a:r>
            <a:r>
              <a:rPr lang="en-US" dirty="0" smtClean="0"/>
              <a:t>Composition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6400"/>
          </a:xfrm>
        </p:spPr>
        <p:txBody>
          <a:bodyPr>
            <a:noAutofit/>
          </a:bodyPr>
          <a:lstStyle/>
          <a:p>
            <a:r>
              <a:rPr lang="fa-IR" sz="2400" dirty="0" smtClean="0"/>
              <a:t>گاهی در یک شیء، ارجاع به اشیاء دیگری وجود دارد</a:t>
            </a:r>
          </a:p>
          <a:p>
            <a:pPr lvl="1"/>
            <a:r>
              <a:rPr lang="fa-IR" sz="2400" dirty="0" smtClean="0"/>
              <a:t>به این رابطه، </a:t>
            </a:r>
            <a:r>
              <a:rPr lang="fa-IR" sz="2400" b="1" dirty="0" smtClean="0"/>
              <a:t>ترکیب</a:t>
            </a:r>
            <a:r>
              <a:rPr lang="fa-IR" sz="2400" dirty="0" smtClean="0"/>
              <a:t> (</a:t>
            </a:r>
            <a:r>
              <a:rPr lang="en-US" sz="2400" dirty="0" smtClean="0"/>
              <a:t>Composition</a:t>
            </a:r>
            <a:r>
              <a:rPr lang="fa-IR" sz="2400" dirty="0" smtClean="0"/>
              <a:t>) </a:t>
            </a:r>
            <a:r>
              <a:rPr lang="fa-IR" sz="2400" dirty="0" err="1" smtClean="0"/>
              <a:t>می‌گویند</a:t>
            </a:r>
            <a:endParaRPr lang="fa-IR" sz="2400" dirty="0" smtClean="0"/>
          </a:p>
          <a:p>
            <a:pPr lvl="1"/>
            <a:r>
              <a:rPr lang="fa-IR" sz="2400" dirty="0" smtClean="0"/>
              <a:t>رابطه </a:t>
            </a:r>
            <a:r>
              <a:rPr lang="en-US" sz="2400" b="1" dirty="0" smtClean="0"/>
              <a:t>has a</a:t>
            </a:r>
            <a:r>
              <a:rPr lang="fa-IR" sz="2400" b="1" dirty="0" smtClean="0"/>
              <a:t> (</a:t>
            </a:r>
            <a:r>
              <a:rPr lang="fa-IR" sz="2400" dirty="0" smtClean="0"/>
              <a:t>متفاوت با رابطه </a:t>
            </a:r>
            <a:r>
              <a:rPr lang="en-US" sz="2400" b="1" dirty="0" smtClean="0"/>
              <a:t>is a</a:t>
            </a:r>
            <a:r>
              <a:rPr lang="fa-IR" sz="2400" b="1" dirty="0" smtClean="0"/>
              <a:t>)</a:t>
            </a:r>
            <a:endParaRPr lang="en-US" sz="2400" b="1" dirty="0" smtClean="0"/>
          </a:p>
          <a:p>
            <a:r>
              <a:rPr lang="fa-IR" sz="2400" dirty="0" smtClean="0"/>
              <a:t>در </a:t>
            </a:r>
            <a:r>
              <a:rPr lang="fa-IR" sz="2400" dirty="0" err="1" smtClean="0"/>
              <a:t>مثال‌های</a:t>
            </a:r>
            <a:r>
              <a:rPr lang="fa-IR" sz="2400" dirty="0" smtClean="0"/>
              <a:t> مقابل روابط</a:t>
            </a:r>
            <a:r>
              <a:rPr lang="en-US" sz="2400" dirty="0" smtClean="0"/>
              <a:t>is a</a:t>
            </a:r>
            <a:r>
              <a:rPr lang="fa-IR" sz="2400" dirty="0" smtClean="0"/>
              <a:t/>
            </a:r>
            <a:br>
              <a:rPr lang="fa-IR" sz="2400" dirty="0" smtClean="0"/>
            </a:br>
            <a:r>
              <a:rPr lang="en-US" sz="2400" dirty="0" smtClean="0"/>
              <a:t> </a:t>
            </a:r>
            <a:r>
              <a:rPr lang="fa-IR" sz="2400" dirty="0" smtClean="0"/>
              <a:t> و روابط </a:t>
            </a:r>
            <a:r>
              <a:rPr lang="en-US" sz="2400" dirty="0" smtClean="0"/>
              <a:t>has a</a:t>
            </a:r>
            <a:r>
              <a:rPr lang="fa-IR" sz="2400" dirty="0" smtClean="0"/>
              <a:t> را پیدا کنید</a:t>
            </a:r>
            <a:endParaRPr lang="en-US" sz="2400" dirty="0" smtClean="0"/>
          </a:p>
          <a:p>
            <a:r>
              <a:rPr lang="fa-IR" sz="2400" b="1" dirty="0" smtClean="0"/>
              <a:t>ترکیب</a:t>
            </a:r>
            <a:r>
              <a:rPr lang="fa-IR" sz="2400" dirty="0" smtClean="0"/>
              <a:t>: روش </a:t>
            </a:r>
            <a:r>
              <a:rPr lang="fa-IR" sz="2400" dirty="0"/>
              <a:t>دیگری برای </a:t>
            </a:r>
            <a:r>
              <a:rPr lang="fa-IR" sz="2400" b="1" dirty="0" smtClean="0"/>
              <a:t>استفاده مجدد</a:t>
            </a:r>
            <a:r>
              <a:rPr lang="fa-IR" sz="2400" dirty="0" smtClean="0"/>
              <a:t> (</a:t>
            </a:r>
            <a:r>
              <a:rPr lang="en-US" sz="2400" dirty="0" smtClean="0"/>
              <a:t>code reuse</a:t>
            </a:r>
            <a:r>
              <a:rPr lang="fa-IR" sz="2400" dirty="0" smtClean="0"/>
              <a:t>)</a:t>
            </a:r>
          </a:p>
          <a:p>
            <a:r>
              <a:rPr lang="fa-IR" sz="2400" dirty="0" smtClean="0"/>
              <a:t>کدام یک بهتر است؟ ترکیب یا وراثت؟</a:t>
            </a:r>
            <a:endParaRPr lang="en-US" sz="2400" dirty="0"/>
          </a:p>
          <a:p>
            <a:pPr lvl="1"/>
            <a:r>
              <a:rPr lang="fa-IR" sz="2200" dirty="0" smtClean="0"/>
              <a:t>گاهی ترکیب لازم است و گاهی وراثت</a:t>
            </a:r>
          </a:p>
          <a:p>
            <a:pPr lvl="1"/>
            <a:r>
              <a:rPr lang="fa-IR" sz="2200" dirty="0" smtClean="0"/>
              <a:t>بین دو کلاس، رابطه </a:t>
            </a:r>
            <a:r>
              <a:rPr lang="en-US" sz="2200" dirty="0" smtClean="0"/>
              <a:t>is a</a:t>
            </a:r>
            <a:r>
              <a:rPr lang="fa-IR" sz="2200" dirty="0" smtClean="0"/>
              <a:t> برقرار است یا </a:t>
            </a:r>
            <a:r>
              <a:rPr lang="en-US" sz="2200" dirty="0" smtClean="0"/>
              <a:t>has a</a:t>
            </a:r>
            <a:r>
              <a:rPr lang="fa-IR" sz="2200" dirty="0" smtClean="0"/>
              <a:t> ؟</a:t>
            </a:r>
          </a:p>
          <a:p>
            <a:r>
              <a:rPr lang="fa-IR" sz="2400" dirty="0" smtClean="0"/>
              <a:t>اگر بین دو شیء رابطه </a:t>
            </a:r>
            <a:r>
              <a:rPr lang="en-US" sz="2400" dirty="0" smtClean="0"/>
              <a:t>is a</a:t>
            </a:r>
            <a:r>
              <a:rPr lang="fa-IR" sz="2400" dirty="0" smtClean="0"/>
              <a:t> برقرار نیست، از وراثت استفاده </a:t>
            </a:r>
            <a:r>
              <a:rPr lang="fa-IR" sz="2400" b="1" dirty="0" smtClean="0"/>
              <a:t>نکنید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648200"/>
            <a:ext cx="37338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Engine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engine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nb-NO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Tyre[] </a:t>
            </a:r>
            <a:r>
              <a:rPr lang="nb-NO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nb-NO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34290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Human{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Heart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Hand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leftHand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Hand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rightHand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2514600"/>
            <a:ext cx="45720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Professor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Human{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University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university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Course[] 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courses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0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endParaRPr lang="fa-IR" sz="2600" dirty="0" smtClean="0"/>
          </a:p>
          <a:p>
            <a:r>
              <a:rPr lang="fa-IR" sz="2600" dirty="0" smtClean="0"/>
              <a:t>در برنامه فوق:</a:t>
            </a:r>
          </a:p>
          <a:p>
            <a:pPr lvl="1"/>
            <a:r>
              <a:rPr lang="fa-IR" sz="2400" dirty="0" smtClean="0"/>
              <a:t>طراح، کلاس </a:t>
            </a:r>
            <a:r>
              <a:rPr lang="en-US" sz="2400" dirty="0" err="1" smtClean="0"/>
              <a:t>DynamicDataSet</a:t>
            </a:r>
            <a:r>
              <a:rPr lang="fa-IR" sz="2400" dirty="0" smtClean="0"/>
              <a:t>  را </a:t>
            </a:r>
            <a:r>
              <a:rPr lang="fa-IR" sz="2400" dirty="0"/>
              <a:t>ف</a:t>
            </a:r>
            <a:r>
              <a:rPr lang="fa-IR" sz="2400" dirty="0" smtClean="0"/>
              <a:t>رزند (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) </a:t>
            </a:r>
            <a:r>
              <a:rPr lang="en-US" sz="2400" dirty="0" smtClean="0"/>
              <a:t>Sorting</a:t>
            </a:r>
            <a:r>
              <a:rPr lang="fa-IR" sz="2400" dirty="0" smtClean="0"/>
              <a:t> قرار داده</a:t>
            </a:r>
            <a:endParaRPr lang="en-US" sz="2400" dirty="0" smtClean="0"/>
          </a:p>
          <a:p>
            <a:pPr lvl="1"/>
            <a:r>
              <a:rPr lang="fa-IR" sz="2400" dirty="0" smtClean="0"/>
              <a:t>تا بتواند از </a:t>
            </a:r>
            <a:r>
              <a:rPr lang="fa-IR" sz="2400" dirty="0"/>
              <a:t>امکانات </a:t>
            </a:r>
            <a:r>
              <a:rPr lang="fa-IR" sz="2400" dirty="0" err="1" smtClean="0"/>
              <a:t>مرتب‌سازی</a:t>
            </a:r>
            <a:r>
              <a:rPr lang="fa-IR" sz="2400" dirty="0" smtClean="0"/>
              <a:t> در کلاس </a:t>
            </a:r>
            <a:r>
              <a:rPr lang="en-US" sz="2400" dirty="0" err="1" smtClean="0"/>
              <a:t>DynamicDataSet</a:t>
            </a:r>
            <a:r>
              <a:rPr lang="fa-IR" sz="2400" dirty="0" smtClean="0"/>
              <a:t> استفاده کند</a:t>
            </a:r>
          </a:p>
          <a:p>
            <a:r>
              <a:rPr lang="fa-IR" sz="2600" dirty="0" smtClean="0"/>
              <a:t>اشتباه طراحی؟</a:t>
            </a:r>
          </a:p>
          <a:p>
            <a:pPr lvl="1"/>
            <a:r>
              <a:rPr lang="fa-IR" sz="2400" dirty="0" smtClean="0"/>
              <a:t>بین دو کلاس رابطه </a:t>
            </a:r>
            <a:r>
              <a:rPr lang="en-US" sz="2400" dirty="0" smtClean="0"/>
              <a:t>is a</a:t>
            </a:r>
            <a:r>
              <a:rPr lang="fa-IR" sz="2400" dirty="0" smtClean="0"/>
              <a:t> برقرار نیست. هر </a:t>
            </a:r>
            <a:r>
              <a:rPr lang="en-US" sz="2000" dirty="0" err="1" smtClean="0"/>
              <a:t>DynamicDatSet</a:t>
            </a:r>
            <a:r>
              <a:rPr lang="fa-IR" sz="2000" dirty="0" smtClean="0"/>
              <a:t> </a:t>
            </a:r>
            <a:r>
              <a:rPr lang="fa-IR" sz="2400" dirty="0" smtClean="0"/>
              <a:t>یک </a:t>
            </a:r>
            <a:r>
              <a:rPr lang="en-US" sz="2000" dirty="0" smtClean="0"/>
              <a:t>Sorting</a:t>
            </a:r>
            <a:r>
              <a:rPr lang="fa-IR" sz="2000" dirty="0" smtClean="0"/>
              <a:t> </a:t>
            </a:r>
            <a:r>
              <a:rPr lang="fa-IR" sz="2400" dirty="0" smtClean="0"/>
              <a:t>نیست</a:t>
            </a:r>
          </a:p>
          <a:p>
            <a:r>
              <a:rPr lang="fa-IR" sz="2600" dirty="0" smtClean="0"/>
              <a:t>روش بهتر: ترکیب</a:t>
            </a:r>
          </a:p>
          <a:p>
            <a:pPr lvl="1"/>
            <a:r>
              <a:rPr lang="fa-IR" sz="2400" dirty="0" smtClean="0"/>
              <a:t>شیئی از جنس </a:t>
            </a:r>
            <a:r>
              <a:rPr lang="en-US" sz="2400" dirty="0" smtClean="0"/>
              <a:t>Sorting</a:t>
            </a:r>
            <a:r>
              <a:rPr lang="fa-IR" sz="2400" dirty="0" smtClean="0"/>
              <a:t> در کلاس </a:t>
            </a:r>
            <a:r>
              <a:rPr lang="en-US" sz="2400" dirty="0" err="1" smtClean="0"/>
              <a:t>DynamicDataSet</a:t>
            </a:r>
            <a:r>
              <a:rPr lang="fa-IR" sz="2400" dirty="0" smtClean="0"/>
              <a:t> قرار گیرد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5848350" cy="2733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524887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DynamicDataSet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Sorting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sorting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Sorting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//...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01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«ترکیب» (</a:t>
            </a:r>
            <a:r>
              <a:rPr lang="en-US" dirty="0" smtClean="0"/>
              <a:t>Composition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/>
              <a:t>در مواقعی که شک دارید، </a:t>
            </a:r>
            <a:r>
              <a:rPr lang="en-US" sz="2600" dirty="0"/>
              <a:t>Composition</a:t>
            </a:r>
            <a:r>
              <a:rPr lang="fa-IR" sz="2600" dirty="0"/>
              <a:t> را </a:t>
            </a:r>
            <a:r>
              <a:rPr lang="fa-IR" sz="2600" dirty="0" smtClean="0"/>
              <a:t>بر </a:t>
            </a:r>
            <a:r>
              <a:rPr lang="en-US" sz="2600" dirty="0" smtClean="0"/>
              <a:t>Inheritance</a:t>
            </a:r>
            <a:r>
              <a:rPr lang="fa-IR" sz="2600" dirty="0" smtClean="0"/>
              <a:t> ترجیح دهید</a:t>
            </a:r>
          </a:p>
          <a:p>
            <a:pPr lvl="1"/>
            <a:r>
              <a:rPr lang="fa-IR" sz="2400" dirty="0" smtClean="0"/>
              <a:t>یک کلاس فقط از یک کلاس می‌تواند </a:t>
            </a:r>
            <a:r>
              <a:rPr lang="fa-IR" sz="2400" dirty="0" err="1" smtClean="0"/>
              <a:t>ارث‌بری</a:t>
            </a:r>
            <a:r>
              <a:rPr lang="fa-IR" sz="2400" dirty="0" smtClean="0"/>
              <a:t> کند</a:t>
            </a:r>
          </a:p>
          <a:p>
            <a:pPr lvl="1"/>
            <a:r>
              <a:rPr lang="fa-IR" sz="2400" dirty="0" smtClean="0"/>
              <a:t>ولی تعداد زیادی کلاس را می‌تواند در ترکیب </a:t>
            </a:r>
            <a:r>
              <a:rPr lang="fa-IR" sz="2400" dirty="0" err="1" smtClean="0"/>
              <a:t>به‌کار</a:t>
            </a:r>
            <a:r>
              <a:rPr lang="fa-IR" sz="2400" dirty="0" smtClean="0"/>
              <a:t> گیرد</a:t>
            </a:r>
          </a:p>
          <a:p>
            <a:r>
              <a:rPr lang="fa-IR" sz="2600" dirty="0" smtClean="0"/>
              <a:t>ترکیب</a:t>
            </a:r>
            <a:r>
              <a:rPr lang="fa-IR" sz="2600" dirty="0"/>
              <a:t>،</a:t>
            </a:r>
            <a:r>
              <a:rPr lang="fa-IR" sz="2600" dirty="0" smtClean="0"/>
              <a:t> انواع مختلفی دارد: </a:t>
            </a:r>
            <a:r>
              <a:rPr lang="en-US" sz="2400" dirty="0" smtClean="0"/>
              <a:t>Association, Composition, Aggregation</a:t>
            </a:r>
            <a:endParaRPr lang="fa-IR" sz="2400" dirty="0"/>
          </a:p>
          <a:p>
            <a:r>
              <a:rPr lang="fa-IR" sz="2800" dirty="0"/>
              <a:t>نحوه نمایش در </a:t>
            </a:r>
            <a:r>
              <a:rPr lang="en-US" sz="2800" dirty="0" smtClean="0"/>
              <a:t>UML</a:t>
            </a:r>
            <a:endParaRPr lang="fa-IR" sz="2800" dirty="0"/>
          </a:p>
        </p:txBody>
      </p:sp>
      <p:sp>
        <p:nvSpPr>
          <p:cNvPr id="4" name="Rectangle 3"/>
          <p:cNvSpPr/>
          <p:nvPr/>
        </p:nvSpPr>
        <p:spPr>
          <a:xfrm>
            <a:off x="1295400" y="4953000"/>
            <a:ext cx="402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4000" dirty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29075"/>
            <a:ext cx="633412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6" y="5400675"/>
            <a:ext cx="7000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تکمیلی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دقت کنید: مفهوم </a:t>
            </a:r>
            <a:r>
              <a:rPr lang="en-US" b="1" dirty="0" smtClean="0"/>
              <a:t>Overload</a:t>
            </a:r>
            <a:r>
              <a:rPr lang="fa-IR" dirty="0" smtClean="0"/>
              <a:t> و مفهوم </a:t>
            </a:r>
            <a:r>
              <a:rPr lang="en-US" b="1" dirty="0" smtClean="0"/>
              <a:t>Override</a:t>
            </a:r>
            <a:r>
              <a:rPr lang="fa-IR" b="1" dirty="0" smtClean="0"/>
              <a:t> </a:t>
            </a:r>
            <a:r>
              <a:rPr lang="fa-IR" dirty="0" smtClean="0"/>
              <a:t>متفاوت هستند</a:t>
            </a:r>
          </a:p>
          <a:p>
            <a:r>
              <a:rPr lang="en-US" b="1" dirty="0" smtClean="0"/>
              <a:t>Overload</a:t>
            </a:r>
            <a:r>
              <a:rPr lang="fa-IR" b="1" dirty="0" smtClean="0"/>
              <a:t> </a:t>
            </a:r>
            <a:r>
              <a:rPr lang="fa-IR" dirty="0" smtClean="0"/>
              <a:t>(سربار کردن) :</a:t>
            </a:r>
          </a:p>
          <a:p>
            <a:pPr lvl="1"/>
            <a:r>
              <a:rPr lang="fa-IR" dirty="0" smtClean="0"/>
              <a:t>چند متد </a:t>
            </a:r>
            <a:r>
              <a:rPr lang="fa-IR" dirty="0" err="1" smtClean="0"/>
              <a:t>هم‌نام</a:t>
            </a:r>
            <a:r>
              <a:rPr lang="fa-IR" dirty="0" smtClean="0"/>
              <a:t> با </a:t>
            </a:r>
            <a:r>
              <a:rPr lang="fa-IR" dirty="0" err="1" smtClean="0"/>
              <a:t>امضاهای</a:t>
            </a:r>
            <a:r>
              <a:rPr lang="fa-IR" dirty="0" smtClean="0"/>
              <a:t> مختلف (مجموعه پارامترهای متفاوت)</a:t>
            </a:r>
          </a:p>
          <a:p>
            <a:pPr lvl="1"/>
            <a:r>
              <a:rPr lang="fa-IR" dirty="0" smtClean="0"/>
              <a:t>همه </a:t>
            </a:r>
            <a:r>
              <a:rPr lang="fa-IR" dirty="0" err="1" smtClean="0"/>
              <a:t>آن‌ها</a:t>
            </a:r>
            <a:r>
              <a:rPr lang="fa-IR" dirty="0" smtClean="0"/>
              <a:t> همزمان معتبر هستند و هریک قابل استفاده هستند</a:t>
            </a:r>
          </a:p>
          <a:p>
            <a:r>
              <a:rPr lang="en-US" b="1" dirty="0" smtClean="0"/>
              <a:t>Override</a:t>
            </a:r>
            <a:r>
              <a:rPr lang="fa-IR" b="1" dirty="0" smtClean="0"/>
              <a:t> </a:t>
            </a:r>
            <a:r>
              <a:rPr lang="fa-IR" dirty="0" smtClean="0"/>
              <a:t>(لغو کردن) :</a:t>
            </a:r>
          </a:p>
          <a:p>
            <a:pPr lvl="1"/>
            <a:r>
              <a:rPr lang="fa-IR" dirty="0" smtClean="0"/>
              <a:t>امضای متد (مجموعه </a:t>
            </a:r>
            <a:r>
              <a:rPr lang="fa-IR" dirty="0" err="1" smtClean="0"/>
              <a:t>پارامترها</a:t>
            </a:r>
            <a:r>
              <a:rPr lang="fa-IR" dirty="0" smtClean="0"/>
              <a:t>) در </a:t>
            </a:r>
            <a:r>
              <a:rPr lang="fa-IR" dirty="0" err="1" smtClean="0"/>
              <a:t>زیرکلاس</a:t>
            </a:r>
            <a:r>
              <a:rPr lang="fa-IR" dirty="0" smtClean="0"/>
              <a:t> دقیقاً مثل امضای آن در </a:t>
            </a:r>
            <a:r>
              <a:rPr lang="fa-IR" dirty="0" err="1" smtClean="0"/>
              <a:t>اَبَرکلاس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معنای </a:t>
            </a:r>
            <a:r>
              <a:rPr lang="fa-IR" dirty="0" err="1" smtClean="0"/>
              <a:t>متدی</a:t>
            </a:r>
            <a:r>
              <a:rPr lang="fa-IR" dirty="0" smtClean="0"/>
              <a:t> که در </a:t>
            </a:r>
            <a:r>
              <a:rPr lang="fa-IR" dirty="0" err="1" smtClean="0"/>
              <a:t>اَبَرکلاس</a:t>
            </a:r>
            <a:r>
              <a:rPr lang="fa-IR" dirty="0" smtClean="0"/>
              <a:t> وجود داشته، تغییر می‌کند: معنی قبلی لغو می‌شود</a:t>
            </a:r>
          </a:p>
          <a:p>
            <a:pPr lvl="1"/>
            <a:r>
              <a:rPr lang="fa-IR" dirty="0" err="1" smtClean="0"/>
              <a:t>نمونه‌های</a:t>
            </a:r>
            <a:r>
              <a:rPr lang="fa-IR" dirty="0" smtClean="0"/>
              <a:t> (اشیاء) </a:t>
            </a:r>
            <a:r>
              <a:rPr lang="fa-IR" dirty="0" err="1" smtClean="0"/>
              <a:t>زیرکلاس</a:t>
            </a:r>
            <a:r>
              <a:rPr lang="fa-IR" dirty="0" smtClean="0"/>
              <a:t>، رفتار </a:t>
            </a:r>
            <a:r>
              <a:rPr lang="fa-IR" dirty="0" err="1" smtClean="0"/>
              <a:t>تغییریافته</a:t>
            </a:r>
            <a:r>
              <a:rPr lang="fa-IR" dirty="0" smtClean="0"/>
              <a:t> را استفاده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r>
              <a:rPr lang="fa-IR" dirty="0" smtClean="0"/>
              <a:t>در یک کلاس </a:t>
            </a:r>
            <a:r>
              <a:rPr lang="fa-IR" dirty="0" err="1" smtClean="0"/>
              <a:t>می‌توانیم</a:t>
            </a:r>
            <a:r>
              <a:rPr lang="fa-IR" dirty="0" smtClean="0"/>
              <a:t> متدهای همان کلاس را </a:t>
            </a:r>
            <a:r>
              <a:rPr lang="en-US" dirty="0" smtClean="0"/>
              <a:t>Overload</a:t>
            </a:r>
            <a:r>
              <a:rPr lang="fa-IR" dirty="0" smtClean="0"/>
              <a:t> کنیم</a:t>
            </a:r>
          </a:p>
          <a:p>
            <a:r>
              <a:rPr lang="fa-IR" dirty="0" smtClean="0"/>
              <a:t>در یک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می‌توانیم</a:t>
            </a:r>
            <a:r>
              <a:rPr lang="fa-IR" dirty="0" smtClean="0"/>
              <a:t> متدهای </a:t>
            </a:r>
            <a:r>
              <a:rPr lang="fa-IR" dirty="0" err="1" smtClean="0"/>
              <a:t>اَبَرکلاس</a:t>
            </a:r>
            <a:r>
              <a:rPr lang="fa-IR" dirty="0" smtClean="0"/>
              <a:t> را هم </a:t>
            </a:r>
            <a:r>
              <a:rPr lang="en-US" dirty="0" smtClean="0"/>
              <a:t>Overload</a:t>
            </a:r>
            <a:r>
              <a:rPr lang="fa-IR" dirty="0" smtClean="0"/>
              <a:t> کنیم</a:t>
            </a:r>
          </a:p>
          <a:p>
            <a:r>
              <a:rPr lang="fa-IR" dirty="0" smtClean="0"/>
              <a:t>ولی </a:t>
            </a:r>
            <a:r>
              <a:rPr lang="en-US" dirty="0" smtClean="0"/>
              <a:t>Override</a:t>
            </a:r>
            <a:r>
              <a:rPr lang="fa-IR" dirty="0" smtClean="0"/>
              <a:t> مربوط به وراثت است (در </a:t>
            </a:r>
            <a:r>
              <a:rPr lang="fa-IR" dirty="0" err="1" smtClean="0"/>
              <a:t>زیرکلاس</a:t>
            </a:r>
            <a:r>
              <a:rPr lang="fa-IR" dirty="0" smtClean="0"/>
              <a:t> رخ </a:t>
            </a:r>
            <a:r>
              <a:rPr lang="fa-IR" dirty="0" err="1" smtClean="0"/>
              <a:t>می‌دهد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37" y="2618237"/>
            <a:ext cx="3529263" cy="658363"/>
          </a:xfrm>
          <a:custGeom>
            <a:avLst/>
            <a:gdLst>
              <a:gd name="connsiteX0" fmla="*/ 0 w 3276600"/>
              <a:gd name="connsiteY0" fmla="*/ 0 h 646331"/>
              <a:gd name="connsiteX1" fmla="*/ 3276600 w 3276600"/>
              <a:gd name="connsiteY1" fmla="*/ 0 h 646331"/>
              <a:gd name="connsiteX2" fmla="*/ 3276600 w 3276600"/>
              <a:gd name="connsiteY2" fmla="*/ 646331 h 646331"/>
              <a:gd name="connsiteX3" fmla="*/ 0 w 3276600"/>
              <a:gd name="connsiteY3" fmla="*/ 646331 h 646331"/>
              <a:gd name="connsiteX4" fmla="*/ 0 w 3276600"/>
              <a:gd name="connsiteY4" fmla="*/ 0 h 646331"/>
              <a:gd name="connsiteX0" fmla="*/ 0 w 3276600"/>
              <a:gd name="connsiteY0" fmla="*/ 0 h 646331"/>
              <a:gd name="connsiteX1" fmla="*/ 2446421 w 3276600"/>
              <a:gd name="connsiteY1" fmla="*/ 0 h 646331"/>
              <a:gd name="connsiteX2" fmla="*/ 3276600 w 3276600"/>
              <a:gd name="connsiteY2" fmla="*/ 646331 h 646331"/>
              <a:gd name="connsiteX3" fmla="*/ 0 w 3276600"/>
              <a:gd name="connsiteY3" fmla="*/ 646331 h 646331"/>
              <a:gd name="connsiteX4" fmla="*/ 0 w 3276600"/>
              <a:gd name="connsiteY4" fmla="*/ 0 h 646331"/>
              <a:gd name="connsiteX0" fmla="*/ 0 w 3276600"/>
              <a:gd name="connsiteY0" fmla="*/ 0 h 646331"/>
              <a:gd name="connsiteX1" fmla="*/ 2446421 w 3276600"/>
              <a:gd name="connsiteY1" fmla="*/ 0 h 646331"/>
              <a:gd name="connsiteX2" fmla="*/ 3276600 w 3276600"/>
              <a:gd name="connsiteY2" fmla="*/ 646331 h 646331"/>
              <a:gd name="connsiteX3" fmla="*/ 0 w 3276600"/>
              <a:gd name="connsiteY3" fmla="*/ 646331 h 646331"/>
              <a:gd name="connsiteX4" fmla="*/ 0 w 3276600"/>
              <a:gd name="connsiteY4" fmla="*/ 0 h 646331"/>
              <a:gd name="connsiteX0" fmla="*/ 0 w 3529263"/>
              <a:gd name="connsiteY0" fmla="*/ 0 h 658363"/>
              <a:gd name="connsiteX1" fmla="*/ 2446421 w 3529263"/>
              <a:gd name="connsiteY1" fmla="*/ 0 h 658363"/>
              <a:gd name="connsiteX2" fmla="*/ 3529263 w 3529263"/>
              <a:gd name="connsiteY2" fmla="*/ 658363 h 658363"/>
              <a:gd name="connsiteX3" fmla="*/ 0 w 3529263"/>
              <a:gd name="connsiteY3" fmla="*/ 646331 h 658363"/>
              <a:gd name="connsiteX4" fmla="*/ 0 w 3529263"/>
              <a:gd name="connsiteY4" fmla="*/ 0 h 658363"/>
              <a:gd name="connsiteX0" fmla="*/ 0 w 3529263"/>
              <a:gd name="connsiteY0" fmla="*/ 0 h 658363"/>
              <a:gd name="connsiteX1" fmla="*/ 2302042 w 3529263"/>
              <a:gd name="connsiteY1" fmla="*/ 0 h 658363"/>
              <a:gd name="connsiteX2" fmla="*/ 3529263 w 3529263"/>
              <a:gd name="connsiteY2" fmla="*/ 658363 h 658363"/>
              <a:gd name="connsiteX3" fmla="*/ 0 w 3529263"/>
              <a:gd name="connsiteY3" fmla="*/ 646331 h 658363"/>
              <a:gd name="connsiteX4" fmla="*/ 0 w 3529263"/>
              <a:gd name="connsiteY4" fmla="*/ 0 h 658363"/>
              <a:gd name="connsiteX0" fmla="*/ 0 w 3529263"/>
              <a:gd name="connsiteY0" fmla="*/ 0 h 658363"/>
              <a:gd name="connsiteX1" fmla="*/ 2302042 w 3529263"/>
              <a:gd name="connsiteY1" fmla="*/ 0 h 658363"/>
              <a:gd name="connsiteX2" fmla="*/ 3529263 w 3529263"/>
              <a:gd name="connsiteY2" fmla="*/ 658363 h 658363"/>
              <a:gd name="connsiteX3" fmla="*/ 0 w 3529263"/>
              <a:gd name="connsiteY3" fmla="*/ 646331 h 658363"/>
              <a:gd name="connsiteX4" fmla="*/ 0 w 3529263"/>
              <a:gd name="connsiteY4" fmla="*/ 0 h 65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9263" h="658363">
                <a:moveTo>
                  <a:pt x="0" y="0"/>
                </a:moveTo>
                <a:lnTo>
                  <a:pt x="2302042" y="0"/>
                </a:lnTo>
                <a:cubicBezTo>
                  <a:pt x="2951746" y="275602"/>
                  <a:pt x="3252537" y="442919"/>
                  <a:pt x="3529263" y="658363"/>
                </a:cubicBez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f(){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2;}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7483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0712"/>
            <a:ext cx="6858000" cy="307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سلسله‌مراتب</a:t>
            </a:r>
            <a:r>
              <a:rPr lang="fa-IR" dirty="0"/>
              <a:t> </a:t>
            </a:r>
            <a:r>
              <a:rPr lang="fa-IR" dirty="0" smtClean="0"/>
              <a:t>کلاس‌ها (مثال)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914400" y="1371600"/>
            <a:ext cx="2895600" cy="612648"/>
          </a:xfrm>
          <a:prstGeom prst="cloudCallout">
            <a:avLst>
              <a:gd name="adj1" fmla="val 61360"/>
              <a:gd name="adj2" fmla="val 450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نام، سن و ...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7239000" y="4114800"/>
            <a:ext cx="1524000" cy="612648"/>
          </a:xfrm>
          <a:prstGeom prst="cloudCallout">
            <a:avLst>
              <a:gd name="adj1" fmla="val -9587"/>
              <a:gd name="adj2" fmla="val -10665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تدریس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381000" y="3349752"/>
            <a:ext cx="2286000" cy="612648"/>
          </a:xfrm>
          <a:prstGeom prst="cloudCallout">
            <a:avLst>
              <a:gd name="adj1" fmla="val 60413"/>
              <a:gd name="adj2" fmla="val -3451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گرفتن درس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1447800" y="2669572"/>
            <a:ext cx="1219200" cy="612648"/>
          </a:xfrm>
          <a:prstGeom prst="cloudCallout">
            <a:avLst>
              <a:gd name="adj1" fmla="val 61360"/>
              <a:gd name="adj2" fmla="val 450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معدل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733800" y="5178552"/>
            <a:ext cx="2971800" cy="612648"/>
          </a:xfrm>
          <a:prstGeom prst="cloudCallout">
            <a:avLst>
              <a:gd name="adj1" fmla="val -5307"/>
              <a:gd name="adj2" fmla="val -89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موضوع </a:t>
            </a:r>
            <a:r>
              <a:rPr lang="fa-IR" sz="24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پایان‌نامه</a:t>
            </a:r>
            <a:endParaRPr lang="fa-IR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35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حاشیه‌نگاری</a:t>
            </a:r>
            <a:r>
              <a:rPr lang="fa-IR" dirty="0" smtClean="0"/>
              <a:t> </a:t>
            </a:r>
            <a:r>
              <a:rPr lang="en-US" dirty="0" smtClean="0"/>
              <a:t>@Override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مفهوم </a:t>
            </a:r>
            <a:r>
              <a:rPr lang="fa-IR" dirty="0" err="1" smtClean="0"/>
              <a:t>حاشیه‌نگاری</a:t>
            </a:r>
            <a:r>
              <a:rPr lang="fa-IR" dirty="0" smtClean="0"/>
              <a:t> (</a:t>
            </a:r>
            <a:r>
              <a:rPr lang="en-US" dirty="0" smtClean="0"/>
              <a:t>Annotation</a:t>
            </a:r>
            <a:r>
              <a:rPr lang="fa-IR" dirty="0" smtClean="0"/>
              <a:t>)</a:t>
            </a:r>
          </a:p>
          <a:p>
            <a:pPr lvl="1"/>
            <a:r>
              <a:rPr lang="fa-IR" dirty="0"/>
              <a:t>توضیحاتی که با </a:t>
            </a:r>
            <a:r>
              <a:rPr lang="en-US" b="1" dirty="0"/>
              <a:t>@</a:t>
            </a:r>
            <a:r>
              <a:rPr lang="fa-IR" dirty="0"/>
              <a:t> شروع می‌شوند</a:t>
            </a:r>
            <a:endParaRPr lang="en-US" dirty="0"/>
          </a:p>
          <a:p>
            <a:pPr lvl="1"/>
            <a:r>
              <a:rPr lang="fa-IR" dirty="0" smtClean="0"/>
              <a:t>شکلی از </a:t>
            </a:r>
            <a:r>
              <a:rPr lang="fa-IR" dirty="0" err="1" smtClean="0"/>
              <a:t>فراداده</a:t>
            </a:r>
            <a:r>
              <a:rPr lang="fa-IR" dirty="0" smtClean="0"/>
              <a:t> (</a:t>
            </a:r>
            <a:r>
              <a:rPr lang="en-US" dirty="0" smtClean="0"/>
              <a:t>Metadata</a:t>
            </a:r>
            <a:r>
              <a:rPr lang="fa-IR" dirty="0" smtClean="0"/>
              <a:t>) </a:t>
            </a:r>
          </a:p>
          <a:p>
            <a:pPr lvl="1"/>
            <a:r>
              <a:rPr lang="fa-IR" dirty="0" smtClean="0"/>
              <a:t>توضیحی درباره یک متد یا کلاس یا ...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بر نحوه کامپایل یا اجرای آن تأثیر </a:t>
            </a:r>
            <a:r>
              <a:rPr lang="fa-IR" dirty="0" err="1" smtClean="0"/>
              <a:t>می‌گذارد</a:t>
            </a:r>
            <a:endParaRPr lang="fa-IR" dirty="0" smtClean="0"/>
          </a:p>
          <a:p>
            <a:r>
              <a:rPr lang="fa-IR" dirty="0" smtClean="0"/>
              <a:t>مثال: </a:t>
            </a:r>
            <a:r>
              <a:rPr lang="en-US" dirty="0" smtClean="0"/>
              <a:t>@Override</a:t>
            </a:r>
            <a:endParaRPr lang="fa-IR" dirty="0" smtClean="0"/>
          </a:p>
          <a:p>
            <a:pPr lvl="1"/>
            <a:r>
              <a:rPr lang="fa-IR" dirty="0" smtClean="0"/>
              <a:t>قبل از تعریف یک متد </a:t>
            </a:r>
            <a:r>
              <a:rPr lang="fa-IR" dirty="0" err="1" smtClean="0"/>
              <a:t>می‌آید</a:t>
            </a:r>
            <a:endParaRPr lang="fa-IR" dirty="0" smtClean="0"/>
          </a:p>
          <a:p>
            <a:pPr lvl="1"/>
            <a:r>
              <a:rPr lang="fa-IR" dirty="0" smtClean="0"/>
              <a:t>تصریح می‌کند که این متد، </a:t>
            </a:r>
            <a:r>
              <a:rPr lang="fa-IR" dirty="0"/>
              <a:t>همین متد از </a:t>
            </a:r>
            <a:r>
              <a:rPr lang="fa-IR" dirty="0" err="1"/>
              <a:t>اَبَرکلاس</a:t>
            </a:r>
            <a:r>
              <a:rPr lang="fa-IR" dirty="0"/>
              <a:t> </a:t>
            </a:r>
            <a:r>
              <a:rPr lang="fa-IR" dirty="0" smtClean="0"/>
              <a:t>را </a:t>
            </a:r>
            <a:r>
              <a:rPr lang="en-US" dirty="0" smtClean="0"/>
              <a:t>Override</a:t>
            </a:r>
            <a:r>
              <a:rPr lang="fa-IR" dirty="0" smtClean="0"/>
              <a:t> می‌کند</a:t>
            </a:r>
          </a:p>
          <a:p>
            <a:pPr lvl="1"/>
            <a:r>
              <a:rPr lang="fa-IR" dirty="0" smtClean="0"/>
              <a:t>اگر </a:t>
            </a:r>
            <a:r>
              <a:rPr lang="fa-IR" dirty="0" err="1" smtClean="0"/>
              <a:t>به‌درستی</a:t>
            </a:r>
            <a:r>
              <a:rPr lang="fa-IR" dirty="0" smtClean="0"/>
              <a:t> </a:t>
            </a:r>
            <a:r>
              <a:rPr lang="fa-IR" dirty="0"/>
              <a:t>متد مورد نظر را </a:t>
            </a:r>
            <a:r>
              <a:rPr lang="en-US" dirty="0"/>
              <a:t>Override</a:t>
            </a:r>
            <a:r>
              <a:rPr lang="fa-IR" dirty="0"/>
              <a:t> </a:t>
            </a:r>
            <a:r>
              <a:rPr lang="fa-IR" dirty="0" smtClean="0"/>
              <a:t>نکنیم: خطای کامپایل رخ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این تصریح، می‌تواند </a:t>
            </a:r>
            <a:r>
              <a:rPr lang="fa-IR" dirty="0" err="1" smtClean="0"/>
              <a:t>اشتباه‌های</a:t>
            </a:r>
            <a:r>
              <a:rPr lang="fa-IR" dirty="0" smtClean="0"/>
              <a:t> ناخواسته </a:t>
            </a:r>
            <a:r>
              <a:rPr lang="fa-IR" dirty="0" err="1" smtClean="0"/>
              <a:t>برنامه‌نویس</a:t>
            </a:r>
            <a:r>
              <a:rPr lang="fa-IR" dirty="0" smtClean="0"/>
              <a:t> را کمتر کند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6318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برای </a:t>
            </a:r>
            <a:r>
              <a:rPr lang="en-US" dirty="0" smtClean="0"/>
              <a:t>@Override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276600"/>
            <a:ext cx="1828800" cy="4143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4648200"/>
            <a:ext cx="1828800" cy="41433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143000"/>
            <a:ext cx="4038600" cy="533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600" dirty="0" smtClean="0"/>
              <a:t>چه </a:t>
            </a:r>
            <a:r>
              <a:rPr lang="fa-IR" sz="2600" dirty="0" err="1" smtClean="0"/>
              <a:t>می‌شد</a:t>
            </a:r>
            <a:r>
              <a:rPr lang="fa-IR" sz="2600" dirty="0" smtClean="0"/>
              <a:t> اگر به اشتباه، هنگام تعریف کلاس </a:t>
            </a:r>
            <a:r>
              <a:rPr lang="en-US" sz="2600" dirty="0" smtClean="0"/>
              <a:t>Dog</a:t>
            </a:r>
            <a:r>
              <a:rPr lang="fa-IR" sz="2600" dirty="0" smtClean="0"/>
              <a:t>:</a:t>
            </a:r>
          </a:p>
          <a:p>
            <a:r>
              <a:rPr lang="en-US" sz="2500" dirty="0" err="1" smtClean="0"/>
              <a:t>toSrting</a:t>
            </a:r>
            <a:r>
              <a:rPr lang="fa-IR" sz="2500" dirty="0" smtClean="0"/>
              <a:t> را </a:t>
            </a:r>
            <a:r>
              <a:rPr lang="en-US" sz="2500" dirty="0" err="1" smtClean="0"/>
              <a:t>tostring</a:t>
            </a:r>
            <a:r>
              <a:rPr lang="fa-IR" sz="2500" dirty="0" smtClean="0"/>
              <a:t> و یا </a:t>
            </a:r>
            <a:r>
              <a:rPr lang="en-US" sz="2500" dirty="0" smtClean="0"/>
              <a:t>talk</a:t>
            </a:r>
            <a:r>
              <a:rPr lang="fa-IR" sz="2500" dirty="0" smtClean="0"/>
              <a:t> را </a:t>
            </a:r>
            <a:r>
              <a:rPr lang="en-US" sz="2500" dirty="0" smtClean="0"/>
              <a:t>Talk</a:t>
            </a:r>
            <a:r>
              <a:rPr lang="fa-IR" sz="2500" dirty="0" smtClean="0"/>
              <a:t> تایپ </a:t>
            </a:r>
            <a:r>
              <a:rPr lang="fa-IR" sz="2500" dirty="0" err="1" smtClean="0"/>
              <a:t>می‌کردیم</a:t>
            </a:r>
            <a:r>
              <a:rPr lang="fa-IR" sz="2500" dirty="0" smtClean="0"/>
              <a:t>؟</a:t>
            </a:r>
          </a:p>
          <a:p>
            <a:r>
              <a:rPr lang="fa-IR" sz="2500" dirty="0" smtClean="0"/>
              <a:t>یا پارامترهایی برای </a:t>
            </a:r>
            <a:r>
              <a:rPr lang="en-US" sz="2500" dirty="0" smtClean="0"/>
              <a:t>talk</a:t>
            </a:r>
            <a:r>
              <a:rPr lang="fa-IR" sz="2500" dirty="0" smtClean="0"/>
              <a:t> در نظر </a:t>
            </a:r>
            <a:r>
              <a:rPr lang="fa-IR" sz="2500" dirty="0" err="1" smtClean="0"/>
              <a:t>می‌گرفتیم</a:t>
            </a:r>
            <a:r>
              <a:rPr lang="fa-IR" sz="2500" dirty="0" smtClean="0"/>
              <a:t>؟</a:t>
            </a:r>
          </a:p>
          <a:p>
            <a:r>
              <a:rPr lang="fa-IR" sz="2600" dirty="0" err="1" smtClean="0"/>
              <a:t>حاشیه‌نگاری</a:t>
            </a:r>
            <a:r>
              <a:rPr lang="fa-IR" sz="2600" dirty="0" smtClean="0"/>
              <a:t> </a:t>
            </a:r>
            <a:r>
              <a:rPr lang="en-US" sz="2600" dirty="0" smtClean="0"/>
              <a:t>@Override</a:t>
            </a:r>
            <a:r>
              <a:rPr lang="fa-IR" sz="2600" dirty="0" smtClean="0"/>
              <a:t> کمک </a:t>
            </a:r>
            <a:r>
              <a:rPr lang="fa-IR" sz="2600" dirty="0" err="1" smtClean="0"/>
              <a:t>می‌کرد</a:t>
            </a:r>
            <a:r>
              <a:rPr lang="fa-IR" sz="2600" dirty="0" smtClean="0"/>
              <a:t> تا این اشتباه را کشف کنیم:</a:t>
            </a:r>
          </a:p>
          <a:p>
            <a:r>
              <a:rPr lang="fa-IR" sz="2600" dirty="0" smtClean="0"/>
              <a:t>یک خطای کامپایل ایجاد </a:t>
            </a:r>
            <a:r>
              <a:rPr lang="fa-IR" sz="2600" dirty="0" err="1" smtClean="0"/>
              <a:t>می‌کرد</a:t>
            </a:r>
            <a:endParaRPr lang="fa-IR" sz="2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029200" cy="480060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talk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talk()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"Hop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2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کدام یک از متدهای کلاس </a:t>
            </a:r>
            <a:r>
              <a:rPr lang="en-US" dirty="0" smtClean="0"/>
              <a:t>Superclass</a:t>
            </a:r>
            <a:r>
              <a:rPr lang="fa-IR" dirty="0" smtClean="0"/>
              <a:t> در متد </a:t>
            </a:r>
            <a:r>
              <a:rPr lang="en-US" dirty="0" smtClean="0"/>
              <a:t>g</a:t>
            </a:r>
            <a:r>
              <a:rPr lang="fa-IR" dirty="0" smtClean="0"/>
              <a:t> از </a:t>
            </a:r>
            <a:r>
              <a:rPr lang="en-US" dirty="0" smtClean="0"/>
              <a:t>Subclass</a:t>
            </a:r>
            <a:r>
              <a:rPr lang="fa-IR" dirty="0" smtClean="0"/>
              <a:t> قابل فراخوانی هستند؟ (چند مورد)</a:t>
            </a:r>
            <a:endParaRPr lang="en-US" dirty="0" smtClean="0"/>
          </a:p>
          <a:p>
            <a:r>
              <a:rPr lang="fa-IR" dirty="0" smtClean="0"/>
              <a:t>پاسخ صحیح:</a:t>
            </a:r>
          </a:p>
          <a:p>
            <a:pPr lvl="1"/>
            <a:r>
              <a:rPr lang="fa-IR" dirty="0" smtClean="0"/>
              <a:t>متدهای</a:t>
            </a:r>
            <a:r>
              <a:rPr lang="en-US" dirty="0" smtClean="0"/>
              <a:t>c </a:t>
            </a:r>
            <a:r>
              <a:rPr lang="fa-IR" dirty="0" smtClean="0"/>
              <a:t> و </a:t>
            </a:r>
            <a:r>
              <a:rPr lang="en-US" dirty="0" smtClean="0"/>
              <a:t>d</a:t>
            </a:r>
            <a:r>
              <a:rPr lang="fa-IR" dirty="0" smtClean="0"/>
              <a:t> : قطعاً بله</a:t>
            </a:r>
          </a:p>
          <a:p>
            <a:pPr lvl="1"/>
            <a:r>
              <a:rPr lang="fa-IR" dirty="0" smtClean="0"/>
              <a:t>متد </a:t>
            </a:r>
            <a:r>
              <a:rPr lang="en-US" dirty="0" smtClean="0"/>
              <a:t>a</a:t>
            </a:r>
            <a:r>
              <a:rPr lang="fa-IR" dirty="0" smtClean="0"/>
              <a:t> : قطعاً خیر</a:t>
            </a:r>
          </a:p>
          <a:p>
            <a:pPr lvl="1"/>
            <a:r>
              <a:rPr lang="fa-IR" dirty="0" smtClean="0"/>
              <a:t>متد </a:t>
            </a:r>
            <a:r>
              <a:rPr lang="en-US" dirty="0" smtClean="0"/>
              <a:t>b</a:t>
            </a:r>
            <a:r>
              <a:rPr lang="fa-IR" dirty="0" smtClean="0"/>
              <a:t> ممکن است:</a:t>
            </a:r>
          </a:p>
          <a:p>
            <a:pPr lvl="2"/>
            <a:r>
              <a:rPr lang="fa-IR" dirty="0" smtClean="0"/>
              <a:t>به شرطی که هر دو کلاس</a:t>
            </a:r>
            <a:br>
              <a:rPr lang="fa-IR" dirty="0" smtClean="0"/>
            </a:br>
            <a:r>
              <a:rPr lang="fa-IR" dirty="0" smtClean="0"/>
              <a:t>در یک بسته (</a:t>
            </a:r>
            <a:r>
              <a:rPr lang="en-US" sz="2000" dirty="0" smtClean="0"/>
              <a:t>package</a:t>
            </a:r>
            <a:r>
              <a:rPr lang="fa-IR" dirty="0" smtClean="0"/>
              <a:t>) باشند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512874"/>
            <a:ext cx="52578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Superclass{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a(){}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protected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495800"/>
            <a:ext cx="4114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Subclass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Superclass{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(){...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6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810000"/>
            <a:ext cx="8763000" cy="611088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خروجی هر یک از قطعه </a:t>
            </a:r>
            <a:r>
              <a:rPr lang="fa-IR" dirty="0" err="1" smtClean="0"/>
              <a:t>برنامه‌های</a:t>
            </a:r>
            <a:r>
              <a:rPr lang="fa-IR" dirty="0" smtClean="0"/>
              <a:t> زیر چیست؟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305800" cy="196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Superclass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protected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4646712"/>
            <a:ext cx="47244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Superclass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Superclass();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139553"/>
            <a:ext cx="8305800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Subclass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Superclass{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"6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"7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617184"/>
            <a:ext cx="41148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Subclass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Subclass();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4924961"/>
            <a:ext cx="381000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4953000"/>
            <a:ext cx="381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تمرین سطوح دسترسی</a:t>
            </a:r>
          </a:p>
          <a:p>
            <a:r>
              <a:rPr lang="fa-IR" dirty="0" smtClean="0"/>
              <a:t>نگاهی به متن کلاس </a:t>
            </a:r>
            <a:r>
              <a:rPr lang="en-US" dirty="0" smtClean="0"/>
              <a:t>Object</a:t>
            </a:r>
          </a:p>
          <a:p>
            <a:r>
              <a:rPr lang="fa-IR" dirty="0" smtClean="0"/>
              <a:t>استفاده از </a:t>
            </a:r>
            <a:r>
              <a:rPr lang="en-US" dirty="0" smtClean="0"/>
              <a:t>super</a:t>
            </a:r>
            <a:endParaRPr lang="fa-IR" dirty="0" smtClean="0"/>
          </a:p>
          <a:p>
            <a:pPr lvl="1"/>
            <a:r>
              <a:rPr lang="fa-IR" dirty="0" smtClean="0"/>
              <a:t>در مقابل </a:t>
            </a:r>
            <a:r>
              <a:rPr lang="en-US" dirty="0" smtClean="0"/>
              <a:t>this</a:t>
            </a:r>
          </a:p>
          <a:p>
            <a:pPr lvl="1"/>
            <a:r>
              <a:rPr lang="fa-IR" dirty="0" smtClean="0"/>
              <a:t>برای سازنده</a:t>
            </a:r>
          </a:p>
          <a:p>
            <a:r>
              <a:rPr lang="fa-IR" dirty="0" smtClean="0"/>
              <a:t>تمرین 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در </a:t>
            </a:r>
            <a:r>
              <a:rPr lang="fa-IR" dirty="0" err="1" smtClean="0"/>
              <a:t>زیرکلاس</a:t>
            </a:r>
            <a:endParaRPr lang="fa-IR" dirty="0" smtClean="0"/>
          </a:p>
          <a:p>
            <a:r>
              <a:rPr lang="fa-IR" dirty="0" err="1" smtClean="0"/>
              <a:t>حاشیه‌نگاری</a:t>
            </a:r>
            <a:r>
              <a:rPr lang="fa-IR" dirty="0" smtClean="0"/>
              <a:t> </a:t>
            </a:r>
            <a:r>
              <a:rPr lang="en-US" dirty="0" smtClean="0"/>
              <a:t>@Override</a:t>
            </a:r>
          </a:p>
          <a:p>
            <a:r>
              <a:rPr lang="fa-IR" dirty="0" smtClean="0"/>
              <a:t>عدم امکان کاهش دسترسی به </a:t>
            </a:r>
            <a:r>
              <a:rPr lang="fa-IR" dirty="0" err="1" smtClean="0"/>
              <a:t>متدها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وراثت یا </a:t>
            </a:r>
            <a:r>
              <a:rPr lang="fa-IR" dirty="0" err="1"/>
              <a:t>ارث‌بری</a:t>
            </a:r>
            <a:r>
              <a:rPr lang="fa-IR" dirty="0"/>
              <a:t> (</a:t>
            </a:r>
            <a:r>
              <a:rPr lang="en-US" dirty="0"/>
              <a:t>Inheritance</a:t>
            </a:r>
            <a:r>
              <a:rPr lang="fa-IR" dirty="0"/>
              <a:t>)</a:t>
            </a:r>
            <a:endParaRPr lang="en-US" dirty="0"/>
          </a:p>
          <a:p>
            <a:pPr lvl="1"/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  <a:p>
            <a:r>
              <a:rPr lang="fa-IR" dirty="0"/>
              <a:t>نمایش وراثت در </a:t>
            </a:r>
            <a:r>
              <a:rPr lang="fa-IR" dirty="0" smtClean="0"/>
              <a:t>نمودارهای </a:t>
            </a:r>
            <a:r>
              <a:rPr lang="en-US" dirty="0" smtClean="0"/>
              <a:t>UML</a:t>
            </a:r>
            <a:endParaRPr lang="en-US" dirty="0"/>
          </a:p>
          <a:p>
            <a:r>
              <a:rPr lang="fa-IR" dirty="0"/>
              <a:t>سطح دسترسی </a:t>
            </a:r>
            <a:r>
              <a:rPr lang="en-US" dirty="0"/>
              <a:t>protected</a:t>
            </a:r>
          </a:p>
          <a:p>
            <a:r>
              <a:rPr lang="fa-IR" dirty="0" smtClean="0"/>
              <a:t>فرایند </a:t>
            </a:r>
            <a:r>
              <a:rPr lang="fa-IR" dirty="0" err="1"/>
              <a:t>مقداردهی</a:t>
            </a:r>
            <a:r>
              <a:rPr lang="fa-IR" dirty="0"/>
              <a:t> اولیه در </a:t>
            </a:r>
            <a:r>
              <a:rPr lang="fa-IR" dirty="0" err="1"/>
              <a:t>زیرکلاس‌ها</a:t>
            </a:r>
            <a:endParaRPr lang="en-US" dirty="0"/>
          </a:p>
          <a:p>
            <a:r>
              <a:rPr lang="fa-IR" dirty="0" smtClean="0"/>
              <a:t>کلیدواژه </a:t>
            </a:r>
            <a:r>
              <a:rPr lang="en-US" dirty="0" smtClean="0"/>
              <a:t>super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 9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0417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9</a:t>
            </a:r>
            <a:r>
              <a:rPr lang="fa-IR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/>
              <a:t>Object-Oriented Programming: </a:t>
            </a:r>
            <a:r>
              <a:rPr lang="fa-IR" sz="2400" dirty="0" smtClean="0"/>
              <a:t/>
            </a:r>
            <a:br>
              <a:rPr lang="fa-IR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Inheritance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سلسله‌مراتب</a:t>
            </a:r>
            <a:r>
              <a:rPr lang="fa-IR" dirty="0"/>
              <a:t> </a:t>
            </a:r>
            <a:r>
              <a:rPr lang="fa-IR" dirty="0" smtClean="0"/>
              <a:t>کلاس‌ها (مثال)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کلاس‌ها: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err="1" smtClean="0"/>
              <a:t>نمونه‌ها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06" y="1905000"/>
            <a:ext cx="8956412" cy="273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6373729" y="5110158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505554" y="5643558"/>
            <a:ext cx="628546" cy="609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4953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6294" y="5810268"/>
            <a:ext cx="545272" cy="466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71" y="4956030"/>
            <a:ext cx="1130454" cy="1130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6040" y="4800600"/>
            <a:ext cx="128016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491" y="5562600"/>
            <a:ext cx="842963" cy="8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700" dirty="0" smtClean="0"/>
              <a:t>برای کلاس‌های زیر، ابتدا نمودار </a:t>
            </a:r>
            <a:r>
              <a:rPr lang="en-US" sz="2700" dirty="0" smtClean="0"/>
              <a:t>UML Class Diagram</a:t>
            </a:r>
            <a:r>
              <a:rPr lang="fa-IR" sz="2700" dirty="0" smtClean="0"/>
              <a:t> طراحی کنید</a:t>
            </a:r>
          </a:p>
          <a:p>
            <a:r>
              <a:rPr lang="fa-IR" sz="2700" dirty="0" smtClean="0"/>
              <a:t>سپس این کلاس‌ها (البته به جز </a:t>
            </a:r>
            <a:r>
              <a:rPr lang="en-US" sz="2700" dirty="0" smtClean="0"/>
              <a:t>Object</a:t>
            </a:r>
            <a:r>
              <a:rPr lang="fa-IR" sz="2700" dirty="0" smtClean="0"/>
              <a:t>) را </a:t>
            </a:r>
            <a:r>
              <a:rPr lang="fa-IR" sz="2700" dirty="0" err="1" smtClean="0"/>
              <a:t>پیاده‌سازی</a:t>
            </a:r>
            <a:r>
              <a:rPr lang="fa-IR" sz="2700" dirty="0" smtClean="0"/>
              <a:t> کنید</a:t>
            </a:r>
          </a:p>
          <a:p>
            <a:pPr lvl="1"/>
            <a:r>
              <a:rPr lang="fa-IR" sz="2300" dirty="0" smtClean="0"/>
              <a:t>جزئیات </a:t>
            </a:r>
            <a:r>
              <a:rPr lang="fa-IR" sz="2300" dirty="0" err="1" smtClean="0"/>
              <a:t>پیاده‌سازی</a:t>
            </a:r>
            <a:r>
              <a:rPr lang="fa-IR" sz="2300" dirty="0" smtClean="0"/>
              <a:t> را تکمیل کنید: سازنده، </a:t>
            </a:r>
            <a:r>
              <a:rPr lang="fa-IR" sz="2300" dirty="0" err="1" smtClean="0"/>
              <a:t>متدها</a:t>
            </a:r>
            <a:r>
              <a:rPr lang="fa-IR" sz="2300" dirty="0" smtClean="0"/>
              <a:t> و</a:t>
            </a:r>
            <a:r>
              <a:rPr lang="fa-IR" sz="2300" dirty="0"/>
              <a:t> </a:t>
            </a:r>
            <a:r>
              <a:rPr lang="fa-IR" sz="2300" dirty="0" smtClean="0"/>
              <a:t>...</a:t>
            </a:r>
            <a:endParaRPr lang="en-US" sz="2300" dirty="0" smtClean="0"/>
          </a:p>
          <a:p>
            <a:pPr algn="l" rtl="0"/>
            <a:r>
              <a:rPr lang="en-US" sz="2700" dirty="0" smtClean="0"/>
              <a:t>Object</a:t>
            </a:r>
          </a:p>
          <a:p>
            <a:pPr algn="l" rtl="0"/>
            <a:r>
              <a:rPr lang="en-US" sz="2700" dirty="0" smtClean="0"/>
              <a:t>Person (name, </a:t>
            </a:r>
            <a:r>
              <a:rPr lang="en-US" sz="2700" dirty="0" err="1" smtClean="0"/>
              <a:t>phoneNumber</a:t>
            </a:r>
            <a:r>
              <a:rPr lang="en-US" sz="2700" dirty="0" smtClean="0"/>
              <a:t>)</a:t>
            </a:r>
          </a:p>
          <a:p>
            <a:pPr algn="l" rtl="0"/>
            <a:r>
              <a:rPr lang="en-US" sz="2700" dirty="0" smtClean="0"/>
              <a:t>Student (average, </a:t>
            </a:r>
            <a:r>
              <a:rPr lang="en-US" sz="2700" dirty="0" err="1" smtClean="0"/>
              <a:t>entranceYear</a:t>
            </a:r>
            <a:r>
              <a:rPr lang="en-US" sz="2700" dirty="0" smtClean="0"/>
              <a:t>)</a:t>
            </a:r>
          </a:p>
          <a:p>
            <a:pPr algn="l" rtl="0"/>
            <a:r>
              <a:rPr lang="en-US" sz="2700" dirty="0" err="1" smtClean="0"/>
              <a:t>GraduateStudent</a:t>
            </a:r>
            <a:r>
              <a:rPr lang="en-US" sz="2700" dirty="0" smtClean="0"/>
              <a:t> (</a:t>
            </a:r>
            <a:r>
              <a:rPr lang="en-US" sz="2700" dirty="0" err="1" smtClean="0"/>
              <a:t>thesisTitle</a:t>
            </a:r>
            <a:r>
              <a:rPr lang="en-US" sz="2700" dirty="0" smtClean="0"/>
              <a:t>, supervisor)</a:t>
            </a:r>
          </a:p>
          <a:p>
            <a:pPr algn="l" rtl="0"/>
            <a:r>
              <a:rPr lang="en-US" sz="2700" dirty="0" smtClean="0"/>
              <a:t>Instructor (rank, </a:t>
            </a:r>
            <a:r>
              <a:rPr lang="en-US" sz="2700" dirty="0" err="1" smtClean="0"/>
              <a:t>supervisedStudents</a:t>
            </a:r>
            <a:r>
              <a:rPr lang="en-US" sz="2700" dirty="0" smtClean="0"/>
              <a:t>)</a:t>
            </a:r>
            <a:endParaRPr lang="fa-IR" sz="2700" dirty="0" smtClean="0"/>
          </a:p>
        </p:txBody>
      </p:sp>
    </p:spTree>
    <p:extLst>
      <p:ext uri="{BB962C8B-B14F-4D97-AF65-F5344CB8AC3E}">
        <p14:creationId xmlns:p14="http://schemas.microsoft.com/office/powerpoint/2010/main" val="10737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3"/>
              </a:buClr>
              <a:buSzPct val="95000"/>
            </a:pPr>
            <a:r>
              <a:rPr lang="fa-IR" sz="2900" dirty="0" smtClean="0"/>
              <a:t>کپی</a:t>
            </a:r>
            <a:r>
              <a:rPr lang="fa-IR" sz="2200" dirty="0" smtClean="0"/>
              <a:t> </a:t>
            </a:r>
            <a:r>
              <a:rPr lang="fa-IR" sz="2900" dirty="0" smtClean="0"/>
              <a:t>کد</a:t>
            </a:r>
            <a:r>
              <a:rPr lang="fa-IR" sz="2200" dirty="0" smtClean="0"/>
              <a:t> </a:t>
            </a:r>
            <a:r>
              <a:rPr lang="fa-IR" sz="2900" dirty="0" smtClean="0"/>
              <a:t>(</a:t>
            </a:r>
            <a:r>
              <a:rPr lang="en-US" sz="2800" dirty="0" smtClean="0"/>
              <a:t>copy/paste</a:t>
            </a:r>
            <a:r>
              <a:rPr lang="fa-IR" sz="2900" dirty="0" smtClean="0"/>
              <a:t>) و کد تکراری (</a:t>
            </a:r>
            <a:r>
              <a:rPr lang="en-US" sz="2800" dirty="0" smtClean="0"/>
              <a:t>duplicate code</a:t>
            </a:r>
            <a:r>
              <a:rPr lang="fa-IR" sz="2900" dirty="0" smtClean="0"/>
              <a:t>) چه </a:t>
            </a:r>
            <a:r>
              <a:rPr lang="fa-IR" sz="2900" dirty="0" err="1" smtClean="0"/>
              <a:t>معایبی</a:t>
            </a:r>
            <a:r>
              <a:rPr lang="fa-IR" sz="2900" dirty="0" smtClean="0"/>
              <a:t> دارد؟</a:t>
            </a:r>
          </a:p>
          <a:p>
            <a:pPr>
              <a:buClr>
                <a:schemeClr val="accent3"/>
              </a:buClr>
              <a:buSzPct val="95000"/>
            </a:pPr>
            <a:r>
              <a:rPr lang="fa-IR" sz="2900" dirty="0" smtClean="0"/>
              <a:t>وراثت </a:t>
            </a:r>
            <a:r>
              <a:rPr lang="fa-IR" sz="2900" dirty="0" err="1" smtClean="0"/>
              <a:t>چندگانه</a:t>
            </a:r>
            <a:r>
              <a:rPr lang="fa-IR" sz="2900" dirty="0" smtClean="0"/>
              <a:t> (</a:t>
            </a:r>
            <a:r>
              <a:rPr lang="en-US" sz="2900" dirty="0" smtClean="0"/>
              <a:t>Multiple Inheritance</a:t>
            </a:r>
            <a:r>
              <a:rPr lang="fa-IR" sz="2900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مشکلاتی ایجاد می‌کند؟</a:t>
            </a:r>
            <a:endParaRPr lang="en-US" dirty="0" smtClean="0"/>
          </a:p>
          <a:p>
            <a:pPr lvl="2">
              <a:buClr>
                <a:schemeClr val="accent3"/>
              </a:buClr>
              <a:buSzPct val="95000"/>
            </a:pPr>
            <a:r>
              <a:rPr lang="en-US" dirty="0" smtClean="0"/>
              <a:t>Diamond Problem</a:t>
            </a:r>
            <a:endParaRPr lang="fa-IR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</a:t>
            </a:r>
            <a:r>
              <a:rPr lang="fa-IR" dirty="0" err="1" smtClean="0"/>
              <a:t>زبان‌هایی</a:t>
            </a:r>
            <a:r>
              <a:rPr lang="fa-IR" dirty="0" smtClean="0"/>
              <a:t> از آن پشتیبانی </a:t>
            </a:r>
            <a:r>
              <a:rPr lang="fa-IR" dirty="0" err="1" smtClean="0"/>
              <a:t>می‌کنند</a:t>
            </a:r>
            <a:r>
              <a:rPr lang="fa-IR" dirty="0" smtClean="0"/>
              <a:t>؟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زبان جاوا چه </a:t>
            </a:r>
            <a:r>
              <a:rPr lang="fa-IR" dirty="0" err="1" smtClean="0"/>
              <a:t>شکل‌هایی</a:t>
            </a:r>
            <a:r>
              <a:rPr lang="fa-IR" dirty="0" smtClean="0"/>
              <a:t> از وراثت </a:t>
            </a:r>
            <a:r>
              <a:rPr lang="fa-IR" dirty="0" err="1" smtClean="0"/>
              <a:t>چندگانه</a:t>
            </a:r>
            <a:r>
              <a:rPr lang="fa-IR" dirty="0" smtClean="0"/>
              <a:t> را پشتیبانی می‌کند؟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شکلی از وراثت </a:t>
            </a:r>
            <a:r>
              <a:rPr lang="fa-IR" dirty="0" err="1" smtClean="0"/>
              <a:t>چندگانه</a:t>
            </a:r>
            <a:r>
              <a:rPr lang="fa-IR" dirty="0" smtClean="0"/>
              <a:t> در جاوا 8 ممکن شده است؟</a:t>
            </a:r>
          </a:p>
          <a:p>
            <a:pPr>
              <a:buClr>
                <a:schemeClr val="accent3"/>
              </a:buClr>
              <a:buSzPct val="95000"/>
            </a:pPr>
            <a:r>
              <a:rPr lang="fa-IR" sz="3000" dirty="0"/>
              <a:t>متدهای کلاس </a:t>
            </a:r>
            <a:r>
              <a:rPr lang="en-US" sz="3000" dirty="0" smtClean="0"/>
              <a:t>Object</a:t>
            </a:r>
          </a:p>
          <a:p>
            <a:pPr marL="0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029200"/>
            <a:ext cx="1828800" cy="12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r>
              <a:rPr lang="fa-IR" dirty="0"/>
              <a:t> </a:t>
            </a:r>
            <a:r>
              <a:rPr lang="fa-IR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accent3"/>
              </a:buClr>
              <a:buSzPct val="95000"/>
            </a:pPr>
            <a:r>
              <a:rPr lang="fa-IR" dirty="0"/>
              <a:t>درباره </a:t>
            </a:r>
            <a:r>
              <a:rPr lang="fa-IR" dirty="0" err="1"/>
              <a:t>حاشیه‌نگاری</a:t>
            </a:r>
            <a:r>
              <a:rPr lang="fa-IR" dirty="0"/>
              <a:t> (</a:t>
            </a:r>
            <a:r>
              <a:rPr lang="en-US" dirty="0"/>
              <a:t>Annotation</a:t>
            </a:r>
            <a:r>
              <a:rPr lang="fa-IR" dirty="0"/>
              <a:t>) بیشتر بخوانید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/>
              <a:t>چه کاربردهایی دارد؟ 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/>
              <a:t>چه </a:t>
            </a:r>
            <a:r>
              <a:rPr lang="fa-IR" dirty="0" err="1"/>
              <a:t>حاشیه‌نگاری‌های</a:t>
            </a:r>
            <a:r>
              <a:rPr lang="fa-IR" dirty="0"/>
              <a:t> مهم دیگری (به جز </a:t>
            </a:r>
            <a:r>
              <a:rPr lang="en-US" dirty="0"/>
              <a:t>@Override</a:t>
            </a:r>
            <a:r>
              <a:rPr lang="fa-IR" dirty="0"/>
              <a:t>) در جاوا هست؟</a:t>
            </a:r>
          </a:p>
          <a:p>
            <a:pPr>
              <a:buClr>
                <a:schemeClr val="accent3"/>
              </a:buClr>
              <a:buSzPct val="95000"/>
            </a:pPr>
            <a:r>
              <a:rPr lang="en-US" dirty="0"/>
              <a:t>UML Class Diagram</a:t>
            </a:r>
            <a:endParaRPr lang="fa-IR" dirty="0"/>
          </a:p>
          <a:p>
            <a:pPr>
              <a:buClr>
                <a:schemeClr val="accent3"/>
              </a:buClr>
              <a:buSzPct val="95000"/>
            </a:pPr>
            <a:r>
              <a:rPr lang="fa-IR" dirty="0" err="1"/>
              <a:t>روش‌های</a:t>
            </a:r>
            <a:r>
              <a:rPr lang="fa-IR" dirty="0"/>
              <a:t> ترکیب و </a:t>
            </a:r>
            <a:r>
              <a:rPr lang="fa-IR" dirty="0" err="1"/>
              <a:t>تفاوت‌های</a:t>
            </a:r>
            <a:r>
              <a:rPr lang="fa-IR" dirty="0"/>
              <a:t> </a:t>
            </a:r>
            <a:r>
              <a:rPr lang="fa-IR" dirty="0" err="1"/>
              <a:t>آن‌ها</a:t>
            </a:r>
            <a:r>
              <a:rPr lang="fa-IR" dirty="0" smtClean="0"/>
              <a:t>:</a:t>
            </a:r>
          </a:p>
          <a:p>
            <a:pPr lvl="1" algn="l" rtl="0">
              <a:buClr>
                <a:schemeClr val="accent3"/>
              </a:buClr>
              <a:buSzPct val="95000"/>
            </a:pPr>
            <a:r>
              <a:rPr lang="fa-IR" dirty="0" smtClean="0"/>
              <a:t> </a:t>
            </a:r>
            <a:r>
              <a:rPr lang="en-US" dirty="0"/>
              <a:t>Association, Aggregation, </a:t>
            </a:r>
            <a:r>
              <a:rPr lang="en-US" dirty="0" smtClean="0"/>
              <a:t>Composition</a:t>
            </a:r>
          </a:p>
          <a:p>
            <a:pPr lvl="1" algn="r">
              <a:buClr>
                <a:schemeClr val="accent3"/>
              </a:buClr>
              <a:buSzPct val="95000"/>
            </a:pPr>
            <a:r>
              <a:rPr lang="fa-IR" dirty="0" smtClean="0"/>
              <a:t>تفاوت </a:t>
            </a:r>
            <a:r>
              <a:rPr lang="fa-IR" dirty="0" err="1" smtClean="0"/>
              <a:t>آن‌ها</a:t>
            </a:r>
            <a:r>
              <a:rPr lang="fa-IR" dirty="0" smtClean="0"/>
              <a:t> در نمودار </a:t>
            </a:r>
            <a:r>
              <a:rPr lang="en-US" dirty="0" smtClean="0"/>
              <a:t>UML</a:t>
            </a:r>
            <a:endParaRPr lang="fa-IR" dirty="0" smtClean="0"/>
          </a:p>
          <a:p>
            <a:pPr>
              <a:buClr>
                <a:schemeClr val="accent3"/>
              </a:buClr>
              <a:buSzPct val="95000"/>
            </a:pPr>
            <a:r>
              <a:rPr lang="fa-IR" dirty="0" smtClean="0"/>
              <a:t>«ترکیب را به وراثت ترجیح دهید»:</a:t>
            </a:r>
          </a:p>
          <a:p>
            <a:pPr algn="l" rtl="0">
              <a:buClr>
                <a:schemeClr val="accent3"/>
              </a:buClr>
              <a:buSzPct val="95000"/>
            </a:pPr>
            <a:r>
              <a:rPr lang="en-US" dirty="0" smtClean="0"/>
              <a:t>Favor (prefer) </a:t>
            </a:r>
            <a:r>
              <a:rPr lang="en-US" b="1" dirty="0" smtClean="0"/>
              <a:t>composition over inheritance</a:t>
            </a:r>
          </a:p>
          <a:p>
            <a:pPr algn="r">
              <a:buClr>
                <a:schemeClr val="accent3"/>
              </a:buClr>
              <a:buSzPct val="95000"/>
            </a:pPr>
            <a:endParaRPr lang="fa-I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411" y="228600"/>
            <a:ext cx="1542034" cy="102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3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</a:t>
            </a:r>
            <a:r>
              <a:rPr lang="fa-IR" dirty="0" err="1" smtClean="0"/>
              <a:t>عام‌تر</a:t>
            </a:r>
            <a:r>
              <a:rPr lang="fa-IR" dirty="0" smtClean="0"/>
              <a:t> و انواع </a:t>
            </a:r>
            <a:r>
              <a:rPr lang="fa-IR" dirty="0" err="1" smtClean="0"/>
              <a:t>خاص‌تر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err="1" smtClean="0"/>
              <a:t>اَبَرکلاس</a:t>
            </a:r>
            <a:r>
              <a:rPr lang="fa-IR" dirty="0" smtClean="0"/>
              <a:t>، نوع </a:t>
            </a:r>
            <a:r>
              <a:rPr lang="fa-IR" dirty="0" err="1" smtClean="0"/>
              <a:t>عام‌تری</a:t>
            </a:r>
            <a:r>
              <a:rPr lang="fa-IR" dirty="0" smtClean="0"/>
              <a:t> از </a:t>
            </a:r>
            <a:r>
              <a:rPr lang="fa-IR" dirty="0" err="1" smtClean="0"/>
              <a:t>زیرکلاس</a:t>
            </a:r>
            <a:r>
              <a:rPr lang="fa-IR" dirty="0" smtClean="0"/>
              <a:t> است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more general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زیرکلاس</a:t>
            </a:r>
            <a:r>
              <a:rPr lang="fa-IR" dirty="0"/>
              <a:t>، نوع </a:t>
            </a:r>
            <a:r>
              <a:rPr lang="fa-IR" dirty="0" err="1" smtClean="0"/>
              <a:t>خاص‌تری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dirty="0" err="1" smtClean="0"/>
              <a:t>اَبَرکلاس</a:t>
            </a:r>
            <a:r>
              <a:rPr lang="fa-IR" dirty="0" smtClean="0"/>
              <a:t> </a:t>
            </a:r>
            <a:r>
              <a:rPr lang="fa-IR" dirty="0"/>
              <a:t>است (</a:t>
            </a:r>
            <a:r>
              <a:rPr lang="en-US" dirty="0"/>
              <a:t>more </a:t>
            </a:r>
            <a:r>
              <a:rPr lang="en-US" dirty="0" smtClean="0"/>
              <a:t>specific</a:t>
            </a:r>
            <a:r>
              <a:rPr lang="fa-IR" dirty="0" smtClean="0"/>
              <a:t>)</a:t>
            </a:r>
            <a:endParaRPr lang="fa-IR" dirty="0"/>
          </a:p>
          <a:p>
            <a:r>
              <a:rPr lang="fa-IR" dirty="0" smtClean="0"/>
              <a:t>تأکید: </a:t>
            </a:r>
            <a:r>
              <a:rPr lang="fa-IR" dirty="0" err="1" smtClean="0"/>
              <a:t>زیرکلاس</a:t>
            </a:r>
            <a:r>
              <a:rPr lang="fa-IR" dirty="0" smtClean="0"/>
              <a:t> و </a:t>
            </a:r>
            <a:r>
              <a:rPr lang="fa-IR" dirty="0" err="1" smtClean="0"/>
              <a:t>ابرکلاس</a:t>
            </a:r>
            <a:r>
              <a:rPr lang="fa-IR" dirty="0" smtClean="0"/>
              <a:t> هر دو «کلاس» هستند</a:t>
            </a:r>
          </a:p>
          <a:p>
            <a:r>
              <a:rPr lang="fa-IR" dirty="0" smtClean="0"/>
              <a:t>هر شیء از </a:t>
            </a:r>
            <a:r>
              <a:rPr lang="fa-IR" dirty="0" err="1" smtClean="0"/>
              <a:t>زیرکلاس</a:t>
            </a:r>
            <a:r>
              <a:rPr lang="fa-IR" dirty="0" smtClean="0"/>
              <a:t>، شیئی از </a:t>
            </a:r>
            <a:r>
              <a:rPr lang="fa-IR" dirty="0" err="1" smtClean="0"/>
              <a:t>ابرکلاس</a:t>
            </a:r>
            <a:r>
              <a:rPr lang="fa-IR" dirty="0" smtClean="0"/>
              <a:t> هم هست</a:t>
            </a:r>
          </a:p>
          <a:p>
            <a:endParaRPr lang="fa-IR" sz="700" dirty="0" smtClean="0"/>
          </a:p>
          <a:p>
            <a:pPr lvl="1"/>
            <a:r>
              <a:rPr lang="fa-IR" dirty="0" smtClean="0"/>
              <a:t>دانشجو </a:t>
            </a:r>
            <a:r>
              <a:rPr lang="fa-IR" dirty="0" err="1" smtClean="0"/>
              <a:t>زیرکلاس</a:t>
            </a:r>
            <a:r>
              <a:rPr lang="fa-IR" dirty="0" smtClean="0"/>
              <a:t> انسان است</a:t>
            </a:r>
          </a:p>
          <a:p>
            <a:pPr lvl="1"/>
            <a:r>
              <a:rPr lang="fa-IR" dirty="0" smtClean="0"/>
              <a:t>دانشجو نوع </a:t>
            </a:r>
            <a:r>
              <a:rPr lang="fa-IR" dirty="0" err="1" smtClean="0"/>
              <a:t>خاص‌تری</a:t>
            </a:r>
            <a:r>
              <a:rPr lang="fa-IR" dirty="0" smtClean="0"/>
              <a:t> از کلاس انسان است </a:t>
            </a:r>
          </a:p>
          <a:p>
            <a:pPr lvl="2"/>
            <a:r>
              <a:rPr lang="fa-IR" dirty="0" smtClean="0"/>
              <a:t>(دایره </a:t>
            </a:r>
            <a:r>
              <a:rPr lang="fa-IR" dirty="0" err="1" smtClean="0"/>
              <a:t>محدودتری</a:t>
            </a:r>
            <a:r>
              <a:rPr lang="fa-IR" dirty="0" smtClean="0"/>
              <a:t> از </a:t>
            </a:r>
            <a:r>
              <a:rPr lang="fa-IR" dirty="0" err="1" smtClean="0"/>
              <a:t>نمونه‌ها</a:t>
            </a:r>
            <a:r>
              <a:rPr lang="fa-IR" dirty="0" smtClean="0"/>
              <a:t> را شامل می‌شود)</a:t>
            </a:r>
          </a:p>
          <a:p>
            <a:pPr lvl="1"/>
            <a:r>
              <a:rPr lang="fa-IR" dirty="0" smtClean="0"/>
              <a:t>همه ويژگی‌ها و رفتارهای انسان در دانشجو هم وجود دارد </a:t>
            </a:r>
          </a:p>
          <a:p>
            <a:pPr lvl="2"/>
            <a:r>
              <a:rPr lang="fa-IR" dirty="0"/>
              <a:t>مثل</a:t>
            </a:r>
            <a:r>
              <a:rPr lang="fa-IR" dirty="0" smtClean="0"/>
              <a:t>: نام</a:t>
            </a:r>
            <a:r>
              <a:rPr lang="fa-IR" dirty="0"/>
              <a:t>، سن، غذاخوردن و </a:t>
            </a:r>
            <a:r>
              <a:rPr lang="fa-IR" dirty="0" smtClean="0"/>
              <a:t>... البته دانشجو ويژگی‌ها و رفتارهای دیگر هم دارد</a:t>
            </a:r>
          </a:p>
          <a:p>
            <a:pPr lvl="1"/>
            <a:r>
              <a:rPr lang="fa-IR" dirty="0" smtClean="0"/>
              <a:t>علی علوی یک دانشجو </a:t>
            </a:r>
            <a:r>
              <a:rPr lang="fa-IR" dirty="0"/>
              <a:t>است </a:t>
            </a:r>
            <a:r>
              <a:rPr lang="fa-IR" dirty="0" smtClean="0"/>
              <a:t>(یک نمونه</a:t>
            </a:r>
            <a:r>
              <a:rPr lang="fa-IR" dirty="0"/>
              <a:t>، شیء). </a:t>
            </a:r>
            <a:r>
              <a:rPr lang="fa-IR" dirty="0" smtClean="0"/>
              <a:t>پس علی علوی، انسان هم هست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714625"/>
            <a:ext cx="3152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7331</TotalTime>
  <Words>3979</Words>
  <Application>Microsoft Office PowerPoint</Application>
  <PresentationFormat>On-screen Show (4:3)</PresentationFormat>
  <Paragraphs>777</Paragraphs>
  <Slides>83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IranNastaliq</vt:lpstr>
      <vt:lpstr>Courier New</vt:lpstr>
      <vt:lpstr>Segoe UI</vt:lpstr>
      <vt:lpstr>Times New Roman</vt:lpstr>
      <vt:lpstr>B Titr</vt:lpstr>
      <vt:lpstr>Wingdings</vt:lpstr>
      <vt:lpstr>Century Schoolbook</vt:lpstr>
      <vt:lpstr>Calibri</vt:lpstr>
      <vt:lpstr>Consolas</vt:lpstr>
      <vt:lpstr>B Traffic</vt:lpstr>
      <vt:lpstr>Arial</vt:lpstr>
      <vt:lpstr>Wingdings 2</vt:lpstr>
      <vt:lpstr>B Nazanin</vt:lpstr>
      <vt:lpstr>Oriel</vt:lpstr>
      <vt:lpstr>وراثت Inheritance</vt:lpstr>
      <vt:lpstr>حقوق مؤلف</vt:lpstr>
      <vt:lpstr>سرفصل موضوعات</vt:lpstr>
      <vt:lpstr>آشنایی با مفهوم وراثت Introduction to Inheritance</vt:lpstr>
      <vt:lpstr>سلسله‌مراتب کلاس‌ها</vt:lpstr>
      <vt:lpstr>معنای سلسله‌مراتب انواع کلاس‌ها</vt:lpstr>
      <vt:lpstr>سلسله‌مراتب کلاس‌ها (مثال)</vt:lpstr>
      <vt:lpstr>سلسله‌مراتب کلاس‌ها (مثال)</vt:lpstr>
      <vt:lpstr>انواع عام‌تر و انواع خاص‌تر</vt:lpstr>
      <vt:lpstr>وراثت</vt:lpstr>
      <vt:lpstr>واژه‌شناسی</vt:lpstr>
      <vt:lpstr>نحوه پیاده‌سازی زیرکلاس‌ها</vt:lpstr>
      <vt:lpstr>پیاده‌سازی</vt:lpstr>
      <vt:lpstr>مثال:</vt:lpstr>
      <vt:lpstr>چگونه کلاس Teacher  از کلاس Employee  ارث‌بری کند؟</vt:lpstr>
      <vt:lpstr>وراثت در زبان‌های شیءگرا</vt:lpstr>
      <vt:lpstr>مثال:</vt:lpstr>
      <vt:lpstr>مثال‌های دیگری برای پیاده‌سازی وراثت</vt:lpstr>
      <vt:lpstr>UML Class Diagram</vt:lpstr>
      <vt:lpstr>نمودار UML برای کلاس‌ها</vt:lpstr>
      <vt:lpstr>مثال دیگری برای UML Class Diagram</vt:lpstr>
      <vt:lpstr>رابطه IS A</vt:lpstr>
      <vt:lpstr>کوییز</vt:lpstr>
      <vt:lpstr>کوییز</vt:lpstr>
      <vt:lpstr>جایگاه وراثت در طراحی نرم‌افزار</vt:lpstr>
      <vt:lpstr>استفاده مجدد از برنامه (Software Reuse)</vt:lpstr>
      <vt:lpstr>جایگاه وراثت در طراحی نرم‌افزار</vt:lpstr>
      <vt:lpstr>زیرکلاس ممکن است:</vt:lpstr>
      <vt:lpstr>سلسله مراتب کلاس‌ها</vt:lpstr>
      <vt:lpstr>مرور یک مثال از کاربرد وراثت</vt:lpstr>
      <vt:lpstr>مثال</vt:lpstr>
      <vt:lpstr>PowerPoint Presentation</vt:lpstr>
      <vt:lpstr>اشیاء (نمونه‌های) زیرکلاس</vt:lpstr>
      <vt:lpstr>کوییز</vt:lpstr>
      <vt:lpstr>کوییز</vt:lpstr>
      <vt:lpstr>تمرین عملی</vt:lpstr>
      <vt:lpstr>تمرین عملی</vt:lpstr>
      <vt:lpstr>وراثت و سطوح دسترسی</vt:lpstr>
      <vt:lpstr>سطح دسترسی protected</vt:lpstr>
      <vt:lpstr>مرور</vt:lpstr>
      <vt:lpstr>نمایش در UML</vt:lpstr>
      <vt:lpstr>نکته</vt:lpstr>
      <vt:lpstr>کلیدواژه super</vt:lpstr>
      <vt:lpstr>کلیدواژه super</vt:lpstr>
      <vt:lpstr>کلیدواژه super (ادامه)</vt:lpstr>
      <vt:lpstr>مثال: کاربرد super</vt:lpstr>
      <vt:lpstr>کاربرد super در فراخوانی سازنده اَبَرکلاس</vt:lpstr>
      <vt:lpstr>کوییز</vt:lpstr>
      <vt:lpstr>خروجی این قطعه برنامه چیست؟</vt:lpstr>
      <vt:lpstr>خروجی این برنامه چیست؟</vt:lpstr>
      <vt:lpstr>کلاس Object</vt:lpstr>
      <vt:lpstr>کلاس Object در جاوا</vt:lpstr>
      <vt:lpstr>کلاس Object</vt:lpstr>
      <vt:lpstr>وراثت و فرایند مقداردهی اولیه اشیاء</vt:lpstr>
      <vt:lpstr>فرایند مقداردهی اولیه (Initialization)</vt:lpstr>
      <vt:lpstr>مقداردهی اولیه شیئی از نوع زیرکلاس</vt:lpstr>
      <vt:lpstr>فراخوانی سازنده اَبَرکلاس</vt:lpstr>
      <vt:lpstr>روند مقداردهی اولیه:</vt:lpstr>
      <vt:lpstr>خلاصه روند مقداردهی اولیه</vt:lpstr>
      <vt:lpstr>کوییز</vt:lpstr>
      <vt:lpstr>PowerPoint Presentation</vt:lpstr>
      <vt:lpstr>سؤال</vt:lpstr>
      <vt:lpstr>سؤال</vt:lpstr>
      <vt:lpstr>ترکیب یا وراثت؟</vt:lpstr>
      <vt:lpstr>ترکیب (Composition)</vt:lpstr>
      <vt:lpstr>مثال</vt:lpstr>
      <vt:lpstr>درباره «ترکیب» (Composition)</vt:lpstr>
      <vt:lpstr>چند نکته تکمیلی</vt:lpstr>
      <vt:lpstr>چند نکته</vt:lpstr>
      <vt:lpstr>حاشیه‌نگاری @Override</vt:lpstr>
      <vt:lpstr>مثال برای @Override</vt:lpstr>
      <vt:lpstr>کوییز</vt:lpstr>
      <vt:lpstr>کوییز</vt:lpstr>
      <vt:lpstr>خروجی هر یک از قطعه برنامه‌های زیر چیست؟</vt:lpstr>
      <vt:lpstr>تمرین عملی</vt:lpstr>
      <vt:lpstr>تمرین عملی</vt:lpstr>
      <vt:lpstr>جمع‌بندی</vt:lpstr>
      <vt:lpstr>جمع‌بندی</vt:lpstr>
      <vt:lpstr>مطالعه کنيد</vt:lpstr>
      <vt:lpstr>تمرین</vt:lpstr>
      <vt:lpstr>جستجو کنيد و بخوانيد</vt:lpstr>
      <vt:lpstr>جستجو کنيد و بخوانيد (ادامه)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943</cp:revision>
  <dcterms:created xsi:type="dcterms:W3CDTF">2006-08-16T00:00:00Z</dcterms:created>
  <dcterms:modified xsi:type="dcterms:W3CDTF">2018-09-23T12:53:18Z</dcterms:modified>
</cp:coreProperties>
</file>