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84" r:id="rId1"/>
  </p:sldMasterIdLst>
  <p:notesMasterIdLst>
    <p:notesMasterId r:id="rId78"/>
  </p:notesMasterIdLst>
  <p:sldIdLst>
    <p:sldId id="256" r:id="rId2"/>
    <p:sldId id="368" r:id="rId3"/>
    <p:sldId id="394" r:id="rId4"/>
    <p:sldId id="434" r:id="rId5"/>
    <p:sldId id="395" r:id="rId6"/>
    <p:sldId id="396" r:id="rId7"/>
    <p:sldId id="397" r:id="rId8"/>
    <p:sldId id="399" r:id="rId9"/>
    <p:sldId id="433" r:id="rId10"/>
    <p:sldId id="435" r:id="rId11"/>
    <p:sldId id="400" r:id="rId12"/>
    <p:sldId id="401" r:id="rId13"/>
    <p:sldId id="402" r:id="rId14"/>
    <p:sldId id="403" r:id="rId15"/>
    <p:sldId id="404" r:id="rId16"/>
    <p:sldId id="445" r:id="rId17"/>
    <p:sldId id="466" r:id="rId18"/>
    <p:sldId id="465" r:id="rId19"/>
    <p:sldId id="437" r:id="rId20"/>
    <p:sldId id="408" r:id="rId21"/>
    <p:sldId id="409" r:id="rId22"/>
    <p:sldId id="410" r:id="rId23"/>
    <p:sldId id="450" r:id="rId24"/>
    <p:sldId id="469" r:id="rId25"/>
    <p:sldId id="470" r:id="rId26"/>
    <p:sldId id="471" r:id="rId27"/>
    <p:sldId id="472" r:id="rId28"/>
    <p:sldId id="473" r:id="rId29"/>
    <p:sldId id="474" r:id="rId30"/>
    <p:sldId id="475" r:id="rId31"/>
    <p:sldId id="476" r:id="rId32"/>
    <p:sldId id="477" r:id="rId33"/>
    <p:sldId id="478" r:id="rId34"/>
    <p:sldId id="479" r:id="rId35"/>
    <p:sldId id="480" r:id="rId36"/>
    <p:sldId id="481" r:id="rId37"/>
    <p:sldId id="486" r:id="rId38"/>
    <p:sldId id="489" r:id="rId39"/>
    <p:sldId id="482" r:id="rId40"/>
    <p:sldId id="483" r:id="rId41"/>
    <p:sldId id="487" r:id="rId42"/>
    <p:sldId id="484" r:id="rId43"/>
    <p:sldId id="485" r:id="rId44"/>
    <p:sldId id="438" r:id="rId45"/>
    <p:sldId id="416" r:id="rId46"/>
    <p:sldId id="453" r:id="rId47"/>
    <p:sldId id="454" r:id="rId48"/>
    <p:sldId id="421" r:id="rId49"/>
    <p:sldId id="446" r:id="rId50"/>
    <p:sldId id="457" r:id="rId51"/>
    <p:sldId id="447" r:id="rId52"/>
    <p:sldId id="448" r:id="rId53"/>
    <p:sldId id="439" r:id="rId54"/>
    <p:sldId id="423" r:id="rId55"/>
    <p:sldId id="424" r:id="rId56"/>
    <p:sldId id="425" r:id="rId57"/>
    <p:sldId id="440" r:id="rId58"/>
    <p:sldId id="426" r:id="rId59"/>
    <p:sldId id="427" r:id="rId60"/>
    <p:sldId id="428" r:id="rId61"/>
    <p:sldId id="429" r:id="rId62"/>
    <p:sldId id="441" r:id="rId63"/>
    <p:sldId id="461" r:id="rId64"/>
    <p:sldId id="444" r:id="rId65"/>
    <p:sldId id="462" r:id="rId66"/>
    <p:sldId id="463" r:id="rId67"/>
    <p:sldId id="442" r:id="rId68"/>
    <p:sldId id="459" r:id="rId69"/>
    <p:sldId id="458" r:id="rId70"/>
    <p:sldId id="443" r:id="rId71"/>
    <p:sldId id="388" r:id="rId72"/>
    <p:sldId id="389" r:id="rId73"/>
    <p:sldId id="390" r:id="rId74"/>
    <p:sldId id="391" r:id="rId75"/>
    <p:sldId id="392" r:id="rId76"/>
    <p:sldId id="271" r:id="rId77"/>
  </p:sldIdLst>
  <p:sldSz cx="9144000" cy="6858000" type="screen4x3"/>
  <p:notesSz cx="6858000" cy="9144000"/>
  <p:embeddedFontLst>
    <p:embeddedFont>
      <p:font typeface="B Titr" panose="00000700000000000000" pitchFamily="2" charset="-78"/>
      <p:bold r:id="rId79"/>
    </p:embeddedFont>
    <p:embeddedFont>
      <p:font typeface="Wingdings 2" panose="05020102010507070707" pitchFamily="18" charset="2"/>
      <p:regular r:id="rId80"/>
    </p:embeddedFont>
    <p:embeddedFont>
      <p:font typeface="Century Schoolbook" panose="020B0604020202020204" charset="0"/>
      <p:regular r:id="rId81"/>
      <p:bold r:id="rId82"/>
      <p:italic r:id="rId83"/>
      <p:boldItalic r:id="rId84"/>
    </p:embeddedFont>
    <p:embeddedFont>
      <p:font typeface="B Traffic" panose="00000400000000000000" pitchFamily="2" charset="-78"/>
      <p:regular r:id="rId85"/>
      <p:bold r:id="rId86"/>
    </p:embeddedFont>
    <p:embeddedFont>
      <p:font typeface="IranNastaliq" panose="02020505000000020003" pitchFamily="18" charset="0"/>
      <p:regular r:id="rId87"/>
    </p:embeddedFont>
    <p:embeddedFont>
      <p:font typeface="Calibri" panose="020F0502020204030204" pitchFamily="34" charset="0"/>
      <p:regular r:id="rId88"/>
      <p:bold r:id="rId89"/>
      <p:italic r:id="rId90"/>
      <p:boldItalic r:id="rId91"/>
    </p:embeddedFont>
    <p:embeddedFont>
      <p:font typeface="Consolas" panose="020B0609020204030204" pitchFamily="49" charset="0"/>
      <p:regular r:id="rId92"/>
      <p:bold r:id="rId93"/>
      <p:italic r:id="rId94"/>
      <p:boldItalic r:id="rId95"/>
    </p:embeddedFont>
    <p:embeddedFont>
      <p:font typeface="Georgia" panose="02040502050405020303" pitchFamily="18" charset="0"/>
      <p:regular r:id="rId96"/>
      <p:bold r:id="rId97"/>
      <p:italic r:id="rId98"/>
      <p:boldItalic r:id="rId99"/>
    </p:embeddedFont>
    <p:embeddedFont>
      <p:font typeface="B Nazanin" panose="00000400000000000000" pitchFamily="2" charset="-78"/>
      <p:regular r:id="rId100"/>
      <p:bold r:id="rId101"/>
    </p:embeddedFont>
    <p:embeddedFont>
      <p:font typeface="Tahoma" panose="020B0604030504040204" pitchFamily="34" charset="0"/>
      <p:regular r:id="rId102"/>
      <p:bold r:id="rId10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FBEC"/>
    <a:srgbClr val="218F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63" autoAdjust="0"/>
    <p:restoredTop sz="90605" autoAdjust="0"/>
  </p:normalViewPr>
  <p:slideViewPr>
    <p:cSldViewPr>
      <p:cViewPr varScale="1">
        <p:scale>
          <a:sx n="78" d="100"/>
          <a:sy n="78" d="100"/>
        </p:scale>
        <p:origin x="7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6.fntdata"/><Relationship Id="rId89" Type="http://schemas.openxmlformats.org/officeDocument/2006/relationships/font" Target="fonts/font11.fntdata"/><Relationship Id="rId16" Type="http://schemas.openxmlformats.org/officeDocument/2006/relationships/slide" Target="slides/slide15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font" Target="fonts/font1.fntdata"/><Relationship Id="rId102" Type="http://schemas.openxmlformats.org/officeDocument/2006/relationships/font" Target="fonts/font24.fntdata"/><Relationship Id="rId5" Type="http://schemas.openxmlformats.org/officeDocument/2006/relationships/slide" Target="slides/slide4.xml"/><Relationship Id="rId90" Type="http://schemas.openxmlformats.org/officeDocument/2006/relationships/font" Target="fonts/font12.fntdata"/><Relationship Id="rId95" Type="http://schemas.openxmlformats.org/officeDocument/2006/relationships/font" Target="fonts/font17.fntdata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font" Target="fonts/font2.fntdata"/><Relationship Id="rId85" Type="http://schemas.openxmlformats.org/officeDocument/2006/relationships/font" Target="fonts/font7.fntdata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font" Target="fonts/font2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5.fntdata"/><Relationship Id="rId88" Type="http://schemas.openxmlformats.org/officeDocument/2006/relationships/font" Target="fonts/font10.fntdata"/><Relationship Id="rId91" Type="http://schemas.openxmlformats.org/officeDocument/2006/relationships/font" Target="fonts/font13.fntdata"/><Relationship Id="rId96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font" Target="fonts/font3.fntdata"/><Relationship Id="rId86" Type="http://schemas.openxmlformats.org/officeDocument/2006/relationships/font" Target="fonts/font8.fntdata"/><Relationship Id="rId94" Type="http://schemas.openxmlformats.org/officeDocument/2006/relationships/font" Target="fonts/font16.fntdata"/><Relationship Id="rId99" Type="http://schemas.openxmlformats.org/officeDocument/2006/relationships/font" Target="fonts/font21.fntdata"/><Relationship Id="rId101" Type="http://schemas.openxmlformats.org/officeDocument/2006/relationships/font" Target="fonts/font2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font" Target="fonts/font19.fntdata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14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9.fntdata"/><Relationship Id="rId61" Type="http://schemas.openxmlformats.org/officeDocument/2006/relationships/slide" Target="slides/slide60.xml"/><Relationship Id="rId82" Type="http://schemas.openxmlformats.org/officeDocument/2006/relationships/font" Target="fonts/font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font" Target="fonts/font22.fntdata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font" Target="fonts/font15.fntdata"/><Relationship Id="rId98" Type="http://schemas.openxmlformats.org/officeDocument/2006/relationships/font" Target="fonts/font20.fnt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289EC-D0F9-42BA-9837-EB79F3B5D291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92A84-B271-4996-88A0-2F83FECD3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80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53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86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02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841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622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845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7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057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784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22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138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01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256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217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398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990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72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86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16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05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09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26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92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13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>
                <a:cs typeface="B Titr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 rtl="1">
              <a:buNone/>
              <a:defRPr sz="1800" b="1">
                <a:solidFill>
                  <a:schemeClr val="tx2"/>
                </a:solidFill>
                <a:cs typeface="B Titr" pitchFamily="2" charset="-78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9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>
            <a:normAutofit/>
          </a:bodyPr>
          <a:lstStyle>
            <a:lvl1pPr>
              <a:defRPr sz="3600" b="1" cap="none" baseline="0">
                <a:cs typeface="B Titr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8763000" cy="5334000"/>
          </a:xfrm>
        </p:spPr>
        <p:txBody>
          <a:bodyPr>
            <a:normAutofit/>
          </a:bodyPr>
          <a:lstStyle>
            <a:lvl1pPr marL="274320" indent="-274320">
              <a:lnSpc>
                <a:spcPct val="130000"/>
              </a:lnSpc>
              <a:spcBef>
                <a:spcPts val="800"/>
              </a:spcBef>
              <a:buFont typeface="Wingdings" panose="05000000000000000000" pitchFamily="2" charset="2"/>
              <a:buChar char=""/>
              <a:defRPr sz="3200">
                <a:cs typeface="B Nazanin" pitchFamily="2" charset="-78"/>
              </a:defRPr>
            </a:lvl1pPr>
            <a:lvl2pPr>
              <a:lnSpc>
                <a:spcPct val="130000"/>
              </a:lnSpc>
              <a:defRPr sz="2800">
                <a:cs typeface="B Nazanin" pitchFamily="2" charset="-78"/>
              </a:defRPr>
            </a:lvl2pPr>
            <a:lvl3pPr>
              <a:lnSpc>
                <a:spcPct val="130000"/>
              </a:lnSpc>
              <a:defRPr sz="2400">
                <a:cs typeface="B Nazanin" pitchFamily="2" charset="-78"/>
              </a:defRPr>
            </a:lvl3pPr>
            <a:lvl4pPr>
              <a:lnSpc>
                <a:spcPct val="130000"/>
              </a:lnSpc>
              <a:defRPr sz="2400">
                <a:cs typeface="B Nazanin" pitchFamily="2" charset="-78"/>
              </a:defRPr>
            </a:lvl4pPr>
            <a:lvl5pPr>
              <a:lnSpc>
                <a:spcPct val="130000"/>
              </a:lnSpc>
              <a:defRPr sz="2000">
                <a:cs typeface="B Nazanin" pitchFamily="2" charset="-78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52400" y="990600"/>
            <a:ext cx="876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12"/>
          <p:cNvSpPr txBox="1">
            <a:spLocks/>
          </p:cNvSpPr>
          <p:nvPr userDrawn="1"/>
        </p:nvSpPr>
        <p:spPr>
          <a:xfrm>
            <a:off x="5562600" y="6492240"/>
            <a:ext cx="2514600" cy="365760"/>
          </a:xfrm>
          <a:prstGeom prst="rect">
            <a:avLst/>
          </a:prstGeom>
        </p:spPr>
        <p:txBody>
          <a:bodyPr vert="horz" anchor="ctr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چندریختی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B Traffic" pitchFamily="2" charset="-78"/>
            </a:endParaRPr>
          </a:p>
        </p:txBody>
      </p:sp>
      <p:sp>
        <p:nvSpPr>
          <p:cNvPr id="6" name="Footer Placeholder 12"/>
          <p:cNvSpPr txBox="1">
            <a:spLocks/>
          </p:cNvSpPr>
          <p:nvPr userDrawn="1"/>
        </p:nvSpPr>
        <p:spPr>
          <a:xfrm>
            <a:off x="2819400" y="6492240"/>
            <a:ext cx="2590800" cy="365760"/>
          </a:xfrm>
          <a:prstGeom prst="rect">
            <a:avLst/>
          </a:prstGeom>
        </p:spPr>
        <p:txBody>
          <a:bodyPr vert="horz" rtlCol="0" anchor="ctr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32E6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aliakbary@asta.ir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632E62"/>
              </a:solidFill>
              <a:effectLst/>
              <a:uLnTx/>
              <a:uFillTx/>
              <a:latin typeface="+mn-lt"/>
              <a:ea typeface="+mn-ea"/>
              <a:cs typeface="B Traffic" pitchFamily="2" charset="-78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 flipH="1" flipV="1">
            <a:off x="152400" y="6477000"/>
            <a:ext cx="8763000" cy="1"/>
          </a:xfrm>
          <a:prstGeom prst="line">
            <a:avLst/>
          </a:prstGeom>
          <a:ln w="127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12"/>
          <p:cNvSpPr txBox="1">
            <a:spLocks/>
          </p:cNvSpPr>
          <p:nvPr userDrawn="1"/>
        </p:nvSpPr>
        <p:spPr>
          <a:xfrm>
            <a:off x="457200" y="6492240"/>
            <a:ext cx="1828800" cy="365760"/>
          </a:xfrm>
          <a:prstGeom prst="rect">
            <a:avLst/>
          </a:prstGeom>
        </p:spPr>
        <p:txBody>
          <a:bodyPr vert="horz" anchor="ctr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انجمن </a:t>
            </a:r>
            <a:r>
              <a:rPr kumimoji="0" lang="fa-I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جاواکاپ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B Traffic" pitchFamily="2" charset="-78"/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686800" y="6400800"/>
            <a:ext cx="457199" cy="457200"/>
          </a:xfrm>
          <a:prstGeom prst="rect">
            <a:avLst/>
          </a:prstGeom>
        </p:spPr>
        <p:txBody>
          <a:bodyPr vert="horz" bIns="0" rtlCol="0" anchor="ctr"/>
          <a:lstStyle>
            <a:defPPr>
              <a:defRPr lang="ar-SA"/>
            </a:defPPr>
            <a:lvl1pPr algn="r" rtl="1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charset="0"/>
                <a:ea typeface="+mn-ea"/>
                <a:cs typeface="B Titr" pitchFamily="2" charset="-78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5DE069-895B-4DE0-BABE-F123686C0279}" type="slidenum">
              <a:rPr kumimoji="0" lang="ar-SA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B Titr" pitchFamily="2" charset="-78"/>
              </a:rPr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B Titr" pitchFamily="2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044" y="6565367"/>
            <a:ext cx="736156" cy="2926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" y="6271260"/>
            <a:ext cx="419100" cy="586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4200" y="228600"/>
            <a:ext cx="2057400" cy="2895600"/>
          </a:xfrm>
        </p:spPr>
        <p:txBody>
          <a:bodyPr>
            <a:normAutofit/>
          </a:bodyPr>
          <a:lstStyle>
            <a:lvl1pPr>
              <a:defRPr sz="3600" b="1" cap="none" baseline="0">
                <a:cs typeface="B Titr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228600"/>
            <a:ext cx="8763000" cy="6248400"/>
          </a:xfrm>
        </p:spPr>
        <p:txBody>
          <a:bodyPr>
            <a:normAutofit/>
          </a:bodyPr>
          <a:lstStyle>
            <a:lvl1pPr marL="274320" indent="-274320">
              <a:lnSpc>
                <a:spcPct val="130000"/>
              </a:lnSpc>
              <a:spcBef>
                <a:spcPts val="800"/>
              </a:spcBef>
              <a:buFont typeface="Wingdings" panose="05000000000000000000" pitchFamily="2" charset="2"/>
              <a:buChar char=""/>
              <a:defRPr sz="3200">
                <a:cs typeface="B Nazanin" pitchFamily="2" charset="-78"/>
              </a:defRPr>
            </a:lvl1pPr>
            <a:lvl2pPr>
              <a:lnSpc>
                <a:spcPct val="130000"/>
              </a:lnSpc>
              <a:defRPr sz="2800">
                <a:cs typeface="B Nazanin" pitchFamily="2" charset="-78"/>
              </a:defRPr>
            </a:lvl2pPr>
            <a:lvl3pPr>
              <a:lnSpc>
                <a:spcPct val="130000"/>
              </a:lnSpc>
              <a:defRPr sz="2400">
                <a:cs typeface="B Nazanin" pitchFamily="2" charset="-78"/>
              </a:defRPr>
            </a:lvl3pPr>
            <a:lvl4pPr>
              <a:lnSpc>
                <a:spcPct val="130000"/>
              </a:lnSpc>
              <a:defRPr sz="2400">
                <a:cs typeface="B Nazanin" pitchFamily="2" charset="-78"/>
              </a:defRPr>
            </a:lvl4pPr>
            <a:lvl5pPr>
              <a:lnSpc>
                <a:spcPct val="130000"/>
              </a:lnSpc>
              <a:defRPr sz="2000">
                <a:cs typeface="B Nazanin" pitchFamily="2" charset="-78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Footer Placeholder 12"/>
          <p:cNvSpPr txBox="1">
            <a:spLocks/>
          </p:cNvSpPr>
          <p:nvPr userDrawn="1"/>
        </p:nvSpPr>
        <p:spPr>
          <a:xfrm>
            <a:off x="5562600" y="6492240"/>
            <a:ext cx="2514600" cy="365760"/>
          </a:xfrm>
          <a:prstGeom prst="rect">
            <a:avLst/>
          </a:prstGeom>
        </p:spPr>
        <p:txBody>
          <a:bodyPr vert="horz" anchor="ctr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چندریختی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B Traffic" pitchFamily="2" charset="-78"/>
            </a:endParaRPr>
          </a:p>
        </p:txBody>
      </p:sp>
      <p:sp>
        <p:nvSpPr>
          <p:cNvPr id="6" name="Footer Placeholder 12"/>
          <p:cNvSpPr txBox="1">
            <a:spLocks/>
          </p:cNvSpPr>
          <p:nvPr userDrawn="1"/>
        </p:nvSpPr>
        <p:spPr>
          <a:xfrm>
            <a:off x="2819400" y="6492240"/>
            <a:ext cx="2590800" cy="365760"/>
          </a:xfrm>
          <a:prstGeom prst="rect">
            <a:avLst/>
          </a:prstGeom>
        </p:spPr>
        <p:txBody>
          <a:bodyPr vert="horz" rtlCol="0" anchor="ctr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32E6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aliakbary@asta.ir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632E62"/>
              </a:solidFill>
              <a:effectLst/>
              <a:uLnTx/>
              <a:uFillTx/>
              <a:latin typeface="+mn-lt"/>
              <a:ea typeface="+mn-ea"/>
              <a:cs typeface="B Traffic" pitchFamily="2" charset="-78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 flipH="1" flipV="1">
            <a:off x="152400" y="6477000"/>
            <a:ext cx="8763000" cy="1"/>
          </a:xfrm>
          <a:prstGeom prst="line">
            <a:avLst/>
          </a:prstGeom>
          <a:ln w="127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12"/>
          <p:cNvSpPr txBox="1">
            <a:spLocks/>
          </p:cNvSpPr>
          <p:nvPr userDrawn="1"/>
        </p:nvSpPr>
        <p:spPr>
          <a:xfrm>
            <a:off x="457200" y="6492240"/>
            <a:ext cx="1828800" cy="365760"/>
          </a:xfrm>
          <a:prstGeom prst="rect">
            <a:avLst/>
          </a:prstGeom>
        </p:spPr>
        <p:txBody>
          <a:bodyPr vert="horz" anchor="ctr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انجمن </a:t>
            </a:r>
            <a:r>
              <a:rPr kumimoji="0" lang="fa-I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جاواکاپ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B Traffic" pitchFamily="2" charset="-78"/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686800" y="6400800"/>
            <a:ext cx="457199" cy="457200"/>
          </a:xfrm>
          <a:prstGeom prst="rect">
            <a:avLst/>
          </a:prstGeom>
        </p:spPr>
        <p:txBody>
          <a:bodyPr vert="horz" bIns="0" rtlCol="0" anchor="ctr"/>
          <a:lstStyle>
            <a:defPPr>
              <a:defRPr lang="ar-SA"/>
            </a:defPPr>
            <a:lvl1pPr algn="r" rtl="1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charset="0"/>
                <a:ea typeface="+mn-ea"/>
                <a:cs typeface="B Titr" pitchFamily="2" charset="-78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5DE069-895B-4DE0-BABE-F123686C0279}" type="slidenum">
              <a:rPr kumimoji="0" lang="ar-SA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B Titr" pitchFamily="2" charset="-78"/>
              </a:rPr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B Titr" pitchFamily="2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044" y="6565367"/>
            <a:ext cx="736156" cy="2926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" y="6271260"/>
            <a:ext cx="419100" cy="58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4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r">
              <a:buNone/>
              <a:defRPr sz="3000" b="1" cap="none" baseline="0">
                <a:cs typeface="B Titr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3962400" cy="5486400"/>
          </a:xfrm>
        </p:spPr>
        <p:txBody>
          <a:bodyPr/>
          <a:lstStyle>
            <a:lvl1pPr>
              <a:defRPr>
                <a:cs typeface="B Nazanin" pitchFamily="2" charset="-78"/>
              </a:defRPr>
            </a:lvl1pPr>
            <a:lvl2pPr>
              <a:defRPr>
                <a:cs typeface="B Nazanin" pitchFamily="2" charset="-78"/>
              </a:defRPr>
            </a:lvl2pPr>
            <a:lvl3pPr>
              <a:defRPr>
                <a:cs typeface="B Nazanin" pitchFamily="2" charset="-78"/>
              </a:defRPr>
            </a:lvl3pPr>
            <a:lvl4pPr>
              <a:defRPr>
                <a:cs typeface="B Nazanin" pitchFamily="2" charset="-78"/>
              </a:defRPr>
            </a:lvl4pPr>
            <a:lvl5pPr>
              <a:defRPr>
                <a:cs typeface="B Nazanin" pitchFamily="2" charset="-78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724400" y="1143000"/>
            <a:ext cx="4191000" cy="5486400"/>
          </a:xfrm>
        </p:spPr>
        <p:txBody>
          <a:bodyPr/>
          <a:lstStyle>
            <a:lvl1pPr>
              <a:defRPr>
                <a:cs typeface="B Nazanin" pitchFamily="2" charset="-78"/>
              </a:defRPr>
            </a:lvl1pPr>
            <a:lvl2pPr>
              <a:defRPr>
                <a:cs typeface="B Nazanin" pitchFamily="2" charset="-78"/>
              </a:defRPr>
            </a:lvl2pPr>
            <a:lvl3pPr>
              <a:defRPr>
                <a:cs typeface="B Nazanin" pitchFamily="2" charset="-78"/>
              </a:defRPr>
            </a:lvl3pPr>
            <a:lvl4pPr>
              <a:defRPr>
                <a:cs typeface="B Nazanin" pitchFamily="2" charset="-78"/>
              </a:defRPr>
            </a:lvl4pPr>
            <a:lvl5pPr>
              <a:defRPr>
                <a:cs typeface="B Nazanin" pitchFamily="2" charset="-78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>
            <a:normAutofit/>
          </a:bodyPr>
          <a:lstStyle>
            <a:lvl1pPr>
              <a:defRPr sz="3600">
                <a:cs typeface="B Titr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52400" y="990600"/>
            <a:ext cx="876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1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8686800" y="6400800"/>
            <a:ext cx="457200" cy="4572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rtl="1" eaLnBrk="1" latinLnBrk="0" hangingPunct="1">
        <a:spcBef>
          <a:spcPct val="0"/>
        </a:spcBef>
        <a:buNone/>
        <a:defRPr kumimoji="0" sz="3000" b="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r" rtl="1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r" rtl="1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r" rtl="1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r" rtl="1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avacup.ir/javacup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 err="1"/>
              <a:t>چندریختی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Polymorphism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400" dirty="0" smtClean="0">
              <a:solidFill>
                <a:schemeClr val="tx2">
                  <a:lumMod val="75000"/>
                </a:schemeClr>
              </a:solidFill>
              <a:latin typeface="IranNastaliq" panose="02020505000000020003" pitchFamily="18" charset="0"/>
              <a:cs typeface="IranNastaliq" panose="02020505000000020003" pitchFamily="18" charset="0"/>
            </a:endParaRPr>
          </a:p>
          <a:p>
            <a:r>
              <a:rPr lang="fa-IR" sz="2400" dirty="0" smtClean="0">
                <a:solidFill>
                  <a:schemeClr val="tx2">
                    <a:lumMod val="75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صادق</a:t>
            </a:r>
            <a:r>
              <a:rPr lang="fa-IR" sz="2400" dirty="0">
                <a:solidFill>
                  <a:schemeClr val="tx2">
                    <a:lumMod val="75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 </a:t>
            </a:r>
            <a:r>
              <a:rPr lang="fa-IR" sz="2400" dirty="0" smtClean="0">
                <a:solidFill>
                  <a:schemeClr val="tx2">
                    <a:lumMod val="75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  علی‌اکبری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38400" y="772638"/>
            <a:ext cx="6172200" cy="18943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r" rtl="1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B Titr" pitchFamily="2" charset="-78"/>
              </a:defRPr>
            </a:lvl1pPr>
          </a:lstStyle>
          <a:p>
            <a:r>
              <a:rPr lang="fa-IR" dirty="0" smtClean="0">
                <a:solidFill>
                  <a:schemeClr val="accent4">
                    <a:lumMod val="50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انجمن جاواکاپ تقدیم </a:t>
            </a:r>
            <a:r>
              <a:rPr lang="fa-IR" dirty="0" err="1" smtClean="0">
                <a:solidFill>
                  <a:schemeClr val="accent4">
                    <a:lumMod val="50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می‌کند</a:t>
            </a:r>
            <a:endParaRPr lang="fa-IR" dirty="0" smtClean="0">
              <a:solidFill>
                <a:schemeClr val="accent4">
                  <a:lumMod val="50000"/>
                </a:schemeClr>
              </a:solidFill>
              <a:latin typeface="IranNastaliq" panose="02020505000000020003" pitchFamily="18" charset="0"/>
              <a:cs typeface="IranNastaliq" panose="02020505000000020003" pitchFamily="18" charset="0"/>
            </a:endParaRPr>
          </a:p>
          <a:p>
            <a:endParaRPr lang="fa-IR" dirty="0" smtClean="0">
              <a:solidFill>
                <a:schemeClr val="tx2">
                  <a:lumMod val="60000"/>
                  <a:lumOff val="40000"/>
                </a:schemeClr>
              </a:solidFill>
              <a:cs typeface="B Nazanin" panose="00000400000000000000" pitchFamily="2" charset="-78"/>
            </a:endParaRPr>
          </a:p>
          <a:p>
            <a:r>
              <a:rPr lang="fa-IR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B Nazanin" panose="00000400000000000000" pitchFamily="2" charset="-78"/>
              </a:rPr>
              <a:t>دوره برنامه‌نويسی جاوا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8262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تغییر نوع به بالا و پایین</a:t>
            </a:r>
            <a:br>
              <a:rPr lang="fa-IR" dirty="0" smtClean="0"/>
            </a:br>
            <a:r>
              <a:rPr lang="en-US" dirty="0" err="1" smtClean="0"/>
              <a:t>Upcasting</a:t>
            </a:r>
            <a:r>
              <a:rPr lang="en-US" dirty="0" smtClean="0"/>
              <a:t> &amp; </a:t>
            </a:r>
            <a:r>
              <a:rPr lang="en-US" dirty="0" err="1" smtClean="0"/>
              <a:t>Downcasting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3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نکته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a-IR" dirty="0"/>
              <a:t>فرض کنید </a:t>
            </a:r>
            <a:r>
              <a:rPr lang="en-US" dirty="0"/>
              <a:t>Child </a:t>
            </a:r>
            <a:r>
              <a:rPr lang="fa-IR" dirty="0" smtClean="0"/>
              <a:t> </a:t>
            </a:r>
            <a:r>
              <a:rPr lang="fa-IR" dirty="0" err="1" smtClean="0"/>
              <a:t>زیرکلاسی</a:t>
            </a:r>
            <a:r>
              <a:rPr lang="fa-IR" dirty="0" smtClean="0"/>
              <a:t> </a:t>
            </a:r>
            <a:r>
              <a:rPr lang="fa-IR" dirty="0"/>
              <a:t>از کلاس </a:t>
            </a:r>
            <a:r>
              <a:rPr lang="en-US" dirty="0"/>
              <a:t>Parent</a:t>
            </a:r>
            <a:r>
              <a:rPr lang="fa-IR" dirty="0"/>
              <a:t> </a:t>
            </a:r>
            <a:r>
              <a:rPr lang="fa-IR" dirty="0" smtClean="0"/>
              <a:t>باشد</a:t>
            </a:r>
          </a:p>
          <a:p>
            <a:r>
              <a:rPr lang="fa-IR" dirty="0" smtClean="0"/>
              <a:t>به </a:t>
            </a:r>
            <a:r>
              <a:rPr lang="fa-IR" dirty="0"/>
              <a:t>یاد داشته باشید که همواره </a:t>
            </a:r>
            <a:r>
              <a:rPr lang="fa-IR" dirty="0" smtClean="0"/>
              <a:t>شیء </a:t>
            </a:r>
            <a:r>
              <a:rPr lang="fa-IR" dirty="0"/>
              <a:t>کلاس </a:t>
            </a:r>
            <a:r>
              <a:rPr lang="en-US" dirty="0"/>
              <a:t>Child</a:t>
            </a:r>
            <a:r>
              <a:rPr lang="fa-IR" dirty="0"/>
              <a:t> </a:t>
            </a:r>
            <a:r>
              <a:rPr lang="fa-IR" dirty="0" smtClean="0"/>
              <a:t>شیء</a:t>
            </a:r>
            <a:r>
              <a:rPr lang="en-US" dirty="0" smtClean="0"/>
              <a:t>Parent </a:t>
            </a:r>
            <a:r>
              <a:rPr lang="fa-IR" dirty="0" smtClean="0"/>
              <a:t> </a:t>
            </a:r>
            <a:r>
              <a:rPr lang="fa-IR" dirty="0"/>
              <a:t>نیز </a:t>
            </a:r>
            <a:r>
              <a:rPr lang="fa-IR" dirty="0" smtClean="0"/>
              <a:t>هست</a:t>
            </a:r>
            <a:endParaRPr lang="en-US" dirty="0"/>
          </a:p>
          <a:p>
            <a:pPr lvl="1"/>
            <a:r>
              <a:rPr lang="fa-IR" sz="3100" dirty="0"/>
              <a:t>رابطه </a:t>
            </a:r>
            <a:r>
              <a:rPr lang="en-US" sz="3100" b="1" dirty="0"/>
              <a:t>is-a</a:t>
            </a:r>
          </a:p>
          <a:p>
            <a:r>
              <a:rPr lang="fa-IR" dirty="0"/>
              <a:t>بنابراین این خطوط معتبر هستند</a:t>
            </a:r>
            <a:r>
              <a:rPr lang="fa-IR" dirty="0" smtClean="0"/>
              <a:t>:</a:t>
            </a:r>
            <a:endParaRPr lang="en-US" dirty="0" smtClean="0"/>
          </a:p>
          <a:p>
            <a:endParaRPr lang="fa-IR" sz="2100" dirty="0" smtClean="0"/>
          </a:p>
          <a:p>
            <a:r>
              <a:rPr lang="fa-IR" dirty="0" smtClean="0"/>
              <a:t>اما </a:t>
            </a:r>
            <a:r>
              <a:rPr lang="fa-IR" dirty="0"/>
              <a:t>این </a:t>
            </a:r>
            <a:r>
              <a:rPr lang="fa-IR" dirty="0" smtClean="0"/>
              <a:t>خطوط </a:t>
            </a:r>
            <a:r>
              <a:rPr lang="fa-IR" dirty="0" err="1"/>
              <a:t>نامعتبر</a:t>
            </a:r>
            <a:r>
              <a:rPr lang="fa-IR" dirty="0"/>
              <a:t> </a:t>
            </a:r>
            <a:r>
              <a:rPr lang="fa-IR" dirty="0" smtClean="0"/>
              <a:t>هستند:</a:t>
            </a:r>
            <a:endParaRPr lang="en-US" dirty="0"/>
          </a:p>
          <a:p>
            <a:endParaRPr lang="fa-IR" sz="2100" dirty="0" smtClean="0"/>
          </a:p>
          <a:p>
            <a:r>
              <a:rPr lang="fa-I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مثال: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Animal 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Dog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sz="1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a-I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a-IR" dirty="0" smtClean="0"/>
              <a:t>صحیح</a:t>
            </a:r>
            <a:r>
              <a:rPr lang="en-US" dirty="0" smtClean="0"/>
              <a:t> </a:t>
            </a:r>
            <a:r>
              <a:rPr lang="fa-IR" dirty="0" smtClean="0"/>
              <a:t>ولی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Cat 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a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a-IR" dirty="0" smtClean="0"/>
              <a:t>غلط است</a:t>
            </a:r>
            <a:endParaRPr lang="en-US" dirty="0" smtClean="0"/>
          </a:p>
          <a:p>
            <a:pPr lvl="1"/>
            <a:r>
              <a:rPr lang="fa-IR" sz="3100" dirty="0" smtClean="0"/>
              <a:t>هر سگی یک حیوان است (ارجاع </a:t>
            </a:r>
            <a:r>
              <a:rPr lang="en-US" sz="3100" dirty="0" smtClean="0"/>
              <a:t>a</a:t>
            </a:r>
            <a:r>
              <a:rPr lang="fa-IR" sz="3100" dirty="0" smtClean="0"/>
              <a:t> هم قرار است به یک حیوان اشاره کند)</a:t>
            </a:r>
          </a:p>
          <a:p>
            <a:pPr lvl="1"/>
            <a:r>
              <a:rPr lang="fa-IR" sz="3100" dirty="0" smtClean="0"/>
              <a:t>هر حیوانی لزوماً یک </a:t>
            </a:r>
            <a:r>
              <a:rPr lang="fa-IR" sz="3100" dirty="0"/>
              <a:t>گربه نیست (ارجاع </a:t>
            </a:r>
            <a:r>
              <a:rPr lang="en-US" sz="3100" dirty="0" smtClean="0"/>
              <a:t>c</a:t>
            </a:r>
            <a:r>
              <a:rPr lang="fa-IR" sz="3100" dirty="0" smtClean="0"/>
              <a:t> قرار </a:t>
            </a:r>
            <a:r>
              <a:rPr lang="fa-IR" sz="3100" dirty="0"/>
              <a:t>است به یک </a:t>
            </a:r>
            <a:r>
              <a:rPr lang="fa-IR" sz="3100" dirty="0" smtClean="0"/>
              <a:t>گربه </a:t>
            </a:r>
            <a:r>
              <a:rPr lang="fa-IR" sz="3100" dirty="0"/>
              <a:t>اشاره </a:t>
            </a:r>
            <a:r>
              <a:rPr lang="fa-IR" sz="3100" dirty="0" smtClean="0"/>
              <a:t>کند)</a:t>
            </a:r>
          </a:p>
          <a:p>
            <a:r>
              <a:rPr lang="fa-IR" b="1" u="sng" dirty="0" smtClean="0"/>
              <a:t>تأکید</a:t>
            </a:r>
            <a:r>
              <a:rPr lang="fa-IR" dirty="0" smtClean="0"/>
              <a:t>: درباره </a:t>
            </a:r>
            <a:r>
              <a:rPr lang="fa-IR" dirty="0" err="1" smtClean="0"/>
              <a:t>عملگر</a:t>
            </a:r>
            <a:r>
              <a:rPr lang="fa-IR" dirty="0" smtClean="0"/>
              <a:t> = صحبت می‌کنیم که «نوع» سمت چپ و راست آن متفاوت است</a:t>
            </a:r>
            <a:endParaRPr lang="fa-IR" dirty="0"/>
          </a:p>
        </p:txBody>
      </p:sp>
      <p:sp>
        <p:nvSpPr>
          <p:cNvPr id="4" name="Rectangle 3"/>
          <p:cNvSpPr/>
          <p:nvPr/>
        </p:nvSpPr>
        <p:spPr>
          <a:xfrm>
            <a:off x="152400" y="144959"/>
            <a:ext cx="4267200" cy="7694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Child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Child();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Parent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Parent();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3000" y="2743200"/>
            <a:ext cx="3886200" cy="7694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p = c;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Parent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Child();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3000" y="3657600"/>
            <a:ext cx="3886200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c = p;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Child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Parent();</a:t>
            </a:r>
          </a:p>
        </p:txBody>
      </p:sp>
    </p:spTree>
    <p:extLst>
      <p:ext uri="{BB962C8B-B14F-4D97-AF65-F5344CB8AC3E}">
        <p14:creationId xmlns:p14="http://schemas.microsoft.com/office/powerpoint/2010/main" val="148473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تغییر نوع به بالا (</a:t>
            </a:r>
            <a:r>
              <a:rPr lang="en-US" dirty="0" err="1" smtClean="0"/>
              <a:t>UpCasting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a-IR" dirty="0" smtClean="0"/>
              <a:t>گاهی از یک شیء، به عنوان شیئی از نوع </a:t>
            </a:r>
            <a:r>
              <a:rPr lang="fa-IR" dirty="0" err="1" smtClean="0"/>
              <a:t>اَبَرکلاس</a:t>
            </a:r>
            <a:r>
              <a:rPr lang="fa-IR" dirty="0" smtClean="0"/>
              <a:t> استفاده می‌کنیم</a:t>
            </a:r>
          </a:p>
          <a:p>
            <a:r>
              <a:rPr lang="fa-IR" dirty="0" smtClean="0"/>
              <a:t>مثال:</a:t>
            </a:r>
            <a:endParaRPr lang="en-US" dirty="0"/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Shape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Rectangle();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Circle c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Circle(); </a:t>
            </a:r>
            <a:r>
              <a:rPr lang="fa-I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fa-IR" b="1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Shape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=  c;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Animal a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Dog();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Person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"Ali"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9430623);</a:t>
            </a:r>
          </a:p>
          <a:p>
            <a:r>
              <a:rPr lang="fa-IR" dirty="0" smtClean="0"/>
              <a:t>به این کار، «تغییر </a:t>
            </a:r>
            <a:r>
              <a:rPr lang="fa-IR" dirty="0"/>
              <a:t>نوع به </a:t>
            </a:r>
            <a:r>
              <a:rPr lang="fa-IR" dirty="0" smtClean="0"/>
              <a:t>بالا» یا </a:t>
            </a:r>
            <a:r>
              <a:rPr lang="en-US" dirty="0" err="1" smtClean="0"/>
              <a:t>Upcasting</a:t>
            </a:r>
            <a:r>
              <a:rPr lang="fa-IR" dirty="0" smtClean="0"/>
              <a:t> </a:t>
            </a:r>
            <a:r>
              <a:rPr lang="fa-IR" dirty="0" err="1" smtClean="0"/>
              <a:t>می‌گویند</a:t>
            </a:r>
            <a:endParaRPr lang="fa-IR" dirty="0"/>
          </a:p>
          <a:p>
            <a:r>
              <a:rPr lang="fa-IR" dirty="0" smtClean="0"/>
              <a:t>تغییر نوع به بالا همواره </a:t>
            </a:r>
            <a:r>
              <a:rPr lang="fa-IR" dirty="0"/>
              <a:t>معتبر </a:t>
            </a:r>
            <a:r>
              <a:rPr lang="fa-IR" dirty="0" smtClean="0"/>
              <a:t>است</a:t>
            </a:r>
          </a:p>
          <a:p>
            <a:r>
              <a:rPr lang="fa-IR" dirty="0" err="1" smtClean="0"/>
              <a:t>کامپایلر</a:t>
            </a:r>
            <a:r>
              <a:rPr lang="fa-IR" dirty="0" smtClean="0"/>
              <a:t> جلوی آن را </a:t>
            </a:r>
            <a:r>
              <a:rPr lang="fa-IR" dirty="0" err="1" smtClean="0"/>
              <a:t>نمی‌گیرد</a:t>
            </a:r>
            <a:r>
              <a:rPr lang="fa-IR" dirty="0" smtClean="0"/>
              <a:t> (خطای کامپایل </a:t>
            </a:r>
            <a:r>
              <a:rPr lang="fa-IR" dirty="0"/>
              <a:t>ایجاد </a:t>
            </a:r>
            <a:r>
              <a:rPr lang="fa-IR" dirty="0" err="1" smtClean="0"/>
              <a:t>نمی‌شود</a:t>
            </a:r>
            <a:r>
              <a:rPr lang="fa-IR" dirty="0" smtClean="0"/>
              <a:t>)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04536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304800" y="4191000"/>
            <a:ext cx="3576620" cy="7386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Shape </a:t>
            </a:r>
            <a:r>
              <a:rPr lang="en-US" sz="21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1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Circle();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Circle </a:t>
            </a:r>
            <a:r>
              <a:rPr lang="en-US" sz="21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(Circle)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20761" y="5707559"/>
            <a:ext cx="4019049" cy="7386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Shape </a:t>
            </a:r>
            <a:r>
              <a:rPr lang="en-US" sz="21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Rectangle();</a:t>
            </a:r>
            <a:endParaRPr lang="en-US" sz="2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Circle </a:t>
            </a:r>
            <a:r>
              <a:rPr lang="en-US" sz="21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= (Circle) </a:t>
            </a:r>
            <a:r>
              <a:rPr lang="en-US" sz="21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2133600"/>
            <a:ext cx="2667000" cy="7386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Shape   s = …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Circle   c  = s;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تغییر نوع به پایین (</a:t>
            </a:r>
            <a:r>
              <a:rPr lang="en-US" dirty="0" err="1" smtClean="0"/>
              <a:t>Down</a:t>
            </a:r>
            <a:r>
              <a:rPr lang="en-US" dirty="0" err="1"/>
              <a:t>c</a:t>
            </a:r>
            <a:r>
              <a:rPr lang="en-US" dirty="0" err="1" smtClean="0"/>
              <a:t>asting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a-IR" dirty="0" smtClean="0"/>
              <a:t>اگر از </a:t>
            </a:r>
            <a:r>
              <a:rPr lang="fa-IR" dirty="0"/>
              <a:t>یک شیء، به عنوان شیئی از نوع </a:t>
            </a:r>
            <a:r>
              <a:rPr lang="fa-IR" dirty="0" err="1" smtClean="0"/>
              <a:t>زیرکلاس</a:t>
            </a:r>
            <a:r>
              <a:rPr lang="fa-IR" dirty="0" smtClean="0"/>
              <a:t> </a:t>
            </a:r>
            <a:r>
              <a:rPr lang="fa-IR" dirty="0"/>
              <a:t>استفاده </a:t>
            </a:r>
            <a:r>
              <a:rPr lang="fa-IR" dirty="0" smtClean="0"/>
              <a:t>کنیم</a:t>
            </a:r>
            <a:r>
              <a:rPr lang="fa-IR" dirty="0"/>
              <a:t>:</a:t>
            </a:r>
            <a:endParaRPr lang="fa-IR" dirty="0" smtClean="0"/>
          </a:p>
          <a:p>
            <a:r>
              <a:rPr lang="fa-IR" dirty="0"/>
              <a:t>به این کار، «تغییر نوع به </a:t>
            </a:r>
            <a:r>
              <a:rPr lang="fa-IR" dirty="0" smtClean="0"/>
              <a:t>پایین» </a:t>
            </a:r>
            <a:r>
              <a:rPr lang="fa-IR" dirty="0"/>
              <a:t>یا </a:t>
            </a:r>
            <a:r>
              <a:rPr lang="en-US" dirty="0" err="1" smtClean="0"/>
              <a:t>Downcasting</a:t>
            </a:r>
            <a:r>
              <a:rPr lang="fa-IR" dirty="0" smtClean="0"/>
              <a:t> </a:t>
            </a:r>
            <a:r>
              <a:rPr lang="fa-IR" dirty="0" err="1" smtClean="0"/>
              <a:t>می‌گویند</a:t>
            </a:r>
            <a:endParaRPr lang="fa-IR" dirty="0" smtClean="0"/>
          </a:p>
          <a:p>
            <a:endParaRPr lang="fa-IR" sz="3600" dirty="0"/>
          </a:p>
          <a:p>
            <a:r>
              <a:rPr lang="fa-IR" dirty="0"/>
              <a:t>تغییر نوع به </a:t>
            </a:r>
            <a:r>
              <a:rPr lang="fa-IR" dirty="0" smtClean="0"/>
              <a:t>پایین </a:t>
            </a:r>
            <a:r>
              <a:rPr lang="fa-IR" dirty="0"/>
              <a:t>همواره معتبر </a:t>
            </a:r>
            <a:r>
              <a:rPr lang="fa-IR" dirty="0" smtClean="0"/>
              <a:t>نیست (گاهی معتبر و گاهی </a:t>
            </a:r>
            <a:r>
              <a:rPr lang="fa-IR" dirty="0" err="1" smtClean="0"/>
              <a:t>نامعتبر</a:t>
            </a:r>
            <a:r>
              <a:rPr lang="fa-IR" dirty="0" smtClean="0"/>
              <a:t> است)</a:t>
            </a:r>
            <a:endParaRPr lang="fa-IR" dirty="0"/>
          </a:p>
          <a:p>
            <a:r>
              <a:rPr lang="fa-IR" dirty="0" smtClean="0"/>
              <a:t>بنابراین </a:t>
            </a:r>
            <a:r>
              <a:rPr lang="fa-IR" dirty="0" err="1" smtClean="0"/>
              <a:t>کامپایلر</a:t>
            </a:r>
            <a:r>
              <a:rPr lang="fa-IR" dirty="0" smtClean="0"/>
              <a:t> </a:t>
            </a:r>
            <a:r>
              <a:rPr lang="fa-IR" dirty="0"/>
              <a:t>جلوی آن را </a:t>
            </a:r>
            <a:r>
              <a:rPr lang="fa-IR" dirty="0" err="1" smtClean="0"/>
              <a:t>می‌گیرد</a:t>
            </a:r>
            <a:r>
              <a:rPr lang="fa-IR" dirty="0" smtClean="0"/>
              <a:t> </a:t>
            </a:r>
            <a:r>
              <a:rPr lang="fa-IR" dirty="0"/>
              <a:t>(خطای کامپایل ایجاد </a:t>
            </a:r>
            <a:r>
              <a:rPr lang="fa-IR" dirty="0" smtClean="0"/>
              <a:t>می‌شود)</a:t>
            </a:r>
          </a:p>
          <a:p>
            <a:r>
              <a:rPr lang="fa-IR" dirty="0" smtClean="0"/>
              <a:t>مگر این که </a:t>
            </a:r>
            <a:r>
              <a:rPr lang="fa-IR" dirty="0" err="1" smtClean="0"/>
              <a:t>صراحتاً</a:t>
            </a:r>
            <a:r>
              <a:rPr lang="fa-IR" dirty="0" smtClean="0"/>
              <a:t> از </a:t>
            </a:r>
            <a:r>
              <a:rPr lang="fa-IR" dirty="0" err="1" smtClean="0"/>
              <a:t>عملگر</a:t>
            </a:r>
            <a:r>
              <a:rPr lang="fa-IR" dirty="0" smtClean="0"/>
              <a:t> «تغییر نوع» (</a:t>
            </a:r>
            <a:r>
              <a:rPr lang="en-US" dirty="0" smtClean="0"/>
              <a:t>Cast</a:t>
            </a:r>
            <a:r>
              <a:rPr lang="fa-IR" dirty="0" smtClean="0"/>
              <a:t>) استفاده شود</a:t>
            </a:r>
          </a:p>
          <a:p>
            <a:endParaRPr lang="en-US" sz="2600" dirty="0" smtClean="0"/>
          </a:p>
          <a:p>
            <a:r>
              <a:rPr lang="fa-IR" dirty="0" smtClean="0"/>
              <a:t>در این صورت در زمان </a:t>
            </a:r>
            <a:r>
              <a:rPr lang="fa-IR" dirty="0"/>
              <a:t>کامپایل </a:t>
            </a:r>
            <a:r>
              <a:rPr lang="fa-IR" dirty="0" err="1" smtClean="0"/>
              <a:t>خطایی</a:t>
            </a:r>
            <a:r>
              <a:rPr lang="fa-IR" dirty="0" smtClean="0"/>
              <a:t> </a:t>
            </a:r>
            <a:r>
              <a:rPr lang="fa-IR" dirty="0"/>
              <a:t>گرفته </a:t>
            </a:r>
            <a:r>
              <a:rPr lang="fa-IR" dirty="0" err="1" smtClean="0"/>
              <a:t>نمی‌شود</a:t>
            </a:r>
            <a:endParaRPr lang="fa-IR" dirty="0" smtClean="0"/>
          </a:p>
          <a:p>
            <a:r>
              <a:rPr lang="fa-IR" dirty="0" smtClean="0"/>
              <a:t>اما ممکن </a:t>
            </a:r>
            <a:r>
              <a:rPr lang="fa-IR" dirty="0"/>
              <a:t>است منجر به خطا </a:t>
            </a:r>
            <a:r>
              <a:rPr lang="fa-IR" dirty="0" smtClean="0"/>
              <a:t>در زمان اجرا شود</a:t>
            </a:r>
          </a:p>
          <a:p>
            <a:pPr marL="0" indent="0">
              <a:buNone/>
            </a:pPr>
            <a:r>
              <a:rPr lang="fa-IR" dirty="0" smtClean="0"/>
              <a:t> </a:t>
            </a:r>
            <a:endParaRPr lang="en-US" dirty="0"/>
          </a:p>
          <a:p>
            <a:endParaRPr lang="fa-IR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9400" y="2362200"/>
            <a:ext cx="513998" cy="495419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3983550" y="6076890"/>
            <a:ext cx="1883850" cy="400110"/>
          </a:xfrm>
          <a:prstGeom prst="rect">
            <a:avLst/>
          </a:prstGeom>
          <a:solidFill>
            <a:srgbClr val="C00000"/>
          </a:solidFill>
        </p:spPr>
        <p:txBody>
          <a:bodyPr wrap="none">
            <a:spAutoFit/>
          </a:bodyPr>
          <a:lstStyle/>
          <a:p>
            <a:pPr algn="r" rtl="1"/>
            <a:r>
              <a:rPr lang="fa-IR" sz="2000" dirty="0">
                <a:solidFill>
                  <a:schemeClr val="bg1">
                    <a:lumMod val="95000"/>
                  </a:schemeClr>
                </a:solidFill>
                <a:cs typeface="B Nazanin" pitchFamily="2" charset="-78"/>
              </a:rPr>
              <a:t>خطا در زمان اجرا </a:t>
            </a:r>
            <a:r>
              <a:rPr lang="fa-IR" sz="2000" dirty="0" smtClean="0">
                <a:solidFill>
                  <a:schemeClr val="bg1">
                    <a:lumMod val="95000"/>
                  </a:schemeClr>
                </a:solidFill>
                <a:cs typeface="B Nazanin" pitchFamily="2" charset="-78"/>
                <a:sym typeface="Wingdings" panose="05000000000000000000" pitchFamily="2" charset="2"/>
              </a:rPr>
              <a:t></a:t>
            </a:r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67252" y="4533952"/>
            <a:ext cx="428335" cy="40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87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7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رفتار </a:t>
            </a:r>
            <a:r>
              <a:rPr lang="fa-IR" dirty="0" err="1" smtClean="0"/>
              <a:t>چندریخت</a:t>
            </a:r>
            <a:r>
              <a:rPr lang="fa-IR" dirty="0" smtClean="0"/>
              <a:t> (</a:t>
            </a:r>
            <a:r>
              <a:rPr lang="en-US" dirty="0" smtClean="0"/>
              <a:t>Polymorphic Behavior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fa-IR" sz="2400" dirty="0" smtClean="0"/>
              <a:t>دیدیم که ممکن است ارجاعی از نوع </a:t>
            </a:r>
            <a:r>
              <a:rPr lang="fa-IR" sz="2400" dirty="0" err="1" smtClean="0"/>
              <a:t>اَبَرکلاس</a:t>
            </a:r>
            <a:r>
              <a:rPr lang="fa-IR" sz="2400" dirty="0" smtClean="0"/>
              <a:t>، به شیئی از نوع </a:t>
            </a:r>
            <a:r>
              <a:rPr lang="fa-IR" sz="2400" dirty="0" err="1" smtClean="0"/>
              <a:t>زیرکلاس</a:t>
            </a:r>
            <a:r>
              <a:rPr lang="fa-IR" sz="2400" dirty="0" smtClean="0"/>
              <a:t> اشاره کند</a:t>
            </a:r>
          </a:p>
          <a:p>
            <a:pPr algn="r"/>
            <a:r>
              <a:rPr lang="fa-IR" sz="2400" dirty="0" smtClean="0"/>
              <a:t>مثل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Animal </a:t>
            </a:r>
            <a:r>
              <a:rPr lang="en-US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a=</a:t>
            </a:r>
            <a:r>
              <a:rPr lang="en-US" sz="23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Dog</a:t>
            </a:r>
            <a:r>
              <a:rPr lang="en-US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fa-I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و یا </a:t>
            </a:r>
            <a:r>
              <a:rPr lang="en-US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Person </a:t>
            </a:r>
            <a:r>
              <a:rPr lang="en-US" sz="23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3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Student</a:t>
            </a:r>
            <a:r>
              <a:rPr lang="en-US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fa-IR" sz="23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r"/>
            <a:r>
              <a:rPr lang="fa-I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اگر یک متد از چنین ارجاعی فراخوانی شود، متد </a:t>
            </a:r>
            <a:r>
              <a:rPr lang="fa-IR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اَبَرکلاس</a:t>
            </a:r>
            <a:r>
              <a:rPr lang="fa-I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اجرا می‌شود یا متد </a:t>
            </a:r>
            <a:r>
              <a:rPr lang="fa-IR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زیرکلاس</a:t>
            </a:r>
            <a:r>
              <a:rPr lang="fa-I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؟</a:t>
            </a:r>
          </a:p>
          <a:p>
            <a:pPr lvl="1"/>
            <a:r>
              <a:rPr lang="fa-IR" sz="2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مثلاً </a:t>
            </a:r>
            <a:r>
              <a:rPr lang="en-US" sz="2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a.move</a:t>
            </a:r>
            <a:r>
              <a:rPr lang="fa-IR" sz="2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متد </a:t>
            </a:r>
            <a:r>
              <a:rPr lang="en-US" sz="2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move</a:t>
            </a:r>
            <a:r>
              <a:rPr lang="fa-IR" sz="2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از </a:t>
            </a:r>
            <a:r>
              <a:rPr lang="en-US" sz="2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Animal</a:t>
            </a:r>
            <a:r>
              <a:rPr lang="fa-IR" sz="2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را اجرا می‌کند یا همین متد از </a:t>
            </a:r>
            <a:r>
              <a:rPr lang="en-US" sz="2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Dog</a:t>
            </a:r>
            <a:r>
              <a:rPr lang="fa-IR" sz="2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؟</a:t>
            </a:r>
            <a:endParaRPr lang="fa-IR" sz="2100" dirty="0" smtClean="0"/>
          </a:p>
          <a:p>
            <a:pPr algn="r"/>
            <a:r>
              <a:rPr lang="fa-IR" sz="2400" b="1" u="sng" dirty="0" err="1" smtClean="0"/>
              <a:t>چندریختی</a:t>
            </a:r>
            <a:r>
              <a:rPr lang="fa-IR" sz="2400" b="1" u="sng" dirty="0" smtClean="0"/>
              <a:t> </a:t>
            </a:r>
            <a:r>
              <a:rPr lang="fa-IR" sz="2400" dirty="0" smtClean="0"/>
              <a:t>: نوع دقیق شیء تعیین کننده رفتار شیء است، نه نوع ارجاع آن</a:t>
            </a:r>
          </a:p>
          <a:p>
            <a:pPr algn="r"/>
            <a:endParaRPr lang="fa-IR" sz="1100" dirty="0" smtClean="0"/>
          </a:p>
          <a:p>
            <a:pPr algn="r"/>
            <a:r>
              <a:rPr lang="fa-IR" sz="2400" b="1" dirty="0" smtClean="0"/>
              <a:t>توجه کنید</a:t>
            </a:r>
            <a:r>
              <a:rPr lang="fa-IR" sz="2400" dirty="0" smtClean="0"/>
              <a:t>: </a:t>
            </a:r>
            <a:r>
              <a:rPr lang="fa-IR" sz="2400" dirty="0" err="1" smtClean="0"/>
              <a:t>بخش‌هایی</a:t>
            </a:r>
            <a:r>
              <a:rPr lang="fa-IR" sz="2400" dirty="0" smtClean="0"/>
              <a:t> از برنامه مقابل، </a:t>
            </a:r>
            <a:br>
              <a:rPr lang="fa-IR" sz="2400" dirty="0" smtClean="0"/>
            </a:br>
            <a:r>
              <a:rPr lang="fa-IR" sz="2400" dirty="0" smtClean="0"/>
              <a:t>  ظاهری یکسان ولی رفتاری متفاوت دارند</a:t>
            </a:r>
          </a:p>
          <a:p>
            <a:pPr algn="r"/>
            <a:endParaRPr lang="fa-IR" sz="1400" dirty="0" smtClean="0"/>
          </a:p>
          <a:p>
            <a:pPr algn="r"/>
            <a:r>
              <a:rPr lang="fa-IR" sz="2400" dirty="0" err="1" smtClean="0"/>
              <a:t>واسطی</a:t>
            </a:r>
            <a:r>
              <a:rPr lang="fa-IR" sz="2400" dirty="0" smtClean="0"/>
              <a:t> یکسان که </a:t>
            </a:r>
            <a:r>
              <a:rPr lang="fa-IR" sz="2400" dirty="0" err="1" smtClean="0"/>
              <a:t>شکل‌های</a:t>
            </a:r>
            <a:r>
              <a:rPr lang="fa-IR" sz="2400" dirty="0" smtClean="0"/>
              <a:t> مختلف رفتار را ایجاد می‌کند</a:t>
            </a:r>
          </a:p>
          <a:p>
            <a:r>
              <a:rPr lang="fa-IR" sz="2400" dirty="0" smtClean="0"/>
              <a:t>به این وضعیت </a:t>
            </a:r>
            <a:r>
              <a:rPr lang="fa-IR" sz="2400" b="1" dirty="0" err="1" smtClean="0"/>
              <a:t>چندریختی</a:t>
            </a:r>
            <a:r>
              <a:rPr lang="fa-IR" sz="2400" dirty="0" smtClean="0"/>
              <a:t> </a:t>
            </a:r>
            <a:r>
              <a:rPr lang="fa-IR" sz="2400" dirty="0" err="1" smtClean="0"/>
              <a:t>می‌گویند</a:t>
            </a:r>
            <a:endParaRPr lang="fa-IR" sz="24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304800" y="3846255"/>
            <a:ext cx="4191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Shape  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Rectangle();</a:t>
            </a:r>
          </a:p>
          <a:p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.draw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.getArea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Circle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Circle();</a:t>
            </a:r>
          </a:p>
          <a:p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.draw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.getArea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79400" y="4191001"/>
            <a:ext cx="1371600" cy="304800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92100" y="5715000"/>
            <a:ext cx="1371600" cy="304800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828800" y="4495801"/>
            <a:ext cx="1828800" cy="304799"/>
          </a:xfrm>
          <a:prstGeom prst="roundRect">
            <a:avLst/>
          </a:prstGeom>
          <a:solidFill>
            <a:schemeClr val="accent5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38200" y="6019800"/>
            <a:ext cx="1828800" cy="304799"/>
          </a:xfrm>
          <a:prstGeom prst="roundRect">
            <a:avLst/>
          </a:prstGeom>
          <a:solidFill>
            <a:schemeClr val="accent5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8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8585" y="152400"/>
            <a:ext cx="7297615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0" y="76200"/>
            <a:ext cx="3962400" cy="762000"/>
          </a:xfrm>
        </p:spPr>
        <p:txBody>
          <a:bodyPr/>
          <a:lstStyle/>
          <a:p>
            <a:r>
              <a:rPr lang="fa-IR" dirty="0" smtClean="0"/>
              <a:t>مثال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54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نکته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fa-IR" sz="2900" dirty="0" smtClean="0"/>
              <a:t>ایجاد امکان </a:t>
            </a:r>
            <a:r>
              <a:rPr lang="fa-IR" sz="2900" dirty="0" err="1" smtClean="0"/>
              <a:t>چندریختی</a:t>
            </a:r>
            <a:r>
              <a:rPr lang="fa-IR" sz="2900" dirty="0" smtClean="0"/>
              <a:t>، از عهده </a:t>
            </a:r>
            <a:r>
              <a:rPr lang="fa-IR" sz="2900" dirty="0" err="1" smtClean="0"/>
              <a:t>کامپایلر</a:t>
            </a:r>
            <a:r>
              <a:rPr lang="fa-IR" sz="2900" dirty="0" smtClean="0"/>
              <a:t> بر </a:t>
            </a:r>
            <a:r>
              <a:rPr lang="fa-IR" sz="2900" dirty="0" err="1" smtClean="0"/>
              <a:t>نمی‌آید</a:t>
            </a:r>
            <a:endParaRPr lang="fa-IR" sz="2900" dirty="0" smtClean="0"/>
          </a:p>
          <a:p>
            <a:r>
              <a:rPr lang="fa-IR" sz="2900" dirty="0" smtClean="0"/>
              <a:t>دقت کنید: </a:t>
            </a:r>
            <a:r>
              <a:rPr lang="fa-IR" sz="2900" dirty="0" err="1" smtClean="0"/>
              <a:t>کامپایلر</a:t>
            </a:r>
            <a:r>
              <a:rPr lang="fa-IR" sz="2900" dirty="0" smtClean="0"/>
              <a:t> </a:t>
            </a:r>
            <a:r>
              <a:rPr lang="fa-IR" sz="2900" dirty="0" err="1" smtClean="0"/>
              <a:t>نمی‌داند</a:t>
            </a:r>
            <a:r>
              <a:rPr lang="fa-IR" sz="2900" dirty="0" smtClean="0"/>
              <a:t> یک ارجاع، به شیئی از چه کلاسی اشاره خواهد کرد</a:t>
            </a:r>
          </a:p>
          <a:p>
            <a:endParaRPr lang="en-US" sz="2900" dirty="0" smtClean="0"/>
          </a:p>
          <a:p>
            <a:endParaRPr lang="en-US" sz="1100" dirty="0"/>
          </a:p>
          <a:p>
            <a:endParaRPr lang="fa-IR" sz="2900" dirty="0" smtClean="0"/>
          </a:p>
          <a:p>
            <a:r>
              <a:rPr lang="fa-IR" sz="2900" dirty="0"/>
              <a:t>در </a:t>
            </a:r>
            <a:r>
              <a:rPr lang="fa-IR" sz="2900" b="1" dirty="0"/>
              <a:t>زمان اجرا</a:t>
            </a:r>
            <a:r>
              <a:rPr lang="fa-IR" sz="2900" dirty="0"/>
              <a:t> مشخص </a:t>
            </a:r>
            <a:r>
              <a:rPr lang="fa-IR" sz="2900" dirty="0" smtClean="0"/>
              <a:t>می‌شود: </a:t>
            </a:r>
            <a:br>
              <a:rPr lang="fa-IR" sz="2900" dirty="0" smtClean="0"/>
            </a:br>
            <a:r>
              <a:rPr lang="fa-IR" sz="2900" dirty="0" smtClean="0"/>
              <a:t>   شیئی که یک متغیر به آن ارجاع </a:t>
            </a:r>
            <a:r>
              <a:rPr lang="fa-IR" sz="2900" dirty="0" err="1" smtClean="0"/>
              <a:t>می‌دهد</a:t>
            </a:r>
            <a:r>
              <a:rPr lang="fa-IR" sz="2900" dirty="0" smtClean="0"/>
              <a:t> و نوع (کلاس) این شیء</a:t>
            </a:r>
          </a:p>
          <a:p>
            <a:r>
              <a:rPr lang="fa-IR" sz="2900" dirty="0" err="1" smtClean="0"/>
              <a:t>بسيار</a:t>
            </a:r>
            <a:r>
              <a:rPr lang="fa-IR" sz="2900" dirty="0" smtClean="0"/>
              <a:t> مهم: برخی کارها در </a:t>
            </a:r>
            <a:r>
              <a:rPr lang="fa-IR" sz="2900" u="sng" dirty="0" smtClean="0"/>
              <a:t>زمان اجرا</a:t>
            </a:r>
            <a:r>
              <a:rPr lang="fa-IR" sz="2900" dirty="0" smtClean="0"/>
              <a:t> و برخی در </a:t>
            </a:r>
            <a:r>
              <a:rPr lang="fa-IR" sz="2900" u="sng" dirty="0" smtClean="0"/>
              <a:t>زمان کامپایل</a:t>
            </a:r>
            <a:r>
              <a:rPr lang="fa-IR" sz="2900" dirty="0" smtClean="0"/>
              <a:t> انجام می‌شوند</a:t>
            </a:r>
          </a:p>
          <a:p>
            <a:pPr lvl="1" algn="l" rtl="0"/>
            <a:r>
              <a:rPr lang="en-US" b="1" dirty="0" smtClean="0"/>
              <a:t>Compile time</a:t>
            </a:r>
            <a:r>
              <a:rPr lang="en-US" dirty="0" smtClean="0"/>
              <a:t> &amp; </a:t>
            </a:r>
            <a:r>
              <a:rPr lang="en-US" b="1" dirty="0" smtClean="0"/>
              <a:t>Runtime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381000" y="2621340"/>
            <a:ext cx="3886200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Animal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;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smtClean="0">
                <a:latin typeface="Consolas" panose="020B0609020204030204" pitchFamily="49" charset="0"/>
              </a:rPr>
              <a:t>X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Cat();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Fish();</a:t>
            </a:r>
          </a:p>
          <a:p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.move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</a:rPr>
              <a:t>"right"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3.0);</a:t>
            </a:r>
          </a:p>
        </p:txBody>
      </p:sp>
    </p:spTree>
    <p:extLst>
      <p:ext uri="{BB962C8B-B14F-4D97-AF65-F5344CB8AC3E}">
        <p14:creationId xmlns:p14="http://schemas.microsoft.com/office/powerpoint/2010/main" val="237360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کوییز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4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فرض کنید: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fa-IR" sz="2600" dirty="0" smtClean="0"/>
          </a:p>
          <a:p>
            <a:endParaRPr lang="en-US" sz="2600" dirty="0" smtClean="0"/>
          </a:p>
          <a:p>
            <a:endParaRPr lang="fa-IR" sz="2000" dirty="0" smtClean="0"/>
          </a:p>
          <a:p>
            <a:r>
              <a:rPr lang="fa-IR" sz="2600" dirty="0" smtClean="0"/>
              <a:t>کدام دستورات خطای کامپایل ایجاد </a:t>
            </a:r>
            <a:r>
              <a:rPr lang="fa-IR" sz="2600" dirty="0" err="1" smtClean="0"/>
              <a:t>می‌کنند</a:t>
            </a:r>
            <a:r>
              <a:rPr lang="fa-IR" sz="2600" dirty="0" smtClean="0"/>
              <a:t>؟</a:t>
            </a:r>
          </a:p>
          <a:p>
            <a:r>
              <a:rPr lang="fa-IR" sz="2600" dirty="0" smtClean="0"/>
              <a:t>کدام دستورات خطا در زمان اجرا ایجاد </a:t>
            </a:r>
            <a:r>
              <a:rPr lang="fa-IR" sz="2600" dirty="0" err="1" smtClean="0"/>
              <a:t>می‌کنند</a:t>
            </a:r>
            <a:r>
              <a:rPr lang="fa-IR" sz="2600" dirty="0" smtClean="0"/>
              <a:t>؟ (هر دستور را مستقل فرض کنید)</a:t>
            </a:r>
            <a:endParaRPr lang="en-US" sz="2600" dirty="0" smtClean="0"/>
          </a:p>
          <a:p>
            <a:endParaRPr lang="fa-IR" sz="2800" dirty="0" smtClean="0"/>
          </a:p>
          <a:p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65100" y="1066800"/>
            <a:ext cx="4406900" cy="11541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3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Animal{}</a:t>
            </a:r>
          </a:p>
          <a:p>
            <a:r>
              <a:rPr lang="en-US" sz="23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Cat </a:t>
            </a:r>
            <a:r>
              <a:rPr lang="en-US" sz="23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Animal{}</a:t>
            </a:r>
          </a:p>
          <a:p>
            <a:r>
              <a:rPr lang="en-US" sz="23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Dog </a:t>
            </a:r>
            <a:r>
              <a:rPr lang="en-US" sz="23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Animal{}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1066800"/>
            <a:ext cx="4097618" cy="186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Object </a:t>
            </a:r>
            <a:r>
              <a:rPr lang="en-US" sz="2300" dirty="0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3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Object();</a:t>
            </a:r>
          </a:p>
          <a:p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Animal </a:t>
            </a:r>
            <a:r>
              <a:rPr lang="en-US" sz="23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3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Animal</a:t>
            </a:r>
            <a:r>
              <a:rPr lang="en-US" sz="23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Animal </a:t>
            </a:r>
            <a:r>
              <a:rPr lang="en-US" sz="23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3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Cat();</a:t>
            </a:r>
          </a:p>
          <a:p>
            <a:r>
              <a:rPr lang="en-US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Cat </a:t>
            </a:r>
            <a:r>
              <a:rPr lang="en-US" sz="23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3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Cat();</a:t>
            </a:r>
          </a:p>
          <a:p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Dog </a:t>
            </a:r>
            <a:r>
              <a:rPr lang="en-US" sz="2300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3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Dog();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4611469"/>
            <a:ext cx="137160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Rectangle 6"/>
          <p:cNvSpPr/>
          <p:nvPr/>
        </p:nvSpPr>
        <p:spPr>
          <a:xfrm>
            <a:off x="2209800" y="4632934"/>
            <a:ext cx="137160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Rectangle 7"/>
          <p:cNvSpPr/>
          <p:nvPr/>
        </p:nvSpPr>
        <p:spPr>
          <a:xfrm>
            <a:off x="4267200" y="4632934"/>
            <a:ext cx="1452282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Rectangle 8"/>
          <p:cNvSpPr/>
          <p:nvPr/>
        </p:nvSpPr>
        <p:spPr>
          <a:xfrm>
            <a:off x="6400800" y="4648200"/>
            <a:ext cx="259080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(Cat)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(Dog)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171700" y="4648200"/>
            <a:ext cx="1371600" cy="457200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262718" y="4724400"/>
            <a:ext cx="1371600" cy="1177860"/>
          </a:xfrm>
          <a:prstGeom prst="roundRect">
            <a:avLst>
              <a:gd name="adj" fmla="val 4630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171700" y="4038600"/>
            <a:ext cx="3615018" cy="533400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خطای کامپایل</a:t>
            </a:r>
            <a:endParaRPr lang="en-US" sz="2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724400" y="6017928"/>
            <a:ext cx="4267200" cy="382871"/>
          </a:xfrm>
          <a:prstGeom prst="roundRect">
            <a:avLst/>
          </a:prstGeom>
          <a:solidFill>
            <a:schemeClr val="accent5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خطای </a:t>
            </a:r>
            <a:r>
              <a:rPr lang="en-US" sz="2000" dirty="0" err="1" smtClean="0">
                <a:solidFill>
                  <a:schemeClr val="tx1"/>
                </a:solidFill>
                <a:cs typeface="B Nazanin" panose="00000400000000000000" pitchFamily="2" charset="-78"/>
              </a:rPr>
              <a:t>ClassCastException</a:t>
            </a:r>
            <a:r>
              <a:rPr lang="fa-IR" sz="2000" dirty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در زمان اجرا</a:t>
            </a:r>
            <a:endParaRPr lang="en-US" sz="2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476999" y="5141628"/>
            <a:ext cx="2345019" cy="460679"/>
          </a:xfrm>
          <a:prstGeom prst="roundRect">
            <a:avLst/>
          </a:prstGeom>
          <a:solidFill>
            <a:schemeClr val="accent5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sz="2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2380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کاربرد </a:t>
            </a:r>
            <a:r>
              <a:rPr lang="fa-IR" dirty="0" err="1" smtClean="0"/>
              <a:t>چندریختی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7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حقوق مؤلف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sz="3000" dirty="0" smtClean="0"/>
              <a:t>کلیه حقوق این اثر متعلق به </a:t>
            </a:r>
            <a:r>
              <a:rPr lang="fa-IR" sz="3000" dirty="0" smtClean="0">
                <a:hlinkClick r:id="rId2"/>
              </a:rPr>
              <a:t>انجمن جاواکاپ</a:t>
            </a:r>
            <a:r>
              <a:rPr lang="fa-IR" sz="3000" dirty="0" smtClean="0"/>
              <a:t> است</a:t>
            </a:r>
          </a:p>
          <a:p>
            <a:r>
              <a:rPr lang="fa-IR" sz="3000" dirty="0" err="1" smtClean="0"/>
              <a:t>بازنشر</a:t>
            </a:r>
            <a:r>
              <a:rPr lang="fa-IR" sz="3000" dirty="0" smtClean="0"/>
              <a:t> یا </a:t>
            </a:r>
            <a:r>
              <a:rPr lang="fa-IR" sz="3000" dirty="0"/>
              <a:t>تدریس </a:t>
            </a:r>
            <a:r>
              <a:rPr lang="fa-IR" sz="3000" dirty="0" err="1" smtClean="0"/>
              <a:t>آن‌چه</a:t>
            </a:r>
            <a:r>
              <a:rPr lang="fa-IR" sz="3000" dirty="0" smtClean="0"/>
              <a:t> توسط جاواکاپ</a:t>
            </a:r>
            <a:r>
              <a:rPr lang="fa-IR" sz="3000" dirty="0"/>
              <a:t> </a:t>
            </a:r>
            <a:r>
              <a:rPr lang="fa-IR" sz="3000" dirty="0" smtClean="0"/>
              <a:t>و به صورت عمومی منتشر شده است، با ذکر مرجع (</a:t>
            </a:r>
            <a:r>
              <a:rPr lang="fa-IR" sz="3000" dirty="0" smtClean="0">
                <a:hlinkClick r:id="rId2"/>
              </a:rPr>
              <a:t>جاواکاپ</a:t>
            </a:r>
            <a:r>
              <a:rPr lang="fa-IR" sz="3000" dirty="0" smtClean="0"/>
              <a:t>) بلامانع است</a:t>
            </a:r>
          </a:p>
          <a:p>
            <a:r>
              <a:rPr lang="fa-IR" sz="3000" dirty="0" smtClean="0"/>
              <a:t>اگر این اثر توسط </a:t>
            </a:r>
            <a:r>
              <a:rPr lang="fa-IR" sz="3000" dirty="0" smtClean="0">
                <a:hlinkClick r:id="rId2"/>
              </a:rPr>
              <a:t>جاواکاپ</a:t>
            </a:r>
            <a:r>
              <a:rPr lang="fa-IR" sz="3000" dirty="0" smtClean="0"/>
              <a:t> به صورت عمومی منتشر نشده است و به صورت اختصاصی در اختیار شما یا شرکت شما قرار گرفته، </a:t>
            </a:r>
            <a:r>
              <a:rPr lang="fa-IR" sz="3000" dirty="0" err="1" smtClean="0"/>
              <a:t>بازنشر</a:t>
            </a:r>
            <a:r>
              <a:rPr lang="fa-IR" sz="3000" dirty="0" smtClean="0"/>
              <a:t> آن مجاز نیست</a:t>
            </a:r>
          </a:p>
          <a:p>
            <a:r>
              <a:rPr lang="fa-IR" sz="3000" dirty="0" smtClean="0"/>
              <a:t>تغییر محتوای این اثر بدون اطلاع و تأیید </a:t>
            </a:r>
            <a:r>
              <a:rPr lang="fa-IR" sz="3000" dirty="0" smtClean="0">
                <a:hlinkClick r:id="rId2"/>
              </a:rPr>
              <a:t>انجمن جاواکاپ</a:t>
            </a:r>
            <a:r>
              <a:rPr lang="fa-IR" sz="3000" dirty="0" smtClean="0"/>
              <a:t> مجاز نیست</a:t>
            </a:r>
          </a:p>
        </p:txBody>
      </p:sp>
    </p:spTree>
    <p:extLst>
      <p:ext uri="{BB962C8B-B14F-4D97-AF65-F5344CB8AC3E}">
        <p14:creationId xmlns:p14="http://schemas.microsoft.com/office/powerpoint/2010/main" val="216565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کاربردهای </a:t>
            </a:r>
            <a:r>
              <a:rPr lang="fa-IR" dirty="0" err="1"/>
              <a:t>چندریختی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24000"/>
            <a:ext cx="8763000" cy="4953000"/>
          </a:xfrm>
        </p:spPr>
        <p:txBody>
          <a:bodyPr>
            <a:normAutofit fontScale="85000" lnSpcReduction="20000"/>
          </a:bodyPr>
          <a:lstStyle/>
          <a:p>
            <a:r>
              <a:rPr lang="fa-IR" dirty="0" smtClean="0"/>
              <a:t>مثال از رفتار </a:t>
            </a:r>
            <a:r>
              <a:rPr lang="fa-IR" dirty="0" err="1" smtClean="0"/>
              <a:t>چندریختی</a:t>
            </a:r>
            <a:r>
              <a:rPr lang="fa-IR" dirty="0" smtClean="0"/>
              <a:t> در یک برنامه </a:t>
            </a:r>
            <a:r>
              <a:rPr lang="fa-IR" dirty="0" err="1" smtClean="0"/>
              <a:t>گرافیکی</a:t>
            </a:r>
            <a:r>
              <a:rPr lang="fa-IR" dirty="0" smtClean="0"/>
              <a:t>:</a:t>
            </a:r>
            <a:endParaRPr lang="en-US" dirty="0"/>
          </a:p>
          <a:p>
            <a:r>
              <a:rPr lang="fa-IR" dirty="0" smtClean="0"/>
              <a:t>در یک بازی فوتبال (یک برنامه </a:t>
            </a:r>
            <a:r>
              <a:rPr lang="fa-IR" dirty="0" err="1" smtClean="0"/>
              <a:t>گرافیکی</a:t>
            </a:r>
            <a:r>
              <a:rPr lang="fa-IR" dirty="0" smtClean="0"/>
              <a:t>) اشیاء مختلفی وجود دارند</a:t>
            </a:r>
          </a:p>
          <a:p>
            <a:pPr lvl="1"/>
            <a:r>
              <a:rPr lang="fa-IR" dirty="0" err="1" smtClean="0"/>
              <a:t>اَبَرکلاس</a:t>
            </a:r>
            <a:r>
              <a:rPr lang="fa-IR" dirty="0" smtClean="0"/>
              <a:t>: </a:t>
            </a:r>
            <a:r>
              <a:rPr lang="en-US" dirty="0" err="1" smtClean="0"/>
              <a:t>Drawable</a:t>
            </a:r>
            <a:r>
              <a:rPr lang="fa-IR" dirty="0" smtClean="0"/>
              <a:t>  و </a:t>
            </a:r>
            <a:r>
              <a:rPr lang="fa-IR" dirty="0" err="1" smtClean="0"/>
              <a:t>زیرکلاس‌ها</a:t>
            </a:r>
            <a:r>
              <a:rPr lang="fa-IR" dirty="0" smtClean="0"/>
              <a:t>: </a:t>
            </a:r>
            <a:r>
              <a:rPr lang="en-US" dirty="0" smtClean="0"/>
              <a:t>Ball</a:t>
            </a:r>
            <a:r>
              <a:rPr lang="fa-IR" dirty="0" smtClean="0"/>
              <a:t> ، </a:t>
            </a:r>
            <a:r>
              <a:rPr lang="en-US" dirty="0" smtClean="0"/>
              <a:t>Player</a:t>
            </a:r>
            <a:r>
              <a:rPr lang="fa-IR" dirty="0" smtClean="0"/>
              <a:t> ، </a:t>
            </a:r>
            <a:r>
              <a:rPr lang="en-US" dirty="0" smtClean="0"/>
              <a:t>Referee</a:t>
            </a:r>
            <a:r>
              <a:rPr lang="fa-IR" dirty="0" smtClean="0"/>
              <a:t> و ....</a:t>
            </a:r>
          </a:p>
          <a:p>
            <a:pPr lvl="1"/>
            <a:r>
              <a:rPr lang="fa-IR" dirty="0" smtClean="0"/>
              <a:t>اشیاء: توپ، علی دایی، علی کریمی، فرزاد مجیدی، </a:t>
            </a:r>
            <a:r>
              <a:rPr lang="fa-IR" dirty="0" err="1" smtClean="0"/>
              <a:t>فنایی</a:t>
            </a:r>
            <a:r>
              <a:rPr lang="fa-IR" dirty="0" smtClean="0"/>
              <a:t> و ... </a:t>
            </a:r>
          </a:p>
          <a:p>
            <a:r>
              <a:rPr lang="fa-IR" dirty="0" smtClean="0"/>
              <a:t>همه این اشیاء، رفتار (عمل) </a:t>
            </a:r>
            <a:r>
              <a:rPr lang="en-US" dirty="0" smtClean="0"/>
              <a:t>draw</a:t>
            </a:r>
            <a:r>
              <a:rPr lang="fa-IR" dirty="0" smtClean="0"/>
              <a:t> </a:t>
            </a:r>
            <a:r>
              <a:rPr lang="fa-IR" dirty="0"/>
              <a:t>(رسم کردن) را </a:t>
            </a:r>
            <a:r>
              <a:rPr lang="fa-IR" dirty="0" smtClean="0"/>
              <a:t>دارند</a:t>
            </a:r>
          </a:p>
          <a:p>
            <a:pPr lvl="1"/>
            <a:r>
              <a:rPr lang="fa-IR" dirty="0" smtClean="0"/>
              <a:t>این متد در کلاس </a:t>
            </a:r>
            <a:r>
              <a:rPr lang="en-US" dirty="0" err="1" smtClean="0"/>
              <a:t>Drawable</a:t>
            </a:r>
            <a:r>
              <a:rPr lang="fa-IR" dirty="0" smtClean="0"/>
              <a:t> تعریف شده</a:t>
            </a:r>
          </a:p>
          <a:p>
            <a:pPr lvl="1"/>
            <a:r>
              <a:rPr lang="fa-IR" dirty="0" smtClean="0"/>
              <a:t>وقتی این متد برای یک شیء فراخوانی شود، این شیء نمایش داده می‌شود</a:t>
            </a:r>
            <a:endParaRPr lang="en-US" dirty="0"/>
          </a:p>
          <a:p>
            <a:r>
              <a:rPr lang="fa-IR" dirty="0" smtClean="0"/>
              <a:t>ما به راحتی </a:t>
            </a:r>
            <a:r>
              <a:rPr lang="fa-IR" dirty="0"/>
              <a:t>عمل </a:t>
            </a:r>
            <a:r>
              <a:rPr lang="en-US" dirty="0"/>
              <a:t>draw()</a:t>
            </a:r>
            <a:r>
              <a:rPr lang="fa-IR" dirty="0"/>
              <a:t> را روی </a:t>
            </a:r>
            <a:r>
              <a:rPr lang="fa-IR" dirty="0" smtClean="0"/>
              <a:t>هر یک از اشیاء صدا </a:t>
            </a:r>
            <a:r>
              <a:rPr lang="fa-IR" dirty="0" err="1" smtClean="0"/>
              <a:t>می‌زنیم</a:t>
            </a:r>
            <a:endParaRPr lang="en-US" dirty="0"/>
          </a:p>
          <a:p>
            <a:r>
              <a:rPr lang="fa-IR" dirty="0"/>
              <a:t>و </a:t>
            </a:r>
            <a:r>
              <a:rPr lang="fa-IR" dirty="0" smtClean="0"/>
              <a:t>این اشیاء </a:t>
            </a:r>
            <a:r>
              <a:rPr lang="fa-IR" dirty="0" err="1" smtClean="0"/>
              <a:t>می‌دانند</a:t>
            </a:r>
            <a:r>
              <a:rPr lang="fa-IR" dirty="0" smtClean="0"/>
              <a:t> </a:t>
            </a:r>
            <a:r>
              <a:rPr lang="fa-IR" dirty="0"/>
              <a:t>چطور خود را </a:t>
            </a:r>
            <a:r>
              <a:rPr lang="fa-IR" dirty="0" smtClean="0"/>
              <a:t>ترسیم کنند</a:t>
            </a:r>
          </a:p>
          <a:p>
            <a:endParaRPr lang="fa-IR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6" name="Picture 4" descr="http://static.trueachievements.com/customimages/007597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5575" y="114300"/>
            <a:ext cx="3048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5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اگر امکان </a:t>
            </a:r>
            <a:r>
              <a:rPr lang="fa-IR" dirty="0" err="1" smtClean="0"/>
              <a:t>چندریختی</a:t>
            </a:r>
            <a:r>
              <a:rPr lang="fa-IR" dirty="0" smtClean="0"/>
              <a:t> نداشتیم: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fa-IR" dirty="0" smtClean="0"/>
          </a:p>
          <a:p>
            <a:endParaRPr lang="en-US" sz="500" dirty="0"/>
          </a:p>
          <a:p>
            <a:endParaRPr lang="en-US" dirty="0"/>
          </a:p>
          <a:p>
            <a:r>
              <a:rPr lang="fa-IR" dirty="0" smtClean="0"/>
              <a:t>اما در یک بازی فوتبال، صدها نوع شیء وجود دارد</a:t>
            </a:r>
          </a:p>
          <a:p>
            <a:pPr lvl="1"/>
            <a:r>
              <a:rPr lang="fa-IR" dirty="0" smtClean="0"/>
              <a:t>به </a:t>
            </a:r>
            <a:r>
              <a:rPr lang="fa-IR" dirty="0" err="1" smtClean="0"/>
              <a:t>ازای</a:t>
            </a:r>
            <a:r>
              <a:rPr lang="fa-IR" dirty="0" smtClean="0"/>
              <a:t> هر نوع، یک حلقه ایجاد کنیم؟!</a:t>
            </a:r>
            <a:endParaRPr lang="fa-IR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514600"/>
            <a:ext cx="6315075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381000" y="1066800"/>
            <a:ext cx="55626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Player[] </a:t>
            </a:r>
            <a:r>
              <a:rPr lang="en-US" sz="2600" dirty="0">
                <a:solidFill>
                  <a:srgbClr val="6A3E3E"/>
                </a:solidFill>
                <a:latin typeface="Consolas" panose="020B0609020204030204" pitchFamily="49" charset="0"/>
              </a:rPr>
              <a:t>players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600" b="1" dirty="0" smtClean="0">
                <a:latin typeface="Consolas" panose="020B0609020204030204" pitchFamily="49" charset="0"/>
              </a:rPr>
              <a:t>...</a:t>
            </a:r>
            <a:endParaRPr lang="en-US" sz="2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Referee[] </a:t>
            </a:r>
            <a:r>
              <a:rPr lang="en-US" sz="2600" dirty="0">
                <a:solidFill>
                  <a:srgbClr val="6A3E3E"/>
                </a:solidFill>
                <a:latin typeface="Consolas" panose="020B0609020204030204" pitchFamily="49" charset="0"/>
              </a:rPr>
              <a:t>refs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600" b="1" dirty="0" smtClean="0">
                <a:latin typeface="Consolas" panose="020B0609020204030204" pitchFamily="49" charset="0"/>
              </a:rPr>
              <a:t>...</a:t>
            </a:r>
            <a:endParaRPr lang="en-US" sz="2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Ball </a:t>
            </a:r>
            <a:r>
              <a:rPr lang="en-US" sz="2600" dirty="0" err="1">
                <a:solidFill>
                  <a:srgbClr val="6A3E3E"/>
                </a:solidFill>
                <a:latin typeface="Consolas" panose="020B0609020204030204" pitchFamily="49" charset="0"/>
              </a:rPr>
              <a:t>ball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600" b="1" dirty="0" smtClean="0">
                <a:latin typeface="Consolas" panose="020B0609020204030204" pitchFamily="49" charset="0"/>
              </a:rPr>
              <a:t>...</a:t>
            </a:r>
            <a:endParaRPr lang="en-US" sz="26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19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با وجود امکان </a:t>
            </a:r>
            <a:r>
              <a:rPr lang="fa-IR" dirty="0" err="1" smtClean="0"/>
              <a:t>چندریختی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752600"/>
            <a:ext cx="64008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827" y="4038600"/>
            <a:ext cx="51054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Up Arrow 11"/>
          <p:cNvSpPr/>
          <p:nvPr/>
        </p:nvSpPr>
        <p:spPr>
          <a:xfrm>
            <a:off x="957262" y="2590800"/>
            <a:ext cx="719138" cy="1295400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04800" y="1219200"/>
            <a:ext cx="46025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drawables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fa-IR" dirty="0" smtClean="0"/>
          </a:p>
          <a:p>
            <a:endParaRPr lang="fa-IR" sz="500" dirty="0" smtClean="0"/>
          </a:p>
          <a:p>
            <a:r>
              <a:rPr lang="fa-IR" sz="2600" dirty="0" smtClean="0"/>
              <a:t>یک آرایه از جنس </a:t>
            </a:r>
            <a:r>
              <a:rPr lang="fa-IR" sz="2600" dirty="0" err="1" smtClean="0"/>
              <a:t>ابرکلاس</a:t>
            </a:r>
            <a:r>
              <a:rPr lang="fa-IR" sz="2600" dirty="0" smtClean="0"/>
              <a:t> </a:t>
            </a:r>
            <a:r>
              <a:rPr lang="fa-IR" sz="2600" dirty="0" err="1" smtClean="0"/>
              <a:t>می‌سازیم</a:t>
            </a:r>
            <a:endParaRPr lang="fa-IR" sz="2600" dirty="0" smtClean="0"/>
          </a:p>
          <a:p>
            <a:r>
              <a:rPr lang="fa-IR" sz="2600" dirty="0" smtClean="0"/>
              <a:t>همه اشیاء را در این آرایه قرار می‌دهیم</a:t>
            </a:r>
          </a:p>
          <a:p>
            <a:r>
              <a:rPr lang="fa-IR" sz="2600" dirty="0" smtClean="0"/>
              <a:t>متد </a:t>
            </a:r>
            <a:r>
              <a:rPr lang="en-US" sz="2600" dirty="0" smtClean="0"/>
              <a:t>draw</a:t>
            </a:r>
            <a:r>
              <a:rPr lang="fa-IR" sz="2600" dirty="0" smtClean="0"/>
              <a:t> را برای اعضای این آرایه فراخوانی می‌کنیم</a:t>
            </a:r>
            <a:endParaRPr lang="fa-IR" sz="2600" dirty="0"/>
          </a:p>
        </p:txBody>
      </p:sp>
    </p:spTree>
    <p:extLst>
      <p:ext uri="{BB962C8B-B14F-4D97-AF65-F5344CB8AC3E}">
        <p14:creationId xmlns:p14="http://schemas.microsoft.com/office/powerpoint/2010/main" val="98242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 دیگر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sz="2800" dirty="0" smtClean="0"/>
              <a:t>فرض کنید یک برنامه با واسط کاربری </a:t>
            </a:r>
            <a:r>
              <a:rPr lang="fa-IR" sz="2800" dirty="0" err="1" smtClean="0"/>
              <a:t>گرافیکی</a:t>
            </a:r>
            <a:r>
              <a:rPr lang="fa-IR" sz="2800" dirty="0" smtClean="0"/>
              <a:t> داریم</a:t>
            </a:r>
          </a:p>
          <a:p>
            <a:r>
              <a:rPr lang="fa-IR" sz="2800" dirty="0" smtClean="0"/>
              <a:t>همه اشیاء از </a:t>
            </a:r>
            <a:r>
              <a:rPr lang="fa-IR" sz="2800" dirty="0" err="1" smtClean="0"/>
              <a:t>اَبَرکلاس</a:t>
            </a:r>
            <a:r>
              <a:rPr lang="fa-IR" sz="2800" dirty="0" smtClean="0"/>
              <a:t> </a:t>
            </a:r>
            <a:r>
              <a:rPr lang="en-US" sz="2800" dirty="0" smtClean="0"/>
              <a:t>Component</a:t>
            </a:r>
            <a:r>
              <a:rPr lang="fa-IR" sz="2800" dirty="0" smtClean="0"/>
              <a:t> </a:t>
            </a:r>
            <a:r>
              <a:rPr lang="fa-IR" sz="2800" dirty="0" err="1" smtClean="0"/>
              <a:t>ارث‌بری</a:t>
            </a:r>
            <a:r>
              <a:rPr lang="fa-IR" sz="2800" dirty="0" smtClean="0"/>
              <a:t> </a:t>
            </a:r>
            <a:r>
              <a:rPr lang="fa-IR" sz="2800" dirty="0" err="1" smtClean="0"/>
              <a:t>می‌کنند</a:t>
            </a:r>
            <a:endParaRPr lang="fa-IR" sz="2800" dirty="0" smtClean="0"/>
          </a:p>
          <a:p>
            <a:pPr lvl="1" algn="l" rtl="0"/>
            <a:r>
              <a:rPr lang="en-US" sz="2400" dirty="0" smtClean="0"/>
              <a:t>Button, </a:t>
            </a:r>
            <a:r>
              <a:rPr lang="en-US" sz="2400" dirty="0" err="1" smtClean="0"/>
              <a:t>TextBox</a:t>
            </a:r>
            <a:r>
              <a:rPr lang="en-US" sz="2400" dirty="0" smtClean="0"/>
              <a:t>, Checkbox, …</a:t>
            </a:r>
          </a:p>
          <a:p>
            <a:r>
              <a:rPr lang="fa-IR" sz="2800" dirty="0" smtClean="0"/>
              <a:t>متد </a:t>
            </a:r>
            <a:r>
              <a:rPr lang="en-US" sz="2800" dirty="0" smtClean="0"/>
              <a:t>select</a:t>
            </a:r>
            <a:r>
              <a:rPr lang="fa-IR" sz="2800" dirty="0" smtClean="0"/>
              <a:t> در </a:t>
            </a:r>
            <a:r>
              <a:rPr lang="en-US" sz="2800" dirty="0" smtClean="0"/>
              <a:t>Component</a:t>
            </a:r>
            <a:r>
              <a:rPr lang="fa-IR" sz="2800" dirty="0" smtClean="0"/>
              <a:t> تعریف شده</a:t>
            </a:r>
          </a:p>
          <a:p>
            <a:r>
              <a:rPr lang="fa-IR" sz="2800" dirty="0" smtClean="0"/>
              <a:t>و در هر یک از </a:t>
            </a:r>
            <a:r>
              <a:rPr lang="fa-IR" sz="2800" dirty="0" err="1" smtClean="0"/>
              <a:t>زیرکلاس‌ها</a:t>
            </a:r>
            <a:r>
              <a:rPr lang="fa-IR" sz="2800" dirty="0" smtClean="0"/>
              <a:t> </a:t>
            </a:r>
            <a:r>
              <a:rPr lang="fa-IR" sz="2800" dirty="0" err="1" smtClean="0"/>
              <a:t>پیاده‌سازی</a:t>
            </a:r>
            <a:r>
              <a:rPr lang="fa-IR" sz="2800" dirty="0" smtClean="0"/>
              <a:t> خاصی دارد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533400" y="5432048"/>
            <a:ext cx="7620000" cy="8925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Component </a:t>
            </a:r>
            <a:r>
              <a:rPr lang="en-US" sz="2600" dirty="0">
                <a:solidFill>
                  <a:srgbClr val="6A3E3E"/>
                </a:solidFill>
                <a:latin typeface="Consolas" panose="020B0609020204030204" pitchFamily="49" charset="0"/>
              </a:rPr>
              <a:t>selected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findComponent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(x, y);</a:t>
            </a:r>
          </a:p>
          <a:p>
            <a:r>
              <a:rPr lang="en-US" sz="2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selected</a:t>
            </a:r>
            <a:r>
              <a:rPr lang="en-US" sz="2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.select</a:t>
            </a:r>
            <a:r>
              <a:rPr lang="en-US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4098" name="Picture 2" descr="http://gola.mathnium.com/images/RImage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5575" y="3933825"/>
            <a:ext cx="293370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52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کلاس‌ها و متدهای انتزاعی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Abstract Classes &amp; Methods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5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رفتارهای انتزاعی (</a:t>
            </a:r>
            <a:r>
              <a:rPr lang="en-US" dirty="0" smtClean="0"/>
              <a:t>Abstract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a-IR" dirty="0" smtClean="0"/>
              <a:t>سؤال: آیا هر حیوانی شنا می‌کند؟ </a:t>
            </a:r>
          </a:p>
          <a:p>
            <a:pPr lvl="1"/>
            <a:r>
              <a:rPr lang="fa-IR" dirty="0" smtClean="0"/>
              <a:t>خیر. همه </a:t>
            </a:r>
            <a:r>
              <a:rPr lang="fa-IR" dirty="0" err="1" smtClean="0"/>
              <a:t>نمونه‌های</a:t>
            </a:r>
            <a:r>
              <a:rPr lang="fa-IR" dirty="0" smtClean="0"/>
              <a:t> حیوان (اشیاء مختلف) این رفتار را ندارند</a:t>
            </a:r>
          </a:p>
          <a:p>
            <a:pPr lvl="1"/>
            <a:r>
              <a:rPr lang="fa-IR" dirty="0" smtClean="0"/>
              <a:t>پس متد «شنا کردن» را در کلاس حیوان قرار </a:t>
            </a:r>
            <a:r>
              <a:rPr lang="fa-IR" dirty="0" err="1" smtClean="0"/>
              <a:t>نمی‌دهیم</a:t>
            </a:r>
            <a:endParaRPr lang="fa-IR" dirty="0" smtClean="0"/>
          </a:p>
          <a:p>
            <a:r>
              <a:rPr lang="fa-IR" dirty="0" smtClean="0"/>
              <a:t>سؤال: آیا هر حیوانی حرکت می‌کند؟ </a:t>
            </a:r>
          </a:p>
          <a:p>
            <a:pPr lvl="1"/>
            <a:r>
              <a:rPr lang="fa-IR" dirty="0" smtClean="0"/>
              <a:t>بله. پس متد (رفتار) «حرکت کردن» برای کلاس حیوان وجود دارد</a:t>
            </a:r>
          </a:p>
          <a:p>
            <a:r>
              <a:rPr lang="fa-IR" dirty="0" smtClean="0"/>
              <a:t>اما چگونه </a:t>
            </a:r>
            <a:r>
              <a:rPr lang="fa-IR" dirty="0" err="1" smtClean="0"/>
              <a:t>می‌توانیم</a:t>
            </a:r>
            <a:r>
              <a:rPr lang="fa-IR" dirty="0" smtClean="0"/>
              <a:t> این متد را در کلاس حیوان پیاده کنیم؟</a:t>
            </a:r>
          </a:p>
          <a:p>
            <a:pPr lvl="1"/>
            <a:r>
              <a:rPr lang="fa-IR" dirty="0" smtClean="0"/>
              <a:t>همه حیوانات حرکت </a:t>
            </a:r>
            <a:r>
              <a:rPr lang="fa-IR" dirty="0" err="1" smtClean="0"/>
              <a:t>می‌کنند</a:t>
            </a:r>
            <a:r>
              <a:rPr lang="fa-IR" dirty="0" smtClean="0"/>
              <a:t>، ولی نحوه انجام این</a:t>
            </a:r>
            <a:r>
              <a:rPr lang="fa-IR" sz="1900" dirty="0" smtClean="0"/>
              <a:t> </a:t>
            </a:r>
            <a:r>
              <a:rPr lang="fa-IR" dirty="0" smtClean="0"/>
              <a:t>رفتار در هر نوع حیوان متفاوت است</a:t>
            </a:r>
          </a:p>
          <a:p>
            <a:pPr lvl="1"/>
            <a:r>
              <a:rPr lang="fa-IR" dirty="0" smtClean="0"/>
              <a:t>مثلاً </a:t>
            </a:r>
            <a:r>
              <a:rPr lang="fa-IR" dirty="0" err="1" smtClean="0"/>
              <a:t>ماهی‌ها</a:t>
            </a:r>
            <a:r>
              <a:rPr lang="fa-IR" dirty="0" smtClean="0"/>
              <a:t> برای جابجایی شنا </a:t>
            </a:r>
            <a:r>
              <a:rPr lang="fa-IR" dirty="0" err="1" smtClean="0"/>
              <a:t>می‌کنند</a:t>
            </a:r>
            <a:r>
              <a:rPr lang="fa-IR" dirty="0" smtClean="0"/>
              <a:t>، پرندگان </a:t>
            </a:r>
            <a:r>
              <a:rPr lang="fa-IR" dirty="0" err="1" smtClean="0"/>
              <a:t>می‌پرند</a:t>
            </a:r>
            <a:r>
              <a:rPr lang="fa-IR" dirty="0" smtClean="0"/>
              <a:t>، </a:t>
            </a:r>
            <a:r>
              <a:rPr lang="fa-IR" dirty="0" err="1" smtClean="0"/>
              <a:t>سگ‌ها</a:t>
            </a:r>
            <a:r>
              <a:rPr lang="fa-IR" dirty="0" smtClean="0"/>
              <a:t> </a:t>
            </a:r>
            <a:r>
              <a:rPr lang="fa-IR" dirty="0" err="1" smtClean="0"/>
              <a:t>می‌دوند</a:t>
            </a:r>
            <a:r>
              <a:rPr lang="fa-IR" dirty="0" smtClean="0"/>
              <a:t> و ...</a:t>
            </a:r>
          </a:p>
          <a:p>
            <a:r>
              <a:rPr lang="fa-IR" dirty="0" smtClean="0"/>
              <a:t>متد (رفتار) حرکت کردن برای کلاس «حیوان» </a:t>
            </a:r>
            <a:r>
              <a:rPr lang="fa-IR" b="1" dirty="0" smtClean="0"/>
              <a:t>انتزاعی (</a:t>
            </a:r>
            <a:r>
              <a:rPr lang="en-US" b="1" dirty="0" smtClean="0"/>
              <a:t>abstract</a:t>
            </a:r>
            <a:r>
              <a:rPr lang="fa-IR" b="1" dirty="0" smtClean="0"/>
              <a:t>)</a:t>
            </a:r>
            <a:r>
              <a:rPr lang="fa-IR" dirty="0" smtClean="0"/>
              <a:t> است</a:t>
            </a:r>
          </a:p>
        </p:txBody>
      </p:sp>
    </p:spTree>
    <p:extLst>
      <p:ext uri="{BB962C8B-B14F-4D97-AF65-F5344CB8AC3E}">
        <p14:creationId xmlns:p14="http://schemas.microsoft.com/office/powerpoint/2010/main" val="212556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متد (رفتار) انتزاعی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algn="l" rtl="0"/>
            <a:r>
              <a:rPr lang="en-US" dirty="0" smtClean="0"/>
              <a:t>Abstract </a:t>
            </a:r>
            <a:r>
              <a:rPr lang="en-US" dirty="0"/>
              <a:t>Behavior</a:t>
            </a:r>
            <a:r>
              <a:rPr lang="fa-IR" dirty="0"/>
              <a:t> یا </a:t>
            </a:r>
            <a:r>
              <a:rPr lang="en-US" dirty="0"/>
              <a:t>Abstract </a:t>
            </a:r>
            <a:r>
              <a:rPr lang="en-US" dirty="0" smtClean="0"/>
              <a:t>Method</a:t>
            </a:r>
            <a:endParaRPr lang="fa-IR" dirty="0"/>
          </a:p>
          <a:p>
            <a:r>
              <a:rPr lang="fa-IR" dirty="0" err="1"/>
              <a:t>متدی</a:t>
            </a:r>
            <a:r>
              <a:rPr lang="fa-IR" dirty="0"/>
              <a:t> که برای همه اشیاء یک کلاس وجود </a:t>
            </a:r>
            <a:r>
              <a:rPr lang="fa-IR" dirty="0" smtClean="0"/>
              <a:t>دارد،</a:t>
            </a:r>
            <a:endParaRPr lang="fa-IR" dirty="0"/>
          </a:p>
          <a:p>
            <a:pPr marL="0" indent="0">
              <a:buNone/>
            </a:pPr>
            <a:r>
              <a:rPr lang="fa-IR" dirty="0" smtClean="0"/>
              <a:t>          اما </a:t>
            </a:r>
            <a:r>
              <a:rPr lang="fa-IR" dirty="0"/>
              <a:t>جزئیات دقیق و </a:t>
            </a:r>
            <a:r>
              <a:rPr lang="fa-IR" dirty="0" err="1"/>
              <a:t>پیاده‌سازی</a:t>
            </a:r>
            <a:r>
              <a:rPr lang="fa-IR" dirty="0"/>
              <a:t> </a:t>
            </a:r>
            <a:r>
              <a:rPr lang="fa-IR" dirty="0" smtClean="0"/>
              <a:t>این </a:t>
            </a:r>
            <a:r>
              <a:rPr lang="fa-IR" dirty="0"/>
              <a:t>متد </a:t>
            </a:r>
            <a:r>
              <a:rPr lang="fa-IR" dirty="0" smtClean="0"/>
              <a:t>در آن کلاس غیرممکن </a:t>
            </a:r>
            <a:r>
              <a:rPr lang="fa-IR" dirty="0"/>
              <a:t>است</a:t>
            </a:r>
          </a:p>
          <a:p>
            <a:pPr marL="0" indent="0">
              <a:buNone/>
            </a:pPr>
            <a:r>
              <a:rPr lang="fa-IR" dirty="0" smtClean="0"/>
              <a:t>	    و باید در هر </a:t>
            </a:r>
            <a:r>
              <a:rPr lang="fa-IR" dirty="0" err="1" smtClean="0"/>
              <a:t>زیرکلاس</a:t>
            </a:r>
            <a:r>
              <a:rPr lang="fa-IR" dirty="0" smtClean="0"/>
              <a:t> </a:t>
            </a:r>
            <a:r>
              <a:rPr lang="fa-IR" dirty="0" err="1" smtClean="0"/>
              <a:t>پیاده‌سازی</a:t>
            </a:r>
            <a:r>
              <a:rPr lang="fa-IR" dirty="0" smtClean="0"/>
              <a:t> شود</a:t>
            </a:r>
          </a:p>
          <a:p>
            <a:r>
              <a:rPr lang="fa-IR" dirty="0" smtClean="0"/>
              <a:t>چنین </a:t>
            </a:r>
            <a:r>
              <a:rPr lang="fa-IR" dirty="0" err="1" smtClean="0"/>
              <a:t>متدی</a:t>
            </a:r>
            <a:r>
              <a:rPr lang="fa-IR" dirty="0" smtClean="0"/>
              <a:t> در </a:t>
            </a:r>
            <a:r>
              <a:rPr lang="fa-IR" dirty="0" err="1" smtClean="0"/>
              <a:t>اَبَرکلاس</a:t>
            </a:r>
            <a:r>
              <a:rPr lang="fa-IR" dirty="0" smtClean="0"/>
              <a:t>، متد انتزاعی خواند می‌شود</a:t>
            </a:r>
          </a:p>
          <a:p>
            <a:r>
              <a:rPr lang="fa-IR" dirty="0" err="1" smtClean="0"/>
              <a:t>متدی</a:t>
            </a:r>
            <a:r>
              <a:rPr lang="fa-IR" dirty="0" smtClean="0"/>
              <a:t> که دقیقاً قابل </a:t>
            </a:r>
            <a:r>
              <a:rPr lang="fa-IR" dirty="0" err="1" smtClean="0"/>
              <a:t>پیاده‌سازی</a:t>
            </a:r>
            <a:r>
              <a:rPr lang="fa-IR" dirty="0" smtClean="0"/>
              <a:t> باشد (انتزاعی نباشد) یک متد واقعی خوانده می‌شود</a:t>
            </a:r>
          </a:p>
          <a:p>
            <a:pPr lvl="1"/>
            <a:r>
              <a:rPr lang="fa-IR" dirty="0" smtClean="0"/>
              <a:t>(</a:t>
            </a:r>
            <a:r>
              <a:rPr lang="en-US" dirty="0" smtClean="0"/>
              <a:t>Concrete method ≠ Abstract Method</a:t>
            </a:r>
            <a:r>
              <a:rPr lang="fa-IR" dirty="0" smtClean="0"/>
              <a:t>)</a:t>
            </a:r>
          </a:p>
          <a:p>
            <a:r>
              <a:rPr lang="fa-IR" dirty="0" smtClean="0"/>
              <a:t>رفتار «حرکت کردن» </a:t>
            </a:r>
            <a:r>
              <a:rPr lang="fa-IR" dirty="0" err="1" smtClean="0"/>
              <a:t>درکلاس</a:t>
            </a:r>
            <a:r>
              <a:rPr lang="fa-IR" dirty="0" smtClean="0"/>
              <a:t> حیوان، یک متد </a:t>
            </a:r>
            <a:r>
              <a:rPr lang="fa-IR" b="1" dirty="0" smtClean="0"/>
              <a:t>انتزاعی</a:t>
            </a:r>
            <a:r>
              <a:rPr lang="fa-IR" dirty="0" smtClean="0"/>
              <a:t> است</a:t>
            </a:r>
          </a:p>
          <a:p>
            <a:r>
              <a:rPr lang="fa-IR" dirty="0" smtClean="0"/>
              <a:t>رفتار «حرکت کردن» در کلاس سگ </a:t>
            </a:r>
            <a:r>
              <a:rPr lang="fa-IR" b="1" dirty="0" smtClean="0"/>
              <a:t>واقعی</a:t>
            </a:r>
            <a:r>
              <a:rPr lang="fa-IR" dirty="0" smtClean="0"/>
              <a:t> است (انتزاعی نیست)</a:t>
            </a:r>
          </a:p>
          <a:p>
            <a:r>
              <a:rPr lang="fa-IR" dirty="0" smtClean="0"/>
              <a:t>رفتار </a:t>
            </a:r>
            <a:r>
              <a:rPr lang="en-US" dirty="0" err="1" smtClean="0"/>
              <a:t>setName</a:t>
            </a:r>
            <a:r>
              <a:rPr lang="fa-IR" dirty="0" smtClean="0"/>
              <a:t> در کلاس حیوان </a:t>
            </a:r>
            <a:r>
              <a:rPr lang="fa-IR" b="1" dirty="0" smtClean="0"/>
              <a:t>واقعی</a:t>
            </a:r>
            <a:r>
              <a:rPr lang="fa-IR" dirty="0" smtClean="0"/>
              <a:t> است</a:t>
            </a:r>
            <a:r>
              <a:rPr lang="fa-IR" dirty="0"/>
              <a:t> (انتزاعی نیست)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85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3200400"/>
            <a:ext cx="7820025" cy="3181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مثال دیگری از متدهای انتزاعی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sz="2800" dirty="0" smtClean="0"/>
              <a:t>متدهای </a:t>
            </a:r>
            <a:r>
              <a:rPr lang="fa-IR" sz="2800" b="1" dirty="0" smtClean="0"/>
              <a:t>محاسبه محیط</a:t>
            </a:r>
            <a:r>
              <a:rPr lang="fa-IR" sz="2800" dirty="0" smtClean="0"/>
              <a:t> و </a:t>
            </a:r>
            <a:r>
              <a:rPr lang="fa-IR" sz="2800" b="1" dirty="0" smtClean="0"/>
              <a:t>محاسبه مساحت</a:t>
            </a:r>
          </a:p>
          <a:p>
            <a:r>
              <a:rPr lang="fa-IR" sz="2800" dirty="0" smtClean="0"/>
              <a:t>هر شکل</a:t>
            </a:r>
            <a:r>
              <a:rPr lang="fa-IR" sz="2800" dirty="0"/>
              <a:t> </a:t>
            </a:r>
            <a:r>
              <a:rPr lang="fa-IR" sz="2800" dirty="0" smtClean="0"/>
              <a:t>(</a:t>
            </a:r>
            <a:r>
              <a:rPr lang="en-US" sz="2800" dirty="0" smtClean="0"/>
              <a:t>Shape</a:t>
            </a:r>
            <a:r>
              <a:rPr lang="fa-IR" sz="2800" dirty="0" smtClean="0"/>
              <a:t>) امکان محاسبه محیط و مساحت دارد</a:t>
            </a:r>
          </a:p>
          <a:p>
            <a:r>
              <a:rPr lang="fa-IR" sz="2800" dirty="0" smtClean="0"/>
              <a:t>ولی این </a:t>
            </a:r>
            <a:r>
              <a:rPr lang="fa-IR" sz="2800" dirty="0" err="1" smtClean="0"/>
              <a:t>متدها</a:t>
            </a:r>
            <a:r>
              <a:rPr lang="fa-IR" sz="2800" dirty="0" smtClean="0"/>
              <a:t> را در کلاس </a:t>
            </a:r>
            <a:r>
              <a:rPr lang="en-US" sz="2800" dirty="0" smtClean="0"/>
              <a:t>Shape</a:t>
            </a:r>
            <a:r>
              <a:rPr lang="fa-IR" sz="2800" dirty="0" smtClean="0"/>
              <a:t> </a:t>
            </a:r>
            <a:r>
              <a:rPr lang="fa-IR" sz="2800" dirty="0" err="1" smtClean="0"/>
              <a:t>نمی‌توانیم</a:t>
            </a:r>
            <a:r>
              <a:rPr lang="fa-IR" sz="2800" dirty="0" smtClean="0"/>
              <a:t> </a:t>
            </a:r>
            <a:r>
              <a:rPr lang="fa-IR" sz="2800" dirty="0" err="1" smtClean="0"/>
              <a:t>پیاده‌سازی</a:t>
            </a:r>
            <a:r>
              <a:rPr lang="fa-IR" sz="2800" dirty="0" smtClean="0"/>
              <a:t> کنیم</a:t>
            </a:r>
          </a:p>
          <a:p>
            <a:r>
              <a:rPr lang="fa-IR" sz="2800" dirty="0" smtClean="0"/>
              <a:t>باید در هر </a:t>
            </a:r>
            <a:r>
              <a:rPr lang="fa-IR" sz="2800" dirty="0" err="1" smtClean="0"/>
              <a:t>زیرکلاس</a:t>
            </a:r>
            <a:r>
              <a:rPr lang="fa-IR" sz="2800" dirty="0" smtClean="0"/>
              <a:t> تعریف کنیم</a:t>
            </a:r>
          </a:p>
          <a:p>
            <a:pPr lvl="1"/>
            <a:r>
              <a:rPr lang="fa-IR" sz="2400" dirty="0" smtClean="0"/>
              <a:t>مساحت در دایره: </a:t>
            </a:r>
            <a:r>
              <a:rPr lang="el-GR" sz="2400" i="1" dirty="0" smtClean="0">
                <a:latin typeface="Georgia" panose="02040502050405020303" pitchFamily="18" charset="0"/>
                <a:ea typeface="Tahoma" panose="020B0604030504040204" pitchFamily="34" charset="0"/>
                <a:cs typeface="Arial" panose="020B0604020202020204" pitchFamily="34" charset="0"/>
              </a:rPr>
              <a:t>π</a:t>
            </a:r>
            <a:r>
              <a:rPr lang="en-US" sz="700" i="1" dirty="0" smtClean="0">
                <a:latin typeface="Georgia" panose="02040502050405020303" pitchFamily="18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smtClean="0">
                <a:latin typeface="Georgia" panose="02040502050405020303" pitchFamily="18" charset="0"/>
                <a:ea typeface="Tahoma" panose="020B0604030504040204" pitchFamily="34" charset="0"/>
                <a:cs typeface="Arial" panose="020B0604020202020204" pitchFamily="34" charset="0"/>
              </a:rPr>
              <a:t>r</a:t>
            </a:r>
            <a:r>
              <a:rPr lang="en-US" sz="700" i="1" dirty="0" smtClean="0">
                <a:latin typeface="Georgia" panose="02040502050405020303" pitchFamily="18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400" i="1" baseline="30000" dirty="0" smtClean="0">
                <a:latin typeface="Georgia" panose="02040502050405020303" pitchFamily="18" charset="0"/>
                <a:ea typeface="Tahoma" panose="020B0604030504040204" pitchFamily="34" charset="0"/>
                <a:cs typeface="Arial" panose="020B0604020202020204" pitchFamily="34" charset="0"/>
              </a:rPr>
              <a:t>2</a:t>
            </a:r>
          </a:p>
          <a:p>
            <a:pPr lvl="1"/>
            <a:r>
              <a:rPr lang="fa-IR" sz="2400" dirty="0" smtClean="0"/>
              <a:t>مساحت در مربع: </a:t>
            </a:r>
            <a:r>
              <a:rPr lang="en-US" sz="2400" dirty="0" smtClean="0">
                <a:latin typeface="Georgia" panose="02040502050405020303" pitchFamily="18" charset="0"/>
              </a:rPr>
              <a:t>a</a:t>
            </a:r>
            <a:r>
              <a:rPr lang="en-US" sz="2400" baseline="30000" dirty="0" smtClean="0">
                <a:latin typeface="Georgia" panose="02040502050405020303" pitchFamily="18" charset="0"/>
              </a:rPr>
              <a:t>2</a:t>
            </a:r>
            <a:endParaRPr lang="fa-IR" sz="2400" baseline="30000" dirty="0" smtClean="0">
              <a:latin typeface="Georgia" panose="02040502050405020303" pitchFamily="18" charset="0"/>
            </a:endParaRP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968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کلاس انتزاعی (</a:t>
            </a:r>
            <a:r>
              <a:rPr lang="en-US" dirty="0" smtClean="0"/>
              <a:t>Abstract Class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a-IR" b="1" dirty="0" smtClean="0"/>
              <a:t>کلاس انتزاعی</a:t>
            </a:r>
            <a:r>
              <a:rPr lang="fa-IR" dirty="0" smtClean="0"/>
              <a:t>: کلاسی که هیچ شیئی مستقیماً از آن ایجاد </a:t>
            </a:r>
            <a:r>
              <a:rPr lang="fa-IR" dirty="0" err="1" smtClean="0"/>
              <a:t>نمی‌شود</a:t>
            </a:r>
            <a:endParaRPr lang="fa-IR" dirty="0" smtClean="0"/>
          </a:p>
          <a:p>
            <a:pPr lvl="1"/>
            <a:r>
              <a:rPr lang="fa-IR" dirty="0" smtClean="0"/>
              <a:t>اگر شیئی از جنس این کلاس است، باید از یکی از </a:t>
            </a:r>
            <a:r>
              <a:rPr lang="fa-IR" dirty="0" err="1" smtClean="0"/>
              <a:t>زیرکلاس‌هایش</a:t>
            </a:r>
            <a:r>
              <a:rPr lang="fa-IR" dirty="0" smtClean="0"/>
              <a:t> تولید شود</a:t>
            </a:r>
          </a:p>
          <a:p>
            <a:r>
              <a:rPr lang="fa-IR" dirty="0" err="1" smtClean="0"/>
              <a:t>به‌ويژه</a:t>
            </a:r>
            <a:r>
              <a:rPr lang="fa-IR" dirty="0" smtClean="0"/>
              <a:t> کلاس‌هایی که متد انتزاعی دارند، قطعاً کلاس انتزاعی هستند</a:t>
            </a:r>
          </a:p>
          <a:p>
            <a:pPr lvl="1"/>
            <a:r>
              <a:rPr lang="fa-IR" dirty="0" smtClean="0"/>
              <a:t>چون کلاسی که متد انتزاعی دارد، تعریف برخی رفتارها را ندارد</a:t>
            </a:r>
          </a:p>
          <a:p>
            <a:pPr lvl="1"/>
            <a:r>
              <a:rPr lang="fa-IR" dirty="0" smtClean="0"/>
              <a:t>این رفتارهای انتزاعی در </a:t>
            </a:r>
            <a:r>
              <a:rPr lang="fa-IR" dirty="0" err="1" smtClean="0"/>
              <a:t>زیرکلاس‌ها</a:t>
            </a:r>
            <a:r>
              <a:rPr lang="fa-IR" dirty="0" smtClean="0"/>
              <a:t> تعریف (واقعی) می‌شوند</a:t>
            </a:r>
          </a:p>
          <a:p>
            <a:r>
              <a:rPr lang="fa-IR" dirty="0" smtClean="0"/>
              <a:t>مثال: </a:t>
            </a:r>
            <a:r>
              <a:rPr lang="en-US" dirty="0" smtClean="0"/>
              <a:t>Shape</a:t>
            </a:r>
            <a:r>
              <a:rPr lang="fa-IR" dirty="0" smtClean="0"/>
              <a:t> یک کلاس انتزاعی است، زیرا متدهای انتزاعی دارد</a:t>
            </a:r>
          </a:p>
          <a:p>
            <a:pPr lvl="1"/>
            <a:r>
              <a:rPr lang="fa-IR" dirty="0" smtClean="0"/>
              <a:t>متدهای محاسبه مساحت و محیط انتزاعی هستند</a:t>
            </a:r>
          </a:p>
          <a:p>
            <a:pPr lvl="1"/>
            <a:r>
              <a:rPr lang="fa-IR" dirty="0" smtClean="0"/>
              <a:t>هیچ شیئی مستقیماً از نوع </a:t>
            </a:r>
            <a:r>
              <a:rPr lang="en-US" dirty="0" smtClean="0"/>
              <a:t>Shape</a:t>
            </a:r>
            <a:r>
              <a:rPr lang="fa-IR" dirty="0" smtClean="0"/>
              <a:t> ساخته </a:t>
            </a:r>
            <a:r>
              <a:rPr lang="fa-IR" dirty="0" err="1" smtClean="0"/>
              <a:t>نمی‌شود</a:t>
            </a:r>
            <a:endParaRPr lang="fa-IR" dirty="0" smtClean="0"/>
          </a:p>
          <a:p>
            <a:r>
              <a:rPr lang="fa-IR" dirty="0" smtClean="0"/>
              <a:t>مثال: </a:t>
            </a:r>
            <a:r>
              <a:rPr lang="en-US" dirty="0" smtClean="0"/>
              <a:t>Animal</a:t>
            </a:r>
            <a:r>
              <a:rPr lang="fa-IR" dirty="0" smtClean="0"/>
              <a:t> یک کلاس انتزاعی است (</a:t>
            </a:r>
            <a:r>
              <a:rPr lang="fa-IR" sz="3000" dirty="0" smtClean="0"/>
              <a:t>متد حرکت کردن انتزاعی است</a:t>
            </a:r>
            <a:r>
              <a:rPr lang="fa-IR" dirty="0" smtClean="0"/>
              <a:t>)</a:t>
            </a:r>
          </a:p>
          <a:p>
            <a:pPr lvl="1"/>
            <a:r>
              <a:rPr lang="fa-IR" dirty="0" smtClean="0"/>
              <a:t>شیئی از نوع </a:t>
            </a:r>
            <a:r>
              <a:rPr lang="en-US" dirty="0" smtClean="0"/>
              <a:t>Animal</a:t>
            </a:r>
            <a:r>
              <a:rPr lang="fa-IR" dirty="0" smtClean="0"/>
              <a:t> ایجاد </a:t>
            </a:r>
            <a:r>
              <a:rPr lang="fa-IR" dirty="0" err="1" smtClean="0"/>
              <a:t>نمی‌شود</a:t>
            </a:r>
            <a:r>
              <a:rPr lang="fa-IR" dirty="0" smtClean="0"/>
              <a:t>، اما از نوع سگ و گربه ایجاد می‌شود</a:t>
            </a:r>
          </a:p>
        </p:txBody>
      </p:sp>
    </p:spTree>
    <p:extLst>
      <p:ext uri="{BB962C8B-B14F-4D97-AF65-F5344CB8AC3E}">
        <p14:creationId xmlns:p14="http://schemas.microsoft.com/office/powerpoint/2010/main" val="327536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نحوه تعریف کلاس‌ها و متدهای انتزاعی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a-IR" dirty="0" smtClean="0"/>
              <a:t>انتزاعی بودن یک کلاس یا متد باید توسط </a:t>
            </a:r>
            <a:r>
              <a:rPr lang="fa-IR" dirty="0" err="1" smtClean="0"/>
              <a:t>برنامه‌نویس</a:t>
            </a:r>
            <a:r>
              <a:rPr lang="fa-IR" dirty="0" smtClean="0"/>
              <a:t> تصریح شود</a:t>
            </a:r>
          </a:p>
          <a:p>
            <a:r>
              <a:rPr lang="fa-IR" dirty="0" smtClean="0"/>
              <a:t>این کار با کلیدواژه </a:t>
            </a:r>
            <a:r>
              <a:rPr lang="en-US" dirty="0" smtClean="0"/>
              <a:t>abstract</a:t>
            </a:r>
            <a:r>
              <a:rPr lang="fa-IR" dirty="0" smtClean="0"/>
              <a:t> انجام می‌شود</a:t>
            </a:r>
          </a:p>
          <a:p>
            <a:r>
              <a:rPr lang="fa-IR" dirty="0" smtClean="0"/>
              <a:t>متد انتزاعی، دارای بدنه نیست</a:t>
            </a:r>
          </a:p>
          <a:p>
            <a:endParaRPr lang="fa-IR" sz="400" dirty="0" smtClean="0"/>
          </a:p>
          <a:p>
            <a:r>
              <a:rPr lang="fa-IR" dirty="0" smtClean="0"/>
              <a:t>اگر در کلاسی یک متد انتزاعی تعریف کنید، باید آن کلاس را هم انتزاعی کنید</a:t>
            </a:r>
            <a:endParaRPr lang="en-US" dirty="0" smtClean="0"/>
          </a:p>
          <a:p>
            <a:pPr lvl="1"/>
            <a:r>
              <a:rPr lang="fa-IR" dirty="0" smtClean="0"/>
              <a:t>در تعریف کلاس کلیدواژه </a:t>
            </a:r>
            <a:r>
              <a:rPr lang="en-US" dirty="0" smtClean="0"/>
              <a:t>abstract</a:t>
            </a:r>
            <a:r>
              <a:rPr lang="fa-IR" dirty="0" smtClean="0"/>
              <a:t> را اضافه کنید</a:t>
            </a:r>
          </a:p>
          <a:p>
            <a:r>
              <a:rPr lang="fa-IR" dirty="0"/>
              <a:t>اگر کلاسی یک کلاس انتزاعی را به ارث </a:t>
            </a:r>
            <a:r>
              <a:rPr lang="fa-IR" dirty="0" smtClean="0"/>
              <a:t>ببرد، </a:t>
            </a:r>
            <a:br>
              <a:rPr lang="fa-IR" dirty="0" smtClean="0"/>
            </a:br>
            <a:r>
              <a:rPr lang="fa-IR" dirty="0" smtClean="0"/>
              <a:t>    و همه متدهای انتزاعی آن را </a:t>
            </a:r>
            <a:r>
              <a:rPr lang="fa-IR" dirty="0" err="1" smtClean="0"/>
              <a:t>پیاده‌سازی</a:t>
            </a:r>
            <a:r>
              <a:rPr lang="fa-IR" dirty="0" smtClean="0"/>
              <a:t> نکند:</a:t>
            </a:r>
            <a:br>
              <a:rPr lang="fa-IR" dirty="0" smtClean="0"/>
            </a:br>
            <a:r>
              <a:rPr lang="fa-IR" dirty="0" smtClean="0"/>
              <a:t>         کلاس جدید هم انتزاعی است و باید با پیشوند </a:t>
            </a:r>
            <a:r>
              <a:rPr lang="en-US" dirty="0" smtClean="0"/>
              <a:t>abstract</a:t>
            </a:r>
            <a:r>
              <a:rPr lang="fa-IR" dirty="0" smtClean="0"/>
              <a:t> تعریف شود</a:t>
            </a:r>
          </a:p>
          <a:p>
            <a:r>
              <a:rPr lang="fa-IR" dirty="0" smtClean="0"/>
              <a:t>از کلاس انتزاعی </a:t>
            </a:r>
            <a:r>
              <a:rPr lang="fa-IR" dirty="0" err="1" smtClean="0"/>
              <a:t>نمی‌توانیم</a:t>
            </a:r>
            <a:r>
              <a:rPr lang="fa-IR" dirty="0" smtClean="0"/>
              <a:t> </a:t>
            </a:r>
            <a:r>
              <a:rPr lang="fa-IR" dirty="0" err="1" smtClean="0"/>
              <a:t>نمونه‌ای</a:t>
            </a:r>
            <a:r>
              <a:rPr lang="fa-IR" dirty="0" smtClean="0"/>
              <a:t> بسازیم (چرا؟!)</a:t>
            </a:r>
          </a:p>
          <a:p>
            <a:pPr lvl="1"/>
            <a:r>
              <a:rPr lang="fa-IR" dirty="0" smtClean="0"/>
              <a:t>استفاده از </a:t>
            </a:r>
            <a:r>
              <a:rPr lang="en-US" dirty="0" smtClean="0"/>
              <a:t>new</a:t>
            </a:r>
            <a:r>
              <a:rPr lang="fa-IR" dirty="0" smtClean="0"/>
              <a:t> برای یک کلاس انتزاعی باعث خطای کامپایل می‌شود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" y="2278559"/>
            <a:ext cx="4800600" cy="7694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Animal { ... }</a:t>
            </a:r>
          </a:p>
          <a:p>
            <a:r>
              <a:rPr lang="en-US" sz="2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talk();</a:t>
            </a:r>
          </a:p>
        </p:txBody>
      </p:sp>
    </p:spTree>
    <p:extLst>
      <p:ext uri="{BB962C8B-B14F-4D97-AF65-F5344CB8AC3E}">
        <p14:creationId xmlns:p14="http://schemas.microsoft.com/office/powerpoint/2010/main" val="416007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سرفصل مطالب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8763000" cy="5334000"/>
          </a:xfrm>
        </p:spPr>
        <p:txBody>
          <a:bodyPr>
            <a:normAutofit/>
          </a:bodyPr>
          <a:lstStyle/>
          <a:p>
            <a:r>
              <a:rPr lang="fa-IR" dirty="0" err="1" smtClean="0"/>
              <a:t>چندریختی</a:t>
            </a:r>
            <a:r>
              <a:rPr lang="fa-IR" dirty="0"/>
              <a:t> </a:t>
            </a:r>
            <a:r>
              <a:rPr lang="fa-IR" dirty="0" smtClean="0"/>
              <a:t>(</a:t>
            </a:r>
            <a:r>
              <a:rPr lang="en-US" dirty="0" smtClean="0"/>
              <a:t>Polymorphism</a:t>
            </a:r>
            <a:r>
              <a:rPr lang="fa-IR" dirty="0" smtClean="0"/>
              <a:t>)</a:t>
            </a:r>
          </a:p>
          <a:p>
            <a:r>
              <a:rPr lang="fa-IR" dirty="0" smtClean="0"/>
              <a:t>کاربرد </a:t>
            </a:r>
            <a:r>
              <a:rPr lang="fa-IR" dirty="0" err="1" smtClean="0"/>
              <a:t>چندریختی</a:t>
            </a:r>
            <a:endParaRPr lang="fa-IR" dirty="0" smtClean="0"/>
          </a:p>
          <a:p>
            <a:r>
              <a:rPr lang="fa-IR" dirty="0" smtClean="0"/>
              <a:t>کلاس‌ها و متدهای انتزاعی (</a:t>
            </a:r>
            <a:r>
              <a:rPr lang="en-US" dirty="0" smtClean="0"/>
              <a:t>Abstract</a:t>
            </a:r>
            <a:r>
              <a:rPr lang="fa-IR" dirty="0" smtClean="0"/>
              <a:t>)</a:t>
            </a:r>
          </a:p>
          <a:p>
            <a:r>
              <a:rPr lang="fa-IR" dirty="0" err="1" smtClean="0"/>
              <a:t>متدها</a:t>
            </a:r>
            <a:r>
              <a:rPr lang="fa-IR" dirty="0" smtClean="0"/>
              <a:t> و کلاس‌های </a:t>
            </a:r>
            <a:r>
              <a:rPr lang="en-US" dirty="0" smtClean="0"/>
              <a:t>final</a:t>
            </a:r>
            <a:endParaRPr lang="fa-IR" dirty="0" smtClean="0"/>
          </a:p>
          <a:p>
            <a:r>
              <a:rPr lang="fa-IR" dirty="0" smtClean="0"/>
              <a:t>انقیاد پویا (</a:t>
            </a:r>
            <a:r>
              <a:rPr lang="en-US" dirty="0" smtClean="0"/>
              <a:t>Dynamic Binding</a:t>
            </a:r>
            <a:r>
              <a:rPr lang="fa-IR" dirty="0" smtClean="0"/>
              <a:t>)</a:t>
            </a:r>
          </a:p>
          <a:p>
            <a:r>
              <a:rPr lang="fa-IR" dirty="0" smtClean="0"/>
              <a:t>اطلاعات نوع داده شیء در زمان اجرا</a:t>
            </a:r>
          </a:p>
          <a:p>
            <a:endParaRPr lang="en-US" dirty="0"/>
          </a:p>
          <a:p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400318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نکته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a-IR" dirty="0" smtClean="0"/>
              <a:t>کلاسی که متد انتزاعی دارد: قطعاً باید به صورت انتزاعی تعریف شود</a:t>
            </a:r>
          </a:p>
          <a:p>
            <a:r>
              <a:rPr lang="fa-IR" dirty="0" smtClean="0"/>
              <a:t>کلاسی که متدهای انتزاعی به ارث برده است:</a:t>
            </a:r>
          </a:p>
          <a:p>
            <a:pPr lvl="1"/>
            <a:r>
              <a:rPr lang="fa-IR" dirty="0" smtClean="0"/>
              <a:t>اگر همه متدهای انتزاعی که به ارث برده، </a:t>
            </a:r>
            <a:r>
              <a:rPr lang="fa-IR" dirty="0" err="1" smtClean="0"/>
              <a:t>پیاده‌سازی</a:t>
            </a:r>
            <a:r>
              <a:rPr lang="fa-IR" dirty="0" smtClean="0"/>
              <a:t> کند: واقعی می‌شود</a:t>
            </a:r>
          </a:p>
          <a:p>
            <a:pPr lvl="1"/>
            <a:r>
              <a:rPr lang="fa-IR" dirty="0"/>
              <a:t>اگر همه متدهای انتزاعی که به ارث برده، </a:t>
            </a:r>
            <a:r>
              <a:rPr lang="fa-IR" dirty="0" err="1"/>
              <a:t>پیاده‌سازی</a:t>
            </a:r>
            <a:r>
              <a:rPr lang="fa-IR" dirty="0"/>
              <a:t> </a:t>
            </a:r>
            <a:r>
              <a:rPr lang="fa-IR" dirty="0" smtClean="0"/>
              <a:t>نکند</a:t>
            </a:r>
            <a:r>
              <a:rPr lang="fa-IR" dirty="0"/>
              <a:t>: </a:t>
            </a:r>
            <a:r>
              <a:rPr lang="fa-IR" dirty="0" smtClean="0"/>
              <a:t>انتزاعی می‌شود</a:t>
            </a:r>
          </a:p>
          <a:p>
            <a:r>
              <a:rPr lang="fa-IR" dirty="0" smtClean="0"/>
              <a:t>آیا </a:t>
            </a:r>
            <a:r>
              <a:rPr lang="fa-IR" dirty="0" err="1" smtClean="0"/>
              <a:t>می‌توانیم</a:t>
            </a:r>
            <a:r>
              <a:rPr lang="fa-IR" dirty="0" smtClean="0"/>
              <a:t> کلاسی که هیچ متد انتزاعی ندارد را انتزاعی تعریف کنیم؟</a:t>
            </a:r>
          </a:p>
          <a:p>
            <a:pPr lvl="1"/>
            <a:r>
              <a:rPr lang="fa-IR" dirty="0" smtClean="0"/>
              <a:t>حتی اگر هیچ متد انتزاعی به ارث هم نبرده باشد؟</a:t>
            </a:r>
          </a:p>
          <a:p>
            <a:pPr lvl="1"/>
            <a:r>
              <a:rPr lang="fa-IR" dirty="0" smtClean="0"/>
              <a:t>بله. طراح </a:t>
            </a:r>
            <a:r>
              <a:rPr lang="fa-IR" dirty="0"/>
              <a:t>کلاس می‌تواند </a:t>
            </a:r>
            <a:r>
              <a:rPr lang="fa-IR" dirty="0" smtClean="0"/>
              <a:t>آن </a:t>
            </a:r>
            <a:r>
              <a:rPr lang="fa-IR" dirty="0"/>
              <a:t>را انتزاعی تعریف </a:t>
            </a:r>
            <a:r>
              <a:rPr lang="fa-IR" dirty="0" smtClean="0"/>
              <a:t>کند</a:t>
            </a:r>
          </a:p>
          <a:p>
            <a:pPr lvl="2"/>
            <a:r>
              <a:rPr lang="fa-IR" sz="2600" dirty="0" smtClean="0"/>
              <a:t>مثلاً برای </a:t>
            </a:r>
            <a:r>
              <a:rPr lang="fa-IR" sz="2600" dirty="0"/>
              <a:t>جلوگیری از ایجاد شیء از این </a:t>
            </a:r>
            <a:r>
              <a:rPr lang="fa-IR" sz="2600" dirty="0" smtClean="0"/>
              <a:t>کلاس</a:t>
            </a:r>
          </a:p>
          <a:p>
            <a:pPr lvl="2"/>
            <a:r>
              <a:rPr lang="fa-IR" sz="2600" dirty="0" smtClean="0"/>
              <a:t>و یا برای اجبار ایجاد </a:t>
            </a:r>
            <a:r>
              <a:rPr lang="fa-IR" sz="2600" dirty="0" err="1" smtClean="0"/>
              <a:t>زیرکلاس‌هایی</a:t>
            </a:r>
            <a:r>
              <a:rPr lang="fa-IR" sz="2600" dirty="0" smtClean="0"/>
              <a:t> از آن</a:t>
            </a:r>
          </a:p>
          <a:p>
            <a:pPr marL="731520" lvl="2" indent="0">
              <a:buNone/>
            </a:pPr>
            <a:r>
              <a:rPr lang="fa-IR" sz="2600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" y="4648200"/>
            <a:ext cx="4195010" cy="1754326"/>
          </a:xfrm>
          <a:custGeom>
            <a:avLst/>
            <a:gdLst>
              <a:gd name="connsiteX0" fmla="*/ 0 w 3581400"/>
              <a:gd name="connsiteY0" fmla="*/ 0 h 1754326"/>
              <a:gd name="connsiteX1" fmla="*/ 3581400 w 3581400"/>
              <a:gd name="connsiteY1" fmla="*/ 0 h 1754326"/>
              <a:gd name="connsiteX2" fmla="*/ 3581400 w 3581400"/>
              <a:gd name="connsiteY2" fmla="*/ 1754326 h 1754326"/>
              <a:gd name="connsiteX3" fmla="*/ 0 w 3581400"/>
              <a:gd name="connsiteY3" fmla="*/ 1754326 h 1754326"/>
              <a:gd name="connsiteX4" fmla="*/ 0 w 3581400"/>
              <a:gd name="connsiteY4" fmla="*/ 0 h 1754326"/>
              <a:gd name="connsiteX0" fmla="*/ 0 w 3581400"/>
              <a:gd name="connsiteY0" fmla="*/ 0 h 1754326"/>
              <a:gd name="connsiteX1" fmla="*/ 2991853 w 3581400"/>
              <a:gd name="connsiteY1" fmla="*/ 12032 h 1754326"/>
              <a:gd name="connsiteX2" fmla="*/ 3581400 w 3581400"/>
              <a:gd name="connsiteY2" fmla="*/ 1754326 h 1754326"/>
              <a:gd name="connsiteX3" fmla="*/ 0 w 3581400"/>
              <a:gd name="connsiteY3" fmla="*/ 1754326 h 1754326"/>
              <a:gd name="connsiteX4" fmla="*/ 0 w 3581400"/>
              <a:gd name="connsiteY4" fmla="*/ 0 h 1754326"/>
              <a:gd name="connsiteX0" fmla="*/ 0 w 4195010"/>
              <a:gd name="connsiteY0" fmla="*/ 0 h 1754326"/>
              <a:gd name="connsiteX1" fmla="*/ 2991853 w 4195010"/>
              <a:gd name="connsiteY1" fmla="*/ 12032 h 1754326"/>
              <a:gd name="connsiteX2" fmla="*/ 4195010 w 4195010"/>
              <a:gd name="connsiteY2" fmla="*/ 1754326 h 1754326"/>
              <a:gd name="connsiteX3" fmla="*/ 0 w 4195010"/>
              <a:gd name="connsiteY3" fmla="*/ 1754326 h 1754326"/>
              <a:gd name="connsiteX4" fmla="*/ 0 w 4195010"/>
              <a:gd name="connsiteY4" fmla="*/ 0 h 1754326"/>
              <a:gd name="connsiteX0" fmla="*/ 0 w 4195010"/>
              <a:gd name="connsiteY0" fmla="*/ 0 h 1754326"/>
              <a:gd name="connsiteX1" fmla="*/ 2991853 w 4195010"/>
              <a:gd name="connsiteY1" fmla="*/ 12032 h 1754326"/>
              <a:gd name="connsiteX2" fmla="*/ 4195010 w 4195010"/>
              <a:gd name="connsiteY2" fmla="*/ 1754326 h 1754326"/>
              <a:gd name="connsiteX3" fmla="*/ 0 w 4195010"/>
              <a:gd name="connsiteY3" fmla="*/ 1754326 h 1754326"/>
              <a:gd name="connsiteX4" fmla="*/ 0 w 4195010"/>
              <a:gd name="connsiteY4" fmla="*/ 0 h 1754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5010" h="1754326">
                <a:moveTo>
                  <a:pt x="0" y="0"/>
                </a:moveTo>
                <a:lnTo>
                  <a:pt x="2991853" y="12032"/>
                </a:lnTo>
                <a:cubicBezTo>
                  <a:pt x="3392905" y="592797"/>
                  <a:pt x="3493169" y="1077309"/>
                  <a:pt x="4195010" y="1754326"/>
                </a:cubicBezTo>
                <a:lnTo>
                  <a:pt x="0" y="17543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Human{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36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 smtClean="0"/>
              <a:t>مثال‌هایی</a:t>
            </a:r>
            <a:r>
              <a:rPr lang="fa-IR" dirty="0" smtClean="0"/>
              <a:t> از متدهای انتزاعی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0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مثال: متد انتزاعی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914400"/>
            <a:ext cx="5638800" cy="35394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Animal {</a:t>
            </a:r>
          </a:p>
          <a:p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private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22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this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return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talk();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524000" y="3681410"/>
            <a:ext cx="1447800" cy="357190"/>
          </a:xfrm>
          <a:prstGeom prst="roundRect">
            <a:avLst/>
          </a:prstGeom>
          <a:solidFill>
            <a:srgbClr val="FFFF00">
              <a:alpha val="1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04800" y="1014410"/>
            <a:ext cx="1390659" cy="357190"/>
          </a:xfrm>
          <a:prstGeom prst="roundRect">
            <a:avLst/>
          </a:prstGeom>
          <a:solidFill>
            <a:srgbClr val="FFFF00">
              <a:alpha val="1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95600" y="4495800"/>
            <a:ext cx="5410200" cy="19389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Cat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Animal{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talk() 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4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4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Meww</a:t>
            </a:r>
            <a:r>
              <a:rPr lang="en-US" sz="2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!!"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5763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</a:t>
            </a:r>
            <a:r>
              <a:rPr lang="fa-IR" dirty="0"/>
              <a:t> </a:t>
            </a:r>
            <a:r>
              <a:rPr lang="fa-IR" dirty="0" smtClean="0"/>
              <a:t>دیگر: سلسله مراتب </a:t>
            </a:r>
            <a:r>
              <a:rPr lang="fa-IR" dirty="0" err="1" smtClean="0"/>
              <a:t>شکل‌ها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384518"/>
            <a:ext cx="8229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Shape {</a:t>
            </a:r>
          </a:p>
          <a:p>
            <a:r>
              <a:rPr lang="en-US" sz="2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getArea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getPerimeter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752601" y="1447800"/>
            <a:ext cx="1752600" cy="381000"/>
          </a:xfrm>
          <a:prstGeom prst="roundRect">
            <a:avLst/>
          </a:prstGeom>
          <a:solidFill>
            <a:srgbClr val="FFFF00">
              <a:alpha val="1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133600" y="1905000"/>
            <a:ext cx="1752600" cy="381000"/>
          </a:xfrm>
          <a:prstGeom prst="roundRect">
            <a:avLst/>
          </a:prstGeom>
          <a:solidFill>
            <a:srgbClr val="FFFF00">
              <a:alpha val="1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133600" y="2362200"/>
            <a:ext cx="1752600" cy="381000"/>
          </a:xfrm>
          <a:prstGeom prst="roundRect">
            <a:avLst/>
          </a:prstGeom>
          <a:solidFill>
            <a:srgbClr val="FFFF00">
              <a:alpha val="1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65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  <p:bldP spid="7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کلاس دایره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800" y="1232602"/>
            <a:ext cx="6505575" cy="5053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3886200" y="1123890"/>
            <a:ext cx="2159566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Shape{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کلاس مستطیل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28600"/>
            <a:ext cx="5943600" cy="60007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76600" y="133290"/>
            <a:ext cx="2159566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Shape{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12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کلاس مربع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85875"/>
            <a:ext cx="6829425" cy="496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191000" y="1219200"/>
            <a:ext cx="2563522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Shape{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91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سؤال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274320" lvl="1">
              <a:spcBef>
                <a:spcPts val="800"/>
              </a:spcBef>
              <a:buSzPct val="70000"/>
              <a:buFont typeface="Wingdings" panose="05000000000000000000" pitchFamily="2" charset="2"/>
              <a:buChar char=""/>
            </a:pPr>
            <a:r>
              <a:rPr lang="fa-IR" dirty="0"/>
              <a:t>اصلاً چرا متد انتزاعی را در تعریف کلاس بگنجانیم؟ چه </a:t>
            </a:r>
            <a:r>
              <a:rPr lang="fa-IR" dirty="0" err="1"/>
              <a:t>فایده‌ای</a:t>
            </a:r>
            <a:r>
              <a:rPr lang="fa-IR" dirty="0"/>
              <a:t> دارد؟</a:t>
            </a:r>
          </a:p>
          <a:p>
            <a:pPr lvl="1"/>
            <a:r>
              <a:rPr lang="fa-IR" dirty="0" smtClean="0"/>
              <a:t>وقتی </a:t>
            </a:r>
            <a:r>
              <a:rPr lang="fa-IR" dirty="0" err="1" smtClean="0"/>
              <a:t>نمی‌توانیم</a:t>
            </a:r>
            <a:r>
              <a:rPr lang="fa-IR" dirty="0" smtClean="0"/>
              <a:t> بدنه آن را تعريف کنیم، خوب اصلاً آن را اعلان نکنیم</a:t>
            </a:r>
            <a:endParaRPr lang="en-US" dirty="0"/>
          </a:p>
          <a:p>
            <a:r>
              <a:rPr lang="fa-IR" u="sng" dirty="0" smtClean="0"/>
              <a:t>پاسخ:</a:t>
            </a:r>
            <a:r>
              <a:rPr lang="fa-IR" dirty="0" smtClean="0"/>
              <a:t> اگر </a:t>
            </a:r>
            <a:r>
              <a:rPr lang="fa-IR" dirty="0" err="1" smtClean="0"/>
              <a:t>اَبَرکلاس</a:t>
            </a:r>
            <a:r>
              <a:rPr lang="fa-IR" dirty="0" smtClean="0"/>
              <a:t> شامل یک متد نباشد،</a:t>
            </a:r>
            <a:br>
              <a:rPr lang="fa-IR" dirty="0" smtClean="0"/>
            </a:br>
            <a:r>
              <a:rPr lang="fa-IR" dirty="0" smtClean="0"/>
              <a:t>        </a:t>
            </a:r>
            <a:r>
              <a:rPr lang="fa-IR" dirty="0" err="1" smtClean="0"/>
              <a:t>نمی‌توانیم</a:t>
            </a:r>
            <a:r>
              <a:rPr lang="fa-IR" dirty="0" smtClean="0"/>
              <a:t> این متد را روی ارجاعی از نوع </a:t>
            </a:r>
            <a:r>
              <a:rPr lang="fa-IR" dirty="0" err="1" smtClean="0"/>
              <a:t>اَبَرکلاس</a:t>
            </a:r>
            <a:r>
              <a:rPr lang="fa-IR" dirty="0" smtClean="0"/>
              <a:t> فراخوانی کنیم</a:t>
            </a:r>
          </a:p>
          <a:p>
            <a:pPr lvl="1"/>
            <a:r>
              <a:rPr lang="fa-IR" dirty="0" smtClean="0"/>
              <a:t>دچار خطای کامپایل </a:t>
            </a:r>
            <a:r>
              <a:rPr lang="fa-IR" dirty="0" err="1" smtClean="0"/>
              <a:t>می‌شویم</a:t>
            </a:r>
            <a:endParaRPr lang="fa-IR" dirty="0" smtClean="0"/>
          </a:p>
          <a:p>
            <a:pPr lvl="1"/>
            <a:r>
              <a:rPr lang="fa-IR" dirty="0" smtClean="0"/>
              <a:t>در نتیجه </a:t>
            </a:r>
            <a:r>
              <a:rPr lang="fa-IR" dirty="0" err="1" smtClean="0"/>
              <a:t>نمی‌توانیم</a:t>
            </a:r>
            <a:r>
              <a:rPr lang="fa-IR" dirty="0" smtClean="0"/>
              <a:t> از امکان </a:t>
            </a:r>
            <a:r>
              <a:rPr lang="fa-IR" dirty="0" err="1" smtClean="0"/>
              <a:t>چندریختی</a:t>
            </a:r>
            <a:r>
              <a:rPr lang="fa-IR" dirty="0" smtClean="0"/>
              <a:t> استفاده کنیم</a:t>
            </a:r>
          </a:p>
          <a:p>
            <a:r>
              <a:rPr lang="fa-IR" dirty="0" smtClean="0"/>
              <a:t>مثال:</a:t>
            </a:r>
          </a:p>
          <a:p>
            <a:pPr lvl="1"/>
            <a:r>
              <a:rPr lang="fa-IR" dirty="0" smtClean="0"/>
              <a:t>اگر کلاس </a:t>
            </a:r>
            <a:r>
              <a:rPr lang="en-US" dirty="0" smtClean="0"/>
              <a:t>Animal</a:t>
            </a:r>
            <a:r>
              <a:rPr lang="fa-IR" dirty="0"/>
              <a:t> </a:t>
            </a:r>
            <a:r>
              <a:rPr lang="fa-IR" dirty="0" smtClean="0"/>
              <a:t>شامل متد </a:t>
            </a:r>
            <a:r>
              <a:rPr lang="en-US" dirty="0" smtClean="0"/>
              <a:t>move</a:t>
            </a:r>
            <a:r>
              <a:rPr lang="fa-IR" dirty="0" smtClean="0"/>
              <a:t> نباشد (انتزاعی یا واقعی):</a:t>
            </a:r>
          </a:p>
          <a:p>
            <a:pPr lvl="1"/>
            <a:r>
              <a:rPr lang="fa-IR" dirty="0" err="1" smtClean="0"/>
              <a:t>نمی‌توانیم</a:t>
            </a:r>
            <a:r>
              <a:rPr lang="fa-IR" dirty="0" smtClean="0"/>
              <a:t> </a:t>
            </a:r>
            <a:r>
              <a:rPr lang="en-US" dirty="0" smtClean="0"/>
              <a:t>move</a:t>
            </a:r>
            <a:r>
              <a:rPr lang="fa-IR" dirty="0" smtClean="0"/>
              <a:t> را روی شیء </a:t>
            </a:r>
            <a:r>
              <a:rPr lang="en-US" dirty="0" smtClean="0"/>
              <a:t>a</a:t>
            </a:r>
            <a:r>
              <a:rPr lang="fa-IR" dirty="0" smtClean="0"/>
              <a:t> فراخوانی کنیم</a:t>
            </a:r>
          </a:p>
          <a:p>
            <a:pPr lvl="2"/>
            <a:r>
              <a:rPr lang="fa-IR" sz="2600" dirty="0" smtClean="0"/>
              <a:t>حتی اگر در </a:t>
            </a:r>
            <a:r>
              <a:rPr lang="en-US" sz="2600" dirty="0" smtClean="0"/>
              <a:t>Cat</a:t>
            </a:r>
            <a:r>
              <a:rPr lang="fa-IR" sz="2600" dirty="0" smtClean="0"/>
              <a:t> تعریف شده باشد</a:t>
            </a:r>
            <a:endParaRPr lang="en-US" sz="2600" dirty="0"/>
          </a:p>
        </p:txBody>
      </p:sp>
      <p:sp>
        <p:nvSpPr>
          <p:cNvPr id="4" name="Rectangle 3"/>
          <p:cNvSpPr/>
          <p:nvPr/>
        </p:nvSpPr>
        <p:spPr>
          <a:xfrm>
            <a:off x="76200" y="4274403"/>
            <a:ext cx="3581400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Animal </a:t>
            </a:r>
            <a:r>
              <a:rPr lang="en-US" sz="23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3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Cat</a:t>
            </a:r>
            <a:r>
              <a:rPr lang="en-US" sz="23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23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.move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26769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6200" y="76200"/>
            <a:ext cx="4419600" cy="31700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Animal {</a:t>
            </a:r>
          </a:p>
          <a:p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private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20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Animal(String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this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talk();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72000" y="3429000"/>
            <a:ext cx="4572000" cy="2862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Dog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Animal{</a:t>
            </a:r>
          </a:p>
          <a:p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Dog(String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super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 @</a:t>
            </a:r>
            <a:r>
              <a:rPr lang="en-US" sz="2000" dirty="0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</a:p>
          <a:p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talk() {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0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0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"Hop</a:t>
            </a:r>
            <a:r>
              <a:rPr lang="en-US" sz="20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!"</a:t>
            </a:r>
            <a:r>
              <a:rPr lang="en-US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0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200" y="3429000"/>
            <a:ext cx="4419600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Cat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Animal{</a:t>
            </a:r>
          </a:p>
          <a:p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Cat(String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super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 @</a:t>
            </a:r>
            <a:r>
              <a:rPr lang="en-US" sz="2000" dirty="0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</a:p>
          <a:p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talk() {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0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0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"Mew</a:t>
            </a:r>
            <a:r>
              <a:rPr lang="en-US" sz="20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!"</a:t>
            </a:r>
            <a:r>
              <a:rPr lang="en-US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0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572000" y="76200"/>
            <a:ext cx="4572000" cy="2662267"/>
          </a:xfrm>
          <a:prstGeom prst="rect">
            <a:avLst/>
          </a:prstGeom>
          <a:solidFill>
            <a:srgbClr val="DBFBEC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Animal[]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animals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Cat(</a:t>
            </a:r>
            <a:r>
              <a:rPr lang="en-US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Maloos</a:t>
            </a:r>
            <a:r>
              <a:rPr lang="en-US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Cat(</a:t>
            </a:r>
            <a:r>
              <a:rPr lang="en-US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"loos"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Dog(</a:t>
            </a:r>
            <a:r>
              <a:rPr lang="en-US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"Fido"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)};</a:t>
            </a:r>
          </a:p>
          <a:p>
            <a:endParaRPr lang="en-US" sz="700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(Animal </a:t>
            </a:r>
            <a:r>
              <a:rPr lang="en-US" sz="20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animals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0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.getName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0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.talk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724400" y="2057400"/>
            <a:ext cx="1371600" cy="304800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086600" y="1752600"/>
            <a:ext cx="1600200" cy="304800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272615" y="2743200"/>
            <a:ext cx="24689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3600" b="1" dirty="0" smtClean="0">
                <a:solidFill>
                  <a:srgbClr val="632E62"/>
                </a:solidFill>
                <a:ea typeface="+mj-ea"/>
                <a:cs typeface="B Titr" pitchFamily="2" charset="-78"/>
              </a:rPr>
              <a:t>مثال: حیوانات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73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7" grpId="0" animBg="1"/>
      <p:bldP spid="18" grpId="0" animBg="1"/>
      <p:bldP spid="1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کوییز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7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مفهوم </a:t>
            </a:r>
            <a:r>
              <a:rPr lang="fa-IR" dirty="0" err="1" smtClean="0"/>
              <a:t>چندریختی</a:t>
            </a:r>
            <a:r>
              <a:rPr lang="fa-IR" dirty="0" smtClean="0"/>
              <a:t> (</a:t>
            </a:r>
            <a:r>
              <a:rPr lang="en-US" dirty="0" smtClean="0"/>
              <a:t>Polymorphism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کوییز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sz="2800" dirty="0" smtClean="0"/>
              <a:t>به نظر شما در هر موضوع زیر، کدام کلاس </a:t>
            </a:r>
            <a:r>
              <a:rPr lang="fa-IR" sz="2800" dirty="0" err="1" smtClean="0"/>
              <a:t>انتراعی</a:t>
            </a:r>
            <a:r>
              <a:rPr lang="fa-IR" sz="2800" dirty="0" smtClean="0"/>
              <a:t> تعریف شود:</a:t>
            </a:r>
          </a:p>
          <a:p>
            <a:pPr lvl="1"/>
            <a:r>
              <a:rPr lang="fa-IR" sz="2400" dirty="0" smtClean="0"/>
              <a:t>حساب بانکی، حساب سپرده </a:t>
            </a:r>
            <a:r>
              <a:rPr lang="fa-IR" sz="2400" dirty="0" err="1" smtClean="0"/>
              <a:t>کوتاه‌مدت</a:t>
            </a:r>
            <a:r>
              <a:rPr lang="fa-IR" sz="2400" dirty="0" smtClean="0"/>
              <a:t>، </a:t>
            </a:r>
            <a:r>
              <a:rPr lang="fa-IR" sz="2400" dirty="0"/>
              <a:t>حساب سپرده </a:t>
            </a:r>
            <a:r>
              <a:rPr lang="fa-IR" sz="2400" dirty="0" err="1" smtClean="0"/>
              <a:t>بلند‌مدت</a:t>
            </a:r>
            <a:r>
              <a:rPr lang="fa-IR" sz="2400" dirty="0"/>
              <a:t>، </a:t>
            </a:r>
            <a:r>
              <a:rPr lang="fa-IR" sz="2400" dirty="0" smtClean="0"/>
              <a:t>حساب </a:t>
            </a:r>
            <a:r>
              <a:rPr lang="fa-IR" sz="2400" dirty="0" err="1" smtClean="0"/>
              <a:t>قرض‌الحسنه</a:t>
            </a:r>
            <a:endParaRPr lang="fa-IR" sz="2400" dirty="0" smtClean="0"/>
          </a:p>
          <a:p>
            <a:pPr lvl="2"/>
            <a:r>
              <a:rPr lang="fa-IR" sz="2200" dirty="0" smtClean="0"/>
              <a:t>فرض: غیر از </a:t>
            </a:r>
            <a:r>
              <a:rPr lang="fa-IR" sz="2200" dirty="0" err="1" smtClean="0"/>
              <a:t>حساب‌های</a:t>
            </a:r>
            <a:r>
              <a:rPr lang="fa-IR" sz="2200" dirty="0" smtClean="0"/>
              <a:t> </a:t>
            </a:r>
            <a:r>
              <a:rPr lang="fa-IR" sz="2200" dirty="0" err="1" smtClean="0"/>
              <a:t>کوتاه‌مدت</a:t>
            </a:r>
            <a:r>
              <a:rPr lang="fa-IR" sz="2200" dirty="0" smtClean="0"/>
              <a:t>، </a:t>
            </a:r>
            <a:r>
              <a:rPr lang="fa-IR" sz="2200" dirty="0" err="1" smtClean="0"/>
              <a:t>بلندمدت</a:t>
            </a:r>
            <a:r>
              <a:rPr lang="fa-IR" sz="2200" dirty="0" smtClean="0"/>
              <a:t> و </a:t>
            </a:r>
            <a:r>
              <a:rPr lang="fa-IR" sz="2200" dirty="0" err="1" smtClean="0"/>
              <a:t>قرض‌الحسنه</a:t>
            </a:r>
            <a:r>
              <a:rPr lang="fa-IR" sz="2200" dirty="0" smtClean="0"/>
              <a:t> هیچ نوع حساب دیگری نداریم</a:t>
            </a:r>
          </a:p>
          <a:p>
            <a:pPr lvl="1"/>
            <a:r>
              <a:rPr lang="fa-IR" sz="2600" dirty="0" smtClean="0"/>
              <a:t>کارمند دانشگاه، استاد</a:t>
            </a:r>
          </a:p>
          <a:p>
            <a:pPr lvl="2"/>
            <a:r>
              <a:rPr lang="fa-IR" sz="2200" dirty="0"/>
              <a:t>فرض: غیر از </a:t>
            </a:r>
            <a:r>
              <a:rPr lang="fa-IR" sz="2200" dirty="0" smtClean="0"/>
              <a:t>استاد، انواع دیگری از کارمندان نیز در دانشگاه هستند (کارشناس، راننده و ...)</a:t>
            </a:r>
            <a:endParaRPr lang="fa-IR" sz="2200" dirty="0"/>
          </a:p>
          <a:p>
            <a:pPr lvl="2"/>
            <a:endParaRPr lang="en-US" sz="2200" dirty="0"/>
          </a:p>
        </p:txBody>
      </p:sp>
      <p:sp>
        <p:nvSpPr>
          <p:cNvPr id="5" name="Rounded Rectangle 4"/>
          <p:cNvSpPr/>
          <p:nvPr/>
        </p:nvSpPr>
        <p:spPr>
          <a:xfrm>
            <a:off x="6858000" y="1905000"/>
            <a:ext cx="1371600" cy="381000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2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سؤال: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179487"/>
            <a:ext cx="6705600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Animal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move();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private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Animal(String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1600200"/>
            <a:ext cx="678180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Cat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Animal {</a:t>
            </a:r>
          </a:p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 @Override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move() 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"Jump"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Cat(String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6553200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Dog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Animal {</a:t>
            </a:r>
          </a:p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 @Override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move() 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"Run"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Dog(String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" y="4343400"/>
            <a:ext cx="1713931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Animal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4724400"/>
            <a:ext cx="5181600" cy="1015663"/>
          </a:xfrm>
          <a:prstGeom prst="rect">
            <a:avLst/>
          </a:prstGeom>
          <a:solidFill>
            <a:srgbClr val="DBFBEC"/>
          </a:solidFill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Cat(</a:t>
            </a:r>
            <a:r>
              <a:rPr lang="en-US" sz="20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Maloos</a:t>
            </a:r>
            <a:r>
              <a:rPr lang="en-US" sz="20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fa-IR" sz="20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0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0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0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.getName</a:t>
            </a:r>
            <a:r>
              <a:rPr lang="en-US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US" sz="20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.move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28800" y="5410200"/>
            <a:ext cx="510540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Dog(</a:t>
            </a:r>
            <a:r>
              <a:rPr lang="en-US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"Fido"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.getName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.move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10400" y="4400252"/>
            <a:ext cx="1905000" cy="20005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r" rtl="1"/>
            <a:r>
              <a:rPr lang="fa-IR" sz="2800" b="1" u="sng" dirty="0" smtClean="0">
                <a:solidFill>
                  <a:srgbClr val="000000"/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خروجی: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Maloos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Jump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Fido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Run</a:t>
            </a:r>
          </a:p>
        </p:txBody>
      </p:sp>
    </p:spTree>
    <p:extLst>
      <p:ext uri="{BB962C8B-B14F-4D97-AF65-F5344CB8AC3E}">
        <p14:creationId xmlns:p14="http://schemas.microsoft.com/office/powerpoint/2010/main" val="267079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5" grpId="0" animBg="1"/>
      <p:bldP spid="9" grpId="0" animBg="1"/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تمرین عملی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6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تمرین عملی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تمرين کوتاه و ساده:</a:t>
            </a:r>
          </a:p>
          <a:p>
            <a:r>
              <a:rPr lang="fa-IR" dirty="0" smtClean="0"/>
              <a:t>کلاس </a:t>
            </a:r>
            <a:r>
              <a:rPr lang="en-US" dirty="0" smtClean="0"/>
              <a:t>Shape</a:t>
            </a:r>
            <a:r>
              <a:rPr lang="fa-IR" dirty="0" smtClean="0"/>
              <a:t> و </a:t>
            </a:r>
            <a:r>
              <a:rPr lang="en-US" dirty="0" smtClean="0"/>
              <a:t>Rectangle</a:t>
            </a:r>
            <a:r>
              <a:rPr lang="fa-IR" dirty="0" smtClean="0"/>
              <a:t> را تعریف کنید</a:t>
            </a:r>
          </a:p>
          <a:p>
            <a:pPr lvl="1"/>
            <a:r>
              <a:rPr lang="fa-IR" dirty="0" smtClean="0"/>
              <a:t>متدهای انتزاعی در </a:t>
            </a:r>
            <a:r>
              <a:rPr lang="en-US" dirty="0" smtClean="0"/>
              <a:t>Shape</a:t>
            </a:r>
            <a:r>
              <a:rPr lang="fa-IR" dirty="0" smtClean="0"/>
              <a:t> ایجاد کنید</a:t>
            </a:r>
          </a:p>
          <a:p>
            <a:pPr lvl="1"/>
            <a:r>
              <a:rPr lang="fa-IR" dirty="0" smtClean="0"/>
              <a:t>به محض ایجاد متد انتزاعی، کلاس هم باید انتزاعی شود</a:t>
            </a:r>
          </a:p>
          <a:p>
            <a:pPr lvl="1"/>
            <a:r>
              <a:rPr lang="fa-IR" dirty="0" smtClean="0"/>
              <a:t>اما کلاسی که متد انتزاعی ندارد هم می‌تواند انتزاعی باشد</a:t>
            </a:r>
          </a:p>
          <a:p>
            <a:pPr lvl="1"/>
            <a:r>
              <a:rPr lang="fa-IR" dirty="0" smtClean="0"/>
              <a:t>اگر متدهای انتزاعی که به ارث </a:t>
            </a:r>
            <a:r>
              <a:rPr lang="fa-IR" dirty="0" err="1" smtClean="0"/>
              <a:t>رسیده‌اند</a:t>
            </a:r>
            <a:r>
              <a:rPr lang="fa-IR" dirty="0" smtClean="0"/>
              <a:t> را پیاده نکنیم:</a:t>
            </a:r>
          </a:p>
          <a:p>
            <a:pPr lvl="2"/>
            <a:r>
              <a:rPr lang="fa-IR" dirty="0" smtClean="0"/>
              <a:t>باید کلاسمان را انتزاعی کنیم</a:t>
            </a:r>
          </a:p>
        </p:txBody>
      </p:sp>
    </p:spTree>
    <p:extLst>
      <p:ext uri="{BB962C8B-B14F-4D97-AF65-F5344CB8AC3E}">
        <p14:creationId xmlns:p14="http://schemas.microsoft.com/office/powerpoint/2010/main" val="289374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 smtClean="0"/>
              <a:t>متدها</a:t>
            </a:r>
            <a:r>
              <a:rPr lang="fa-IR" dirty="0" smtClean="0"/>
              <a:t> و کلاس‌های </a:t>
            </a:r>
            <a:r>
              <a:rPr lang="en-US" dirty="0" smtClean="0"/>
              <a:t>final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3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کلاس‌ها و متدهای</a:t>
            </a:r>
            <a:r>
              <a:rPr lang="en-US" dirty="0" smtClean="0"/>
              <a:t>final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sz="2800" dirty="0" smtClean="0"/>
              <a:t>قبلاً متغیرهای ثابت را دیدیم (</a:t>
            </a:r>
            <a:r>
              <a:rPr lang="en-US" sz="2800" dirty="0" smtClean="0"/>
              <a:t>final variable</a:t>
            </a:r>
            <a:r>
              <a:rPr lang="fa-IR" sz="2800" dirty="0" smtClean="0"/>
              <a:t>) : </a:t>
            </a:r>
          </a:p>
          <a:p>
            <a:pPr lvl="1"/>
            <a:r>
              <a:rPr lang="fa-IR" sz="2600" dirty="0" smtClean="0"/>
              <a:t>مقدار </a:t>
            </a:r>
            <a:r>
              <a:rPr lang="fa-IR" sz="2600" dirty="0" err="1" smtClean="0"/>
              <a:t>آن‌ها</a:t>
            </a:r>
            <a:r>
              <a:rPr lang="fa-IR" sz="2600" dirty="0" smtClean="0"/>
              <a:t> قابل تغییر نیست</a:t>
            </a:r>
          </a:p>
          <a:p>
            <a:r>
              <a:rPr lang="fa-IR" sz="2800" dirty="0" smtClean="0"/>
              <a:t>از کلیدواژه </a:t>
            </a:r>
            <a:r>
              <a:rPr lang="en-US" sz="2800" dirty="0" smtClean="0"/>
              <a:t>final</a:t>
            </a:r>
            <a:r>
              <a:rPr lang="fa-IR" sz="2800" dirty="0" smtClean="0"/>
              <a:t> </a:t>
            </a:r>
            <a:r>
              <a:rPr lang="fa-IR" sz="2800" dirty="0" err="1" smtClean="0"/>
              <a:t>می‌توانیم</a:t>
            </a:r>
            <a:r>
              <a:rPr lang="fa-IR" sz="2800" dirty="0" smtClean="0"/>
              <a:t> برای تعریف یک کلاس یا متد هم استفاده کنیم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3276600"/>
            <a:ext cx="5257800" cy="1107996"/>
          </a:xfrm>
          <a:prstGeom prst="rect">
            <a:avLst/>
          </a:prstGeom>
          <a:solidFill>
            <a:srgbClr val="DBFBEC"/>
          </a:solidFill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Dog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Animal{</a:t>
            </a:r>
          </a:p>
          <a:p>
            <a:r>
              <a:rPr lang="en-US" sz="2200" dirty="0">
                <a:solidFill>
                  <a:srgbClr val="646464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...</a:t>
            </a:r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200" dirty="0"/>
          </a:p>
        </p:txBody>
      </p:sp>
      <p:sp>
        <p:nvSpPr>
          <p:cNvPr id="5" name="Rectangle 4"/>
          <p:cNvSpPr/>
          <p:nvPr/>
        </p:nvSpPr>
        <p:spPr>
          <a:xfrm>
            <a:off x="2667000" y="4463296"/>
            <a:ext cx="5486400" cy="17851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Dog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Animal{</a:t>
            </a:r>
          </a:p>
          <a:p>
            <a:r>
              <a:rPr lang="en-US" sz="22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  @</a:t>
            </a:r>
            <a:r>
              <a:rPr lang="en-US" sz="2200" dirty="0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</a:p>
          <a:p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talk() 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...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final void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bark()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{ ...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200" dirty="0"/>
          </a:p>
        </p:txBody>
      </p:sp>
      <p:sp>
        <p:nvSpPr>
          <p:cNvPr id="6" name="Rounded Rectangle 5"/>
          <p:cNvSpPr/>
          <p:nvPr/>
        </p:nvSpPr>
        <p:spPr>
          <a:xfrm>
            <a:off x="228600" y="3352800"/>
            <a:ext cx="1066800" cy="304800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962400" y="5486400"/>
            <a:ext cx="1066800" cy="381000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53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معنی کلاس‌ها </a:t>
            </a:r>
            <a:r>
              <a:rPr lang="fa-IR" dirty="0"/>
              <a:t>و متدهای</a:t>
            </a:r>
            <a:r>
              <a:rPr lang="en-US" dirty="0"/>
              <a:t>final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a-IR" b="1" u="sng" dirty="0"/>
              <a:t>کلاس </a:t>
            </a:r>
            <a:r>
              <a:rPr lang="en-US" b="1" u="sng" dirty="0"/>
              <a:t>final</a:t>
            </a:r>
            <a:r>
              <a:rPr lang="fa-IR" b="1" u="sng" dirty="0"/>
              <a:t> </a:t>
            </a:r>
            <a:r>
              <a:rPr lang="fa-IR" dirty="0"/>
              <a:t>: </a:t>
            </a:r>
            <a:r>
              <a:rPr lang="fa-IR" dirty="0" err="1"/>
              <a:t>ارث‌بری</a:t>
            </a:r>
            <a:r>
              <a:rPr lang="fa-IR" dirty="0"/>
              <a:t> از کلاس غیرمجاز می‌شود</a:t>
            </a:r>
            <a:endParaRPr lang="en-US" b="1" dirty="0"/>
          </a:p>
          <a:p>
            <a:pPr lvl="1"/>
            <a:r>
              <a:rPr lang="fa-IR" dirty="0"/>
              <a:t>هیچ کلاسی </a:t>
            </a:r>
            <a:r>
              <a:rPr lang="fa-IR" dirty="0" err="1"/>
              <a:t>نمی‌تواند</a:t>
            </a:r>
            <a:r>
              <a:rPr lang="fa-IR" dirty="0"/>
              <a:t> یک کلاس </a:t>
            </a:r>
            <a:r>
              <a:rPr lang="en-US" dirty="0"/>
              <a:t>final</a:t>
            </a:r>
            <a:r>
              <a:rPr lang="fa-IR" dirty="0"/>
              <a:t>  را </a:t>
            </a:r>
            <a:r>
              <a:rPr lang="en-US" dirty="0"/>
              <a:t>extend</a:t>
            </a:r>
            <a:r>
              <a:rPr lang="fa-IR" dirty="0"/>
              <a:t> کند</a:t>
            </a:r>
          </a:p>
          <a:p>
            <a:pPr lvl="1"/>
            <a:r>
              <a:rPr lang="fa-IR" dirty="0"/>
              <a:t>معنای کلاس </a:t>
            </a:r>
            <a:r>
              <a:rPr lang="en-US" dirty="0"/>
              <a:t>final</a:t>
            </a:r>
            <a:r>
              <a:rPr lang="fa-IR" dirty="0"/>
              <a:t> ، نهایی است و قابل تغییر و گسترش نیست</a:t>
            </a:r>
          </a:p>
          <a:p>
            <a:pPr lvl="1"/>
            <a:r>
              <a:rPr lang="fa-IR" dirty="0"/>
              <a:t>کلاس </a:t>
            </a:r>
            <a:r>
              <a:rPr lang="en-US" dirty="0"/>
              <a:t>final</a:t>
            </a:r>
            <a:r>
              <a:rPr lang="fa-IR" dirty="0"/>
              <a:t> هیچ </a:t>
            </a:r>
            <a:r>
              <a:rPr lang="fa-IR" dirty="0" err="1"/>
              <a:t>زیرکلاسی</a:t>
            </a:r>
            <a:r>
              <a:rPr lang="fa-IR" dirty="0"/>
              <a:t> نخواهد </a:t>
            </a:r>
            <a:r>
              <a:rPr lang="fa-IR" dirty="0" smtClean="0"/>
              <a:t>داشت</a:t>
            </a:r>
          </a:p>
          <a:p>
            <a:pPr lvl="1"/>
            <a:r>
              <a:rPr lang="fa-IR" dirty="0" smtClean="0"/>
              <a:t>ایجاد </a:t>
            </a:r>
            <a:r>
              <a:rPr lang="fa-IR" dirty="0" err="1"/>
              <a:t>زیرکلاس</a:t>
            </a:r>
            <a:r>
              <a:rPr lang="fa-IR" dirty="0"/>
              <a:t> برای </a:t>
            </a:r>
            <a:r>
              <a:rPr lang="fa-IR" dirty="0" smtClean="0"/>
              <a:t>یک کلاس </a:t>
            </a:r>
            <a:r>
              <a:rPr lang="en-US" dirty="0"/>
              <a:t>final</a:t>
            </a:r>
            <a:r>
              <a:rPr lang="fa-IR" dirty="0"/>
              <a:t> </a:t>
            </a:r>
            <a:r>
              <a:rPr lang="fa-IR" dirty="0" smtClean="0"/>
              <a:t>: ایجاد خطای کامپایل</a:t>
            </a:r>
          </a:p>
          <a:p>
            <a:pPr marL="365760" lvl="1" indent="0">
              <a:buNone/>
            </a:pPr>
            <a:endParaRPr lang="fa-IR" dirty="0" smtClean="0"/>
          </a:p>
          <a:p>
            <a:r>
              <a:rPr lang="fa-IR" b="1" u="sng" dirty="0" smtClean="0"/>
              <a:t>متد</a:t>
            </a:r>
            <a:r>
              <a:rPr lang="en-US" b="1" u="sng" dirty="0"/>
              <a:t>final </a:t>
            </a:r>
            <a:r>
              <a:rPr lang="fa-IR" b="1" u="sng" dirty="0"/>
              <a:t>:</a:t>
            </a:r>
            <a:r>
              <a:rPr lang="fa-IR" dirty="0"/>
              <a:t> چنین </a:t>
            </a:r>
            <a:r>
              <a:rPr lang="fa-IR" dirty="0" err="1"/>
              <a:t>متدی</a:t>
            </a:r>
            <a:r>
              <a:rPr lang="fa-IR" dirty="0"/>
              <a:t> را در </a:t>
            </a:r>
            <a:r>
              <a:rPr lang="fa-IR" dirty="0" err="1"/>
              <a:t>زیرکلاس</a:t>
            </a:r>
            <a:r>
              <a:rPr lang="fa-IR" dirty="0"/>
              <a:t> </a:t>
            </a:r>
            <a:r>
              <a:rPr lang="fa-IR" dirty="0" err="1"/>
              <a:t>نمی‌توانیم</a:t>
            </a:r>
            <a:r>
              <a:rPr lang="fa-IR" dirty="0"/>
              <a:t> </a:t>
            </a:r>
            <a:r>
              <a:rPr lang="en-US" dirty="0"/>
              <a:t>override </a:t>
            </a:r>
            <a:r>
              <a:rPr lang="fa-IR" dirty="0"/>
              <a:t> کنیم</a:t>
            </a:r>
          </a:p>
          <a:p>
            <a:pPr lvl="1"/>
            <a:r>
              <a:rPr lang="fa-IR" dirty="0"/>
              <a:t>معنای متد </a:t>
            </a:r>
            <a:r>
              <a:rPr lang="en-US" dirty="0"/>
              <a:t>final</a:t>
            </a:r>
            <a:r>
              <a:rPr lang="fa-IR" dirty="0"/>
              <a:t> ، نهایی است: قابل تغییر نیست</a:t>
            </a:r>
          </a:p>
          <a:p>
            <a:pPr lvl="1"/>
            <a:r>
              <a:rPr lang="fa-IR" dirty="0"/>
              <a:t>هیچ </a:t>
            </a:r>
            <a:r>
              <a:rPr lang="fa-IR" dirty="0" err="1"/>
              <a:t>زیرکلاسی</a:t>
            </a:r>
            <a:r>
              <a:rPr lang="fa-IR" dirty="0"/>
              <a:t> </a:t>
            </a:r>
            <a:r>
              <a:rPr lang="fa-IR" dirty="0" err="1"/>
              <a:t>نمی‌تواند</a:t>
            </a:r>
            <a:r>
              <a:rPr lang="fa-IR" dirty="0"/>
              <a:t> تعریف یک متد </a:t>
            </a:r>
            <a:r>
              <a:rPr lang="en-US" dirty="0"/>
              <a:t>final</a:t>
            </a:r>
            <a:r>
              <a:rPr lang="fa-IR" dirty="0"/>
              <a:t> را لغو (</a:t>
            </a:r>
            <a:r>
              <a:rPr lang="en-US" dirty="0"/>
              <a:t>override</a:t>
            </a:r>
            <a:r>
              <a:rPr lang="fa-IR" dirty="0"/>
              <a:t>) </a:t>
            </a:r>
            <a:r>
              <a:rPr lang="fa-IR" dirty="0" smtClean="0"/>
              <a:t>کند</a:t>
            </a:r>
          </a:p>
          <a:p>
            <a:pPr lvl="1"/>
            <a:r>
              <a:rPr lang="fa-IR" dirty="0" smtClean="0"/>
              <a:t>لغو (</a:t>
            </a:r>
            <a:r>
              <a:rPr lang="en-US" dirty="0" smtClean="0"/>
              <a:t>override</a:t>
            </a:r>
            <a:r>
              <a:rPr lang="fa-IR" dirty="0" smtClean="0"/>
              <a:t>) کردن یک متد </a:t>
            </a:r>
            <a:r>
              <a:rPr lang="en-US" dirty="0"/>
              <a:t>final</a:t>
            </a:r>
            <a:r>
              <a:rPr lang="fa-IR" dirty="0"/>
              <a:t> : ایجاد خطای کامپایل</a:t>
            </a:r>
          </a:p>
          <a:p>
            <a:pPr lvl="1"/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66261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چرا </a:t>
            </a:r>
            <a:r>
              <a:rPr lang="en-US" dirty="0" smtClean="0"/>
              <a:t>final</a:t>
            </a:r>
            <a:r>
              <a:rPr lang="fa-IR" dirty="0" smtClean="0"/>
              <a:t> 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a-IR" sz="2800" dirty="0" smtClean="0"/>
              <a:t>تعریف متد یا کلاس به صورت </a:t>
            </a:r>
            <a:r>
              <a:rPr lang="en-US" sz="2800" dirty="0" smtClean="0"/>
              <a:t>final</a:t>
            </a:r>
            <a:r>
              <a:rPr lang="fa-IR" sz="2800" dirty="0" smtClean="0"/>
              <a:t> : یک تصمیم طراحی است</a:t>
            </a:r>
          </a:p>
          <a:p>
            <a:pPr lvl="1"/>
            <a:r>
              <a:rPr lang="fa-IR" sz="2600" dirty="0" smtClean="0"/>
              <a:t>با این کار طراح کلاس اجازه </a:t>
            </a:r>
            <a:r>
              <a:rPr lang="fa-IR" sz="2600" dirty="0" err="1" smtClean="0"/>
              <a:t>نمی‌دهد</a:t>
            </a:r>
            <a:r>
              <a:rPr lang="fa-IR" sz="2600" dirty="0" smtClean="0"/>
              <a:t> دیگران معنی کلاس یا متد را تغییر دهند</a:t>
            </a:r>
          </a:p>
          <a:p>
            <a:r>
              <a:rPr lang="fa-IR" sz="2800" dirty="0" smtClean="0"/>
              <a:t>اگر طراح چنین هدفی داشته باشد، متد یا کلاس موردنظر را </a:t>
            </a:r>
            <a:r>
              <a:rPr lang="en-US" sz="2800" dirty="0" smtClean="0"/>
              <a:t>final</a:t>
            </a:r>
            <a:r>
              <a:rPr lang="fa-IR" sz="2800" dirty="0" smtClean="0"/>
              <a:t> می‌کند</a:t>
            </a:r>
          </a:p>
          <a:p>
            <a:r>
              <a:rPr lang="fa-IR" sz="2800" dirty="0" smtClean="0"/>
              <a:t>مثال</a:t>
            </a:r>
            <a:r>
              <a:rPr lang="fa-IR" sz="2800" dirty="0"/>
              <a:t>: کلاس </a:t>
            </a:r>
            <a:r>
              <a:rPr lang="en-US" sz="2800" dirty="0"/>
              <a:t>String</a:t>
            </a:r>
            <a:r>
              <a:rPr lang="fa-IR" sz="2800" dirty="0"/>
              <a:t> ، یک کلاس</a:t>
            </a:r>
            <a:r>
              <a:rPr lang="en-US" sz="2800" dirty="0"/>
              <a:t>final </a:t>
            </a:r>
            <a:r>
              <a:rPr lang="fa-IR" sz="2800" dirty="0"/>
              <a:t> است </a:t>
            </a:r>
            <a:endParaRPr lang="fa-IR" sz="2800" dirty="0" smtClean="0"/>
          </a:p>
          <a:p>
            <a:pPr marL="548640" lvl="2">
              <a:spcBef>
                <a:spcPts val="800"/>
              </a:spcBef>
              <a:buSzPct val="70000"/>
              <a:buFont typeface="Wingdings" panose="05000000000000000000" pitchFamily="2" charset="2"/>
              <a:buChar char=""/>
            </a:pPr>
            <a:r>
              <a:rPr lang="fa-IR" sz="2600" dirty="0" err="1" smtClean="0"/>
              <a:t>نمی‌توانیم</a:t>
            </a:r>
            <a:r>
              <a:rPr lang="fa-IR" sz="2600" dirty="0" smtClean="0"/>
              <a:t> </a:t>
            </a:r>
            <a:r>
              <a:rPr lang="fa-IR" sz="2600" dirty="0"/>
              <a:t>آن را </a:t>
            </a:r>
            <a:r>
              <a:rPr lang="en-US" sz="2600" dirty="0"/>
              <a:t>extend</a:t>
            </a:r>
            <a:r>
              <a:rPr lang="fa-IR" sz="2600" dirty="0"/>
              <a:t> </a:t>
            </a:r>
            <a:r>
              <a:rPr lang="fa-IR" sz="2600" dirty="0" smtClean="0"/>
              <a:t>کنیم</a:t>
            </a:r>
          </a:p>
          <a:p>
            <a:pPr marL="274320" lvl="1">
              <a:spcBef>
                <a:spcPts val="800"/>
              </a:spcBef>
              <a:buSzPct val="70000"/>
              <a:buFont typeface="Wingdings" panose="05000000000000000000" pitchFamily="2" charset="2"/>
              <a:buChar char=""/>
            </a:pPr>
            <a:r>
              <a:rPr lang="fa-IR" sz="3000" dirty="0" smtClean="0"/>
              <a:t>در مورد </a:t>
            </a:r>
            <a:r>
              <a:rPr lang="fa-IR" sz="3000" dirty="0" err="1" smtClean="0"/>
              <a:t>متدها</a:t>
            </a:r>
            <a:r>
              <a:rPr lang="fa-IR" sz="3000" dirty="0" smtClean="0"/>
              <a:t> و کلاس‌های </a:t>
            </a:r>
            <a:r>
              <a:rPr lang="en-US" sz="3000" dirty="0" smtClean="0"/>
              <a:t>final</a:t>
            </a:r>
            <a:r>
              <a:rPr lang="fa-IR" sz="3000" dirty="0" smtClean="0"/>
              <a:t> : </a:t>
            </a:r>
            <a:r>
              <a:rPr lang="fa-IR" sz="3000" dirty="0" err="1" smtClean="0"/>
              <a:t>چندریختی</a:t>
            </a:r>
            <a:r>
              <a:rPr lang="fa-IR" sz="3000" dirty="0" smtClean="0"/>
              <a:t> وجود ندارد</a:t>
            </a:r>
          </a:p>
          <a:p>
            <a:pPr marL="548640" lvl="2">
              <a:spcBef>
                <a:spcPts val="800"/>
              </a:spcBef>
              <a:buSzPct val="70000"/>
              <a:buFont typeface="Wingdings" panose="05000000000000000000" pitchFamily="2" charset="2"/>
              <a:buChar char=""/>
            </a:pPr>
            <a:r>
              <a:rPr lang="fa-IR" sz="2600" dirty="0" smtClean="0"/>
              <a:t>چون معنی نهایی مشخص است</a:t>
            </a:r>
            <a:endParaRPr lang="fa-IR" sz="2600" dirty="0"/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4988004"/>
            <a:ext cx="5486400" cy="11079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Dog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Animal{</a:t>
            </a:r>
          </a:p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final void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bark()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{ ...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200" dirty="0"/>
          </a:p>
        </p:txBody>
      </p:sp>
      <p:sp>
        <p:nvSpPr>
          <p:cNvPr id="6" name="Rectangle 5"/>
          <p:cNvSpPr/>
          <p:nvPr/>
        </p:nvSpPr>
        <p:spPr>
          <a:xfrm>
            <a:off x="5715000" y="5562600"/>
            <a:ext cx="2209800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Dog d = ...;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d.bark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" y="2971800"/>
            <a:ext cx="3429000" cy="954107"/>
          </a:xfrm>
          <a:prstGeom prst="rect">
            <a:avLst/>
          </a:prstGeom>
          <a:solidFill>
            <a:srgbClr val="DBFBEC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r" rtl="1"/>
            <a:r>
              <a:rPr lang="fa-IR" sz="2800" dirty="0" smtClean="0">
                <a:solidFill>
                  <a:srgbClr val="000000"/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در بیشتر موارد، </a:t>
            </a:r>
            <a:r>
              <a:rPr lang="fa-IR" sz="2800" dirty="0" err="1" smtClean="0">
                <a:solidFill>
                  <a:srgbClr val="000000"/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متدها</a:t>
            </a:r>
            <a:r>
              <a:rPr lang="fa-IR" sz="2800" dirty="0" smtClean="0">
                <a:solidFill>
                  <a:srgbClr val="000000"/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یا کلاس‌ها را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final</a:t>
            </a:r>
            <a:r>
              <a:rPr lang="fa-IR" sz="2800" dirty="0" smtClean="0">
                <a:solidFill>
                  <a:srgbClr val="000000"/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</a:t>
            </a:r>
            <a:r>
              <a:rPr lang="fa-IR" sz="2800" u="sng" dirty="0" err="1" smtClean="0">
                <a:solidFill>
                  <a:srgbClr val="000000"/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نمی‌کنیم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79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مروری بر </a:t>
            </a:r>
            <a:r>
              <a:rPr lang="fa-IR" dirty="0" smtClean="0"/>
              <a:t>کلیدواژه </a:t>
            </a:r>
            <a:r>
              <a:rPr lang="en-US" dirty="0" smtClean="0"/>
              <a:t>final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fa-IR" dirty="0" smtClean="0">
                <a:sym typeface="Wingdings" pitchFamily="2" charset="2"/>
              </a:rPr>
              <a:t>متد ثابت (</a:t>
            </a:r>
            <a:r>
              <a:rPr lang="en-US" dirty="0" smtClean="0">
                <a:sym typeface="Wingdings" pitchFamily="2" charset="2"/>
              </a:rPr>
              <a:t>final method</a:t>
            </a:r>
            <a:r>
              <a:rPr lang="fa-IR" dirty="0" smtClean="0">
                <a:sym typeface="Wingdings" pitchFamily="2" charset="2"/>
              </a:rPr>
              <a:t>)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 smtClean="0">
                <a:sym typeface="Wingdings" pitchFamily="2" charset="2"/>
              </a:rPr>
              <a:t>override </a:t>
            </a:r>
            <a:r>
              <a:rPr lang="fa-IR" dirty="0" smtClean="0">
                <a:sym typeface="Wingdings" pitchFamily="2" charset="2"/>
              </a:rPr>
              <a:t> </a:t>
            </a:r>
            <a:r>
              <a:rPr lang="fa-IR" dirty="0" err="1" smtClean="0">
                <a:sym typeface="Wingdings" pitchFamily="2" charset="2"/>
              </a:rPr>
              <a:t>نمی‌شوند</a:t>
            </a:r>
            <a:endParaRPr lang="en-US" dirty="0">
              <a:sym typeface="Wingdings" pitchFamily="2" charset="2"/>
            </a:endParaRPr>
          </a:p>
          <a:p>
            <a:r>
              <a:rPr lang="fa-IR" dirty="0" smtClean="0">
                <a:sym typeface="Wingdings" pitchFamily="2" charset="2"/>
              </a:rPr>
              <a:t>کلاس ثابت (</a:t>
            </a:r>
            <a:r>
              <a:rPr lang="en-US" dirty="0" smtClean="0">
                <a:sym typeface="Wingdings" pitchFamily="2" charset="2"/>
              </a:rPr>
              <a:t>final class</a:t>
            </a:r>
            <a:r>
              <a:rPr lang="fa-IR" dirty="0" smtClean="0">
                <a:sym typeface="Wingdings" pitchFamily="2" charset="2"/>
              </a:rPr>
              <a:t>)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fa-IR" dirty="0" err="1" smtClean="0">
                <a:sym typeface="Wingdings" pitchFamily="2" charset="2"/>
              </a:rPr>
              <a:t>زیرکلاسی</a:t>
            </a:r>
            <a:r>
              <a:rPr lang="fa-IR" dirty="0" smtClean="0">
                <a:sym typeface="Wingdings" pitchFamily="2" charset="2"/>
              </a:rPr>
              <a:t> ندارند</a:t>
            </a:r>
            <a:endParaRPr lang="en-US" dirty="0">
              <a:sym typeface="Wingdings" pitchFamily="2" charset="2"/>
            </a:endParaRPr>
          </a:p>
          <a:p>
            <a:r>
              <a:rPr lang="fa-IR" dirty="0" smtClean="0"/>
              <a:t>متغیر </a:t>
            </a:r>
            <a:r>
              <a:rPr lang="fa-IR" dirty="0"/>
              <a:t>ثابت (</a:t>
            </a:r>
            <a:r>
              <a:rPr lang="en-US" dirty="0"/>
              <a:t>final</a:t>
            </a:r>
            <a:r>
              <a:rPr lang="fa-IR" dirty="0"/>
              <a:t>)</a:t>
            </a:r>
            <a:endParaRPr lang="en-US" dirty="0"/>
          </a:p>
          <a:p>
            <a:pPr lvl="1"/>
            <a:r>
              <a:rPr lang="fa-IR" dirty="0" smtClean="0"/>
              <a:t>انواع </a:t>
            </a:r>
            <a:r>
              <a:rPr lang="fa-IR" dirty="0"/>
              <a:t>داده اولیه (</a:t>
            </a:r>
            <a:r>
              <a:rPr lang="en-US" dirty="0" err="1"/>
              <a:t>prmitive</a:t>
            </a:r>
            <a:r>
              <a:rPr lang="fa-IR" dirty="0"/>
              <a:t>) : </a:t>
            </a:r>
            <a:r>
              <a:rPr lang="fa-IR" dirty="0">
                <a:sym typeface="Wingdings" pitchFamily="2" charset="2"/>
              </a:rPr>
              <a:t>مقادیر ثابت</a:t>
            </a:r>
            <a:r>
              <a:rPr lang="en-US" dirty="0">
                <a:sym typeface="Wingdings" pitchFamily="2" charset="2"/>
              </a:rPr>
              <a:t> </a:t>
            </a:r>
          </a:p>
          <a:p>
            <a:pPr lvl="1"/>
            <a:r>
              <a:rPr lang="fa-IR" dirty="0">
                <a:sym typeface="Wingdings" pitchFamily="2" charset="2"/>
              </a:rPr>
              <a:t>اشیاء : </a:t>
            </a:r>
            <a:r>
              <a:rPr lang="fa-IR" dirty="0" err="1">
                <a:sym typeface="Wingdings" pitchFamily="2" charset="2"/>
              </a:rPr>
              <a:t>ارجاع‌های</a:t>
            </a:r>
            <a:r>
              <a:rPr lang="fa-IR" dirty="0">
                <a:sym typeface="Wingdings" pitchFamily="2" charset="2"/>
              </a:rPr>
              <a:t> </a:t>
            </a:r>
            <a:r>
              <a:rPr lang="fa-IR" dirty="0" smtClean="0">
                <a:sym typeface="Wingdings" pitchFamily="2" charset="2"/>
              </a:rPr>
              <a:t>ثابت</a:t>
            </a:r>
          </a:p>
          <a:p>
            <a:pPr lvl="1"/>
            <a:r>
              <a:rPr lang="fa-IR" dirty="0" smtClean="0"/>
              <a:t>تفاوت متغیرهای ثابت (</a:t>
            </a:r>
            <a:r>
              <a:rPr lang="en-US" dirty="0" smtClean="0"/>
              <a:t>final</a:t>
            </a:r>
            <a:r>
              <a:rPr lang="fa-IR" dirty="0" smtClean="0"/>
              <a:t>) و متغیرهای </a:t>
            </a:r>
            <a:r>
              <a:rPr lang="fa-IR" dirty="0" err="1" smtClean="0"/>
              <a:t>تغییرناپذیر</a:t>
            </a:r>
            <a:r>
              <a:rPr lang="fa-IR" dirty="0" smtClean="0"/>
              <a:t> (</a:t>
            </a:r>
            <a:r>
              <a:rPr lang="en-US" dirty="0" smtClean="0"/>
              <a:t>immutable</a:t>
            </a:r>
            <a:r>
              <a:rPr lang="fa-IR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3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انقیاد پویا و ایستا</a:t>
            </a:r>
            <a:br>
              <a:rPr lang="fa-IR" dirty="0" smtClean="0"/>
            </a:br>
            <a:r>
              <a:rPr lang="en-US" dirty="0" smtClean="0"/>
              <a:t>Dynamic &amp; Static Binding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7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1500" y="2667000"/>
            <a:ext cx="4486275" cy="3589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143000"/>
            <a:ext cx="8763000" cy="5334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r" rtl="1" eaLnBrk="1" latinLnBrk="0" hangingPunct="1">
              <a:lnSpc>
                <a:spcPct val="130000"/>
              </a:lnSpc>
              <a:spcBef>
                <a:spcPts val="8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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1pPr>
            <a:lvl2pPr marL="640080" indent="-274320" algn="r" rtl="1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2pPr>
            <a:lvl3pPr marL="914400" indent="-182880" algn="r" rtl="1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3pPr>
            <a:lvl4pPr marL="1188720" indent="-182880" algn="r" rtl="1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4pPr>
            <a:lvl5pPr marL="1463040" indent="-182880" algn="r" rtl="1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dirty="0"/>
              <a:t>حیوانات توانایی «حرکت کردن» دارند</a:t>
            </a:r>
          </a:p>
          <a:p>
            <a:r>
              <a:rPr lang="fa-IR" dirty="0" smtClean="0"/>
              <a:t>اما هر نوع حیوان، به شکلی حرکت می‌کند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مثال: برنامه </a:t>
            </a:r>
            <a:r>
              <a:rPr lang="fa-IR" dirty="0" err="1" smtClean="0"/>
              <a:t>شبیه‌سازی</a:t>
            </a:r>
            <a:r>
              <a:rPr lang="fa-IR" dirty="0" smtClean="0"/>
              <a:t> حیوانات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2971800"/>
            <a:ext cx="2886075" cy="1628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4343400"/>
            <a:ext cx="26289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67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انقیاد (</a:t>
            </a:r>
            <a:r>
              <a:rPr lang="en-US" dirty="0"/>
              <a:t>Binding</a:t>
            </a:r>
            <a:r>
              <a:rPr lang="fa-IR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a-IR" sz="2800" dirty="0" smtClean="0"/>
              <a:t>مثلاً در کد روبرو باید مشخص شود</a:t>
            </a:r>
            <a:br>
              <a:rPr lang="fa-IR" sz="2800" dirty="0" smtClean="0"/>
            </a:br>
            <a:r>
              <a:rPr lang="fa-IR" sz="2800" dirty="0" smtClean="0"/>
              <a:t>دقیقاً کدام متد </a:t>
            </a:r>
            <a:r>
              <a:rPr lang="en-US" sz="2800" dirty="0" smtClean="0"/>
              <a:t>move</a:t>
            </a:r>
            <a:r>
              <a:rPr lang="fa-IR" sz="2800" dirty="0" smtClean="0"/>
              <a:t> فراخوانی می‌شود</a:t>
            </a:r>
          </a:p>
          <a:p>
            <a:pPr lvl="1"/>
            <a:r>
              <a:rPr lang="fa-IR" sz="2400" dirty="0" err="1" smtClean="0"/>
              <a:t>متدی</a:t>
            </a:r>
            <a:r>
              <a:rPr lang="fa-IR" sz="2400" dirty="0" smtClean="0"/>
              <a:t> که در </a:t>
            </a:r>
            <a:r>
              <a:rPr lang="en-US" sz="2400" dirty="0" smtClean="0"/>
              <a:t>Animal</a:t>
            </a:r>
            <a:r>
              <a:rPr lang="fa-IR" sz="2400" dirty="0" smtClean="0"/>
              <a:t> تعریف شده؟ یا </a:t>
            </a:r>
            <a:r>
              <a:rPr lang="fa-IR" sz="2400" dirty="0" err="1" smtClean="0"/>
              <a:t>متدی</a:t>
            </a:r>
            <a:r>
              <a:rPr lang="fa-IR" sz="2400" dirty="0" smtClean="0"/>
              <a:t> که در </a:t>
            </a:r>
            <a:r>
              <a:rPr lang="en-US" sz="2400" dirty="0" smtClean="0"/>
              <a:t>Cat</a:t>
            </a:r>
            <a:r>
              <a:rPr lang="fa-IR" sz="2400" dirty="0" smtClean="0"/>
              <a:t> یا در </a:t>
            </a:r>
            <a:r>
              <a:rPr lang="en-US" sz="2400" dirty="0" smtClean="0"/>
              <a:t>Dog</a:t>
            </a:r>
            <a:r>
              <a:rPr lang="fa-IR" sz="2400" dirty="0" smtClean="0"/>
              <a:t> تعریف شده؟</a:t>
            </a:r>
          </a:p>
          <a:p>
            <a:r>
              <a:rPr lang="fa-IR" sz="2800" b="1" dirty="0" smtClean="0"/>
              <a:t>انقیاد متد</a:t>
            </a:r>
            <a:r>
              <a:rPr lang="fa-IR" sz="2800" dirty="0" smtClean="0"/>
              <a:t> </a:t>
            </a:r>
            <a:r>
              <a:rPr lang="fa-IR" sz="2800" dirty="0"/>
              <a:t>(</a:t>
            </a:r>
            <a:r>
              <a:rPr lang="en-US" sz="2400" b="1" dirty="0"/>
              <a:t>method binding</a:t>
            </a:r>
            <a:r>
              <a:rPr lang="fa-IR" sz="2800" dirty="0"/>
              <a:t>)</a:t>
            </a:r>
            <a:r>
              <a:rPr lang="fa-IR" sz="2800" dirty="0" smtClean="0"/>
              <a:t>: </a:t>
            </a:r>
            <a:r>
              <a:rPr lang="fa-IR" sz="2800" dirty="0"/>
              <a:t>تعیین </a:t>
            </a:r>
            <a:r>
              <a:rPr lang="fa-IR" sz="2800" dirty="0" err="1" smtClean="0"/>
              <a:t>متدی</a:t>
            </a:r>
            <a:r>
              <a:rPr lang="fa-IR" sz="2800" dirty="0" smtClean="0"/>
              <a:t> </a:t>
            </a:r>
            <a:r>
              <a:rPr lang="fa-IR" sz="2800" dirty="0"/>
              <a:t>که فراخوانی شده </a:t>
            </a:r>
            <a:r>
              <a:rPr lang="fa-IR" sz="2800" dirty="0" smtClean="0"/>
              <a:t>است</a:t>
            </a:r>
          </a:p>
          <a:p>
            <a:r>
              <a:rPr lang="fa-IR" sz="2800" dirty="0" smtClean="0"/>
              <a:t>بدیهی است که برای اجرای یک متد باید این کار (</a:t>
            </a:r>
            <a:r>
              <a:rPr lang="en-US" sz="2800" dirty="0" smtClean="0"/>
              <a:t>binding</a:t>
            </a:r>
            <a:r>
              <a:rPr lang="fa-IR" sz="2800" dirty="0" smtClean="0"/>
              <a:t>) انجام شود</a:t>
            </a:r>
            <a:endParaRPr lang="en-US" sz="2800" dirty="0" smtClean="0"/>
          </a:p>
          <a:p>
            <a:r>
              <a:rPr lang="fa-IR" sz="2800" dirty="0" smtClean="0"/>
              <a:t>گاهی این کار به سادگی در زمان کامپایل ممکن است</a:t>
            </a:r>
          </a:p>
          <a:p>
            <a:pPr lvl="1"/>
            <a:r>
              <a:rPr lang="fa-IR" sz="2400" dirty="0" smtClean="0"/>
              <a:t>مثلاً وقتی یک متد خصوصی (</a:t>
            </a:r>
            <a:r>
              <a:rPr lang="en-US" sz="2400" dirty="0" smtClean="0"/>
              <a:t>private</a:t>
            </a:r>
            <a:r>
              <a:rPr lang="fa-IR" sz="2400" dirty="0" smtClean="0"/>
              <a:t>) را فراخوانی می‌کنیم</a:t>
            </a:r>
          </a:p>
          <a:p>
            <a:r>
              <a:rPr lang="fa-IR" sz="2800" dirty="0" smtClean="0"/>
              <a:t>گاهی این کار در زمان اجرا قابل انجام است</a:t>
            </a:r>
          </a:p>
          <a:p>
            <a:pPr lvl="1"/>
            <a:r>
              <a:rPr lang="fa-IR" sz="2400" dirty="0" smtClean="0"/>
              <a:t>مثلاً وقتی از </a:t>
            </a:r>
            <a:r>
              <a:rPr lang="fa-IR" sz="2400" dirty="0" err="1" smtClean="0"/>
              <a:t>چندریختی</a:t>
            </a:r>
            <a:r>
              <a:rPr lang="fa-IR" sz="2400" dirty="0" smtClean="0"/>
              <a:t> استفاده می‌کنیم (مثل کد فوق)</a:t>
            </a:r>
            <a:endParaRPr lang="fa-IR" sz="2400" dirty="0"/>
          </a:p>
        </p:txBody>
      </p:sp>
      <p:sp>
        <p:nvSpPr>
          <p:cNvPr id="4" name="Rectangle 3"/>
          <p:cNvSpPr/>
          <p:nvPr/>
        </p:nvSpPr>
        <p:spPr>
          <a:xfrm>
            <a:off x="152400" y="915650"/>
            <a:ext cx="3505200" cy="14465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Animal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;</a:t>
            </a:r>
          </a:p>
          <a:p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 smtClean="0">
                <a:latin typeface="Consolas" panose="020B0609020204030204" pitchFamily="49" charset="0"/>
              </a:rPr>
              <a:t>X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Cat();</a:t>
            </a:r>
          </a:p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Fish();</a:t>
            </a:r>
          </a:p>
          <a:p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.move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A00FF"/>
                </a:solidFill>
                <a:latin typeface="Consolas" panose="020B0609020204030204" pitchFamily="49" charset="0"/>
              </a:rPr>
              <a:t>"right"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3.0);</a:t>
            </a:r>
          </a:p>
        </p:txBody>
      </p:sp>
    </p:spTree>
    <p:extLst>
      <p:ext uri="{BB962C8B-B14F-4D97-AF65-F5344CB8AC3E}">
        <p14:creationId xmlns:p14="http://schemas.microsoft.com/office/powerpoint/2010/main" val="269076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3035300"/>
            <a:ext cx="3589007" cy="2487613"/>
          </a:xfrm>
          <a:custGeom>
            <a:avLst/>
            <a:gdLst>
              <a:gd name="connsiteX0" fmla="*/ 0 w 3962400"/>
              <a:gd name="connsiteY0" fmla="*/ 0 h 2462213"/>
              <a:gd name="connsiteX1" fmla="*/ 3962400 w 3962400"/>
              <a:gd name="connsiteY1" fmla="*/ 0 h 2462213"/>
              <a:gd name="connsiteX2" fmla="*/ 3962400 w 3962400"/>
              <a:gd name="connsiteY2" fmla="*/ 2462213 h 2462213"/>
              <a:gd name="connsiteX3" fmla="*/ 0 w 3962400"/>
              <a:gd name="connsiteY3" fmla="*/ 2462213 h 2462213"/>
              <a:gd name="connsiteX4" fmla="*/ 0 w 3962400"/>
              <a:gd name="connsiteY4" fmla="*/ 0 h 2462213"/>
              <a:gd name="connsiteX0" fmla="*/ 0 w 3962400"/>
              <a:gd name="connsiteY0" fmla="*/ 0 h 2474913"/>
              <a:gd name="connsiteX1" fmla="*/ 3962400 w 3962400"/>
              <a:gd name="connsiteY1" fmla="*/ 0 h 2474913"/>
              <a:gd name="connsiteX2" fmla="*/ 0 w 3962400"/>
              <a:gd name="connsiteY2" fmla="*/ 2474913 h 2474913"/>
              <a:gd name="connsiteX3" fmla="*/ 0 w 3962400"/>
              <a:gd name="connsiteY3" fmla="*/ 2462213 h 2474913"/>
              <a:gd name="connsiteX4" fmla="*/ 0 w 3962400"/>
              <a:gd name="connsiteY4" fmla="*/ 0 h 2474913"/>
              <a:gd name="connsiteX0" fmla="*/ 0 w 3962400"/>
              <a:gd name="connsiteY0" fmla="*/ 0 h 2474913"/>
              <a:gd name="connsiteX1" fmla="*/ 3962400 w 3962400"/>
              <a:gd name="connsiteY1" fmla="*/ 0 h 2474913"/>
              <a:gd name="connsiteX2" fmla="*/ 0 w 3962400"/>
              <a:gd name="connsiteY2" fmla="*/ 2474913 h 2474913"/>
              <a:gd name="connsiteX3" fmla="*/ 0 w 3962400"/>
              <a:gd name="connsiteY3" fmla="*/ 2462213 h 2474913"/>
              <a:gd name="connsiteX4" fmla="*/ 0 w 3962400"/>
              <a:gd name="connsiteY4" fmla="*/ 0 h 2474913"/>
              <a:gd name="connsiteX0" fmla="*/ 0 w 3581400"/>
              <a:gd name="connsiteY0" fmla="*/ 12700 h 2487613"/>
              <a:gd name="connsiteX1" fmla="*/ 3581400 w 3581400"/>
              <a:gd name="connsiteY1" fmla="*/ 0 h 2487613"/>
              <a:gd name="connsiteX2" fmla="*/ 0 w 3581400"/>
              <a:gd name="connsiteY2" fmla="*/ 2487613 h 2487613"/>
              <a:gd name="connsiteX3" fmla="*/ 0 w 3581400"/>
              <a:gd name="connsiteY3" fmla="*/ 2474913 h 2487613"/>
              <a:gd name="connsiteX4" fmla="*/ 0 w 3581400"/>
              <a:gd name="connsiteY4" fmla="*/ 12700 h 2487613"/>
              <a:gd name="connsiteX0" fmla="*/ 0 w 3589007"/>
              <a:gd name="connsiteY0" fmla="*/ 12700 h 2487613"/>
              <a:gd name="connsiteX1" fmla="*/ 3581400 w 3589007"/>
              <a:gd name="connsiteY1" fmla="*/ 0 h 2487613"/>
              <a:gd name="connsiteX2" fmla="*/ 0 w 3589007"/>
              <a:gd name="connsiteY2" fmla="*/ 2487613 h 2487613"/>
              <a:gd name="connsiteX3" fmla="*/ 0 w 3589007"/>
              <a:gd name="connsiteY3" fmla="*/ 2474913 h 2487613"/>
              <a:gd name="connsiteX4" fmla="*/ 0 w 3589007"/>
              <a:gd name="connsiteY4" fmla="*/ 12700 h 2487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9007" h="2487613">
                <a:moveTo>
                  <a:pt x="0" y="12700"/>
                </a:moveTo>
                <a:lnTo>
                  <a:pt x="3581400" y="0"/>
                </a:lnTo>
                <a:cubicBezTo>
                  <a:pt x="3175000" y="736071"/>
                  <a:pt x="5003800" y="735542"/>
                  <a:pt x="0" y="2487613"/>
                </a:cubicBezTo>
                <a:lnTo>
                  <a:pt x="0" y="2474913"/>
                </a:lnTo>
                <a:lnTo>
                  <a:pt x="0" y="1270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StaticBinding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f(){...}</a:t>
            </a:r>
          </a:p>
          <a:p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g(){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انقیاد در زمان کامپایل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algn="l" rtl="0"/>
            <a:r>
              <a:rPr lang="en-US" dirty="0" smtClean="0"/>
              <a:t>Compile-time binding</a:t>
            </a:r>
            <a:r>
              <a:rPr lang="fa-IR" dirty="0" smtClean="0"/>
              <a:t> یا </a:t>
            </a:r>
            <a:r>
              <a:rPr lang="en-US" dirty="0" smtClean="0"/>
              <a:t> Static binding</a:t>
            </a:r>
            <a:r>
              <a:rPr lang="fa-IR" dirty="0" smtClean="0"/>
              <a:t> یا </a:t>
            </a:r>
            <a:r>
              <a:rPr lang="en-US" dirty="0" smtClean="0"/>
              <a:t>Early binding</a:t>
            </a:r>
            <a:endParaRPr lang="fa-IR" dirty="0" smtClean="0"/>
          </a:p>
          <a:p>
            <a:r>
              <a:rPr lang="fa-IR" dirty="0" smtClean="0"/>
              <a:t>زمانی که ابهامی در تشخیص </a:t>
            </a:r>
            <a:r>
              <a:rPr lang="fa-IR" dirty="0" err="1" smtClean="0"/>
              <a:t>متدی</a:t>
            </a:r>
            <a:r>
              <a:rPr lang="fa-IR" dirty="0" smtClean="0"/>
              <a:t> که فراخوانی شده، وجود ندارد</a:t>
            </a:r>
          </a:p>
          <a:p>
            <a:r>
              <a:rPr lang="fa-IR" dirty="0" err="1" smtClean="0"/>
              <a:t>کامپایلر</a:t>
            </a:r>
            <a:r>
              <a:rPr lang="fa-IR" dirty="0" smtClean="0"/>
              <a:t> به سادگی </a:t>
            </a:r>
            <a:r>
              <a:rPr lang="fa-IR" dirty="0" err="1" smtClean="0"/>
              <a:t>می‌فهمد</a:t>
            </a:r>
            <a:r>
              <a:rPr lang="fa-IR" dirty="0" smtClean="0"/>
              <a:t> دقیقاً چه </a:t>
            </a:r>
            <a:r>
              <a:rPr lang="fa-IR" dirty="0" err="1" smtClean="0"/>
              <a:t>متدی</a:t>
            </a:r>
            <a:r>
              <a:rPr lang="fa-IR" dirty="0" smtClean="0"/>
              <a:t> فراخوانی شده</a:t>
            </a:r>
          </a:p>
          <a:p>
            <a:r>
              <a:rPr lang="fa-IR" dirty="0" smtClean="0"/>
              <a:t>مثال: فراخوانی </a:t>
            </a:r>
            <a:r>
              <a:rPr lang="en-US" dirty="0" smtClean="0"/>
              <a:t>f()</a:t>
            </a:r>
            <a:r>
              <a:rPr lang="fa-IR" dirty="0" smtClean="0"/>
              <a:t> در زمان کامپایل مقید می‌شود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 smtClean="0"/>
          </a:p>
          <a:p>
            <a:r>
              <a:rPr lang="fa-IR" dirty="0" smtClean="0"/>
              <a:t>متدهای </a:t>
            </a:r>
            <a:r>
              <a:rPr lang="en-US" dirty="0" smtClean="0"/>
              <a:t>static</a:t>
            </a:r>
            <a:r>
              <a:rPr lang="fa-IR" dirty="0" smtClean="0"/>
              <a:t> یا </a:t>
            </a:r>
            <a:r>
              <a:rPr lang="en-US" dirty="0" smtClean="0"/>
              <a:t>private</a:t>
            </a:r>
            <a:r>
              <a:rPr lang="fa-IR" dirty="0" smtClean="0"/>
              <a:t> یا </a:t>
            </a:r>
            <a:r>
              <a:rPr lang="en-US" dirty="0" smtClean="0"/>
              <a:t>final</a:t>
            </a:r>
            <a:r>
              <a:rPr lang="fa-IR" dirty="0" smtClean="0"/>
              <a:t> در زمان کامپایل </a:t>
            </a:r>
            <a:r>
              <a:rPr lang="en-US" dirty="0" smtClean="0"/>
              <a:t>bind</a:t>
            </a:r>
            <a:r>
              <a:rPr lang="fa-IR" dirty="0" smtClean="0"/>
              <a:t> می‌شوند</a:t>
            </a:r>
            <a:endParaRPr lang="en-US" dirty="0" smtClean="0"/>
          </a:p>
          <a:p>
            <a:r>
              <a:rPr lang="fa-IR" dirty="0" smtClean="0"/>
              <a:t>چرا؟</a:t>
            </a:r>
            <a:endParaRPr lang="en-US" dirty="0" smtClean="0"/>
          </a:p>
          <a:p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34280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انقیاد </a:t>
            </a:r>
            <a:r>
              <a:rPr lang="fa-IR" dirty="0"/>
              <a:t>در زمان اجرا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700" dirty="0" smtClean="0"/>
              <a:t>Runtime </a:t>
            </a:r>
            <a:r>
              <a:rPr lang="en-US" sz="2700" dirty="0"/>
              <a:t>binding</a:t>
            </a:r>
            <a:r>
              <a:rPr lang="fa-IR" sz="2700" dirty="0"/>
              <a:t> یا </a:t>
            </a:r>
            <a:r>
              <a:rPr lang="en-US" sz="2700" dirty="0"/>
              <a:t> </a:t>
            </a:r>
            <a:r>
              <a:rPr lang="en-US" sz="2700" dirty="0" smtClean="0"/>
              <a:t>Dynamic </a:t>
            </a:r>
            <a:r>
              <a:rPr lang="en-US" sz="2700" dirty="0"/>
              <a:t>binding</a:t>
            </a:r>
            <a:r>
              <a:rPr lang="fa-IR" sz="2700" dirty="0"/>
              <a:t> یا </a:t>
            </a:r>
            <a:r>
              <a:rPr lang="en-US" sz="2700" dirty="0" smtClean="0"/>
              <a:t>Late binding</a:t>
            </a:r>
            <a:endParaRPr lang="fa-IR" sz="2700" dirty="0"/>
          </a:p>
          <a:p>
            <a:r>
              <a:rPr lang="fa-IR" sz="2800" dirty="0" smtClean="0"/>
              <a:t>گاهی </a:t>
            </a:r>
            <a:r>
              <a:rPr lang="fa-IR" sz="2800" dirty="0" err="1" smtClean="0"/>
              <a:t>کامپایلر</a:t>
            </a:r>
            <a:r>
              <a:rPr lang="fa-IR" sz="2800" dirty="0" smtClean="0"/>
              <a:t> </a:t>
            </a:r>
            <a:r>
              <a:rPr lang="fa-IR" sz="2800" dirty="0" err="1" smtClean="0"/>
              <a:t>نمی‌تواند</a:t>
            </a:r>
            <a:r>
              <a:rPr lang="fa-IR" sz="2800" dirty="0" smtClean="0"/>
              <a:t> متد فراخوانی شده را تشخیص دهد</a:t>
            </a:r>
            <a:endParaRPr lang="en-US" sz="2800" dirty="0" smtClean="0"/>
          </a:p>
          <a:p>
            <a:r>
              <a:rPr lang="fa-IR" sz="2800" dirty="0" smtClean="0"/>
              <a:t>مثلاً وقتی </a:t>
            </a:r>
            <a:r>
              <a:rPr lang="fa-IR" sz="2800" dirty="0" err="1"/>
              <a:t>متدی</a:t>
            </a:r>
            <a:r>
              <a:rPr lang="fa-IR" sz="2800" dirty="0"/>
              <a:t> را روی </a:t>
            </a:r>
            <a:r>
              <a:rPr lang="fa-IR" sz="2800" dirty="0" smtClean="0"/>
              <a:t>ارجاعی از نوع </a:t>
            </a:r>
            <a:r>
              <a:rPr lang="fa-IR" sz="2800" dirty="0" err="1" smtClean="0"/>
              <a:t>اَبَرکلاس</a:t>
            </a:r>
            <a:r>
              <a:rPr lang="fa-IR" sz="2800" dirty="0" smtClean="0"/>
              <a:t> فراخوانی می‌کنیم</a:t>
            </a:r>
          </a:p>
          <a:p>
            <a:r>
              <a:rPr lang="fa-IR" sz="2800" dirty="0" smtClean="0"/>
              <a:t>مثال:</a:t>
            </a:r>
          </a:p>
          <a:p>
            <a:endParaRPr lang="en-US" sz="2800" dirty="0"/>
          </a:p>
          <a:p>
            <a:endParaRPr lang="fa-IR" sz="2800" dirty="0" smtClean="0"/>
          </a:p>
          <a:p>
            <a:r>
              <a:rPr lang="fa-IR" sz="2800" dirty="0" smtClean="0"/>
              <a:t>متد </a:t>
            </a:r>
            <a:r>
              <a:rPr lang="fa-IR" sz="2800" dirty="0"/>
              <a:t>واقعی در زمان اجرا </a:t>
            </a:r>
            <a:r>
              <a:rPr lang="en-US" sz="2800" dirty="0"/>
              <a:t>bind</a:t>
            </a:r>
            <a:r>
              <a:rPr lang="fa-IR" sz="2800" dirty="0"/>
              <a:t> </a:t>
            </a:r>
            <a:r>
              <a:rPr lang="fa-IR" sz="2800" dirty="0" smtClean="0"/>
              <a:t>می‌شود</a:t>
            </a:r>
            <a:endParaRPr lang="en-US" sz="2800" dirty="0"/>
          </a:p>
          <a:p>
            <a:pPr lvl="1"/>
            <a:r>
              <a:rPr lang="fa-IR" sz="2400" dirty="0" smtClean="0"/>
              <a:t>زیرا ممکن است </a:t>
            </a:r>
            <a:r>
              <a:rPr lang="en-US" sz="2400" dirty="0" smtClean="0"/>
              <a:t>override</a:t>
            </a:r>
            <a:r>
              <a:rPr lang="fa-IR" sz="2400" dirty="0" smtClean="0"/>
              <a:t> شده باشد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38600" y="3506450"/>
            <a:ext cx="3505200" cy="14465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Animal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;</a:t>
            </a:r>
          </a:p>
          <a:p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 smtClean="0">
                <a:latin typeface="Consolas" panose="020B0609020204030204" pitchFamily="49" charset="0"/>
              </a:rPr>
              <a:t>X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Cat();</a:t>
            </a:r>
          </a:p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Fish();</a:t>
            </a:r>
          </a:p>
          <a:p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.move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A00FF"/>
                </a:solidFill>
                <a:latin typeface="Consolas" panose="020B0609020204030204" pitchFamily="49" charset="0"/>
              </a:rPr>
              <a:t>"right"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3.0);</a:t>
            </a:r>
          </a:p>
        </p:txBody>
      </p:sp>
    </p:spTree>
    <p:extLst>
      <p:ext uri="{BB962C8B-B14F-4D97-AF65-F5344CB8AC3E}">
        <p14:creationId xmlns:p14="http://schemas.microsoft.com/office/powerpoint/2010/main" val="152362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کوییز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0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57200" y="188640"/>
            <a:ext cx="8229600" cy="666936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74320" indent="-274320" algn="r" rtl="1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r" rtl="1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r" rtl="1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r" rtl="1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20000"/>
              </a:lnSpc>
              <a:spcBef>
                <a:spcPts val="0"/>
              </a:spcBef>
              <a:buFont typeface="Wingdings"/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Parent{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Font typeface="Wingdings"/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f(){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Font typeface="Wingdings"/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800" b="1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800" b="1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800" b="1" i="1" dirty="0" smtClean="0">
                <a:solidFill>
                  <a:srgbClr val="2A00FF"/>
                </a:solidFill>
                <a:latin typeface="Courier New"/>
              </a:rPr>
              <a:t>"f() in Parent"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Font typeface="Wingdings"/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Font typeface="Wingdings"/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Font typeface="Wingdings"/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Child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Parent{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Font typeface="Wingdings"/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f(){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Font typeface="Wingdings"/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800" b="1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800" b="1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800" b="1" i="1" dirty="0" smtClean="0">
                <a:solidFill>
                  <a:srgbClr val="2A00FF"/>
                </a:solidFill>
                <a:latin typeface="Courier New"/>
              </a:rPr>
              <a:t>"f() in Child"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Font typeface="Wingdings"/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Font typeface="Wingdings"/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Font typeface="Wingdings"/>
              <a:buNone/>
            </a:pPr>
            <a:endParaRPr lang="en-US" sz="600" b="1" dirty="0" smtClean="0">
              <a:latin typeface="Courier New"/>
            </a:endParaRP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Font typeface="Wingdings"/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SomeClass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Font typeface="Wingdings"/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method(Parent p){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Font typeface="Wingdings"/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     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800" b="1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800" b="1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800" b="1" i="1" dirty="0" smtClean="0">
                <a:solidFill>
                  <a:srgbClr val="2A00FF"/>
                </a:solidFill>
                <a:latin typeface="Courier New"/>
              </a:rPr>
              <a:t>"method(Parent)"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Font typeface="Wingdings"/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Font typeface="Wingdings"/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method(Child p){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Font typeface="Wingdings"/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     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800" b="1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800" b="1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800" b="1" i="1" dirty="0" smtClean="0">
                <a:solidFill>
                  <a:srgbClr val="2A00FF"/>
                </a:solidFill>
                <a:latin typeface="Courier New"/>
              </a:rPr>
              <a:t>"method(Child)"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Font typeface="Wingdings"/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}</a:t>
            </a:r>
            <a:endParaRPr lang="fa-IR" sz="2800" b="1" dirty="0" smtClean="0">
              <a:solidFill>
                <a:srgbClr val="000000"/>
              </a:solidFill>
              <a:latin typeface="Courier New"/>
            </a:endParaRP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}</a:t>
            </a:r>
            <a:endParaRPr lang="en-US" sz="2800" b="1" dirty="0" smtClean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70248" y="248816"/>
            <a:ext cx="8568952" cy="1656184"/>
          </a:xfrm>
          <a:prstGeom prst="round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51520" y="1925216"/>
            <a:ext cx="8568952" cy="1656184"/>
          </a:xfrm>
          <a:prstGeom prst="roundRect">
            <a:avLst/>
          </a:prstGeom>
          <a:solidFill>
            <a:schemeClr val="accent5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28600" y="3596680"/>
            <a:ext cx="8568952" cy="2880320"/>
          </a:xfrm>
          <a:prstGeom prst="roundRect">
            <a:avLst/>
          </a:prstGeom>
          <a:solidFill>
            <a:srgbClr val="FFC000">
              <a:alpha val="1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934200" y="228600"/>
            <a:ext cx="2057400" cy="685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algn="l" rtl="0"/>
            <a:r>
              <a:rPr lang="fa-IR" dirty="0" smtClean="0"/>
              <a:t>فرض کنید: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36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خروجی این قطعه </a:t>
            </a:r>
            <a:r>
              <a:rPr lang="fa-IR" dirty="0" smtClean="0"/>
              <a:t>کد </a:t>
            </a:r>
            <a:r>
              <a:rPr lang="fa-IR" dirty="0"/>
              <a:t>چیست؟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fa-IR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52400" y="1143000"/>
            <a:ext cx="8763000" cy="5334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r" rtl="1" eaLnBrk="1" latinLnBrk="0" hangingPunct="1">
              <a:lnSpc>
                <a:spcPct val="130000"/>
              </a:lnSpc>
              <a:spcBef>
                <a:spcPts val="8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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1pPr>
            <a:lvl2pPr marL="640080" indent="-274320" algn="r" rtl="1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2pPr>
            <a:lvl3pPr marL="914400" indent="-182880" algn="r" rtl="1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3pPr>
            <a:lvl4pPr marL="1188720" indent="-182880" algn="r" rtl="1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4pPr>
            <a:lvl5pPr marL="1463040" indent="-182880" algn="r" rtl="1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Font typeface="Wingdings" panose="05000000000000000000" pitchFamily="2" charset="2"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Child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child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Child();</a:t>
            </a:r>
          </a:p>
          <a:p>
            <a:pPr marL="0" indent="0" algn="l" rtl="0">
              <a:buFont typeface="Wingdings" panose="05000000000000000000" pitchFamily="2" charset="2"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Parent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parent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Parent();</a:t>
            </a:r>
          </a:p>
          <a:p>
            <a:pPr marL="0" indent="0" algn="l" rtl="0">
              <a:buFont typeface="Wingdings" panose="05000000000000000000" pitchFamily="2" charset="2"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Parent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parentRefToChild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Child();</a:t>
            </a:r>
          </a:p>
          <a:p>
            <a:pPr marL="0" indent="0" algn="l" rtl="0">
              <a:buFont typeface="Wingdings" panose="05000000000000000000" pitchFamily="2" charset="2"/>
              <a:buNone/>
            </a:pPr>
            <a:endParaRPr lang="en-US" sz="2400" b="1" dirty="0" smtClean="0">
              <a:latin typeface="Courier New"/>
            </a:endParaRPr>
          </a:p>
          <a:p>
            <a:pPr marL="0" indent="0" algn="l" rtl="0">
              <a:buFont typeface="Wingdings" panose="05000000000000000000" pitchFamily="2" charset="2"/>
              <a:buNone/>
            </a:pP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parent.f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marL="0" indent="0" algn="l" rtl="0">
              <a:buFont typeface="Wingdings" panose="05000000000000000000" pitchFamily="2" charset="2"/>
              <a:buNone/>
            </a:pP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child.f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marL="0" indent="0" algn="l" rtl="0">
              <a:buFont typeface="Wingdings" panose="05000000000000000000" pitchFamily="2" charset="2"/>
              <a:buNone/>
            </a:pP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parentRefToChild.f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marL="0" indent="0" algn="l" rtl="0">
              <a:buFont typeface="Wingdings" panose="05000000000000000000" pitchFamily="2" charset="2"/>
              <a:buNone/>
            </a:pPr>
            <a:endParaRPr lang="en-US" sz="24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5220072" y="4077072"/>
            <a:ext cx="2933328" cy="1790328"/>
          </a:xfrm>
          <a:prstGeom prst="roundRect">
            <a:avLst/>
          </a:prstGeom>
          <a:solidFill>
            <a:schemeClr val="accent5">
              <a:lumMod val="20000"/>
              <a:lumOff val="8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i="1" u="sng" dirty="0" smtClean="0">
                <a:solidFill>
                  <a:srgbClr val="000000"/>
                </a:solidFill>
                <a:latin typeface="Courier New"/>
              </a:rPr>
              <a:t>Output:</a:t>
            </a:r>
          </a:p>
          <a:p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f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() in Parent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urier New"/>
              </a:rPr>
              <a:t>f() in Child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urier New"/>
              </a:rPr>
              <a:t>f() in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Child</a:t>
            </a:r>
            <a:endParaRPr lang="en-US" sz="2400" b="1" dirty="0">
              <a:solidFill>
                <a:srgbClr val="000000"/>
              </a:solidFill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53267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خروجی این </a:t>
            </a:r>
            <a:r>
              <a:rPr lang="fa-IR" dirty="0" smtClean="0"/>
              <a:t>قطعه کد </a:t>
            </a:r>
            <a:r>
              <a:rPr lang="fa-IR" dirty="0"/>
              <a:t>چیست؟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5181600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SomeClass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square = </a:t>
            </a:r>
            <a:r>
              <a:rPr lang="en-US" sz="24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SomeClass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marL="0" indent="0" algn="l" rtl="0"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square.method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(parent);</a:t>
            </a:r>
          </a:p>
          <a:p>
            <a:pPr marL="0" indent="0" algn="l" rtl="0"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square.method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(child);</a:t>
            </a:r>
          </a:p>
          <a:p>
            <a:pPr marL="0" indent="0" algn="l" rtl="0"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square.method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parentRefToChild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algn="r" rtl="1"/>
            <a:endParaRPr lang="en-US" sz="2400" dirty="0" smtClean="0"/>
          </a:p>
          <a:p>
            <a:pPr algn="r" rtl="1"/>
            <a:r>
              <a:rPr lang="fa-IR" sz="2400" dirty="0" smtClean="0"/>
              <a:t>نکته مهم:</a:t>
            </a:r>
            <a:endParaRPr lang="en-US" sz="2400" dirty="0" smtClean="0"/>
          </a:p>
          <a:p>
            <a:pPr lvl="1" algn="r" rtl="1"/>
            <a:r>
              <a:rPr lang="fa-IR" sz="2200" dirty="0" smtClean="0"/>
              <a:t>رفتار چندریختی برای ارجاع</a:t>
            </a:r>
            <a:endParaRPr lang="en-US" sz="2200" dirty="0" smtClean="0"/>
          </a:p>
          <a:p>
            <a:pPr lvl="2" algn="r" rtl="1"/>
            <a:r>
              <a:rPr lang="fa-IR" sz="1900" dirty="0" smtClean="0"/>
              <a:t>ارجاع قبل از نقطه</a:t>
            </a:r>
            <a:endParaRPr lang="en-US" sz="1900" dirty="0" smtClean="0"/>
          </a:p>
          <a:p>
            <a:pPr lvl="1" algn="r" rtl="1"/>
            <a:r>
              <a:rPr lang="fa-IR" sz="2200" dirty="0" smtClean="0"/>
              <a:t>نه برای پارامترها</a:t>
            </a:r>
            <a:endParaRPr lang="en-US" sz="2200" dirty="0" smtClean="0"/>
          </a:p>
          <a:p>
            <a:pPr marL="0" indent="0">
              <a:buNone/>
            </a:pPr>
            <a:endParaRPr lang="en-US" sz="2400" b="1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85720" y="3694039"/>
            <a:ext cx="3330370" cy="1700189"/>
          </a:xfrm>
          <a:prstGeom prst="round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i="1" u="sng" dirty="0" smtClean="0">
                <a:solidFill>
                  <a:srgbClr val="000000"/>
                </a:solidFill>
                <a:latin typeface="Courier New"/>
              </a:rPr>
              <a:t>Output: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/>
              </a:rPr>
              <a:t>method(Parent)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/>
              </a:rPr>
              <a:t>method(Child)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urier New"/>
              </a:rPr>
              <a:t>method(Parent)</a:t>
            </a:r>
          </a:p>
        </p:txBody>
      </p:sp>
    </p:spTree>
    <p:extLst>
      <p:ext uri="{BB962C8B-B14F-4D97-AF65-F5344CB8AC3E}">
        <p14:creationId xmlns:p14="http://schemas.microsoft.com/office/powerpoint/2010/main" val="199703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چند نکته مهم درباره </a:t>
            </a:r>
            <a:r>
              <a:rPr lang="fa-IR" dirty="0" err="1" smtClean="0"/>
              <a:t>چندریختی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1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نکته : </a:t>
            </a:r>
            <a:r>
              <a:rPr lang="en-US" dirty="0"/>
              <a:t>Overloading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066800"/>
            <a:ext cx="8763000" cy="5334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r" rtl="1" eaLnBrk="1" latinLnBrk="0" hangingPunct="1">
              <a:lnSpc>
                <a:spcPct val="130000"/>
              </a:lnSpc>
              <a:spcBef>
                <a:spcPts val="8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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1pPr>
            <a:lvl2pPr marL="640080" indent="-274320" algn="r" rtl="1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2pPr>
            <a:lvl3pPr marL="914400" indent="-182880" algn="r" rtl="1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3pPr>
            <a:lvl4pPr marL="1188720" indent="-182880" algn="r" rtl="1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4pPr>
            <a:lvl5pPr marL="1463040" indent="-182880" algn="r" rtl="1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2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ourier New"/>
              </a:rPr>
              <a:t>SomeClass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pPr marL="0" indent="0" algn="l" rtl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200" b="1" dirty="0" smtClean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 method(Parent p){</a:t>
            </a:r>
          </a:p>
          <a:p>
            <a:pPr marL="0" indent="0" algn="l" rtl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	     </a:t>
            </a:r>
            <a:r>
              <a:rPr lang="en-US" sz="22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200" b="1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200" b="1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200" b="1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200" b="1" i="1" dirty="0" smtClean="0">
                <a:solidFill>
                  <a:srgbClr val="2A00FF"/>
                </a:solidFill>
                <a:latin typeface="Courier New"/>
              </a:rPr>
              <a:t>"method(Parent)"</a:t>
            </a:r>
            <a:r>
              <a:rPr lang="en-US" sz="2200" b="1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0" indent="0" algn="l" rtl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 marL="0" indent="0" algn="l" rtl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200" b="1" dirty="0" smtClean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 method(Child p){</a:t>
            </a:r>
          </a:p>
          <a:p>
            <a:pPr marL="0" indent="0" algn="l" rtl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	     </a:t>
            </a:r>
            <a:r>
              <a:rPr lang="en-US" sz="22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200" b="1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200" b="1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200" b="1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200" b="1" i="1" dirty="0" smtClean="0">
                <a:solidFill>
                  <a:srgbClr val="2A00FF"/>
                </a:solidFill>
                <a:latin typeface="Courier New"/>
              </a:rPr>
              <a:t>"method(Child)"</a:t>
            </a:r>
            <a:r>
              <a:rPr lang="en-US" sz="2200" b="1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0" indent="0" algn="l" rtl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/>
              </a:rPr>
              <a:t>}</a:t>
            </a:r>
            <a:endParaRPr lang="en-US" sz="2200" b="1" dirty="0" smtClean="0"/>
          </a:p>
          <a:p>
            <a:r>
              <a:rPr lang="en-US" sz="2800" b="1" i="1" dirty="0" smtClean="0"/>
              <a:t>method()</a:t>
            </a:r>
            <a:r>
              <a:rPr lang="fa-IR" sz="2800" dirty="0" smtClean="0"/>
              <a:t> در </a:t>
            </a:r>
            <a:r>
              <a:rPr lang="en-US" sz="2800" dirty="0" err="1" smtClean="0"/>
              <a:t>SomeClass</a:t>
            </a:r>
            <a:r>
              <a:rPr lang="fa-IR" sz="2800" dirty="0" smtClean="0"/>
              <a:t> ، </a:t>
            </a:r>
            <a:r>
              <a:rPr lang="en-US" sz="2800" dirty="0" smtClean="0"/>
              <a:t>overload </a:t>
            </a:r>
            <a:r>
              <a:rPr lang="fa-IR" sz="2800" dirty="0" smtClean="0"/>
              <a:t> شده است</a:t>
            </a:r>
            <a:endParaRPr lang="en-US" sz="2800" dirty="0" smtClean="0"/>
          </a:p>
          <a:p>
            <a:pPr lvl="1"/>
            <a:r>
              <a:rPr lang="fa-IR" sz="2400" dirty="0" smtClean="0"/>
              <a:t>دو متد مستقل</a:t>
            </a:r>
            <a:r>
              <a:rPr lang="fa-IR" sz="2400" dirty="0"/>
              <a:t> </a:t>
            </a:r>
            <a:r>
              <a:rPr lang="fa-IR" sz="2400" dirty="0" smtClean="0"/>
              <a:t>که هر دو حاضر و قابل استفاده هستند</a:t>
            </a:r>
          </a:p>
        </p:txBody>
      </p:sp>
    </p:spTree>
    <p:extLst>
      <p:ext uri="{BB962C8B-B14F-4D97-AF65-F5344CB8AC3E}">
        <p14:creationId xmlns:p14="http://schemas.microsoft.com/office/powerpoint/2010/main" val="1653138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</a:t>
            </a:r>
            <a:r>
              <a:rPr lang="fa-IR" dirty="0"/>
              <a:t> یا </a:t>
            </a:r>
            <a:r>
              <a:rPr lang="en-US" dirty="0" smtClean="0"/>
              <a:t>Override</a:t>
            </a:r>
            <a:r>
              <a:rPr lang="fa-IR" dirty="0" smtClean="0"/>
              <a:t> ؟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 algn="l" rtl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Parent{</a:t>
            </a:r>
            <a:endParaRPr lang="en-US" sz="2200" b="1" dirty="0">
              <a:solidFill>
                <a:srgbClr val="000000"/>
              </a:solidFill>
              <a:latin typeface="Courier New"/>
            </a:endParaRP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 method(Parent p){</a:t>
            </a: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2200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200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200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200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200" i="1" dirty="0">
                <a:solidFill>
                  <a:srgbClr val="2A00FF"/>
                </a:solidFill>
                <a:latin typeface="Courier New"/>
              </a:rPr>
              <a:t>"method(Parent)"</a:t>
            </a:r>
            <a:r>
              <a:rPr lang="en-US" sz="2200" i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 Child </a:t>
            </a:r>
            <a:r>
              <a:rPr lang="en-US" sz="2200" b="1" dirty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Parent{</a:t>
            </a:r>
            <a:endParaRPr lang="en-US" sz="2200" b="1" dirty="0">
              <a:solidFill>
                <a:srgbClr val="000000"/>
              </a:solidFill>
              <a:latin typeface="Courier New"/>
            </a:endParaRP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b="1" dirty="0" smtClean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 method(Child p){</a:t>
            </a: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2200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200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200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200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200" i="1" dirty="0">
                <a:solidFill>
                  <a:srgbClr val="2A00FF"/>
                </a:solidFill>
                <a:latin typeface="Courier New"/>
              </a:rPr>
              <a:t>"method(Child)"</a:t>
            </a:r>
            <a:r>
              <a:rPr lang="en-US" sz="2200" i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000000"/>
                </a:solidFill>
                <a:latin typeface="Courier New"/>
              </a:rPr>
              <a:t>	}</a:t>
            </a:r>
            <a:endParaRPr lang="en-US" sz="2200" dirty="0">
              <a:solidFill>
                <a:srgbClr val="000000"/>
              </a:solidFill>
              <a:latin typeface="Courier New"/>
            </a:endParaRP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2200" dirty="0">
              <a:solidFill>
                <a:srgbClr val="000000"/>
              </a:solidFill>
              <a:latin typeface="Courier New"/>
            </a:endParaRPr>
          </a:p>
          <a:p>
            <a:pPr algn="r" rtl="1"/>
            <a:r>
              <a:rPr lang="en-US" sz="2800" i="1" dirty="0" smtClean="0"/>
              <a:t>method()</a:t>
            </a:r>
            <a:r>
              <a:rPr lang="fa-IR" sz="2800" i="1" dirty="0" smtClean="0"/>
              <a:t> در کلاس </a:t>
            </a:r>
            <a:r>
              <a:rPr lang="en-US" sz="2800" dirty="0" smtClean="0"/>
              <a:t>Child</a:t>
            </a:r>
            <a:r>
              <a:rPr lang="fa-IR" sz="2800" dirty="0" smtClean="0"/>
              <a:t>، </a:t>
            </a:r>
            <a:r>
              <a:rPr lang="en-US" sz="2800" dirty="0" smtClean="0"/>
              <a:t>Overload </a:t>
            </a:r>
            <a:r>
              <a:rPr lang="fa-IR" sz="2800" dirty="0" smtClean="0"/>
              <a:t> شده است</a:t>
            </a:r>
            <a:endParaRPr lang="en-US" sz="2800" dirty="0" smtClean="0"/>
          </a:p>
          <a:p>
            <a:pPr lvl="1" algn="r" rtl="1"/>
            <a:r>
              <a:rPr lang="en-US" sz="2400" u="sng" dirty="0" smtClean="0"/>
              <a:t> Override </a:t>
            </a:r>
            <a:r>
              <a:rPr lang="fa-IR" sz="2400" u="sng" dirty="0" smtClean="0"/>
              <a:t>نشده است</a:t>
            </a:r>
            <a:endParaRPr lang="en-US" sz="2400" u="sng" dirty="0" smtClean="0"/>
          </a:p>
          <a:p>
            <a:pPr lvl="1" algn="r" rtl="1"/>
            <a:r>
              <a:rPr lang="fa-IR" sz="2400" dirty="0" smtClean="0"/>
              <a:t>دو متد مستقل: متد دوم معنی اولی را لغو نکرده است</a:t>
            </a:r>
            <a:endParaRPr lang="en-US" sz="24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3169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پیغام (درخواست) حرکت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sz="2800" dirty="0" err="1" smtClean="0"/>
              <a:t>می‌توانیم</a:t>
            </a:r>
            <a:r>
              <a:rPr lang="fa-IR" sz="2800" dirty="0" smtClean="0"/>
              <a:t> از </a:t>
            </a:r>
            <a:r>
              <a:rPr lang="fa-IR" sz="2800" dirty="0"/>
              <a:t>یک </a:t>
            </a:r>
            <a:r>
              <a:rPr lang="fa-IR" sz="2800" dirty="0" smtClean="0"/>
              <a:t>نمونه (شیء) حیوان: رفتار «حرکت کردن» را فراخوانی کنیم</a:t>
            </a:r>
          </a:p>
          <a:p>
            <a:r>
              <a:rPr lang="fa-IR" sz="2800" dirty="0" smtClean="0"/>
              <a:t>مثلاً: متد «حرکت کن» را اجرا کنیم و «دو متر به راست» را به آن پاس کنیم</a:t>
            </a:r>
            <a:endParaRPr lang="en-US" sz="2800" dirty="0"/>
          </a:p>
          <a:p>
            <a:r>
              <a:rPr lang="fa-IR" sz="2800" dirty="0" smtClean="0"/>
              <a:t>آن حیوان </a:t>
            </a:r>
            <a:r>
              <a:rPr lang="fa-IR" sz="2800" dirty="0"/>
              <a:t>چه </a:t>
            </a:r>
            <a:r>
              <a:rPr lang="fa-IR" sz="2800" dirty="0" smtClean="0"/>
              <a:t>می‌کند؟ بستگی </a:t>
            </a:r>
            <a:r>
              <a:rPr lang="fa-IR" sz="2800" dirty="0"/>
              <a:t>به نوع حیوان </a:t>
            </a:r>
            <a:r>
              <a:rPr lang="fa-IR" sz="2800" dirty="0" smtClean="0"/>
              <a:t>دارد</a:t>
            </a:r>
            <a:endParaRPr lang="en-US" sz="2800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962400"/>
            <a:ext cx="2362200" cy="1933575"/>
          </a:xfrm>
          <a:prstGeom prst="rect">
            <a:avLst/>
          </a:prstGeom>
        </p:spPr>
      </p:pic>
      <p:pic>
        <p:nvPicPr>
          <p:cNvPr id="2056" name="Picture 8" descr="Image result for fis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57900" y="4129088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snak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62250" y="4182426"/>
            <a:ext cx="3048000" cy="150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25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خروجی این برنامه چیست؟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 rtl="0">
              <a:buNone/>
            </a:pP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child.method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(parent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0" indent="0" algn="l" rtl="0">
              <a:buNone/>
            </a:pPr>
            <a:r>
              <a:rPr lang="en-US" b="1" dirty="0" err="1">
                <a:solidFill>
                  <a:srgbClr val="000000"/>
                </a:solidFill>
                <a:latin typeface="Courier New"/>
              </a:rPr>
              <a:t>child.method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(child);</a:t>
            </a:r>
          </a:p>
          <a:p>
            <a:pPr marL="0" indent="0" algn="l" rtl="0">
              <a:buNone/>
            </a:pPr>
            <a:r>
              <a:rPr lang="en-US" b="1" dirty="0" err="1">
                <a:solidFill>
                  <a:srgbClr val="000000"/>
                </a:solidFill>
                <a:latin typeface="Courier New"/>
              </a:rPr>
              <a:t>child.method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parentRefToChild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0" indent="0" algn="l" rtl="0">
              <a:buNone/>
            </a:pPr>
            <a:endParaRPr lang="en-US" b="1" dirty="0"/>
          </a:p>
          <a:p>
            <a:pPr marL="0" indent="0" algn="l" rtl="0">
              <a:buNone/>
            </a:pPr>
            <a:r>
              <a:rPr lang="en-US" b="1" dirty="0"/>
              <a:t>Output:</a:t>
            </a:r>
          </a:p>
          <a:p>
            <a:pPr marL="0" indent="0" algn="l" rtl="0">
              <a:buNone/>
            </a:pPr>
            <a:r>
              <a:rPr lang="en-US" dirty="0"/>
              <a:t>method(Parent)</a:t>
            </a:r>
          </a:p>
          <a:p>
            <a:pPr marL="0" indent="0" algn="l" rtl="0">
              <a:buNone/>
            </a:pPr>
            <a:r>
              <a:rPr lang="en-US" dirty="0"/>
              <a:t>method(Child)</a:t>
            </a:r>
          </a:p>
          <a:p>
            <a:pPr marL="0" indent="0" algn="l" rtl="0">
              <a:buNone/>
            </a:pPr>
            <a:r>
              <a:rPr lang="en-US" dirty="0"/>
              <a:t>method(Parent)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1263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سؤال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a-IR" dirty="0" smtClean="0"/>
              <a:t>وقتی </a:t>
            </a:r>
            <a:r>
              <a:rPr lang="fa-IR" dirty="0"/>
              <a:t>متد </a:t>
            </a:r>
            <a:r>
              <a:rPr lang="en-US" dirty="0"/>
              <a:t>equals()</a:t>
            </a:r>
            <a:r>
              <a:rPr lang="fa-IR" dirty="0"/>
              <a:t> </a:t>
            </a:r>
            <a:r>
              <a:rPr lang="fa-IR" dirty="0" smtClean="0"/>
              <a:t>را برای یک کلاس تعریف می‌کنیم</a:t>
            </a:r>
          </a:p>
          <a:p>
            <a:pPr lvl="1"/>
            <a:r>
              <a:rPr lang="fa-IR" sz="3100" dirty="0" smtClean="0"/>
              <a:t>در واقع در حال </a:t>
            </a:r>
            <a:r>
              <a:rPr lang="en-US" sz="3100" dirty="0" smtClean="0"/>
              <a:t>override</a:t>
            </a:r>
            <a:r>
              <a:rPr lang="fa-IR" sz="3100" dirty="0" smtClean="0"/>
              <a:t> کردن این متد هستیم</a:t>
            </a:r>
          </a:p>
          <a:p>
            <a:pPr lvl="1"/>
            <a:r>
              <a:rPr lang="fa-IR" sz="3100" dirty="0" smtClean="0"/>
              <a:t>زیرا این متد در کلاس </a:t>
            </a:r>
            <a:r>
              <a:rPr lang="en-US" sz="3100" dirty="0" smtClean="0"/>
              <a:t>Object</a:t>
            </a:r>
            <a:r>
              <a:rPr lang="fa-IR" sz="3100" dirty="0" smtClean="0"/>
              <a:t> تعریف شده است:</a:t>
            </a:r>
          </a:p>
          <a:p>
            <a:pPr lvl="1"/>
            <a:endParaRPr lang="en-US" dirty="0" smtClean="0"/>
          </a:p>
          <a:p>
            <a:pPr lvl="1"/>
            <a:endParaRPr lang="en-US" sz="100" dirty="0"/>
          </a:p>
          <a:p>
            <a:r>
              <a:rPr lang="fa-IR" dirty="0" smtClean="0"/>
              <a:t>چرا در هنگام</a:t>
            </a:r>
            <a:r>
              <a:rPr lang="en-US" dirty="0" smtClean="0"/>
              <a:t> </a:t>
            </a:r>
            <a:r>
              <a:rPr lang="fa-IR" dirty="0" smtClean="0"/>
              <a:t>تعریف متد </a:t>
            </a:r>
            <a:r>
              <a:rPr lang="en-US" sz="2800" dirty="0" smtClean="0"/>
              <a:t>equals</a:t>
            </a:r>
            <a:r>
              <a:rPr lang="fa-IR" dirty="0" smtClean="0"/>
              <a:t> ، </a:t>
            </a:r>
            <a:r>
              <a:rPr lang="en-US" sz="2800" dirty="0" smtClean="0"/>
              <a:t>Object </a:t>
            </a:r>
            <a:r>
              <a:rPr lang="fa-IR" dirty="0" smtClean="0"/>
              <a:t> </a:t>
            </a:r>
            <a:r>
              <a:rPr lang="fa-IR" dirty="0"/>
              <a:t>را </a:t>
            </a:r>
            <a:r>
              <a:rPr lang="fa-IR" dirty="0" smtClean="0"/>
              <a:t>به عنوان </a:t>
            </a:r>
            <a:r>
              <a:rPr lang="fa-IR" dirty="0"/>
              <a:t>پارامتر پاس </a:t>
            </a:r>
            <a:r>
              <a:rPr lang="fa-IR" dirty="0" smtClean="0"/>
              <a:t>می‌کنیم؟</a:t>
            </a:r>
            <a:endParaRPr lang="en-US" dirty="0"/>
          </a:p>
          <a:p>
            <a:r>
              <a:rPr lang="fa-IR" dirty="0" smtClean="0"/>
              <a:t>مثلاً </a:t>
            </a:r>
            <a:r>
              <a:rPr lang="fa-IR" dirty="0"/>
              <a:t>کلاس </a:t>
            </a:r>
            <a:r>
              <a:rPr lang="en-US" dirty="0" smtClean="0"/>
              <a:t>Person</a:t>
            </a:r>
            <a:r>
              <a:rPr lang="fa-IR" dirty="0" smtClean="0"/>
              <a:t> </a:t>
            </a:r>
            <a:r>
              <a:rPr lang="fa-IR" dirty="0"/>
              <a:t>متد </a:t>
            </a:r>
            <a:r>
              <a:rPr lang="en-US" dirty="0"/>
              <a:t>equals</a:t>
            </a:r>
            <a:r>
              <a:rPr lang="fa-IR" dirty="0"/>
              <a:t> ای به این شکل </a:t>
            </a:r>
            <a:r>
              <a:rPr lang="fa-IR" dirty="0" smtClean="0"/>
              <a:t>دارد:</a:t>
            </a:r>
            <a:endParaRPr lang="en-US" dirty="0" smtClean="0"/>
          </a:p>
          <a:p>
            <a:pPr marL="365760" lvl="1" indent="0" algn="l" rtl="0">
              <a:buNone/>
            </a:pPr>
            <a:r>
              <a:rPr lang="en-US" sz="25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25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500" b="1" dirty="0" err="1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2500" b="1" dirty="0" smtClean="0">
                <a:solidFill>
                  <a:srgbClr val="000000"/>
                </a:solidFill>
                <a:latin typeface="Courier New"/>
              </a:rPr>
              <a:t> equals(</a:t>
            </a:r>
            <a:r>
              <a:rPr lang="en-US" b="1" u="sng" dirty="0" smtClean="0">
                <a:solidFill>
                  <a:srgbClr val="000000"/>
                </a:solidFill>
                <a:latin typeface="Courier New"/>
              </a:rPr>
              <a:t>Object</a:t>
            </a:r>
            <a:r>
              <a:rPr lang="en-US" sz="25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500" b="1" dirty="0" err="1" smtClean="0">
                <a:solidFill>
                  <a:srgbClr val="000000"/>
                </a:solidFill>
                <a:latin typeface="Courier New"/>
              </a:rPr>
              <a:t>obj</a:t>
            </a:r>
            <a:r>
              <a:rPr lang="en-US" sz="2500" b="1" dirty="0" smtClean="0">
                <a:solidFill>
                  <a:srgbClr val="000000"/>
                </a:solidFill>
                <a:latin typeface="Courier New"/>
              </a:rPr>
              <a:t>) {…}</a:t>
            </a:r>
          </a:p>
          <a:p>
            <a:r>
              <a:rPr lang="fa-IR" dirty="0" smtClean="0"/>
              <a:t>اما </a:t>
            </a:r>
            <a:r>
              <a:rPr lang="fa-IR" dirty="0"/>
              <a:t>نه به این </a:t>
            </a:r>
            <a:r>
              <a:rPr lang="fa-IR" dirty="0" smtClean="0"/>
              <a:t>شکل:  </a:t>
            </a:r>
            <a:r>
              <a:rPr lang="en-US" sz="25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25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500" b="1" dirty="0" err="1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2500" b="1" dirty="0">
                <a:solidFill>
                  <a:srgbClr val="000000"/>
                </a:solidFill>
                <a:latin typeface="Courier New"/>
              </a:rPr>
              <a:t> equals(</a:t>
            </a:r>
            <a:r>
              <a:rPr lang="en-US" b="1" u="sng" dirty="0">
                <a:solidFill>
                  <a:srgbClr val="000000"/>
                </a:solidFill>
                <a:latin typeface="Courier New"/>
              </a:rPr>
              <a:t>Person</a:t>
            </a:r>
            <a:r>
              <a:rPr lang="en-US" sz="25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500" b="1" dirty="0" err="1">
                <a:solidFill>
                  <a:srgbClr val="000000"/>
                </a:solidFill>
                <a:latin typeface="Courier New"/>
              </a:rPr>
              <a:t>obj</a:t>
            </a:r>
            <a:r>
              <a:rPr lang="en-US" sz="2500" b="1" dirty="0">
                <a:solidFill>
                  <a:srgbClr val="000000"/>
                </a:solidFill>
                <a:latin typeface="Courier New"/>
              </a:rPr>
              <a:t>) {…}</a:t>
            </a:r>
          </a:p>
          <a:p>
            <a:r>
              <a:rPr lang="fa-IR" b="1" dirty="0" smtClean="0"/>
              <a:t>چرا؟!</a:t>
            </a:r>
          </a:p>
          <a:p>
            <a:pPr lvl="1"/>
            <a:r>
              <a:rPr lang="fa-IR" sz="3100" dirty="0" smtClean="0"/>
              <a:t>زیرا در شکل دوم، این متد </a:t>
            </a:r>
            <a:r>
              <a:rPr lang="en-US" sz="3100" dirty="0" smtClean="0"/>
              <a:t>overload</a:t>
            </a:r>
            <a:r>
              <a:rPr lang="fa-IR" sz="3100" dirty="0" smtClean="0"/>
              <a:t> می‌شود. در حالی که باید </a:t>
            </a:r>
            <a:r>
              <a:rPr lang="en-US" sz="3100" dirty="0" smtClean="0"/>
              <a:t>override</a:t>
            </a:r>
            <a:r>
              <a:rPr lang="fa-IR" sz="3100" dirty="0" smtClean="0"/>
              <a:t> شود</a:t>
            </a:r>
            <a:endParaRPr lang="en-US" sz="3100" dirty="0"/>
          </a:p>
        </p:txBody>
      </p:sp>
      <p:sp>
        <p:nvSpPr>
          <p:cNvPr id="4" name="Rectangle 3"/>
          <p:cNvSpPr/>
          <p:nvPr/>
        </p:nvSpPr>
        <p:spPr>
          <a:xfrm>
            <a:off x="152400" y="2590800"/>
            <a:ext cx="8839200" cy="415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1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2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equals(Object </a:t>
            </a:r>
            <a:r>
              <a:rPr lang="en-US" sz="2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21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2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en-US" sz="2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16945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سؤال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a-IR" dirty="0" smtClean="0"/>
              <a:t>چرا متدهای انتزاعی (</a:t>
            </a:r>
            <a:r>
              <a:rPr lang="en-US" dirty="0" smtClean="0"/>
              <a:t>abstract</a:t>
            </a:r>
            <a:r>
              <a:rPr lang="fa-IR" dirty="0" smtClean="0"/>
              <a:t>) را تعریف </a:t>
            </a:r>
            <a:r>
              <a:rPr lang="fa-IR" dirty="0" err="1" smtClean="0"/>
              <a:t>می‌کردیم</a:t>
            </a:r>
            <a:r>
              <a:rPr lang="fa-IR" dirty="0" smtClean="0"/>
              <a:t>؟</a:t>
            </a:r>
          </a:p>
          <a:p>
            <a:r>
              <a:rPr lang="fa-IR" u="sng" dirty="0" smtClean="0"/>
              <a:t>پاسخ:</a:t>
            </a:r>
          </a:p>
          <a:p>
            <a:r>
              <a:rPr lang="fa-IR" dirty="0" smtClean="0"/>
              <a:t>تا بتوانیم در رفتارهای </a:t>
            </a:r>
            <a:r>
              <a:rPr lang="fa-IR" dirty="0" err="1" smtClean="0"/>
              <a:t>چندریختی</a:t>
            </a:r>
            <a:r>
              <a:rPr lang="fa-IR" dirty="0" smtClean="0"/>
              <a:t> از </a:t>
            </a:r>
            <a:r>
              <a:rPr lang="fa-IR" dirty="0" err="1" smtClean="0"/>
              <a:t>آن‌ها</a:t>
            </a:r>
            <a:r>
              <a:rPr lang="fa-IR" dirty="0" smtClean="0"/>
              <a:t> استفاده کنیم</a:t>
            </a:r>
          </a:p>
          <a:p>
            <a:r>
              <a:rPr lang="fa-IR" dirty="0" err="1" smtClean="0"/>
              <a:t>وگرنه</a:t>
            </a:r>
            <a:r>
              <a:rPr lang="fa-IR" dirty="0" smtClean="0"/>
              <a:t> خطای کامپایل </a:t>
            </a:r>
            <a:r>
              <a:rPr lang="fa-IR" dirty="0" err="1" smtClean="0"/>
              <a:t>می‌گرفتیم</a:t>
            </a:r>
            <a:endParaRPr lang="en-US" dirty="0" smtClean="0"/>
          </a:p>
          <a:p>
            <a:endParaRPr lang="fa-IR" dirty="0" smtClean="0"/>
          </a:p>
          <a:p>
            <a:r>
              <a:rPr lang="fa-IR" dirty="0" smtClean="0"/>
              <a:t>مثلاً در برنامه روبرو:</a:t>
            </a:r>
          </a:p>
          <a:p>
            <a:endParaRPr lang="fa-IR" dirty="0" smtClean="0"/>
          </a:p>
          <a:p>
            <a:pPr lvl="1"/>
            <a:r>
              <a:rPr lang="fa-IR" dirty="0" smtClean="0"/>
              <a:t>اگر متد </a:t>
            </a:r>
            <a:r>
              <a:rPr lang="en-US" sz="2700" dirty="0" smtClean="0"/>
              <a:t>move</a:t>
            </a:r>
            <a:r>
              <a:rPr lang="fa-IR" dirty="0" smtClean="0"/>
              <a:t> در کلاس </a:t>
            </a:r>
            <a:r>
              <a:rPr lang="en-US" sz="2700" dirty="0" smtClean="0"/>
              <a:t>Animal</a:t>
            </a:r>
            <a:r>
              <a:rPr lang="fa-IR" dirty="0" smtClean="0"/>
              <a:t> تعریف نشده باشد:</a:t>
            </a:r>
            <a:r>
              <a:rPr lang="en-US" dirty="0" smtClean="0"/>
              <a:t> </a:t>
            </a:r>
            <a:r>
              <a:rPr lang="fa-IR" dirty="0" smtClean="0"/>
              <a:t>خطای کامپایل ایجاد می‌شود</a:t>
            </a:r>
          </a:p>
          <a:p>
            <a:pPr lvl="1"/>
            <a:r>
              <a:rPr lang="fa-IR" dirty="0" smtClean="0"/>
              <a:t>اگر بدنه این متد در </a:t>
            </a:r>
            <a:r>
              <a:rPr lang="en-US" dirty="0" smtClean="0"/>
              <a:t>Animal</a:t>
            </a:r>
            <a:r>
              <a:rPr lang="fa-IR" dirty="0" smtClean="0"/>
              <a:t> قابل تعریف نیست: باید به صورت انتزاعی تعریف شود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5000" y="3811250"/>
            <a:ext cx="3505200" cy="14465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Animal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;</a:t>
            </a:r>
          </a:p>
          <a:p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 smtClean="0">
                <a:latin typeface="Consolas" panose="020B0609020204030204" pitchFamily="49" charset="0"/>
              </a:rPr>
              <a:t>X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Cat();</a:t>
            </a:r>
          </a:p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Fish();</a:t>
            </a:r>
          </a:p>
          <a:p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.move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A00FF"/>
                </a:solidFill>
                <a:latin typeface="Consolas" panose="020B0609020204030204" pitchFamily="49" charset="0"/>
              </a:rPr>
              <a:t>"right"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3.0);</a:t>
            </a:r>
          </a:p>
        </p:txBody>
      </p:sp>
    </p:spTree>
    <p:extLst>
      <p:ext uri="{BB962C8B-B14F-4D97-AF65-F5344CB8AC3E}">
        <p14:creationId xmlns:p14="http://schemas.microsoft.com/office/powerpoint/2010/main" val="364433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اطلاعات نوع داده در زمان اجرا</a:t>
            </a:r>
            <a:br>
              <a:rPr lang="fa-IR" dirty="0" smtClean="0"/>
            </a:br>
            <a:r>
              <a:rPr lang="en-US" dirty="0" smtClean="0"/>
              <a:t>Runtime Type Identification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5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/>
              <a:t>عملگر</a:t>
            </a:r>
            <a:r>
              <a:rPr lang="fa-IR" dirty="0"/>
              <a:t> </a:t>
            </a:r>
            <a:r>
              <a:rPr lang="en-US" dirty="0" err="1"/>
              <a:t>instanceof</a:t>
            </a:r>
            <a:r>
              <a:rPr lang="en-US" dirty="0"/>
              <a:t> </a:t>
            </a:r>
            <a:r>
              <a:rPr lang="fa-IR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a-IR" sz="3100" dirty="0" smtClean="0"/>
              <a:t>یک شیء (</a:t>
            </a:r>
            <a:r>
              <a:rPr lang="en-US" sz="3100" dirty="0" smtClean="0"/>
              <a:t>a</a:t>
            </a:r>
            <a:r>
              <a:rPr lang="fa-IR" sz="3100" dirty="0" smtClean="0"/>
              <a:t>) و یک کلاس (</a:t>
            </a:r>
            <a:r>
              <a:rPr lang="en-US" sz="3100" dirty="0" smtClean="0"/>
              <a:t>Type</a:t>
            </a:r>
            <a:r>
              <a:rPr lang="fa-IR" sz="3100" dirty="0" smtClean="0"/>
              <a:t>) </a:t>
            </a:r>
            <a:r>
              <a:rPr lang="fa-IR" sz="3100" dirty="0" err="1" smtClean="0"/>
              <a:t>می‌گیرد</a:t>
            </a:r>
            <a:endParaRPr lang="fa-IR" sz="3100" dirty="0" smtClean="0"/>
          </a:p>
          <a:p>
            <a:pPr lvl="1"/>
            <a:r>
              <a:rPr lang="fa-IR" dirty="0" smtClean="0"/>
              <a:t>اگر </a:t>
            </a:r>
            <a:r>
              <a:rPr lang="en-US" dirty="0" smtClean="0"/>
              <a:t>a</a:t>
            </a:r>
            <a:r>
              <a:rPr lang="fa-IR" dirty="0" smtClean="0"/>
              <a:t> </a:t>
            </a:r>
            <a:r>
              <a:rPr lang="fa-IR" dirty="0" err="1" smtClean="0"/>
              <a:t>نمونه‌ای</a:t>
            </a:r>
            <a:r>
              <a:rPr lang="fa-IR" dirty="0" smtClean="0"/>
              <a:t> از کلاس </a:t>
            </a:r>
            <a:r>
              <a:rPr lang="en-US" dirty="0" smtClean="0"/>
              <a:t>Type</a:t>
            </a:r>
            <a:r>
              <a:rPr lang="fa-IR" dirty="0" smtClean="0"/>
              <a:t> (یا </a:t>
            </a:r>
            <a:r>
              <a:rPr lang="fa-IR" dirty="0" err="1" smtClean="0"/>
              <a:t>زیرکلاس</a:t>
            </a:r>
            <a:r>
              <a:rPr lang="fa-IR" dirty="0" smtClean="0"/>
              <a:t> آن) باشد، </a:t>
            </a:r>
            <a:r>
              <a:rPr lang="en-US" dirty="0" smtClean="0"/>
              <a:t>true</a:t>
            </a:r>
            <a:r>
              <a:rPr lang="fa-IR" dirty="0" smtClean="0"/>
              <a:t> </a:t>
            </a:r>
            <a:r>
              <a:rPr lang="fa-IR" dirty="0" err="1" smtClean="0"/>
              <a:t>برمی‌گرداند</a:t>
            </a:r>
            <a:endParaRPr lang="fa-IR" dirty="0" smtClean="0"/>
          </a:p>
          <a:p>
            <a:pPr lvl="1"/>
            <a:r>
              <a:rPr lang="fa-IR" dirty="0" smtClean="0"/>
              <a:t>توجه: رابطه </a:t>
            </a:r>
            <a:r>
              <a:rPr lang="en-US" b="1" dirty="0" smtClean="0"/>
              <a:t>is a</a:t>
            </a:r>
            <a:endParaRPr lang="fa-IR" b="1" dirty="0" smtClean="0"/>
          </a:p>
          <a:p>
            <a:r>
              <a:rPr lang="fa-IR" sz="2800" dirty="0" err="1" smtClean="0"/>
              <a:t>قاعدتاً</a:t>
            </a:r>
            <a:r>
              <a:rPr lang="fa-IR" sz="2800" dirty="0" smtClean="0"/>
              <a:t> </a:t>
            </a:r>
            <a:r>
              <a:rPr lang="en-US" sz="2700" dirty="0" smtClean="0"/>
              <a:t>Type</a:t>
            </a:r>
            <a:r>
              <a:rPr lang="fa-IR" sz="2700" dirty="0" smtClean="0"/>
              <a:t> </a:t>
            </a:r>
            <a:r>
              <a:rPr lang="fa-IR" sz="2800" dirty="0" smtClean="0"/>
              <a:t>باید </a:t>
            </a:r>
            <a:r>
              <a:rPr lang="fa-IR" sz="3100" dirty="0" err="1" smtClean="0"/>
              <a:t>زیرکلاس</a:t>
            </a:r>
            <a:r>
              <a:rPr lang="fa-IR" sz="3100" dirty="0" smtClean="0"/>
              <a:t> </a:t>
            </a:r>
            <a:r>
              <a:rPr lang="en-US" sz="2700" dirty="0" smtClean="0"/>
              <a:t>Ref</a:t>
            </a:r>
            <a:r>
              <a:rPr lang="fa-IR" sz="2800" dirty="0" smtClean="0"/>
              <a:t> </a:t>
            </a:r>
            <a:r>
              <a:rPr lang="fa-IR" sz="3100" dirty="0" smtClean="0"/>
              <a:t>باشد</a:t>
            </a:r>
          </a:p>
          <a:p>
            <a:pPr lvl="1"/>
            <a:r>
              <a:rPr lang="fa-IR" dirty="0" smtClean="0"/>
              <a:t>اگر </a:t>
            </a:r>
            <a:r>
              <a:rPr lang="en-US" sz="2400" dirty="0" smtClean="0"/>
              <a:t>Type</a:t>
            </a:r>
            <a:r>
              <a:rPr lang="fa-IR" sz="2400" dirty="0" smtClean="0"/>
              <a:t> </a:t>
            </a:r>
            <a:r>
              <a:rPr lang="fa-IR" dirty="0" smtClean="0"/>
              <a:t>همان کلاس </a:t>
            </a:r>
            <a:r>
              <a:rPr lang="en-US" dirty="0" smtClean="0"/>
              <a:t>Ref</a:t>
            </a:r>
            <a:r>
              <a:rPr lang="fa-IR" dirty="0" smtClean="0"/>
              <a:t> یا </a:t>
            </a:r>
            <a:r>
              <a:rPr lang="fa-IR" dirty="0" err="1" smtClean="0"/>
              <a:t>اَبَرکلاس</a:t>
            </a:r>
            <a:r>
              <a:rPr lang="fa-IR" dirty="0" smtClean="0"/>
              <a:t> </a:t>
            </a:r>
            <a:r>
              <a:rPr lang="en-US" sz="2400" dirty="0" smtClean="0"/>
              <a:t>Ref</a:t>
            </a:r>
            <a:r>
              <a:rPr lang="fa-IR" sz="2400" dirty="0" smtClean="0"/>
              <a:t> </a:t>
            </a:r>
            <a:r>
              <a:rPr lang="fa-IR" dirty="0" smtClean="0"/>
              <a:t>باشد: همیشه </a:t>
            </a:r>
            <a:r>
              <a:rPr lang="en-US" dirty="0" smtClean="0"/>
              <a:t>tru</a:t>
            </a:r>
            <a:r>
              <a:rPr lang="en-US" dirty="0"/>
              <a:t>e</a:t>
            </a:r>
            <a:r>
              <a:rPr lang="fa-IR" dirty="0" smtClean="0"/>
              <a:t>، مگر...</a:t>
            </a:r>
            <a:endParaRPr lang="en-US" dirty="0" smtClean="0"/>
          </a:p>
          <a:p>
            <a:pPr lvl="1"/>
            <a:r>
              <a:rPr lang="fa-IR" dirty="0" smtClean="0"/>
              <a:t>اگر </a:t>
            </a:r>
            <a:r>
              <a:rPr lang="en-US" sz="2400" dirty="0" smtClean="0"/>
              <a:t>Type</a:t>
            </a:r>
            <a:r>
              <a:rPr lang="fa-IR" sz="2400" dirty="0" smtClean="0"/>
              <a:t> </a:t>
            </a:r>
            <a:r>
              <a:rPr lang="fa-IR" dirty="0" err="1" smtClean="0"/>
              <a:t>اَبَرکلاس</a:t>
            </a:r>
            <a:r>
              <a:rPr lang="fa-IR" dirty="0" smtClean="0"/>
              <a:t>، </a:t>
            </a:r>
            <a:r>
              <a:rPr lang="fa-IR" dirty="0" err="1" smtClean="0"/>
              <a:t>زیرکلاس</a:t>
            </a:r>
            <a:r>
              <a:rPr lang="fa-IR" dirty="0" smtClean="0"/>
              <a:t> یا خود </a:t>
            </a:r>
            <a:r>
              <a:rPr lang="en-US" sz="2400" dirty="0" smtClean="0"/>
              <a:t>Ref</a:t>
            </a:r>
            <a:r>
              <a:rPr lang="fa-IR" sz="2400" dirty="0" smtClean="0"/>
              <a:t> </a:t>
            </a:r>
            <a:r>
              <a:rPr lang="fa-IR" dirty="0" smtClean="0"/>
              <a:t>نباشد: خطای کامپایل</a:t>
            </a:r>
            <a:r>
              <a:rPr lang="fa-IR" dirty="0"/>
              <a:t> </a:t>
            </a:r>
            <a:r>
              <a:rPr lang="fa-IR" dirty="0" smtClean="0"/>
              <a:t>(همیشه غلط)</a:t>
            </a:r>
          </a:p>
          <a:p>
            <a:r>
              <a:rPr lang="fa-IR" dirty="0"/>
              <a:t>این بررسی </a:t>
            </a:r>
            <a:r>
              <a:rPr lang="fa-IR" u="sng" dirty="0" smtClean="0"/>
              <a:t>در زمان اجرا</a:t>
            </a:r>
            <a:r>
              <a:rPr lang="fa-IR" dirty="0" smtClean="0"/>
              <a:t> انجام می‌شود</a:t>
            </a:r>
          </a:p>
          <a:p>
            <a:r>
              <a:rPr lang="fa-IR" dirty="0" smtClean="0"/>
              <a:t>قبل از هر تغییر نوع به پایین (</a:t>
            </a:r>
            <a:r>
              <a:rPr lang="en-US" dirty="0" smtClean="0"/>
              <a:t>Downcast</a:t>
            </a:r>
            <a:r>
              <a:rPr lang="fa-IR" dirty="0" smtClean="0"/>
              <a:t>)، بررسی نوع انجام دهید</a:t>
            </a:r>
            <a:endParaRPr lang="en-US" dirty="0" smtClean="0"/>
          </a:p>
          <a:p>
            <a:endParaRPr lang="fa-IR" dirty="0" smtClean="0"/>
          </a:p>
          <a:p>
            <a:r>
              <a:rPr lang="fa-IR" dirty="0" smtClean="0"/>
              <a:t>نکته: اگر ارجاع موردنظر </a:t>
            </a:r>
            <a:r>
              <a:rPr lang="en-US" dirty="0" smtClean="0"/>
              <a:t>null</a:t>
            </a:r>
            <a:r>
              <a:rPr lang="fa-IR" dirty="0" smtClean="0"/>
              <a:t> باشد، این </a:t>
            </a:r>
            <a:r>
              <a:rPr lang="fa-IR" dirty="0" err="1" smtClean="0"/>
              <a:t>عملگر</a:t>
            </a:r>
            <a:r>
              <a:rPr lang="fa-IR" dirty="0" smtClean="0"/>
              <a:t> </a:t>
            </a:r>
            <a:r>
              <a:rPr lang="en-US" dirty="0" smtClean="0"/>
              <a:t>false</a:t>
            </a:r>
            <a:r>
              <a:rPr lang="fa-IR" dirty="0" smtClean="0"/>
              <a:t> </a:t>
            </a:r>
            <a:r>
              <a:rPr lang="fa-IR" dirty="0" err="1" smtClean="0"/>
              <a:t>برمی‌گرداند</a:t>
            </a:r>
            <a:endParaRPr lang="fa-IR" dirty="0" smtClean="0"/>
          </a:p>
        </p:txBody>
      </p:sp>
      <p:sp>
        <p:nvSpPr>
          <p:cNvPr id="4" name="Rectangle 3"/>
          <p:cNvSpPr/>
          <p:nvPr/>
        </p:nvSpPr>
        <p:spPr>
          <a:xfrm>
            <a:off x="76200" y="2154704"/>
            <a:ext cx="4191000" cy="969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Animal </a:t>
            </a:r>
            <a:r>
              <a:rPr lang="en-US" sz="19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x = </a:t>
            </a:r>
            <a:r>
              <a:rPr lang="en-US" sz="1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endParaRPr lang="en-US" sz="19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9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sz="1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instanceof</a:t>
            </a:r>
            <a:r>
              <a:rPr lang="en-US" sz="1900" b="1" dirty="0">
                <a:solidFill>
                  <a:srgbClr val="000000"/>
                </a:solidFill>
                <a:latin typeface="Consolas" panose="020B0609020204030204" pitchFamily="49" charset="0"/>
              </a:rPr>
              <a:t> Cat</a:t>
            </a:r>
            <a:r>
              <a:rPr lang="en-US" sz="1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r>
              <a:rPr lang="en-US" sz="1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9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(x </a:t>
            </a:r>
            <a:r>
              <a:rPr lang="en-US" sz="19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instanceof</a:t>
            </a:r>
            <a:r>
              <a:rPr lang="en-US" sz="1900" b="1" dirty="0">
                <a:solidFill>
                  <a:srgbClr val="000000"/>
                </a:solidFill>
                <a:latin typeface="Consolas" panose="020B0609020204030204" pitchFamily="49" charset="0"/>
              </a:rPr>
              <a:t> Dog</a:t>
            </a:r>
            <a:r>
              <a:rPr lang="en-US" sz="1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r>
              <a:rPr lang="en-US" sz="1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9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" y="152400"/>
            <a:ext cx="3536546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Ref </a:t>
            </a:r>
            <a:r>
              <a:rPr lang="en-US" sz="28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a = ...</a:t>
            </a:r>
          </a:p>
          <a:p>
            <a:r>
              <a:rPr lang="en-US" sz="28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instanceof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Type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1143000" y="5181600"/>
            <a:ext cx="6629400" cy="6924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Animal </a:t>
            </a:r>
            <a:r>
              <a:rPr lang="en-US" sz="1900" dirty="0">
                <a:solidFill>
                  <a:srgbClr val="6A3E3E"/>
                </a:solidFill>
                <a:latin typeface="Consolas" panose="020B0609020204030204" pitchFamily="49" charset="0"/>
              </a:rPr>
              <a:t>x = </a:t>
            </a:r>
            <a:r>
              <a:rPr lang="en-US" sz="1900" b="1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</a:p>
          <a:p>
            <a:r>
              <a:rPr lang="en-US" sz="19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sz="1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instanceof</a:t>
            </a:r>
            <a:r>
              <a:rPr lang="en-US" sz="1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Cat){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Cat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(Cat)x;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.mew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sz="1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9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48804" y="3352800"/>
            <a:ext cx="1398996" cy="2927561"/>
          </a:xfrm>
          <a:custGeom>
            <a:avLst/>
            <a:gdLst>
              <a:gd name="connsiteX0" fmla="*/ 1398996 w 1398996"/>
              <a:gd name="connsiteY0" fmla="*/ 115250 h 2877711"/>
              <a:gd name="connsiteX1" fmla="*/ 167096 w 1398996"/>
              <a:gd name="connsiteY1" fmla="*/ 293050 h 2877711"/>
              <a:gd name="connsiteX2" fmla="*/ 141696 w 1398996"/>
              <a:gd name="connsiteY2" fmla="*/ 2642550 h 2877711"/>
              <a:gd name="connsiteX3" fmla="*/ 1373596 w 1398996"/>
              <a:gd name="connsiteY3" fmla="*/ 2794950 h 2877711"/>
              <a:gd name="connsiteX4" fmla="*/ 1373596 w 1398996"/>
              <a:gd name="connsiteY4" fmla="*/ 2794950 h 2877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8996" h="2877711">
                <a:moveTo>
                  <a:pt x="1398996" y="115250"/>
                </a:moveTo>
                <a:cubicBezTo>
                  <a:pt x="887821" y="-6459"/>
                  <a:pt x="376646" y="-128167"/>
                  <a:pt x="167096" y="293050"/>
                </a:cubicBezTo>
                <a:cubicBezTo>
                  <a:pt x="-42454" y="714267"/>
                  <a:pt x="-59387" y="2225567"/>
                  <a:pt x="141696" y="2642550"/>
                </a:cubicBezTo>
                <a:cubicBezTo>
                  <a:pt x="342779" y="3059533"/>
                  <a:pt x="1373596" y="2794950"/>
                  <a:pt x="1373596" y="2794950"/>
                </a:cubicBezTo>
                <a:lnTo>
                  <a:pt x="1373596" y="2794950"/>
                </a:lnTo>
              </a:path>
            </a:pathLst>
          </a:custGeom>
          <a:noFill/>
          <a:ln w="63500">
            <a:solidFill>
              <a:schemeClr val="accent1">
                <a:shade val="50000"/>
                <a:alpha val="50000"/>
              </a:schemeClr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05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1" grpId="0" animBg="1"/>
      <p:bldP spid="1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3200" dirty="0" smtClean="0"/>
              <a:t>شیء کلاس و متد </a:t>
            </a:r>
            <a:r>
              <a:rPr lang="en-US" sz="3200" dirty="0" err="1" smtClean="0"/>
              <a:t>getClass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a-IR" sz="2600" dirty="0" smtClean="0"/>
              <a:t>اولین بار که از یک کلاس استفاده می‌کنیم، این کلاس در حافظه </a:t>
            </a:r>
            <a:r>
              <a:rPr lang="fa-IR" sz="2600" dirty="0" err="1" smtClean="0"/>
              <a:t>بارگذاری</a:t>
            </a:r>
            <a:r>
              <a:rPr lang="fa-IR" sz="2600" dirty="0" smtClean="0"/>
              <a:t> می‌شود</a:t>
            </a:r>
          </a:p>
          <a:p>
            <a:pPr lvl="1" algn="l" rtl="0"/>
            <a:r>
              <a:rPr lang="en-US" sz="2200" dirty="0" smtClean="0"/>
              <a:t>Dynamic Loading</a:t>
            </a:r>
            <a:endParaRPr lang="fa-IR" sz="2200" dirty="0" smtClean="0"/>
          </a:p>
          <a:p>
            <a:r>
              <a:rPr lang="fa-IR" sz="2600" dirty="0" smtClean="0"/>
              <a:t>اطلاعات مربوط به این کلاس، در شیئی با نام «</a:t>
            </a:r>
            <a:r>
              <a:rPr lang="fa-IR" sz="2600" b="1" dirty="0" smtClean="0"/>
              <a:t>شیء کلاس</a:t>
            </a:r>
            <a:r>
              <a:rPr lang="fa-IR" sz="2600" dirty="0" smtClean="0"/>
              <a:t>» در حافظه جای </a:t>
            </a:r>
            <a:r>
              <a:rPr lang="fa-IR" sz="2600" dirty="0" err="1" smtClean="0"/>
              <a:t>می‌گیرد</a:t>
            </a:r>
            <a:endParaRPr lang="en-US" sz="2600" dirty="0" smtClean="0"/>
          </a:p>
          <a:p>
            <a:pPr lvl="1" algn="l" rtl="0"/>
            <a:r>
              <a:rPr lang="en-US" sz="2200" dirty="0" smtClean="0"/>
              <a:t>Class Object</a:t>
            </a:r>
          </a:p>
          <a:p>
            <a:r>
              <a:rPr lang="fa-IR" sz="2600" dirty="0" smtClean="0"/>
              <a:t>مثلاً یک شیء در حافظه اطلاعات کلاس </a:t>
            </a:r>
            <a:r>
              <a:rPr lang="en-US" sz="2600" dirty="0" smtClean="0"/>
              <a:t>String</a:t>
            </a:r>
            <a:r>
              <a:rPr lang="fa-IR" sz="2600" dirty="0" smtClean="0"/>
              <a:t> </a:t>
            </a:r>
            <a:br>
              <a:rPr lang="fa-IR" sz="2600" dirty="0" smtClean="0"/>
            </a:br>
            <a:r>
              <a:rPr lang="fa-IR" sz="2600" dirty="0" smtClean="0"/>
              <a:t>و شیء دیگری، اطلاعاتی درباره کلاس </a:t>
            </a:r>
            <a:r>
              <a:rPr lang="en-US" sz="2600" dirty="0" smtClean="0"/>
              <a:t>Person</a:t>
            </a:r>
            <a:r>
              <a:rPr lang="fa-IR" sz="2600" dirty="0" smtClean="0"/>
              <a:t> را نگهداری می‌کند</a:t>
            </a:r>
          </a:p>
          <a:p>
            <a:r>
              <a:rPr lang="fa-IR" sz="2600" dirty="0" smtClean="0"/>
              <a:t>هر شیئی، یک ارجاع به «</a:t>
            </a:r>
            <a:r>
              <a:rPr lang="fa-IR" sz="2600" b="1" dirty="0" smtClean="0"/>
              <a:t>شیء کلاس</a:t>
            </a:r>
            <a:r>
              <a:rPr lang="fa-IR" sz="2600" dirty="0" smtClean="0"/>
              <a:t>» خودش دارد</a:t>
            </a:r>
          </a:p>
          <a:p>
            <a:r>
              <a:rPr lang="fa-IR" sz="2600" dirty="0" smtClean="0"/>
              <a:t>این ارجاع با کمک متد </a:t>
            </a:r>
            <a:r>
              <a:rPr lang="en-US" sz="2600" b="1" dirty="0" err="1" smtClean="0"/>
              <a:t>getClass</a:t>
            </a:r>
            <a:r>
              <a:rPr lang="en-US" sz="2600" b="1" dirty="0" smtClean="0"/>
              <a:t>()</a:t>
            </a:r>
            <a:r>
              <a:rPr lang="fa-IR" sz="2600" dirty="0" smtClean="0"/>
              <a:t> </a:t>
            </a:r>
            <a:r>
              <a:rPr lang="fa-IR" sz="2600" dirty="0" err="1" smtClean="0"/>
              <a:t>برمی‌گردد</a:t>
            </a:r>
            <a:endParaRPr lang="fa-IR" sz="2600" dirty="0" smtClean="0"/>
          </a:p>
          <a:p>
            <a:r>
              <a:rPr lang="fa-IR" sz="2600" dirty="0" smtClean="0"/>
              <a:t>متد </a:t>
            </a:r>
            <a:r>
              <a:rPr lang="en-US" sz="2600" dirty="0" err="1" smtClean="0"/>
              <a:t>getClass</a:t>
            </a:r>
            <a:r>
              <a:rPr lang="fa-IR" sz="2600" dirty="0" smtClean="0"/>
              <a:t> </a:t>
            </a:r>
            <a:r>
              <a:rPr lang="fa-IR" sz="2600" u="sng" dirty="0" smtClean="0"/>
              <a:t>در </a:t>
            </a:r>
            <a:r>
              <a:rPr lang="en-US" sz="2600" u="sng" dirty="0" smtClean="0"/>
              <a:t>Object</a:t>
            </a:r>
            <a:r>
              <a:rPr lang="fa-IR" sz="2600" u="sng" dirty="0" smtClean="0"/>
              <a:t> </a:t>
            </a:r>
            <a:r>
              <a:rPr lang="fa-IR" sz="2600" u="sng" dirty="0" err="1" smtClean="0"/>
              <a:t>پیاده‌سازی</a:t>
            </a:r>
            <a:r>
              <a:rPr lang="fa-IR" sz="2600" u="sng" dirty="0" smtClean="0"/>
              <a:t> شده و </a:t>
            </a:r>
            <a:r>
              <a:rPr lang="en-US" sz="2600" u="sng" dirty="0" smtClean="0"/>
              <a:t>final</a:t>
            </a:r>
            <a:r>
              <a:rPr lang="fa-IR" sz="2600" u="sng" dirty="0" smtClean="0"/>
              <a:t> است</a:t>
            </a:r>
            <a:endParaRPr lang="en-US" sz="2600" u="sng" dirty="0" smtClean="0"/>
          </a:p>
          <a:p>
            <a:pPr marL="0" indent="0">
              <a:buNone/>
            </a:pPr>
            <a:r>
              <a:rPr lang="en-US" sz="2600" dirty="0" smtClean="0"/>
              <a:t> </a:t>
            </a:r>
          </a:p>
          <a:p>
            <a:pPr marL="0" indent="0">
              <a:buNone/>
            </a:pPr>
            <a:r>
              <a:rPr lang="en-US" sz="2600" dirty="0" smtClean="0"/>
              <a:t> </a:t>
            </a:r>
            <a:endParaRPr lang="en-US" sz="2600" dirty="0"/>
          </a:p>
        </p:txBody>
      </p:sp>
      <p:sp>
        <p:nvSpPr>
          <p:cNvPr id="4" name="Rectangle 3"/>
          <p:cNvSpPr/>
          <p:nvPr/>
        </p:nvSpPr>
        <p:spPr>
          <a:xfrm>
            <a:off x="457200" y="5308937"/>
            <a:ext cx="5943600" cy="10156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Animal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Dog(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"Fido"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20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getSimpleName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76200"/>
            <a:ext cx="2933815" cy="830997"/>
          </a:xfrm>
          <a:prstGeom prst="rect">
            <a:avLst/>
          </a:prstGeom>
          <a:solidFill>
            <a:srgbClr val="DBFBEC"/>
          </a:solidFill>
        </p:spPr>
        <p:txBody>
          <a:bodyPr wrap="none">
            <a:spAutoFit/>
          </a:bodyPr>
          <a:lstStyle/>
          <a:p>
            <a:pPr lvl="0" algn="r" rtl="1">
              <a:buClr>
                <a:srgbClr val="92278F"/>
              </a:buClr>
              <a:buSzPct val="70000"/>
            </a:pPr>
            <a:r>
              <a:rPr lang="fa-IR" sz="2400" b="1" dirty="0">
                <a:solidFill>
                  <a:prstClr val="black"/>
                </a:solidFill>
                <a:cs typeface="B Nazanin" pitchFamily="2" charset="-78"/>
              </a:rPr>
              <a:t>توضیح بیشتر</a:t>
            </a:r>
            <a:r>
              <a:rPr lang="fa-IR" sz="2400" b="1" dirty="0" smtClean="0">
                <a:solidFill>
                  <a:prstClr val="black"/>
                </a:solidFill>
                <a:cs typeface="B Nazanin" pitchFamily="2" charset="-78"/>
              </a:rPr>
              <a:t>:</a:t>
            </a:r>
            <a:endParaRPr lang="en-US" sz="2400" b="1" dirty="0" smtClean="0">
              <a:solidFill>
                <a:prstClr val="black"/>
              </a:solidFill>
              <a:cs typeface="B Nazanin" pitchFamily="2" charset="-78"/>
            </a:endParaRPr>
          </a:p>
          <a:p>
            <a:pPr lvl="0" algn="r" rtl="1">
              <a:buClr>
                <a:srgbClr val="92278F"/>
              </a:buClr>
              <a:buSzPct val="70000"/>
            </a:pPr>
            <a:r>
              <a:rPr lang="fa-IR" sz="2400" b="1" dirty="0" smtClean="0">
                <a:solidFill>
                  <a:prstClr val="black"/>
                </a:solidFill>
                <a:cs typeface="B Nazanin" pitchFamily="2" charset="-78"/>
              </a:rPr>
              <a:t> </a:t>
            </a:r>
            <a:r>
              <a:rPr lang="fa-IR" sz="2400" b="1" dirty="0">
                <a:solidFill>
                  <a:prstClr val="black"/>
                </a:solidFill>
                <a:cs typeface="B Nazanin" pitchFamily="2" charset="-78"/>
              </a:rPr>
              <a:t>در مبحث </a:t>
            </a:r>
            <a:r>
              <a:rPr lang="en-US" sz="2400" b="1" dirty="0">
                <a:solidFill>
                  <a:prstClr val="black"/>
                </a:solidFill>
                <a:cs typeface="B Nazanin" pitchFamily="2" charset="-78"/>
              </a:rPr>
              <a:t>Reflection</a:t>
            </a:r>
            <a:endParaRPr lang="fa-IR" sz="2400" b="1" dirty="0">
              <a:solidFill>
                <a:prstClr val="black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4600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500" dirty="0" smtClean="0"/>
              <a:t>Permanent Generation</a:t>
            </a:r>
            <a:r>
              <a:rPr lang="fa-IR" sz="3500" dirty="0" smtClean="0"/>
              <a:t> و </a:t>
            </a:r>
            <a:r>
              <a:rPr lang="en-US" sz="3500" dirty="0" err="1" smtClean="0"/>
              <a:t>Metaspace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8763000" cy="60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a-IR" sz="2400" dirty="0" smtClean="0"/>
              <a:t>هر «شیء کلاس» در حافظه جای </a:t>
            </a:r>
            <a:r>
              <a:rPr lang="fa-IR" sz="2400" dirty="0" err="1" smtClean="0"/>
              <a:t>می‌گیرد</a:t>
            </a:r>
            <a:r>
              <a:rPr lang="fa-IR" sz="2400" dirty="0" smtClean="0"/>
              <a:t>. </a:t>
            </a:r>
            <a:r>
              <a:rPr lang="fa-IR" sz="2400" dirty="0"/>
              <a:t>بخشی از حافظه مسؤول نگهداری این اشیاء </a:t>
            </a:r>
            <a:r>
              <a:rPr lang="fa-IR" sz="2400" dirty="0" smtClean="0"/>
              <a:t>است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1600200"/>
            <a:ext cx="8763000" cy="30368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>
            <a:noAutofit/>
          </a:bodyPr>
          <a:lstStyle>
            <a:lvl1pPr marL="274320" indent="-274320" algn="r" rtl="1" eaLnBrk="1" latinLnBrk="0" hangingPunct="1">
              <a:lnSpc>
                <a:spcPct val="130000"/>
              </a:lnSpc>
              <a:spcBef>
                <a:spcPts val="8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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1pPr>
            <a:lvl2pPr marL="640080" indent="-274320" algn="r" rtl="1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2pPr>
            <a:lvl3pPr marL="914400" indent="-182880" algn="r" rtl="1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3pPr>
            <a:lvl4pPr marL="1188720" indent="-182880" algn="r" rtl="1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4pPr>
            <a:lvl5pPr marL="1463040" indent="-182880" algn="r" rtl="1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a-IR" sz="1100" dirty="0" smtClean="0"/>
          </a:p>
          <a:p>
            <a:r>
              <a:rPr lang="fa-IR" sz="2400" dirty="0" smtClean="0"/>
              <a:t>اطلاعات کلاس‌ها (شیء کلاس‌ها) در بخشی به نام </a:t>
            </a:r>
            <a:r>
              <a:rPr lang="en-US" sz="2400" b="1" dirty="0" err="1" smtClean="0"/>
              <a:t>PermGen</a:t>
            </a:r>
            <a:r>
              <a:rPr lang="fa-IR" sz="2400" b="1" dirty="0" smtClean="0"/>
              <a:t> </a:t>
            </a:r>
            <a:r>
              <a:rPr lang="fa-IR" sz="2400" dirty="0" smtClean="0"/>
              <a:t>ذخیره می‌شود</a:t>
            </a:r>
            <a:endParaRPr lang="en-US" sz="2400" dirty="0" smtClean="0"/>
          </a:p>
          <a:p>
            <a:r>
              <a:rPr lang="fa-IR" sz="2400" dirty="0" smtClean="0"/>
              <a:t>اگر پروژه </a:t>
            </a:r>
            <a:r>
              <a:rPr lang="fa-IR" sz="2400" dirty="0" err="1" smtClean="0"/>
              <a:t>بسيار</a:t>
            </a:r>
            <a:r>
              <a:rPr lang="fa-IR" sz="2400" dirty="0" smtClean="0"/>
              <a:t> بزرگی داشته باشیم، ممکن است این فضا پر شود و خطا ایجاد شود</a:t>
            </a:r>
          </a:p>
          <a:p>
            <a:pPr marL="0" indent="0">
              <a:buNone/>
            </a:pPr>
            <a:endParaRPr lang="en-US" sz="100" dirty="0" smtClean="0"/>
          </a:p>
          <a:p>
            <a:pPr marL="0" indent="0">
              <a:buNone/>
            </a:pPr>
            <a:r>
              <a:rPr lang="fa-IR" sz="2400" dirty="0" smtClean="0"/>
              <a:t>  - </a:t>
            </a:r>
            <a:r>
              <a:rPr lang="fa-IR" sz="2400" dirty="0" err="1" smtClean="0"/>
              <a:t>برنامه‎ای</a:t>
            </a:r>
            <a:r>
              <a:rPr lang="fa-IR" sz="2400" dirty="0" smtClean="0"/>
              <a:t> که کلاس‌های </a:t>
            </a:r>
            <a:r>
              <a:rPr lang="fa-IR" sz="2400" dirty="0" err="1" smtClean="0"/>
              <a:t>زيادی</a:t>
            </a:r>
            <a:r>
              <a:rPr lang="fa-IR" sz="2400" dirty="0" smtClean="0"/>
              <a:t> (</a:t>
            </a:r>
            <a:r>
              <a:rPr lang="fa-IR" sz="2400" dirty="0" err="1" smtClean="0"/>
              <a:t>کتابخانه‌ها</a:t>
            </a:r>
            <a:r>
              <a:rPr lang="fa-IR" sz="2400" dirty="0" smtClean="0"/>
              <a:t> و </a:t>
            </a:r>
            <a:r>
              <a:rPr lang="en-US" sz="2000" dirty="0" smtClean="0"/>
              <a:t>JAR</a:t>
            </a:r>
            <a:r>
              <a:rPr lang="fa-IR" sz="2000" dirty="0" smtClean="0"/>
              <a:t> </a:t>
            </a:r>
            <a:r>
              <a:rPr lang="fa-IR" sz="2400" dirty="0" smtClean="0"/>
              <a:t>های متنوع) را استفاده و </a:t>
            </a:r>
            <a:r>
              <a:rPr lang="fa-IR" sz="2400" dirty="0" err="1" smtClean="0"/>
              <a:t>بارگذاری</a:t>
            </a:r>
            <a:r>
              <a:rPr lang="fa-IR" sz="2400" dirty="0" smtClean="0"/>
              <a:t> کند</a:t>
            </a:r>
          </a:p>
          <a:p>
            <a:r>
              <a:rPr lang="fa-IR" sz="2400" dirty="0" smtClean="0"/>
              <a:t>حجم حافظه </a:t>
            </a:r>
            <a:r>
              <a:rPr lang="en-US" sz="2400" dirty="0" err="1" smtClean="0"/>
              <a:t>PermGen</a:t>
            </a:r>
            <a:r>
              <a:rPr lang="fa-IR" sz="2400" dirty="0" smtClean="0"/>
              <a:t> قابل تنظیم است: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4713238"/>
            <a:ext cx="8763000" cy="11541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lvl="0" algn="r" rtl="1"/>
            <a:r>
              <a:rPr lang="fa-IR" sz="2300" dirty="0" smtClean="0">
                <a:solidFill>
                  <a:prstClr val="black"/>
                </a:solidFill>
                <a:cs typeface="B Nazanin" panose="00000400000000000000" pitchFamily="2" charset="-78"/>
              </a:rPr>
              <a:t>اطلاعات مربوط به کلاس‌ها در </a:t>
            </a:r>
            <a:r>
              <a:rPr lang="en-US" sz="2300" b="1" dirty="0" err="1" smtClean="0">
                <a:solidFill>
                  <a:prstClr val="black"/>
                </a:solidFill>
                <a:cs typeface="B Nazanin" panose="00000400000000000000" pitchFamily="2" charset="-78"/>
              </a:rPr>
              <a:t>Metaspace</a:t>
            </a:r>
            <a:r>
              <a:rPr lang="fa-IR" sz="2300" b="1" dirty="0" smtClean="0">
                <a:solidFill>
                  <a:prstClr val="black"/>
                </a:solidFill>
                <a:cs typeface="B Nazanin" panose="00000400000000000000" pitchFamily="2" charset="-78"/>
              </a:rPr>
              <a:t> </a:t>
            </a:r>
            <a:r>
              <a:rPr lang="fa-IR" sz="2300" dirty="0" smtClean="0">
                <a:solidFill>
                  <a:prstClr val="black"/>
                </a:solidFill>
                <a:cs typeface="B Nazanin" panose="00000400000000000000" pitchFamily="2" charset="-78"/>
              </a:rPr>
              <a:t>نگهداری می‌شود</a:t>
            </a:r>
          </a:p>
          <a:p>
            <a:pPr lvl="1" algn="r" rtl="1"/>
            <a:r>
              <a:rPr lang="fa-IR" sz="2300" dirty="0" smtClean="0">
                <a:solidFill>
                  <a:prstClr val="black"/>
                </a:solidFill>
                <a:cs typeface="B Nazanin" panose="00000400000000000000" pitchFamily="2" charset="-78"/>
              </a:rPr>
              <a:t>- </a:t>
            </a:r>
            <a:r>
              <a:rPr lang="en-US" sz="2300" b="1" u="sng" dirty="0" err="1" smtClean="0">
                <a:solidFill>
                  <a:prstClr val="black"/>
                </a:solidFill>
                <a:cs typeface="B Nazanin" panose="00000400000000000000" pitchFamily="2" charset="-78"/>
              </a:rPr>
              <a:t>PermGen</a:t>
            </a:r>
            <a:r>
              <a:rPr lang="fa-IR" sz="2300" b="1" u="sng" dirty="0" smtClean="0">
                <a:solidFill>
                  <a:prstClr val="black"/>
                </a:solidFill>
                <a:cs typeface="B Nazanin" panose="00000400000000000000" pitchFamily="2" charset="-78"/>
              </a:rPr>
              <a:t> حذف شده است</a:t>
            </a:r>
          </a:p>
          <a:p>
            <a:pPr lvl="1" algn="r" rtl="1"/>
            <a:r>
              <a:rPr lang="fa-IR" sz="2300" dirty="0" smtClean="0">
                <a:solidFill>
                  <a:prstClr val="black"/>
                </a:solidFill>
                <a:cs typeface="B Nazanin" panose="00000400000000000000" pitchFamily="2" charset="-78"/>
              </a:rPr>
              <a:t>- برخی از مشکلات و </a:t>
            </a:r>
            <a:r>
              <a:rPr lang="fa-IR" sz="2300" dirty="0" err="1" smtClean="0">
                <a:solidFill>
                  <a:prstClr val="black"/>
                </a:solidFill>
                <a:cs typeface="B Nazanin" panose="00000400000000000000" pitchFamily="2" charset="-78"/>
              </a:rPr>
              <a:t>دردسرها</a:t>
            </a:r>
            <a:r>
              <a:rPr lang="fa-IR" sz="2300" dirty="0" smtClean="0">
                <a:solidFill>
                  <a:prstClr val="black"/>
                </a:solidFill>
                <a:cs typeface="B Nazanin" panose="00000400000000000000" pitchFamily="2" charset="-78"/>
              </a:rPr>
              <a:t> هم از بین رفته: دیگر </a:t>
            </a:r>
            <a:r>
              <a:rPr lang="fa-IR" sz="2300" b="1" u="sng" dirty="0" smtClean="0">
                <a:solidFill>
                  <a:prstClr val="black"/>
                </a:solidFill>
                <a:cs typeface="B Nazanin" panose="00000400000000000000" pitchFamily="2" charset="-78"/>
              </a:rPr>
              <a:t>نیازی به تنظیم </a:t>
            </a:r>
            <a:r>
              <a:rPr lang="en-US" sz="2000" b="1" u="sng" dirty="0" err="1" smtClean="0">
                <a:solidFill>
                  <a:prstClr val="black"/>
                </a:solidFill>
                <a:cs typeface="B Nazanin" panose="00000400000000000000" pitchFamily="2" charset="-78"/>
              </a:rPr>
              <a:t>PermSize</a:t>
            </a:r>
            <a:r>
              <a:rPr lang="fa-IR" sz="2000" b="1" u="sng" dirty="0" smtClean="0">
                <a:solidFill>
                  <a:prstClr val="black"/>
                </a:solidFill>
                <a:cs typeface="B Nazanin" panose="00000400000000000000" pitchFamily="2" charset="-78"/>
              </a:rPr>
              <a:t> </a:t>
            </a:r>
            <a:r>
              <a:rPr lang="fa-IR" sz="2300" b="1" u="sng" dirty="0" smtClean="0">
                <a:solidFill>
                  <a:prstClr val="black"/>
                </a:solidFill>
                <a:cs typeface="B Nazanin" panose="00000400000000000000" pitchFamily="2" charset="-78"/>
              </a:rPr>
              <a:t>نیست</a:t>
            </a:r>
            <a:endParaRPr lang="en-US" sz="2300" b="1" u="sng" dirty="0" smtClean="0">
              <a:solidFill>
                <a:prstClr val="black"/>
              </a:solidFill>
              <a:cs typeface="B Nazani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09700" y="5943600"/>
            <a:ext cx="640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rtl="1"/>
            <a:r>
              <a:rPr lang="fa-IR" sz="2400" dirty="0">
                <a:solidFill>
                  <a:prstClr val="black"/>
                </a:solidFill>
                <a:cs typeface="B Nazanin" panose="00000400000000000000" pitchFamily="2" charset="-78"/>
              </a:rPr>
              <a:t>یادآوری: تنظیم اندازه حافظه </a:t>
            </a:r>
            <a:r>
              <a:rPr lang="en-US" sz="2400" dirty="0">
                <a:solidFill>
                  <a:prstClr val="black"/>
                </a:solidFill>
                <a:cs typeface="B Nazanin" panose="00000400000000000000" pitchFamily="2" charset="-78"/>
              </a:rPr>
              <a:t>Heap</a:t>
            </a:r>
            <a:r>
              <a:rPr lang="fa-IR" sz="2400" dirty="0">
                <a:solidFill>
                  <a:prstClr val="black"/>
                </a:solidFill>
                <a:cs typeface="B Nazanin" panose="00000400000000000000" pitchFamily="2" charset="-78"/>
              </a:rPr>
              <a:t> با کمک </a:t>
            </a:r>
            <a:r>
              <a:rPr lang="en-US" sz="2400" dirty="0">
                <a:solidFill>
                  <a:prstClr val="black"/>
                </a:solidFill>
                <a:cs typeface="B Nazanin" panose="00000400000000000000" pitchFamily="2" charset="-78"/>
              </a:rPr>
              <a:t>–</a:t>
            </a:r>
            <a:r>
              <a:rPr lang="en-US" sz="2400" dirty="0" err="1">
                <a:solidFill>
                  <a:prstClr val="black"/>
                </a:solidFill>
                <a:cs typeface="B Nazanin" panose="00000400000000000000" pitchFamily="2" charset="-78"/>
              </a:rPr>
              <a:t>Xms</a:t>
            </a:r>
            <a:r>
              <a:rPr lang="fa-IR" sz="2400" dirty="0">
                <a:solidFill>
                  <a:prstClr val="black"/>
                </a:solidFill>
                <a:cs typeface="B Nazanin" panose="00000400000000000000" pitchFamily="2" charset="-78"/>
              </a:rPr>
              <a:t> و </a:t>
            </a:r>
            <a:r>
              <a:rPr lang="en-US" sz="2400" dirty="0">
                <a:solidFill>
                  <a:prstClr val="black"/>
                </a:solidFill>
                <a:cs typeface="B Nazanin" panose="00000400000000000000" pitchFamily="2" charset="-78"/>
              </a:rPr>
              <a:t>–</a:t>
            </a:r>
            <a:r>
              <a:rPr lang="en-US" sz="2400" dirty="0" err="1">
                <a:solidFill>
                  <a:prstClr val="black"/>
                </a:solidFill>
                <a:cs typeface="B Nazanin" panose="00000400000000000000" pitchFamily="2" charset="-78"/>
              </a:rPr>
              <a:t>Xmx</a:t>
            </a:r>
            <a:r>
              <a:rPr lang="fa-IR" sz="2400" dirty="0">
                <a:solidFill>
                  <a:prstClr val="black"/>
                </a:solidFill>
                <a:cs typeface="B Nazanin" panose="00000400000000000000" pitchFamily="2" charset="-78"/>
              </a:rPr>
              <a:t> </a:t>
            </a:r>
            <a:endParaRPr lang="en-US" sz="2400" dirty="0">
              <a:solidFill>
                <a:prstClr val="black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72477" y="1600200"/>
            <a:ext cx="2242923" cy="461665"/>
          </a:xfrm>
          <a:prstGeom prst="rect">
            <a:avLst/>
          </a:prstGeom>
          <a:solidFill>
            <a:srgbClr val="C00000"/>
          </a:solidFill>
        </p:spPr>
        <p:txBody>
          <a:bodyPr wrap="none">
            <a:spAutoFit/>
          </a:bodyPr>
          <a:lstStyle/>
          <a:p>
            <a:pPr algn="r" rtl="1"/>
            <a:r>
              <a:rPr lang="fa-IR" sz="2400" b="1" u="sng" dirty="0" smtClean="0">
                <a:solidFill>
                  <a:schemeClr val="bg1">
                    <a:lumMod val="95000"/>
                  </a:schemeClr>
                </a:solidFill>
                <a:cs typeface="B Nazanin" panose="00000400000000000000" pitchFamily="2" charset="-78"/>
              </a:rPr>
              <a:t>قبل از نسخه 8 جاوا</a:t>
            </a:r>
            <a:endParaRPr lang="en-US" b="1" u="sng" dirty="0">
              <a:solidFill>
                <a:schemeClr val="bg1">
                  <a:lumMod val="9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" y="4724400"/>
            <a:ext cx="1505541" cy="461665"/>
          </a:xfrm>
          <a:prstGeom prst="rect">
            <a:avLst/>
          </a:prstGeom>
          <a:solidFill>
            <a:srgbClr val="C00000"/>
          </a:solidFill>
        </p:spPr>
        <p:txBody>
          <a:bodyPr wrap="none">
            <a:spAutoFit/>
          </a:bodyPr>
          <a:lstStyle/>
          <a:p>
            <a:pPr algn="r" rtl="1"/>
            <a:r>
              <a:rPr lang="fa-IR" sz="2400" b="1" u="sng" dirty="0" smtClean="0">
                <a:solidFill>
                  <a:schemeClr val="bg1">
                    <a:lumMod val="95000"/>
                  </a:schemeClr>
                </a:solidFill>
                <a:cs typeface="B Nazanin" panose="00000400000000000000" pitchFamily="2" charset="-78"/>
              </a:rPr>
              <a:t>بعد از جاوا 8</a:t>
            </a:r>
            <a:endParaRPr lang="en-US" b="1" u="sng" dirty="0">
              <a:solidFill>
                <a:schemeClr val="bg1">
                  <a:lumMod val="9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2400" y="4202668"/>
            <a:ext cx="5029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java </a:t>
            </a:r>
            <a:r>
              <a:rPr lang="en-US" sz="2000" b="1" dirty="0"/>
              <a:t>-</a:t>
            </a:r>
            <a:r>
              <a:rPr lang="en-US" sz="2000" b="1" dirty="0" err="1"/>
              <a:t>XX:MaxPermSize</a:t>
            </a:r>
            <a:r>
              <a:rPr lang="en-US" sz="2000" dirty="0"/>
              <a:t>=512m </a:t>
            </a:r>
            <a:r>
              <a:rPr lang="en-US" sz="2000" dirty="0" err="1" smtClean="0"/>
              <a:t>MyClass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215458" y="2983468"/>
            <a:ext cx="214674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fontAlgn="base"/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OutOfMemoryError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9" name="Picture 11" descr="http://www.dailyfreepsd.com/wp-content/uploads/2013/06/happy-smile-cartoon-face-vector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28800" y="4739251"/>
            <a:ext cx="684212" cy="705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08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/>
      <p:bldP spid="9" grpId="0" animBg="1"/>
      <p:bldP spid="10" grpId="0" animBg="1"/>
      <p:bldP spid="12" grpId="0"/>
      <p:bldP spid="13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کوییز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0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خروجی این برنامه چیست؟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52400" y="1752600"/>
            <a:ext cx="8763000" cy="4343400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Animal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Cat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400" b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Maloos</a:t>
            </a:r>
            <a:r>
              <a:rPr lang="en-US" sz="24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i="1" dirty="0" err="1">
                <a:solidFill>
                  <a:srgbClr val="7F0055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Object);</a:t>
            </a:r>
          </a:p>
          <a:p>
            <a:pPr marL="0" indent="0" algn="l" rtl="0">
              <a:buNone/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i="1" dirty="0" err="1">
                <a:solidFill>
                  <a:srgbClr val="7F0055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Animal);</a:t>
            </a:r>
          </a:p>
          <a:p>
            <a:pPr marL="0" indent="0" algn="l" rtl="0">
              <a:buNone/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i="1" dirty="0" err="1">
                <a:solidFill>
                  <a:srgbClr val="7F0055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Cat);</a:t>
            </a:r>
          </a:p>
          <a:p>
            <a:pPr marL="0" indent="0" algn="l" rtl="0">
              <a:buNone/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i="1" dirty="0" err="1">
                <a:solidFill>
                  <a:srgbClr val="7F0055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Dog);</a:t>
            </a:r>
          </a:p>
          <a:p>
            <a:pPr marL="0" indent="0" algn="l" rtl="0">
              <a:buNone/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.getClass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 algn="l" rtl="0">
              <a:buNone/>
            </a:pP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7010400" y="2971800"/>
            <a:ext cx="990600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10400" y="2362200"/>
            <a:ext cx="990600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10400" y="3581400"/>
            <a:ext cx="990600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10400" y="4186535"/>
            <a:ext cx="1066800" cy="46166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false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05200" y="5329535"/>
            <a:ext cx="4876800" cy="461665"/>
          </a:xfrm>
          <a:prstGeom prst="rect">
            <a:avLst/>
          </a:prstGeom>
          <a:solidFill>
            <a:srgbClr val="DBFBEC"/>
          </a:solidFill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ir.javacup.polymorphism.Cat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49928" y="1295400"/>
            <a:ext cx="17892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3200" dirty="0" smtClean="0">
                <a:solidFill>
                  <a:prstClr val="black"/>
                </a:solidFill>
                <a:cs typeface="B Nazanin" pitchFamily="2" charset="-78"/>
              </a:rPr>
              <a:t>پاسخ صحیح: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32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  <p:bldP spid="11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تمرین عملی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1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 دیگر: </a:t>
            </a:r>
            <a:r>
              <a:rPr lang="fa-IR" dirty="0" err="1" smtClean="0"/>
              <a:t>شبیه‌سازی</a:t>
            </a:r>
            <a:r>
              <a:rPr lang="fa-IR" dirty="0" smtClean="0"/>
              <a:t> آلات </a:t>
            </a:r>
            <a:r>
              <a:rPr lang="fa-IR" dirty="0"/>
              <a:t>موسیقی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sz="3000" dirty="0"/>
              <a:t>یک نت </a:t>
            </a:r>
            <a:r>
              <a:rPr lang="fa-IR" sz="3000" dirty="0" smtClean="0"/>
              <a:t>مشابه: صداهای </a:t>
            </a:r>
            <a:r>
              <a:rPr lang="fa-IR" sz="3000" dirty="0"/>
              <a:t>متفاوت روی آلات </a:t>
            </a:r>
            <a:r>
              <a:rPr lang="fa-IR" sz="3000" dirty="0" smtClean="0"/>
              <a:t>مختلف</a:t>
            </a:r>
          </a:p>
          <a:p>
            <a:pPr marL="0" indent="0">
              <a:buNone/>
            </a:pPr>
            <a:endParaRPr lang="fa-IR" sz="2000" dirty="0" smtClean="0"/>
          </a:p>
          <a:p>
            <a:r>
              <a:rPr lang="fa-IR" sz="3000" dirty="0" smtClean="0"/>
              <a:t>رنگ صدای تار و کمانچه متفاوت است، حتی اگر یک آهنگ را </a:t>
            </a:r>
            <a:r>
              <a:rPr lang="fa-IR" sz="3000" dirty="0" err="1" smtClean="0"/>
              <a:t>بنوازند</a:t>
            </a:r>
            <a:endParaRPr lang="fa-IR" sz="3000" dirty="0" smtClean="0"/>
          </a:p>
          <a:p>
            <a:pPr lvl="1"/>
            <a:r>
              <a:rPr lang="fa-IR" sz="2600" dirty="0" smtClean="0"/>
              <a:t>این اشیاء رفتار متفاوتی هنگام </a:t>
            </a:r>
            <a:br>
              <a:rPr lang="fa-IR" sz="2600" dirty="0" smtClean="0"/>
            </a:br>
            <a:r>
              <a:rPr lang="fa-IR" sz="2600" dirty="0" smtClean="0"/>
              <a:t>فراخوانی دستور یکسان دارند</a:t>
            </a:r>
          </a:p>
          <a:p>
            <a:r>
              <a:rPr lang="fa-IR" sz="3000" dirty="0" smtClean="0"/>
              <a:t>رفتار یک ساز:</a:t>
            </a:r>
            <a:r>
              <a:rPr lang="fa-IR" sz="3000" dirty="0"/>
              <a:t/>
            </a:r>
            <a:br>
              <a:rPr lang="fa-IR" sz="3000" dirty="0"/>
            </a:br>
            <a:r>
              <a:rPr lang="fa-IR" sz="3000" dirty="0" smtClean="0"/>
              <a:t>به نوع آن وابسته است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" y="1091214"/>
            <a:ext cx="1828800" cy="1118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264" y="3273104"/>
            <a:ext cx="1224136" cy="3172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17987" y="4419600"/>
            <a:ext cx="1949413" cy="194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2600" y="3124200"/>
            <a:ext cx="2120056" cy="33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96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تمرین عملی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a-IR" dirty="0" smtClean="0"/>
              <a:t>کلاس </a:t>
            </a:r>
            <a:r>
              <a:rPr lang="en-US" dirty="0" smtClean="0"/>
              <a:t>Component</a:t>
            </a:r>
            <a:r>
              <a:rPr lang="fa-IR" dirty="0" smtClean="0"/>
              <a:t> </a:t>
            </a:r>
          </a:p>
          <a:p>
            <a:pPr lvl="1"/>
            <a:r>
              <a:rPr lang="fa-IR" dirty="0" smtClean="0"/>
              <a:t>با ويژگی‌های طول و عرض</a:t>
            </a:r>
          </a:p>
          <a:p>
            <a:pPr lvl="1"/>
            <a:r>
              <a:rPr lang="fa-IR" dirty="0" smtClean="0"/>
              <a:t>متد انتزاعی </a:t>
            </a:r>
            <a:r>
              <a:rPr lang="en-US" dirty="0" smtClean="0"/>
              <a:t>show</a:t>
            </a:r>
            <a:endParaRPr lang="fa-IR" dirty="0" smtClean="0"/>
          </a:p>
          <a:p>
            <a:pPr lvl="1"/>
            <a:r>
              <a:rPr lang="fa-IR" dirty="0" err="1" smtClean="0"/>
              <a:t>زیرکلاس‌های</a:t>
            </a:r>
            <a:r>
              <a:rPr lang="fa-IR" dirty="0" smtClean="0"/>
              <a:t> </a:t>
            </a:r>
            <a:r>
              <a:rPr lang="en-US" dirty="0" smtClean="0"/>
              <a:t>Button</a:t>
            </a:r>
            <a:r>
              <a:rPr lang="fa-IR" dirty="0" smtClean="0"/>
              <a:t> و </a:t>
            </a:r>
            <a:r>
              <a:rPr lang="en-US" dirty="0" err="1" smtClean="0"/>
              <a:t>TextBox</a:t>
            </a:r>
            <a:endParaRPr lang="en-US" dirty="0" smtClean="0"/>
          </a:p>
          <a:p>
            <a:pPr lvl="1"/>
            <a:r>
              <a:rPr lang="fa-IR" dirty="0" smtClean="0"/>
              <a:t>ایجاد و استفاده از آرایه </a:t>
            </a:r>
            <a:r>
              <a:rPr lang="en-US" dirty="0" err="1" smtClean="0"/>
              <a:t>Componentp</a:t>
            </a:r>
            <a:r>
              <a:rPr lang="en-US" dirty="0" smtClean="0"/>
              <a:t>[]</a:t>
            </a:r>
            <a:endParaRPr lang="fa-IR" dirty="0" smtClean="0"/>
          </a:p>
          <a:p>
            <a:endParaRPr lang="fa-IR" sz="1600" dirty="0" smtClean="0"/>
          </a:p>
          <a:p>
            <a:r>
              <a:rPr lang="fa-IR" dirty="0" smtClean="0"/>
              <a:t>تمرین در زمینه کلیدواژه </a:t>
            </a:r>
            <a:r>
              <a:rPr lang="en-US" dirty="0" smtClean="0"/>
              <a:t>final</a:t>
            </a:r>
            <a:endParaRPr lang="fa-IR" dirty="0"/>
          </a:p>
          <a:p>
            <a:pPr lvl="1"/>
            <a:r>
              <a:rPr lang="fa-IR" dirty="0" smtClean="0"/>
              <a:t>متد، کلاس یا متغیر ثابت</a:t>
            </a:r>
          </a:p>
          <a:p>
            <a:pPr lvl="1"/>
            <a:endParaRPr lang="fa-IR" sz="1600" dirty="0" smtClean="0"/>
          </a:p>
          <a:p>
            <a:r>
              <a:rPr lang="fa-IR" dirty="0" smtClean="0"/>
              <a:t>تولید و مشاهده متن متد </a:t>
            </a:r>
            <a:r>
              <a:rPr lang="en-US" dirty="0" smtClean="0"/>
              <a:t>equals</a:t>
            </a:r>
            <a:r>
              <a:rPr lang="fa-IR" dirty="0" smtClean="0"/>
              <a:t> که توسط </a:t>
            </a:r>
            <a:r>
              <a:rPr lang="en-US" dirty="0" smtClean="0"/>
              <a:t>eclipse</a:t>
            </a:r>
            <a:r>
              <a:rPr lang="fa-IR" dirty="0" smtClean="0"/>
              <a:t> ایجاد می‌شود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05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 smtClean="0"/>
              <a:t>جمع‌بندی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8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جمع‌بندی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مفهوم </a:t>
            </a:r>
            <a:r>
              <a:rPr lang="fa-IR" dirty="0" err="1" smtClean="0"/>
              <a:t>چندریختی</a:t>
            </a:r>
            <a:r>
              <a:rPr lang="fa-IR" dirty="0" smtClean="0"/>
              <a:t> </a:t>
            </a:r>
            <a:r>
              <a:rPr lang="fa-IR" dirty="0"/>
              <a:t>(</a:t>
            </a:r>
            <a:r>
              <a:rPr lang="en-US" dirty="0"/>
              <a:t>Polymorphism</a:t>
            </a:r>
            <a:r>
              <a:rPr lang="fa-IR" dirty="0"/>
              <a:t>)</a:t>
            </a:r>
          </a:p>
          <a:p>
            <a:r>
              <a:rPr lang="fa-IR" dirty="0"/>
              <a:t>کاربرد </a:t>
            </a:r>
            <a:r>
              <a:rPr lang="fa-IR" dirty="0" err="1" smtClean="0"/>
              <a:t>چندریختی</a:t>
            </a:r>
            <a:endParaRPr lang="en-US" dirty="0" smtClean="0"/>
          </a:p>
          <a:p>
            <a:r>
              <a:rPr lang="fa-IR" dirty="0"/>
              <a:t>کلاس‌ها و متدهای انتزاعی (</a:t>
            </a:r>
            <a:r>
              <a:rPr lang="en-US" dirty="0"/>
              <a:t>Abstract</a:t>
            </a:r>
            <a:r>
              <a:rPr lang="fa-IR" dirty="0"/>
              <a:t>)</a:t>
            </a:r>
          </a:p>
          <a:p>
            <a:r>
              <a:rPr lang="fa-IR" dirty="0" smtClean="0"/>
              <a:t>اعضای </a:t>
            </a:r>
            <a:r>
              <a:rPr lang="en-US" dirty="0" smtClean="0"/>
              <a:t>final</a:t>
            </a:r>
            <a:r>
              <a:rPr lang="fa-IR" dirty="0" smtClean="0"/>
              <a:t> (کلاس‌ها، </a:t>
            </a:r>
            <a:r>
              <a:rPr lang="fa-IR" dirty="0" err="1" smtClean="0"/>
              <a:t>متدها</a:t>
            </a:r>
            <a:r>
              <a:rPr lang="fa-IR" dirty="0" smtClean="0"/>
              <a:t> و متغیرهای ثابت</a:t>
            </a:r>
            <a:r>
              <a:rPr lang="fa-IR" dirty="0"/>
              <a:t>)</a:t>
            </a:r>
          </a:p>
          <a:p>
            <a:r>
              <a:rPr lang="fa-IR" dirty="0"/>
              <a:t>انقیاد پویا (</a:t>
            </a:r>
            <a:r>
              <a:rPr lang="en-US" dirty="0"/>
              <a:t>Dynamic Binding</a:t>
            </a:r>
            <a:r>
              <a:rPr lang="fa-IR" dirty="0"/>
              <a:t>)</a:t>
            </a:r>
          </a:p>
          <a:p>
            <a:r>
              <a:rPr lang="fa-IR" dirty="0"/>
              <a:t>اطلاعات نوع داده شیء در زمان </a:t>
            </a:r>
            <a:r>
              <a:rPr lang="fa-IR" dirty="0" smtClean="0"/>
              <a:t>اجرا</a:t>
            </a:r>
          </a:p>
          <a:p>
            <a:pPr lvl="1"/>
            <a:r>
              <a:rPr lang="fa-IR" dirty="0" err="1" smtClean="0"/>
              <a:t>عملگر</a:t>
            </a:r>
            <a:r>
              <a:rPr lang="fa-IR" dirty="0" smtClean="0"/>
              <a:t> </a:t>
            </a:r>
            <a:r>
              <a:rPr lang="en-US" dirty="0" err="1" smtClean="0"/>
              <a:t>instanceof</a:t>
            </a:r>
            <a:r>
              <a:rPr lang="fa-IR" dirty="0" smtClean="0"/>
              <a:t> و متد </a:t>
            </a:r>
            <a:r>
              <a:rPr lang="en-US" dirty="0" err="1" smtClean="0"/>
              <a:t>getClass</a:t>
            </a:r>
            <a:r>
              <a:rPr lang="en-US" dirty="0" smtClean="0"/>
              <a:t>()</a:t>
            </a:r>
            <a:endParaRPr lang="fa-IR" dirty="0"/>
          </a:p>
          <a:p>
            <a:endParaRPr lang="en-US" dirty="0"/>
          </a:p>
          <a:p>
            <a:endParaRPr lang="fa-I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62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مطالعه </a:t>
            </a:r>
            <a:r>
              <a:rPr lang="fa-IR" dirty="0" err="1" smtClean="0"/>
              <a:t>کنيد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فصل</a:t>
            </a:r>
            <a:r>
              <a:rPr lang="fa-IR" dirty="0"/>
              <a:t> </a:t>
            </a:r>
            <a:r>
              <a:rPr lang="fa-IR" dirty="0" smtClean="0"/>
              <a:t>10 کتاب دايتل</a:t>
            </a:r>
          </a:p>
          <a:p>
            <a:pPr marL="365760" lvl="1" indent="0" algn="l" rtl="0">
              <a:buClr>
                <a:srgbClr val="92278F"/>
              </a:buClr>
              <a:buNone/>
            </a:pPr>
            <a:r>
              <a:rPr lang="en-US" dirty="0">
                <a:solidFill>
                  <a:prstClr val="black"/>
                </a:solidFill>
              </a:rPr>
              <a:t>Java How to Program</a:t>
            </a:r>
            <a:r>
              <a:rPr lang="fa-IR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 err="1">
                <a:solidFill>
                  <a:prstClr val="black"/>
                </a:solidFill>
              </a:rPr>
              <a:t>Deitel</a:t>
            </a:r>
            <a:r>
              <a:rPr lang="en-US" dirty="0">
                <a:solidFill>
                  <a:prstClr val="black"/>
                </a:solidFill>
              </a:rPr>
              <a:t> &amp; </a:t>
            </a:r>
            <a:r>
              <a:rPr lang="en-US" dirty="0" err="1">
                <a:solidFill>
                  <a:prstClr val="black"/>
                </a:solidFill>
              </a:rPr>
              <a:t>Deitel</a:t>
            </a:r>
            <a:r>
              <a:rPr lang="en-US" dirty="0">
                <a:solidFill>
                  <a:prstClr val="black"/>
                </a:solidFill>
              </a:rPr>
              <a:t>)</a:t>
            </a:r>
          </a:p>
          <a:p>
            <a:pPr algn="l" rtl="0"/>
            <a:endParaRPr lang="fa-IR" dirty="0" smtClean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r>
              <a:rPr lang="fa-IR" dirty="0" smtClean="0"/>
              <a:t>تمرين‌های همین فصل از کتاب دايتل</a:t>
            </a:r>
          </a:p>
        </p:txBody>
      </p:sp>
      <p:pic>
        <p:nvPicPr>
          <p:cNvPr id="4" name="Picture 2" descr="http://www-fp.pearsonhighered.com/assets/hip/images/bigcovers/0133807800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2590800"/>
            <a:ext cx="2816578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429000" y="2838456"/>
            <a:ext cx="519244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10- </a:t>
            </a:r>
            <a:r>
              <a:rPr lang="en-US" sz="2400" dirty="0"/>
              <a:t>Object-Oriented Programming:</a:t>
            </a:r>
          </a:p>
          <a:p>
            <a:r>
              <a:rPr lang="en-US" sz="2400" b="1" dirty="0" smtClean="0"/>
              <a:t>      Polymorphism</a:t>
            </a:r>
            <a:r>
              <a:rPr lang="en-US" sz="2400" dirty="0" smtClean="0"/>
              <a:t> </a:t>
            </a:r>
            <a:r>
              <a:rPr lang="en-US" sz="2400" dirty="0"/>
              <a:t>and Interfaces</a:t>
            </a:r>
            <a:endParaRPr lang="fa-IR" sz="2400" dirty="0"/>
          </a:p>
        </p:txBody>
      </p:sp>
    </p:spTree>
    <p:extLst>
      <p:ext uri="{BB962C8B-B14F-4D97-AF65-F5344CB8AC3E}">
        <p14:creationId xmlns:p14="http://schemas.microsoft.com/office/powerpoint/2010/main" val="374693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تمرين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a-IR" dirty="0" smtClean="0"/>
              <a:t>کلاس </a:t>
            </a:r>
            <a:r>
              <a:rPr lang="en-US" sz="3100" dirty="0" smtClean="0"/>
              <a:t>Person</a:t>
            </a:r>
            <a:r>
              <a:rPr lang="fa-IR" dirty="0" smtClean="0"/>
              <a:t> و </a:t>
            </a:r>
            <a:r>
              <a:rPr lang="fa-IR" dirty="0" err="1" smtClean="0"/>
              <a:t>زیرکلاس‌های</a:t>
            </a:r>
            <a:r>
              <a:rPr lang="fa-IR" dirty="0" smtClean="0"/>
              <a:t> </a:t>
            </a:r>
            <a:r>
              <a:rPr lang="en-US" sz="3100" dirty="0" smtClean="0"/>
              <a:t>Student</a:t>
            </a:r>
            <a:r>
              <a:rPr lang="fa-IR" dirty="0" smtClean="0"/>
              <a:t> و </a:t>
            </a:r>
            <a:r>
              <a:rPr lang="en-US" sz="3100" dirty="0" smtClean="0"/>
              <a:t>Teacher</a:t>
            </a:r>
            <a:r>
              <a:rPr lang="fa-IR" dirty="0" smtClean="0"/>
              <a:t> را </a:t>
            </a:r>
            <a:r>
              <a:rPr lang="fa-IR" dirty="0" err="1" smtClean="0"/>
              <a:t>پیاده‌سازی</a:t>
            </a:r>
            <a:r>
              <a:rPr lang="fa-IR" dirty="0" smtClean="0"/>
              <a:t> کنید</a:t>
            </a:r>
          </a:p>
          <a:p>
            <a:r>
              <a:rPr lang="fa-IR" dirty="0" smtClean="0"/>
              <a:t>برای هر یک، متد </a:t>
            </a:r>
            <a:r>
              <a:rPr lang="en-US" dirty="0" err="1" smtClean="0"/>
              <a:t>toString</a:t>
            </a:r>
            <a:r>
              <a:rPr lang="fa-IR" dirty="0"/>
              <a:t> </a:t>
            </a:r>
            <a:r>
              <a:rPr lang="fa-IR" dirty="0" smtClean="0"/>
              <a:t>مناسب و متفاوتی ایجاد کنید</a:t>
            </a:r>
          </a:p>
          <a:p>
            <a:r>
              <a:rPr lang="fa-IR" dirty="0" smtClean="0"/>
              <a:t>یک آرایه شامل تعدادی شیء از همه این انواع بسازید</a:t>
            </a:r>
          </a:p>
          <a:p>
            <a:pPr algn="l" rtl="0"/>
            <a:r>
              <a:rPr lang="en-US" dirty="0" smtClean="0"/>
              <a:t>Person[] people = …</a:t>
            </a:r>
          </a:p>
          <a:p>
            <a:pPr algn="r"/>
            <a:r>
              <a:rPr lang="fa-IR" dirty="0" smtClean="0"/>
              <a:t>در یک حلقه، متد </a:t>
            </a:r>
            <a:r>
              <a:rPr lang="en-US" dirty="0" err="1" smtClean="0"/>
              <a:t>toString</a:t>
            </a:r>
            <a:r>
              <a:rPr lang="fa-IR" dirty="0" smtClean="0"/>
              <a:t> را برای همه فراخوانی و چاپ کنید</a:t>
            </a:r>
          </a:p>
          <a:p>
            <a:pPr algn="r"/>
            <a:r>
              <a:rPr lang="fa-IR" dirty="0" smtClean="0"/>
              <a:t>برای هر کلاس متد </a:t>
            </a:r>
            <a:r>
              <a:rPr lang="en-US" dirty="0" smtClean="0"/>
              <a:t>equals</a:t>
            </a:r>
            <a:r>
              <a:rPr lang="fa-IR" dirty="0" smtClean="0"/>
              <a:t> مناسب </a:t>
            </a:r>
            <a:r>
              <a:rPr lang="fa-IR" dirty="0" err="1" smtClean="0"/>
              <a:t>پیاده‌سازی</a:t>
            </a:r>
            <a:r>
              <a:rPr lang="fa-IR" dirty="0" smtClean="0"/>
              <a:t> کنید</a:t>
            </a:r>
          </a:p>
          <a:p>
            <a:pPr lvl="1"/>
            <a:r>
              <a:rPr lang="fa-IR" dirty="0" smtClean="0"/>
              <a:t>از این متد در </a:t>
            </a:r>
            <a:r>
              <a:rPr lang="fa-IR" dirty="0" err="1" smtClean="0"/>
              <a:t>حالت‌های</a:t>
            </a:r>
            <a:r>
              <a:rPr lang="fa-IR" dirty="0" smtClean="0"/>
              <a:t> مختلف استفاده کنید و آن را آزمایش کنید</a:t>
            </a:r>
          </a:p>
          <a:p>
            <a:r>
              <a:rPr lang="fa-IR" dirty="0" smtClean="0"/>
              <a:t>مشخصات هر کلاس، متد و متغیر را با دقت انتخاب کنید</a:t>
            </a:r>
          </a:p>
          <a:p>
            <a:pPr lvl="2"/>
            <a:r>
              <a:rPr lang="fa-IR" sz="2800" dirty="0" smtClean="0"/>
              <a:t>سطح دسترسی؟ </a:t>
            </a:r>
            <a:r>
              <a:rPr lang="en-US" sz="2800" dirty="0" smtClean="0"/>
              <a:t>final</a:t>
            </a:r>
            <a:r>
              <a:rPr lang="fa-IR" sz="2800" dirty="0" smtClean="0"/>
              <a:t> ؟ </a:t>
            </a:r>
            <a:r>
              <a:rPr lang="en-US" sz="2800" dirty="0" smtClean="0"/>
              <a:t>abstract</a:t>
            </a:r>
            <a:r>
              <a:rPr lang="fa-IR" sz="2800" dirty="0" smtClean="0"/>
              <a:t> ؟ استاتیک؟ ... </a:t>
            </a:r>
            <a:endParaRPr lang="fa-IR" sz="2800" dirty="0"/>
          </a:p>
        </p:txBody>
      </p:sp>
    </p:spTree>
    <p:extLst>
      <p:ext uri="{BB962C8B-B14F-4D97-AF65-F5344CB8AC3E}">
        <p14:creationId xmlns:p14="http://schemas.microsoft.com/office/powerpoint/2010/main" val="92268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جستجو کنيد و </a:t>
            </a:r>
            <a:r>
              <a:rPr lang="fa-IR" dirty="0" err="1" smtClean="0"/>
              <a:t>بخوانيد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r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fa-IR" sz="2800" dirty="0" smtClean="0"/>
              <a:t>متدهای مجازی (</a:t>
            </a:r>
            <a:r>
              <a:rPr lang="en-US" sz="2800" dirty="0" smtClean="0"/>
              <a:t>virtual</a:t>
            </a:r>
            <a:r>
              <a:rPr lang="fa-IR" sz="2800" dirty="0" smtClean="0"/>
              <a:t>)</a:t>
            </a:r>
          </a:p>
          <a:p>
            <a:pPr lvl="1"/>
            <a:r>
              <a:rPr lang="fa-IR" sz="2400" dirty="0"/>
              <a:t>در برخی زبانها (مانند </a:t>
            </a:r>
            <a:r>
              <a:rPr lang="en-US" sz="2400" dirty="0"/>
              <a:t>C++</a:t>
            </a:r>
            <a:r>
              <a:rPr lang="fa-IR" sz="2400" dirty="0"/>
              <a:t> ) </a:t>
            </a:r>
            <a:r>
              <a:rPr lang="fa-IR" sz="2400" dirty="0" err="1" smtClean="0"/>
              <a:t>می‌توانیم</a:t>
            </a:r>
            <a:r>
              <a:rPr lang="fa-IR" sz="2400" dirty="0" smtClean="0"/>
              <a:t> مکانیزم انقیاد متد را </a:t>
            </a:r>
            <a:r>
              <a:rPr lang="fa-IR" sz="2400" dirty="0"/>
              <a:t>مشخص </a:t>
            </a:r>
            <a:r>
              <a:rPr lang="fa-IR" sz="2400" dirty="0" smtClean="0"/>
              <a:t>کنیم</a:t>
            </a:r>
            <a:endParaRPr lang="fa-IR" sz="2400" dirty="0"/>
          </a:p>
          <a:p>
            <a:pPr lvl="1"/>
            <a:r>
              <a:rPr lang="fa-IR" sz="2400" dirty="0" smtClean="0"/>
              <a:t>در صورتی از انقیاد پویا برای یک متد استفاده می‌شود که با کلیدواژه </a:t>
            </a:r>
            <a:r>
              <a:rPr lang="en-US" sz="2400" i="1" dirty="0"/>
              <a:t>virtual</a:t>
            </a:r>
            <a:r>
              <a:rPr lang="fa-IR" sz="2400" dirty="0"/>
              <a:t> تعریف شود </a:t>
            </a:r>
            <a:endParaRPr lang="fa-IR" sz="2400" dirty="0" smtClean="0"/>
          </a:p>
          <a:p>
            <a:r>
              <a:rPr lang="fa-IR" sz="2800" dirty="0" smtClean="0"/>
              <a:t>گاهی </a:t>
            </a:r>
            <a:r>
              <a:rPr lang="fa-IR" sz="2800" dirty="0" err="1" smtClean="0"/>
              <a:t>برنامه‌نویسان</a:t>
            </a:r>
            <a:r>
              <a:rPr lang="fa-IR" sz="2800" dirty="0" smtClean="0"/>
              <a:t> برای افزایش کارایی، برخی </a:t>
            </a:r>
            <a:r>
              <a:rPr lang="fa-IR" sz="2800" dirty="0" err="1" smtClean="0"/>
              <a:t>متدها</a:t>
            </a:r>
            <a:r>
              <a:rPr lang="fa-IR" sz="2800" dirty="0" smtClean="0"/>
              <a:t> را </a:t>
            </a:r>
            <a:r>
              <a:rPr lang="en-US" sz="2800" dirty="0" smtClean="0"/>
              <a:t>final</a:t>
            </a:r>
            <a:r>
              <a:rPr lang="fa-IR" sz="2800" dirty="0" smtClean="0"/>
              <a:t> </a:t>
            </a:r>
            <a:r>
              <a:rPr lang="fa-IR" sz="2800" dirty="0" err="1" smtClean="0"/>
              <a:t>می‌کنند</a:t>
            </a:r>
            <a:endParaRPr lang="fa-IR" sz="2800" dirty="0" smtClean="0"/>
          </a:p>
          <a:p>
            <a:pPr lvl="1"/>
            <a:r>
              <a:rPr lang="fa-IR" sz="2400" dirty="0" smtClean="0"/>
              <a:t>اما این کار توصیه </a:t>
            </a:r>
            <a:r>
              <a:rPr lang="fa-IR" sz="2400" dirty="0" err="1" smtClean="0"/>
              <a:t>نمی‌شود</a:t>
            </a:r>
            <a:endParaRPr lang="fa-IR" sz="2400" dirty="0" smtClean="0"/>
          </a:p>
          <a:p>
            <a:r>
              <a:rPr lang="fa-IR" sz="2800" dirty="0" smtClean="0"/>
              <a:t>به تفاوت </a:t>
            </a:r>
            <a:r>
              <a:rPr lang="en-US" sz="2800" dirty="0" smtClean="0"/>
              <a:t>Dynamic Loading</a:t>
            </a:r>
            <a:r>
              <a:rPr lang="fa-IR" sz="2800" dirty="0" smtClean="0"/>
              <a:t> و </a:t>
            </a:r>
            <a:r>
              <a:rPr lang="en-US" sz="2800" dirty="0" smtClean="0"/>
              <a:t>Dynamic Binding</a:t>
            </a:r>
            <a:r>
              <a:rPr lang="fa-IR" sz="2800" dirty="0" smtClean="0"/>
              <a:t> دقت کنید</a:t>
            </a:r>
            <a:endParaRPr lang="en-US" sz="2800" dirty="0" smtClean="0"/>
          </a:p>
          <a:p>
            <a:r>
              <a:rPr lang="fa-IR" sz="2800" dirty="0" smtClean="0"/>
              <a:t>درباره کلاس شیء (</a:t>
            </a:r>
            <a:r>
              <a:rPr lang="en-US" sz="2800" dirty="0" smtClean="0"/>
              <a:t>Class Object</a:t>
            </a:r>
            <a:r>
              <a:rPr lang="fa-IR" sz="2800" dirty="0" smtClean="0"/>
              <a:t>)</a:t>
            </a:r>
          </a:p>
          <a:p>
            <a:pPr lvl="1"/>
            <a:r>
              <a:rPr lang="fa-IR" dirty="0" smtClean="0"/>
              <a:t>نوع شیئی که </a:t>
            </a:r>
            <a:r>
              <a:rPr lang="en-US" dirty="0" err="1" smtClean="0"/>
              <a:t>getClass</a:t>
            </a:r>
            <a:r>
              <a:rPr lang="en-US" dirty="0" smtClean="0"/>
              <a:t>()</a:t>
            </a:r>
            <a:r>
              <a:rPr lang="fa-IR" dirty="0" smtClean="0"/>
              <a:t> </a:t>
            </a:r>
            <a:r>
              <a:rPr lang="fa-IR" dirty="0" err="1" smtClean="0"/>
              <a:t>برمی‌گرداند</a:t>
            </a:r>
            <a:r>
              <a:rPr lang="fa-IR" dirty="0" smtClean="0"/>
              <a:t> چیست؟ این نوع چه </a:t>
            </a:r>
            <a:r>
              <a:rPr lang="fa-IR" dirty="0" err="1" smtClean="0"/>
              <a:t>متدهایی</a:t>
            </a:r>
            <a:r>
              <a:rPr lang="fa-IR" dirty="0" smtClean="0"/>
              <a:t> دارد؟</a:t>
            </a:r>
          </a:p>
          <a:p>
            <a:pPr lvl="1"/>
            <a:r>
              <a:rPr lang="fa-IR" dirty="0" err="1" smtClean="0"/>
              <a:t>بخش‌های</a:t>
            </a:r>
            <a:r>
              <a:rPr lang="fa-IR" dirty="0" smtClean="0"/>
              <a:t> مختلف حافظه در یک برنامه جاوا چه هستند؟</a:t>
            </a:r>
            <a:endParaRPr lang="en-US" dirty="0" smtClean="0"/>
          </a:p>
          <a:p>
            <a:pPr lvl="1" algn="l" rtl="0"/>
            <a:r>
              <a:rPr lang="en-US" sz="2400" dirty="0" smtClean="0"/>
              <a:t>Young, Tenured, and Permanent Generation, </a:t>
            </a:r>
            <a:r>
              <a:rPr lang="en-US" sz="2400" dirty="0" err="1" smtClean="0"/>
              <a:t>Metaspace</a:t>
            </a:r>
            <a:endParaRPr lang="fa-I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21431"/>
            <a:ext cx="1981200" cy="1318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200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پايان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8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 smtClean="0"/>
              <a:t>چندریختی</a:t>
            </a:r>
            <a:r>
              <a:rPr lang="fa-IR" dirty="0"/>
              <a:t> </a:t>
            </a:r>
            <a:r>
              <a:rPr lang="fa-IR" dirty="0" smtClean="0"/>
              <a:t>(</a:t>
            </a:r>
            <a:r>
              <a:rPr lang="en-US" dirty="0" smtClean="0"/>
              <a:t>Polymorphism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lang="en-US" dirty="0"/>
              <a:t>Poly </a:t>
            </a:r>
            <a:r>
              <a:rPr lang="en-US" dirty="0" smtClean="0"/>
              <a:t>≈ many (</a:t>
            </a:r>
            <a:r>
              <a:rPr lang="fa-IR" dirty="0" smtClean="0"/>
              <a:t>چند</a:t>
            </a:r>
            <a:r>
              <a:rPr lang="en-US" dirty="0" smtClean="0"/>
              <a:t>)</a:t>
            </a:r>
            <a:r>
              <a:rPr lang="fa-IR" dirty="0" smtClean="0"/>
              <a:t>   و    </a:t>
            </a:r>
            <a:r>
              <a:rPr lang="en-US" dirty="0" smtClean="0"/>
              <a:t>Morph </a:t>
            </a:r>
            <a:r>
              <a:rPr lang="en-US" dirty="0"/>
              <a:t>≈ </a:t>
            </a:r>
            <a:r>
              <a:rPr lang="en-US" dirty="0" smtClean="0"/>
              <a:t>form, shape (</a:t>
            </a:r>
            <a:r>
              <a:rPr lang="fa-IR" dirty="0" smtClean="0"/>
              <a:t>شکل</a:t>
            </a:r>
            <a:r>
              <a:rPr lang="en-US" dirty="0" smtClean="0"/>
              <a:t>)</a:t>
            </a:r>
            <a:endParaRPr lang="fa-IR" dirty="0"/>
          </a:p>
          <a:p>
            <a:pPr algn="r"/>
            <a:r>
              <a:rPr lang="fa-IR" dirty="0" smtClean="0"/>
              <a:t>امکان فراخوانی یک درخواست مشابه (واسط مشترک) در </a:t>
            </a:r>
            <a:r>
              <a:rPr lang="fa-IR" dirty="0" err="1" smtClean="0"/>
              <a:t>اشیائی</a:t>
            </a:r>
            <a:r>
              <a:rPr lang="fa-IR" dirty="0" smtClean="0"/>
              <a:t> از انواع مختلف</a:t>
            </a:r>
          </a:p>
          <a:p>
            <a:r>
              <a:rPr lang="fa-IR" dirty="0" smtClean="0"/>
              <a:t>واسط مشترک (درخواست یکسان) </a:t>
            </a:r>
            <a:r>
              <a:rPr lang="fa-IR" b="1" dirty="0" smtClean="0"/>
              <a:t>اما رفتار </a:t>
            </a:r>
            <a:r>
              <a:rPr lang="fa-IR" b="1" dirty="0"/>
              <a:t>متفاوت</a:t>
            </a:r>
            <a:endParaRPr lang="en-US" b="1" dirty="0"/>
          </a:p>
          <a:p>
            <a:r>
              <a:rPr lang="fa-IR" dirty="0" smtClean="0"/>
              <a:t>رفتار شیء در قبال فراخوانی این درخواست، وابسته </a:t>
            </a:r>
            <a:r>
              <a:rPr lang="fa-IR" dirty="0"/>
              <a:t>به نوع </a:t>
            </a:r>
            <a:r>
              <a:rPr lang="fa-IR" dirty="0" smtClean="0"/>
              <a:t>شیء خواهد بود</a:t>
            </a:r>
            <a:endParaRPr lang="en-US" dirty="0"/>
          </a:p>
          <a:p>
            <a:r>
              <a:rPr lang="fa-IR" dirty="0" smtClean="0"/>
              <a:t>واسط یکسان:</a:t>
            </a:r>
            <a:endParaRPr lang="en-US" dirty="0"/>
          </a:p>
          <a:p>
            <a:pPr lvl="1" algn="l" rtl="0"/>
            <a:r>
              <a:rPr lang="en-US" b="1" dirty="0" err="1" smtClean="0"/>
              <a:t>animal.</a:t>
            </a:r>
            <a:r>
              <a:rPr lang="en-US" b="1" i="1" dirty="0" err="1" smtClean="0"/>
              <a:t>move</a:t>
            </a:r>
            <a:r>
              <a:rPr lang="en-US" dirty="0" smtClean="0"/>
              <a:t>(Direction d, double </a:t>
            </a:r>
            <a:r>
              <a:rPr lang="en-US" dirty="0" err="1" smtClean="0"/>
              <a:t>distane</a:t>
            </a:r>
            <a:r>
              <a:rPr lang="en-US" dirty="0" smtClean="0"/>
              <a:t>)</a:t>
            </a:r>
            <a:endParaRPr lang="en-US" dirty="0"/>
          </a:p>
          <a:p>
            <a:pPr lvl="1" algn="l" rtl="0"/>
            <a:r>
              <a:rPr lang="en-US" b="1" dirty="0" err="1"/>
              <a:t>instrument.</a:t>
            </a:r>
            <a:r>
              <a:rPr lang="en-US" b="1" i="1" dirty="0" err="1"/>
              <a:t>play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note)</a:t>
            </a:r>
          </a:p>
          <a:p>
            <a:r>
              <a:rPr lang="fa-IR" dirty="0"/>
              <a:t>اما با پیاده سازی مختلف در </a:t>
            </a:r>
            <a:r>
              <a:rPr lang="fa-IR" dirty="0" err="1" smtClean="0"/>
              <a:t>زیرکلاسهای</a:t>
            </a:r>
            <a:r>
              <a:rPr lang="fa-IR" dirty="0" smtClean="0"/>
              <a:t> متفاوت</a:t>
            </a:r>
          </a:p>
          <a:p>
            <a:pPr lvl="1"/>
            <a:r>
              <a:rPr lang="fa-IR" dirty="0" smtClean="0"/>
              <a:t>مثلاً </a:t>
            </a:r>
            <a:r>
              <a:rPr lang="fa-IR" dirty="0" err="1" smtClean="0"/>
              <a:t>پیاده‌سازی</a:t>
            </a:r>
            <a:r>
              <a:rPr lang="fa-IR" dirty="0" smtClean="0"/>
              <a:t> </a:t>
            </a:r>
            <a:r>
              <a:rPr lang="en-US" dirty="0" smtClean="0"/>
              <a:t>move</a:t>
            </a:r>
            <a:r>
              <a:rPr lang="fa-IR" dirty="0" smtClean="0"/>
              <a:t> در </a:t>
            </a:r>
            <a:r>
              <a:rPr lang="fa-IR" dirty="0" err="1" smtClean="0"/>
              <a:t>زیرکلاس</a:t>
            </a:r>
            <a:r>
              <a:rPr lang="fa-IR" dirty="0" smtClean="0"/>
              <a:t> </a:t>
            </a:r>
            <a:r>
              <a:rPr lang="en-US" dirty="0" smtClean="0"/>
              <a:t>Dog</a:t>
            </a:r>
            <a:r>
              <a:rPr lang="fa-IR" dirty="0" smtClean="0"/>
              <a:t> و </a:t>
            </a:r>
            <a:r>
              <a:rPr lang="en-US" dirty="0" smtClean="0"/>
              <a:t>Fish</a:t>
            </a:r>
            <a:r>
              <a:rPr lang="fa-IR" dirty="0" smtClean="0"/>
              <a:t> متفاوت است</a:t>
            </a:r>
          </a:p>
          <a:p>
            <a:pPr lvl="1"/>
            <a:r>
              <a:rPr lang="fa-IR" dirty="0" smtClean="0"/>
              <a:t>رفتار </a:t>
            </a:r>
            <a:r>
              <a:rPr lang="en-US" dirty="0" err="1" smtClean="0"/>
              <a:t>dog.move</a:t>
            </a:r>
            <a:r>
              <a:rPr lang="en-US" dirty="0" smtClean="0"/>
              <a:t>(right, 3)</a:t>
            </a:r>
            <a:r>
              <a:rPr lang="fa-IR" dirty="0" smtClean="0"/>
              <a:t>  و  </a:t>
            </a:r>
            <a:r>
              <a:rPr lang="en-US" dirty="0" err="1" smtClean="0"/>
              <a:t>fish.move</a:t>
            </a:r>
            <a:r>
              <a:rPr lang="en-US" dirty="0" smtClean="0"/>
              <a:t>(right, 3)</a:t>
            </a:r>
            <a:r>
              <a:rPr lang="fa-IR" dirty="0" smtClean="0"/>
              <a:t> متفاوت خواهد بود</a:t>
            </a:r>
          </a:p>
        </p:txBody>
      </p:sp>
    </p:spTree>
    <p:extLst>
      <p:ext uri="{BB962C8B-B14F-4D97-AF65-F5344CB8AC3E}">
        <p14:creationId xmlns:p14="http://schemas.microsoft.com/office/powerpoint/2010/main" val="150593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/>
              <a:t>چندریختی</a:t>
            </a:r>
            <a:r>
              <a:rPr lang="fa-IR" dirty="0"/>
              <a:t> </a:t>
            </a:r>
            <a:r>
              <a:rPr lang="fa-IR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sz="2800" dirty="0" err="1" smtClean="0"/>
              <a:t>چندریختی</a:t>
            </a:r>
            <a:r>
              <a:rPr lang="fa-IR" sz="2800" dirty="0" smtClean="0"/>
              <a:t>، سومین امکان مهم و حیاتی </a:t>
            </a:r>
            <a:r>
              <a:rPr lang="fa-IR" sz="2800" dirty="0" err="1" smtClean="0"/>
              <a:t>زبان‌های</a:t>
            </a:r>
            <a:r>
              <a:rPr lang="fa-IR" sz="2800" dirty="0" smtClean="0"/>
              <a:t> </a:t>
            </a:r>
            <a:r>
              <a:rPr lang="fa-IR" sz="2800" dirty="0" err="1" smtClean="0"/>
              <a:t>شیءگرا</a:t>
            </a:r>
            <a:r>
              <a:rPr lang="fa-IR" sz="2800" dirty="0" smtClean="0"/>
              <a:t> است</a:t>
            </a:r>
          </a:p>
          <a:p>
            <a:pPr lvl="1"/>
            <a:r>
              <a:rPr lang="fa-IR" sz="2400" dirty="0" smtClean="0"/>
              <a:t>بعد از </a:t>
            </a:r>
            <a:r>
              <a:rPr lang="fa-IR" sz="2400" dirty="0" err="1" smtClean="0"/>
              <a:t>محصورسازی</a:t>
            </a:r>
            <a:r>
              <a:rPr lang="fa-IR" sz="2400" dirty="0" smtClean="0"/>
              <a:t> (</a:t>
            </a:r>
            <a:r>
              <a:rPr lang="en-US" sz="2400" dirty="0" smtClean="0"/>
              <a:t>Encapsulation</a:t>
            </a:r>
            <a:r>
              <a:rPr lang="fa-IR" sz="2400" dirty="0" smtClean="0"/>
              <a:t>) و وراثت (</a:t>
            </a:r>
            <a:r>
              <a:rPr lang="en-US" sz="2400" dirty="0" smtClean="0"/>
              <a:t>Inheritance</a:t>
            </a:r>
            <a:r>
              <a:rPr lang="fa-IR" sz="2400" dirty="0" smtClean="0"/>
              <a:t>)</a:t>
            </a:r>
            <a:endParaRPr lang="en-US" sz="2400" dirty="0" smtClean="0"/>
          </a:p>
          <a:p>
            <a:r>
              <a:rPr lang="fa-IR" sz="2800" dirty="0" smtClean="0"/>
              <a:t>امکان </a:t>
            </a:r>
            <a:r>
              <a:rPr lang="fa-IR" sz="2800" dirty="0" err="1" smtClean="0"/>
              <a:t>چندریختی</a:t>
            </a:r>
            <a:r>
              <a:rPr lang="fa-IR" sz="2800" dirty="0" smtClean="0"/>
              <a:t> در </a:t>
            </a:r>
            <a:r>
              <a:rPr lang="fa-IR" sz="2800" dirty="0" err="1" smtClean="0"/>
              <a:t>زبان‌های</a:t>
            </a:r>
            <a:r>
              <a:rPr lang="fa-IR" sz="2800" dirty="0" smtClean="0"/>
              <a:t> </a:t>
            </a:r>
            <a:r>
              <a:rPr lang="fa-IR" sz="2800" dirty="0" err="1" smtClean="0"/>
              <a:t>شیءگرا</a:t>
            </a:r>
            <a:r>
              <a:rPr lang="fa-IR" sz="2800" dirty="0" smtClean="0"/>
              <a:t>:</a:t>
            </a:r>
          </a:p>
          <a:p>
            <a:pPr lvl="1"/>
            <a:r>
              <a:rPr lang="fa-IR" sz="2400" dirty="0" err="1" smtClean="0"/>
              <a:t>متدی</a:t>
            </a:r>
            <a:r>
              <a:rPr lang="fa-IR" sz="2400" dirty="0" smtClean="0"/>
              <a:t> روی یک شیء فراخوانی می‌شود</a:t>
            </a:r>
          </a:p>
          <a:p>
            <a:pPr lvl="1"/>
            <a:r>
              <a:rPr lang="fa-IR" sz="2400" dirty="0" smtClean="0"/>
              <a:t>نوع دقیق شیء در زمان اجرا مشخص می‌شود</a:t>
            </a:r>
          </a:p>
          <a:p>
            <a:pPr lvl="1"/>
            <a:r>
              <a:rPr lang="fa-IR" sz="2400" dirty="0" smtClean="0"/>
              <a:t>در زمان اجرا رفتار دقیق این شیء (با توجه به نوع آن) معلوم می‌شود</a:t>
            </a:r>
          </a:p>
          <a:p>
            <a:r>
              <a:rPr lang="fa-IR" dirty="0" smtClean="0"/>
              <a:t>مثال: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4831140"/>
            <a:ext cx="3886200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Animal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;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smtClean="0">
                <a:latin typeface="Consolas" panose="020B0609020204030204" pitchFamily="49" charset="0"/>
              </a:rPr>
              <a:t>X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Cat();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Fish();</a:t>
            </a:r>
          </a:p>
          <a:p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.move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</a:rPr>
              <a:t>"right"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3.0);</a:t>
            </a:r>
          </a:p>
        </p:txBody>
      </p:sp>
    </p:spTree>
    <p:extLst>
      <p:ext uri="{BB962C8B-B14F-4D97-AF65-F5344CB8AC3E}">
        <p14:creationId xmlns:p14="http://schemas.microsoft.com/office/powerpoint/2010/main" val="14406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10461</TotalTime>
  <Words>3869</Words>
  <Application>Microsoft Office PowerPoint</Application>
  <PresentationFormat>On-screen Show (4:3)</PresentationFormat>
  <Paragraphs>735</Paragraphs>
  <Slides>76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91" baseType="lpstr">
      <vt:lpstr>B Titr</vt:lpstr>
      <vt:lpstr>Wingdings 2</vt:lpstr>
      <vt:lpstr>Courier New</vt:lpstr>
      <vt:lpstr>Times New Roman</vt:lpstr>
      <vt:lpstr>Arial</vt:lpstr>
      <vt:lpstr>Century Schoolbook</vt:lpstr>
      <vt:lpstr>B Traffic</vt:lpstr>
      <vt:lpstr>IranNastaliq</vt:lpstr>
      <vt:lpstr>Calibri</vt:lpstr>
      <vt:lpstr>Consolas</vt:lpstr>
      <vt:lpstr>Georgia</vt:lpstr>
      <vt:lpstr>Wingdings</vt:lpstr>
      <vt:lpstr>B Nazanin</vt:lpstr>
      <vt:lpstr>Tahoma</vt:lpstr>
      <vt:lpstr>Oriel</vt:lpstr>
      <vt:lpstr>چندریختی Polymorphism</vt:lpstr>
      <vt:lpstr>حقوق مؤلف</vt:lpstr>
      <vt:lpstr>سرفصل مطالب</vt:lpstr>
      <vt:lpstr>مفهوم چندریختی (Polymorphism)</vt:lpstr>
      <vt:lpstr>مثال: برنامه شبیه‌سازی حیوانات</vt:lpstr>
      <vt:lpstr>پیغام (درخواست) حرکت</vt:lpstr>
      <vt:lpstr>مثال دیگر: شبیه‌سازی آلات موسیقی</vt:lpstr>
      <vt:lpstr>چندریختی (Polymorphism)</vt:lpstr>
      <vt:lpstr>چندریختی (ادامه)</vt:lpstr>
      <vt:lpstr>تغییر نوع به بالا و پایین Upcasting &amp; Downcasting</vt:lpstr>
      <vt:lpstr>نکته</vt:lpstr>
      <vt:lpstr>تغییر نوع به بالا (UpCasting)</vt:lpstr>
      <vt:lpstr>تغییر نوع به پایین (Downcasting)</vt:lpstr>
      <vt:lpstr>رفتار چندریخت (Polymorphic Behavior)</vt:lpstr>
      <vt:lpstr>مثال</vt:lpstr>
      <vt:lpstr>نکته</vt:lpstr>
      <vt:lpstr>کوییز</vt:lpstr>
      <vt:lpstr>فرض کنید:</vt:lpstr>
      <vt:lpstr>کاربرد چندریختی</vt:lpstr>
      <vt:lpstr>کاربردهای چندریختی</vt:lpstr>
      <vt:lpstr>اگر امکان چندریختی نداشتیم:</vt:lpstr>
      <vt:lpstr>با وجود امکان چندریختی</vt:lpstr>
      <vt:lpstr>مثال دیگر</vt:lpstr>
      <vt:lpstr>کلاس‌ها و متدهای انتزاعی Abstract Classes &amp; Methods</vt:lpstr>
      <vt:lpstr>رفتارهای انتزاعی (Abstract)</vt:lpstr>
      <vt:lpstr>متد (رفتار) انتزاعی</vt:lpstr>
      <vt:lpstr>مثال دیگری از متدهای انتزاعی</vt:lpstr>
      <vt:lpstr>کلاس انتزاعی (Abstract Class)</vt:lpstr>
      <vt:lpstr>نحوه تعریف کلاس‌ها و متدهای انتزاعی</vt:lpstr>
      <vt:lpstr>نکته</vt:lpstr>
      <vt:lpstr>مثال‌هایی از متدهای انتزاعی</vt:lpstr>
      <vt:lpstr>مثال: متد انتزاعی</vt:lpstr>
      <vt:lpstr>مثال دیگر: سلسله مراتب شکل‌ها</vt:lpstr>
      <vt:lpstr>کلاس دایره</vt:lpstr>
      <vt:lpstr>کلاس مستطیل</vt:lpstr>
      <vt:lpstr>کلاس مربع</vt:lpstr>
      <vt:lpstr>سؤال</vt:lpstr>
      <vt:lpstr>PowerPoint Presentation</vt:lpstr>
      <vt:lpstr>کوییز</vt:lpstr>
      <vt:lpstr>کوییز</vt:lpstr>
      <vt:lpstr>سؤال:</vt:lpstr>
      <vt:lpstr>تمرین عملی</vt:lpstr>
      <vt:lpstr>تمرین عملی</vt:lpstr>
      <vt:lpstr>متدها و کلاس‌های final</vt:lpstr>
      <vt:lpstr>کلاس‌ها و متدهایfinal </vt:lpstr>
      <vt:lpstr>معنی کلاس‌ها و متدهایfinal </vt:lpstr>
      <vt:lpstr>چرا final ؟</vt:lpstr>
      <vt:lpstr>مروری بر کلیدواژه final</vt:lpstr>
      <vt:lpstr>انقیاد پویا و ایستا Dynamic &amp; Static Binding</vt:lpstr>
      <vt:lpstr>انقیاد (Binding)</vt:lpstr>
      <vt:lpstr>انقیاد در زمان کامپایل</vt:lpstr>
      <vt:lpstr>انقیاد در زمان اجرا</vt:lpstr>
      <vt:lpstr>کوییز</vt:lpstr>
      <vt:lpstr>فرض کنید:</vt:lpstr>
      <vt:lpstr>خروجی این قطعه کد چیست؟</vt:lpstr>
      <vt:lpstr>خروجی این قطعه کد چیست؟</vt:lpstr>
      <vt:lpstr>چند نکته مهم درباره چندریختی</vt:lpstr>
      <vt:lpstr>نکته : Overloading</vt:lpstr>
      <vt:lpstr>Overload یا Override ؟</vt:lpstr>
      <vt:lpstr>خروجی این برنامه چیست؟</vt:lpstr>
      <vt:lpstr>سؤال</vt:lpstr>
      <vt:lpstr>سؤال</vt:lpstr>
      <vt:lpstr>اطلاعات نوع داده در زمان اجرا Runtime Type Identification</vt:lpstr>
      <vt:lpstr>عملگر instanceof  </vt:lpstr>
      <vt:lpstr>شیء کلاس و متد getClass</vt:lpstr>
      <vt:lpstr>Permanent Generation و Metaspace</vt:lpstr>
      <vt:lpstr>کوییز</vt:lpstr>
      <vt:lpstr>خروجی این برنامه چیست؟</vt:lpstr>
      <vt:lpstr>تمرین عملی</vt:lpstr>
      <vt:lpstr>تمرین عملی</vt:lpstr>
      <vt:lpstr>جمع‌بندی</vt:lpstr>
      <vt:lpstr>جمع‌بندی</vt:lpstr>
      <vt:lpstr>مطالعه کنيد</vt:lpstr>
      <vt:lpstr>تمرين</vt:lpstr>
      <vt:lpstr>جستجو کنيد و بخوانيد</vt:lpstr>
      <vt:lpstr>پايان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hadi</dc:creator>
  <cp:lastModifiedBy>Windows User</cp:lastModifiedBy>
  <cp:revision>865</cp:revision>
  <dcterms:created xsi:type="dcterms:W3CDTF">2006-08-16T00:00:00Z</dcterms:created>
  <dcterms:modified xsi:type="dcterms:W3CDTF">2018-09-23T12:53:28Z</dcterms:modified>
</cp:coreProperties>
</file>