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53"/>
  </p:notesMasterIdLst>
  <p:sldIdLst>
    <p:sldId id="256" r:id="rId2"/>
    <p:sldId id="421" r:id="rId3"/>
    <p:sldId id="395" r:id="rId4"/>
    <p:sldId id="424" r:id="rId5"/>
    <p:sldId id="397" r:id="rId6"/>
    <p:sldId id="396" r:id="rId7"/>
    <p:sldId id="398" r:id="rId8"/>
    <p:sldId id="399" r:id="rId9"/>
    <p:sldId id="401" r:id="rId10"/>
    <p:sldId id="402" r:id="rId11"/>
    <p:sldId id="423" r:id="rId12"/>
    <p:sldId id="403" r:id="rId13"/>
    <p:sldId id="404" r:id="rId14"/>
    <p:sldId id="427" r:id="rId15"/>
    <p:sldId id="426" r:id="rId16"/>
    <p:sldId id="425" r:id="rId17"/>
    <p:sldId id="406" r:id="rId18"/>
    <p:sldId id="405" r:id="rId19"/>
    <p:sldId id="409" r:id="rId20"/>
    <p:sldId id="410" r:id="rId21"/>
    <p:sldId id="414" r:id="rId22"/>
    <p:sldId id="451" r:id="rId23"/>
    <p:sldId id="453" r:id="rId24"/>
    <p:sldId id="430" r:id="rId25"/>
    <p:sldId id="432" r:id="rId26"/>
    <p:sldId id="416" r:id="rId27"/>
    <p:sldId id="418" r:id="rId28"/>
    <p:sldId id="431" r:id="rId29"/>
    <p:sldId id="429" r:id="rId30"/>
    <p:sldId id="433" r:id="rId31"/>
    <p:sldId id="434" r:id="rId32"/>
    <p:sldId id="447" r:id="rId33"/>
    <p:sldId id="454" r:id="rId34"/>
    <p:sldId id="435" r:id="rId35"/>
    <p:sldId id="436" r:id="rId36"/>
    <p:sldId id="437" r:id="rId37"/>
    <p:sldId id="449" r:id="rId38"/>
    <p:sldId id="439" r:id="rId39"/>
    <p:sldId id="450" r:id="rId40"/>
    <p:sldId id="442" r:id="rId41"/>
    <p:sldId id="448" r:id="rId42"/>
    <p:sldId id="443" r:id="rId43"/>
    <p:sldId id="444" r:id="rId44"/>
    <p:sldId id="445" r:id="rId45"/>
    <p:sldId id="446" r:id="rId46"/>
    <p:sldId id="388" r:id="rId47"/>
    <p:sldId id="389" r:id="rId48"/>
    <p:sldId id="390" r:id="rId49"/>
    <p:sldId id="391" r:id="rId50"/>
    <p:sldId id="392" r:id="rId51"/>
    <p:sldId id="271" r:id="rId52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B Titr" panose="00000700000000000000" pitchFamily="2" charset="-78"/>
      <p:bold r:id="rId59"/>
    </p:embeddedFont>
    <p:embeddedFont>
      <p:font typeface="Century Schoolbook" panose="020B0604020202020204" charset="0"/>
      <p:regular r:id="rId60"/>
      <p:bold r:id="rId61"/>
      <p:italic r:id="rId62"/>
      <p:boldItalic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B Traffic" panose="00000400000000000000" pitchFamily="2" charset="-78"/>
      <p:regular r:id="rId72"/>
      <p:bold r:id="rId73"/>
    </p:embeddedFont>
    <p:embeddedFont>
      <p:font typeface="Wingdings 2" panose="05020102010507070707" pitchFamily="18" charset="2"/>
      <p:regular r:id="rId74"/>
    </p:embeddedFont>
    <p:embeddedFont>
      <p:font typeface="B Nazanin" panose="00000400000000000000" pitchFamily="2" charset="-78"/>
      <p:regular r:id="rId75"/>
      <p:bold r:id="rId7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FF7C80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95064" autoAdjust="0"/>
  </p:normalViewPr>
  <p:slideViewPr>
    <p:cSldViewPr>
      <p:cViewPr varScale="1">
        <p:scale>
          <a:sx n="82" d="100"/>
          <a:sy n="82" d="100"/>
        </p:scale>
        <p:origin x="1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font" Target="fonts/font21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9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font" Target="fonts/font20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font" Target="fonts/font23.fntdata"/><Relationship Id="rId7" Type="http://schemas.openxmlformats.org/officeDocument/2006/relationships/slide" Target="slides/slide6.xml"/><Relationship Id="rId71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8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35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4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0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6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6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واسط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واسط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واسط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876"/>
            <a:ext cx="8105628" cy="618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0" y="152400"/>
            <a:ext cx="990600" cy="685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2362200"/>
            <a:ext cx="4038600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double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81300" y="20053"/>
            <a:ext cx="17907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28950" y="3962400"/>
            <a:ext cx="161925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28950" y="4912995"/>
            <a:ext cx="2533650" cy="46101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ارث‌بری</a:t>
            </a:r>
            <a:r>
              <a:rPr lang="fa-IR" dirty="0" smtClean="0"/>
              <a:t> واسط از واسط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یک واسط می‌تواند از واسط (یا </a:t>
            </a:r>
            <a:r>
              <a:rPr lang="fa-IR" sz="2600" dirty="0" err="1" smtClean="0"/>
              <a:t>واسط‌های</a:t>
            </a:r>
            <a:r>
              <a:rPr lang="fa-IR" sz="2600" dirty="0" smtClean="0"/>
              <a:t>) دیگری </a:t>
            </a:r>
            <a:r>
              <a:rPr lang="fa-IR" sz="2600" dirty="0" err="1" smtClean="0"/>
              <a:t>ارث‌بری</a:t>
            </a:r>
            <a:r>
              <a:rPr lang="fa-IR" sz="2600" dirty="0" smtClean="0"/>
              <a:t> کند</a:t>
            </a:r>
          </a:p>
          <a:p>
            <a:pPr lvl="1"/>
            <a:r>
              <a:rPr lang="fa-IR" sz="2500" dirty="0" smtClean="0"/>
              <a:t>همه متدهای (انتزاعی) </a:t>
            </a:r>
            <a:r>
              <a:rPr lang="fa-IR" sz="2500" dirty="0" err="1" smtClean="0"/>
              <a:t>اَبَرواسط</a:t>
            </a:r>
            <a:r>
              <a:rPr lang="fa-IR" sz="2500" dirty="0" smtClean="0"/>
              <a:t> به </a:t>
            </a:r>
            <a:r>
              <a:rPr lang="fa-IR" sz="2500" dirty="0" err="1" smtClean="0"/>
              <a:t>زیرواسط</a:t>
            </a:r>
            <a:r>
              <a:rPr lang="fa-IR" sz="2500" dirty="0" smtClean="0"/>
              <a:t> به ارث </a:t>
            </a:r>
            <a:r>
              <a:rPr lang="fa-IR" sz="2500" dirty="0" err="1" smtClean="0"/>
              <a:t>می‌رسند</a:t>
            </a:r>
            <a:endParaRPr lang="fa-IR" sz="2500" dirty="0" smtClean="0"/>
          </a:p>
          <a:p>
            <a:pPr lvl="1"/>
            <a:r>
              <a:rPr lang="fa-IR" sz="2500" dirty="0" smtClean="0"/>
              <a:t>این کار هم با کلیدواژه </a:t>
            </a:r>
            <a:r>
              <a:rPr lang="en-US" sz="2500" dirty="0" smtClean="0"/>
              <a:t>extends</a:t>
            </a:r>
            <a:r>
              <a:rPr lang="fa-IR" sz="2500" dirty="0" smtClean="0"/>
              <a:t> انجام می‌شود</a:t>
            </a:r>
            <a:endParaRPr lang="en-US" sz="2500" dirty="0" smtClean="0"/>
          </a:p>
          <a:p>
            <a:pPr lvl="1"/>
            <a:r>
              <a:rPr lang="fa-IR" sz="2500" dirty="0" smtClean="0"/>
              <a:t>رابطه </a:t>
            </a:r>
            <a:r>
              <a:rPr lang="en-US" sz="2500" dirty="0" smtClean="0"/>
              <a:t>is a</a:t>
            </a:r>
            <a:r>
              <a:rPr lang="fa-IR" sz="2500" dirty="0" smtClean="0"/>
              <a:t> برقرار خواهد بود</a:t>
            </a:r>
          </a:p>
          <a:p>
            <a:r>
              <a:rPr lang="fa-IR" sz="2600" dirty="0" smtClean="0"/>
              <a:t>یک واسط </a:t>
            </a:r>
            <a:r>
              <a:rPr lang="fa-IR" sz="2600" dirty="0" err="1" smtClean="0"/>
              <a:t>نمی‌تواند</a:t>
            </a:r>
            <a:r>
              <a:rPr lang="fa-IR" sz="2600" dirty="0" smtClean="0"/>
              <a:t> از یک کلاس </a:t>
            </a:r>
            <a:r>
              <a:rPr lang="fa-IR" sz="2600" dirty="0" err="1" smtClean="0"/>
              <a:t>ارث‌بری</a:t>
            </a:r>
            <a:r>
              <a:rPr lang="fa-IR" sz="2600" dirty="0" smtClean="0"/>
              <a:t> کند (غیرمجاز: خطای کامپایل)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089737"/>
            <a:ext cx="29718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CanRun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run();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5232737"/>
            <a:ext cx="29718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CanThink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think();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4242137"/>
            <a:ext cx="51054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CanTalk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CanThink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talk();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5385137"/>
            <a:ext cx="579120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Human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CanRun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CanTalk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think();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53100" y="4267200"/>
            <a:ext cx="1104900" cy="3990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48300" y="5392158"/>
            <a:ext cx="1104900" cy="3990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29400" y="5693447"/>
            <a:ext cx="2171700" cy="3657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خلاصه: وراثت و واسط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900" dirty="0" smtClean="0"/>
              <a:t>یک کلاس، </a:t>
            </a:r>
            <a:r>
              <a:rPr lang="fa-IR" sz="2900" u="sng" dirty="0" smtClean="0"/>
              <a:t>فقط و فقط از یک کلاس می‌تواند </a:t>
            </a:r>
            <a:r>
              <a:rPr lang="fa-IR" sz="2900" u="sng" dirty="0" err="1" smtClean="0"/>
              <a:t>ارث‌بری</a:t>
            </a:r>
            <a:r>
              <a:rPr lang="fa-IR" sz="2900" u="sng" dirty="0" smtClean="0"/>
              <a:t> کند</a:t>
            </a:r>
            <a:r>
              <a:rPr lang="fa-IR" sz="2900" u="sng" dirty="0"/>
              <a:t> </a:t>
            </a:r>
            <a:r>
              <a:rPr lang="fa-IR" sz="2900" dirty="0" smtClean="0"/>
              <a:t>(</a:t>
            </a:r>
            <a:r>
              <a:rPr lang="en-US" sz="2900" dirty="0" smtClean="0"/>
              <a:t>extends</a:t>
            </a:r>
            <a:r>
              <a:rPr lang="fa-IR" sz="2900" dirty="0" smtClean="0"/>
              <a:t>)</a:t>
            </a:r>
          </a:p>
          <a:p>
            <a:pPr lvl="1"/>
            <a:r>
              <a:rPr lang="fa-IR" sz="2600" dirty="0" smtClean="0"/>
              <a:t>هر کلاس، </a:t>
            </a:r>
            <a:r>
              <a:rPr lang="fa-IR" sz="2600" dirty="0" err="1" smtClean="0"/>
              <a:t>اَبَرکلاس</a:t>
            </a:r>
            <a:r>
              <a:rPr lang="fa-IR" sz="2600" dirty="0" smtClean="0"/>
              <a:t> مشخص دارد که با کلیدواژه </a:t>
            </a:r>
            <a:r>
              <a:rPr lang="en-US" sz="2600" dirty="0" smtClean="0"/>
              <a:t>extends</a:t>
            </a:r>
            <a:r>
              <a:rPr lang="fa-IR" sz="2600" dirty="0" smtClean="0"/>
              <a:t> مشخص می‌شود</a:t>
            </a:r>
          </a:p>
          <a:p>
            <a:pPr lvl="1"/>
            <a:r>
              <a:rPr lang="fa-IR" sz="2600" dirty="0" err="1" smtClean="0"/>
              <a:t>وگرنه</a:t>
            </a:r>
            <a:r>
              <a:rPr lang="fa-IR" sz="2600" dirty="0" smtClean="0"/>
              <a:t> (اگر </a:t>
            </a:r>
            <a:r>
              <a:rPr lang="fa-IR" sz="2600" dirty="0" err="1" smtClean="0"/>
              <a:t>اَبَرکلاس</a:t>
            </a:r>
            <a:r>
              <a:rPr lang="fa-IR" sz="2600" dirty="0" smtClean="0"/>
              <a:t> تصریح نشود) </a:t>
            </a:r>
            <a:r>
              <a:rPr lang="fa-IR" sz="2600" dirty="0" err="1" smtClean="0"/>
              <a:t>زیرکلاس</a:t>
            </a:r>
            <a:r>
              <a:rPr lang="fa-IR" sz="2600" dirty="0" smtClean="0"/>
              <a:t> </a:t>
            </a:r>
            <a:r>
              <a:rPr lang="en-US" sz="2600" dirty="0" smtClean="0"/>
              <a:t>Object</a:t>
            </a:r>
            <a:r>
              <a:rPr lang="fa-IR" sz="2600" dirty="0" smtClean="0"/>
              <a:t> خواهد بود</a:t>
            </a:r>
          </a:p>
          <a:p>
            <a:endParaRPr lang="fa-IR" sz="2900" dirty="0" smtClean="0"/>
          </a:p>
          <a:p>
            <a:r>
              <a:rPr lang="fa-IR" sz="2900" dirty="0" smtClean="0"/>
              <a:t>یک کلاس </a:t>
            </a:r>
            <a:r>
              <a:rPr lang="fa-IR" sz="2900" u="sng" dirty="0" smtClean="0"/>
              <a:t>صفر یا چند واسط را </a:t>
            </a:r>
            <a:r>
              <a:rPr lang="fa-IR" sz="2900" u="sng" dirty="0" err="1" smtClean="0"/>
              <a:t>پیاده‌سازی</a:t>
            </a:r>
            <a:r>
              <a:rPr lang="fa-IR" sz="2900" u="sng" dirty="0"/>
              <a:t> </a:t>
            </a:r>
            <a:r>
              <a:rPr lang="fa-IR" sz="2900" u="sng" dirty="0" smtClean="0"/>
              <a:t>می‌کند</a:t>
            </a:r>
            <a:r>
              <a:rPr lang="en-US" sz="2900" u="sng" dirty="0" smtClean="0"/>
              <a:t> </a:t>
            </a:r>
            <a:r>
              <a:rPr lang="fa-IR" sz="2900" dirty="0" smtClean="0"/>
              <a:t>(</a:t>
            </a:r>
            <a:r>
              <a:rPr lang="en-US" sz="2900" dirty="0"/>
              <a:t>implements</a:t>
            </a:r>
            <a:r>
              <a:rPr lang="fa-IR" sz="2900" dirty="0"/>
              <a:t>) </a:t>
            </a:r>
            <a:endParaRPr lang="en-US" sz="2900" dirty="0" smtClean="0"/>
          </a:p>
          <a:p>
            <a:endParaRPr lang="fa-IR" sz="2900" dirty="0" smtClean="0"/>
          </a:p>
          <a:p>
            <a:r>
              <a:rPr lang="fa-IR" sz="2900" dirty="0" smtClean="0"/>
              <a:t>یک واسط از </a:t>
            </a:r>
            <a:r>
              <a:rPr lang="fa-IR" sz="2900" u="sng" dirty="0" smtClean="0"/>
              <a:t>صفر </a:t>
            </a:r>
            <a:r>
              <a:rPr lang="fa-IR" sz="2900" u="sng" dirty="0"/>
              <a:t>یا چند واسط </a:t>
            </a:r>
            <a:r>
              <a:rPr lang="fa-IR" sz="2900" u="sng" dirty="0" err="1" smtClean="0"/>
              <a:t>ارث‌بری</a:t>
            </a:r>
            <a:r>
              <a:rPr lang="fa-IR" sz="2900" u="sng" dirty="0" smtClean="0"/>
              <a:t> </a:t>
            </a:r>
            <a:r>
              <a:rPr lang="fa-IR" sz="2900" u="sng" dirty="0"/>
              <a:t>می‌کند</a:t>
            </a:r>
            <a:r>
              <a:rPr lang="en-US" sz="2900" u="sng" dirty="0"/>
              <a:t> </a:t>
            </a:r>
            <a:r>
              <a:rPr lang="fa-IR" sz="2900" dirty="0" smtClean="0"/>
              <a:t>(</a:t>
            </a:r>
            <a:r>
              <a:rPr lang="en-US" sz="2900" dirty="0" smtClean="0"/>
              <a:t>extends</a:t>
            </a:r>
            <a:r>
              <a:rPr lang="fa-IR" sz="2900" dirty="0" smtClean="0"/>
              <a:t>) </a:t>
            </a:r>
            <a:endParaRPr lang="en-US" sz="2900" dirty="0"/>
          </a:p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4343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4402391"/>
            <a:ext cx="10668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" y="76201"/>
            <a:ext cx="2905125" cy="3127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0550" y="228600"/>
            <a:ext cx="4514850" cy="1781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9875" y="2680474"/>
            <a:ext cx="6257925" cy="36822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3228975" y="2971800"/>
            <a:ext cx="1295400" cy="23228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52800" y="3228707"/>
            <a:ext cx="1600200" cy="266701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762000"/>
          </a:xfrm>
        </p:spPr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1925"/>
            <a:ext cx="645795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0" y="1295400"/>
            <a:ext cx="4953000" cy="1447800"/>
          </a:xfrm>
        </p:spPr>
        <p:txBody>
          <a:bodyPr>
            <a:normAutofit/>
          </a:bodyPr>
          <a:lstStyle/>
          <a:p>
            <a:r>
              <a:rPr lang="fa-IR" sz="2600" dirty="0" smtClean="0"/>
              <a:t>کلاس </a:t>
            </a:r>
            <a:r>
              <a:rPr lang="en-US" sz="2600" dirty="0" smtClean="0"/>
              <a:t>Hero</a:t>
            </a:r>
            <a:r>
              <a:rPr lang="fa-IR" sz="2600" dirty="0" smtClean="0"/>
              <a:t> باید چه</a:t>
            </a:r>
            <a:br>
              <a:rPr lang="fa-IR" sz="2600" dirty="0" smtClean="0"/>
            </a:br>
            <a:r>
              <a:rPr lang="fa-IR" sz="2600" dirty="0" err="1" smtClean="0"/>
              <a:t>متدهایی</a:t>
            </a:r>
            <a:r>
              <a:rPr lang="fa-IR" sz="2600" dirty="0" smtClean="0"/>
              <a:t> را </a:t>
            </a:r>
            <a:r>
              <a:rPr lang="fa-IR" sz="2600" dirty="0" err="1" smtClean="0"/>
              <a:t>پیاده‌سازی</a:t>
            </a:r>
            <a:r>
              <a:rPr lang="fa-IR" sz="2600" dirty="0" smtClean="0"/>
              <a:t> کند تا انتزاعی نباشد؟</a:t>
            </a:r>
            <a:endParaRPr lang="fa-IR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2819400"/>
            <a:ext cx="3657600" cy="1219200"/>
          </a:xfrm>
          <a:prstGeom prst="rect">
            <a:avLst/>
          </a:prstGeom>
          <a:solidFill>
            <a:schemeClr val="accent5"/>
          </a:solidFill>
        </p:spPr>
        <p:txBody>
          <a:bodyPr vert="horz">
            <a:normAutofit lnSpcReduction="10000"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600" b="1" dirty="0" smtClean="0"/>
              <a:t>پاسخ:</a:t>
            </a:r>
          </a:p>
          <a:p>
            <a:pPr marL="0" indent="0" algn="l" rtl="0">
              <a:buNone/>
            </a:pPr>
            <a:r>
              <a:rPr lang="en-US" sz="2600" b="1" dirty="0" smtClean="0"/>
              <a:t>move, fly, swim</a:t>
            </a:r>
            <a:endParaRPr lang="fa-IR" sz="2600" b="1" dirty="0"/>
          </a:p>
        </p:txBody>
      </p:sp>
    </p:spTree>
    <p:extLst>
      <p:ext uri="{BB962C8B-B14F-4D97-AF65-F5344CB8AC3E}">
        <p14:creationId xmlns:p14="http://schemas.microsoft.com/office/powerpoint/2010/main" val="3357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نکات تکمیلی درباره </a:t>
            </a:r>
            <a:r>
              <a:rPr lang="fa-IR" dirty="0" err="1"/>
              <a:t>واسط‌ها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تضاد اسامی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5562600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A,B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276600"/>
            <a:ext cx="5562600" cy="2462213"/>
          </a:xfrm>
          <a:prstGeom prst="rect">
            <a:avLst/>
          </a:prstGeom>
          <a:solidFill>
            <a:srgbClr val="FF7C80">
              <a:alpha val="4000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A,B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817513"/>
            <a:ext cx="8763000" cy="43088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The return types are incompatible for the inherited methods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A.f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(),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B.f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()</a:t>
            </a: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313189"/>
            <a:ext cx="79057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732923"/>
            <a:ext cx="819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000" dirty="0"/>
              <a:t>چرا در جاوا </a:t>
            </a:r>
            <a:r>
              <a:rPr lang="fa-IR" sz="3000" dirty="0" err="1"/>
              <a:t>ارث‌بری</a:t>
            </a:r>
            <a:r>
              <a:rPr lang="fa-IR" sz="3000" dirty="0"/>
              <a:t> </a:t>
            </a:r>
            <a:r>
              <a:rPr lang="fa-IR" sz="3000" dirty="0" err="1"/>
              <a:t>چندگانه</a:t>
            </a:r>
            <a:r>
              <a:rPr lang="fa-IR" sz="3000" dirty="0"/>
              <a:t> برای کلاس‌ها پشتیبانی </a:t>
            </a:r>
            <a:r>
              <a:rPr lang="fa-IR" sz="3000" dirty="0" err="1"/>
              <a:t>نمی‌شود</a:t>
            </a:r>
            <a:r>
              <a:rPr lang="fa-IR" sz="3000" dirty="0" smtClean="0"/>
              <a:t>؟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sz="2800" dirty="0" smtClean="0"/>
              <a:t>چرا یک کلاس </a:t>
            </a:r>
            <a:r>
              <a:rPr lang="fa-IR" sz="2800" dirty="0" err="1" smtClean="0"/>
              <a:t>نمی‌تواند</a:t>
            </a:r>
            <a:r>
              <a:rPr lang="fa-IR" sz="2800" dirty="0" smtClean="0"/>
              <a:t> فرزند (</a:t>
            </a:r>
            <a:r>
              <a:rPr lang="fa-IR" sz="2800" dirty="0" err="1" smtClean="0"/>
              <a:t>زیرکلاس</a:t>
            </a:r>
            <a:r>
              <a:rPr lang="fa-IR" sz="2800" dirty="0" smtClean="0"/>
              <a:t>) چند کلاس باشد؟</a:t>
            </a:r>
            <a:endParaRPr lang="fa-IR" dirty="0" smtClean="0"/>
          </a:p>
          <a:p>
            <a:pPr lvl="1"/>
            <a:r>
              <a:rPr lang="fa-IR" dirty="0" smtClean="0"/>
              <a:t>طراحی پیچیده می‌شود (فهم آن هم سخت می‌شود)</a:t>
            </a:r>
          </a:p>
          <a:p>
            <a:pPr lvl="1"/>
            <a:r>
              <a:rPr lang="fa-IR" dirty="0" smtClean="0"/>
              <a:t>وجود ويژگی‌های </a:t>
            </a:r>
            <a:r>
              <a:rPr lang="fa-IR" dirty="0" err="1" smtClean="0"/>
              <a:t>هم‌نام</a:t>
            </a:r>
            <a:r>
              <a:rPr lang="fa-IR" dirty="0" smtClean="0"/>
              <a:t> در </a:t>
            </a:r>
            <a:r>
              <a:rPr lang="fa-IR" dirty="0" err="1" smtClean="0"/>
              <a:t>اَبَرکلاس‌ها</a:t>
            </a:r>
            <a:r>
              <a:rPr lang="fa-IR" dirty="0" smtClean="0"/>
              <a:t> </a:t>
            </a:r>
            <a:r>
              <a:rPr lang="fa-IR" dirty="0" err="1" smtClean="0"/>
              <a:t>مشکل‌ساز</a:t>
            </a:r>
            <a:r>
              <a:rPr lang="fa-IR" dirty="0" smtClean="0"/>
              <a:t> می‌شود</a:t>
            </a:r>
          </a:p>
          <a:p>
            <a:pPr lvl="2" algn="l" rtl="0"/>
            <a:r>
              <a:rPr lang="en-US" b="1" dirty="0" smtClean="0"/>
              <a:t>Multiple Inheritance of State</a:t>
            </a:r>
            <a:endParaRPr lang="fa-IR" b="1" dirty="0" smtClean="0"/>
          </a:p>
          <a:p>
            <a:pPr lvl="1"/>
            <a:r>
              <a:rPr lang="fa-IR" dirty="0" smtClean="0"/>
              <a:t>وجود </a:t>
            </a:r>
            <a:r>
              <a:rPr lang="fa-IR" dirty="0" err="1" smtClean="0"/>
              <a:t>متدهایی</a:t>
            </a:r>
            <a:r>
              <a:rPr lang="fa-IR" dirty="0" smtClean="0"/>
              <a:t> که در چند </a:t>
            </a:r>
            <a:r>
              <a:rPr lang="fa-IR" dirty="0" err="1" smtClean="0"/>
              <a:t>اَبَرکلاس</a:t>
            </a:r>
            <a:r>
              <a:rPr lang="fa-IR" dirty="0" smtClean="0"/>
              <a:t>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fa-IR" dirty="0" err="1" smtClean="0"/>
              <a:t>شده‌اند</a:t>
            </a:r>
            <a:r>
              <a:rPr lang="fa-IR" dirty="0" smtClean="0"/>
              <a:t>، </a:t>
            </a:r>
            <a:r>
              <a:rPr lang="fa-IR" dirty="0" err="1" smtClean="0"/>
              <a:t>مشکل‌ساز</a:t>
            </a:r>
            <a:r>
              <a:rPr lang="fa-IR" dirty="0" smtClean="0"/>
              <a:t> می‌شود</a:t>
            </a:r>
            <a:endParaRPr lang="en-US" dirty="0" smtClean="0"/>
          </a:p>
          <a:p>
            <a:pPr lvl="2" algn="l" rtl="0"/>
            <a:r>
              <a:rPr lang="en-US" b="1" dirty="0"/>
              <a:t>Multiple Inheritance of </a:t>
            </a:r>
            <a:r>
              <a:rPr lang="en-US" b="1" dirty="0" smtClean="0"/>
              <a:t>Behavior</a:t>
            </a:r>
          </a:p>
          <a:p>
            <a:pPr lvl="2" algn="l" rtl="0"/>
            <a:endParaRPr lang="fa-IR" sz="1300" b="1" dirty="0"/>
          </a:p>
          <a:p>
            <a:r>
              <a:rPr lang="fa-IR" dirty="0" smtClean="0"/>
              <a:t>چرا </a:t>
            </a:r>
            <a:r>
              <a:rPr lang="fa-IR" dirty="0" err="1"/>
              <a:t>ارث‌بری</a:t>
            </a:r>
            <a:r>
              <a:rPr lang="fa-IR" dirty="0"/>
              <a:t> </a:t>
            </a:r>
            <a:r>
              <a:rPr lang="fa-IR" dirty="0" err="1" smtClean="0"/>
              <a:t>چندگانه</a:t>
            </a:r>
            <a:r>
              <a:rPr lang="fa-IR" dirty="0" smtClean="0"/>
              <a:t> برای </a:t>
            </a:r>
            <a:r>
              <a:rPr lang="fa-IR" dirty="0" err="1" smtClean="0"/>
              <a:t>واسط‌ها</a:t>
            </a:r>
            <a:r>
              <a:rPr lang="fa-IR" dirty="0" smtClean="0"/>
              <a:t> پشتیبانی می‌شود؟</a:t>
            </a:r>
          </a:p>
          <a:p>
            <a:pPr lvl="1"/>
            <a:r>
              <a:rPr lang="fa-IR" dirty="0" smtClean="0"/>
              <a:t>مشکلات کلاس در واسط وجود ندارد</a:t>
            </a:r>
          </a:p>
          <a:p>
            <a:pPr lvl="1"/>
            <a:r>
              <a:rPr lang="fa-IR" dirty="0" smtClean="0"/>
              <a:t>در واسط </a:t>
            </a:r>
            <a:r>
              <a:rPr lang="fa-IR" dirty="0" err="1" smtClean="0"/>
              <a:t>متدها</a:t>
            </a:r>
            <a:r>
              <a:rPr lang="fa-IR" dirty="0" smtClean="0"/>
              <a:t> </a:t>
            </a:r>
            <a:r>
              <a:rPr lang="fa-IR" dirty="0" err="1" smtClean="0"/>
              <a:t>پیاده‌سازی</a:t>
            </a:r>
            <a:r>
              <a:rPr lang="fa-IR" dirty="0" smtClean="0"/>
              <a:t> نمی‌شوند و ويژگی (</a:t>
            </a:r>
            <a:r>
              <a:rPr lang="en-US" dirty="0" smtClean="0"/>
              <a:t>Property</a:t>
            </a:r>
            <a:r>
              <a:rPr lang="fa-IR" dirty="0" smtClean="0"/>
              <a:t>) وجود ندارد</a:t>
            </a:r>
          </a:p>
          <a:p>
            <a:pPr lvl="1"/>
            <a:r>
              <a:rPr lang="fa-IR" dirty="0" smtClean="0"/>
              <a:t>وراثت </a:t>
            </a:r>
            <a:r>
              <a:rPr lang="fa-IR" dirty="0" err="1" smtClean="0"/>
              <a:t>چندگانه</a:t>
            </a:r>
            <a:r>
              <a:rPr lang="fa-IR" dirty="0" smtClean="0"/>
              <a:t> از </a:t>
            </a:r>
            <a:r>
              <a:rPr lang="fa-IR" dirty="0" err="1" smtClean="0"/>
              <a:t>واسط‌ها</a:t>
            </a:r>
            <a:r>
              <a:rPr lang="fa-IR" dirty="0" smtClean="0"/>
              <a:t>، کاربردهای </a:t>
            </a:r>
            <a:r>
              <a:rPr lang="fa-IR" dirty="0" err="1" smtClean="0"/>
              <a:t>بسيار</a:t>
            </a:r>
            <a:r>
              <a:rPr lang="fa-IR" dirty="0" smtClean="0"/>
              <a:t> مهمی دارد</a:t>
            </a:r>
            <a:endParaRPr lang="en-US" dirty="0" smtClean="0"/>
          </a:p>
          <a:p>
            <a:pPr lvl="2" algn="l" rtl="0"/>
            <a:r>
              <a:rPr lang="en-US" b="1" dirty="0"/>
              <a:t>Multiple Inheritance of </a:t>
            </a:r>
            <a:r>
              <a:rPr lang="en-US" b="1" dirty="0" smtClean="0"/>
              <a:t>Type</a:t>
            </a:r>
            <a:endParaRPr lang="fa-IR" b="1" dirty="0"/>
          </a:p>
          <a:p>
            <a:pPr lvl="1" algn="l" rtl="0"/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5943600" y="3421559"/>
            <a:ext cx="2971800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rtl="1"/>
            <a:r>
              <a:rPr lang="fa-IR" sz="2200" i="1" dirty="0" smtClean="0">
                <a:cs typeface="B Nazanin" panose="00000400000000000000" pitchFamily="2" charset="-78"/>
              </a:rPr>
              <a:t>نکته: این شکل از وراثت، به نوعی در </a:t>
            </a:r>
            <a:r>
              <a:rPr lang="fa-IR" sz="2200" b="1" i="1" dirty="0" smtClean="0">
                <a:cs typeface="B Nazanin" panose="00000400000000000000" pitchFamily="2" charset="-78"/>
              </a:rPr>
              <a:t>جاوا 8</a:t>
            </a:r>
            <a:r>
              <a:rPr lang="fa-IR" sz="2200" i="1" dirty="0" smtClean="0">
                <a:cs typeface="B Nazanin" panose="00000400000000000000" pitchFamily="2" charset="-78"/>
              </a:rPr>
              <a:t> ممکن شده است</a:t>
            </a:r>
            <a:endParaRPr lang="en-US" sz="2200" i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7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واسط: </a:t>
            </a:r>
            <a:r>
              <a:rPr lang="fa-IR" dirty="0" err="1" smtClean="0"/>
              <a:t>متغیرها</a:t>
            </a:r>
            <a:r>
              <a:rPr lang="fa-IR" dirty="0" smtClean="0"/>
              <a:t> و </a:t>
            </a:r>
            <a:r>
              <a:rPr lang="fa-IR" dirty="0" err="1" smtClean="0"/>
              <a:t>سازنده‌ها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تعریف متغیر در یک واسط </a:t>
            </a:r>
            <a:r>
              <a:rPr lang="fa-IR" u="sng" dirty="0" smtClean="0"/>
              <a:t>رایج نیست</a:t>
            </a:r>
          </a:p>
          <a:p>
            <a:r>
              <a:rPr lang="fa-IR" dirty="0" smtClean="0"/>
              <a:t>در صورت تعریف متغیر:</a:t>
            </a:r>
          </a:p>
          <a:p>
            <a:pPr lvl="1"/>
            <a:r>
              <a:rPr lang="fa-IR" dirty="0" err="1" smtClean="0"/>
              <a:t>متغیرها</a:t>
            </a:r>
            <a:r>
              <a:rPr lang="fa-IR" dirty="0" smtClean="0"/>
              <a:t> به طور ضمنی ثابت، استاتیک و عمومی (</a:t>
            </a:r>
            <a:r>
              <a:rPr lang="en-US" dirty="0" smtClean="0"/>
              <a:t>public</a:t>
            </a:r>
            <a:r>
              <a:rPr lang="fa-IR" dirty="0" smtClean="0"/>
              <a:t>) خواهند بود</a:t>
            </a:r>
            <a:endParaRPr lang="en-US" dirty="0" smtClean="0"/>
          </a:p>
          <a:p>
            <a:pPr lvl="1"/>
            <a:r>
              <a:rPr lang="fa-IR" dirty="0" smtClean="0"/>
              <a:t>مثال: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خلاصه: واسط، وضعیت و حالت (</a:t>
            </a:r>
            <a:r>
              <a:rPr lang="en-US" dirty="0" smtClean="0"/>
              <a:t>state</a:t>
            </a:r>
            <a:r>
              <a:rPr lang="fa-IR" dirty="0" smtClean="0"/>
              <a:t>) </a:t>
            </a:r>
            <a:r>
              <a:rPr lang="fa-IR" dirty="0" err="1" smtClean="0"/>
              <a:t>اشیاءش</a:t>
            </a:r>
            <a:r>
              <a:rPr lang="fa-IR" dirty="0" smtClean="0"/>
              <a:t> را توصیف </a:t>
            </a:r>
            <a:r>
              <a:rPr lang="fa-IR" dirty="0" err="1" smtClean="0"/>
              <a:t>نمی‌کند</a:t>
            </a:r>
            <a:endParaRPr lang="fa-IR" dirty="0" smtClean="0"/>
          </a:p>
          <a:p>
            <a:r>
              <a:rPr lang="fa-IR" dirty="0" smtClean="0"/>
              <a:t>امکان تعریف سازنده (</a:t>
            </a:r>
            <a:r>
              <a:rPr lang="en-US" dirty="0" smtClean="0"/>
              <a:t>constructor</a:t>
            </a:r>
            <a:r>
              <a:rPr lang="fa-IR" dirty="0" smtClean="0"/>
              <a:t>) در واسط وجود ندارد (چرا؟)</a:t>
            </a:r>
          </a:p>
          <a:p>
            <a:pPr lvl="1"/>
            <a:r>
              <a:rPr lang="fa-IR" dirty="0" smtClean="0"/>
              <a:t>هدف سازنده،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ويژگی‌های شیء است (</a:t>
            </a:r>
            <a:r>
              <a:rPr lang="en-US" dirty="0" smtClean="0"/>
              <a:t>Field</a:t>
            </a:r>
            <a:r>
              <a:rPr lang="fa-IR" dirty="0" smtClean="0"/>
              <a:t> یا </a:t>
            </a:r>
            <a:r>
              <a:rPr lang="en-US" dirty="0" smtClean="0"/>
              <a:t>Propert</a:t>
            </a:r>
            <a:r>
              <a:rPr lang="en-US" dirty="0"/>
              <a:t>y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سازنده: حالت (وضعیت) اولیه شیء را آماده می‌کند</a:t>
            </a:r>
          </a:p>
          <a:p>
            <a:pPr lvl="1"/>
            <a:r>
              <a:rPr lang="fa-IR" dirty="0" smtClean="0"/>
              <a:t>اما ويژگی خاصی در واسط تعریف </a:t>
            </a:r>
            <a:r>
              <a:rPr lang="fa-IR" dirty="0" err="1" smtClean="0"/>
              <a:t>نمی‌شود</a:t>
            </a:r>
            <a:r>
              <a:rPr lang="fa-IR" dirty="0" smtClean="0"/>
              <a:t> (واسط، حالت شیء را توصیف </a:t>
            </a:r>
            <a:r>
              <a:rPr lang="fa-IR" dirty="0" err="1" smtClean="0"/>
              <a:t>نمی‌کند</a:t>
            </a:r>
            <a:r>
              <a:rPr lang="fa-IR" dirty="0" smtClean="0"/>
              <a:t>)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6200" y="2819400"/>
            <a:ext cx="2895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Humans{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MAX_AGE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=150;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3165396"/>
            <a:ext cx="609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≈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MAX_AGE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=150; </a:t>
            </a:r>
          </a:p>
        </p:txBody>
      </p:sp>
    </p:spTree>
    <p:extLst>
      <p:ext uri="{BB962C8B-B14F-4D97-AF65-F5344CB8AC3E}">
        <p14:creationId xmlns:p14="http://schemas.microsoft.com/office/powerpoint/2010/main" val="16332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6793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l" rtl="0">
              <a:buNone/>
            </a:pPr>
            <a:r>
              <a:rPr lang="en-US" dirty="0" smtClean="0"/>
              <a:t>…</a:t>
            </a:r>
          </a:p>
          <a:p>
            <a:pPr marL="0" indent="0" algn="l" rtl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a-I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8610600" cy="310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334000" y="4191000"/>
            <a:ext cx="5334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0" y="3733800"/>
            <a:ext cx="1371600" cy="4572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971800"/>
            <a:ext cx="3733800" cy="1066800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کدام تعاریف زیر ایجاد خطای کامپایل </a:t>
            </a:r>
            <a:r>
              <a:rPr lang="fa-IR" dirty="0" err="1" smtClean="0"/>
              <a:t>می‌کنند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6979" y="228600"/>
            <a:ext cx="3208421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double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6979" y="1447800"/>
            <a:ext cx="3208421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Drawable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draw();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5105400" cy="5016758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PaintObject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draw();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724400"/>
            <a:ext cx="81534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R1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Shape{}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R2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Shape{}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R3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PaintObject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 {}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R4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PaintObject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Shape,Drawable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37" y="4724400"/>
            <a:ext cx="409575" cy="394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832396"/>
            <a:ext cx="409575" cy="3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7772400" cy="1066800"/>
          </a:xfrm>
        </p:spPr>
        <p:txBody>
          <a:bodyPr>
            <a:normAutofit/>
          </a:bodyPr>
          <a:lstStyle/>
          <a:p>
            <a:r>
              <a:rPr lang="fa-IR" sz="3200" dirty="0" smtClean="0"/>
              <a:t>کدام تعاریف زیر ایجاد خطای کامپایل </a:t>
            </a:r>
            <a:r>
              <a:rPr lang="fa-IR" sz="3200" dirty="0" err="1" smtClean="0"/>
              <a:t>می‌کنند</a:t>
            </a:r>
            <a:r>
              <a:rPr lang="fa-IR" sz="3200" dirty="0" smtClean="0"/>
              <a:t>؟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706979" y="228600"/>
            <a:ext cx="3208421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...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6979" y="1447800"/>
            <a:ext cx="3208421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Drawable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...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5105400" cy="430887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PaintObject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724400"/>
            <a:ext cx="81534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Drawable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PaintObject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Shape();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796232"/>
            <a:ext cx="409575" cy="3947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2400" y="838200"/>
            <a:ext cx="54864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b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PaintObject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Shape,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Drawable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واسط در طراحی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واسط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23257"/>
            <a:ext cx="8763000" cy="5486400"/>
          </a:xfrm>
        </p:spPr>
        <p:txBody>
          <a:bodyPr>
            <a:normAutofit fontScale="85000" lnSpcReduction="10000"/>
          </a:bodyPr>
          <a:lstStyle/>
          <a:p>
            <a:r>
              <a:rPr lang="fa-IR" dirty="0" smtClean="0"/>
              <a:t>واسط: کلاس مجرد خالص (کاملاً انتزاعی): </a:t>
            </a:r>
            <a:r>
              <a:rPr lang="en-US" dirty="0" smtClean="0"/>
              <a:t>pure abstract</a:t>
            </a:r>
            <a:endParaRPr lang="fa-IR" dirty="0" smtClean="0"/>
          </a:p>
          <a:p>
            <a:r>
              <a:rPr lang="fa-IR" dirty="0" smtClean="0"/>
              <a:t>واسط درگیر جزئیات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fa-IR" dirty="0" err="1" smtClean="0"/>
              <a:t>نمی‌شود</a:t>
            </a:r>
            <a:r>
              <a:rPr lang="fa-IR" dirty="0" smtClean="0"/>
              <a:t> و کلیات رفتار شیء را توصیف می‌کند</a:t>
            </a:r>
          </a:p>
          <a:p>
            <a:r>
              <a:rPr lang="fa-IR" dirty="0" smtClean="0"/>
              <a:t>از واسط </a:t>
            </a:r>
            <a:r>
              <a:rPr lang="fa-IR" dirty="0" err="1" smtClean="0"/>
              <a:t>می‌توانیم</a:t>
            </a:r>
            <a:r>
              <a:rPr lang="fa-IR" dirty="0" smtClean="0"/>
              <a:t> به عنوان «</a:t>
            </a:r>
            <a:r>
              <a:rPr lang="fa-IR" dirty="0" err="1" smtClean="0"/>
              <a:t>توصیف‌کننده</a:t>
            </a:r>
            <a:r>
              <a:rPr lang="fa-IR" dirty="0" smtClean="0"/>
              <a:t> طراحی</a:t>
            </a:r>
            <a:r>
              <a:rPr lang="fa-IR" dirty="0"/>
              <a:t> </a:t>
            </a:r>
            <a:r>
              <a:rPr lang="fa-IR" dirty="0" smtClean="0"/>
              <a:t>کلاس» استفاده کنیم</a:t>
            </a:r>
          </a:p>
          <a:p>
            <a:pPr lvl="1"/>
            <a:r>
              <a:rPr lang="fa-IR" dirty="0" smtClean="0"/>
              <a:t>مثلاً طراح سیستم </a:t>
            </a:r>
            <a:r>
              <a:rPr lang="fa-IR" dirty="0" err="1" smtClean="0"/>
              <a:t>واسط‌ها</a:t>
            </a:r>
            <a:r>
              <a:rPr lang="fa-IR" dirty="0" smtClean="0"/>
              <a:t> را طراحی کند و </a:t>
            </a:r>
            <a:r>
              <a:rPr lang="fa-IR" dirty="0" err="1" smtClean="0"/>
              <a:t>برنامه‌نویس</a:t>
            </a:r>
            <a:r>
              <a:rPr lang="fa-IR" dirty="0" smtClean="0"/>
              <a:t> </a:t>
            </a:r>
            <a:r>
              <a:rPr lang="fa-IR" dirty="0" err="1" smtClean="0"/>
              <a:t>آن‌ها</a:t>
            </a:r>
            <a:r>
              <a:rPr lang="fa-IR" dirty="0" smtClean="0"/>
              <a:t>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کند</a:t>
            </a:r>
          </a:p>
          <a:p>
            <a:pPr lvl="1"/>
            <a:r>
              <a:rPr lang="fa-IR" dirty="0" smtClean="0"/>
              <a:t>مثلاً برای کدی که نوشتیم و در اختیار کاربران عمومی قرار می‌دهیم:</a:t>
            </a:r>
            <a:br>
              <a:rPr lang="fa-IR" dirty="0" smtClean="0"/>
            </a:br>
            <a:r>
              <a:rPr lang="fa-IR" dirty="0" smtClean="0"/>
              <a:t>فقط واسط را توضیح دهیم (کاربران نحوه کار کلاس را خواهند فهمید)</a:t>
            </a:r>
          </a:p>
          <a:p>
            <a:r>
              <a:rPr lang="fa-IR" dirty="0" smtClean="0"/>
              <a:t>با کمک واسط به </a:t>
            </a:r>
            <a:r>
              <a:rPr lang="fa-IR" dirty="0"/>
              <a:t>صورت </a:t>
            </a:r>
            <a:r>
              <a:rPr lang="fa-IR" dirty="0" smtClean="0"/>
              <a:t>قدرتمند از  </a:t>
            </a:r>
            <a:r>
              <a:rPr lang="fa-IR" dirty="0" err="1"/>
              <a:t>ارث‌بری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fa-IR" dirty="0" err="1" smtClean="0"/>
              <a:t>چندریختی</a:t>
            </a:r>
            <a:r>
              <a:rPr lang="fa-IR" dirty="0" smtClean="0"/>
              <a:t> بهره </a:t>
            </a:r>
            <a:r>
              <a:rPr lang="fa-IR" dirty="0" err="1" smtClean="0"/>
              <a:t>می‌گیریم</a:t>
            </a:r>
            <a:endParaRPr lang="fa-IR" dirty="0" smtClean="0"/>
          </a:p>
          <a:p>
            <a:r>
              <a:rPr lang="fa-IR" dirty="0" smtClean="0"/>
              <a:t>بهتر است </a:t>
            </a:r>
            <a:r>
              <a:rPr lang="fa-IR" dirty="0" err="1" smtClean="0"/>
              <a:t>حتی‌الامکان</a:t>
            </a:r>
            <a:r>
              <a:rPr lang="fa-IR" dirty="0" smtClean="0"/>
              <a:t> طراحی کلاس‌ها و متدهای ما به </a:t>
            </a:r>
            <a:r>
              <a:rPr lang="fa-IR" dirty="0" err="1" smtClean="0"/>
              <a:t>واسط‌ها</a:t>
            </a:r>
            <a:r>
              <a:rPr lang="fa-IR" dirty="0" smtClean="0"/>
              <a:t> وابسته باشند</a:t>
            </a:r>
          </a:p>
          <a:p>
            <a:pPr lvl="1"/>
            <a:r>
              <a:rPr lang="fa-IR" dirty="0" smtClean="0"/>
              <a:t>مثلاً پارامتر یک متد، بهتر است واسط </a:t>
            </a:r>
            <a:r>
              <a:rPr lang="en-US" dirty="0" smtClean="0"/>
              <a:t>Shape</a:t>
            </a:r>
            <a:r>
              <a:rPr lang="fa-IR" dirty="0" smtClean="0"/>
              <a:t> باشد و نه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en-US" dirty="0" smtClean="0"/>
              <a:t>Circle</a:t>
            </a:r>
          </a:p>
          <a:p>
            <a:pPr lvl="1"/>
            <a:r>
              <a:rPr lang="fa-IR" dirty="0" smtClean="0"/>
              <a:t>زیرا وابستگی به یک </a:t>
            </a:r>
            <a:r>
              <a:rPr lang="fa-IR" dirty="0" err="1" smtClean="0"/>
              <a:t>زیرکلاس</a:t>
            </a:r>
            <a:r>
              <a:rPr lang="fa-IR" dirty="0" smtClean="0"/>
              <a:t> خاص، تغییر و نگهداری برنامه را </a:t>
            </a:r>
            <a:r>
              <a:rPr lang="fa-IR" dirty="0" err="1" smtClean="0"/>
              <a:t>پرهزینه‌تر</a:t>
            </a:r>
            <a:r>
              <a:rPr lang="fa-IR" dirty="0" smtClean="0"/>
              <a:t> می‌کند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6120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998621"/>
            <a:ext cx="6619875" cy="2952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واسط در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rmAutofit fontScale="92500"/>
          </a:bodyPr>
          <a:lstStyle/>
          <a:p>
            <a:endParaRPr lang="fa-IR" sz="2800" dirty="0" smtClean="0"/>
          </a:p>
          <a:p>
            <a:endParaRPr lang="fa-IR" sz="3500" dirty="0"/>
          </a:p>
          <a:p>
            <a:r>
              <a:rPr lang="fa-IR" sz="2800" dirty="0" smtClean="0"/>
              <a:t>کلاس‌هایی که یک واسط را </a:t>
            </a:r>
            <a:r>
              <a:rPr lang="fa-IR" sz="2800" dirty="0" err="1" smtClean="0"/>
              <a:t>پیاده‌سازی</a:t>
            </a:r>
            <a:r>
              <a:rPr lang="fa-IR" sz="2800" dirty="0" smtClean="0"/>
              <a:t> </a:t>
            </a:r>
            <a:r>
              <a:rPr lang="fa-IR" sz="2800" dirty="0" err="1" smtClean="0"/>
              <a:t>می‌کنند</a:t>
            </a:r>
            <a:r>
              <a:rPr lang="fa-IR" sz="2800" dirty="0"/>
              <a:t> </a:t>
            </a:r>
            <a:endParaRPr lang="fa-IR" sz="2800" dirty="0" smtClean="0"/>
          </a:p>
          <a:p>
            <a:pPr lvl="1"/>
            <a:r>
              <a:rPr lang="fa-IR" sz="2600" dirty="0" smtClean="0"/>
              <a:t>تحقق واسط (</a:t>
            </a:r>
            <a:r>
              <a:rPr lang="en-US" sz="2600" dirty="0" smtClean="0"/>
              <a:t>Interface Realization</a:t>
            </a:r>
            <a:r>
              <a:rPr lang="fa-IR" sz="2600" dirty="0" smtClean="0"/>
              <a:t>)</a:t>
            </a:r>
          </a:p>
          <a:p>
            <a:pPr algn="r"/>
            <a:r>
              <a:rPr lang="fa-IR" sz="2800" dirty="0" smtClean="0"/>
              <a:t>واسط در </a:t>
            </a:r>
            <a:r>
              <a:rPr lang="en-US" sz="2800" dirty="0" smtClean="0"/>
              <a:t>UML</a:t>
            </a:r>
            <a:r>
              <a:rPr lang="fa-IR" sz="2800" dirty="0" smtClean="0"/>
              <a:t> به دو شکل قابل نمایش است (هر دو شکل صحیح است) :</a:t>
            </a:r>
          </a:p>
          <a:p>
            <a:pPr lvl="1"/>
            <a:r>
              <a:rPr lang="fa-IR" sz="2600" dirty="0" err="1" smtClean="0"/>
              <a:t>واسط‌های</a:t>
            </a:r>
            <a:r>
              <a:rPr lang="fa-IR" sz="2600" dirty="0" smtClean="0"/>
              <a:t> </a:t>
            </a:r>
            <a:r>
              <a:rPr lang="fa-IR" sz="2600" dirty="0" err="1" smtClean="0"/>
              <a:t>ساده‌ای</a:t>
            </a:r>
            <a:r>
              <a:rPr lang="fa-IR" sz="2600" dirty="0" smtClean="0"/>
              <a:t> که متدهای مهمی ندارند : مثل واسط </a:t>
            </a:r>
            <a:r>
              <a:rPr lang="en-US" sz="2600" dirty="0" smtClean="0"/>
              <a:t>Serializable</a:t>
            </a:r>
          </a:p>
          <a:p>
            <a:pPr lvl="2"/>
            <a:r>
              <a:rPr lang="fa-IR" sz="2500" dirty="0" err="1" smtClean="0"/>
              <a:t>این‌گونه</a:t>
            </a:r>
            <a:r>
              <a:rPr lang="fa-IR" sz="2500" dirty="0" smtClean="0"/>
              <a:t> </a:t>
            </a:r>
            <a:r>
              <a:rPr lang="fa-IR" sz="2500" dirty="0" err="1" smtClean="0"/>
              <a:t>واسط‌ها</a:t>
            </a:r>
            <a:r>
              <a:rPr lang="fa-IR" sz="2500" dirty="0" smtClean="0"/>
              <a:t> </a:t>
            </a:r>
            <a:r>
              <a:rPr lang="fa-IR" sz="2500" dirty="0" err="1" smtClean="0"/>
              <a:t>اصطلاحاً</a:t>
            </a:r>
            <a:r>
              <a:rPr lang="fa-IR" sz="2500" dirty="0" smtClean="0"/>
              <a:t> فقط یک پروتکل تعریف </a:t>
            </a:r>
            <a:r>
              <a:rPr lang="fa-IR" sz="2500" dirty="0" err="1" smtClean="0"/>
              <a:t>می‌کنند</a:t>
            </a:r>
            <a:endParaRPr lang="fa-IR" sz="2500" dirty="0" smtClean="0"/>
          </a:p>
          <a:p>
            <a:pPr lvl="2"/>
            <a:r>
              <a:rPr lang="fa-IR" sz="2500" dirty="0" smtClean="0"/>
              <a:t>مثال: فقط </a:t>
            </a:r>
            <a:r>
              <a:rPr lang="fa-IR" sz="2500" dirty="0" err="1" smtClean="0"/>
              <a:t>اشیائی</a:t>
            </a:r>
            <a:r>
              <a:rPr lang="fa-IR" sz="2500" dirty="0" smtClean="0"/>
              <a:t> قابل ذخیره در فایل هستند که واسط </a:t>
            </a:r>
            <a:r>
              <a:rPr lang="en-US" sz="2200" dirty="0" smtClean="0"/>
              <a:t>Serializable</a:t>
            </a:r>
            <a:r>
              <a:rPr lang="fa-IR" sz="2200" dirty="0" smtClean="0"/>
              <a:t> </a:t>
            </a:r>
            <a:r>
              <a:rPr lang="fa-IR" sz="2500" dirty="0" smtClean="0"/>
              <a:t>را پیاده کنند</a:t>
            </a:r>
          </a:p>
          <a:p>
            <a:pPr lvl="1"/>
            <a:r>
              <a:rPr lang="fa-IR" sz="2600" dirty="0" err="1" smtClean="0"/>
              <a:t>واسط‌هایی</a:t>
            </a:r>
            <a:r>
              <a:rPr lang="fa-IR" sz="2600" dirty="0" smtClean="0"/>
              <a:t> که متدهای خاصی دارند: </a:t>
            </a:r>
            <a:r>
              <a:rPr lang="fa-IR" sz="2600" dirty="0"/>
              <a:t>مثل </a:t>
            </a:r>
            <a:r>
              <a:rPr lang="fa-IR" sz="2600" dirty="0" smtClean="0"/>
              <a:t>واسط</a:t>
            </a:r>
            <a:r>
              <a:rPr lang="en-US" sz="2600" dirty="0" err="1" smtClean="0"/>
              <a:t>PersistentObject</a:t>
            </a:r>
            <a:endParaRPr lang="en-US" sz="2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524000" y="1010072"/>
            <a:ext cx="1981200" cy="4572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90800" y="1752600"/>
            <a:ext cx="990600" cy="1066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ample of a class diagram in which the Professor and Student classes implement the Person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91000" cy="337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lization shown with conector and lollip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814126" cy="208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xample of interfaces extending interfa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1" y="1337387"/>
            <a:ext cx="3048000" cy="506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جاوا 8 و متدهای </a:t>
            </a:r>
            <a:r>
              <a:rPr lang="fa-IR" dirty="0" err="1" smtClean="0"/>
              <a:t>پیش‌فرض</a:t>
            </a:r>
            <a:r>
              <a:rPr lang="fa-IR" dirty="0" smtClean="0"/>
              <a:t> برای </a:t>
            </a:r>
            <a:r>
              <a:rPr lang="fa-IR" dirty="0" err="1" smtClean="0"/>
              <a:t>واسط‌ها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b="1" dirty="0" smtClean="0"/>
              <a:t>از جاوا 8 به بعد</a:t>
            </a:r>
            <a:r>
              <a:rPr lang="fa-IR" sz="2800" dirty="0" smtClean="0"/>
              <a:t>: یک واسط می‌تواند متدهای </a:t>
            </a:r>
            <a:r>
              <a:rPr lang="fa-IR" sz="2800" dirty="0" err="1" smtClean="0"/>
              <a:t>غیرانتزاعی</a:t>
            </a:r>
            <a:r>
              <a:rPr lang="fa-IR" sz="2800" dirty="0" smtClean="0"/>
              <a:t> داشته باشد</a:t>
            </a:r>
          </a:p>
          <a:p>
            <a:r>
              <a:rPr lang="fa-IR" sz="2800" dirty="0" smtClean="0"/>
              <a:t>به این </a:t>
            </a:r>
            <a:r>
              <a:rPr lang="fa-IR" sz="2800" dirty="0" err="1" smtClean="0"/>
              <a:t>متدها</a:t>
            </a:r>
            <a:r>
              <a:rPr lang="fa-IR" sz="2800" dirty="0" smtClean="0"/>
              <a:t>، </a:t>
            </a:r>
            <a:r>
              <a:rPr lang="fa-IR" sz="2800" b="1" dirty="0" smtClean="0"/>
              <a:t>متد </a:t>
            </a:r>
            <a:r>
              <a:rPr lang="fa-IR" sz="2800" b="1" dirty="0" err="1" smtClean="0"/>
              <a:t>پیش‌فرض</a:t>
            </a:r>
            <a:r>
              <a:rPr lang="fa-IR" sz="2800" b="1" dirty="0" smtClean="0"/>
              <a:t> (</a:t>
            </a:r>
            <a:r>
              <a:rPr lang="en-US" sz="2400" b="1" dirty="0" smtClean="0"/>
              <a:t>Default Method</a:t>
            </a:r>
            <a:r>
              <a:rPr lang="fa-IR" sz="2800" b="1" dirty="0" smtClean="0"/>
              <a:t>)</a:t>
            </a:r>
            <a:r>
              <a:rPr lang="fa-IR" sz="2800" dirty="0" smtClean="0"/>
              <a:t> گفته </a:t>
            </a:r>
            <a:r>
              <a:rPr lang="fa-IR" sz="2800" dirty="0" err="1" smtClean="0"/>
              <a:t>می‌شود</a:t>
            </a:r>
            <a:r>
              <a:rPr lang="fa-IR" sz="2800" dirty="0" smtClean="0"/>
              <a:t>. </a:t>
            </a:r>
          </a:p>
          <a:p>
            <a:r>
              <a:rPr lang="fa-IR" sz="2800" dirty="0" smtClean="0"/>
              <a:t>مثال:</a:t>
            </a:r>
          </a:p>
          <a:p>
            <a:endParaRPr lang="fa-IR" sz="2800" dirty="0"/>
          </a:p>
          <a:p>
            <a:endParaRPr lang="fa-IR" sz="2800" dirty="0" smtClean="0"/>
          </a:p>
          <a:p>
            <a:r>
              <a:rPr lang="fa-IR" sz="2800" dirty="0" smtClean="0"/>
              <a:t>همچنان یک کلاس می‌تواند چند واسط را </a:t>
            </a:r>
            <a:r>
              <a:rPr lang="fa-IR" sz="2800" dirty="0" err="1" smtClean="0"/>
              <a:t>پیاده‌سازی</a:t>
            </a:r>
            <a:r>
              <a:rPr lang="fa-IR" sz="2800" dirty="0" smtClean="0"/>
              <a:t> کند</a:t>
            </a:r>
          </a:p>
          <a:p>
            <a:r>
              <a:rPr lang="fa-IR" sz="2800" dirty="0" smtClean="0"/>
              <a:t>بنابراین </a:t>
            </a:r>
            <a:r>
              <a:rPr lang="fa-IR" sz="2800" dirty="0"/>
              <a:t>امکان وراثت </a:t>
            </a:r>
            <a:r>
              <a:rPr lang="fa-IR" sz="2800" dirty="0" err="1"/>
              <a:t>چندگانه</a:t>
            </a:r>
            <a:r>
              <a:rPr lang="fa-IR" sz="2800" dirty="0"/>
              <a:t> در جاوا </a:t>
            </a:r>
            <a:r>
              <a:rPr lang="fa-IR" sz="2800" dirty="0" smtClean="0"/>
              <a:t>8 (به شکلی محدود) وجود دارد</a:t>
            </a:r>
          </a:p>
          <a:p>
            <a:r>
              <a:rPr lang="fa-IR" sz="2800" i="1" dirty="0" smtClean="0"/>
              <a:t>بعداً به صورت مستقل در این زمینه (امکانات جاوا 8) صحبت خواهیم کرد</a:t>
            </a:r>
            <a:endParaRPr lang="en-US" sz="2800" i="1" dirty="0"/>
          </a:p>
          <a:p>
            <a:endParaRPr lang="fa-IR" sz="2800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438400"/>
            <a:ext cx="8458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Integer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age(){</a:t>
            </a:r>
          </a:p>
          <a:p>
            <a:pPr>
              <a:spcBef>
                <a:spcPts val="400"/>
              </a:spcBef>
            </a:pP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long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diff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Date().</a:t>
            </a:r>
            <a:r>
              <a:rPr 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getBirthDate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sz="1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diff 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 (1000L*60*60*24*365));</a:t>
            </a:r>
          </a:p>
          <a:p>
            <a:pPr>
              <a:spcBef>
                <a:spcPts val="4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4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276600"/>
            <a:ext cx="1676400" cy="5334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واسط (</a:t>
            </a:r>
            <a:r>
              <a:rPr lang="en-US" dirty="0" smtClean="0"/>
              <a:t>Interface</a:t>
            </a:r>
            <a:r>
              <a:rPr lang="fa-IR" dirty="0" smtClean="0"/>
              <a:t>)</a:t>
            </a:r>
          </a:p>
          <a:p>
            <a:r>
              <a:rPr lang="fa-IR" dirty="0" smtClean="0"/>
              <a:t>کاربرد واسط در طراحی </a:t>
            </a:r>
            <a:r>
              <a:rPr lang="fa-IR" dirty="0" err="1" smtClean="0"/>
              <a:t>نرم‌افزار</a:t>
            </a:r>
            <a:endParaRPr lang="fa-IR" dirty="0" smtClean="0"/>
          </a:p>
          <a:p>
            <a:r>
              <a:rPr lang="fa-IR" dirty="0" smtClean="0"/>
              <a:t>واسط در نمودار </a:t>
            </a:r>
            <a:r>
              <a:rPr lang="en-US" dirty="0" smtClean="0"/>
              <a:t>UML</a:t>
            </a:r>
            <a:endParaRPr lang="fa-IR" dirty="0" smtClean="0"/>
          </a:p>
          <a:p>
            <a:r>
              <a:rPr lang="fa-IR" dirty="0" smtClean="0"/>
              <a:t>وراثت </a:t>
            </a:r>
            <a:r>
              <a:rPr lang="fa-IR" dirty="0" err="1" smtClean="0"/>
              <a:t>چندگانه</a:t>
            </a:r>
            <a:r>
              <a:rPr lang="fa-IR" dirty="0" smtClean="0"/>
              <a:t> (</a:t>
            </a:r>
            <a:r>
              <a:rPr lang="en-US" dirty="0" smtClean="0"/>
              <a:t>Multiple Inheritance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/>
              <a:t>کلاس داخلی </a:t>
            </a:r>
            <a:r>
              <a:rPr lang="fa-IR" dirty="0" smtClean="0"/>
              <a:t>(</a:t>
            </a:r>
            <a:r>
              <a:rPr lang="en-US" dirty="0" smtClean="0"/>
              <a:t>Inner </a:t>
            </a:r>
            <a:r>
              <a:rPr lang="en-US" dirty="0"/>
              <a:t>Class</a:t>
            </a:r>
            <a:r>
              <a:rPr lang="fa-IR" dirty="0"/>
              <a:t>)</a:t>
            </a:r>
          </a:p>
          <a:p>
            <a:pPr lvl="1"/>
            <a:r>
              <a:rPr lang="fa-IR" dirty="0" smtClean="0"/>
              <a:t>کلاس داخلی </a:t>
            </a:r>
            <a:r>
              <a:rPr lang="fa-IR" dirty="0" err="1" smtClean="0"/>
              <a:t>بی‌نام</a:t>
            </a:r>
            <a:r>
              <a:rPr lang="fa-IR" dirty="0" smtClean="0"/>
              <a:t> (</a:t>
            </a:r>
            <a:r>
              <a:rPr lang="en-US" dirty="0" smtClean="0"/>
              <a:t>Anonymous Inner </a:t>
            </a:r>
            <a:r>
              <a:rPr lang="en-US" dirty="0"/>
              <a:t>C</a:t>
            </a:r>
            <a:r>
              <a:rPr lang="en-US" dirty="0" smtClean="0"/>
              <a:t>lass</a:t>
            </a:r>
            <a:r>
              <a:rPr lang="fa-IR" dirty="0" smtClean="0"/>
              <a:t>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711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داخلی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92278F"/>
              </a:buClr>
            </a:pPr>
            <a:r>
              <a:rPr lang="fa-IR" sz="3600" dirty="0" smtClean="0">
                <a:solidFill>
                  <a:prstClr val="black"/>
                </a:solidFill>
              </a:rPr>
              <a:t>در جاوا </a:t>
            </a:r>
            <a:r>
              <a:rPr lang="fa-IR" sz="3600" dirty="0" err="1" smtClean="0">
                <a:solidFill>
                  <a:prstClr val="black"/>
                </a:solidFill>
              </a:rPr>
              <a:t>می‌توانیم</a:t>
            </a:r>
            <a:r>
              <a:rPr lang="fa-IR" sz="3600" dirty="0" smtClean="0">
                <a:solidFill>
                  <a:prstClr val="black"/>
                </a:solidFill>
              </a:rPr>
              <a:t> کلاسی را درون کلاس دیگر تعریف کنیم: </a:t>
            </a:r>
            <a:r>
              <a:rPr lang="en-US" sz="3600" dirty="0" smtClean="0">
                <a:solidFill>
                  <a:prstClr val="black"/>
                </a:solidFill>
              </a:rPr>
              <a:t>Inner Class</a:t>
            </a:r>
            <a:endParaRPr lang="fa-IR" sz="3600" dirty="0" smtClean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3400" dirty="0" smtClean="0">
                <a:solidFill>
                  <a:prstClr val="black"/>
                </a:solidFill>
                <a:latin typeface="Courier New"/>
              </a:rPr>
              <a:t>در کنار </a:t>
            </a:r>
            <a:r>
              <a:rPr lang="fa-IR" sz="3400" dirty="0" err="1" smtClean="0">
                <a:solidFill>
                  <a:prstClr val="black"/>
                </a:solidFill>
                <a:latin typeface="Courier New"/>
              </a:rPr>
              <a:t>متدها</a:t>
            </a:r>
            <a:r>
              <a:rPr lang="fa-IR" sz="3400" dirty="0" smtClean="0">
                <a:solidFill>
                  <a:prstClr val="black"/>
                </a:solidFill>
                <a:latin typeface="Courier New"/>
              </a:rPr>
              <a:t> و متغیرهای درون کلاس: کلاس‌های داخلی تعریف کنیم</a:t>
            </a:r>
            <a:endParaRPr lang="fa-IR" sz="3400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endParaRPr lang="fa-IR" sz="13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OuterClass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f(){...}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dirty="0" smtClean="0">
                <a:latin typeface="Courier New"/>
              </a:rPr>
              <a:t>   ...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endParaRPr lang="en-US" dirty="0"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Inner</a:t>
            </a:r>
            <a:r>
              <a:rPr lang="fa-IR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(){...}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...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09600" y="4114800"/>
            <a:ext cx="7620000" cy="1905000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7511" y="4114800"/>
            <a:ext cx="201208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Inner Class</a:t>
            </a:r>
          </a:p>
        </p:txBody>
      </p:sp>
    </p:spTree>
    <p:extLst>
      <p:ext uri="{BB962C8B-B14F-4D97-AF65-F5344CB8AC3E}">
        <p14:creationId xmlns:p14="http://schemas.microsoft.com/office/powerpoint/2010/main" val="39098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کلاس </a:t>
            </a:r>
            <a:r>
              <a:rPr lang="fa-IR" dirty="0" smtClean="0"/>
              <a:t>داخلی </a:t>
            </a:r>
            <a:r>
              <a:rPr lang="fa-IR" b="1" dirty="0" smtClean="0"/>
              <a:t>(</a:t>
            </a:r>
            <a:r>
              <a:rPr lang="en-US" b="1" dirty="0" smtClean="0"/>
              <a:t>Inner Classes</a:t>
            </a:r>
            <a:r>
              <a:rPr lang="fa-IR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درون کلاسی دیگر تعریف می‌شود</a:t>
            </a:r>
          </a:p>
          <a:p>
            <a:r>
              <a:rPr lang="fa-IR" dirty="0" smtClean="0"/>
              <a:t>تعیین </a:t>
            </a:r>
            <a:r>
              <a:rPr lang="fa-IR" dirty="0"/>
              <a:t>سطح دسترسی برای کلاس </a:t>
            </a:r>
            <a:r>
              <a:rPr lang="fa-IR" dirty="0" smtClean="0"/>
              <a:t>داخلی ممکن است</a:t>
            </a:r>
            <a:endParaRPr lang="fa-IR" dirty="0"/>
          </a:p>
          <a:p>
            <a:pPr lvl="1" algn="l" rtl="0"/>
            <a:r>
              <a:rPr lang="en-US" dirty="0" smtClean="0"/>
              <a:t>public, protected, package access, private</a:t>
            </a:r>
            <a:r>
              <a:rPr lang="fa-IR" dirty="0" smtClean="0"/>
              <a:t> </a:t>
            </a:r>
            <a:endParaRPr lang="en-US" dirty="0" smtClean="0"/>
          </a:p>
          <a:p>
            <a:pPr lvl="1"/>
            <a:r>
              <a:rPr lang="fa-IR" dirty="0" smtClean="0"/>
              <a:t>کلاس </a:t>
            </a:r>
            <a:r>
              <a:rPr lang="fa-IR" dirty="0"/>
              <a:t>داخلی </a:t>
            </a:r>
            <a:r>
              <a:rPr lang="en-US" sz="2600" dirty="0"/>
              <a:t>public</a:t>
            </a:r>
            <a:r>
              <a:rPr lang="en-US" dirty="0"/>
              <a:t>، </a:t>
            </a:r>
            <a:r>
              <a:rPr lang="fa-IR" dirty="0"/>
              <a:t>بیرون از کلاس </a:t>
            </a:r>
            <a:r>
              <a:rPr lang="fa-IR" dirty="0" smtClean="0"/>
              <a:t>بیرونی </a:t>
            </a:r>
            <a:r>
              <a:rPr lang="fa-IR" dirty="0"/>
              <a:t>(کلاس دربرگیرنده) قابل استفاده </a:t>
            </a:r>
            <a:r>
              <a:rPr lang="fa-IR" dirty="0" smtClean="0"/>
              <a:t>است</a:t>
            </a:r>
          </a:p>
          <a:p>
            <a:pPr lvl="1"/>
            <a:r>
              <a:rPr lang="fa-IR" dirty="0" smtClean="0"/>
              <a:t>کلاس داخلی </a:t>
            </a:r>
            <a:r>
              <a:rPr lang="en-US" dirty="0" smtClean="0"/>
              <a:t>private</a:t>
            </a:r>
            <a:r>
              <a:rPr lang="fa-IR" dirty="0" smtClean="0"/>
              <a:t>، فقط داخل همین کلاس بیرونی قابل استفاده است</a:t>
            </a:r>
            <a:endParaRPr lang="fa-IR" dirty="0"/>
          </a:p>
          <a:p>
            <a:r>
              <a:rPr lang="fa-IR" dirty="0" smtClean="0"/>
              <a:t>کلاس </a:t>
            </a:r>
            <a:r>
              <a:rPr lang="fa-IR" dirty="0"/>
              <a:t>داخلی می‌تواند </a:t>
            </a:r>
            <a:r>
              <a:rPr lang="en-US" dirty="0"/>
              <a:t>final</a:t>
            </a:r>
            <a:r>
              <a:rPr lang="fa-IR" dirty="0"/>
              <a:t> </a:t>
            </a:r>
            <a:r>
              <a:rPr lang="fa-IR" dirty="0" smtClean="0"/>
              <a:t>باشد</a:t>
            </a:r>
          </a:p>
          <a:p>
            <a:pPr lvl="1"/>
            <a:r>
              <a:rPr lang="fa-IR" dirty="0" smtClean="0"/>
              <a:t>در این صورت قابل </a:t>
            </a:r>
            <a:r>
              <a:rPr lang="fa-IR" dirty="0" err="1" smtClean="0"/>
              <a:t>ارث‌بری</a:t>
            </a:r>
            <a:r>
              <a:rPr lang="fa-IR" dirty="0" smtClean="0"/>
              <a:t> نخواهد بود</a:t>
            </a:r>
          </a:p>
          <a:p>
            <a:r>
              <a:rPr lang="fa-IR" dirty="0" smtClean="0"/>
              <a:t>کلاس داخلی می‌تواند استاتیک باشد یا نباشد</a:t>
            </a:r>
          </a:p>
          <a:p>
            <a:pPr lvl="1"/>
            <a:r>
              <a:rPr lang="fa-IR" dirty="0" smtClean="0"/>
              <a:t>کلاس عادی </a:t>
            </a:r>
            <a:r>
              <a:rPr lang="fa-IR" dirty="0" err="1" smtClean="0"/>
              <a:t>نمی‌تواند</a:t>
            </a:r>
            <a:r>
              <a:rPr lang="fa-IR" dirty="0" smtClean="0"/>
              <a:t> استاتیک باشد. استاتیک فقط برای کلاس داخلی معنی دارد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کلاس داخلی عادی (غیراستاتیک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در یک کلاس داخلی عادی:</a:t>
            </a:r>
          </a:p>
          <a:p>
            <a:pPr lvl="1"/>
            <a:r>
              <a:rPr lang="fa-IR" sz="3100" dirty="0" smtClean="0"/>
              <a:t>یک </a:t>
            </a:r>
            <a:r>
              <a:rPr lang="fa-IR" sz="3100" dirty="0"/>
              <a:t>ارجاع ضمنی (پنهان) به شیئی از کلاس بیرونی وجود </a:t>
            </a:r>
            <a:r>
              <a:rPr lang="fa-IR" sz="3100" dirty="0" smtClean="0"/>
              <a:t>دارد</a:t>
            </a:r>
          </a:p>
          <a:p>
            <a:pPr lvl="1"/>
            <a:r>
              <a:rPr lang="fa-IR" sz="3100" dirty="0" smtClean="0"/>
              <a:t>اگر اسم کلاس </a:t>
            </a:r>
            <a:r>
              <a:rPr lang="fa-IR" sz="3100" dirty="0"/>
              <a:t>بیرونی </a:t>
            </a:r>
            <a:r>
              <a:rPr lang="en-US" sz="3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fa-IR" sz="3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3100" dirty="0" smtClean="0"/>
              <a:t>باشد:</a:t>
            </a:r>
            <a:br>
              <a:rPr lang="fa-IR" sz="3100" dirty="0" smtClean="0"/>
            </a:br>
            <a:r>
              <a:rPr lang="fa-IR" sz="3100" dirty="0" smtClean="0"/>
              <a:t>این ارجاع ضمنی با </a:t>
            </a:r>
            <a:r>
              <a:rPr lang="en-US" sz="3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OuterClass.</a:t>
            </a:r>
            <a:r>
              <a:rPr lang="en-US" sz="3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a-IR" sz="3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a-IR" sz="3100" dirty="0" smtClean="0">
                <a:latin typeface="Consolas" panose="020B0609020204030204" pitchFamily="49" charset="0"/>
              </a:rPr>
              <a:t>در کلاس داخلی قابل استفاده است</a:t>
            </a:r>
          </a:p>
          <a:p>
            <a:pPr lvl="1"/>
            <a:r>
              <a:rPr lang="fa-IR" sz="3100" dirty="0" smtClean="0">
                <a:latin typeface="Consolas" panose="020B0609020204030204" pitchFamily="49" charset="0"/>
              </a:rPr>
              <a:t>(مثل </a:t>
            </a:r>
            <a:r>
              <a:rPr lang="en-US" sz="3100" dirty="0" smtClean="0">
                <a:latin typeface="Consolas" panose="020B0609020204030204" pitchFamily="49" charset="0"/>
              </a:rPr>
              <a:t>this</a:t>
            </a:r>
            <a:r>
              <a:rPr lang="fa-IR" sz="3100" dirty="0" smtClean="0">
                <a:latin typeface="Consolas" panose="020B0609020204030204" pitchFamily="49" charset="0"/>
              </a:rPr>
              <a:t> که ارجاعی به شیء جاری از همین کلاس است)</a:t>
            </a:r>
            <a:endParaRPr lang="fa-IR" sz="3100" dirty="0"/>
          </a:p>
          <a:p>
            <a:r>
              <a:rPr lang="fa-IR" dirty="0" smtClean="0"/>
              <a:t>با کمک این ارجاع ضمنی (</a:t>
            </a:r>
            <a:r>
              <a:rPr lang="fa-IR" dirty="0" err="1" smtClean="0"/>
              <a:t>وحتی</a:t>
            </a:r>
            <a:r>
              <a:rPr lang="fa-IR" dirty="0" smtClean="0"/>
              <a:t> بدون ذکر و تصریح آن) :</a:t>
            </a:r>
          </a:p>
          <a:p>
            <a:pPr lvl="1"/>
            <a:r>
              <a:rPr lang="fa-IR" sz="3100" dirty="0" smtClean="0"/>
              <a:t>در </a:t>
            </a:r>
            <a:r>
              <a:rPr lang="fa-IR" sz="3100" dirty="0"/>
              <a:t>کلاس داخلی به ويژگی‌ها و متدهای کلاس </a:t>
            </a:r>
            <a:r>
              <a:rPr lang="fa-IR" sz="3100" dirty="0" smtClean="0"/>
              <a:t>بیرونی (</a:t>
            </a:r>
            <a:r>
              <a:rPr lang="fa-IR" sz="2600" dirty="0" smtClean="0"/>
              <a:t>کلاس دربرگیرنده</a:t>
            </a:r>
            <a:r>
              <a:rPr lang="fa-IR" sz="3100" dirty="0" smtClean="0"/>
              <a:t>) دسترسی داریم</a:t>
            </a:r>
          </a:p>
          <a:p>
            <a:r>
              <a:rPr lang="fa-IR" dirty="0" smtClean="0"/>
              <a:t>بنابراین برای ایجاد شیئی از کلاس داخلی، نیازمند شیئی از کلاس بیرونی هستیم</a:t>
            </a:r>
            <a:endParaRPr lang="fa-IR" dirty="0"/>
          </a:p>
          <a:p>
            <a:pPr lvl="1"/>
            <a:r>
              <a:rPr lang="fa-IR" sz="3100" dirty="0" err="1" smtClean="0"/>
              <a:t>نمونه‌سازی</a:t>
            </a:r>
            <a:r>
              <a:rPr lang="fa-IR" sz="3100" dirty="0" smtClean="0"/>
              <a:t> از کلاس داخلی با کمک یک </a:t>
            </a:r>
            <a:r>
              <a:rPr lang="fa-IR" sz="3100" dirty="0"/>
              <a:t>شیء مرجع از کلاس </a:t>
            </a:r>
            <a:r>
              <a:rPr lang="fa-IR" sz="3100" dirty="0" smtClean="0"/>
              <a:t>بیرونی انجام می‌شود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65532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= 2;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Inner{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innerMethod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value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X{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g();}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Y{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1819162"/>
            <a:ext cx="1066800" cy="4572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3017359"/>
            <a:ext cx="1066800" cy="4572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7094" y="1819162"/>
            <a:ext cx="1259305" cy="4572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0064" y="3048000"/>
            <a:ext cx="4684296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82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5257800"/>
            <a:ext cx="2057400" cy="762000"/>
          </a:xfrm>
        </p:spPr>
        <p:txBody>
          <a:bodyPr/>
          <a:lstStyle/>
          <a:p>
            <a:r>
              <a:rPr lang="fa-IR" b="1" dirty="0" smtClean="0"/>
              <a:t>مثال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= 2;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Inner{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innerMethod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outerMethod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Inner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Inner();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.innerMethod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.outerMethod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400" y="228600"/>
            <a:ext cx="3962400" cy="3429000"/>
          </a:xfrm>
          <a:prstGeom prst="roundRect">
            <a:avLst>
              <a:gd name="adj" fmla="val 574"/>
            </a:avLst>
          </a:prstGeom>
          <a:solidFill>
            <a:schemeClr val="accent5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نمونه، در یک متد غیراستاتیک در کلاس بیرونی ساخته شده</a:t>
            </a:r>
          </a:p>
          <a:p>
            <a:pPr algn="r" rtl="1"/>
            <a:endParaRPr lang="en-US" sz="12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ارجاع به شیء بیرونی در این متد وجود دارد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this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</a:p>
          <a:p>
            <a:pPr algn="r" rtl="1"/>
            <a:endParaRPr lang="fa-IR" sz="12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ارجاع به صورت ضمنی (پنهان) به شیء کلاس داخلی پاس می‌شود</a:t>
            </a:r>
          </a:p>
          <a:p>
            <a:pPr algn="r" rtl="1"/>
            <a:endParaRPr lang="fa-IR" sz="12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ارجاع با عنوان </a:t>
            </a:r>
            <a:r>
              <a:rPr lang="en-US" sz="2000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OuterClass.this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در کلاس داخلی قابل استفاده است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995362"/>
            <a:ext cx="4495800" cy="1671638"/>
          </a:xfrm>
          <a:prstGeom prst="round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1640681"/>
            <a:ext cx="24384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" y="2971800"/>
            <a:ext cx="41148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11542" y="609600"/>
            <a:ext cx="1088858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72000" y="29199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0" y="256674"/>
            <a:ext cx="2057400" cy="838200"/>
          </a:xfrm>
        </p:spPr>
        <p:txBody>
          <a:bodyPr/>
          <a:lstStyle/>
          <a:p>
            <a:r>
              <a:rPr lang="fa-IR" dirty="0" smtClean="0"/>
              <a:t>مثال دیگر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763000" cy="6248400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= 2;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Inner{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OuterClass.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OuterClass.Inner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Inner();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0200" y="4648200"/>
            <a:ext cx="7315200" cy="1752600"/>
          </a:xfrm>
          <a:prstGeom prst="roundRect">
            <a:avLst>
              <a:gd name="adj" fmla="val 574"/>
            </a:avLst>
          </a:prstGeom>
          <a:solidFill>
            <a:schemeClr val="accent5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spcBef>
                <a:spcPts val="800"/>
              </a:spcBef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نمونه، در یک متد </a:t>
            </a:r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استاتیک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در کلاس بیرونی ساخته شده</a:t>
            </a:r>
          </a:p>
          <a:p>
            <a:pPr algn="r" rtl="1">
              <a:spcBef>
                <a:spcPts val="800"/>
              </a:spcBef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ارجاع به شیء بیرونی (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this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در این متد وجود </a:t>
            </a:r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ن</a:t>
            </a:r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</a:p>
          <a:p>
            <a:pPr algn="r" rtl="1">
              <a:spcBef>
                <a:spcPts val="800"/>
              </a:spcBef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ارجاع باید به صورت صریح به شیء کلاس داخلی پاس شود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33900" y="3229637"/>
            <a:ext cx="33147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6353255" y="3901139"/>
            <a:ext cx="10094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8200" y="3234810"/>
            <a:ext cx="25146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کلاس داخلی استاتیک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334000"/>
          </a:xfrm>
        </p:spPr>
        <p:txBody>
          <a:bodyPr>
            <a:normAutofit/>
          </a:bodyPr>
          <a:lstStyle/>
          <a:p>
            <a:r>
              <a:rPr lang="fa-IR" sz="2600" dirty="0" smtClean="0"/>
              <a:t>به ارجاعی به شیئی از </a:t>
            </a:r>
            <a:r>
              <a:rPr lang="fa-IR" sz="2600" dirty="0"/>
              <a:t>کلاس بیرونی </a:t>
            </a:r>
            <a:r>
              <a:rPr lang="fa-IR" sz="2600" dirty="0" smtClean="0"/>
              <a:t>دسترسی ندارد</a:t>
            </a:r>
          </a:p>
          <a:p>
            <a:pPr lvl="1"/>
            <a:r>
              <a:rPr lang="fa-IR" sz="2400" dirty="0" smtClean="0"/>
              <a:t>مثل متد استاتیک که به </a:t>
            </a:r>
            <a:r>
              <a:rPr lang="en-US" sz="2400" dirty="0" smtClean="0"/>
              <a:t>this</a:t>
            </a:r>
            <a:r>
              <a:rPr lang="fa-IR" sz="2400" dirty="0" smtClean="0"/>
              <a:t> دسترسی ندارد،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fa-IR" sz="2400" dirty="0" smtClean="0"/>
              <a:t>   کلاس داخلی به </a:t>
            </a:r>
            <a:r>
              <a:rPr lang="en-US" sz="2400" dirty="0" err="1" smtClean="0"/>
              <a:t>outer.this</a:t>
            </a:r>
            <a:r>
              <a:rPr lang="fa-IR" sz="2400" dirty="0" smtClean="0"/>
              <a:t> دسترسی ندارد</a:t>
            </a:r>
            <a:endParaRPr lang="fa-IR" sz="2400" dirty="0"/>
          </a:p>
          <a:p>
            <a:r>
              <a:rPr lang="fa-IR" sz="2600" dirty="0" smtClean="0"/>
              <a:t>بنابراین هنگام </a:t>
            </a:r>
            <a:r>
              <a:rPr lang="fa-IR" sz="2600" dirty="0" err="1" smtClean="0"/>
              <a:t>نمونه‌سازی</a:t>
            </a:r>
            <a:r>
              <a:rPr lang="fa-IR" sz="2600" dirty="0" smtClean="0"/>
              <a:t> هم به شیئی از کلاس بیرونی نیازی نیست</a:t>
            </a:r>
            <a:endParaRPr lang="fa-IR" sz="2600" dirty="0"/>
          </a:p>
        </p:txBody>
      </p:sp>
      <p:sp>
        <p:nvSpPr>
          <p:cNvPr id="4" name="Rectangle 3"/>
          <p:cNvSpPr/>
          <p:nvPr/>
        </p:nvSpPr>
        <p:spPr>
          <a:xfrm>
            <a:off x="152400" y="3302675"/>
            <a:ext cx="29718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OuterClass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Inner{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(){</a:t>
            </a:r>
            <a:r>
              <a:rPr lang="fa-IR" b="1" dirty="0" smtClean="0">
                <a:solidFill>
                  <a:srgbClr val="000000"/>
                </a:solidFill>
                <a:latin typeface="Courier New"/>
              </a:rPr>
              <a:t>...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4343400"/>
            <a:ext cx="6629400" cy="208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MainClass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 {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OuterClass.Inner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OuterClass.Inner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in.f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5005762"/>
            <a:ext cx="23622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5041857"/>
            <a:ext cx="25908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کلاس داخلی </a:t>
            </a:r>
            <a:r>
              <a:rPr lang="fa-IR" dirty="0" err="1" smtClean="0"/>
              <a:t>بی‌نام</a:t>
            </a:r>
            <a:r>
              <a:rPr lang="fa-IR" dirty="0"/>
              <a:t/>
            </a:r>
            <a:br>
              <a:rPr lang="fa-IR" dirty="0"/>
            </a:br>
            <a:r>
              <a:rPr lang="en-US" dirty="0" smtClean="0"/>
              <a:t>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b="1" dirty="0" smtClean="0"/>
              <a:t>کلاس داخلی </a:t>
            </a:r>
            <a:r>
              <a:rPr lang="fa-IR" b="1" dirty="0" err="1" smtClean="0"/>
              <a:t>بی‌نام</a:t>
            </a:r>
            <a:r>
              <a:rPr lang="fa-IR" b="1" dirty="0" smtClean="0"/>
              <a:t> (</a:t>
            </a:r>
            <a:r>
              <a:rPr lang="en-US" dirty="0"/>
              <a:t>Anonymous Inner Class</a:t>
            </a:r>
            <a:r>
              <a:rPr lang="fa-IR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(یکی از </a:t>
            </a:r>
            <a:r>
              <a:rPr lang="fa-IR" dirty="0" err="1" smtClean="0"/>
              <a:t>پرکاربردترین</a:t>
            </a:r>
            <a:r>
              <a:rPr lang="fa-IR" dirty="0" smtClean="0"/>
              <a:t> </a:t>
            </a:r>
            <a:r>
              <a:rPr lang="fa-IR" dirty="0" err="1" smtClean="0"/>
              <a:t>شکل‌های</a:t>
            </a:r>
            <a:r>
              <a:rPr lang="fa-IR" dirty="0" smtClean="0"/>
              <a:t> استفاده از کلاس‌های داخلی)</a:t>
            </a:r>
          </a:p>
          <a:p>
            <a:r>
              <a:rPr lang="fa-IR" dirty="0" smtClean="0"/>
              <a:t>گاهی یک کلاس را </a:t>
            </a:r>
            <a:r>
              <a:rPr lang="fa-IR" dirty="0" err="1" smtClean="0"/>
              <a:t>می‌سازیم</a:t>
            </a:r>
            <a:r>
              <a:rPr lang="fa-IR" dirty="0" smtClean="0"/>
              <a:t> تا فقط یک شیء از آن ایجاد کنیم</a:t>
            </a:r>
          </a:p>
          <a:p>
            <a:pPr lvl="1"/>
            <a:r>
              <a:rPr lang="fa-IR" sz="3000" dirty="0" smtClean="0"/>
              <a:t>این کلاس معمولاً از کلاس یا واسط خاصی </a:t>
            </a:r>
            <a:r>
              <a:rPr lang="fa-IR" sz="3000" dirty="0" err="1" smtClean="0"/>
              <a:t>ارث‌بری</a:t>
            </a:r>
            <a:r>
              <a:rPr lang="fa-IR" sz="3000" dirty="0" smtClean="0"/>
              <a:t> می‌کند: رفتار خاصی را پیاده می‌کند</a:t>
            </a:r>
          </a:p>
          <a:p>
            <a:r>
              <a:rPr lang="fa-IR" dirty="0" smtClean="0"/>
              <a:t>در این صورت، </a:t>
            </a:r>
            <a:r>
              <a:rPr lang="fa-IR" dirty="0" err="1" smtClean="0"/>
              <a:t>می‌توانیم</a:t>
            </a:r>
            <a:r>
              <a:rPr lang="fa-IR" dirty="0" smtClean="0"/>
              <a:t> ایجاد کلاس را خلاصه کنیم:</a:t>
            </a:r>
          </a:p>
          <a:p>
            <a:r>
              <a:rPr lang="fa-IR" dirty="0" smtClean="0"/>
              <a:t>در محلی که به شیء جدید نیاز داریم، کلاس را هم تعریف کنیم</a:t>
            </a:r>
          </a:p>
          <a:p>
            <a:r>
              <a:rPr lang="fa-IR" dirty="0" smtClean="0"/>
              <a:t>چنین کلاسی یک بار مصرف است: نام ندارد</a:t>
            </a:r>
            <a:endParaRPr lang="en-US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endParaRPr lang="fa-I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81400" y="4277142"/>
            <a:ext cx="54102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Protocol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Protocol()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behavior() {</a:t>
            </a:r>
          </a:p>
          <a:p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value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.behavior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31242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Protocol{ </a:t>
            </a:r>
            <a:endParaRPr lang="en-US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behavior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کلاس </a:t>
            </a:r>
            <a:r>
              <a:rPr lang="fa-IR" sz="3200" dirty="0" err="1" smtClean="0"/>
              <a:t>بی‌نام</a:t>
            </a:r>
            <a:r>
              <a:rPr lang="fa-IR" sz="3200" dirty="0" smtClean="0"/>
              <a:t> یک کلاس داخلی است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44379" y="228600"/>
            <a:ext cx="3437021" cy="115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Protocol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behavior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421" y="1143000"/>
            <a:ext cx="6096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= 2;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outerMethod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Protocol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Protocol()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behavior() {</a:t>
            </a:r>
          </a:p>
          <a:p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value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.behavior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85901" y="2895600"/>
            <a:ext cx="4399547" cy="876300"/>
          </a:xfrm>
          <a:prstGeom prst="roundRect">
            <a:avLst>
              <a:gd name="adj" fmla="val 574"/>
            </a:avLst>
          </a:prstGeom>
          <a:solidFill>
            <a:schemeClr val="tx2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400" b="1" i="1" dirty="0" smtClean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معادل این است:</a:t>
            </a:r>
          </a:p>
          <a:p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OuterClass.</a:t>
            </a:r>
            <a:r>
              <a:rPr lang="en-US" sz="2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9621" y="2895600"/>
            <a:ext cx="19050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46221" y="1524000"/>
            <a:ext cx="12954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sz="2400" dirty="0" smtClean="0"/>
          </a:p>
          <a:p>
            <a:endParaRPr lang="fa-IR" sz="2400" dirty="0"/>
          </a:p>
          <a:p>
            <a:endParaRPr lang="fa-IR" sz="2400" dirty="0" smtClean="0"/>
          </a:p>
          <a:p>
            <a:endParaRPr lang="fa-IR" sz="2400" dirty="0" smtClean="0"/>
          </a:p>
          <a:p>
            <a:endParaRPr lang="fa-IR" sz="2400" dirty="0" smtClean="0"/>
          </a:p>
          <a:p>
            <a:endParaRPr lang="fa-IR" sz="2400" dirty="0"/>
          </a:p>
          <a:p>
            <a:r>
              <a:rPr lang="fa-IR" sz="2400" dirty="0" smtClean="0"/>
              <a:t>به ويژگی‌ها و متدهای کلاس بیرونی دسترسی دارد</a:t>
            </a:r>
          </a:p>
          <a:p>
            <a:r>
              <a:rPr lang="fa-IR" sz="2400" dirty="0"/>
              <a:t>معمولاً یک واسط </a:t>
            </a:r>
            <a:r>
              <a:rPr lang="fa-IR" sz="2400" dirty="0" smtClean="0"/>
              <a:t>را </a:t>
            </a:r>
            <a:r>
              <a:rPr lang="fa-IR" sz="2400" dirty="0" err="1"/>
              <a:t>پیاده‌سازی</a:t>
            </a:r>
            <a:r>
              <a:rPr lang="fa-IR" sz="2400" dirty="0"/>
              <a:t> </a:t>
            </a:r>
            <a:r>
              <a:rPr lang="fa-IR" sz="2400" dirty="0" smtClean="0"/>
              <a:t>می‌کند (و گاهی یک کلاس که معمولاً انتزاعی است)</a:t>
            </a:r>
            <a:endParaRPr lang="fa-IR" sz="2400" dirty="0"/>
          </a:p>
          <a:p>
            <a:pPr lvl="1"/>
            <a:r>
              <a:rPr lang="fa-IR" sz="2300" dirty="0" smtClean="0"/>
              <a:t>همه متدهای انتزاعی (و شاید متدهای دیگر) این واسط یا کلاس </a:t>
            </a:r>
            <a:r>
              <a:rPr lang="fa-IR" sz="2300" dirty="0"/>
              <a:t>را </a:t>
            </a:r>
            <a:r>
              <a:rPr lang="en-US" sz="2300" dirty="0" smtClean="0"/>
              <a:t>Override</a:t>
            </a:r>
            <a:r>
              <a:rPr lang="fa-IR" sz="2300" dirty="0" smtClean="0"/>
              <a:t> می‌کند</a:t>
            </a:r>
            <a:endParaRPr lang="en-US" sz="2300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2182862"/>
            <a:ext cx="22860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6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 (</a:t>
            </a:r>
            <a:r>
              <a:rPr lang="en-US" dirty="0" smtClean="0"/>
              <a:t>interface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کاربرد رایج کلاس داخلی </a:t>
            </a:r>
            <a:r>
              <a:rPr lang="fa-IR" b="1" dirty="0" err="1" smtClean="0"/>
              <a:t>بی‌نام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MyFrame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MyFrame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"Click!"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textbox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add(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add(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895600"/>
            <a:ext cx="8077200" cy="16764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15000" y="3505200"/>
            <a:ext cx="1295400" cy="4572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 درباره کلاس داخلی </a:t>
            </a:r>
            <a:r>
              <a:rPr lang="fa-IR" dirty="0" err="1" smtClean="0"/>
              <a:t>بی‌نام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در </a:t>
            </a:r>
            <a:r>
              <a:rPr lang="fa-IR" dirty="0" err="1" smtClean="0"/>
              <a:t>بسياری</a:t>
            </a:r>
            <a:r>
              <a:rPr lang="fa-IR" dirty="0" smtClean="0"/>
              <a:t> از موارد، هدف از ایجاد کلاس </a:t>
            </a:r>
            <a:r>
              <a:rPr lang="fa-IR" dirty="0" err="1" smtClean="0"/>
              <a:t>بی‌نام</a:t>
            </a:r>
            <a:r>
              <a:rPr lang="fa-IR" dirty="0" smtClean="0"/>
              <a:t>، تعریف یک متد است</a:t>
            </a:r>
          </a:p>
          <a:p>
            <a:pPr lvl="1"/>
            <a:r>
              <a:rPr lang="fa-IR" dirty="0" smtClean="0"/>
              <a:t>توصیف یک رفتار</a:t>
            </a:r>
          </a:p>
          <a:p>
            <a:pPr lvl="1"/>
            <a:r>
              <a:rPr lang="fa-IR" dirty="0" smtClean="0"/>
              <a:t>مثلاً وقتی این دکمه زده شد، چه رفتاری انجام شود؟</a:t>
            </a:r>
          </a:p>
          <a:p>
            <a:r>
              <a:rPr lang="fa-IR" dirty="0" smtClean="0"/>
              <a:t>برای این منظور، </a:t>
            </a:r>
            <a:r>
              <a:rPr lang="fa-IR" dirty="0" err="1" smtClean="0"/>
              <a:t>زبان‌های</a:t>
            </a:r>
            <a:r>
              <a:rPr lang="fa-IR" dirty="0" smtClean="0"/>
              <a:t> </a:t>
            </a:r>
            <a:r>
              <a:rPr lang="fa-IR" dirty="0" err="1" smtClean="0"/>
              <a:t>برنامه‌نویسی</a:t>
            </a:r>
            <a:r>
              <a:rPr lang="fa-IR" dirty="0" smtClean="0"/>
              <a:t> مختلف، امکانات دیگری ارائه </a:t>
            </a:r>
            <a:r>
              <a:rPr lang="fa-IR" dirty="0" err="1" smtClean="0"/>
              <a:t>می‌کنند</a:t>
            </a:r>
            <a:endParaRPr lang="fa-IR" dirty="0" smtClean="0"/>
          </a:p>
          <a:p>
            <a:pPr lvl="1"/>
            <a:r>
              <a:rPr lang="fa-IR" dirty="0" err="1" smtClean="0"/>
              <a:t>اشاره‌گر</a:t>
            </a:r>
            <a:r>
              <a:rPr lang="fa-IR" dirty="0" smtClean="0"/>
              <a:t> به تابع (</a:t>
            </a:r>
            <a:r>
              <a:rPr lang="en-US" dirty="0" smtClean="0"/>
              <a:t>Pointer to Function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مفهوم </a:t>
            </a:r>
            <a:r>
              <a:rPr lang="en-US" dirty="0" smtClean="0"/>
              <a:t>Delegate</a:t>
            </a:r>
            <a:endParaRPr lang="fa-IR" dirty="0" smtClean="0"/>
          </a:p>
          <a:p>
            <a:r>
              <a:rPr lang="fa-IR" dirty="0" smtClean="0"/>
              <a:t>امکانات جدیدی هم در جاوا 8 ارائه شده است</a:t>
            </a:r>
            <a:endParaRPr lang="fa-IR" dirty="0"/>
          </a:p>
          <a:p>
            <a:pPr lvl="1"/>
            <a:r>
              <a:rPr lang="fa-IR" dirty="0" smtClean="0"/>
              <a:t>عبارت </a:t>
            </a:r>
            <a:r>
              <a:rPr lang="fa-IR" dirty="0" err="1"/>
              <a:t>لامبدا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Lambda Expression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ارجاع به متد (</a:t>
            </a:r>
            <a:r>
              <a:rPr lang="en-US" dirty="0" smtClean="0"/>
              <a:t>Method Reference</a:t>
            </a:r>
            <a:r>
              <a:rPr lang="fa-IR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152400"/>
            <a:ext cx="4343400" cy="762000"/>
          </a:xfrm>
        </p:spPr>
        <p:txBody>
          <a:bodyPr>
            <a:normAutofit fontScale="90000"/>
          </a:bodyPr>
          <a:lstStyle/>
          <a:p>
            <a:r>
              <a:rPr lang="fa-IR" dirty="0"/>
              <a:t>خروجی این برنامه چیست؟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8889"/>
            <a:ext cx="7239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Protocol{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a-I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outerMethod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Protocol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Protocol()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OuterClass.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a-I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.outerMethod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6477000" y="4038600"/>
            <a:ext cx="1295400" cy="1837928"/>
          </a:xfrm>
          <a:prstGeom prst="rect">
            <a:avLst/>
          </a:prstGeom>
          <a:solidFill>
            <a:srgbClr val="DBFBEC"/>
          </a:solidFill>
        </p:spPr>
        <p:txBody>
          <a:bodyPr vert="horz" tIns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3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پاسخ:</a:t>
            </a:r>
            <a:endParaRPr lang="en-US" sz="3200" b="1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fa-IR" sz="3200" b="1" dirty="0" smtClean="0">
                <a:solidFill>
                  <a:srgbClr val="000000"/>
                </a:solidFill>
                <a:latin typeface="Consolas"/>
              </a:rPr>
              <a:t>1</a:t>
            </a:r>
          </a:p>
          <a:p>
            <a:pPr marL="0" indent="0">
              <a:buNone/>
            </a:pPr>
            <a:r>
              <a:rPr lang="fa-IR" sz="3200" b="1" dirty="0" smtClean="0">
                <a:solidFill>
                  <a:srgbClr val="000000"/>
                </a:solidFill>
                <a:latin typeface="Consolas"/>
              </a:rPr>
              <a:t>2</a:t>
            </a:r>
            <a:endParaRPr lang="en-US" sz="3200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25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تعریف یک واسط: </a:t>
            </a:r>
            <a:r>
              <a:rPr lang="en-US" sz="2800" dirty="0" err="1" smtClean="0"/>
              <a:t>CanMove</a:t>
            </a:r>
            <a:endParaRPr lang="fa-IR" sz="2800" dirty="0" smtClean="0"/>
          </a:p>
          <a:p>
            <a:pPr lvl="1"/>
            <a:r>
              <a:rPr lang="fa-IR" sz="2600" dirty="0" smtClean="0"/>
              <a:t>تعریف </a:t>
            </a:r>
            <a:r>
              <a:rPr lang="fa-IR" sz="2600" dirty="0" err="1" smtClean="0"/>
              <a:t>زیرواسط‌های</a:t>
            </a:r>
            <a:r>
              <a:rPr lang="fa-IR" sz="2600" dirty="0" smtClean="0"/>
              <a:t> </a:t>
            </a:r>
            <a:r>
              <a:rPr lang="en-US" sz="2600" dirty="0" err="1" smtClean="0"/>
              <a:t>CanRun</a:t>
            </a:r>
            <a:r>
              <a:rPr lang="fa-IR" sz="2600" dirty="0" smtClean="0"/>
              <a:t> و </a:t>
            </a:r>
            <a:r>
              <a:rPr lang="en-US" sz="2600" dirty="0" err="1" smtClean="0"/>
              <a:t>CanSwim</a:t>
            </a:r>
            <a:r>
              <a:rPr lang="fa-IR" sz="2600" dirty="0" smtClean="0"/>
              <a:t> و </a:t>
            </a:r>
            <a:r>
              <a:rPr lang="en-US" sz="2600" dirty="0" err="1" smtClean="0"/>
              <a:t>CanFly</a:t>
            </a:r>
            <a:endParaRPr lang="en-US" sz="2600" dirty="0" smtClean="0"/>
          </a:p>
          <a:p>
            <a:pPr lvl="1"/>
            <a:r>
              <a:rPr lang="fa-IR" sz="2600" dirty="0" smtClean="0"/>
              <a:t>تعریف </a:t>
            </a:r>
            <a:r>
              <a:rPr lang="fa-IR" sz="2600" dirty="0" err="1" smtClean="0"/>
              <a:t>زیرواسط</a:t>
            </a:r>
            <a:r>
              <a:rPr lang="fa-IR" sz="2600" dirty="0" smtClean="0"/>
              <a:t> </a:t>
            </a:r>
            <a:r>
              <a:rPr lang="fa-IR" sz="2600" dirty="0" err="1" smtClean="0"/>
              <a:t>دوزیست</a:t>
            </a:r>
            <a:r>
              <a:rPr lang="fa-IR" sz="2600" dirty="0" smtClean="0"/>
              <a:t> (</a:t>
            </a:r>
            <a:r>
              <a:rPr lang="en-US" sz="2400" dirty="0" smtClean="0"/>
              <a:t>Amphibian</a:t>
            </a:r>
            <a:r>
              <a:rPr lang="fa-IR" sz="2600" dirty="0" smtClean="0"/>
              <a:t>): </a:t>
            </a:r>
            <a:r>
              <a:rPr lang="en-US" sz="2400" dirty="0" err="1" smtClean="0"/>
              <a:t>CanSwim</a:t>
            </a:r>
            <a:r>
              <a:rPr lang="en-US" sz="2400" dirty="0" smtClean="0"/>
              <a:t> </a:t>
            </a:r>
            <a:r>
              <a:rPr lang="en-US" sz="2600" dirty="0" smtClean="0"/>
              <a:t>&amp; </a:t>
            </a:r>
            <a:r>
              <a:rPr lang="en-US" sz="2400" dirty="0" err="1" smtClean="0"/>
              <a:t>CanMove</a:t>
            </a:r>
            <a:endParaRPr lang="fa-IR" sz="2600" dirty="0" smtClean="0"/>
          </a:p>
          <a:p>
            <a:pPr lvl="1"/>
            <a:r>
              <a:rPr lang="fa-IR" sz="2600" dirty="0" smtClean="0"/>
              <a:t>کلاس </a:t>
            </a:r>
            <a:r>
              <a:rPr lang="en-US" sz="2600" dirty="0" smtClean="0"/>
              <a:t>Bird</a:t>
            </a:r>
            <a:r>
              <a:rPr lang="fa-IR" sz="2600" dirty="0" smtClean="0"/>
              <a:t> و کلاس </a:t>
            </a:r>
            <a:r>
              <a:rPr lang="en-US" sz="2600" dirty="0" smtClean="0"/>
              <a:t>Airplane</a:t>
            </a:r>
            <a:r>
              <a:rPr lang="fa-IR" sz="2600" dirty="0" smtClean="0"/>
              <a:t> (که </a:t>
            </a:r>
            <a:r>
              <a:rPr lang="en-US" sz="2600" dirty="0" err="1" smtClean="0"/>
              <a:t>CanFly</a:t>
            </a:r>
            <a:r>
              <a:rPr lang="fa-IR" sz="2600" dirty="0" smtClean="0"/>
              <a:t>) را پیاده </a:t>
            </a:r>
            <a:r>
              <a:rPr lang="fa-IR" sz="2600" dirty="0" err="1" smtClean="0"/>
              <a:t>می‌کنند</a:t>
            </a:r>
            <a:endParaRPr lang="fa-IR" sz="2600" dirty="0" smtClean="0"/>
          </a:p>
          <a:p>
            <a:pPr lvl="2"/>
            <a:r>
              <a:rPr lang="fa-IR" dirty="0" smtClean="0"/>
              <a:t>ابتدا </a:t>
            </a:r>
            <a:r>
              <a:rPr lang="fa-IR" dirty="0" err="1" smtClean="0"/>
              <a:t>زیرکلاس</a:t>
            </a:r>
            <a:r>
              <a:rPr lang="fa-IR" dirty="0" smtClean="0"/>
              <a:t>، متدهای </a:t>
            </a:r>
            <a:r>
              <a:rPr lang="fa-IR" dirty="0"/>
              <a:t>واسط را </a:t>
            </a:r>
            <a:r>
              <a:rPr lang="fa-IR" dirty="0" err="1"/>
              <a:t>پیاده‌سازی</a:t>
            </a:r>
            <a:r>
              <a:rPr lang="fa-IR" dirty="0"/>
              <a:t> </a:t>
            </a:r>
            <a:r>
              <a:rPr lang="fa-IR" dirty="0" smtClean="0"/>
              <a:t>نکند تا </a:t>
            </a:r>
            <a:r>
              <a:rPr lang="fa-IR" dirty="0"/>
              <a:t>انتزاعی </a:t>
            </a:r>
            <a:r>
              <a:rPr lang="fa-IR" dirty="0" smtClean="0"/>
              <a:t>شود</a:t>
            </a:r>
            <a:endParaRPr lang="fa-IR" dirty="0"/>
          </a:p>
          <a:p>
            <a:r>
              <a:rPr lang="fa-IR" sz="2800" dirty="0" smtClean="0"/>
              <a:t>عدم امکان ایجاد شیء (</a:t>
            </a:r>
            <a:r>
              <a:rPr lang="fa-IR" sz="2800" dirty="0" err="1" smtClean="0"/>
              <a:t>نمونه‌سازی</a:t>
            </a:r>
            <a:r>
              <a:rPr lang="fa-IR" sz="2800" dirty="0" smtClean="0"/>
              <a:t>) از واسط</a:t>
            </a:r>
            <a:endParaRPr lang="en-US" sz="2800" dirty="0" smtClean="0"/>
          </a:p>
          <a:p>
            <a:r>
              <a:rPr lang="fa-IR" sz="2800" dirty="0" smtClean="0"/>
              <a:t>ایجاد شیء با کمک </a:t>
            </a:r>
            <a:r>
              <a:rPr lang="fa-IR" sz="2800" dirty="0" err="1" smtClean="0"/>
              <a:t>زیرکلاس</a:t>
            </a:r>
            <a:r>
              <a:rPr lang="fa-IR" sz="2800" dirty="0" smtClean="0"/>
              <a:t> </a:t>
            </a:r>
            <a:r>
              <a:rPr lang="fa-IR" sz="2800" dirty="0" err="1" smtClean="0"/>
              <a:t>بی‌نام</a:t>
            </a:r>
            <a:endParaRPr lang="fa-IR" sz="2800" dirty="0" smtClean="0"/>
          </a:p>
        </p:txBody>
      </p:sp>
    </p:spTree>
    <p:extLst>
      <p:ext uri="{BB962C8B-B14F-4D97-AF65-F5344CB8AC3E}">
        <p14:creationId xmlns:p14="http://schemas.microsoft.com/office/powerpoint/2010/main" val="26834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واسط</a:t>
            </a:r>
            <a:endParaRPr lang="fa-IR" dirty="0"/>
          </a:p>
          <a:p>
            <a:r>
              <a:rPr lang="fa-IR" dirty="0"/>
              <a:t>کاربرد واسط در </a:t>
            </a:r>
            <a:r>
              <a:rPr lang="fa-IR" dirty="0" smtClean="0"/>
              <a:t>طراحی</a:t>
            </a:r>
            <a:endParaRPr lang="fa-IR" dirty="0"/>
          </a:p>
          <a:p>
            <a:r>
              <a:rPr lang="fa-IR" dirty="0" smtClean="0"/>
              <a:t>نمایش واسط </a:t>
            </a:r>
            <a:r>
              <a:rPr lang="fa-IR" dirty="0"/>
              <a:t>در </a:t>
            </a:r>
            <a:r>
              <a:rPr lang="en-US" dirty="0" smtClean="0"/>
              <a:t>UML Class Diagram</a:t>
            </a:r>
            <a:endParaRPr lang="fa-IR" dirty="0"/>
          </a:p>
          <a:p>
            <a:r>
              <a:rPr lang="fa-IR" dirty="0"/>
              <a:t>وراثت </a:t>
            </a:r>
            <a:r>
              <a:rPr lang="fa-IR" dirty="0" err="1" smtClean="0"/>
              <a:t>چندگانه</a:t>
            </a:r>
            <a:endParaRPr lang="en-US" dirty="0"/>
          </a:p>
          <a:p>
            <a:r>
              <a:rPr lang="fa-IR" dirty="0"/>
              <a:t>کلاس داخلی </a:t>
            </a:r>
            <a:r>
              <a:rPr lang="fa-IR" dirty="0" smtClean="0"/>
              <a:t>و کلاس </a:t>
            </a:r>
            <a:r>
              <a:rPr lang="fa-IR" dirty="0"/>
              <a:t>داخلی </a:t>
            </a:r>
            <a:r>
              <a:rPr lang="fa-IR" dirty="0" err="1" smtClean="0"/>
              <a:t>بی‌نام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بخشی از فصل 10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51283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r>
              <a:rPr lang="fa-IR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/>
              <a:t>Object-Oriented Programming: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Polymorphism </a:t>
            </a:r>
            <a:r>
              <a:rPr lang="en-US" sz="2400" dirty="0"/>
              <a:t>and </a:t>
            </a:r>
            <a:r>
              <a:rPr lang="en-US" sz="2400" b="1" dirty="0"/>
              <a:t>Interfaces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err="1" smtClean="0"/>
              <a:t>واسط‌های</a:t>
            </a:r>
            <a:r>
              <a:rPr lang="fa-IR" dirty="0" smtClean="0"/>
              <a:t> زیر را تعریف کنید:</a:t>
            </a:r>
          </a:p>
          <a:p>
            <a:pPr lvl="1"/>
            <a:r>
              <a:rPr lang="en-US" dirty="0" smtClean="0"/>
              <a:t>Nameable</a:t>
            </a:r>
            <a:r>
              <a:rPr lang="fa-IR" dirty="0" smtClean="0"/>
              <a:t> (شامل متد </a:t>
            </a:r>
            <a:r>
              <a:rPr lang="en-US" dirty="0" err="1" smtClean="0"/>
              <a:t>getName</a:t>
            </a:r>
            <a:r>
              <a:rPr lang="fa-IR" dirty="0" smtClean="0"/>
              <a:t>)</a:t>
            </a:r>
          </a:p>
          <a:p>
            <a:pPr lvl="1"/>
            <a:r>
              <a:rPr lang="en-US" dirty="0" err="1" smtClean="0"/>
              <a:t>CanThink</a:t>
            </a:r>
            <a:r>
              <a:rPr lang="fa-IR" dirty="0" smtClean="0"/>
              <a:t> (شامل متد </a:t>
            </a:r>
            <a:r>
              <a:rPr lang="en-US" dirty="0" smtClean="0"/>
              <a:t>think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CanTalk</a:t>
            </a:r>
            <a:r>
              <a:rPr lang="fa-IR" dirty="0" smtClean="0"/>
              <a:t> که </a:t>
            </a:r>
            <a:r>
              <a:rPr lang="fa-IR" dirty="0" err="1" smtClean="0"/>
              <a:t>زیرواسط</a:t>
            </a:r>
            <a:r>
              <a:rPr lang="fa-IR" dirty="0" smtClean="0"/>
              <a:t> </a:t>
            </a:r>
            <a:r>
              <a:rPr lang="en-US" dirty="0" err="1" smtClean="0"/>
              <a:t>CanThink</a:t>
            </a:r>
            <a:r>
              <a:rPr lang="fa-IR" dirty="0" smtClean="0"/>
              <a:t> است (شامل متد </a:t>
            </a:r>
            <a:r>
              <a:rPr lang="en-US" dirty="0" smtClean="0"/>
              <a:t>talk</a:t>
            </a:r>
            <a:r>
              <a:rPr lang="fa-IR" dirty="0" smtClean="0"/>
              <a:t>)</a:t>
            </a:r>
            <a:endParaRPr lang="fa-IR" dirty="0"/>
          </a:p>
          <a:p>
            <a:r>
              <a:rPr lang="fa-IR" dirty="0" smtClean="0"/>
              <a:t>کلاس انتزاعی </a:t>
            </a:r>
            <a:r>
              <a:rPr lang="en-US" dirty="0" err="1" smtClean="0"/>
              <a:t>NamedObject</a:t>
            </a:r>
            <a:r>
              <a:rPr lang="fa-IR" dirty="0" smtClean="0"/>
              <a:t> را تعریف کنید</a:t>
            </a:r>
          </a:p>
          <a:p>
            <a:pPr lvl="1"/>
            <a:r>
              <a:rPr lang="fa-IR" dirty="0" smtClean="0"/>
              <a:t>ويژگی </a:t>
            </a:r>
            <a:r>
              <a:rPr lang="en-US" dirty="0" smtClean="0"/>
              <a:t>name</a:t>
            </a:r>
            <a:r>
              <a:rPr lang="fa-IR" dirty="0" smtClean="0"/>
              <a:t> و </a:t>
            </a:r>
            <a:r>
              <a:rPr lang="en-US" dirty="0" smtClean="0"/>
              <a:t>getter/setter</a:t>
            </a:r>
            <a:r>
              <a:rPr lang="fa-IR" dirty="0" smtClean="0"/>
              <a:t> های </a:t>
            </a:r>
            <a:r>
              <a:rPr lang="fa-IR" dirty="0" err="1" smtClean="0"/>
              <a:t>متناظر</a:t>
            </a:r>
            <a:r>
              <a:rPr lang="fa-IR" dirty="0" smtClean="0"/>
              <a:t> دارد</a:t>
            </a:r>
          </a:p>
          <a:p>
            <a:r>
              <a:rPr lang="fa-IR" dirty="0" smtClean="0"/>
              <a:t>کلاس </a:t>
            </a:r>
            <a:r>
              <a:rPr lang="en-US" dirty="0" smtClean="0"/>
              <a:t>Person</a:t>
            </a:r>
            <a:r>
              <a:rPr lang="fa-IR" dirty="0" smtClean="0"/>
              <a:t> را تعریف کنید</a:t>
            </a:r>
          </a:p>
          <a:p>
            <a:pPr lvl="1"/>
            <a:r>
              <a:rPr lang="fa-IR" dirty="0" smtClean="0"/>
              <a:t>این کلاس </a:t>
            </a:r>
            <a:r>
              <a:rPr lang="en-US" dirty="0" smtClean="0"/>
              <a:t>Nameable</a:t>
            </a:r>
            <a:r>
              <a:rPr lang="fa-IR" dirty="0" smtClean="0"/>
              <a:t> و </a:t>
            </a:r>
            <a:r>
              <a:rPr lang="en-US" dirty="0" err="1" smtClean="0"/>
              <a:t>CanTalk</a:t>
            </a:r>
            <a:r>
              <a:rPr lang="fa-IR" dirty="0" smtClean="0"/>
              <a:t> و </a:t>
            </a:r>
            <a:r>
              <a:rPr lang="en-US" dirty="0" err="1" smtClean="0"/>
              <a:t>NamedObject</a:t>
            </a:r>
            <a:r>
              <a:rPr lang="fa-IR" dirty="0" smtClean="0"/>
              <a:t> است</a:t>
            </a:r>
          </a:p>
          <a:p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en-US" dirty="0" smtClean="0"/>
              <a:t>Student</a:t>
            </a:r>
            <a:r>
              <a:rPr lang="fa-IR" dirty="0" smtClean="0"/>
              <a:t> را تعریف کنید</a:t>
            </a:r>
          </a:p>
          <a:p>
            <a:r>
              <a:rPr lang="fa-IR" dirty="0" smtClean="0"/>
              <a:t>مثال</a:t>
            </a:r>
          </a:p>
          <a:p>
            <a:pPr marL="0" indent="0">
              <a:buNone/>
            </a:pPr>
            <a:r>
              <a:rPr lang="fa-IR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638800"/>
            <a:ext cx="48768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NamedObject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37338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CanTalk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.talk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854714"/>
            <a:ext cx="39624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Nameable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کلاس‌ها و متدهای انتزاعی (</a:t>
            </a:r>
            <a:r>
              <a:rPr lang="en-US" dirty="0" smtClean="0"/>
              <a:t>abstract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 smtClean="0"/>
              <a:t>متد انتزاعی</a:t>
            </a:r>
            <a:r>
              <a:rPr lang="fa-IR" dirty="0" smtClean="0"/>
              <a:t>: </a:t>
            </a:r>
            <a:r>
              <a:rPr lang="fa-IR" dirty="0" err="1" smtClean="0"/>
              <a:t>متدی</a:t>
            </a:r>
            <a:r>
              <a:rPr lang="fa-IR" dirty="0" smtClean="0"/>
              <a:t> </a:t>
            </a:r>
            <a:r>
              <a:rPr lang="fa-IR" dirty="0"/>
              <a:t>که برای همه اشیاء یک کلاس وجود دارد،</a:t>
            </a:r>
          </a:p>
          <a:p>
            <a:pPr marL="0" indent="0">
              <a:buNone/>
            </a:pPr>
            <a:r>
              <a:rPr lang="fa-IR" dirty="0" smtClean="0"/>
              <a:t>                   </a:t>
            </a:r>
            <a:r>
              <a:rPr lang="fa-IR" dirty="0"/>
              <a:t>اما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fa-IR" dirty="0"/>
              <a:t>این متد در آن کلاس </a:t>
            </a:r>
            <a:r>
              <a:rPr lang="fa-IR" dirty="0" smtClean="0"/>
              <a:t>ممکن نیست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   </a:t>
            </a:r>
            <a:r>
              <a:rPr lang="fa-IR" dirty="0"/>
              <a:t>و باید در هر </a:t>
            </a:r>
            <a:r>
              <a:rPr lang="fa-IR" dirty="0" err="1"/>
              <a:t>زیرکلاس</a:t>
            </a:r>
            <a:r>
              <a:rPr lang="fa-IR" dirty="0"/>
              <a:t> </a:t>
            </a:r>
            <a:r>
              <a:rPr lang="fa-IR" dirty="0" err="1"/>
              <a:t>پیاده‌سازی</a:t>
            </a:r>
            <a:r>
              <a:rPr lang="fa-IR" dirty="0"/>
              <a:t> شود</a:t>
            </a:r>
          </a:p>
          <a:p>
            <a:r>
              <a:rPr lang="fa-IR" dirty="0" smtClean="0"/>
              <a:t>مثل متد </a:t>
            </a:r>
            <a:r>
              <a:rPr lang="en-US" dirty="0" err="1" smtClean="0"/>
              <a:t>getArea</a:t>
            </a:r>
            <a:r>
              <a:rPr lang="fa-IR" dirty="0" smtClean="0"/>
              <a:t> در کلاس </a:t>
            </a:r>
            <a:r>
              <a:rPr lang="en-US" dirty="0" smtClean="0"/>
              <a:t>Shape</a:t>
            </a:r>
            <a:endParaRPr lang="fa-IR" dirty="0" smtClean="0"/>
          </a:p>
          <a:p>
            <a:r>
              <a:rPr lang="fa-IR" dirty="0" smtClean="0"/>
              <a:t>کلاس انتزاعی: کلاسی که قرار نیست شیئی مستقیماً از این نوع باشد</a:t>
            </a:r>
          </a:p>
          <a:p>
            <a:pPr lvl="1"/>
            <a:r>
              <a:rPr lang="fa-IR" dirty="0" smtClean="0"/>
              <a:t>هر شیء از این نوع، </a:t>
            </a:r>
            <a:r>
              <a:rPr lang="fa-IR" dirty="0" err="1" smtClean="0"/>
              <a:t>نمونه‌ای</a:t>
            </a:r>
            <a:r>
              <a:rPr lang="fa-IR" dirty="0" smtClean="0"/>
              <a:t> از یکی از </a:t>
            </a:r>
            <a:r>
              <a:rPr lang="fa-IR" dirty="0" err="1" smtClean="0"/>
              <a:t>زیرکلاس‌های</a:t>
            </a:r>
            <a:r>
              <a:rPr lang="fa-IR" dirty="0" smtClean="0"/>
              <a:t> این نوع خواهد بود</a:t>
            </a:r>
          </a:p>
          <a:p>
            <a:r>
              <a:rPr lang="fa-IR" dirty="0" smtClean="0"/>
              <a:t>گاهی همه متدهای یک کلاس انتزاعی هستند</a:t>
            </a:r>
          </a:p>
          <a:p>
            <a:pPr lvl="1"/>
            <a:r>
              <a:rPr lang="fa-IR" dirty="0" smtClean="0"/>
              <a:t>و هیچ ويژگی (</a:t>
            </a:r>
            <a:r>
              <a:rPr lang="en-US" dirty="0" smtClean="0"/>
              <a:t>Field</a:t>
            </a:r>
            <a:r>
              <a:rPr lang="fa-IR" dirty="0" smtClean="0"/>
              <a:t>) مشترکی در این </a:t>
            </a:r>
            <a:r>
              <a:rPr lang="fa-IR" dirty="0" err="1" smtClean="0"/>
              <a:t>اَبَرکلاس</a:t>
            </a:r>
            <a:r>
              <a:rPr lang="fa-IR" dirty="0" smtClean="0"/>
              <a:t> تعریف </a:t>
            </a:r>
            <a:r>
              <a:rPr lang="fa-IR" dirty="0" err="1" smtClean="0"/>
              <a:t>نمی‌شود</a:t>
            </a:r>
            <a:endParaRPr lang="fa-IR" dirty="0" smtClean="0"/>
          </a:p>
          <a:p>
            <a:r>
              <a:rPr lang="fa-IR" sz="3100" dirty="0" smtClean="0"/>
              <a:t>چنین کلاسی عملاً یک </a:t>
            </a:r>
            <a:r>
              <a:rPr lang="fa-IR" sz="3100" u="sng" dirty="0" smtClean="0"/>
              <a:t>واسط (</a:t>
            </a:r>
            <a:r>
              <a:rPr lang="en-US" sz="2400" u="sng" dirty="0" smtClean="0"/>
              <a:t>interface</a:t>
            </a:r>
            <a:r>
              <a:rPr lang="fa-IR" sz="3100" u="sng" dirty="0" smtClean="0"/>
              <a:t>)</a:t>
            </a:r>
            <a:r>
              <a:rPr lang="fa-IR" sz="3100" dirty="0" smtClean="0"/>
              <a:t> از عملکرد و رفتارهای </a:t>
            </a:r>
            <a:r>
              <a:rPr lang="fa-IR" sz="3100" dirty="0" err="1" smtClean="0"/>
              <a:t>زیرکلاس‌ها</a:t>
            </a:r>
            <a:r>
              <a:rPr lang="fa-IR" sz="3100" dirty="0" smtClean="0"/>
              <a:t> است</a:t>
            </a:r>
            <a:endParaRPr lang="fa-IR" sz="3100" dirty="0"/>
          </a:p>
        </p:txBody>
      </p:sp>
    </p:spTree>
    <p:extLst>
      <p:ext uri="{BB962C8B-B14F-4D97-AF65-F5344CB8AC3E}">
        <p14:creationId xmlns:p14="http://schemas.microsoft.com/office/powerpoint/2010/main" val="40252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 err="1" smtClean="0"/>
              <a:t>محدودیت‌های</a:t>
            </a:r>
            <a:r>
              <a:rPr lang="fa-IR" dirty="0" smtClean="0"/>
              <a:t> کلاس داخلی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sz="3000" dirty="0" smtClean="0"/>
              <a:t>مثلاً کلاس داخلی </a:t>
            </a:r>
            <a:r>
              <a:rPr lang="fa-IR" sz="3000" dirty="0" err="1" smtClean="0"/>
              <a:t>بی‌نام</a:t>
            </a:r>
            <a:r>
              <a:rPr lang="fa-IR" sz="3000" dirty="0" smtClean="0"/>
              <a:t> چه محدودیتی در دسترسی به متغیرهای محلی متد بیرونی دارد؟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sz="3000" dirty="0" smtClean="0"/>
              <a:t>چرا چنین محدودیتی ایجاد شده است؟!</a:t>
            </a:r>
          </a:p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 err="1" smtClean="0"/>
              <a:t>واسط‌های</a:t>
            </a:r>
            <a:r>
              <a:rPr lang="fa-IR" dirty="0" smtClean="0"/>
              <a:t> مهم زبان جاوا</a:t>
            </a:r>
          </a:p>
          <a:p>
            <a:pPr lvl="1" algn="l" rtl="0">
              <a:buClr>
                <a:schemeClr val="accent3"/>
              </a:buClr>
              <a:buSzPct val="95000"/>
            </a:pPr>
            <a:r>
              <a:rPr lang="en-US" dirty="0" smtClean="0"/>
              <a:t>Serializable, </a:t>
            </a:r>
            <a:r>
              <a:rPr lang="en-US" dirty="0" err="1" smtClean="0"/>
              <a:t>AutoCloseable</a:t>
            </a:r>
            <a:r>
              <a:rPr lang="en-US" dirty="0" smtClean="0"/>
              <a:t>, Runnable, … </a:t>
            </a:r>
            <a:endParaRPr lang="fa-IR" dirty="0" smtClean="0"/>
          </a:p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 smtClean="0"/>
              <a:t>امکانات جدید در جاوا 8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sz="3000" dirty="0" smtClean="0"/>
              <a:t>واسط </a:t>
            </a:r>
            <a:r>
              <a:rPr lang="fa-IR" sz="3000" dirty="0" err="1" smtClean="0"/>
              <a:t>تابعی</a:t>
            </a:r>
            <a:r>
              <a:rPr lang="fa-IR" sz="3000" dirty="0" smtClean="0"/>
              <a:t> (</a:t>
            </a:r>
            <a:r>
              <a:rPr lang="en-US" sz="3000" dirty="0" smtClean="0"/>
              <a:t>Functional Interface</a:t>
            </a:r>
            <a:r>
              <a:rPr lang="fa-IR" sz="3000" dirty="0" smtClean="0"/>
              <a:t>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sz="3000" dirty="0" smtClean="0"/>
              <a:t>عبارت </a:t>
            </a:r>
            <a:r>
              <a:rPr lang="fa-IR" sz="3000" dirty="0" err="1" smtClean="0"/>
              <a:t>لامبدا</a:t>
            </a:r>
            <a:r>
              <a:rPr lang="fa-IR" sz="3000" dirty="0" smtClean="0"/>
              <a:t> (</a:t>
            </a:r>
            <a:r>
              <a:rPr lang="en-US" sz="3000" dirty="0" smtClean="0"/>
              <a:t>Lambda Expression</a:t>
            </a:r>
            <a:r>
              <a:rPr lang="fa-IR" sz="3000" dirty="0" smtClean="0"/>
              <a:t>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sz="3000" dirty="0" smtClean="0"/>
              <a:t>ارجاع به متد (</a:t>
            </a:r>
            <a:r>
              <a:rPr lang="en-US" sz="3000" dirty="0" smtClean="0"/>
              <a:t>Method Reference</a:t>
            </a:r>
            <a:r>
              <a:rPr lang="fa-IR" sz="3000" dirty="0" smtClean="0"/>
              <a:t>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sz="3000" dirty="0" smtClean="0"/>
              <a:t>متد </a:t>
            </a:r>
            <a:r>
              <a:rPr lang="fa-IR" sz="3000" dirty="0" err="1" smtClean="0"/>
              <a:t>پیش‌فرض</a:t>
            </a:r>
            <a:r>
              <a:rPr lang="fa-IR" sz="3000" dirty="0" smtClean="0"/>
              <a:t> (</a:t>
            </a:r>
            <a:r>
              <a:rPr lang="en-US" sz="3000" dirty="0" smtClean="0"/>
              <a:t>Default Method</a:t>
            </a:r>
            <a:r>
              <a:rPr lang="fa-IR" sz="3000" dirty="0" smtClean="0"/>
              <a:t>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sz="3000" dirty="0" smtClean="0"/>
              <a:t>امکان وراثت </a:t>
            </a:r>
            <a:r>
              <a:rPr lang="fa-IR" sz="3000" dirty="0" err="1" smtClean="0"/>
              <a:t>چندگانه</a:t>
            </a:r>
            <a:r>
              <a:rPr lang="fa-IR" sz="3000" dirty="0" smtClean="0"/>
              <a:t> از چند واسط (که متد </a:t>
            </a:r>
            <a:r>
              <a:rPr lang="fa-IR" sz="3000" dirty="0" err="1" smtClean="0"/>
              <a:t>پیش‌فرض</a:t>
            </a:r>
            <a:r>
              <a:rPr lang="fa-IR" sz="3000" dirty="0" smtClean="0"/>
              <a:t> دارند)</a:t>
            </a:r>
          </a:p>
          <a:p>
            <a:pPr>
              <a:buClr>
                <a:schemeClr val="accent3"/>
              </a:buClr>
              <a:buSzPct val="95000"/>
            </a:pPr>
            <a:endParaRPr lang="fa-IR" dirty="0" smtClean="0"/>
          </a:p>
          <a:p>
            <a:pPr lvl="1">
              <a:buClr>
                <a:schemeClr val="accent3"/>
              </a:buClr>
              <a:buSzPct val="95000"/>
            </a:pP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217565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05000"/>
            <a:ext cx="6667500" cy="428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کلاس </a:t>
            </a:r>
            <a:r>
              <a:rPr lang="en-US" sz="2600" dirty="0" smtClean="0"/>
              <a:t>Instrument</a:t>
            </a:r>
            <a:r>
              <a:rPr lang="fa-IR" sz="2600" dirty="0" smtClean="0"/>
              <a:t> یک کلاس </a:t>
            </a:r>
            <a:r>
              <a:rPr lang="fa-IR" sz="2600" b="1" dirty="0" smtClean="0"/>
              <a:t>کاملاً انتزاعی</a:t>
            </a:r>
            <a:r>
              <a:rPr lang="fa-IR" sz="2600" dirty="0" smtClean="0"/>
              <a:t> (</a:t>
            </a:r>
            <a:r>
              <a:rPr lang="en-US" sz="2600" dirty="0" smtClean="0"/>
              <a:t>pure abstract</a:t>
            </a:r>
            <a:r>
              <a:rPr lang="fa-IR" sz="2600" dirty="0" smtClean="0"/>
              <a:t>) است</a:t>
            </a:r>
            <a:endParaRPr lang="en-US" sz="2600" dirty="0" smtClean="0"/>
          </a:p>
          <a:p>
            <a:pPr lvl="1"/>
            <a:r>
              <a:rPr lang="fa-IR" sz="2500" dirty="0" smtClean="0"/>
              <a:t>هیچ متد غیر انتزاعی ندارد</a:t>
            </a:r>
          </a:p>
          <a:p>
            <a:pPr lvl="1"/>
            <a:r>
              <a:rPr lang="fa-IR" sz="2500" dirty="0" smtClean="0"/>
              <a:t>ويژگی خاصی تعریف </a:t>
            </a:r>
            <a:r>
              <a:rPr lang="fa-IR" sz="2500" dirty="0" err="1" smtClean="0"/>
              <a:t>نمی‌کند</a:t>
            </a:r>
            <a:endParaRPr lang="fa-IR" sz="2500" dirty="0" smtClean="0"/>
          </a:p>
          <a:p>
            <a:r>
              <a:rPr lang="fa-IR" sz="2600" dirty="0" smtClean="0"/>
              <a:t>بهتر است به جای کلاس (</a:t>
            </a:r>
            <a:r>
              <a:rPr lang="en-US" sz="2600" dirty="0" smtClean="0"/>
              <a:t>class</a:t>
            </a:r>
            <a:r>
              <a:rPr lang="fa-IR" sz="2600" dirty="0" smtClean="0"/>
              <a:t>)</a:t>
            </a:r>
            <a:br>
              <a:rPr lang="fa-IR" sz="2600" dirty="0" smtClean="0"/>
            </a:br>
            <a:r>
              <a:rPr lang="fa-IR" sz="2600" dirty="0" smtClean="0"/>
              <a:t>یک </a:t>
            </a:r>
            <a:r>
              <a:rPr lang="fa-IR" sz="2600" b="1" dirty="0" smtClean="0"/>
              <a:t>واسط</a:t>
            </a:r>
            <a:r>
              <a:rPr lang="fa-IR" sz="2600" dirty="0" smtClean="0"/>
              <a:t> (</a:t>
            </a:r>
            <a:r>
              <a:rPr lang="en-US" sz="2600" b="1" dirty="0" smtClean="0"/>
              <a:t>interface</a:t>
            </a:r>
            <a:r>
              <a:rPr lang="fa-IR" sz="2600" dirty="0" smtClean="0"/>
              <a:t>) باشد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28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 (</a:t>
            </a:r>
            <a:r>
              <a:rPr lang="en-US" dirty="0" smtClean="0"/>
              <a:t>interface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مفهوم عام واسط را قبلاً دیده بودیم:</a:t>
            </a:r>
          </a:p>
          <a:p>
            <a:pPr lvl="1"/>
            <a:r>
              <a:rPr lang="fa-IR" dirty="0" smtClean="0"/>
              <a:t>واسط شیء: مجموعه عملکرد و رفتارهای عمومی شیء</a:t>
            </a:r>
            <a:br>
              <a:rPr lang="fa-IR" dirty="0" smtClean="0"/>
            </a:br>
            <a:r>
              <a:rPr lang="fa-IR" dirty="0" smtClean="0"/>
              <a:t>که برخلاف </a:t>
            </a:r>
            <a:r>
              <a:rPr lang="fa-IR" dirty="0" err="1" smtClean="0"/>
              <a:t>پیاده‌سازی</a:t>
            </a:r>
            <a:r>
              <a:rPr lang="fa-IR" dirty="0" smtClean="0"/>
              <a:t> پنهان، قابل استفاده و فراخوانی است</a:t>
            </a:r>
          </a:p>
          <a:p>
            <a:r>
              <a:rPr lang="fa-IR" b="1" u="sng" dirty="0" smtClean="0"/>
              <a:t>معنای خاص واسط (کلیدواژه </a:t>
            </a:r>
            <a:r>
              <a:rPr lang="en-US" b="1" u="sng" dirty="0" smtClean="0"/>
              <a:t>interface</a:t>
            </a:r>
            <a:r>
              <a:rPr lang="fa-IR" b="1" u="sng" dirty="0" smtClean="0"/>
              <a:t> در جاوا)</a:t>
            </a:r>
          </a:p>
          <a:p>
            <a:pPr lvl="1"/>
            <a:r>
              <a:rPr lang="fa-IR" dirty="0" smtClean="0"/>
              <a:t>واسط مانند یک کلاس کاملاً انتزاعی است (</a:t>
            </a:r>
            <a:r>
              <a:rPr lang="en-US" dirty="0" smtClean="0"/>
              <a:t>pure abstract cla</a:t>
            </a:r>
            <a:r>
              <a:rPr lang="en-US" dirty="0"/>
              <a:t>s</a:t>
            </a:r>
            <a:r>
              <a:rPr lang="en-US" dirty="0" smtClean="0"/>
              <a:t>s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هر </a:t>
            </a:r>
            <a:r>
              <a:rPr lang="fa-IR" dirty="0" err="1" smtClean="0"/>
              <a:t>متدی</a:t>
            </a:r>
            <a:r>
              <a:rPr lang="fa-IR" dirty="0" smtClean="0"/>
              <a:t> که در واسط (</a:t>
            </a:r>
            <a:r>
              <a:rPr lang="en-US" dirty="0" smtClean="0"/>
              <a:t>interface</a:t>
            </a:r>
            <a:r>
              <a:rPr lang="fa-IR" dirty="0" smtClean="0"/>
              <a:t>) تعریف شود:</a:t>
            </a:r>
            <a:br>
              <a:rPr lang="fa-IR" dirty="0" smtClean="0"/>
            </a:br>
            <a:r>
              <a:rPr lang="fa-IR" dirty="0" smtClean="0"/>
              <a:t>به صورت ضمنی: عمومی (</a:t>
            </a:r>
            <a:r>
              <a:rPr lang="en-US" dirty="0" smtClean="0"/>
              <a:t>public</a:t>
            </a:r>
            <a:r>
              <a:rPr lang="fa-IR" dirty="0" smtClean="0"/>
              <a:t>) و انتزاعی (</a:t>
            </a:r>
            <a:r>
              <a:rPr lang="en-US" dirty="0" smtClean="0"/>
              <a:t>abstract</a:t>
            </a:r>
            <a:r>
              <a:rPr lang="fa-IR" dirty="0" smtClean="0"/>
              <a:t>) است</a:t>
            </a:r>
            <a:endParaRPr lang="en-US" dirty="0"/>
          </a:p>
          <a:p>
            <a:pPr lvl="1"/>
            <a:r>
              <a:rPr lang="fa-IR" dirty="0" smtClean="0"/>
              <a:t>هر متغیری که در واسط تعریف شود:</a:t>
            </a:r>
            <a:br>
              <a:rPr lang="fa-IR" dirty="0" smtClean="0"/>
            </a:br>
            <a:r>
              <a:rPr lang="fa-IR" dirty="0"/>
              <a:t>به صورت ضمنی: </a:t>
            </a:r>
            <a:r>
              <a:rPr lang="fa-IR" dirty="0" smtClean="0"/>
              <a:t>عمومی، استاتیک و ثابت (</a:t>
            </a:r>
            <a:r>
              <a:rPr lang="en-US" dirty="0" smtClean="0"/>
              <a:t>final</a:t>
            </a:r>
            <a:r>
              <a:rPr lang="fa-IR" dirty="0" smtClean="0"/>
              <a:t>) است</a:t>
            </a:r>
            <a:endParaRPr lang="en-US" dirty="0" smtClean="0"/>
          </a:p>
          <a:p>
            <a:r>
              <a:rPr lang="fa-IR" dirty="0" smtClean="0"/>
              <a:t>واسط نشان </a:t>
            </a:r>
            <a:r>
              <a:rPr lang="fa-IR" dirty="0" err="1" smtClean="0"/>
              <a:t>می‌دهد</a:t>
            </a:r>
            <a:r>
              <a:rPr lang="fa-IR" dirty="0" smtClean="0"/>
              <a:t> که شیء چه رفتارها و عملکردی دارد</a:t>
            </a:r>
          </a:p>
          <a:p>
            <a:pPr lvl="1"/>
            <a:r>
              <a:rPr lang="fa-IR" dirty="0" smtClean="0"/>
              <a:t>ولی نحوه اجرای این رفتارها را توصیف </a:t>
            </a:r>
            <a:r>
              <a:rPr lang="fa-IR" dirty="0" err="1" smtClean="0"/>
              <a:t>نمی‌کند</a:t>
            </a:r>
            <a:r>
              <a:rPr lang="fa-IR" dirty="0" smtClean="0"/>
              <a:t> (</a:t>
            </a:r>
            <a:r>
              <a:rPr lang="fa-IR" dirty="0" err="1" smtClean="0"/>
              <a:t>پیاده‌سازی</a:t>
            </a:r>
            <a:r>
              <a:rPr lang="fa-IR" dirty="0" smtClean="0"/>
              <a:t> ندارد)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" y="1028581"/>
            <a:ext cx="3438144" cy="8002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 smtClean="0"/>
              <a:t>Public Interface</a:t>
            </a:r>
          </a:p>
          <a:p>
            <a:r>
              <a:rPr lang="en-US" sz="2300" dirty="0"/>
              <a:t>Hidden </a:t>
            </a:r>
            <a:r>
              <a:rPr lang="en-US" sz="2300" dirty="0" smtClean="0"/>
              <a:t>Implementation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2110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fa-IR" dirty="0" smtClean="0"/>
              <a:t>معنا و کاربرد این واسط تقریباً مشابه این کلاس انتزاعی است:</a:t>
            </a:r>
            <a:endParaRPr lang="en-US" dirty="0" smtClean="0"/>
          </a:p>
          <a:p>
            <a:endParaRPr lang="en-US" dirty="0"/>
          </a:p>
          <a:p>
            <a:endParaRPr lang="en-US" sz="4000" dirty="0" smtClean="0"/>
          </a:p>
          <a:p>
            <a:r>
              <a:rPr lang="fa-IR" dirty="0" smtClean="0"/>
              <a:t>مثل کلاس انتزاعی: ایجاد نمونه (شیء) از واسط ممکن نیست</a:t>
            </a:r>
          </a:p>
          <a:p>
            <a:pPr lvl="1"/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smtClean="0"/>
              <a:t>new </a:t>
            </a:r>
            <a:r>
              <a:rPr lang="fa-IR" dirty="0" smtClean="0"/>
              <a:t> قابل اجرا روی یک واسط نیست</a:t>
            </a:r>
            <a:endParaRPr lang="en-US" dirty="0" smtClean="0"/>
          </a:p>
          <a:p>
            <a:r>
              <a:rPr lang="fa-IR" dirty="0" smtClean="0"/>
              <a:t>البته </a:t>
            </a:r>
            <a:r>
              <a:rPr lang="fa-IR" dirty="0" err="1" smtClean="0"/>
              <a:t>تفاوت‌هایی</a:t>
            </a:r>
            <a:r>
              <a:rPr lang="fa-IR" dirty="0" smtClean="0"/>
              <a:t> هم در عمل وجود دارد (که خواهیم دید)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518160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90800"/>
            <a:ext cx="80772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3048000"/>
            <a:ext cx="1371600" cy="9144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05000" y="3035082"/>
            <a:ext cx="1676400" cy="9144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پیاده‌سازی</a:t>
            </a:r>
            <a:r>
              <a:rPr lang="fa-IR" dirty="0" smtClean="0"/>
              <a:t> واسط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sz="2400" dirty="0" smtClean="0"/>
              <a:t>برای </a:t>
            </a:r>
            <a:r>
              <a:rPr lang="fa-IR" sz="2400" dirty="0" err="1" smtClean="0"/>
              <a:t>ارث‌بری</a:t>
            </a:r>
            <a:r>
              <a:rPr lang="fa-IR" sz="2400" dirty="0" smtClean="0"/>
              <a:t> از یک کلاس، از کلیدواژه </a:t>
            </a:r>
            <a:r>
              <a:rPr lang="en-US" sz="2400" b="1" dirty="0" smtClean="0"/>
              <a:t>extends</a:t>
            </a:r>
            <a:r>
              <a:rPr lang="fa-IR" sz="2400" b="1" dirty="0" smtClean="0"/>
              <a:t> </a:t>
            </a:r>
            <a:r>
              <a:rPr lang="fa-IR" sz="2400" dirty="0" smtClean="0"/>
              <a:t>استفاده می‌شود</a:t>
            </a:r>
          </a:p>
          <a:p>
            <a:r>
              <a:rPr lang="fa-IR" sz="2400" dirty="0"/>
              <a:t>برای </a:t>
            </a:r>
            <a:r>
              <a:rPr lang="fa-IR" sz="2400" dirty="0" err="1"/>
              <a:t>ارث‌بری</a:t>
            </a:r>
            <a:r>
              <a:rPr lang="fa-IR" sz="2400" dirty="0"/>
              <a:t> </a:t>
            </a:r>
            <a:r>
              <a:rPr lang="fa-IR" sz="2400" dirty="0" smtClean="0"/>
              <a:t>یک کلاس از </a:t>
            </a:r>
            <a:r>
              <a:rPr lang="fa-IR" sz="2400" dirty="0"/>
              <a:t>یک </a:t>
            </a:r>
            <a:r>
              <a:rPr lang="fa-IR" sz="2400" dirty="0" smtClean="0"/>
              <a:t>واسط، </a:t>
            </a:r>
            <a:r>
              <a:rPr lang="fa-IR" sz="2400" dirty="0"/>
              <a:t>از کلیدواژه </a:t>
            </a:r>
            <a:r>
              <a:rPr lang="en-US" sz="2400" b="1" dirty="0" smtClean="0"/>
              <a:t>implements</a:t>
            </a:r>
            <a:r>
              <a:rPr lang="fa-IR" sz="2400" dirty="0" smtClean="0"/>
              <a:t> </a:t>
            </a:r>
            <a:r>
              <a:rPr lang="fa-IR" sz="2400" dirty="0"/>
              <a:t>استفاده می‌شود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Shape{...}</a:t>
            </a:r>
          </a:p>
          <a:p>
            <a:pPr algn="r"/>
            <a:r>
              <a:rPr lang="fa-IR" sz="2400" dirty="0" smtClean="0"/>
              <a:t>بین یک کلاس و </a:t>
            </a:r>
            <a:r>
              <a:rPr lang="fa-IR" sz="2400" dirty="0" err="1" smtClean="0"/>
              <a:t>واسطی</a:t>
            </a:r>
            <a:r>
              <a:rPr lang="fa-IR" sz="2400" dirty="0" smtClean="0"/>
              <a:t> که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کرده، رابطه </a:t>
            </a:r>
            <a:r>
              <a:rPr lang="en-US" sz="2400" dirty="0" smtClean="0"/>
              <a:t>is-a</a:t>
            </a:r>
            <a:r>
              <a:rPr lang="fa-IR" sz="2400" dirty="0" smtClean="0"/>
              <a:t> برقرار است</a:t>
            </a:r>
            <a:endParaRPr lang="en-US" sz="2400" dirty="0" smtClean="0"/>
          </a:p>
          <a:p>
            <a:pPr lvl="1" algn="l" rtl="0"/>
            <a:r>
              <a:rPr lang="en-US" sz="2000" dirty="0" smtClean="0"/>
              <a:t>Rectangle </a:t>
            </a:r>
            <a:r>
              <a:rPr lang="en-US" sz="2000" b="1" dirty="0" smtClean="0"/>
              <a:t>is a </a:t>
            </a:r>
            <a:r>
              <a:rPr lang="en-US" sz="2000" dirty="0" smtClean="0"/>
              <a:t>Shape</a:t>
            </a:r>
            <a:endParaRPr lang="fa-IR" sz="2000" dirty="0" smtClean="0"/>
          </a:p>
          <a:p>
            <a:r>
              <a:rPr lang="fa-IR" sz="2400" dirty="0" smtClean="0"/>
              <a:t>اگر کلاسی یک واسط را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کند: باید همه متدهای آن را هم تعریف کند</a:t>
            </a:r>
          </a:p>
          <a:p>
            <a:r>
              <a:rPr lang="fa-IR" sz="2400" dirty="0" err="1" smtClean="0"/>
              <a:t>وگرنه</a:t>
            </a:r>
            <a:r>
              <a:rPr lang="fa-IR" sz="2400" dirty="0" smtClean="0"/>
              <a:t> این کلاس، متدهای انتزاعی را به ارث برده و خودش هم باید انتزاعی شود</a:t>
            </a:r>
            <a:endParaRPr lang="en-US" sz="2400" dirty="0" smtClean="0"/>
          </a:p>
          <a:p>
            <a:r>
              <a:rPr lang="fa-IR" sz="2400" dirty="0" smtClean="0"/>
              <a:t>مثال: این کلاس باید </a:t>
            </a:r>
            <a:br>
              <a:rPr lang="fa-IR" sz="2400" dirty="0" smtClean="0"/>
            </a:br>
            <a:r>
              <a:rPr lang="fa-IR" sz="2400" dirty="0" smtClean="0"/>
              <a:t>به صورت انتزاعی تعریف شود</a:t>
            </a:r>
            <a:br>
              <a:rPr lang="fa-IR" sz="2400" dirty="0" smtClean="0"/>
            </a:br>
            <a:r>
              <a:rPr lang="fa-IR" sz="2400" dirty="0" smtClean="0"/>
              <a:t>زیرا متد انتزاعی </a:t>
            </a:r>
            <a:r>
              <a:rPr lang="en-US" sz="2400" dirty="0" err="1" smtClean="0"/>
              <a:t>getPerimiter</a:t>
            </a:r>
            <a:r>
              <a:rPr lang="fa-IR" sz="2400" dirty="0" smtClean="0"/>
              <a:t> را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نکرده است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4851737"/>
            <a:ext cx="6324600" cy="1015663"/>
          </a:xfrm>
          <a:custGeom>
            <a:avLst/>
            <a:gdLst>
              <a:gd name="connsiteX0" fmla="*/ 0 w 6324600"/>
              <a:gd name="connsiteY0" fmla="*/ 0 h 1015663"/>
              <a:gd name="connsiteX1" fmla="*/ 6324600 w 6324600"/>
              <a:gd name="connsiteY1" fmla="*/ 0 h 1015663"/>
              <a:gd name="connsiteX2" fmla="*/ 6324600 w 6324600"/>
              <a:gd name="connsiteY2" fmla="*/ 1015663 h 1015663"/>
              <a:gd name="connsiteX3" fmla="*/ 0 w 6324600"/>
              <a:gd name="connsiteY3" fmla="*/ 1015663 h 1015663"/>
              <a:gd name="connsiteX4" fmla="*/ 0 w 6324600"/>
              <a:gd name="connsiteY4" fmla="*/ 0 h 1015663"/>
              <a:gd name="connsiteX0" fmla="*/ 0 w 6324600"/>
              <a:gd name="connsiteY0" fmla="*/ 0 h 1027695"/>
              <a:gd name="connsiteX1" fmla="*/ 6324600 w 6324600"/>
              <a:gd name="connsiteY1" fmla="*/ 0 h 1027695"/>
              <a:gd name="connsiteX2" fmla="*/ 549442 w 6324600"/>
              <a:gd name="connsiteY2" fmla="*/ 1027695 h 1027695"/>
              <a:gd name="connsiteX3" fmla="*/ 0 w 6324600"/>
              <a:gd name="connsiteY3" fmla="*/ 1015663 h 1027695"/>
              <a:gd name="connsiteX4" fmla="*/ 0 w 6324600"/>
              <a:gd name="connsiteY4" fmla="*/ 0 h 1027695"/>
              <a:gd name="connsiteX0" fmla="*/ 0 w 6324600"/>
              <a:gd name="connsiteY0" fmla="*/ 0 h 1015663"/>
              <a:gd name="connsiteX1" fmla="*/ 6324600 w 6324600"/>
              <a:gd name="connsiteY1" fmla="*/ 0 h 1015663"/>
              <a:gd name="connsiteX2" fmla="*/ 2197768 w 6324600"/>
              <a:gd name="connsiteY2" fmla="*/ 979569 h 1015663"/>
              <a:gd name="connsiteX3" fmla="*/ 0 w 6324600"/>
              <a:gd name="connsiteY3" fmla="*/ 1015663 h 1015663"/>
              <a:gd name="connsiteX4" fmla="*/ 0 w 6324600"/>
              <a:gd name="connsiteY4" fmla="*/ 0 h 1015663"/>
              <a:gd name="connsiteX0" fmla="*/ 0 w 6324600"/>
              <a:gd name="connsiteY0" fmla="*/ 0 h 1015663"/>
              <a:gd name="connsiteX1" fmla="*/ 6324600 w 6324600"/>
              <a:gd name="connsiteY1" fmla="*/ 0 h 1015663"/>
              <a:gd name="connsiteX2" fmla="*/ 4255168 w 6324600"/>
              <a:gd name="connsiteY2" fmla="*/ 883317 h 1015663"/>
              <a:gd name="connsiteX3" fmla="*/ 0 w 6324600"/>
              <a:gd name="connsiteY3" fmla="*/ 1015663 h 1015663"/>
              <a:gd name="connsiteX4" fmla="*/ 0 w 6324600"/>
              <a:gd name="connsiteY4" fmla="*/ 0 h 1015663"/>
              <a:gd name="connsiteX0" fmla="*/ 0 w 6324600"/>
              <a:gd name="connsiteY0" fmla="*/ 0 h 1015663"/>
              <a:gd name="connsiteX1" fmla="*/ 6324600 w 6324600"/>
              <a:gd name="connsiteY1" fmla="*/ 0 h 1015663"/>
              <a:gd name="connsiteX2" fmla="*/ 4255168 w 6324600"/>
              <a:gd name="connsiteY2" fmla="*/ 883317 h 1015663"/>
              <a:gd name="connsiteX3" fmla="*/ 0 w 6324600"/>
              <a:gd name="connsiteY3" fmla="*/ 1015663 h 1015663"/>
              <a:gd name="connsiteX4" fmla="*/ 0 w 6324600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4600" h="1015663">
                <a:moveTo>
                  <a:pt x="0" y="0"/>
                </a:moveTo>
                <a:lnTo>
                  <a:pt x="6324600" y="0"/>
                </a:lnTo>
                <a:cubicBezTo>
                  <a:pt x="5634789" y="294439"/>
                  <a:pt x="6448926" y="697162"/>
                  <a:pt x="4255168" y="883317"/>
                </a:cubicBez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...}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" y="4851737"/>
            <a:ext cx="12954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6641</TotalTime>
  <Words>2575</Words>
  <Application>Microsoft Office PowerPoint</Application>
  <PresentationFormat>On-screen Show (4:3)</PresentationFormat>
  <Paragraphs>526</Paragraphs>
  <Slides>51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IranNastaliq</vt:lpstr>
      <vt:lpstr>Courier New</vt:lpstr>
      <vt:lpstr>Segoe UI</vt:lpstr>
      <vt:lpstr>Times New Roman</vt:lpstr>
      <vt:lpstr>B Titr</vt:lpstr>
      <vt:lpstr>Wingdings</vt:lpstr>
      <vt:lpstr>Century Schoolbook</vt:lpstr>
      <vt:lpstr>Calibri</vt:lpstr>
      <vt:lpstr>Consolas</vt:lpstr>
      <vt:lpstr>B Traffic</vt:lpstr>
      <vt:lpstr>Arial</vt:lpstr>
      <vt:lpstr>Wingdings 2</vt:lpstr>
      <vt:lpstr>B Nazanin</vt:lpstr>
      <vt:lpstr>Oriel</vt:lpstr>
      <vt:lpstr>واسط Interface</vt:lpstr>
      <vt:lpstr>حقوق مؤلف</vt:lpstr>
      <vt:lpstr>سرفصل مطالب</vt:lpstr>
      <vt:lpstr>واسط (interface)</vt:lpstr>
      <vt:lpstr>یادآوری: کلاس‌ها و متدهای انتزاعی (abstract)</vt:lpstr>
      <vt:lpstr>مثال</vt:lpstr>
      <vt:lpstr>واسط (interface)</vt:lpstr>
      <vt:lpstr>مثال:</vt:lpstr>
      <vt:lpstr>پیاده‌سازی واسط</vt:lpstr>
      <vt:lpstr>مثال</vt:lpstr>
      <vt:lpstr>ارث‌بری واسط از واسط</vt:lpstr>
      <vt:lpstr>خلاصه: وراثت و واسط</vt:lpstr>
      <vt:lpstr>مثال</vt:lpstr>
      <vt:lpstr>کوییز</vt:lpstr>
      <vt:lpstr>سؤال</vt:lpstr>
      <vt:lpstr>نکات تکمیلی درباره واسط‌ها</vt:lpstr>
      <vt:lpstr>تضاد اسامی</vt:lpstr>
      <vt:lpstr>چرا در جاوا ارث‌بری چندگانه برای کلاس‌ها پشتیبانی نمی‌شود؟</vt:lpstr>
      <vt:lpstr>واسط: متغیرها و سازنده‌ها</vt:lpstr>
      <vt:lpstr>مثال</vt:lpstr>
      <vt:lpstr>کوييز</vt:lpstr>
      <vt:lpstr>کدام تعاریف زیر ایجاد خطای کامپایل می‌کنند؟</vt:lpstr>
      <vt:lpstr>کدام تعاریف زیر ایجاد خطای کامپایل می‌کنند؟</vt:lpstr>
      <vt:lpstr>کاربرد واسط در طراحی</vt:lpstr>
      <vt:lpstr>کاربرد واسط</vt:lpstr>
      <vt:lpstr>نمایش واسط در UML</vt:lpstr>
      <vt:lpstr>مثال</vt:lpstr>
      <vt:lpstr>جاوا 8 و متدهای پیش‌فرض برای واسط‌ها</vt:lpstr>
      <vt:lpstr>کلاس داخلی</vt:lpstr>
      <vt:lpstr>کلاس داخلی</vt:lpstr>
      <vt:lpstr>کلاس داخلی (Inner Classes)</vt:lpstr>
      <vt:lpstr>کلاس داخلی عادی (غیراستاتیک)</vt:lpstr>
      <vt:lpstr>مثال</vt:lpstr>
      <vt:lpstr>مثال</vt:lpstr>
      <vt:lpstr>مثال دیگر</vt:lpstr>
      <vt:lpstr>کلاس داخلی استاتیک</vt:lpstr>
      <vt:lpstr>کلاس داخلی بی‌نام Anonymous Inner Class</vt:lpstr>
      <vt:lpstr>کلاس داخلی بی‌نام (Anonymous Inner Class)</vt:lpstr>
      <vt:lpstr>کلاس بی‌نام یک کلاس داخلی است</vt:lpstr>
      <vt:lpstr>کاربرد رایج کلاس داخلی بی‌نام</vt:lpstr>
      <vt:lpstr>چند نکته درباره کلاس داخلی بی‌نام</vt:lpstr>
      <vt:lpstr>کوییز</vt:lpstr>
      <vt:lpstr>خروجی این برنامه چیست؟</vt:lpstr>
      <vt:lpstr>تمرین عملی</vt:lpstr>
      <vt:lpstr>تمرین عملی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846</cp:revision>
  <dcterms:created xsi:type="dcterms:W3CDTF">2006-08-16T00:00:00Z</dcterms:created>
  <dcterms:modified xsi:type="dcterms:W3CDTF">2018-09-23T12:53:38Z</dcterms:modified>
</cp:coreProperties>
</file>