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4" r:id="rId1"/>
  </p:sldMasterIdLst>
  <p:notesMasterIdLst>
    <p:notesMasterId r:id="rId89"/>
  </p:notesMasterIdLst>
  <p:sldIdLst>
    <p:sldId id="256" r:id="rId2"/>
    <p:sldId id="368" r:id="rId3"/>
    <p:sldId id="394" r:id="rId4"/>
    <p:sldId id="455" r:id="rId5"/>
    <p:sldId id="395" r:id="rId6"/>
    <p:sldId id="397" r:id="rId7"/>
    <p:sldId id="398" r:id="rId8"/>
    <p:sldId id="457" r:id="rId9"/>
    <p:sldId id="456" r:id="rId10"/>
    <p:sldId id="403" r:id="rId11"/>
    <p:sldId id="404" r:id="rId12"/>
    <p:sldId id="405" r:id="rId13"/>
    <p:sldId id="458" r:id="rId14"/>
    <p:sldId id="459" r:id="rId15"/>
    <p:sldId id="460" r:id="rId16"/>
    <p:sldId id="406" r:id="rId17"/>
    <p:sldId id="407" r:id="rId18"/>
    <p:sldId id="462" r:id="rId19"/>
    <p:sldId id="463" r:id="rId20"/>
    <p:sldId id="461" r:id="rId21"/>
    <p:sldId id="410" r:id="rId22"/>
    <p:sldId id="411" r:id="rId23"/>
    <p:sldId id="412" r:id="rId24"/>
    <p:sldId id="413" r:id="rId25"/>
    <p:sldId id="415" r:id="rId26"/>
    <p:sldId id="503" r:id="rId27"/>
    <p:sldId id="466" r:id="rId28"/>
    <p:sldId id="464" r:id="rId29"/>
    <p:sldId id="416" r:id="rId30"/>
    <p:sldId id="417" r:id="rId31"/>
    <p:sldId id="418" r:id="rId32"/>
    <p:sldId id="489" r:id="rId33"/>
    <p:sldId id="476" r:id="rId34"/>
    <p:sldId id="465" r:id="rId35"/>
    <p:sldId id="491" r:id="rId36"/>
    <p:sldId id="468" r:id="rId37"/>
    <p:sldId id="492" r:id="rId38"/>
    <p:sldId id="467" r:id="rId39"/>
    <p:sldId id="421" r:id="rId40"/>
    <p:sldId id="422" r:id="rId41"/>
    <p:sldId id="423" r:id="rId42"/>
    <p:sldId id="426" r:id="rId43"/>
    <p:sldId id="472" r:id="rId44"/>
    <p:sldId id="427" r:id="rId45"/>
    <p:sldId id="428" r:id="rId46"/>
    <p:sldId id="504" r:id="rId47"/>
    <p:sldId id="429" r:id="rId48"/>
    <p:sldId id="430" r:id="rId49"/>
    <p:sldId id="431" r:id="rId50"/>
    <p:sldId id="471" r:id="rId51"/>
    <p:sldId id="469" r:id="rId52"/>
    <p:sldId id="432" r:id="rId53"/>
    <p:sldId id="481" r:id="rId54"/>
    <p:sldId id="493" r:id="rId55"/>
    <p:sldId id="473" r:id="rId56"/>
    <p:sldId id="494" r:id="rId57"/>
    <p:sldId id="479" r:id="rId58"/>
    <p:sldId id="434" r:id="rId59"/>
    <p:sldId id="435" r:id="rId60"/>
    <p:sldId id="477" r:id="rId61"/>
    <p:sldId id="480" r:id="rId62"/>
    <p:sldId id="482" r:id="rId63"/>
    <p:sldId id="495" r:id="rId64"/>
    <p:sldId id="478" r:id="rId65"/>
    <p:sldId id="437" r:id="rId66"/>
    <p:sldId id="438" r:id="rId67"/>
    <p:sldId id="483" r:id="rId68"/>
    <p:sldId id="439" r:id="rId69"/>
    <p:sldId id="440" r:id="rId70"/>
    <p:sldId id="441" r:id="rId71"/>
    <p:sldId id="442" r:id="rId72"/>
    <p:sldId id="474" r:id="rId73"/>
    <p:sldId id="448" r:id="rId74"/>
    <p:sldId id="487" r:id="rId75"/>
    <p:sldId id="485" r:id="rId76"/>
    <p:sldId id="486" r:id="rId77"/>
    <p:sldId id="499" r:id="rId78"/>
    <p:sldId id="500" r:id="rId79"/>
    <p:sldId id="488" r:id="rId80"/>
    <p:sldId id="501" r:id="rId81"/>
    <p:sldId id="502" r:id="rId82"/>
    <p:sldId id="388" r:id="rId83"/>
    <p:sldId id="389" r:id="rId84"/>
    <p:sldId id="390" r:id="rId85"/>
    <p:sldId id="391" r:id="rId86"/>
    <p:sldId id="392" r:id="rId87"/>
    <p:sldId id="271" r:id="rId88"/>
  </p:sldIdLst>
  <p:sldSz cx="9144000" cy="6858000" type="screen4x3"/>
  <p:notesSz cx="6858000" cy="9144000"/>
  <p:embeddedFontLst>
    <p:embeddedFont>
      <p:font typeface="IranNastaliq" panose="02020505000000020003" pitchFamily="18" charset="0"/>
      <p:regular r:id="rId90"/>
    </p:embeddedFont>
    <p:embeddedFont>
      <p:font typeface="B Titr" panose="00000700000000000000" pitchFamily="2" charset="-78"/>
      <p:bold r:id="rId91"/>
    </p:embeddedFont>
    <p:embeddedFont>
      <p:font typeface="Century Schoolbook" panose="020B0604020202020204" charset="0"/>
      <p:regular r:id="rId92"/>
      <p:bold r:id="rId93"/>
      <p:italic r:id="rId94"/>
      <p:boldItalic r:id="rId95"/>
    </p:embeddedFont>
    <p:embeddedFont>
      <p:font typeface="Calibri" panose="020F0502020204030204" pitchFamily="34" charset="0"/>
      <p:regular r:id="rId96"/>
      <p:bold r:id="rId97"/>
      <p:italic r:id="rId98"/>
      <p:boldItalic r:id="rId99"/>
    </p:embeddedFont>
    <p:embeddedFont>
      <p:font typeface="Consolas" panose="020B0609020204030204" pitchFamily="49" charset="0"/>
      <p:regular r:id="rId100"/>
      <p:bold r:id="rId101"/>
      <p:italic r:id="rId102"/>
      <p:boldItalic r:id="rId103"/>
    </p:embeddedFont>
    <p:embeddedFont>
      <p:font typeface="B Traffic" panose="00000400000000000000" pitchFamily="2" charset="-78"/>
      <p:regular r:id="rId104"/>
      <p:bold r:id="rId105"/>
    </p:embeddedFont>
    <p:embeddedFont>
      <p:font typeface="Wingdings 2" panose="05020102010507070707" pitchFamily="18" charset="2"/>
      <p:regular r:id="rId106"/>
    </p:embeddedFont>
    <p:embeddedFont>
      <p:font typeface="B Nazanin" panose="00000400000000000000" pitchFamily="2" charset="-78"/>
      <p:regular r:id="rId107"/>
      <p:bold r:id="rId10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BEC"/>
    <a:srgbClr val="218F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7" autoAdjust="0"/>
    <p:restoredTop sz="93949" autoAdjust="0"/>
  </p:normalViewPr>
  <p:slideViewPr>
    <p:cSldViewPr>
      <p:cViewPr varScale="1">
        <p:scale>
          <a:sx n="81" d="100"/>
          <a:sy n="81" d="100"/>
        </p:scale>
        <p:origin x="20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font" Target="fonts/font18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13.fntdata"/><Relationship Id="rId5" Type="http://schemas.openxmlformats.org/officeDocument/2006/relationships/slide" Target="slides/slide4.xml"/><Relationship Id="rId90" Type="http://schemas.openxmlformats.org/officeDocument/2006/relationships/font" Target="fonts/font1.fntdata"/><Relationship Id="rId95" Type="http://schemas.openxmlformats.org/officeDocument/2006/relationships/font" Target="fonts/font6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14.fntdata"/><Relationship Id="rId108" Type="http://schemas.openxmlformats.org/officeDocument/2006/relationships/font" Target="fonts/font19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font" Target="fonts/font2.fntdata"/><Relationship Id="rId9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1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5.fntdata"/><Relationship Id="rId99" Type="http://schemas.openxmlformats.org/officeDocument/2006/relationships/font" Target="fonts/font10.fntdata"/><Relationship Id="rId10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8.fntdata"/><Relationship Id="rId104" Type="http://schemas.openxmlformats.org/officeDocument/2006/relationships/font" Target="fonts/font15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3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11.fntdata"/><Relationship Id="rId105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4.fntdata"/><Relationship Id="rId98" Type="http://schemas.openxmlformats.org/officeDocument/2006/relationships/font" Target="fonts/font9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289EC-D0F9-42BA-9837-EB79F3B5D29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92A84-B271-4996-88A0-2F83FECD3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8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53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 rtl="1">
              <a:buNone/>
              <a:defRPr sz="1800" b="1">
                <a:solidFill>
                  <a:schemeClr val="tx2"/>
                </a:solidFill>
                <a:cs typeface="B Titr" pitchFamily="2" charset="-78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9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>
            <a:lvl1pPr>
              <a:defRPr sz="3600" b="1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5334000"/>
          </a:xfrm>
        </p:spPr>
        <p:txBody>
          <a:bodyPr>
            <a:normAutofit/>
          </a:bodyPr>
          <a:lstStyle>
            <a:lvl1pPr marL="274320" indent="-274320">
              <a:lnSpc>
                <a:spcPct val="130000"/>
              </a:lnSpc>
              <a:spcBef>
                <a:spcPts val="800"/>
              </a:spcBef>
              <a:buFont typeface="Wingdings" panose="05000000000000000000" pitchFamily="2" charset="2"/>
              <a:buChar char=""/>
              <a:defRPr sz="3200">
                <a:cs typeface="B Nazanin" pitchFamily="2" charset="-78"/>
              </a:defRPr>
            </a:lvl1pPr>
            <a:lvl2pPr>
              <a:lnSpc>
                <a:spcPct val="130000"/>
              </a:lnSpc>
              <a:defRPr sz="2800">
                <a:cs typeface="B Nazanin" pitchFamily="2" charset="-78"/>
              </a:defRPr>
            </a:lvl2pPr>
            <a:lvl3pPr>
              <a:lnSpc>
                <a:spcPct val="130000"/>
              </a:lnSpc>
              <a:defRPr sz="2400">
                <a:cs typeface="B Nazanin" pitchFamily="2" charset="-78"/>
              </a:defRPr>
            </a:lvl3pPr>
            <a:lvl4pPr>
              <a:lnSpc>
                <a:spcPct val="130000"/>
              </a:lnSpc>
              <a:defRPr sz="2400">
                <a:cs typeface="B Nazanin" pitchFamily="2" charset="-78"/>
              </a:defRPr>
            </a:lvl4pPr>
            <a:lvl5pPr>
              <a:lnSpc>
                <a:spcPct val="130000"/>
              </a:lnSpc>
              <a:defRPr sz="2000"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52400" y="990600"/>
            <a:ext cx="876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12"/>
          <p:cNvSpPr txBox="1">
            <a:spLocks/>
          </p:cNvSpPr>
          <p:nvPr userDrawn="1"/>
        </p:nvSpPr>
        <p:spPr>
          <a:xfrm>
            <a:off x="5562600" y="6492240"/>
            <a:ext cx="25146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مدیریت خطا و استثنا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6" name="Footer Placeholder 12"/>
          <p:cNvSpPr txBox="1">
            <a:spLocks/>
          </p:cNvSpPr>
          <p:nvPr userDrawn="1"/>
        </p:nvSpPr>
        <p:spPr>
          <a:xfrm>
            <a:off x="2819400" y="6492240"/>
            <a:ext cx="2590800" cy="365760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32E6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aliakbary@asta.ir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632E6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 flipV="1">
            <a:off x="152400" y="6477000"/>
            <a:ext cx="8763000" cy="1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2"/>
          <p:cNvSpPr txBox="1">
            <a:spLocks/>
          </p:cNvSpPr>
          <p:nvPr userDrawn="1"/>
        </p:nvSpPr>
        <p:spPr>
          <a:xfrm>
            <a:off x="457200" y="6492240"/>
            <a:ext cx="18288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انجمن </a:t>
            </a:r>
            <a:r>
              <a:rPr kumimoji="0" lang="fa-I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جاواکاپ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86800" y="6400800"/>
            <a:ext cx="457199" cy="457200"/>
          </a:xfrm>
          <a:prstGeom prst="rect">
            <a:avLst/>
          </a:prstGeom>
        </p:spPr>
        <p:txBody>
          <a:bodyPr vert="horz" bIns="0" rtlCol="0" anchor="ctr"/>
          <a:lstStyle>
            <a:defPPr>
              <a:defRPr lang="ar-SA"/>
            </a:defPPr>
            <a:lvl1pPr algn="r" rtl="1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B Titr" pitchFamily="2" charset="-7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5DE069-895B-4DE0-BABE-F123686C0279}" type="slidenum">
              <a:rPr kumimoji="0" lang="ar-S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B Titr" pitchFamily="2" charset="-78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B Titr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044" y="6565367"/>
            <a:ext cx="736156" cy="2926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" y="6271260"/>
            <a:ext cx="419100" cy="586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4200" y="228600"/>
            <a:ext cx="2057400" cy="2895600"/>
          </a:xfrm>
        </p:spPr>
        <p:txBody>
          <a:bodyPr>
            <a:normAutofit/>
          </a:bodyPr>
          <a:lstStyle>
            <a:lvl1pPr>
              <a:defRPr sz="3600" b="1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228600"/>
            <a:ext cx="8763000" cy="6248400"/>
          </a:xfrm>
        </p:spPr>
        <p:txBody>
          <a:bodyPr>
            <a:normAutofit/>
          </a:bodyPr>
          <a:lstStyle>
            <a:lvl1pPr marL="274320" indent="-274320">
              <a:lnSpc>
                <a:spcPct val="130000"/>
              </a:lnSpc>
              <a:spcBef>
                <a:spcPts val="800"/>
              </a:spcBef>
              <a:buFont typeface="Wingdings" panose="05000000000000000000" pitchFamily="2" charset="2"/>
              <a:buChar char=""/>
              <a:defRPr sz="3200">
                <a:cs typeface="B Nazanin" pitchFamily="2" charset="-78"/>
              </a:defRPr>
            </a:lvl1pPr>
            <a:lvl2pPr>
              <a:lnSpc>
                <a:spcPct val="130000"/>
              </a:lnSpc>
              <a:defRPr sz="2800">
                <a:cs typeface="B Nazanin" pitchFamily="2" charset="-78"/>
              </a:defRPr>
            </a:lvl2pPr>
            <a:lvl3pPr>
              <a:lnSpc>
                <a:spcPct val="130000"/>
              </a:lnSpc>
              <a:defRPr sz="2400">
                <a:cs typeface="B Nazanin" pitchFamily="2" charset="-78"/>
              </a:defRPr>
            </a:lvl3pPr>
            <a:lvl4pPr>
              <a:lnSpc>
                <a:spcPct val="130000"/>
              </a:lnSpc>
              <a:defRPr sz="2400">
                <a:cs typeface="B Nazanin" pitchFamily="2" charset="-78"/>
              </a:defRPr>
            </a:lvl4pPr>
            <a:lvl5pPr>
              <a:lnSpc>
                <a:spcPct val="130000"/>
              </a:lnSpc>
              <a:defRPr sz="2000"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Footer Placeholder 12"/>
          <p:cNvSpPr txBox="1">
            <a:spLocks/>
          </p:cNvSpPr>
          <p:nvPr userDrawn="1"/>
        </p:nvSpPr>
        <p:spPr>
          <a:xfrm>
            <a:off x="5562600" y="6492240"/>
            <a:ext cx="25146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مدیریت خطا و استثنا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6" name="Footer Placeholder 12"/>
          <p:cNvSpPr txBox="1">
            <a:spLocks/>
          </p:cNvSpPr>
          <p:nvPr userDrawn="1"/>
        </p:nvSpPr>
        <p:spPr>
          <a:xfrm>
            <a:off x="2819400" y="6492240"/>
            <a:ext cx="2590800" cy="365760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32E6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aliakbary@asta.ir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632E6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 flipV="1">
            <a:off x="152400" y="6477000"/>
            <a:ext cx="8763000" cy="1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2"/>
          <p:cNvSpPr txBox="1">
            <a:spLocks/>
          </p:cNvSpPr>
          <p:nvPr userDrawn="1"/>
        </p:nvSpPr>
        <p:spPr>
          <a:xfrm>
            <a:off x="457200" y="6492240"/>
            <a:ext cx="18288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انجمن </a:t>
            </a:r>
            <a:r>
              <a:rPr kumimoji="0" lang="fa-I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جاواکاپ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86800" y="6400800"/>
            <a:ext cx="457199" cy="457200"/>
          </a:xfrm>
          <a:prstGeom prst="rect">
            <a:avLst/>
          </a:prstGeom>
        </p:spPr>
        <p:txBody>
          <a:bodyPr vert="horz" bIns="0" rtlCol="0" anchor="ctr"/>
          <a:lstStyle>
            <a:defPPr>
              <a:defRPr lang="ar-SA"/>
            </a:defPPr>
            <a:lvl1pPr algn="r" rtl="1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B Titr" pitchFamily="2" charset="-7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5DE069-895B-4DE0-BABE-F123686C0279}" type="slidenum">
              <a:rPr kumimoji="0" lang="ar-S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B Titr" pitchFamily="2" charset="-78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B Titr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044" y="6565367"/>
            <a:ext cx="736156" cy="2926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" y="6271260"/>
            <a:ext cx="419100" cy="58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4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r">
              <a:buNone/>
              <a:defRPr sz="3000" b="1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3962400" cy="5486400"/>
          </a:xfrm>
        </p:spPr>
        <p:txBody>
          <a:bodyPr/>
          <a:lstStyle>
            <a:lvl1pPr>
              <a:defRPr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24400" y="1143000"/>
            <a:ext cx="4191000" cy="5486400"/>
          </a:xfrm>
        </p:spPr>
        <p:txBody>
          <a:bodyPr/>
          <a:lstStyle>
            <a:lvl1pPr>
              <a:defRPr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>
            <a:lvl1pPr>
              <a:defRPr sz="360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52400" y="990600"/>
            <a:ext cx="876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1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8686800" y="6400800"/>
            <a:ext cx="45720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1" eaLnBrk="1" latinLnBrk="0" hangingPunct="1">
        <a:spcBef>
          <a:spcPct val="0"/>
        </a:spcBef>
        <a:buNone/>
        <a:defRPr kumimoji="0" sz="3000" b="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cup.ir/javacup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mindview.net/Etc/Discussions/CheckedExceptions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/>
              <a:t>مدیریت خطا و استثنا</a:t>
            </a:r>
            <a:br>
              <a:rPr lang="fa-IR" dirty="0" smtClean="0"/>
            </a:br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solidFill>
                <a:schemeClr val="tx2">
                  <a:lumMod val="75000"/>
                </a:schemeClr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  <a:p>
            <a:r>
              <a:rPr lang="fa-IR" sz="2400" dirty="0" smtClean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صادق</a:t>
            </a:r>
            <a:r>
              <a:rPr lang="fa-IR" sz="2400" dirty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</a:t>
            </a:r>
            <a:r>
              <a:rPr lang="fa-IR" sz="2400" dirty="0" smtClean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 علی‌اکبری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8400" y="772638"/>
            <a:ext cx="6172200" cy="18943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r" rtl="1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B Titr" pitchFamily="2" charset="-78"/>
              </a:defRPr>
            </a:lvl1pPr>
          </a:lstStyle>
          <a:p>
            <a:r>
              <a:rPr lang="fa-IR" dirty="0" smtClean="0">
                <a:solidFill>
                  <a:schemeClr val="accent4">
                    <a:lumMod val="50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انجمن جاواکاپ تقدیم </a:t>
            </a:r>
            <a:r>
              <a:rPr lang="fa-IR" dirty="0" err="1" smtClean="0">
                <a:solidFill>
                  <a:schemeClr val="accent4">
                    <a:lumMod val="50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می‌کند</a:t>
            </a:r>
            <a:endParaRPr lang="fa-IR" dirty="0" smtClean="0">
              <a:solidFill>
                <a:schemeClr val="accent4">
                  <a:lumMod val="50000"/>
                </a:schemeClr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  <a:p>
            <a:endParaRPr lang="fa-IR" dirty="0" smtClean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  <a:p>
            <a:r>
              <a:rPr lang="fa-IR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دوره برنامه‌نويسی جاوا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26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استثنا (</a:t>
            </a:r>
            <a:r>
              <a:rPr lang="en-US" dirty="0" smtClean="0"/>
              <a:t>Exception</a:t>
            </a:r>
            <a:r>
              <a:rPr lang="fa-IR" dirty="0" smtClean="0"/>
              <a:t>) چیست؟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fa-IR" sz="2900" dirty="0" smtClean="0"/>
              <a:t>خطا</a:t>
            </a:r>
            <a:r>
              <a:rPr lang="fa-IR" sz="2900" dirty="0"/>
              <a:t> </a:t>
            </a:r>
            <a:r>
              <a:rPr lang="fa-IR" sz="2900" dirty="0" smtClean="0"/>
              <a:t>یا اتفاقی غیرعادی که در جریان اجرای برنامه رخ </a:t>
            </a:r>
            <a:r>
              <a:rPr lang="fa-IR" sz="2900" dirty="0" err="1" smtClean="0"/>
              <a:t>می‌دهد</a:t>
            </a:r>
            <a:endParaRPr lang="fa-IR" sz="2900" dirty="0" smtClean="0"/>
          </a:p>
          <a:p>
            <a:r>
              <a:rPr lang="fa-IR" sz="2900" dirty="0" smtClean="0"/>
              <a:t>روند اجرای طبیعی برنامه را مختل می‌کند</a:t>
            </a:r>
          </a:p>
          <a:p>
            <a:r>
              <a:rPr lang="fa-IR" sz="2900" dirty="0" smtClean="0"/>
              <a:t>مثال:</a:t>
            </a:r>
            <a:endParaRPr lang="fa-IR" sz="2900" dirty="0"/>
          </a:p>
          <a:p>
            <a:pPr lvl="1"/>
            <a:r>
              <a:rPr lang="fa-IR" dirty="0"/>
              <a:t>ورودی </a:t>
            </a:r>
            <a:r>
              <a:rPr lang="fa-IR" dirty="0" err="1"/>
              <a:t>نامعتبر</a:t>
            </a:r>
            <a:endParaRPr lang="fa-IR" dirty="0"/>
          </a:p>
          <a:p>
            <a:pPr lvl="1"/>
            <a:r>
              <a:rPr lang="fa-IR" dirty="0" smtClean="0"/>
              <a:t>تقسیم به صفر</a:t>
            </a:r>
          </a:p>
          <a:p>
            <a:pPr lvl="1"/>
            <a:r>
              <a:rPr lang="fa-IR" dirty="0" smtClean="0"/>
              <a:t>دسترسی به مقداری از آرایه که خارج محدوده است</a:t>
            </a:r>
          </a:p>
          <a:p>
            <a:pPr lvl="1"/>
            <a:r>
              <a:rPr lang="fa-IR" dirty="0" smtClean="0"/>
              <a:t>خرابی </a:t>
            </a:r>
            <a:r>
              <a:rPr lang="fa-IR" dirty="0" err="1" smtClean="0"/>
              <a:t>هارددیسک</a:t>
            </a:r>
            <a:endParaRPr lang="fa-IR" dirty="0" smtClean="0"/>
          </a:p>
          <a:p>
            <a:pPr lvl="1"/>
            <a:r>
              <a:rPr lang="fa-IR" dirty="0" smtClean="0"/>
              <a:t>باز کردن </a:t>
            </a:r>
            <a:r>
              <a:rPr lang="fa-IR" dirty="0" err="1" smtClean="0"/>
              <a:t>فا</a:t>
            </a:r>
            <a:r>
              <a:rPr lang="fa-IR" dirty="0" err="1"/>
              <a:t>ی</a:t>
            </a:r>
            <a:r>
              <a:rPr lang="fa-IR" dirty="0" err="1" smtClean="0"/>
              <a:t>لی</a:t>
            </a:r>
            <a:r>
              <a:rPr lang="fa-IR" dirty="0" smtClean="0"/>
              <a:t> که وجود ندارد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78423"/>
            <a:ext cx="3048000" cy="251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9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رفتار </a:t>
            </a:r>
            <a:r>
              <a:rPr lang="fa-IR" dirty="0" err="1" smtClean="0"/>
              <a:t>پیش‌فرض</a:t>
            </a:r>
            <a:r>
              <a:rPr lang="fa-IR" dirty="0" smtClean="0"/>
              <a:t> جاوا در زمان بروز استثنا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به صورت </a:t>
            </a:r>
            <a:r>
              <a:rPr lang="fa-IR" dirty="0" err="1" smtClean="0"/>
              <a:t>پیش‌فرض</a:t>
            </a:r>
            <a:r>
              <a:rPr lang="fa-IR" dirty="0" smtClean="0"/>
              <a:t>، اگر در زمان اجرا خطا یا استثنایی رخ دهد:</a:t>
            </a:r>
          </a:p>
          <a:p>
            <a:r>
              <a:rPr lang="fa-IR" dirty="0" smtClean="0"/>
              <a:t>این استثنا توسط </a:t>
            </a:r>
            <a:r>
              <a:rPr lang="fa-IR" dirty="0" err="1" smtClean="0"/>
              <a:t>اجراگر</a:t>
            </a:r>
            <a:r>
              <a:rPr lang="fa-IR" dirty="0" smtClean="0"/>
              <a:t> جاوا</a:t>
            </a:r>
            <a:r>
              <a:rPr lang="fa-IR" dirty="0"/>
              <a:t> </a:t>
            </a:r>
            <a:r>
              <a:rPr lang="fa-IR" dirty="0" smtClean="0"/>
              <a:t>(</a:t>
            </a:r>
            <a:r>
              <a:rPr lang="en-US" dirty="0" smtClean="0"/>
              <a:t>JVM</a:t>
            </a:r>
            <a:r>
              <a:rPr lang="fa-IR" dirty="0" smtClean="0"/>
              <a:t>) کشف می‌شود</a:t>
            </a:r>
          </a:p>
          <a:p>
            <a:r>
              <a:rPr lang="fa-IR" dirty="0" smtClean="0"/>
              <a:t>توضیحاتی درباره این استثنا در خروجی چاپ می‌شود</a:t>
            </a:r>
          </a:p>
          <a:p>
            <a:r>
              <a:rPr lang="fa-IR" dirty="0" smtClean="0"/>
              <a:t>اجرای برنامه قطع می‌شود و خاتمه </a:t>
            </a:r>
            <a:r>
              <a:rPr lang="fa-IR" dirty="0" err="1" smtClean="0"/>
              <a:t>می‌یابد</a:t>
            </a:r>
            <a:endParaRPr lang="fa-IR" dirty="0" smtClean="0"/>
          </a:p>
          <a:p>
            <a:r>
              <a:rPr lang="fa-IR" dirty="0" smtClean="0"/>
              <a:t>اما معمولاً این رفتار </a:t>
            </a:r>
            <a:r>
              <a:rPr lang="fa-IR" dirty="0" err="1" smtClean="0"/>
              <a:t>پیش‌فرض</a:t>
            </a:r>
            <a:r>
              <a:rPr lang="fa-IR" dirty="0" smtClean="0"/>
              <a:t> مناسب نیست</a:t>
            </a:r>
          </a:p>
          <a:p>
            <a:pPr lvl="1"/>
            <a:r>
              <a:rPr lang="fa-IR" dirty="0" err="1" smtClean="0"/>
              <a:t>برنامه‌نویس</a:t>
            </a:r>
            <a:r>
              <a:rPr lang="fa-IR" dirty="0" smtClean="0"/>
              <a:t> باید </a:t>
            </a:r>
            <a:r>
              <a:rPr lang="fa-IR" dirty="0" err="1" smtClean="0"/>
              <a:t>عکس‌العمل</a:t>
            </a:r>
            <a:r>
              <a:rPr lang="fa-IR" dirty="0" smtClean="0"/>
              <a:t> بهتری برای زمان بروز استثنا </a:t>
            </a:r>
            <a:r>
              <a:rPr lang="fa-IR" dirty="0" err="1" smtClean="0"/>
              <a:t>پیاده‌سازی</a:t>
            </a:r>
            <a:r>
              <a:rPr lang="fa-IR" dirty="0" smtClean="0"/>
              <a:t> کند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3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5486400"/>
          </a:xfrm>
        </p:spPr>
        <p:txBody>
          <a:bodyPr>
            <a:normAutofit fontScale="70000" lnSpcReduction="20000"/>
          </a:bodyPr>
          <a:lstStyle/>
          <a:p>
            <a:pPr algn="l" rtl="0">
              <a:buNone/>
            </a:pPr>
            <a:r>
              <a:rPr lang="en-US" b="1" dirty="0">
                <a:latin typeface="Courier New"/>
              </a:rPr>
              <a:t>17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public class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DivByZero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 algn="l" rtl="0">
              <a:buNone/>
            </a:pPr>
            <a:r>
              <a:rPr lang="en-US" b="1" dirty="0">
                <a:latin typeface="Courier New"/>
              </a:rPr>
              <a:t>18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		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main(String a[]) {</a:t>
            </a:r>
          </a:p>
          <a:p>
            <a:pPr algn="l" rtl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19			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(3/0);</a:t>
            </a:r>
          </a:p>
          <a:p>
            <a:pPr algn="l" rtl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20		}</a:t>
            </a:r>
          </a:p>
          <a:p>
            <a:pPr algn="l" rtl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21	}</a:t>
            </a:r>
          </a:p>
          <a:p>
            <a:pPr algn="l" rtl="0">
              <a:buNone/>
            </a:pPr>
            <a:r>
              <a:rPr lang="en-US" b="1" dirty="0">
                <a:solidFill>
                  <a:srgbClr val="C00000"/>
                </a:solidFill>
                <a:latin typeface="Courier New"/>
              </a:rPr>
              <a:t>Exception in thread "main" </a:t>
            </a:r>
            <a:r>
              <a:rPr lang="en-US" b="1" u="sng" dirty="0" err="1">
                <a:solidFill>
                  <a:srgbClr val="C00000"/>
                </a:solidFill>
                <a:latin typeface="Courier New"/>
              </a:rPr>
              <a:t>java.lang.ArithmeticException</a:t>
            </a:r>
            <a:r>
              <a:rPr lang="en-US" b="1" u="sng" dirty="0">
                <a:solidFill>
                  <a:srgbClr val="C00000"/>
                </a:solidFill>
                <a:latin typeface="Courier New"/>
              </a:rPr>
              <a:t>: / by zero</a:t>
            </a:r>
          </a:p>
          <a:p>
            <a:pPr algn="l" rtl="0">
              <a:buNone/>
            </a:pPr>
            <a:r>
              <a:rPr lang="en-US" b="1" dirty="0">
                <a:solidFill>
                  <a:srgbClr val="C00000"/>
                </a:solidFill>
                <a:latin typeface="Courier New"/>
              </a:rPr>
              <a:t>at </a:t>
            </a:r>
            <a:r>
              <a:rPr lang="en-US" b="1" dirty="0" err="1" smtClean="0">
                <a:solidFill>
                  <a:srgbClr val="C00000"/>
                </a:solidFill>
                <a:latin typeface="Courier New"/>
              </a:rPr>
              <a:t>DivByZero.main</a:t>
            </a:r>
            <a:r>
              <a:rPr lang="en-US" b="1" dirty="0" smtClean="0">
                <a:solidFill>
                  <a:srgbClr val="C00000"/>
                </a:solidFill>
                <a:latin typeface="Courier New"/>
              </a:rPr>
              <a:t>(</a:t>
            </a:r>
            <a:r>
              <a:rPr lang="en-US" b="1" u="sng" dirty="0">
                <a:solidFill>
                  <a:srgbClr val="C00000"/>
                </a:solidFill>
                <a:latin typeface="Courier New"/>
              </a:rPr>
              <a:t>DivByZero.java:19</a:t>
            </a:r>
            <a:r>
              <a:rPr lang="en-US" b="1" u="sng" dirty="0" smtClean="0">
                <a:solidFill>
                  <a:srgbClr val="C00000"/>
                </a:solidFill>
                <a:latin typeface="Courier New"/>
              </a:rPr>
              <a:t>)</a:t>
            </a:r>
            <a:endParaRPr lang="fa-IR" b="1" u="sng" dirty="0" smtClean="0">
              <a:solidFill>
                <a:srgbClr val="C00000"/>
              </a:solidFill>
              <a:latin typeface="Courier New"/>
            </a:endParaRPr>
          </a:p>
          <a:p>
            <a:endParaRPr lang="fa-IR" sz="2300" dirty="0" smtClean="0"/>
          </a:p>
          <a:p>
            <a:r>
              <a:rPr lang="fa-IR" sz="4000" dirty="0" smtClean="0"/>
              <a:t>نکته: استثنا یک مفهوم در زمان اجراست</a:t>
            </a:r>
          </a:p>
          <a:p>
            <a:r>
              <a:rPr lang="fa-IR" sz="4000" dirty="0" smtClean="0"/>
              <a:t>این کد هیچ </a:t>
            </a:r>
            <a:r>
              <a:rPr lang="fa-IR" sz="4000" dirty="0" err="1" smtClean="0"/>
              <a:t>خطایی</a:t>
            </a:r>
            <a:r>
              <a:rPr lang="fa-IR" sz="4000" dirty="0" smtClean="0"/>
              <a:t> در زمان کامپایل ندارد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9291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مدیریت استثنا (</a:t>
            </a:r>
            <a:r>
              <a:rPr lang="en-US" dirty="0" smtClean="0"/>
              <a:t>Exception Handling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fa-IR" dirty="0" smtClean="0"/>
              <a:t>برای مدیریت و کنترل خطاها و </a:t>
            </a:r>
            <a:r>
              <a:rPr lang="fa-IR" dirty="0" err="1" smtClean="0"/>
              <a:t>استثناها</a:t>
            </a:r>
            <a:r>
              <a:rPr lang="fa-IR" dirty="0" smtClean="0"/>
              <a:t>، چارچوبی وجود دارد</a:t>
            </a:r>
          </a:p>
          <a:p>
            <a:pPr algn="l" rtl="0"/>
            <a:r>
              <a:rPr lang="en-US" dirty="0" smtClean="0"/>
              <a:t>Exception Handling Framework</a:t>
            </a:r>
            <a:endParaRPr lang="fa-IR" dirty="0" smtClean="0"/>
          </a:p>
          <a:p>
            <a:r>
              <a:rPr lang="fa-IR" dirty="0" err="1" smtClean="0"/>
              <a:t>بسياری</a:t>
            </a:r>
            <a:r>
              <a:rPr lang="fa-IR" dirty="0" smtClean="0"/>
              <a:t> از </a:t>
            </a:r>
            <a:r>
              <a:rPr lang="fa-IR" dirty="0" err="1" smtClean="0"/>
              <a:t>زبان‌های</a:t>
            </a:r>
            <a:r>
              <a:rPr lang="fa-IR" dirty="0" smtClean="0"/>
              <a:t> </a:t>
            </a:r>
            <a:r>
              <a:rPr lang="fa-IR" dirty="0" err="1" smtClean="0"/>
              <a:t>برنامه‌نویسی</a:t>
            </a:r>
            <a:r>
              <a:rPr lang="fa-IR" dirty="0" smtClean="0"/>
              <a:t> از این چارچوب کلی پشتیبانی </a:t>
            </a:r>
            <a:r>
              <a:rPr lang="fa-IR" dirty="0" err="1" smtClean="0"/>
              <a:t>می‌کنند</a:t>
            </a:r>
            <a:endParaRPr lang="fa-IR" dirty="0" smtClean="0"/>
          </a:p>
          <a:p>
            <a:pPr algn="l" rtl="0"/>
            <a:r>
              <a:rPr lang="en-US" dirty="0" smtClean="0"/>
              <a:t>C++, Java, C#, …</a:t>
            </a:r>
            <a:endParaRPr lang="fa-IR" dirty="0"/>
          </a:p>
          <a:p>
            <a:r>
              <a:rPr lang="fa-IR" dirty="0" smtClean="0"/>
              <a:t>این چارچوب، مدیریت </a:t>
            </a:r>
            <a:r>
              <a:rPr lang="fa-IR" dirty="0" err="1" smtClean="0"/>
              <a:t>استثناها</a:t>
            </a:r>
            <a:r>
              <a:rPr lang="fa-IR" dirty="0" smtClean="0"/>
              <a:t> را ساده می‌کند</a:t>
            </a:r>
          </a:p>
          <a:p>
            <a:r>
              <a:rPr lang="fa-IR" dirty="0" smtClean="0"/>
              <a:t>بخش اصلی برنامه را از بخش مدیریت </a:t>
            </a:r>
            <a:r>
              <a:rPr lang="fa-IR" dirty="0" err="1" smtClean="0"/>
              <a:t>استثناها</a:t>
            </a:r>
            <a:r>
              <a:rPr lang="fa-IR" dirty="0" smtClean="0"/>
              <a:t> تفکیک می‌کند</a:t>
            </a:r>
          </a:p>
          <a:p>
            <a:r>
              <a:rPr lang="fa-IR" dirty="0" smtClean="0"/>
              <a:t>به این ترتیب: </a:t>
            </a:r>
            <a:r>
              <a:rPr lang="fa-IR" dirty="0" err="1" smtClean="0"/>
              <a:t>برنامه‌نویسی</a:t>
            </a:r>
            <a:r>
              <a:rPr lang="fa-IR" dirty="0" smtClean="0"/>
              <a:t> و فهم </a:t>
            </a:r>
            <a:r>
              <a:rPr lang="fa-IR" dirty="0" err="1" smtClean="0"/>
              <a:t>برنامه‌ها</a:t>
            </a:r>
            <a:r>
              <a:rPr lang="fa-IR" dirty="0" smtClean="0"/>
              <a:t> </a:t>
            </a:r>
            <a:r>
              <a:rPr lang="fa-IR" dirty="0" err="1" smtClean="0"/>
              <a:t>ساده‌تر</a:t>
            </a:r>
            <a:r>
              <a:rPr lang="fa-IR" dirty="0" smtClean="0"/>
              <a:t> می‌شود</a:t>
            </a:r>
          </a:p>
        </p:txBody>
      </p:sp>
    </p:spTree>
    <p:extLst>
      <p:ext uri="{BB962C8B-B14F-4D97-AF65-F5344CB8AC3E}">
        <p14:creationId xmlns:p14="http://schemas.microsoft.com/office/powerpoint/2010/main" val="43222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/>
              <a:t>چارچوب مدیریت استثنا</a:t>
            </a:r>
            <a:br>
              <a:rPr lang="fa-IR" dirty="0" smtClean="0"/>
            </a:br>
            <a:r>
              <a:rPr lang="en-US" sz="2800" dirty="0" smtClean="0"/>
              <a:t>Exception Handling Framework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4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مثالی از مدیریت استثنا در جاوا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990600"/>
            <a:ext cx="8839200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ExceptionHandling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try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f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g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m();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f() {...}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g() { 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h()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{...}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m()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{...}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3400" y="1752600"/>
            <a:ext cx="6553200" cy="2286000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1905000"/>
            <a:ext cx="2400300" cy="523220"/>
          </a:xfrm>
          <a:prstGeom prst="rect">
            <a:avLst/>
          </a:prstGeom>
          <a:solidFill>
            <a:srgbClr val="DBFBEC"/>
          </a:solidFill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cs typeface="B Nazanin" panose="00000400000000000000" pitchFamily="2" charset="-78"/>
              </a:rPr>
              <a:t>بلوک </a:t>
            </a:r>
            <a:r>
              <a:rPr lang="en-US" sz="2800" dirty="0" smtClean="0">
                <a:cs typeface="B Nazanin" panose="00000400000000000000" pitchFamily="2" charset="-78"/>
              </a:rPr>
              <a:t>try-catch</a:t>
            </a: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1000" y="2819400"/>
            <a:ext cx="8610600" cy="1143000"/>
          </a:xfrm>
          <a:prstGeom prst="round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62800" y="2971800"/>
            <a:ext cx="1752600" cy="892552"/>
          </a:xfrm>
          <a:prstGeom prst="rect">
            <a:avLst/>
          </a:prstGeom>
          <a:solidFill>
            <a:srgbClr val="DBFBEC"/>
          </a:solidFill>
        </p:spPr>
        <p:txBody>
          <a:bodyPr wrap="square">
            <a:spAutoFit/>
          </a:bodyPr>
          <a:lstStyle/>
          <a:p>
            <a:pPr algn="ctr" rtl="1"/>
            <a:r>
              <a:rPr lang="en-US" sz="2600" dirty="0" smtClean="0">
                <a:cs typeface="B Nazanin" panose="00000400000000000000" pitchFamily="2" charset="-78"/>
              </a:rPr>
              <a:t>Exception Handler</a:t>
            </a:r>
            <a:endParaRPr lang="en-US" sz="2600" dirty="0">
              <a:cs typeface="B Nazanin" panose="00000400000000000000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38800" y="4464784"/>
            <a:ext cx="3505200" cy="1631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 rtl="1"/>
            <a:r>
              <a:rPr lang="fa-IR" sz="2500" dirty="0" smtClean="0">
                <a:cs typeface="B Nazanin" panose="00000400000000000000" pitchFamily="2" charset="-78"/>
              </a:rPr>
              <a:t>اگر </a:t>
            </a:r>
            <a:r>
              <a:rPr lang="fa-IR" sz="2500" dirty="0" err="1" smtClean="0">
                <a:cs typeface="B Nazanin" panose="00000400000000000000" pitchFamily="2" charset="-78"/>
              </a:rPr>
              <a:t>خطایی</a:t>
            </a:r>
            <a:r>
              <a:rPr lang="fa-IR" sz="2500" dirty="0" smtClean="0">
                <a:cs typeface="B Nazanin" panose="00000400000000000000" pitchFamily="2" charset="-78"/>
              </a:rPr>
              <a:t> در بلوک </a:t>
            </a:r>
            <a:r>
              <a:rPr lang="en-US" sz="2500" dirty="0" smtClean="0">
                <a:cs typeface="B Nazanin" panose="00000400000000000000" pitchFamily="2" charset="-78"/>
              </a:rPr>
              <a:t>try-catch</a:t>
            </a:r>
            <a:r>
              <a:rPr lang="fa-IR" sz="2500" dirty="0" smtClean="0">
                <a:cs typeface="B Nazanin" panose="00000400000000000000" pitchFamily="2" charset="-78"/>
              </a:rPr>
              <a:t> (مثلاً در متد </a:t>
            </a:r>
            <a:r>
              <a:rPr lang="en-US" sz="2500" dirty="0" smtClean="0">
                <a:cs typeface="B Nazanin" panose="00000400000000000000" pitchFamily="2" charset="-78"/>
              </a:rPr>
              <a:t>f</a:t>
            </a:r>
            <a:r>
              <a:rPr lang="fa-IR" sz="2500" dirty="0" smtClean="0">
                <a:cs typeface="B Nazanin" panose="00000400000000000000" pitchFamily="2" charset="-78"/>
              </a:rPr>
              <a:t> یا </a:t>
            </a:r>
            <a:r>
              <a:rPr lang="en-US" sz="2500" dirty="0" smtClean="0">
                <a:cs typeface="B Nazanin" panose="00000400000000000000" pitchFamily="2" charset="-78"/>
              </a:rPr>
              <a:t>g</a:t>
            </a:r>
            <a:r>
              <a:rPr lang="fa-IR" sz="2500" dirty="0" smtClean="0">
                <a:cs typeface="B Nazanin" panose="00000400000000000000" pitchFamily="2" charset="-78"/>
              </a:rPr>
              <a:t>) رخ دهد، روال عادی اجرای برنامه قطع و بخش </a:t>
            </a:r>
            <a:r>
              <a:rPr lang="en-US" sz="2500" dirty="0" smtClean="0">
                <a:cs typeface="B Nazanin" panose="00000400000000000000" pitchFamily="2" charset="-78"/>
              </a:rPr>
              <a:t>catch</a:t>
            </a:r>
            <a:r>
              <a:rPr lang="fa-IR" sz="2500" dirty="0" smtClean="0">
                <a:cs typeface="B Nazanin" panose="00000400000000000000" pitchFamily="2" charset="-78"/>
              </a:rPr>
              <a:t> اجرا می‌شود</a:t>
            </a:r>
            <a:endParaRPr lang="en-US" sz="25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0199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وقتی یک استثنا رخ </a:t>
            </a:r>
            <a:r>
              <a:rPr lang="fa-IR" dirty="0" err="1" smtClean="0"/>
              <a:t>می‌دهد</a:t>
            </a:r>
            <a:r>
              <a:rPr lang="fa-IR" dirty="0" smtClean="0"/>
              <a:t>، چه می‌شود؟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a-IR" sz="2800" dirty="0" smtClean="0"/>
              <a:t>1- یک «</a:t>
            </a:r>
            <a:r>
              <a:rPr lang="fa-IR" sz="2800" b="1" dirty="0" smtClean="0"/>
              <a:t>شیء استثنا</a:t>
            </a:r>
            <a:r>
              <a:rPr lang="fa-IR" sz="2800" dirty="0" smtClean="0"/>
              <a:t>» ایجاد می‌شود (</a:t>
            </a:r>
            <a:r>
              <a:rPr lang="en-US" sz="2800" dirty="0" smtClean="0"/>
              <a:t>Exception Object</a:t>
            </a:r>
            <a:r>
              <a:rPr lang="fa-IR" sz="2800" dirty="0" smtClean="0"/>
              <a:t>)</a:t>
            </a:r>
          </a:p>
          <a:p>
            <a:pPr marL="0" indent="0">
              <a:buNone/>
            </a:pPr>
            <a:r>
              <a:rPr lang="fa-IR" sz="2800" dirty="0" smtClean="0"/>
              <a:t>2- شیء استثنا به </a:t>
            </a:r>
            <a:r>
              <a:rPr lang="fa-IR" sz="2800" dirty="0" err="1" smtClean="0"/>
              <a:t>اجراگر</a:t>
            </a:r>
            <a:r>
              <a:rPr lang="fa-IR" sz="2800" dirty="0" smtClean="0"/>
              <a:t> جاوا (</a:t>
            </a:r>
            <a:r>
              <a:rPr lang="en-US" sz="2800" dirty="0" smtClean="0"/>
              <a:t>JVM</a:t>
            </a:r>
            <a:r>
              <a:rPr lang="fa-IR" sz="2800" dirty="0" smtClean="0"/>
              <a:t>) تحویل داده می‌شود</a:t>
            </a:r>
          </a:p>
          <a:p>
            <a:pPr lvl="1"/>
            <a:r>
              <a:rPr lang="fa-IR" sz="2500" dirty="0" smtClean="0"/>
              <a:t>به این عمل</a:t>
            </a:r>
            <a:r>
              <a:rPr lang="en-US" sz="2500" dirty="0" smtClean="0"/>
              <a:t>” </a:t>
            </a:r>
            <a:r>
              <a:rPr lang="fa-IR" sz="2500" b="1" dirty="0" smtClean="0"/>
              <a:t>پرتاب استثنا</a:t>
            </a:r>
            <a:r>
              <a:rPr lang="en-US" sz="2500" dirty="0" smtClean="0"/>
              <a:t> </a:t>
            </a:r>
            <a:r>
              <a:rPr lang="en-US" sz="2500" dirty="0"/>
              <a:t>“</a:t>
            </a:r>
            <a:r>
              <a:rPr lang="fa-IR" sz="2500" dirty="0" smtClean="0"/>
              <a:t> گفته می‌شود (</a:t>
            </a:r>
            <a:r>
              <a:rPr lang="en-US" sz="2500" dirty="0" smtClean="0"/>
              <a:t>Throwing an Exception</a:t>
            </a:r>
            <a:r>
              <a:rPr lang="fa-IR" sz="2500" dirty="0" smtClean="0"/>
              <a:t>)</a:t>
            </a:r>
          </a:p>
          <a:p>
            <a:r>
              <a:rPr lang="fa-IR" sz="2800" dirty="0" smtClean="0"/>
              <a:t>شیء استثنا شامل</a:t>
            </a:r>
            <a:r>
              <a:rPr lang="fa-IR" sz="2800" dirty="0"/>
              <a:t> </a:t>
            </a:r>
            <a:r>
              <a:rPr lang="fa-IR" sz="2800" dirty="0" smtClean="0"/>
              <a:t>اطلاعاتی مانند این موارد است:</a:t>
            </a:r>
          </a:p>
          <a:p>
            <a:pPr lvl="1"/>
            <a:r>
              <a:rPr lang="fa-IR" sz="2500" dirty="0" smtClean="0"/>
              <a:t>پیغام خطا</a:t>
            </a:r>
          </a:p>
          <a:p>
            <a:pPr lvl="1"/>
            <a:r>
              <a:rPr lang="fa-IR" sz="2500" dirty="0"/>
              <a:t>اطلاعاتی درباره نوع خطا</a:t>
            </a:r>
          </a:p>
          <a:p>
            <a:pPr lvl="1"/>
            <a:r>
              <a:rPr lang="fa-IR" sz="2500" dirty="0" smtClean="0"/>
              <a:t>شماره خطی از برنامه که استثنا در آن رخ داده است</a:t>
            </a:r>
          </a:p>
        </p:txBody>
      </p:sp>
    </p:spTree>
    <p:extLst>
      <p:ext uri="{BB962C8B-B14F-4D97-AF65-F5344CB8AC3E}">
        <p14:creationId xmlns:p14="http://schemas.microsoft.com/office/powerpoint/2010/main" val="341350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وقتی یک </a:t>
            </a:r>
            <a:r>
              <a:rPr lang="fa-IR" dirty="0" smtClean="0"/>
              <a:t>استثنا </a:t>
            </a:r>
            <a:r>
              <a:rPr lang="fa-IR" dirty="0"/>
              <a:t>رخ </a:t>
            </a:r>
            <a:r>
              <a:rPr lang="fa-IR" dirty="0" err="1"/>
              <a:t>می‌دهد</a:t>
            </a:r>
            <a:r>
              <a:rPr lang="fa-IR" dirty="0"/>
              <a:t>، چه می‌شود؟ </a:t>
            </a:r>
            <a:r>
              <a:rPr lang="fa-IR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a-IR" dirty="0" smtClean="0"/>
              <a:t>3- روند اجرای طبیعی برنامه متوقف می‌شود</a:t>
            </a:r>
          </a:p>
          <a:p>
            <a:pPr marL="0" indent="0">
              <a:buNone/>
            </a:pPr>
            <a:r>
              <a:rPr lang="fa-IR" dirty="0" smtClean="0"/>
              <a:t>4- </a:t>
            </a:r>
            <a:r>
              <a:rPr lang="fa-IR" dirty="0" err="1" smtClean="0"/>
              <a:t>اجراگر</a:t>
            </a:r>
            <a:r>
              <a:rPr lang="fa-IR" dirty="0" smtClean="0"/>
              <a:t> جاوا به دنبال </a:t>
            </a:r>
            <a:r>
              <a:rPr lang="fa-IR" b="1" dirty="0" smtClean="0"/>
              <a:t>مسؤول بررسی استثنا</a:t>
            </a:r>
            <a:r>
              <a:rPr lang="fa-IR" dirty="0" smtClean="0"/>
              <a:t> (بخش </a:t>
            </a:r>
            <a:r>
              <a:rPr lang="en-US" dirty="0" smtClean="0"/>
              <a:t>catch</a:t>
            </a:r>
            <a:r>
              <a:rPr lang="fa-IR" dirty="0" smtClean="0"/>
              <a:t>) </a:t>
            </a:r>
            <a:r>
              <a:rPr lang="fa-IR" dirty="0" err="1" smtClean="0"/>
              <a:t>می‌گردد</a:t>
            </a:r>
            <a:endParaRPr lang="en-US" dirty="0" smtClean="0"/>
          </a:p>
          <a:p>
            <a:pPr lvl="1"/>
            <a:r>
              <a:rPr lang="fa-IR" dirty="0" smtClean="0"/>
              <a:t>به این مسؤول، </a:t>
            </a:r>
            <a:r>
              <a:rPr lang="en-US" b="1" dirty="0" smtClean="0"/>
              <a:t>exception handler</a:t>
            </a:r>
            <a:r>
              <a:rPr lang="fa-IR" dirty="0" smtClean="0"/>
              <a:t> </a:t>
            </a:r>
            <a:r>
              <a:rPr lang="fa-IR" dirty="0" err="1" smtClean="0"/>
              <a:t>می‌گویند</a:t>
            </a:r>
            <a:endParaRPr lang="fa-IR" dirty="0" smtClean="0"/>
          </a:p>
          <a:p>
            <a:pPr lvl="1"/>
            <a:r>
              <a:rPr lang="fa-IR" dirty="0"/>
              <a:t>پشته </a:t>
            </a:r>
            <a:r>
              <a:rPr lang="fa-IR" dirty="0" smtClean="0"/>
              <a:t>(</a:t>
            </a:r>
            <a:r>
              <a:rPr lang="en-US" dirty="0" smtClean="0"/>
              <a:t>stack</a:t>
            </a:r>
            <a:r>
              <a:rPr lang="fa-IR" dirty="0" smtClean="0"/>
              <a:t>) فراخوانی </a:t>
            </a:r>
            <a:r>
              <a:rPr lang="fa-IR" dirty="0" err="1" smtClean="0"/>
              <a:t>متدها</a:t>
            </a:r>
            <a:r>
              <a:rPr lang="fa-IR" dirty="0" smtClean="0"/>
              <a:t> را به ترتیب </a:t>
            </a:r>
            <a:r>
              <a:rPr lang="fa-IR" dirty="0" err="1" smtClean="0"/>
              <a:t>می‌گردد</a:t>
            </a:r>
            <a:r>
              <a:rPr lang="fa-IR" dirty="0" smtClean="0"/>
              <a:t> تا این بخش را پیدا کند</a:t>
            </a:r>
          </a:p>
          <a:p>
            <a:r>
              <a:rPr lang="fa-IR" dirty="0" smtClean="0"/>
              <a:t>اگر چنین بخشی (</a:t>
            </a:r>
            <a:r>
              <a:rPr lang="en-US" dirty="0" smtClean="0"/>
              <a:t>exception handler</a:t>
            </a:r>
            <a:r>
              <a:rPr lang="fa-IR" dirty="0" smtClean="0"/>
              <a:t>) را پیدا کند:</a:t>
            </a:r>
          </a:p>
          <a:p>
            <a:pPr lvl="1"/>
            <a:r>
              <a:rPr lang="fa-IR" dirty="0" smtClean="0"/>
              <a:t>شیء استثنا که پرتاب (</a:t>
            </a:r>
            <a:r>
              <a:rPr lang="en-US" dirty="0" smtClean="0"/>
              <a:t>throw</a:t>
            </a:r>
            <a:r>
              <a:rPr lang="fa-IR" dirty="0" smtClean="0"/>
              <a:t>) شده، توسط این بخش گرفته (</a:t>
            </a:r>
            <a:r>
              <a:rPr lang="en-US" dirty="0" smtClean="0"/>
              <a:t>catch</a:t>
            </a:r>
            <a:r>
              <a:rPr lang="fa-IR" dirty="0" smtClean="0"/>
              <a:t>) می‌شود</a:t>
            </a:r>
            <a:endParaRPr lang="en-US" dirty="0" smtClean="0"/>
          </a:p>
          <a:p>
            <a:pPr lvl="1"/>
            <a:r>
              <a:rPr lang="fa-IR" dirty="0" smtClean="0"/>
              <a:t>اجرای برنامه از این بخش ادامه </a:t>
            </a:r>
            <a:r>
              <a:rPr lang="fa-IR" dirty="0" err="1" smtClean="0"/>
              <a:t>می‌یابد</a:t>
            </a:r>
            <a:r>
              <a:rPr lang="fa-IR" dirty="0" smtClean="0"/>
              <a:t> (اجرای طبیعی متوقف شده)</a:t>
            </a:r>
          </a:p>
          <a:p>
            <a:pPr lvl="1"/>
            <a:r>
              <a:rPr lang="fa-IR" dirty="0" smtClean="0"/>
              <a:t>از اطلاعات موجود در شیء استثنا برای مدیریت بهتر این حالت خاص استفاده می‌شود</a:t>
            </a:r>
          </a:p>
          <a:p>
            <a:r>
              <a:rPr lang="fa-IR" dirty="0" smtClean="0"/>
              <a:t>اگر این بخش نباشد: «رفتار </a:t>
            </a:r>
            <a:r>
              <a:rPr lang="fa-IR" dirty="0" err="1" smtClean="0"/>
              <a:t>پیش‌فرض</a:t>
            </a:r>
            <a:r>
              <a:rPr lang="fa-IR" dirty="0" smtClean="0"/>
              <a:t> جاوا» در مقابله با استثنا اجرا می‌شود</a:t>
            </a:r>
          </a:p>
          <a:p>
            <a:pPr lvl="1"/>
            <a:r>
              <a:rPr lang="fa-IR" dirty="0" smtClean="0"/>
              <a:t>(</a:t>
            </a:r>
            <a:r>
              <a:rPr lang="fa-IR" dirty="0"/>
              <a:t>پیغام خطا در خروجی استاندارد چاپ می‌شود </a:t>
            </a:r>
            <a:r>
              <a:rPr lang="fa-IR" dirty="0" smtClean="0"/>
              <a:t>و اجرای برنامه خاتمه </a:t>
            </a:r>
            <a:r>
              <a:rPr lang="fa-IR" dirty="0" err="1" smtClean="0"/>
              <a:t>می‌یابد</a:t>
            </a:r>
            <a:r>
              <a:rPr lang="fa-I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39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نحوه عملکرد چارچوب مدیریت استثنا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53146" y="5715000"/>
            <a:ext cx="37338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متد </a:t>
            </a:r>
            <a:r>
              <a:rPr lang="en-US" sz="2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main</a:t>
            </a:r>
            <a:endParaRPr lang="en-US" sz="2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3146" y="4191000"/>
            <a:ext cx="37338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600" b="1" dirty="0" err="1" smtClean="0">
                <a:solidFill>
                  <a:schemeClr val="tx1"/>
                </a:solidFill>
                <a:cs typeface="B Nazanin" panose="00000400000000000000" pitchFamily="2" charset="-78"/>
              </a:rPr>
              <a:t>متدی</a:t>
            </a:r>
            <a:r>
              <a:rPr lang="fa-IR" sz="2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 دارای</a:t>
            </a:r>
            <a:br>
              <a:rPr lang="fa-IR" sz="2600" b="1" dirty="0" smtClean="0">
                <a:solidFill>
                  <a:schemeClr val="tx1"/>
                </a:solidFill>
                <a:cs typeface="B Nazanin" panose="00000400000000000000" pitchFamily="2" charset="-78"/>
              </a:rPr>
            </a:br>
            <a:r>
              <a:rPr lang="en-US" sz="2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exception handler</a:t>
            </a:r>
            <a:endParaRPr lang="en-US" sz="2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3146" y="2743200"/>
            <a:ext cx="37338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600" b="1" dirty="0" err="1" smtClean="0">
                <a:solidFill>
                  <a:schemeClr val="tx1"/>
                </a:solidFill>
                <a:cs typeface="B Nazanin" panose="00000400000000000000" pitchFamily="2" charset="-78"/>
              </a:rPr>
              <a:t>متدی</a:t>
            </a:r>
            <a:r>
              <a:rPr lang="fa-IR" sz="2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 بدون</a:t>
            </a:r>
            <a:br>
              <a:rPr lang="fa-IR" sz="2600" b="1" dirty="0" smtClean="0">
                <a:solidFill>
                  <a:schemeClr val="tx1"/>
                </a:solidFill>
                <a:cs typeface="B Nazanin" panose="00000400000000000000" pitchFamily="2" charset="-78"/>
              </a:rPr>
            </a:br>
            <a:r>
              <a:rPr lang="en-US" sz="2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exception handler</a:t>
            </a:r>
            <a:endParaRPr lang="en-US" sz="2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53146" y="1371600"/>
            <a:ext cx="37338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600" b="1" dirty="0" err="1" smtClean="0">
                <a:solidFill>
                  <a:schemeClr val="tx1"/>
                </a:solidFill>
                <a:cs typeface="B Nazanin" panose="00000400000000000000" pitchFamily="2" charset="-78"/>
              </a:rPr>
              <a:t>متدی</a:t>
            </a:r>
            <a:r>
              <a:rPr lang="fa-IR" sz="2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 که یک استثنا </a:t>
            </a:r>
            <a:br>
              <a:rPr lang="fa-IR" sz="2600" b="1" dirty="0" smtClean="0">
                <a:solidFill>
                  <a:schemeClr val="tx1"/>
                </a:solidFill>
                <a:cs typeface="B Nazanin" panose="00000400000000000000" pitchFamily="2" charset="-78"/>
              </a:rPr>
            </a:br>
            <a:r>
              <a:rPr lang="fa-IR" sz="2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(</a:t>
            </a:r>
            <a:r>
              <a:rPr lang="en-US" sz="2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exception</a:t>
            </a:r>
            <a:r>
              <a:rPr lang="fa-IR" sz="2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) پرتاب می‌کند</a:t>
            </a:r>
            <a:endParaRPr lang="en-US" sz="2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cxnSp>
        <p:nvCxnSpPr>
          <p:cNvPr id="9" name="Elbow Connector 8"/>
          <p:cNvCxnSpPr/>
          <p:nvPr/>
        </p:nvCxnSpPr>
        <p:spPr>
          <a:xfrm rot="5400000" flipH="1" flipV="1">
            <a:off x="6002746" y="5461000"/>
            <a:ext cx="1181100" cy="12700"/>
          </a:xfrm>
          <a:prstGeom prst="bentConnector4">
            <a:avLst>
              <a:gd name="adj1" fmla="val 2322"/>
              <a:gd name="adj2" fmla="val 6172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425146" y="5177135"/>
            <a:ext cx="1566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b="1" dirty="0" smtClean="0">
                <a:cs typeface="B Nazanin" panose="00000400000000000000" pitchFamily="2" charset="-78"/>
              </a:rPr>
              <a:t>فراخوانی متد</a:t>
            </a:r>
            <a:endParaRPr lang="en-US" sz="2400" dirty="0"/>
          </a:p>
        </p:txBody>
      </p:sp>
      <p:cxnSp>
        <p:nvCxnSpPr>
          <p:cNvPr id="15" name="Elbow Connector 14"/>
          <p:cNvCxnSpPr/>
          <p:nvPr/>
        </p:nvCxnSpPr>
        <p:spPr>
          <a:xfrm rot="5400000" flipH="1" flipV="1">
            <a:off x="6002746" y="4051300"/>
            <a:ext cx="1181100" cy="12700"/>
          </a:xfrm>
          <a:prstGeom prst="bentConnector4">
            <a:avLst>
              <a:gd name="adj1" fmla="val 2322"/>
              <a:gd name="adj2" fmla="val 6172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425146" y="3783568"/>
            <a:ext cx="1566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b="1" dirty="0" smtClean="0">
                <a:cs typeface="B Nazanin" panose="00000400000000000000" pitchFamily="2" charset="-78"/>
              </a:rPr>
              <a:t>فراخوانی متد</a:t>
            </a:r>
            <a:endParaRPr lang="en-US" sz="2400" dirty="0"/>
          </a:p>
        </p:txBody>
      </p:sp>
      <p:cxnSp>
        <p:nvCxnSpPr>
          <p:cNvPr id="17" name="Elbow Connector 16"/>
          <p:cNvCxnSpPr/>
          <p:nvPr/>
        </p:nvCxnSpPr>
        <p:spPr>
          <a:xfrm rot="5400000" flipH="1" flipV="1">
            <a:off x="6002746" y="2565400"/>
            <a:ext cx="1181100" cy="12700"/>
          </a:xfrm>
          <a:prstGeom prst="bentConnector4">
            <a:avLst>
              <a:gd name="adj1" fmla="val 2322"/>
              <a:gd name="adj2" fmla="val 6172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425146" y="2297668"/>
            <a:ext cx="1566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b="1" dirty="0" smtClean="0">
                <a:cs typeface="B Nazanin" panose="00000400000000000000" pitchFamily="2" charset="-78"/>
              </a:rPr>
              <a:t>فراخوانی متد</a:t>
            </a:r>
            <a:endParaRPr lang="en-US" sz="2400" dirty="0"/>
          </a:p>
        </p:txBody>
      </p:sp>
      <p:cxnSp>
        <p:nvCxnSpPr>
          <p:cNvPr id="19" name="Elbow Connector 18"/>
          <p:cNvCxnSpPr/>
          <p:nvPr/>
        </p:nvCxnSpPr>
        <p:spPr>
          <a:xfrm rot="10800000" flipV="1">
            <a:off x="2853146" y="1828800"/>
            <a:ext cx="12700" cy="1295400"/>
          </a:xfrm>
          <a:prstGeom prst="bentConnector3">
            <a:avLst>
              <a:gd name="adj1" fmla="val 8040000"/>
            </a:avLst>
          </a:prstGeom>
          <a:ln w="50800">
            <a:solidFill>
              <a:srgbClr val="218F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-28026" y="1981200"/>
            <a:ext cx="2973891" cy="11849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fa-IR" sz="2400" b="1" dirty="0" smtClean="0">
                <a:cs typeface="B Nazanin" panose="00000400000000000000" pitchFamily="2" charset="-78"/>
              </a:rPr>
              <a:t>به دنبال</a:t>
            </a:r>
            <a:br>
              <a:rPr lang="fa-IR" sz="2400" b="1" dirty="0" smtClean="0">
                <a:cs typeface="B Nazanin" panose="00000400000000000000" pitchFamily="2" charset="-78"/>
              </a:rPr>
            </a:br>
            <a:r>
              <a:rPr lang="en-US" sz="2300" b="1" dirty="0" smtClean="0">
                <a:cs typeface="B Nazanin" panose="00000400000000000000" pitchFamily="2" charset="-78"/>
              </a:rPr>
              <a:t>exception handler</a:t>
            </a:r>
            <a:r>
              <a:rPr lang="fa-IR" sz="2300" b="1" dirty="0" smtClean="0">
                <a:cs typeface="B Nazanin" panose="00000400000000000000" pitchFamily="2" charset="-78"/>
              </a:rPr>
              <a:t/>
            </a:r>
            <a:br>
              <a:rPr lang="fa-IR" sz="2300" b="1" dirty="0" smtClean="0">
                <a:cs typeface="B Nazanin" panose="00000400000000000000" pitchFamily="2" charset="-78"/>
              </a:rPr>
            </a:br>
            <a:r>
              <a:rPr lang="fa-IR" sz="2400" b="1" dirty="0" err="1" smtClean="0">
                <a:cs typeface="B Nazanin" panose="00000400000000000000" pitchFamily="2" charset="-78"/>
              </a:rPr>
              <a:t>می‌گردد</a:t>
            </a:r>
            <a:endParaRPr lang="en-US" sz="2400" b="1" dirty="0"/>
          </a:p>
        </p:txBody>
      </p:sp>
      <p:cxnSp>
        <p:nvCxnSpPr>
          <p:cNvPr id="24" name="Elbow Connector 23"/>
          <p:cNvCxnSpPr/>
          <p:nvPr/>
        </p:nvCxnSpPr>
        <p:spPr>
          <a:xfrm rot="10800000" flipV="1">
            <a:off x="2882900" y="3429000"/>
            <a:ext cx="12700" cy="1295400"/>
          </a:xfrm>
          <a:prstGeom prst="bentConnector3">
            <a:avLst>
              <a:gd name="adj1" fmla="val 8040000"/>
            </a:avLst>
          </a:prstGeom>
          <a:ln w="50800">
            <a:solidFill>
              <a:srgbClr val="218F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728" y="3581400"/>
            <a:ext cx="2973891" cy="11849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fa-IR" sz="2400" b="1" dirty="0" smtClean="0">
                <a:cs typeface="B Nazanin" panose="00000400000000000000" pitchFamily="2" charset="-78"/>
              </a:rPr>
              <a:t>به دنبال</a:t>
            </a:r>
            <a:br>
              <a:rPr lang="fa-IR" sz="2400" b="1" dirty="0" smtClean="0">
                <a:cs typeface="B Nazanin" panose="00000400000000000000" pitchFamily="2" charset="-78"/>
              </a:rPr>
            </a:br>
            <a:r>
              <a:rPr lang="en-US" sz="2300" b="1" dirty="0" smtClean="0">
                <a:cs typeface="B Nazanin" panose="00000400000000000000" pitchFamily="2" charset="-78"/>
              </a:rPr>
              <a:t>exception handler</a:t>
            </a:r>
            <a:r>
              <a:rPr lang="fa-IR" sz="2300" b="1" dirty="0" smtClean="0">
                <a:cs typeface="B Nazanin" panose="00000400000000000000" pitchFamily="2" charset="-78"/>
              </a:rPr>
              <a:t/>
            </a:r>
            <a:br>
              <a:rPr lang="fa-IR" sz="2300" b="1" dirty="0" smtClean="0">
                <a:cs typeface="B Nazanin" panose="00000400000000000000" pitchFamily="2" charset="-78"/>
              </a:rPr>
            </a:br>
            <a:r>
              <a:rPr lang="fa-IR" sz="2400" b="1" dirty="0" err="1" smtClean="0">
                <a:cs typeface="B Nazanin" panose="00000400000000000000" pitchFamily="2" charset="-78"/>
              </a:rPr>
              <a:t>می‌گردد</a:t>
            </a:r>
            <a:endParaRPr lang="en-US" sz="2400" b="1" dirty="0"/>
          </a:p>
        </p:txBody>
      </p:sp>
      <p:sp>
        <p:nvSpPr>
          <p:cNvPr id="26" name="Cloud Callout 25"/>
          <p:cNvSpPr/>
          <p:nvPr/>
        </p:nvSpPr>
        <p:spPr>
          <a:xfrm>
            <a:off x="1728" y="4876800"/>
            <a:ext cx="2838718" cy="1295400"/>
          </a:xfrm>
          <a:prstGeom prst="cloudCallout">
            <a:avLst>
              <a:gd name="adj1" fmla="val 49303"/>
              <a:gd name="adj2" fmla="val -4835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شیء استثنا را </a:t>
            </a:r>
            <a:r>
              <a:rPr lang="fa-I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می‌گیرد</a:t>
            </a:r>
            <a:r>
              <a:rPr lang="fa-I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 و خطا را مدیریت می‌کند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1878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4" grpId="0"/>
      <p:bldP spid="16" grpId="0"/>
      <p:bldP spid="18" grpId="0"/>
      <p:bldP spid="20" grpId="0"/>
      <p:bldP spid="25" grpId="0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مرور مجدد مثال: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990600"/>
            <a:ext cx="8839200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ExceptionHandling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  try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     f();</a:t>
            </a:r>
          </a:p>
          <a:p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     g();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m();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f() {...}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g() { 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h() {...}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m() {...}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181600" y="3886200"/>
            <a:ext cx="3810000" cy="1246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 smtClean="0">
                <a:cs typeface="B Nazanin" panose="00000400000000000000" pitchFamily="2" charset="-78"/>
              </a:rPr>
              <a:t>اگر در اجرای </a:t>
            </a:r>
            <a:r>
              <a:rPr lang="en-US" sz="2500" dirty="0" smtClean="0">
                <a:cs typeface="B Nazanin" panose="00000400000000000000" pitchFamily="2" charset="-78"/>
              </a:rPr>
              <a:t>f</a:t>
            </a:r>
            <a:r>
              <a:rPr lang="fa-IR" sz="2500" dirty="0" smtClean="0">
                <a:cs typeface="B Nazanin" panose="00000400000000000000" pitchFamily="2" charset="-78"/>
              </a:rPr>
              <a:t> </a:t>
            </a:r>
            <a:r>
              <a:rPr lang="fa-IR" sz="2500" dirty="0" err="1" smtClean="0">
                <a:cs typeface="B Nazanin" panose="00000400000000000000" pitchFamily="2" charset="-78"/>
              </a:rPr>
              <a:t>خطایی</a:t>
            </a:r>
            <a:r>
              <a:rPr lang="fa-IR" sz="2500" dirty="0" smtClean="0">
                <a:cs typeface="B Nazanin" panose="00000400000000000000" pitchFamily="2" charset="-78"/>
              </a:rPr>
              <a:t> رخ دهد؟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cs typeface="B Nazanin" panose="00000400000000000000" pitchFamily="2" charset="-78"/>
              </a:rPr>
              <a:t>اگر در اجرای </a:t>
            </a:r>
            <a:r>
              <a:rPr lang="en-US" sz="2500" dirty="0">
                <a:cs typeface="B Nazanin" panose="00000400000000000000" pitchFamily="2" charset="-78"/>
              </a:rPr>
              <a:t>h</a:t>
            </a:r>
            <a:r>
              <a:rPr lang="fa-IR" sz="2500" dirty="0" smtClean="0">
                <a:cs typeface="B Nazanin" panose="00000400000000000000" pitchFamily="2" charset="-78"/>
              </a:rPr>
              <a:t> </a:t>
            </a:r>
            <a:r>
              <a:rPr lang="fa-IR" sz="2500" dirty="0" err="1">
                <a:cs typeface="B Nazanin" panose="00000400000000000000" pitchFamily="2" charset="-78"/>
              </a:rPr>
              <a:t>خطایی</a:t>
            </a:r>
            <a:r>
              <a:rPr lang="fa-IR" sz="2500" dirty="0">
                <a:cs typeface="B Nazanin" panose="00000400000000000000" pitchFamily="2" charset="-78"/>
              </a:rPr>
              <a:t> رخ دهد</a:t>
            </a:r>
            <a:r>
              <a:rPr lang="fa-IR" sz="2500" dirty="0" smtClean="0">
                <a:cs typeface="B Nazanin" panose="00000400000000000000" pitchFamily="2" charset="-78"/>
              </a:rPr>
              <a:t>؟</a:t>
            </a:r>
            <a:endParaRPr lang="en-US" sz="2500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cs typeface="B Nazanin" panose="00000400000000000000" pitchFamily="2" charset="-78"/>
              </a:rPr>
              <a:t>اگر در اجرای </a:t>
            </a:r>
            <a:r>
              <a:rPr lang="en-US" sz="2500" dirty="0" smtClean="0">
                <a:cs typeface="B Nazanin" panose="00000400000000000000" pitchFamily="2" charset="-78"/>
              </a:rPr>
              <a:t>m</a:t>
            </a:r>
            <a:r>
              <a:rPr lang="fa-IR" sz="2500" dirty="0" smtClean="0">
                <a:cs typeface="B Nazanin" panose="00000400000000000000" pitchFamily="2" charset="-78"/>
              </a:rPr>
              <a:t> </a:t>
            </a:r>
            <a:r>
              <a:rPr lang="fa-IR" sz="2500" dirty="0" err="1">
                <a:cs typeface="B Nazanin" panose="00000400000000000000" pitchFamily="2" charset="-78"/>
              </a:rPr>
              <a:t>خطایی</a:t>
            </a:r>
            <a:r>
              <a:rPr lang="fa-IR" sz="2500" dirty="0">
                <a:cs typeface="B Nazanin" panose="00000400000000000000" pitchFamily="2" charset="-78"/>
              </a:rPr>
              <a:t> رخ دهد</a:t>
            </a:r>
            <a:r>
              <a:rPr lang="fa-IR" sz="2500" dirty="0" smtClean="0">
                <a:cs typeface="B Nazanin" panose="00000400000000000000" pitchFamily="2" charset="-78"/>
              </a:rPr>
              <a:t>؟</a:t>
            </a:r>
            <a:endParaRPr lang="en-US" sz="25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501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حقوق مؤلف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3000" dirty="0" smtClean="0"/>
              <a:t>کلیه حقوق این اثر متعلق به </a:t>
            </a:r>
            <a:r>
              <a:rPr lang="fa-IR" sz="3000" dirty="0" smtClean="0">
                <a:hlinkClick r:id="rId2"/>
              </a:rPr>
              <a:t>انجمن جاواکاپ</a:t>
            </a:r>
            <a:r>
              <a:rPr lang="fa-IR" sz="3000" dirty="0" smtClean="0"/>
              <a:t> است</a:t>
            </a:r>
          </a:p>
          <a:p>
            <a:r>
              <a:rPr lang="fa-IR" sz="3000" dirty="0" err="1" smtClean="0"/>
              <a:t>بازنشر</a:t>
            </a:r>
            <a:r>
              <a:rPr lang="fa-IR" sz="3000" dirty="0" smtClean="0"/>
              <a:t> یا </a:t>
            </a:r>
            <a:r>
              <a:rPr lang="fa-IR" sz="3000" dirty="0"/>
              <a:t>تدریس </a:t>
            </a:r>
            <a:r>
              <a:rPr lang="fa-IR" sz="3000" dirty="0" err="1" smtClean="0"/>
              <a:t>آن‌چه</a:t>
            </a:r>
            <a:r>
              <a:rPr lang="fa-IR" sz="3000" dirty="0" smtClean="0"/>
              <a:t> توسط جاواکاپ</a:t>
            </a:r>
            <a:r>
              <a:rPr lang="fa-IR" sz="3000" dirty="0"/>
              <a:t> </a:t>
            </a:r>
            <a:r>
              <a:rPr lang="fa-IR" sz="3000" dirty="0" smtClean="0"/>
              <a:t>و به صورت عمومی منتشر شده است، با ذکر مرجع (</a:t>
            </a:r>
            <a:r>
              <a:rPr lang="fa-IR" sz="3000" dirty="0" smtClean="0">
                <a:hlinkClick r:id="rId2"/>
              </a:rPr>
              <a:t>جاواکاپ</a:t>
            </a:r>
            <a:r>
              <a:rPr lang="fa-IR" sz="3000" dirty="0" smtClean="0"/>
              <a:t>) بلامانع است</a:t>
            </a:r>
          </a:p>
          <a:p>
            <a:r>
              <a:rPr lang="fa-IR" sz="3000" dirty="0" smtClean="0"/>
              <a:t>اگر این اثر توسط </a:t>
            </a:r>
            <a:r>
              <a:rPr lang="fa-IR" sz="3000" dirty="0" smtClean="0">
                <a:hlinkClick r:id="rId2"/>
              </a:rPr>
              <a:t>جاواکاپ</a:t>
            </a:r>
            <a:r>
              <a:rPr lang="fa-IR" sz="3000" dirty="0" smtClean="0"/>
              <a:t> به صورت عمومی منتشر نشده است و به صورت اختصاصی در اختیار شما یا شرکت شما قرار گرفته، </a:t>
            </a:r>
            <a:r>
              <a:rPr lang="fa-IR" sz="3000" dirty="0" err="1" smtClean="0"/>
              <a:t>بازنشر</a:t>
            </a:r>
            <a:r>
              <a:rPr lang="fa-IR" sz="3000" dirty="0" smtClean="0"/>
              <a:t> آن مجاز نیست</a:t>
            </a:r>
          </a:p>
          <a:p>
            <a:r>
              <a:rPr lang="fa-IR" sz="3000" dirty="0" smtClean="0"/>
              <a:t>تغییر محتوای این اثر بدون اطلاع و تأیید </a:t>
            </a:r>
            <a:r>
              <a:rPr lang="fa-IR" sz="3000" dirty="0" smtClean="0">
                <a:hlinkClick r:id="rId2"/>
              </a:rPr>
              <a:t>انجمن جاواکاپ</a:t>
            </a:r>
            <a:r>
              <a:rPr lang="fa-IR" sz="3000" dirty="0" smtClean="0"/>
              <a:t> مجاز نیست</a:t>
            </a:r>
          </a:p>
        </p:txBody>
      </p:sp>
    </p:spTree>
    <p:extLst>
      <p:ext uri="{BB962C8B-B14F-4D97-AF65-F5344CB8AC3E}">
        <p14:creationId xmlns:p14="http://schemas.microsoft.com/office/powerpoint/2010/main" val="216565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چارچوب مدیریت استثنا در جاوا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1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یادآوری: متد </a:t>
            </a:r>
            <a:r>
              <a:rPr lang="en-US" dirty="0" err="1" smtClean="0"/>
              <a:t>getYear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algn="l" rtl="0"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Integer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getYear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(String day) {</a:t>
            </a:r>
          </a:p>
          <a:p>
            <a:pPr algn="l" rtl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String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yearString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day.substring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(0, 4);</a:t>
            </a:r>
          </a:p>
          <a:p>
            <a:pPr algn="l" rtl="0"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year =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Integer.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parseInt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yearString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 rtl="0"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return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year;</a:t>
            </a:r>
          </a:p>
          <a:p>
            <a:pPr algn="l" rtl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algn="l" rtl="0">
              <a:buNone/>
            </a:pPr>
            <a:endParaRPr lang="en-US" b="1" dirty="0">
              <a:latin typeface="Courier New"/>
            </a:endParaRPr>
          </a:p>
          <a:p>
            <a:pPr algn="l" rtl="0"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algn="l" rtl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     Scanner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scanner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Scanner(System.</a:t>
            </a:r>
            <a:r>
              <a:rPr lang="en-US" b="1" i="1" dirty="0">
                <a:solidFill>
                  <a:srgbClr val="0000C0"/>
                </a:solidFill>
                <a:latin typeface="Courier New"/>
              </a:rPr>
              <a:t>in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 rtl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  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.print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urier New"/>
              </a:rPr>
              <a:t>"Enter a well-formed date: "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 rtl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     String date =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scanner.next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algn="l" rtl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     Integer year = 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getYear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(date);</a:t>
            </a:r>
          </a:p>
          <a:p>
            <a:pPr algn="l" rtl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(year);</a:t>
            </a:r>
          </a:p>
          <a:p>
            <a:pPr algn="l" rtl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algn="l" rtl="0">
              <a:buNone/>
            </a:pPr>
            <a:endParaRPr lang="en-US" b="1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7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/>
              <a:t>بازنویسی متد </a:t>
            </a:r>
            <a:r>
              <a:rPr lang="en-US" dirty="0" err="1" smtClean="0"/>
              <a:t>getYear</a:t>
            </a:r>
            <a:r>
              <a:rPr lang="fa-IR" dirty="0" smtClean="0"/>
              <a:t> در چارچوب مدیریت استثنا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76400"/>
            <a:ext cx="8763000" cy="2514600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getYear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(String day)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Exception{</a:t>
            </a:r>
            <a:endParaRPr lang="en-US" sz="2000" b="1" dirty="0">
              <a:solidFill>
                <a:srgbClr val="000000"/>
              </a:solidFill>
              <a:latin typeface="Courier New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7F0055"/>
                </a:solidFill>
                <a:latin typeface="Courier New"/>
              </a:rPr>
              <a:t>		if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(day == </a:t>
            </a: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</a:rPr>
              <a:t>||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day.length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() == 0)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7F0055"/>
                </a:solidFill>
                <a:latin typeface="Courier New"/>
              </a:rPr>
              <a:t>			</a:t>
            </a: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throw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Exception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b="1" dirty="0" smtClean="0">
                <a:solidFill>
                  <a:srgbClr val="2A00FF"/>
                </a:solidFill>
                <a:latin typeface="Courier New"/>
              </a:rPr>
              <a:t>"Bad Parameter"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sz="2000" b="1" dirty="0">
              <a:solidFill>
                <a:srgbClr val="000000"/>
              </a:solidFill>
              <a:latin typeface="Courier New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/>
              </a:rPr>
              <a:t>		</a:t>
            </a:r>
            <a:endParaRPr lang="en-US" sz="2000" b="1" dirty="0" smtClean="0">
              <a:solidFill>
                <a:srgbClr val="000000"/>
              </a:solidFill>
              <a:latin typeface="Courier New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	String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yearString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day.substring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(0, 4);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20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year =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Integer.</a:t>
            </a:r>
            <a:r>
              <a:rPr lang="en-US" sz="2000" b="1" i="1" dirty="0" err="1">
                <a:solidFill>
                  <a:srgbClr val="000000"/>
                </a:solidFill>
                <a:latin typeface="Courier New"/>
              </a:rPr>
              <a:t>parseInt</a:t>
            </a:r>
            <a:r>
              <a:rPr lang="en-US" sz="2000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b="1" i="1" dirty="0" err="1">
                <a:solidFill>
                  <a:srgbClr val="000000"/>
                </a:solidFill>
                <a:latin typeface="Courier New"/>
              </a:rPr>
              <a:t>yearString</a:t>
            </a:r>
            <a:r>
              <a:rPr lang="en-US" sz="2000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7F0055"/>
                </a:solidFill>
                <a:latin typeface="Courier New"/>
              </a:rPr>
              <a:t>		return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year;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43600" y="1600200"/>
            <a:ext cx="2819400" cy="428628"/>
          </a:xfrm>
          <a:prstGeom prst="roundRect">
            <a:avLst/>
          </a:prstGeom>
          <a:solidFill>
            <a:schemeClr val="tx2">
              <a:lumMod val="20000"/>
              <a:lumOff val="80000"/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05000" y="2286000"/>
            <a:ext cx="990600" cy="428628"/>
          </a:xfrm>
          <a:prstGeom prst="roundRect">
            <a:avLst/>
          </a:prstGeom>
          <a:solidFill>
            <a:srgbClr val="FFFF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2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نحوه استفاده از متد </a:t>
            </a:r>
            <a:r>
              <a:rPr lang="en-US" dirty="0" err="1" smtClean="0"/>
              <a:t>getYear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763000" cy="4800600"/>
          </a:xfrm>
        </p:spPr>
        <p:txBody>
          <a:bodyPr>
            <a:normAutofit fontScale="77500" lnSpcReduction="20000"/>
          </a:bodyPr>
          <a:lstStyle/>
          <a:p>
            <a:pPr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Scanner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scanner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Scanner(System.</a:t>
            </a:r>
            <a:r>
              <a:rPr lang="en-US" b="1" i="1" dirty="0">
                <a:solidFill>
                  <a:srgbClr val="0000C0"/>
                </a:solidFill>
                <a:latin typeface="Courier New"/>
              </a:rPr>
              <a:t>in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urier New"/>
              </a:rPr>
              <a:t>.print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urier New"/>
              </a:rPr>
              <a:t>"Enter a </a:t>
            </a:r>
            <a:r>
              <a:rPr lang="en-US" b="1" i="1" dirty="0" smtClean="0">
                <a:solidFill>
                  <a:srgbClr val="2A00FF"/>
                </a:solidFill>
                <a:latin typeface="Courier New"/>
              </a:rPr>
              <a:t>date</a:t>
            </a:r>
            <a:r>
              <a:rPr lang="en-US" b="1" i="1" dirty="0">
                <a:solidFill>
                  <a:srgbClr val="2A00FF"/>
                </a:solidFill>
                <a:latin typeface="Courier New"/>
              </a:rPr>
              <a:t>: "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date =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scanner.next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try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 Integer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year = 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getYear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(date);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urier New"/>
              </a:rPr>
              <a:t>(year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(Exception e) {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i="1" dirty="0" err="1" smtClean="0">
                <a:solidFill>
                  <a:srgbClr val="000000"/>
                </a:solidFill>
                <a:latin typeface="Courier New"/>
              </a:rPr>
              <a:t>e.getMessage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b="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2971800"/>
            <a:ext cx="1066800" cy="533400"/>
          </a:xfrm>
          <a:prstGeom prst="roundRect">
            <a:avLst/>
          </a:prstGeom>
          <a:solidFill>
            <a:srgbClr val="FFFF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90600" y="4143372"/>
            <a:ext cx="1219200" cy="428628"/>
          </a:xfrm>
          <a:prstGeom prst="roundRect">
            <a:avLst/>
          </a:prstGeom>
          <a:solidFill>
            <a:srgbClr val="FFFF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کلیدواژه‌های</a:t>
            </a:r>
            <a:r>
              <a:rPr lang="fa-IR" dirty="0" smtClean="0"/>
              <a:t> جاوا در چارچوب مدیریت استثنا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throw</a:t>
            </a:r>
          </a:p>
          <a:p>
            <a:pPr lvl="1"/>
            <a:r>
              <a:rPr lang="fa-IR" dirty="0" smtClean="0"/>
              <a:t>یک استثنا را پرتاب می‌کند</a:t>
            </a:r>
            <a:endParaRPr lang="en-US" dirty="0"/>
          </a:p>
          <a:p>
            <a:r>
              <a:rPr lang="en-US" b="1" dirty="0"/>
              <a:t>throws</a:t>
            </a:r>
          </a:p>
          <a:p>
            <a:pPr lvl="1"/>
            <a:r>
              <a:rPr lang="fa-IR" dirty="0" smtClean="0"/>
              <a:t>اگر </a:t>
            </a:r>
            <a:r>
              <a:rPr lang="fa-IR" dirty="0" err="1" smtClean="0"/>
              <a:t>متدی</a:t>
            </a:r>
            <a:r>
              <a:rPr lang="fa-IR" dirty="0" smtClean="0"/>
              <a:t> احتمال دارد یک استثنا پرتاب کند، </a:t>
            </a:r>
            <a:r>
              <a:rPr lang="fa-IR" b="1" u="sng" dirty="0" smtClean="0"/>
              <a:t>باید</a:t>
            </a:r>
            <a:r>
              <a:rPr lang="fa-IR" dirty="0" smtClean="0"/>
              <a:t> آن را اعلان کند</a:t>
            </a:r>
            <a:endParaRPr lang="en-US" dirty="0"/>
          </a:p>
          <a:p>
            <a:r>
              <a:rPr lang="en-US" b="1" dirty="0"/>
              <a:t>try</a:t>
            </a:r>
          </a:p>
          <a:p>
            <a:pPr lvl="1"/>
            <a:r>
              <a:rPr lang="fa-IR" dirty="0" smtClean="0"/>
              <a:t>یک بلوک برای مدیریت استثنا را شروع می‌کند</a:t>
            </a:r>
            <a:endParaRPr lang="en-US" dirty="0"/>
          </a:p>
          <a:p>
            <a:r>
              <a:rPr lang="en-US" b="1" dirty="0"/>
              <a:t>catch</a:t>
            </a:r>
          </a:p>
          <a:p>
            <a:pPr lvl="1"/>
            <a:r>
              <a:rPr lang="fa-IR" dirty="0" smtClean="0"/>
              <a:t>یک استثنا را دریافت و مدیریت می‌کند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2632502"/>
            <a:ext cx="6705600" cy="415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1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latin typeface="Courier New"/>
              </a:rPr>
              <a:t>getYear</a:t>
            </a:r>
            <a:r>
              <a:rPr lang="en-US" sz="2100" b="1" dirty="0">
                <a:solidFill>
                  <a:srgbClr val="000000"/>
                </a:solidFill>
                <a:latin typeface="Courier New"/>
              </a:rPr>
              <a:t>(String </a:t>
            </a:r>
            <a:r>
              <a:rPr lang="en-US" sz="2100" b="1" dirty="0" smtClean="0">
                <a:solidFill>
                  <a:srgbClr val="000000"/>
                </a:solidFill>
                <a:latin typeface="Courier New"/>
              </a:rPr>
              <a:t>d)</a:t>
            </a:r>
            <a:r>
              <a:rPr lang="en-US" sz="2100" b="1" dirty="0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21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100" b="1" dirty="0">
                <a:solidFill>
                  <a:srgbClr val="000000"/>
                </a:solidFill>
                <a:latin typeface="Courier New"/>
              </a:rPr>
              <a:t>Exception</a:t>
            </a:r>
            <a:r>
              <a:rPr lang="en-US" sz="2100" b="1" dirty="0" smtClean="0">
                <a:solidFill>
                  <a:srgbClr val="000000"/>
                </a:solidFill>
                <a:latin typeface="Courier New"/>
              </a:rPr>
              <a:t>{…}</a:t>
            </a:r>
            <a:endParaRPr lang="en-US" sz="2100" b="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1489502"/>
            <a:ext cx="5638800" cy="41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Exception(</a:t>
            </a:r>
            <a:r>
              <a:rPr lang="en-US" sz="2100" b="1" dirty="0">
                <a:solidFill>
                  <a:srgbClr val="2A00FF"/>
                </a:solidFill>
                <a:latin typeface="Consolas" panose="020B0609020204030204" pitchFamily="49" charset="0"/>
              </a:rPr>
              <a:t>"Bad Parameter</a:t>
            </a:r>
            <a:r>
              <a:rPr lang="en-US" sz="21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1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4459224"/>
            <a:ext cx="3584820" cy="1744736"/>
          </a:xfrm>
          <a:custGeom>
            <a:avLst/>
            <a:gdLst>
              <a:gd name="connsiteX0" fmla="*/ 0 w 4038600"/>
              <a:gd name="connsiteY0" fmla="*/ 0 h 1708160"/>
              <a:gd name="connsiteX1" fmla="*/ 4038600 w 4038600"/>
              <a:gd name="connsiteY1" fmla="*/ 0 h 1708160"/>
              <a:gd name="connsiteX2" fmla="*/ 4038600 w 4038600"/>
              <a:gd name="connsiteY2" fmla="*/ 1708160 h 1708160"/>
              <a:gd name="connsiteX3" fmla="*/ 0 w 4038600"/>
              <a:gd name="connsiteY3" fmla="*/ 1708160 h 1708160"/>
              <a:gd name="connsiteX4" fmla="*/ 0 w 4038600"/>
              <a:gd name="connsiteY4" fmla="*/ 0 h 1708160"/>
              <a:gd name="connsiteX0" fmla="*/ 0 w 4038600"/>
              <a:gd name="connsiteY0" fmla="*/ 36576 h 1744736"/>
              <a:gd name="connsiteX1" fmla="*/ 2709672 w 4038600"/>
              <a:gd name="connsiteY1" fmla="*/ 0 h 1744736"/>
              <a:gd name="connsiteX2" fmla="*/ 4038600 w 4038600"/>
              <a:gd name="connsiteY2" fmla="*/ 1744736 h 1744736"/>
              <a:gd name="connsiteX3" fmla="*/ 0 w 4038600"/>
              <a:gd name="connsiteY3" fmla="*/ 1744736 h 1744736"/>
              <a:gd name="connsiteX4" fmla="*/ 0 w 4038600"/>
              <a:gd name="connsiteY4" fmla="*/ 36576 h 1744736"/>
              <a:gd name="connsiteX0" fmla="*/ 0 w 4038600"/>
              <a:gd name="connsiteY0" fmla="*/ 36576 h 1744736"/>
              <a:gd name="connsiteX1" fmla="*/ 2709672 w 4038600"/>
              <a:gd name="connsiteY1" fmla="*/ 0 h 1744736"/>
              <a:gd name="connsiteX2" fmla="*/ 4038600 w 4038600"/>
              <a:gd name="connsiteY2" fmla="*/ 1744736 h 1744736"/>
              <a:gd name="connsiteX3" fmla="*/ 0 w 4038600"/>
              <a:gd name="connsiteY3" fmla="*/ 1744736 h 1744736"/>
              <a:gd name="connsiteX4" fmla="*/ 0 w 4038600"/>
              <a:gd name="connsiteY4" fmla="*/ 36576 h 1744736"/>
              <a:gd name="connsiteX0" fmla="*/ 0 w 2999126"/>
              <a:gd name="connsiteY0" fmla="*/ 36576 h 1744736"/>
              <a:gd name="connsiteX1" fmla="*/ 2709672 w 2999126"/>
              <a:gd name="connsiteY1" fmla="*/ 0 h 1744736"/>
              <a:gd name="connsiteX2" fmla="*/ 2612136 w 2999126"/>
              <a:gd name="connsiteY2" fmla="*/ 1744736 h 1744736"/>
              <a:gd name="connsiteX3" fmla="*/ 0 w 2999126"/>
              <a:gd name="connsiteY3" fmla="*/ 1744736 h 1744736"/>
              <a:gd name="connsiteX4" fmla="*/ 0 w 2999126"/>
              <a:gd name="connsiteY4" fmla="*/ 36576 h 1744736"/>
              <a:gd name="connsiteX0" fmla="*/ 0 w 3387852"/>
              <a:gd name="connsiteY0" fmla="*/ 36576 h 1744736"/>
              <a:gd name="connsiteX1" fmla="*/ 2709672 w 3387852"/>
              <a:gd name="connsiteY1" fmla="*/ 0 h 1744736"/>
              <a:gd name="connsiteX2" fmla="*/ 2612136 w 3387852"/>
              <a:gd name="connsiteY2" fmla="*/ 1744736 h 1744736"/>
              <a:gd name="connsiteX3" fmla="*/ 0 w 3387852"/>
              <a:gd name="connsiteY3" fmla="*/ 1744736 h 1744736"/>
              <a:gd name="connsiteX4" fmla="*/ 0 w 3387852"/>
              <a:gd name="connsiteY4" fmla="*/ 36576 h 1744736"/>
              <a:gd name="connsiteX0" fmla="*/ 0 w 3584820"/>
              <a:gd name="connsiteY0" fmla="*/ 36576 h 1744736"/>
              <a:gd name="connsiteX1" fmla="*/ 2709672 w 3584820"/>
              <a:gd name="connsiteY1" fmla="*/ 0 h 1744736"/>
              <a:gd name="connsiteX2" fmla="*/ 2612136 w 3584820"/>
              <a:gd name="connsiteY2" fmla="*/ 1744736 h 1744736"/>
              <a:gd name="connsiteX3" fmla="*/ 0 w 3584820"/>
              <a:gd name="connsiteY3" fmla="*/ 1744736 h 1744736"/>
              <a:gd name="connsiteX4" fmla="*/ 0 w 3584820"/>
              <a:gd name="connsiteY4" fmla="*/ 36576 h 1744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4820" h="1744736">
                <a:moveTo>
                  <a:pt x="0" y="36576"/>
                </a:moveTo>
                <a:lnTo>
                  <a:pt x="2709672" y="0"/>
                </a:lnTo>
                <a:cubicBezTo>
                  <a:pt x="3579368" y="764459"/>
                  <a:pt x="4180840" y="1029045"/>
                  <a:pt x="2612136" y="1744736"/>
                </a:cubicBezTo>
                <a:lnTo>
                  <a:pt x="0" y="1744736"/>
                </a:lnTo>
                <a:lnTo>
                  <a:pt x="0" y="36576"/>
                </a:lnTo>
                <a:close/>
              </a:path>
            </a:pathLst>
          </a:custGeom>
          <a:solidFill>
            <a:srgbClr val="DBFBEC"/>
          </a:solidFill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  <a:endParaRPr lang="en-US" sz="21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sz="21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  <a:endParaRPr lang="en-US" sz="21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100" b="1" dirty="0">
              <a:solidFill>
                <a:srgbClr val="000000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0144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684" y="1071546"/>
            <a:ext cx="8373720" cy="5582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2000232" y="1571612"/>
            <a:ext cx="714380" cy="357190"/>
          </a:xfrm>
          <a:prstGeom prst="round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143108" y="3071810"/>
            <a:ext cx="714380" cy="357190"/>
          </a:xfrm>
          <a:prstGeom prst="round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786050" y="5286388"/>
            <a:ext cx="714380" cy="357190"/>
          </a:xfrm>
          <a:prstGeom prst="round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714480" y="4572008"/>
            <a:ext cx="857256" cy="357190"/>
          </a:xfrm>
          <a:prstGeom prst="round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1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کارتون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://people.scs.carleton.ca/~lalonde/105WebPage/Notes/105_10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6084793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405062"/>
            <a:ext cx="8154151" cy="391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0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مزایای چارچوب مدیریت استثنا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6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مزایای چارچوب مدیریت </a:t>
            </a:r>
            <a:r>
              <a:rPr lang="fa-IR" dirty="0" err="1" smtClean="0"/>
              <a:t>استثناها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a-IR" dirty="0" smtClean="0"/>
              <a:t>جداسازی بخش اصلی </a:t>
            </a:r>
            <a:r>
              <a:rPr lang="fa-IR" dirty="0" err="1" smtClean="0"/>
              <a:t>برنامه‌ها</a:t>
            </a:r>
            <a:r>
              <a:rPr lang="fa-IR" dirty="0" smtClean="0"/>
              <a:t> از </a:t>
            </a:r>
            <a:r>
              <a:rPr lang="fa-IR" dirty="0" err="1" smtClean="0"/>
              <a:t>کدهای</a:t>
            </a:r>
            <a:r>
              <a:rPr lang="fa-IR" dirty="0" smtClean="0"/>
              <a:t> مدیریت خطا و استثنا</a:t>
            </a:r>
          </a:p>
          <a:p>
            <a:r>
              <a:rPr lang="fa-IR" dirty="0" smtClean="0"/>
              <a:t>مدیریت خطا در بخشی که این کار </a:t>
            </a:r>
            <a:r>
              <a:rPr lang="fa-IR" dirty="0" err="1" smtClean="0"/>
              <a:t>امکان‌پذیر</a:t>
            </a:r>
            <a:r>
              <a:rPr lang="fa-IR" dirty="0" smtClean="0"/>
              <a:t> است</a:t>
            </a:r>
          </a:p>
          <a:p>
            <a:pPr lvl="1"/>
            <a:r>
              <a:rPr lang="fa-IR" sz="2900" dirty="0" smtClean="0"/>
              <a:t>و نه لزوماً در بخشی که خطا رخ داده است</a:t>
            </a:r>
          </a:p>
          <a:p>
            <a:r>
              <a:rPr lang="fa-IR" dirty="0" smtClean="0"/>
              <a:t>امکان گروه‌بندی خطاها (استثناها)</a:t>
            </a:r>
          </a:p>
          <a:p>
            <a:pPr lvl="1"/>
            <a:r>
              <a:rPr lang="fa-IR" sz="2900" dirty="0" smtClean="0"/>
              <a:t>و مدیریت </a:t>
            </a:r>
            <a:r>
              <a:rPr lang="fa-IR" sz="2900" dirty="0" err="1" smtClean="0"/>
              <a:t>آن‌ها</a:t>
            </a:r>
            <a:r>
              <a:rPr lang="fa-IR" sz="2900" dirty="0" smtClean="0"/>
              <a:t> با توجه به نوع </a:t>
            </a:r>
            <a:r>
              <a:rPr lang="fa-IR" sz="2900" dirty="0" err="1" smtClean="0"/>
              <a:t>آن‌ها</a:t>
            </a:r>
            <a:endParaRPr lang="fa-IR" sz="2900" dirty="0" smtClean="0"/>
          </a:p>
          <a:p>
            <a:pPr lvl="1"/>
            <a:r>
              <a:rPr lang="fa-IR" sz="2900" dirty="0" err="1" smtClean="0"/>
              <a:t>عکس‌العمل</a:t>
            </a:r>
            <a:r>
              <a:rPr lang="fa-IR" sz="2900" dirty="0" smtClean="0"/>
              <a:t> مناسب به </a:t>
            </a:r>
            <a:r>
              <a:rPr lang="fa-IR" sz="2900" dirty="0" err="1" smtClean="0"/>
              <a:t>ازای</a:t>
            </a:r>
            <a:r>
              <a:rPr lang="fa-IR" sz="2900" dirty="0" smtClean="0"/>
              <a:t> هر نوع خطا</a:t>
            </a:r>
          </a:p>
          <a:p>
            <a:r>
              <a:rPr lang="fa-IR" dirty="0" smtClean="0"/>
              <a:t>نکته:</a:t>
            </a:r>
          </a:p>
          <a:p>
            <a:pPr lvl="1"/>
            <a:r>
              <a:rPr lang="fa-IR" sz="2900" dirty="0" smtClean="0"/>
              <a:t>همچنان </a:t>
            </a:r>
            <a:r>
              <a:rPr lang="fa-IR" sz="2900" dirty="0"/>
              <a:t>باید برای </a:t>
            </a:r>
            <a:r>
              <a:rPr lang="fa-IR" sz="2900" b="1" dirty="0"/>
              <a:t>تشخیص</a:t>
            </a:r>
            <a:r>
              <a:rPr lang="fa-IR" sz="2900" dirty="0"/>
              <a:t>، </a:t>
            </a:r>
            <a:r>
              <a:rPr lang="fa-IR" sz="2900" b="1" dirty="0"/>
              <a:t>گزارش</a:t>
            </a:r>
            <a:r>
              <a:rPr lang="fa-IR" sz="2900" dirty="0"/>
              <a:t> و </a:t>
            </a:r>
            <a:r>
              <a:rPr lang="fa-IR" sz="2900" b="1" dirty="0"/>
              <a:t>مدیریت </a:t>
            </a:r>
            <a:r>
              <a:rPr lang="fa-IR" sz="2900" dirty="0" err="1"/>
              <a:t>استثناها</a:t>
            </a:r>
            <a:r>
              <a:rPr lang="fa-IR" sz="2900" dirty="0"/>
              <a:t> </a:t>
            </a:r>
            <a:r>
              <a:rPr lang="fa-IR" sz="2900" dirty="0" err="1"/>
              <a:t>برنامه‌نویسی</a:t>
            </a:r>
            <a:r>
              <a:rPr lang="fa-IR" sz="2900" dirty="0"/>
              <a:t> کنیم</a:t>
            </a:r>
          </a:p>
          <a:p>
            <a:pPr lvl="1"/>
            <a:r>
              <a:rPr lang="fa-IR" sz="2900" dirty="0"/>
              <a:t>چارچوب مدیریت خطاها مسئول رسیدگی به این امور نیست</a:t>
            </a:r>
          </a:p>
          <a:p>
            <a:pPr lvl="1"/>
            <a:r>
              <a:rPr lang="fa-IR" sz="2900" dirty="0"/>
              <a:t>این چارچوب فقط ما را در سازماندهی مؤثر این کارها کمک می‌کند</a:t>
            </a:r>
          </a:p>
          <a:p>
            <a:endParaRPr lang="en-US" dirty="0"/>
          </a:p>
          <a:p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172003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جداسازی </a:t>
            </a:r>
            <a:r>
              <a:rPr lang="fa-IR" dirty="0" err="1" smtClean="0"/>
              <a:t>کدهای</a:t>
            </a:r>
            <a:r>
              <a:rPr lang="fa-IR" dirty="0" smtClean="0"/>
              <a:t> مدیریت خطا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متد شبه کد زیر را در نظر بگیرید</a:t>
            </a:r>
          </a:p>
          <a:p>
            <a:r>
              <a:rPr lang="fa-IR" dirty="0" smtClean="0"/>
              <a:t>کل یک فایل را داخل حافظه فراخوانی می‌کند</a:t>
            </a:r>
            <a:endParaRPr lang="en-US" dirty="0" smtClean="0"/>
          </a:p>
          <a:p>
            <a:r>
              <a:rPr lang="fa-IR" dirty="0" smtClean="0"/>
              <a:t>(این یک </a:t>
            </a:r>
            <a:r>
              <a:rPr lang="fa-IR" dirty="0" err="1" smtClean="0"/>
              <a:t>شبه‌کد</a:t>
            </a:r>
            <a:r>
              <a:rPr lang="fa-IR" dirty="0" smtClean="0"/>
              <a:t> است، کد جاوا نیست)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355300"/>
            <a:ext cx="5334000" cy="2893100"/>
          </a:xfrm>
          <a:prstGeom prst="rect">
            <a:avLst/>
          </a:prstGeom>
          <a:solidFill>
            <a:srgbClr val="DBFBEC"/>
          </a:solidFill>
        </p:spPr>
        <p:txBody>
          <a:bodyPr wrap="square">
            <a:spAutoFit/>
          </a:bodyPr>
          <a:lstStyle/>
          <a:p>
            <a:r>
              <a:rPr lang="en-US" sz="2600" b="1" dirty="0" err="1"/>
              <a:t>readFile</a:t>
            </a:r>
            <a:r>
              <a:rPr lang="en-US" sz="2600" b="1" dirty="0"/>
              <a:t> {</a:t>
            </a:r>
          </a:p>
          <a:p>
            <a:r>
              <a:rPr lang="en-US" sz="2600" b="1" dirty="0" smtClean="0"/>
              <a:t>  open </a:t>
            </a:r>
            <a:r>
              <a:rPr lang="en-US" sz="2600" b="1" dirty="0"/>
              <a:t>the file;</a:t>
            </a:r>
          </a:p>
          <a:p>
            <a:r>
              <a:rPr lang="en-US" sz="2600" b="1" dirty="0" smtClean="0"/>
              <a:t>  determine </a:t>
            </a:r>
            <a:r>
              <a:rPr lang="en-US" sz="2600" b="1" dirty="0"/>
              <a:t>its size;</a:t>
            </a:r>
          </a:p>
          <a:p>
            <a:r>
              <a:rPr lang="en-US" sz="2600" b="1" dirty="0" smtClean="0"/>
              <a:t>  allocate </a:t>
            </a:r>
            <a:r>
              <a:rPr lang="en-US" sz="2600" b="1" dirty="0"/>
              <a:t>that much memory;</a:t>
            </a:r>
          </a:p>
          <a:p>
            <a:r>
              <a:rPr lang="en-US" sz="2600" b="1" dirty="0" smtClean="0"/>
              <a:t>  read </a:t>
            </a:r>
            <a:r>
              <a:rPr lang="en-US" sz="2600" b="1" dirty="0"/>
              <a:t>the file into memory;</a:t>
            </a:r>
          </a:p>
          <a:p>
            <a:r>
              <a:rPr lang="en-US" sz="2600" b="1" dirty="0" smtClean="0"/>
              <a:t>  close </a:t>
            </a:r>
            <a:r>
              <a:rPr lang="en-US" sz="2600" b="1" dirty="0"/>
              <a:t>the file;</a:t>
            </a:r>
          </a:p>
          <a:p>
            <a:r>
              <a:rPr lang="en-US" sz="2600" b="1" dirty="0" smtClean="0"/>
              <a:t>}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17149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سرفصل</a:t>
            </a:r>
            <a:r>
              <a:rPr lang="fa-IR" dirty="0" smtClean="0"/>
              <a:t> مطالب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ماهیت خطا و استثنا</a:t>
            </a:r>
          </a:p>
          <a:p>
            <a:r>
              <a:rPr lang="fa-IR" dirty="0" smtClean="0"/>
              <a:t>چارچوب مدیریت </a:t>
            </a:r>
            <a:r>
              <a:rPr lang="fa-IR" dirty="0" err="1" smtClean="0"/>
              <a:t>استثناها</a:t>
            </a:r>
            <a:endParaRPr lang="fa-IR" dirty="0" smtClean="0"/>
          </a:p>
          <a:p>
            <a:r>
              <a:rPr lang="fa-IR" dirty="0" smtClean="0"/>
              <a:t>مزایای </a:t>
            </a:r>
            <a:r>
              <a:rPr lang="fa-IR" dirty="0"/>
              <a:t>چارچوب </a:t>
            </a:r>
            <a:r>
              <a:rPr lang="fa-IR" dirty="0" smtClean="0"/>
              <a:t>مدیریت </a:t>
            </a:r>
            <a:r>
              <a:rPr lang="fa-IR" dirty="0" err="1" smtClean="0"/>
              <a:t>استثناها</a:t>
            </a:r>
            <a:endParaRPr lang="fa-IR" dirty="0" smtClean="0"/>
          </a:p>
          <a:p>
            <a:r>
              <a:rPr lang="fa-IR" dirty="0" smtClean="0"/>
              <a:t>مدیریت </a:t>
            </a:r>
            <a:r>
              <a:rPr lang="fa-IR" dirty="0" err="1" smtClean="0"/>
              <a:t>استثناها</a:t>
            </a:r>
            <a:r>
              <a:rPr lang="fa-IR" dirty="0" smtClean="0"/>
              <a:t> در جاوا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248870"/>
            <a:ext cx="813716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Exception Handling in Java</a:t>
            </a:r>
            <a:endParaRPr lang="en-US" sz="4800" b="0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074" name="Picture 2" descr="http://www.37steps.com/wp-content/uploads/2013/05/ex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8625" y="2028825"/>
            <a:ext cx="2695575" cy="198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95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228600"/>
            <a:ext cx="3733800" cy="1447800"/>
          </a:xfrm>
        </p:spPr>
        <p:txBody>
          <a:bodyPr>
            <a:normAutofit fontScale="90000"/>
          </a:bodyPr>
          <a:lstStyle/>
          <a:p>
            <a:pPr algn="ctr"/>
            <a:r>
              <a:rPr lang="fa-IR" sz="4800" dirty="0" smtClean="0"/>
              <a:t>روش سنتی مدیریت خطاها</a:t>
            </a:r>
            <a:endParaRPr lang="en-US" sz="4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25" y="71414"/>
            <a:ext cx="34956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3761000"/>
            <a:ext cx="4143372" cy="3025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9249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3038" y="228600"/>
            <a:ext cx="3838562" cy="1600200"/>
          </a:xfrm>
        </p:spPr>
        <p:txBody>
          <a:bodyPr>
            <a:normAutofit/>
          </a:bodyPr>
          <a:lstStyle/>
          <a:p>
            <a:pPr algn="ctr"/>
            <a:r>
              <a:rPr lang="fa-IR" sz="4800" dirty="0" smtClean="0"/>
              <a:t>روش جدید مدیریت خطا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57544"/>
            <a:ext cx="4853011" cy="597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871531" y="1071546"/>
            <a:ext cx="3714776" cy="1571636"/>
          </a:xfrm>
          <a:prstGeom prst="roundRect">
            <a:avLst/>
          </a:prstGeom>
          <a:solidFill>
            <a:srgbClr val="92D05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57217" y="2571744"/>
            <a:ext cx="4429156" cy="3714776"/>
          </a:xfrm>
          <a:prstGeom prst="roundRect">
            <a:avLst>
              <a:gd name="adj" fmla="val 2655"/>
            </a:avLst>
          </a:prstGeom>
          <a:solidFill>
            <a:srgbClr val="FF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24438" y="2742659"/>
            <a:ext cx="3686162" cy="2538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</a:pPr>
            <a:r>
              <a:rPr lang="fa-IR" sz="2800" dirty="0" smtClean="0">
                <a:solidFill>
                  <a:prstClr val="black"/>
                </a:solidFill>
                <a:cs typeface="B Nazanin" pitchFamily="2" charset="-78"/>
              </a:rPr>
              <a:t>این </a:t>
            </a:r>
            <a:r>
              <a:rPr lang="fa-IR" sz="2800" dirty="0">
                <a:solidFill>
                  <a:prstClr val="black"/>
                </a:solidFill>
                <a:cs typeface="B Nazanin" pitchFamily="2" charset="-78"/>
              </a:rPr>
              <a:t>یک </a:t>
            </a:r>
            <a:r>
              <a:rPr lang="fa-IR" sz="2800" dirty="0" err="1">
                <a:solidFill>
                  <a:prstClr val="black"/>
                </a:solidFill>
                <a:cs typeface="B Nazanin" pitchFamily="2" charset="-78"/>
              </a:rPr>
              <a:t>شبه‌کد</a:t>
            </a:r>
            <a:r>
              <a:rPr lang="fa-IR" sz="2800" dirty="0">
                <a:solidFill>
                  <a:prstClr val="black"/>
                </a:solidFill>
                <a:cs typeface="B Nazanin" pitchFamily="2" charset="-78"/>
              </a:rPr>
              <a:t> </a:t>
            </a:r>
            <a:r>
              <a:rPr lang="fa-IR" sz="2800" dirty="0" smtClean="0">
                <a:solidFill>
                  <a:prstClr val="black"/>
                </a:solidFill>
                <a:cs typeface="B Nazanin" pitchFamily="2" charset="-78"/>
              </a:rPr>
              <a:t>است</a:t>
            </a:r>
          </a:p>
          <a:p>
            <a:pPr lvl="0" algn="r" rtl="1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</a:pPr>
            <a:r>
              <a:rPr lang="fa-IR" sz="2800" dirty="0" smtClean="0">
                <a:solidFill>
                  <a:prstClr val="black"/>
                </a:solidFill>
                <a:cs typeface="B Nazanin" pitchFamily="2" charset="-78"/>
              </a:rPr>
              <a:t>(کد </a:t>
            </a:r>
            <a:r>
              <a:rPr lang="fa-IR" sz="2800" dirty="0">
                <a:solidFill>
                  <a:prstClr val="black"/>
                </a:solidFill>
                <a:cs typeface="B Nazanin" pitchFamily="2" charset="-78"/>
              </a:rPr>
              <a:t>جاوا نیست</a:t>
            </a:r>
            <a:r>
              <a:rPr lang="fa-IR" sz="2800" dirty="0" smtClean="0">
                <a:solidFill>
                  <a:prstClr val="black"/>
                </a:solidFill>
                <a:cs typeface="B Nazanin" pitchFamily="2" charset="-78"/>
              </a:rPr>
              <a:t>)</a:t>
            </a:r>
          </a:p>
          <a:p>
            <a:pPr lvl="0" algn="r" rtl="1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</a:pPr>
            <a:r>
              <a:rPr lang="fa-IR" sz="2800" dirty="0" smtClean="0">
                <a:solidFill>
                  <a:prstClr val="black"/>
                </a:solidFill>
                <a:cs typeface="B Nazanin" pitchFamily="2" charset="-78"/>
              </a:rPr>
              <a:t>که چارچوب مدیریت استثنا را </a:t>
            </a:r>
            <a:br>
              <a:rPr lang="fa-IR" sz="2800" dirty="0" smtClean="0">
                <a:solidFill>
                  <a:prstClr val="black"/>
                </a:solidFill>
                <a:cs typeface="B Nazanin" pitchFamily="2" charset="-78"/>
              </a:rPr>
            </a:br>
            <a:r>
              <a:rPr lang="fa-IR" sz="2800" dirty="0" smtClean="0">
                <a:solidFill>
                  <a:prstClr val="black"/>
                </a:solidFill>
                <a:cs typeface="B Nazanin" pitchFamily="2" charset="-78"/>
              </a:rPr>
              <a:t>توصیف می‌کند</a:t>
            </a:r>
            <a:endParaRPr lang="fa-IR" sz="2800" dirty="0">
              <a:solidFill>
                <a:prstClr val="black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9001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مفهوم </a:t>
            </a:r>
            <a:r>
              <a:rPr lang="en-US" dirty="0" smtClean="0"/>
              <a:t>stack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 smtClean="0"/>
              <a:t>وقتی استثنا را دریافت </a:t>
            </a:r>
            <a:r>
              <a:rPr lang="fa-IR" dirty="0"/>
              <a:t>(</a:t>
            </a:r>
            <a:r>
              <a:rPr lang="en-US" dirty="0"/>
              <a:t>catch</a:t>
            </a:r>
            <a:r>
              <a:rPr lang="fa-IR" dirty="0"/>
              <a:t>) </a:t>
            </a:r>
            <a:r>
              <a:rPr lang="fa-IR" dirty="0" smtClean="0"/>
              <a:t>می‌کنیم، این اطلاعات در شیء استثنا موجود است:</a:t>
            </a:r>
            <a:endParaRPr lang="fa-IR" dirty="0"/>
          </a:p>
          <a:p>
            <a:pPr lvl="1"/>
            <a:r>
              <a:rPr lang="fa-IR" dirty="0" smtClean="0"/>
              <a:t>محل اصلی پرتاب شدن استثنا </a:t>
            </a:r>
          </a:p>
          <a:p>
            <a:pPr lvl="1"/>
            <a:r>
              <a:rPr lang="fa-IR" dirty="0" smtClean="0"/>
              <a:t>مجموعه (</a:t>
            </a:r>
            <a:r>
              <a:rPr lang="en-US" dirty="0" smtClean="0"/>
              <a:t>stack</a:t>
            </a:r>
            <a:r>
              <a:rPr lang="fa-IR" dirty="0" smtClean="0"/>
              <a:t>) </a:t>
            </a:r>
            <a:r>
              <a:rPr lang="fa-IR" dirty="0" err="1" smtClean="0"/>
              <a:t>متدهایی</a:t>
            </a:r>
            <a:r>
              <a:rPr lang="fa-IR" dirty="0" smtClean="0"/>
              <a:t> که استثنا از </a:t>
            </a:r>
            <a:r>
              <a:rPr lang="fa-IR" dirty="0" err="1" smtClean="0"/>
              <a:t>آن‌ها</a:t>
            </a:r>
            <a:r>
              <a:rPr lang="fa-IR" dirty="0" smtClean="0"/>
              <a:t> رد شده است</a:t>
            </a:r>
          </a:p>
          <a:p>
            <a:r>
              <a:rPr lang="fa-IR" dirty="0" smtClean="0"/>
              <a:t>به مجموعه این اطلاعات </a:t>
            </a:r>
            <a:r>
              <a:rPr lang="en-US" dirty="0" smtClean="0"/>
              <a:t>stack trace</a:t>
            </a:r>
            <a:r>
              <a:rPr lang="fa-IR" dirty="0" smtClean="0"/>
              <a:t> گفته می‌شود</a:t>
            </a:r>
            <a:endParaRPr lang="en-US" dirty="0" smtClean="0"/>
          </a:p>
          <a:p>
            <a:r>
              <a:rPr lang="fa-IR" dirty="0" smtClean="0"/>
              <a:t>در مواقع </a:t>
            </a:r>
            <a:r>
              <a:rPr lang="fa-IR" dirty="0" err="1" smtClean="0"/>
              <a:t>اشکال‌یابی</a:t>
            </a:r>
            <a:r>
              <a:rPr lang="fa-IR" dirty="0" smtClean="0"/>
              <a:t> برنامه، به این اطلاعات احتیاج داریم</a:t>
            </a:r>
          </a:p>
          <a:p>
            <a:r>
              <a:rPr lang="fa-IR" dirty="0" smtClean="0"/>
              <a:t>برخی متدهای دستیابی به </a:t>
            </a:r>
            <a:r>
              <a:rPr lang="en-US" dirty="0" smtClean="0"/>
              <a:t>stack trace</a:t>
            </a:r>
            <a:r>
              <a:rPr lang="fa-IR" dirty="0" smtClean="0"/>
              <a:t> از طریق شیء استثنا:</a:t>
            </a:r>
          </a:p>
          <a:p>
            <a:pPr algn="l" rtl="0"/>
            <a:r>
              <a:rPr lang="en-US" dirty="0" err="1" smtClean="0"/>
              <a:t>printStackTrace</a:t>
            </a:r>
            <a:r>
              <a:rPr lang="en-US" dirty="0"/>
              <a:t>();</a:t>
            </a:r>
          </a:p>
          <a:p>
            <a:pPr algn="l" rtl="0"/>
            <a:r>
              <a:rPr lang="en-US" dirty="0" err="1" smtClean="0"/>
              <a:t>getStackTrace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2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751344"/>
            <a:ext cx="8001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StackTrace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try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f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sz="2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f() {</a:t>
            </a:r>
          </a:p>
          <a:p>
            <a:r>
              <a:rPr lang="en-US" sz="22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g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g() {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throw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NullPointerException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2057400"/>
            <a:ext cx="4572000" cy="1963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lvl="0" algn="r" rtl="1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</a:pPr>
            <a:r>
              <a:rPr lang="fa-IR" sz="3200" dirty="0" smtClean="0">
                <a:solidFill>
                  <a:prstClr val="black"/>
                </a:solidFill>
                <a:cs typeface="B Nazanin" pitchFamily="2" charset="-78"/>
              </a:rPr>
              <a:t>خروجی:</a:t>
            </a:r>
            <a:endParaRPr lang="en-US" sz="3200" dirty="0" smtClean="0">
              <a:solidFill>
                <a:prstClr val="black"/>
              </a:solidFill>
              <a:cs typeface="B Nazanin" pitchFamily="2" charset="-78"/>
            </a:endParaRPr>
          </a:p>
          <a:p>
            <a:r>
              <a:rPr lang="en-US" sz="2000" u="sng" dirty="0" err="1" smtClean="0">
                <a:solidFill>
                  <a:srgbClr val="0066CC"/>
                </a:solidFill>
                <a:latin typeface="Consolas" panose="020B0609020204030204" pitchFamily="49" charset="0"/>
              </a:rPr>
              <a:t>java.lang.NullPointerException</a:t>
            </a:r>
            <a:endParaRPr lang="en-US" sz="2000" u="sng" dirty="0" smtClean="0">
              <a:solidFill>
                <a:srgbClr val="0066CC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at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Third.g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000" u="sng" dirty="0">
                <a:solidFill>
                  <a:srgbClr val="0066CC"/>
                </a:solidFill>
                <a:latin typeface="Consolas" panose="020B0609020204030204" pitchFamily="49" charset="0"/>
              </a:rPr>
              <a:t>Third.java:18</a:t>
            </a:r>
            <a:r>
              <a:rPr lang="en-US" sz="2000" u="sng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at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Third.f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000" u="sng" dirty="0">
                <a:solidFill>
                  <a:srgbClr val="0066CC"/>
                </a:solidFill>
                <a:latin typeface="Consolas" panose="020B0609020204030204" pitchFamily="49" charset="0"/>
              </a:rPr>
              <a:t>Third.java:13</a:t>
            </a:r>
            <a:r>
              <a:rPr lang="en-US" sz="2000" u="sng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at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Third.main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000" u="sng" dirty="0">
                <a:solidFill>
                  <a:srgbClr val="0066CC"/>
                </a:solidFill>
                <a:latin typeface="Consolas" panose="020B0609020204030204" pitchFamily="49" charset="0"/>
              </a:rPr>
              <a:t>Third.java:5</a:t>
            </a:r>
            <a:r>
              <a:rPr lang="en-US" sz="2000" u="sng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824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58847"/>
            <a:ext cx="8763000" cy="62324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Quiz {</a:t>
            </a:r>
          </a:p>
          <a:p>
            <a:r>
              <a:rPr lang="en-US" sz="2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Scanner </a:t>
            </a:r>
            <a:r>
              <a:rPr lang="en-US" sz="21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sz="21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1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1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your age:"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21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2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21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validAge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while</a:t>
            </a:r>
            <a:r>
              <a:rPr lang="en-US" sz="2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sz="2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validAge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try</a:t>
            </a:r>
            <a:r>
              <a:rPr lang="en-US" sz="2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String </a:t>
            </a:r>
            <a:r>
              <a:rPr lang="en-US" sz="2100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1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1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age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sz="2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sz="21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21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1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sz="21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validAge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sz="21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1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1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1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"Enter </a:t>
            </a:r>
            <a:r>
              <a:rPr lang="en-US" sz="2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a valid </a:t>
            </a:r>
            <a:r>
              <a:rPr lang="en-US" sz="21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number</a:t>
            </a:r>
            <a:r>
              <a:rPr lang="en-US" sz="2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1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1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"You are "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years old"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-76200"/>
            <a:ext cx="4800600" cy="762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a-IR" dirty="0" smtClean="0"/>
              <a:t>کوییز: خروجی این برنامه؟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05400" y="1752600"/>
            <a:ext cx="3810000" cy="1212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r" rtl="1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</a:pPr>
            <a:r>
              <a:rPr lang="fa-IR" sz="2800" dirty="0" smtClean="0">
                <a:latin typeface="Consolas" panose="020B0609020204030204" pitchFamily="49" charset="0"/>
                <a:cs typeface="B Nazanin" panose="00000400000000000000" pitchFamily="2" charset="-78"/>
              </a:rPr>
              <a:t>فرض کنید کاربر به ترتیب مقادیر </a:t>
            </a:r>
            <a:r>
              <a:rPr lang="en-US" sz="2800" dirty="0" smtClean="0">
                <a:latin typeface="Consolas" panose="020B0609020204030204" pitchFamily="49" charset="0"/>
                <a:cs typeface="B Nazanin" panose="00000400000000000000" pitchFamily="2" charset="-78"/>
              </a:rPr>
              <a:t>a</a:t>
            </a:r>
            <a:r>
              <a:rPr lang="fa-IR" sz="2800" dirty="0" smtClean="0">
                <a:latin typeface="Consolas" panose="020B0609020204030204" pitchFamily="49" charset="0"/>
                <a:cs typeface="B Nazanin" panose="00000400000000000000" pitchFamily="2" charset="-78"/>
              </a:rPr>
              <a:t> و </a:t>
            </a:r>
            <a:r>
              <a:rPr lang="en-US" sz="2800" dirty="0" err="1" smtClean="0">
                <a:latin typeface="Consolas" panose="020B0609020204030204" pitchFamily="49" charset="0"/>
                <a:cs typeface="B Nazanin" panose="00000400000000000000" pitchFamily="2" charset="-78"/>
              </a:rPr>
              <a:t>abc</a:t>
            </a:r>
            <a:r>
              <a:rPr lang="fa-IR" sz="2800" dirty="0" smtClean="0">
                <a:latin typeface="Consolas" panose="020B0609020204030204" pitchFamily="49" charset="0"/>
                <a:cs typeface="B Nazanin" panose="00000400000000000000" pitchFamily="2" charset="-78"/>
              </a:rPr>
              <a:t> و 21 را وارد کند</a:t>
            </a:r>
            <a:endParaRPr lang="en-US" sz="2800" dirty="0">
              <a:latin typeface="Consolas" panose="020B0609020204030204" pitchFamily="49" charset="0"/>
              <a:cs typeface="B Nazani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1600" y="2819400"/>
            <a:ext cx="3886200" cy="1446550"/>
          </a:xfrm>
          <a:prstGeom prst="rect">
            <a:avLst/>
          </a:prstGeom>
          <a:solidFill>
            <a:srgbClr val="DBFBEC"/>
          </a:solidFill>
        </p:spPr>
        <p:txBody>
          <a:bodyPr wrap="square">
            <a:spAutoFit/>
          </a:bodyPr>
          <a:lstStyle/>
          <a:p>
            <a:r>
              <a:rPr lang="en-US" sz="2200" dirty="0"/>
              <a:t>Enter your </a:t>
            </a:r>
            <a:r>
              <a:rPr lang="en-US" sz="2200" dirty="0" smtClean="0"/>
              <a:t>age: </a:t>
            </a:r>
            <a:r>
              <a:rPr lang="en-US" sz="2200" dirty="0" smtClean="0">
                <a:solidFill>
                  <a:srgbClr val="C00000"/>
                </a:solidFill>
              </a:rPr>
              <a:t>a</a:t>
            </a:r>
            <a:endParaRPr lang="en-US" sz="2200" dirty="0">
              <a:solidFill>
                <a:srgbClr val="C00000"/>
              </a:solidFill>
            </a:endParaRPr>
          </a:p>
          <a:p>
            <a:r>
              <a:rPr lang="en-US" sz="2200" dirty="0"/>
              <a:t>Enter a valid number</a:t>
            </a:r>
            <a:r>
              <a:rPr lang="en-US" sz="2200" dirty="0" smtClean="0"/>
              <a:t>: </a:t>
            </a:r>
            <a:r>
              <a:rPr lang="en-US" sz="2200" dirty="0" err="1" smtClean="0">
                <a:solidFill>
                  <a:srgbClr val="C00000"/>
                </a:solidFill>
              </a:rPr>
              <a:t>abc</a:t>
            </a:r>
            <a:endParaRPr lang="en-US" sz="2200" dirty="0">
              <a:solidFill>
                <a:srgbClr val="C00000"/>
              </a:solidFill>
            </a:endParaRPr>
          </a:p>
          <a:p>
            <a:r>
              <a:rPr lang="en-US" sz="2200" dirty="0"/>
              <a:t>Enter a valid number</a:t>
            </a:r>
            <a:r>
              <a:rPr lang="en-US" sz="2200" dirty="0" smtClean="0"/>
              <a:t>: </a:t>
            </a:r>
            <a:r>
              <a:rPr lang="en-US" sz="2200" dirty="0" smtClean="0">
                <a:solidFill>
                  <a:srgbClr val="C00000"/>
                </a:solidFill>
              </a:rPr>
              <a:t>21</a:t>
            </a:r>
            <a:endParaRPr lang="en-US" sz="2200" dirty="0">
              <a:solidFill>
                <a:srgbClr val="C00000"/>
              </a:solidFill>
            </a:endParaRPr>
          </a:p>
          <a:p>
            <a:r>
              <a:rPr lang="en-US" sz="2200" dirty="0"/>
              <a:t>You are 21 years old</a:t>
            </a:r>
            <a:endParaRPr lang="en-US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41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عملی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9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عملی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استفاده از </a:t>
            </a:r>
            <a:r>
              <a:rPr lang="en-US" dirty="0" smtClean="0"/>
              <a:t>try</a:t>
            </a:r>
            <a:r>
              <a:rPr lang="fa-IR" dirty="0" smtClean="0"/>
              <a:t> ، </a:t>
            </a:r>
            <a:r>
              <a:rPr lang="en-US" dirty="0" smtClean="0"/>
              <a:t>catch</a:t>
            </a:r>
            <a:r>
              <a:rPr lang="fa-IR" dirty="0" smtClean="0"/>
              <a:t> ، </a:t>
            </a:r>
            <a:r>
              <a:rPr lang="en-US" dirty="0" smtClean="0"/>
              <a:t>throw</a:t>
            </a:r>
            <a:r>
              <a:rPr lang="fa-IR" dirty="0" smtClean="0"/>
              <a:t> و </a:t>
            </a:r>
            <a:r>
              <a:rPr lang="en-US" dirty="0" smtClean="0"/>
              <a:t>throws</a:t>
            </a:r>
            <a:r>
              <a:rPr lang="fa-IR" dirty="0" smtClean="0"/>
              <a:t> در یک برنامه</a:t>
            </a:r>
          </a:p>
          <a:p>
            <a:r>
              <a:rPr lang="fa-IR" dirty="0" smtClean="0"/>
              <a:t>استفاده از متدهای کلاس </a:t>
            </a:r>
            <a:r>
              <a:rPr lang="en-US" dirty="0" smtClean="0"/>
              <a:t>Exception</a:t>
            </a:r>
          </a:p>
          <a:p>
            <a:pPr lvl="1" algn="l" rtl="0"/>
            <a:r>
              <a:rPr lang="en-US" dirty="0" err="1"/>
              <a:t>e.printStackTrace</a:t>
            </a:r>
            <a:r>
              <a:rPr lang="en-US" dirty="0" smtClean="0"/>
              <a:t>()</a:t>
            </a:r>
          </a:p>
          <a:p>
            <a:pPr lvl="1" algn="l" rtl="0"/>
            <a:r>
              <a:rPr lang="en-US" dirty="0" err="1"/>
              <a:t>e.getMessage</a:t>
            </a:r>
            <a:r>
              <a:rPr lang="en-US" dirty="0" smtClean="0"/>
              <a:t>();</a:t>
            </a:r>
          </a:p>
          <a:p>
            <a:pPr lvl="1" algn="l" rtl="0"/>
            <a:r>
              <a:rPr lang="en-US" dirty="0" err="1"/>
              <a:t>e.getStackTrace</a:t>
            </a:r>
            <a:r>
              <a:rPr lang="en-US" dirty="0" smtClean="0"/>
              <a:t>()</a:t>
            </a:r>
          </a:p>
          <a:p>
            <a:r>
              <a:rPr lang="fa-IR" dirty="0" smtClean="0"/>
              <a:t>صحبت درباره مفهوم </a:t>
            </a:r>
            <a:r>
              <a:rPr lang="fa-IR" dirty="0" err="1" smtClean="0"/>
              <a:t>لاگ</a:t>
            </a:r>
            <a:r>
              <a:rPr lang="fa-IR" dirty="0" smtClean="0"/>
              <a:t> (</a:t>
            </a:r>
            <a:r>
              <a:rPr lang="en-US" dirty="0" smtClean="0"/>
              <a:t>log</a:t>
            </a:r>
            <a:r>
              <a:rPr lang="fa-I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4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استثنا</a:t>
            </a:r>
            <a:br>
              <a:rPr lang="fa-IR" dirty="0" smtClean="0"/>
            </a:br>
            <a:r>
              <a:rPr lang="en-US" dirty="0" smtClean="0"/>
              <a:t>Exception 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err="1" smtClean="0"/>
              <a:t>دسته‌بندی</a:t>
            </a:r>
            <a:r>
              <a:rPr lang="fa-IR" dirty="0" smtClean="0"/>
              <a:t> انواع خطاها و </a:t>
            </a:r>
            <a:r>
              <a:rPr lang="fa-IR" dirty="0" err="1" smtClean="0"/>
              <a:t>استثناها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a-IR" dirty="0" smtClean="0"/>
              <a:t>هر استثنا، نوعی دارد</a:t>
            </a:r>
          </a:p>
          <a:p>
            <a:pPr lvl="1"/>
            <a:r>
              <a:rPr lang="fa-IR" sz="2600" dirty="0" smtClean="0"/>
              <a:t>مثلاً نوع «خطا هنگام خواندن فایل» و «خطای تقسیم بر صفر» متفاوت است</a:t>
            </a:r>
          </a:p>
          <a:p>
            <a:r>
              <a:rPr lang="fa-IR" sz="3000" dirty="0" smtClean="0"/>
              <a:t>هر استثنا یک شیء است (شیء استثنا)</a:t>
            </a:r>
          </a:p>
          <a:p>
            <a:r>
              <a:rPr lang="fa-IR" sz="3000" dirty="0" smtClean="0"/>
              <a:t>هر شیء نوعی (</a:t>
            </a:r>
            <a:r>
              <a:rPr lang="en-US" sz="3000" dirty="0" smtClean="0"/>
              <a:t>type</a:t>
            </a:r>
            <a:r>
              <a:rPr lang="fa-IR" sz="3000" dirty="0" smtClean="0"/>
              <a:t> یا کلاس) دارد</a:t>
            </a:r>
          </a:p>
          <a:p>
            <a:r>
              <a:rPr lang="fa-IR" sz="3000" dirty="0" smtClean="0"/>
              <a:t>بنابراین </a:t>
            </a:r>
            <a:r>
              <a:rPr lang="fa-IR" sz="3000" dirty="0" err="1" smtClean="0"/>
              <a:t>می‌توانیم</a:t>
            </a:r>
            <a:r>
              <a:rPr lang="fa-IR" sz="3000" dirty="0" smtClean="0"/>
              <a:t> </a:t>
            </a:r>
            <a:r>
              <a:rPr lang="fa-IR" sz="3000" dirty="0" err="1" smtClean="0"/>
              <a:t>استثناها</a:t>
            </a:r>
            <a:r>
              <a:rPr lang="fa-IR" sz="3000" dirty="0" smtClean="0"/>
              <a:t> را با کمک نوع </a:t>
            </a:r>
            <a:r>
              <a:rPr lang="fa-IR" sz="3000" dirty="0" err="1" smtClean="0"/>
              <a:t>آن‌ها</a:t>
            </a:r>
            <a:r>
              <a:rPr lang="fa-IR" sz="3000" dirty="0" smtClean="0"/>
              <a:t> </a:t>
            </a:r>
            <a:r>
              <a:rPr lang="fa-IR" sz="3000" dirty="0" err="1" smtClean="0"/>
              <a:t>دسته‌بندی</a:t>
            </a:r>
            <a:r>
              <a:rPr lang="fa-IR" sz="3000" dirty="0" smtClean="0"/>
              <a:t> کنیم</a:t>
            </a:r>
          </a:p>
          <a:p>
            <a:r>
              <a:rPr lang="fa-IR" sz="3000" dirty="0" smtClean="0"/>
              <a:t>نوع </a:t>
            </a:r>
            <a:r>
              <a:rPr lang="fa-IR" sz="3000" dirty="0" err="1" smtClean="0"/>
              <a:t>استثناها</a:t>
            </a:r>
            <a:r>
              <a:rPr lang="fa-IR" sz="3000" dirty="0" smtClean="0"/>
              <a:t> به مدیریت بهتر </a:t>
            </a:r>
            <a:r>
              <a:rPr lang="fa-IR" sz="3000" dirty="0" err="1" smtClean="0"/>
              <a:t>آن‌ها</a:t>
            </a:r>
            <a:r>
              <a:rPr lang="fa-IR" sz="3000" dirty="0" smtClean="0"/>
              <a:t> کمک می‌کند</a:t>
            </a:r>
          </a:p>
          <a:p>
            <a:r>
              <a:rPr lang="fa-IR" sz="3000" dirty="0" smtClean="0"/>
              <a:t>جاوا کلاس‌های مختلفی برای این منظور دارد</a:t>
            </a:r>
          </a:p>
          <a:p>
            <a:pPr lvl="1"/>
            <a:r>
              <a:rPr lang="fa-IR" sz="2600" dirty="0" smtClean="0"/>
              <a:t>مانند </a:t>
            </a:r>
            <a:r>
              <a:rPr lang="en-US" sz="2600" dirty="0" err="1" smtClean="0"/>
              <a:t>NullPointerException</a:t>
            </a:r>
            <a:r>
              <a:rPr lang="fa-IR" sz="2600" dirty="0"/>
              <a:t> </a:t>
            </a:r>
            <a:r>
              <a:rPr lang="fa-IR" sz="2600" dirty="0" smtClean="0"/>
              <a:t>یا </a:t>
            </a:r>
            <a:r>
              <a:rPr lang="en-US" sz="2600" dirty="0" err="1" smtClean="0"/>
              <a:t>ClassCastException</a:t>
            </a:r>
            <a:endParaRPr lang="fa-IR" sz="2600" dirty="0" smtClean="0"/>
          </a:p>
          <a:p>
            <a:r>
              <a:rPr lang="fa-IR" sz="3000" dirty="0" err="1" smtClean="0"/>
              <a:t>می‌توانیم</a:t>
            </a:r>
            <a:r>
              <a:rPr lang="fa-IR" sz="3000" dirty="0" smtClean="0"/>
              <a:t> کلاس‌های جدید استثنا هم ایجاد کنیم</a:t>
            </a:r>
            <a:endParaRPr lang="en-US" sz="3000" dirty="0" smtClean="0"/>
          </a:p>
          <a:p>
            <a:pPr lvl="1"/>
            <a:r>
              <a:rPr lang="fa-IR" sz="2600" dirty="0" smtClean="0"/>
              <a:t>مثلاً: </a:t>
            </a:r>
            <a:r>
              <a:rPr lang="en-US" sz="2600" dirty="0" err="1" smtClean="0"/>
              <a:t>IranianBadNationalIdException</a:t>
            </a:r>
            <a:endParaRPr lang="fa-IR" sz="2600" dirty="0" smtClean="0"/>
          </a:p>
        </p:txBody>
      </p:sp>
    </p:spTree>
    <p:extLst>
      <p:ext uri="{BB962C8B-B14F-4D97-AF65-F5344CB8AC3E}">
        <p14:creationId xmlns:p14="http://schemas.microsoft.com/office/powerpoint/2010/main" val="86359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ماهیت خطا و استثنا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05465"/>
            <a:ext cx="8933011" cy="6395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1928794" y="1665130"/>
            <a:ext cx="2071702" cy="325586"/>
          </a:xfrm>
          <a:prstGeom prst="roundRect">
            <a:avLst/>
          </a:prstGeom>
          <a:solidFill>
            <a:srgbClr val="C0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00232" y="2209800"/>
            <a:ext cx="3000396" cy="280966"/>
          </a:xfrm>
          <a:prstGeom prst="roundRect">
            <a:avLst/>
          </a:prstGeom>
          <a:solidFill>
            <a:srgbClr val="C0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970190" y="3200399"/>
            <a:ext cx="2609922" cy="317063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92942" y="4953000"/>
            <a:ext cx="3751065" cy="381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934200" y="228600"/>
            <a:ext cx="2057400" cy="838200"/>
          </a:xfrm>
        </p:spPr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1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l" rtl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MultipleCatch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main(String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 algn="l" rtl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try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 rtl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den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(3/</a:t>
            </a:r>
            <a:r>
              <a:rPr lang="en-US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den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ArithmeticException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e1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"Divisor is zero"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ArrayIndexOutOfBoundsException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e2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"Missing argument"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"After exception"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3200400"/>
            <a:ext cx="4495800" cy="381000"/>
          </a:xfrm>
          <a:prstGeom prst="roundRect">
            <a:avLst/>
          </a:prstGeom>
          <a:solidFill>
            <a:srgbClr val="FFFF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14400" y="3962400"/>
            <a:ext cx="5867400" cy="381000"/>
          </a:xfrm>
          <a:prstGeom prst="roundRect">
            <a:avLst/>
          </a:prstGeom>
          <a:solidFill>
            <a:srgbClr val="FFFF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0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نحوه ایجاد کلاس </a:t>
            </a:r>
            <a:r>
              <a:rPr lang="en-US" dirty="0" smtClean="0"/>
              <a:t>Exception</a:t>
            </a:r>
            <a:r>
              <a:rPr lang="fa-IR" dirty="0" smtClean="0"/>
              <a:t> جدید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fa-IR" dirty="0" smtClean="0"/>
              <a:t>کلاس جدید باید </a:t>
            </a:r>
            <a:r>
              <a:rPr lang="fa-IR" dirty="0" err="1" smtClean="0"/>
              <a:t>زیرکلاس</a:t>
            </a:r>
            <a:r>
              <a:rPr lang="en-US" b="1" dirty="0" smtClean="0"/>
              <a:t>Exception </a:t>
            </a:r>
            <a:r>
              <a:rPr lang="fa-IR" dirty="0" smtClean="0"/>
              <a:t> باشد</a:t>
            </a:r>
          </a:p>
          <a:p>
            <a:pPr lvl="1"/>
            <a:r>
              <a:rPr lang="fa-IR" dirty="0"/>
              <a:t>کلاسی با عنوان </a:t>
            </a:r>
            <a:r>
              <a:rPr lang="en-US" dirty="0" err="1"/>
              <a:t>java.lang.Exception</a:t>
            </a:r>
            <a:r>
              <a:rPr lang="fa-IR" dirty="0" smtClean="0"/>
              <a:t> </a:t>
            </a:r>
            <a:r>
              <a:rPr lang="fa-IR" dirty="0"/>
              <a:t>در جاوا وجود دارد</a:t>
            </a:r>
          </a:p>
          <a:p>
            <a:pPr lvl="1"/>
            <a:r>
              <a:rPr lang="fa-IR" sz="2700" dirty="0" err="1" smtClean="0"/>
              <a:t>زیرکلاسهای</a:t>
            </a:r>
            <a:r>
              <a:rPr lang="fa-IR" sz="2700" dirty="0" smtClean="0"/>
              <a:t> </a:t>
            </a:r>
            <a:r>
              <a:rPr lang="en-US" sz="2700" dirty="0" smtClean="0"/>
              <a:t>Exception</a:t>
            </a:r>
            <a:r>
              <a:rPr lang="fa-IR" sz="2700" dirty="0" smtClean="0"/>
              <a:t> می‌توانند پرتاب (</a:t>
            </a:r>
            <a:r>
              <a:rPr lang="en-US" sz="2700" dirty="0" smtClean="0"/>
              <a:t>throw</a:t>
            </a:r>
            <a:r>
              <a:rPr lang="fa-IR" sz="2700" dirty="0" smtClean="0"/>
              <a:t>) یا دریافت (</a:t>
            </a:r>
            <a:r>
              <a:rPr lang="en-US" sz="2700" dirty="0" smtClean="0"/>
              <a:t>catch</a:t>
            </a:r>
            <a:r>
              <a:rPr lang="fa-IR" sz="2700" dirty="0" smtClean="0"/>
              <a:t>) شوند</a:t>
            </a:r>
          </a:p>
          <a:p>
            <a:r>
              <a:rPr lang="fa-IR" dirty="0" smtClean="0"/>
              <a:t>کلاسهای </a:t>
            </a:r>
            <a:r>
              <a:rPr lang="en-US" dirty="0" smtClean="0"/>
              <a:t>Exception</a:t>
            </a:r>
            <a:r>
              <a:rPr lang="fa-IR" dirty="0" smtClean="0"/>
              <a:t> معمولا کلاس‌های </a:t>
            </a:r>
            <a:r>
              <a:rPr lang="fa-IR" dirty="0" err="1" smtClean="0"/>
              <a:t>ساده‌ای</a:t>
            </a:r>
            <a:r>
              <a:rPr lang="fa-IR" dirty="0" smtClean="0"/>
              <a:t> هستند</a:t>
            </a:r>
          </a:p>
          <a:p>
            <a:pPr lvl="1"/>
            <a:r>
              <a:rPr lang="fa-IR" dirty="0" err="1" smtClean="0"/>
              <a:t>متدها</a:t>
            </a:r>
            <a:r>
              <a:rPr lang="fa-IR" dirty="0" smtClean="0"/>
              <a:t> و ويژگی‌های کم و مختصری دارند</a:t>
            </a:r>
          </a:p>
          <a:p>
            <a:pPr lvl="1"/>
            <a:r>
              <a:rPr lang="fa-IR" sz="2700" dirty="0" smtClean="0"/>
              <a:t>البته مثل همه کلاس‌ها می‌توانند سازنده، ويژگی و متدهای متنوعی داشته باشند</a:t>
            </a:r>
          </a:p>
          <a:p>
            <a:pPr lvl="1"/>
            <a:r>
              <a:rPr lang="fa-IR" dirty="0" smtClean="0"/>
              <a:t>معمولاً یک سازنده بدون پارامتر دارند</a:t>
            </a:r>
          </a:p>
          <a:p>
            <a:pPr lvl="1"/>
            <a:r>
              <a:rPr lang="fa-IR" dirty="0" smtClean="0"/>
              <a:t>و یک سازنده با پارامتر رشته دارند که پیغام خطا را مشخص می‌کند</a:t>
            </a:r>
          </a:p>
        </p:txBody>
      </p:sp>
    </p:spTree>
    <p:extLst>
      <p:ext uri="{BB962C8B-B14F-4D97-AF65-F5344CB8AC3E}">
        <p14:creationId xmlns:p14="http://schemas.microsoft.com/office/powerpoint/2010/main" val="160819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 کلاس </a:t>
            </a:r>
            <a:r>
              <a:rPr lang="en-US" dirty="0" err="1" smtClean="0"/>
              <a:t>java.io.IOException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fa-IR" sz="2000" dirty="0" smtClean="0"/>
          </a:p>
          <a:p>
            <a:r>
              <a:rPr lang="fa-IR" sz="2800" dirty="0" smtClean="0"/>
              <a:t>مثال از نحوه استفاده از کلاس </a:t>
            </a:r>
            <a:r>
              <a:rPr lang="en-US" sz="2800" dirty="0" err="1" smtClean="0"/>
              <a:t>IOException</a:t>
            </a:r>
            <a:r>
              <a:rPr lang="fa-IR" sz="2800" dirty="0" smtClean="0"/>
              <a:t> 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066800"/>
            <a:ext cx="6400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 class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4702314"/>
            <a:ext cx="38862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...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throw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5540514"/>
            <a:ext cx="85344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...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throw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"Internal state </a:t>
            </a:r>
            <a:r>
              <a:rPr lang="en-US" sz="20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failure"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657600" y="1161288"/>
            <a:ext cx="2514600" cy="3048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85800" y="1653450"/>
            <a:ext cx="3276600" cy="101355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85800" y="2590800"/>
            <a:ext cx="5257800" cy="10668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8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 ایجاد کلاس استثنای جدید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BadIranianNationalID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Exception </a:t>
            </a:r>
            <a:r>
              <a:rPr lang="en-US" sz="2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  <a:endParaRPr lang="en-US" sz="2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endParaRPr lang="en-US" sz="2800" b="1" dirty="0"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endParaRPr lang="en-US" sz="2800" b="1" dirty="0"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533400" y="2287012"/>
            <a:ext cx="7696200" cy="30469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()!=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10)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throw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BadIranianNationalID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"Accept </a:t>
            </a:r>
            <a:r>
              <a:rPr lang="en-US" sz="2400" b="1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NationalID</a:t>
            </a:r>
            <a:r>
              <a:rPr lang="en-US" sz="24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BadIranianNationalID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"Bad ID!"</a:t>
            </a:r>
            <a:r>
              <a:rPr lang="en-US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087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مرور مجدد متد </a:t>
            </a:r>
            <a:r>
              <a:rPr lang="en-US" dirty="0" err="1" smtClean="0"/>
              <a:t>getYear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getYear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day) 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throws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Exception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endParaRPr lang="en-US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if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(day ==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throw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NullPointerException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day.length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== 0)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throw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EmptyValueException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matchesDateFormat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(day))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throw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MalformedValueException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yearString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day.substring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(0, 4);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year 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Integer.parseInt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yearString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year;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matchesDateFormat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input)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{...}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09800" y="2328850"/>
            <a:ext cx="3352800" cy="428628"/>
          </a:xfrm>
          <a:prstGeom prst="roundRect">
            <a:avLst/>
          </a:prstGeom>
          <a:solidFill>
            <a:srgbClr val="FFC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86000" y="2971792"/>
            <a:ext cx="3007895" cy="428628"/>
          </a:xfrm>
          <a:prstGeom prst="roundRect">
            <a:avLst/>
          </a:prstGeom>
          <a:solidFill>
            <a:srgbClr val="FFC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286000" y="3581400"/>
            <a:ext cx="3657600" cy="428628"/>
          </a:xfrm>
          <a:prstGeom prst="roundRect">
            <a:avLst/>
          </a:prstGeom>
          <a:solidFill>
            <a:srgbClr val="FFC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9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مفهوم </a:t>
            </a:r>
            <a:r>
              <a:rPr lang="en-US" dirty="0" smtClean="0"/>
              <a:t>finally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 rtl="0">
              <a:buNone/>
            </a:pPr>
            <a:r>
              <a:rPr lang="en-US" sz="3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 rtl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600" dirty="0">
                <a:solidFill>
                  <a:srgbClr val="3F7F5F"/>
                </a:solidFill>
                <a:latin typeface="Consolas" panose="020B0609020204030204" pitchFamily="49" charset="0"/>
              </a:rPr>
              <a:t>//..</a:t>
            </a:r>
          </a:p>
          <a:p>
            <a:pPr marL="0" indent="0" algn="l" rtl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3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ExceptionType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rgbClr val="0000C0"/>
                </a:solidFill>
                <a:latin typeface="Consolas" panose="020B0609020204030204" pitchFamily="49" charset="0"/>
              </a:rPr>
              <a:t>e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 rtl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3600" dirty="0">
                <a:solidFill>
                  <a:srgbClr val="3F7F5F"/>
                </a:solidFill>
                <a:latin typeface="Consolas" panose="020B0609020204030204" pitchFamily="49" charset="0"/>
              </a:rPr>
              <a:t>//…</a:t>
            </a:r>
          </a:p>
          <a:p>
            <a:pPr marL="0" indent="0" algn="l" rtl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3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sz="3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 rtl="0">
              <a:buNone/>
            </a:pP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3600" dirty="0">
                <a:solidFill>
                  <a:srgbClr val="3F7F5F"/>
                </a:solidFill>
                <a:latin typeface="Consolas" panose="020B0609020204030204" pitchFamily="49" charset="0"/>
              </a:rPr>
              <a:t>//…</a:t>
            </a:r>
            <a:endParaRPr lang="en-US" sz="3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r"/>
            <a:r>
              <a:rPr lang="fa-IR" dirty="0" smtClean="0"/>
              <a:t>بخشی که در </a:t>
            </a:r>
            <a:r>
              <a:rPr lang="en-US" dirty="0" smtClean="0"/>
              <a:t>finally</a:t>
            </a:r>
            <a:r>
              <a:rPr lang="fa-IR" dirty="0" smtClean="0"/>
              <a:t> </a:t>
            </a:r>
            <a:r>
              <a:rPr lang="fa-IR" dirty="0" err="1" smtClean="0"/>
              <a:t>می‌آید</a:t>
            </a:r>
            <a:r>
              <a:rPr lang="fa-IR" dirty="0" smtClean="0"/>
              <a:t>، در انتهای اجرای </a:t>
            </a:r>
            <a:r>
              <a:rPr lang="en-US" dirty="0" smtClean="0"/>
              <a:t>try-catch</a:t>
            </a:r>
            <a:r>
              <a:rPr lang="fa-IR" dirty="0" smtClean="0"/>
              <a:t> حتماً اجرا می‌شود</a:t>
            </a:r>
          </a:p>
          <a:p>
            <a:r>
              <a:rPr lang="fa-IR" dirty="0" smtClean="0"/>
              <a:t>اگر خطا پرتاب شود یا نشود، در انتهای کار اجرای بخش </a:t>
            </a:r>
            <a:r>
              <a:rPr lang="en-US" dirty="0" smtClean="0"/>
              <a:t>finally</a:t>
            </a:r>
            <a:r>
              <a:rPr lang="fa-IR" dirty="0" smtClean="0"/>
              <a:t> تضمین می‌شود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5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بلاک</a:t>
            </a:r>
            <a:r>
              <a:rPr lang="fa-IR" dirty="0" smtClean="0"/>
              <a:t> </a:t>
            </a:r>
            <a:r>
              <a:rPr lang="en-US" dirty="0" smtClean="0"/>
              <a:t>finally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a-IR" dirty="0" smtClean="0"/>
              <a:t>این </a:t>
            </a:r>
            <a:r>
              <a:rPr lang="fa-IR" dirty="0" err="1" smtClean="0"/>
              <a:t>بلاک</a:t>
            </a:r>
            <a:r>
              <a:rPr lang="fa-IR" dirty="0" smtClean="0"/>
              <a:t> حتماً اجرا می‌شود</a:t>
            </a:r>
          </a:p>
          <a:p>
            <a:r>
              <a:rPr lang="fa-IR" dirty="0" smtClean="0"/>
              <a:t>در هر </a:t>
            </a:r>
            <a:r>
              <a:rPr lang="fa-IR" dirty="0" err="1" smtClean="0"/>
              <a:t>شرايطی</a:t>
            </a:r>
            <a:r>
              <a:rPr lang="fa-IR" dirty="0" smtClean="0"/>
              <a:t>:</a:t>
            </a:r>
          </a:p>
          <a:p>
            <a:pPr lvl="1"/>
            <a:r>
              <a:rPr lang="fa-IR" dirty="0" smtClean="0"/>
              <a:t>اتمام طبیعی اجرای </a:t>
            </a:r>
            <a:r>
              <a:rPr lang="fa-IR" dirty="0" err="1" smtClean="0"/>
              <a:t>بلاک</a:t>
            </a:r>
            <a:r>
              <a:rPr lang="fa-IR" dirty="0" smtClean="0"/>
              <a:t> </a:t>
            </a:r>
            <a:r>
              <a:rPr lang="en-US" dirty="0" smtClean="0"/>
              <a:t>try</a:t>
            </a:r>
            <a:r>
              <a:rPr lang="fa-IR" dirty="0" smtClean="0"/>
              <a:t> بدون پرتاب خطا</a:t>
            </a:r>
          </a:p>
          <a:p>
            <a:pPr lvl="1"/>
            <a:r>
              <a:rPr lang="fa-IR" dirty="0" smtClean="0"/>
              <a:t>خروج اجباری از </a:t>
            </a:r>
            <a:r>
              <a:rPr lang="fa-IR" dirty="0" err="1" smtClean="0"/>
              <a:t>بلاک</a:t>
            </a:r>
            <a:r>
              <a:rPr lang="fa-IR" dirty="0" smtClean="0"/>
              <a:t> </a:t>
            </a:r>
            <a:r>
              <a:rPr lang="en-US" dirty="0" smtClean="0"/>
              <a:t>try</a:t>
            </a:r>
            <a:r>
              <a:rPr lang="fa-IR" dirty="0" smtClean="0"/>
              <a:t> (مثلاً با </a:t>
            </a:r>
            <a:r>
              <a:rPr lang="en-US" dirty="0" smtClean="0"/>
              <a:t>return</a:t>
            </a:r>
            <a:r>
              <a:rPr lang="fa-IR" dirty="0" smtClean="0"/>
              <a:t> ،</a:t>
            </a:r>
            <a:r>
              <a:rPr lang="en-US" dirty="0" smtClean="0"/>
              <a:t>break </a:t>
            </a:r>
            <a:r>
              <a:rPr lang="fa-IR" dirty="0" smtClean="0"/>
              <a:t> یا </a:t>
            </a:r>
            <a:r>
              <a:rPr lang="en-US" dirty="0" smtClean="0"/>
              <a:t>continue</a:t>
            </a:r>
            <a:r>
              <a:rPr lang="fa-IR" dirty="0" smtClean="0"/>
              <a:t>)</a:t>
            </a:r>
          </a:p>
          <a:p>
            <a:pPr lvl="1"/>
            <a:r>
              <a:rPr lang="fa-IR" dirty="0" err="1"/>
              <a:t>خطایی</a:t>
            </a:r>
            <a:r>
              <a:rPr lang="fa-IR" dirty="0"/>
              <a:t> در </a:t>
            </a:r>
            <a:r>
              <a:rPr lang="en-US" dirty="0"/>
              <a:t>try</a:t>
            </a:r>
            <a:r>
              <a:rPr lang="fa-IR" dirty="0"/>
              <a:t> پرتاب شود و در </a:t>
            </a:r>
            <a:r>
              <a:rPr lang="en-US" dirty="0"/>
              <a:t>catch</a:t>
            </a:r>
            <a:r>
              <a:rPr lang="fa-IR" dirty="0"/>
              <a:t> دریافت </a:t>
            </a:r>
            <a:r>
              <a:rPr lang="fa-IR" dirty="0" smtClean="0"/>
              <a:t>شود</a:t>
            </a:r>
          </a:p>
          <a:p>
            <a:pPr lvl="1"/>
            <a:r>
              <a:rPr lang="fa-IR" dirty="0" err="1"/>
              <a:t>خطایی</a:t>
            </a:r>
            <a:r>
              <a:rPr lang="fa-IR" dirty="0"/>
              <a:t> در </a:t>
            </a:r>
            <a:r>
              <a:rPr lang="en-US" dirty="0"/>
              <a:t>try</a:t>
            </a:r>
            <a:r>
              <a:rPr lang="fa-IR" dirty="0"/>
              <a:t> پرتاب شود و در </a:t>
            </a:r>
            <a:r>
              <a:rPr lang="fa-IR" dirty="0" smtClean="0"/>
              <a:t>هیچ یک از </a:t>
            </a:r>
            <a:r>
              <a:rPr lang="fa-IR" dirty="0" err="1" smtClean="0"/>
              <a:t>بلاک‌های</a:t>
            </a:r>
            <a:r>
              <a:rPr lang="fa-IR" dirty="0" smtClean="0"/>
              <a:t> </a:t>
            </a:r>
            <a:r>
              <a:rPr lang="en-US" dirty="0" smtClean="0"/>
              <a:t>catch</a:t>
            </a:r>
            <a:r>
              <a:rPr lang="fa-IR" dirty="0" smtClean="0"/>
              <a:t>، </a:t>
            </a:r>
            <a:r>
              <a:rPr lang="fa-IR" dirty="0"/>
              <a:t>دریافت </a:t>
            </a:r>
            <a:r>
              <a:rPr lang="fa-IR" dirty="0" smtClean="0"/>
              <a:t>نشود</a:t>
            </a:r>
          </a:p>
          <a:p>
            <a:pPr lvl="1"/>
            <a:r>
              <a:rPr lang="fa-IR" dirty="0" smtClean="0"/>
              <a:t>...</a:t>
            </a:r>
            <a:endParaRPr lang="en-US" dirty="0" smtClean="0"/>
          </a:p>
          <a:p>
            <a:r>
              <a:rPr lang="fa-IR" dirty="0" err="1" smtClean="0"/>
              <a:t>بلاک</a:t>
            </a:r>
            <a:r>
              <a:rPr lang="fa-IR" dirty="0" smtClean="0"/>
              <a:t> </a:t>
            </a:r>
            <a:r>
              <a:rPr lang="en-US" dirty="0" smtClean="0"/>
              <a:t>finally</a:t>
            </a:r>
            <a:r>
              <a:rPr lang="fa-IR" dirty="0" smtClean="0"/>
              <a:t> برای آزادسازی منابع گرفته شده در </a:t>
            </a:r>
            <a:r>
              <a:rPr lang="en-US" dirty="0" smtClean="0"/>
              <a:t>try</a:t>
            </a:r>
            <a:r>
              <a:rPr lang="fa-IR" dirty="0" smtClean="0"/>
              <a:t> مناسب است</a:t>
            </a:r>
          </a:p>
          <a:p>
            <a:pPr lvl="1"/>
            <a:r>
              <a:rPr lang="fa-IR" dirty="0" smtClean="0"/>
              <a:t>مثال: بستن فایل یا اتمام اتصال به </a:t>
            </a:r>
            <a:r>
              <a:rPr lang="fa-IR" dirty="0" err="1" smtClean="0"/>
              <a:t>دیتابیس</a:t>
            </a:r>
            <a:endParaRPr lang="fa-IR" dirty="0" smtClean="0"/>
          </a:p>
          <a:p>
            <a:pPr lvl="1"/>
            <a:r>
              <a:rPr lang="fa-IR" dirty="0" smtClean="0"/>
              <a:t>البته هر منبعی به جز حافظه. حافظه را </a:t>
            </a:r>
            <a:r>
              <a:rPr lang="fa-IR" dirty="0" err="1" smtClean="0"/>
              <a:t>زباله‌روب</a:t>
            </a:r>
            <a:r>
              <a:rPr lang="fa-IR" dirty="0" smtClean="0"/>
              <a:t> به صورت خودکار آزاد می‌کند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152400" y="304800"/>
            <a:ext cx="4876800" cy="2462213"/>
          </a:xfrm>
          <a:custGeom>
            <a:avLst/>
            <a:gdLst>
              <a:gd name="connsiteX0" fmla="*/ 0 w 4876800"/>
              <a:gd name="connsiteY0" fmla="*/ 0 h 2462213"/>
              <a:gd name="connsiteX1" fmla="*/ 4876800 w 4876800"/>
              <a:gd name="connsiteY1" fmla="*/ 0 h 2462213"/>
              <a:gd name="connsiteX2" fmla="*/ 4876800 w 4876800"/>
              <a:gd name="connsiteY2" fmla="*/ 2462213 h 2462213"/>
              <a:gd name="connsiteX3" fmla="*/ 0 w 4876800"/>
              <a:gd name="connsiteY3" fmla="*/ 2462213 h 2462213"/>
              <a:gd name="connsiteX4" fmla="*/ 0 w 4876800"/>
              <a:gd name="connsiteY4" fmla="*/ 0 h 2462213"/>
              <a:gd name="connsiteX0" fmla="*/ 0 w 4876800"/>
              <a:gd name="connsiteY0" fmla="*/ 0 h 2462213"/>
              <a:gd name="connsiteX1" fmla="*/ 4876800 w 4876800"/>
              <a:gd name="connsiteY1" fmla="*/ 0 h 2462213"/>
              <a:gd name="connsiteX2" fmla="*/ 2084832 w 4876800"/>
              <a:gd name="connsiteY2" fmla="*/ 2157413 h 2462213"/>
              <a:gd name="connsiteX3" fmla="*/ 0 w 4876800"/>
              <a:gd name="connsiteY3" fmla="*/ 2462213 h 2462213"/>
              <a:gd name="connsiteX4" fmla="*/ 0 w 4876800"/>
              <a:gd name="connsiteY4" fmla="*/ 0 h 2462213"/>
              <a:gd name="connsiteX0" fmla="*/ 0 w 4876800"/>
              <a:gd name="connsiteY0" fmla="*/ 0 h 2462213"/>
              <a:gd name="connsiteX1" fmla="*/ 4876800 w 4876800"/>
              <a:gd name="connsiteY1" fmla="*/ 0 h 2462213"/>
              <a:gd name="connsiteX2" fmla="*/ 2170176 w 4876800"/>
              <a:gd name="connsiteY2" fmla="*/ 2413445 h 2462213"/>
              <a:gd name="connsiteX3" fmla="*/ 0 w 4876800"/>
              <a:gd name="connsiteY3" fmla="*/ 2462213 h 2462213"/>
              <a:gd name="connsiteX4" fmla="*/ 0 w 4876800"/>
              <a:gd name="connsiteY4" fmla="*/ 0 h 2462213"/>
              <a:gd name="connsiteX0" fmla="*/ 0 w 4876800"/>
              <a:gd name="connsiteY0" fmla="*/ 0 h 2462213"/>
              <a:gd name="connsiteX1" fmla="*/ 4876800 w 4876800"/>
              <a:gd name="connsiteY1" fmla="*/ 0 h 2462213"/>
              <a:gd name="connsiteX2" fmla="*/ 2170176 w 4876800"/>
              <a:gd name="connsiteY2" fmla="*/ 2413445 h 2462213"/>
              <a:gd name="connsiteX3" fmla="*/ 0 w 4876800"/>
              <a:gd name="connsiteY3" fmla="*/ 2462213 h 2462213"/>
              <a:gd name="connsiteX4" fmla="*/ 0 w 4876800"/>
              <a:gd name="connsiteY4" fmla="*/ 0 h 24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6800" h="2462213">
                <a:moveTo>
                  <a:pt x="0" y="0"/>
                </a:moveTo>
                <a:lnTo>
                  <a:pt x="4876800" y="0"/>
                </a:lnTo>
                <a:cubicBezTo>
                  <a:pt x="3974592" y="804482"/>
                  <a:pt x="4974336" y="1755267"/>
                  <a:pt x="2170176" y="2413445"/>
                </a:cubicBezTo>
                <a:lnTo>
                  <a:pt x="0" y="2462213"/>
                </a:lnTo>
                <a:lnTo>
                  <a:pt x="0" y="0"/>
                </a:lnTo>
                <a:close/>
              </a:path>
            </a:pathLst>
          </a:custGeom>
          <a:solidFill>
            <a:srgbClr val="DBFBEC"/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3F7F5F"/>
                </a:solidFill>
                <a:latin typeface="Consolas" panose="020B0609020204030204" pitchFamily="49" charset="0"/>
              </a:rPr>
              <a:t>//..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ExceptionType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3F7F5F"/>
                </a:solidFill>
                <a:latin typeface="Consolas" panose="020B0609020204030204" pitchFamily="49" charset="0"/>
              </a:rPr>
              <a:t>//…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3F7F5F"/>
                </a:solidFill>
                <a:latin typeface="Consolas" panose="020B0609020204030204" pitchFamily="49" charset="0"/>
              </a:rPr>
              <a:t>//…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496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0"/>
            <a:ext cx="7643866" cy="6551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9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762000"/>
          </a:xfrm>
        </p:spPr>
        <p:txBody>
          <a:bodyPr>
            <a:normAutofit/>
          </a:bodyPr>
          <a:lstStyle/>
          <a:p>
            <a:r>
              <a:rPr lang="fa-IR" sz="3000" dirty="0" smtClean="0"/>
              <a:t>ایراد متد </a:t>
            </a:r>
            <a:r>
              <a:rPr lang="en-US" sz="3000" dirty="0" err="1" smtClean="0"/>
              <a:t>getYear</a:t>
            </a:r>
            <a:r>
              <a:rPr lang="fa-IR" sz="3000" dirty="0" smtClean="0"/>
              <a:t> چیست؟</a:t>
            </a:r>
            <a:endParaRPr lang="fa-IR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14400"/>
            <a:ext cx="8763000" cy="17526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</a:rPr>
              <a:t>getYear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(String day){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   String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</a:rPr>
              <a:t>yearString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</a:rPr>
              <a:t>day.substring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(0,4);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2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year =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</a:rPr>
              <a:t>Integer.</a:t>
            </a:r>
            <a:r>
              <a:rPr lang="en-US" sz="2200" b="1" i="1" dirty="0" err="1" smtClean="0">
                <a:solidFill>
                  <a:srgbClr val="000000"/>
                </a:solidFill>
                <a:latin typeface="Courier New"/>
              </a:rPr>
              <a:t>parseInt</a:t>
            </a:r>
            <a:r>
              <a:rPr lang="en-US" sz="22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200" b="1" i="1" dirty="0" err="1" smtClean="0">
                <a:solidFill>
                  <a:srgbClr val="000000"/>
                </a:solidFill>
                <a:latin typeface="Courier New"/>
              </a:rPr>
              <a:t>yearString</a:t>
            </a:r>
            <a:r>
              <a:rPr lang="en-US" sz="22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    return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year;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2200" b="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91000" y="1981200"/>
            <a:ext cx="4724400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74320" lvl="0" indent="-274320">
              <a:buClr>
                <a:srgbClr val="92278F"/>
              </a:buClr>
              <a:buSzPct val="70000"/>
            </a:pPr>
            <a:r>
              <a:rPr lang="en-US" sz="2100" b="1" dirty="0">
                <a:solidFill>
                  <a:srgbClr val="000000"/>
                </a:solidFill>
                <a:latin typeface="Courier New"/>
                <a:cs typeface="B Nazanin" pitchFamily="2" charset="-78"/>
              </a:rPr>
              <a:t>String day = </a:t>
            </a:r>
            <a:r>
              <a:rPr lang="en-US" sz="2100" b="1" dirty="0">
                <a:solidFill>
                  <a:srgbClr val="2A00FF"/>
                </a:solidFill>
                <a:latin typeface="Courier New"/>
                <a:cs typeface="B Nazanin" pitchFamily="2" charset="-78"/>
              </a:rPr>
              <a:t>"2010/11/29"</a:t>
            </a:r>
            <a:r>
              <a:rPr lang="en-US" sz="2100" b="1" dirty="0">
                <a:solidFill>
                  <a:srgbClr val="000000"/>
                </a:solidFill>
                <a:latin typeface="Courier New"/>
                <a:cs typeface="B Nazanin" pitchFamily="2" charset="-78"/>
              </a:rPr>
              <a:t>;</a:t>
            </a:r>
          </a:p>
          <a:p>
            <a:pPr marL="274320" lvl="0" indent="-274320">
              <a:buClr>
                <a:srgbClr val="92278F"/>
              </a:buClr>
              <a:buSzPct val="70000"/>
            </a:pPr>
            <a:r>
              <a:rPr lang="en-US" sz="21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100" b="1" dirty="0" smtClean="0">
                <a:solidFill>
                  <a:srgbClr val="000000"/>
                </a:solidFill>
                <a:latin typeface="Courier New"/>
                <a:cs typeface="B Nazanin" pitchFamily="2" charset="-78"/>
              </a:rPr>
              <a:t> </a:t>
            </a:r>
            <a:r>
              <a:rPr lang="en-US" sz="2100" b="1" dirty="0">
                <a:solidFill>
                  <a:srgbClr val="000000"/>
                </a:solidFill>
                <a:latin typeface="Courier New"/>
                <a:cs typeface="B Nazanin" pitchFamily="2" charset="-78"/>
              </a:rPr>
              <a:t>year = </a:t>
            </a:r>
            <a:r>
              <a:rPr lang="en-US" sz="2100" b="1" i="1" dirty="0" err="1">
                <a:solidFill>
                  <a:srgbClr val="000000"/>
                </a:solidFill>
                <a:latin typeface="Courier New"/>
                <a:cs typeface="B Nazanin" pitchFamily="2" charset="-78"/>
              </a:rPr>
              <a:t>getYear</a:t>
            </a:r>
            <a:r>
              <a:rPr lang="en-US" sz="2100" b="1" i="1" dirty="0">
                <a:solidFill>
                  <a:srgbClr val="000000"/>
                </a:solidFill>
                <a:latin typeface="Courier New"/>
                <a:cs typeface="B Nazanin" pitchFamily="2" charset="-78"/>
              </a:rPr>
              <a:t>(day</a:t>
            </a:r>
            <a:r>
              <a:rPr lang="en-US" sz="2100" b="1" i="1" dirty="0" smtClean="0">
                <a:solidFill>
                  <a:srgbClr val="000000"/>
                </a:solidFill>
                <a:latin typeface="Courier New"/>
                <a:cs typeface="B Nazanin" pitchFamily="2" charset="-78"/>
              </a:rPr>
              <a:t>);</a:t>
            </a:r>
            <a:endParaRPr lang="en-US" sz="2100" b="1" i="1" dirty="0">
              <a:solidFill>
                <a:srgbClr val="000000"/>
              </a:solidFill>
              <a:latin typeface="Courier New"/>
              <a:cs typeface="B Nazanin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" y="2590800"/>
            <a:ext cx="8839200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r" rtl="1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  <a:buFont typeface="Wingdings" panose="05000000000000000000" pitchFamily="2" charset="2"/>
              <a:buChar char=""/>
            </a:pPr>
            <a:r>
              <a:rPr lang="fa-IR" sz="2500" dirty="0">
                <a:solidFill>
                  <a:prstClr val="black"/>
                </a:solidFill>
                <a:cs typeface="B Nazanin" pitchFamily="2" charset="-78"/>
              </a:rPr>
              <a:t>برای </a:t>
            </a:r>
            <a:r>
              <a:rPr lang="fa-IR" sz="2500" dirty="0" err="1">
                <a:solidFill>
                  <a:prstClr val="black"/>
                </a:solidFill>
                <a:cs typeface="B Nazanin" pitchFamily="2" charset="-78"/>
              </a:rPr>
              <a:t>حالت‌های</a:t>
            </a:r>
            <a:r>
              <a:rPr lang="fa-IR" sz="2500" dirty="0">
                <a:solidFill>
                  <a:prstClr val="black"/>
                </a:solidFill>
                <a:cs typeface="B Nazanin" pitchFamily="2" charset="-78"/>
              </a:rPr>
              <a:t> خاص، غیرعادی و </a:t>
            </a:r>
            <a:r>
              <a:rPr lang="fa-IR" sz="2500" dirty="0" err="1">
                <a:solidFill>
                  <a:prstClr val="black"/>
                </a:solidFill>
                <a:cs typeface="B Nazanin" pitchFamily="2" charset="-78"/>
              </a:rPr>
              <a:t>غیرمعمول</a:t>
            </a:r>
            <a:r>
              <a:rPr lang="fa-IR" sz="2500" dirty="0">
                <a:solidFill>
                  <a:prstClr val="black"/>
                </a:solidFill>
                <a:cs typeface="B Nazanin" pitchFamily="2" charset="-78"/>
              </a:rPr>
              <a:t> به درستی کار </a:t>
            </a:r>
            <a:r>
              <a:rPr lang="fa-IR" sz="2500" dirty="0" err="1" smtClean="0">
                <a:solidFill>
                  <a:prstClr val="black"/>
                </a:solidFill>
                <a:cs typeface="B Nazanin" pitchFamily="2" charset="-78"/>
              </a:rPr>
              <a:t>نمی‌کند</a:t>
            </a:r>
            <a:r>
              <a:rPr lang="fa-IR" sz="2500" dirty="0" smtClean="0">
                <a:solidFill>
                  <a:prstClr val="black"/>
                </a:solidFill>
                <a:cs typeface="B Nazanin" pitchFamily="2" charset="-78"/>
              </a:rPr>
              <a:t>:</a:t>
            </a:r>
            <a:endParaRPr lang="fa-IR" sz="2500" dirty="0">
              <a:solidFill>
                <a:prstClr val="black"/>
              </a:solidFill>
              <a:cs typeface="B Nazanin" pitchFamily="2" charset="-78"/>
            </a:endParaRPr>
          </a:p>
          <a:p>
            <a:pPr marL="640080" lvl="1" indent="-274320" algn="r" rtl="1">
              <a:lnSpc>
                <a:spcPct val="130000"/>
              </a:lnSpc>
              <a:spcBef>
                <a:spcPct val="20000"/>
              </a:spcBef>
              <a:buClr>
                <a:srgbClr val="92278F"/>
              </a:buClr>
              <a:buSzPct val="80000"/>
              <a:buFont typeface="Wingdings 2"/>
              <a:buChar char=""/>
            </a:pPr>
            <a:r>
              <a:rPr lang="fa-IR" sz="2400" dirty="0">
                <a:solidFill>
                  <a:prstClr val="black"/>
                </a:solidFill>
                <a:cs typeface="B Nazanin" pitchFamily="2" charset="-78"/>
              </a:rPr>
              <a:t>پارامتر </a:t>
            </a:r>
            <a:r>
              <a:rPr lang="en-US" sz="2400" dirty="0">
                <a:solidFill>
                  <a:prstClr val="black"/>
                </a:solidFill>
                <a:cs typeface="B Nazanin" pitchFamily="2" charset="-78"/>
              </a:rPr>
              <a:t>day</a:t>
            </a:r>
            <a:r>
              <a:rPr lang="fa-IR" sz="2400" dirty="0">
                <a:solidFill>
                  <a:prstClr val="black"/>
                </a:solidFill>
                <a:cs typeface="B Nazanin" pitchFamily="2" charset="-78"/>
              </a:rPr>
              <a:t> ممکن است یک مقدار ناصحیح باشد </a:t>
            </a:r>
          </a:p>
          <a:p>
            <a:pPr lvl="2" indent="-182880" algn="r" rtl="1">
              <a:lnSpc>
                <a:spcPct val="130000"/>
              </a:lnSpc>
              <a:spcBef>
                <a:spcPct val="20000"/>
              </a:spcBef>
              <a:buClr>
                <a:srgbClr val="92278F">
                  <a:shade val="75000"/>
                </a:srgbClr>
              </a:buClr>
              <a:buSzPct val="60000"/>
              <a:buFont typeface="Wingdings"/>
              <a:buChar char=""/>
            </a:pPr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مثل </a:t>
            </a:r>
            <a:r>
              <a:rPr lang="en-US" sz="2400" dirty="0">
                <a:solidFill>
                  <a:prstClr val="black"/>
                </a:solidFill>
                <a:cs typeface="B Nazanin" pitchFamily="2" charset="-78"/>
              </a:rPr>
              <a:t>“</a:t>
            </a:r>
            <a:r>
              <a:rPr lang="en-US" sz="2400" dirty="0" err="1">
                <a:solidFill>
                  <a:prstClr val="black"/>
                </a:solidFill>
                <a:cs typeface="B Nazanin" pitchFamily="2" charset="-78"/>
              </a:rPr>
              <a:t>salam</a:t>
            </a:r>
            <a:r>
              <a:rPr lang="en-US" sz="2400" dirty="0">
                <a:solidFill>
                  <a:prstClr val="black"/>
                </a:solidFill>
                <a:cs typeface="B Nazanin" pitchFamily="2" charset="-78"/>
              </a:rPr>
              <a:t>”</a:t>
            </a:r>
            <a:r>
              <a:rPr lang="fa-IR" sz="2400" dirty="0">
                <a:solidFill>
                  <a:prstClr val="black"/>
                </a:solidFill>
                <a:cs typeface="B Nazanin" pitchFamily="2" charset="-78"/>
              </a:rPr>
              <a:t> که یک تاریخ </a:t>
            </a:r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نیست</a:t>
            </a:r>
            <a:endParaRPr lang="fa-IR" sz="2400" dirty="0">
              <a:solidFill>
                <a:prstClr val="black"/>
              </a:solidFill>
              <a:cs typeface="B Nazanin" pitchFamily="2" charset="-78"/>
            </a:endParaRPr>
          </a:p>
          <a:p>
            <a:pPr marL="640080" lvl="1" indent="-274320" algn="r" rtl="1">
              <a:lnSpc>
                <a:spcPct val="130000"/>
              </a:lnSpc>
              <a:spcBef>
                <a:spcPct val="20000"/>
              </a:spcBef>
              <a:buClr>
                <a:srgbClr val="92278F"/>
              </a:buClr>
              <a:buSzPct val="80000"/>
              <a:buFont typeface="Wingdings 2"/>
              <a:buChar char=""/>
            </a:pPr>
            <a:r>
              <a:rPr lang="fa-IR" sz="2500" dirty="0">
                <a:solidFill>
                  <a:prstClr val="black"/>
                </a:solidFill>
                <a:cs typeface="B Nazanin" pitchFamily="2" charset="-78"/>
              </a:rPr>
              <a:t>پارامتر </a:t>
            </a:r>
            <a:r>
              <a:rPr lang="en-US" sz="2500" dirty="0">
                <a:solidFill>
                  <a:prstClr val="black"/>
                </a:solidFill>
                <a:cs typeface="B Nazanin" pitchFamily="2" charset="-78"/>
              </a:rPr>
              <a:t>day</a:t>
            </a:r>
            <a:r>
              <a:rPr lang="fa-IR" sz="2500" dirty="0">
                <a:solidFill>
                  <a:prstClr val="black"/>
                </a:solidFill>
                <a:cs typeface="B Nazanin" pitchFamily="2" charset="-78"/>
              </a:rPr>
              <a:t> </a:t>
            </a:r>
            <a:r>
              <a:rPr lang="fa-IR" sz="2500" dirty="0" smtClean="0">
                <a:solidFill>
                  <a:prstClr val="black"/>
                </a:solidFill>
                <a:cs typeface="B Nazanin" pitchFamily="2" charset="-78"/>
              </a:rPr>
              <a:t>در </a:t>
            </a:r>
            <a:r>
              <a:rPr lang="fa-IR" sz="2500" dirty="0">
                <a:solidFill>
                  <a:prstClr val="black"/>
                </a:solidFill>
                <a:cs typeface="B Nazanin" pitchFamily="2" charset="-78"/>
              </a:rPr>
              <a:t>قالب موردنظر نباشد </a:t>
            </a:r>
          </a:p>
          <a:p>
            <a:pPr lvl="2" indent="-182880" algn="r" rtl="1">
              <a:lnSpc>
                <a:spcPct val="130000"/>
              </a:lnSpc>
              <a:spcBef>
                <a:spcPct val="20000"/>
              </a:spcBef>
              <a:buClr>
                <a:srgbClr val="92278F">
                  <a:shade val="75000"/>
                </a:srgbClr>
              </a:buClr>
              <a:buSzPct val="60000"/>
              <a:buFont typeface="Wingdings"/>
              <a:buChar char=""/>
            </a:pPr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مثل </a:t>
            </a:r>
            <a:r>
              <a:rPr lang="en-US" sz="2400" dirty="0">
                <a:solidFill>
                  <a:prstClr val="black"/>
                </a:solidFill>
                <a:cs typeface="B Nazanin" pitchFamily="2" charset="-78"/>
              </a:rPr>
              <a:t>“29 Nov 2010</a:t>
            </a:r>
            <a:r>
              <a:rPr lang="en-US" sz="2400" dirty="0" smtClean="0">
                <a:solidFill>
                  <a:prstClr val="black"/>
                </a:solidFill>
                <a:cs typeface="B Nazanin" pitchFamily="2" charset="-78"/>
              </a:rPr>
              <a:t>”</a:t>
            </a:r>
            <a:endParaRPr lang="en-US" sz="2400" dirty="0">
              <a:solidFill>
                <a:prstClr val="black"/>
              </a:solidFill>
              <a:cs typeface="B Nazanin" pitchFamily="2" charset="-78"/>
            </a:endParaRPr>
          </a:p>
          <a:p>
            <a:pPr marL="640080" lvl="1" indent="-274320" algn="r" rtl="1">
              <a:lnSpc>
                <a:spcPct val="130000"/>
              </a:lnSpc>
              <a:spcBef>
                <a:spcPct val="20000"/>
              </a:spcBef>
              <a:buClr>
                <a:srgbClr val="92278F"/>
              </a:buClr>
              <a:buSzPct val="80000"/>
              <a:buFont typeface="Wingdings 2"/>
              <a:buChar char=""/>
            </a:pPr>
            <a:r>
              <a:rPr lang="fa-IR" sz="2500" dirty="0">
                <a:solidFill>
                  <a:prstClr val="black"/>
                </a:solidFill>
                <a:cs typeface="B Nazanin" pitchFamily="2" charset="-78"/>
              </a:rPr>
              <a:t>پارامتر </a:t>
            </a:r>
            <a:r>
              <a:rPr lang="en-US" sz="2500" dirty="0">
                <a:solidFill>
                  <a:prstClr val="black"/>
                </a:solidFill>
                <a:cs typeface="B Nazanin" pitchFamily="2" charset="-78"/>
              </a:rPr>
              <a:t>day</a:t>
            </a:r>
            <a:r>
              <a:rPr lang="fa-IR" sz="2500" dirty="0">
                <a:solidFill>
                  <a:prstClr val="black"/>
                </a:solidFill>
                <a:cs typeface="B Nazanin" pitchFamily="2" charset="-78"/>
              </a:rPr>
              <a:t> ممکن است یک رشته خالی باشد (</a:t>
            </a:r>
            <a:r>
              <a:rPr lang="en-US" sz="2500" dirty="0">
                <a:solidFill>
                  <a:prstClr val="black"/>
                </a:solidFill>
                <a:cs typeface="B Nazanin" pitchFamily="2" charset="-78"/>
              </a:rPr>
              <a:t>" "</a:t>
            </a:r>
            <a:r>
              <a:rPr lang="fa-IR" sz="2500" dirty="0">
                <a:solidFill>
                  <a:prstClr val="black"/>
                </a:solidFill>
                <a:cs typeface="B Nazanin" pitchFamily="2" charset="-78"/>
              </a:rPr>
              <a:t>)</a:t>
            </a:r>
          </a:p>
          <a:p>
            <a:pPr marL="640080" lvl="1" indent="-274320" algn="r" rtl="1">
              <a:lnSpc>
                <a:spcPct val="130000"/>
              </a:lnSpc>
              <a:spcBef>
                <a:spcPct val="20000"/>
              </a:spcBef>
              <a:buClr>
                <a:srgbClr val="92278F"/>
              </a:buClr>
              <a:buSzPct val="80000"/>
              <a:buFont typeface="Wingdings 2"/>
              <a:buChar char=""/>
            </a:pPr>
            <a:r>
              <a:rPr lang="fa-IR" sz="2500" dirty="0">
                <a:solidFill>
                  <a:prstClr val="black"/>
                </a:solidFill>
                <a:cs typeface="B Nazanin" pitchFamily="2" charset="-78"/>
              </a:rPr>
              <a:t>پارامتر </a:t>
            </a:r>
            <a:r>
              <a:rPr lang="en-US" sz="2500" dirty="0">
                <a:solidFill>
                  <a:prstClr val="black"/>
                </a:solidFill>
                <a:cs typeface="B Nazanin" pitchFamily="2" charset="-78"/>
              </a:rPr>
              <a:t>day</a:t>
            </a:r>
            <a:r>
              <a:rPr lang="fa-IR" sz="2500" dirty="0">
                <a:solidFill>
                  <a:prstClr val="black"/>
                </a:solidFill>
                <a:cs typeface="B Nazanin" pitchFamily="2" charset="-78"/>
              </a:rPr>
              <a:t> ممکن است </a:t>
            </a:r>
            <a:r>
              <a:rPr lang="en-US" sz="2500" dirty="0">
                <a:solidFill>
                  <a:prstClr val="black"/>
                </a:solidFill>
                <a:cs typeface="B Nazanin" pitchFamily="2" charset="-78"/>
              </a:rPr>
              <a:t>null</a:t>
            </a:r>
            <a:r>
              <a:rPr lang="fa-IR" sz="2500" dirty="0">
                <a:solidFill>
                  <a:prstClr val="black"/>
                </a:solidFill>
                <a:cs typeface="B Nazanin" pitchFamily="2" charset="-78"/>
              </a:rPr>
              <a:t> </a:t>
            </a:r>
            <a:r>
              <a:rPr lang="fa-IR" sz="2500" dirty="0" smtClean="0">
                <a:solidFill>
                  <a:prstClr val="black"/>
                </a:solidFill>
                <a:cs typeface="B Nazanin" pitchFamily="2" charset="-78"/>
              </a:rPr>
              <a:t>باشد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" y="3581400"/>
            <a:ext cx="3124200" cy="1292662"/>
          </a:xfrm>
          <a:prstGeom prst="rect">
            <a:avLst/>
          </a:prstGeom>
          <a:solidFill>
            <a:srgbClr val="DBFBEC"/>
          </a:solidFill>
        </p:spPr>
        <p:txBody>
          <a:bodyPr wrap="square">
            <a:spAutoFit/>
          </a:bodyPr>
          <a:lstStyle/>
          <a:p>
            <a:pPr algn="ctr" rtl="1"/>
            <a:r>
              <a:rPr lang="en-US" sz="2600" dirty="0" err="1">
                <a:cs typeface="B Nazanin" panose="00000400000000000000" pitchFamily="2" charset="-78"/>
              </a:rPr>
              <a:t>به</a:t>
            </a:r>
            <a:r>
              <a:rPr lang="en-US" sz="2600" dirty="0">
                <a:cs typeface="B Nazanin" panose="00000400000000000000" pitchFamily="2" charset="-78"/>
              </a:rPr>
              <a:t> </a:t>
            </a:r>
            <a:r>
              <a:rPr lang="en-US" sz="2600" dirty="0" err="1">
                <a:cs typeface="B Nazanin" panose="00000400000000000000" pitchFamily="2" charset="-78"/>
              </a:rPr>
              <a:t>این</a:t>
            </a:r>
            <a:r>
              <a:rPr lang="en-US" sz="2600" dirty="0">
                <a:cs typeface="B Nazanin" panose="00000400000000000000" pitchFamily="2" charset="-78"/>
              </a:rPr>
              <a:t> </a:t>
            </a:r>
            <a:r>
              <a:rPr lang="en-US" sz="2600" dirty="0" err="1">
                <a:cs typeface="B Nazanin" panose="00000400000000000000" pitchFamily="2" charset="-78"/>
              </a:rPr>
              <a:t>حالت‌های</a:t>
            </a:r>
            <a:r>
              <a:rPr lang="en-US" sz="2600" dirty="0">
                <a:cs typeface="B Nazanin" panose="00000400000000000000" pitchFamily="2" charset="-78"/>
              </a:rPr>
              <a:t> </a:t>
            </a:r>
            <a:r>
              <a:rPr lang="en-US" sz="2600" dirty="0" err="1">
                <a:cs typeface="B Nazanin" panose="00000400000000000000" pitchFamily="2" charset="-78"/>
              </a:rPr>
              <a:t>خاص</a:t>
            </a:r>
            <a:r>
              <a:rPr lang="en-US" sz="2600" dirty="0">
                <a:cs typeface="B Nazanin" panose="00000400000000000000" pitchFamily="2" charset="-78"/>
              </a:rPr>
              <a:t>، </a:t>
            </a:r>
            <a:br>
              <a:rPr lang="en-US" sz="2600" dirty="0">
                <a:cs typeface="B Nazanin" panose="00000400000000000000" pitchFamily="2" charset="-78"/>
              </a:rPr>
            </a:br>
            <a:r>
              <a:rPr lang="en-US" sz="2600" b="1" dirty="0" err="1">
                <a:cs typeface="B Nazanin" panose="00000400000000000000" pitchFamily="2" charset="-78"/>
              </a:rPr>
              <a:t>استثنا</a:t>
            </a:r>
            <a:r>
              <a:rPr lang="en-US" sz="2600" b="1" dirty="0">
                <a:cs typeface="B Nazanin" panose="00000400000000000000" pitchFamily="2" charset="-78"/>
              </a:rPr>
              <a:t> (Exception) </a:t>
            </a:r>
            <a:br>
              <a:rPr lang="en-US" sz="2600" b="1" dirty="0">
                <a:cs typeface="B Nazanin" panose="00000400000000000000" pitchFamily="2" charset="-78"/>
              </a:rPr>
            </a:br>
            <a:r>
              <a:rPr lang="en-US" sz="2600" dirty="0" err="1">
                <a:cs typeface="B Nazanin" panose="00000400000000000000" pitchFamily="2" charset="-78"/>
              </a:rPr>
              <a:t>گفته</a:t>
            </a:r>
            <a:r>
              <a:rPr lang="en-US" sz="2600" dirty="0">
                <a:cs typeface="B Nazanin" panose="00000400000000000000" pitchFamily="2" charset="-78"/>
              </a:rPr>
              <a:t> می‌شود</a:t>
            </a:r>
          </a:p>
        </p:txBody>
      </p:sp>
    </p:spTree>
    <p:extLst>
      <p:ext uri="{BB962C8B-B14F-4D97-AF65-F5344CB8AC3E}">
        <p14:creationId xmlns:p14="http://schemas.microsoft.com/office/powerpoint/2010/main" val="405407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/>
              <a:t>مدیریت </a:t>
            </a:r>
            <a:r>
              <a:rPr lang="fa-IR" dirty="0" err="1" smtClean="0"/>
              <a:t>استثناها</a:t>
            </a:r>
            <a:r>
              <a:rPr lang="fa-IR" dirty="0" smtClean="0"/>
              <a:t> به صورت تودرتو (</a:t>
            </a:r>
            <a:r>
              <a:rPr lang="en-US" dirty="0" smtClean="0"/>
              <a:t>Nested try-catch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5334000"/>
          </a:xfrm>
        </p:spPr>
        <p:txBody>
          <a:bodyPr>
            <a:normAutofit fontScale="70000" lnSpcReduction="20000"/>
          </a:bodyPr>
          <a:lstStyle/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NestedTryDemo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[]){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try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try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ArithmeticException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Div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 by zero error!"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ArrayIndexOutOfBoundsException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"Need 2 parameters!"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1905000"/>
            <a:ext cx="7467600" cy="3733800"/>
          </a:xfrm>
          <a:prstGeom prst="roundRect">
            <a:avLst>
              <a:gd name="adj" fmla="val 3804"/>
            </a:avLst>
          </a:prstGeom>
          <a:solidFill>
            <a:srgbClr val="FFFF00">
              <a:alpha val="1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4800" y="2590800"/>
            <a:ext cx="8305800" cy="1981200"/>
          </a:xfrm>
          <a:prstGeom prst="roundRect">
            <a:avLst>
              <a:gd name="adj" fmla="val 3804"/>
            </a:avLst>
          </a:prstGeom>
          <a:solidFill>
            <a:srgbClr val="00B050">
              <a:alpha val="30000"/>
            </a:srgbClr>
          </a:solidFill>
          <a:ln>
            <a:solidFill>
              <a:srgbClr val="218F6A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7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4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0"/>
            <a:ext cx="5410200" cy="681337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vert="horz">
            <a:noAutofit/>
          </a:bodyPr>
          <a:lstStyle>
            <a:lvl1pPr marL="274320" indent="-274320" algn="r" rtl="1" eaLnBrk="1" latinLnBrk="0" hangingPunct="1">
              <a:lnSpc>
                <a:spcPct val="130000"/>
              </a:lnSpc>
              <a:spcBef>
                <a:spcPts val="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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40080" indent="-27432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2pPr>
            <a:lvl3pPr marL="91440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3pPr>
            <a:lvl4pPr marL="118872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4pPr>
            <a:lvl5pPr marL="146304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/>
              </a:rPr>
              <a:t>myMethod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n) {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try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{  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  switch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(n) {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1: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0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0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20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i="1" dirty="0" smtClean="0">
                <a:solidFill>
                  <a:srgbClr val="2A00FF"/>
                </a:solidFill>
                <a:latin typeface="Consolas"/>
              </a:rPr>
              <a:t>"One"</a:t>
            </a:r>
            <a:r>
              <a:rPr lang="en-US" sz="20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1;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  case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2: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0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0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20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i="1" dirty="0" smtClean="0">
                <a:solidFill>
                  <a:srgbClr val="2A00FF"/>
                </a:solidFill>
                <a:latin typeface="Consolas"/>
              </a:rPr>
              <a:t>"Two"</a:t>
            </a:r>
            <a:r>
              <a:rPr lang="en-US" sz="20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i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i="1" dirty="0" err="1" smtClean="0">
                <a:solidFill>
                  <a:srgbClr val="000000"/>
                </a:solidFill>
                <a:latin typeface="Consolas"/>
              </a:rPr>
              <a:t>throwMyException</a:t>
            </a:r>
            <a:r>
              <a:rPr lang="en-US" sz="2000" i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  case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3: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0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0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20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i="1" dirty="0" smtClean="0">
                <a:solidFill>
                  <a:srgbClr val="2A00FF"/>
                </a:solidFill>
                <a:latin typeface="Consolas"/>
              </a:rPr>
              <a:t>"Three"</a:t>
            </a:r>
            <a:r>
              <a:rPr lang="en-US" sz="20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   return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4;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} </a:t>
            </a: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(Exception e) {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0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0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20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i="1" dirty="0" smtClean="0">
                <a:solidFill>
                  <a:srgbClr val="2A00FF"/>
                </a:solidFill>
                <a:latin typeface="Consolas"/>
              </a:rPr>
              <a:t>"catch"</a:t>
            </a:r>
            <a:r>
              <a:rPr lang="en-US" sz="20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   return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5;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} </a:t>
            </a: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finally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0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0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20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i="1" dirty="0" smtClean="0">
                <a:solidFill>
                  <a:srgbClr val="2A00FF"/>
                </a:solidFill>
                <a:latin typeface="Consolas"/>
              </a:rPr>
              <a:t>"finally"</a:t>
            </a:r>
            <a:r>
              <a:rPr lang="en-US" sz="20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   return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6;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}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2692" y="152400"/>
            <a:ext cx="554510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MyException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Exception 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{}</a:t>
            </a:r>
            <a:endParaRPr lang="en-US" sz="2000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5791200"/>
            <a:ext cx="640080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throwMyException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MyException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	throw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MyException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}</a:t>
            </a:r>
            <a:endParaRPr lang="en-US" sz="2000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3400" y="609600"/>
            <a:ext cx="4724400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fa-IR" sz="2000" b="1" dirty="0" smtClean="0">
                <a:solidFill>
                  <a:srgbClr val="000000"/>
                </a:solidFill>
                <a:latin typeface="Consolas"/>
                <a:cs typeface="B Nazanin" panose="00000400000000000000" pitchFamily="2" charset="-78"/>
              </a:rPr>
              <a:t>خروجی این قطعه برنامه چیست؟</a:t>
            </a:r>
            <a:endParaRPr lang="en-US" sz="2000" b="1" dirty="0" smtClean="0">
              <a:solidFill>
                <a:srgbClr val="000000"/>
              </a:solidFill>
              <a:latin typeface="Consolas"/>
              <a:cs typeface="B Nazanin" panose="00000400000000000000" pitchFamily="2" charset="-78"/>
            </a:endParaRPr>
          </a:p>
          <a:p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0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0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20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/>
              </a:rPr>
              <a:t>myMethod</a:t>
            </a:r>
            <a:r>
              <a:rPr lang="en-US" sz="2000" b="1" i="1" dirty="0" smtClean="0">
                <a:solidFill>
                  <a:srgbClr val="000000"/>
                </a:solidFill>
                <a:latin typeface="Consolas"/>
              </a:rPr>
              <a:t>(1</a:t>
            </a:r>
            <a:r>
              <a:rPr lang="en-US" sz="2000" b="1" i="1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000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2000" i="1" dirty="0">
              <a:solidFill>
                <a:srgbClr val="000000"/>
              </a:solidFill>
              <a:latin typeface="Consolas"/>
            </a:endParaRPr>
          </a:p>
          <a:p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0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0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20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/>
              </a:rPr>
              <a:t>myMethod</a:t>
            </a:r>
            <a:r>
              <a:rPr lang="en-US" sz="2000" b="1" i="1" dirty="0" smtClean="0">
                <a:solidFill>
                  <a:srgbClr val="000000"/>
                </a:solidFill>
                <a:latin typeface="Consolas"/>
              </a:rPr>
              <a:t>(2)</a:t>
            </a:r>
            <a:r>
              <a:rPr lang="en-US" sz="2000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2000" i="1" dirty="0">
              <a:solidFill>
                <a:srgbClr val="000000"/>
              </a:solidFill>
              <a:latin typeface="Consolas"/>
            </a:endParaRPr>
          </a:p>
          <a:p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0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0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20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/>
              </a:rPr>
              <a:t>myMethod</a:t>
            </a:r>
            <a:r>
              <a:rPr lang="en-US" sz="2000" b="1" i="1" dirty="0" smtClean="0">
                <a:solidFill>
                  <a:srgbClr val="000000"/>
                </a:solidFill>
                <a:latin typeface="Consolas"/>
              </a:rPr>
              <a:t>(3)</a:t>
            </a:r>
            <a:r>
              <a:rPr lang="en-US" sz="2000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2000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39000" y="1974771"/>
            <a:ext cx="1600200" cy="3816429"/>
          </a:xfrm>
          <a:prstGeom prst="rect">
            <a:avLst/>
          </a:prstGeom>
          <a:solidFill>
            <a:srgbClr val="DBFBEC"/>
          </a:solidFill>
        </p:spPr>
        <p:txBody>
          <a:bodyPr wrap="square">
            <a:spAutoFit/>
          </a:bodyPr>
          <a:lstStyle/>
          <a:p>
            <a:pPr algn="r" rtl="1"/>
            <a:r>
              <a:rPr lang="fa-IR" sz="2200" b="1" dirty="0" smtClean="0">
                <a:cs typeface="B Nazanin" panose="00000400000000000000" pitchFamily="2" charset="-78"/>
              </a:rPr>
              <a:t>پاسخ:</a:t>
            </a:r>
            <a:endParaRPr lang="en-US" sz="2200" b="1" dirty="0" smtClean="0">
              <a:cs typeface="B Nazanin" panose="00000400000000000000" pitchFamily="2" charset="-78"/>
            </a:endParaRPr>
          </a:p>
          <a:p>
            <a:r>
              <a:rPr lang="en-US" sz="2200" dirty="0" smtClean="0"/>
              <a:t>One</a:t>
            </a:r>
            <a:endParaRPr lang="en-US" sz="2200" dirty="0"/>
          </a:p>
          <a:p>
            <a:r>
              <a:rPr lang="en-US" sz="2200" dirty="0"/>
              <a:t>finally</a:t>
            </a:r>
          </a:p>
          <a:p>
            <a:r>
              <a:rPr lang="en-US" sz="2200" dirty="0"/>
              <a:t>6</a:t>
            </a:r>
          </a:p>
          <a:p>
            <a:r>
              <a:rPr lang="en-US" sz="2200" dirty="0"/>
              <a:t>Two</a:t>
            </a:r>
          </a:p>
          <a:p>
            <a:r>
              <a:rPr lang="en-US" sz="2200" dirty="0"/>
              <a:t>catch</a:t>
            </a:r>
          </a:p>
          <a:p>
            <a:r>
              <a:rPr lang="en-US" sz="2200" dirty="0"/>
              <a:t>finally</a:t>
            </a:r>
          </a:p>
          <a:p>
            <a:r>
              <a:rPr lang="en-US" sz="2200" dirty="0"/>
              <a:t>6</a:t>
            </a:r>
          </a:p>
          <a:p>
            <a:r>
              <a:rPr lang="en-US" sz="2200" dirty="0"/>
              <a:t>Three</a:t>
            </a:r>
          </a:p>
          <a:p>
            <a:r>
              <a:rPr lang="en-US" sz="2200" dirty="0"/>
              <a:t>finally</a:t>
            </a:r>
          </a:p>
          <a:p>
            <a:r>
              <a:rPr lang="en-US" sz="22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3731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عملی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5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عملی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نوشتن یک کلاس استثنای جدید</a:t>
            </a:r>
          </a:p>
          <a:p>
            <a:pPr lvl="1"/>
            <a:r>
              <a:rPr lang="fa-IR" dirty="0" smtClean="0"/>
              <a:t>با دو سازنده</a:t>
            </a:r>
          </a:p>
          <a:p>
            <a:r>
              <a:rPr lang="fa-IR" dirty="0" err="1" smtClean="0"/>
              <a:t>متدی</a:t>
            </a:r>
            <a:r>
              <a:rPr lang="fa-IR" dirty="0" smtClean="0"/>
              <a:t> که چند استثنا پرتاب می‌کند</a:t>
            </a:r>
          </a:p>
          <a:p>
            <a:r>
              <a:rPr lang="fa-IR" dirty="0" smtClean="0"/>
              <a:t>کنترل </a:t>
            </a:r>
            <a:r>
              <a:rPr lang="fa-IR" dirty="0" err="1" smtClean="0"/>
              <a:t>کامپایلر</a:t>
            </a:r>
            <a:r>
              <a:rPr lang="fa-IR" dirty="0" smtClean="0"/>
              <a:t> و لزوم اعلان </a:t>
            </a:r>
            <a:r>
              <a:rPr lang="fa-IR" dirty="0" err="1" smtClean="0"/>
              <a:t>استثناهای</a:t>
            </a:r>
            <a:r>
              <a:rPr lang="fa-IR" dirty="0" smtClean="0"/>
              <a:t> پرتابی. مثال:</a:t>
            </a:r>
          </a:p>
          <a:p>
            <a:pPr lvl="1" algn="l" rtl="0"/>
            <a:r>
              <a:rPr lang="en-US" dirty="0" smtClean="0"/>
              <a:t>throws Exception</a:t>
            </a:r>
          </a:p>
          <a:p>
            <a:pPr lvl="1" algn="l" rtl="0"/>
            <a:r>
              <a:rPr lang="en-US" dirty="0" smtClean="0"/>
              <a:t>throws </a:t>
            </a:r>
            <a:r>
              <a:rPr lang="en-US" dirty="0" err="1" smtClean="0"/>
              <a:t>IOException</a:t>
            </a:r>
            <a:r>
              <a:rPr lang="en-US" dirty="0" smtClean="0"/>
              <a:t>, </a:t>
            </a:r>
            <a:r>
              <a:rPr lang="en-US" dirty="0" err="1" smtClean="0"/>
              <a:t>ArithmeticException</a:t>
            </a:r>
            <a:endParaRPr lang="fa-IR" dirty="0" smtClean="0"/>
          </a:p>
          <a:p>
            <a:r>
              <a:rPr lang="fa-IR" dirty="0" err="1" smtClean="0"/>
              <a:t>بلاک</a:t>
            </a:r>
            <a:r>
              <a:rPr lang="fa-IR" dirty="0" smtClean="0"/>
              <a:t> </a:t>
            </a:r>
            <a:r>
              <a:rPr lang="en-US" dirty="0" smtClean="0"/>
              <a:t>finally</a:t>
            </a:r>
            <a:r>
              <a:rPr lang="fa-IR" dirty="0" smtClean="0"/>
              <a:t> </a:t>
            </a:r>
          </a:p>
          <a:p>
            <a:pPr lvl="1"/>
            <a:r>
              <a:rPr lang="fa-IR" dirty="0" smtClean="0"/>
              <a:t>حتی بدون </a:t>
            </a:r>
            <a:r>
              <a:rPr lang="en-US" dirty="0" smtClean="0"/>
              <a:t>catch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2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استثناهای چک‌شده و چک‌نشده</a:t>
            </a:r>
            <a:br>
              <a:rPr lang="fa-IR" dirty="0" smtClean="0"/>
            </a:br>
            <a:r>
              <a:rPr lang="en-US" sz="2400" dirty="0" smtClean="0"/>
              <a:t>Checked and Unchecked Exception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0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a-IR" sz="2800" dirty="0" smtClean="0"/>
              <a:t>کلاس‌های استثنا:</a:t>
            </a:r>
            <a:br>
              <a:rPr lang="fa-IR" sz="2800" dirty="0" smtClean="0"/>
            </a:br>
            <a:r>
              <a:rPr lang="fa-IR" sz="2800" dirty="0"/>
              <a:t>نگاهی </a:t>
            </a:r>
            <a:r>
              <a:rPr lang="fa-IR" sz="2800" dirty="0" err="1" smtClean="0"/>
              <a:t>دقیق‌تر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fa-IR" dirty="0" smtClean="0"/>
              <a:t>کلاس </a:t>
            </a:r>
            <a:r>
              <a:rPr lang="en-US" dirty="0" err="1" smtClean="0"/>
              <a:t>Throwable</a:t>
            </a:r>
            <a:r>
              <a:rPr lang="fa-IR" dirty="0" smtClean="0"/>
              <a:t> </a:t>
            </a:r>
          </a:p>
          <a:p>
            <a:pPr lvl="1"/>
            <a:r>
              <a:rPr lang="fa-IR" dirty="0" smtClean="0"/>
              <a:t>در واقع هر آن‌چه درباره </a:t>
            </a:r>
            <a:r>
              <a:rPr lang="en-US" sz="2500" dirty="0" smtClean="0"/>
              <a:t>Exception</a:t>
            </a:r>
            <a:r>
              <a:rPr lang="fa-IR" sz="2600" dirty="0" smtClean="0"/>
              <a:t> </a:t>
            </a:r>
            <a:r>
              <a:rPr lang="fa-IR" dirty="0" smtClean="0"/>
              <a:t>گفتیم، درباره </a:t>
            </a:r>
            <a:r>
              <a:rPr lang="en-US" sz="2500" dirty="0" err="1" smtClean="0"/>
              <a:t>Throwable</a:t>
            </a:r>
            <a:r>
              <a:rPr lang="fa-IR" sz="2600" dirty="0" smtClean="0"/>
              <a:t> </a:t>
            </a:r>
            <a:r>
              <a:rPr lang="fa-IR" dirty="0" smtClean="0"/>
              <a:t>صادق است</a:t>
            </a:r>
          </a:p>
          <a:p>
            <a:pPr lvl="2"/>
            <a:r>
              <a:rPr lang="fa-IR" dirty="0" smtClean="0"/>
              <a:t>مثلاً هر شیء از جنس </a:t>
            </a:r>
            <a:r>
              <a:rPr lang="en-US" sz="2000" dirty="0" err="1" smtClean="0"/>
              <a:t>Throwable</a:t>
            </a:r>
            <a:r>
              <a:rPr lang="fa-IR" sz="2000" dirty="0" smtClean="0"/>
              <a:t> </a:t>
            </a:r>
            <a:r>
              <a:rPr lang="fa-IR" dirty="0" smtClean="0"/>
              <a:t>قابل پرتاب (</a:t>
            </a:r>
            <a:r>
              <a:rPr lang="en-US" dirty="0" smtClean="0"/>
              <a:t>throw</a:t>
            </a:r>
            <a:r>
              <a:rPr lang="fa-IR" dirty="0" smtClean="0"/>
              <a:t>) یا دریافت (</a:t>
            </a:r>
            <a:r>
              <a:rPr lang="en-US" dirty="0" smtClean="0"/>
              <a:t>catch</a:t>
            </a:r>
            <a:r>
              <a:rPr lang="fa-IR" dirty="0" smtClean="0"/>
              <a:t>) است</a:t>
            </a:r>
            <a:endParaRPr lang="en-US" dirty="0" smtClean="0"/>
          </a:p>
          <a:p>
            <a:r>
              <a:rPr lang="fa-IR" dirty="0" smtClean="0"/>
              <a:t>دو نوع </a:t>
            </a:r>
            <a:r>
              <a:rPr lang="en-US" dirty="0" err="1" smtClean="0"/>
              <a:t>Throwable</a:t>
            </a:r>
            <a:r>
              <a:rPr lang="fa-IR" dirty="0" smtClean="0"/>
              <a:t> اصلی وجود دارد</a:t>
            </a:r>
            <a:endParaRPr lang="en-US" dirty="0" smtClean="0"/>
          </a:p>
          <a:p>
            <a:pPr marL="365760" lvl="1" indent="0">
              <a:buNone/>
            </a:pPr>
            <a:r>
              <a:rPr lang="fa-IR" dirty="0" smtClean="0"/>
              <a:t>1- </a:t>
            </a:r>
            <a:r>
              <a:rPr lang="en-US" dirty="0" smtClean="0"/>
              <a:t>Exception</a:t>
            </a:r>
            <a:r>
              <a:rPr lang="fa-IR" dirty="0" smtClean="0"/>
              <a:t> : قبلاً </a:t>
            </a:r>
            <a:r>
              <a:rPr lang="fa-IR" dirty="0" err="1" smtClean="0"/>
              <a:t>دیدیدم</a:t>
            </a:r>
            <a:r>
              <a:rPr lang="fa-IR" dirty="0" smtClean="0"/>
              <a:t> (اکثر کلاس‌های استثنا که با </a:t>
            </a:r>
            <a:r>
              <a:rPr lang="fa-IR" dirty="0" err="1" smtClean="0"/>
              <a:t>آن‌ها</a:t>
            </a:r>
            <a:r>
              <a:rPr lang="fa-IR" dirty="0" smtClean="0"/>
              <a:t> سروکار داریم)</a:t>
            </a:r>
          </a:p>
          <a:p>
            <a:pPr marL="365760" lvl="1" indent="0">
              <a:buNone/>
            </a:pPr>
            <a:r>
              <a:rPr lang="fa-IR" dirty="0" smtClean="0"/>
              <a:t>2- </a:t>
            </a:r>
            <a:r>
              <a:rPr lang="en-US" dirty="0" smtClean="0"/>
              <a:t>Error</a:t>
            </a:r>
            <a:r>
              <a:rPr lang="fa-IR" dirty="0" smtClean="0"/>
              <a:t> (خطا) : معمولاً تلاش </a:t>
            </a:r>
            <a:r>
              <a:rPr lang="fa-IR" dirty="0" err="1" smtClean="0"/>
              <a:t>نمی‌کنیم</a:t>
            </a:r>
            <a:r>
              <a:rPr lang="fa-IR" dirty="0" smtClean="0"/>
              <a:t> که </a:t>
            </a:r>
            <a:r>
              <a:rPr lang="fa-IR" dirty="0" err="1" smtClean="0"/>
              <a:t>آن‌ها</a:t>
            </a:r>
            <a:r>
              <a:rPr lang="fa-IR" dirty="0" smtClean="0"/>
              <a:t> را در برنامه </a:t>
            </a:r>
            <a:r>
              <a:rPr lang="en-US" dirty="0" smtClean="0"/>
              <a:t>catch</a:t>
            </a:r>
            <a:r>
              <a:rPr lang="fa-IR" dirty="0" smtClean="0"/>
              <a:t> کنیم</a:t>
            </a:r>
          </a:p>
          <a:p>
            <a:pPr lvl="2"/>
            <a:r>
              <a:rPr lang="fa-IR" dirty="0" smtClean="0"/>
              <a:t>حتی اگر آن را </a:t>
            </a:r>
            <a:r>
              <a:rPr lang="en-US" dirty="0" smtClean="0"/>
              <a:t>catch</a:t>
            </a:r>
            <a:r>
              <a:rPr lang="fa-IR" dirty="0" smtClean="0"/>
              <a:t> کنیم، کار مهمی در قبال این خطاها </a:t>
            </a:r>
            <a:r>
              <a:rPr lang="fa-IR" dirty="0" err="1" smtClean="0"/>
              <a:t>نمی‌توانیم</a:t>
            </a:r>
            <a:r>
              <a:rPr lang="fa-IR" dirty="0" smtClean="0"/>
              <a:t> انجام دهیم</a:t>
            </a:r>
          </a:p>
          <a:p>
            <a:pPr lvl="2"/>
            <a:r>
              <a:rPr lang="fa-IR" dirty="0" smtClean="0"/>
              <a:t>مانند: </a:t>
            </a:r>
            <a:r>
              <a:rPr lang="en-US" dirty="0"/>
              <a:t> </a:t>
            </a:r>
            <a:r>
              <a:rPr lang="en-US" dirty="0" err="1" smtClean="0"/>
              <a:t>OutOfMemoryError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6200"/>
            <a:ext cx="55911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7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سلسله‌مراتب</a:t>
            </a:r>
            <a:r>
              <a:rPr lang="fa-IR" dirty="0" smtClean="0"/>
              <a:t> کلاس‌های استثنا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399" y="1066800"/>
            <a:ext cx="8775441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3200400" y="1018032"/>
            <a:ext cx="2209800" cy="734568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95400" y="1981200"/>
            <a:ext cx="2590800" cy="8382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001768" y="1981200"/>
            <a:ext cx="2161031" cy="7620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76782" y="2971800"/>
            <a:ext cx="2109217" cy="762000"/>
          </a:xfrm>
          <a:prstGeom prst="roundRect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1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استثناهای چک‌نشده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function(String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arg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0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b="1" i="1" dirty="0">
                <a:solidFill>
                  <a:srgbClr val="000000"/>
                </a:solidFill>
                <a:latin typeface="Courier New"/>
              </a:rPr>
              <a:t>1</a:t>
            </a:r>
            <a:r>
              <a:rPr lang="en-US" sz="2000" b="1" i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i="1" dirty="0">
                <a:solidFill>
                  <a:srgbClr val="000000"/>
                </a:solidFill>
                <a:latin typeface="Courier New"/>
              </a:rPr>
              <a:t>/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arg.length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()</a:t>
            </a:r>
            <a:r>
              <a:rPr lang="en-US" sz="2000" b="1" i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sz="2000" b="1" i="1" dirty="0">
              <a:solidFill>
                <a:srgbClr val="000000"/>
              </a:solidFill>
              <a:latin typeface="Courier New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0000"/>
                </a:solidFill>
                <a:latin typeface="Courier New"/>
              </a:rPr>
              <a:t>  function(</a:t>
            </a:r>
            <a:r>
              <a:rPr lang="en-US" sz="20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sz="20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2000" b="1" i="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2819400"/>
            <a:ext cx="8763000" cy="3614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r" rtl="1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  <a:buFont typeface="Wingdings" panose="05000000000000000000" pitchFamily="2" charset="2"/>
              <a:buChar char=""/>
            </a:pPr>
            <a:r>
              <a:rPr lang="fa-IR" sz="2200" dirty="0">
                <a:solidFill>
                  <a:prstClr val="black"/>
                </a:solidFill>
                <a:cs typeface="B Nazanin" pitchFamily="2" charset="-78"/>
              </a:rPr>
              <a:t>متد </a:t>
            </a:r>
            <a:r>
              <a:rPr lang="en-US" sz="2200" dirty="0">
                <a:solidFill>
                  <a:prstClr val="black"/>
                </a:solidFill>
                <a:cs typeface="B Nazanin" pitchFamily="2" charset="-78"/>
              </a:rPr>
              <a:t>function()</a:t>
            </a:r>
            <a:r>
              <a:rPr lang="fa-IR" sz="2200" dirty="0">
                <a:solidFill>
                  <a:prstClr val="black"/>
                </a:solidFill>
                <a:cs typeface="B Nazanin" pitchFamily="2" charset="-78"/>
              </a:rPr>
              <a:t> ممکن است </a:t>
            </a:r>
            <a:r>
              <a:rPr lang="en-US" sz="2200" dirty="0" err="1">
                <a:solidFill>
                  <a:prstClr val="black"/>
                </a:solidFill>
                <a:cs typeface="B Nazanin" pitchFamily="2" charset="-78"/>
              </a:rPr>
              <a:t>ArithmeticException</a:t>
            </a:r>
            <a:r>
              <a:rPr lang="fa-IR" sz="2200" dirty="0" smtClean="0">
                <a:solidFill>
                  <a:prstClr val="black"/>
                </a:solidFill>
                <a:cs typeface="B Nazanin" pitchFamily="2" charset="-78"/>
              </a:rPr>
              <a:t> </a:t>
            </a:r>
            <a:r>
              <a:rPr lang="fa-IR" sz="2200" dirty="0">
                <a:solidFill>
                  <a:prstClr val="black"/>
                </a:solidFill>
                <a:cs typeface="B Nazanin" pitchFamily="2" charset="-78"/>
              </a:rPr>
              <a:t>پرتاب کند</a:t>
            </a:r>
          </a:p>
          <a:p>
            <a:pPr marL="731520" lvl="1" indent="-274320" algn="r" rtl="1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  <a:buFont typeface="Wingdings" panose="05000000000000000000" pitchFamily="2" charset="2"/>
              <a:buChar char=""/>
            </a:pPr>
            <a:r>
              <a:rPr lang="fa-IR" sz="2200" dirty="0">
                <a:solidFill>
                  <a:prstClr val="black"/>
                </a:solidFill>
                <a:cs typeface="B Nazanin" pitchFamily="2" charset="-78"/>
              </a:rPr>
              <a:t>ولی کلیدواژه </a:t>
            </a:r>
            <a:r>
              <a:rPr lang="en-US" sz="2200" dirty="0">
                <a:solidFill>
                  <a:prstClr val="black"/>
                </a:solidFill>
                <a:cs typeface="B Nazanin" pitchFamily="2" charset="-78"/>
              </a:rPr>
              <a:t>throws</a:t>
            </a:r>
            <a:r>
              <a:rPr lang="fa-IR" sz="2200" dirty="0">
                <a:solidFill>
                  <a:prstClr val="black"/>
                </a:solidFill>
                <a:cs typeface="B Nazanin" pitchFamily="2" charset="-78"/>
              </a:rPr>
              <a:t> را تصریح نکرده است</a:t>
            </a:r>
          </a:p>
          <a:p>
            <a:pPr marL="182880" indent="-274320" algn="r" rtl="1">
              <a:lnSpc>
                <a:spcPct val="130000"/>
              </a:lnSpc>
              <a:spcBef>
                <a:spcPct val="20000"/>
              </a:spcBef>
              <a:buClr>
                <a:srgbClr val="92278F"/>
              </a:buClr>
              <a:buSzPct val="80000"/>
              <a:buFont typeface="Wingdings 2"/>
              <a:buChar char=""/>
            </a:pPr>
            <a:r>
              <a:rPr lang="fa-IR" sz="2200" dirty="0" smtClean="0">
                <a:solidFill>
                  <a:prstClr val="black"/>
                </a:solidFill>
                <a:cs typeface="B Nazanin" pitchFamily="2" charset="-78"/>
              </a:rPr>
              <a:t>برای </a:t>
            </a:r>
            <a:r>
              <a:rPr lang="fa-IR" sz="2200" dirty="0">
                <a:solidFill>
                  <a:prstClr val="black"/>
                </a:solidFill>
                <a:cs typeface="B Nazanin" pitchFamily="2" charset="-78"/>
              </a:rPr>
              <a:t>بعضی از </a:t>
            </a:r>
            <a:r>
              <a:rPr lang="fa-IR" sz="2200" dirty="0" err="1">
                <a:solidFill>
                  <a:prstClr val="black"/>
                </a:solidFill>
                <a:cs typeface="B Nazanin" pitchFamily="2" charset="-78"/>
              </a:rPr>
              <a:t>استثناها</a:t>
            </a:r>
            <a:r>
              <a:rPr lang="fa-IR" sz="2200" dirty="0">
                <a:solidFill>
                  <a:prstClr val="black"/>
                </a:solidFill>
                <a:cs typeface="B Nazanin" pitchFamily="2" charset="-78"/>
              </a:rPr>
              <a:t>، </a:t>
            </a:r>
            <a:r>
              <a:rPr lang="fa-IR" sz="2200" dirty="0" smtClean="0">
                <a:solidFill>
                  <a:prstClr val="black"/>
                </a:solidFill>
                <a:cs typeface="B Nazanin" pitchFamily="2" charset="-78"/>
              </a:rPr>
              <a:t>مثل </a:t>
            </a:r>
            <a:r>
              <a:rPr lang="en-US" sz="2200" dirty="0" err="1" smtClean="0">
                <a:solidFill>
                  <a:prstClr val="black"/>
                </a:solidFill>
                <a:cs typeface="B Nazanin" pitchFamily="2" charset="-78"/>
              </a:rPr>
              <a:t>ArithmeticException</a:t>
            </a:r>
            <a:r>
              <a:rPr lang="fa-IR" sz="2200" dirty="0" smtClean="0">
                <a:solidFill>
                  <a:prstClr val="black"/>
                </a:solidFill>
                <a:cs typeface="B Nazanin" pitchFamily="2" charset="-78"/>
              </a:rPr>
              <a:t> ، ذکر </a:t>
            </a:r>
            <a:r>
              <a:rPr lang="en-US" sz="2200" dirty="0">
                <a:solidFill>
                  <a:prstClr val="black"/>
                </a:solidFill>
                <a:cs typeface="B Nazanin" pitchFamily="2" charset="-78"/>
              </a:rPr>
              <a:t>throws</a:t>
            </a:r>
            <a:r>
              <a:rPr lang="fa-IR" sz="2200" dirty="0">
                <a:solidFill>
                  <a:prstClr val="black"/>
                </a:solidFill>
                <a:cs typeface="B Nazanin" pitchFamily="2" charset="-78"/>
              </a:rPr>
              <a:t> واجب </a:t>
            </a:r>
            <a:r>
              <a:rPr lang="fa-IR" sz="2200" dirty="0" smtClean="0">
                <a:solidFill>
                  <a:prstClr val="black"/>
                </a:solidFill>
                <a:cs typeface="B Nazanin" pitchFamily="2" charset="-78"/>
              </a:rPr>
              <a:t>نیست</a:t>
            </a:r>
          </a:p>
          <a:p>
            <a:pPr marL="182880" indent="-274320" algn="r" rtl="1">
              <a:lnSpc>
                <a:spcPct val="130000"/>
              </a:lnSpc>
              <a:spcBef>
                <a:spcPct val="20000"/>
              </a:spcBef>
              <a:buClr>
                <a:srgbClr val="92278F"/>
              </a:buClr>
              <a:buSzPct val="80000"/>
              <a:buFont typeface="Wingdings 2"/>
              <a:buChar char=""/>
            </a:pPr>
            <a:r>
              <a:rPr lang="fa-IR" sz="2200" dirty="0" smtClean="0">
                <a:solidFill>
                  <a:prstClr val="black"/>
                </a:solidFill>
                <a:cs typeface="B Nazanin" pitchFamily="2" charset="-78"/>
              </a:rPr>
              <a:t>اگر این کار اجباری بود، هر </a:t>
            </a:r>
            <a:r>
              <a:rPr lang="fa-IR" sz="2200" dirty="0" err="1" smtClean="0">
                <a:solidFill>
                  <a:prstClr val="black"/>
                </a:solidFill>
                <a:cs typeface="B Nazanin" pitchFamily="2" charset="-78"/>
              </a:rPr>
              <a:t>متدی</a:t>
            </a:r>
            <a:r>
              <a:rPr lang="fa-IR" sz="2200" dirty="0" smtClean="0">
                <a:solidFill>
                  <a:prstClr val="black"/>
                </a:solidFill>
                <a:cs typeface="B Nazanin" pitchFamily="2" charset="-78"/>
              </a:rPr>
              <a:t> که </a:t>
            </a:r>
            <a:r>
              <a:rPr lang="fa-IR" sz="2200" dirty="0" err="1" smtClean="0">
                <a:solidFill>
                  <a:prstClr val="black"/>
                </a:solidFill>
                <a:cs typeface="B Nazanin" pitchFamily="2" charset="-78"/>
              </a:rPr>
              <a:t>عملگر</a:t>
            </a:r>
            <a:r>
              <a:rPr lang="fa-IR" sz="2200" dirty="0" smtClean="0">
                <a:solidFill>
                  <a:prstClr val="black"/>
                </a:solidFill>
                <a:cs typeface="B Nazanin" pitchFamily="2" charset="-78"/>
              </a:rPr>
              <a:t> تقسیم ریاضی داشت باید </a:t>
            </a:r>
            <a:r>
              <a:rPr lang="en-US" sz="2200" dirty="0" smtClean="0">
                <a:solidFill>
                  <a:prstClr val="black"/>
                </a:solidFill>
                <a:cs typeface="B Nazanin" pitchFamily="2" charset="-78"/>
              </a:rPr>
              <a:t>throws</a:t>
            </a:r>
            <a:r>
              <a:rPr lang="fa-IR" sz="2200" dirty="0" smtClean="0">
                <a:solidFill>
                  <a:prstClr val="black"/>
                </a:solidFill>
                <a:cs typeface="B Nazanin" pitchFamily="2" charset="-78"/>
              </a:rPr>
              <a:t> را ذکر </a:t>
            </a:r>
            <a:r>
              <a:rPr lang="fa-IR" sz="2200" dirty="0" err="1" smtClean="0">
                <a:solidFill>
                  <a:prstClr val="black"/>
                </a:solidFill>
                <a:cs typeface="B Nazanin" pitchFamily="2" charset="-78"/>
              </a:rPr>
              <a:t>می‌کرد</a:t>
            </a:r>
            <a:endParaRPr lang="fa-IR" sz="2200" dirty="0" smtClean="0">
              <a:solidFill>
                <a:prstClr val="black"/>
              </a:solidFill>
              <a:cs typeface="B Nazanin" pitchFamily="2" charset="-78"/>
            </a:endParaRPr>
          </a:p>
          <a:p>
            <a:pPr marL="640080" lvl="1" indent="-274320" algn="r" rtl="1">
              <a:lnSpc>
                <a:spcPct val="130000"/>
              </a:lnSpc>
              <a:spcBef>
                <a:spcPct val="20000"/>
              </a:spcBef>
              <a:buClr>
                <a:srgbClr val="92278F"/>
              </a:buClr>
              <a:buSzPct val="80000"/>
              <a:buFont typeface="Wingdings 2"/>
              <a:buChar char=""/>
            </a:pPr>
            <a:r>
              <a:rPr lang="fa-IR" sz="2200" dirty="0" smtClean="0">
                <a:solidFill>
                  <a:prstClr val="black"/>
                </a:solidFill>
                <a:cs typeface="B Nazanin" pitchFamily="2" charset="-78"/>
              </a:rPr>
              <a:t>با این کار </a:t>
            </a:r>
            <a:r>
              <a:rPr lang="fa-IR" sz="2200" dirty="0" err="1" smtClean="0">
                <a:solidFill>
                  <a:prstClr val="black"/>
                </a:solidFill>
                <a:cs typeface="B Nazanin" pitchFamily="2" charset="-78"/>
              </a:rPr>
              <a:t>برنامه‌ها</a:t>
            </a:r>
            <a:r>
              <a:rPr lang="fa-IR" sz="2200" dirty="0" smtClean="0">
                <a:solidFill>
                  <a:prstClr val="black"/>
                </a:solidFill>
                <a:cs typeface="B Nazanin" pitchFamily="2" charset="-78"/>
              </a:rPr>
              <a:t> پر از </a:t>
            </a:r>
            <a:r>
              <a:rPr lang="en-US" sz="2200" dirty="0" smtClean="0">
                <a:solidFill>
                  <a:prstClr val="black"/>
                </a:solidFill>
                <a:cs typeface="B Nazanin" pitchFamily="2" charset="-78"/>
              </a:rPr>
              <a:t>throws</a:t>
            </a:r>
            <a:r>
              <a:rPr lang="fa-IR" sz="2200" dirty="0" smtClean="0">
                <a:solidFill>
                  <a:prstClr val="black"/>
                </a:solidFill>
                <a:cs typeface="B Nazanin" pitchFamily="2" charset="-78"/>
              </a:rPr>
              <a:t> های </a:t>
            </a:r>
            <a:r>
              <a:rPr lang="fa-IR" sz="2200" dirty="0" err="1" smtClean="0">
                <a:solidFill>
                  <a:prstClr val="black"/>
                </a:solidFill>
                <a:cs typeface="B Nazanin" pitchFamily="2" charset="-78"/>
              </a:rPr>
              <a:t>نامهم</a:t>
            </a:r>
            <a:r>
              <a:rPr lang="fa-IR" sz="2200" dirty="0" smtClean="0">
                <a:solidFill>
                  <a:prstClr val="black"/>
                </a:solidFill>
                <a:cs typeface="B Nazanin" pitchFamily="2" charset="-78"/>
              </a:rPr>
              <a:t> </a:t>
            </a:r>
            <a:r>
              <a:rPr lang="fa-IR" sz="2200" dirty="0" err="1" smtClean="0">
                <a:solidFill>
                  <a:prstClr val="black"/>
                </a:solidFill>
                <a:cs typeface="B Nazanin" pitchFamily="2" charset="-78"/>
              </a:rPr>
              <a:t>می‌شدند</a:t>
            </a:r>
            <a:r>
              <a:rPr lang="fa-IR" sz="2200" dirty="0" smtClean="0">
                <a:solidFill>
                  <a:prstClr val="black"/>
                </a:solidFill>
                <a:cs typeface="B Nazanin" pitchFamily="2" charset="-78"/>
              </a:rPr>
              <a:t> </a:t>
            </a:r>
            <a:endParaRPr lang="fa-IR" sz="2200" dirty="0">
              <a:solidFill>
                <a:prstClr val="black"/>
              </a:solidFill>
              <a:cs typeface="B Nazanin" pitchFamily="2" charset="-78"/>
            </a:endParaRPr>
          </a:p>
          <a:p>
            <a:pPr marL="182880" indent="-274320" algn="r" rtl="1">
              <a:lnSpc>
                <a:spcPct val="130000"/>
              </a:lnSpc>
              <a:spcBef>
                <a:spcPct val="20000"/>
              </a:spcBef>
              <a:buClr>
                <a:srgbClr val="92278F"/>
              </a:buClr>
              <a:buSzPct val="80000"/>
              <a:buFont typeface="Wingdings 2"/>
              <a:buChar char=""/>
            </a:pPr>
            <a:r>
              <a:rPr lang="fa-IR" sz="2200" dirty="0" smtClean="0">
                <a:solidFill>
                  <a:prstClr val="black"/>
                </a:solidFill>
                <a:cs typeface="B Nazanin" pitchFamily="2" charset="-78"/>
              </a:rPr>
              <a:t>انواع استثنای چک‌نشده (</a:t>
            </a:r>
            <a:r>
              <a:rPr lang="en-US" sz="2200" dirty="0" smtClean="0">
                <a:solidFill>
                  <a:prstClr val="black"/>
                </a:solidFill>
                <a:cs typeface="B Nazanin" pitchFamily="2" charset="-78"/>
              </a:rPr>
              <a:t>Unchecked Exceptions</a:t>
            </a:r>
            <a:r>
              <a:rPr lang="fa-IR" sz="2200" dirty="0" smtClean="0">
                <a:solidFill>
                  <a:prstClr val="black"/>
                </a:solidFill>
                <a:cs typeface="B Nazanin" pitchFamily="2" charset="-78"/>
              </a:rPr>
              <a:t>)</a:t>
            </a:r>
          </a:p>
          <a:p>
            <a:pPr marL="182880" indent="-274320" algn="r" rtl="1">
              <a:lnSpc>
                <a:spcPct val="130000"/>
              </a:lnSpc>
              <a:spcBef>
                <a:spcPct val="20000"/>
              </a:spcBef>
              <a:buClr>
                <a:srgbClr val="92278F"/>
              </a:buClr>
              <a:buSzPct val="80000"/>
              <a:buFont typeface="Wingdings 2"/>
              <a:buChar char=""/>
            </a:pPr>
            <a:r>
              <a:rPr lang="fa-IR" sz="2200" dirty="0" smtClean="0">
                <a:solidFill>
                  <a:prstClr val="black"/>
                </a:solidFill>
                <a:cs typeface="B Nazanin" pitchFamily="2" charset="-78"/>
              </a:rPr>
              <a:t>مثل </a:t>
            </a:r>
            <a:r>
              <a:rPr lang="en-US" sz="2200" i="1" dirty="0" err="1">
                <a:solidFill>
                  <a:prstClr val="black"/>
                </a:solidFill>
                <a:cs typeface="B Nazanin" pitchFamily="2" charset="-78"/>
              </a:rPr>
              <a:t>ArithmeticException</a:t>
            </a:r>
            <a:r>
              <a:rPr lang="fa-IR" sz="2200" i="1" dirty="0">
                <a:solidFill>
                  <a:prstClr val="black"/>
                </a:solidFill>
                <a:cs typeface="B Nazanin" pitchFamily="2" charset="-78"/>
              </a:rPr>
              <a:t>  و  </a:t>
            </a:r>
            <a:r>
              <a:rPr lang="en-US" sz="2200" i="1" dirty="0" err="1" smtClean="0">
                <a:solidFill>
                  <a:prstClr val="black"/>
                </a:solidFill>
                <a:cs typeface="B Nazanin" pitchFamily="2" charset="-78"/>
              </a:rPr>
              <a:t>ArrayIndexOutOfBoundsException</a:t>
            </a:r>
            <a:endParaRPr lang="fa-IR" sz="2200" i="1" dirty="0">
              <a:solidFill>
                <a:prstClr val="black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9156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استثناهای چک‌شده و چک‌نشده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b="1" dirty="0" smtClean="0"/>
              <a:t>استثناهای چک‌شده (</a:t>
            </a:r>
            <a:r>
              <a:rPr lang="en-US" b="1" dirty="0" smtClean="0"/>
              <a:t>Checked Exception</a:t>
            </a:r>
            <a:r>
              <a:rPr lang="fa-IR" b="1" dirty="0" smtClean="0"/>
              <a:t>)</a:t>
            </a:r>
          </a:p>
          <a:p>
            <a:pPr lvl="1"/>
            <a:r>
              <a:rPr lang="fa-IR" b="1" dirty="0" err="1" smtClean="0"/>
              <a:t>کامپایلر</a:t>
            </a:r>
            <a:r>
              <a:rPr lang="fa-IR" b="1" dirty="0" smtClean="0"/>
              <a:t> </a:t>
            </a:r>
            <a:r>
              <a:rPr lang="fa-IR" dirty="0" smtClean="0"/>
              <a:t>جاوا بررسی می‌کند:</a:t>
            </a:r>
          </a:p>
          <a:p>
            <a:pPr lvl="1"/>
            <a:r>
              <a:rPr lang="fa-IR" dirty="0" smtClean="0"/>
              <a:t>برنامه باید استثنای پیش آمده را دریافت کند یا  احتمال </a:t>
            </a:r>
            <a:r>
              <a:rPr lang="fa-IR" dirty="0" err="1" smtClean="0"/>
              <a:t>پرتاب‌شدن</a:t>
            </a:r>
            <a:r>
              <a:rPr lang="fa-IR" dirty="0" smtClean="0"/>
              <a:t> آن را اعلان کند</a:t>
            </a:r>
          </a:p>
          <a:p>
            <a:pPr lvl="1"/>
            <a:r>
              <a:rPr lang="fa-IR" dirty="0" err="1" smtClean="0"/>
              <a:t>وگرنه</a:t>
            </a:r>
            <a:r>
              <a:rPr lang="fa-IR" dirty="0" smtClean="0"/>
              <a:t>، </a:t>
            </a:r>
            <a:r>
              <a:rPr lang="fa-IR" b="1" dirty="0" smtClean="0"/>
              <a:t>خطای </a:t>
            </a:r>
            <a:r>
              <a:rPr lang="fa-IR" b="1" dirty="0" err="1" smtClean="0"/>
              <a:t>کامپایلر</a:t>
            </a:r>
            <a:r>
              <a:rPr lang="fa-IR" dirty="0" smtClean="0"/>
              <a:t> رخ </a:t>
            </a:r>
            <a:r>
              <a:rPr lang="fa-IR" dirty="0" err="1" smtClean="0"/>
              <a:t>می‌دهد</a:t>
            </a:r>
            <a:endParaRPr lang="fa-IR" dirty="0" smtClean="0"/>
          </a:p>
          <a:p>
            <a:r>
              <a:rPr lang="fa-IR" b="1" dirty="0"/>
              <a:t>استثناهای </a:t>
            </a:r>
            <a:r>
              <a:rPr lang="fa-IR" b="1" dirty="0" smtClean="0"/>
              <a:t>چک‌نشده (</a:t>
            </a:r>
            <a:r>
              <a:rPr lang="en-US" b="1" dirty="0" smtClean="0"/>
              <a:t>Unchecked Exceptions</a:t>
            </a:r>
            <a:r>
              <a:rPr lang="fa-IR" b="1" dirty="0" smtClean="0"/>
              <a:t>)</a:t>
            </a:r>
          </a:p>
          <a:p>
            <a:pPr lvl="1"/>
            <a:r>
              <a:rPr lang="fa-IR" b="1" dirty="0" err="1" smtClean="0"/>
              <a:t>کامپایلر</a:t>
            </a:r>
            <a:r>
              <a:rPr lang="fa-IR" dirty="0" smtClean="0"/>
              <a:t> دریافت یا اعلان پرتاب را اجبار </a:t>
            </a:r>
            <a:r>
              <a:rPr lang="fa-IR" dirty="0" err="1" smtClean="0"/>
              <a:t>نمی‌کند</a:t>
            </a:r>
            <a:r>
              <a:rPr lang="fa-IR" dirty="0" smtClean="0"/>
              <a:t> (</a:t>
            </a:r>
            <a:r>
              <a:rPr lang="fa-IR" b="1" dirty="0" smtClean="0"/>
              <a:t>در زمان کامپایل</a:t>
            </a:r>
            <a:r>
              <a:rPr lang="fa-IR" dirty="0" smtClean="0"/>
              <a:t> </a:t>
            </a:r>
            <a:r>
              <a:rPr lang="fa-IR" b="1" u="sng" dirty="0" smtClean="0"/>
              <a:t>چک</a:t>
            </a:r>
            <a:r>
              <a:rPr lang="fa-IR" b="1" dirty="0" smtClean="0"/>
              <a:t> </a:t>
            </a:r>
            <a:r>
              <a:rPr lang="fa-IR" b="1" dirty="0" err="1" smtClean="0"/>
              <a:t>نمی‌شود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کلاس‌های این نوع، عبارتند از :</a:t>
            </a:r>
          </a:p>
          <a:p>
            <a:pPr lvl="1"/>
            <a:r>
              <a:rPr lang="fa-IR" dirty="0" smtClean="0"/>
              <a:t>کلاس </a:t>
            </a:r>
            <a:r>
              <a:rPr lang="en-US" dirty="0" smtClean="0"/>
              <a:t>Error</a:t>
            </a:r>
            <a:endParaRPr lang="en-US" dirty="0"/>
          </a:p>
          <a:p>
            <a:pPr lvl="1"/>
            <a:r>
              <a:rPr lang="fa-IR" dirty="0" smtClean="0"/>
              <a:t>کلاس </a:t>
            </a:r>
            <a:r>
              <a:rPr lang="en-US" dirty="0" err="1" smtClean="0"/>
              <a:t>RuntimeException</a:t>
            </a:r>
            <a:endParaRPr lang="en-US" dirty="0"/>
          </a:p>
          <a:p>
            <a:pPr lvl="1"/>
            <a:r>
              <a:rPr lang="fa-IR" dirty="0" err="1" smtClean="0"/>
              <a:t>زیرکلاس‌های</a:t>
            </a:r>
            <a:r>
              <a:rPr lang="fa-IR" dirty="0" smtClean="0"/>
              <a:t> </a:t>
            </a:r>
            <a:r>
              <a:rPr lang="en-US" dirty="0" smtClean="0"/>
              <a:t>Error</a:t>
            </a:r>
            <a:r>
              <a:rPr lang="fa-IR" dirty="0" smtClean="0"/>
              <a:t> و </a:t>
            </a:r>
            <a:r>
              <a:rPr lang="en-US" dirty="0" err="1" smtClean="0"/>
              <a:t>RuntimeException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135564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435" y="228600"/>
            <a:ext cx="8763000" cy="762000"/>
          </a:xfrm>
        </p:spPr>
        <p:txBody>
          <a:bodyPr/>
          <a:lstStyle/>
          <a:p>
            <a:r>
              <a:rPr lang="fa-IR" dirty="0" smtClean="0"/>
              <a:t>مدیریت </a:t>
            </a:r>
            <a:r>
              <a:rPr lang="fa-IR" dirty="0" err="1" smtClean="0"/>
              <a:t>استثناها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fa-IR" sz="2600" dirty="0" smtClean="0"/>
              <a:t>با یک استثنا چه کنیم؟</a:t>
            </a:r>
          </a:p>
          <a:p>
            <a:pPr lvl="1"/>
            <a:r>
              <a:rPr lang="fa-IR" sz="2500" dirty="0" smtClean="0"/>
              <a:t>مثلاً اگر پارامتر یک متد، مطابق انتظار ما نباشد</a:t>
            </a:r>
          </a:p>
          <a:p>
            <a:r>
              <a:rPr lang="fa-IR" sz="2600" dirty="0" smtClean="0"/>
              <a:t>اجرای برنامه را قطع کنیم؟</a:t>
            </a:r>
          </a:p>
          <a:p>
            <a:pPr lvl="1"/>
            <a:r>
              <a:rPr lang="fa-IR" sz="2500" dirty="0" smtClean="0"/>
              <a:t>تصور کنید یک ورودی اشتباه، باعث قطع کل برنامه شود!</a:t>
            </a:r>
          </a:p>
          <a:p>
            <a:pPr marL="274320" lvl="1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sz="2600" dirty="0" smtClean="0"/>
              <a:t>متد در حال اجرا، خاتمه یابد و مقدار </a:t>
            </a:r>
            <a:r>
              <a:rPr lang="fa-IR" sz="2600" dirty="0"/>
              <a:t>خاصی (مثلا </a:t>
            </a:r>
            <a:r>
              <a:rPr lang="fa-IR" sz="2600" dirty="0" smtClean="0"/>
              <a:t>1-) را برگرداند</a:t>
            </a:r>
          </a:p>
          <a:p>
            <a:pPr marL="548640" lvl="2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sz="2500" dirty="0" smtClean="0"/>
              <a:t>شاید مقدار خروجی نداشته باشد (</a:t>
            </a:r>
            <a:r>
              <a:rPr lang="en-US" sz="2500" dirty="0" smtClean="0"/>
              <a:t>void</a:t>
            </a:r>
            <a:r>
              <a:rPr lang="fa-IR" sz="2500" dirty="0" smtClean="0"/>
              <a:t>)</a:t>
            </a:r>
          </a:p>
          <a:p>
            <a:pPr marL="548640" lvl="2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sz="2500" dirty="0" smtClean="0"/>
              <a:t>یا مقدار</a:t>
            </a:r>
            <a:r>
              <a:rPr lang="fa-IR" sz="2500" dirty="0"/>
              <a:t>ی</a:t>
            </a:r>
            <a:r>
              <a:rPr lang="fa-IR" sz="2500" dirty="0" smtClean="0"/>
              <a:t> به عنوان خروجی «خاص» نتوانیم تعیین کنیم</a:t>
            </a:r>
            <a:endParaRPr lang="fa-IR" sz="2500" dirty="0"/>
          </a:p>
          <a:p>
            <a:r>
              <a:rPr lang="fa-IR" sz="2600" dirty="0" smtClean="0"/>
              <a:t>خطا را در خروجی نمایش دهیم</a:t>
            </a:r>
          </a:p>
          <a:p>
            <a:pPr lvl="1"/>
            <a:r>
              <a:rPr lang="fa-IR" sz="2500" dirty="0" smtClean="0"/>
              <a:t>کدام خروجی؟ شاید برنامه، مبتنی بر </a:t>
            </a:r>
            <a:r>
              <a:rPr lang="fa-IR" sz="2500" dirty="0" err="1" smtClean="0"/>
              <a:t>وب</a:t>
            </a:r>
            <a:r>
              <a:rPr lang="fa-IR" sz="2500" dirty="0" smtClean="0"/>
              <a:t> یا دارای واسط کاربری باشد</a:t>
            </a:r>
          </a:p>
          <a:p>
            <a:endParaRPr 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152400" y="5065693"/>
            <a:ext cx="2667000" cy="954107"/>
          </a:xfrm>
          <a:prstGeom prst="rect">
            <a:avLst/>
          </a:prstGeom>
          <a:solidFill>
            <a:srgbClr val="DBFBEC"/>
          </a:solidFill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cs typeface="B Nazanin" panose="00000400000000000000" pitchFamily="2" charset="-78"/>
              </a:rPr>
              <a:t>هیچ یک از این موارد، </a:t>
            </a:r>
            <a:r>
              <a:rPr lang="en-US" sz="2800" dirty="0" smtClean="0">
                <a:cs typeface="B Nazanin" panose="00000400000000000000" pitchFamily="2" charset="-78"/>
              </a:rPr>
              <a:t/>
            </a:r>
            <a:br>
              <a:rPr lang="en-US" sz="2800" dirty="0" smtClean="0">
                <a:cs typeface="B Nazanin" panose="00000400000000000000" pitchFamily="2" charset="-78"/>
              </a:rPr>
            </a:br>
            <a:r>
              <a:rPr lang="fa-IR" sz="2800" dirty="0" err="1" smtClean="0">
                <a:cs typeface="B Nazanin" panose="00000400000000000000" pitchFamily="2" charset="-78"/>
              </a:rPr>
              <a:t>راه‌حل</a:t>
            </a:r>
            <a:r>
              <a:rPr lang="fa-IR" sz="2800" dirty="0" smtClean="0">
                <a:cs typeface="B Nazanin" panose="00000400000000000000" pitchFamily="2" charset="-78"/>
              </a:rPr>
              <a:t> مناسبی نیستند</a:t>
            </a:r>
            <a:endParaRPr lang="en-US" sz="2800" dirty="0">
              <a:cs typeface="B Nazani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81000"/>
            <a:ext cx="19145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5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fa-IR" dirty="0" smtClean="0"/>
              <a:t>تصحیح: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6705600" cy="31700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example(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a-I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fa-IR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==1)</a:t>
            </a:r>
          </a:p>
          <a:p>
            <a:r>
              <a:rPr lang="fa-IR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Error();</a:t>
            </a:r>
          </a:p>
          <a:p>
            <a:r>
              <a:rPr lang="fa-IR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==2)</a:t>
            </a:r>
          </a:p>
          <a:p>
            <a:r>
              <a:rPr lang="fa-IR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218F6A"/>
                </a:solidFill>
                <a:latin typeface="Consolas" panose="020B0609020204030204" pitchFamily="49" charset="0"/>
              </a:rPr>
              <a:t>RuntimeException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a-IR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==3)</a:t>
            </a:r>
          </a:p>
          <a:p>
            <a:r>
              <a:rPr lang="fa-IR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218F6A"/>
                </a:solidFill>
                <a:latin typeface="Consolas" panose="020B0609020204030204" pitchFamily="49" charset="0"/>
              </a:rPr>
              <a:t>NullPointerException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a-IR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==3)</a:t>
            </a:r>
          </a:p>
          <a:p>
            <a:r>
              <a:rPr lang="fa-IR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u="sng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throw </a:t>
            </a:r>
            <a:r>
              <a:rPr lang="en-US" sz="2000" b="1" u="sng" dirty="0">
                <a:solidFill>
                  <a:srgbClr val="C00000"/>
                </a:solidFill>
                <a:latin typeface="Consolas" panose="020B0609020204030204" pitchFamily="49" charset="0"/>
              </a:rPr>
              <a:t>new </a:t>
            </a:r>
            <a:r>
              <a:rPr lang="en-US" sz="2000" b="1" u="sng" dirty="0" err="1">
                <a:solidFill>
                  <a:srgbClr val="C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2000" b="1" u="sng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962400" y="2514600"/>
            <a:ext cx="4743606" cy="646331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Syntax Error: </a:t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Unhandled Exception Type </a:t>
            </a:r>
            <a:r>
              <a:rPr lang="en-US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IOException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4159984"/>
            <a:ext cx="6705600" cy="1631216"/>
          </a:xfrm>
          <a:prstGeom prst="rect">
            <a:avLst/>
          </a:prstGeom>
          <a:solidFill>
            <a:srgbClr val="92D050">
              <a:alpha val="30000"/>
            </a:srgbClr>
          </a:solidFill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example(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fa-IR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==3)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throw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03189" y="3124200"/>
            <a:ext cx="7189789" cy="400110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txBody>
          <a:bodyPr wrap="none">
            <a:spAutoFit/>
          </a:bodyPr>
          <a:lstStyle/>
          <a:p>
            <a:pPr algn="r" rtl="1"/>
            <a:r>
              <a:rPr lang="fa-IR" sz="2000" b="1" dirty="0" smtClean="0">
                <a:latin typeface="Consolas" panose="020B0609020204030204" pitchFamily="49" charset="0"/>
                <a:cs typeface="B Nazanin" panose="00000400000000000000" pitchFamily="2" charset="-78"/>
              </a:rPr>
              <a:t>زیرا </a:t>
            </a:r>
            <a:r>
              <a:rPr lang="en-US" sz="2000" b="1" dirty="0" err="1" smtClean="0">
                <a:latin typeface="Consolas" panose="020B0609020204030204" pitchFamily="49" charset="0"/>
                <a:cs typeface="B Nazanin" panose="00000400000000000000" pitchFamily="2" charset="-78"/>
              </a:rPr>
              <a:t>IOException</a:t>
            </a:r>
            <a:r>
              <a:rPr lang="fa-IR" sz="2000" b="1" dirty="0">
                <a:latin typeface="Consolas" panose="020B0609020204030204" pitchFamily="49" charset="0"/>
                <a:cs typeface="B Nazanin" panose="00000400000000000000" pitchFamily="2" charset="-78"/>
              </a:rPr>
              <a:t> </a:t>
            </a:r>
            <a:r>
              <a:rPr lang="fa-IR" sz="2000" b="1" dirty="0" smtClean="0">
                <a:latin typeface="Consolas" panose="020B0609020204030204" pitchFamily="49" charset="0"/>
                <a:cs typeface="B Nazanin" panose="00000400000000000000" pitchFamily="2" charset="-78"/>
              </a:rPr>
              <a:t>یک استثنای چک‌شده (</a:t>
            </a:r>
            <a:r>
              <a:rPr lang="en-US" sz="2000" b="1" dirty="0" smtClean="0">
                <a:latin typeface="Consolas" panose="020B0609020204030204" pitchFamily="49" charset="0"/>
                <a:cs typeface="B Nazanin" panose="00000400000000000000" pitchFamily="2" charset="-78"/>
              </a:rPr>
              <a:t>Checked Exception</a:t>
            </a:r>
            <a:r>
              <a:rPr lang="fa-IR" sz="2000" b="1" dirty="0" smtClean="0">
                <a:latin typeface="Consolas" panose="020B0609020204030204" pitchFamily="49" charset="0"/>
                <a:cs typeface="B Nazanin" panose="00000400000000000000" pitchFamily="2" charset="-78"/>
              </a:rPr>
              <a:t>) است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0" y="990600"/>
            <a:ext cx="4495800" cy="1323439"/>
          </a:xfrm>
          <a:prstGeom prst="rect">
            <a:avLst/>
          </a:prstGeom>
          <a:solidFill>
            <a:srgbClr val="00B050">
              <a:alpha val="34000"/>
            </a:srgbClr>
          </a:solidFill>
        </p:spPr>
        <p:txBody>
          <a:bodyPr wrap="square">
            <a:spAutoFit/>
          </a:bodyPr>
          <a:lstStyle/>
          <a:p>
            <a:pPr algn="r" rtl="1"/>
            <a:r>
              <a:rPr lang="fa-IR" sz="2000" b="1" dirty="0" smtClean="0">
                <a:latin typeface="Consolas" panose="020B0609020204030204" pitchFamily="49" charset="0"/>
                <a:cs typeface="B Nazanin" panose="00000400000000000000" pitchFamily="2" charset="-78"/>
              </a:rPr>
              <a:t>بدون اشکال: زیرا </a:t>
            </a:r>
            <a:r>
              <a:rPr lang="en-US" sz="2000" b="1" dirty="0" err="1" smtClean="0">
                <a:latin typeface="Consolas" panose="020B0609020204030204" pitchFamily="49" charset="0"/>
                <a:cs typeface="B Nazanin" panose="00000400000000000000" pitchFamily="2" charset="-78"/>
              </a:rPr>
              <a:t>RuntimeException</a:t>
            </a:r>
            <a:r>
              <a:rPr lang="fa-IR" sz="2000" b="1" dirty="0" smtClean="0">
                <a:latin typeface="Consolas" panose="020B0609020204030204" pitchFamily="49" charset="0"/>
                <a:cs typeface="B Nazanin" panose="00000400000000000000" pitchFamily="2" charset="-78"/>
              </a:rPr>
              <a:t> و </a:t>
            </a:r>
            <a:r>
              <a:rPr lang="en-US" sz="2000" b="1" dirty="0" err="1" smtClean="0">
                <a:latin typeface="Consolas" panose="020B0609020204030204" pitchFamily="49" charset="0"/>
                <a:cs typeface="B Nazanin" panose="00000400000000000000" pitchFamily="2" charset="-78"/>
              </a:rPr>
              <a:t>NullPointerException</a:t>
            </a:r>
            <a:r>
              <a:rPr lang="fa-IR" sz="2000" b="1" dirty="0" smtClean="0">
                <a:latin typeface="Consolas" panose="020B0609020204030204" pitchFamily="49" charset="0"/>
                <a:cs typeface="B Nazanin" panose="00000400000000000000" pitchFamily="2" charset="-78"/>
              </a:rPr>
              <a:t> استثناهای چک‌نشده (</a:t>
            </a:r>
            <a:r>
              <a:rPr lang="en-US" sz="2000" b="1" dirty="0" smtClean="0">
                <a:latin typeface="Consolas" panose="020B0609020204030204" pitchFamily="49" charset="0"/>
                <a:cs typeface="B Nazanin" panose="00000400000000000000" pitchFamily="2" charset="-78"/>
              </a:rPr>
              <a:t>Unchecked Exception</a:t>
            </a:r>
            <a:r>
              <a:rPr lang="fa-IR" sz="2000" b="1" dirty="0" smtClean="0">
                <a:latin typeface="Consolas" panose="020B0609020204030204" pitchFamily="49" charset="0"/>
                <a:cs typeface="B Nazanin" panose="00000400000000000000" pitchFamily="2" charset="-78"/>
              </a:rPr>
              <a:t>) هستند</a:t>
            </a:r>
            <a:endParaRPr lang="en-US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6354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نکته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/>
              <a:t>مهم: استثناهای </a:t>
            </a:r>
            <a:r>
              <a:rPr lang="fa-IR" dirty="0" smtClean="0"/>
              <a:t>چک‌نشده، </a:t>
            </a:r>
            <a:r>
              <a:rPr lang="fa-IR" dirty="0"/>
              <a:t>فقط توسط کامپایلر چک نمی‌شوند</a:t>
            </a:r>
            <a:endParaRPr lang="en-US" dirty="0"/>
          </a:p>
          <a:p>
            <a:pPr lvl="1"/>
            <a:r>
              <a:rPr lang="fa-IR" dirty="0"/>
              <a:t>رفتار استثناهای </a:t>
            </a:r>
            <a:r>
              <a:rPr lang="fa-IR" dirty="0" smtClean="0"/>
              <a:t>چک‌شده </a:t>
            </a:r>
            <a:r>
              <a:rPr lang="fa-IR" dirty="0"/>
              <a:t>و </a:t>
            </a:r>
            <a:r>
              <a:rPr lang="fa-IR" dirty="0" smtClean="0"/>
              <a:t>چک‌نشده </a:t>
            </a:r>
            <a:r>
              <a:rPr lang="fa-IR" dirty="0"/>
              <a:t>در زمان اجرا کاملاً مشابه </a:t>
            </a:r>
            <a:r>
              <a:rPr lang="fa-IR" dirty="0" smtClean="0"/>
              <a:t>است</a:t>
            </a:r>
          </a:p>
          <a:p>
            <a:pPr lvl="1"/>
            <a:r>
              <a:rPr lang="fa-IR" dirty="0" smtClean="0"/>
              <a:t>چک‌نشده، </a:t>
            </a:r>
            <a:r>
              <a:rPr lang="fa-IR" dirty="0"/>
              <a:t>یعنی «چک‌نشده توسط </a:t>
            </a:r>
            <a:r>
              <a:rPr lang="fa-IR" dirty="0" smtClean="0"/>
              <a:t>کامپایلر»، در زمان اجرا چک می‌شوند</a:t>
            </a:r>
            <a:endParaRPr lang="en-US" dirty="0"/>
          </a:p>
          <a:p>
            <a:r>
              <a:rPr lang="fa-IR" dirty="0" smtClean="0"/>
              <a:t>اگر </a:t>
            </a:r>
            <a:r>
              <a:rPr lang="fa-IR" dirty="0" err="1" smtClean="0"/>
              <a:t>می‌خواهید</a:t>
            </a:r>
            <a:r>
              <a:rPr lang="fa-IR" dirty="0" smtClean="0"/>
              <a:t> یک نوع</a:t>
            </a:r>
            <a:r>
              <a:rPr lang="fa-IR" dirty="0"/>
              <a:t> </a:t>
            </a:r>
            <a:r>
              <a:rPr lang="en-US" dirty="0" smtClean="0"/>
              <a:t>Exception</a:t>
            </a:r>
            <a:r>
              <a:rPr lang="fa-IR" dirty="0" smtClean="0"/>
              <a:t> جدید ایجاد کنید</a:t>
            </a:r>
          </a:p>
          <a:p>
            <a:pPr lvl="1"/>
            <a:r>
              <a:rPr lang="fa-IR" dirty="0" smtClean="0"/>
              <a:t>اگر نمی‌خواهید کامپایلر آن را </a:t>
            </a:r>
            <a:r>
              <a:rPr lang="fa-IR" b="1" dirty="0" smtClean="0"/>
              <a:t>چک کند</a:t>
            </a:r>
            <a:r>
              <a:rPr lang="fa-IR" dirty="0" smtClean="0"/>
              <a:t>، آن را چک‌نشده تعریف کنید</a:t>
            </a:r>
          </a:p>
          <a:p>
            <a:pPr lvl="1"/>
            <a:r>
              <a:rPr lang="fa-IR" dirty="0" smtClean="0"/>
              <a:t>برای این کار، کلاس جدید را فرزند </a:t>
            </a:r>
            <a:r>
              <a:rPr lang="en-US" dirty="0" err="1" smtClean="0"/>
              <a:t>RuntimeException</a:t>
            </a:r>
            <a:r>
              <a:rPr lang="fa-IR" dirty="0" smtClean="0"/>
              <a:t> قرار دهید</a:t>
            </a:r>
          </a:p>
          <a:p>
            <a:r>
              <a:rPr lang="fa-IR" dirty="0" smtClean="0"/>
              <a:t>(یادآوری) رفتار کامپایلر درباره استثناهای چک‌شده:</a:t>
            </a:r>
          </a:p>
          <a:p>
            <a:pPr lvl="1"/>
            <a:r>
              <a:rPr lang="fa-IR" dirty="0" smtClean="0"/>
              <a:t>اگر </a:t>
            </a:r>
            <a:r>
              <a:rPr lang="fa-IR" dirty="0" err="1" smtClean="0"/>
              <a:t>متدی</a:t>
            </a:r>
            <a:r>
              <a:rPr lang="fa-IR" dirty="0" smtClean="0"/>
              <a:t> ممکن است چنین استثنایی پرتاب کند، باید این مهم را تصریح کند</a:t>
            </a:r>
          </a:p>
          <a:p>
            <a:pPr lvl="1"/>
            <a:r>
              <a:rPr lang="fa-IR" dirty="0" smtClean="0"/>
              <a:t>(با کمک دستور </a:t>
            </a:r>
            <a:r>
              <a:rPr lang="en-US" dirty="0" smtClean="0"/>
              <a:t>throws</a:t>
            </a:r>
            <a:r>
              <a:rPr lang="fa-IR" dirty="0" smtClean="0"/>
              <a:t> در ابتدای تعریف متد)</a:t>
            </a:r>
            <a:endParaRPr lang="fa-I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5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عملی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عملی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a-IR" dirty="0" smtClean="0"/>
              <a:t>نمایش کلاس‌های </a:t>
            </a:r>
            <a:r>
              <a:rPr lang="en-US" dirty="0" smtClean="0"/>
              <a:t>Error</a:t>
            </a:r>
            <a:r>
              <a:rPr lang="fa-IR" dirty="0" smtClean="0"/>
              <a:t> و </a:t>
            </a:r>
            <a:r>
              <a:rPr lang="en-US" dirty="0" smtClean="0"/>
              <a:t>Exception</a:t>
            </a:r>
            <a:r>
              <a:rPr lang="fa-IR" dirty="0" smtClean="0"/>
              <a:t> و </a:t>
            </a:r>
            <a:r>
              <a:rPr lang="en-US" dirty="0" err="1" smtClean="0"/>
              <a:t>Throwable</a:t>
            </a:r>
            <a:endParaRPr lang="en-US" dirty="0" smtClean="0"/>
          </a:p>
          <a:p>
            <a:r>
              <a:rPr lang="fa-IR" dirty="0" smtClean="0"/>
              <a:t>استفاده از </a:t>
            </a:r>
            <a:r>
              <a:rPr lang="en-US" dirty="0" err="1" smtClean="0"/>
              <a:t>Throwable</a:t>
            </a:r>
            <a:r>
              <a:rPr lang="fa-IR" dirty="0" smtClean="0"/>
              <a:t> به جای </a:t>
            </a:r>
            <a:r>
              <a:rPr lang="en-US" dirty="0" smtClean="0"/>
              <a:t>Exception</a:t>
            </a:r>
          </a:p>
          <a:p>
            <a:r>
              <a:rPr lang="fa-IR" dirty="0" smtClean="0"/>
              <a:t>تعریف کلاس استثنای چک‌نشده</a:t>
            </a:r>
          </a:p>
          <a:p>
            <a:pPr lvl="1"/>
            <a:r>
              <a:rPr lang="fa-IR" dirty="0" smtClean="0"/>
              <a:t>مرور رفتار </a:t>
            </a:r>
            <a:r>
              <a:rPr lang="fa-IR" dirty="0" err="1" smtClean="0"/>
              <a:t>کامپایلر</a:t>
            </a:r>
            <a:r>
              <a:rPr lang="fa-IR" dirty="0" smtClean="0"/>
              <a:t> و </a:t>
            </a:r>
            <a:r>
              <a:rPr lang="en-US" dirty="0" smtClean="0"/>
              <a:t>JVM</a:t>
            </a:r>
            <a:r>
              <a:rPr lang="fa-IR" dirty="0" smtClean="0"/>
              <a:t> در قبال استثناهای چک‌شده و چک‌نشده</a:t>
            </a:r>
          </a:p>
          <a:p>
            <a:r>
              <a:rPr lang="fa-IR" dirty="0" smtClean="0"/>
              <a:t>مشاهده تعریف برخی </a:t>
            </a:r>
            <a:r>
              <a:rPr lang="fa-IR" dirty="0" err="1" smtClean="0"/>
              <a:t>استثناهای</a:t>
            </a:r>
            <a:r>
              <a:rPr lang="fa-IR" dirty="0" smtClean="0"/>
              <a:t> موجود در جاوا</a:t>
            </a:r>
          </a:p>
          <a:p>
            <a:pPr algn="l" rtl="0"/>
            <a:r>
              <a:rPr lang="en-US" dirty="0" err="1" smtClean="0"/>
              <a:t>RuntimeException</a:t>
            </a:r>
            <a:endParaRPr lang="en-US" dirty="0" smtClean="0"/>
          </a:p>
          <a:p>
            <a:pPr lvl="1" algn="l" rtl="0"/>
            <a:r>
              <a:rPr lang="en-US" dirty="0" err="1" smtClean="0"/>
              <a:t>NullPointerException</a:t>
            </a:r>
            <a:r>
              <a:rPr lang="en-US" dirty="0" smtClean="0"/>
              <a:t>, </a:t>
            </a:r>
            <a:r>
              <a:rPr lang="en-US" dirty="0" err="1" smtClean="0"/>
              <a:t>ClassCastException</a:t>
            </a:r>
            <a:r>
              <a:rPr lang="en-US" dirty="0" smtClean="0"/>
              <a:t>, …</a:t>
            </a:r>
          </a:p>
          <a:p>
            <a:pPr algn="l" rtl="0"/>
            <a:r>
              <a:rPr lang="en-US" dirty="0" smtClean="0"/>
              <a:t>Error</a:t>
            </a:r>
          </a:p>
          <a:p>
            <a:pPr lvl="1" algn="l" rtl="0"/>
            <a:r>
              <a:rPr lang="en-US" dirty="0" err="1" smtClean="0"/>
              <a:t>OutOfMemoryError</a:t>
            </a:r>
            <a:endParaRPr lang="en-US" dirty="0" smtClean="0"/>
          </a:p>
          <a:p>
            <a:pPr algn="l" rtl="0"/>
            <a:r>
              <a:rPr lang="en-US" dirty="0" smtClean="0"/>
              <a:t>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07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استثناها</a:t>
            </a:r>
            <a:r>
              <a:rPr lang="fa-IR" dirty="0" smtClean="0"/>
              <a:t> و موضوع وراثت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6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کلاسهای استثنا و سلسله مراتب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fa-IR" sz="2800" dirty="0" smtClean="0"/>
              <a:t>در یک عبارت </a:t>
            </a:r>
            <a:r>
              <a:rPr lang="en-US" sz="2800" dirty="0" smtClean="0"/>
              <a:t>try-catch</a:t>
            </a:r>
            <a:r>
              <a:rPr lang="fa-IR" sz="2800" dirty="0" smtClean="0"/>
              <a:t> :</a:t>
            </a:r>
          </a:p>
          <a:p>
            <a:pPr lvl="1"/>
            <a:r>
              <a:rPr lang="fa-IR" sz="2400" dirty="0" smtClean="0"/>
              <a:t>اگر در یک </a:t>
            </a:r>
            <a:r>
              <a:rPr lang="fa-IR" sz="2400" dirty="0" err="1" smtClean="0"/>
              <a:t>بلاک</a:t>
            </a:r>
            <a:r>
              <a:rPr lang="fa-IR" sz="2400" dirty="0" smtClean="0"/>
              <a:t> </a:t>
            </a:r>
            <a:r>
              <a:rPr lang="en-US" sz="2400" dirty="0" smtClean="0"/>
              <a:t>catch</a:t>
            </a:r>
            <a:r>
              <a:rPr lang="fa-IR" sz="2400" dirty="0" smtClean="0"/>
              <a:t> یک نوع استثنا را دریافت کنیم،</a:t>
            </a:r>
            <a:br>
              <a:rPr lang="fa-IR" sz="2400" dirty="0" smtClean="0"/>
            </a:br>
            <a:r>
              <a:rPr lang="fa-IR" sz="2400" dirty="0" err="1" smtClean="0"/>
              <a:t>نمی‌توانیم</a:t>
            </a:r>
            <a:r>
              <a:rPr lang="fa-IR" sz="2400" dirty="0" smtClean="0"/>
              <a:t> در یک </a:t>
            </a:r>
            <a:r>
              <a:rPr lang="en-US" sz="2400" dirty="0" smtClean="0"/>
              <a:t>catch</a:t>
            </a:r>
            <a:r>
              <a:rPr lang="fa-IR" sz="2400" dirty="0" smtClean="0"/>
              <a:t> بعدی </a:t>
            </a:r>
            <a:r>
              <a:rPr lang="fa-IR" sz="2400" dirty="0" err="1" smtClean="0"/>
              <a:t>زیرکلاس</a:t>
            </a:r>
            <a:r>
              <a:rPr lang="fa-IR" sz="2400" dirty="0" smtClean="0"/>
              <a:t> آن نوع استثنا را دریافت کنیم</a:t>
            </a:r>
          </a:p>
          <a:p>
            <a:pPr lvl="1"/>
            <a:r>
              <a:rPr lang="fa-IR" sz="2400" dirty="0" smtClean="0"/>
              <a:t>در این صورت، </a:t>
            </a:r>
            <a:r>
              <a:rPr lang="fa-IR" sz="2400" dirty="0" err="1"/>
              <a:t>کامپایلر</a:t>
            </a:r>
            <a:r>
              <a:rPr lang="fa-IR" sz="2400" dirty="0"/>
              <a:t> </a:t>
            </a:r>
            <a:r>
              <a:rPr lang="fa-IR" sz="2400" dirty="0" smtClean="0"/>
              <a:t>اعلام خطا می‌کند </a:t>
            </a:r>
            <a:r>
              <a:rPr lang="fa-IR" sz="2400" dirty="0"/>
              <a:t>: </a:t>
            </a:r>
            <a:r>
              <a:rPr lang="en-US" sz="2400" dirty="0"/>
              <a:t>Unreachable catch </a:t>
            </a:r>
            <a:r>
              <a:rPr lang="en-US" sz="2400" dirty="0" smtClean="0"/>
              <a:t>block</a:t>
            </a:r>
            <a:endParaRPr lang="fa-IR" sz="2400" dirty="0" smtClean="0"/>
          </a:p>
          <a:p>
            <a:r>
              <a:rPr lang="fa-IR" sz="2800" dirty="0" smtClean="0">
                <a:solidFill>
                  <a:srgbClr val="000000"/>
                </a:solidFill>
                <a:latin typeface="CourierNewPS-BoldMT"/>
              </a:rPr>
              <a:t>مثال:</a:t>
            </a:r>
            <a:endParaRPr lang="en-US" sz="2800" dirty="0" smtClean="0">
              <a:solidFill>
                <a:srgbClr val="000000"/>
              </a:solidFill>
              <a:latin typeface="CourierNewPS-BoldMT"/>
            </a:endParaRPr>
          </a:p>
          <a:p>
            <a:r>
              <a:rPr lang="fa-IR" sz="2800" dirty="0" smtClean="0">
                <a:solidFill>
                  <a:srgbClr val="000000"/>
                </a:solidFill>
                <a:latin typeface="CourierNewPS-BoldMT"/>
              </a:rPr>
              <a:t>چرا؟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" y="3352800"/>
            <a:ext cx="6400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[0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20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//..</a:t>
            </a:r>
            <a:endParaRPr lang="en-US" sz="2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catch (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ArrayIndexOutOfBoundsException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e) {</a:t>
            </a:r>
          </a:p>
          <a:p>
            <a:r>
              <a:rPr lang="en-US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//..</a:t>
            </a:r>
            <a:endParaRPr lang="en-US" sz="2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776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استثناها</a:t>
            </a:r>
            <a:r>
              <a:rPr lang="fa-IR" dirty="0" smtClean="0"/>
              <a:t> و </a:t>
            </a:r>
            <a:r>
              <a:rPr lang="fa-IR" dirty="0" err="1" smtClean="0"/>
              <a:t>ارث‌بری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fa-IR" dirty="0" smtClean="0"/>
              <a:t>فرض کنید متد </a:t>
            </a:r>
            <a:r>
              <a:rPr lang="en-US" dirty="0" smtClean="0"/>
              <a:t>f()</a:t>
            </a:r>
            <a:r>
              <a:rPr lang="fa-IR" dirty="0" smtClean="0"/>
              <a:t> در </a:t>
            </a:r>
            <a:r>
              <a:rPr lang="fa-IR" dirty="0" err="1" smtClean="0"/>
              <a:t>زیرکلاس</a:t>
            </a:r>
            <a:r>
              <a:rPr lang="fa-IR" dirty="0" smtClean="0"/>
              <a:t> </a:t>
            </a:r>
            <a:r>
              <a:rPr lang="en-US" dirty="0" smtClean="0"/>
              <a:t>override</a:t>
            </a:r>
            <a:r>
              <a:rPr lang="fa-IR" dirty="0" smtClean="0"/>
              <a:t> شده باشد</a:t>
            </a:r>
          </a:p>
          <a:p>
            <a:r>
              <a:rPr lang="en-US" dirty="0" smtClean="0"/>
              <a:t>f()</a:t>
            </a:r>
            <a:r>
              <a:rPr lang="fa-IR" dirty="0" smtClean="0"/>
              <a:t> در </a:t>
            </a:r>
            <a:r>
              <a:rPr lang="fa-IR" dirty="0" err="1" smtClean="0"/>
              <a:t>زیرکلاس</a:t>
            </a:r>
            <a:r>
              <a:rPr lang="fa-IR" dirty="0" smtClean="0"/>
              <a:t> </a:t>
            </a:r>
            <a:r>
              <a:rPr lang="fa-IR" dirty="0" err="1" smtClean="0"/>
              <a:t>نمی‌تواند</a:t>
            </a:r>
            <a:r>
              <a:rPr lang="fa-IR" dirty="0" smtClean="0"/>
              <a:t> </a:t>
            </a:r>
            <a:r>
              <a:rPr lang="fa-IR" dirty="0" err="1" smtClean="0"/>
              <a:t>استثناهای</a:t>
            </a:r>
            <a:r>
              <a:rPr lang="fa-IR" dirty="0" smtClean="0"/>
              <a:t> بیشتری از </a:t>
            </a:r>
            <a:r>
              <a:rPr lang="en-US" dirty="0" smtClean="0"/>
              <a:t>f()</a:t>
            </a:r>
            <a:r>
              <a:rPr lang="fa-IR" dirty="0" smtClean="0"/>
              <a:t> در </a:t>
            </a:r>
            <a:r>
              <a:rPr lang="fa-IR" dirty="0" err="1" smtClean="0"/>
              <a:t>ابَرکلاس</a:t>
            </a:r>
            <a:r>
              <a:rPr lang="fa-IR" dirty="0" smtClean="0"/>
              <a:t> پرتاب کند</a:t>
            </a:r>
          </a:p>
          <a:p>
            <a:pPr lvl="1"/>
            <a:r>
              <a:rPr lang="fa-IR" dirty="0" smtClean="0"/>
              <a:t>انواع استثنا که در </a:t>
            </a:r>
            <a:r>
              <a:rPr lang="fa-IR" dirty="0" err="1" smtClean="0"/>
              <a:t>متدی</a:t>
            </a:r>
            <a:r>
              <a:rPr lang="fa-IR" dirty="0" smtClean="0"/>
              <a:t> در </a:t>
            </a:r>
            <a:r>
              <a:rPr lang="fa-IR" dirty="0" err="1" smtClean="0"/>
              <a:t>زیرکلاس</a:t>
            </a:r>
            <a:r>
              <a:rPr lang="fa-IR" dirty="0" smtClean="0"/>
              <a:t> پرتاب می‌شوند،</a:t>
            </a:r>
            <a:br>
              <a:rPr lang="fa-IR" dirty="0" smtClean="0"/>
            </a:br>
            <a:r>
              <a:rPr lang="fa-IR" dirty="0" smtClean="0"/>
              <a:t> باید کمتر یا مساوی تعریف آن متد در </a:t>
            </a:r>
            <a:r>
              <a:rPr lang="fa-IR" dirty="0" err="1" smtClean="0"/>
              <a:t>ابَرکلاس</a:t>
            </a:r>
            <a:r>
              <a:rPr lang="fa-IR" dirty="0" smtClean="0"/>
              <a:t> باشد</a:t>
            </a:r>
            <a:br>
              <a:rPr lang="fa-IR" dirty="0" smtClean="0"/>
            </a:br>
            <a:r>
              <a:rPr lang="fa-IR" dirty="0" smtClean="0"/>
              <a:t>(منظور </a:t>
            </a:r>
            <a:r>
              <a:rPr lang="fa-IR" dirty="0" err="1" smtClean="0"/>
              <a:t>استثناهایی</a:t>
            </a:r>
            <a:r>
              <a:rPr lang="fa-IR" dirty="0" smtClean="0"/>
              <a:t> است که با ذکر </a:t>
            </a:r>
            <a:r>
              <a:rPr lang="en-US" dirty="0" smtClean="0"/>
              <a:t>throws</a:t>
            </a:r>
            <a:r>
              <a:rPr lang="fa-IR" dirty="0" smtClean="0"/>
              <a:t> مشخص می‌شوند)</a:t>
            </a:r>
          </a:p>
          <a:p>
            <a:r>
              <a:rPr lang="fa-IR" dirty="0" err="1" smtClean="0"/>
              <a:t>وگرنه</a:t>
            </a:r>
            <a:r>
              <a:rPr lang="fa-IR" dirty="0" smtClean="0"/>
              <a:t>، </a:t>
            </a:r>
            <a:r>
              <a:rPr lang="fa-IR" dirty="0" err="1" smtClean="0"/>
              <a:t>کامپایلر</a:t>
            </a:r>
            <a:r>
              <a:rPr lang="fa-IR" dirty="0" smtClean="0"/>
              <a:t> خطا </a:t>
            </a:r>
            <a:r>
              <a:rPr lang="fa-IR" dirty="0" err="1" smtClean="0"/>
              <a:t>می‌گیرد</a:t>
            </a:r>
            <a:endParaRPr lang="fa-IR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" y="848142"/>
            <a:ext cx="5257800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Parent{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void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{...}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Child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Parent{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void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{...}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170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a-IR" sz="3000" dirty="0" smtClean="0"/>
              <a:t>چرا </a:t>
            </a:r>
            <a:r>
              <a:rPr lang="fa-IR" sz="3000" dirty="0" err="1" smtClean="0"/>
              <a:t>متدی</a:t>
            </a:r>
            <a:r>
              <a:rPr lang="fa-IR" sz="3000" dirty="0" smtClean="0"/>
              <a:t> در </a:t>
            </a:r>
            <a:r>
              <a:rPr lang="fa-IR" sz="3000" dirty="0" err="1" smtClean="0"/>
              <a:t>زیرکلاس</a:t>
            </a:r>
            <a:r>
              <a:rPr lang="fa-IR" sz="3000" dirty="0" smtClean="0"/>
              <a:t> </a:t>
            </a:r>
            <a:r>
              <a:rPr lang="fa-IR" sz="3000" dirty="0" err="1" smtClean="0"/>
              <a:t>نمی‌تواند</a:t>
            </a:r>
            <a:r>
              <a:rPr lang="fa-IR" sz="3000" dirty="0" smtClean="0"/>
              <a:t> </a:t>
            </a:r>
            <a:r>
              <a:rPr lang="fa-IR" sz="3000" dirty="0" err="1" smtClean="0"/>
              <a:t>استثناهای</a:t>
            </a:r>
            <a:r>
              <a:rPr lang="fa-IR" sz="3000" dirty="0" smtClean="0"/>
              <a:t> بیشتری پرتاب کند؟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" y="1090613"/>
            <a:ext cx="8763000" cy="5334000"/>
          </a:xfrm>
        </p:spPr>
        <p:txBody>
          <a:bodyPr>
            <a:normAutofit lnSpcReduction="10000"/>
          </a:bodyPr>
          <a:lstStyle/>
          <a:p>
            <a:r>
              <a:rPr lang="fa-IR" sz="2900" dirty="0" smtClean="0"/>
              <a:t>اگر این قانون وجود نداشت، تعریف کلاس </a:t>
            </a:r>
            <a:r>
              <a:rPr lang="en-US" sz="2900" dirty="0" smtClean="0"/>
              <a:t>Child</a:t>
            </a:r>
            <a:r>
              <a:rPr lang="fa-IR" sz="2900" dirty="0" smtClean="0"/>
              <a:t> بدون خطا </a:t>
            </a:r>
            <a:r>
              <a:rPr lang="fa-IR" sz="2900" dirty="0" err="1" smtClean="0"/>
              <a:t>می‌شد</a:t>
            </a:r>
            <a:r>
              <a:rPr lang="fa-IR" sz="2900" dirty="0" smtClean="0"/>
              <a:t>:</a:t>
            </a:r>
            <a:endParaRPr lang="en-US" sz="2900" dirty="0" smtClean="0"/>
          </a:p>
          <a:p>
            <a:r>
              <a:rPr lang="fa-IR" sz="2900" dirty="0" smtClean="0"/>
              <a:t>در این تعریف، به نوعی </a:t>
            </a:r>
            <a:br>
              <a:rPr lang="fa-IR" sz="2900" dirty="0" smtClean="0"/>
            </a:br>
            <a:r>
              <a:rPr lang="fa-IR" sz="2900" dirty="0" smtClean="0"/>
              <a:t>رابطه </a:t>
            </a:r>
            <a:r>
              <a:rPr lang="en-US" sz="2900" dirty="0" smtClean="0"/>
              <a:t>is-a</a:t>
            </a:r>
            <a:r>
              <a:rPr lang="fa-IR" sz="2900" dirty="0" smtClean="0"/>
              <a:t> بین </a:t>
            </a:r>
            <a:r>
              <a:rPr lang="en-US" sz="2900" dirty="0" smtClean="0"/>
              <a:t>Child</a:t>
            </a:r>
            <a:r>
              <a:rPr lang="fa-IR" sz="2900" dirty="0" smtClean="0"/>
              <a:t> و </a:t>
            </a:r>
            <a:br>
              <a:rPr lang="fa-IR" sz="2900" dirty="0" smtClean="0"/>
            </a:br>
            <a:r>
              <a:rPr lang="en-US" sz="2900" dirty="0" smtClean="0"/>
              <a:t>Parent</a:t>
            </a:r>
            <a:r>
              <a:rPr lang="fa-IR" sz="2900" dirty="0" smtClean="0"/>
              <a:t> نقض شده است</a:t>
            </a:r>
          </a:p>
          <a:p>
            <a:endParaRPr lang="fa-IR" sz="2900" dirty="0" smtClean="0"/>
          </a:p>
          <a:p>
            <a:r>
              <a:rPr lang="fa-IR" sz="2900" dirty="0" smtClean="0"/>
              <a:t>مثلاً </a:t>
            </a:r>
            <a:r>
              <a:rPr lang="fa-IR" sz="2900" dirty="0" err="1" smtClean="0"/>
              <a:t>کامپایلر</a:t>
            </a:r>
            <a:r>
              <a:rPr lang="fa-IR" sz="2900" dirty="0" smtClean="0"/>
              <a:t> </a:t>
            </a:r>
            <a:r>
              <a:rPr lang="fa-IR" sz="2900" dirty="0" err="1" smtClean="0"/>
              <a:t>نمی‌تواند</a:t>
            </a:r>
            <a:r>
              <a:rPr lang="fa-IR" sz="2900" dirty="0" smtClean="0"/>
              <a:t> متد </a:t>
            </a:r>
            <a:br>
              <a:rPr lang="fa-IR" sz="2900" dirty="0" smtClean="0"/>
            </a:br>
            <a:r>
              <a:rPr lang="en-US" sz="2900" dirty="0" smtClean="0"/>
              <a:t>example</a:t>
            </a:r>
            <a:r>
              <a:rPr lang="fa-IR" sz="2900" dirty="0" smtClean="0"/>
              <a:t> را مجبور کند که </a:t>
            </a:r>
            <a:br>
              <a:rPr lang="fa-IR" sz="2900" dirty="0" smtClean="0"/>
            </a:br>
            <a:r>
              <a:rPr lang="fa-IR" sz="2900" dirty="0" smtClean="0"/>
              <a:t>خطای </a:t>
            </a:r>
            <a:r>
              <a:rPr lang="en-US" sz="2800" dirty="0" err="1" smtClean="0"/>
              <a:t>IOException</a:t>
            </a:r>
            <a:r>
              <a:rPr lang="fa-IR" sz="2800" dirty="0" smtClean="0"/>
              <a:t> </a:t>
            </a:r>
            <a:r>
              <a:rPr lang="fa-IR" sz="2900" dirty="0" smtClean="0"/>
              <a:t>را </a:t>
            </a:r>
            <a:br>
              <a:rPr lang="fa-IR" sz="2900" dirty="0" smtClean="0"/>
            </a:br>
            <a:r>
              <a:rPr lang="en-US" sz="2900" dirty="0" smtClean="0"/>
              <a:t>catch</a:t>
            </a:r>
            <a:r>
              <a:rPr lang="fa-IR" sz="2900" dirty="0" smtClean="0"/>
              <a:t> یا </a:t>
            </a:r>
            <a:r>
              <a:rPr lang="en-US" sz="2900" dirty="0" smtClean="0"/>
              <a:t>throws</a:t>
            </a:r>
            <a:r>
              <a:rPr lang="fa-IR" sz="2900" dirty="0" smtClean="0"/>
              <a:t> کند</a:t>
            </a:r>
            <a:endParaRPr lang="fa-IR" sz="2900" dirty="0"/>
          </a:p>
        </p:txBody>
      </p:sp>
      <p:sp>
        <p:nvSpPr>
          <p:cNvPr id="4" name="Rectangle 3"/>
          <p:cNvSpPr/>
          <p:nvPr/>
        </p:nvSpPr>
        <p:spPr>
          <a:xfrm>
            <a:off x="228600" y="1686342"/>
            <a:ext cx="5257800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Parent{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void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{}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Child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Parent{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void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{}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4497050"/>
            <a:ext cx="4343400" cy="1446550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example()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Parent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Child();</a:t>
            </a:r>
          </a:p>
          <a:p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5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>
                <a:solidFill>
                  <a:srgbClr val="000000"/>
                </a:solidFill>
                <a:latin typeface="Courier New"/>
              </a:rPr>
              <a:t>نتیجه؟</a:t>
            </a:r>
          </a:p>
          <a:p>
            <a:endParaRPr lang="en-US" sz="3600" dirty="0" smtClean="0">
              <a:solidFill>
                <a:srgbClr val="000000"/>
              </a:solidFill>
              <a:latin typeface="Courier New"/>
            </a:endParaRPr>
          </a:p>
          <a:p>
            <a:endParaRPr lang="en-US" sz="3600" dirty="0">
              <a:solidFill>
                <a:srgbClr val="000000"/>
              </a:solidFill>
              <a:latin typeface="Courier New"/>
            </a:endParaRPr>
          </a:p>
          <a:p>
            <a:endParaRPr lang="en-US" sz="3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a-IR" sz="3600" dirty="0" smtClean="0">
                <a:solidFill>
                  <a:srgbClr val="000000"/>
                </a:solidFill>
                <a:latin typeface="Courier New"/>
              </a:rPr>
              <a:t>جواب: خطای کامپایل</a:t>
            </a:r>
            <a:endParaRPr lang="en-US" sz="3600" dirty="0">
              <a:solidFill>
                <a:srgbClr val="000000"/>
              </a:solidFill>
              <a:latin typeface="Courier New"/>
            </a:endParaRPr>
          </a:p>
          <a:p>
            <a:pPr algn="l" rtl="0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143000"/>
            <a:ext cx="5334000" cy="27853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Parent{</a:t>
            </a:r>
          </a:p>
          <a:p>
            <a:r>
              <a:rPr lang="en-US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5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void</a:t>
            </a:r>
            <a:r>
              <a:rPr lang="en-US" sz="25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f(){}</a:t>
            </a:r>
          </a:p>
          <a:p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Child </a:t>
            </a:r>
            <a:r>
              <a:rPr lang="en-US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Parent{</a:t>
            </a:r>
          </a:p>
          <a:p>
            <a:r>
              <a:rPr lang="en-US" sz="25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void</a:t>
            </a:r>
            <a:r>
              <a:rPr lang="en-US" sz="25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f()</a:t>
            </a:r>
            <a:r>
              <a:rPr lang="en-US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Exception{}</a:t>
            </a:r>
          </a:p>
          <a:p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625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>
                <a:solidFill>
                  <a:srgbClr val="000000"/>
                </a:solidFill>
                <a:latin typeface="Courier New"/>
              </a:rPr>
              <a:t>نتیجه</a:t>
            </a:r>
            <a:r>
              <a:rPr lang="fa-IR" dirty="0">
                <a:solidFill>
                  <a:srgbClr val="000000"/>
                </a:solidFill>
                <a:latin typeface="Courier New"/>
              </a:rPr>
              <a:t>؟</a:t>
            </a:r>
          </a:p>
          <a:p>
            <a:endParaRPr lang="en-US" sz="3600" dirty="0" smtClean="0">
              <a:solidFill>
                <a:srgbClr val="000000"/>
              </a:solidFill>
              <a:latin typeface="Courier New"/>
            </a:endParaRPr>
          </a:p>
          <a:p>
            <a:endParaRPr lang="en-US" sz="3600" dirty="0">
              <a:solidFill>
                <a:srgbClr val="000000"/>
              </a:solidFill>
              <a:latin typeface="Courier New"/>
            </a:endParaRPr>
          </a:p>
          <a:p>
            <a:endParaRPr lang="en-US" sz="3600" dirty="0" smtClean="0">
              <a:solidFill>
                <a:srgbClr val="000000"/>
              </a:solidFill>
              <a:latin typeface="Courier New"/>
            </a:endParaRPr>
          </a:p>
          <a:p>
            <a:endParaRPr lang="en-US" sz="3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a-IR" sz="3600" dirty="0" smtClean="0">
                <a:solidFill>
                  <a:srgbClr val="000000"/>
                </a:solidFill>
                <a:latin typeface="Courier New"/>
              </a:rPr>
              <a:t>خطای </a:t>
            </a:r>
            <a:r>
              <a:rPr lang="fa-IR" sz="3600" dirty="0" err="1">
                <a:solidFill>
                  <a:srgbClr val="000000"/>
                </a:solidFill>
                <a:latin typeface="Courier New"/>
              </a:rPr>
              <a:t>کامپایلر</a:t>
            </a:r>
            <a:endParaRPr lang="en-US" sz="3600" dirty="0">
              <a:solidFill>
                <a:srgbClr val="000000"/>
              </a:solidFill>
              <a:latin typeface="Courier New"/>
            </a:endParaRPr>
          </a:p>
          <a:p>
            <a:pPr algn="l" rtl="0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752600"/>
            <a:ext cx="7543800" cy="35548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5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500" b="1" dirty="0">
                <a:solidFill>
                  <a:srgbClr val="000000"/>
                </a:solidFill>
                <a:latin typeface="Courier New"/>
              </a:rPr>
              <a:t> Parent{</a:t>
            </a:r>
          </a:p>
          <a:p>
            <a:r>
              <a:rPr lang="en-US" sz="2500" b="1" dirty="0" smtClean="0">
                <a:solidFill>
                  <a:srgbClr val="7F0055"/>
                </a:solidFill>
                <a:latin typeface="Courier New"/>
              </a:rPr>
              <a:t>  void</a:t>
            </a:r>
            <a:r>
              <a:rPr lang="en-US" sz="25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500" b="1" dirty="0">
                <a:solidFill>
                  <a:srgbClr val="000000"/>
                </a:solidFill>
                <a:latin typeface="Courier New"/>
              </a:rPr>
              <a:t>f()</a:t>
            </a:r>
            <a:r>
              <a:rPr lang="en-US" sz="2500" b="1" dirty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25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latin typeface="Courier New"/>
              </a:rPr>
              <a:t>ArithmeticException</a:t>
            </a:r>
            <a:r>
              <a:rPr lang="en-US" sz="2500" b="1" dirty="0">
                <a:solidFill>
                  <a:srgbClr val="000000"/>
                </a:solidFill>
                <a:latin typeface="Courier New"/>
              </a:rPr>
              <a:t>{}</a:t>
            </a:r>
          </a:p>
          <a:p>
            <a:r>
              <a:rPr lang="en-US" sz="25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sz="2500" dirty="0">
              <a:solidFill>
                <a:srgbClr val="000000"/>
              </a:solidFill>
              <a:latin typeface="Courier New"/>
            </a:endParaRPr>
          </a:p>
          <a:p>
            <a:r>
              <a:rPr lang="en-US" sz="25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500" b="1" dirty="0">
                <a:solidFill>
                  <a:srgbClr val="000000"/>
                </a:solidFill>
                <a:latin typeface="Courier New"/>
              </a:rPr>
              <a:t> Child </a:t>
            </a:r>
            <a:r>
              <a:rPr lang="en-US" sz="2500" b="1" dirty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500" b="1" dirty="0">
                <a:solidFill>
                  <a:srgbClr val="000000"/>
                </a:solidFill>
                <a:latin typeface="Courier New"/>
              </a:rPr>
              <a:t> Parent{</a:t>
            </a:r>
          </a:p>
          <a:p>
            <a:r>
              <a:rPr lang="en-US" sz="2500" b="1" dirty="0" smtClean="0">
                <a:solidFill>
                  <a:srgbClr val="7F0055"/>
                </a:solidFill>
                <a:latin typeface="Courier New"/>
              </a:rPr>
              <a:t>  void</a:t>
            </a:r>
            <a:r>
              <a:rPr lang="en-US" sz="25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500" b="1" dirty="0">
                <a:solidFill>
                  <a:srgbClr val="000000"/>
                </a:solidFill>
                <a:latin typeface="Courier New"/>
              </a:rPr>
              <a:t>f</a:t>
            </a:r>
            <a:r>
              <a:rPr lang="en-US" sz="2500" b="1" dirty="0" smtClean="0">
                <a:solidFill>
                  <a:srgbClr val="000000"/>
                </a:solidFill>
                <a:latin typeface="Courier New"/>
              </a:rPr>
              <a:t>()</a:t>
            </a:r>
            <a:br>
              <a:rPr lang="en-US" sz="2500" b="1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25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500" b="1" dirty="0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25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latin typeface="Courier New"/>
              </a:rPr>
              <a:t>ArithmeticException</a:t>
            </a:r>
            <a:r>
              <a:rPr lang="en-US" sz="2500" b="1" dirty="0">
                <a:solidFill>
                  <a:srgbClr val="000000"/>
                </a:solidFill>
                <a:latin typeface="Courier New"/>
              </a:rPr>
              <a:t>, 		</a:t>
            </a:r>
            <a:r>
              <a:rPr lang="en-US" sz="2500" b="1" dirty="0" err="1">
                <a:solidFill>
                  <a:srgbClr val="000000"/>
                </a:solidFill>
                <a:latin typeface="Courier New"/>
              </a:rPr>
              <a:t>IOException</a:t>
            </a:r>
            <a:r>
              <a:rPr lang="en-US" sz="2500" b="1" dirty="0">
                <a:solidFill>
                  <a:srgbClr val="000000"/>
                </a:solidFill>
                <a:latin typeface="Courier New"/>
              </a:rPr>
              <a:t>{}</a:t>
            </a:r>
          </a:p>
          <a:p>
            <a:r>
              <a:rPr lang="en-US" sz="2500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658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نکته مهم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fa-IR" sz="2400" dirty="0" smtClean="0"/>
              <a:t>گاهی در محل رخداد خطا </a:t>
            </a:r>
            <a:r>
              <a:rPr lang="fa-IR" sz="2400" dirty="0" err="1" smtClean="0"/>
              <a:t>نمی‌توانیم</a:t>
            </a:r>
            <a:r>
              <a:rPr lang="fa-IR" sz="2400" dirty="0" smtClean="0"/>
              <a:t> به خطا رسیدگی کنیم</a:t>
            </a:r>
          </a:p>
          <a:p>
            <a:r>
              <a:rPr lang="fa-IR" sz="2400" dirty="0" smtClean="0"/>
              <a:t>حالت غیرعادی را کشف می‌کنیم </a:t>
            </a:r>
            <a:r>
              <a:rPr lang="fa-IR" sz="2400" dirty="0"/>
              <a:t>ولی قادر به </a:t>
            </a:r>
            <a:r>
              <a:rPr lang="fa-IR" sz="2400" dirty="0" err="1"/>
              <a:t>پیاده‌سازی</a:t>
            </a:r>
            <a:r>
              <a:rPr lang="fa-IR" sz="2400" dirty="0"/>
              <a:t> </a:t>
            </a:r>
            <a:r>
              <a:rPr lang="fa-IR" sz="2400" dirty="0" err="1" smtClean="0"/>
              <a:t>عکس‌العمل</a:t>
            </a:r>
            <a:r>
              <a:rPr lang="fa-IR" sz="2400" dirty="0" smtClean="0"/>
              <a:t> مناسب نیستیم</a:t>
            </a:r>
          </a:p>
          <a:p>
            <a:r>
              <a:rPr lang="fa-IR" sz="2400" dirty="0"/>
              <a:t>مثال: </a:t>
            </a:r>
            <a:r>
              <a:rPr lang="fa-IR" sz="2400" dirty="0" smtClean="0"/>
              <a:t>یک متد کمکی </a:t>
            </a:r>
            <a:r>
              <a:rPr lang="fa-IR" sz="2400" dirty="0"/>
              <a:t>و </a:t>
            </a:r>
            <a:r>
              <a:rPr lang="fa-IR" sz="2400" dirty="0" err="1"/>
              <a:t>کتابخانه‌ای</a:t>
            </a:r>
            <a:r>
              <a:rPr lang="fa-IR" sz="2400" dirty="0"/>
              <a:t> </a:t>
            </a:r>
            <a:r>
              <a:rPr lang="fa-IR" sz="2400" dirty="0" smtClean="0"/>
              <a:t>را در نظر بگیرید</a:t>
            </a:r>
            <a:endParaRPr lang="fa-IR" sz="2400" dirty="0"/>
          </a:p>
          <a:p>
            <a:pPr lvl="1"/>
            <a:r>
              <a:rPr lang="fa-IR" sz="2300" dirty="0"/>
              <a:t>ممکن است در یک برنامه </a:t>
            </a:r>
            <a:r>
              <a:rPr lang="fa-IR" sz="2300" dirty="0" err="1"/>
              <a:t>وب</a:t>
            </a:r>
            <a:r>
              <a:rPr lang="fa-IR" sz="2300" dirty="0"/>
              <a:t> یا برنامه کنسول یا برنامه با واسط </a:t>
            </a:r>
            <a:r>
              <a:rPr lang="fa-IR" sz="2300" dirty="0" err="1"/>
              <a:t>گرافیکی</a:t>
            </a:r>
            <a:r>
              <a:rPr lang="fa-IR" sz="2300" dirty="0"/>
              <a:t> فراخوانی شود</a:t>
            </a:r>
          </a:p>
          <a:p>
            <a:pPr lvl="1"/>
            <a:r>
              <a:rPr lang="fa-IR" sz="2300" dirty="0" smtClean="0"/>
              <a:t>بنابراین این متد </a:t>
            </a:r>
            <a:r>
              <a:rPr lang="fa-IR" sz="2300" dirty="0" err="1" smtClean="0"/>
              <a:t>نمی‌تواند</a:t>
            </a:r>
            <a:r>
              <a:rPr lang="fa-IR" sz="2300" dirty="0" smtClean="0"/>
              <a:t> بازخورد مناسبی هنگام مواجهه با پارامترهای اشتباه ایجاد کند</a:t>
            </a:r>
          </a:p>
          <a:p>
            <a:pPr lvl="1"/>
            <a:r>
              <a:rPr lang="fa-IR" sz="2300" dirty="0" smtClean="0"/>
              <a:t>مثال: بازخورد مناسب در برنامه </a:t>
            </a:r>
            <a:r>
              <a:rPr lang="fa-IR" sz="2300" dirty="0" err="1" smtClean="0"/>
              <a:t>گرافیکی</a:t>
            </a:r>
            <a:r>
              <a:rPr lang="fa-IR" sz="2300" dirty="0" smtClean="0"/>
              <a:t>: پنجره خطا، در برنامه کنسول: چاپ خطا و ...</a:t>
            </a:r>
            <a:endParaRPr lang="fa-IR" sz="2400" dirty="0" smtClean="0"/>
          </a:p>
          <a:p>
            <a:r>
              <a:rPr lang="fa-IR" sz="2400" dirty="0" smtClean="0"/>
              <a:t>در این موارد، هنگام </a:t>
            </a:r>
            <a:r>
              <a:rPr lang="fa-IR" sz="2400" dirty="0" err="1" smtClean="0"/>
              <a:t>برنامه‌نویسی</a:t>
            </a:r>
            <a:r>
              <a:rPr lang="fa-IR" sz="2400" dirty="0" smtClean="0"/>
              <a:t>، فقط بروز خطا را گزارش (پرتاب) می‌کنیم</a:t>
            </a:r>
          </a:p>
          <a:p>
            <a:r>
              <a:rPr lang="fa-IR" sz="2400" dirty="0" smtClean="0"/>
              <a:t>بخش دیگری از برنامه گزارش خطا را دریافت می‌کند و </a:t>
            </a:r>
            <a:r>
              <a:rPr lang="fa-IR" sz="2400" dirty="0" err="1" smtClean="0"/>
              <a:t>عکس‌العمل</a:t>
            </a:r>
            <a:r>
              <a:rPr lang="fa-IR" sz="2400" dirty="0" smtClean="0"/>
              <a:t> مناسبی اجرا می‌کند</a:t>
            </a:r>
          </a:p>
          <a:p>
            <a:pPr lvl="1"/>
            <a:endParaRPr lang="fa-IR" sz="2000" dirty="0" smtClean="0"/>
          </a:p>
        </p:txBody>
      </p:sp>
    </p:spTree>
    <p:extLst>
      <p:ext uri="{BB962C8B-B14F-4D97-AF65-F5344CB8AC3E}">
        <p14:creationId xmlns:p14="http://schemas.microsoft.com/office/powerpoint/2010/main" val="382626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>
                <a:solidFill>
                  <a:srgbClr val="000000"/>
                </a:solidFill>
                <a:latin typeface="Courier New"/>
              </a:rPr>
              <a:t>نتیجه</a:t>
            </a:r>
            <a:r>
              <a:rPr lang="fa-IR" dirty="0">
                <a:solidFill>
                  <a:srgbClr val="000000"/>
                </a:solidFill>
                <a:latin typeface="Courier New"/>
              </a:rPr>
              <a:t>؟</a:t>
            </a:r>
          </a:p>
          <a:p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</a:endParaRPr>
          </a:p>
          <a:p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</a:endParaRPr>
          </a:p>
          <a:p>
            <a:r>
              <a:rPr lang="fa-IR" dirty="0" smtClean="0">
                <a:solidFill>
                  <a:srgbClr val="000000"/>
                </a:solidFill>
                <a:latin typeface="Courier New"/>
              </a:rPr>
              <a:t>خطای </a:t>
            </a:r>
            <a:r>
              <a:rPr lang="fa-IR" dirty="0" err="1">
                <a:solidFill>
                  <a:srgbClr val="000000"/>
                </a:solidFill>
                <a:latin typeface="Courier New"/>
              </a:rPr>
              <a:t>کامپایلر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algn="l" rtl="0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752600"/>
            <a:ext cx="7391400" cy="31700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Parent{</a:t>
            </a:r>
          </a:p>
          <a:p>
            <a:r>
              <a:rPr lang="en-US" sz="25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void</a:t>
            </a:r>
            <a:r>
              <a:rPr lang="en-US" sz="25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f()</a:t>
            </a:r>
            <a:r>
              <a:rPr lang="en-US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ArithmeticException</a:t>
            </a:r>
            <a:r>
              <a:rPr lang="en-US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5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5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5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Child </a:t>
            </a:r>
            <a:r>
              <a:rPr lang="en-US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Parent{</a:t>
            </a:r>
          </a:p>
          <a:p>
            <a:r>
              <a:rPr lang="en-US" sz="25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void</a:t>
            </a:r>
            <a:r>
              <a:rPr lang="en-US" sz="25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f()</a:t>
            </a:r>
            <a:r>
              <a:rPr lang="en-US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Exception{}</a:t>
            </a:r>
          </a:p>
          <a:p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500" dirty="0">
              <a:solidFill>
                <a:srgbClr val="000000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5360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>
                <a:solidFill>
                  <a:srgbClr val="000000"/>
                </a:solidFill>
                <a:latin typeface="Courier New"/>
              </a:rPr>
              <a:t>نتیجه؟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</a:endParaRPr>
          </a:p>
          <a:p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</a:endParaRPr>
          </a:p>
          <a:p>
            <a:endParaRPr lang="fa-IR" dirty="0">
              <a:solidFill>
                <a:srgbClr val="000000"/>
              </a:solidFill>
              <a:latin typeface="Courier New"/>
            </a:endParaRPr>
          </a:p>
          <a:p>
            <a:r>
              <a:rPr lang="fa-IR" dirty="0" smtClean="0">
                <a:solidFill>
                  <a:srgbClr val="000000"/>
                </a:solidFill>
                <a:latin typeface="Courier New"/>
              </a:rPr>
              <a:t>بدون خطا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algn="l" rtl="0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981200"/>
            <a:ext cx="8382000" cy="2400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5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500" b="1" dirty="0">
                <a:solidFill>
                  <a:srgbClr val="000000"/>
                </a:solidFill>
                <a:latin typeface="Courier New"/>
              </a:rPr>
              <a:t> Parent{</a:t>
            </a:r>
          </a:p>
          <a:p>
            <a:r>
              <a:rPr lang="en-US" sz="2500" b="1" dirty="0" smtClean="0">
                <a:solidFill>
                  <a:srgbClr val="7F0055"/>
                </a:solidFill>
                <a:latin typeface="Courier New"/>
              </a:rPr>
              <a:t>  void</a:t>
            </a:r>
            <a:r>
              <a:rPr lang="en-US" sz="25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500" b="1" dirty="0">
                <a:solidFill>
                  <a:srgbClr val="000000"/>
                </a:solidFill>
                <a:latin typeface="Courier New"/>
              </a:rPr>
              <a:t>f</a:t>
            </a:r>
            <a:r>
              <a:rPr lang="en-US" sz="2500" b="1" dirty="0" smtClean="0">
                <a:solidFill>
                  <a:srgbClr val="000000"/>
                </a:solidFill>
                <a:latin typeface="Courier New"/>
              </a:rPr>
              <a:t>() </a:t>
            </a:r>
            <a:r>
              <a:rPr lang="en-US" sz="2500" b="1" dirty="0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25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500" b="1" dirty="0">
                <a:solidFill>
                  <a:srgbClr val="000000"/>
                </a:solidFill>
                <a:latin typeface="Courier New"/>
              </a:rPr>
              <a:t>Exception{}</a:t>
            </a:r>
          </a:p>
          <a:p>
            <a:r>
              <a:rPr lang="en-US" sz="25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sz="25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500" b="1" dirty="0">
                <a:solidFill>
                  <a:srgbClr val="000000"/>
                </a:solidFill>
                <a:latin typeface="Courier New"/>
              </a:rPr>
              <a:t> Child </a:t>
            </a:r>
            <a:r>
              <a:rPr lang="en-US" sz="2500" b="1" dirty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500" b="1" dirty="0">
                <a:solidFill>
                  <a:srgbClr val="000000"/>
                </a:solidFill>
                <a:latin typeface="Courier New"/>
              </a:rPr>
              <a:t> Parent{</a:t>
            </a:r>
          </a:p>
          <a:p>
            <a:r>
              <a:rPr lang="en-US" sz="2500" b="1" dirty="0" smtClean="0">
                <a:solidFill>
                  <a:srgbClr val="7F0055"/>
                </a:solidFill>
                <a:latin typeface="Courier New"/>
              </a:rPr>
              <a:t>  void</a:t>
            </a:r>
            <a:r>
              <a:rPr lang="en-US" sz="25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500" b="1" dirty="0">
                <a:solidFill>
                  <a:srgbClr val="000000"/>
                </a:solidFill>
                <a:latin typeface="Courier New"/>
              </a:rPr>
              <a:t>f</a:t>
            </a:r>
            <a:r>
              <a:rPr lang="en-US" sz="2500" b="1" dirty="0" smtClean="0">
                <a:solidFill>
                  <a:srgbClr val="000000"/>
                </a:solidFill>
                <a:latin typeface="Courier New"/>
              </a:rPr>
              <a:t>() </a:t>
            </a:r>
            <a:r>
              <a:rPr lang="en-US" sz="2500" b="1" dirty="0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25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latin typeface="Courier New"/>
              </a:rPr>
              <a:t>ArithmeticException</a:t>
            </a:r>
            <a:r>
              <a:rPr lang="en-US" sz="2500" b="1" dirty="0">
                <a:solidFill>
                  <a:srgbClr val="000000"/>
                </a:solidFill>
                <a:latin typeface="Courier New"/>
              </a:rPr>
              <a:t>{}</a:t>
            </a:r>
          </a:p>
          <a:p>
            <a:r>
              <a:rPr lang="en-US" sz="2500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016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امکانات جدید از جاوا 7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9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</a:t>
            </a:r>
            <a:r>
              <a:rPr lang="fa-IR" dirty="0" smtClean="0"/>
              <a:t> </a:t>
            </a:r>
            <a:r>
              <a:rPr lang="fa-IR" dirty="0" err="1" smtClean="0"/>
              <a:t>چندگانه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قبل از جاوا 7:</a:t>
            </a:r>
            <a:endParaRPr lang="en-US" dirty="0" smtClean="0"/>
          </a:p>
          <a:p>
            <a:endParaRPr lang="en-US" dirty="0"/>
          </a:p>
          <a:p>
            <a:endParaRPr lang="en-US" sz="4000" dirty="0" smtClean="0"/>
          </a:p>
          <a:p>
            <a:r>
              <a:rPr lang="fa-IR" dirty="0" smtClean="0"/>
              <a:t>از </a:t>
            </a:r>
            <a:r>
              <a:rPr lang="fa-IR" dirty="0"/>
              <a:t>جاوا </a:t>
            </a:r>
            <a:r>
              <a:rPr lang="fa-IR" dirty="0" smtClean="0"/>
              <a:t>7</a:t>
            </a:r>
            <a:r>
              <a:rPr lang="fa-IR" dirty="0"/>
              <a:t> </a:t>
            </a:r>
            <a:r>
              <a:rPr lang="fa-IR" dirty="0" smtClean="0"/>
              <a:t>به بعد </a:t>
            </a:r>
            <a:r>
              <a:rPr lang="fa-IR" dirty="0" err="1" smtClean="0"/>
              <a:t>می‌توانیم</a:t>
            </a:r>
            <a:r>
              <a:rPr lang="fa-IR" dirty="0" smtClean="0"/>
              <a:t>: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914400"/>
            <a:ext cx="5105400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log(</a:t>
            </a:r>
            <a:r>
              <a:rPr lang="en-US" sz="2000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log(</a:t>
            </a:r>
            <a:r>
              <a:rPr lang="en-US" sz="2000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ClassCastException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throw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4230231"/>
            <a:ext cx="6705600" cy="2246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log(</a:t>
            </a:r>
            <a:r>
              <a:rPr lang="en-US" sz="2000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ClassCastException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throw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81200" y="4800600"/>
            <a:ext cx="3886200" cy="435739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0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امکان </a:t>
            </a:r>
            <a:r>
              <a:rPr lang="en-US" dirty="0" smtClean="0"/>
              <a:t>try-with-resources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قبل از جاوا 7:</a:t>
            </a:r>
            <a:endParaRPr lang="en-US" dirty="0" smtClean="0"/>
          </a:p>
          <a:p>
            <a:endParaRPr lang="en-US" dirty="0"/>
          </a:p>
          <a:p>
            <a:endParaRPr lang="en-US" sz="4000" dirty="0" smtClean="0"/>
          </a:p>
          <a:p>
            <a:r>
              <a:rPr lang="fa-IR" dirty="0" smtClean="0"/>
              <a:t>از </a:t>
            </a:r>
            <a:r>
              <a:rPr lang="fa-IR" dirty="0"/>
              <a:t>جاوا </a:t>
            </a:r>
            <a:r>
              <a:rPr lang="fa-IR" dirty="0" smtClean="0"/>
              <a:t>7</a:t>
            </a:r>
            <a:r>
              <a:rPr lang="fa-IR" dirty="0"/>
              <a:t> </a:t>
            </a:r>
            <a:r>
              <a:rPr lang="fa-IR" dirty="0" smtClean="0"/>
              <a:t>به بعد </a:t>
            </a:r>
            <a:r>
              <a:rPr lang="fa-IR" dirty="0" err="1" smtClean="0"/>
              <a:t>می‌توانیم</a:t>
            </a:r>
            <a:r>
              <a:rPr lang="fa-IR"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fa-IR" dirty="0" smtClean="0"/>
              <a:t>توضیح بیشتر: در مبحث </a:t>
            </a:r>
            <a:r>
              <a:rPr lang="en-US" dirty="0" smtClean="0"/>
              <a:t>IO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794808"/>
            <a:ext cx="8915400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br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(path));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br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br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4230231"/>
            <a:ext cx="8915400" cy="1631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(path))) {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return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br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25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عملی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1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عملی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رفتار </a:t>
            </a:r>
            <a:r>
              <a:rPr lang="fa-IR" dirty="0" err="1" smtClean="0"/>
              <a:t>کامپایلر</a:t>
            </a:r>
            <a:r>
              <a:rPr lang="fa-IR" dirty="0" smtClean="0"/>
              <a:t> در قبال وراثت و </a:t>
            </a:r>
            <a:r>
              <a:rPr lang="fa-IR" dirty="0" err="1" smtClean="0"/>
              <a:t>استثناها</a:t>
            </a:r>
            <a:endParaRPr lang="fa-IR" dirty="0" smtClean="0"/>
          </a:p>
          <a:p>
            <a:r>
              <a:rPr lang="fa-IR" dirty="0" smtClean="0"/>
              <a:t>استفاده از امکانات جاوا 7</a:t>
            </a:r>
          </a:p>
          <a:p>
            <a:pPr lvl="1"/>
            <a:r>
              <a:rPr lang="fa-IR" dirty="0" smtClean="0"/>
              <a:t>دریافت ترکیبی</a:t>
            </a:r>
          </a:p>
          <a:p>
            <a:pPr lvl="1"/>
            <a:r>
              <a:rPr lang="en-US" dirty="0" smtClean="0"/>
              <a:t>try-with-resources</a:t>
            </a:r>
            <a:r>
              <a:rPr lang="fa-IR" dirty="0" smtClean="0"/>
              <a:t> : مثال برای </a:t>
            </a:r>
            <a:r>
              <a:rPr lang="en-US" dirty="0" smtClean="0"/>
              <a:t>Scanner</a:t>
            </a:r>
            <a:endParaRPr lang="fa-IR" dirty="0" smtClean="0"/>
          </a:p>
          <a:p>
            <a:pPr lvl="1"/>
            <a:endParaRPr lang="fa-IR" dirty="0" smtClean="0"/>
          </a:p>
          <a:p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95773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بِه‌روش‌ها و اشتباههای رایج در کاربرد استثنا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3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استفاده نادرست از </a:t>
            </a:r>
            <a:r>
              <a:rPr lang="fa-IR" dirty="0" err="1" smtClean="0"/>
              <a:t>استثناها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sz="2400" dirty="0" smtClean="0"/>
              <a:t>ابزار کنترل جریان اجرای برنامه (</a:t>
            </a:r>
            <a:r>
              <a:rPr lang="en-US" sz="2000" dirty="0"/>
              <a:t>Flow </a:t>
            </a:r>
            <a:r>
              <a:rPr lang="en-US" sz="2000" dirty="0" smtClean="0"/>
              <a:t>Control</a:t>
            </a:r>
            <a:r>
              <a:rPr lang="fa-IR" sz="2000" dirty="0" smtClean="0"/>
              <a:t>)</a:t>
            </a:r>
            <a:r>
              <a:rPr lang="fa-IR" sz="2400" dirty="0" smtClean="0"/>
              <a:t>:</a:t>
            </a:r>
            <a:br>
              <a:rPr lang="fa-IR" sz="2400" dirty="0" smtClean="0"/>
            </a:br>
            <a:r>
              <a:rPr lang="fa-IR" sz="2400" dirty="0" smtClean="0"/>
              <a:t>   دستورات شرطی (</a:t>
            </a:r>
            <a:r>
              <a:rPr lang="en-US" sz="2400" dirty="0" smtClean="0"/>
              <a:t>if</a:t>
            </a:r>
            <a:r>
              <a:rPr lang="fa-IR" sz="2400" dirty="0" smtClean="0"/>
              <a:t>) ، حلقه‌ها (مثل </a:t>
            </a:r>
            <a:r>
              <a:rPr lang="en-US" sz="2400" dirty="0" smtClean="0"/>
              <a:t>for</a:t>
            </a:r>
            <a:r>
              <a:rPr lang="fa-IR" sz="2400" dirty="0" smtClean="0"/>
              <a:t>) و ...</a:t>
            </a:r>
          </a:p>
          <a:p>
            <a:r>
              <a:rPr lang="fa-IR" sz="2400" dirty="0" smtClean="0"/>
              <a:t>نباید از </a:t>
            </a:r>
            <a:r>
              <a:rPr lang="fa-IR" sz="2400" dirty="0"/>
              <a:t>چارچوب استثناها </a:t>
            </a:r>
            <a:r>
              <a:rPr lang="fa-IR" sz="2400" dirty="0" smtClean="0"/>
              <a:t>برای کنترل فرایند اجرا استفاده کنیم</a:t>
            </a:r>
          </a:p>
          <a:p>
            <a:r>
              <a:rPr lang="fa-IR" sz="2400" dirty="0" smtClean="0"/>
              <a:t>از </a:t>
            </a:r>
            <a:r>
              <a:rPr lang="en-US" sz="2400" dirty="0" smtClean="0"/>
              <a:t>Exception</a:t>
            </a:r>
            <a:r>
              <a:rPr lang="fa-IR" sz="2400" dirty="0"/>
              <a:t> </a:t>
            </a:r>
            <a:r>
              <a:rPr lang="fa-IR" sz="2400" dirty="0" smtClean="0"/>
              <a:t>فقط برای مدیریت خطا و استثناها استفاده کنید</a:t>
            </a:r>
          </a:p>
          <a:p>
            <a:r>
              <a:rPr lang="fa-IR" sz="2400" dirty="0" smtClean="0"/>
              <a:t>مثال از کاربرد نامناسب</a:t>
            </a:r>
            <a:r>
              <a:rPr lang="fa-IR" sz="2400" dirty="0"/>
              <a:t> </a:t>
            </a:r>
            <a:r>
              <a:rPr lang="fa-IR" sz="2400" dirty="0" smtClean="0"/>
              <a:t>استثنا: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52400" y="3352800"/>
            <a:ext cx="4876800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useExceptionsForFlowControl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while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increaseCount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MaxReachedException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Continue execution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895600" y="5152072"/>
            <a:ext cx="62484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increaseCount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MaxReachedException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count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++ &gt;= 5000)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throw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MaxReachedException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230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بازپرتاب استثنا و پرتاب استثنای جدید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600" dirty="0" smtClean="0"/>
              <a:t>گاهی استثنا باید </a:t>
            </a:r>
            <a:r>
              <a:rPr lang="en-US" sz="2600" dirty="0" smtClean="0"/>
              <a:t>re-throw</a:t>
            </a:r>
            <a:r>
              <a:rPr lang="fa-IR" sz="2600" dirty="0" smtClean="0"/>
              <a:t> شود</a:t>
            </a:r>
            <a:endParaRPr lang="en-US" sz="2600" dirty="0"/>
          </a:p>
          <a:p>
            <a:pPr lvl="1"/>
            <a:r>
              <a:rPr lang="fa-IR" sz="2200" dirty="0" smtClean="0"/>
              <a:t>یعنی </a:t>
            </a:r>
            <a:r>
              <a:rPr lang="en-US" sz="2200" dirty="0" smtClean="0"/>
              <a:t>catch</a:t>
            </a:r>
            <a:r>
              <a:rPr lang="fa-IR" sz="2200" dirty="0" smtClean="0"/>
              <a:t> شود، کارهایی انجام شود، </a:t>
            </a:r>
            <a:br>
              <a:rPr lang="fa-IR" sz="2200" dirty="0" smtClean="0"/>
            </a:br>
            <a:r>
              <a:rPr lang="fa-IR" sz="2200" dirty="0" smtClean="0"/>
              <a:t>و سپس دوباره </a:t>
            </a:r>
            <a:r>
              <a:rPr lang="en-US" sz="2200" dirty="0" smtClean="0"/>
              <a:t>throw</a:t>
            </a:r>
            <a:r>
              <a:rPr lang="fa-IR" sz="2200" dirty="0" smtClean="0"/>
              <a:t> شود</a:t>
            </a:r>
            <a:endParaRPr lang="en-US" sz="2200" dirty="0" smtClean="0"/>
          </a:p>
          <a:p>
            <a:pPr lvl="1"/>
            <a:endParaRPr lang="en-US" sz="1200" dirty="0" smtClean="0"/>
          </a:p>
          <a:p>
            <a:r>
              <a:rPr lang="fa-IR" sz="2600" dirty="0" smtClean="0"/>
              <a:t>گاهی هم خطای جدیدی در بلاک </a:t>
            </a:r>
            <a:r>
              <a:rPr lang="en-US" sz="2600" dirty="0" smtClean="0"/>
              <a:t>catch</a:t>
            </a:r>
            <a:r>
              <a:rPr lang="fa-IR" sz="2600" dirty="0" smtClean="0"/>
              <a:t> پرتاب می‌شود</a:t>
            </a:r>
          </a:p>
          <a:p>
            <a:pPr lvl="1"/>
            <a:r>
              <a:rPr lang="fa-IR" sz="2200" dirty="0" smtClean="0"/>
              <a:t>یعنی هر کاری که ممکن است در </a:t>
            </a:r>
            <a:r>
              <a:rPr lang="en-US" sz="2200" dirty="0" smtClean="0"/>
              <a:t>catch</a:t>
            </a:r>
            <a:r>
              <a:rPr lang="fa-IR" sz="2200" dirty="0" smtClean="0"/>
              <a:t> انجام می‌دهیم </a:t>
            </a:r>
            <a:br>
              <a:rPr lang="fa-IR" sz="2200" dirty="0" smtClean="0"/>
            </a:br>
            <a:r>
              <a:rPr lang="fa-IR" sz="2200" dirty="0" smtClean="0"/>
              <a:t>و سپس خطای جدیدی ایجاد و پرتاب می‌کنیم</a:t>
            </a:r>
          </a:p>
          <a:p>
            <a:endParaRPr lang="en-US" sz="2600" dirty="0"/>
          </a:p>
        </p:txBody>
      </p:sp>
      <p:sp>
        <p:nvSpPr>
          <p:cNvPr id="6" name="Rectangle 5"/>
          <p:cNvSpPr/>
          <p:nvPr/>
        </p:nvSpPr>
        <p:spPr>
          <a:xfrm>
            <a:off x="381000" y="1143000"/>
            <a:ext cx="335280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409700" y="4572000"/>
            <a:ext cx="4648200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ReportDataException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6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700" dirty="0" smtClean="0"/>
              <a:t>متد </a:t>
            </a:r>
            <a:r>
              <a:rPr lang="en-US" sz="2700" dirty="0" err="1"/>
              <a:t>getYear</a:t>
            </a:r>
            <a:r>
              <a:rPr lang="fa-IR" sz="2700" dirty="0"/>
              <a:t> فقط </a:t>
            </a:r>
            <a:r>
              <a:rPr lang="fa-IR" sz="2700" dirty="0" err="1" smtClean="0"/>
              <a:t>می‌توانست</a:t>
            </a:r>
            <a:r>
              <a:rPr lang="fa-IR" sz="2700" dirty="0" smtClean="0"/>
              <a:t> </a:t>
            </a:r>
            <a:r>
              <a:rPr lang="fa-IR" sz="2700" dirty="0"/>
              <a:t>حالت غیرعادی (استثنا) را تشخیص دهد</a:t>
            </a:r>
          </a:p>
          <a:p>
            <a:r>
              <a:rPr lang="fa-IR" sz="2700" dirty="0" smtClean="0"/>
              <a:t>بهتر است این </a:t>
            </a:r>
            <a:r>
              <a:rPr lang="fa-IR" sz="2700" dirty="0"/>
              <a:t>متد بروز استثنا را به </a:t>
            </a:r>
            <a:r>
              <a:rPr lang="fa-IR" sz="2700" dirty="0" err="1"/>
              <a:t>متدی</a:t>
            </a:r>
            <a:r>
              <a:rPr lang="fa-IR" sz="2700" dirty="0"/>
              <a:t> که آن را فراخوانی کرده </a:t>
            </a:r>
            <a:r>
              <a:rPr lang="fa-IR" sz="2700" dirty="0" smtClean="0"/>
              <a:t>گزارش کند</a:t>
            </a:r>
            <a:endParaRPr lang="fa-IR" sz="2700" dirty="0"/>
          </a:p>
          <a:p>
            <a:r>
              <a:rPr lang="fa-IR" sz="2700" dirty="0"/>
              <a:t>و آن متد در این حالت‌های خاص عکس‌العمل مناسبی نشان </a:t>
            </a:r>
            <a:r>
              <a:rPr lang="fa-IR" sz="2700" dirty="0" smtClean="0"/>
              <a:t>دهد</a:t>
            </a:r>
            <a:endParaRPr lang="fa-IR" sz="2700" dirty="0"/>
          </a:p>
          <a:p>
            <a:r>
              <a:rPr lang="fa-IR" sz="2700" dirty="0"/>
              <a:t>مثلاً پیغام خطای مناسبی به کاربر نشان </a:t>
            </a:r>
            <a:r>
              <a:rPr lang="fa-IR" sz="2700" dirty="0" err="1"/>
              <a:t>می‌دهد</a:t>
            </a:r>
            <a:endParaRPr lang="fa-IR" sz="2700" dirty="0"/>
          </a:p>
          <a:p>
            <a:r>
              <a:rPr lang="fa-IR" sz="2700" u="sng" dirty="0" smtClean="0"/>
              <a:t>دقت </a:t>
            </a:r>
            <a:r>
              <a:rPr lang="fa-IR" sz="2700" u="sng" dirty="0"/>
              <a:t>کنید: </a:t>
            </a:r>
            <a:endParaRPr lang="fa-IR" sz="2700" u="sng" dirty="0" smtClean="0"/>
          </a:p>
          <a:p>
            <a:pPr lvl="1"/>
            <a:r>
              <a:rPr lang="fa-IR" sz="2600" dirty="0" smtClean="0"/>
              <a:t>متد </a:t>
            </a:r>
            <a:r>
              <a:rPr lang="en-US" sz="2600" dirty="0" err="1"/>
              <a:t>getYear</a:t>
            </a:r>
            <a:r>
              <a:rPr lang="fa-IR" sz="2600" dirty="0"/>
              <a:t> </a:t>
            </a:r>
            <a:r>
              <a:rPr lang="fa-IR" sz="2600" dirty="0" err="1"/>
              <a:t>نمی‌داند</a:t>
            </a:r>
            <a:r>
              <a:rPr lang="fa-IR" sz="2600" dirty="0"/>
              <a:t> در چه </a:t>
            </a:r>
            <a:r>
              <a:rPr lang="fa-IR" sz="2600" dirty="0" smtClean="0"/>
              <a:t>برنامه و با چه </a:t>
            </a:r>
            <a:r>
              <a:rPr lang="fa-IR" sz="2600" dirty="0" err="1" smtClean="0"/>
              <a:t>شرايطی</a:t>
            </a:r>
            <a:r>
              <a:rPr lang="fa-IR" sz="2600" dirty="0" smtClean="0"/>
              <a:t> </a:t>
            </a:r>
            <a:r>
              <a:rPr lang="fa-IR" sz="2600" dirty="0"/>
              <a:t>فراخوانی شده</a:t>
            </a:r>
          </a:p>
          <a:p>
            <a:pPr lvl="1"/>
            <a:r>
              <a:rPr lang="fa-IR" sz="2600" dirty="0"/>
              <a:t>و در زمان خطا باید چه </a:t>
            </a:r>
            <a:r>
              <a:rPr lang="fa-IR" sz="2600" dirty="0" err="1"/>
              <a:t>عکس‌العملی</a:t>
            </a:r>
            <a:r>
              <a:rPr lang="fa-IR" sz="2600" dirty="0"/>
              <a:t> نشان دهد</a:t>
            </a:r>
          </a:p>
          <a:p>
            <a:pPr lvl="1"/>
            <a:r>
              <a:rPr lang="fa-IR" sz="2600" dirty="0"/>
              <a:t>ولی </a:t>
            </a:r>
            <a:r>
              <a:rPr lang="fa-IR" sz="2600" dirty="0" err="1"/>
              <a:t>متدی</a:t>
            </a:r>
            <a:r>
              <a:rPr lang="fa-IR" sz="2600" dirty="0"/>
              <a:t> که </a:t>
            </a:r>
            <a:r>
              <a:rPr lang="en-US" sz="2600" dirty="0" err="1"/>
              <a:t>getYear</a:t>
            </a:r>
            <a:r>
              <a:rPr lang="fa-IR" sz="2600" dirty="0"/>
              <a:t> را فراخوانی کرده، احتمالاً </a:t>
            </a:r>
            <a:r>
              <a:rPr lang="fa-IR" sz="2600" dirty="0" err="1"/>
              <a:t>می‌داند</a:t>
            </a:r>
            <a:endParaRPr lang="fa-IR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9890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دریافت (</a:t>
            </a:r>
            <a:r>
              <a:rPr lang="en-US" dirty="0" smtClean="0"/>
              <a:t>catch</a:t>
            </a:r>
            <a:r>
              <a:rPr lang="fa-IR" dirty="0" smtClean="0"/>
              <a:t>) مناسب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763000" cy="5181600"/>
          </a:xfrm>
        </p:spPr>
        <p:txBody>
          <a:bodyPr>
            <a:normAutofit/>
          </a:bodyPr>
          <a:lstStyle/>
          <a:p>
            <a:r>
              <a:rPr lang="fa-IR" sz="2800" dirty="0" smtClean="0"/>
              <a:t>استثنا را نادیده نگیرید</a:t>
            </a:r>
          </a:p>
          <a:p>
            <a:pPr lvl="1"/>
            <a:r>
              <a:rPr lang="fa-IR" sz="2400" dirty="0" smtClean="0"/>
              <a:t>مثلاً کد فوق </a:t>
            </a:r>
            <a:r>
              <a:rPr lang="en-US" sz="2400" dirty="0" err="1" smtClean="0"/>
              <a:t>SQLException</a:t>
            </a:r>
            <a:r>
              <a:rPr lang="fa-IR" sz="2400" dirty="0" smtClean="0"/>
              <a:t> را خفه می‌کند</a:t>
            </a:r>
            <a:r>
              <a:rPr lang="fa-IR" sz="2400" dirty="0"/>
              <a:t> </a:t>
            </a:r>
            <a:r>
              <a:rPr lang="fa-IR" sz="2400" dirty="0" smtClean="0"/>
              <a:t>(کار خوبی نیست)</a:t>
            </a:r>
          </a:p>
          <a:p>
            <a:r>
              <a:rPr lang="fa-IR" sz="2800" dirty="0" smtClean="0"/>
              <a:t>به جای دریافت استثناهای کلی (مثل </a:t>
            </a:r>
            <a:r>
              <a:rPr lang="en-US" sz="2800" dirty="0" smtClean="0"/>
              <a:t>Exception</a:t>
            </a:r>
            <a:r>
              <a:rPr lang="fa-IR" sz="2800" dirty="0" smtClean="0"/>
              <a:t>)، </a:t>
            </a:r>
            <a:br>
              <a:rPr lang="fa-IR" sz="2800" dirty="0" smtClean="0"/>
            </a:br>
            <a:r>
              <a:rPr lang="fa-IR" sz="2800" dirty="0" smtClean="0"/>
              <a:t>  استثناهای مشخصی (مثلاً </a:t>
            </a:r>
            <a:r>
              <a:rPr lang="en-US" sz="2800" dirty="0" err="1" smtClean="0"/>
              <a:t>IOException</a:t>
            </a:r>
            <a:r>
              <a:rPr lang="fa-IR" sz="2800" dirty="0" smtClean="0"/>
              <a:t>) را دریافت کنید</a:t>
            </a:r>
          </a:p>
          <a:p>
            <a:pPr lvl="1"/>
            <a:r>
              <a:rPr lang="fa-IR" sz="2400" dirty="0" smtClean="0"/>
              <a:t>در هنگام اعلان استثناهای پرتابی با کمک </a:t>
            </a:r>
            <a:r>
              <a:rPr lang="en-US" sz="2400" dirty="0" smtClean="0"/>
              <a:t>throws</a:t>
            </a:r>
            <a:r>
              <a:rPr lang="fa-IR" sz="2400" dirty="0" smtClean="0"/>
              <a:t> هم این قاعده را رعایت کنید</a:t>
            </a:r>
          </a:p>
          <a:p>
            <a:r>
              <a:rPr lang="fa-IR" sz="2600" dirty="0"/>
              <a:t>استثنا را در محل مناسب دریافت (</a:t>
            </a:r>
            <a:r>
              <a:rPr lang="en-US" sz="2600" dirty="0"/>
              <a:t>catch</a:t>
            </a:r>
            <a:r>
              <a:rPr lang="fa-IR" sz="2600" dirty="0"/>
              <a:t>) کنید</a:t>
            </a:r>
          </a:p>
          <a:p>
            <a:pPr lvl="1"/>
            <a:r>
              <a:rPr lang="fa-IR" sz="2200" dirty="0"/>
              <a:t>اگر در یک محل نمی‌دانید با خطا چه کنید، آن را </a:t>
            </a:r>
            <a:r>
              <a:rPr lang="en-US" sz="2200" dirty="0"/>
              <a:t>catch</a:t>
            </a:r>
            <a:r>
              <a:rPr lang="fa-IR" sz="2200" dirty="0"/>
              <a:t> نکنید</a:t>
            </a:r>
          </a:p>
          <a:p>
            <a:pPr lvl="1"/>
            <a:r>
              <a:rPr lang="fa-IR" sz="2200" dirty="0"/>
              <a:t>مثلاً اجازه دهید به متدهای بالادستی (که متد شما را فراخوانده‌اند) پرتاب </a:t>
            </a:r>
            <a:r>
              <a:rPr lang="fa-IR" sz="2200" dirty="0" smtClean="0"/>
              <a:t>شود</a:t>
            </a:r>
          </a:p>
          <a:p>
            <a:pPr lvl="1" algn="l" rtl="0"/>
            <a:endParaRPr lang="en-US" sz="2200" dirty="0"/>
          </a:p>
          <a:p>
            <a:endParaRPr lang="en-US" dirty="0" smtClean="0"/>
          </a:p>
          <a:p>
            <a:endParaRPr lang="fa-IR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" y="1066800"/>
            <a:ext cx="4191000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db.save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(entity);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1" y="5943600"/>
            <a:ext cx="3352799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Throw early catch late</a:t>
            </a:r>
            <a:endParaRPr lang="fa-IR" sz="2400" dirty="0"/>
          </a:p>
        </p:txBody>
      </p:sp>
    </p:spTree>
    <p:extLst>
      <p:ext uri="{BB962C8B-B14F-4D97-AF65-F5344CB8AC3E}">
        <p14:creationId xmlns:p14="http://schemas.microsoft.com/office/powerpoint/2010/main" val="205936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چند نکته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400" dirty="0" smtClean="0"/>
              <a:t>پیام </a:t>
            </a:r>
            <a:r>
              <a:rPr lang="fa-IR" sz="2400" dirty="0"/>
              <a:t>مناسب </a:t>
            </a:r>
            <a:r>
              <a:rPr lang="fa-IR" sz="2400" dirty="0" smtClean="0"/>
              <a:t>و گویا به </a:t>
            </a:r>
            <a:r>
              <a:rPr lang="fa-IR" sz="2400" dirty="0"/>
              <a:t>عنوان </a:t>
            </a:r>
            <a:r>
              <a:rPr lang="en-US" sz="2400" dirty="0"/>
              <a:t>message</a:t>
            </a:r>
            <a:r>
              <a:rPr lang="fa-IR" sz="2400" dirty="0"/>
              <a:t> استفاده </a:t>
            </a:r>
            <a:r>
              <a:rPr lang="fa-IR" sz="2400" dirty="0" smtClean="0"/>
              <a:t>کنید</a:t>
            </a:r>
          </a:p>
          <a:p>
            <a:pPr algn="l" rtl="0"/>
            <a:endParaRPr lang="fa-IR" sz="1100" dirty="0" smtClean="0"/>
          </a:p>
          <a:p>
            <a:r>
              <a:rPr lang="fa-IR" sz="2400" dirty="0" smtClean="0"/>
              <a:t>لاگ (</a:t>
            </a:r>
            <a:r>
              <a:rPr lang="en-US" sz="2400" dirty="0" smtClean="0"/>
              <a:t>Log</a:t>
            </a:r>
            <a:r>
              <a:rPr lang="fa-IR" sz="2400" dirty="0" smtClean="0"/>
              <a:t>): دربسیاری از موارد باید بروز خطا را لاگ بزنیم</a:t>
            </a:r>
            <a:r>
              <a:rPr lang="fa-IR" sz="2400" dirty="0"/>
              <a:t> </a:t>
            </a:r>
            <a:r>
              <a:rPr lang="fa-IR" sz="2400" dirty="0" smtClean="0"/>
              <a:t>(</a:t>
            </a:r>
            <a:r>
              <a:rPr lang="fa-IR" sz="2000" dirty="0" smtClean="0"/>
              <a:t>یعنی این اتفاق را ثبت کنیم)</a:t>
            </a:r>
            <a:endParaRPr lang="fa-IR" sz="2000" dirty="0"/>
          </a:p>
          <a:p>
            <a:pPr lvl="1"/>
            <a:r>
              <a:rPr lang="fa-IR" sz="2000" dirty="0" smtClean="0"/>
              <a:t>این کار در </a:t>
            </a:r>
            <a:r>
              <a:rPr lang="fa-IR" sz="2000" dirty="0"/>
              <a:t>بلاک </a:t>
            </a:r>
            <a:r>
              <a:rPr lang="en-US" sz="2000" dirty="0" smtClean="0"/>
              <a:t>catch</a:t>
            </a:r>
            <a:r>
              <a:rPr lang="fa-IR" sz="2000" dirty="0" smtClean="0"/>
              <a:t> قابل انجام است</a:t>
            </a:r>
          </a:p>
          <a:p>
            <a:pPr lvl="1"/>
            <a:endParaRPr lang="fa-IR" sz="2000" dirty="0" smtClean="0"/>
          </a:p>
          <a:p>
            <a:pPr lvl="1"/>
            <a:endParaRPr lang="fa-IR" sz="1600" dirty="0" smtClean="0"/>
          </a:p>
          <a:p>
            <a:r>
              <a:rPr lang="fa-IR" sz="2400" dirty="0" smtClean="0"/>
              <a:t>مستندسازی </a:t>
            </a:r>
            <a:r>
              <a:rPr lang="fa-IR" sz="2400" dirty="0"/>
              <a:t>مناسب رفتار استثناها در برنامه شما با کمک جاواداک</a:t>
            </a:r>
            <a:endParaRPr lang="en-US" sz="2400" dirty="0"/>
          </a:p>
          <a:p>
            <a:endParaRPr lang="fa-IR" sz="2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1676400"/>
            <a:ext cx="41148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message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2880"/>
            <a:ext cx="4690348" cy="18208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38600" y="4451156"/>
            <a:ext cx="5105400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en-US" sz="14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4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* </a:t>
            </a:r>
            <a:r>
              <a:rPr lang="en-US" sz="1400" b="1" dirty="0">
                <a:solidFill>
                  <a:srgbClr val="7F9FBF"/>
                </a:solidFill>
                <a:latin typeface="Consolas" panose="020B0609020204030204" pitchFamily="49" charset="0"/>
              </a:rPr>
              <a:t>@throws</a:t>
            </a:r>
            <a:r>
              <a:rPr lang="en-US" sz="1400" b="1" dirty="0">
                <a:solidFill>
                  <a:srgbClr val="3F5FBF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PatternSyntaxException</a:t>
            </a:r>
            <a:endParaRPr lang="en-US" sz="14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*    if </a:t>
            </a:r>
            <a:r>
              <a:rPr lang="en-US" sz="1400" dirty="0">
                <a:solidFill>
                  <a:srgbClr val="3F5FBF"/>
                </a:solidFill>
                <a:latin typeface="Consolas" panose="020B0609020204030204" pitchFamily="49" charset="0"/>
              </a:rPr>
              <a:t>the regular expression's syntax is invalid</a:t>
            </a:r>
          </a:p>
          <a:p>
            <a:r>
              <a:rPr lang="en-US" sz="14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*/</a:t>
            </a:r>
            <a:endParaRPr lang="en-US" sz="14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String[] split(String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regex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{...}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0" y="5863941"/>
            <a:ext cx="4834680" cy="509761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3048000"/>
            <a:ext cx="7772400" cy="954107"/>
          </a:xfrm>
          <a:prstGeom prst="rect">
            <a:avLst/>
          </a:prstGeom>
          <a:solidFill>
            <a:srgbClr val="DBFBEC"/>
          </a:solidFill>
        </p:spPr>
        <p:txBody>
          <a:bodyPr wrap="square">
            <a:spAutoFit/>
          </a:bodyPr>
          <a:lstStyle/>
          <a:p>
            <a:pPr indent="-91440" algn="r" rtl="1">
              <a:lnSpc>
                <a:spcPct val="130000"/>
              </a:lnSpc>
              <a:spcBef>
                <a:spcPct val="20000"/>
              </a:spcBef>
              <a:buClr>
                <a:srgbClr val="92278F"/>
              </a:buClr>
              <a:buSzPct val="80000"/>
            </a:pPr>
            <a:r>
              <a:rPr lang="fa-IR" sz="2000" dirty="0">
                <a:solidFill>
                  <a:srgbClr val="000000"/>
                </a:solidFill>
                <a:latin typeface="Consolas" panose="020B0609020204030204" pitchFamily="49" charset="0"/>
                <a:cs typeface="B Nazanin" pitchFamily="2" charset="-78"/>
              </a:rPr>
              <a:t>البته بهتر است از فناوری‌های مخصوص لاگ (مثل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B Nazanin" pitchFamily="2" charset="-78"/>
              </a:rPr>
              <a:t>SLF4J</a:t>
            </a:r>
            <a:r>
              <a:rPr lang="fa-IR" sz="2000" dirty="0">
                <a:solidFill>
                  <a:srgbClr val="000000"/>
                </a:solidFill>
                <a:latin typeface="Consolas" panose="020B0609020204030204" pitchFamily="49" charset="0"/>
                <a:cs typeface="B Nazanin" pitchFamily="2" charset="-78"/>
              </a:rPr>
              <a:t>) استفاده کنید</a:t>
            </a:r>
            <a:endParaRPr lang="en-US" sz="2000" dirty="0"/>
          </a:p>
          <a:p>
            <a:pPr indent="-91440" algn="r" rtl="1">
              <a:lnSpc>
                <a:spcPct val="130000"/>
              </a:lnSpc>
              <a:spcBef>
                <a:spcPct val="20000"/>
              </a:spcBef>
              <a:buClr>
                <a:srgbClr val="92278F"/>
              </a:buClr>
              <a:buSzPct val="80000"/>
            </a:pPr>
            <a:r>
              <a:rPr lang="fa-IR" sz="2000" dirty="0" smtClean="0">
                <a:solidFill>
                  <a:prstClr val="black"/>
                </a:solidFill>
                <a:cs typeface="B Nazanin" pitchFamily="2" charset="-78"/>
              </a:rPr>
              <a:t>استفاده </a:t>
            </a:r>
            <a:r>
              <a:rPr lang="fa-IR" sz="2000" dirty="0">
                <a:solidFill>
                  <a:prstClr val="black"/>
                </a:solidFill>
                <a:cs typeface="B Nazanin" pitchFamily="2" charset="-78"/>
              </a:rPr>
              <a:t>از </a:t>
            </a:r>
            <a:r>
              <a:rPr lang="en-US" sz="2000" dirty="0" err="1">
                <a:solidFill>
                  <a:prstClr val="black"/>
                </a:solidFill>
                <a:cs typeface="B Nazanin" pitchFamily="2" charset="-78"/>
              </a:rPr>
              <a:t>System.out.println</a:t>
            </a:r>
            <a:r>
              <a:rPr lang="fa-IR" sz="2000" dirty="0">
                <a:solidFill>
                  <a:prstClr val="black"/>
                </a:solidFill>
                <a:cs typeface="B Nazanin" pitchFamily="2" charset="-78"/>
              </a:rPr>
              <a:t> یا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cs typeface="B Nazanin" pitchFamily="2" charset="-78"/>
              </a:rPr>
              <a:t>printStackTrace</a:t>
            </a:r>
            <a:r>
              <a:rPr lang="fa-IR" sz="2000" dirty="0">
                <a:solidFill>
                  <a:srgbClr val="000000"/>
                </a:solidFill>
                <a:latin typeface="Consolas" panose="020B0609020204030204" pitchFamily="49" charset="0"/>
                <a:cs typeface="B Nazanin" pitchFamily="2" charset="-78"/>
              </a:rPr>
              <a:t> برای این کار مناسب </a:t>
            </a:r>
            <a:r>
              <a:rPr lang="fa-IR" sz="2000" dirty="0" smtClean="0">
                <a:solidFill>
                  <a:srgbClr val="000000"/>
                </a:solidFill>
                <a:latin typeface="Consolas" panose="020B0609020204030204" pitchFamily="49" charset="0"/>
                <a:cs typeface="B Nazanin" pitchFamily="2" charset="-78"/>
              </a:rPr>
              <a:t>نیست</a:t>
            </a:r>
          </a:p>
        </p:txBody>
      </p:sp>
    </p:spTree>
    <p:extLst>
      <p:ext uri="{BB962C8B-B14F-4D97-AF65-F5344CB8AC3E}">
        <p14:creationId xmlns:p14="http://schemas.microsoft.com/office/powerpoint/2010/main" val="18080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جمع‌بندی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جمع‌بندی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چارچوب مدیریت خطا در جاوا</a:t>
            </a:r>
          </a:p>
          <a:p>
            <a:pPr lvl="1"/>
            <a:r>
              <a:rPr lang="fa-IR" dirty="0" smtClean="0"/>
              <a:t>مزایای این چارچوب</a:t>
            </a:r>
          </a:p>
          <a:p>
            <a:r>
              <a:rPr lang="fa-IR" dirty="0" smtClean="0"/>
              <a:t>کلاس </a:t>
            </a:r>
            <a:r>
              <a:rPr lang="en-US" dirty="0" smtClean="0"/>
              <a:t>Exception</a:t>
            </a:r>
          </a:p>
          <a:p>
            <a:r>
              <a:rPr lang="fa-IR" dirty="0" smtClean="0"/>
              <a:t>فرایند ایجاد، پرتاب و دریافت </a:t>
            </a:r>
            <a:r>
              <a:rPr lang="fa-IR" dirty="0" err="1" smtClean="0"/>
              <a:t>استثناها</a:t>
            </a:r>
            <a:endParaRPr lang="fa-IR" dirty="0" smtClean="0"/>
          </a:p>
          <a:p>
            <a:r>
              <a:rPr lang="fa-IR" dirty="0" smtClean="0"/>
              <a:t>استثناهای چک‌شده و چک‌نشده</a:t>
            </a:r>
          </a:p>
          <a:p>
            <a:r>
              <a:rPr lang="fa-IR" dirty="0" err="1" smtClean="0"/>
              <a:t>محدودیت‌های</a:t>
            </a:r>
            <a:r>
              <a:rPr lang="fa-IR" dirty="0" smtClean="0"/>
              <a:t> تعریف استثنا در زمینه </a:t>
            </a:r>
            <a:r>
              <a:rPr lang="fa-IR" dirty="0" err="1" smtClean="0"/>
              <a:t>ارث‌بری</a:t>
            </a:r>
            <a:endParaRPr lang="fa-IR" dirty="0" smtClean="0"/>
          </a:p>
          <a:p>
            <a:pPr lvl="1"/>
            <a:r>
              <a:rPr lang="fa-IR" dirty="0" smtClean="0"/>
              <a:t>در تعریف متدهای </a:t>
            </a:r>
            <a:r>
              <a:rPr lang="fa-IR" dirty="0" err="1" smtClean="0"/>
              <a:t>زیرکلاس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2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مطالعه </a:t>
            </a:r>
            <a:r>
              <a:rPr lang="fa-IR" dirty="0" err="1" smtClean="0"/>
              <a:t>کنيد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فصل 11 کتاب دايتل</a:t>
            </a:r>
          </a:p>
          <a:p>
            <a:pPr marL="365760" lvl="1" indent="0" algn="l" rtl="0">
              <a:buClr>
                <a:srgbClr val="92278F"/>
              </a:buClr>
              <a:buNone/>
            </a:pPr>
            <a:r>
              <a:rPr lang="en-US" dirty="0">
                <a:solidFill>
                  <a:prstClr val="black"/>
                </a:solidFill>
              </a:rPr>
              <a:t>Java How to Program</a:t>
            </a:r>
            <a:r>
              <a:rPr lang="fa-IR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Deitel</a:t>
            </a:r>
            <a:r>
              <a:rPr lang="en-US" dirty="0">
                <a:solidFill>
                  <a:prstClr val="black"/>
                </a:solidFill>
              </a:rPr>
              <a:t> &amp; </a:t>
            </a:r>
            <a:r>
              <a:rPr lang="en-US" dirty="0" err="1">
                <a:solidFill>
                  <a:prstClr val="black"/>
                </a:solidFill>
              </a:rPr>
              <a:t>Deitel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pPr algn="l" rtl="0"/>
            <a:endParaRPr lang="fa-IR" dirty="0" smtClean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تمرين‌های همین فصل‌ها از کتاب دايتل</a:t>
            </a:r>
          </a:p>
        </p:txBody>
      </p:sp>
      <p:pic>
        <p:nvPicPr>
          <p:cNvPr id="4" name="Picture 2" descr="http://www-fp.pearsonhighered.com/assets/hip/images/bigcovers/013380780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281657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349568" y="2838456"/>
            <a:ext cx="5718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11 Exception Handling: A Deeper </a:t>
            </a:r>
            <a:r>
              <a:rPr lang="en-US" sz="2400" dirty="0" smtClean="0"/>
              <a:t>Look</a:t>
            </a:r>
            <a:endParaRPr lang="fa-IR" sz="2400" dirty="0"/>
          </a:p>
        </p:txBody>
      </p:sp>
    </p:spTree>
    <p:extLst>
      <p:ext uri="{BB962C8B-B14F-4D97-AF65-F5344CB8AC3E}">
        <p14:creationId xmlns:p14="http://schemas.microsoft.com/office/powerpoint/2010/main" val="374693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تمرين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واسط زیر را </a:t>
            </a:r>
            <a:r>
              <a:rPr lang="fa-IR" dirty="0" err="1" smtClean="0"/>
              <a:t>پیاده‌سازی</a:t>
            </a:r>
            <a:r>
              <a:rPr lang="fa-IR" dirty="0" smtClean="0"/>
              <a:t> کنید</a:t>
            </a:r>
          </a:p>
          <a:p>
            <a:pPr algn="l" rtl="0"/>
            <a:endParaRPr lang="fa-IR" dirty="0" smtClean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از کلاس </a:t>
            </a:r>
            <a:r>
              <a:rPr lang="fa-IR" dirty="0" err="1" smtClean="0"/>
              <a:t>پیاده‌سازی</a:t>
            </a:r>
            <a:r>
              <a:rPr lang="fa-IR" dirty="0" smtClean="0"/>
              <a:t> شده استفاده کنید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152400" y="2136339"/>
            <a:ext cx="8610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IranValidation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void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validateNationalID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ssn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BadNationalIDException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void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validatePersianName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RuntimeException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void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validateDate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date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PersianDateException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268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جستجو کنيد و </a:t>
            </a:r>
            <a:r>
              <a:rPr lang="fa-IR" dirty="0" err="1" smtClean="0"/>
              <a:t>بخوانيد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r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fa-IR" dirty="0" smtClean="0"/>
              <a:t>موضوعات </a:t>
            </a:r>
            <a:r>
              <a:rPr lang="fa-IR" dirty="0"/>
              <a:t>پیشنهادی برای جستجو</a:t>
            </a:r>
            <a:r>
              <a:rPr lang="fa-IR" dirty="0" smtClean="0"/>
              <a:t>:</a:t>
            </a:r>
            <a:endParaRPr lang="en-US" dirty="0" smtClean="0"/>
          </a:p>
          <a:p>
            <a:pPr lvl="1">
              <a:buClr>
                <a:schemeClr val="accent3"/>
              </a:buClr>
              <a:buSzPct val="95000"/>
            </a:pPr>
            <a:r>
              <a:rPr lang="fa-IR" dirty="0" smtClean="0"/>
              <a:t>تاریخچه </a:t>
            </a:r>
            <a:r>
              <a:rPr lang="en-US" dirty="0" smtClean="0"/>
              <a:t>Exception-Handling</a:t>
            </a:r>
            <a:r>
              <a:rPr lang="fa-IR" dirty="0" smtClean="0"/>
              <a:t> در </a:t>
            </a:r>
            <a:r>
              <a:rPr lang="fa-IR" dirty="0" err="1" smtClean="0"/>
              <a:t>زبان‌های</a:t>
            </a:r>
            <a:r>
              <a:rPr lang="fa-IR" dirty="0" smtClean="0"/>
              <a:t> دیگر </a:t>
            </a:r>
            <a:r>
              <a:rPr lang="fa-IR" dirty="0" err="1" smtClean="0"/>
              <a:t>برنامه‌نویسی</a:t>
            </a:r>
            <a:endParaRPr lang="fa-IR" dirty="0" smtClean="0"/>
          </a:p>
          <a:p>
            <a:pPr lvl="1">
              <a:buClr>
                <a:schemeClr val="accent3"/>
              </a:buClr>
              <a:buSzPct val="95000"/>
            </a:pPr>
            <a:r>
              <a:rPr lang="fa-IR" dirty="0" smtClean="0"/>
              <a:t>دستور </a:t>
            </a:r>
            <a:r>
              <a:rPr lang="en-US" dirty="0" smtClean="0"/>
              <a:t>assert</a:t>
            </a:r>
          </a:p>
          <a:p>
            <a:pPr lvl="2">
              <a:buClr>
                <a:schemeClr val="accent3"/>
              </a:buClr>
              <a:buSzPct val="95000"/>
            </a:pPr>
            <a:r>
              <a:rPr lang="fa-IR" dirty="0" smtClean="0"/>
              <a:t>تفاوت آن با </a:t>
            </a:r>
            <a:r>
              <a:rPr lang="en-US" dirty="0" smtClean="0"/>
              <a:t>JUnit assertions</a:t>
            </a:r>
            <a:endParaRPr lang="fa-IR" dirty="0" smtClean="0"/>
          </a:p>
          <a:p>
            <a:pPr lvl="1">
              <a:buClr>
                <a:schemeClr val="accent3"/>
              </a:buClr>
              <a:buSzPct val="95000"/>
            </a:pPr>
            <a:r>
              <a:rPr lang="fa-IR" dirty="0" smtClean="0"/>
              <a:t>بسیاری از متخصصان معتقدند </a:t>
            </a:r>
            <a:r>
              <a:rPr lang="fa-IR" dirty="0"/>
              <a:t>«</a:t>
            </a:r>
            <a:r>
              <a:rPr lang="fa-IR" dirty="0" smtClean="0"/>
              <a:t>استثناهای چک‌شده» تجربه خوبی نبود</a:t>
            </a:r>
          </a:p>
          <a:p>
            <a:pPr lvl="2" algn="l" rtl="0">
              <a:buClr>
                <a:schemeClr val="accent3"/>
              </a:buClr>
              <a:buSzPct val="95000"/>
            </a:pP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www.mindview.net/Etc/Discussions/CheckedExceptions</a:t>
            </a:r>
            <a:r>
              <a:rPr lang="en-US" sz="1800" dirty="0" smtClean="0"/>
              <a:t> </a:t>
            </a:r>
            <a:endParaRPr lang="fa-IR" sz="1800" dirty="0" smtClean="0"/>
          </a:p>
          <a:p>
            <a:pPr lvl="1">
              <a:buClr>
                <a:schemeClr val="accent3"/>
              </a:buClr>
              <a:buSzPct val="95000"/>
            </a:pPr>
            <a:r>
              <a:rPr lang="fa-IR" dirty="0" smtClean="0"/>
              <a:t>الگوها و به‌روش‌ها در زمینه استفاده از استثناها</a:t>
            </a:r>
          </a:p>
          <a:p>
            <a:pPr lvl="1">
              <a:buClr>
                <a:schemeClr val="accent3"/>
              </a:buClr>
              <a:buSzPct val="95000"/>
            </a:pPr>
            <a:r>
              <a:rPr lang="fa-IR" dirty="0" smtClean="0"/>
              <a:t>مفهوم و کاربرد لاگ (</a:t>
            </a:r>
            <a:r>
              <a:rPr lang="en-US" dirty="0" smtClean="0"/>
              <a:t>Logging</a:t>
            </a:r>
            <a:r>
              <a:rPr lang="fa-IR" dirty="0" smtClean="0"/>
              <a:t>) و فناوری‌های آن</a:t>
            </a:r>
            <a:r>
              <a:rPr lang="fa-IR" dirty="0"/>
              <a:t> </a:t>
            </a:r>
            <a:r>
              <a:rPr lang="fa-IR" dirty="0" smtClean="0"/>
              <a:t>(مثلاً </a:t>
            </a:r>
            <a:r>
              <a:rPr lang="en-US" dirty="0" smtClean="0"/>
              <a:t>SLF4J</a:t>
            </a:r>
            <a:r>
              <a:rPr lang="fa-IR" dirty="0" smtClean="0"/>
              <a:t>)</a:t>
            </a:r>
            <a:endParaRPr lang="en-US" dirty="0" smtClean="0"/>
          </a:p>
          <a:p>
            <a:pPr algn="l" rtl="0"/>
            <a:endParaRPr lang="en-US" dirty="0"/>
          </a:p>
          <a:p>
            <a:pPr algn="r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endParaRPr lang="fa-I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016" y="331539"/>
            <a:ext cx="2209800" cy="1470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00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پايان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8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استثنا (</a:t>
            </a:r>
            <a:r>
              <a:rPr lang="en-US" dirty="0" smtClean="0"/>
              <a:t>Exception</a:t>
            </a:r>
            <a:r>
              <a:rPr lang="fa-IR" dirty="0" smtClean="0"/>
              <a:t>) چیست؟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4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18486</TotalTime>
  <Words>3961</Words>
  <Application>Microsoft Office PowerPoint</Application>
  <PresentationFormat>On-screen Show (4:3)</PresentationFormat>
  <Paragraphs>832</Paragraphs>
  <Slides>87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101" baseType="lpstr">
      <vt:lpstr>IranNastaliq</vt:lpstr>
      <vt:lpstr>Courier New</vt:lpstr>
      <vt:lpstr>CourierNewPS-BoldMT</vt:lpstr>
      <vt:lpstr>Times New Roman</vt:lpstr>
      <vt:lpstr>B Titr</vt:lpstr>
      <vt:lpstr>Wingdings</vt:lpstr>
      <vt:lpstr>Century Schoolbook</vt:lpstr>
      <vt:lpstr>Calibri</vt:lpstr>
      <vt:lpstr>Consolas</vt:lpstr>
      <vt:lpstr>B Traffic</vt:lpstr>
      <vt:lpstr>Arial</vt:lpstr>
      <vt:lpstr>Wingdings 2</vt:lpstr>
      <vt:lpstr>B Nazanin</vt:lpstr>
      <vt:lpstr>Oriel</vt:lpstr>
      <vt:lpstr>مدیریت خطا و استثنا Exceptions</vt:lpstr>
      <vt:lpstr>حقوق مؤلف</vt:lpstr>
      <vt:lpstr>سرفصل مطالب</vt:lpstr>
      <vt:lpstr>ماهیت خطا و استثنا</vt:lpstr>
      <vt:lpstr>ایراد متد getYear چیست؟</vt:lpstr>
      <vt:lpstr>مدیریت استثناها</vt:lpstr>
      <vt:lpstr>نکته مهم</vt:lpstr>
      <vt:lpstr>مثال</vt:lpstr>
      <vt:lpstr>استثنا (Exception) چیست؟</vt:lpstr>
      <vt:lpstr>استثنا (Exception) چیست؟</vt:lpstr>
      <vt:lpstr>رفتار پیش‌فرض جاوا در زمان بروز استثنا</vt:lpstr>
      <vt:lpstr>مثال</vt:lpstr>
      <vt:lpstr>مدیریت استثنا (Exception Handling)</vt:lpstr>
      <vt:lpstr>چارچوب مدیریت استثنا Exception Handling Framework</vt:lpstr>
      <vt:lpstr>مثالی از مدیریت استثنا در جاوا</vt:lpstr>
      <vt:lpstr>وقتی یک استثنا رخ می‌دهد، چه می‌شود؟</vt:lpstr>
      <vt:lpstr>وقتی یک استثنا رخ می‌دهد، چه می‌شود؟ (ادامه)</vt:lpstr>
      <vt:lpstr>نحوه عملکرد چارچوب مدیریت استثنا</vt:lpstr>
      <vt:lpstr>مرور مجدد مثال:</vt:lpstr>
      <vt:lpstr>چارچوب مدیریت استثنا در جاوا</vt:lpstr>
      <vt:lpstr>یادآوری: متد getYear</vt:lpstr>
      <vt:lpstr>بازنویسی متد getYear در چارچوب مدیریت استثنا</vt:lpstr>
      <vt:lpstr>نحوه استفاده از متد getYear</vt:lpstr>
      <vt:lpstr>کلیدواژه‌های جاوا در چارچوب مدیریت استثنا</vt:lpstr>
      <vt:lpstr>مثال</vt:lpstr>
      <vt:lpstr>کارتون</vt:lpstr>
      <vt:lpstr>مزایای چارچوب مدیریت استثنا</vt:lpstr>
      <vt:lpstr>مزایای چارچوب مدیریت استثناها</vt:lpstr>
      <vt:lpstr>جداسازی کدهای مدیریت خطا</vt:lpstr>
      <vt:lpstr>روش سنتی مدیریت خطاها</vt:lpstr>
      <vt:lpstr>روش جدید مدیریت خطا</vt:lpstr>
      <vt:lpstr>مفهوم stack trace</vt:lpstr>
      <vt:lpstr>مثال:</vt:lpstr>
      <vt:lpstr>کوییز</vt:lpstr>
      <vt:lpstr>کوییز: خروجی این برنامه؟</vt:lpstr>
      <vt:lpstr>تمرین عملی</vt:lpstr>
      <vt:lpstr>تمرین عملی</vt:lpstr>
      <vt:lpstr>انواع استثنا Exception Classes</vt:lpstr>
      <vt:lpstr>دسته‌بندی انواع خطاها و استثناها</vt:lpstr>
      <vt:lpstr>مثال</vt:lpstr>
      <vt:lpstr>مثال</vt:lpstr>
      <vt:lpstr>نحوه ایجاد کلاس Exception جدید </vt:lpstr>
      <vt:lpstr>مثال: کلاس java.io.IOException</vt:lpstr>
      <vt:lpstr>مثال: ایجاد کلاس استثنای جدید </vt:lpstr>
      <vt:lpstr>مرور مجدد متد getYear()</vt:lpstr>
      <vt:lpstr>Finally</vt:lpstr>
      <vt:lpstr>مفهوم finally</vt:lpstr>
      <vt:lpstr>بلاک finally</vt:lpstr>
      <vt:lpstr>مثال:</vt:lpstr>
      <vt:lpstr>مدیریت استثناها به صورت تودرتو (Nested try-catch)</vt:lpstr>
      <vt:lpstr>کوییز</vt:lpstr>
      <vt:lpstr>PowerPoint Presentation</vt:lpstr>
      <vt:lpstr>تمرین عملی</vt:lpstr>
      <vt:lpstr>تمرین عملی</vt:lpstr>
      <vt:lpstr>استثناهای چک‌شده و چک‌نشده Checked and Unchecked Exception</vt:lpstr>
      <vt:lpstr>کلاس‌های استثنا: نگاهی دقیق‌تر</vt:lpstr>
      <vt:lpstr>سلسله‌مراتب کلاس‌های استثنا</vt:lpstr>
      <vt:lpstr>استثناهای چک‌نشده</vt:lpstr>
      <vt:lpstr>استثناهای چک‌شده و چک‌نشده</vt:lpstr>
      <vt:lpstr>مثال</vt:lpstr>
      <vt:lpstr>نکته</vt:lpstr>
      <vt:lpstr>تمرین عملی</vt:lpstr>
      <vt:lpstr>تمرین عملی</vt:lpstr>
      <vt:lpstr>استثناها و موضوع وراثت</vt:lpstr>
      <vt:lpstr>کلاسهای استثنا و سلسله مراتب</vt:lpstr>
      <vt:lpstr>استثناها و ارث‌بری</vt:lpstr>
      <vt:lpstr>چرا متدی در زیرکلاس نمی‌تواند استثناهای بیشتری پرتاب کند؟</vt:lpstr>
      <vt:lpstr>مثال(1)</vt:lpstr>
      <vt:lpstr>مثال(2)</vt:lpstr>
      <vt:lpstr>مثال(3)</vt:lpstr>
      <vt:lpstr>مثال(4)</vt:lpstr>
      <vt:lpstr>امکانات جدید از جاوا 7</vt:lpstr>
      <vt:lpstr>catch چندگانه</vt:lpstr>
      <vt:lpstr>امکان try-with-resources</vt:lpstr>
      <vt:lpstr>تمرین عملی</vt:lpstr>
      <vt:lpstr>تمرین عملی</vt:lpstr>
      <vt:lpstr>بِه‌روش‌ها و اشتباههای رایج در کاربرد استثنا</vt:lpstr>
      <vt:lpstr>استفاده نادرست از استثناها</vt:lpstr>
      <vt:lpstr>بازپرتاب استثنا و پرتاب استثنای جدید</vt:lpstr>
      <vt:lpstr>دریافت (catch) مناسب</vt:lpstr>
      <vt:lpstr>چند نکته</vt:lpstr>
      <vt:lpstr>جمع‌بندی</vt:lpstr>
      <vt:lpstr>جمع‌بندی</vt:lpstr>
      <vt:lpstr>مطالعه کنيد</vt:lpstr>
      <vt:lpstr>تمرين</vt:lpstr>
      <vt:lpstr>جستجو کنيد و بخوانيد</vt:lpstr>
      <vt:lpstr>پايان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</dc:creator>
  <cp:lastModifiedBy>Windows User</cp:lastModifiedBy>
  <cp:revision>868</cp:revision>
  <dcterms:created xsi:type="dcterms:W3CDTF">2006-08-16T00:00:00Z</dcterms:created>
  <dcterms:modified xsi:type="dcterms:W3CDTF">2018-09-23T12:53:48Z</dcterms:modified>
</cp:coreProperties>
</file>