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4" r:id="rId1"/>
  </p:sldMasterIdLst>
  <p:notesMasterIdLst>
    <p:notesMasterId r:id="rId67"/>
  </p:notesMasterIdLst>
  <p:sldIdLst>
    <p:sldId id="256" r:id="rId2"/>
    <p:sldId id="257" r:id="rId3"/>
    <p:sldId id="264" r:id="rId4"/>
    <p:sldId id="273" r:id="rId5"/>
    <p:sldId id="266" r:id="rId6"/>
    <p:sldId id="259" r:id="rId7"/>
    <p:sldId id="263" r:id="rId8"/>
    <p:sldId id="274" r:id="rId9"/>
    <p:sldId id="261" r:id="rId10"/>
    <p:sldId id="278" r:id="rId11"/>
    <p:sldId id="281" r:id="rId12"/>
    <p:sldId id="282" r:id="rId13"/>
    <p:sldId id="283" r:id="rId14"/>
    <p:sldId id="267" r:id="rId15"/>
    <p:sldId id="324" r:id="rId16"/>
    <p:sldId id="325" r:id="rId17"/>
    <p:sldId id="284" r:id="rId18"/>
    <p:sldId id="286" r:id="rId19"/>
    <p:sldId id="289" r:id="rId20"/>
    <p:sldId id="291" r:id="rId21"/>
    <p:sldId id="290" r:id="rId22"/>
    <p:sldId id="300" r:id="rId23"/>
    <p:sldId id="292" r:id="rId24"/>
    <p:sldId id="303" r:id="rId25"/>
    <p:sldId id="304" r:id="rId26"/>
    <p:sldId id="318" r:id="rId27"/>
    <p:sldId id="317" r:id="rId28"/>
    <p:sldId id="330" r:id="rId29"/>
    <p:sldId id="305" r:id="rId30"/>
    <p:sldId id="323" r:id="rId31"/>
    <p:sldId id="294" r:id="rId32"/>
    <p:sldId id="295" r:id="rId33"/>
    <p:sldId id="298" r:id="rId34"/>
    <p:sldId id="299" r:id="rId35"/>
    <p:sldId id="301" r:id="rId36"/>
    <p:sldId id="296" r:id="rId37"/>
    <p:sldId id="302" r:id="rId38"/>
    <p:sldId id="297" r:id="rId39"/>
    <p:sldId id="306" r:id="rId40"/>
    <p:sldId id="314" r:id="rId41"/>
    <p:sldId id="315" r:id="rId42"/>
    <p:sldId id="285" r:id="rId43"/>
    <p:sldId id="287" r:id="rId44"/>
    <p:sldId id="288" r:id="rId45"/>
    <p:sldId id="280" r:id="rId46"/>
    <p:sldId id="258" r:id="rId47"/>
    <p:sldId id="322" r:id="rId48"/>
    <p:sldId id="307" r:id="rId49"/>
    <p:sldId id="269" r:id="rId50"/>
    <p:sldId id="276" r:id="rId51"/>
    <p:sldId id="308" r:id="rId52"/>
    <p:sldId id="309" r:id="rId53"/>
    <p:sldId id="310" r:id="rId54"/>
    <p:sldId id="311" r:id="rId55"/>
    <p:sldId id="312" r:id="rId56"/>
    <p:sldId id="313" r:id="rId57"/>
    <p:sldId id="321" r:id="rId58"/>
    <p:sldId id="326" r:id="rId59"/>
    <p:sldId id="319" r:id="rId60"/>
    <p:sldId id="320" r:id="rId61"/>
    <p:sldId id="328" r:id="rId62"/>
    <p:sldId id="327" r:id="rId63"/>
    <p:sldId id="329" r:id="rId64"/>
    <p:sldId id="316" r:id="rId65"/>
    <p:sldId id="331" r:id="rId66"/>
  </p:sldIdLst>
  <p:sldSz cx="9144000" cy="6858000" type="screen4x3"/>
  <p:notesSz cx="6858000" cy="9144000"/>
  <p:embeddedFontLst>
    <p:embeddedFont>
      <p:font typeface="B Titr" panose="00000700000000000000" pitchFamily="2" charset="-78"/>
      <p:bold r:id="rId68"/>
    </p:embeddedFont>
    <p:embeddedFont>
      <p:font typeface="Wingdings 2" panose="05020102010507070707" pitchFamily="18" charset="2"/>
      <p:regular r:id="rId69"/>
    </p:embeddedFont>
    <p:embeddedFont>
      <p:font typeface="B Nazanin" panose="00000400000000000000" pitchFamily="2" charset="-78"/>
      <p:regular r:id="rId70"/>
      <p:bold r:id="rId71"/>
    </p:embeddedFont>
    <p:embeddedFont>
      <p:font typeface="Century Schoolbook" panose="020B0604020202020204" charset="0"/>
      <p:regular r:id="rId72"/>
      <p:bold r:id="rId73"/>
      <p:italic r:id="rId74"/>
      <p:boldItalic r:id="rId75"/>
    </p:embeddedFont>
    <p:embeddedFont>
      <p:font typeface="Calibri" panose="020F0502020204030204" pitchFamily="34" charset="0"/>
      <p:regular r:id="rId76"/>
      <p:bold r:id="rId77"/>
      <p:italic r:id="rId78"/>
      <p:boldItalic r:id="rId79"/>
    </p:embeddedFont>
    <p:embeddedFont>
      <p:font typeface="Consolas" panose="020B0609020204030204" pitchFamily="49" charset="0"/>
      <p:regular r:id="rId80"/>
      <p:bold r:id="rId81"/>
      <p:italic r:id="rId82"/>
      <p:boldItalic r:id="rId83"/>
    </p:embeddedFont>
    <p:embeddedFont>
      <p:font typeface="B Traffic" panose="00000400000000000000" pitchFamily="2" charset="-78"/>
      <p:regular r:id="rId84"/>
      <p:bold r:id="rId8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7" autoAdjust="0"/>
    <p:restoredTop sz="75683" autoAdjust="0"/>
  </p:normalViewPr>
  <p:slideViewPr>
    <p:cSldViewPr>
      <p:cViewPr varScale="1">
        <p:scale>
          <a:sx n="65" d="100"/>
          <a:sy n="65" d="100"/>
        </p:scale>
        <p:origin x="66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84" Type="http://schemas.openxmlformats.org/officeDocument/2006/relationships/font" Target="fonts/font17.fntdata"/><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font" Target="fonts/font16.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font" Target="fonts/font15.fntdata"/><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C029EF-84BF-47A2-8A1B-580AC9066755}"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FF33ABFD-1D25-4DA1-B092-F7588FC81017}">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fa-IR" sz="2400" b="1" dirty="0" smtClean="0">
              <a:cs typeface="B Nazanin" panose="00000400000000000000" pitchFamily="2" charset="-78"/>
            </a:rPr>
            <a:t>کد تست را بنويس</a:t>
          </a:r>
          <a:endParaRPr lang="en-US" sz="2400" b="1" dirty="0">
            <a:cs typeface="B Nazanin" panose="00000400000000000000" pitchFamily="2" charset="-78"/>
          </a:endParaRPr>
        </a:p>
      </dgm:t>
    </dgm:pt>
    <dgm:pt modelId="{270644F5-7109-4A72-BE10-873384845649}" type="parTrans" cxnId="{59B30452-72CA-420C-BAFD-31F80F9E1F5C}">
      <dgm:prSet/>
      <dgm:spPr/>
      <dgm:t>
        <a:bodyPr/>
        <a:lstStyle/>
        <a:p>
          <a:endParaRPr lang="en-US" sz="2000" b="1">
            <a:cs typeface="B Nazanin" panose="00000400000000000000" pitchFamily="2" charset="-78"/>
          </a:endParaRPr>
        </a:p>
      </dgm:t>
    </dgm:pt>
    <dgm:pt modelId="{6858BCE4-1EAD-4E47-A2EE-1BB17989FF81}" type="sibTrans" cxnId="{59B30452-72CA-420C-BAFD-31F80F9E1F5C}">
      <dgm:prSet/>
      <dgm:spPr>
        <a:ln w="25400">
          <a:tailEnd type="arrow"/>
        </a:ln>
      </dgm:spPr>
      <dgm:t>
        <a:bodyPr/>
        <a:lstStyle/>
        <a:p>
          <a:endParaRPr lang="en-US" sz="2000" b="1">
            <a:cs typeface="B Nazanin" panose="00000400000000000000" pitchFamily="2" charset="-78"/>
          </a:endParaRPr>
        </a:p>
      </dgm:t>
    </dgm:pt>
    <dgm:pt modelId="{19426C4F-7419-4106-BCEC-3D6C696B5BE0}">
      <dgm:prSet phldrT="[Text]" custT="1"/>
      <dgm:spPr/>
      <dgm:t>
        <a:bodyPr/>
        <a:lstStyle/>
        <a:p>
          <a:pPr rtl="1"/>
          <a:r>
            <a:rPr lang="fa-IR" sz="2400" b="1" dirty="0" smtClean="0">
              <a:cs typeface="B Nazanin" panose="00000400000000000000" pitchFamily="2" charset="-78"/>
            </a:rPr>
            <a:t>ببين که تست </a:t>
          </a:r>
          <a:r>
            <a:rPr lang="en-US" sz="2400" b="1" dirty="0" smtClean="0">
              <a:cs typeface="B Nazanin" panose="00000400000000000000" pitchFamily="2" charset="-78"/>
            </a:rPr>
            <a:t>fail</a:t>
          </a:r>
          <a:r>
            <a:rPr lang="fa-IR" sz="2400" b="1" dirty="0" smtClean="0">
              <a:cs typeface="B Nazanin" panose="00000400000000000000" pitchFamily="2" charset="-78"/>
            </a:rPr>
            <a:t> می‌شود</a:t>
          </a:r>
          <a:endParaRPr lang="en-US" sz="2400" b="1" dirty="0">
            <a:cs typeface="B Nazanin" panose="00000400000000000000" pitchFamily="2" charset="-78"/>
          </a:endParaRPr>
        </a:p>
      </dgm:t>
    </dgm:pt>
    <dgm:pt modelId="{B24B5593-3216-4573-9C3D-A4B05C6DAD1E}" type="parTrans" cxnId="{3D583173-7387-4F10-ADCB-3405E3D3819E}">
      <dgm:prSet/>
      <dgm:spPr/>
      <dgm:t>
        <a:bodyPr/>
        <a:lstStyle/>
        <a:p>
          <a:endParaRPr lang="en-US" sz="2000" b="1">
            <a:cs typeface="B Nazanin" panose="00000400000000000000" pitchFamily="2" charset="-78"/>
          </a:endParaRPr>
        </a:p>
      </dgm:t>
    </dgm:pt>
    <dgm:pt modelId="{5AA4B02B-B74B-462A-93DE-BCD5D5C1D710}" type="sibTrans" cxnId="{3D583173-7387-4F10-ADCB-3405E3D3819E}">
      <dgm:prSet/>
      <dgm:spPr>
        <a:ln w="25400">
          <a:tailEnd type="arrow"/>
        </a:ln>
      </dgm:spPr>
      <dgm:t>
        <a:bodyPr/>
        <a:lstStyle/>
        <a:p>
          <a:endParaRPr lang="en-US" sz="2000" b="1">
            <a:cs typeface="B Nazanin" panose="00000400000000000000" pitchFamily="2" charset="-78"/>
          </a:endParaRPr>
        </a:p>
      </dgm:t>
    </dgm:pt>
    <dgm:pt modelId="{91A543A0-7DBB-4B99-8A9B-061BE7ADDD9F}">
      <dgm:prSet phldrT="[Text]" custT="1"/>
      <dgm:spPr/>
      <dgm:t>
        <a:bodyPr/>
        <a:lstStyle/>
        <a:p>
          <a:pPr rtl="1"/>
          <a:r>
            <a:rPr lang="fa-IR" sz="2400" b="1" dirty="0" smtClean="0">
              <a:cs typeface="B Nazanin" panose="00000400000000000000" pitchFamily="2" charset="-78"/>
            </a:rPr>
            <a:t>کد برنامه</a:t>
          </a:r>
          <a:r>
            <a:rPr lang="en-US" sz="2400" b="1" dirty="0" smtClean="0">
              <a:cs typeface="B Nazanin" panose="00000400000000000000" pitchFamily="2" charset="-78"/>
            </a:rPr>
            <a:t/>
          </a:r>
          <a:br>
            <a:rPr lang="en-US" sz="2400" b="1" dirty="0" smtClean="0">
              <a:cs typeface="B Nazanin" panose="00000400000000000000" pitchFamily="2" charset="-78"/>
            </a:rPr>
          </a:br>
          <a:r>
            <a:rPr lang="fa-IR" sz="2400" b="1" dirty="0" smtClean="0">
              <a:cs typeface="B Nazanin" panose="00000400000000000000" pitchFamily="2" charset="-78"/>
            </a:rPr>
            <a:t>را بنويس</a:t>
          </a:r>
          <a:endParaRPr lang="en-US" sz="2400" b="1" dirty="0">
            <a:cs typeface="B Nazanin" panose="00000400000000000000" pitchFamily="2" charset="-78"/>
          </a:endParaRPr>
        </a:p>
      </dgm:t>
    </dgm:pt>
    <dgm:pt modelId="{225959A3-D56E-465D-BAA0-EC0CAE49946C}" type="parTrans" cxnId="{107EE30D-5EA1-4254-9BBF-7BCCE53B2524}">
      <dgm:prSet/>
      <dgm:spPr/>
      <dgm:t>
        <a:bodyPr/>
        <a:lstStyle/>
        <a:p>
          <a:endParaRPr lang="en-US" sz="2000" b="1">
            <a:cs typeface="B Nazanin" panose="00000400000000000000" pitchFamily="2" charset="-78"/>
          </a:endParaRPr>
        </a:p>
      </dgm:t>
    </dgm:pt>
    <dgm:pt modelId="{959FB3DE-0FDA-4E29-BF41-D6F039E9E1B3}" type="sibTrans" cxnId="{107EE30D-5EA1-4254-9BBF-7BCCE53B2524}">
      <dgm:prSet/>
      <dgm:spPr>
        <a:ln w="25400">
          <a:tailEnd type="arrow"/>
        </a:ln>
      </dgm:spPr>
      <dgm:t>
        <a:bodyPr/>
        <a:lstStyle/>
        <a:p>
          <a:endParaRPr lang="en-US" sz="2000" b="1">
            <a:cs typeface="B Nazanin" panose="00000400000000000000" pitchFamily="2" charset="-78"/>
          </a:endParaRPr>
        </a:p>
      </dgm:t>
    </dgm:pt>
    <dgm:pt modelId="{0D2BDC44-8BE4-4CBC-990D-E3896F46A1EE}">
      <dgm:prSet phldrT="[Text]" custT="1"/>
      <dgm:spPr/>
      <dgm:t>
        <a:bodyPr/>
        <a:lstStyle/>
        <a:p>
          <a:r>
            <a:rPr lang="fa-IR" sz="2400" b="1" dirty="0" smtClean="0">
              <a:cs typeface="B Nazanin" panose="00000400000000000000" pitchFamily="2" charset="-78"/>
            </a:rPr>
            <a:t>تست‌ها را </a:t>
          </a:r>
          <a:r>
            <a:rPr lang="en-US" sz="2400" b="1" dirty="0" smtClean="0">
              <a:cs typeface="B Nazanin" panose="00000400000000000000" pitchFamily="2" charset="-78"/>
            </a:rPr>
            <a:t/>
          </a:r>
          <a:br>
            <a:rPr lang="en-US" sz="2400" b="1" dirty="0" smtClean="0">
              <a:cs typeface="B Nazanin" panose="00000400000000000000" pitchFamily="2" charset="-78"/>
            </a:rPr>
          </a:br>
          <a:r>
            <a:rPr lang="fa-IR" sz="2400" b="1" dirty="0" smtClean="0">
              <a:cs typeface="B Nazanin" panose="00000400000000000000" pitchFamily="2" charset="-78"/>
            </a:rPr>
            <a:t>اجرا کن</a:t>
          </a:r>
          <a:endParaRPr lang="en-US" sz="2400" b="1" dirty="0">
            <a:cs typeface="B Nazanin" panose="00000400000000000000" pitchFamily="2" charset="-78"/>
          </a:endParaRPr>
        </a:p>
      </dgm:t>
    </dgm:pt>
    <dgm:pt modelId="{7E7FE770-8E5A-4D13-BD5D-2685C721A20D}" type="parTrans" cxnId="{9AA9E77A-E2CB-47A4-B0A9-9EEACAD35D1B}">
      <dgm:prSet/>
      <dgm:spPr/>
      <dgm:t>
        <a:bodyPr/>
        <a:lstStyle/>
        <a:p>
          <a:endParaRPr lang="en-US" sz="2000" b="1">
            <a:cs typeface="B Nazanin" panose="00000400000000000000" pitchFamily="2" charset="-78"/>
          </a:endParaRPr>
        </a:p>
      </dgm:t>
    </dgm:pt>
    <dgm:pt modelId="{74140623-0EDB-4030-AFD0-DDAF08320FB8}" type="sibTrans" cxnId="{9AA9E77A-E2CB-47A4-B0A9-9EEACAD35D1B}">
      <dgm:prSet/>
      <dgm:spPr>
        <a:ln w="25400">
          <a:tailEnd type="arrow"/>
        </a:ln>
      </dgm:spPr>
      <dgm:t>
        <a:bodyPr/>
        <a:lstStyle/>
        <a:p>
          <a:endParaRPr lang="en-US" sz="2000" b="1">
            <a:cs typeface="B Nazanin" panose="00000400000000000000" pitchFamily="2" charset="-78"/>
          </a:endParaRPr>
        </a:p>
      </dgm:t>
    </dgm:pt>
    <dgm:pt modelId="{6000F78D-AD6F-4C06-AF9B-659798126A6F}">
      <dgm:prSet phldrT="[Text]" custT="1"/>
      <dgm:spPr/>
      <dgm:t>
        <a:bodyPr/>
        <a:lstStyle/>
        <a:p>
          <a:pPr rtl="1"/>
          <a:r>
            <a:rPr lang="fa-IR" sz="2400" b="1" dirty="0" smtClean="0">
              <a:cs typeface="B Nazanin" panose="00000400000000000000" pitchFamily="2" charset="-78"/>
            </a:rPr>
            <a:t>برنامه‌ها را تميز کن</a:t>
          </a:r>
          <a:endParaRPr lang="en-US" sz="2400" b="1" dirty="0">
            <a:cs typeface="B Nazanin" panose="00000400000000000000" pitchFamily="2" charset="-78"/>
          </a:endParaRPr>
        </a:p>
      </dgm:t>
    </dgm:pt>
    <dgm:pt modelId="{8D810EC3-0954-4A6E-BEFB-466C9FBF8B40}" type="parTrans" cxnId="{89769227-DF8E-4D6F-B3E2-8F3AD17F49B0}">
      <dgm:prSet/>
      <dgm:spPr/>
      <dgm:t>
        <a:bodyPr/>
        <a:lstStyle/>
        <a:p>
          <a:endParaRPr lang="en-US" sz="2000" b="1">
            <a:cs typeface="B Nazanin" panose="00000400000000000000" pitchFamily="2" charset="-78"/>
          </a:endParaRPr>
        </a:p>
      </dgm:t>
    </dgm:pt>
    <dgm:pt modelId="{FBB24F1E-677B-4A3E-8209-D59D0B7A0C9F}" type="sibTrans" cxnId="{89769227-DF8E-4D6F-B3E2-8F3AD17F49B0}">
      <dgm:prSet/>
      <dgm:spPr>
        <a:ln w="25400">
          <a:tailEnd type="arrow"/>
        </a:ln>
      </dgm:spPr>
      <dgm:t>
        <a:bodyPr/>
        <a:lstStyle/>
        <a:p>
          <a:endParaRPr lang="en-US" sz="2000" b="1">
            <a:cs typeface="B Nazanin" panose="00000400000000000000" pitchFamily="2" charset="-78"/>
          </a:endParaRPr>
        </a:p>
      </dgm:t>
    </dgm:pt>
    <dgm:pt modelId="{0A8A6F60-5654-4E9A-ADD3-A4C322AE82A3}" type="pres">
      <dgm:prSet presAssocID="{18C029EF-84BF-47A2-8A1B-580AC9066755}" presName="cycle" presStyleCnt="0">
        <dgm:presLayoutVars>
          <dgm:dir/>
          <dgm:resizeHandles val="exact"/>
        </dgm:presLayoutVars>
      </dgm:prSet>
      <dgm:spPr/>
      <dgm:t>
        <a:bodyPr/>
        <a:lstStyle/>
        <a:p>
          <a:endParaRPr lang="en-US"/>
        </a:p>
      </dgm:t>
    </dgm:pt>
    <dgm:pt modelId="{330A732C-19A3-4E47-88F8-2627FF07C75E}" type="pres">
      <dgm:prSet presAssocID="{FF33ABFD-1D25-4DA1-B092-F7588FC81017}" presName="node" presStyleLbl="node1" presStyleIdx="0" presStyleCnt="5">
        <dgm:presLayoutVars>
          <dgm:bulletEnabled val="1"/>
        </dgm:presLayoutVars>
      </dgm:prSet>
      <dgm:spPr/>
      <dgm:t>
        <a:bodyPr/>
        <a:lstStyle/>
        <a:p>
          <a:endParaRPr lang="en-US"/>
        </a:p>
      </dgm:t>
    </dgm:pt>
    <dgm:pt modelId="{6A3375E1-90C6-45A5-BAB7-BB1328130FF3}" type="pres">
      <dgm:prSet presAssocID="{FF33ABFD-1D25-4DA1-B092-F7588FC81017}" presName="spNode" presStyleCnt="0"/>
      <dgm:spPr/>
    </dgm:pt>
    <dgm:pt modelId="{E680B79C-AA5A-4F41-A0C4-46F6CCBABA64}" type="pres">
      <dgm:prSet presAssocID="{6858BCE4-1EAD-4E47-A2EE-1BB17989FF81}" presName="sibTrans" presStyleLbl="sibTrans1D1" presStyleIdx="0" presStyleCnt="5"/>
      <dgm:spPr/>
      <dgm:t>
        <a:bodyPr/>
        <a:lstStyle/>
        <a:p>
          <a:endParaRPr lang="en-US"/>
        </a:p>
      </dgm:t>
    </dgm:pt>
    <dgm:pt modelId="{7AF46DAD-2C0D-4840-B28B-EEB875398169}" type="pres">
      <dgm:prSet presAssocID="{19426C4F-7419-4106-BCEC-3D6C696B5BE0}" presName="node" presStyleLbl="node1" presStyleIdx="1" presStyleCnt="5">
        <dgm:presLayoutVars>
          <dgm:bulletEnabled val="1"/>
        </dgm:presLayoutVars>
      </dgm:prSet>
      <dgm:spPr/>
      <dgm:t>
        <a:bodyPr/>
        <a:lstStyle/>
        <a:p>
          <a:endParaRPr lang="en-US"/>
        </a:p>
      </dgm:t>
    </dgm:pt>
    <dgm:pt modelId="{41897E38-B53E-42B7-85EA-0899F729A60E}" type="pres">
      <dgm:prSet presAssocID="{19426C4F-7419-4106-BCEC-3D6C696B5BE0}" presName="spNode" presStyleCnt="0"/>
      <dgm:spPr/>
    </dgm:pt>
    <dgm:pt modelId="{F370C700-7FE2-4E83-8144-80FB2ED10ED9}" type="pres">
      <dgm:prSet presAssocID="{5AA4B02B-B74B-462A-93DE-BCD5D5C1D710}" presName="sibTrans" presStyleLbl="sibTrans1D1" presStyleIdx="1" presStyleCnt="5"/>
      <dgm:spPr/>
      <dgm:t>
        <a:bodyPr/>
        <a:lstStyle/>
        <a:p>
          <a:endParaRPr lang="en-US"/>
        </a:p>
      </dgm:t>
    </dgm:pt>
    <dgm:pt modelId="{02B49A1F-9172-4CE3-BBFB-99FBA013E2F1}" type="pres">
      <dgm:prSet presAssocID="{91A543A0-7DBB-4B99-8A9B-061BE7ADDD9F}" presName="node" presStyleLbl="node1" presStyleIdx="2" presStyleCnt="5">
        <dgm:presLayoutVars>
          <dgm:bulletEnabled val="1"/>
        </dgm:presLayoutVars>
      </dgm:prSet>
      <dgm:spPr/>
      <dgm:t>
        <a:bodyPr/>
        <a:lstStyle/>
        <a:p>
          <a:endParaRPr lang="en-US"/>
        </a:p>
      </dgm:t>
    </dgm:pt>
    <dgm:pt modelId="{30735CE3-0844-47E7-970A-503C117A1BD2}" type="pres">
      <dgm:prSet presAssocID="{91A543A0-7DBB-4B99-8A9B-061BE7ADDD9F}" presName="spNode" presStyleCnt="0"/>
      <dgm:spPr/>
    </dgm:pt>
    <dgm:pt modelId="{6575C72D-F339-448A-ABEE-06B424825F72}" type="pres">
      <dgm:prSet presAssocID="{959FB3DE-0FDA-4E29-BF41-D6F039E9E1B3}" presName="sibTrans" presStyleLbl="sibTrans1D1" presStyleIdx="2" presStyleCnt="5"/>
      <dgm:spPr/>
      <dgm:t>
        <a:bodyPr/>
        <a:lstStyle/>
        <a:p>
          <a:endParaRPr lang="en-US"/>
        </a:p>
      </dgm:t>
    </dgm:pt>
    <dgm:pt modelId="{3FE08D95-7388-40F7-868C-4655399B6605}" type="pres">
      <dgm:prSet presAssocID="{0D2BDC44-8BE4-4CBC-990D-E3896F46A1EE}" presName="node" presStyleLbl="node1" presStyleIdx="3" presStyleCnt="5">
        <dgm:presLayoutVars>
          <dgm:bulletEnabled val="1"/>
        </dgm:presLayoutVars>
      </dgm:prSet>
      <dgm:spPr/>
      <dgm:t>
        <a:bodyPr/>
        <a:lstStyle/>
        <a:p>
          <a:endParaRPr lang="en-US"/>
        </a:p>
      </dgm:t>
    </dgm:pt>
    <dgm:pt modelId="{6346D078-839D-4BED-BA4D-E6ED3A7E02CD}" type="pres">
      <dgm:prSet presAssocID="{0D2BDC44-8BE4-4CBC-990D-E3896F46A1EE}" presName="spNode" presStyleCnt="0"/>
      <dgm:spPr/>
    </dgm:pt>
    <dgm:pt modelId="{DEAC28B6-ED4C-4E84-90E4-9F032D8301E3}" type="pres">
      <dgm:prSet presAssocID="{74140623-0EDB-4030-AFD0-DDAF08320FB8}" presName="sibTrans" presStyleLbl="sibTrans1D1" presStyleIdx="3" presStyleCnt="5"/>
      <dgm:spPr/>
      <dgm:t>
        <a:bodyPr/>
        <a:lstStyle/>
        <a:p>
          <a:endParaRPr lang="en-US"/>
        </a:p>
      </dgm:t>
    </dgm:pt>
    <dgm:pt modelId="{4BBB64EC-FD42-4A46-8690-726ED083971D}" type="pres">
      <dgm:prSet presAssocID="{6000F78D-AD6F-4C06-AF9B-659798126A6F}" presName="node" presStyleLbl="node1" presStyleIdx="4" presStyleCnt="5">
        <dgm:presLayoutVars>
          <dgm:bulletEnabled val="1"/>
        </dgm:presLayoutVars>
      </dgm:prSet>
      <dgm:spPr/>
      <dgm:t>
        <a:bodyPr/>
        <a:lstStyle/>
        <a:p>
          <a:endParaRPr lang="en-US"/>
        </a:p>
      </dgm:t>
    </dgm:pt>
    <dgm:pt modelId="{9746FD0D-FA35-47FE-BBC6-9B72CCEA0F6E}" type="pres">
      <dgm:prSet presAssocID="{6000F78D-AD6F-4C06-AF9B-659798126A6F}" presName="spNode" presStyleCnt="0"/>
      <dgm:spPr/>
    </dgm:pt>
    <dgm:pt modelId="{C2868368-60FE-4329-AEBB-73F2461B4C46}" type="pres">
      <dgm:prSet presAssocID="{FBB24F1E-677B-4A3E-8209-D59D0B7A0C9F}" presName="sibTrans" presStyleLbl="sibTrans1D1" presStyleIdx="4" presStyleCnt="5"/>
      <dgm:spPr/>
      <dgm:t>
        <a:bodyPr/>
        <a:lstStyle/>
        <a:p>
          <a:endParaRPr lang="en-US"/>
        </a:p>
      </dgm:t>
    </dgm:pt>
  </dgm:ptLst>
  <dgm:cxnLst>
    <dgm:cxn modelId="{07BFB6AC-CC9E-4D5A-87EE-FD0AF1A1A6ED}" type="presOf" srcId="{91A543A0-7DBB-4B99-8A9B-061BE7ADDD9F}" destId="{02B49A1F-9172-4CE3-BBFB-99FBA013E2F1}" srcOrd="0" destOrd="0" presId="urn:microsoft.com/office/officeart/2005/8/layout/cycle6"/>
    <dgm:cxn modelId="{C49DEDFD-7A56-4D39-ABBC-73839938CCCE}" type="presOf" srcId="{959FB3DE-0FDA-4E29-BF41-D6F039E9E1B3}" destId="{6575C72D-F339-448A-ABEE-06B424825F72}" srcOrd="0" destOrd="0" presId="urn:microsoft.com/office/officeart/2005/8/layout/cycle6"/>
    <dgm:cxn modelId="{9306CA34-D282-4869-ABC7-17A9CAEBF0B4}" type="presOf" srcId="{6000F78D-AD6F-4C06-AF9B-659798126A6F}" destId="{4BBB64EC-FD42-4A46-8690-726ED083971D}" srcOrd="0" destOrd="0" presId="urn:microsoft.com/office/officeart/2005/8/layout/cycle6"/>
    <dgm:cxn modelId="{9AA9E77A-E2CB-47A4-B0A9-9EEACAD35D1B}" srcId="{18C029EF-84BF-47A2-8A1B-580AC9066755}" destId="{0D2BDC44-8BE4-4CBC-990D-E3896F46A1EE}" srcOrd="3" destOrd="0" parTransId="{7E7FE770-8E5A-4D13-BD5D-2685C721A20D}" sibTransId="{74140623-0EDB-4030-AFD0-DDAF08320FB8}"/>
    <dgm:cxn modelId="{1973C712-3C9F-4B43-99D9-9F6F2B36021E}" type="presOf" srcId="{FBB24F1E-677B-4A3E-8209-D59D0B7A0C9F}" destId="{C2868368-60FE-4329-AEBB-73F2461B4C46}" srcOrd="0" destOrd="0" presId="urn:microsoft.com/office/officeart/2005/8/layout/cycle6"/>
    <dgm:cxn modelId="{3D583173-7387-4F10-ADCB-3405E3D3819E}" srcId="{18C029EF-84BF-47A2-8A1B-580AC9066755}" destId="{19426C4F-7419-4106-BCEC-3D6C696B5BE0}" srcOrd="1" destOrd="0" parTransId="{B24B5593-3216-4573-9C3D-A4B05C6DAD1E}" sibTransId="{5AA4B02B-B74B-462A-93DE-BCD5D5C1D710}"/>
    <dgm:cxn modelId="{D20AE55A-8D58-466C-A3FE-7C0AF9CA84D9}" type="presOf" srcId="{6858BCE4-1EAD-4E47-A2EE-1BB17989FF81}" destId="{E680B79C-AA5A-4F41-A0C4-46F6CCBABA64}" srcOrd="0" destOrd="0" presId="urn:microsoft.com/office/officeart/2005/8/layout/cycle6"/>
    <dgm:cxn modelId="{13C112FA-7AE2-4BE3-A844-FB94D50CF0AB}" type="presOf" srcId="{5AA4B02B-B74B-462A-93DE-BCD5D5C1D710}" destId="{F370C700-7FE2-4E83-8144-80FB2ED10ED9}" srcOrd="0" destOrd="0" presId="urn:microsoft.com/office/officeart/2005/8/layout/cycle6"/>
    <dgm:cxn modelId="{107EE30D-5EA1-4254-9BBF-7BCCE53B2524}" srcId="{18C029EF-84BF-47A2-8A1B-580AC9066755}" destId="{91A543A0-7DBB-4B99-8A9B-061BE7ADDD9F}" srcOrd="2" destOrd="0" parTransId="{225959A3-D56E-465D-BAA0-EC0CAE49946C}" sibTransId="{959FB3DE-0FDA-4E29-BF41-D6F039E9E1B3}"/>
    <dgm:cxn modelId="{C4F2C344-7B42-4F3F-B4A0-0542924B7023}" type="presOf" srcId="{74140623-0EDB-4030-AFD0-DDAF08320FB8}" destId="{DEAC28B6-ED4C-4E84-90E4-9F032D8301E3}" srcOrd="0" destOrd="0" presId="urn:microsoft.com/office/officeart/2005/8/layout/cycle6"/>
    <dgm:cxn modelId="{89769227-DF8E-4D6F-B3E2-8F3AD17F49B0}" srcId="{18C029EF-84BF-47A2-8A1B-580AC9066755}" destId="{6000F78D-AD6F-4C06-AF9B-659798126A6F}" srcOrd="4" destOrd="0" parTransId="{8D810EC3-0954-4A6E-BEFB-466C9FBF8B40}" sibTransId="{FBB24F1E-677B-4A3E-8209-D59D0B7A0C9F}"/>
    <dgm:cxn modelId="{6CD6A6C3-3444-4271-9752-5492C9A10185}" type="presOf" srcId="{18C029EF-84BF-47A2-8A1B-580AC9066755}" destId="{0A8A6F60-5654-4E9A-ADD3-A4C322AE82A3}" srcOrd="0" destOrd="0" presId="urn:microsoft.com/office/officeart/2005/8/layout/cycle6"/>
    <dgm:cxn modelId="{B84DBC6E-B6E2-45A4-95A5-40C50BDD717C}" type="presOf" srcId="{FF33ABFD-1D25-4DA1-B092-F7588FC81017}" destId="{330A732C-19A3-4E47-88F8-2627FF07C75E}" srcOrd="0" destOrd="0" presId="urn:microsoft.com/office/officeart/2005/8/layout/cycle6"/>
    <dgm:cxn modelId="{59B30452-72CA-420C-BAFD-31F80F9E1F5C}" srcId="{18C029EF-84BF-47A2-8A1B-580AC9066755}" destId="{FF33ABFD-1D25-4DA1-B092-F7588FC81017}" srcOrd="0" destOrd="0" parTransId="{270644F5-7109-4A72-BE10-873384845649}" sibTransId="{6858BCE4-1EAD-4E47-A2EE-1BB17989FF81}"/>
    <dgm:cxn modelId="{4E2DB23E-0E71-4584-B4A6-165011A297F9}" type="presOf" srcId="{19426C4F-7419-4106-BCEC-3D6C696B5BE0}" destId="{7AF46DAD-2C0D-4840-B28B-EEB875398169}" srcOrd="0" destOrd="0" presId="urn:microsoft.com/office/officeart/2005/8/layout/cycle6"/>
    <dgm:cxn modelId="{F0AE9AC1-D680-46C6-AEAE-2993BF903C97}" type="presOf" srcId="{0D2BDC44-8BE4-4CBC-990D-E3896F46A1EE}" destId="{3FE08D95-7388-40F7-868C-4655399B6605}" srcOrd="0" destOrd="0" presId="urn:microsoft.com/office/officeart/2005/8/layout/cycle6"/>
    <dgm:cxn modelId="{4F6D334D-76EB-4652-9AEA-8D5CFE7A034E}" type="presParOf" srcId="{0A8A6F60-5654-4E9A-ADD3-A4C322AE82A3}" destId="{330A732C-19A3-4E47-88F8-2627FF07C75E}" srcOrd="0" destOrd="0" presId="urn:microsoft.com/office/officeart/2005/8/layout/cycle6"/>
    <dgm:cxn modelId="{B514FDC0-8DCA-4375-BFBA-1EE76F7EA55A}" type="presParOf" srcId="{0A8A6F60-5654-4E9A-ADD3-A4C322AE82A3}" destId="{6A3375E1-90C6-45A5-BAB7-BB1328130FF3}" srcOrd="1" destOrd="0" presId="urn:microsoft.com/office/officeart/2005/8/layout/cycle6"/>
    <dgm:cxn modelId="{203EDED9-BB70-4616-91FB-3130E7C5C92D}" type="presParOf" srcId="{0A8A6F60-5654-4E9A-ADD3-A4C322AE82A3}" destId="{E680B79C-AA5A-4F41-A0C4-46F6CCBABA64}" srcOrd="2" destOrd="0" presId="urn:microsoft.com/office/officeart/2005/8/layout/cycle6"/>
    <dgm:cxn modelId="{BEDD50AA-941F-44B8-B471-97A594D3A4E6}" type="presParOf" srcId="{0A8A6F60-5654-4E9A-ADD3-A4C322AE82A3}" destId="{7AF46DAD-2C0D-4840-B28B-EEB875398169}" srcOrd="3" destOrd="0" presId="urn:microsoft.com/office/officeart/2005/8/layout/cycle6"/>
    <dgm:cxn modelId="{167C15BE-C50C-4BBA-A63C-9686ABEE6668}" type="presParOf" srcId="{0A8A6F60-5654-4E9A-ADD3-A4C322AE82A3}" destId="{41897E38-B53E-42B7-85EA-0899F729A60E}" srcOrd="4" destOrd="0" presId="urn:microsoft.com/office/officeart/2005/8/layout/cycle6"/>
    <dgm:cxn modelId="{3768E71A-0BFB-4C89-B238-33CF09BAB4AE}" type="presParOf" srcId="{0A8A6F60-5654-4E9A-ADD3-A4C322AE82A3}" destId="{F370C700-7FE2-4E83-8144-80FB2ED10ED9}" srcOrd="5" destOrd="0" presId="urn:microsoft.com/office/officeart/2005/8/layout/cycle6"/>
    <dgm:cxn modelId="{83894678-5E65-40A3-BB5B-7E8A48187E7B}" type="presParOf" srcId="{0A8A6F60-5654-4E9A-ADD3-A4C322AE82A3}" destId="{02B49A1F-9172-4CE3-BBFB-99FBA013E2F1}" srcOrd="6" destOrd="0" presId="urn:microsoft.com/office/officeart/2005/8/layout/cycle6"/>
    <dgm:cxn modelId="{326A37A0-3BA2-4A51-80AC-A263CEBDACB6}" type="presParOf" srcId="{0A8A6F60-5654-4E9A-ADD3-A4C322AE82A3}" destId="{30735CE3-0844-47E7-970A-503C117A1BD2}" srcOrd="7" destOrd="0" presId="urn:microsoft.com/office/officeart/2005/8/layout/cycle6"/>
    <dgm:cxn modelId="{ED3DBAF2-38C9-4CB6-8E44-2E086A06E0C9}" type="presParOf" srcId="{0A8A6F60-5654-4E9A-ADD3-A4C322AE82A3}" destId="{6575C72D-F339-448A-ABEE-06B424825F72}" srcOrd="8" destOrd="0" presId="urn:microsoft.com/office/officeart/2005/8/layout/cycle6"/>
    <dgm:cxn modelId="{3C0BAC7B-9871-406A-9830-675E66A805D0}" type="presParOf" srcId="{0A8A6F60-5654-4E9A-ADD3-A4C322AE82A3}" destId="{3FE08D95-7388-40F7-868C-4655399B6605}" srcOrd="9" destOrd="0" presId="urn:microsoft.com/office/officeart/2005/8/layout/cycle6"/>
    <dgm:cxn modelId="{FD268A26-5078-476A-802D-C8F50AF623D5}" type="presParOf" srcId="{0A8A6F60-5654-4E9A-ADD3-A4C322AE82A3}" destId="{6346D078-839D-4BED-BA4D-E6ED3A7E02CD}" srcOrd="10" destOrd="0" presId="urn:microsoft.com/office/officeart/2005/8/layout/cycle6"/>
    <dgm:cxn modelId="{F41FDEDC-71AC-4A77-B301-459D1FCCEB05}" type="presParOf" srcId="{0A8A6F60-5654-4E9A-ADD3-A4C322AE82A3}" destId="{DEAC28B6-ED4C-4E84-90E4-9F032D8301E3}" srcOrd="11" destOrd="0" presId="urn:microsoft.com/office/officeart/2005/8/layout/cycle6"/>
    <dgm:cxn modelId="{3EAF90C6-9349-4B6C-85BF-3D41414C0B52}" type="presParOf" srcId="{0A8A6F60-5654-4E9A-ADD3-A4C322AE82A3}" destId="{4BBB64EC-FD42-4A46-8690-726ED083971D}" srcOrd="12" destOrd="0" presId="urn:microsoft.com/office/officeart/2005/8/layout/cycle6"/>
    <dgm:cxn modelId="{2FABF15E-B827-4849-8410-AF39EE263E29}" type="presParOf" srcId="{0A8A6F60-5654-4E9A-ADD3-A4C322AE82A3}" destId="{9746FD0D-FA35-47FE-BBC6-9B72CCEA0F6E}" srcOrd="13" destOrd="0" presId="urn:microsoft.com/office/officeart/2005/8/layout/cycle6"/>
    <dgm:cxn modelId="{D0AAA487-7C15-4EF7-BFFD-F6FEC237C8E6}" type="presParOf" srcId="{0A8A6F60-5654-4E9A-ADD3-A4C322AE82A3}" destId="{C2868368-60FE-4329-AEBB-73F2461B4C46}" srcOrd="14" destOrd="0" presId="urn:microsoft.com/office/officeart/2005/8/layout/cycle6"/>
  </dgm:cxnLst>
  <dgm:bg>
    <a:effectLst>
      <a:outerShdw blurRad="50800" dist="38100" algn="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A732C-19A3-4E47-88F8-2627FF07C75E}">
      <dsp:nvSpPr>
        <dsp:cNvPr id="0" name=""/>
        <dsp:cNvSpPr/>
      </dsp:nvSpPr>
      <dsp:spPr>
        <a:xfrm>
          <a:off x="3480810" y="2096"/>
          <a:ext cx="1801378" cy="1170895"/>
        </a:xfrm>
        <a:prstGeom prst="roundRect">
          <a:avLst/>
        </a:prstGeom>
        <a:gradFill rotWithShape="1">
          <a:gsLst>
            <a:gs pos="0">
              <a:schemeClr val="accent1">
                <a:tint val="35000"/>
                <a:satMod val="260000"/>
              </a:schemeClr>
            </a:gs>
            <a:gs pos="30000">
              <a:schemeClr val="accent1">
                <a:tint val="38000"/>
                <a:satMod val="260000"/>
              </a:schemeClr>
            </a:gs>
            <a:gs pos="75000">
              <a:schemeClr val="accent1">
                <a:tint val="55000"/>
                <a:satMod val="255000"/>
              </a:schemeClr>
            </a:gs>
            <a:gs pos="100000">
              <a:schemeClr val="accent1">
                <a:tint val="70000"/>
                <a:satMod val="255000"/>
              </a:schemeClr>
            </a:gs>
          </a:gsLst>
          <a:path path="circle">
            <a:fillToRect l="5000" t="100000" r="120000" b="10000"/>
          </a:path>
        </a:gradFill>
        <a:ln w="12700" cap="flat" cmpd="sng" algn="ctr">
          <a:solidFill>
            <a:schemeClr val="accent1">
              <a:shade val="70000"/>
              <a:satMod val="150000"/>
            </a:schemeClr>
          </a:solidFill>
          <a:prstDash val="solid"/>
        </a:ln>
        <a:effectLst>
          <a:outerShdw blurRad="50800" dist="25000" dir="5400000" rotWithShape="0">
            <a:srgbClr val="000000">
              <a:alpha val="40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a-IR" sz="2400" b="1" kern="1200" dirty="0" smtClean="0">
              <a:cs typeface="B Nazanin" panose="00000400000000000000" pitchFamily="2" charset="-78"/>
            </a:rPr>
            <a:t>کد تست را بنويس</a:t>
          </a:r>
          <a:endParaRPr lang="en-US" sz="2400" b="1" kern="1200" dirty="0">
            <a:cs typeface="B Nazanin" panose="00000400000000000000" pitchFamily="2" charset="-78"/>
          </a:endParaRPr>
        </a:p>
      </dsp:txBody>
      <dsp:txXfrm>
        <a:off x="3537968" y="59254"/>
        <a:ext cx="1687062" cy="1056579"/>
      </dsp:txXfrm>
    </dsp:sp>
    <dsp:sp modelId="{E680B79C-AA5A-4F41-A0C4-46F6CCBABA64}">
      <dsp:nvSpPr>
        <dsp:cNvPr id="0" name=""/>
        <dsp:cNvSpPr/>
      </dsp:nvSpPr>
      <dsp:spPr>
        <a:xfrm>
          <a:off x="2041203" y="587544"/>
          <a:ext cx="4680593" cy="4680593"/>
        </a:xfrm>
        <a:custGeom>
          <a:avLst/>
          <a:gdLst/>
          <a:ahLst/>
          <a:cxnLst/>
          <a:rect l="0" t="0" r="0" b="0"/>
          <a:pathLst>
            <a:path>
              <a:moveTo>
                <a:pt x="3253372" y="185469"/>
              </a:moveTo>
              <a:arcTo wR="2340296" hR="2340296" stAng="17577845" swAng="1962484"/>
            </a:path>
          </a:pathLst>
        </a:custGeom>
        <a:noFill/>
        <a:ln w="25400" cap="flat" cmpd="sng" algn="ctr">
          <a:solidFill>
            <a:scrgbClr r="0" g="0" b="0">
              <a:shade val="70000"/>
              <a:satMod val="150000"/>
            </a:scrgbClr>
          </a:solidFill>
          <a:prstDash val="solid"/>
          <a:tailEnd type="arrow"/>
        </a:ln>
        <a:effectLst/>
      </dsp:spPr>
      <dsp:style>
        <a:lnRef idx="1">
          <a:scrgbClr r="0" g="0" b="0"/>
        </a:lnRef>
        <a:fillRef idx="0">
          <a:scrgbClr r="0" g="0" b="0"/>
        </a:fillRef>
        <a:effectRef idx="0">
          <a:scrgbClr r="0" g="0" b="0"/>
        </a:effectRef>
        <a:fontRef idx="minor"/>
      </dsp:style>
    </dsp:sp>
    <dsp:sp modelId="{7AF46DAD-2C0D-4840-B28B-EEB875398169}">
      <dsp:nvSpPr>
        <dsp:cNvPr id="0" name=""/>
        <dsp:cNvSpPr/>
      </dsp:nvSpPr>
      <dsp:spPr>
        <a:xfrm>
          <a:off x="5706565" y="1619201"/>
          <a:ext cx="1801378" cy="11708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1">
            <a:lnSpc>
              <a:spcPct val="90000"/>
            </a:lnSpc>
            <a:spcBef>
              <a:spcPct val="0"/>
            </a:spcBef>
            <a:spcAft>
              <a:spcPct val="35000"/>
            </a:spcAft>
          </a:pPr>
          <a:r>
            <a:rPr lang="fa-IR" sz="2400" b="1" kern="1200" dirty="0" smtClean="0">
              <a:cs typeface="B Nazanin" panose="00000400000000000000" pitchFamily="2" charset="-78"/>
            </a:rPr>
            <a:t>ببين که تست </a:t>
          </a:r>
          <a:r>
            <a:rPr lang="en-US" sz="2400" b="1" kern="1200" dirty="0" smtClean="0">
              <a:cs typeface="B Nazanin" panose="00000400000000000000" pitchFamily="2" charset="-78"/>
            </a:rPr>
            <a:t>fail</a:t>
          </a:r>
          <a:r>
            <a:rPr lang="fa-IR" sz="2400" b="1" kern="1200" dirty="0" smtClean="0">
              <a:cs typeface="B Nazanin" panose="00000400000000000000" pitchFamily="2" charset="-78"/>
            </a:rPr>
            <a:t> می‌شود</a:t>
          </a:r>
          <a:endParaRPr lang="en-US" sz="2400" b="1" kern="1200" dirty="0">
            <a:cs typeface="B Nazanin" panose="00000400000000000000" pitchFamily="2" charset="-78"/>
          </a:endParaRPr>
        </a:p>
      </dsp:txBody>
      <dsp:txXfrm>
        <a:off x="5763723" y="1676359"/>
        <a:ext cx="1687062" cy="1056579"/>
      </dsp:txXfrm>
    </dsp:sp>
    <dsp:sp modelId="{F370C700-7FE2-4E83-8144-80FB2ED10ED9}">
      <dsp:nvSpPr>
        <dsp:cNvPr id="0" name=""/>
        <dsp:cNvSpPr/>
      </dsp:nvSpPr>
      <dsp:spPr>
        <a:xfrm>
          <a:off x="2041203" y="587544"/>
          <a:ext cx="4680593" cy="4680593"/>
        </a:xfrm>
        <a:custGeom>
          <a:avLst/>
          <a:gdLst/>
          <a:ahLst/>
          <a:cxnLst/>
          <a:rect l="0" t="0" r="0" b="0"/>
          <a:pathLst>
            <a:path>
              <a:moveTo>
                <a:pt x="4677370" y="2217517"/>
              </a:moveTo>
              <a:arcTo wR="2340296" hR="2340296" stAng="21419562" swAng="2197030"/>
            </a:path>
          </a:pathLst>
        </a:custGeom>
        <a:noFill/>
        <a:ln w="25400" cap="flat" cmpd="sng" algn="ctr">
          <a:solidFill>
            <a:scrgbClr r="0" g="0" b="0">
              <a:shade val="70000"/>
              <a:satMod val="150000"/>
            </a:scrgbClr>
          </a:solidFill>
          <a:prstDash val="solid"/>
          <a:tailEnd type="arrow"/>
        </a:ln>
        <a:effectLst/>
      </dsp:spPr>
      <dsp:style>
        <a:lnRef idx="1">
          <a:scrgbClr r="0" g="0" b="0"/>
        </a:lnRef>
        <a:fillRef idx="0">
          <a:scrgbClr r="0" g="0" b="0"/>
        </a:fillRef>
        <a:effectRef idx="0">
          <a:scrgbClr r="0" g="0" b="0"/>
        </a:effectRef>
        <a:fontRef idx="minor"/>
      </dsp:style>
    </dsp:sp>
    <dsp:sp modelId="{02B49A1F-9172-4CE3-BBFB-99FBA013E2F1}">
      <dsp:nvSpPr>
        <dsp:cNvPr id="0" name=""/>
        <dsp:cNvSpPr/>
      </dsp:nvSpPr>
      <dsp:spPr>
        <a:xfrm>
          <a:off x="4856402" y="4235733"/>
          <a:ext cx="1801378" cy="11708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1">
            <a:lnSpc>
              <a:spcPct val="90000"/>
            </a:lnSpc>
            <a:spcBef>
              <a:spcPct val="0"/>
            </a:spcBef>
            <a:spcAft>
              <a:spcPct val="35000"/>
            </a:spcAft>
          </a:pPr>
          <a:r>
            <a:rPr lang="fa-IR" sz="2400" b="1" kern="1200" dirty="0" smtClean="0">
              <a:cs typeface="B Nazanin" panose="00000400000000000000" pitchFamily="2" charset="-78"/>
            </a:rPr>
            <a:t>کد برنامه</a:t>
          </a:r>
          <a:r>
            <a:rPr lang="en-US" sz="2400" b="1" kern="1200" dirty="0" smtClean="0">
              <a:cs typeface="B Nazanin" panose="00000400000000000000" pitchFamily="2" charset="-78"/>
            </a:rPr>
            <a:t/>
          </a:r>
          <a:br>
            <a:rPr lang="en-US" sz="2400" b="1" kern="1200" dirty="0" smtClean="0">
              <a:cs typeface="B Nazanin" panose="00000400000000000000" pitchFamily="2" charset="-78"/>
            </a:rPr>
          </a:br>
          <a:r>
            <a:rPr lang="fa-IR" sz="2400" b="1" kern="1200" dirty="0" smtClean="0">
              <a:cs typeface="B Nazanin" panose="00000400000000000000" pitchFamily="2" charset="-78"/>
            </a:rPr>
            <a:t>را بنويس</a:t>
          </a:r>
          <a:endParaRPr lang="en-US" sz="2400" b="1" kern="1200" dirty="0">
            <a:cs typeface="B Nazanin" panose="00000400000000000000" pitchFamily="2" charset="-78"/>
          </a:endParaRPr>
        </a:p>
      </dsp:txBody>
      <dsp:txXfrm>
        <a:off x="4913560" y="4292891"/>
        <a:ext cx="1687062" cy="1056579"/>
      </dsp:txXfrm>
    </dsp:sp>
    <dsp:sp modelId="{6575C72D-F339-448A-ABEE-06B424825F72}">
      <dsp:nvSpPr>
        <dsp:cNvPr id="0" name=""/>
        <dsp:cNvSpPr/>
      </dsp:nvSpPr>
      <dsp:spPr>
        <a:xfrm>
          <a:off x="2041203" y="587544"/>
          <a:ext cx="4680593" cy="4680593"/>
        </a:xfrm>
        <a:custGeom>
          <a:avLst/>
          <a:gdLst/>
          <a:ahLst/>
          <a:cxnLst/>
          <a:rect l="0" t="0" r="0" b="0"/>
          <a:pathLst>
            <a:path>
              <a:moveTo>
                <a:pt x="2805895" y="4633810"/>
              </a:moveTo>
              <a:arcTo wR="2340296" hR="2340296" stAng="4711472" swAng="1377057"/>
            </a:path>
          </a:pathLst>
        </a:custGeom>
        <a:noFill/>
        <a:ln w="25400" cap="flat" cmpd="sng" algn="ctr">
          <a:solidFill>
            <a:scrgbClr r="0" g="0" b="0">
              <a:shade val="70000"/>
              <a:satMod val="150000"/>
            </a:scrgbClr>
          </a:solidFill>
          <a:prstDash val="solid"/>
          <a:tailEnd type="arrow"/>
        </a:ln>
        <a:effectLst/>
      </dsp:spPr>
      <dsp:style>
        <a:lnRef idx="1">
          <a:scrgbClr r="0" g="0" b="0"/>
        </a:lnRef>
        <a:fillRef idx="0">
          <a:scrgbClr r="0" g="0" b="0"/>
        </a:fillRef>
        <a:effectRef idx="0">
          <a:scrgbClr r="0" g="0" b="0"/>
        </a:effectRef>
        <a:fontRef idx="minor"/>
      </dsp:style>
    </dsp:sp>
    <dsp:sp modelId="{3FE08D95-7388-40F7-868C-4655399B6605}">
      <dsp:nvSpPr>
        <dsp:cNvPr id="0" name=""/>
        <dsp:cNvSpPr/>
      </dsp:nvSpPr>
      <dsp:spPr>
        <a:xfrm>
          <a:off x="2105218" y="4235733"/>
          <a:ext cx="1801378" cy="11708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a-IR" sz="2400" b="1" kern="1200" dirty="0" smtClean="0">
              <a:cs typeface="B Nazanin" panose="00000400000000000000" pitchFamily="2" charset="-78"/>
            </a:rPr>
            <a:t>تست‌ها را </a:t>
          </a:r>
          <a:r>
            <a:rPr lang="en-US" sz="2400" b="1" kern="1200" dirty="0" smtClean="0">
              <a:cs typeface="B Nazanin" panose="00000400000000000000" pitchFamily="2" charset="-78"/>
            </a:rPr>
            <a:t/>
          </a:r>
          <a:br>
            <a:rPr lang="en-US" sz="2400" b="1" kern="1200" dirty="0" smtClean="0">
              <a:cs typeface="B Nazanin" panose="00000400000000000000" pitchFamily="2" charset="-78"/>
            </a:rPr>
          </a:br>
          <a:r>
            <a:rPr lang="fa-IR" sz="2400" b="1" kern="1200" dirty="0" smtClean="0">
              <a:cs typeface="B Nazanin" panose="00000400000000000000" pitchFamily="2" charset="-78"/>
            </a:rPr>
            <a:t>اجرا کن</a:t>
          </a:r>
          <a:endParaRPr lang="en-US" sz="2400" b="1" kern="1200" dirty="0">
            <a:cs typeface="B Nazanin" panose="00000400000000000000" pitchFamily="2" charset="-78"/>
          </a:endParaRPr>
        </a:p>
      </dsp:txBody>
      <dsp:txXfrm>
        <a:off x="2162376" y="4292891"/>
        <a:ext cx="1687062" cy="1056579"/>
      </dsp:txXfrm>
    </dsp:sp>
    <dsp:sp modelId="{DEAC28B6-ED4C-4E84-90E4-9F032D8301E3}">
      <dsp:nvSpPr>
        <dsp:cNvPr id="0" name=""/>
        <dsp:cNvSpPr/>
      </dsp:nvSpPr>
      <dsp:spPr>
        <a:xfrm>
          <a:off x="2041203" y="587544"/>
          <a:ext cx="4680593" cy="4680593"/>
        </a:xfrm>
        <a:custGeom>
          <a:avLst/>
          <a:gdLst/>
          <a:ahLst/>
          <a:cxnLst/>
          <a:rect l="0" t="0" r="0" b="0"/>
          <a:pathLst>
            <a:path>
              <a:moveTo>
                <a:pt x="391237" y="3635733"/>
              </a:moveTo>
              <a:arcTo wR="2340296" hR="2340296" stAng="8783407" swAng="2197030"/>
            </a:path>
          </a:pathLst>
        </a:custGeom>
        <a:noFill/>
        <a:ln w="25400" cap="flat" cmpd="sng" algn="ctr">
          <a:solidFill>
            <a:scrgbClr r="0" g="0" b="0">
              <a:shade val="70000"/>
              <a:satMod val="150000"/>
            </a:scrgbClr>
          </a:solidFill>
          <a:prstDash val="solid"/>
          <a:tailEnd type="arrow"/>
        </a:ln>
        <a:effectLst/>
      </dsp:spPr>
      <dsp:style>
        <a:lnRef idx="1">
          <a:scrgbClr r="0" g="0" b="0"/>
        </a:lnRef>
        <a:fillRef idx="0">
          <a:scrgbClr r="0" g="0" b="0"/>
        </a:fillRef>
        <a:effectRef idx="0">
          <a:scrgbClr r="0" g="0" b="0"/>
        </a:effectRef>
        <a:fontRef idx="minor"/>
      </dsp:style>
    </dsp:sp>
    <dsp:sp modelId="{4BBB64EC-FD42-4A46-8690-726ED083971D}">
      <dsp:nvSpPr>
        <dsp:cNvPr id="0" name=""/>
        <dsp:cNvSpPr/>
      </dsp:nvSpPr>
      <dsp:spPr>
        <a:xfrm>
          <a:off x="1255056" y="1619201"/>
          <a:ext cx="1801378" cy="11708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1">
            <a:lnSpc>
              <a:spcPct val="90000"/>
            </a:lnSpc>
            <a:spcBef>
              <a:spcPct val="0"/>
            </a:spcBef>
            <a:spcAft>
              <a:spcPct val="35000"/>
            </a:spcAft>
          </a:pPr>
          <a:r>
            <a:rPr lang="fa-IR" sz="2400" b="1" kern="1200" dirty="0" smtClean="0">
              <a:cs typeface="B Nazanin" panose="00000400000000000000" pitchFamily="2" charset="-78"/>
            </a:rPr>
            <a:t>برنامه‌ها را تميز کن</a:t>
          </a:r>
          <a:endParaRPr lang="en-US" sz="2400" b="1" kern="1200" dirty="0">
            <a:cs typeface="B Nazanin" panose="00000400000000000000" pitchFamily="2" charset="-78"/>
          </a:endParaRPr>
        </a:p>
      </dsp:txBody>
      <dsp:txXfrm>
        <a:off x="1312214" y="1676359"/>
        <a:ext cx="1687062" cy="1056579"/>
      </dsp:txXfrm>
    </dsp:sp>
    <dsp:sp modelId="{C2868368-60FE-4329-AEBB-73F2461B4C46}">
      <dsp:nvSpPr>
        <dsp:cNvPr id="0" name=""/>
        <dsp:cNvSpPr/>
      </dsp:nvSpPr>
      <dsp:spPr>
        <a:xfrm>
          <a:off x="2041203" y="587544"/>
          <a:ext cx="4680593" cy="4680593"/>
        </a:xfrm>
        <a:custGeom>
          <a:avLst/>
          <a:gdLst/>
          <a:ahLst/>
          <a:cxnLst/>
          <a:rect l="0" t="0" r="0" b="0"/>
          <a:pathLst>
            <a:path>
              <a:moveTo>
                <a:pt x="407622" y="1020539"/>
              </a:moveTo>
              <a:arcTo wR="2340296" hR="2340296" stAng="12859671" swAng="1962484"/>
            </a:path>
          </a:pathLst>
        </a:custGeom>
        <a:noFill/>
        <a:ln w="25400" cap="flat" cmpd="sng" algn="ctr">
          <a:solidFill>
            <a:scrgbClr r="0" g="0" b="0">
              <a:shade val="70000"/>
              <a:satMod val="150000"/>
            </a:scrgb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2289EC-D0F9-42BA-9837-EB79F3B5D291}" type="datetimeFigureOut">
              <a:rPr lang="en-US" smtClean="0"/>
              <a:t>9/23/2018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A92A84-B271-4996-88A0-2F83FECD3302}" type="slidenum">
              <a:rPr lang="en-US" smtClean="0"/>
              <a:t>‹#›</a:t>
            </a:fld>
            <a:endParaRPr lang="en-US"/>
          </a:p>
        </p:txBody>
      </p:sp>
    </p:spTree>
    <p:extLst>
      <p:ext uri="{BB962C8B-B14F-4D97-AF65-F5344CB8AC3E}">
        <p14:creationId xmlns:p14="http://schemas.microsoft.com/office/powerpoint/2010/main" val="3666780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کلمات و معادلها به صورت فارسی در اسلايدها نوشته</a:t>
            </a:r>
            <a:r>
              <a:rPr lang="fa-IR" baseline="0" dirty="0" smtClean="0"/>
              <a:t> می‌شود، ولی در ارائه از اصل انگليسی آنها استفاده شود</a:t>
            </a:r>
            <a:endParaRPr lang="en-US" dirty="0"/>
          </a:p>
        </p:txBody>
      </p:sp>
      <p:sp>
        <p:nvSpPr>
          <p:cNvPr id="4" name="Slide Number Placeholder 3"/>
          <p:cNvSpPr>
            <a:spLocks noGrp="1"/>
          </p:cNvSpPr>
          <p:nvPr>
            <p:ph type="sldNum" sz="quarter" idx="10"/>
          </p:nvPr>
        </p:nvSpPr>
        <p:spPr/>
        <p:txBody>
          <a:bodyPr/>
          <a:lstStyle/>
          <a:p>
            <a:fld id="{3BA92A84-B271-4996-88A0-2F83FECD3302}" type="slidenum">
              <a:rPr lang="en-US" smtClean="0"/>
              <a:t>1</a:t>
            </a:fld>
            <a:endParaRPr lang="en-US"/>
          </a:p>
        </p:txBody>
      </p:sp>
    </p:spTree>
    <p:extLst>
      <p:ext uri="{BB962C8B-B14F-4D97-AF65-F5344CB8AC3E}">
        <p14:creationId xmlns:p14="http://schemas.microsoft.com/office/powerpoint/2010/main" val="729253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پاس شدن نود درصد تستها افتخارآميز</a:t>
            </a:r>
            <a:r>
              <a:rPr lang="fa-IR" baseline="0" dirty="0" smtClean="0"/>
              <a:t> نيست</a:t>
            </a:r>
            <a:endParaRPr lang="en-US" dirty="0"/>
          </a:p>
        </p:txBody>
      </p:sp>
      <p:sp>
        <p:nvSpPr>
          <p:cNvPr id="4" name="Slide Number Placeholder 3"/>
          <p:cNvSpPr>
            <a:spLocks noGrp="1"/>
          </p:cNvSpPr>
          <p:nvPr>
            <p:ph type="sldNum" sz="quarter" idx="10"/>
          </p:nvPr>
        </p:nvSpPr>
        <p:spPr/>
        <p:txBody>
          <a:bodyPr/>
          <a:lstStyle/>
          <a:p>
            <a:fld id="{3BA92A84-B271-4996-88A0-2F83FECD3302}" type="slidenum">
              <a:rPr lang="en-US" smtClean="0"/>
              <a:t>36</a:t>
            </a:fld>
            <a:endParaRPr lang="en-US"/>
          </a:p>
        </p:txBody>
      </p:sp>
    </p:spTree>
    <p:extLst>
      <p:ext uri="{BB962C8B-B14F-4D97-AF65-F5344CB8AC3E}">
        <p14:creationId xmlns:p14="http://schemas.microsoft.com/office/powerpoint/2010/main" val="2784313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در حال حاضر  </a:t>
            </a:r>
            <a:r>
              <a:rPr lang="en-US" dirty="0" err="1" smtClean="0"/>
              <a:t>Junit</a:t>
            </a:r>
            <a:r>
              <a:rPr lang="fa-IR" dirty="0" smtClean="0"/>
              <a:t> مهمتر</a:t>
            </a:r>
            <a:r>
              <a:rPr lang="fa-IR" baseline="0" dirty="0" smtClean="0"/>
              <a:t> از </a:t>
            </a:r>
            <a:r>
              <a:rPr lang="en-US" baseline="0" dirty="0" err="1" smtClean="0"/>
              <a:t>TestNG</a:t>
            </a:r>
            <a:r>
              <a:rPr lang="fa-IR" baseline="0" dirty="0" smtClean="0"/>
              <a:t> است. </a:t>
            </a:r>
            <a:r>
              <a:rPr lang="fa-IR" dirty="0" smtClean="0"/>
              <a:t>البته هدفگذاری</a:t>
            </a:r>
            <a:r>
              <a:rPr lang="fa-IR" baseline="0" dirty="0" smtClean="0"/>
              <a:t> </a:t>
            </a:r>
            <a:r>
              <a:rPr lang="en-US" dirty="0" err="1" smtClean="0"/>
              <a:t>TestNG</a:t>
            </a:r>
            <a:r>
              <a:rPr lang="fa-IR" dirty="0" smtClean="0"/>
              <a:t> متفاوت است.</a:t>
            </a:r>
            <a:endParaRPr lang="en-US" dirty="0"/>
          </a:p>
        </p:txBody>
      </p:sp>
      <p:sp>
        <p:nvSpPr>
          <p:cNvPr id="4" name="Slide Number Placeholder 3"/>
          <p:cNvSpPr>
            <a:spLocks noGrp="1"/>
          </p:cNvSpPr>
          <p:nvPr>
            <p:ph type="sldNum" sz="quarter" idx="10"/>
          </p:nvPr>
        </p:nvSpPr>
        <p:spPr/>
        <p:txBody>
          <a:bodyPr/>
          <a:lstStyle/>
          <a:p>
            <a:fld id="{3BA92A84-B271-4996-88A0-2F83FECD3302}" type="slidenum">
              <a:rPr lang="en-US" smtClean="0"/>
              <a:t>45</a:t>
            </a:fld>
            <a:endParaRPr lang="en-US"/>
          </a:p>
        </p:txBody>
      </p:sp>
    </p:spTree>
    <p:extLst>
      <p:ext uri="{BB962C8B-B14F-4D97-AF65-F5344CB8AC3E}">
        <p14:creationId xmlns:p14="http://schemas.microsoft.com/office/powerpoint/2010/main" val="4283366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“debt” means that you traded acquiring something now for a long-term financial burden. This burden is not just about repaying what you got: there is an “interest”. </a:t>
            </a:r>
            <a:endParaRPr lang="fa-IR" sz="1200" b="0" i="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sz="1200" b="0" i="0" kern="1200" baseline="0" dirty="0" smtClean="0">
                <a:solidFill>
                  <a:schemeClr val="tx1"/>
                </a:solidFill>
                <a:effectLst/>
                <a:latin typeface="+mn-lt"/>
                <a:ea typeface="+mn-ea"/>
                <a:cs typeface="+mn-cs"/>
              </a:rPr>
              <a:t>به خصوص مديران پروژه و مديران فنی مخاطب اين تمثيل (وام فنی) هستند</a:t>
            </a:r>
            <a:endParaRPr lang="en-US" dirty="0" smtClean="0"/>
          </a:p>
          <a:p>
            <a:pPr algn="r" rtl="1"/>
            <a:endParaRPr lang="fa-IR" sz="1200" b="0" i="0" kern="1200" dirty="0" smtClean="0">
              <a:solidFill>
                <a:schemeClr val="tx1"/>
              </a:solidFill>
              <a:effectLst/>
              <a:latin typeface="+mn-lt"/>
              <a:ea typeface="+mn-ea"/>
              <a:cs typeface="+mn-cs"/>
            </a:endParaRPr>
          </a:p>
          <a:p>
            <a:pPr algn="r" rtl="1"/>
            <a:r>
              <a:rPr lang="fa-IR" sz="1200" b="0" i="0" kern="1200" dirty="0" smtClean="0">
                <a:solidFill>
                  <a:schemeClr val="tx1"/>
                </a:solidFill>
                <a:effectLst/>
                <a:latin typeface="+mn-lt"/>
                <a:ea typeface="+mn-ea"/>
                <a:cs typeface="+mn-cs"/>
              </a:rPr>
              <a:t>متأسفانه در ايران کمتر به موضوع آزمون</a:t>
            </a:r>
            <a:r>
              <a:rPr lang="fa-IR" sz="1200" b="0" i="0" kern="1200" baseline="0" dirty="0" smtClean="0">
                <a:solidFill>
                  <a:schemeClr val="tx1"/>
                </a:solidFill>
                <a:effectLst/>
                <a:latin typeface="+mn-lt"/>
                <a:ea typeface="+mn-ea"/>
                <a:cs typeface="+mn-cs"/>
              </a:rPr>
              <a:t> واحد بها می‌دهند. و البته خسارت و نتيجه آن را هم با زمان و هزينه بيشتر و کيفيت کمتر محصولات می‌بينيم.</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A92A84-B271-4996-88A0-2F83FECD3302}" type="slidenum">
              <a:rPr lang="en-US" smtClean="0"/>
              <a:t>46</a:t>
            </a:fld>
            <a:endParaRPr lang="en-US"/>
          </a:p>
        </p:txBody>
      </p:sp>
    </p:spTree>
    <p:extLst>
      <p:ext uri="{BB962C8B-B14F-4D97-AF65-F5344CB8AC3E}">
        <p14:creationId xmlns:p14="http://schemas.microsoft.com/office/powerpoint/2010/main" val="2729481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Michael C. Feathers, Working Effectively with Legacy Code</a:t>
            </a:r>
            <a:endParaRPr lang="fa-I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Legacy code is code without tests</a:t>
            </a:r>
            <a:endParaRPr lang="fa-I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a-IR" dirty="0" err="1" smtClean="0"/>
              <a:t>کدهای</a:t>
            </a:r>
            <a:r>
              <a:rPr lang="fa-IR" dirty="0" smtClean="0"/>
              <a:t>  </a:t>
            </a:r>
            <a:r>
              <a:rPr lang="fa-IR" dirty="0" err="1" smtClean="0"/>
              <a:t>قديمی</a:t>
            </a:r>
            <a:endParaRPr lang="fa-I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a-I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a-IR" dirty="0" err="1" smtClean="0"/>
              <a:t>اسلايدهای</a:t>
            </a:r>
            <a:r>
              <a:rPr lang="fa-IR" dirty="0" smtClean="0"/>
              <a:t> </a:t>
            </a:r>
            <a:r>
              <a:rPr lang="fa-IR" dirty="0" err="1" smtClean="0"/>
              <a:t>تکميلی</a:t>
            </a:r>
            <a:r>
              <a:rPr lang="fa-IR" dirty="0" smtClean="0"/>
              <a:t> را </a:t>
            </a:r>
            <a:r>
              <a:rPr lang="fa-IR" dirty="0" err="1" smtClean="0"/>
              <a:t>ببينيد</a:t>
            </a:r>
            <a:endParaRPr lang="fa-I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a-IR" dirty="0" err="1" smtClean="0"/>
              <a:t>تمرين</a:t>
            </a:r>
            <a:r>
              <a:rPr lang="fa-IR" dirty="0" smtClean="0"/>
              <a:t> را انجام </a:t>
            </a:r>
            <a:r>
              <a:rPr lang="fa-IR" dirty="0" err="1" smtClean="0"/>
              <a:t>دهيد</a:t>
            </a:r>
            <a:endParaRPr lang="en-US" dirty="0" smtClean="0"/>
          </a:p>
        </p:txBody>
      </p:sp>
      <p:sp>
        <p:nvSpPr>
          <p:cNvPr id="4" name="Slide Number Placeholder 3"/>
          <p:cNvSpPr>
            <a:spLocks noGrp="1"/>
          </p:cNvSpPr>
          <p:nvPr>
            <p:ph type="sldNum" sz="quarter" idx="10"/>
          </p:nvPr>
        </p:nvSpPr>
        <p:spPr/>
        <p:txBody>
          <a:bodyPr/>
          <a:lstStyle/>
          <a:p>
            <a:fld id="{3BA92A84-B271-4996-88A0-2F83FECD3302}" type="slidenum">
              <a:rPr lang="en-US" smtClean="0"/>
              <a:t>47</a:t>
            </a:fld>
            <a:endParaRPr lang="en-US"/>
          </a:p>
        </p:txBody>
      </p:sp>
    </p:spTree>
    <p:extLst>
      <p:ext uri="{BB962C8B-B14F-4D97-AF65-F5344CB8AC3E}">
        <p14:creationId xmlns:p14="http://schemas.microsoft.com/office/powerpoint/2010/main" val="338642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اين بحثها بهتر</a:t>
            </a:r>
            <a:r>
              <a:rPr lang="fa-IR" baseline="0" dirty="0" smtClean="0"/>
              <a:t> است در موضوع کيفيت نرم افزار و خارج از ارائه آزمون واحد مطرح شود</a:t>
            </a:r>
          </a:p>
          <a:p>
            <a:pPr algn="r" rtl="1"/>
            <a:r>
              <a:rPr lang="fa-IR" baseline="0" dirty="0" smtClean="0"/>
              <a:t>مثلاً به عنوان مقدمه موضوع کيفيت نرم افزار</a:t>
            </a:r>
            <a:endParaRPr lang="en-US" dirty="0"/>
          </a:p>
        </p:txBody>
      </p:sp>
      <p:sp>
        <p:nvSpPr>
          <p:cNvPr id="4" name="Slide Number Placeholder 3"/>
          <p:cNvSpPr>
            <a:spLocks noGrp="1"/>
          </p:cNvSpPr>
          <p:nvPr>
            <p:ph type="sldNum" sz="quarter" idx="10"/>
          </p:nvPr>
        </p:nvSpPr>
        <p:spPr/>
        <p:txBody>
          <a:bodyPr/>
          <a:lstStyle/>
          <a:p>
            <a:fld id="{3BA92A84-B271-4996-88A0-2F83FECD3302}" type="slidenum">
              <a:rPr lang="en-US" smtClean="0"/>
              <a:t>49</a:t>
            </a:fld>
            <a:endParaRPr lang="en-US"/>
          </a:p>
        </p:txBody>
      </p:sp>
    </p:spTree>
    <p:extLst>
      <p:ext uri="{BB962C8B-B14F-4D97-AF65-F5344CB8AC3E}">
        <p14:creationId xmlns:p14="http://schemas.microsoft.com/office/powerpoint/2010/main" val="3760479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در</a:t>
            </a:r>
            <a:r>
              <a:rPr lang="fa-IR" baseline="0" dirty="0" smtClean="0"/>
              <a:t> </a:t>
            </a:r>
            <a:r>
              <a:rPr lang="fa-IR" baseline="0" dirty="0" err="1" smtClean="0"/>
              <a:t>اين</a:t>
            </a:r>
            <a:r>
              <a:rPr lang="fa-IR" baseline="0" dirty="0" smtClean="0"/>
              <a:t> ارائه، آزمون، </a:t>
            </a:r>
            <a:r>
              <a:rPr lang="fa-IR" baseline="0" dirty="0" err="1" smtClean="0"/>
              <a:t>آزمايش</a:t>
            </a:r>
            <a:r>
              <a:rPr lang="fa-IR" baseline="0" dirty="0" smtClean="0"/>
              <a:t> و تست به جای هم به کار </a:t>
            </a:r>
            <a:r>
              <a:rPr lang="fa-IR" baseline="0" dirty="0" err="1" smtClean="0"/>
              <a:t>می‌روند</a:t>
            </a:r>
            <a:endParaRPr lang="fa-IR" baseline="0" dirty="0" smtClean="0"/>
          </a:p>
          <a:p>
            <a:pPr algn="r" rtl="1"/>
            <a:r>
              <a:rPr lang="fa-IR" baseline="0" dirty="0" err="1" smtClean="0"/>
              <a:t>همچنين</a:t>
            </a:r>
            <a:r>
              <a:rPr lang="fa-IR" baseline="0" dirty="0" smtClean="0"/>
              <a:t> منظور از آزمون واحد ، </a:t>
            </a:r>
            <a:r>
              <a:rPr lang="en-US" baseline="0" dirty="0" smtClean="0"/>
              <a:t>Unit Test</a:t>
            </a:r>
            <a:r>
              <a:rPr lang="fa-IR" baseline="0" dirty="0" smtClean="0"/>
              <a:t> است</a:t>
            </a:r>
            <a:endParaRPr lang="en-US" dirty="0"/>
          </a:p>
        </p:txBody>
      </p:sp>
      <p:sp>
        <p:nvSpPr>
          <p:cNvPr id="4" name="Slide Number Placeholder 3"/>
          <p:cNvSpPr>
            <a:spLocks noGrp="1"/>
          </p:cNvSpPr>
          <p:nvPr>
            <p:ph type="sldNum" sz="quarter" idx="10"/>
          </p:nvPr>
        </p:nvSpPr>
        <p:spPr/>
        <p:txBody>
          <a:bodyPr/>
          <a:lstStyle/>
          <a:p>
            <a:fld id="{3BA92A84-B271-4996-88A0-2F83FECD3302}" type="slidenum">
              <a:rPr lang="en-US" smtClean="0"/>
              <a:t>2</a:t>
            </a:fld>
            <a:endParaRPr lang="en-US"/>
          </a:p>
        </p:txBody>
      </p:sp>
    </p:spTree>
    <p:extLst>
      <p:ext uri="{BB962C8B-B14F-4D97-AF65-F5344CB8AC3E}">
        <p14:creationId xmlns:p14="http://schemas.microsoft.com/office/powerpoint/2010/main" val="1639736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A92A84-B271-4996-88A0-2F83FECD3302}" type="slidenum">
              <a:rPr lang="en-US" smtClean="0"/>
              <a:t>6</a:t>
            </a:fld>
            <a:endParaRPr lang="en-US"/>
          </a:p>
        </p:txBody>
      </p:sp>
    </p:spTree>
    <p:extLst>
      <p:ext uri="{BB962C8B-B14F-4D97-AF65-F5344CB8AC3E}">
        <p14:creationId xmlns:p14="http://schemas.microsoft.com/office/powerpoint/2010/main" val="3812960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A92A84-B271-4996-88A0-2F83FECD3302}" type="slidenum">
              <a:rPr lang="en-US" smtClean="0"/>
              <a:t>8</a:t>
            </a:fld>
            <a:endParaRPr lang="en-US"/>
          </a:p>
        </p:txBody>
      </p:sp>
    </p:spTree>
    <p:extLst>
      <p:ext uri="{BB962C8B-B14F-4D97-AF65-F5344CB8AC3E}">
        <p14:creationId xmlns:p14="http://schemas.microsoft.com/office/powerpoint/2010/main" val="958805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92A84-B271-4996-88A0-2F83FECD3302}" type="slidenum">
              <a:rPr lang="en-US" smtClean="0"/>
              <a:t>15</a:t>
            </a:fld>
            <a:endParaRPr lang="en-US"/>
          </a:p>
        </p:txBody>
      </p:sp>
    </p:spTree>
    <p:extLst>
      <p:ext uri="{BB962C8B-B14F-4D97-AF65-F5344CB8AC3E}">
        <p14:creationId xmlns:p14="http://schemas.microsoft.com/office/powerpoint/2010/main" val="2863389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در هنگام ارائه:</a:t>
            </a:r>
            <a:r>
              <a:rPr lang="fa-IR" baseline="0" dirty="0" smtClean="0"/>
              <a:t> بازگشت به اسلايد قبلی</a:t>
            </a:r>
            <a:endParaRPr lang="en-US" dirty="0"/>
          </a:p>
        </p:txBody>
      </p:sp>
      <p:sp>
        <p:nvSpPr>
          <p:cNvPr id="4" name="Slide Number Placeholder 3"/>
          <p:cNvSpPr>
            <a:spLocks noGrp="1"/>
          </p:cNvSpPr>
          <p:nvPr>
            <p:ph type="sldNum" sz="quarter" idx="10"/>
          </p:nvPr>
        </p:nvSpPr>
        <p:spPr/>
        <p:txBody>
          <a:bodyPr/>
          <a:lstStyle/>
          <a:p>
            <a:fld id="{3BA92A84-B271-4996-88A0-2F83FECD3302}" type="slidenum">
              <a:rPr lang="en-US" smtClean="0"/>
              <a:t>19</a:t>
            </a:fld>
            <a:endParaRPr lang="en-US"/>
          </a:p>
        </p:txBody>
      </p:sp>
    </p:spTree>
    <p:extLst>
      <p:ext uri="{BB962C8B-B14F-4D97-AF65-F5344CB8AC3E}">
        <p14:creationId xmlns:p14="http://schemas.microsoft.com/office/powerpoint/2010/main" val="2705395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startup</a:t>
            </a:r>
          </a:p>
          <a:p>
            <a:r>
              <a:rPr lang="en-US" sz="1200" kern="1200" dirty="0" smtClean="0">
                <a:solidFill>
                  <a:schemeClr val="tx1"/>
                </a:solidFill>
                <a:latin typeface="+mn-lt"/>
                <a:ea typeface="+mn-ea"/>
                <a:cs typeface="+mn-cs"/>
              </a:rPr>
              <a:t>CONSTRUCTOR</a:t>
            </a:r>
          </a:p>
          <a:p>
            <a:r>
              <a:rPr lang="en-US" sz="1200" kern="1200" dirty="0" smtClean="0">
                <a:solidFill>
                  <a:schemeClr val="tx1"/>
                </a:solidFill>
                <a:latin typeface="+mn-lt"/>
                <a:ea typeface="+mn-ea"/>
                <a:cs typeface="+mn-cs"/>
              </a:rPr>
              <a:t>setup</a:t>
            </a:r>
          </a:p>
          <a:p>
            <a:r>
              <a:rPr lang="en-US" sz="1200" kern="1200" dirty="0" err="1" smtClean="0">
                <a:solidFill>
                  <a:schemeClr val="tx1"/>
                </a:solidFill>
                <a:latin typeface="+mn-lt"/>
                <a:ea typeface="+mn-ea"/>
                <a:cs typeface="+mn-cs"/>
              </a:rPr>
              <a:t>testNullValue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teardown</a:t>
            </a:r>
          </a:p>
          <a:p>
            <a:r>
              <a:rPr lang="en-US" sz="1200" kern="1200" dirty="0" smtClean="0">
                <a:solidFill>
                  <a:schemeClr val="tx1"/>
                </a:solidFill>
                <a:latin typeface="+mn-lt"/>
                <a:ea typeface="+mn-ea"/>
                <a:cs typeface="+mn-cs"/>
              </a:rPr>
              <a:t>CONSTRUCTOR</a:t>
            </a:r>
          </a:p>
          <a:p>
            <a:r>
              <a:rPr lang="en-US" sz="1200" kern="1200" dirty="0" smtClean="0">
                <a:solidFill>
                  <a:schemeClr val="tx1"/>
                </a:solidFill>
                <a:latin typeface="+mn-lt"/>
                <a:ea typeface="+mn-ea"/>
                <a:cs typeface="+mn-cs"/>
              </a:rPr>
              <a:t>setup</a:t>
            </a:r>
          </a:p>
          <a:p>
            <a:r>
              <a:rPr lang="en-US" sz="1200" kern="1200" dirty="0" err="1" smtClean="0">
                <a:solidFill>
                  <a:schemeClr val="tx1"/>
                </a:solidFill>
                <a:latin typeface="+mn-lt"/>
                <a:ea typeface="+mn-ea"/>
                <a:cs typeface="+mn-cs"/>
              </a:rPr>
              <a:t>testNormal</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teardown</a:t>
            </a:r>
          </a:p>
          <a:p>
            <a:r>
              <a:rPr lang="en-US" sz="1200" kern="1200" dirty="0" smtClean="0">
                <a:solidFill>
                  <a:schemeClr val="tx1"/>
                </a:solidFill>
                <a:latin typeface="+mn-lt"/>
                <a:ea typeface="+mn-ea"/>
                <a:cs typeface="+mn-cs"/>
              </a:rPr>
              <a:t>shutdown</a:t>
            </a:r>
          </a:p>
          <a:p>
            <a:endParaRPr lang="en-US" dirty="0"/>
          </a:p>
        </p:txBody>
      </p:sp>
      <p:sp>
        <p:nvSpPr>
          <p:cNvPr id="4" name="Slide Number Placeholder 3"/>
          <p:cNvSpPr>
            <a:spLocks noGrp="1"/>
          </p:cNvSpPr>
          <p:nvPr>
            <p:ph type="sldNum" sz="quarter" idx="10"/>
          </p:nvPr>
        </p:nvSpPr>
        <p:spPr/>
        <p:txBody>
          <a:bodyPr/>
          <a:lstStyle/>
          <a:p>
            <a:fld id="{3BA92A84-B271-4996-88A0-2F83FECD3302}" type="slidenum">
              <a:rPr lang="en-US" smtClean="0"/>
              <a:t>25</a:t>
            </a:fld>
            <a:endParaRPr lang="en-US"/>
          </a:p>
        </p:txBody>
      </p:sp>
    </p:spTree>
    <p:extLst>
      <p:ext uri="{BB962C8B-B14F-4D97-AF65-F5344CB8AC3E}">
        <p14:creationId xmlns:p14="http://schemas.microsoft.com/office/powerpoint/2010/main" val="2668135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پاسخ صحيح: 9</a:t>
            </a:r>
            <a:endParaRPr lang="en-US" dirty="0"/>
          </a:p>
        </p:txBody>
      </p:sp>
      <p:sp>
        <p:nvSpPr>
          <p:cNvPr id="4" name="Slide Number Placeholder 3"/>
          <p:cNvSpPr>
            <a:spLocks noGrp="1"/>
          </p:cNvSpPr>
          <p:nvPr>
            <p:ph type="sldNum" sz="quarter" idx="10"/>
          </p:nvPr>
        </p:nvSpPr>
        <p:spPr/>
        <p:txBody>
          <a:bodyPr/>
          <a:lstStyle/>
          <a:p>
            <a:fld id="{3BA92A84-B271-4996-88A0-2F83FECD3302}" type="slidenum">
              <a:rPr lang="en-US" smtClean="0"/>
              <a:t>27</a:t>
            </a:fld>
            <a:endParaRPr lang="en-US"/>
          </a:p>
        </p:txBody>
      </p:sp>
    </p:spTree>
    <p:extLst>
      <p:ext uri="{BB962C8B-B14F-4D97-AF65-F5344CB8AC3E}">
        <p14:creationId xmlns:p14="http://schemas.microsoft.com/office/powerpoint/2010/main" val="1696576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خسارت ناخواسته: آمدی</a:t>
            </a:r>
            <a:r>
              <a:rPr lang="fa-IR" baseline="0" dirty="0" smtClean="0"/>
              <a:t> ابرویش را درست کنی، چشمش را کور کردی!</a:t>
            </a:r>
          </a:p>
          <a:p>
            <a:pPr algn="r" rtl="1"/>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kəˈlæt</a:t>
            </a:r>
            <a:r>
              <a:rPr lang="en-US" sz="1200" b="0" i="0" kern="1200" dirty="0" smtClean="0">
                <a:solidFill>
                  <a:schemeClr val="tx1"/>
                </a:solidFill>
                <a:effectLst/>
                <a:latin typeface="+mn-lt"/>
                <a:ea typeface="+mn-ea"/>
                <a:cs typeface="+mn-cs"/>
              </a:rPr>
              <a:t>(ə)</a:t>
            </a:r>
            <a:r>
              <a:rPr lang="en-US" sz="1200" b="0" i="0" kern="1200" dirty="0" err="1" smtClean="0">
                <a:solidFill>
                  <a:schemeClr val="tx1"/>
                </a:solidFill>
                <a:effectLst/>
                <a:latin typeface="+mn-lt"/>
                <a:ea typeface="+mn-ea"/>
                <a:cs typeface="+mn-cs"/>
              </a:rPr>
              <a:t>rəl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BA92A84-B271-4996-88A0-2F83FECD3302}" type="slidenum">
              <a:rPr lang="en-US" smtClean="0"/>
              <a:t>32</a:t>
            </a:fld>
            <a:endParaRPr lang="en-US"/>
          </a:p>
        </p:txBody>
      </p:sp>
    </p:spTree>
    <p:extLst>
      <p:ext uri="{BB962C8B-B14F-4D97-AF65-F5344CB8AC3E}">
        <p14:creationId xmlns:p14="http://schemas.microsoft.com/office/powerpoint/2010/main" val="380294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cs typeface="B Titr" pitchFamily="2" charset="-78"/>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286000" y="5003322"/>
            <a:ext cx="6172200" cy="1371600"/>
          </a:xfrm>
        </p:spPr>
        <p:txBody>
          <a:bodyPr/>
          <a:lstStyle>
            <a:lvl1pPr marL="0" indent="0" algn="l" rtl="1">
              <a:buNone/>
              <a:defRPr sz="1800" b="1">
                <a:solidFill>
                  <a:schemeClr val="tx2"/>
                </a:solidFill>
                <a:cs typeface="B Titr" pitchFamily="2" charset="-78"/>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endParaRPr lang="en-US"/>
          </a:p>
        </p:txBody>
      </p:sp>
      <p:sp>
        <p:nvSpPr>
          <p:cNvPr id="5" name="Footer Placeholder 4"/>
          <p:cNvSpPr>
            <a:spLocks noGrp="1"/>
          </p:cNvSpPr>
          <p:nvPr>
            <p:ph type="ftr" sz="quarter" idx="11"/>
          </p:nvPr>
        </p:nvSpPr>
        <p:spPr>
          <a:xfrm rot="5400000">
            <a:off x="6990187"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a:xfrm>
            <a:off x="152400" y="5947410"/>
            <a:ext cx="609600" cy="521208"/>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endParaRPr lang="en-US"/>
          </a:p>
        </p:txBody>
      </p:sp>
      <p:sp>
        <p:nvSpPr>
          <p:cNvPr id="5" name="Footer Placeholder 4"/>
          <p:cNvSpPr>
            <a:spLocks noGrp="1"/>
          </p:cNvSpPr>
          <p:nvPr>
            <p:ph type="ftr" sz="quarter" idx="11"/>
          </p:nvPr>
        </p:nvSpPr>
        <p:spPr>
          <a:xfrm rot="5400000">
            <a:off x="6990187"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a:xfrm>
            <a:off x="152400" y="5947410"/>
            <a:ext cx="609600" cy="521208"/>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762000"/>
          </a:xfrm>
        </p:spPr>
        <p:txBody>
          <a:bodyPr>
            <a:normAutofit/>
          </a:bodyPr>
          <a:lstStyle>
            <a:lvl1pPr>
              <a:defRPr sz="3600">
                <a:cs typeface="B Titr" pitchFamily="2" charset="-78"/>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152400" y="1143000"/>
            <a:ext cx="8763000" cy="5486400"/>
          </a:xfrm>
        </p:spPr>
        <p:txBody>
          <a:bodyPr>
            <a:normAutofit/>
          </a:bodyPr>
          <a:lstStyle>
            <a:lvl1pPr marL="274320" indent="-274320">
              <a:lnSpc>
                <a:spcPct val="130000"/>
              </a:lnSpc>
              <a:spcBef>
                <a:spcPts val="800"/>
              </a:spcBef>
              <a:buFont typeface="Wingdings" panose="05000000000000000000" pitchFamily="2" charset="2"/>
              <a:buChar char=""/>
              <a:defRPr sz="3200">
                <a:cs typeface="B Nazanin" pitchFamily="2" charset="-78"/>
              </a:defRPr>
            </a:lvl1pPr>
            <a:lvl2pPr>
              <a:lnSpc>
                <a:spcPct val="130000"/>
              </a:lnSpc>
              <a:defRPr sz="2800">
                <a:cs typeface="B Nazanin" pitchFamily="2" charset="-78"/>
              </a:defRPr>
            </a:lvl2pPr>
            <a:lvl3pPr>
              <a:lnSpc>
                <a:spcPct val="130000"/>
              </a:lnSpc>
              <a:defRPr sz="2400">
                <a:cs typeface="B Nazanin" pitchFamily="2" charset="-78"/>
              </a:defRPr>
            </a:lvl3pPr>
            <a:lvl4pPr>
              <a:lnSpc>
                <a:spcPct val="130000"/>
              </a:lnSpc>
              <a:defRPr sz="2400">
                <a:cs typeface="B Nazanin" pitchFamily="2" charset="-78"/>
              </a:defRPr>
            </a:lvl4pPr>
            <a:lvl5pPr>
              <a:lnSpc>
                <a:spcPct val="130000"/>
              </a:lnSpc>
              <a:defRPr sz="2000">
                <a:cs typeface="B Nazanin" pitchFamily="2" charset="-78"/>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cxnSp>
        <p:nvCxnSpPr>
          <p:cNvPr id="4" name="Straight Connector 3"/>
          <p:cNvCxnSpPr/>
          <p:nvPr userDrawn="1"/>
        </p:nvCxnSpPr>
        <p:spPr>
          <a:xfrm>
            <a:off x="152400" y="990600"/>
            <a:ext cx="8763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Footer Placeholder 12"/>
          <p:cNvSpPr txBox="1">
            <a:spLocks/>
          </p:cNvSpPr>
          <p:nvPr userDrawn="1"/>
        </p:nvSpPr>
        <p:spPr>
          <a:xfrm>
            <a:off x="6477000" y="6492240"/>
            <a:ext cx="2514600" cy="365760"/>
          </a:xfrm>
          <a:prstGeom prst="rect">
            <a:avLst/>
          </a:prstGeom>
        </p:spPr>
        <p:txBody>
          <a:bodyPr vert="horz" anchor="ctr" anchorCtr="0"/>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fa-IR" sz="1200" b="1" i="0" u="none" strike="noStrike" kern="1200" cap="none" spc="0" normalizeH="0" baseline="0" noProof="0" dirty="0" smtClean="0">
                <a:ln>
                  <a:noFill/>
                </a:ln>
                <a:solidFill>
                  <a:schemeClr val="tx2"/>
                </a:solidFill>
                <a:effectLst/>
                <a:uLnTx/>
                <a:uFillTx/>
                <a:latin typeface="+mn-lt"/>
                <a:ea typeface="+mn-ea"/>
                <a:cs typeface="B Traffic" pitchFamily="2" charset="-78"/>
              </a:rPr>
              <a:t>آزمون واحد (</a:t>
            </a:r>
            <a:r>
              <a:rPr kumimoji="0" lang="en-US" sz="1200" b="1" i="0" u="none" strike="noStrike" kern="1200" cap="none" spc="0" normalizeH="0" baseline="0" noProof="0" dirty="0" smtClean="0">
                <a:ln>
                  <a:noFill/>
                </a:ln>
                <a:solidFill>
                  <a:schemeClr val="tx2"/>
                </a:solidFill>
                <a:effectLst/>
                <a:uLnTx/>
                <a:uFillTx/>
                <a:latin typeface="+mn-lt"/>
                <a:ea typeface="+mn-ea"/>
                <a:cs typeface="B Traffic" pitchFamily="2" charset="-78"/>
              </a:rPr>
              <a:t>Unit Testing</a:t>
            </a:r>
            <a:r>
              <a:rPr kumimoji="0" lang="fa-IR" sz="1200" b="1" i="0" u="none" strike="noStrike" kern="1200" cap="none" spc="0" normalizeH="0" baseline="0" noProof="0" dirty="0" smtClean="0">
                <a:ln>
                  <a:noFill/>
                </a:ln>
                <a:solidFill>
                  <a:schemeClr val="tx2"/>
                </a:solidFill>
                <a:effectLst/>
                <a:uLnTx/>
                <a:uFillTx/>
                <a:latin typeface="+mn-lt"/>
                <a:ea typeface="+mn-ea"/>
                <a:cs typeface="B Traffic" pitchFamily="2" charset="-78"/>
              </a:rPr>
              <a:t>)</a:t>
            </a:r>
            <a:endParaRPr kumimoji="0" lang="en-US" sz="1200" b="1" i="0" u="none" strike="noStrike" kern="1200" cap="none" spc="0" normalizeH="0" baseline="0" noProof="0" dirty="0">
              <a:ln>
                <a:noFill/>
              </a:ln>
              <a:solidFill>
                <a:schemeClr val="tx2"/>
              </a:solidFill>
              <a:effectLst/>
              <a:uLnTx/>
              <a:uFillTx/>
              <a:latin typeface="+mn-lt"/>
              <a:ea typeface="+mn-ea"/>
              <a:cs typeface="B Traffic" pitchFamily="2" charset="-78"/>
            </a:endParaRPr>
          </a:p>
        </p:txBody>
      </p:sp>
      <p:sp>
        <p:nvSpPr>
          <p:cNvPr id="7" name="Footer Placeholder 12"/>
          <p:cNvSpPr txBox="1">
            <a:spLocks/>
          </p:cNvSpPr>
          <p:nvPr userDrawn="1"/>
        </p:nvSpPr>
        <p:spPr>
          <a:xfrm>
            <a:off x="2819400" y="6492240"/>
            <a:ext cx="2590800" cy="365760"/>
          </a:xfrm>
          <a:prstGeom prst="rect">
            <a:avLst/>
          </a:prstGeom>
        </p:spPr>
        <p:txBody>
          <a:bodyPr vert="horz" rtlCol="0" anchor="ctr"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632E62"/>
                </a:solidFill>
                <a:effectLst/>
                <a:uLnTx/>
                <a:uFillTx/>
                <a:latin typeface="+mn-lt"/>
                <a:ea typeface="+mn-ea"/>
                <a:cs typeface="B Traffic" pitchFamily="2" charset="-78"/>
              </a:rPr>
              <a:t>aliakbary@asta.ir</a:t>
            </a:r>
            <a:endParaRPr kumimoji="0" lang="en-US" sz="1400" b="1" i="0" u="none" strike="noStrike" kern="1200" cap="none" spc="0" normalizeH="0" baseline="0" noProof="0" dirty="0">
              <a:ln>
                <a:noFill/>
              </a:ln>
              <a:solidFill>
                <a:srgbClr val="632E62"/>
              </a:solidFill>
              <a:effectLst/>
              <a:uLnTx/>
              <a:uFillTx/>
              <a:latin typeface="+mn-lt"/>
              <a:ea typeface="+mn-ea"/>
              <a:cs typeface="B Traffic" pitchFamily="2" charset="-78"/>
            </a:endParaRPr>
          </a:p>
        </p:txBody>
      </p:sp>
      <p:cxnSp>
        <p:nvCxnSpPr>
          <p:cNvPr id="9" name="Straight Connector 8"/>
          <p:cNvCxnSpPr/>
          <p:nvPr userDrawn="1"/>
        </p:nvCxnSpPr>
        <p:spPr>
          <a:xfrm flipH="1" flipV="1">
            <a:off x="152400" y="6477000"/>
            <a:ext cx="8763000" cy="1"/>
          </a:xfrm>
          <a:prstGeom prst="line">
            <a:avLst/>
          </a:prstGeom>
          <a:ln w="12700">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12"/>
          <p:cNvSpPr txBox="1">
            <a:spLocks/>
          </p:cNvSpPr>
          <p:nvPr userDrawn="1"/>
        </p:nvSpPr>
        <p:spPr>
          <a:xfrm>
            <a:off x="457200" y="6492240"/>
            <a:ext cx="1828800" cy="365760"/>
          </a:xfrm>
          <a:prstGeom prst="rect">
            <a:avLst/>
          </a:prstGeom>
        </p:spPr>
        <p:txBody>
          <a:bodyPr vert="horz" anchor="ctr"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a-IR" sz="1200" b="1" i="0" u="none" strike="noStrike" kern="1200" cap="none" spc="0" normalizeH="0" baseline="0" noProof="0" dirty="0" smtClean="0">
                <a:ln>
                  <a:noFill/>
                </a:ln>
                <a:solidFill>
                  <a:schemeClr val="tx2"/>
                </a:solidFill>
                <a:effectLst/>
                <a:uLnTx/>
                <a:uFillTx/>
                <a:latin typeface="+mn-lt"/>
                <a:ea typeface="+mn-ea"/>
                <a:cs typeface="B Traffic" pitchFamily="2" charset="-78"/>
              </a:rPr>
              <a:t>انجمن </a:t>
            </a:r>
            <a:r>
              <a:rPr kumimoji="0" lang="fa-IR" sz="1200" b="1" i="0" u="none" strike="noStrike" kern="1200" cap="none" spc="0" normalizeH="0" baseline="0" noProof="0" dirty="0" err="1" smtClean="0">
                <a:ln>
                  <a:noFill/>
                </a:ln>
                <a:solidFill>
                  <a:schemeClr val="tx2"/>
                </a:solidFill>
                <a:effectLst/>
                <a:uLnTx/>
                <a:uFillTx/>
                <a:latin typeface="+mn-lt"/>
                <a:ea typeface="+mn-ea"/>
                <a:cs typeface="B Traffic" pitchFamily="2" charset="-78"/>
              </a:rPr>
              <a:t>جاواکاپ</a:t>
            </a:r>
            <a:endParaRPr kumimoji="0" lang="en-US" sz="1200" b="1" i="0" u="none" strike="noStrike" kern="1200" cap="none" spc="0" normalizeH="0" baseline="0" noProof="0" dirty="0">
              <a:ln>
                <a:noFill/>
              </a:ln>
              <a:solidFill>
                <a:schemeClr val="tx2"/>
              </a:solidFill>
              <a:effectLst/>
              <a:uLnTx/>
              <a:uFillTx/>
              <a:latin typeface="+mn-lt"/>
              <a:ea typeface="+mn-ea"/>
              <a:cs typeface="B Traffic" pitchFamily="2" charset="-78"/>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83044" y="6565367"/>
            <a:ext cx="736156" cy="292633"/>
          </a:xfrm>
          <a:prstGeom prst="rect">
            <a:avLst/>
          </a:prstGeom>
        </p:spPr>
      </p:pic>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100" y="6271260"/>
            <a:ext cx="419100" cy="58674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cs typeface="B Titr" pitchFamily="2" charset="-78"/>
              </a:defRPr>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152400" y="1143000"/>
            <a:ext cx="3962400" cy="5486400"/>
          </a:xfrm>
        </p:spPr>
        <p:txBody>
          <a:bodyPr/>
          <a:lstStyle>
            <a:lvl1pPr>
              <a:defRPr>
                <a:cs typeface="B Nazanin" pitchFamily="2" charset="-78"/>
              </a:defRPr>
            </a:lvl1pPr>
            <a:lvl2pPr>
              <a:defRPr>
                <a:cs typeface="B Nazanin" pitchFamily="2" charset="-78"/>
              </a:defRPr>
            </a:lvl2pPr>
            <a:lvl3pPr>
              <a:defRPr>
                <a:cs typeface="B Nazanin" pitchFamily="2" charset="-78"/>
              </a:defRPr>
            </a:lvl3pPr>
            <a:lvl4pPr>
              <a:defRPr>
                <a:cs typeface="B Nazanin" pitchFamily="2" charset="-78"/>
              </a:defRPr>
            </a:lvl4pPr>
            <a:lvl5pPr>
              <a:defRPr>
                <a:cs typeface="B Nazanin" pitchFamily="2" charset="-78"/>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724400" y="1143000"/>
            <a:ext cx="4191000" cy="5486400"/>
          </a:xfrm>
        </p:spPr>
        <p:txBody>
          <a:bodyPr/>
          <a:lstStyle>
            <a:lvl1pPr>
              <a:defRPr>
                <a:cs typeface="B Nazanin" pitchFamily="2" charset="-78"/>
              </a:defRPr>
            </a:lvl1pPr>
            <a:lvl2pPr>
              <a:defRPr>
                <a:cs typeface="B Nazanin" pitchFamily="2" charset="-78"/>
              </a:defRPr>
            </a:lvl2pPr>
            <a:lvl3pPr>
              <a:defRPr>
                <a:cs typeface="B Nazanin" pitchFamily="2" charset="-78"/>
              </a:defRPr>
            </a:lvl3pPr>
            <a:lvl4pPr>
              <a:defRPr>
                <a:cs typeface="B Nazanin" pitchFamily="2" charset="-78"/>
              </a:defRPr>
            </a:lvl4pPr>
            <a:lvl5pPr>
              <a:defRPr>
                <a:cs typeface="B Nazanin" pitchFamily="2" charset="-78"/>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2" name="Title 1"/>
          <p:cNvSpPr>
            <a:spLocks noGrp="1"/>
          </p:cNvSpPr>
          <p:nvPr>
            <p:ph type="title"/>
          </p:nvPr>
        </p:nvSpPr>
        <p:spPr>
          <a:xfrm>
            <a:off x="152400" y="228600"/>
            <a:ext cx="8763000" cy="762000"/>
          </a:xfrm>
        </p:spPr>
        <p:txBody>
          <a:bodyPr>
            <a:normAutofit/>
          </a:bodyPr>
          <a:lstStyle>
            <a:lvl1pPr>
              <a:defRPr sz="3600">
                <a:cs typeface="B Titr" pitchFamily="2" charset="-78"/>
              </a:defRPr>
            </a:lvl1pPr>
          </a:lstStyle>
          <a:p>
            <a:r>
              <a:rPr kumimoji="0" lang="en-US" dirty="0" smtClean="0"/>
              <a:t>Click to edit Master title style</a:t>
            </a:r>
            <a:endParaRPr kumimoji="0" lang="en-US" dirty="0"/>
          </a:p>
        </p:txBody>
      </p:sp>
      <p:cxnSp>
        <p:nvCxnSpPr>
          <p:cNvPr id="13" name="Straight Connector 12"/>
          <p:cNvCxnSpPr/>
          <p:nvPr userDrawn="1"/>
        </p:nvCxnSpPr>
        <p:spPr>
          <a:xfrm>
            <a:off x="152400" y="990600"/>
            <a:ext cx="8763000"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a:xfrm rot="5400000">
            <a:off x="7589520" y="1081851"/>
            <a:ext cx="2011680" cy="384048"/>
          </a:xfrm>
          <a:prstGeom prst="rect">
            <a:avLst/>
          </a:prstGeom>
        </p:spPr>
        <p:txBody>
          <a:bodyPr/>
          <a:lstStyle/>
          <a:p>
            <a:endParaRPr lang="en-US"/>
          </a:p>
        </p:txBody>
      </p:sp>
      <p:sp>
        <p:nvSpPr>
          <p:cNvPr id="8" name="Footer Placeholder 7"/>
          <p:cNvSpPr>
            <a:spLocks noGrp="1"/>
          </p:cNvSpPr>
          <p:nvPr>
            <p:ph type="ftr" sz="quarter" idx="11"/>
          </p:nvPr>
        </p:nvSpPr>
        <p:spPr>
          <a:xfrm rot="5400000">
            <a:off x="6990187" y="3737240"/>
            <a:ext cx="3200400" cy="365760"/>
          </a:xfrm>
          <a:prstGeom prst="rect">
            <a:avLst/>
          </a:prstGeom>
        </p:spPr>
        <p:txBody>
          <a:bodyPr/>
          <a:lstStyle/>
          <a:p>
            <a:endParaRPr lang="en-US"/>
          </a:p>
        </p:txBody>
      </p:sp>
      <p:sp>
        <p:nvSpPr>
          <p:cNvPr id="9" name="Slide Number Placeholder 8"/>
          <p:cNvSpPr>
            <a:spLocks noGrp="1"/>
          </p:cNvSpPr>
          <p:nvPr>
            <p:ph type="sldNum" sz="quarter" idx="12"/>
          </p:nvPr>
        </p:nvSpPr>
        <p:spPr>
          <a:xfrm>
            <a:off x="152400" y="5947410"/>
            <a:ext cx="609600" cy="521208"/>
          </a:xfrm>
          <a:prstGeom prst="rect">
            <a:avLst/>
          </a:prstGeom>
        </p:spPr>
        <p:txBody>
          <a:bodyPr/>
          <a:lstStyle/>
          <a:p>
            <a:fld id="{B6F15528-21DE-4FAA-801E-634DDDAF4B2B}"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a:xfrm rot="5400000">
            <a:off x="7589520" y="1081851"/>
            <a:ext cx="2011680" cy="384048"/>
          </a:xfrm>
          <a:prstGeom prst="rect">
            <a:avLst/>
          </a:prstGeom>
        </p:spPr>
        <p:txBody>
          <a:bodyPr rtlCol="0"/>
          <a:lstStyle/>
          <a:p>
            <a:endParaRPr lang="en-US"/>
          </a:p>
        </p:txBody>
      </p:sp>
      <p:sp>
        <p:nvSpPr>
          <p:cNvPr id="7" name="Slide Number Placeholder 6"/>
          <p:cNvSpPr>
            <a:spLocks noGrp="1"/>
          </p:cNvSpPr>
          <p:nvPr>
            <p:ph type="sldNum" sz="quarter" idx="11"/>
          </p:nvPr>
        </p:nvSpPr>
        <p:spPr>
          <a:xfrm>
            <a:off x="152400" y="5947410"/>
            <a:ext cx="609600" cy="521208"/>
          </a:xfrm>
          <a:prstGeom prst="rect">
            <a:avLst/>
          </a:prstGeom>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a:xfrm rot="5400000">
            <a:off x="6990187" y="3737240"/>
            <a:ext cx="3200400" cy="365760"/>
          </a:xfrm>
          <a:prstGeom prst="rect">
            <a:avLst/>
          </a:prstGeom>
        </p:spPr>
        <p:txBody>
          <a:bodyPr rtlCol="0"/>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7589520" y="1081851"/>
            <a:ext cx="2011680" cy="384048"/>
          </a:xfrm>
          <a:prstGeom prst="rect">
            <a:avLst/>
          </a:prstGeom>
        </p:spPr>
        <p:txBody>
          <a:bodyPr/>
          <a:lstStyle/>
          <a:p>
            <a:endParaRPr lang="en-US"/>
          </a:p>
        </p:txBody>
      </p:sp>
      <p:sp>
        <p:nvSpPr>
          <p:cNvPr id="3" name="Footer Placeholder 2"/>
          <p:cNvSpPr>
            <a:spLocks noGrp="1"/>
          </p:cNvSpPr>
          <p:nvPr>
            <p:ph type="ftr" sz="quarter" idx="11"/>
          </p:nvPr>
        </p:nvSpPr>
        <p:spPr>
          <a:xfrm rot="5400000">
            <a:off x="6990187" y="3737240"/>
            <a:ext cx="3200400" cy="365760"/>
          </a:xfrm>
          <a:prstGeom prst="rect">
            <a:avLst/>
          </a:prstGeom>
        </p:spPr>
        <p:txBody>
          <a:bodyPr/>
          <a:lstStyle/>
          <a:p>
            <a:endParaRPr lang="en-US"/>
          </a:p>
        </p:txBody>
      </p:sp>
      <p:sp>
        <p:nvSpPr>
          <p:cNvPr id="4" name="Slide Number Placeholder 3"/>
          <p:cNvSpPr>
            <a:spLocks noGrp="1"/>
          </p:cNvSpPr>
          <p:nvPr>
            <p:ph type="sldNum" sz="quarter" idx="12"/>
          </p:nvPr>
        </p:nvSpPr>
        <p:spPr>
          <a:xfrm>
            <a:off x="152400" y="5947410"/>
            <a:ext cx="609600" cy="521208"/>
          </a:xfrm>
          <a:prstGeom prst="rect">
            <a:avLst/>
          </a:prstGeom>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1"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a:xfrm rot="5400000">
            <a:off x="7589520" y="1081851"/>
            <a:ext cx="2011680" cy="384048"/>
          </a:xfrm>
          <a:prstGeom prst="rect">
            <a:avLst/>
          </a:prstGeom>
        </p:spPr>
        <p:txBody>
          <a:bodyPr rtlCol="0"/>
          <a:lstStyle/>
          <a:p>
            <a:endParaRPr lang="en-US"/>
          </a:p>
        </p:txBody>
      </p:sp>
      <p:sp>
        <p:nvSpPr>
          <p:cNvPr id="22" name="Slide Number Placeholder 21"/>
          <p:cNvSpPr>
            <a:spLocks noGrp="1"/>
          </p:cNvSpPr>
          <p:nvPr>
            <p:ph type="sldNum" sz="quarter" idx="15"/>
          </p:nvPr>
        </p:nvSpPr>
        <p:spPr>
          <a:xfrm>
            <a:off x="152400" y="5947410"/>
            <a:ext cx="609600" cy="521208"/>
          </a:xfrm>
          <a:prstGeom prst="rect">
            <a:avLst/>
          </a:prstGeom>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a:xfrm rot="5400000">
            <a:off x="6990187" y="3737240"/>
            <a:ext cx="3200400" cy="365760"/>
          </a:xfrm>
          <a:prstGeom prst="rect">
            <a:avLst/>
          </a:prstGeom>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9"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a:xfrm rot="5400000">
            <a:off x="7589520" y="1081851"/>
            <a:ext cx="2011680" cy="384048"/>
          </a:xfrm>
          <a:prstGeom prst="rect">
            <a:avLst/>
          </a:prstGeom>
        </p:spPr>
        <p:txBody>
          <a:bodyPr rtlCol="0"/>
          <a:lstStyle/>
          <a:p>
            <a:endParaRPr lang="en-US"/>
          </a:p>
        </p:txBody>
      </p:sp>
      <p:sp>
        <p:nvSpPr>
          <p:cNvPr id="18" name="Slide Number Placeholder 17"/>
          <p:cNvSpPr>
            <a:spLocks noGrp="1"/>
          </p:cNvSpPr>
          <p:nvPr>
            <p:ph type="sldNum" sz="quarter" idx="11"/>
          </p:nvPr>
        </p:nvSpPr>
        <p:spPr>
          <a:xfrm>
            <a:off x="152400" y="5947410"/>
            <a:ext cx="609600" cy="521208"/>
          </a:xfrm>
          <a:prstGeom prst="rect">
            <a:avLst/>
          </a:prstGeom>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a:xfrm rot="5400000">
            <a:off x="6990187" y="3737240"/>
            <a:ext cx="3200400" cy="365760"/>
          </a:xfrm>
          <a:prstGeom prst="rect">
            <a:avLst/>
          </a:prstGeom>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sldNum="0" hdr="0" ftr="0" dt="0"/>
  <p:txStyles>
    <p:titleStyle>
      <a:lvl1pPr algn="r" rtl="1"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javaworld.com/article/2158622/developer-tools-ide/java-developers-prefer-junit-jenkins-and-git.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www.tutorialspoint.com/junit/junit_tutorial.pdf"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a-IR" dirty="0" smtClean="0"/>
              <a:t>آزمون واحد در جاوا</a:t>
            </a:r>
            <a:r>
              <a:rPr lang="en-US" dirty="0" smtClean="0"/>
              <a:t/>
            </a:r>
            <a:br>
              <a:rPr lang="en-US" dirty="0" smtClean="0"/>
            </a:br>
            <a:r>
              <a:rPr lang="en-US" dirty="0" smtClean="0"/>
              <a:t>Unit Testing in Java</a:t>
            </a:r>
            <a:endParaRPr lang="en-US" dirty="0"/>
          </a:p>
        </p:txBody>
      </p:sp>
      <p:sp>
        <p:nvSpPr>
          <p:cNvPr id="3" name="Subtitle 2"/>
          <p:cNvSpPr>
            <a:spLocks noGrp="1"/>
          </p:cNvSpPr>
          <p:nvPr>
            <p:ph type="subTitle" idx="1"/>
          </p:nvPr>
        </p:nvSpPr>
        <p:spPr/>
        <p:txBody>
          <a:bodyPr/>
          <a:lstStyle/>
          <a:p>
            <a:r>
              <a:rPr lang="fa-IR" dirty="0" smtClean="0">
                <a:solidFill>
                  <a:schemeClr val="tx2">
                    <a:lumMod val="75000"/>
                  </a:schemeClr>
                </a:solidFill>
              </a:rPr>
              <a:t>صادق علی‌اکبری</a:t>
            </a:r>
          </a:p>
        </p:txBody>
      </p:sp>
      <p:sp>
        <p:nvSpPr>
          <p:cNvPr id="4" name="Title 1"/>
          <p:cNvSpPr txBox="1">
            <a:spLocks/>
          </p:cNvSpPr>
          <p:nvPr/>
        </p:nvSpPr>
        <p:spPr>
          <a:xfrm>
            <a:off x="2438400" y="381000"/>
            <a:ext cx="6172200" cy="1894362"/>
          </a:xfrm>
          <a:prstGeom prst="rect">
            <a:avLst/>
          </a:prstGeom>
        </p:spPr>
        <p:txBody>
          <a:bodyPr vert="horz" anchor="b">
            <a:normAutofit/>
          </a:bodyPr>
          <a:lstStyle>
            <a:lvl1pPr algn="r" rtl="1" eaLnBrk="1" latinLnBrk="0" hangingPunct="1">
              <a:spcBef>
                <a:spcPct val="0"/>
              </a:spcBef>
              <a:buNone/>
              <a:defRPr kumimoji="0" sz="3000" b="1" kern="1200" cap="small" baseline="0">
                <a:solidFill>
                  <a:schemeClr val="tx2"/>
                </a:solidFill>
                <a:latin typeface="+mj-lt"/>
                <a:ea typeface="+mj-ea"/>
                <a:cs typeface="B Titr" pitchFamily="2" charset="-78"/>
              </a:defRPr>
            </a:lvl1pPr>
          </a:lstStyle>
          <a:p>
            <a:r>
              <a:rPr lang="fa-IR" dirty="0" smtClean="0">
                <a:solidFill>
                  <a:schemeClr val="tx2">
                    <a:lumMod val="60000"/>
                    <a:lumOff val="40000"/>
                  </a:schemeClr>
                </a:solidFill>
                <a:cs typeface="B Nazanin" panose="00000400000000000000" pitchFamily="2" charset="-78"/>
              </a:rPr>
              <a:t>دوره </a:t>
            </a:r>
            <a:r>
              <a:rPr lang="fa-IR" dirty="0" err="1" smtClean="0">
                <a:solidFill>
                  <a:schemeClr val="tx2">
                    <a:lumMod val="60000"/>
                    <a:lumOff val="40000"/>
                  </a:schemeClr>
                </a:solidFill>
                <a:cs typeface="B Nazanin" panose="00000400000000000000" pitchFamily="2" charset="-78"/>
              </a:rPr>
              <a:t>کيفيت</a:t>
            </a:r>
            <a:r>
              <a:rPr lang="fa-IR" dirty="0" smtClean="0">
                <a:solidFill>
                  <a:schemeClr val="tx2">
                    <a:lumMod val="60000"/>
                    <a:lumOff val="40000"/>
                  </a:schemeClr>
                </a:solidFill>
                <a:cs typeface="B Nazanin" panose="00000400000000000000" pitchFamily="2" charset="-78"/>
              </a:rPr>
              <a:t> </a:t>
            </a:r>
            <a:r>
              <a:rPr lang="fa-IR" dirty="0" err="1" smtClean="0">
                <a:solidFill>
                  <a:schemeClr val="tx2">
                    <a:lumMod val="60000"/>
                    <a:lumOff val="40000"/>
                  </a:schemeClr>
                </a:solidFill>
                <a:cs typeface="B Nazanin" panose="00000400000000000000" pitchFamily="2" charset="-78"/>
              </a:rPr>
              <a:t>نرم‌افزار</a:t>
            </a:r>
            <a:endParaRPr lang="en-US" dirty="0">
              <a:solidFill>
                <a:schemeClr val="tx2">
                  <a:lumMod val="60000"/>
                  <a:lumOff val="40000"/>
                </a:schemeClr>
              </a:solidFill>
              <a:cs typeface="B Nazanin" panose="00000400000000000000" pitchFamily="2" charset="-78"/>
            </a:endParaRPr>
          </a:p>
        </p:txBody>
      </p:sp>
    </p:spTree>
    <p:extLst>
      <p:ext uri="{BB962C8B-B14F-4D97-AF65-F5344CB8AC3E}">
        <p14:creationId xmlns:p14="http://schemas.microsoft.com/office/powerpoint/2010/main" val="482624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معنای آزمون واحد</a:t>
            </a:r>
            <a:endParaRPr lang="en-US" dirty="0"/>
          </a:p>
        </p:txBody>
      </p:sp>
      <p:sp>
        <p:nvSpPr>
          <p:cNvPr id="3" name="Content Placeholder 2"/>
          <p:cNvSpPr>
            <a:spLocks noGrp="1"/>
          </p:cNvSpPr>
          <p:nvPr>
            <p:ph sz="quarter" idx="1"/>
          </p:nvPr>
        </p:nvSpPr>
        <p:spPr/>
        <p:txBody>
          <a:bodyPr/>
          <a:lstStyle/>
          <a:p>
            <a:r>
              <a:rPr lang="fa-IR" dirty="0" smtClean="0"/>
              <a:t>آزمون </a:t>
            </a:r>
            <a:r>
              <a:rPr lang="fa-IR" dirty="0"/>
              <a:t>يک </a:t>
            </a:r>
            <a:r>
              <a:rPr lang="fa-IR" dirty="0" smtClean="0"/>
              <a:t>واحد (بخش) کوچک </a:t>
            </a:r>
            <a:r>
              <a:rPr lang="fa-IR" dirty="0"/>
              <a:t>از برنامه </a:t>
            </a:r>
          </a:p>
          <a:p>
            <a:pPr lvl="1"/>
            <a:r>
              <a:rPr lang="fa-IR" dirty="0"/>
              <a:t>مثلاً يک متد يا يک کلاس</a:t>
            </a:r>
            <a:endParaRPr lang="en-US" dirty="0"/>
          </a:p>
          <a:p>
            <a:r>
              <a:rPr lang="fa-IR" dirty="0" smtClean="0"/>
              <a:t>برای اطمينان از صحت عملکرد اين واحد</a:t>
            </a:r>
          </a:p>
          <a:p>
            <a:pPr lvl="1"/>
            <a:r>
              <a:rPr lang="fa-IR" dirty="0" smtClean="0"/>
              <a:t>آيا اين متد درست عمل می‌کند؟</a:t>
            </a:r>
          </a:p>
          <a:p>
            <a:pPr lvl="1"/>
            <a:r>
              <a:rPr lang="fa-IR" dirty="0" smtClean="0"/>
              <a:t>به ازای ورودی‌های مختلف، خروجی/رفتار مناسب توليد می‌کند؟</a:t>
            </a:r>
          </a:p>
          <a:p>
            <a:r>
              <a:rPr lang="fa-IR" dirty="0" smtClean="0"/>
              <a:t>هر بخش و جزء برنامه را جداگانه آزمايش می‌کنيم</a:t>
            </a:r>
          </a:p>
          <a:p>
            <a:pPr lvl="1"/>
            <a:r>
              <a:rPr lang="fa-IR" dirty="0" smtClean="0"/>
              <a:t>قبل از آزمايش کل سيستم</a:t>
            </a:r>
          </a:p>
          <a:p>
            <a:pPr lvl="1"/>
            <a:r>
              <a:rPr lang="fa-IR" dirty="0" smtClean="0"/>
              <a:t>مثال خودروسازی: آزمايش قطعات، قبل از آزمايش کل خودرو</a:t>
            </a:r>
          </a:p>
          <a:p>
            <a:pPr lvl="1"/>
            <a:endParaRPr lang="fa-IR" dirty="0" smtClean="0"/>
          </a:p>
        </p:txBody>
      </p:sp>
    </p:spTree>
    <p:extLst>
      <p:ext uri="{BB962C8B-B14F-4D97-AF65-F5344CB8AC3E}">
        <p14:creationId xmlns:p14="http://schemas.microsoft.com/office/powerpoint/2010/main" val="79941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روش سنتی آزمون واحد</a:t>
            </a:r>
            <a:endParaRPr lang="en-US" dirty="0"/>
          </a:p>
        </p:txBody>
      </p:sp>
      <p:sp>
        <p:nvSpPr>
          <p:cNvPr id="3" name="Content Placeholder 2"/>
          <p:cNvSpPr>
            <a:spLocks noGrp="1"/>
          </p:cNvSpPr>
          <p:nvPr>
            <p:ph sz="quarter" idx="1"/>
          </p:nvPr>
        </p:nvSpPr>
        <p:spPr/>
        <p:txBody>
          <a:bodyPr>
            <a:normAutofit fontScale="92500" lnSpcReduction="20000"/>
          </a:bodyPr>
          <a:lstStyle/>
          <a:p>
            <a:r>
              <a:rPr lang="fa-IR" dirty="0"/>
              <a:t>فرض </a:t>
            </a:r>
            <a:r>
              <a:rPr lang="fa-IR" dirty="0" smtClean="0"/>
              <a:t>كنيد: </a:t>
            </a:r>
            <a:r>
              <a:rPr lang="fa-IR" dirty="0"/>
              <a:t>يك </a:t>
            </a:r>
            <a:r>
              <a:rPr lang="fa-IR" dirty="0" smtClean="0"/>
              <a:t>متد </a:t>
            </a:r>
            <a:r>
              <a:rPr lang="fa-IR" dirty="0"/>
              <a:t>نوشتيم كه يك آرايه را مرتب </a:t>
            </a:r>
            <a:r>
              <a:rPr lang="fa-IR" dirty="0" smtClean="0"/>
              <a:t>می‌كند (</a:t>
            </a:r>
            <a:r>
              <a:rPr lang="en-US" dirty="0" smtClean="0"/>
              <a:t>sort</a:t>
            </a:r>
            <a:r>
              <a:rPr lang="fa-IR" dirty="0" smtClean="0"/>
              <a:t>)</a:t>
            </a:r>
            <a:endParaRPr lang="fa-IR" dirty="0"/>
          </a:p>
          <a:p>
            <a:r>
              <a:rPr lang="fa-IR" dirty="0"/>
              <a:t>يك </a:t>
            </a:r>
            <a:r>
              <a:rPr lang="fa-IR" dirty="0" smtClean="0"/>
              <a:t>متد</a:t>
            </a:r>
            <a:r>
              <a:rPr lang="en-US" dirty="0" smtClean="0"/>
              <a:t>main </a:t>
            </a:r>
            <a:r>
              <a:rPr lang="fa-IR" dirty="0" smtClean="0"/>
              <a:t> براي کلاس آن مي‌نويسيم </a:t>
            </a:r>
          </a:p>
          <a:p>
            <a:r>
              <a:rPr lang="fa-IR" dirty="0" smtClean="0"/>
              <a:t>چند </a:t>
            </a:r>
            <a:r>
              <a:rPr lang="fa-IR" dirty="0"/>
              <a:t>حالت از </a:t>
            </a:r>
            <a:r>
              <a:rPr lang="fa-IR" dirty="0" smtClean="0"/>
              <a:t>ورودي‌هاي مختلف </a:t>
            </a:r>
            <a:r>
              <a:rPr lang="fa-IR" dirty="0"/>
              <a:t>را امتحان </a:t>
            </a:r>
            <a:r>
              <a:rPr lang="fa-IR" dirty="0" smtClean="0"/>
              <a:t>مي‌كنيم</a:t>
            </a:r>
          </a:p>
          <a:p>
            <a:r>
              <a:rPr lang="fa-IR" dirty="0" smtClean="0"/>
              <a:t>خروجی‌ها را چاپ می‌کنيم (</a:t>
            </a:r>
            <a:r>
              <a:rPr lang="en-US" dirty="0" err="1" smtClean="0"/>
              <a:t>system.out.println</a:t>
            </a:r>
            <a:r>
              <a:rPr lang="fa-IR" dirty="0" smtClean="0"/>
              <a:t>)</a:t>
            </a:r>
            <a:endParaRPr lang="en-US" dirty="0" smtClean="0"/>
          </a:p>
          <a:p>
            <a:r>
              <a:rPr lang="fa-IR" dirty="0" smtClean="0"/>
              <a:t>صحت خروجی‌ها را به صورت دستی (چشمی) بررسی </a:t>
            </a:r>
            <a:r>
              <a:rPr lang="fa-IR" dirty="0" err="1" smtClean="0"/>
              <a:t>می‌کنيم</a:t>
            </a:r>
            <a:endParaRPr lang="fa-IR" dirty="0" smtClean="0"/>
          </a:p>
          <a:p>
            <a:r>
              <a:rPr lang="fa-IR" dirty="0" err="1" smtClean="0"/>
              <a:t>کدهای</a:t>
            </a:r>
            <a:r>
              <a:rPr lang="fa-IR" dirty="0" smtClean="0"/>
              <a:t> تست نوشته شده را حذف </a:t>
            </a:r>
            <a:r>
              <a:rPr lang="fa-IR" dirty="0" err="1" smtClean="0"/>
              <a:t>می‌کنيم</a:t>
            </a:r>
            <a:r>
              <a:rPr lang="fa-IR" dirty="0" smtClean="0"/>
              <a:t> و </a:t>
            </a:r>
            <a:r>
              <a:rPr lang="fa-IR" dirty="0" err="1" smtClean="0"/>
              <a:t>کدهای</a:t>
            </a:r>
            <a:r>
              <a:rPr lang="fa-IR" dirty="0" smtClean="0"/>
              <a:t> </a:t>
            </a:r>
            <a:r>
              <a:rPr lang="fa-IR" dirty="0" err="1" smtClean="0"/>
              <a:t>ديگری</a:t>
            </a:r>
            <a:r>
              <a:rPr lang="fa-IR" dirty="0" smtClean="0"/>
              <a:t> </a:t>
            </a:r>
            <a:r>
              <a:rPr lang="fa-IR" dirty="0" err="1" smtClean="0"/>
              <a:t>می‌نويسيم</a:t>
            </a:r>
            <a:endParaRPr lang="fa-IR" dirty="0" smtClean="0"/>
          </a:p>
          <a:p>
            <a:r>
              <a:rPr lang="fa-IR" dirty="0" smtClean="0"/>
              <a:t>نکته: </a:t>
            </a:r>
          </a:p>
          <a:p>
            <a:pPr lvl="1"/>
            <a:r>
              <a:rPr lang="en-US" dirty="0" smtClean="0"/>
              <a:t>Business Code</a:t>
            </a:r>
            <a:r>
              <a:rPr lang="fa-IR" dirty="0" smtClean="0"/>
              <a:t>: متن اصلی برنامه‌ها</a:t>
            </a:r>
          </a:p>
          <a:p>
            <a:pPr lvl="1"/>
            <a:r>
              <a:rPr lang="en-US" dirty="0" smtClean="0"/>
              <a:t>Test Code</a:t>
            </a:r>
            <a:r>
              <a:rPr lang="fa-IR" dirty="0" smtClean="0"/>
              <a:t>: کدهایی که برای آزمايش برنامه‌ها نوشته شوند</a:t>
            </a:r>
          </a:p>
        </p:txBody>
      </p:sp>
    </p:spTree>
    <p:extLst>
      <p:ext uri="{BB962C8B-B14F-4D97-AF65-F5344CB8AC3E}">
        <p14:creationId xmlns:p14="http://schemas.microsoft.com/office/powerpoint/2010/main" val="243340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روش سنتی آزمون واحد</a:t>
            </a:r>
            <a:endParaRPr lang="en-US" dirty="0"/>
          </a:p>
        </p:txBody>
      </p:sp>
      <p:sp>
        <p:nvSpPr>
          <p:cNvPr id="3" name="Content Placeholder 2"/>
          <p:cNvSpPr>
            <a:spLocks noGrp="1"/>
          </p:cNvSpPr>
          <p:nvPr>
            <p:ph sz="quarter" idx="1"/>
          </p:nvPr>
        </p:nvSpPr>
        <p:spPr/>
        <p:txBody>
          <a:bodyPr/>
          <a:lstStyle/>
          <a:p>
            <a:endParaRPr lang="fa-IR" dirty="0" smtClean="0"/>
          </a:p>
          <a:p>
            <a:endParaRPr lang="fa-IR" dirty="0"/>
          </a:p>
          <a:p>
            <a:endParaRPr lang="fa-IR" dirty="0" smtClean="0"/>
          </a:p>
          <a:p>
            <a:endParaRPr lang="fa-IR" dirty="0"/>
          </a:p>
          <a:p>
            <a:endParaRPr lang="fa-IR" dirty="0" smtClean="0"/>
          </a:p>
          <a:p>
            <a:endParaRPr lang="fa-IR" dirty="0" smtClean="0"/>
          </a:p>
          <a:p>
            <a:r>
              <a:rPr lang="fa-IR" dirty="0" smtClean="0"/>
              <a:t>اشکال اين روش چيست؟</a:t>
            </a: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24000"/>
            <a:ext cx="6858000" cy="337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95600"/>
            <a:ext cx="1447800" cy="2816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a:xfrm>
            <a:off x="2438400" y="2895600"/>
            <a:ext cx="6248400" cy="1905000"/>
          </a:xfrm>
          <a:prstGeom prst="roundRect">
            <a:avLst>
              <a:gd name="adj" fmla="val 9394"/>
            </a:avLst>
          </a:prstGeom>
          <a:solidFill>
            <a:schemeClr val="accent3">
              <a:alpha val="2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384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معايب روش سنتي</a:t>
            </a:r>
            <a:endParaRPr lang="en-US" dirty="0"/>
          </a:p>
        </p:txBody>
      </p:sp>
      <p:sp>
        <p:nvSpPr>
          <p:cNvPr id="3" name="Content Placeholder 2"/>
          <p:cNvSpPr>
            <a:spLocks noGrp="1"/>
          </p:cNvSpPr>
          <p:nvPr>
            <p:ph sz="quarter" idx="1"/>
          </p:nvPr>
        </p:nvSpPr>
        <p:spPr/>
        <p:txBody>
          <a:bodyPr/>
          <a:lstStyle/>
          <a:p>
            <a:r>
              <a:rPr lang="fa-IR" dirty="0" smtClean="0"/>
              <a:t>تست‌هاي </a:t>
            </a:r>
            <a:r>
              <a:rPr lang="fa-IR" dirty="0"/>
              <a:t>نوشته شده دور ريخته </a:t>
            </a:r>
            <a:r>
              <a:rPr lang="fa-IR" dirty="0" smtClean="0"/>
              <a:t>می‌شود</a:t>
            </a:r>
          </a:p>
          <a:p>
            <a:pPr lvl="1"/>
            <a:r>
              <a:rPr lang="fa-IR" dirty="0" smtClean="0"/>
              <a:t>نقض استفاده مجدد (</a:t>
            </a:r>
            <a:r>
              <a:rPr lang="en-US" dirty="0" smtClean="0"/>
              <a:t>software reuse</a:t>
            </a:r>
            <a:r>
              <a:rPr lang="fa-IR" dirty="0" smtClean="0"/>
              <a:t>) برای </a:t>
            </a:r>
            <a:r>
              <a:rPr lang="en-US" dirty="0" smtClean="0"/>
              <a:t>test code</a:t>
            </a:r>
            <a:endParaRPr lang="fa-IR" dirty="0"/>
          </a:p>
          <a:p>
            <a:r>
              <a:rPr lang="fa-IR" dirty="0"/>
              <a:t>در هر لحظه يك تست انجام </a:t>
            </a:r>
            <a:r>
              <a:rPr lang="fa-IR" dirty="0" smtClean="0"/>
              <a:t>می‌شود</a:t>
            </a:r>
            <a:endParaRPr lang="fa-IR" dirty="0"/>
          </a:p>
          <a:p>
            <a:r>
              <a:rPr lang="fa-IR" dirty="0"/>
              <a:t>برنامه نويس بايد به صورت دستي </a:t>
            </a:r>
            <a:r>
              <a:rPr lang="fa-IR" dirty="0" smtClean="0"/>
              <a:t>تست‌ها </a:t>
            </a:r>
            <a:r>
              <a:rPr lang="fa-IR" dirty="0"/>
              <a:t>را اجرا كند</a:t>
            </a:r>
          </a:p>
          <a:p>
            <a:pPr lvl="1"/>
            <a:r>
              <a:rPr lang="fa-IR" dirty="0"/>
              <a:t>اجراي </a:t>
            </a:r>
            <a:r>
              <a:rPr lang="fa-IR" dirty="0" smtClean="0"/>
              <a:t>تست‌ها خودکار </a:t>
            </a:r>
            <a:r>
              <a:rPr lang="fa-IR" dirty="0"/>
              <a:t>نيست</a:t>
            </a:r>
          </a:p>
          <a:p>
            <a:r>
              <a:rPr lang="fa-IR" dirty="0"/>
              <a:t>برنامه نويس بايد شخصاً از صحت آنها مطمئن شود</a:t>
            </a:r>
          </a:p>
          <a:p>
            <a:pPr lvl="1"/>
            <a:r>
              <a:rPr lang="fa-IR" dirty="0"/>
              <a:t>تشخيص موفقيت </a:t>
            </a:r>
            <a:r>
              <a:rPr lang="fa-IR" dirty="0" smtClean="0"/>
              <a:t>آميز </a:t>
            </a:r>
            <a:r>
              <a:rPr lang="fa-IR" dirty="0"/>
              <a:t>بودن تستها </a:t>
            </a:r>
            <a:r>
              <a:rPr lang="fa-IR" dirty="0" smtClean="0"/>
              <a:t>خودکار </a:t>
            </a:r>
            <a:r>
              <a:rPr lang="fa-IR" dirty="0"/>
              <a:t>نيست</a:t>
            </a:r>
          </a:p>
          <a:p>
            <a:endParaRPr lang="en-US" dirty="0"/>
          </a:p>
        </p:txBody>
      </p:sp>
    </p:spTree>
    <p:extLst>
      <p:ext uri="{BB962C8B-B14F-4D97-AF65-F5344CB8AC3E}">
        <p14:creationId xmlns:p14="http://schemas.microsoft.com/office/powerpoint/2010/main" val="185675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ويژگی‌های آزمون واحد (</a:t>
            </a:r>
            <a:r>
              <a:rPr lang="en-US" dirty="0" smtClean="0"/>
              <a:t>Unit Test</a:t>
            </a:r>
            <a:r>
              <a:rPr lang="fa-IR" dirty="0" smtClean="0"/>
              <a:t>)</a:t>
            </a:r>
            <a:endParaRPr lang="en-US" dirty="0"/>
          </a:p>
        </p:txBody>
      </p:sp>
      <p:sp>
        <p:nvSpPr>
          <p:cNvPr id="3" name="Content Placeholder 2"/>
          <p:cNvSpPr>
            <a:spLocks noGrp="1"/>
          </p:cNvSpPr>
          <p:nvPr>
            <p:ph sz="quarter" idx="1"/>
          </p:nvPr>
        </p:nvSpPr>
        <p:spPr/>
        <p:txBody>
          <a:bodyPr/>
          <a:lstStyle/>
          <a:p>
            <a:r>
              <a:rPr lang="fa-IR" dirty="0"/>
              <a:t>اجراي </a:t>
            </a:r>
            <a:r>
              <a:rPr lang="fa-IR" dirty="0" smtClean="0"/>
              <a:t>خودکار</a:t>
            </a:r>
            <a:endParaRPr lang="fa-IR" dirty="0"/>
          </a:p>
          <a:p>
            <a:r>
              <a:rPr lang="fa-IR" dirty="0"/>
              <a:t>تشخيص </a:t>
            </a:r>
            <a:r>
              <a:rPr lang="fa-IR" dirty="0" smtClean="0"/>
              <a:t>خودکار </a:t>
            </a:r>
            <a:r>
              <a:rPr lang="fa-IR" dirty="0"/>
              <a:t>موفقيت </a:t>
            </a:r>
            <a:r>
              <a:rPr lang="fa-IR" dirty="0" smtClean="0"/>
              <a:t>تست</a:t>
            </a:r>
            <a:endParaRPr lang="fa-IR" dirty="0"/>
          </a:p>
          <a:p>
            <a:r>
              <a:rPr lang="fa-IR" dirty="0"/>
              <a:t>قابل تكرار و استفاده </a:t>
            </a:r>
            <a:r>
              <a:rPr lang="fa-IR" dirty="0" smtClean="0"/>
              <a:t>مجدد</a:t>
            </a:r>
            <a:endParaRPr lang="en-US" dirty="0"/>
          </a:p>
        </p:txBody>
      </p:sp>
    </p:spTree>
    <p:extLst>
      <p:ext uri="{BB962C8B-B14F-4D97-AF65-F5344CB8AC3E}">
        <p14:creationId xmlns:p14="http://schemas.microsoft.com/office/powerpoint/2010/main" val="3358998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چارچوب‌های </a:t>
            </a:r>
            <a:r>
              <a:rPr lang="en-US" dirty="0" err="1" smtClean="0"/>
              <a:t>xUnit</a:t>
            </a:r>
            <a:endParaRPr lang="en-US" dirty="0"/>
          </a:p>
        </p:txBody>
      </p:sp>
      <p:sp>
        <p:nvSpPr>
          <p:cNvPr id="3" name="Content Placeholder 2"/>
          <p:cNvSpPr>
            <a:spLocks noGrp="1"/>
          </p:cNvSpPr>
          <p:nvPr>
            <p:ph sz="quarter" idx="1"/>
          </p:nvPr>
        </p:nvSpPr>
        <p:spPr/>
        <p:txBody>
          <a:bodyPr/>
          <a:lstStyle/>
          <a:p>
            <a:r>
              <a:rPr lang="fa-IR" sz="3100" dirty="0"/>
              <a:t>چارچوب‌هايی برای آزمون واحد در زبان‌های مختلف ايجاد شده است</a:t>
            </a:r>
          </a:p>
          <a:p>
            <a:r>
              <a:rPr lang="fa-IR" dirty="0" smtClean="0"/>
              <a:t>اين ابزارها، </a:t>
            </a:r>
            <a:r>
              <a:rPr lang="fa-IR" b="1" dirty="0" smtClean="0"/>
              <a:t>اجرا</a:t>
            </a:r>
            <a:r>
              <a:rPr lang="fa-IR" dirty="0" smtClean="0"/>
              <a:t> </a:t>
            </a:r>
            <a:r>
              <a:rPr lang="fa-IR" dirty="0"/>
              <a:t>و </a:t>
            </a:r>
            <a:r>
              <a:rPr lang="fa-IR" b="1" dirty="0"/>
              <a:t>تشخيص</a:t>
            </a:r>
            <a:r>
              <a:rPr lang="fa-IR" dirty="0"/>
              <a:t> نتيجه آزمون را خودکار می‌کنند</a:t>
            </a:r>
            <a:endParaRPr lang="en-US" dirty="0"/>
          </a:p>
          <a:p>
            <a:r>
              <a:rPr lang="fa-IR" dirty="0" smtClean="0"/>
              <a:t>مجموعه اين ابزارها </a:t>
            </a:r>
            <a:r>
              <a:rPr lang="en-US" dirty="0" err="1" smtClean="0"/>
              <a:t>xUnit</a:t>
            </a:r>
            <a:r>
              <a:rPr lang="fa-IR" dirty="0" smtClean="0"/>
              <a:t> ناميده می‌شوند. مثال: </a:t>
            </a:r>
          </a:p>
          <a:p>
            <a:pPr lvl="1"/>
            <a:r>
              <a:rPr lang="en-US" dirty="0" err="1" smtClean="0"/>
              <a:t>CppUnit</a:t>
            </a:r>
            <a:endParaRPr lang="fa-IR" dirty="0" smtClean="0"/>
          </a:p>
          <a:p>
            <a:pPr lvl="1"/>
            <a:r>
              <a:rPr lang="en-US" b="1" dirty="0" err="1" smtClean="0"/>
              <a:t>JUnit</a:t>
            </a:r>
            <a:endParaRPr lang="fa-IR" b="1" dirty="0" smtClean="0"/>
          </a:p>
        </p:txBody>
      </p:sp>
    </p:spTree>
    <p:extLst>
      <p:ext uri="{BB962C8B-B14F-4D97-AF65-F5344CB8AC3E}">
        <p14:creationId xmlns:p14="http://schemas.microsoft.com/office/powerpoint/2010/main" val="331472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خلاصه: آزمون واحد نرم‌افزار</a:t>
            </a:r>
            <a:endParaRPr lang="en-US" dirty="0"/>
          </a:p>
        </p:txBody>
      </p:sp>
      <p:sp>
        <p:nvSpPr>
          <p:cNvPr id="3" name="Content Placeholder 2"/>
          <p:cNvSpPr>
            <a:spLocks noGrp="1"/>
          </p:cNvSpPr>
          <p:nvPr>
            <p:ph sz="quarter" idx="1"/>
          </p:nvPr>
        </p:nvSpPr>
        <p:spPr/>
        <p:txBody>
          <a:bodyPr>
            <a:normAutofit/>
          </a:bodyPr>
          <a:lstStyle/>
          <a:p>
            <a:r>
              <a:rPr lang="fa-IR" dirty="0" smtClean="0"/>
              <a:t>آزمون </a:t>
            </a:r>
            <a:r>
              <a:rPr lang="en-US" dirty="0" smtClean="0"/>
              <a:t>white box</a:t>
            </a:r>
            <a:r>
              <a:rPr lang="fa-IR" dirty="0" smtClean="0"/>
              <a:t> (نه </a:t>
            </a:r>
            <a:r>
              <a:rPr lang="en-US" dirty="0" smtClean="0"/>
              <a:t>black box</a:t>
            </a:r>
            <a:r>
              <a:rPr lang="fa-IR" dirty="0" smtClean="0"/>
              <a:t>)</a:t>
            </a:r>
          </a:p>
          <a:p>
            <a:r>
              <a:rPr lang="fa-IR" dirty="0" smtClean="0"/>
              <a:t>آزمون واحد</a:t>
            </a:r>
            <a:r>
              <a:rPr lang="fa-IR" dirty="0"/>
              <a:t> </a:t>
            </a:r>
            <a:r>
              <a:rPr lang="fa-IR" sz="2800" dirty="0" smtClean="0"/>
              <a:t>(نه آزمون سيستم، و نه حتی آزمون چند بخش </a:t>
            </a:r>
            <a:r>
              <a:rPr lang="fa-IR" sz="2800" dirty="0" err="1" smtClean="0"/>
              <a:t>يکپارچه</a:t>
            </a:r>
            <a:r>
              <a:rPr lang="fa-IR" sz="2800" dirty="0" smtClean="0"/>
              <a:t> شده)</a:t>
            </a:r>
            <a:endParaRPr lang="fa-IR" dirty="0" smtClean="0"/>
          </a:p>
          <a:p>
            <a:r>
              <a:rPr lang="en-US" dirty="0" smtClean="0"/>
              <a:t>]</a:t>
            </a:r>
            <a:r>
              <a:rPr lang="fa-IR" dirty="0" smtClean="0"/>
              <a:t>معمولاً</a:t>
            </a:r>
            <a:r>
              <a:rPr lang="en-US" dirty="0" smtClean="0"/>
              <a:t>[</a:t>
            </a:r>
            <a:r>
              <a:rPr lang="fa-IR" dirty="0" smtClean="0"/>
              <a:t> آزمون عملکردی (نه آزمون ويژگی‌های کيفی)</a:t>
            </a:r>
          </a:p>
          <a:p>
            <a:r>
              <a:rPr lang="fa-IR" dirty="0" smtClean="0"/>
              <a:t>آزمون خودکار (نه دستی)</a:t>
            </a:r>
          </a:p>
          <a:p>
            <a:r>
              <a:rPr lang="fa-IR" dirty="0" err="1" smtClean="0"/>
              <a:t>توليد</a:t>
            </a:r>
            <a:r>
              <a:rPr lang="fa-IR" dirty="0" smtClean="0"/>
              <a:t> توسط خود برنامه‌نويس (نه توسط تيم تست يا کاربر)</a:t>
            </a:r>
            <a:endParaRPr lang="en-US" dirty="0"/>
          </a:p>
        </p:txBody>
      </p:sp>
    </p:spTree>
    <p:extLst>
      <p:ext uri="{BB962C8B-B14F-4D97-AF65-F5344CB8AC3E}">
        <p14:creationId xmlns:p14="http://schemas.microsoft.com/office/powerpoint/2010/main" val="3137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fa-IR" dirty="0" smtClean="0"/>
              <a:t>آشنایی با </a:t>
            </a:r>
            <a:r>
              <a:rPr lang="en-US" dirty="0" err="1" smtClean="0"/>
              <a:t>JUnit</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27746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873" y="3754582"/>
            <a:ext cx="7706799" cy="2493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fa-IR" dirty="0" smtClean="0"/>
              <a:t>يک نمونه آزمون واحد در </a:t>
            </a:r>
            <a:r>
              <a:rPr lang="en-US" dirty="0" err="1" smtClean="0"/>
              <a:t>JUnit</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607" y="1997394"/>
            <a:ext cx="7119330" cy="17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1408072" y="5562600"/>
            <a:ext cx="6897728" cy="381000"/>
          </a:xfrm>
          <a:prstGeom prst="roundRect">
            <a:avLst>
              <a:gd name="adj" fmla="val 9394"/>
            </a:avLst>
          </a:prstGeom>
          <a:solidFill>
            <a:schemeClr val="accent3">
              <a:alpha val="2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ounded Rectangle 9"/>
          <p:cNvSpPr/>
          <p:nvPr/>
        </p:nvSpPr>
        <p:spPr>
          <a:xfrm>
            <a:off x="685800" y="3733800"/>
            <a:ext cx="1066800" cy="381000"/>
          </a:xfrm>
          <a:prstGeom prst="roundRect">
            <a:avLst>
              <a:gd name="adj" fmla="val 9394"/>
            </a:avLst>
          </a:prstGeom>
          <a:solidFill>
            <a:schemeClr val="accent3">
              <a:alpha val="2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55121"/>
            <a:ext cx="7315200" cy="566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557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اجرای آزمون واحد</a:t>
            </a:r>
            <a:endParaRPr lang="en-US" dirty="0"/>
          </a:p>
        </p:txBody>
      </p:sp>
      <p:sp>
        <p:nvSpPr>
          <p:cNvPr id="3" name="Content Placeholder 2"/>
          <p:cNvSpPr>
            <a:spLocks noGrp="1"/>
          </p:cNvSpPr>
          <p:nvPr>
            <p:ph sz="quarter" idx="1"/>
          </p:nvPr>
        </p:nvSpPr>
        <p:spPr/>
        <p:txBody>
          <a:bodyPr>
            <a:normAutofit fontScale="85000" lnSpcReduction="10000"/>
          </a:bodyPr>
          <a:lstStyle/>
          <a:p>
            <a:r>
              <a:rPr lang="fa-IR" dirty="0" smtClean="0"/>
              <a:t>هر </a:t>
            </a:r>
            <a:r>
              <a:rPr lang="fa-IR" dirty="0"/>
              <a:t>متد تست با حاشيه </a:t>
            </a:r>
            <a:r>
              <a:rPr lang="en-US" dirty="0"/>
              <a:t>@Test</a:t>
            </a:r>
            <a:r>
              <a:rPr lang="fa-IR" dirty="0"/>
              <a:t> مشخص می‌شود</a:t>
            </a:r>
          </a:p>
          <a:p>
            <a:r>
              <a:rPr lang="fa-IR" dirty="0"/>
              <a:t>هر متد تست يک </a:t>
            </a:r>
            <a:r>
              <a:rPr lang="fa-IR" dirty="0" smtClean="0"/>
              <a:t>نمونه‌آزمون </a:t>
            </a:r>
            <a:r>
              <a:rPr lang="fa-IR" dirty="0"/>
              <a:t>(</a:t>
            </a:r>
            <a:r>
              <a:rPr lang="en-US" dirty="0"/>
              <a:t>test-case</a:t>
            </a:r>
            <a:r>
              <a:rPr lang="fa-IR" dirty="0"/>
              <a:t>) خوانده </a:t>
            </a:r>
            <a:r>
              <a:rPr lang="fa-IR" dirty="0" smtClean="0"/>
              <a:t>می‌شود</a:t>
            </a:r>
          </a:p>
          <a:p>
            <a:r>
              <a:rPr lang="fa-IR" dirty="0" err="1"/>
              <a:t>نمونه‌آزمون‌ها</a:t>
            </a:r>
            <a:r>
              <a:rPr lang="fa-IR" dirty="0"/>
              <a:t> متد </a:t>
            </a:r>
            <a:r>
              <a:rPr lang="en-US" dirty="0"/>
              <a:t>main</a:t>
            </a:r>
            <a:r>
              <a:rPr lang="fa-IR" dirty="0"/>
              <a:t> ندارند و با کمک </a:t>
            </a:r>
            <a:r>
              <a:rPr lang="en-US" sz="2600" dirty="0" err="1"/>
              <a:t>TestRunner</a:t>
            </a:r>
            <a:r>
              <a:rPr lang="fa-IR" dirty="0"/>
              <a:t> اجرا می‌شوند</a:t>
            </a:r>
          </a:p>
          <a:p>
            <a:pPr lvl="1"/>
            <a:r>
              <a:rPr lang="fa-IR" dirty="0"/>
              <a:t>غالباً از </a:t>
            </a:r>
            <a:r>
              <a:rPr lang="fa-IR" dirty="0" err="1"/>
              <a:t>طريق</a:t>
            </a:r>
            <a:r>
              <a:rPr lang="fa-IR" dirty="0"/>
              <a:t> </a:t>
            </a:r>
            <a:r>
              <a:rPr lang="fa-IR" dirty="0" err="1"/>
              <a:t>محيطهای</a:t>
            </a:r>
            <a:r>
              <a:rPr lang="fa-IR" dirty="0"/>
              <a:t> </a:t>
            </a:r>
            <a:r>
              <a:rPr lang="fa-IR" dirty="0" err="1"/>
              <a:t>برنامه‌نويسی</a:t>
            </a:r>
            <a:r>
              <a:rPr lang="fa-IR" dirty="0"/>
              <a:t> (مثل </a:t>
            </a:r>
            <a:r>
              <a:rPr lang="en-US" dirty="0"/>
              <a:t>Eclipse</a:t>
            </a:r>
            <a:r>
              <a:rPr lang="fa-IR" dirty="0"/>
              <a:t>) </a:t>
            </a:r>
            <a:r>
              <a:rPr lang="fa-IR" dirty="0" err="1"/>
              <a:t>يا</a:t>
            </a:r>
            <a:r>
              <a:rPr lang="fa-IR" dirty="0"/>
              <a:t> </a:t>
            </a:r>
            <a:r>
              <a:rPr lang="en-US" dirty="0"/>
              <a:t>Maven</a:t>
            </a:r>
            <a:r>
              <a:rPr lang="fa-IR" dirty="0"/>
              <a:t> اجرا می‌شوند</a:t>
            </a:r>
          </a:p>
          <a:p>
            <a:r>
              <a:rPr lang="fa-IR" dirty="0" err="1" smtClean="0"/>
              <a:t>يادآوری</a:t>
            </a:r>
            <a:r>
              <a:rPr lang="fa-IR" dirty="0" smtClean="0"/>
              <a:t>: موفقيت‌آميز بودن آزمون بايد به صورت خودکار بررسی شود</a:t>
            </a:r>
          </a:p>
          <a:p>
            <a:pPr lvl="1"/>
            <a:r>
              <a:rPr lang="fa-IR" dirty="0" smtClean="0"/>
              <a:t>نه به صورت دستی: سندروم </a:t>
            </a:r>
            <a:r>
              <a:rPr lang="en-US" dirty="0" err="1" smtClean="0"/>
              <a:t>println</a:t>
            </a:r>
            <a:endParaRPr lang="en-US" dirty="0" smtClean="0"/>
          </a:p>
          <a:p>
            <a:r>
              <a:rPr lang="fa-IR" dirty="0" smtClean="0"/>
              <a:t>نتيجه آزمون در </a:t>
            </a:r>
            <a:r>
              <a:rPr lang="en-US" dirty="0" err="1" smtClean="0"/>
              <a:t>JUnit</a:t>
            </a:r>
            <a:r>
              <a:rPr lang="fa-IR" dirty="0" smtClean="0"/>
              <a:t> با کمک </a:t>
            </a:r>
            <a:r>
              <a:rPr lang="en-US" dirty="0" smtClean="0"/>
              <a:t>assertion</a:t>
            </a:r>
            <a:r>
              <a:rPr lang="fa-IR" dirty="0" smtClean="0"/>
              <a:t> بررسی می‌شود</a:t>
            </a:r>
          </a:p>
          <a:p>
            <a:pPr lvl="1"/>
            <a:r>
              <a:rPr lang="fa-IR" dirty="0" smtClean="0"/>
              <a:t>مثال: </a:t>
            </a:r>
            <a:r>
              <a:rPr lang="en-US" dirty="0" err="1" smtClean="0"/>
              <a:t>assertEquals</a:t>
            </a:r>
            <a:endParaRPr lang="en-US" dirty="0" smtClean="0"/>
          </a:p>
        </p:txBody>
      </p:sp>
    </p:spTree>
    <p:extLst>
      <p:ext uri="{BB962C8B-B14F-4D97-AF65-F5344CB8AC3E}">
        <p14:creationId xmlns:p14="http://schemas.microsoft.com/office/powerpoint/2010/main" val="64685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سرفصل مطالب</a:t>
            </a:r>
            <a:endParaRPr lang="en-US" dirty="0"/>
          </a:p>
        </p:txBody>
      </p:sp>
      <p:sp>
        <p:nvSpPr>
          <p:cNvPr id="3" name="Content Placeholder 2"/>
          <p:cNvSpPr>
            <a:spLocks noGrp="1"/>
          </p:cNvSpPr>
          <p:nvPr>
            <p:ph sz="quarter" idx="1"/>
          </p:nvPr>
        </p:nvSpPr>
        <p:spPr/>
        <p:txBody>
          <a:bodyPr>
            <a:normAutofit/>
          </a:bodyPr>
          <a:lstStyle/>
          <a:p>
            <a:r>
              <a:rPr lang="fa-IR" dirty="0"/>
              <a:t>نياز به تست</a:t>
            </a:r>
          </a:p>
          <a:p>
            <a:r>
              <a:rPr lang="fa-IR" dirty="0"/>
              <a:t>رويكردهاي </a:t>
            </a:r>
            <a:r>
              <a:rPr lang="fa-IR" dirty="0" smtClean="0"/>
              <a:t>آزمايش نرم </a:t>
            </a:r>
            <a:r>
              <a:rPr lang="fa-IR" dirty="0"/>
              <a:t>افزار</a:t>
            </a:r>
          </a:p>
          <a:p>
            <a:r>
              <a:rPr lang="fa-IR" dirty="0"/>
              <a:t>معرفی </a:t>
            </a:r>
            <a:r>
              <a:rPr lang="fa-IR" dirty="0" smtClean="0"/>
              <a:t>آزمون </a:t>
            </a:r>
            <a:r>
              <a:rPr lang="fa-IR" dirty="0"/>
              <a:t>واحد</a:t>
            </a:r>
          </a:p>
          <a:p>
            <a:r>
              <a:rPr lang="fa-IR" dirty="0"/>
              <a:t>آشنایی با </a:t>
            </a:r>
            <a:r>
              <a:rPr lang="en-US" dirty="0" err="1"/>
              <a:t>JUnit</a:t>
            </a:r>
            <a:endParaRPr lang="en-US" dirty="0"/>
          </a:p>
          <a:p>
            <a:r>
              <a:rPr lang="fa-IR" dirty="0" smtClean="0"/>
              <a:t>مزايای استفاده از آزمون واحد</a:t>
            </a:r>
            <a:endParaRPr lang="fa-IR" dirty="0"/>
          </a:p>
          <a:p>
            <a:r>
              <a:rPr lang="fa-IR" dirty="0" smtClean="0"/>
              <a:t>ويژگي‌هاي </a:t>
            </a:r>
            <a:r>
              <a:rPr lang="fa-IR" dirty="0"/>
              <a:t>تست </a:t>
            </a:r>
            <a:r>
              <a:rPr lang="fa-IR" dirty="0" smtClean="0"/>
              <a:t>خوب</a:t>
            </a:r>
            <a:endParaRPr lang="en-US" dirty="0" smtClean="0"/>
          </a:p>
          <a:p>
            <a:r>
              <a:rPr lang="fa-IR" dirty="0" smtClean="0"/>
              <a:t>تمرين عملی</a:t>
            </a:r>
            <a:endParaRPr lang="fa-IR" dirty="0"/>
          </a:p>
        </p:txBody>
      </p:sp>
    </p:spTree>
    <p:extLst>
      <p:ext uri="{BB962C8B-B14F-4D97-AF65-F5344CB8AC3E}">
        <p14:creationId xmlns:p14="http://schemas.microsoft.com/office/powerpoint/2010/main" val="26079332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نمونه‌آزمون</a:t>
            </a:r>
            <a:endParaRPr lang="en-US" dirty="0"/>
          </a:p>
        </p:txBody>
      </p:sp>
      <p:sp>
        <p:nvSpPr>
          <p:cNvPr id="3" name="Content Placeholder 2"/>
          <p:cNvSpPr>
            <a:spLocks noGrp="1"/>
          </p:cNvSpPr>
          <p:nvPr>
            <p:ph sz="quarter" idx="1"/>
          </p:nvPr>
        </p:nvSpPr>
        <p:spPr/>
        <p:txBody>
          <a:bodyPr>
            <a:normAutofit lnSpcReduction="10000"/>
          </a:bodyPr>
          <a:lstStyle/>
          <a:p>
            <a:r>
              <a:rPr lang="fa-IR" dirty="0" smtClean="0"/>
              <a:t>هر نمونه‌آزمون شامل اين بخش‌هاست:</a:t>
            </a:r>
          </a:p>
          <a:p>
            <a:pPr lvl="1"/>
            <a:r>
              <a:rPr lang="fa-IR" dirty="0" smtClean="0"/>
              <a:t>يک ورودی برای متد موردآزمون تعیین می‌شود (</a:t>
            </a:r>
            <a:r>
              <a:rPr lang="en-US" dirty="0" smtClean="0"/>
              <a:t>test data</a:t>
            </a:r>
            <a:r>
              <a:rPr lang="fa-IR" dirty="0" smtClean="0"/>
              <a:t>)</a:t>
            </a:r>
            <a:endParaRPr lang="fa-IR" dirty="0"/>
          </a:p>
          <a:p>
            <a:pPr lvl="1"/>
            <a:r>
              <a:rPr lang="fa-IR" dirty="0" smtClean="0"/>
              <a:t>خروجی و رفتار موردنظر برای اين ورودی مشخص می‌شود </a:t>
            </a:r>
            <a:br>
              <a:rPr lang="fa-IR" dirty="0" smtClean="0"/>
            </a:br>
            <a:r>
              <a:rPr lang="fa-IR" dirty="0" smtClean="0"/>
              <a:t>(</a:t>
            </a:r>
            <a:r>
              <a:rPr lang="en-US" dirty="0" smtClean="0"/>
              <a:t>expected result</a:t>
            </a:r>
            <a:r>
              <a:rPr lang="fa-IR" dirty="0" smtClean="0"/>
              <a:t>)</a:t>
            </a:r>
          </a:p>
          <a:p>
            <a:pPr lvl="1"/>
            <a:r>
              <a:rPr lang="fa-IR" dirty="0" smtClean="0"/>
              <a:t>متد موردآزمون با اين ورودی فراخوانی می‌شود (</a:t>
            </a:r>
            <a:r>
              <a:rPr lang="en-US" dirty="0" smtClean="0"/>
              <a:t>invocation</a:t>
            </a:r>
            <a:r>
              <a:rPr lang="fa-IR" dirty="0" smtClean="0"/>
              <a:t>)</a:t>
            </a:r>
          </a:p>
          <a:p>
            <a:pPr lvl="1"/>
            <a:r>
              <a:rPr lang="fa-IR" dirty="0" smtClean="0"/>
              <a:t>خروجی و رفتار متد با خروجی موردنظر تطبيق داده می‌شود (</a:t>
            </a:r>
            <a:r>
              <a:rPr lang="en-US" dirty="0" smtClean="0"/>
              <a:t>assertion</a:t>
            </a:r>
            <a:r>
              <a:rPr lang="fa-IR" dirty="0" smtClean="0"/>
              <a:t>)</a:t>
            </a:r>
            <a:endParaRPr lang="en-US" dirty="0" smtClean="0"/>
          </a:p>
          <a:p>
            <a:r>
              <a:rPr lang="fa-IR" dirty="0" smtClean="0"/>
              <a:t>اگر اجرای تست موفقيت‌آميز باشد: تست </a:t>
            </a:r>
            <a:r>
              <a:rPr lang="en-US" dirty="0" smtClean="0"/>
              <a:t>pass</a:t>
            </a:r>
            <a:r>
              <a:rPr lang="fa-IR" dirty="0" smtClean="0"/>
              <a:t> شده است</a:t>
            </a:r>
          </a:p>
          <a:p>
            <a:r>
              <a:rPr lang="fa-IR" dirty="0"/>
              <a:t>اگر اجرای تست موفقيت‌آميز </a:t>
            </a:r>
            <a:r>
              <a:rPr lang="fa-IR" dirty="0" smtClean="0"/>
              <a:t>نباشد</a:t>
            </a:r>
            <a:r>
              <a:rPr lang="fa-IR" dirty="0"/>
              <a:t>: تست </a:t>
            </a:r>
            <a:r>
              <a:rPr lang="en-US" dirty="0" smtClean="0"/>
              <a:t>fail</a:t>
            </a:r>
            <a:r>
              <a:rPr lang="fa-IR" dirty="0" smtClean="0"/>
              <a:t> </a:t>
            </a:r>
            <a:r>
              <a:rPr lang="fa-IR" dirty="0"/>
              <a:t>شده </a:t>
            </a:r>
            <a:r>
              <a:rPr lang="fa-IR" dirty="0" smtClean="0"/>
              <a:t>است</a:t>
            </a:r>
            <a:endParaRPr lang="fa-IR" dirty="0"/>
          </a:p>
          <a:p>
            <a:endParaRPr lang="fa-IR" dirty="0" smtClean="0"/>
          </a:p>
          <a:p>
            <a:pPr lvl="1"/>
            <a:endParaRPr lang="en-US" dirty="0"/>
          </a:p>
        </p:txBody>
      </p:sp>
    </p:spTree>
    <p:extLst>
      <p:ext uri="{BB962C8B-B14F-4D97-AF65-F5344CB8AC3E}">
        <p14:creationId xmlns:p14="http://schemas.microsoft.com/office/powerpoint/2010/main" val="222138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مجموعه </a:t>
            </a:r>
            <a:r>
              <a:rPr lang="en-US" dirty="0" err="1" smtClean="0"/>
              <a:t>JUnit</a:t>
            </a:r>
            <a:r>
              <a:rPr lang="en-US" dirty="0" smtClean="0"/>
              <a:t> Assertions</a:t>
            </a:r>
            <a:endParaRPr lang="en-US" dirty="0"/>
          </a:p>
        </p:txBody>
      </p:sp>
      <p:sp>
        <p:nvSpPr>
          <p:cNvPr id="3" name="Content Placeholder 2"/>
          <p:cNvSpPr>
            <a:spLocks noGrp="1"/>
          </p:cNvSpPr>
          <p:nvPr>
            <p:ph sz="quarter" idx="1"/>
          </p:nvPr>
        </p:nvSpPr>
        <p:spPr>
          <a:xfrm>
            <a:off x="457200" y="1447800"/>
            <a:ext cx="7924800" cy="5026152"/>
          </a:xfrm>
        </p:spPr>
        <p:txBody>
          <a:bodyPr>
            <a:normAutofit fontScale="70000" lnSpcReduction="20000"/>
          </a:bodyPr>
          <a:lstStyle/>
          <a:p>
            <a:pPr algn="l" rtl="0"/>
            <a:r>
              <a:rPr lang="en-US" dirty="0" err="1"/>
              <a:t>assertNull</a:t>
            </a:r>
            <a:r>
              <a:rPr lang="en-US" dirty="0"/>
              <a:t>(x)</a:t>
            </a:r>
          </a:p>
          <a:p>
            <a:pPr algn="l" rtl="0"/>
            <a:r>
              <a:rPr lang="en-US" dirty="0" err="1"/>
              <a:t>assertNotNull</a:t>
            </a:r>
            <a:r>
              <a:rPr lang="en-US" dirty="0"/>
              <a:t>(x)</a:t>
            </a:r>
          </a:p>
          <a:p>
            <a:pPr algn="l" rtl="0"/>
            <a:r>
              <a:rPr lang="en-US" dirty="0" err="1"/>
              <a:t>assertTrue</a:t>
            </a:r>
            <a:r>
              <a:rPr lang="en-US" dirty="0"/>
              <a:t>(</a:t>
            </a:r>
            <a:r>
              <a:rPr lang="en-US" dirty="0" err="1"/>
              <a:t>boolean</a:t>
            </a:r>
            <a:r>
              <a:rPr lang="en-US" dirty="0"/>
              <a:t> x)</a:t>
            </a:r>
          </a:p>
          <a:p>
            <a:pPr algn="l" rtl="0"/>
            <a:r>
              <a:rPr lang="en-US" dirty="0" err="1"/>
              <a:t>assertFalse</a:t>
            </a:r>
            <a:r>
              <a:rPr lang="en-US" dirty="0"/>
              <a:t>(</a:t>
            </a:r>
            <a:r>
              <a:rPr lang="en-US" dirty="0" err="1"/>
              <a:t>boolean</a:t>
            </a:r>
            <a:r>
              <a:rPr lang="en-US" dirty="0"/>
              <a:t> x)</a:t>
            </a:r>
          </a:p>
          <a:p>
            <a:pPr algn="l" rtl="0"/>
            <a:r>
              <a:rPr lang="en-US" dirty="0" err="1"/>
              <a:t>assertEquals</a:t>
            </a:r>
            <a:r>
              <a:rPr lang="en-US" dirty="0"/>
              <a:t>(x, y)</a:t>
            </a:r>
          </a:p>
          <a:p>
            <a:pPr lvl="1" algn="l" rtl="0"/>
            <a:r>
              <a:rPr lang="en-US" dirty="0" err="1" smtClean="0"/>
              <a:t>x.equals</a:t>
            </a:r>
            <a:r>
              <a:rPr lang="en-US" dirty="0" smtClean="0"/>
              <a:t>(y</a:t>
            </a:r>
            <a:r>
              <a:rPr lang="en-US" dirty="0"/>
              <a:t>)</a:t>
            </a:r>
          </a:p>
          <a:p>
            <a:pPr algn="l" rtl="0"/>
            <a:r>
              <a:rPr lang="en-US" dirty="0" err="1"/>
              <a:t>assertSame</a:t>
            </a:r>
            <a:r>
              <a:rPr lang="en-US" dirty="0"/>
              <a:t>(x, y)</a:t>
            </a:r>
          </a:p>
          <a:p>
            <a:pPr lvl="1" algn="l" rtl="0"/>
            <a:r>
              <a:rPr lang="en-US" dirty="0" smtClean="0"/>
              <a:t>x </a:t>
            </a:r>
            <a:r>
              <a:rPr lang="en-US" dirty="0"/>
              <a:t>==y</a:t>
            </a:r>
          </a:p>
          <a:p>
            <a:pPr algn="l" rtl="0"/>
            <a:r>
              <a:rPr lang="en-US" dirty="0" err="1"/>
              <a:t>assertNotSame</a:t>
            </a:r>
            <a:endParaRPr lang="en-US" dirty="0"/>
          </a:p>
          <a:p>
            <a:pPr algn="l" rtl="0"/>
            <a:r>
              <a:rPr lang="en-US" dirty="0"/>
              <a:t>fail</a:t>
            </a:r>
            <a:r>
              <a:rPr lang="en-US" dirty="0" smtClean="0"/>
              <a:t>()</a:t>
            </a:r>
          </a:p>
          <a:p>
            <a:pPr algn="l" rtl="0"/>
            <a:r>
              <a:rPr lang="en-US" dirty="0" smtClean="0"/>
              <a:t>,…</a:t>
            </a:r>
            <a:endParaRPr lang="en-US" dirty="0"/>
          </a:p>
          <a:p>
            <a:pPr algn="l" rtl="0"/>
            <a:endParaRPr lang="en-US" dirty="0"/>
          </a:p>
        </p:txBody>
      </p:sp>
    </p:spTree>
    <p:extLst>
      <p:ext uri="{BB962C8B-B14F-4D97-AF65-F5344CB8AC3E}">
        <p14:creationId xmlns:p14="http://schemas.microsoft.com/office/powerpoint/2010/main" val="3513988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مثال: </a:t>
            </a:r>
            <a:r>
              <a:rPr lang="en-US" dirty="0" smtClean="0"/>
              <a:t>Business Code</a:t>
            </a:r>
            <a:endParaRPr lang="en-US" dirty="0"/>
          </a:p>
        </p:txBody>
      </p:sp>
      <p:sp>
        <p:nvSpPr>
          <p:cNvPr id="3" name="Content Placeholder 2"/>
          <p:cNvSpPr>
            <a:spLocks noGrp="1"/>
          </p:cNvSpPr>
          <p:nvPr>
            <p:ph sz="quarter" idx="1"/>
          </p:nvPr>
        </p:nvSpPr>
        <p:spPr/>
        <p:txBody>
          <a:bodyPr/>
          <a:lstStyle/>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647857"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25324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803" y="1580284"/>
            <a:ext cx="8344797" cy="4744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fa-IR" dirty="0" smtClean="0"/>
              <a:t>مثال: </a:t>
            </a:r>
            <a:r>
              <a:rPr lang="en-US" dirty="0" smtClean="0"/>
              <a:t>Test Code</a:t>
            </a:r>
            <a:endParaRPr lang="en-US" dirty="0"/>
          </a:p>
        </p:txBody>
      </p:sp>
      <p:sp>
        <p:nvSpPr>
          <p:cNvPr id="9" name="Rounded Rectangle 8"/>
          <p:cNvSpPr/>
          <p:nvPr/>
        </p:nvSpPr>
        <p:spPr>
          <a:xfrm>
            <a:off x="1239982" y="2514600"/>
            <a:ext cx="3293918" cy="381000"/>
          </a:xfrm>
          <a:prstGeom prst="roundRect">
            <a:avLst>
              <a:gd name="adj" fmla="val 9394"/>
            </a:avLst>
          </a:prstGeom>
          <a:solidFill>
            <a:schemeClr val="accent3">
              <a:alpha val="2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ounded Rectangle 9"/>
          <p:cNvSpPr/>
          <p:nvPr/>
        </p:nvSpPr>
        <p:spPr>
          <a:xfrm>
            <a:off x="1239982" y="2802082"/>
            <a:ext cx="6151418" cy="703118"/>
          </a:xfrm>
          <a:prstGeom prst="roundRect">
            <a:avLst>
              <a:gd name="adj" fmla="val 9394"/>
            </a:avLst>
          </a:prstGeom>
          <a:solidFill>
            <a:schemeClr val="accent3">
              <a:alpha val="2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ounded Rectangle 10"/>
          <p:cNvSpPr/>
          <p:nvPr/>
        </p:nvSpPr>
        <p:spPr>
          <a:xfrm>
            <a:off x="1828800" y="4419600"/>
            <a:ext cx="1371600" cy="381000"/>
          </a:xfrm>
          <a:prstGeom prst="roundRect">
            <a:avLst>
              <a:gd name="adj" fmla="val 9394"/>
            </a:avLst>
          </a:prstGeom>
          <a:solidFill>
            <a:schemeClr val="accent3">
              <a:alpha val="2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ounded Rectangle 11"/>
          <p:cNvSpPr/>
          <p:nvPr/>
        </p:nvSpPr>
        <p:spPr>
          <a:xfrm>
            <a:off x="1828800" y="5334000"/>
            <a:ext cx="7162800" cy="381000"/>
          </a:xfrm>
          <a:prstGeom prst="roundRect">
            <a:avLst>
              <a:gd name="adj" fmla="val 9394"/>
            </a:avLst>
          </a:prstGeom>
          <a:solidFill>
            <a:schemeClr val="accent3">
              <a:alpha val="2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07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ساير امکانات </a:t>
            </a:r>
            <a:r>
              <a:rPr lang="en-US" dirty="0" err="1" smtClean="0"/>
              <a:t>JUnit</a:t>
            </a:r>
            <a:endParaRPr lang="en-US" dirty="0"/>
          </a:p>
        </p:txBody>
      </p:sp>
      <p:sp>
        <p:nvSpPr>
          <p:cNvPr id="3" name="Content Placeholder 2"/>
          <p:cNvSpPr>
            <a:spLocks noGrp="1"/>
          </p:cNvSpPr>
          <p:nvPr>
            <p:ph sz="quarter" idx="1"/>
          </p:nvPr>
        </p:nvSpPr>
        <p:spPr/>
        <p:txBody>
          <a:bodyPr>
            <a:normAutofit fontScale="92500" lnSpcReduction="10000"/>
          </a:bodyPr>
          <a:lstStyle/>
          <a:p>
            <a:r>
              <a:rPr lang="fa-IR" dirty="0"/>
              <a:t>متد </a:t>
            </a:r>
            <a:r>
              <a:rPr lang="en-US" dirty="0" smtClean="0"/>
              <a:t>setup</a:t>
            </a:r>
            <a:r>
              <a:rPr lang="fa-IR" dirty="0" smtClean="0"/>
              <a:t> (با </a:t>
            </a:r>
            <a:r>
              <a:rPr lang="en-US" b="1" dirty="0"/>
              <a:t>@Before</a:t>
            </a:r>
            <a:r>
              <a:rPr lang="fa-IR" b="1" dirty="0"/>
              <a:t> </a:t>
            </a:r>
            <a:r>
              <a:rPr lang="fa-IR" dirty="0"/>
              <a:t>مشخص </a:t>
            </a:r>
            <a:r>
              <a:rPr lang="fa-IR" dirty="0" smtClean="0"/>
              <a:t>می‌شود)</a:t>
            </a:r>
            <a:endParaRPr lang="fa-IR" dirty="0"/>
          </a:p>
          <a:p>
            <a:pPr lvl="1"/>
            <a:r>
              <a:rPr lang="fa-IR" dirty="0"/>
              <a:t>قبل از هر متد تست اجرا می‌شود</a:t>
            </a:r>
          </a:p>
          <a:p>
            <a:pPr lvl="1"/>
            <a:r>
              <a:rPr lang="fa-IR" dirty="0"/>
              <a:t>مسؤول کارهایی كه قبل از اجراي هر تست لازم است</a:t>
            </a:r>
          </a:p>
          <a:p>
            <a:pPr lvl="1"/>
            <a:r>
              <a:rPr lang="fa-IR" dirty="0"/>
              <a:t>مثل اتصال به پايگاه داده، مقداردهي به فيلدها، ...</a:t>
            </a:r>
          </a:p>
          <a:p>
            <a:r>
              <a:rPr lang="en-US" b="1" dirty="0"/>
              <a:t>@</a:t>
            </a:r>
            <a:r>
              <a:rPr lang="en-US" b="1" dirty="0" err="1"/>
              <a:t>BeforeClass</a:t>
            </a:r>
            <a:r>
              <a:rPr lang="fa-IR" b="1" dirty="0"/>
              <a:t> </a:t>
            </a:r>
            <a:r>
              <a:rPr lang="fa-IR" dirty="0"/>
              <a:t>: يک بار قبل از همه تست‌ها</a:t>
            </a:r>
          </a:p>
          <a:p>
            <a:r>
              <a:rPr lang="fa-IR" dirty="0" smtClean="0"/>
              <a:t>متد </a:t>
            </a:r>
            <a:r>
              <a:rPr lang="en-US" dirty="0"/>
              <a:t>teardown</a:t>
            </a:r>
            <a:r>
              <a:rPr lang="fa-IR" dirty="0" smtClean="0"/>
              <a:t> (</a:t>
            </a:r>
            <a:r>
              <a:rPr lang="en-US" b="1" dirty="0" smtClean="0"/>
              <a:t>@</a:t>
            </a:r>
            <a:r>
              <a:rPr lang="en-US" b="1" dirty="0"/>
              <a:t>After</a:t>
            </a:r>
            <a:r>
              <a:rPr lang="fa-IR" dirty="0" smtClean="0"/>
              <a:t>)</a:t>
            </a:r>
            <a:endParaRPr lang="fa-IR" dirty="0"/>
          </a:p>
          <a:p>
            <a:pPr lvl="1"/>
            <a:r>
              <a:rPr lang="fa-IR" sz="2800" dirty="0"/>
              <a:t>اجرا بعد از هر متد تست</a:t>
            </a:r>
          </a:p>
          <a:p>
            <a:pPr lvl="1"/>
            <a:r>
              <a:rPr lang="fa-IR" sz="2800" dirty="0"/>
              <a:t>مثل بستن اتصال به پايگاه داده، بستن فايل، ...</a:t>
            </a:r>
          </a:p>
          <a:p>
            <a:r>
              <a:rPr lang="en-US" sz="3200" b="1" dirty="0"/>
              <a:t>@</a:t>
            </a:r>
            <a:r>
              <a:rPr lang="en-US" sz="3200" b="1" dirty="0" err="1"/>
              <a:t>AfterClass</a:t>
            </a:r>
            <a:r>
              <a:rPr lang="fa-IR" sz="3200" b="1" dirty="0"/>
              <a:t> </a:t>
            </a:r>
            <a:r>
              <a:rPr lang="fa-IR" sz="3200" dirty="0"/>
              <a:t>: يک بار بعد از همه </a:t>
            </a:r>
            <a:r>
              <a:rPr lang="fa-IR" sz="3200" dirty="0" smtClean="0"/>
              <a:t>تست‌ها</a:t>
            </a:r>
            <a:endParaRPr lang="fa-IR" sz="3200" dirty="0"/>
          </a:p>
        </p:txBody>
      </p:sp>
    </p:spTree>
    <p:extLst>
      <p:ext uri="{BB962C8B-B14F-4D97-AF65-F5344CB8AC3E}">
        <p14:creationId xmlns:p14="http://schemas.microsoft.com/office/powerpoint/2010/main" val="47808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فرايند اجرای يک نمونه‌آزمون</a:t>
            </a:r>
            <a:endParaRPr lang="en-US" dirty="0"/>
          </a:p>
        </p:txBody>
      </p:sp>
      <p:sp>
        <p:nvSpPr>
          <p:cNvPr id="3" name="Content Placeholder 2"/>
          <p:cNvSpPr>
            <a:spLocks noGrp="1"/>
          </p:cNvSpPr>
          <p:nvPr>
            <p:ph sz="quarter" idx="1"/>
          </p:nvPr>
        </p:nvSpPr>
        <p:spPr/>
        <p:txBody>
          <a:bodyPr/>
          <a:lstStyle/>
          <a:p>
            <a:endParaRPr 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3182" y="1153403"/>
            <a:ext cx="5233218" cy="5462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640797" y="4523068"/>
            <a:ext cx="5198403" cy="2031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081220" y="1961857"/>
            <a:ext cx="4986580" cy="148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172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4099"/>
                                        </p:tgtEl>
                                        <p:attrNameLst>
                                          <p:attrName>style.opacity</p:attrName>
                                        </p:attrNameLst>
                                      </p:cBhvr>
                                      <p:to>
                                        <p:strVal val="0.15"/>
                                      </p:to>
                                    </p:set>
                                    <p:animEffect filter="image" prLst="opacity: 0.15">
                                      <p:cBhvr rctx="IE">
                                        <p:cTn id="7" dur="indefinite"/>
                                        <p:tgtEl>
                                          <p:spTgt spid="4099"/>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4100"/>
                                        </p:tgtEl>
                                        <p:attrNameLst>
                                          <p:attrName>style.opacity</p:attrName>
                                        </p:attrNameLst>
                                      </p:cBhvr>
                                      <p:to>
                                        <p:strVal val="0.15"/>
                                      </p:to>
                                    </p:set>
                                    <p:animEffect filter="image" prLst="opacity: 0.15">
                                      <p:cBhvr rctx="IE">
                                        <p:cTn id="15" dur="indefinite"/>
                                        <p:tgtEl>
                                          <p:spTgt spid="4100"/>
                                        </p:tgtEl>
                                      </p:cBhvr>
                                    </p:animEffect>
                                  </p:childTnLst>
                                </p:cTn>
                              </p:par>
                              <p:par>
                                <p:cTn id="16" presetID="10" presetClass="entr" presetSubtype="0" fill="hold" nodeType="withEffect">
                                  <p:stCondLst>
                                    <p:cond delay="0"/>
                                  </p:stCondLst>
                                  <p:childTnLst>
                                    <p:set>
                                      <p:cBhvr>
                                        <p:cTn id="17" dur="1" fill="hold">
                                          <p:stCondLst>
                                            <p:cond delay="0"/>
                                          </p:stCondLst>
                                        </p:cTn>
                                        <p:tgtEl>
                                          <p:spTgt spid="4101"/>
                                        </p:tgtEl>
                                        <p:attrNameLst>
                                          <p:attrName>style.visibility</p:attrName>
                                        </p:attrNameLst>
                                      </p:cBhvr>
                                      <p:to>
                                        <p:strVal val="visible"/>
                                      </p:to>
                                    </p:set>
                                    <p:animEffect transition="in" filter="fade">
                                      <p:cBhvr>
                                        <p:cTn id="18"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fa-IR" dirty="0" smtClean="0"/>
              <a:t>کوييز</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988310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smtClean="0"/>
              <a:t>کوييز</a:t>
            </a:r>
            <a:endParaRPr lang="en-US" dirty="0"/>
          </a:p>
        </p:txBody>
      </p:sp>
      <p:sp>
        <p:nvSpPr>
          <p:cNvPr id="5" name="Content Placeholder 2"/>
          <p:cNvSpPr txBox="1">
            <a:spLocks/>
          </p:cNvSpPr>
          <p:nvPr/>
        </p:nvSpPr>
        <p:spPr>
          <a:xfrm>
            <a:off x="152400" y="1143000"/>
            <a:ext cx="8763000" cy="5486400"/>
          </a:xfrm>
          <a:prstGeom prst="rect">
            <a:avLst/>
          </a:prstGeom>
        </p:spPr>
        <p:txBody>
          <a:bodyPr vert="horz">
            <a:normAutofit/>
          </a:bodyPr>
          <a:lstStyle>
            <a:lvl1pPr marL="274320" indent="-274320" algn="r" rtl="1" eaLnBrk="1" latinLnBrk="0" hangingPunct="1">
              <a:lnSpc>
                <a:spcPct val="130000"/>
              </a:lnSpc>
              <a:spcBef>
                <a:spcPts val="800"/>
              </a:spcBef>
              <a:buClr>
                <a:schemeClr val="accent1"/>
              </a:buClr>
              <a:buSzPct val="70000"/>
              <a:buFont typeface="Wingdings" panose="05000000000000000000" pitchFamily="2" charset="2"/>
              <a:buChar char=""/>
              <a:defRPr kumimoji="0" sz="3200" kern="1200">
                <a:solidFill>
                  <a:schemeClr val="tx1"/>
                </a:solidFill>
                <a:latin typeface="+mn-lt"/>
                <a:ea typeface="+mn-ea"/>
                <a:cs typeface="B Nazanin" pitchFamily="2" charset="-78"/>
              </a:defRPr>
            </a:lvl1pPr>
            <a:lvl2pPr marL="640080" indent="-274320" algn="r" rtl="1" eaLnBrk="1" latinLnBrk="0" hangingPunct="1">
              <a:lnSpc>
                <a:spcPct val="130000"/>
              </a:lnSpc>
              <a:spcBef>
                <a:spcPct val="20000"/>
              </a:spcBef>
              <a:buClr>
                <a:schemeClr val="accent1"/>
              </a:buClr>
              <a:buSzPct val="80000"/>
              <a:buFont typeface="Wingdings 2"/>
              <a:buChar char=""/>
              <a:defRPr kumimoji="0" sz="2800" kern="1200">
                <a:solidFill>
                  <a:schemeClr val="tx1"/>
                </a:solidFill>
                <a:latin typeface="+mn-lt"/>
                <a:ea typeface="+mn-ea"/>
                <a:cs typeface="B Nazanin" pitchFamily="2" charset="-78"/>
              </a:defRPr>
            </a:lvl2pPr>
            <a:lvl3pPr marL="914400" indent="-182880" algn="r" rtl="1" eaLnBrk="1" latinLnBrk="0" hangingPunct="1">
              <a:lnSpc>
                <a:spcPct val="130000"/>
              </a:lnSpc>
              <a:spcBef>
                <a:spcPct val="20000"/>
              </a:spcBef>
              <a:buClr>
                <a:schemeClr val="accent1">
                  <a:shade val="75000"/>
                </a:schemeClr>
              </a:buClr>
              <a:buSzPct val="60000"/>
              <a:buFont typeface="Wingdings"/>
              <a:buChar char=""/>
              <a:defRPr kumimoji="0" sz="2400" kern="1200">
                <a:solidFill>
                  <a:schemeClr val="tx1"/>
                </a:solidFill>
                <a:latin typeface="+mn-lt"/>
                <a:ea typeface="+mn-ea"/>
                <a:cs typeface="B Nazanin" pitchFamily="2" charset="-78"/>
              </a:defRPr>
            </a:lvl3pPr>
            <a:lvl4pPr marL="1188720" indent="-182880" algn="r" rtl="1" eaLnBrk="1" latinLnBrk="0" hangingPunct="1">
              <a:lnSpc>
                <a:spcPct val="130000"/>
              </a:lnSpc>
              <a:spcBef>
                <a:spcPct val="20000"/>
              </a:spcBef>
              <a:buClr>
                <a:schemeClr val="accent1">
                  <a:tint val="60000"/>
                </a:schemeClr>
              </a:buClr>
              <a:buSzPct val="60000"/>
              <a:buFont typeface="Wingdings"/>
              <a:buChar char=""/>
              <a:defRPr kumimoji="0" sz="2400" kern="1200">
                <a:solidFill>
                  <a:schemeClr val="tx1"/>
                </a:solidFill>
                <a:latin typeface="+mn-lt"/>
                <a:ea typeface="+mn-ea"/>
                <a:cs typeface="B Nazanin" pitchFamily="2" charset="-78"/>
              </a:defRPr>
            </a:lvl4pPr>
            <a:lvl5pPr marL="1463040" indent="-182880" algn="r" rtl="1" eaLnBrk="1" latinLnBrk="0" hangingPunct="1">
              <a:lnSpc>
                <a:spcPct val="130000"/>
              </a:lnSpc>
              <a:spcBef>
                <a:spcPct val="20000"/>
              </a:spcBef>
              <a:buClr>
                <a:schemeClr val="accent2">
                  <a:tint val="60000"/>
                </a:schemeClr>
              </a:buClr>
              <a:buSzPct val="68000"/>
              <a:buFont typeface="Wingdings 2"/>
              <a:buChar char=""/>
              <a:defRPr kumimoji="0" sz="2000" kern="1200">
                <a:solidFill>
                  <a:schemeClr val="tx1"/>
                </a:solidFill>
                <a:latin typeface="+mn-lt"/>
                <a:ea typeface="+mn-ea"/>
                <a:cs typeface="B Nazanin" pitchFamily="2" charset="-78"/>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fa-IR" dirty="0" smtClean="0"/>
              <a:t>اجرای تست زير چه نتيجه‌ای را در خروجی چاپ می‌کند؟</a:t>
            </a:r>
            <a:endParaRPr lang="fa-IR" dirty="0"/>
          </a:p>
        </p:txBody>
      </p:sp>
      <p:sp>
        <p:nvSpPr>
          <p:cNvPr id="6" name="Rectangle 5"/>
          <p:cNvSpPr/>
          <p:nvPr/>
        </p:nvSpPr>
        <p:spPr>
          <a:xfrm>
            <a:off x="0" y="2380595"/>
            <a:ext cx="9144000" cy="4401205"/>
          </a:xfrm>
          <a:prstGeom prst="rect">
            <a:avLst/>
          </a:prstGeom>
          <a:solidFill>
            <a:schemeClr val="accent5">
              <a:lumMod val="20000"/>
              <a:lumOff val="80000"/>
            </a:schemeClr>
          </a:solidFill>
        </p:spPr>
        <p:txBody>
          <a:bodyPr wrap="square">
            <a:spAutoFit/>
          </a:bodyPr>
          <a:lstStyle/>
          <a:p>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class</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MyMathTest</a:t>
            </a:r>
            <a:r>
              <a:rPr lang="en-US" sz="2000" b="1" dirty="0">
                <a:solidFill>
                  <a:srgbClr val="000000"/>
                </a:solidFill>
                <a:latin typeface="Consolas" panose="020B0609020204030204" pitchFamily="49" charset="0"/>
              </a:rPr>
              <a:t> {</a:t>
            </a:r>
          </a:p>
          <a:p>
            <a:pPr lvl="1"/>
            <a:r>
              <a:rPr lang="en-US" sz="2000" dirty="0">
                <a:solidFill>
                  <a:srgbClr val="646464"/>
                </a:solidFill>
                <a:latin typeface="Consolas" panose="020B0609020204030204" pitchFamily="49" charset="0"/>
              </a:rPr>
              <a:t>@</a:t>
            </a:r>
            <a:r>
              <a:rPr lang="en-US" sz="2000" dirty="0" err="1">
                <a:solidFill>
                  <a:srgbClr val="646464"/>
                </a:solidFill>
                <a:latin typeface="Consolas" panose="020B0609020204030204" pitchFamily="49" charset="0"/>
              </a:rPr>
              <a:t>BeforeClass</a:t>
            </a:r>
            <a:endParaRPr lang="en-US" sz="2000" dirty="0">
              <a:solidFill>
                <a:srgbClr val="646464"/>
              </a:solidFill>
              <a:latin typeface="Consolas" panose="020B0609020204030204" pitchFamily="49" charset="0"/>
            </a:endParaRPr>
          </a:p>
          <a:p>
            <a:pPr lvl="1"/>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startup(){</a:t>
            </a:r>
            <a:r>
              <a:rPr lang="en-US" sz="2000" b="1"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"Startup"</a:t>
            </a:r>
            <a:r>
              <a:rPr lang="en-US" sz="2000" b="1" i="1" dirty="0">
                <a:solidFill>
                  <a:srgbClr val="000000"/>
                </a:solidFill>
                <a:latin typeface="Consolas" panose="020B0609020204030204" pitchFamily="49" charset="0"/>
              </a:rPr>
              <a:t>);}</a:t>
            </a:r>
          </a:p>
          <a:p>
            <a:pPr lvl="1"/>
            <a:r>
              <a:rPr lang="en-US" sz="2000" dirty="0">
                <a:solidFill>
                  <a:srgbClr val="646464"/>
                </a:solidFill>
                <a:latin typeface="Consolas" panose="020B0609020204030204" pitchFamily="49" charset="0"/>
              </a:rPr>
              <a:t>@</a:t>
            </a:r>
            <a:r>
              <a:rPr lang="en-US" sz="2000" dirty="0" err="1">
                <a:solidFill>
                  <a:srgbClr val="646464"/>
                </a:solidFill>
                <a:latin typeface="Consolas" panose="020B0609020204030204" pitchFamily="49" charset="0"/>
              </a:rPr>
              <a:t>AfterClass</a:t>
            </a:r>
            <a:endParaRPr lang="en-US" sz="2000" dirty="0">
              <a:solidFill>
                <a:srgbClr val="646464"/>
              </a:solidFill>
              <a:latin typeface="Consolas" panose="020B0609020204030204" pitchFamily="49" charset="0"/>
            </a:endParaRP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sz="2000" b="1" dirty="0">
                <a:solidFill>
                  <a:srgbClr val="000000"/>
                </a:solidFill>
                <a:latin typeface="Consolas" panose="020B0609020204030204" pitchFamily="49" charset="0"/>
              </a:rPr>
              <a:t>shutdown(){</a:t>
            </a:r>
            <a:r>
              <a:rPr lang="en-US" sz="2000" b="1"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"Shutdown"</a:t>
            </a:r>
            <a:r>
              <a:rPr lang="en-US" sz="2000" b="1" i="1" dirty="0">
                <a:solidFill>
                  <a:srgbClr val="000000"/>
                </a:solidFill>
                <a:latin typeface="Consolas" panose="020B0609020204030204" pitchFamily="49" charset="0"/>
              </a:rPr>
              <a:t>);}</a:t>
            </a:r>
          </a:p>
          <a:p>
            <a:pPr lvl="1"/>
            <a:r>
              <a:rPr lang="en-US" sz="2000" dirty="0">
                <a:solidFill>
                  <a:srgbClr val="646464"/>
                </a:solidFill>
                <a:latin typeface="Consolas" panose="020B0609020204030204" pitchFamily="49" charset="0"/>
              </a:rPr>
              <a:t>@Before</a:t>
            </a:r>
          </a:p>
          <a:p>
            <a:pPr lvl="1"/>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setup(){</a:t>
            </a:r>
            <a:r>
              <a:rPr lang="en-US" sz="2000" b="1"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"Setup"</a:t>
            </a:r>
            <a:r>
              <a:rPr lang="en-US" sz="2000" b="1" i="1" dirty="0">
                <a:solidFill>
                  <a:srgbClr val="000000"/>
                </a:solidFill>
                <a:latin typeface="Consolas" panose="020B0609020204030204" pitchFamily="49" charset="0"/>
              </a:rPr>
              <a:t>);}</a:t>
            </a:r>
          </a:p>
          <a:p>
            <a:pPr lvl="1"/>
            <a:r>
              <a:rPr lang="en-US" sz="2000" dirty="0">
                <a:solidFill>
                  <a:srgbClr val="646464"/>
                </a:solidFill>
                <a:latin typeface="Consolas" panose="020B0609020204030204" pitchFamily="49" charset="0"/>
              </a:rPr>
              <a:t>@After</a:t>
            </a:r>
          </a:p>
          <a:p>
            <a:pPr lvl="1"/>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tearDown</a:t>
            </a:r>
            <a:r>
              <a:rPr lang="en-US" sz="2000" b="1" dirty="0">
                <a:solidFill>
                  <a:srgbClr val="000000"/>
                </a:solidFill>
                <a:latin typeface="Consolas" panose="020B0609020204030204" pitchFamily="49" charset="0"/>
              </a:rPr>
              <a:t>(){</a:t>
            </a:r>
            <a:r>
              <a:rPr lang="en-US" sz="2000" b="1"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a:t>
            </a:r>
            <a:r>
              <a:rPr lang="en-US" sz="2000" b="1" i="1" dirty="0" err="1">
                <a:solidFill>
                  <a:srgbClr val="2A00FF"/>
                </a:solidFill>
                <a:latin typeface="Consolas" panose="020B0609020204030204" pitchFamily="49" charset="0"/>
              </a:rPr>
              <a:t>TearDown</a:t>
            </a:r>
            <a:r>
              <a:rPr lang="en-US" sz="2000" b="1" i="1" dirty="0">
                <a:solidFill>
                  <a:srgbClr val="2A00FF"/>
                </a:solidFill>
                <a:latin typeface="Consolas" panose="020B0609020204030204" pitchFamily="49" charset="0"/>
              </a:rPr>
              <a:t>"</a:t>
            </a:r>
            <a:r>
              <a:rPr lang="en-US" sz="2000" b="1" i="1" dirty="0">
                <a:solidFill>
                  <a:srgbClr val="000000"/>
                </a:solidFill>
                <a:latin typeface="Consolas" panose="020B0609020204030204" pitchFamily="49" charset="0"/>
              </a:rPr>
              <a:t>);}</a:t>
            </a:r>
          </a:p>
          <a:p>
            <a:pPr lvl="1"/>
            <a:r>
              <a:rPr lang="en-US" sz="2000" dirty="0">
                <a:solidFill>
                  <a:srgbClr val="646464"/>
                </a:solidFill>
                <a:latin typeface="Consolas" panose="020B0609020204030204" pitchFamily="49" charset="0"/>
              </a:rPr>
              <a:t>@Test</a:t>
            </a:r>
          </a:p>
          <a:p>
            <a:pPr lvl="1"/>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testDiv</a:t>
            </a:r>
            <a:r>
              <a:rPr lang="en-US" sz="2000" b="1" dirty="0">
                <a:solidFill>
                  <a:srgbClr val="000000"/>
                </a:solidFill>
                <a:latin typeface="Consolas" panose="020B0609020204030204" pitchFamily="49" charset="0"/>
              </a:rPr>
              <a:t>(){</a:t>
            </a:r>
            <a:r>
              <a:rPr lang="en-US" sz="2000" b="1"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a:t>
            </a:r>
            <a:r>
              <a:rPr lang="en-US" sz="2000" b="1" i="1" dirty="0" err="1">
                <a:solidFill>
                  <a:srgbClr val="2A00FF"/>
                </a:solidFill>
                <a:latin typeface="Consolas" panose="020B0609020204030204" pitchFamily="49" charset="0"/>
              </a:rPr>
              <a:t>TestDiv</a:t>
            </a:r>
            <a:r>
              <a:rPr lang="en-US" sz="2000" b="1" i="1" dirty="0">
                <a:solidFill>
                  <a:srgbClr val="2A00FF"/>
                </a:solidFill>
                <a:latin typeface="Consolas" panose="020B0609020204030204" pitchFamily="49" charset="0"/>
              </a:rPr>
              <a:t>"</a:t>
            </a:r>
            <a:r>
              <a:rPr lang="en-US" sz="2000" b="1" i="1" dirty="0">
                <a:solidFill>
                  <a:srgbClr val="000000"/>
                </a:solidFill>
                <a:latin typeface="Consolas" panose="020B0609020204030204" pitchFamily="49" charset="0"/>
              </a:rPr>
              <a:t>);}</a:t>
            </a:r>
          </a:p>
          <a:p>
            <a:pPr lvl="1"/>
            <a:r>
              <a:rPr lang="en-US" sz="2000" dirty="0">
                <a:solidFill>
                  <a:srgbClr val="646464"/>
                </a:solidFill>
                <a:latin typeface="Consolas" panose="020B0609020204030204" pitchFamily="49" charset="0"/>
              </a:rPr>
              <a:t>@Test</a:t>
            </a:r>
          </a:p>
          <a:p>
            <a:pPr lvl="1"/>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testMult</a:t>
            </a:r>
            <a:r>
              <a:rPr lang="en-US" sz="2000" b="1" dirty="0">
                <a:solidFill>
                  <a:srgbClr val="000000"/>
                </a:solidFill>
                <a:latin typeface="Consolas" panose="020B0609020204030204" pitchFamily="49" charset="0"/>
              </a:rPr>
              <a:t>(){</a:t>
            </a:r>
            <a:r>
              <a:rPr lang="en-US" sz="2000" b="1"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a:t>
            </a:r>
            <a:r>
              <a:rPr lang="en-US" sz="2000" b="1" i="1" dirty="0" err="1">
                <a:solidFill>
                  <a:srgbClr val="2A00FF"/>
                </a:solidFill>
                <a:latin typeface="Consolas" panose="020B0609020204030204" pitchFamily="49" charset="0"/>
              </a:rPr>
              <a:t>TestMult</a:t>
            </a:r>
            <a:r>
              <a:rPr lang="en-US" sz="2000" b="1" i="1" dirty="0">
                <a:solidFill>
                  <a:srgbClr val="2A00FF"/>
                </a:solidFill>
                <a:latin typeface="Consolas" panose="020B0609020204030204" pitchFamily="49" charset="0"/>
              </a:rPr>
              <a:t>"</a:t>
            </a:r>
            <a:r>
              <a:rPr lang="en-US" sz="2000" b="1" i="1"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p>
        </p:txBody>
      </p:sp>
      <p:sp>
        <p:nvSpPr>
          <p:cNvPr id="7" name="Rectangle 6"/>
          <p:cNvSpPr/>
          <p:nvPr/>
        </p:nvSpPr>
        <p:spPr>
          <a:xfrm>
            <a:off x="76200" y="76200"/>
            <a:ext cx="1219200" cy="2308324"/>
          </a:xfrm>
          <a:prstGeom prst="rect">
            <a:avLst/>
          </a:prstGeom>
          <a:solidFill>
            <a:schemeClr val="tx1"/>
          </a:solidFill>
        </p:spPr>
        <p:txBody>
          <a:bodyPr wrap="square">
            <a:spAutoFit/>
          </a:bodyPr>
          <a:lstStyle/>
          <a:p>
            <a:r>
              <a:rPr lang="en-US" b="1" dirty="0">
                <a:solidFill>
                  <a:schemeClr val="bg1"/>
                </a:solidFill>
                <a:latin typeface="Consolas" panose="020B0609020204030204" pitchFamily="49" charset="0"/>
              </a:rPr>
              <a:t>Startup</a:t>
            </a:r>
          </a:p>
          <a:p>
            <a:r>
              <a:rPr lang="en-US" b="1" dirty="0">
                <a:solidFill>
                  <a:schemeClr val="bg1"/>
                </a:solidFill>
                <a:latin typeface="Consolas" panose="020B0609020204030204" pitchFamily="49" charset="0"/>
              </a:rPr>
              <a:t>Setup</a:t>
            </a:r>
          </a:p>
          <a:p>
            <a:r>
              <a:rPr lang="en-US" b="1" dirty="0" err="1">
                <a:solidFill>
                  <a:schemeClr val="bg1"/>
                </a:solidFill>
                <a:latin typeface="Consolas" panose="020B0609020204030204" pitchFamily="49" charset="0"/>
              </a:rPr>
              <a:t>TestDiv</a:t>
            </a:r>
            <a:endParaRPr lang="en-US" b="1" dirty="0">
              <a:solidFill>
                <a:schemeClr val="bg1"/>
              </a:solidFill>
              <a:latin typeface="Consolas" panose="020B0609020204030204" pitchFamily="49" charset="0"/>
            </a:endParaRPr>
          </a:p>
          <a:p>
            <a:r>
              <a:rPr lang="en-US" b="1" dirty="0" err="1">
                <a:solidFill>
                  <a:schemeClr val="bg1"/>
                </a:solidFill>
                <a:latin typeface="Consolas" panose="020B0609020204030204" pitchFamily="49" charset="0"/>
              </a:rPr>
              <a:t>TearDown</a:t>
            </a:r>
            <a:endParaRPr lang="en-US" b="1" dirty="0">
              <a:solidFill>
                <a:schemeClr val="bg1"/>
              </a:solidFill>
              <a:latin typeface="Consolas" panose="020B0609020204030204" pitchFamily="49" charset="0"/>
            </a:endParaRPr>
          </a:p>
          <a:p>
            <a:r>
              <a:rPr lang="en-US" b="1" dirty="0">
                <a:solidFill>
                  <a:schemeClr val="bg1"/>
                </a:solidFill>
                <a:latin typeface="Consolas" panose="020B0609020204030204" pitchFamily="49" charset="0"/>
              </a:rPr>
              <a:t>Setup</a:t>
            </a:r>
          </a:p>
          <a:p>
            <a:r>
              <a:rPr lang="en-US" b="1" dirty="0" err="1">
                <a:solidFill>
                  <a:schemeClr val="bg1"/>
                </a:solidFill>
                <a:latin typeface="Consolas" panose="020B0609020204030204" pitchFamily="49" charset="0"/>
              </a:rPr>
              <a:t>TestMult</a:t>
            </a:r>
            <a:endParaRPr lang="en-US" b="1" dirty="0">
              <a:solidFill>
                <a:schemeClr val="bg1"/>
              </a:solidFill>
              <a:latin typeface="Consolas" panose="020B0609020204030204" pitchFamily="49" charset="0"/>
            </a:endParaRPr>
          </a:p>
          <a:p>
            <a:r>
              <a:rPr lang="en-US" b="1" dirty="0" err="1">
                <a:solidFill>
                  <a:schemeClr val="bg1"/>
                </a:solidFill>
                <a:latin typeface="Consolas" panose="020B0609020204030204" pitchFamily="49" charset="0"/>
              </a:rPr>
              <a:t>TearDown</a:t>
            </a:r>
            <a:endParaRPr lang="en-US" b="1" dirty="0">
              <a:solidFill>
                <a:schemeClr val="bg1"/>
              </a:solidFill>
              <a:latin typeface="Consolas" panose="020B0609020204030204" pitchFamily="49" charset="0"/>
            </a:endParaRPr>
          </a:p>
          <a:p>
            <a:r>
              <a:rPr lang="en-US" b="1" dirty="0">
                <a:solidFill>
                  <a:schemeClr val="bg1"/>
                </a:solidFill>
                <a:latin typeface="Consolas" panose="020B0609020204030204" pitchFamily="49" charset="0"/>
              </a:rPr>
              <a:t>Shutdown</a:t>
            </a:r>
          </a:p>
        </p:txBody>
      </p:sp>
    </p:spTree>
    <p:extLst>
      <p:ext uri="{BB962C8B-B14F-4D97-AF65-F5344CB8AC3E}">
        <p14:creationId xmlns:p14="http://schemas.microsoft.com/office/powerpoint/2010/main" val="158683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تمرین عملی</a:t>
            </a:r>
            <a:endParaRPr lang="en-US" dirty="0"/>
          </a:p>
        </p:txBody>
      </p:sp>
      <p:sp>
        <p:nvSpPr>
          <p:cNvPr id="3" name="Content Placeholder 2"/>
          <p:cNvSpPr>
            <a:spLocks noGrp="1"/>
          </p:cNvSpPr>
          <p:nvPr>
            <p:ph sz="quarter" idx="1"/>
          </p:nvPr>
        </p:nvSpPr>
        <p:spPr/>
        <p:txBody>
          <a:bodyPr/>
          <a:lstStyle/>
          <a:p>
            <a:r>
              <a:rPr lang="fa-IR" dirty="0" smtClean="0"/>
              <a:t>نوشتن یک </a:t>
            </a:r>
            <a:r>
              <a:rPr lang="en-US" dirty="0" smtClean="0"/>
              <a:t>unit test</a:t>
            </a:r>
            <a:endParaRPr lang="en-US" dirty="0"/>
          </a:p>
        </p:txBody>
      </p:sp>
    </p:spTree>
    <p:extLst>
      <p:ext uri="{BB962C8B-B14F-4D97-AF65-F5344CB8AC3E}">
        <p14:creationId xmlns:p14="http://schemas.microsoft.com/office/powerpoint/2010/main" val="25383085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fa-IR" dirty="0" smtClean="0"/>
              <a:t>مزايای آزمون واحد</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0256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اهميت و لزوم آزمايش محصول</a:t>
            </a:r>
            <a:endParaRPr lang="en-US" dirty="0"/>
          </a:p>
        </p:txBody>
      </p:sp>
      <p:sp>
        <p:nvSpPr>
          <p:cNvPr id="3" name="Content Placeholder 2"/>
          <p:cNvSpPr>
            <a:spLocks noGrp="1"/>
          </p:cNvSpPr>
          <p:nvPr>
            <p:ph sz="quarter" idx="1"/>
          </p:nvPr>
        </p:nvSpPr>
        <p:spPr/>
        <p:txBody>
          <a:bodyPr/>
          <a:lstStyle/>
          <a:p>
            <a:r>
              <a:rPr lang="fa-IR" dirty="0" err="1" smtClean="0"/>
              <a:t>توليدکننده</a:t>
            </a:r>
            <a:r>
              <a:rPr lang="fa-IR" dirty="0"/>
              <a:t>، قبل از تحويل محصول بايد از کيفيت آن مطمئن شود</a:t>
            </a:r>
          </a:p>
          <a:p>
            <a:pPr lvl="1"/>
            <a:r>
              <a:rPr lang="fa-IR" dirty="0" smtClean="0"/>
              <a:t>خودروساز، خودرو را قبل از تحويل به مشتری ارزيابی می‌کند</a:t>
            </a:r>
          </a:p>
          <a:p>
            <a:pPr lvl="1"/>
            <a:r>
              <a:rPr lang="fa-IR" dirty="0" smtClean="0"/>
              <a:t>آشپز، قبل از مهمان غذا را می‌چشد</a:t>
            </a:r>
          </a:p>
          <a:p>
            <a:r>
              <a:rPr lang="fa-IR" dirty="0" smtClean="0"/>
              <a:t>کنترل کيفيت و تضمين کيفيت در صنايع مختلف مورد توجه است</a:t>
            </a:r>
          </a:p>
          <a:p>
            <a:r>
              <a:rPr lang="fa-IR" dirty="0" smtClean="0"/>
              <a:t>سهل‌انگاری در تست محصول، گاهی ويرانگر است</a:t>
            </a:r>
          </a:p>
          <a:p>
            <a:pPr lvl="1"/>
            <a:endParaRPr lang="en-US" dirty="0"/>
          </a:p>
        </p:txBody>
      </p:sp>
    </p:spTree>
    <p:extLst>
      <p:ext uri="{BB962C8B-B14F-4D97-AF65-F5344CB8AC3E}">
        <p14:creationId xmlns:p14="http://schemas.microsoft.com/office/powerpoint/2010/main" val="299312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مزايای آزمون واحد</a:t>
            </a:r>
            <a:endParaRPr lang="en-US" dirty="0"/>
          </a:p>
        </p:txBody>
      </p:sp>
      <p:sp>
        <p:nvSpPr>
          <p:cNvPr id="3" name="Content Placeholder 2"/>
          <p:cNvSpPr>
            <a:spLocks noGrp="1"/>
          </p:cNvSpPr>
          <p:nvPr>
            <p:ph sz="quarter" idx="1"/>
          </p:nvPr>
        </p:nvSpPr>
        <p:spPr/>
        <p:txBody>
          <a:bodyPr>
            <a:normAutofit fontScale="85000" lnSpcReduction="20000"/>
          </a:bodyPr>
          <a:lstStyle/>
          <a:p>
            <a:r>
              <a:rPr lang="fa-IR" dirty="0" smtClean="0"/>
              <a:t>بهبود کيفيت برنامه‌ها</a:t>
            </a:r>
          </a:p>
          <a:p>
            <a:r>
              <a:rPr lang="fa-IR" dirty="0" smtClean="0"/>
              <a:t>کاهش اشکالات (</a:t>
            </a:r>
            <a:r>
              <a:rPr lang="en-US" dirty="0" smtClean="0"/>
              <a:t>bugs</a:t>
            </a:r>
            <a:r>
              <a:rPr lang="fa-IR" dirty="0" smtClean="0"/>
              <a:t>)</a:t>
            </a:r>
          </a:p>
          <a:p>
            <a:pPr lvl="1"/>
            <a:r>
              <a:rPr lang="fa-IR" dirty="0"/>
              <a:t>وقت </a:t>
            </a:r>
            <a:r>
              <a:rPr lang="fa-IR" dirty="0" err="1"/>
              <a:t>كمتري</a:t>
            </a:r>
            <a:r>
              <a:rPr lang="fa-IR" dirty="0"/>
              <a:t> به خاطر </a:t>
            </a:r>
            <a:r>
              <a:rPr lang="en-US" dirty="0"/>
              <a:t>debugging </a:t>
            </a:r>
            <a:r>
              <a:rPr lang="fa-IR" dirty="0"/>
              <a:t> هدر </a:t>
            </a:r>
            <a:r>
              <a:rPr lang="fa-IR" dirty="0" err="1"/>
              <a:t>ميدهد</a:t>
            </a:r>
            <a:endParaRPr lang="fa-IR" dirty="0"/>
          </a:p>
          <a:p>
            <a:r>
              <a:rPr lang="fa-IR" dirty="0" smtClean="0"/>
              <a:t>به تأخير نيافتادن زمان کشف اشکالات برنامه</a:t>
            </a:r>
          </a:p>
          <a:p>
            <a:r>
              <a:rPr lang="fa-IR" dirty="0"/>
              <a:t>بهبود ساختار و طراحی برنامه</a:t>
            </a:r>
          </a:p>
          <a:p>
            <a:r>
              <a:rPr lang="fa-IR" dirty="0" err="1" smtClean="0"/>
              <a:t>افزايش</a:t>
            </a:r>
            <a:r>
              <a:rPr lang="fa-IR" dirty="0" smtClean="0"/>
              <a:t> اطمينان به اجزای برنامه </a:t>
            </a:r>
            <a:r>
              <a:rPr lang="fa-IR" dirty="0"/>
              <a:t>و سطوح </a:t>
            </a:r>
            <a:r>
              <a:rPr lang="fa-IR" dirty="0" err="1"/>
              <a:t>پايين</a:t>
            </a:r>
            <a:r>
              <a:rPr lang="fa-IR" dirty="0"/>
              <a:t> </a:t>
            </a:r>
            <a:r>
              <a:rPr lang="fa-IR" dirty="0" smtClean="0"/>
              <a:t>کد</a:t>
            </a:r>
          </a:p>
          <a:p>
            <a:pPr lvl="1"/>
            <a:r>
              <a:rPr lang="fa-IR" dirty="0" err="1"/>
              <a:t>كه</a:t>
            </a:r>
            <a:r>
              <a:rPr lang="fa-IR" dirty="0"/>
              <a:t> سنگ </a:t>
            </a:r>
            <a:r>
              <a:rPr lang="fa-IR" dirty="0" err="1"/>
              <a:t>بناي</a:t>
            </a:r>
            <a:r>
              <a:rPr lang="fa-IR" dirty="0"/>
              <a:t> سطوح بالاتر </a:t>
            </a:r>
            <a:r>
              <a:rPr lang="fa-IR" dirty="0" smtClean="0"/>
              <a:t>هستند</a:t>
            </a:r>
            <a:endParaRPr lang="fa-IR" baseline="30000" dirty="0"/>
          </a:p>
          <a:p>
            <a:pPr lvl="1"/>
            <a:r>
              <a:rPr lang="fa-IR" dirty="0" smtClean="0"/>
              <a:t>بعد از توليد هر واحد</a:t>
            </a:r>
          </a:p>
          <a:p>
            <a:pPr lvl="1"/>
            <a:r>
              <a:rPr lang="fa-IR" dirty="0" smtClean="0"/>
              <a:t>بعد از تغيير هر واحد</a:t>
            </a:r>
          </a:p>
          <a:p>
            <a:r>
              <a:rPr lang="fa-IR" dirty="0" smtClean="0"/>
              <a:t>مستند </a:t>
            </a:r>
            <a:r>
              <a:rPr lang="fa-IR" dirty="0" err="1"/>
              <a:t>گويا</a:t>
            </a:r>
            <a:r>
              <a:rPr lang="fa-IR" dirty="0"/>
              <a:t>، زنده و قابل اجرا برای </a:t>
            </a:r>
            <a:r>
              <a:rPr lang="fa-IR" dirty="0" smtClean="0"/>
              <a:t>برنامه</a:t>
            </a:r>
            <a:endParaRPr lang="fa-IR" dirty="0"/>
          </a:p>
        </p:txBody>
      </p:sp>
    </p:spTree>
    <p:extLst>
      <p:ext uri="{BB962C8B-B14F-4D97-AF65-F5344CB8AC3E}">
        <p14:creationId xmlns:p14="http://schemas.microsoft.com/office/powerpoint/2010/main" val="44705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آزمون واحد و مستندسازی</a:t>
            </a:r>
            <a:endParaRPr lang="en-US" dirty="0"/>
          </a:p>
        </p:txBody>
      </p:sp>
      <p:sp>
        <p:nvSpPr>
          <p:cNvPr id="3" name="Content Placeholder 2"/>
          <p:cNvSpPr>
            <a:spLocks noGrp="1"/>
          </p:cNvSpPr>
          <p:nvPr>
            <p:ph sz="quarter" idx="1"/>
          </p:nvPr>
        </p:nvSpPr>
        <p:spPr/>
        <p:txBody>
          <a:bodyPr>
            <a:normAutofit/>
          </a:bodyPr>
          <a:lstStyle/>
          <a:p>
            <a:r>
              <a:rPr lang="fa-IR" dirty="0" smtClean="0"/>
              <a:t>يک آزمون واحد يک مستند قابل اجراست</a:t>
            </a:r>
          </a:p>
          <a:p>
            <a:r>
              <a:rPr lang="fa-IR" dirty="0" smtClean="0"/>
              <a:t>نحوه </a:t>
            </a:r>
            <a:r>
              <a:rPr lang="fa-IR" dirty="0"/>
              <a:t>استفاده از کد اصلی را مشخص </a:t>
            </a:r>
            <a:r>
              <a:rPr lang="fa-IR" dirty="0" err="1"/>
              <a:t>می‌کند</a:t>
            </a:r>
            <a:endParaRPr lang="fa-IR" dirty="0"/>
          </a:p>
          <a:p>
            <a:r>
              <a:rPr lang="fa-IR" dirty="0" smtClean="0"/>
              <a:t>و نشان مي‌دهد در شرايط </a:t>
            </a:r>
            <a:r>
              <a:rPr lang="fa-IR" dirty="0"/>
              <a:t>مختلف </a:t>
            </a:r>
            <a:r>
              <a:rPr lang="fa-IR" dirty="0" smtClean="0"/>
              <a:t>رفتار متد/کلاس بايد چگونه باشد</a:t>
            </a:r>
            <a:endParaRPr lang="fa-IR" dirty="0"/>
          </a:p>
          <a:p>
            <a:r>
              <a:rPr lang="fa-IR" dirty="0" err="1" smtClean="0"/>
              <a:t>برتري</a:t>
            </a:r>
            <a:r>
              <a:rPr lang="fa-IR" dirty="0" smtClean="0"/>
              <a:t> </a:t>
            </a:r>
            <a:r>
              <a:rPr lang="fa-IR" dirty="0"/>
              <a:t>يك مستند قابل اجرا، نسبت به يك مستند </a:t>
            </a:r>
            <a:r>
              <a:rPr lang="fa-IR" dirty="0" smtClean="0"/>
              <a:t>معمولي (متنی): </a:t>
            </a:r>
          </a:p>
          <a:p>
            <a:pPr lvl="1"/>
            <a:r>
              <a:rPr lang="fa-IR" dirty="0"/>
              <a:t>مستند قابل اجرا </a:t>
            </a:r>
            <a:r>
              <a:rPr lang="fa-IR" dirty="0" smtClean="0"/>
              <a:t>صحيح است!</a:t>
            </a:r>
          </a:p>
          <a:p>
            <a:pPr lvl="1"/>
            <a:r>
              <a:rPr lang="fa-IR" dirty="0" smtClean="0"/>
              <a:t>يک مستند متنی ممکن است با اصل برنامه </a:t>
            </a:r>
            <a:r>
              <a:rPr lang="fa-IR" dirty="0"/>
              <a:t>تطابق </a:t>
            </a:r>
            <a:r>
              <a:rPr lang="fa-IR" dirty="0" smtClean="0"/>
              <a:t>نداشته باشد</a:t>
            </a:r>
          </a:p>
        </p:txBody>
      </p:sp>
    </p:spTree>
    <p:extLst>
      <p:ext uri="{BB962C8B-B14F-4D97-AF65-F5344CB8AC3E}">
        <p14:creationId xmlns:p14="http://schemas.microsoft.com/office/powerpoint/2010/main" val="245020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زمان توليد آزمون واحد</a:t>
            </a:r>
            <a:endParaRPr lang="en-US" dirty="0"/>
          </a:p>
        </p:txBody>
      </p:sp>
      <p:sp>
        <p:nvSpPr>
          <p:cNvPr id="3" name="Content Placeholder 2"/>
          <p:cNvSpPr>
            <a:spLocks noGrp="1"/>
          </p:cNvSpPr>
          <p:nvPr>
            <p:ph sz="quarter" idx="1"/>
          </p:nvPr>
        </p:nvSpPr>
        <p:spPr/>
        <p:txBody>
          <a:bodyPr>
            <a:normAutofit lnSpcReduction="10000"/>
          </a:bodyPr>
          <a:lstStyle/>
          <a:p>
            <a:r>
              <a:rPr lang="fa-IR" dirty="0" smtClean="0"/>
              <a:t>قبل </a:t>
            </a:r>
            <a:r>
              <a:rPr lang="fa-IR" dirty="0"/>
              <a:t>يا بلافاصله بعد از </a:t>
            </a:r>
            <a:r>
              <a:rPr lang="fa-IR" dirty="0" smtClean="0"/>
              <a:t>نوشتن </a:t>
            </a:r>
            <a:r>
              <a:rPr lang="fa-IR" dirty="0"/>
              <a:t>«واحد» </a:t>
            </a:r>
            <a:r>
              <a:rPr lang="fa-IR" dirty="0" smtClean="0"/>
              <a:t>(برنامه)</a:t>
            </a:r>
          </a:p>
          <a:p>
            <a:pPr lvl="1"/>
            <a:r>
              <a:rPr lang="fa-IR" dirty="0" smtClean="0"/>
              <a:t>نه در انتهای توليد پروژه</a:t>
            </a:r>
          </a:p>
          <a:p>
            <a:r>
              <a:rPr lang="fa-IR" dirty="0" smtClean="0"/>
              <a:t>به تأخير انداختن زمان توليد آزمون واحد باعث:</a:t>
            </a:r>
          </a:p>
          <a:p>
            <a:pPr lvl="1"/>
            <a:r>
              <a:rPr lang="fa-IR" dirty="0" smtClean="0"/>
              <a:t>کاهش دقت آزمون</a:t>
            </a:r>
          </a:p>
          <a:p>
            <a:pPr lvl="1"/>
            <a:r>
              <a:rPr lang="fa-IR" dirty="0" smtClean="0"/>
              <a:t>کاهش تمرکز روی برنامه موردتست</a:t>
            </a:r>
          </a:p>
          <a:p>
            <a:pPr lvl="1"/>
            <a:r>
              <a:rPr lang="fa-IR" dirty="0" smtClean="0"/>
              <a:t>از دست رفتن مزايای جانبی مثل بهبود کيفيت کد</a:t>
            </a:r>
            <a:endParaRPr lang="fa-IR" dirty="0"/>
          </a:p>
          <a:p>
            <a:pPr lvl="1"/>
            <a:r>
              <a:rPr lang="fa-IR" dirty="0" smtClean="0"/>
              <a:t>خسارت ناخواسته (</a:t>
            </a:r>
            <a:r>
              <a:rPr lang="en-US" dirty="0"/>
              <a:t>Collateral </a:t>
            </a:r>
            <a:r>
              <a:rPr lang="en-US" dirty="0" smtClean="0"/>
              <a:t>Damage</a:t>
            </a:r>
            <a:r>
              <a:rPr lang="fa-IR" dirty="0" smtClean="0"/>
              <a:t>)</a:t>
            </a:r>
          </a:p>
          <a:p>
            <a:pPr lvl="2"/>
            <a:r>
              <a:rPr lang="fa-IR" dirty="0" smtClean="0"/>
              <a:t>اختلال يا اشکالی که در اثر رفع يک اشکال ديگر در </a:t>
            </a:r>
            <a:r>
              <a:rPr lang="fa-IR" dirty="0"/>
              <a:t>سيستم ظاهر </a:t>
            </a:r>
            <a:r>
              <a:rPr lang="fa-IR" dirty="0" smtClean="0"/>
              <a:t>شود</a:t>
            </a:r>
            <a:endParaRPr lang="fa-IR" dirty="0"/>
          </a:p>
          <a:p>
            <a:pPr lvl="2"/>
            <a:r>
              <a:rPr lang="fa-IR" dirty="0"/>
              <a:t>اگر تست، به انتهاي </a:t>
            </a:r>
            <a:r>
              <a:rPr lang="fa-IR" dirty="0" smtClean="0"/>
              <a:t>پياده‌سازي </a:t>
            </a:r>
            <a:r>
              <a:rPr lang="fa-IR" dirty="0"/>
              <a:t>پروژه موكول شود، اين پديده </a:t>
            </a:r>
            <a:r>
              <a:rPr lang="fa-IR" dirty="0" smtClean="0"/>
              <a:t>رايج می‌شود</a:t>
            </a:r>
            <a:endParaRPr lang="en-US" dirty="0"/>
          </a:p>
        </p:txBody>
      </p:sp>
    </p:spTree>
    <p:extLst>
      <p:ext uri="{BB962C8B-B14F-4D97-AF65-F5344CB8AC3E}">
        <p14:creationId xmlns:p14="http://schemas.microsoft.com/office/powerpoint/2010/main" val="71934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دردسر آزمون</a:t>
            </a:r>
            <a:endParaRPr lang="en-US" dirty="0"/>
          </a:p>
        </p:txBody>
      </p:sp>
      <p:sp>
        <p:nvSpPr>
          <p:cNvPr id="3" name="Content Placeholder 2"/>
          <p:cNvSpPr>
            <a:spLocks noGrp="1"/>
          </p:cNvSpPr>
          <p:nvPr>
            <p:ph sz="quarter" idx="1"/>
          </p:nvPr>
        </p:nvSpPr>
        <p:spPr/>
        <p:txBody>
          <a:bodyPr/>
          <a:lstStyle/>
          <a:p>
            <a:r>
              <a:rPr lang="fa-IR" dirty="0" smtClean="0"/>
              <a:t>برخی از برنامه‌نويسان آزمون واحد </a:t>
            </a:r>
            <a:r>
              <a:rPr lang="fa-IR" dirty="0"/>
              <a:t>را يك دردسر مي </a:t>
            </a:r>
            <a:r>
              <a:rPr lang="fa-IR" dirty="0" smtClean="0"/>
              <a:t>دانند</a:t>
            </a:r>
          </a:p>
          <a:p>
            <a:pPr lvl="1"/>
            <a:r>
              <a:rPr lang="fa-IR" dirty="0" smtClean="0"/>
              <a:t>و حتی مديران</a:t>
            </a:r>
            <a:endParaRPr lang="fa-IR" dirty="0"/>
          </a:p>
          <a:p>
            <a:r>
              <a:rPr lang="fa-IR" dirty="0" smtClean="0"/>
              <a:t>دلايلي </a:t>
            </a:r>
            <a:r>
              <a:rPr lang="fa-IR" dirty="0"/>
              <a:t>كه بر </a:t>
            </a:r>
            <a:r>
              <a:rPr lang="fa-IR" dirty="0" smtClean="0"/>
              <a:t>ضد آزمون می‌آورند:</a:t>
            </a:r>
            <a:endParaRPr lang="fa-IR" dirty="0"/>
          </a:p>
          <a:p>
            <a:pPr lvl="1"/>
            <a:r>
              <a:rPr lang="fa-IR" dirty="0"/>
              <a:t>وقت نداريم، پروژه از زمانبندی عقب </a:t>
            </a:r>
            <a:r>
              <a:rPr lang="fa-IR" dirty="0" smtClean="0"/>
              <a:t>است!</a:t>
            </a:r>
            <a:endParaRPr lang="en-US" dirty="0"/>
          </a:p>
          <a:p>
            <a:pPr lvl="1"/>
            <a:r>
              <a:rPr lang="fa-IR" dirty="0" smtClean="0"/>
              <a:t>زمان </a:t>
            </a:r>
            <a:r>
              <a:rPr lang="fa-IR" dirty="0"/>
              <a:t>زيادي براي نوشتن </a:t>
            </a:r>
            <a:r>
              <a:rPr lang="fa-IR" dirty="0" err="1" smtClean="0"/>
              <a:t>نمونه‌تست‌ها</a:t>
            </a:r>
            <a:r>
              <a:rPr lang="fa-IR" dirty="0" smtClean="0"/>
              <a:t> هدر </a:t>
            </a:r>
            <a:r>
              <a:rPr lang="fa-IR" dirty="0"/>
              <a:t>مي </a:t>
            </a:r>
            <a:r>
              <a:rPr lang="fa-IR" dirty="0" smtClean="0"/>
              <a:t>رود</a:t>
            </a:r>
          </a:p>
          <a:p>
            <a:pPr lvl="1"/>
            <a:r>
              <a:rPr lang="fa-IR" dirty="0" smtClean="0"/>
              <a:t>تست، كار و وظيفه من نيست</a:t>
            </a:r>
          </a:p>
        </p:txBody>
      </p:sp>
    </p:spTree>
    <p:extLst>
      <p:ext uri="{BB962C8B-B14F-4D97-AF65-F5344CB8AC3E}">
        <p14:creationId xmlns:p14="http://schemas.microsoft.com/office/powerpoint/2010/main" val="21779561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زمانی که صرف آزمون می‌شود، هدر نمی‌رود</a:t>
            </a:r>
            <a:endParaRPr lang="en-US" dirty="0"/>
          </a:p>
        </p:txBody>
      </p:sp>
      <p:sp>
        <p:nvSpPr>
          <p:cNvPr id="3" name="Content Placeholder 2"/>
          <p:cNvSpPr>
            <a:spLocks noGrp="1"/>
          </p:cNvSpPr>
          <p:nvPr>
            <p:ph sz="quarter" idx="1"/>
          </p:nvPr>
        </p:nvSpPr>
        <p:spPr/>
        <p:txBody>
          <a:bodyPr>
            <a:normAutofit/>
          </a:bodyPr>
          <a:lstStyle/>
          <a:p>
            <a:r>
              <a:rPr lang="fa-IR" dirty="0"/>
              <a:t>اگر در هنگام پياده سازي، </a:t>
            </a:r>
            <a:r>
              <a:rPr lang="fa-IR" dirty="0" smtClean="0"/>
              <a:t>تست‌هاي </a:t>
            </a:r>
            <a:r>
              <a:rPr lang="fa-IR" dirty="0"/>
              <a:t>لازم نوشته شود، وقت زيادي </a:t>
            </a:r>
            <a:r>
              <a:rPr lang="fa-IR" dirty="0" smtClean="0"/>
              <a:t>گرفته نخواهد شد</a:t>
            </a:r>
            <a:endParaRPr lang="fa-IR" dirty="0"/>
          </a:p>
          <a:p>
            <a:r>
              <a:rPr lang="fa-IR" dirty="0"/>
              <a:t>اگر هنوز </a:t>
            </a:r>
            <a:r>
              <a:rPr lang="fa-IR" dirty="0" smtClean="0"/>
              <a:t>اين </a:t>
            </a:r>
            <a:r>
              <a:rPr lang="fa-IR" dirty="0"/>
              <a:t>زمان </a:t>
            </a:r>
            <a:r>
              <a:rPr lang="fa-IR" dirty="0" smtClean="0"/>
              <a:t>را زياد می‌دانيد </a:t>
            </a:r>
            <a:r>
              <a:rPr lang="fa-IR" dirty="0"/>
              <a:t>به </a:t>
            </a:r>
            <a:r>
              <a:rPr lang="fa-IR" dirty="0" smtClean="0"/>
              <a:t>اين </a:t>
            </a:r>
            <a:r>
              <a:rPr lang="fa-IR" dirty="0"/>
              <a:t>سوالها فكر </a:t>
            </a:r>
            <a:r>
              <a:rPr lang="fa-IR" dirty="0" smtClean="0"/>
              <a:t>كنيد:</a:t>
            </a:r>
            <a:endParaRPr lang="fa-IR" dirty="0"/>
          </a:p>
          <a:p>
            <a:pPr lvl="1"/>
            <a:r>
              <a:rPr lang="fa-IR" dirty="0"/>
              <a:t>چقدر زمان به خاطر </a:t>
            </a:r>
            <a:r>
              <a:rPr lang="en-US" dirty="0"/>
              <a:t>debugging </a:t>
            </a:r>
            <a:r>
              <a:rPr lang="fa-IR" dirty="0" smtClean="0"/>
              <a:t> صرف مي‌کنيد؟!</a:t>
            </a:r>
            <a:endParaRPr lang="fa-IR" dirty="0"/>
          </a:p>
          <a:p>
            <a:pPr lvl="1"/>
            <a:r>
              <a:rPr lang="fa-IR" dirty="0"/>
              <a:t>چقدر وقت صرف تعمير </a:t>
            </a:r>
            <a:r>
              <a:rPr lang="fa-IR" dirty="0" smtClean="0"/>
              <a:t>بخشهایی مي‌كنيد </a:t>
            </a:r>
            <a:r>
              <a:rPr lang="fa-IR" dirty="0"/>
              <a:t>كه </a:t>
            </a:r>
            <a:r>
              <a:rPr lang="fa-IR" dirty="0" smtClean="0"/>
              <a:t>ظاهراً صحيح بودند؟!</a:t>
            </a:r>
          </a:p>
          <a:p>
            <a:pPr lvl="2"/>
            <a:r>
              <a:rPr lang="fa-IR" dirty="0" smtClean="0"/>
              <a:t>ولي اشکالات بزرگي داشته‌اند</a:t>
            </a:r>
            <a:endParaRPr lang="en-US" dirty="0"/>
          </a:p>
          <a:p>
            <a:pPr lvl="1"/>
            <a:r>
              <a:rPr lang="fa-IR" dirty="0"/>
              <a:t>چقدر زمان صرف رفع </a:t>
            </a:r>
            <a:r>
              <a:rPr lang="fa-IR" dirty="0" smtClean="0"/>
              <a:t>هر اشکال (</a:t>
            </a:r>
            <a:r>
              <a:rPr lang="en-US" dirty="0" smtClean="0"/>
              <a:t>bug</a:t>
            </a:r>
            <a:r>
              <a:rPr lang="fa-IR" dirty="0" smtClean="0"/>
              <a:t>)گزارش </a:t>
            </a:r>
            <a:r>
              <a:rPr lang="fa-IR" dirty="0"/>
              <a:t>شده </a:t>
            </a:r>
            <a:r>
              <a:rPr lang="fa-IR" dirty="0" smtClean="0"/>
              <a:t>می‌کنيد؟!</a:t>
            </a:r>
          </a:p>
          <a:p>
            <a:pPr lvl="1"/>
            <a:r>
              <a:rPr lang="fa-IR" dirty="0" smtClean="0"/>
              <a:t>هزينه بروز اشکال در هنگام استفاده کاربر نهايی </a:t>
            </a:r>
            <a:r>
              <a:rPr lang="fa-IR" dirty="0"/>
              <a:t>چقدر </a:t>
            </a:r>
            <a:r>
              <a:rPr lang="fa-IR" dirty="0" smtClean="0"/>
              <a:t>است؟!</a:t>
            </a:r>
            <a:endParaRPr lang="en-US" dirty="0"/>
          </a:p>
        </p:txBody>
      </p:sp>
    </p:spTree>
    <p:extLst>
      <p:ext uri="{BB962C8B-B14F-4D97-AF65-F5344CB8AC3E}">
        <p14:creationId xmlns:p14="http://schemas.microsoft.com/office/powerpoint/2010/main" val="31609408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fa-IR" dirty="0" smtClean="0"/>
              <a:t>کيفيت برنامه‌های آزمون</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10444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خودکار بودن آزمون واحد</a:t>
            </a:r>
            <a:endParaRPr lang="en-US" dirty="0"/>
          </a:p>
        </p:txBody>
      </p:sp>
      <p:sp>
        <p:nvSpPr>
          <p:cNvPr id="3" name="Content Placeholder 2"/>
          <p:cNvSpPr>
            <a:spLocks noGrp="1"/>
          </p:cNvSpPr>
          <p:nvPr>
            <p:ph sz="quarter" idx="1"/>
          </p:nvPr>
        </p:nvSpPr>
        <p:spPr/>
        <p:txBody>
          <a:bodyPr>
            <a:normAutofit fontScale="92500" lnSpcReduction="10000"/>
          </a:bodyPr>
          <a:lstStyle/>
          <a:p>
            <a:r>
              <a:rPr lang="fa-IR" dirty="0" smtClean="0"/>
              <a:t>در </a:t>
            </a:r>
            <a:r>
              <a:rPr lang="fa-IR" dirty="0"/>
              <a:t>تمام طول عمر پروژه، </a:t>
            </a:r>
            <a:r>
              <a:rPr lang="fa-IR" dirty="0" smtClean="0"/>
              <a:t>تمام نمونه‌آزمون‌ها (</a:t>
            </a:r>
            <a:r>
              <a:rPr lang="en-US" dirty="0" smtClean="0"/>
              <a:t>test-case</a:t>
            </a:r>
            <a:r>
              <a:rPr lang="fa-IR" dirty="0" smtClean="0"/>
              <a:t>) بايد </a:t>
            </a:r>
            <a:r>
              <a:rPr lang="fa-IR" dirty="0"/>
              <a:t>پاس </a:t>
            </a:r>
            <a:r>
              <a:rPr lang="fa-IR" dirty="0" smtClean="0"/>
              <a:t>شوند</a:t>
            </a:r>
          </a:p>
          <a:p>
            <a:r>
              <a:rPr lang="fa-IR" dirty="0" smtClean="0"/>
              <a:t>هر گاه يک نمونه‌آزمون </a:t>
            </a:r>
            <a:r>
              <a:rPr lang="en-US" dirty="0" smtClean="0"/>
              <a:t>fail</a:t>
            </a:r>
            <a:r>
              <a:rPr lang="fa-IR" dirty="0" smtClean="0"/>
              <a:t> شود:</a:t>
            </a:r>
          </a:p>
          <a:p>
            <a:pPr lvl="1"/>
            <a:r>
              <a:rPr lang="fa-IR" dirty="0" smtClean="0"/>
              <a:t>فرآيند اضافه كردن يا گسترش دادن كد بايد متوقف شود</a:t>
            </a:r>
          </a:p>
          <a:p>
            <a:pPr lvl="1"/>
            <a:r>
              <a:rPr lang="fa-IR" dirty="0" smtClean="0"/>
              <a:t>تا </a:t>
            </a:r>
            <a:r>
              <a:rPr lang="fa-IR" dirty="0"/>
              <a:t>زماني </a:t>
            </a:r>
            <a:r>
              <a:rPr lang="fa-IR" dirty="0" smtClean="0"/>
              <a:t>كه اشکال مورد </a:t>
            </a:r>
            <a:r>
              <a:rPr lang="fa-IR" dirty="0"/>
              <a:t>نظر رفع </a:t>
            </a:r>
            <a:r>
              <a:rPr lang="fa-IR" dirty="0" smtClean="0"/>
              <a:t>شود</a:t>
            </a:r>
          </a:p>
          <a:p>
            <a:r>
              <a:rPr lang="fa-IR" dirty="0" smtClean="0"/>
              <a:t>هر نمونه‌آزمون بايد خودش مشخص کند که </a:t>
            </a:r>
            <a:r>
              <a:rPr lang="en-US" dirty="0" smtClean="0"/>
              <a:t>pass</a:t>
            </a:r>
            <a:r>
              <a:rPr lang="fa-IR" dirty="0" smtClean="0"/>
              <a:t> يا </a:t>
            </a:r>
            <a:r>
              <a:rPr lang="en-US" dirty="0" smtClean="0"/>
              <a:t>fail</a:t>
            </a:r>
            <a:r>
              <a:rPr lang="fa-IR" dirty="0" smtClean="0"/>
              <a:t> شده</a:t>
            </a:r>
            <a:endParaRPr lang="fa-IR" dirty="0"/>
          </a:p>
          <a:p>
            <a:pPr lvl="1"/>
            <a:r>
              <a:rPr lang="fa-IR" dirty="0" smtClean="0"/>
              <a:t>نه </a:t>
            </a:r>
            <a:r>
              <a:rPr lang="fa-IR" dirty="0"/>
              <a:t>اين كه مثلاً در خروجي چيزي </a:t>
            </a:r>
            <a:r>
              <a:rPr lang="fa-IR" dirty="0" err="1"/>
              <a:t>بنويسد</a:t>
            </a:r>
            <a:r>
              <a:rPr lang="fa-IR" dirty="0"/>
              <a:t> </a:t>
            </a:r>
            <a:r>
              <a:rPr lang="fa-IR" dirty="0" smtClean="0"/>
              <a:t>و فرد </a:t>
            </a:r>
            <a:r>
              <a:rPr lang="fa-IR" dirty="0" err="1" smtClean="0"/>
              <a:t>ديگري</a:t>
            </a:r>
            <a:r>
              <a:rPr lang="fa-IR" dirty="0" smtClean="0"/>
              <a:t> </a:t>
            </a:r>
            <a:r>
              <a:rPr lang="fa-IR" dirty="0"/>
              <a:t>مسئول پردازش اين </a:t>
            </a:r>
            <a:r>
              <a:rPr lang="fa-IR" dirty="0" smtClean="0"/>
              <a:t>خروجی باشد</a:t>
            </a:r>
            <a:endParaRPr lang="fa-IR" dirty="0"/>
          </a:p>
          <a:p>
            <a:r>
              <a:rPr lang="fa-IR" dirty="0" smtClean="0"/>
              <a:t>بنابراين عمليات اجرای آزمون، خودکار می‌شود</a:t>
            </a:r>
            <a:endParaRPr lang="en-US" dirty="0"/>
          </a:p>
        </p:txBody>
      </p:sp>
    </p:spTree>
    <p:extLst>
      <p:ext uri="{BB962C8B-B14F-4D97-AF65-F5344CB8AC3E}">
        <p14:creationId xmlns:p14="http://schemas.microsoft.com/office/powerpoint/2010/main" val="20378272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قواعد توليد آزمون واحد</a:t>
            </a:r>
            <a:endParaRPr lang="en-US" dirty="0"/>
          </a:p>
        </p:txBody>
      </p:sp>
      <p:sp>
        <p:nvSpPr>
          <p:cNvPr id="3" name="Content Placeholder 2"/>
          <p:cNvSpPr>
            <a:spLocks noGrp="1"/>
          </p:cNvSpPr>
          <p:nvPr>
            <p:ph sz="quarter" idx="1"/>
          </p:nvPr>
        </p:nvSpPr>
        <p:spPr/>
        <p:txBody>
          <a:bodyPr/>
          <a:lstStyle/>
          <a:p>
            <a:r>
              <a:rPr lang="fa-IR" dirty="0" smtClean="0"/>
              <a:t>آزمون‌های بديهی برای بخش‌های قطعاً صحيح ايجاد نکنيد</a:t>
            </a:r>
          </a:p>
          <a:p>
            <a:pPr lvl="1"/>
            <a:r>
              <a:rPr lang="fa-IR" dirty="0" smtClean="0"/>
              <a:t>مثلاً</a:t>
            </a:r>
            <a:r>
              <a:rPr lang="fa-IR" dirty="0"/>
              <a:t> </a:t>
            </a:r>
            <a:r>
              <a:rPr lang="en-US" dirty="0" smtClean="0"/>
              <a:t>getter</a:t>
            </a:r>
            <a:r>
              <a:rPr lang="fa-IR" dirty="0" smtClean="0"/>
              <a:t> و </a:t>
            </a:r>
            <a:r>
              <a:rPr lang="en-US" dirty="0" smtClean="0"/>
              <a:t>setter</a:t>
            </a:r>
            <a:r>
              <a:rPr lang="fa-IR" dirty="0" smtClean="0"/>
              <a:t> ها</a:t>
            </a:r>
          </a:p>
          <a:p>
            <a:r>
              <a:rPr lang="fa-IR" dirty="0" smtClean="0"/>
              <a:t>ورودی‌های مختلف را آزمايش کنيد</a:t>
            </a:r>
          </a:p>
          <a:p>
            <a:pPr lvl="1"/>
            <a:r>
              <a:rPr lang="fa-IR" dirty="0" smtClean="0"/>
              <a:t>ورودی‌های معمولی</a:t>
            </a:r>
          </a:p>
          <a:p>
            <a:pPr lvl="1"/>
            <a:r>
              <a:rPr lang="fa-IR" dirty="0" smtClean="0"/>
              <a:t>ورودی‌های مرزی (مثلاً مقدار صفر)</a:t>
            </a:r>
          </a:p>
          <a:p>
            <a:pPr lvl="1"/>
            <a:r>
              <a:rPr lang="fa-IR" dirty="0" smtClean="0"/>
              <a:t>ورودی‌های خاص (</a:t>
            </a:r>
            <a:r>
              <a:rPr lang="en-US" dirty="0" smtClean="0"/>
              <a:t>null</a:t>
            </a:r>
            <a:r>
              <a:rPr lang="fa-IR" dirty="0" smtClean="0"/>
              <a:t> ، مقدار منفی، آرايه خالی و ...)</a:t>
            </a:r>
          </a:p>
          <a:p>
            <a:r>
              <a:rPr lang="fa-IR" dirty="0"/>
              <a:t>برای بخش‌های </a:t>
            </a:r>
            <a:r>
              <a:rPr lang="fa-IR" dirty="0" smtClean="0"/>
              <a:t>حساستر </a:t>
            </a:r>
            <a:r>
              <a:rPr lang="fa-IR" dirty="0"/>
              <a:t>و </a:t>
            </a:r>
            <a:r>
              <a:rPr lang="fa-IR" dirty="0" smtClean="0"/>
              <a:t>مهمتر، پوشش و کيفيت آزمون‌ها را بالا ببريد</a:t>
            </a:r>
            <a:endParaRPr lang="en-US" dirty="0"/>
          </a:p>
        </p:txBody>
      </p:sp>
    </p:spTree>
    <p:extLst>
      <p:ext uri="{BB962C8B-B14F-4D97-AF65-F5344CB8AC3E}">
        <p14:creationId xmlns:p14="http://schemas.microsoft.com/office/powerpoint/2010/main" val="41229233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a:t>وقتی يک اشکال در برنامه کشف/گزارش </a:t>
            </a:r>
            <a:r>
              <a:rPr lang="fa-IR" dirty="0" smtClean="0"/>
              <a:t>می‌شود</a:t>
            </a:r>
            <a:endParaRPr lang="en-US" dirty="0"/>
          </a:p>
        </p:txBody>
      </p:sp>
      <p:sp>
        <p:nvSpPr>
          <p:cNvPr id="3" name="Content Placeholder 2"/>
          <p:cNvSpPr>
            <a:spLocks noGrp="1"/>
          </p:cNvSpPr>
          <p:nvPr>
            <p:ph sz="quarter" idx="1"/>
          </p:nvPr>
        </p:nvSpPr>
        <p:spPr/>
        <p:txBody>
          <a:bodyPr/>
          <a:lstStyle/>
          <a:p>
            <a:r>
              <a:rPr lang="fa-IR" dirty="0" smtClean="0"/>
              <a:t>پس نمونه‌آزمون‌ها کامل نيستند</a:t>
            </a:r>
          </a:p>
          <a:p>
            <a:r>
              <a:rPr lang="fa-IR" dirty="0" smtClean="0"/>
              <a:t>اگر کامل بودند، قبل از انتشار اشکال، نمونه‌آزمون متناظر </a:t>
            </a:r>
            <a:r>
              <a:rPr lang="en-US" dirty="0" smtClean="0"/>
              <a:t>fail</a:t>
            </a:r>
            <a:r>
              <a:rPr lang="fa-IR" dirty="0" smtClean="0"/>
              <a:t> می‌شد</a:t>
            </a:r>
          </a:p>
          <a:p>
            <a:r>
              <a:rPr lang="fa-IR" dirty="0"/>
              <a:t>فرايند رفع اشکال</a:t>
            </a:r>
            <a:endParaRPr lang="fa-IR" dirty="0" smtClean="0"/>
          </a:p>
          <a:p>
            <a:pPr marL="880110" lvl="1" indent="-514350">
              <a:buFont typeface="+mj-lt"/>
              <a:buAutoNum type="arabicPeriod"/>
            </a:pPr>
            <a:r>
              <a:rPr lang="fa-IR" dirty="0" smtClean="0"/>
              <a:t>نمونه‌آزمونی نوشته شود که در شرايط گزارش شده </a:t>
            </a:r>
            <a:r>
              <a:rPr lang="en-US" dirty="0" smtClean="0"/>
              <a:t>fail</a:t>
            </a:r>
            <a:r>
              <a:rPr lang="fa-IR" dirty="0" smtClean="0"/>
              <a:t> می‌شود</a:t>
            </a:r>
          </a:p>
          <a:p>
            <a:pPr marL="880110" lvl="1" indent="-514350">
              <a:buFont typeface="+mj-lt"/>
              <a:buAutoNum type="arabicPeriod"/>
            </a:pPr>
            <a:r>
              <a:rPr lang="fa-IR" dirty="0" smtClean="0"/>
              <a:t>برنامه اصلی اصلاح شود</a:t>
            </a:r>
          </a:p>
          <a:p>
            <a:pPr marL="880110" lvl="1" indent="-514350">
              <a:buFont typeface="+mj-lt"/>
              <a:buAutoNum type="arabicPeriod"/>
            </a:pPr>
            <a:r>
              <a:rPr lang="fa-IR" dirty="0" smtClean="0"/>
              <a:t>آزمون‌های واحد مجدداً اجرا شوند</a:t>
            </a:r>
            <a:endParaRPr lang="en-US" dirty="0"/>
          </a:p>
        </p:txBody>
      </p:sp>
    </p:spTree>
    <p:extLst>
      <p:ext uri="{BB962C8B-B14F-4D97-AF65-F5344CB8AC3E}">
        <p14:creationId xmlns:p14="http://schemas.microsoft.com/office/powerpoint/2010/main" val="39694067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ويژگيهاي </a:t>
            </a:r>
            <a:r>
              <a:rPr lang="fa-IR" dirty="0" smtClean="0"/>
              <a:t>آزمون‌هاي </a:t>
            </a:r>
            <a:r>
              <a:rPr lang="fa-IR" dirty="0"/>
              <a:t>خوب</a:t>
            </a:r>
            <a:endParaRPr lang="en-US" dirty="0"/>
          </a:p>
        </p:txBody>
      </p:sp>
      <p:sp>
        <p:nvSpPr>
          <p:cNvPr id="3" name="Content Placeholder 2"/>
          <p:cNvSpPr>
            <a:spLocks noGrp="1"/>
          </p:cNvSpPr>
          <p:nvPr>
            <p:ph sz="quarter" idx="1"/>
          </p:nvPr>
        </p:nvSpPr>
        <p:spPr/>
        <p:txBody>
          <a:bodyPr>
            <a:normAutofit fontScale="92500" lnSpcReduction="20000"/>
          </a:bodyPr>
          <a:lstStyle/>
          <a:p>
            <a:r>
              <a:rPr lang="fa-IR" dirty="0" smtClean="0"/>
              <a:t>برنامه‌های تست، مثل برنامه‌های اصلی مهم هستند</a:t>
            </a:r>
          </a:p>
          <a:p>
            <a:pPr lvl="1"/>
            <a:r>
              <a:rPr lang="en-US" dirty="0" smtClean="0"/>
              <a:t>Test code is real code</a:t>
            </a:r>
            <a:endParaRPr lang="fa-IR" dirty="0" smtClean="0"/>
          </a:p>
          <a:p>
            <a:pPr lvl="1"/>
            <a:r>
              <a:rPr lang="fa-IR" dirty="0"/>
              <a:t>بايد با کيفيت توليد و نگهداری شوند</a:t>
            </a:r>
          </a:p>
          <a:p>
            <a:pPr lvl="1"/>
            <a:r>
              <a:rPr lang="fa-IR" dirty="0" smtClean="0"/>
              <a:t>وگرنه زمان زيادي </a:t>
            </a:r>
            <a:r>
              <a:rPr lang="fa-IR" dirty="0"/>
              <a:t>براي </a:t>
            </a:r>
            <a:r>
              <a:rPr lang="fa-IR" dirty="0" smtClean="0"/>
              <a:t>نگهداري خود </a:t>
            </a:r>
            <a:r>
              <a:rPr lang="fa-IR" dirty="0"/>
              <a:t>تستها </a:t>
            </a:r>
            <a:r>
              <a:rPr lang="fa-IR" dirty="0" smtClean="0"/>
              <a:t>هدر مي‌رود</a:t>
            </a:r>
            <a:endParaRPr lang="fa-IR" dirty="0"/>
          </a:p>
          <a:p>
            <a:r>
              <a:rPr lang="fa-IR" dirty="0" smtClean="0"/>
              <a:t>ويژگي‌هاي تست خوب:</a:t>
            </a:r>
          </a:p>
          <a:p>
            <a:pPr lvl="1"/>
            <a:r>
              <a:rPr lang="fa-IR" dirty="0" smtClean="0"/>
              <a:t>خودکار (</a:t>
            </a:r>
            <a:r>
              <a:rPr lang="en-US" dirty="0" smtClean="0"/>
              <a:t>Automated</a:t>
            </a:r>
            <a:r>
              <a:rPr lang="fa-IR" dirty="0" smtClean="0"/>
              <a:t>)</a:t>
            </a:r>
          </a:p>
          <a:p>
            <a:pPr lvl="1"/>
            <a:r>
              <a:rPr lang="fa-IR" dirty="0" smtClean="0"/>
              <a:t>کامل (</a:t>
            </a:r>
            <a:r>
              <a:rPr lang="en-US" dirty="0" smtClean="0"/>
              <a:t>Thorough</a:t>
            </a:r>
            <a:r>
              <a:rPr lang="fa-IR" dirty="0" smtClean="0"/>
              <a:t>)</a:t>
            </a:r>
            <a:endParaRPr lang="en-US" dirty="0" smtClean="0"/>
          </a:p>
          <a:p>
            <a:pPr lvl="1"/>
            <a:r>
              <a:rPr lang="fa-IR" dirty="0" smtClean="0"/>
              <a:t>قابل تکرار (</a:t>
            </a:r>
            <a:r>
              <a:rPr lang="en-US" dirty="0" smtClean="0"/>
              <a:t>Repeatable</a:t>
            </a:r>
            <a:r>
              <a:rPr lang="fa-IR" dirty="0" smtClean="0"/>
              <a:t>)</a:t>
            </a:r>
          </a:p>
          <a:p>
            <a:pPr lvl="1"/>
            <a:r>
              <a:rPr lang="fa-IR" dirty="0" smtClean="0"/>
              <a:t>مستقل (</a:t>
            </a:r>
            <a:r>
              <a:rPr lang="en-US" dirty="0" smtClean="0"/>
              <a:t>Independent</a:t>
            </a:r>
            <a:r>
              <a:rPr lang="fa-IR" dirty="0" smtClean="0"/>
              <a:t>)</a:t>
            </a:r>
          </a:p>
          <a:p>
            <a:pPr lvl="1"/>
            <a:r>
              <a:rPr lang="fa-IR" dirty="0" smtClean="0"/>
              <a:t>حرفه‌ای (</a:t>
            </a:r>
            <a:r>
              <a:rPr lang="en-US" dirty="0" smtClean="0"/>
              <a:t>Professional</a:t>
            </a:r>
            <a:r>
              <a:rPr lang="fa-IR" dirty="0" smtClean="0"/>
              <a:t>)</a:t>
            </a:r>
            <a:endParaRPr lang="fa-IR" dirty="0"/>
          </a:p>
        </p:txBody>
      </p:sp>
    </p:spTree>
    <p:extLst>
      <p:ext uri="{BB962C8B-B14F-4D97-AF65-F5344CB8AC3E}">
        <p14:creationId xmlns:p14="http://schemas.microsoft.com/office/powerpoint/2010/main" val="1757756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سهل‌انگاری در ارزيابی کيفيت محصول</a:t>
            </a:r>
            <a:endParaRPr lang="en-US" dirty="0"/>
          </a:p>
        </p:txBody>
      </p:sp>
      <p:sp>
        <p:nvSpPr>
          <p:cNvPr id="3" name="Content Placeholder 2"/>
          <p:cNvSpPr>
            <a:spLocks noGrp="1"/>
          </p:cNvSpPr>
          <p:nvPr>
            <p:ph sz="quarter" idx="1"/>
          </p:nvPr>
        </p:nvSpPr>
        <p:spPr/>
        <p:txBody>
          <a:bodyPr/>
          <a:lstStyle/>
          <a:p>
            <a:r>
              <a:rPr lang="fa-IR" dirty="0" smtClean="0"/>
              <a:t>سال 1998: برج «کاخ2» در سائوپائولو فرو می‌ريزد</a:t>
            </a:r>
          </a:p>
          <a:p>
            <a:pPr lvl="1"/>
            <a:r>
              <a:rPr lang="fa-IR" dirty="0"/>
              <a:t>سه سال پس از </a:t>
            </a:r>
            <a:r>
              <a:rPr lang="fa-IR" dirty="0" smtClean="0"/>
              <a:t>ساخت</a:t>
            </a:r>
          </a:p>
          <a:p>
            <a:pPr lvl="1"/>
            <a:r>
              <a:rPr lang="fa-IR" dirty="0" smtClean="0"/>
              <a:t>شش نفر کشته شدند</a:t>
            </a:r>
          </a:p>
          <a:p>
            <a:pPr lvl="1"/>
            <a:r>
              <a:rPr lang="fa-IR" dirty="0" smtClean="0"/>
              <a:t>علت: کيفيت پايين بتن مورد استفاده</a:t>
            </a:r>
          </a:p>
          <a:p>
            <a:pPr lvl="1"/>
            <a:endParaRPr lang="fa-IR" dirty="0" smtClean="0"/>
          </a:p>
          <a:p>
            <a:r>
              <a:rPr lang="fa-IR" dirty="0" smtClean="0"/>
              <a:t>آتش‌سوزی خودروهای پژو 405</a:t>
            </a:r>
          </a:p>
          <a:p>
            <a:pPr lvl="1"/>
            <a:r>
              <a:rPr lang="fa-IR" dirty="0" smtClean="0"/>
              <a:t>ده‌ها نفر کشته شدند</a:t>
            </a:r>
          </a:p>
          <a:p>
            <a:pPr lvl="1"/>
            <a:r>
              <a:rPr lang="fa-IR" dirty="0" smtClean="0"/>
              <a:t>علت: استفاده از قطعه بی‌کيفيت در سيستم سوخت‌رسانی</a:t>
            </a:r>
          </a:p>
        </p:txBody>
      </p:sp>
      <p:pic>
        <p:nvPicPr>
          <p:cNvPr id="1026" name="Picture 2" descr="https://d262ilb51hltx0.cloudfront.net/max/600/1*YFNF1dkyFEEQ_yDYwb_hlg.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91764"/>
            <a:ext cx="1915102" cy="27230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zahedan.irib.ir/images/stories/news_92_7/33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3719636"/>
            <a:ext cx="2895600" cy="1842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05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0" presetClass="exit" presetSubtype="0" fill="hold" nodeType="withEffect">
                                  <p:stCondLst>
                                    <p:cond delay="0"/>
                                  </p:stCondLst>
                                  <p:childTnLst>
                                    <p:animEffect transition="out" filter="fade">
                                      <p:cBhvr>
                                        <p:cTn id="14" dur="500"/>
                                        <p:tgtEl>
                                          <p:spTgt spid="1026"/>
                                        </p:tgtEl>
                                      </p:cBhvr>
                                    </p:animEffect>
                                    <p:set>
                                      <p:cBhvr>
                                        <p:cTn id="15"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برنامه‌نويسی مبتنی بر تست</a:t>
            </a:r>
            <a:endParaRPr lang="en-US" dirty="0"/>
          </a:p>
        </p:txBody>
      </p:sp>
      <p:sp>
        <p:nvSpPr>
          <p:cNvPr id="3" name="Content Placeholder 2"/>
          <p:cNvSpPr>
            <a:spLocks noGrp="1"/>
          </p:cNvSpPr>
          <p:nvPr>
            <p:ph sz="quarter" idx="1"/>
          </p:nvPr>
        </p:nvSpPr>
        <p:spPr/>
        <p:txBody>
          <a:bodyPr/>
          <a:lstStyle/>
          <a:p>
            <a:pPr algn="l" rtl="0"/>
            <a:r>
              <a:rPr lang="en-US" dirty="0"/>
              <a:t>Test-Driven </a:t>
            </a:r>
            <a:r>
              <a:rPr lang="en-US" dirty="0" smtClean="0"/>
              <a:t>Development</a:t>
            </a:r>
            <a:r>
              <a:rPr lang="en-US" dirty="0"/>
              <a:t> </a:t>
            </a:r>
            <a:r>
              <a:rPr lang="en-US" dirty="0" smtClean="0"/>
              <a:t>(TDD)</a:t>
            </a:r>
            <a:endParaRPr lang="fa-IR" dirty="0" smtClean="0"/>
          </a:p>
          <a:p>
            <a:r>
              <a:rPr lang="fa-IR" dirty="0"/>
              <a:t>در اين رويكرد، </a:t>
            </a:r>
            <a:r>
              <a:rPr lang="fa-IR" dirty="0" smtClean="0"/>
              <a:t>تست‌ها </a:t>
            </a:r>
            <a:r>
              <a:rPr lang="fa-IR" b="1" dirty="0"/>
              <a:t>قبل از نوشتن كد</a:t>
            </a:r>
            <a:r>
              <a:rPr lang="fa-IR" dirty="0"/>
              <a:t> نوشته </a:t>
            </a:r>
            <a:r>
              <a:rPr lang="fa-IR" dirty="0" smtClean="0"/>
              <a:t>مي‌شوند</a:t>
            </a:r>
            <a:endParaRPr lang="fa-IR" dirty="0"/>
          </a:p>
          <a:p>
            <a:pPr algn="l" rtl="0"/>
            <a:r>
              <a:rPr lang="en-US" dirty="0"/>
              <a:t>Test-First </a:t>
            </a:r>
            <a:r>
              <a:rPr lang="en-US" dirty="0" smtClean="0"/>
              <a:t>Development</a:t>
            </a:r>
            <a:endParaRPr lang="en-US" dirty="0"/>
          </a:p>
          <a:p>
            <a:r>
              <a:rPr lang="fa-IR" dirty="0" smtClean="0"/>
              <a:t>در اين روش، قبل </a:t>
            </a:r>
            <a:r>
              <a:rPr lang="fa-IR" dirty="0"/>
              <a:t>از نوشتن </a:t>
            </a:r>
            <a:r>
              <a:rPr lang="fa-IR" dirty="0" smtClean="0"/>
              <a:t>متد </a:t>
            </a:r>
            <a:r>
              <a:rPr lang="fa-IR" dirty="0"/>
              <a:t>به نحوه استفاده از آن فكر </a:t>
            </a:r>
            <a:r>
              <a:rPr lang="fa-IR" dirty="0" smtClean="0"/>
              <a:t>مي‌كنيم</a:t>
            </a:r>
          </a:p>
          <a:p>
            <a:r>
              <a:rPr lang="fa-IR" dirty="0" smtClean="0"/>
              <a:t>البته بحثهای فراوانی درباره مزايا و معايب اين رويکرد وجود دارد</a:t>
            </a:r>
            <a:endParaRPr lang="fa-IR" dirty="0"/>
          </a:p>
        </p:txBody>
      </p:sp>
    </p:spTree>
    <p:extLst>
      <p:ext uri="{BB962C8B-B14F-4D97-AF65-F5344CB8AC3E}">
        <p14:creationId xmlns:p14="http://schemas.microsoft.com/office/powerpoint/2010/main" val="19208960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برنامه‌نويسی مبتنی بر </a:t>
            </a:r>
            <a:r>
              <a:rPr lang="fa-IR" dirty="0" smtClean="0"/>
              <a:t>تست</a:t>
            </a:r>
            <a:r>
              <a:rPr lang="fa-IR" dirty="0"/>
              <a:t> </a:t>
            </a:r>
            <a:r>
              <a:rPr lang="fa-IR" dirty="0" smtClean="0"/>
              <a:t>(</a:t>
            </a:r>
            <a:r>
              <a:rPr lang="en-US" dirty="0" smtClean="0"/>
              <a:t>TDD</a:t>
            </a:r>
            <a:r>
              <a:rPr lang="fa-IR" dirty="0" smtClean="0"/>
              <a:t>)</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901480702"/>
              </p:ext>
            </p:extLst>
          </p:nvPr>
        </p:nvGraphicFramePr>
        <p:xfrm>
          <a:off x="152400" y="1143000"/>
          <a:ext cx="8763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loud Callout 6"/>
          <p:cNvSpPr/>
          <p:nvPr/>
        </p:nvSpPr>
        <p:spPr>
          <a:xfrm>
            <a:off x="0" y="1981200"/>
            <a:ext cx="2209800" cy="609600"/>
          </a:xfrm>
          <a:prstGeom prst="cloudCallout">
            <a:avLst>
              <a:gd name="adj1" fmla="val 17099"/>
              <a:gd name="adj2" fmla="val 8472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Refactoring</a:t>
            </a:r>
            <a:endParaRPr lang="en-US" dirty="0"/>
          </a:p>
        </p:txBody>
      </p:sp>
    </p:spTree>
    <p:extLst>
      <p:ext uri="{BB962C8B-B14F-4D97-AF65-F5344CB8AC3E}">
        <p14:creationId xmlns:p14="http://schemas.microsoft.com/office/powerpoint/2010/main" val="26689656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fa-IR" dirty="0" smtClean="0"/>
              <a:t>مطالب فنی و جزئيات راه‌اندازی</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92516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اجرای تست‌ها در </a:t>
            </a:r>
            <a:r>
              <a:rPr lang="en-US" dirty="0" smtClean="0"/>
              <a:t>Eclipse</a:t>
            </a:r>
            <a:endParaRPr lang="en-US" dirty="0"/>
          </a:p>
        </p:txBody>
      </p:sp>
      <p:sp>
        <p:nvSpPr>
          <p:cNvPr id="3" name="Content Placeholder 2"/>
          <p:cNvSpPr>
            <a:spLocks noGrp="1"/>
          </p:cNvSpPr>
          <p:nvPr>
            <p:ph sz="quarter" idx="1"/>
          </p:nvPr>
        </p:nvSpPr>
        <p:spPr/>
        <p:txBody>
          <a:bodyPr>
            <a:normAutofit fontScale="92500" lnSpcReduction="20000"/>
          </a:bodyPr>
          <a:lstStyle/>
          <a:p>
            <a:r>
              <a:rPr lang="fa-IR" dirty="0" smtClean="0"/>
              <a:t>نکته: </a:t>
            </a:r>
            <a:r>
              <a:rPr lang="en-US" dirty="0" err="1" smtClean="0"/>
              <a:t>JUnit</a:t>
            </a:r>
            <a:r>
              <a:rPr lang="fa-IR" dirty="0" smtClean="0"/>
              <a:t> جزئی از </a:t>
            </a:r>
            <a:r>
              <a:rPr lang="en-US" dirty="0" err="1" smtClean="0"/>
              <a:t>JavaSE</a:t>
            </a:r>
            <a:r>
              <a:rPr lang="fa-IR" dirty="0" smtClean="0"/>
              <a:t> (</a:t>
            </a:r>
            <a:r>
              <a:rPr lang="en-US" dirty="0" smtClean="0"/>
              <a:t>JDK</a:t>
            </a:r>
            <a:r>
              <a:rPr lang="fa-IR" dirty="0" smtClean="0"/>
              <a:t> يا </a:t>
            </a:r>
            <a:r>
              <a:rPr lang="en-US" dirty="0" smtClean="0"/>
              <a:t>JRE</a:t>
            </a:r>
            <a:r>
              <a:rPr lang="fa-IR" dirty="0" smtClean="0"/>
              <a:t>) </a:t>
            </a:r>
            <a:r>
              <a:rPr lang="fa-IR" b="1" dirty="0" smtClean="0"/>
              <a:t>نيست</a:t>
            </a:r>
          </a:p>
          <a:p>
            <a:pPr lvl="1"/>
            <a:r>
              <a:rPr lang="fa-IR" dirty="0" smtClean="0"/>
              <a:t>يک کتابخانه مجزاست (</a:t>
            </a:r>
            <a:r>
              <a:rPr lang="en-US" b="1" dirty="0" smtClean="0"/>
              <a:t>junit.jar</a:t>
            </a:r>
            <a:r>
              <a:rPr lang="fa-IR" dirty="0" smtClean="0"/>
              <a:t>)</a:t>
            </a:r>
          </a:p>
          <a:p>
            <a:r>
              <a:rPr lang="fa-IR" dirty="0" smtClean="0"/>
              <a:t>انجام عملی فرايند ايجاد و اجرای تست در </a:t>
            </a:r>
            <a:r>
              <a:rPr lang="en-US" dirty="0" smtClean="0"/>
              <a:t>Eclipse</a:t>
            </a:r>
            <a:endParaRPr lang="fa-IR" dirty="0" smtClean="0"/>
          </a:p>
          <a:p>
            <a:r>
              <a:rPr lang="fa-IR" dirty="0" smtClean="0"/>
              <a:t>فرض می‌کنيم </a:t>
            </a:r>
            <a:r>
              <a:rPr lang="en-US" dirty="0" smtClean="0"/>
              <a:t>business code</a:t>
            </a:r>
            <a:r>
              <a:rPr lang="fa-IR" dirty="0" smtClean="0"/>
              <a:t> موجود است</a:t>
            </a:r>
            <a:endParaRPr lang="en-US" dirty="0" smtClean="0"/>
          </a:p>
          <a:p>
            <a:r>
              <a:rPr lang="fa-IR" dirty="0" smtClean="0"/>
              <a:t>اين فرايند در ساير محيطهای برنامه‌سازی نيز به سادگی قابل اجراست</a:t>
            </a:r>
          </a:p>
          <a:p>
            <a:pPr lvl="1"/>
            <a:r>
              <a:rPr lang="en-US" dirty="0" err="1" smtClean="0"/>
              <a:t>IntelliJ</a:t>
            </a:r>
            <a:r>
              <a:rPr lang="en-US" dirty="0" smtClean="0"/>
              <a:t> IDEA</a:t>
            </a:r>
            <a:r>
              <a:rPr lang="fa-IR" dirty="0" smtClean="0"/>
              <a:t>، </a:t>
            </a:r>
            <a:r>
              <a:rPr lang="en-US" dirty="0" err="1" smtClean="0"/>
              <a:t>NetBeans</a:t>
            </a:r>
            <a:r>
              <a:rPr lang="fa-IR" dirty="0" smtClean="0"/>
              <a:t> و ...</a:t>
            </a:r>
            <a:endParaRPr lang="en-US" dirty="0" smtClean="0"/>
          </a:p>
          <a:p>
            <a:r>
              <a:rPr lang="fa-IR" dirty="0" smtClean="0"/>
              <a:t>دقت به </a:t>
            </a:r>
            <a:r>
              <a:rPr lang="en-US" dirty="0" smtClean="0"/>
              <a:t>import</a:t>
            </a:r>
            <a:r>
              <a:rPr lang="fa-IR" dirty="0" smtClean="0"/>
              <a:t> ها و </a:t>
            </a:r>
            <a:r>
              <a:rPr lang="en-US" dirty="0" smtClean="0"/>
              <a:t>import static</a:t>
            </a:r>
            <a:r>
              <a:rPr lang="fa-IR" dirty="0" smtClean="0"/>
              <a:t> ها</a:t>
            </a:r>
          </a:p>
          <a:p>
            <a:r>
              <a:rPr lang="fa-IR" dirty="0" smtClean="0"/>
              <a:t>تغيير در </a:t>
            </a:r>
            <a:r>
              <a:rPr lang="en-US" dirty="0" smtClean="0"/>
              <a:t>business code</a:t>
            </a:r>
            <a:r>
              <a:rPr lang="fa-IR" dirty="0" smtClean="0"/>
              <a:t> منتج به </a:t>
            </a:r>
            <a:r>
              <a:rPr lang="en-US" dirty="0" smtClean="0"/>
              <a:t>test case failure</a:t>
            </a:r>
            <a:endParaRPr lang="fa-IR" dirty="0" smtClean="0"/>
          </a:p>
          <a:p>
            <a:pPr lvl="1"/>
            <a:r>
              <a:rPr lang="fa-IR" dirty="0" smtClean="0"/>
              <a:t>مزيت وجود </a:t>
            </a:r>
            <a:r>
              <a:rPr lang="en-US" dirty="0" smtClean="0"/>
              <a:t>test-case</a:t>
            </a:r>
            <a:r>
              <a:rPr lang="fa-IR" dirty="0" smtClean="0"/>
              <a:t> ها</a:t>
            </a:r>
            <a:endParaRPr lang="en-US" dirty="0" smtClean="0"/>
          </a:p>
        </p:txBody>
      </p:sp>
    </p:spTree>
    <p:extLst>
      <p:ext uri="{BB962C8B-B14F-4D97-AF65-F5344CB8AC3E}">
        <p14:creationId xmlns:p14="http://schemas.microsoft.com/office/powerpoint/2010/main" val="27923069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fa-IR" dirty="0" err="1" smtClean="0"/>
              <a:t>جمع‌بندی</a:t>
            </a:r>
            <a:endParaRPr lang="en-US" dirty="0"/>
          </a:p>
        </p:txBody>
      </p:sp>
      <p:sp>
        <p:nvSpPr>
          <p:cNvPr id="8" name="Subtitle 7"/>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64093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مطالعه تکميلی</a:t>
            </a:r>
            <a:endParaRPr lang="en-US" dirty="0"/>
          </a:p>
        </p:txBody>
      </p:sp>
      <p:sp>
        <p:nvSpPr>
          <p:cNvPr id="4" name="Content Placeholder 3"/>
          <p:cNvSpPr>
            <a:spLocks noGrp="1"/>
          </p:cNvSpPr>
          <p:nvPr>
            <p:ph sz="quarter" idx="1"/>
          </p:nvPr>
        </p:nvSpPr>
        <p:spPr/>
        <p:txBody>
          <a:bodyPr>
            <a:normAutofit fontScale="92500" lnSpcReduction="20000"/>
          </a:bodyPr>
          <a:lstStyle/>
          <a:p>
            <a:pPr algn="r"/>
            <a:r>
              <a:rPr lang="en-US" dirty="0" err="1" smtClean="0"/>
              <a:t>JUnit</a:t>
            </a:r>
            <a:r>
              <a:rPr lang="fa-IR" dirty="0" smtClean="0"/>
              <a:t> </a:t>
            </a:r>
            <a:r>
              <a:rPr lang="fa-IR" dirty="0"/>
              <a:t>و </a:t>
            </a:r>
            <a:r>
              <a:rPr lang="en-US" dirty="0" smtClean="0"/>
              <a:t>Maven</a:t>
            </a:r>
          </a:p>
          <a:p>
            <a:pPr algn="l" rtl="0"/>
            <a:r>
              <a:rPr lang="en-US" dirty="0" smtClean="0"/>
              <a:t>@Parameters</a:t>
            </a:r>
            <a:r>
              <a:rPr lang="en-US" dirty="0"/>
              <a:t>, @</a:t>
            </a:r>
            <a:r>
              <a:rPr lang="en-US" dirty="0" smtClean="0"/>
              <a:t>Rule</a:t>
            </a:r>
            <a:r>
              <a:rPr lang="en-US" dirty="0"/>
              <a:t>, @</a:t>
            </a:r>
            <a:r>
              <a:rPr lang="en-US" dirty="0" smtClean="0"/>
              <a:t>Category, …</a:t>
            </a:r>
          </a:p>
          <a:p>
            <a:r>
              <a:rPr lang="fa-IR" dirty="0" err="1" smtClean="0"/>
              <a:t>الگوها</a:t>
            </a:r>
            <a:r>
              <a:rPr lang="fa-IR" dirty="0" smtClean="0"/>
              <a:t> </a:t>
            </a:r>
            <a:r>
              <a:rPr lang="fa-IR" dirty="0"/>
              <a:t>و بايدهای توليد تست‌های باکيفيت</a:t>
            </a:r>
          </a:p>
          <a:p>
            <a:r>
              <a:rPr lang="fa-IR" dirty="0"/>
              <a:t>ساير ابزارهای آزمون واحد در </a:t>
            </a:r>
            <a:r>
              <a:rPr lang="fa-IR" dirty="0" smtClean="0"/>
              <a:t>جاوا</a:t>
            </a:r>
            <a:r>
              <a:rPr lang="fa-IR" dirty="0"/>
              <a:t> </a:t>
            </a:r>
            <a:r>
              <a:rPr lang="fa-IR" dirty="0" smtClean="0"/>
              <a:t>(مثل </a:t>
            </a:r>
            <a:r>
              <a:rPr lang="en-US" dirty="0" err="1" smtClean="0"/>
              <a:t>DBUnit</a:t>
            </a:r>
            <a:r>
              <a:rPr lang="fa-IR" dirty="0" smtClean="0"/>
              <a:t>)</a:t>
            </a:r>
            <a:endParaRPr lang="en-US" dirty="0" smtClean="0"/>
          </a:p>
          <a:p>
            <a:r>
              <a:rPr lang="fa-IR" dirty="0" err="1"/>
              <a:t>چارچوب‌های</a:t>
            </a:r>
            <a:r>
              <a:rPr lang="fa-IR" dirty="0"/>
              <a:t> </a:t>
            </a:r>
            <a:r>
              <a:rPr lang="en-US" dirty="0" smtClean="0"/>
              <a:t>Mock</a:t>
            </a:r>
            <a:r>
              <a:rPr lang="fa-IR" dirty="0" smtClean="0"/>
              <a:t> (مانند </a:t>
            </a:r>
            <a:r>
              <a:rPr lang="en-US" dirty="0" err="1" smtClean="0"/>
              <a:t>JMockit</a:t>
            </a:r>
            <a:r>
              <a:rPr lang="fa-IR" dirty="0" smtClean="0"/>
              <a:t>)</a:t>
            </a:r>
            <a:endParaRPr lang="fa-IR" dirty="0"/>
          </a:p>
          <a:p>
            <a:r>
              <a:rPr lang="fa-IR" dirty="0"/>
              <a:t>ابزارهای </a:t>
            </a:r>
            <a:r>
              <a:rPr lang="fa-IR" dirty="0" smtClean="0"/>
              <a:t>محاسبه</a:t>
            </a:r>
            <a:r>
              <a:rPr lang="en-US" dirty="0" smtClean="0"/>
              <a:t> </a:t>
            </a:r>
            <a:r>
              <a:rPr lang="fa-IR" dirty="0" smtClean="0"/>
              <a:t> </a:t>
            </a:r>
            <a:r>
              <a:rPr lang="en-US" dirty="0"/>
              <a:t>Test Coverage</a:t>
            </a:r>
          </a:p>
          <a:p>
            <a:r>
              <a:rPr lang="fa-IR" dirty="0"/>
              <a:t>ابزارهای </a:t>
            </a:r>
            <a:r>
              <a:rPr lang="fa-IR" dirty="0" err="1"/>
              <a:t>گزارش‌دهی</a:t>
            </a:r>
            <a:r>
              <a:rPr lang="fa-IR" dirty="0"/>
              <a:t> درباره </a:t>
            </a:r>
            <a:r>
              <a:rPr lang="fa-IR" dirty="0" err="1"/>
              <a:t>وضعيت</a:t>
            </a:r>
            <a:r>
              <a:rPr lang="fa-IR" dirty="0"/>
              <a:t> </a:t>
            </a:r>
            <a:r>
              <a:rPr lang="fa-IR" dirty="0" err="1" smtClean="0"/>
              <a:t>تست‌ها</a:t>
            </a:r>
            <a:endParaRPr lang="fa-IR" dirty="0" smtClean="0"/>
          </a:p>
          <a:p>
            <a:pPr lvl="1"/>
            <a:r>
              <a:rPr lang="fa-IR" dirty="0" smtClean="0"/>
              <a:t>مانند </a:t>
            </a:r>
            <a:r>
              <a:rPr lang="en-US" dirty="0" smtClean="0"/>
              <a:t>Jenkins</a:t>
            </a:r>
            <a:r>
              <a:rPr lang="fa-IR" dirty="0" smtClean="0"/>
              <a:t> و </a:t>
            </a:r>
            <a:r>
              <a:rPr lang="en-US" dirty="0" err="1" smtClean="0"/>
              <a:t>SonarQube</a:t>
            </a:r>
            <a:endParaRPr lang="en-US" dirty="0" smtClean="0"/>
          </a:p>
          <a:p>
            <a:r>
              <a:rPr lang="en-US" dirty="0" err="1" smtClean="0"/>
              <a:t>TestNG</a:t>
            </a:r>
            <a:endParaRPr lang="fa-IR" dirty="0"/>
          </a:p>
        </p:txBody>
      </p:sp>
    </p:spTree>
    <p:extLst>
      <p:ext uri="{BB962C8B-B14F-4D97-AF65-F5344CB8AC3E}">
        <p14:creationId xmlns:p14="http://schemas.microsoft.com/office/powerpoint/2010/main" val="18732461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err="1" smtClean="0"/>
              <a:t>جمع‌بندی</a:t>
            </a:r>
            <a:endParaRPr lang="en-US" dirty="0"/>
          </a:p>
        </p:txBody>
      </p:sp>
      <p:sp>
        <p:nvSpPr>
          <p:cNvPr id="3" name="Content Placeholder 2"/>
          <p:cNvSpPr>
            <a:spLocks noGrp="1"/>
          </p:cNvSpPr>
          <p:nvPr>
            <p:ph sz="quarter" idx="1"/>
          </p:nvPr>
        </p:nvSpPr>
        <p:spPr>
          <a:xfrm>
            <a:off x="152400" y="990600"/>
            <a:ext cx="8763000" cy="5486400"/>
          </a:xfrm>
        </p:spPr>
        <p:txBody>
          <a:bodyPr>
            <a:normAutofit fontScale="77500" lnSpcReduction="20000"/>
          </a:bodyPr>
          <a:lstStyle/>
          <a:p>
            <a:r>
              <a:rPr lang="fa-IR" dirty="0" smtClean="0"/>
              <a:t>انواع آزمون نرم‌افزار</a:t>
            </a:r>
          </a:p>
          <a:p>
            <a:r>
              <a:rPr lang="fa-IR" dirty="0" smtClean="0"/>
              <a:t>آزمون واحد (توسط برنامه‌نويس، به صورت خودکار)</a:t>
            </a:r>
          </a:p>
          <a:p>
            <a:r>
              <a:rPr lang="fa-IR" dirty="0" smtClean="0"/>
              <a:t>امکانات </a:t>
            </a:r>
            <a:r>
              <a:rPr lang="en-US" dirty="0" err="1" smtClean="0"/>
              <a:t>JUnit</a:t>
            </a:r>
            <a:r>
              <a:rPr lang="fa-IR" dirty="0" smtClean="0"/>
              <a:t> :   </a:t>
            </a:r>
            <a:r>
              <a:rPr lang="en-US" dirty="0"/>
              <a:t>assertions، </a:t>
            </a:r>
            <a:r>
              <a:rPr lang="en-US" dirty="0" smtClean="0"/>
              <a:t>@</a:t>
            </a:r>
            <a:r>
              <a:rPr lang="en-US" dirty="0"/>
              <a:t>Test، @Before، …</a:t>
            </a:r>
            <a:endParaRPr lang="en-US" dirty="0" smtClean="0"/>
          </a:p>
          <a:p>
            <a:r>
              <a:rPr lang="fa-IR" dirty="0" smtClean="0"/>
              <a:t>مزايای تست</a:t>
            </a:r>
          </a:p>
          <a:p>
            <a:r>
              <a:rPr lang="fa-IR" dirty="0" smtClean="0"/>
              <a:t>عدم انجام آزمون واحد، يک «وام فنی» (</a:t>
            </a:r>
            <a:r>
              <a:rPr lang="en-US" dirty="0"/>
              <a:t>technical debt</a:t>
            </a:r>
            <a:r>
              <a:rPr lang="fa-IR" dirty="0" smtClean="0"/>
              <a:t>) است</a:t>
            </a:r>
          </a:p>
          <a:p>
            <a:pPr lvl="1"/>
            <a:r>
              <a:rPr lang="fa-IR" dirty="0" err="1" smtClean="0"/>
              <a:t>اين</a:t>
            </a:r>
            <a:r>
              <a:rPr lang="fa-IR" dirty="0" smtClean="0"/>
              <a:t> کار</a:t>
            </a:r>
            <a:r>
              <a:rPr lang="fa-IR" dirty="0"/>
              <a:t>،</a:t>
            </a:r>
            <a:r>
              <a:rPr lang="fa-IR" dirty="0" smtClean="0"/>
              <a:t> صرفه‌جويی در زمان يا هزينه نيست</a:t>
            </a:r>
          </a:p>
          <a:p>
            <a:pPr lvl="1"/>
            <a:r>
              <a:rPr lang="fa-IR" dirty="0" smtClean="0"/>
              <a:t>به تأخير انداختن هزينه (مثل بازپرداخت وام) و افزايش هزينه (</a:t>
            </a:r>
            <a:r>
              <a:rPr lang="fa-IR" dirty="0"/>
              <a:t>مثل </a:t>
            </a:r>
            <a:r>
              <a:rPr lang="fa-IR" dirty="0" smtClean="0"/>
              <a:t>پرداخت سود وام) است</a:t>
            </a:r>
            <a:endParaRPr lang="en-US" dirty="0" smtClean="0"/>
          </a:p>
          <a:p>
            <a:r>
              <a:rPr lang="fa-IR" dirty="0" smtClean="0">
                <a:hlinkClick r:id="rId3"/>
              </a:rPr>
              <a:t>طبق يک آمار</a:t>
            </a:r>
            <a:r>
              <a:rPr lang="fa-IR" dirty="0" smtClean="0"/>
              <a:t>: مهمترين مهارت برنامه‌نويسان جاوا در ميان ابزارها، ابزار </a:t>
            </a:r>
            <a:r>
              <a:rPr lang="en-US" dirty="0" err="1" smtClean="0"/>
              <a:t>JUnit</a:t>
            </a:r>
            <a:r>
              <a:rPr lang="fa-IR" dirty="0" smtClean="0"/>
              <a:t> است</a:t>
            </a:r>
          </a:p>
          <a:p>
            <a:r>
              <a:rPr lang="fa-IR" dirty="0" smtClean="0"/>
              <a:t>آزمون واحد موضوعی تفننی و تزيينی نيست. بلکه يک </a:t>
            </a:r>
            <a:r>
              <a:rPr lang="fa-IR" b="1" dirty="0" smtClean="0"/>
              <a:t>بايد</a:t>
            </a:r>
            <a:r>
              <a:rPr lang="fa-IR" dirty="0" smtClean="0"/>
              <a:t> است</a:t>
            </a:r>
            <a:endParaRPr lang="fa-IR" dirty="0"/>
          </a:p>
          <a:p>
            <a:r>
              <a:rPr lang="fa-IR" dirty="0" smtClean="0"/>
              <a:t>آزمون واحد، مثل ساير بايدها (طراحی مناسب، مستندسازی و ...) لازم است</a:t>
            </a:r>
          </a:p>
          <a:p>
            <a:pPr lvl="1"/>
            <a:r>
              <a:rPr lang="fa-IR" dirty="0" smtClean="0"/>
              <a:t>اما ميزان، پوشش، زمان و هزينه آن، با توجه به حساسيت، بودجه و ... قابل تنظيم است</a:t>
            </a:r>
            <a:endParaRPr lang="en-US" dirty="0" smtClean="0"/>
          </a:p>
        </p:txBody>
      </p:sp>
    </p:spTree>
    <p:extLst>
      <p:ext uri="{BB962C8B-B14F-4D97-AF65-F5344CB8AC3E}">
        <p14:creationId xmlns:p14="http://schemas.microsoft.com/office/powerpoint/2010/main" val="31326741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t>خاتمه: نقل قولی از </a:t>
            </a:r>
            <a:r>
              <a:rPr lang="en-US" dirty="0" smtClean="0"/>
              <a:t>Michael </a:t>
            </a:r>
            <a:r>
              <a:rPr lang="en-US" dirty="0"/>
              <a:t>C. Feathers</a:t>
            </a:r>
          </a:p>
        </p:txBody>
      </p:sp>
      <p:sp>
        <p:nvSpPr>
          <p:cNvPr id="3" name="Content Placeholder 2"/>
          <p:cNvSpPr>
            <a:spLocks noGrp="1"/>
          </p:cNvSpPr>
          <p:nvPr>
            <p:ph sz="quarter" idx="1"/>
          </p:nvPr>
        </p:nvSpPr>
        <p:spPr/>
        <p:txBody>
          <a:bodyPr>
            <a:normAutofit/>
          </a:bodyPr>
          <a:lstStyle/>
          <a:p>
            <a:pPr algn="r"/>
            <a:r>
              <a:rPr lang="fa-IR" dirty="0" smtClean="0"/>
              <a:t>کد بدون تست، کد بدی است</a:t>
            </a:r>
          </a:p>
          <a:p>
            <a:pPr algn="r"/>
            <a:r>
              <a:rPr lang="fa-IR" dirty="0" smtClean="0"/>
              <a:t>مهم نيست که چقدر خوب نوشته شده</a:t>
            </a:r>
          </a:p>
          <a:p>
            <a:pPr algn="r"/>
            <a:r>
              <a:rPr lang="fa-IR" dirty="0" smtClean="0"/>
              <a:t>مهم نيست که چقدر ساختارمند، شیءگرا يا تميز نوشته شده</a:t>
            </a:r>
          </a:p>
          <a:p>
            <a:pPr algn="r"/>
            <a:r>
              <a:rPr lang="fa-IR" dirty="0" smtClean="0"/>
              <a:t>با وجود کدهای تست، می‌توانيم رفتار برنامه را به نحو </a:t>
            </a:r>
            <a:r>
              <a:rPr lang="fa-IR" b="1" dirty="0" smtClean="0"/>
              <a:t>قابل تأييد</a:t>
            </a:r>
            <a:r>
              <a:rPr lang="fa-IR" dirty="0" smtClean="0"/>
              <a:t> و با سرعت تغيير دهيم</a:t>
            </a:r>
          </a:p>
          <a:p>
            <a:pPr algn="r"/>
            <a:r>
              <a:rPr lang="fa-IR" dirty="0" smtClean="0"/>
              <a:t>بدون کدهای تست، واقعاً نمی‌دانيم که برنامه‌های ما در حال بهتر شدن هستند، يا بدتر شدن...</a:t>
            </a:r>
          </a:p>
        </p:txBody>
      </p:sp>
      <p:sp>
        <p:nvSpPr>
          <p:cNvPr id="4" name="Rectangle 3"/>
          <p:cNvSpPr/>
          <p:nvPr/>
        </p:nvSpPr>
        <p:spPr>
          <a:xfrm>
            <a:off x="457200" y="6019800"/>
            <a:ext cx="6014788" cy="523220"/>
          </a:xfrm>
          <a:prstGeom prst="rect">
            <a:avLst/>
          </a:prstGeom>
        </p:spPr>
        <p:txBody>
          <a:bodyPr wrap="none">
            <a:spAutoFit/>
          </a:bodyPr>
          <a:lstStyle/>
          <a:p>
            <a:r>
              <a:rPr lang="en-US" sz="2800" dirty="0"/>
              <a:t>Legacy code is code without </a:t>
            </a:r>
            <a:r>
              <a:rPr lang="en-US" sz="2800" dirty="0" smtClean="0"/>
              <a:t>tests…</a:t>
            </a:r>
            <a:endParaRPr lang="en-US" sz="2800" dirty="0"/>
          </a:p>
        </p:txBody>
      </p:sp>
    </p:spTree>
    <p:extLst>
      <p:ext uri="{BB962C8B-B14F-4D97-AF65-F5344CB8AC3E}">
        <p14:creationId xmlns:p14="http://schemas.microsoft.com/office/powerpoint/2010/main" val="220514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مطالب تکمیلی</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042628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آزمون نرم‌افزار در مقايسه با ساير صنايع</a:t>
            </a:r>
            <a:endParaRPr lang="en-US" dirty="0"/>
          </a:p>
        </p:txBody>
      </p:sp>
      <p:sp>
        <p:nvSpPr>
          <p:cNvPr id="3" name="Content Placeholder 2"/>
          <p:cNvSpPr>
            <a:spLocks noGrp="1"/>
          </p:cNvSpPr>
          <p:nvPr>
            <p:ph sz="quarter" idx="1"/>
          </p:nvPr>
        </p:nvSpPr>
        <p:spPr/>
        <p:txBody>
          <a:bodyPr>
            <a:normAutofit fontScale="92500"/>
          </a:bodyPr>
          <a:lstStyle/>
          <a:p>
            <a:r>
              <a:rPr lang="fa-IR" dirty="0" smtClean="0"/>
              <a:t>نرم‌افزار، يک محصول نرم است</a:t>
            </a:r>
          </a:p>
          <a:p>
            <a:r>
              <a:rPr lang="fa-IR" dirty="0" smtClean="0"/>
              <a:t>امکان شبيه‌سازی شرايط سخت واقعی بدون صدمه ديدن اصل نرم‌افزار</a:t>
            </a:r>
          </a:p>
          <a:p>
            <a:r>
              <a:rPr lang="fa-IR" dirty="0" smtClean="0"/>
              <a:t>برج ميلاد را در مقابل شبيه‌سازی زلزله 8 ريشتری آزمايش نمی‌کنند</a:t>
            </a:r>
          </a:p>
          <a:p>
            <a:pPr lvl="1"/>
            <a:r>
              <a:rPr lang="fa-IR" dirty="0" smtClean="0"/>
              <a:t>اگر دوام بياورد، آسيب می‌بيند</a:t>
            </a:r>
          </a:p>
          <a:p>
            <a:r>
              <a:rPr lang="fa-IR" dirty="0" smtClean="0"/>
              <a:t>يک نرم‌افزار مبتنی بر وب را می‌توان در مقابل </a:t>
            </a:r>
            <a:r>
              <a:rPr lang="fa-IR" b="1" dirty="0" smtClean="0"/>
              <a:t>شبيه‌سازی</a:t>
            </a:r>
            <a:r>
              <a:rPr lang="fa-IR" dirty="0" smtClean="0"/>
              <a:t> حجم شديد درخواست کاربر آزمايش کرد</a:t>
            </a:r>
          </a:p>
          <a:p>
            <a:pPr lvl="1"/>
            <a:r>
              <a:rPr lang="fa-IR" dirty="0" smtClean="0"/>
              <a:t>نرم‌افزار، آسيب نمی‌بين</a:t>
            </a:r>
            <a:r>
              <a:rPr lang="fa-IR" dirty="0"/>
              <a:t>د</a:t>
            </a:r>
            <a:endParaRPr lang="en-US" dirty="0" smtClean="0"/>
          </a:p>
        </p:txBody>
      </p:sp>
    </p:spTree>
    <p:extLst>
      <p:ext uri="{BB962C8B-B14F-4D97-AF65-F5344CB8AC3E}">
        <p14:creationId xmlns:p14="http://schemas.microsoft.com/office/powerpoint/2010/main" val="2576440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سهل‌انگاری در </a:t>
            </a:r>
            <a:r>
              <a:rPr lang="fa-IR" dirty="0" err="1"/>
              <a:t>ارزيابی</a:t>
            </a:r>
            <a:r>
              <a:rPr lang="fa-IR" dirty="0"/>
              <a:t> </a:t>
            </a:r>
            <a:r>
              <a:rPr lang="fa-IR" dirty="0" err="1" smtClean="0"/>
              <a:t>نرم‌افزار</a:t>
            </a:r>
            <a:endParaRPr lang="en-US" dirty="0"/>
          </a:p>
        </p:txBody>
      </p:sp>
      <p:sp>
        <p:nvSpPr>
          <p:cNvPr id="3" name="Content Placeholder 2"/>
          <p:cNvSpPr>
            <a:spLocks noGrp="1"/>
          </p:cNvSpPr>
          <p:nvPr>
            <p:ph sz="quarter" idx="1"/>
          </p:nvPr>
        </p:nvSpPr>
        <p:spPr/>
        <p:txBody>
          <a:bodyPr/>
          <a:lstStyle/>
          <a:p>
            <a:r>
              <a:rPr lang="fa-IR" dirty="0" smtClean="0"/>
              <a:t>موشک آريان5 در سال 1996 توسط آژانس فضایی اروپا آزمايش شد</a:t>
            </a:r>
          </a:p>
          <a:p>
            <a:pPr lvl="1"/>
            <a:r>
              <a:rPr lang="fa-IR" dirty="0" smtClean="0"/>
              <a:t>اين موشک، 40 ثانيه پس از پرتاب منفجر شد</a:t>
            </a:r>
          </a:p>
          <a:p>
            <a:pPr lvl="1"/>
            <a:r>
              <a:rPr lang="fa-IR" dirty="0" err="1"/>
              <a:t>هزينه</a:t>
            </a:r>
            <a:r>
              <a:rPr lang="fa-IR" dirty="0"/>
              <a:t>: 370 </a:t>
            </a:r>
            <a:r>
              <a:rPr lang="fa-IR" dirty="0" err="1"/>
              <a:t>ميليون</a:t>
            </a:r>
            <a:r>
              <a:rPr lang="fa-IR" dirty="0"/>
              <a:t> دلار</a:t>
            </a:r>
            <a:endParaRPr lang="fa-IR" dirty="0" smtClean="0"/>
          </a:p>
          <a:p>
            <a:pPr lvl="1"/>
            <a:r>
              <a:rPr lang="fa-IR" dirty="0" smtClean="0"/>
              <a:t>علت: وجود يک اشکال در نرم‌افزار</a:t>
            </a:r>
          </a:p>
          <a:p>
            <a:r>
              <a:rPr lang="fa-IR" dirty="0" smtClean="0"/>
              <a:t>سال 1980: پنج </a:t>
            </a:r>
            <a:r>
              <a:rPr lang="fa-IR" dirty="0"/>
              <a:t>بیمار </a:t>
            </a:r>
            <a:r>
              <a:rPr lang="fa-IR" dirty="0" smtClean="0"/>
              <a:t>بر اثر </a:t>
            </a:r>
            <a:r>
              <a:rPr lang="fa-IR" dirty="0"/>
              <a:t>دریافت مقدار </a:t>
            </a:r>
            <a:r>
              <a:rPr lang="fa-IR" dirty="0" smtClean="0"/>
              <a:t>زیاد پرتوی </a:t>
            </a:r>
            <a:r>
              <a:rPr lang="en-US" dirty="0" smtClean="0"/>
              <a:t>X</a:t>
            </a:r>
            <a:r>
              <a:rPr lang="fa-IR" dirty="0" smtClean="0"/>
              <a:t> </a:t>
            </a:r>
            <a:r>
              <a:rPr lang="fa-IR" dirty="0"/>
              <a:t>جان </a:t>
            </a:r>
            <a:r>
              <a:rPr lang="fa-IR" dirty="0" smtClean="0"/>
              <a:t>باختند</a:t>
            </a:r>
          </a:p>
          <a:p>
            <a:pPr lvl="1"/>
            <a:r>
              <a:rPr lang="fa-IR" dirty="0" smtClean="0"/>
              <a:t>علت: اشکال در </a:t>
            </a:r>
            <a:r>
              <a:rPr lang="fa-IR" dirty="0"/>
              <a:t>نرم‌افزار </a:t>
            </a:r>
            <a:r>
              <a:rPr lang="fa-IR" dirty="0" smtClean="0"/>
              <a:t>ماشین پرتودرمانی</a:t>
            </a:r>
            <a:endParaRPr lang="fa-IR" dirty="0"/>
          </a:p>
          <a:p>
            <a:endParaRPr lang="en-US" dirty="0"/>
          </a:p>
        </p:txBody>
      </p:sp>
    </p:spTree>
    <p:extLst>
      <p:ext uri="{BB962C8B-B14F-4D97-AF65-F5344CB8AC3E}">
        <p14:creationId xmlns:p14="http://schemas.microsoft.com/office/powerpoint/2010/main" val="178934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کيفيت نرم‌افزر</a:t>
            </a:r>
            <a:endParaRPr lang="en-US" dirty="0"/>
          </a:p>
        </p:txBody>
      </p:sp>
      <p:sp>
        <p:nvSpPr>
          <p:cNvPr id="3" name="Content Placeholder 2"/>
          <p:cNvSpPr>
            <a:spLocks noGrp="1"/>
          </p:cNvSpPr>
          <p:nvPr>
            <p:ph sz="quarter" idx="1"/>
          </p:nvPr>
        </p:nvSpPr>
        <p:spPr/>
        <p:txBody>
          <a:bodyPr/>
          <a:lstStyle/>
          <a:p>
            <a:r>
              <a:rPr lang="fa-IR" dirty="0" smtClean="0"/>
              <a:t>تضمين کيفيت</a:t>
            </a:r>
          </a:p>
          <a:p>
            <a:pPr lvl="1"/>
            <a:r>
              <a:rPr lang="fa-IR" dirty="0" smtClean="0"/>
              <a:t>فرايندی که در چرخه توليد نرم‌افزار نقش ايفا می‌کند</a:t>
            </a:r>
          </a:p>
          <a:p>
            <a:r>
              <a:rPr lang="fa-IR" dirty="0" smtClean="0"/>
              <a:t>کنترل کيفيت</a:t>
            </a:r>
          </a:p>
          <a:p>
            <a:pPr lvl="1"/>
            <a:r>
              <a:rPr lang="fa-IR" dirty="0" smtClean="0"/>
              <a:t>يکی از مراحل پايانی که برخی جنبه‌های کيفيت را می‌سنجد</a:t>
            </a:r>
          </a:p>
        </p:txBody>
      </p:sp>
    </p:spTree>
    <p:extLst>
      <p:ext uri="{BB962C8B-B14F-4D97-AF65-F5344CB8AC3E}">
        <p14:creationId xmlns:p14="http://schemas.microsoft.com/office/powerpoint/2010/main" val="24265335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ويژگی‌های تست خوب - خودکار</a:t>
            </a:r>
            <a:endParaRPr lang="en-US" dirty="0"/>
          </a:p>
        </p:txBody>
      </p:sp>
      <p:sp>
        <p:nvSpPr>
          <p:cNvPr id="3" name="Content Placeholder 2"/>
          <p:cNvSpPr>
            <a:spLocks noGrp="1"/>
          </p:cNvSpPr>
          <p:nvPr>
            <p:ph sz="quarter" idx="1"/>
          </p:nvPr>
        </p:nvSpPr>
        <p:spPr/>
        <p:txBody>
          <a:bodyPr/>
          <a:lstStyle/>
          <a:p>
            <a:r>
              <a:rPr lang="fa-IR" dirty="0" smtClean="0"/>
              <a:t>خودکار </a:t>
            </a:r>
            <a:r>
              <a:rPr lang="fa-IR" dirty="0"/>
              <a:t>بودن حداقل از دو </a:t>
            </a:r>
            <a:r>
              <a:rPr lang="fa-IR" dirty="0" smtClean="0"/>
              <a:t>جنبه:</a:t>
            </a:r>
            <a:endParaRPr lang="fa-IR" dirty="0"/>
          </a:p>
          <a:p>
            <a:pPr lvl="1"/>
            <a:r>
              <a:rPr lang="fa-IR" dirty="0"/>
              <a:t>اجراي </a:t>
            </a:r>
            <a:r>
              <a:rPr lang="fa-IR" dirty="0" smtClean="0"/>
              <a:t>تست‌ها</a:t>
            </a:r>
            <a:endParaRPr lang="fa-IR" dirty="0"/>
          </a:p>
          <a:p>
            <a:pPr lvl="1"/>
            <a:r>
              <a:rPr lang="fa-IR" dirty="0" smtClean="0"/>
              <a:t>بررسی نتايج (</a:t>
            </a:r>
            <a:r>
              <a:rPr lang="en-US" dirty="0" smtClean="0"/>
              <a:t>pass/fail</a:t>
            </a:r>
            <a:r>
              <a:rPr lang="fa-IR" dirty="0" smtClean="0"/>
              <a:t>)</a:t>
            </a:r>
            <a:endParaRPr lang="fa-IR" dirty="0"/>
          </a:p>
          <a:p>
            <a:r>
              <a:rPr lang="fa-IR" dirty="0" smtClean="0"/>
              <a:t>معمولاً در پروژه‌ها مجموعه تست‌ها در يک سرور اجرا می‌شوند</a:t>
            </a:r>
          </a:p>
          <a:p>
            <a:pPr lvl="1"/>
            <a:r>
              <a:rPr lang="fa-IR" dirty="0" smtClean="0"/>
              <a:t>به صورت زمانبندی شده و خودکار</a:t>
            </a:r>
          </a:p>
          <a:p>
            <a:pPr lvl="1"/>
            <a:r>
              <a:rPr lang="fa-IR" dirty="0" smtClean="0"/>
              <a:t>مثلاً هر نيمه‌شب، يا با هر تغيير در برنامه (</a:t>
            </a:r>
            <a:r>
              <a:rPr lang="en-US" dirty="0" smtClean="0"/>
              <a:t>code commit</a:t>
            </a:r>
            <a:r>
              <a:rPr lang="fa-IR" dirty="0" smtClean="0"/>
              <a:t>)</a:t>
            </a:r>
            <a:endParaRPr lang="fa-IR" dirty="0"/>
          </a:p>
        </p:txBody>
      </p:sp>
    </p:spTree>
    <p:extLst>
      <p:ext uri="{BB962C8B-B14F-4D97-AF65-F5344CB8AC3E}">
        <p14:creationId xmlns:p14="http://schemas.microsoft.com/office/powerpoint/2010/main" val="18388340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ويژگی‌های تست خوب </a:t>
            </a:r>
            <a:r>
              <a:rPr lang="fa-IR" dirty="0"/>
              <a:t>- كامل</a:t>
            </a:r>
            <a:endParaRPr lang="en-US" dirty="0"/>
          </a:p>
        </p:txBody>
      </p:sp>
      <p:sp>
        <p:nvSpPr>
          <p:cNvPr id="3" name="Content Placeholder 2"/>
          <p:cNvSpPr>
            <a:spLocks noGrp="1"/>
          </p:cNvSpPr>
          <p:nvPr>
            <p:ph sz="quarter" idx="1"/>
          </p:nvPr>
        </p:nvSpPr>
        <p:spPr/>
        <p:txBody>
          <a:bodyPr>
            <a:normAutofit fontScale="92500"/>
          </a:bodyPr>
          <a:lstStyle/>
          <a:p>
            <a:r>
              <a:rPr lang="fa-IR" dirty="0" smtClean="0"/>
              <a:t>تست‌های خوب کامل هستند</a:t>
            </a:r>
          </a:p>
          <a:p>
            <a:r>
              <a:rPr lang="fa-IR" dirty="0"/>
              <a:t>هر آن چه ممكن است اشتباه باشد، را </a:t>
            </a:r>
            <a:r>
              <a:rPr lang="fa-IR" dirty="0" smtClean="0"/>
              <a:t>آزمايش می‌كنند</a:t>
            </a:r>
            <a:endParaRPr lang="fa-IR" dirty="0"/>
          </a:p>
          <a:p>
            <a:r>
              <a:rPr lang="fa-IR" dirty="0"/>
              <a:t>سياستهاي مختلف</a:t>
            </a:r>
            <a:r>
              <a:rPr lang="fa-IR" dirty="0" smtClean="0"/>
              <a:t>:</a:t>
            </a:r>
          </a:p>
          <a:p>
            <a:pPr lvl="1"/>
            <a:r>
              <a:rPr lang="fa-IR" dirty="0" smtClean="0"/>
              <a:t>همه جريان‌های ممکن (</a:t>
            </a:r>
            <a:r>
              <a:rPr lang="en-US" dirty="0" smtClean="0"/>
              <a:t>if</a:t>
            </a:r>
            <a:r>
              <a:rPr lang="fa-IR" dirty="0" smtClean="0"/>
              <a:t> ها ، </a:t>
            </a:r>
            <a:r>
              <a:rPr lang="en-US" dirty="0" smtClean="0"/>
              <a:t>exception</a:t>
            </a:r>
            <a:r>
              <a:rPr lang="fa-IR" dirty="0" smtClean="0"/>
              <a:t> ها و ...) بررسی شوند</a:t>
            </a:r>
            <a:endParaRPr lang="fa-IR" dirty="0"/>
          </a:p>
          <a:p>
            <a:pPr lvl="1"/>
            <a:r>
              <a:rPr lang="fa-IR" dirty="0" smtClean="0"/>
              <a:t>فقط </a:t>
            </a:r>
            <a:r>
              <a:rPr lang="fa-IR" dirty="0"/>
              <a:t>موارد اصلي و </a:t>
            </a:r>
            <a:r>
              <a:rPr lang="fa-IR" dirty="0" smtClean="0"/>
              <a:t>خروجي‌ها </a:t>
            </a:r>
            <a:r>
              <a:rPr lang="fa-IR" dirty="0"/>
              <a:t>را تست كنيم و از جزئيات صرف </a:t>
            </a:r>
            <a:r>
              <a:rPr lang="fa-IR" dirty="0" smtClean="0"/>
              <a:t>نظر كنيم</a:t>
            </a:r>
            <a:endParaRPr lang="fa-IR" dirty="0"/>
          </a:p>
          <a:p>
            <a:r>
              <a:rPr lang="fa-IR" dirty="0"/>
              <a:t>انتخاب </a:t>
            </a:r>
            <a:r>
              <a:rPr lang="fa-IR" dirty="0" smtClean="0"/>
              <a:t>سياست: وابسته </a:t>
            </a:r>
            <a:r>
              <a:rPr lang="fa-IR" dirty="0"/>
              <a:t>به </a:t>
            </a:r>
            <a:r>
              <a:rPr lang="fa-IR" dirty="0" smtClean="0"/>
              <a:t>ميزان حساسيت برنامه موردآزمون</a:t>
            </a:r>
            <a:endParaRPr lang="fa-IR" dirty="0"/>
          </a:p>
          <a:p>
            <a:r>
              <a:rPr lang="fa-IR" dirty="0"/>
              <a:t>هسته مرکزی </a:t>
            </a:r>
            <a:r>
              <a:rPr lang="fa-IR" dirty="0" smtClean="0"/>
              <a:t>برنامه </a:t>
            </a:r>
            <a:r>
              <a:rPr lang="fa-IR" dirty="0"/>
              <a:t>که همه بخشها به آن وابسته هستند: </a:t>
            </a:r>
            <a:r>
              <a:rPr lang="fa-IR" dirty="0" smtClean="0"/>
              <a:t>سياست </a:t>
            </a:r>
            <a:r>
              <a:rPr lang="fa-IR" dirty="0"/>
              <a:t>اول</a:t>
            </a:r>
          </a:p>
          <a:p>
            <a:r>
              <a:rPr lang="fa-IR" dirty="0" smtClean="0"/>
              <a:t>يك پروژه کوچک با </a:t>
            </a:r>
            <a:r>
              <a:rPr lang="fa-IR" dirty="0"/>
              <a:t>زمان </a:t>
            </a:r>
            <a:r>
              <a:rPr lang="fa-IR" dirty="0" smtClean="0"/>
              <a:t>محدود: سياست دوم</a:t>
            </a:r>
          </a:p>
        </p:txBody>
      </p:sp>
    </p:spTree>
    <p:extLst>
      <p:ext uri="{BB962C8B-B14F-4D97-AF65-F5344CB8AC3E}">
        <p14:creationId xmlns:p14="http://schemas.microsoft.com/office/powerpoint/2010/main" val="28056536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پوشش تست</a:t>
            </a:r>
            <a:endParaRPr lang="en-US" dirty="0"/>
          </a:p>
        </p:txBody>
      </p:sp>
      <p:sp>
        <p:nvSpPr>
          <p:cNvPr id="3" name="Content Placeholder 2"/>
          <p:cNvSpPr>
            <a:spLocks noGrp="1"/>
          </p:cNvSpPr>
          <p:nvPr>
            <p:ph sz="quarter" idx="1"/>
          </p:nvPr>
        </p:nvSpPr>
        <p:spPr/>
        <p:txBody>
          <a:bodyPr>
            <a:normAutofit fontScale="85000" lnSpcReduction="10000"/>
          </a:bodyPr>
          <a:lstStyle/>
          <a:p>
            <a:r>
              <a:rPr lang="fa-IR" dirty="0" smtClean="0"/>
              <a:t>بهره‌گيری از ابزارهاي</a:t>
            </a:r>
            <a:r>
              <a:rPr lang="en-US" dirty="0" smtClean="0"/>
              <a:t>Test Coverage</a:t>
            </a:r>
            <a:endParaRPr lang="fa-IR" dirty="0"/>
          </a:p>
          <a:p>
            <a:r>
              <a:rPr lang="fa-IR" dirty="0"/>
              <a:t>اين ابزارها نشان </a:t>
            </a:r>
            <a:r>
              <a:rPr lang="fa-IR" dirty="0" smtClean="0"/>
              <a:t>مي‌دهند </a:t>
            </a:r>
            <a:r>
              <a:rPr lang="fa-IR" dirty="0"/>
              <a:t>چه نسبتي از </a:t>
            </a:r>
            <a:r>
              <a:rPr lang="fa-IR" dirty="0" smtClean="0"/>
              <a:t>متن برنامه </a:t>
            </a:r>
            <a:r>
              <a:rPr lang="fa-IR" dirty="0"/>
              <a:t>تحت تست قرار گرفته </a:t>
            </a:r>
            <a:r>
              <a:rPr lang="fa-IR" dirty="0" smtClean="0"/>
              <a:t>است</a:t>
            </a:r>
            <a:endParaRPr lang="fa-IR" dirty="0"/>
          </a:p>
          <a:p>
            <a:r>
              <a:rPr lang="fa-IR" dirty="0" smtClean="0"/>
              <a:t>ميزان</a:t>
            </a:r>
            <a:r>
              <a:rPr lang="en-US" dirty="0" smtClean="0"/>
              <a:t>branch </a:t>
            </a:r>
            <a:r>
              <a:rPr lang="fa-IR" dirty="0" smtClean="0"/>
              <a:t>ها و </a:t>
            </a:r>
            <a:r>
              <a:rPr lang="en-US" dirty="0" smtClean="0"/>
              <a:t>exception </a:t>
            </a:r>
            <a:r>
              <a:rPr lang="fa-IR" dirty="0" smtClean="0"/>
              <a:t>هایی که در تستها </a:t>
            </a:r>
            <a:r>
              <a:rPr lang="fa-IR" dirty="0"/>
              <a:t>مد نظر قرار </a:t>
            </a:r>
            <a:r>
              <a:rPr lang="fa-IR" dirty="0" smtClean="0"/>
              <a:t>گرفته‌اند </a:t>
            </a:r>
            <a:r>
              <a:rPr lang="fa-IR" dirty="0"/>
              <a:t>را نيز محاسبه </a:t>
            </a:r>
            <a:r>
              <a:rPr lang="fa-IR" dirty="0" smtClean="0"/>
              <a:t>می‌كنند</a:t>
            </a:r>
            <a:endParaRPr lang="fa-IR" dirty="0"/>
          </a:p>
          <a:p>
            <a:r>
              <a:rPr lang="fa-IR" dirty="0"/>
              <a:t>هر چه </a:t>
            </a:r>
            <a:r>
              <a:rPr lang="fa-IR" dirty="0" smtClean="0"/>
              <a:t>پوشش تست بيشتر باشد، گزارش اشکالات برنامه کمتر خواهد بود</a:t>
            </a:r>
          </a:p>
          <a:p>
            <a:pPr lvl="1"/>
            <a:r>
              <a:rPr lang="en-US" dirty="0"/>
              <a:t>Reported Bugs</a:t>
            </a:r>
            <a:endParaRPr lang="fa-IR" dirty="0"/>
          </a:p>
          <a:p>
            <a:r>
              <a:rPr lang="fa-IR" dirty="0" smtClean="0"/>
              <a:t>و برنامه‌هایی که اشکالات گزارش‌شده زيادی دارند، محكوم </a:t>
            </a:r>
            <a:r>
              <a:rPr lang="fa-IR" dirty="0"/>
              <a:t>به </a:t>
            </a:r>
            <a:r>
              <a:rPr lang="fa-IR" dirty="0" smtClean="0"/>
              <a:t>بازنويسي هستند</a:t>
            </a:r>
            <a:endParaRPr lang="fa-IR" dirty="0"/>
          </a:p>
        </p:txBody>
      </p:sp>
    </p:spTree>
    <p:extLst>
      <p:ext uri="{BB962C8B-B14F-4D97-AF65-F5344CB8AC3E}">
        <p14:creationId xmlns:p14="http://schemas.microsoft.com/office/powerpoint/2010/main" val="28056536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t>ويژگی‌های تست خوب - </a:t>
            </a:r>
            <a:r>
              <a:rPr lang="fa-IR" b="1" dirty="0" smtClean="0"/>
              <a:t>قابل تكرار</a:t>
            </a:r>
            <a:endParaRPr lang="en-US" dirty="0"/>
          </a:p>
        </p:txBody>
      </p:sp>
      <p:sp>
        <p:nvSpPr>
          <p:cNvPr id="3" name="Content Placeholder 2"/>
          <p:cNvSpPr>
            <a:spLocks noGrp="1"/>
          </p:cNvSpPr>
          <p:nvPr>
            <p:ph sz="quarter" idx="1"/>
          </p:nvPr>
        </p:nvSpPr>
        <p:spPr/>
        <p:txBody>
          <a:bodyPr/>
          <a:lstStyle/>
          <a:p>
            <a:r>
              <a:rPr lang="fa-IR" dirty="0" smtClean="0"/>
              <a:t>تست‌ها </a:t>
            </a:r>
            <a:r>
              <a:rPr lang="fa-IR" dirty="0"/>
              <a:t>قرار است به دفعات </a:t>
            </a:r>
            <a:r>
              <a:rPr lang="fa-IR" dirty="0" smtClean="0"/>
              <a:t>اجرا شوند</a:t>
            </a:r>
            <a:endParaRPr lang="fa-IR" dirty="0"/>
          </a:p>
          <a:p>
            <a:r>
              <a:rPr lang="fa-IR" dirty="0"/>
              <a:t>بنابراين نبايد وابسته به هيچ چيز در خارج از خودشان </a:t>
            </a:r>
            <a:r>
              <a:rPr lang="fa-IR" dirty="0" smtClean="0"/>
              <a:t>باشند</a:t>
            </a:r>
          </a:p>
          <a:p>
            <a:r>
              <a:rPr lang="fa-IR" dirty="0" smtClean="0"/>
              <a:t>هر آن‌چه تکرار اجرای تست را محدود می‌کند، بايد حذف شود</a:t>
            </a:r>
            <a:endParaRPr lang="fa-IR" dirty="0"/>
          </a:p>
          <a:p>
            <a:r>
              <a:rPr lang="fa-IR" dirty="0"/>
              <a:t>تستها به هر ترتيبي ممكن است اجرا </a:t>
            </a:r>
            <a:r>
              <a:rPr lang="fa-IR" dirty="0" smtClean="0"/>
              <a:t>شوند</a:t>
            </a:r>
            <a:endParaRPr lang="fa-IR" dirty="0"/>
          </a:p>
          <a:p>
            <a:r>
              <a:rPr lang="fa-IR" dirty="0"/>
              <a:t>در هر ترتيب بايد همان خروجي را توليد </a:t>
            </a:r>
            <a:r>
              <a:rPr lang="fa-IR" dirty="0" smtClean="0"/>
              <a:t>كنند</a:t>
            </a:r>
            <a:endParaRPr lang="fa-IR" dirty="0"/>
          </a:p>
        </p:txBody>
      </p:sp>
    </p:spTree>
    <p:extLst>
      <p:ext uri="{BB962C8B-B14F-4D97-AF65-F5344CB8AC3E}">
        <p14:creationId xmlns:p14="http://schemas.microsoft.com/office/powerpoint/2010/main" val="28056536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ويژگی‌های تست خوب </a:t>
            </a:r>
            <a:r>
              <a:rPr lang="fa-IR" dirty="0"/>
              <a:t>- </a:t>
            </a:r>
            <a:r>
              <a:rPr lang="fa-IR" dirty="0" smtClean="0"/>
              <a:t>استقلال</a:t>
            </a:r>
            <a:endParaRPr lang="en-US" dirty="0"/>
          </a:p>
        </p:txBody>
      </p:sp>
      <p:sp>
        <p:nvSpPr>
          <p:cNvPr id="3" name="Content Placeholder 2"/>
          <p:cNvSpPr>
            <a:spLocks noGrp="1"/>
          </p:cNvSpPr>
          <p:nvPr>
            <p:ph sz="quarter" idx="1"/>
          </p:nvPr>
        </p:nvSpPr>
        <p:spPr/>
        <p:txBody>
          <a:bodyPr>
            <a:normAutofit/>
          </a:bodyPr>
          <a:lstStyle/>
          <a:p>
            <a:r>
              <a:rPr lang="fa-IR" dirty="0" smtClean="0"/>
              <a:t>هر نمونه‌آزمون، چيزي </a:t>
            </a:r>
            <a:r>
              <a:rPr lang="fa-IR" dirty="0"/>
              <a:t>مستقل از </a:t>
            </a:r>
            <a:r>
              <a:rPr lang="fa-IR" dirty="0" smtClean="0"/>
              <a:t>نمونه ديگر را آزمايش كند</a:t>
            </a:r>
            <a:endParaRPr lang="fa-IR" dirty="0"/>
          </a:p>
          <a:p>
            <a:pPr lvl="1"/>
            <a:r>
              <a:rPr lang="fa-IR" dirty="0" smtClean="0"/>
              <a:t>تا با </a:t>
            </a:r>
            <a:r>
              <a:rPr lang="en-US" dirty="0" smtClean="0"/>
              <a:t>fail</a:t>
            </a:r>
            <a:r>
              <a:rPr lang="fa-IR" dirty="0" smtClean="0"/>
              <a:t> شدن </a:t>
            </a:r>
            <a:r>
              <a:rPr lang="fa-IR" dirty="0"/>
              <a:t>تست، دقيقاً </a:t>
            </a:r>
            <a:r>
              <a:rPr lang="fa-IR" dirty="0" smtClean="0"/>
              <a:t>بفهميم </a:t>
            </a:r>
            <a:r>
              <a:rPr lang="fa-IR" dirty="0"/>
              <a:t>كدام قسمت </a:t>
            </a:r>
            <a:r>
              <a:rPr lang="fa-IR" dirty="0" smtClean="0"/>
              <a:t>برنامه </a:t>
            </a:r>
            <a:r>
              <a:rPr lang="fa-IR" dirty="0"/>
              <a:t>مشكل </a:t>
            </a:r>
            <a:r>
              <a:rPr lang="fa-IR" dirty="0" smtClean="0"/>
              <a:t>دارد</a:t>
            </a:r>
            <a:endParaRPr lang="fa-IR" dirty="0"/>
          </a:p>
          <a:p>
            <a:r>
              <a:rPr lang="fa-IR" dirty="0"/>
              <a:t>اين خاصيت به </a:t>
            </a:r>
            <a:r>
              <a:rPr lang="fa-IR" dirty="0" smtClean="0"/>
              <a:t>تکرارپذيری تست‌ها </a:t>
            </a:r>
            <a:r>
              <a:rPr lang="fa-IR" dirty="0"/>
              <a:t>كمك </a:t>
            </a:r>
            <a:r>
              <a:rPr lang="fa-IR" dirty="0" smtClean="0"/>
              <a:t>مي‌كند</a:t>
            </a:r>
            <a:endParaRPr lang="fa-IR" dirty="0"/>
          </a:p>
          <a:p>
            <a:r>
              <a:rPr lang="fa-IR" dirty="0"/>
              <a:t>بايد بتوانيم آنها را در هر زمان و با هر ترتيبي اجرا </a:t>
            </a:r>
            <a:r>
              <a:rPr lang="fa-IR" dirty="0" smtClean="0"/>
              <a:t>كنيم</a:t>
            </a:r>
            <a:endParaRPr lang="fa-IR" dirty="0"/>
          </a:p>
        </p:txBody>
      </p:sp>
    </p:spTree>
    <p:extLst>
      <p:ext uri="{BB962C8B-B14F-4D97-AF65-F5344CB8AC3E}">
        <p14:creationId xmlns:p14="http://schemas.microsoft.com/office/powerpoint/2010/main" val="28056536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ويژگی‌های تست خوب – حرفه‌ای</a:t>
            </a:r>
            <a:endParaRPr lang="en-US" dirty="0"/>
          </a:p>
        </p:txBody>
      </p:sp>
      <p:sp>
        <p:nvSpPr>
          <p:cNvPr id="3" name="Content Placeholder 2"/>
          <p:cNvSpPr>
            <a:spLocks noGrp="1"/>
          </p:cNvSpPr>
          <p:nvPr>
            <p:ph sz="quarter" idx="1"/>
          </p:nvPr>
        </p:nvSpPr>
        <p:spPr/>
        <p:txBody>
          <a:bodyPr>
            <a:normAutofit fontScale="92500" lnSpcReduction="10000"/>
          </a:bodyPr>
          <a:lstStyle/>
          <a:p>
            <a:r>
              <a:rPr lang="fa-IR" dirty="0" smtClean="0"/>
              <a:t>کدهای تست بايد همان‌قدر </a:t>
            </a:r>
            <a:r>
              <a:rPr lang="fa-IR" dirty="0"/>
              <a:t>كه كد اصلي </a:t>
            </a:r>
            <a:r>
              <a:rPr lang="fa-IR" dirty="0" smtClean="0"/>
              <a:t>حرفه‌اي </a:t>
            </a:r>
            <a:r>
              <a:rPr lang="fa-IR" dirty="0"/>
              <a:t>نوشته </a:t>
            </a:r>
            <a:r>
              <a:rPr lang="fa-IR" dirty="0" smtClean="0"/>
              <a:t>مي‌شوند</a:t>
            </a:r>
            <a:r>
              <a:rPr lang="fa-IR" dirty="0"/>
              <a:t>، </a:t>
            </a:r>
            <a:r>
              <a:rPr lang="fa-IR" dirty="0" smtClean="0"/>
              <a:t>حرفه‌اي </a:t>
            </a:r>
            <a:r>
              <a:rPr lang="fa-IR" dirty="0"/>
              <a:t>و </a:t>
            </a:r>
            <a:r>
              <a:rPr lang="fa-IR" dirty="0" smtClean="0"/>
              <a:t>با </a:t>
            </a:r>
            <a:r>
              <a:rPr lang="fa-IR" dirty="0"/>
              <a:t>دقت نوشته </a:t>
            </a:r>
            <a:r>
              <a:rPr lang="fa-IR" dirty="0" smtClean="0"/>
              <a:t>شوند</a:t>
            </a:r>
          </a:p>
          <a:p>
            <a:pPr lvl="1"/>
            <a:r>
              <a:rPr lang="fa-IR" dirty="0" smtClean="0"/>
              <a:t>توليد کد تست جدی گرفته شود</a:t>
            </a:r>
            <a:endParaRPr lang="fa-IR" dirty="0"/>
          </a:p>
          <a:p>
            <a:pPr lvl="1"/>
            <a:r>
              <a:rPr lang="fa-IR" dirty="0"/>
              <a:t>يك كار سرسري انگاشته </a:t>
            </a:r>
            <a:r>
              <a:rPr lang="fa-IR" dirty="0" smtClean="0"/>
              <a:t>نشوند</a:t>
            </a:r>
            <a:endParaRPr lang="fa-IR" dirty="0"/>
          </a:p>
          <a:p>
            <a:r>
              <a:rPr lang="fa-IR" dirty="0" smtClean="0"/>
              <a:t>آزمون‌های واحد تمام </a:t>
            </a:r>
            <a:r>
              <a:rPr lang="fa-IR" dirty="0"/>
              <a:t>ويژگيهاي يك طراحي خوب را بايد داشته </a:t>
            </a:r>
            <a:r>
              <a:rPr lang="fa-IR" dirty="0" smtClean="0"/>
              <a:t>باشند</a:t>
            </a:r>
            <a:endParaRPr lang="en-US" dirty="0"/>
          </a:p>
          <a:p>
            <a:pPr lvl="1"/>
            <a:r>
              <a:rPr lang="en-US" dirty="0" smtClean="0"/>
              <a:t>Encapsulation</a:t>
            </a:r>
            <a:endParaRPr lang="en-US" dirty="0"/>
          </a:p>
          <a:p>
            <a:pPr lvl="1"/>
            <a:r>
              <a:rPr lang="en-US" dirty="0"/>
              <a:t>Low </a:t>
            </a:r>
            <a:r>
              <a:rPr lang="en-US" dirty="0" smtClean="0"/>
              <a:t>coupling</a:t>
            </a:r>
            <a:endParaRPr lang="en-US" dirty="0"/>
          </a:p>
          <a:p>
            <a:pPr lvl="1"/>
            <a:r>
              <a:rPr lang="en-US" dirty="0"/>
              <a:t>High </a:t>
            </a:r>
            <a:r>
              <a:rPr lang="en-US" dirty="0" smtClean="0"/>
              <a:t>cohesion</a:t>
            </a:r>
            <a:endParaRPr lang="en-US" dirty="0"/>
          </a:p>
          <a:p>
            <a:pPr algn="l" rtl="0"/>
            <a:r>
              <a:rPr lang="en-US" dirty="0" smtClean="0"/>
              <a:t>Test </a:t>
            </a:r>
            <a:r>
              <a:rPr lang="en-US" dirty="0"/>
              <a:t>code is real code!</a:t>
            </a:r>
            <a:endParaRPr lang="fa-IR" dirty="0"/>
          </a:p>
        </p:txBody>
      </p:sp>
    </p:spTree>
    <p:extLst>
      <p:ext uri="{BB962C8B-B14F-4D97-AF65-F5344CB8AC3E}">
        <p14:creationId xmlns:p14="http://schemas.microsoft.com/office/powerpoint/2010/main" val="41422162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اشياء بدلی (</a:t>
            </a:r>
            <a:r>
              <a:rPr lang="en-US" dirty="0" smtClean="0"/>
              <a:t>Mock Objects</a:t>
            </a:r>
            <a:r>
              <a:rPr lang="fa-IR" dirty="0" smtClean="0"/>
              <a:t>)</a:t>
            </a:r>
            <a:endParaRPr lang="en-US" dirty="0"/>
          </a:p>
        </p:txBody>
      </p:sp>
      <p:sp>
        <p:nvSpPr>
          <p:cNvPr id="3" name="Content Placeholder 2"/>
          <p:cNvSpPr>
            <a:spLocks noGrp="1"/>
          </p:cNvSpPr>
          <p:nvPr>
            <p:ph sz="quarter" idx="1"/>
          </p:nvPr>
        </p:nvSpPr>
        <p:spPr/>
        <p:txBody>
          <a:bodyPr>
            <a:normAutofit fontScale="85000" lnSpcReduction="10000"/>
          </a:bodyPr>
          <a:lstStyle/>
          <a:p>
            <a:r>
              <a:rPr lang="fa-IR" dirty="0" smtClean="0"/>
              <a:t>هدف از آزمون واحد، فقط آزمون يک «واحد» است</a:t>
            </a:r>
          </a:p>
          <a:p>
            <a:pPr lvl="1"/>
            <a:r>
              <a:rPr lang="fa-IR" dirty="0" smtClean="0"/>
              <a:t>نه واحدهای وابسته به آن</a:t>
            </a:r>
          </a:p>
          <a:p>
            <a:pPr lvl="1"/>
            <a:r>
              <a:rPr lang="fa-IR" dirty="0" smtClean="0"/>
              <a:t>نه آزمون يکپارچگی</a:t>
            </a:r>
          </a:p>
          <a:p>
            <a:r>
              <a:rPr lang="fa-IR" dirty="0" smtClean="0"/>
              <a:t>بخشهایی که واحد موردآزمون به آن وابسته هستند، </a:t>
            </a:r>
            <a:r>
              <a:rPr lang="fa-IR" dirty="0"/>
              <a:t>نبايد </a:t>
            </a:r>
            <a:r>
              <a:rPr lang="fa-IR" dirty="0" smtClean="0"/>
              <a:t>در آزمون مؤثر باشند</a:t>
            </a:r>
          </a:p>
          <a:p>
            <a:r>
              <a:rPr lang="fa-IR" dirty="0" smtClean="0"/>
              <a:t>راهکار حذف اين وابستگی‌ها: استفاده از بدل (</a:t>
            </a:r>
            <a:r>
              <a:rPr lang="en-US" dirty="0" smtClean="0"/>
              <a:t>Mock</a:t>
            </a:r>
            <a:r>
              <a:rPr lang="fa-IR" dirty="0" smtClean="0"/>
              <a:t>) </a:t>
            </a:r>
            <a:r>
              <a:rPr lang="fa-IR" dirty="0"/>
              <a:t>به جای اصل </a:t>
            </a:r>
            <a:r>
              <a:rPr lang="fa-IR" dirty="0" smtClean="0"/>
              <a:t>مؤلفه</a:t>
            </a:r>
          </a:p>
          <a:p>
            <a:r>
              <a:rPr lang="fa-IR" dirty="0" smtClean="0"/>
              <a:t>چارچوب‌هایی برای اين کار به وجود آمده‌اند</a:t>
            </a:r>
          </a:p>
          <a:p>
            <a:pPr lvl="1"/>
            <a:r>
              <a:rPr lang="fa-IR" dirty="0" smtClean="0"/>
              <a:t>کار بدلی کردن مؤلفه‌ها را ساده می‌کنند</a:t>
            </a:r>
          </a:p>
          <a:p>
            <a:pPr lvl="1"/>
            <a:r>
              <a:rPr lang="fa-IR" dirty="0" smtClean="0"/>
              <a:t>در برنامه اصلی تغيير نمی‌دهند</a:t>
            </a:r>
          </a:p>
          <a:p>
            <a:pPr lvl="1"/>
            <a:r>
              <a:rPr lang="fa-IR" dirty="0" smtClean="0"/>
              <a:t>مانند </a:t>
            </a:r>
            <a:r>
              <a:rPr lang="en-US" dirty="0" err="1" smtClean="0"/>
              <a:t>Mockito</a:t>
            </a:r>
            <a:r>
              <a:rPr lang="fa-IR" dirty="0" smtClean="0"/>
              <a:t> ، </a:t>
            </a:r>
            <a:r>
              <a:rPr lang="en-US" dirty="0" err="1" smtClean="0"/>
              <a:t>Jmockit</a:t>
            </a:r>
            <a:r>
              <a:rPr lang="fa-IR" dirty="0" smtClean="0"/>
              <a:t> ، </a:t>
            </a:r>
            <a:r>
              <a:rPr lang="en-US" dirty="0" err="1" smtClean="0"/>
              <a:t>PowerMock</a:t>
            </a:r>
            <a:r>
              <a:rPr lang="fa-IR" dirty="0" smtClean="0"/>
              <a:t> و ...</a:t>
            </a:r>
            <a:endParaRPr lang="en-US" dirty="0"/>
          </a:p>
        </p:txBody>
      </p:sp>
    </p:spTree>
    <p:extLst>
      <p:ext uri="{BB962C8B-B14F-4D97-AF65-F5344CB8AC3E}">
        <p14:creationId xmlns:p14="http://schemas.microsoft.com/office/powerpoint/2010/main" val="39174789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سؤالات </a:t>
            </a:r>
            <a:r>
              <a:rPr lang="fa-IR" dirty="0" err="1" smtClean="0"/>
              <a:t>رايج</a:t>
            </a:r>
            <a:endParaRPr lang="en-US" dirty="0"/>
          </a:p>
        </p:txBody>
      </p:sp>
      <p:sp>
        <p:nvSpPr>
          <p:cNvPr id="3" name="Content Placeholder 2"/>
          <p:cNvSpPr>
            <a:spLocks noGrp="1"/>
          </p:cNvSpPr>
          <p:nvPr>
            <p:ph sz="quarter" idx="1"/>
          </p:nvPr>
        </p:nvSpPr>
        <p:spPr/>
        <p:txBody>
          <a:bodyPr/>
          <a:lstStyle/>
          <a:p>
            <a:r>
              <a:rPr lang="fa-IR" i="1" dirty="0" smtClean="0"/>
              <a:t>زمان کافی برای نوشتن آزمون واحد </a:t>
            </a:r>
            <a:r>
              <a:rPr lang="fa-IR" i="1" dirty="0" err="1" smtClean="0"/>
              <a:t>نداريم</a:t>
            </a:r>
            <a:endParaRPr lang="fa-IR" i="1" dirty="0" smtClean="0"/>
          </a:p>
          <a:p>
            <a:pPr marL="0" indent="0">
              <a:buNone/>
            </a:pPr>
            <a:r>
              <a:rPr lang="fa-IR" dirty="0" smtClean="0"/>
              <a:t>پاسخ: شما با ننوشتن </a:t>
            </a:r>
            <a:r>
              <a:rPr lang="fa-IR" dirty="0" err="1" smtClean="0"/>
              <a:t>تست‌ها</a:t>
            </a:r>
            <a:r>
              <a:rPr lang="fa-IR" dirty="0" smtClean="0"/>
              <a:t>، در زمان </a:t>
            </a:r>
            <a:r>
              <a:rPr lang="fa-IR" dirty="0" err="1" smtClean="0"/>
              <a:t>صرفه‌جويی</a:t>
            </a:r>
            <a:r>
              <a:rPr lang="fa-IR" dirty="0" smtClean="0"/>
              <a:t> </a:t>
            </a:r>
            <a:r>
              <a:rPr lang="fa-IR" dirty="0" err="1" smtClean="0"/>
              <a:t>نمی‌کنيد</a:t>
            </a:r>
            <a:r>
              <a:rPr lang="fa-IR" dirty="0" smtClean="0"/>
              <a:t>.</a:t>
            </a:r>
          </a:p>
          <a:p>
            <a:pPr marL="0" indent="0">
              <a:buNone/>
            </a:pPr>
            <a:r>
              <a:rPr lang="fa-IR" dirty="0"/>
              <a:t>	</a:t>
            </a:r>
            <a:r>
              <a:rPr lang="fa-IR" dirty="0" smtClean="0"/>
              <a:t>ماجرا را </a:t>
            </a:r>
            <a:r>
              <a:rPr lang="fa-IR" dirty="0" err="1" smtClean="0"/>
              <a:t>ميان‌مدت</a:t>
            </a:r>
            <a:r>
              <a:rPr lang="fa-IR" dirty="0" smtClean="0"/>
              <a:t> و درازمدت </a:t>
            </a:r>
            <a:r>
              <a:rPr lang="fa-IR" dirty="0" err="1" smtClean="0"/>
              <a:t>ببينيد</a:t>
            </a:r>
            <a:endParaRPr lang="fa-IR" dirty="0" smtClean="0"/>
          </a:p>
          <a:p>
            <a:r>
              <a:rPr lang="fa-IR" i="1" dirty="0" smtClean="0"/>
              <a:t>نوع پروژه، طوری است که </a:t>
            </a:r>
            <a:r>
              <a:rPr lang="fa-IR" i="1" dirty="0" err="1" smtClean="0"/>
              <a:t>نمی‌توان</a:t>
            </a:r>
            <a:r>
              <a:rPr lang="fa-IR" i="1" dirty="0" smtClean="0"/>
              <a:t> برای آن آزمون واحد نوشت</a:t>
            </a:r>
          </a:p>
          <a:p>
            <a:pPr lvl="1"/>
            <a:r>
              <a:rPr lang="fa-IR" i="1" dirty="0" smtClean="0"/>
              <a:t>مثلاً </a:t>
            </a:r>
            <a:r>
              <a:rPr lang="fa-IR" i="1" dirty="0" err="1" smtClean="0"/>
              <a:t>يک</a:t>
            </a:r>
            <a:r>
              <a:rPr lang="fa-IR" i="1" dirty="0" smtClean="0"/>
              <a:t> </a:t>
            </a:r>
            <a:r>
              <a:rPr lang="en-US" i="1" dirty="0" smtClean="0"/>
              <a:t>web application</a:t>
            </a:r>
            <a:r>
              <a:rPr lang="fa-IR" i="1" dirty="0" smtClean="0"/>
              <a:t> است</a:t>
            </a:r>
          </a:p>
          <a:p>
            <a:pPr marL="0" indent="0">
              <a:buNone/>
            </a:pPr>
            <a:r>
              <a:rPr lang="fa-IR" dirty="0" smtClean="0"/>
              <a:t>پاسخ: هر پروژه، از اجزاء و </a:t>
            </a:r>
            <a:r>
              <a:rPr lang="fa-IR" dirty="0" err="1" smtClean="0"/>
              <a:t>واحدهایی</a:t>
            </a:r>
            <a:r>
              <a:rPr lang="fa-IR" dirty="0" smtClean="0"/>
              <a:t> </a:t>
            </a:r>
            <a:r>
              <a:rPr lang="fa-IR" dirty="0" err="1" smtClean="0"/>
              <a:t>تشکيل</a:t>
            </a:r>
            <a:r>
              <a:rPr lang="fa-IR" dirty="0" smtClean="0"/>
              <a:t> </a:t>
            </a:r>
            <a:r>
              <a:rPr lang="fa-IR" dirty="0" err="1" smtClean="0"/>
              <a:t>می‌شود</a:t>
            </a:r>
            <a:r>
              <a:rPr lang="fa-IR" dirty="0" smtClean="0"/>
              <a:t> که قابل تست است</a:t>
            </a:r>
          </a:p>
          <a:p>
            <a:pPr marL="0" indent="0">
              <a:buNone/>
            </a:pPr>
            <a:endParaRPr lang="en-US" dirty="0" smtClean="0"/>
          </a:p>
        </p:txBody>
      </p:sp>
    </p:spTree>
    <p:extLst>
      <p:ext uri="{BB962C8B-B14F-4D97-AF65-F5344CB8AC3E}">
        <p14:creationId xmlns:p14="http://schemas.microsoft.com/office/powerpoint/2010/main" val="22950870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a-IR" dirty="0" smtClean="0"/>
              <a:t>نقل قول</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0098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نياز به آزمايش نرم‌افزار</a:t>
            </a:r>
            <a:endParaRPr lang="en-US" dirty="0"/>
          </a:p>
        </p:txBody>
      </p:sp>
      <p:sp>
        <p:nvSpPr>
          <p:cNvPr id="3" name="Content Placeholder 2"/>
          <p:cNvSpPr>
            <a:spLocks noGrp="1"/>
          </p:cNvSpPr>
          <p:nvPr>
            <p:ph sz="quarter" idx="1"/>
          </p:nvPr>
        </p:nvSpPr>
        <p:spPr/>
        <p:txBody>
          <a:bodyPr/>
          <a:lstStyle/>
          <a:p>
            <a:r>
              <a:rPr lang="fa-IR" dirty="0" smtClean="0"/>
              <a:t>نرم‌افزار</a:t>
            </a:r>
            <a:r>
              <a:rPr lang="fa-IR" dirty="0"/>
              <a:t>، مثل هر محصول ديگري، بايد آزمايش شود </a:t>
            </a:r>
            <a:endParaRPr lang="fa-IR" dirty="0" smtClean="0"/>
          </a:p>
          <a:p>
            <a:pPr lvl="1"/>
            <a:r>
              <a:rPr lang="fa-IR" dirty="0" smtClean="0"/>
              <a:t>تا </a:t>
            </a:r>
            <a:r>
              <a:rPr lang="fa-IR" dirty="0"/>
              <a:t>از كيفيت آن </a:t>
            </a:r>
            <a:r>
              <a:rPr lang="fa-IR" dirty="0" smtClean="0"/>
              <a:t>مطمئن شويم</a:t>
            </a:r>
            <a:endParaRPr lang="fa-IR" dirty="0"/>
          </a:p>
          <a:p>
            <a:r>
              <a:rPr lang="fa-IR" dirty="0"/>
              <a:t>نرم افزاري كه آزمايش نشده، هنوز كامل </a:t>
            </a:r>
            <a:r>
              <a:rPr lang="fa-IR" dirty="0" smtClean="0"/>
              <a:t>نيست</a:t>
            </a:r>
            <a:endParaRPr lang="fa-IR" dirty="0"/>
          </a:p>
          <a:p>
            <a:r>
              <a:rPr lang="fa-IR" dirty="0"/>
              <a:t>انواع </a:t>
            </a:r>
            <a:r>
              <a:rPr lang="fa-IR" dirty="0" smtClean="0"/>
              <a:t>آزمايش‌ها</a:t>
            </a:r>
            <a:r>
              <a:rPr lang="fa-IR" dirty="0"/>
              <a:t>، كيفيت </a:t>
            </a:r>
            <a:r>
              <a:rPr lang="fa-IR" dirty="0" smtClean="0"/>
              <a:t>نرم‌افزار </a:t>
            </a:r>
            <a:r>
              <a:rPr lang="fa-IR" dirty="0"/>
              <a:t>را از ديدگاههاي </a:t>
            </a:r>
            <a:r>
              <a:rPr lang="fa-IR" dirty="0" smtClean="0"/>
              <a:t>مختلف مي‌آزمايند</a:t>
            </a:r>
            <a:endParaRPr lang="en-US" dirty="0"/>
          </a:p>
        </p:txBody>
      </p:sp>
    </p:spTree>
    <p:extLst>
      <p:ext uri="{BB962C8B-B14F-4D97-AF65-F5344CB8AC3E}">
        <p14:creationId xmlns:p14="http://schemas.microsoft.com/office/powerpoint/2010/main" val="344001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Michael </a:t>
            </a:r>
            <a:r>
              <a:rPr lang="en-US" dirty="0" smtClean="0"/>
              <a:t>Feathers</a:t>
            </a:r>
            <a:r>
              <a:rPr lang="en-US" dirty="0"/>
              <a:t> </a:t>
            </a:r>
          </a:p>
        </p:txBody>
      </p:sp>
      <p:sp>
        <p:nvSpPr>
          <p:cNvPr id="3" name="Content Placeholder 2"/>
          <p:cNvSpPr>
            <a:spLocks noGrp="1"/>
          </p:cNvSpPr>
          <p:nvPr>
            <p:ph sz="quarter" idx="1"/>
          </p:nvPr>
        </p:nvSpPr>
        <p:spPr/>
        <p:txBody>
          <a:bodyPr>
            <a:normAutofit fontScale="70000" lnSpcReduction="20000"/>
          </a:bodyPr>
          <a:lstStyle/>
          <a:p>
            <a:pPr algn="l" rtl="0"/>
            <a:r>
              <a:rPr lang="en-US" dirty="0" smtClean="0"/>
              <a:t>Legacy </a:t>
            </a:r>
            <a:r>
              <a:rPr lang="en-US" dirty="0"/>
              <a:t>code </a:t>
            </a:r>
            <a:r>
              <a:rPr lang="en-US" dirty="0" smtClean="0"/>
              <a:t>is </a:t>
            </a:r>
            <a:r>
              <a:rPr lang="en-US" dirty="0"/>
              <a:t>code without </a:t>
            </a:r>
            <a:r>
              <a:rPr lang="en-US" dirty="0" smtClean="0"/>
              <a:t>tests</a:t>
            </a:r>
            <a:endParaRPr lang="en-US" dirty="0"/>
          </a:p>
          <a:p>
            <a:pPr algn="l" rtl="0"/>
            <a:r>
              <a:rPr lang="en-US" dirty="0" smtClean="0"/>
              <a:t>Code </a:t>
            </a:r>
            <a:r>
              <a:rPr lang="en-US" dirty="0"/>
              <a:t>without tests is bad </a:t>
            </a:r>
            <a:r>
              <a:rPr lang="en-US" dirty="0" smtClean="0"/>
              <a:t>code. It </a:t>
            </a:r>
            <a:r>
              <a:rPr lang="en-US" dirty="0"/>
              <a:t>doesn’t matter how well written it is; it doesn’t </a:t>
            </a:r>
            <a:r>
              <a:rPr lang="en-US" dirty="0" smtClean="0"/>
              <a:t>matter how </a:t>
            </a:r>
            <a:r>
              <a:rPr lang="en-US" dirty="0"/>
              <a:t>pretty or object-oriented or well-encapsulated it </a:t>
            </a:r>
            <a:r>
              <a:rPr lang="en-US" dirty="0" smtClean="0"/>
              <a:t>is. With </a:t>
            </a:r>
            <a:r>
              <a:rPr lang="en-US" dirty="0"/>
              <a:t>tests, we can change the behavior of our code quickly and </a:t>
            </a:r>
            <a:r>
              <a:rPr lang="en-US" dirty="0" smtClean="0"/>
              <a:t>verifiably. Without </a:t>
            </a:r>
            <a:r>
              <a:rPr lang="en-US" dirty="0"/>
              <a:t>them, we really don’t know if our code is getting better or </a:t>
            </a:r>
            <a:r>
              <a:rPr lang="en-US" dirty="0" smtClean="0"/>
              <a:t>worse. </a:t>
            </a:r>
          </a:p>
          <a:p>
            <a:pPr algn="l" rtl="0"/>
            <a:r>
              <a:rPr lang="en-US" dirty="0" smtClean="0"/>
              <a:t>So </a:t>
            </a:r>
            <a:r>
              <a:rPr lang="en-US" dirty="0"/>
              <a:t>you might be thinking “ok, all it takes to refactor bad code is to add tests”. The problem is that writing tests on top of bad code is also terribly hard. </a:t>
            </a:r>
            <a:r>
              <a:rPr lang="en-US" dirty="0" smtClean="0"/>
              <a:t>In </a:t>
            </a:r>
            <a:r>
              <a:rPr lang="en-US" dirty="0"/>
              <a:t>technical terms, bad code is tightly </a:t>
            </a:r>
            <a:r>
              <a:rPr lang="en-US" dirty="0" smtClean="0"/>
              <a:t>coupled and </a:t>
            </a:r>
            <a:r>
              <a:rPr lang="en-US" dirty="0"/>
              <a:t>it has low </a:t>
            </a:r>
            <a:r>
              <a:rPr lang="en-US" dirty="0" smtClean="0"/>
              <a:t>cohesion.  So </a:t>
            </a:r>
            <a:r>
              <a:rPr lang="en-US" dirty="0"/>
              <a:t>this is the catch 22 of fixing legacy code: to refactor, you need tests, to test, you need to refactor</a:t>
            </a:r>
            <a:r>
              <a:rPr lang="en-US" dirty="0" smtClean="0"/>
              <a:t>.</a:t>
            </a:r>
          </a:p>
        </p:txBody>
      </p:sp>
    </p:spTree>
    <p:extLst>
      <p:ext uri="{BB962C8B-B14F-4D97-AF65-F5344CB8AC3E}">
        <p14:creationId xmlns:p14="http://schemas.microsoft.com/office/powerpoint/2010/main" val="42200830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err="1" smtClean="0"/>
              <a:t>لطيفه</a:t>
            </a:r>
            <a:endParaRPr lang="en-US" dirty="0"/>
          </a:p>
        </p:txBody>
      </p:sp>
      <p:sp>
        <p:nvSpPr>
          <p:cNvPr id="3" name="Content Placeholder 2"/>
          <p:cNvSpPr>
            <a:spLocks noGrp="1"/>
          </p:cNvSpPr>
          <p:nvPr>
            <p:ph sz="quarter" idx="1"/>
          </p:nvPr>
        </p:nvSpPr>
        <p:spPr/>
        <p:txBody>
          <a:bodyPr/>
          <a:lstStyle/>
          <a:p>
            <a:r>
              <a:rPr lang="fa-IR" dirty="0" err="1" smtClean="0"/>
              <a:t>مدير</a:t>
            </a:r>
            <a:r>
              <a:rPr lang="fa-IR" dirty="0" smtClean="0"/>
              <a:t> پروژه: کلاسی که </a:t>
            </a:r>
            <a:r>
              <a:rPr lang="fa-IR" dirty="0" err="1" smtClean="0"/>
              <a:t>بايد</a:t>
            </a:r>
            <a:r>
              <a:rPr lang="fa-IR" dirty="0" smtClean="0"/>
              <a:t> </a:t>
            </a:r>
            <a:r>
              <a:rPr lang="fa-IR" dirty="0" err="1" smtClean="0"/>
              <a:t>می‌نوشتی</a:t>
            </a:r>
            <a:r>
              <a:rPr lang="fa-IR" dirty="0" smtClean="0"/>
              <a:t>، کامل شد؟</a:t>
            </a:r>
          </a:p>
          <a:p>
            <a:pPr marL="0" indent="0">
              <a:buNone/>
            </a:pPr>
            <a:r>
              <a:rPr lang="fa-IR" dirty="0" smtClean="0"/>
              <a:t>- </a:t>
            </a:r>
            <a:r>
              <a:rPr lang="fa-IR" dirty="0" err="1" smtClean="0"/>
              <a:t>برنامه‌نويس</a:t>
            </a:r>
            <a:r>
              <a:rPr lang="fa-IR" dirty="0" smtClean="0"/>
              <a:t>: بله من کارم تمام شده.</a:t>
            </a:r>
          </a:p>
          <a:p>
            <a:r>
              <a:rPr lang="fa-IR" dirty="0" err="1" smtClean="0"/>
              <a:t>مدير</a:t>
            </a:r>
            <a:r>
              <a:rPr lang="fa-IR" dirty="0" smtClean="0"/>
              <a:t>: </a:t>
            </a:r>
            <a:r>
              <a:rPr lang="fa-IR" dirty="0" err="1" smtClean="0"/>
              <a:t>آفرين</a:t>
            </a:r>
            <a:r>
              <a:rPr lang="fa-IR" dirty="0" smtClean="0"/>
              <a:t>! </a:t>
            </a:r>
            <a:r>
              <a:rPr lang="fa-IR" dirty="0" err="1" smtClean="0"/>
              <a:t>تست‌ها</a:t>
            </a:r>
            <a:r>
              <a:rPr lang="fa-IR" dirty="0" smtClean="0"/>
              <a:t> هم پاس </a:t>
            </a:r>
            <a:r>
              <a:rPr lang="fa-IR" dirty="0" err="1" smtClean="0"/>
              <a:t>می‌شوند</a:t>
            </a:r>
            <a:r>
              <a:rPr lang="fa-IR" dirty="0" smtClean="0"/>
              <a:t>؟</a:t>
            </a:r>
          </a:p>
          <a:p>
            <a:pPr marL="0" indent="0">
              <a:buNone/>
            </a:pPr>
            <a:r>
              <a:rPr lang="fa-IR" dirty="0" smtClean="0"/>
              <a:t>- </a:t>
            </a:r>
            <a:r>
              <a:rPr lang="fa-IR" dirty="0" err="1" smtClean="0"/>
              <a:t>برنامه‌نويس</a:t>
            </a:r>
            <a:r>
              <a:rPr lang="fa-IR" dirty="0" smtClean="0"/>
              <a:t>: هنوز تست </a:t>
            </a:r>
            <a:r>
              <a:rPr lang="fa-IR" dirty="0" err="1" smtClean="0"/>
              <a:t>ننوشته‌ام</a:t>
            </a:r>
            <a:r>
              <a:rPr lang="fa-IR" dirty="0" smtClean="0"/>
              <a:t>!</a:t>
            </a:r>
            <a:endParaRPr lang="en-US" dirty="0"/>
          </a:p>
        </p:txBody>
      </p:sp>
    </p:spTree>
    <p:extLst>
      <p:ext uri="{BB962C8B-B14F-4D97-AF65-F5344CB8AC3E}">
        <p14:creationId xmlns:p14="http://schemas.microsoft.com/office/powerpoint/2010/main" val="23814147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err="1" smtClean="0"/>
              <a:t>تمرين</a:t>
            </a:r>
            <a:endParaRPr lang="en-US" dirty="0"/>
          </a:p>
        </p:txBody>
      </p:sp>
      <p:sp>
        <p:nvSpPr>
          <p:cNvPr id="3" name="Content Placeholder 2"/>
          <p:cNvSpPr>
            <a:spLocks noGrp="1"/>
          </p:cNvSpPr>
          <p:nvPr>
            <p:ph sz="quarter" idx="1"/>
          </p:nvPr>
        </p:nvSpPr>
        <p:spPr/>
        <p:txBody>
          <a:bodyPr/>
          <a:lstStyle/>
          <a:p>
            <a:r>
              <a:rPr lang="fa-IR" dirty="0" smtClean="0"/>
              <a:t>در </a:t>
            </a:r>
            <a:r>
              <a:rPr lang="fa-IR" dirty="0" err="1" smtClean="0"/>
              <a:t>محيط</a:t>
            </a:r>
            <a:r>
              <a:rPr lang="fa-IR" dirty="0" smtClean="0"/>
              <a:t> </a:t>
            </a:r>
            <a:r>
              <a:rPr lang="fa-IR" dirty="0" err="1" smtClean="0"/>
              <a:t>برنامه‌سازی</a:t>
            </a:r>
            <a:r>
              <a:rPr lang="fa-IR" dirty="0" smtClean="0"/>
              <a:t> مورد علاقه خودتان، </a:t>
            </a:r>
            <a:r>
              <a:rPr lang="fa-IR" dirty="0" err="1" smtClean="0"/>
              <a:t>اولين</a:t>
            </a:r>
            <a:r>
              <a:rPr lang="fa-IR" dirty="0" smtClean="0"/>
              <a:t> تست را </a:t>
            </a:r>
            <a:r>
              <a:rPr lang="fa-IR" dirty="0" err="1" smtClean="0"/>
              <a:t>بنويسيد</a:t>
            </a:r>
            <a:r>
              <a:rPr lang="fa-IR" dirty="0" smtClean="0"/>
              <a:t> و اجرا </a:t>
            </a:r>
            <a:r>
              <a:rPr lang="fa-IR" dirty="0" err="1" smtClean="0"/>
              <a:t>کنيد</a:t>
            </a:r>
            <a:endParaRPr lang="fa-IR" dirty="0" smtClean="0"/>
          </a:p>
          <a:p>
            <a:pPr lvl="1" algn="l" rtl="0"/>
            <a:r>
              <a:rPr lang="en-US" dirty="0" smtClean="0"/>
              <a:t>Eclipse, IDEA, NetBeans</a:t>
            </a:r>
            <a:r>
              <a:rPr lang="fa-IR" dirty="0" smtClean="0"/>
              <a:t> </a:t>
            </a:r>
            <a:r>
              <a:rPr lang="en-US" dirty="0" smtClean="0"/>
              <a:t>, ?</a:t>
            </a:r>
          </a:p>
          <a:p>
            <a:r>
              <a:rPr lang="fa-IR" dirty="0" smtClean="0"/>
              <a:t>به </a:t>
            </a:r>
            <a:r>
              <a:rPr lang="fa-IR" dirty="0" err="1" smtClean="0"/>
              <a:t>برنامه‌هایی</a:t>
            </a:r>
            <a:r>
              <a:rPr lang="fa-IR" dirty="0" smtClean="0"/>
              <a:t> که </a:t>
            </a:r>
            <a:r>
              <a:rPr lang="fa-IR" dirty="0" err="1" smtClean="0"/>
              <a:t>نوشته‌ايد</a:t>
            </a:r>
            <a:r>
              <a:rPr lang="fa-IR" dirty="0" smtClean="0"/>
              <a:t> مراجعه </a:t>
            </a:r>
            <a:r>
              <a:rPr lang="fa-IR" dirty="0" err="1" smtClean="0"/>
              <a:t>کنيد</a:t>
            </a:r>
            <a:r>
              <a:rPr lang="fa-IR" dirty="0" smtClean="0"/>
              <a:t> و برای </a:t>
            </a:r>
            <a:r>
              <a:rPr lang="fa-IR" dirty="0" err="1" smtClean="0"/>
              <a:t>آن‌ها</a:t>
            </a:r>
            <a:r>
              <a:rPr lang="fa-IR" dirty="0" smtClean="0"/>
              <a:t> تست </a:t>
            </a:r>
            <a:r>
              <a:rPr lang="fa-IR" dirty="0" err="1" smtClean="0"/>
              <a:t>بنويسيد</a:t>
            </a:r>
            <a:endParaRPr lang="fa-IR" dirty="0" smtClean="0"/>
          </a:p>
          <a:p>
            <a:r>
              <a:rPr lang="fa-IR" dirty="0" err="1" smtClean="0"/>
              <a:t>نمونه‌تست‌هایی</a:t>
            </a:r>
            <a:r>
              <a:rPr lang="fa-IR" dirty="0" smtClean="0"/>
              <a:t> برای </a:t>
            </a:r>
            <a:r>
              <a:rPr lang="fa-IR" dirty="0" err="1" smtClean="0"/>
              <a:t>يکی</a:t>
            </a:r>
            <a:r>
              <a:rPr lang="fa-IR" dirty="0" smtClean="0"/>
              <a:t> از </a:t>
            </a:r>
            <a:r>
              <a:rPr lang="fa-IR" dirty="0" err="1" smtClean="0"/>
              <a:t>کلاس‌های</a:t>
            </a:r>
            <a:r>
              <a:rPr lang="fa-IR" dirty="0" smtClean="0"/>
              <a:t> مهم جاوا </a:t>
            </a:r>
            <a:r>
              <a:rPr lang="fa-IR" dirty="0" err="1" smtClean="0"/>
              <a:t>بنويسيد</a:t>
            </a:r>
            <a:r>
              <a:rPr lang="fa-IR" dirty="0" smtClean="0"/>
              <a:t>. مثلاً:</a:t>
            </a:r>
          </a:p>
          <a:p>
            <a:pPr lvl="1" algn="l" rtl="0"/>
            <a:r>
              <a:rPr lang="en-US" dirty="0" err="1" smtClean="0"/>
              <a:t>HashMap</a:t>
            </a:r>
            <a:r>
              <a:rPr lang="en-US" dirty="0" smtClean="0"/>
              <a:t>, String, </a:t>
            </a:r>
            <a:r>
              <a:rPr lang="en-US" dirty="0" err="1" smtClean="0"/>
              <a:t>ArrayList</a:t>
            </a:r>
            <a:r>
              <a:rPr lang="en-US" dirty="0" smtClean="0"/>
              <a:t>, …</a:t>
            </a:r>
          </a:p>
          <a:p>
            <a:pPr lvl="1"/>
            <a:endParaRPr lang="en-US" dirty="0"/>
          </a:p>
        </p:txBody>
      </p:sp>
    </p:spTree>
    <p:extLst>
      <p:ext uri="{BB962C8B-B14F-4D97-AF65-F5344CB8AC3E}">
        <p14:creationId xmlns:p14="http://schemas.microsoft.com/office/powerpoint/2010/main" val="33677523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افراد مهم در </a:t>
            </a:r>
            <a:r>
              <a:rPr lang="fa-IR" dirty="0"/>
              <a:t>حوزه آزمون واحد و </a:t>
            </a:r>
            <a:r>
              <a:rPr lang="en-US" dirty="0" err="1"/>
              <a:t>JUnit</a:t>
            </a:r>
            <a:endParaRPr lang="en-US" dirty="0"/>
          </a:p>
        </p:txBody>
      </p:sp>
      <p:sp>
        <p:nvSpPr>
          <p:cNvPr id="3" name="Content Placeholder 2"/>
          <p:cNvSpPr>
            <a:spLocks noGrp="1"/>
          </p:cNvSpPr>
          <p:nvPr>
            <p:ph sz="quarter" idx="1"/>
          </p:nvPr>
        </p:nvSpPr>
        <p:spPr>
          <a:xfrm>
            <a:off x="2600324" y="1143000"/>
            <a:ext cx="6315075" cy="5486400"/>
          </a:xfrm>
        </p:spPr>
        <p:txBody>
          <a:bodyPr>
            <a:normAutofit fontScale="85000" lnSpcReduction="10000"/>
          </a:bodyPr>
          <a:lstStyle/>
          <a:p>
            <a:r>
              <a:rPr lang="en-US" dirty="0" smtClean="0"/>
              <a:t>Kent Beck</a:t>
            </a:r>
            <a:endParaRPr lang="fa-IR" dirty="0" smtClean="0"/>
          </a:p>
          <a:p>
            <a:pPr lvl="1"/>
            <a:r>
              <a:rPr lang="fa-IR" dirty="0" smtClean="0"/>
              <a:t>از پیشروان </a:t>
            </a:r>
            <a:r>
              <a:rPr lang="en-US" dirty="0" smtClean="0"/>
              <a:t>Extreme Programming</a:t>
            </a:r>
            <a:endParaRPr lang="fa-IR" dirty="0" smtClean="0"/>
          </a:p>
          <a:p>
            <a:pPr lvl="1"/>
            <a:r>
              <a:rPr lang="fa-IR" dirty="0" smtClean="0"/>
              <a:t>از صاحب‌نظران موضوع </a:t>
            </a:r>
            <a:r>
              <a:rPr lang="en-US" dirty="0" smtClean="0"/>
              <a:t>Refactoring</a:t>
            </a:r>
          </a:p>
          <a:p>
            <a:pPr lvl="1"/>
            <a:endParaRPr lang="fa-IR" dirty="0" smtClean="0"/>
          </a:p>
          <a:p>
            <a:r>
              <a:rPr lang="en-US" dirty="0" smtClean="0"/>
              <a:t>Erich Gamma</a:t>
            </a:r>
          </a:p>
          <a:p>
            <a:pPr lvl="1" algn="r"/>
            <a:r>
              <a:rPr lang="fa-IR" dirty="0" smtClean="0"/>
              <a:t>همچنين: يکی از چهار نويسنده کتاب مشهور الگوهای طراحی</a:t>
            </a:r>
          </a:p>
          <a:p>
            <a:pPr marL="365760" lvl="1" indent="0" algn="l" rtl="0">
              <a:buNone/>
            </a:pPr>
            <a:r>
              <a:rPr lang="en-US" sz="2000" dirty="0" smtClean="0"/>
              <a:t> Design Patterns: Elements of Reusable Object-Oriented Software (Gang of Four, </a:t>
            </a:r>
            <a:r>
              <a:rPr lang="en-US" sz="2000" dirty="0" err="1" smtClean="0"/>
              <a:t>GoF</a:t>
            </a:r>
            <a:r>
              <a:rPr lang="en-US" sz="2000" dirty="0" smtClean="0"/>
              <a:t>)</a:t>
            </a:r>
            <a:endParaRPr lang="en-US" dirty="0" smtClean="0"/>
          </a:p>
          <a:p>
            <a:pPr lvl="0">
              <a:buClr>
                <a:srgbClr val="92278F"/>
              </a:buClr>
            </a:pPr>
            <a:endParaRPr lang="en-US" sz="2100" dirty="0" smtClean="0">
              <a:solidFill>
                <a:prstClr val="black"/>
              </a:solidFill>
            </a:endParaRPr>
          </a:p>
          <a:p>
            <a:pPr lvl="0">
              <a:buClr>
                <a:srgbClr val="92278F"/>
              </a:buClr>
            </a:pPr>
            <a:r>
              <a:rPr lang="fa-IR" dirty="0" smtClean="0">
                <a:solidFill>
                  <a:prstClr val="black"/>
                </a:solidFill>
              </a:rPr>
              <a:t>اريک گاما و کنت بک همراه هم </a:t>
            </a:r>
            <a:r>
              <a:rPr lang="en-US" dirty="0" err="1" smtClean="0">
                <a:solidFill>
                  <a:prstClr val="black"/>
                </a:solidFill>
              </a:rPr>
              <a:t>JUnit</a:t>
            </a:r>
            <a:r>
              <a:rPr lang="fa-IR" dirty="0" smtClean="0">
                <a:solidFill>
                  <a:prstClr val="black"/>
                </a:solidFill>
              </a:rPr>
              <a:t> را ايجاد کردند</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1524001"/>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4343400"/>
            <a:ext cx="194310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91331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مطالعه بيشتر</a:t>
            </a:r>
            <a:endParaRPr lang="en-US" dirty="0"/>
          </a:p>
        </p:txBody>
      </p:sp>
      <p:sp>
        <p:nvSpPr>
          <p:cNvPr id="3" name="Content Placeholder 2"/>
          <p:cNvSpPr>
            <a:spLocks noGrp="1"/>
          </p:cNvSpPr>
          <p:nvPr>
            <p:ph sz="quarter" idx="1"/>
          </p:nvPr>
        </p:nvSpPr>
        <p:spPr/>
        <p:txBody>
          <a:bodyPr/>
          <a:lstStyle/>
          <a:p>
            <a:pPr algn="l" rtl="0"/>
            <a:r>
              <a:rPr lang="en-US" sz="2400" dirty="0">
                <a:hlinkClick r:id="rId2"/>
              </a:rPr>
              <a:t>http://</a:t>
            </a:r>
            <a:r>
              <a:rPr lang="en-US" sz="2400" dirty="0" smtClean="0">
                <a:hlinkClick r:id="rId2"/>
              </a:rPr>
              <a:t>www.tutorialspoint.com/junit/junit_tutorial.pdf</a:t>
            </a:r>
            <a:r>
              <a:rPr lang="fa-IR" sz="2400" dirty="0" smtClean="0"/>
              <a:t> </a:t>
            </a:r>
          </a:p>
          <a:p>
            <a:pPr algn="l" rtl="0"/>
            <a:endParaRPr lang="en-US" dirty="0"/>
          </a:p>
        </p:txBody>
      </p:sp>
    </p:spTree>
    <p:extLst>
      <p:ext uri="{BB962C8B-B14F-4D97-AF65-F5344CB8AC3E}">
        <p14:creationId xmlns:p14="http://schemas.microsoft.com/office/powerpoint/2010/main" val="18884103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پايان</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443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آزمايش نرم‌افزار</a:t>
            </a:r>
            <a:endParaRPr lang="en-US" dirty="0"/>
          </a:p>
        </p:txBody>
      </p:sp>
      <p:sp>
        <p:nvSpPr>
          <p:cNvPr id="3" name="Content Placeholder 2"/>
          <p:cNvSpPr>
            <a:spLocks noGrp="1"/>
          </p:cNvSpPr>
          <p:nvPr>
            <p:ph sz="quarter" idx="1"/>
          </p:nvPr>
        </p:nvSpPr>
        <p:spPr/>
        <p:txBody>
          <a:bodyPr/>
          <a:lstStyle/>
          <a:p>
            <a:r>
              <a:rPr lang="fa-IR" dirty="0" smtClean="0"/>
              <a:t>ويژگی‌های يک نرم‌افزار خوب </a:t>
            </a:r>
            <a:r>
              <a:rPr lang="fa-IR" dirty="0" err="1" smtClean="0"/>
              <a:t>چيست</a:t>
            </a:r>
            <a:r>
              <a:rPr lang="fa-IR" dirty="0" smtClean="0"/>
              <a:t>؟</a:t>
            </a:r>
          </a:p>
          <a:p>
            <a:pPr lvl="1"/>
            <a:r>
              <a:rPr lang="fa-IR" dirty="0" smtClean="0"/>
              <a:t>عملکرد صحيح</a:t>
            </a:r>
          </a:p>
          <a:p>
            <a:pPr lvl="1"/>
            <a:r>
              <a:rPr lang="fa-IR" dirty="0" smtClean="0"/>
              <a:t>ويژگی‌های کيفی (غيرعملکردی)</a:t>
            </a:r>
          </a:p>
          <a:p>
            <a:pPr lvl="2"/>
            <a:r>
              <a:rPr lang="fa-IR" dirty="0" smtClean="0"/>
              <a:t>کارايی، سرعت، سهولت استفاده، امنيت و غيره</a:t>
            </a:r>
          </a:p>
          <a:p>
            <a:r>
              <a:rPr lang="fa-IR" dirty="0" smtClean="0"/>
              <a:t>تست نرم‌افزار : فرايندی برای آزمايش ويژگی‌های موردنظر نرم‌افزار</a:t>
            </a:r>
          </a:p>
          <a:p>
            <a:r>
              <a:rPr lang="fa-IR" dirty="0" smtClean="0"/>
              <a:t>انواع مختلفی از تست نرم‌افزار وجود دارد</a:t>
            </a:r>
          </a:p>
          <a:p>
            <a:r>
              <a:rPr lang="fa-IR" dirty="0" smtClean="0"/>
              <a:t>انواع تست، ويژگی‌های مختلف نرم‌افزار را ارزيابی می‌کنند</a:t>
            </a:r>
          </a:p>
        </p:txBody>
      </p:sp>
    </p:spTree>
    <p:extLst>
      <p:ext uri="{BB962C8B-B14F-4D97-AF65-F5344CB8AC3E}">
        <p14:creationId xmlns:p14="http://schemas.microsoft.com/office/powerpoint/2010/main" val="60626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ابعاد آزمون نرم‌افزار</a:t>
            </a:r>
            <a:endParaRPr lang="en-US" dirty="0"/>
          </a:p>
        </p:txBody>
      </p:sp>
      <p:sp>
        <p:nvSpPr>
          <p:cNvPr id="3" name="Content Placeholder 2"/>
          <p:cNvSpPr>
            <a:spLocks noGrp="1"/>
          </p:cNvSpPr>
          <p:nvPr>
            <p:ph sz="quarter" idx="1"/>
          </p:nvPr>
        </p:nvSpPr>
        <p:spPr/>
        <p:txBody>
          <a:bodyPr/>
          <a:lstStyle/>
          <a:p>
            <a:r>
              <a:rPr lang="fa-IR" dirty="0" smtClean="0"/>
              <a:t>سطح آزمون (آزمون واحد، آزمون يکپارچگی، ...، آزمون سيستم)</a:t>
            </a:r>
          </a:p>
          <a:p>
            <a:r>
              <a:rPr lang="fa-IR" dirty="0" smtClean="0"/>
              <a:t>نوع آزمون (آزمون عملکرد، آزمون ويژگی‌های کيفی)</a:t>
            </a:r>
          </a:p>
          <a:p>
            <a:r>
              <a:rPr lang="fa-IR" dirty="0" smtClean="0"/>
              <a:t>روش آزمون (</a:t>
            </a:r>
            <a:r>
              <a:rPr lang="en-US" dirty="0" smtClean="0"/>
              <a:t>white box</a:t>
            </a:r>
            <a:r>
              <a:rPr lang="fa-IR" dirty="0" smtClean="0"/>
              <a:t> يا </a:t>
            </a:r>
            <a:r>
              <a:rPr lang="en-US" dirty="0" smtClean="0"/>
              <a:t>black box</a:t>
            </a:r>
            <a:r>
              <a:rPr lang="fa-IR" dirty="0" smtClean="0"/>
              <a:t>)</a:t>
            </a:r>
          </a:p>
          <a:p>
            <a:r>
              <a:rPr lang="fa-IR" dirty="0" smtClean="0"/>
              <a:t>شکل آزمون (آزمون خودکار، آزمون دستی)</a:t>
            </a:r>
          </a:p>
          <a:p>
            <a:r>
              <a:rPr lang="fa-IR" dirty="0" smtClean="0"/>
              <a:t>نقش آزمون‌گر (برنامه‌نويس، تيم تست، کاربر يا ...)</a:t>
            </a:r>
            <a:endParaRPr lang="en-US" dirty="0"/>
          </a:p>
        </p:txBody>
      </p:sp>
    </p:spTree>
    <p:extLst>
      <p:ext uri="{BB962C8B-B14F-4D97-AF65-F5344CB8AC3E}">
        <p14:creationId xmlns:p14="http://schemas.microsoft.com/office/powerpoint/2010/main" val="399673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آزمون واحد نرم‌افزار (</a:t>
            </a:r>
            <a:r>
              <a:rPr lang="en-US" dirty="0" smtClean="0"/>
              <a:t>Unit Testing</a:t>
            </a:r>
            <a:r>
              <a:rPr lang="fa-IR" dirty="0" smtClean="0"/>
              <a:t>)</a:t>
            </a:r>
            <a:endParaRPr lang="en-US" dirty="0"/>
          </a:p>
        </p:txBody>
      </p:sp>
      <p:sp>
        <p:nvSpPr>
          <p:cNvPr id="3" name="Content Placeholder 2"/>
          <p:cNvSpPr>
            <a:spLocks noGrp="1"/>
          </p:cNvSpPr>
          <p:nvPr>
            <p:ph sz="quarter" idx="1"/>
          </p:nvPr>
        </p:nvSpPr>
        <p:spPr/>
        <p:txBody>
          <a:bodyPr>
            <a:normAutofit/>
          </a:bodyPr>
          <a:lstStyle/>
          <a:p>
            <a:r>
              <a:rPr lang="fa-IR" dirty="0"/>
              <a:t>انواع مختلفي از تست در طول عمر يك پروژه انجام </a:t>
            </a:r>
            <a:r>
              <a:rPr lang="fa-IR" dirty="0" smtClean="0"/>
              <a:t>می‌شوند</a:t>
            </a:r>
            <a:endParaRPr lang="fa-IR" dirty="0"/>
          </a:p>
          <a:p>
            <a:pPr lvl="1"/>
            <a:r>
              <a:rPr lang="fa-IR" dirty="0"/>
              <a:t>برخي از اين </a:t>
            </a:r>
            <a:r>
              <a:rPr lang="fa-IR" dirty="0" smtClean="0"/>
              <a:t>تست‌ها </a:t>
            </a:r>
            <a:r>
              <a:rPr lang="fa-IR" dirty="0"/>
              <a:t>به دخالت مستمر </a:t>
            </a:r>
            <a:r>
              <a:rPr lang="fa-IR" dirty="0" smtClean="0"/>
              <a:t>كاربر، طراح يا مشتری نياز دارد</a:t>
            </a:r>
            <a:endParaRPr lang="fa-IR" dirty="0"/>
          </a:p>
          <a:p>
            <a:pPr lvl="1"/>
            <a:r>
              <a:rPr lang="fa-IR" dirty="0"/>
              <a:t>برخي </a:t>
            </a:r>
            <a:r>
              <a:rPr lang="fa-IR" dirty="0" smtClean="0"/>
              <a:t>از تست‌ها نيز در </a:t>
            </a:r>
            <a:r>
              <a:rPr lang="fa-IR" dirty="0" err="1" smtClean="0"/>
              <a:t>تيم</a:t>
            </a:r>
            <a:r>
              <a:rPr lang="fa-IR" dirty="0" smtClean="0"/>
              <a:t> کنترل </a:t>
            </a:r>
            <a:r>
              <a:rPr lang="fa-IR" dirty="0" err="1" smtClean="0"/>
              <a:t>كيفيت</a:t>
            </a:r>
            <a:r>
              <a:rPr lang="fa-IR" dirty="0" smtClean="0"/>
              <a:t> اجرا می‌شوند</a:t>
            </a:r>
          </a:p>
          <a:p>
            <a:pPr lvl="1"/>
            <a:endParaRPr lang="fa-IR" sz="1400" dirty="0" smtClean="0"/>
          </a:p>
          <a:p>
            <a:r>
              <a:rPr lang="fa-IR" sz="3100" dirty="0" smtClean="0"/>
              <a:t>اما آزمون واحد </a:t>
            </a:r>
            <a:r>
              <a:rPr lang="fa-IR" sz="3100" b="1" dirty="0" smtClean="0"/>
              <a:t>توسط </a:t>
            </a:r>
            <a:r>
              <a:rPr lang="fa-IR" sz="3100" b="1" dirty="0" err="1" smtClean="0"/>
              <a:t>برنامه‌نويس</a:t>
            </a:r>
            <a:r>
              <a:rPr lang="fa-IR" sz="3100" dirty="0" smtClean="0"/>
              <a:t> و براي برنامه‌نويس انجام مي‌شود</a:t>
            </a:r>
          </a:p>
          <a:p>
            <a:pPr lvl="1"/>
            <a:r>
              <a:rPr lang="fa-IR" dirty="0" smtClean="0"/>
              <a:t>جزو وظايف برنامه‌نويس است</a:t>
            </a:r>
          </a:p>
          <a:p>
            <a:r>
              <a:rPr lang="fa-IR" dirty="0" smtClean="0"/>
              <a:t>البته آزمون واحد کافی نيست</a:t>
            </a:r>
          </a:p>
          <a:p>
            <a:pPr lvl="1"/>
            <a:r>
              <a:rPr lang="fa-IR" dirty="0" smtClean="0"/>
              <a:t>انواع ديگر آزمون برای تضمين کيفيت نرم‌افزار لازم است.</a:t>
            </a:r>
            <a:endParaRPr lang="en-US" dirty="0"/>
          </a:p>
        </p:txBody>
      </p:sp>
    </p:spTree>
    <p:extLst>
      <p:ext uri="{BB962C8B-B14F-4D97-AF65-F5344CB8AC3E}">
        <p14:creationId xmlns:p14="http://schemas.microsoft.com/office/powerpoint/2010/main" val="124487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3268</TotalTime>
  <Words>3101</Words>
  <Application>Microsoft Office PowerPoint</Application>
  <PresentationFormat>On-screen Show (4:3)</PresentationFormat>
  <Paragraphs>463</Paragraphs>
  <Slides>65</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65</vt:i4>
      </vt:variant>
    </vt:vector>
  </HeadingPairs>
  <TitlesOfParts>
    <vt:vector size="75" baseType="lpstr">
      <vt:lpstr>B Titr</vt:lpstr>
      <vt:lpstr>Arial</vt:lpstr>
      <vt:lpstr>Wingdings 2</vt:lpstr>
      <vt:lpstr>B Nazanin</vt:lpstr>
      <vt:lpstr>Century Schoolbook</vt:lpstr>
      <vt:lpstr>Wingdings</vt:lpstr>
      <vt:lpstr>Calibri</vt:lpstr>
      <vt:lpstr>Consolas</vt:lpstr>
      <vt:lpstr>B Traffic</vt:lpstr>
      <vt:lpstr>Oriel</vt:lpstr>
      <vt:lpstr>آزمون واحد در جاوا Unit Testing in Java</vt:lpstr>
      <vt:lpstr>سرفصل مطالب</vt:lpstr>
      <vt:lpstr>اهميت و لزوم آزمايش محصول</vt:lpstr>
      <vt:lpstr>سهل‌انگاری در ارزيابی کيفيت محصول</vt:lpstr>
      <vt:lpstr>سهل‌انگاری در ارزيابی نرم‌افزار</vt:lpstr>
      <vt:lpstr>نياز به آزمايش نرم‌افزار</vt:lpstr>
      <vt:lpstr>آزمايش نرم‌افزار</vt:lpstr>
      <vt:lpstr>ابعاد آزمون نرم‌افزار</vt:lpstr>
      <vt:lpstr>آزمون واحد نرم‌افزار (Unit Testing)</vt:lpstr>
      <vt:lpstr>معنای آزمون واحد</vt:lpstr>
      <vt:lpstr>روش سنتی آزمون واحد</vt:lpstr>
      <vt:lpstr>روش سنتی آزمون واحد</vt:lpstr>
      <vt:lpstr>معايب روش سنتي</vt:lpstr>
      <vt:lpstr>ويژگی‌های آزمون واحد (Unit Test)</vt:lpstr>
      <vt:lpstr>چارچوب‌های xUnit</vt:lpstr>
      <vt:lpstr>خلاصه: آزمون واحد نرم‌افزار</vt:lpstr>
      <vt:lpstr>آشنایی با JUnit</vt:lpstr>
      <vt:lpstr>يک نمونه آزمون واحد در JUnit</vt:lpstr>
      <vt:lpstr>اجرای آزمون واحد</vt:lpstr>
      <vt:lpstr>نمونه‌آزمون</vt:lpstr>
      <vt:lpstr>مجموعه JUnit Assertions</vt:lpstr>
      <vt:lpstr>مثال: Business Code</vt:lpstr>
      <vt:lpstr>مثال: Test Code</vt:lpstr>
      <vt:lpstr>ساير امکانات JUnit</vt:lpstr>
      <vt:lpstr>فرايند اجرای يک نمونه‌آزمون</vt:lpstr>
      <vt:lpstr>کوييز</vt:lpstr>
      <vt:lpstr>کوييز</vt:lpstr>
      <vt:lpstr>تمرین عملی</vt:lpstr>
      <vt:lpstr>مزايای آزمون واحد</vt:lpstr>
      <vt:lpstr>مزايای آزمون واحد</vt:lpstr>
      <vt:lpstr>آزمون واحد و مستندسازی</vt:lpstr>
      <vt:lpstr>زمان توليد آزمون واحد</vt:lpstr>
      <vt:lpstr>دردسر آزمون</vt:lpstr>
      <vt:lpstr>زمانی که صرف آزمون می‌شود، هدر نمی‌رود</vt:lpstr>
      <vt:lpstr>کيفيت برنامه‌های آزمون</vt:lpstr>
      <vt:lpstr>خودکار بودن آزمون واحد</vt:lpstr>
      <vt:lpstr>قواعد توليد آزمون واحد</vt:lpstr>
      <vt:lpstr>وقتی يک اشکال در برنامه کشف/گزارش می‌شود</vt:lpstr>
      <vt:lpstr>ويژگيهاي آزمون‌هاي خوب</vt:lpstr>
      <vt:lpstr>برنامه‌نويسی مبتنی بر تست</vt:lpstr>
      <vt:lpstr>برنامه‌نويسی مبتنی بر تست (TDD)</vt:lpstr>
      <vt:lpstr>مطالب فنی و جزئيات راه‌اندازی</vt:lpstr>
      <vt:lpstr>اجرای تست‌ها در Eclipse</vt:lpstr>
      <vt:lpstr>جمع‌بندی</vt:lpstr>
      <vt:lpstr>مطالعه تکميلی</vt:lpstr>
      <vt:lpstr>جمع‌بندی</vt:lpstr>
      <vt:lpstr>خاتمه: نقل قولی از Michael C. Feathers</vt:lpstr>
      <vt:lpstr>مطالب تکمیلی</vt:lpstr>
      <vt:lpstr>آزمون نرم‌افزار در مقايسه با ساير صنايع</vt:lpstr>
      <vt:lpstr>کيفيت نرم‌افزر</vt:lpstr>
      <vt:lpstr>ويژگی‌های تست خوب - خودکار</vt:lpstr>
      <vt:lpstr>ويژگی‌های تست خوب - كامل</vt:lpstr>
      <vt:lpstr>پوشش تست</vt:lpstr>
      <vt:lpstr>ويژگی‌های تست خوب - قابل تكرار</vt:lpstr>
      <vt:lpstr>ويژگی‌های تست خوب - استقلال</vt:lpstr>
      <vt:lpstr>ويژگی‌های تست خوب – حرفه‌ای</vt:lpstr>
      <vt:lpstr>اشياء بدلی (Mock Objects)</vt:lpstr>
      <vt:lpstr>سؤالات رايج</vt:lpstr>
      <vt:lpstr>نقل قول</vt:lpstr>
      <vt:lpstr>Michael Feathers </vt:lpstr>
      <vt:lpstr>لطيفه</vt:lpstr>
      <vt:lpstr>تمرين</vt:lpstr>
      <vt:lpstr>افراد مهم در حوزه آزمون واحد و JUnit</vt:lpstr>
      <vt:lpstr>مطالعه بيشتر</vt:lpstr>
      <vt:lpstr>پايان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hadi</dc:creator>
  <cp:lastModifiedBy>Windows User</cp:lastModifiedBy>
  <cp:revision>691</cp:revision>
  <dcterms:created xsi:type="dcterms:W3CDTF">2006-08-16T00:00:00Z</dcterms:created>
  <dcterms:modified xsi:type="dcterms:W3CDTF">2018-09-23T12:54:55Z</dcterms:modified>
</cp:coreProperties>
</file>