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8"/>
  </p:notesMasterIdLst>
  <p:sldIdLst>
    <p:sldId id="256" r:id="rId2"/>
    <p:sldId id="257" r:id="rId3"/>
    <p:sldId id="393" r:id="rId4"/>
    <p:sldId id="334" r:id="rId5"/>
    <p:sldId id="341" r:id="rId6"/>
    <p:sldId id="343" r:id="rId7"/>
    <p:sldId id="342" r:id="rId8"/>
    <p:sldId id="344" r:id="rId9"/>
    <p:sldId id="354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64" r:id="rId19"/>
    <p:sldId id="355" r:id="rId20"/>
    <p:sldId id="394" r:id="rId21"/>
    <p:sldId id="395" r:id="rId22"/>
    <p:sldId id="367" r:id="rId23"/>
    <p:sldId id="369" r:id="rId24"/>
    <p:sldId id="371" r:id="rId25"/>
    <p:sldId id="373" r:id="rId26"/>
    <p:sldId id="356" r:id="rId27"/>
    <p:sldId id="379" r:id="rId28"/>
    <p:sldId id="377" r:id="rId29"/>
    <p:sldId id="378" r:id="rId30"/>
    <p:sldId id="381" r:id="rId31"/>
    <p:sldId id="382" r:id="rId32"/>
    <p:sldId id="383" r:id="rId33"/>
    <p:sldId id="380" r:id="rId34"/>
    <p:sldId id="359" r:id="rId35"/>
    <p:sldId id="358" r:id="rId36"/>
    <p:sldId id="357" r:id="rId37"/>
    <p:sldId id="361" r:id="rId38"/>
    <p:sldId id="362" r:id="rId39"/>
    <p:sldId id="337" r:id="rId40"/>
    <p:sldId id="370" r:id="rId41"/>
    <p:sldId id="331" r:id="rId42"/>
    <p:sldId id="336" r:id="rId43"/>
    <p:sldId id="384" r:id="rId44"/>
    <p:sldId id="335" r:id="rId45"/>
    <p:sldId id="330" r:id="rId46"/>
    <p:sldId id="376" r:id="rId47"/>
    <p:sldId id="365" r:id="rId48"/>
    <p:sldId id="340" r:id="rId49"/>
    <p:sldId id="391" r:id="rId50"/>
    <p:sldId id="385" r:id="rId51"/>
    <p:sldId id="389" r:id="rId52"/>
    <p:sldId id="386" r:id="rId53"/>
    <p:sldId id="387" r:id="rId54"/>
    <p:sldId id="392" r:id="rId55"/>
    <p:sldId id="329" r:id="rId56"/>
    <p:sldId id="271" r:id="rId57"/>
  </p:sldIdLst>
  <p:sldSz cx="9144000" cy="6858000" type="screen4x3"/>
  <p:notesSz cx="6858000" cy="9144000"/>
  <p:embeddedFontLst>
    <p:embeddedFont>
      <p:font typeface="B Nazanin" panose="00000400000000000000" pitchFamily="2" charset="-78"/>
      <p:regular r:id="rId59"/>
      <p:bold r:id="rId60"/>
    </p:embeddedFont>
    <p:embeddedFont>
      <p:font typeface="B Titr" panose="00000700000000000000" pitchFamily="2" charset="-78"/>
      <p:bold r:id="rId61"/>
    </p:embeddedFont>
    <p:embeddedFont>
      <p:font typeface="Constantia" panose="02030602050306030303" pitchFamily="18" charset="0"/>
      <p:regular r:id="rId62"/>
      <p:bold r:id="rId63"/>
      <p:italic r:id="rId64"/>
      <p:boldItalic r:id="rId65"/>
    </p:embeddedFont>
    <p:embeddedFont>
      <p:font typeface="Wingdings 2" panose="05020102010507070707" pitchFamily="18" charset="2"/>
      <p:regular r:id="rId66"/>
    </p:embeddedFont>
    <p:embeddedFont>
      <p:font typeface="Century Schoolbook" panose="020B0604020202020204" charset="0"/>
      <p:regular r:id="rId67"/>
      <p:bold r:id="rId68"/>
      <p:italic r:id="rId69"/>
      <p:boldItalic r:id="rId70"/>
    </p:embeddedFont>
    <p:embeddedFont>
      <p:font typeface="B Traffic" panose="00000400000000000000" pitchFamily="2" charset="-78"/>
      <p:regular r:id="rId71"/>
      <p:bold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0" autoAdjust="0"/>
    <p:restoredTop sz="75683" autoAdjust="0"/>
  </p:normalViewPr>
  <p:slideViewPr>
    <p:cSldViewPr>
      <p:cViewPr varScale="1">
        <p:scale>
          <a:sx n="65" d="100"/>
          <a:sy n="6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74" Type="http://schemas.openxmlformats.org/officeDocument/2006/relationships/font" Target="fonts/font16.fntdata"/><Relationship Id="rId79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80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font" Target="fonts/font17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font" Target="fonts/font20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کلمات و معادلها به صورت فارسی در </a:t>
            </a:r>
            <a:r>
              <a:rPr lang="fa-IR" dirty="0" err="1" smtClean="0"/>
              <a:t>اسلایدها</a:t>
            </a:r>
            <a:r>
              <a:rPr lang="fa-IR" dirty="0" smtClean="0"/>
              <a:t> نوشته</a:t>
            </a:r>
            <a:r>
              <a:rPr lang="fa-IR" baseline="0" dirty="0" smtClean="0"/>
              <a:t> می‌شود، ولی در ارائه از اصل انگلیسی آنها استفاده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 programming initially recognized four values in 1999: communication, simplicity, feedback, and courage. A new value, respect, was added in the second edition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 Programming Explained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Those five values are described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stinks, change it.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—Grandma Beck, discussing child-rearing 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سه تای اول را</a:t>
            </a:r>
            <a:r>
              <a:rPr lang="fa-IR" baseline="0" dirty="0" smtClean="0"/>
              <a:t> کتاب </a:t>
            </a:r>
            <a:r>
              <a:rPr lang="en-US" baseline="0" dirty="0" smtClean="0"/>
              <a:t>Refactoring</a:t>
            </a:r>
            <a:r>
              <a:rPr lang="fa-IR" baseline="0" dirty="0" smtClean="0"/>
              <a:t> (حتی نسخه </a:t>
            </a:r>
            <a:r>
              <a:rPr lang="en-US" baseline="0" dirty="0" smtClean="0"/>
              <a:t>Ruby Edition</a:t>
            </a:r>
            <a:r>
              <a:rPr lang="fa-IR" baseline="0" dirty="0" smtClean="0"/>
              <a:t>) </a:t>
            </a:r>
            <a:r>
              <a:rPr lang="fa-IR" baseline="0" dirty="0" err="1" smtClean="0"/>
              <a:t>می‌گوید</a:t>
            </a:r>
            <a:r>
              <a:rPr lang="fa-IR" baseline="0" dirty="0" smtClean="0"/>
              <a:t> و از چهارمی غافل می‌شود.</a:t>
            </a:r>
          </a:p>
          <a:p>
            <a:pPr algn="r" rtl="1"/>
            <a:r>
              <a:rPr lang="fa-IR" baseline="0" dirty="0" smtClean="0"/>
              <a:t>چهارمی را ما اضافه </a:t>
            </a:r>
            <a:r>
              <a:rPr lang="fa-IR" baseline="0" dirty="0" err="1" smtClean="0"/>
              <a:t>می‌کنیم</a:t>
            </a:r>
            <a:r>
              <a:rPr lang="fa-IR" baseline="0" dirty="0" smtClean="0"/>
              <a:t> چون در دوران تازه ابزارهای خودکار هم امکان کشف بوی بد را دارند.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چهره مدیر پروژه را تصور کنید وقتی این</a:t>
            </a:r>
            <a:r>
              <a:rPr lang="fa-IR" baseline="0" dirty="0" smtClean="0"/>
              <a:t> را </a:t>
            </a:r>
            <a:r>
              <a:rPr lang="fa-IR" dirty="0" smtClean="0"/>
              <a:t>می‌شنود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64770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بازآرایی کد (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Code Refactoring</a:t>
            </a: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7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rtinfow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efactoring.com/catalo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rtinfow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refactoring.com/" TargetMode="External"/><Relationship Id="rId2" Type="http://schemas.openxmlformats.org/officeDocument/2006/relationships/hyperlink" Target="http://en.wikipedia.org/wiki/Code_refacto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making.com/refactoring" TargetMode="External"/><Relationship Id="rId4" Type="http://schemas.openxmlformats.org/officeDocument/2006/relationships/hyperlink" Target="http://refactoring.com/catalo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بازآرایی برنامه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tx2">
                    <a:lumMod val="75000"/>
                  </a:schemeClr>
                </a:solidFill>
              </a:rPr>
              <a:t>صادق علی‌اکبری</a:t>
            </a: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5638800" cy="6135960"/>
          </a:xfrm>
          <a:solidFill>
            <a:schemeClr val="tx2">
              <a:lumMod val="20000"/>
              <a:lumOff val="80000"/>
              <a:alpha val="34000"/>
            </a:schemeClr>
          </a:solidFill>
        </p:spPr>
        <p:txBody>
          <a:bodyPr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Scanner s = </a:t>
            </a: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Scanner(System.</a:t>
            </a:r>
            <a:r>
              <a:rPr lang="en-US" sz="4200" b="1" i="1" dirty="0">
                <a:solidFill>
                  <a:srgbClr val="0000C0"/>
                </a:solidFill>
                <a:latin typeface="Consolas"/>
                <a:cs typeface="+mn-cs"/>
              </a:rPr>
              <a:t>in</a:t>
            </a:r>
            <a:r>
              <a:rPr lang="en-US" sz="4200" b="1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a1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a2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b1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b2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x = a1*a2;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y = b1*b2;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(x == y)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</a:t>
            </a: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"Equal"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43600" y="1143000"/>
            <a:ext cx="2971800" cy="548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این برنامه را ببینید</a:t>
            </a:r>
          </a:p>
          <a:p>
            <a:r>
              <a:rPr lang="fa-IR" dirty="0" smtClean="0"/>
              <a:t>چه اشکالاتی دارد؟</a:t>
            </a:r>
          </a:p>
          <a:p>
            <a:r>
              <a:rPr lang="fa-IR" dirty="0" smtClean="0"/>
              <a:t>چگونه ساختار آن را بهبود بخشیم؟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509120"/>
            <a:ext cx="23102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1- نام‌های نامناسب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0536" y="7620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7136" y="129540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87136" y="190500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7136" y="312420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87136" y="381000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14400" y="4313530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14400" y="4736094"/>
            <a:ext cx="5334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Scanner </a:t>
            </a: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scanner</a:t>
            </a: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Scanner(System.</a:t>
            </a:r>
            <a:r>
              <a:rPr lang="en-US" sz="4200" b="1" i="1" dirty="0">
                <a:solidFill>
                  <a:srgbClr val="0000C0"/>
                </a:solidFill>
                <a:latin typeface="Consolas"/>
                <a:cs typeface="+mn-cs"/>
              </a:rPr>
              <a:t>in</a:t>
            </a:r>
            <a:r>
              <a:rPr lang="en-US" sz="4200" b="1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width1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length1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width2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length2 =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area1 = width1*length1;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area2 = width2*length2;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2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(area1 == area2)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42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42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i="1" dirty="0">
                <a:solidFill>
                  <a:srgbClr val="2A00FF"/>
                </a:solidFill>
                <a:latin typeface="Consolas"/>
                <a:cs typeface="+mn-cs"/>
              </a:rPr>
              <a:t>"Equal"</a:t>
            </a:r>
            <a:r>
              <a:rPr lang="en-US" sz="42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80" y="4509120"/>
            <a:ext cx="20201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تکنیک: تغییر نام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9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class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Rectangle{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private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, </a:t>
            </a:r>
            <a:r>
              <a:rPr lang="en-US" sz="4200" b="1" dirty="0">
                <a:solidFill>
                  <a:srgbClr val="0000C0"/>
                </a:solidFill>
                <a:latin typeface="Consolas"/>
                <a:cs typeface="+mn-cs"/>
              </a:rPr>
              <a:t>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getLength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return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setLength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length)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this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4200" b="1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= length;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getWidth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return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>
                <a:solidFill>
                  <a:srgbClr val="0000C0"/>
                </a:solidFill>
                <a:latin typeface="Consolas"/>
                <a:cs typeface="+mn-cs"/>
              </a:rPr>
              <a:t>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void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setWidth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width)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this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4200" b="1" dirty="0" err="1">
                <a:solidFill>
                  <a:srgbClr val="0000C0"/>
                </a:solidFill>
                <a:latin typeface="Consolas"/>
                <a:cs typeface="+mn-cs"/>
              </a:rPr>
              <a:t>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= width;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Rectangle(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length, 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width)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this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4200" b="1" dirty="0" err="1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= length;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b="1" dirty="0">
                <a:solidFill>
                  <a:srgbClr val="7F0055"/>
                </a:solidFill>
                <a:latin typeface="Consolas"/>
                <a:cs typeface="+mn-cs"/>
              </a:rPr>
              <a:t>		</a:t>
            </a:r>
            <a:r>
              <a:rPr lang="en-US" sz="4200" b="1" dirty="0" err="1">
                <a:solidFill>
                  <a:srgbClr val="7F0055"/>
                </a:solidFill>
                <a:latin typeface="Consolas"/>
                <a:cs typeface="+mn-cs"/>
              </a:rPr>
              <a:t>this</a:t>
            </a:r>
            <a:r>
              <a:rPr lang="en-US" sz="4200" b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4200" b="1" dirty="0" err="1">
                <a:solidFill>
                  <a:srgbClr val="0000C0"/>
                </a:solidFill>
                <a:latin typeface="Consolas"/>
                <a:cs typeface="+mn-cs"/>
              </a:rPr>
              <a:t>width</a:t>
            </a:r>
            <a:r>
              <a:rPr lang="en-US" sz="4200" b="1" dirty="0">
                <a:solidFill>
                  <a:srgbClr val="000000"/>
                </a:solidFill>
                <a:latin typeface="Consolas"/>
                <a:cs typeface="+mn-cs"/>
              </a:rPr>
              <a:t> = width;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42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3800" dirty="0">
              <a:solidFill>
                <a:prstClr val="black"/>
              </a:solidFill>
              <a:latin typeface="Constanti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5426060"/>
            <a:ext cx="274145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تکنیک: استخراج کلاس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8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Scanner </a:t>
            </a: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scanner</a:t>
            </a: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 = </a:t>
            </a:r>
            <a:r>
              <a:rPr lang="en-US" sz="55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Scanner(System.</a:t>
            </a:r>
            <a:r>
              <a:rPr lang="en-US" sz="5500" b="1" i="1" dirty="0">
                <a:solidFill>
                  <a:srgbClr val="0000C0"/>
                </a:solidFill>
                <a:latin typeface="Consolas"/>
                <a:cs typeface="+mn-cs"/>
              </a:rPr>
              <a:t>in</a:t>
            </a:r>
            <a:r>
              <a:rPr lang="en-US" sz="5500" b="1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55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width = </a:t>
            </a:r>
            <a:r>
              <a:rPr lang="en-US" sz="55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length = </a:t>
            </a:r>
            <a:r>
              <a:rPr lang="en-US" sz="5500" b="1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Rectangle rectangle1 = </a:t>
            </a:r>
            <a:r>
              <a:rPr lang="en-US" sz="55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Rectangle(length, width);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55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55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width = </a:t>
            </a: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length = </a:t>
            </a: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Rectangle rectangle2 = </a:t>
            </a:r>
            <a:r>
              <a:rPr lang="en-US" sz="55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Rectangle(length, width);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55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area1 = rectangle1.getWidth()*rectangle1.getLength();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 area2 = rectangle2.getWidth()*rectangle2.getLength();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5500" dirty="0">
              <a:solidFill>
                <a:prstClr val="black"/>
              </a:solidFill>
              <a:latin typeface="Consolas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b="1" dirty="0">
                <a:solidFill>
                  <a:srgbClr val="7F0055"/>
                </a:solidFill>
                <a:latin typeface="Consolas"/>
                <a:cs typeface="+mn-cs"/>
              </a:rPr>
              <a:t>if</a:t>
            </a:r>
            <a:r>
              <a:rPr lang="en-US" sz="5500" b="1" dirty="0">
                <a:solidFill>
                  <a:srgbClr val="000000"/>
                </a:solidFill>
                <a:latin typeface="Consolas"/>
                <a:cs typeface="+mn-cs"/>
              </a:rPr>
              <a:t>(area1 == area2)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5500" dirty="0">
                <a:solidFill>
                  <a:srgbClr val="000000"/>
                </a:solidFill>
                <a:latin typeface="Consolas"/>
                <a:cs typeface="+mn-cs"/>
              </a:rPr>
              <a:t>	</a:t>
            </a:r>
            <a:r>
              <a:rPr lang="en-US" sz="55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55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55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5500" i="1" dirty="0">
                <a:solidFill>
                  <a:srgbClr val="2A00FF"/>
                </a:solidFill>
                <a:latin typeface="Consolas"/>
                <a:cs typeface="+mn-cs"/>
              </a:rPr>
              <a:t>"Equal"</a:t>
            </a:r>
            <a:r>
              <a:rPr lang="en-US" sz="55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4900" dirty="0">
              <a:solidFill>
                <a:prstClr val="black"/>
              </a:solidFill>
              <a:latin typeface="Constanti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2209800"/>
            <a:ext cx="67818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4419600"/>
            <a:ext cx="6781800" cy="457200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  <a:cs typeface="+mn-cs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Rectangle{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	...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  <a:cs typeface="+mn-cs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area(){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  <a:cs typeface="+mn-cs"/>
              </a:rPr>
              <a:t>		return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/>
                <a:cs typeface="+mn-cs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* </a:t>
            </a:r>
            <a:r>
              <a:rPr lang="en-US" sz="2800" b="1" dirty="0">
                <a:solidFill>
                  <a:srgbClr val="0000C0"/>
                </a:solidFill>
                <a:latin typeface="Consolas"/>
                <a:cs typeface="+mn-cs"/>
              </a:rPr>
              <a:t>width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  <a:cs typeface="+mn-cs"/>
              </a:rPr>
              <a:t>	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2600" dirty="0">
              <a:solidFill>
                <a:prstClr val="black"/>
              </a:solidFill>
              <a:latin typeface="Constanti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600" dirty="0">
                <a:solidFill>
                  <a:prstClr val="black"/>
                </a:solidFill>
                <a:latin typeface="Constantia"/>
                <a:cs typeface="+mn-cs"/>
              </a:rPr>
              <a:t>…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area1 = rectangle1.area();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  <a:cs typeface="+mn-cs"/>
              </a:rPr>
              <a:t> area2 = rectangle2.area();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2600" dirty="0">
              <a:solidFill>
                <a:prstClr val="black"/>
              </a:solidFill>
              <a:latin typeface="Constanti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3212976"/>
            <a:ext cx="248657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تکنیک</a:t>
            </a:r>
            <a:r>
              <a:rPr lang="fa-IR" sz="2800" dirty="0">
                <a:cs typeface="B Nazanin" panose="00000400000000000000" pitchFamily="2" charset="-78"/>
              </a:rPr>
              <a:t>: استخراج </a:t>
            </a:r>
            <a:r>
              <a:rPr lang="fa-IR" sz="2800" dirty="0" smtClean="0">
                <a:cs typeface="B Nazanin" panose="00000400000000000000" pitchFamily="2" charset="-78"/>
              </a:rPr>
              <a:t>متد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32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5919936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Rectangle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cs typeface="+mn-cs"/>
              </a:rPr>
              <a:t>readRectangle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(Scanner scanner) {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	</a:t>
            </a:r>
            <a:r>
              <a:rPr lang="en-US" sz="20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width;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	</a:t>
            </a:r>
            <a:r>
              <a:rPr lang="en-US" sz="2000" b="1" dirty="0" err="1">
                <a:solidFill>
                  <a:srgbClr val="7F0055"/>
                </a:solidFill>
                <a:latin typeface="Consolas"/>
                <a:cs typeface="+mn-c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length;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  <a:cs typeface="+mn-c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  <a:cs typeface="+mn-cs"/>
              </a:rPr>
              <a:t>"Rectangle Info."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  <a:cs typeface="+mn-cs"/>
              </a:rPr>
              <a:t>"Enter the width: "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width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  <a:cs typeface="+mn-cs"/>
              </a:rPr>
              <a:t>.print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  <a:cs typeface="+mn-cs"/>
              </a:rPr>
              <a:t>"Enter the length: "</a:t>
            </a:r>
            <a:r>
              <a:rPr lang="en-US" sz="2000" i="1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length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+mn-cs"/>
              </a:rPr>
              <a:t>scanner.nextInt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	Rectangle rectangle2 = </a:t>
            </a: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Rectangle(length, width);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  <a:cs typeface="+mn-cs"/>
              </a:rPr>
              <a:t>	return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+mn-cs"/>
              </a:rPr>
              <a:t> rectangle2;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None/>
            </a:pPr>
            <a:endParaRPr lang="en-US" sz="1800" dirty="0">
              <a:solidFill>
                <a:prstClr val="black"/>
              </a:solidFill>
              <a:latin typeface="Constanti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4129916"/>
            <a:ext cx="248657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تکنیک</a:t>
            </a:r>
            <a:r>
              <a:rPr lang="fa-IR" sz="2800" dirty="0">
                <a:cs typeface="B Nazanin" panose="00000400000000000000" pitchFamily="2" charset="-78"/>
              </a:rPr>
              <a:t>: استخراج </a:t>
            </a:r>
            <a:r>
              <a:rPr lang="fa-IR" sz="2800" dirty="0" smtClean="0">
                <a:cs typeface="B Nazanin" panose="00000400000000000000" pitchFamily="2" charset="-78"/>
              </a:rPr>
              <a:t>متد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4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بازآرایی شده: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scanner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28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2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 algn="l" rtl="0">
              <a:buNone/>
            </a:pPr>
            <a:endParaRPr lang="en-US" sz="28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Rectangle rectangle1 =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readRectangle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(scanner);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Rectangle rectangle2 = </a:t>
            </a:r>
            <a:r>
              <a:rPr lang="en-US" sz="2800" i="1" dirty="0" err="1">
                <a:solidFill>
                  <a:srgbClr val="000000"/>
                </a:solidFill>
                <a:latin typeface="Consolas"/>
              </a:rPr>
              <a:t>readRectangle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(scanner);</a:t>
            </a:r>
          </a:p>
          <a:p>
            <a:pPr marL="0" indent="0" algn="l" rtl="0">
              <a:buNone/>
            </a:pPr>
            <a:endParaRPr lang="en-US" sz="28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area1 = rectangle1.area();</a:t>
            </a:r>
          </a:p>
          <a:p>
            <a:pPr marL="0" indent="0" algn="l" rtl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area2 = rectangle2.area();</a:t>
            </a:r>
          </a:p>
          <a:p>
            <a:pPr marL="0" indent="0" algn="l" rtl="0">
              <a:buNone/>
            </a:pPr>
            <a:endParaRPr lang="en-US" sz="2800" dirty="0">
              <a:latin typeface="Consolas"/>
            </a:endParaRP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(area1 == area2)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8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2A00FF"/>
                </a:solidFill>
                <a:latin typeface="Consolas"/>
              </a:rPr>
              <a:t>"Equal"</a:t>
            </a:r>
            <a:r>
              <a:rPr lang="en-US" sz="2800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94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کدی که به درستی کار می‌کرد</a:t>
            </a:r>
          </a:p>
          <a:p>
            <a:r>
              <a:rPr lang="fa-IR" dirty="0" smtClean="0"/>
              <a:t>ساختار داخلی کد بهبود یافت</a:t>
            </a:r>
          </a:p>
          <a:p>
            <a:r>
              <a:rPr lang="fa-IR" dirty="0" smtClean="0"/>
              <a:t>در هر مرحله، یک </a:t>
            </a:r>
            <a:r>
              <a:rPr lang="fa-IR" dirty="0"/>
              <a:t>«</a:t>
            </a:r>
            <a:r>
              <a:rPr lang="fa-IR" b="1" dirty="0"/>
              <a:t>بوی بد</a:t>
            </a:r>
            <a:r>
              <a:rPr lang="fa-IR" dirty="0"/>
              <a:t>»</a:t>
            </a:r>
            <a:r>
              <a:rPr lang="fa-IR" dirty="0" smtClean="0"/>
              <a:t> در متن برنامه پیدا کردیم</a:t>
            </a:r>
          </a:p>
          <a:p>
            <a:pPr lvl="1"/>
            <a:r>
              <a:rPr lang="fa-IR" dirty="0" smtClean="0"/>
              <a:t>مثلاً نامگذاری نامناسب، کد تکراری، و ...</a:t>
            </a:r>
          </a:p>
          <a:p>
            <a:r>
              <a:rPr lang="fa-IR" dirty="0" smtClean="0"/>
              <a:t>هر بوی بد را با کمک یک تکنیک بازآرایی رفع کردیم</a:t>
            </a:r>
          </a:p>
          <a:p>
            <a:endParaRPr lang="fa-IR" dirty="0"/>
          </a:p>
          <a:p>
            <a:pPr lvl="0">
              <a:buClr>
                <a:srgbClr val="92278F"/>
              </a:buClr>
            </a:pPr>
            <a:r>
              <a:rPr lang="fa-IR" sz="3000" b="1" dirty="0" smtClean="0">
                <a:solidFill>
                  <a:prstClr val="black"/>
                </a:solidFill>
              </a:rPr>
              <a:t>بازآرایی=</a:t>
            </a:r>
            <a:r>
              <a:rPr lang="fa-IR" sz="3000" dirty="0" smtClean="0">
                <a:solidFill>
                  <a:prstClr val="black"/>
                </a:solidFill>
              </a:rPr>
              <a:t>پیدا </a:t>
            </a:r>
            <a:r>
              <a:rPr lang="fa-IR" sz="3000" dirty="0">
                <a:solidFill>
                  <a:prstClr val="black"/>
                </a:solidFill>
              </a:rPr>
              <a:t>کردن بوی بد + رفع آن با کمک </a:t>
            </a:r>
            <a:r>
              <a:rPr lang="fa-IR" sz="3000" dirty="0" smtClean="0">
                <a:solidFill>
                  <a:prstClr val="black"/>
                </a:solidFill>
              </a:rPr>
              <a:t>تکنیک </a:t>
            </a:r>
            <a:r>
              <a:rPr lang="fa-IR" sz="3000" dirty="0">
                <a:solidFill>
                  <a:prstClr val="black"/>
                </a:solidFill>
              </a:rPr>
              <a:t>متناسب </a:t>
            </a:r>
            <a:r>
              <a:rPr lang="fa-IR" sz="3000" dirty="0" smtClean="0">
                <a:solidFill>
                  <a:prstClr val="black"/>
                </a:solidFill>
              </a:rPr>
              <a:t>بازآرایی</a:t>
            </a:r>
            <a:endParaRPr lang="en-US" sz="3000" dirty="0">
              <a:solidFill>
                <a:prstClr val="black"/>
              </a:solidFill>
            </a:endParaRP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514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بوهای بد در کد و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«بوی بد» در برنامه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هر علامتی که ممکن است نشان از یک مشکل عمیق‌تر در برنامه باشد</a:t>
            </a:r>
          </a:p>
          <a:p>
            <a:r>
              <a:rPr lang="fa-IR" dirty="0" smtClean="0"/>
              <a:t>خطایی در ساختار برنامه که (فعلاً) ایجاد اشکال نمی‌کند</a:t>
            </a:r>
          </a:p>
          <a:p>
            <a:pPr lvl="1"/>
            <a:r>
              <a:rPr lang="fa-IR" dirty="0" smtClean="0"/>
              <a:t>ولی در درازمدت مشکل‌ساز خواهد شد (ایجاد باگ، دشواری تغییر و غیره)</a:t>
            </a:r>
          </a:p>
          <a:p>
            <a:r>
              <a:rPr lang="fa-IR" dirty="0" smtClean="0"/>
              <a:t>بوی بد، </a:t>
            </a:r>
            <a:r>
              <a:rPr lang="fa-IR" dirty="0" err="1" smtClean="0"/>
              <a:t>باگ</a:t>
            </a:r>
            <a:r>
              <a:rPr lang="fa-IR" dirty="0" smtClean="0"/>
              <a:t> نیست </a:t>
            </a:r>
          </a:p>
          <a:p>
            <a:pPr lvl="1"/>
            <a:r>
              <a:rPr lang="fa-IR" dirty="0" smtClean="0"/>
              <a:t>ولی روند توسعه نرم‌افزار را کند، سخت، پرهزینه و </a:t>
            </a:r>
            <a:r>
              <a:rPr lang="fa-IR" dirty="0" err="1" smtClean="0"/>
              <a:t>خطاخیز</a:t>
            </a:r>
            <a:r>
              <a:rPr lang="fa-IR" dirty="0" smtClean="0"/>
              <a:t> می‌کند</a:t>
            </a:r>
          </a:p>
          <a:p>
            <a:r>
              <a:rPr lang="fa-IR" dirty="0" smtClean="0"/>
              <a:t>این اصطلاح توسط </a:t>
            </a:r>
            <a:r>
              <a:rPr lang="en-US" dirty="0" smtClean="0"/>
              <a:t>Kent Beck</a:t>
            </a:r>
            <a:r>
              <a:rPr lang="fa-IR" dirty="0" smtClean="0"/>
              <a:t> رایج شد</a:t>
            </a:r>
          </a:p>
          <a:p>
            <a:r>
              <a:rPr lang="fa-IR" dirty="0" smtClean="0"/>
              <a:t>«اگه بو میده، عوضش کن!»</a:t>
            </a:r>
          </a:p>
          <a:p>
            <a:pPr lvl="1"/>
            <a:r>
              <a:rPr lang="en-US" i="1" dirty="0" smtClean="0"/>
              <a:t>If it stinks, change it!</a:t>
            </a:r>
            <a:endParaRPr lang="en-US" dirty="0" smtClean="0"/>
          </a:p>
          <a:p>
            <a:r>
              <a:rPr lang="fa-IR" dirty="0" smtClean="0"/>
              <a:t>بوی بد کد توسط </a:t>
            </a:r>
            <a:r>
              <a:rPr lang="fa-IR" dirty="0" err="1" smtClean="0"/>
              <a:t>تکنیک‌های</a:t>
            </a:r>
            <a:r>
              <a:rPr lang="fa-IR" dirty="0" smtClean="0"/>
              <a:t> مشخص بازآرایی قابل رفع هستند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060394" cy="168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8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بازآرایی کد (</a:t>
            </a:r>
            <a:r>
              <a:rPr lang="en-US" dirty="0" smtClean="0"/>
              <a:t>Code Refactoring</a:t>
            </a:r>
            <a:r>
              <a:rPr lang="fa-IR" dirty="0" smtClean="0"/>
              <a:t>) چیست؟</a:t>
            </a:r>
            <a:endParaRPr lang="en-US" dirty="0" smtClean="0"/>
          </a:p>
          <a:p>
            <a:r>
              <a:rPr lang="fa-IR" dirty="0" smtClean="0"/>
              <a:t>نیاز به بازآرایی</a:t>
            </a:r>
          </a:p>
          <a:p>
            <a:r>
              <a:rPr lang="fa-IR" dirty="0" smtClean="0"/>
              <a:t>مزایای بازآرایی</a:t>
            </a:r>
          </a:p>
          <a:p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</a:p>
          <a:p>
            <a:r>
              <a:rPr lang="fa-IR" dirty="0" err="1" smtClean="0"/>
              <a:t>تمرین‌های</a:t>
            </a:r>
            <a:r>
              <a:rPr lang="fa-IR" dirty="0" smtClean="0"/>
              <a:t> عملی</a:t>
            </a:r>
          </a:p>
          <a:p>
            <a:pPr lvl="1"/>
            <a:r>
              <a:rPr lang="fa-IR" dirty="0" smtClean="0"/>
              <a:t>امکانات </a:t>
            </a:r>
            <a:r>
              <a:rPr lang="fa-IR" dirty="0" err="1" smtClean="0"/>
              <a:t>محیط‌های</a:t>
            </a:r>
            <a:r>
              <a:rPr lang="fa-IR" dirty="0" smtClean="0"/>
              <a:t> توسعه برای بازآرایی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07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افراد مهم در </a:t>
            </a:r>
            <a:r>
              <a:rPr lang="fa-IR" dirty="0"/>
              <a:t>حوزه </a:t>
            </a:r>
            <a:r>
              <a:rPr lang="fa-IR" dirty="0" smtClean="0"/>
              <a:t>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00324" y="1143000"/>
            <a:ext cx="6315075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Kent Beck</a:t>
            </a:r>
            <a:endParaRPr lang="fa-IR" dirty="0" smtClean="0"/>
          </a:p>
          <a:p>
            <a:pPr lvl="1"/>
            <a:r>
              <a:rPr lang="fa-IR" dirty="0" smtClean="0"/>
              <a:t>از پیشروان </a:t>
            </a:r>
            <a:r>
              <a:rPr lang="en-US" dirty="0" smtClean="0"/>
              <a:t>Extreme Programming</a:t>
            </a:r>
            <a:endParaRPr lang="fa-IR" dirty="0" smtClean="0"/>
          </a:p>
          <a:p>
            <a:pPr lvl="1"/>
            <a:r>
              <a:rPr lang="fa-IR" dirty="0" smtClean="0"/>
              <a:t>از صاحب‌نظران موضوع آزمون واحد و از طراحان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fa-IR" dirty="0" smtClean="0"/>
          </a:p>
          <a:p>
            <a:r>
              <a:rPr lang="en-US" dirty="0" smtClean="0"/>
              <a:t>Martin Fowler</a:t>
            </a:r>
          </a:p>
          <a:p>
            <a:pPr lvl="1"/>
            <a:r>
              <a:rPr lang="fa-IR" dirty="0" smtClean="0"/>
              <a:t>صاحب نظر در زمینه تحلیل و طراحی شیءگرا</a:t>
            </a:r>
          </a:p>
          <a:p>
            <a:pPr lvl="1"/>
            <a:r>
              <a:rPr lang="fa-IR" dirty="0" smtClean="0"/>
              <a:t>سایت خوب </a:t>
            </a:r>
            <a:r>
              <a:rPr lang="en-US" dirty="0">
                <a:hlinkClick r:id="rId2"/>
              </a:rPr>
              <a:t>http://martinfowler.com</a:t>
            </a:r>
            <a:r>
              <a:rPr lang="en-US" dirty="0" smtClean="0">
                <a:hlinkClick r:id="rId2"/>
              </a:rPr>
              <a:t>/</a:t>
            </a:r>
            <a:r>
              <a:rPr lang="fa-IR" dirty="0" smtClean="0"/>
              <a:t>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1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Martin Fowler (200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648200"/>
            <a:ext cx="2095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بوی بد «نام نامناسب»</a:t>
            </a:r>
          </a:p>
          <a:p>
            <a:pPr lvl="1"/>
            <a:r>
              <a:rPr lang="fa-IR" dirty="0" smtClean="0"/>
              <a:t>متغیر، کلاس یا </a:t>
            </a:r>
            <a:r>
              <a:rPr lang="fa-IR" dirty="0" err="1" smtClean="0"/>
              <a:t>متدی</a:t>
            </a:r>
            <a:r>
              <a:rPr lang="fa-IR" dirty="0" smtClean="0"/>
              <a:t> که نام گویا و مناسبی ندارد</a:t>
            </a:r>
          </a:p>
          <a:p>
            <a:pPr lvl="1"/>
            <a:r>
              <a:rPr lang="fa-IR" dirty="0" smtClean="0"/>
              <a:t>فهم برنامه را سخت می‌کند</a:t>
            </a:r>
          </a:p>
          <a:p>
            <a:endParaRPr lang="fa-IR" dirty="0" smtClean="0"/>
          </a:p>
          <a:p>
            <a:r>
              <a:rPr lang="fa-IR" dirty="0" smtClean="0"/>
              <a:t>تکنیک بازآرایی: تغییر نام (</a:t>
            </a:r>
            <a:r>
              <a:rPr lang="en-US" dirty="0" smtClean="0"/>
              <a:t>Rename</a:t>
            </a:r>
            <a:r>
              <a:rPr lang="fa-IR" dirty="0" smtClean="0"/>
              <a:t>)</a:t>
            </a:r>
          </a:p>
          <a:p>
            <a:endParaRPr lang="fa-IR" dirty="0"/>
          </a:p>
          <a:p>
            <a:r>
              <a:rPr lang="fa-IR" dirty="0" smtClean="0"/>
              <a:t>این مثال را در عمل تمرین 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بوی بد: کد تکراری (</a:t>
            </a:r>
            <a:r>
              <a:rPr lang="en-US" dirty="0" smtClean="0"/>
              <a:t>Duplicate</a:t>
            </a:r>
            <a:r>
              <a:rPr lang="en-US" dirty="0"/>
              <a:t>d</a:t>
            </a:r>
            <a:r>
              <a:rPr lang="en-US" dirty="0" smtClean="0"/>
              <a:t> Code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err="1" smtClean="0"/>
              <a:t>قطعه‌کدی</a:t>
            </a:r>
            <a:r>
              <a:rPr lang="fa-IR" dirty="0" smtClean="0"/>
              <a:t> </a:t>
            </a:r>
            <a:r>
              <a:rPr lang="fa-IR" b="1" dirty="0" smtClean="0"/>
              <a:t>یکسان</a:t>
            </a:r>
            <a:r>
              <a:rPr lang="fa-IR" dirty="0" smtClean="0"/>
              <a:t> و یا </a:t>
            </a:r>
            <a:r>
              <a:rPr lang="fa-IR" b="1" dirty="0" smtClean="0"/>
              <a:t>بسیار مشابه</a:t>
            </a:r>
            <a:r>
              <a:rPr lang="fa-IR" dirty="0" smtClean="0"/>
              <a:t> که بیش از یک جا دیده شود</a:t>
            </a:r>
          </a:p>
          <a:p>
            <a:pPr algn="r"/>
            <a:r>
              <a:rPr lang="fa-IR" dirty="0" smtClean="0"/>
              <a:t>قطعاً یک علامت بد است</a:t>
            </a:r>
          </a:p>
          <a:p>
            <a:pPr lvl="1"/>
            <a:r>
              <a:rPr lang="fa-IR" dirty="0" smtClean="0"/>
              <a:t>تغییر در منطق این بخش، مستلزم تغییر همه تکرارهای آن است</a:t>
            </a:r>
          </a:p>
          <a:p>
            <a:pPr lvl="1"/>
            <a:r>
              <a:rPr lang="fa-IR" dirty="0" smtClean="0"/>
              <a:t>رفع اشکال یکی، باید در همه انجام شود</a:t>
            </a:r>
          </a:p>
          <a:p>
            <a:r>
              <a:rPr lang="fa-IR" dirty="0" smtClean="0"/>
              <a:t>در زمان </a:t>
            </a:r>
            <a:r>
              <a:rPr lang="fa-IR" dirty="0" err="1" smtClean="0"/>
              <a:t>برنامه‌نویسی</a:t>
            </a:r>
            <a:r>
              <a:rPr lang="fa-IR" dirty="0" smtClean="0"/>
              <a:t>، از «</a:t>
            </a:r>
            <a:r>
              <a:rPr lang="en-US" dirty="0" smtClean="0"/>
              <a:t>copy/paste</a:t>
            </a:r>
            <a:r>
              <a:rPr lang="fa-IR" dirty="0" smtClean="0"/>
              <a:t>» پرهیز کنید</a:t>
            </a:r>
          </a:p>
          <a:p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</a:p>
          <a:p>
            <a:pPr lvl="1"/>
            <a:r>
              <a:rPr lang="fa-IR" dirty="0" smtClean="0"/>
              <a:t>استخراج متد (</a:t>
            </a:r>
            <a:r>
              <a:rPr lang="en-US" dirty="0" smtClean="0"/>
              <a:t>Extract </a:t>
            </a:r>
            <a:r>
              <a:rPr lang="en-US" dirty="0"/>
              <a:t>Method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استخراج متغیر (</a:t>
            </a:r>
            <a:r>
              <a:rPr lang="en-US" dirty="0" smtClean="0"/>
              <a:t>Extract Variable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استخراج کلاس (</a:t>
            </a:r>
            <a:r>
              <a:rPr lang="en-US" dirty="0" smtClean="0"/>
              <a:t>Extract Class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بوی بد: متد طولانی (</a:t>
            </a:r>
            <a:r>
              <a:rPr lang="en-US" dirty="0" smtClean="0"/>
              <a:t>Long Method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متدهای طولانی به سختی فهمیده می‌شوند</a:t>
            </a:r>
          </a:p>
          <a:p>
            <a:r>
              <a:rPr lang="fa-IR" dirty="0" smtClean="0"/>
              <a:t>تغییر آن‌ها سخت‌تر است</a:t>
            </a:r>
          </a:p>
          <a:p>
            <a:r>
              <a:rPr lang="fa-IR" dirty="0" smtClean="0"/>
              <a:t>یک متد با چند خط طولانی است؟</a:t>
            </a:r>
          </a:p>
          <a:p>
            <a:pPr lvl="1"/>
            <a:r>
              <a:rPr lang="fa-IR" dirty="0" smtClean="0"/>
              <a:t>قانون مشخصی در این زمینه وجود ندارد</a:t>
            </a:r>
          </a:p>
          <a:p>
            <a:r>
              <a:rPr lang="fa-IR" dirty="0" smtClean="0"/>
              <a:t>یک متد خوب، «کاری منسجم و مستقل» انجام می‌دهد، </a:t>
            </a:r>
            <a:br>
              <a:rPr lang="fa-IR" dirty="0" smtClean="0"/>
            </a:br>
            <a:r>
              <a:rPr lang="fa-IR" dirty="0" smtClean="0"/>
              <a:t>نه چند کار </a:t>
            </a:r>
            <a:r>
              <a:rPr lang="fa-IR" dirty="0"/>
              <a:t>مختلف</a:t>
            </a:r>
          </a:p>
          <a:p>
            <a:r>
              <a:rPr lang="fa-IR" dirty="0" smtClean="0"/>
              <a:t>تکنیک بازآرایی: (معمولاً) استخراج متد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بوهای بد در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کلاس طولانی (</a:t>
            </a:r>
            <a:r>
              <a:rPr lang="en-US" dirty="0" smtClean="0"/>
              <a:t>Large Class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تکنیک: استخراج کلاس، استخراج </a:t>
            </a:r>
            <a:r>
              <a:rPr lang="en-US" dirty="0" smtClean="0"/>
              <a:t>subclass</a:t>
            </a:r>
            <a:r>
              <a:rPr lang="fa-IR" dirty="0" smtClean="0"/>
              <a:t> یا </a:t>
            </a:r>
            <a:r>
              <a:rPr lang="en-US" dirty="0" smtClean="0"/>
              <a:t>superclass</a:t>
            </a:r>
          </a:p>
          <a:p>
            <a:r>
              <a:rPr lang="fa-IR" dirty="0" smtClean="0"/>
              <a:t>تعداد زیاد پارامترهای یک متد (</a:t>
            </a:r>
            <a:r>
              <a:rPr lang="en-US" dirty="0" smtClean="0"/>
              <a:t>too many parameters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تکنیک: فراخوانی متد به جای پاس شدن مقدار پارامتر</a:t>
            </a:r>
            <a:br>
              <a:rPr lang="fa-IR" dirty="0" smtClean="0"/>
            </a:br>
            <a:r>
              <a:rPr lang="fa-IR" dirty="0" smtClean="0"/>
              <a:t>(</a:t>
            </a:r>
            <a:r>
              <a:rPr lang="en-US" sz="2200" dirty="0"/>
              <a:t>Replace Parameter with </a:t>
            </a:r>
            <a:r>
              <a:rPr lang="en-US" sz="2200" dirty="0" smtClean="0"/>
              <a:t>Method</a:t>
            </a:r>
            <a:r>
              <a:rPr lang="en-US" sz="2200" dirty="0"/>
              <a:t> </a:t>
            </a:r>
            <a:r>
              <a:rPr lang="en-US" sz="2200" dirty="0" smtClean="0"/>
              <a:t>Call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تکنیک</a:t>
            </a:r>
            <a:r>
              <a:rPr lang="fa-IR" dirty="0"/>
              <a:t>: </a:t>
            </a:r>
            <a:r>
              <a:rPr lang="fa-IR" dirty="0" smtClean="0"/>
              <a:t>تبدیل مجموعه پارامترها به یک شیء (</a:t>
            </a:r>
            <a:r>
              <a:rPr lang="en-US" sz="2200" dirty="0"/>
              <a:t>Introduce Parameter </a:t>
            </a:r>
            <a:r>
              <a:rPr lang="en-US" sz="2200" dirty="0" smtClean="0"/>
              <a:t>Object</a:t>
            </a:r>
            <a:r>
              <a:rPr lang="fa-IR" dirty="0" smtClean="0"/>
              <a:t>)</a:t>
            </a:r>
          </a:p>
          <a:p>
            <a:r>
              <a:rPr lang="fa-IR" dirty="0" smtClean="0"/>
              <a:t>حسادت به </a:t>
            </a:r>
            <a:r>
              <a:rPr lang="fa-IR" dirty="0" err="1" smtClean="0"/>
              <a:t>داشته‌های</a:t>
            </a:r>
            <a:r>
              <a:rPr lang="fa-IR" dirty="0" smtClean="0"/>
              <a:t> دیگران (</a:t>
            </a:r>
            <a:r>
              <a:rPr lang="en-US" dirty="0" smtClean="0"/>
              <a:t>Feature Envy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متد/متدهایی که از بیشتر از طرف یک کلاس دیگر فراخوانی می‌شود</a:t>
            </a:r>
          </a:p>
          <a:p>
            <a:pPr lvl="1"/>
            <a:r>
              <a:rPr lang="fa-IR" dirty="0" smtClean="0"/>
              <a:t>کلاسی که متدهای کلاسی دیگر را بیش از حد فراخوانی می‌کند</a:t>
            </a:r>
          </a:p>
          <a:p>
            <a:pPr lvl="1"/>
            <a:r>
              <a:rPr lang="fa-IR" dirty="0" smtClean="0"/>
              <a:t>تکنیک: انتقال متد (</a:t>
            </a:r>
            <a:r>
              <a:rPr lang="en-US" dirty="0" smtClean="0"/>
              <a:t>Move Method</a:t>
            </a:r>
            <a:r>
              <a:rPr lang="fa-IR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تکمیلی: سایر بوهای بد در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143000"/>
            <a:ext cx="3962400" cy="548640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Primitive </a:t>
            </a:r>
            <a:r>
              <a:rPr lang="en-US" dirty="0"/>
              <a:t>Obsession </a:t>
            </a:r>
          </a:p>
          <a:p>
            <a:pPr algn="l" rtl="0"/>
            <a:r>
              <a:rPr lang="en-US" dirty="0"/>
              <a:t>Case Statements </a:t>
            </a:r>
          </a:p>
          <a:p>
            <a:pPr algn="l" rtl="0"/>
            <a:r>
              <a:rPr lang="en-US" dirty="0"/>
              <a:t>Parallel Inheritance Hierarchies </a:t>
            </a:r>
          </a:p>
          <a:p>
            <a:pPr algn="l" rtl="0"/>
            <a:r>
              <a:rPr lang="en-US" dirty="0" smtClean="0"/>
              <a:t>Speculative </a:t>
            </a:r>
            <a:r>
              <a:rPr lang="en-US" dirty="0"/>
              <a:t>Generality</a:t>
            </a:r>
          </a:p>
          <a:p>
            <a:pPr algn="l" rtl="0"/>
            <a:r>
              <a:rPr lang="en-US" dirty="0"/>
              <a:t>Temporary </a:t>
            </a:r>
            <a:r>
              <a:rPr lang="en-US" dirty="0" smtClean="0"/>
              <a:t>Field</a:t>
            </a:r>
            <a:endParaRPr lang="fa-IR" dirty="0" smtClean="0"/>
          </a:p>
          <a:p>
            <a:pPr algn="l" rtl="0"/>
            <a:r>
              <a:rPr lang="en-US" dirty="0"/>
              <a:t>Message Chains </a:t>
            </a:r>
          </a:p>
          <a:p>
            <a:pPr algn="l" rtl="0"/>
            <a:r>
              <a:rPr lang="en-US" dirty="0"/>
              <a:t>Middle Man </a:t>
            </a:r>
            <a:endParaRPr lang="fa-IR" dirty="0" smtClean="0"/>
          </a:p>
          <a:p>
            <a:pPr algn="l" rtl="0"/>
            <a:r>
              <a:rPr lang="en-US" dirty="0"/>
              <a:t>Inappropriate Intimacy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43000"/>
            <a:ext cx="4267200" cy="5486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Alternative Classes with Different Interfaces</a:t>
            </a:r>
          </a:p>
          <a:p>
            <a:pPr algn="l" rtl="0"/>
            <a:r>
              <a:rPr lang="en-US" dirty="0" smtClean="0"/>
              <a:t>Incomplete Library Class </a:t>
            </a:r>
          </a:p>
          <a:p>
            <a:pPr algn="l" rtl="0"/>
            <a:r>
              <a:rPr lang="en-US" dirty="0" smtClean="0"/>
              <a:t>Data Class </a:t>
            </a:r>
          </a:p>
          <a:p>
            <a:pPr algn="l" rtl="0"/>
            <a:r>
              <a:rPr lang="en-US" dirty="0" smtClean="0"/>
              <a:t>Refused Bequest </a:t>
            </a:r>
          </a:p>
          <a:p>
            <a:pPr algn="l" rtl="0"/>
            <a:r>
              <a:rPr lang="en-US" dirty="0" smtClean="0"/>
              <a:t>Comments </a:t>
            </a:r>
          </a:p>
          <a:p>
            <a:pPr algn="l" rtl="0"/>
            <a:r>
              <a:rPr lang="en-US" dirty="0" err="1" smtClean="0"/>
              <a:t>Metaprogramming</a:t>
            </a:r>
            <a:r>
              <a:rPr lang="en-US" dirty="0" smtClean="0"/>
              <a:t> Madness </a:t>
            </a:r>
          </a:p>
          <a:p>
            <a:pPr algn="l" rtl="0"/>
            <a:r>
              <a:rPr lang="en-US" dirty="0" smtClean="0"/>
              <a:t>Disjointed API </a:t>
            </a:r>
          </a:p>
          <a:p>
            <a:pPr algn="l" rtl="0"/>
            <a:r>
              <a:rPr lang="en-US" dirty="0" smtClean="0"/>
              <a:t>Repetitive Boilerplate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تغییر نام (</a:t>
            </a:r>
            <a:r>
              <a:rPr lang="en-US" dirty="0" smtClean="0"/>
              <a:t>rename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کلاس، متد، متغیر</a:t>
            </a:r>
          </a:p>
          <a:p>
            <a:r>
              <a:rPr lang="fa-IR" dirty="0" smtClean="0"/>
              <a:t>استخراج متد</a:t>
            </a:r>
            <a:r>
              <a:rPr lang="fa-IR" dirty="0"/>
              <a:t> (</a:t>
            </a:r>
            <a:r>
              <a:rPr lang="en-US" dirty="0"/>
              <a:t>extract </a:t>
            </a:r>
            <a:r>
              <a:rPr lang="en-US" dirty="0" smtClean="0"/>
              <a:t>method</a:t>
            </a:r>
            <a:r>
              <a:rPr lang="fa-IR" dirty="0" smtClean="0"/>
              <a:t>)</a:t>
            </a:r>
          </a:p>
          <a:p>
            <a:r>
              <a:rPr lang="fa-IR" dirty="0" smtClean="0"/>
              <a:t>متد </a:t>
            </a:r>
            <a:r>
              <a:rPr lang="fa-IR" dirty="0"/>
              <a:t>درخط (</a:t>
            </a:r>
            <a:r>
              <a:rPr lang="en-US" dirty="0"/>
              <a:t>inline</a:t>
            </a:r>
            <a:r>
              <a:rPr lang="fa-IR" dirty="0"/>
              <a:t>)</a:t>
            </a:r>
          </a:p>
          <a:p>
            <a:r>
              <a:rPr lang="fa-IR" dirty="0" smtClean="0"/>
              <a:t>استخراج </a:t>
            </a:r>
            <a:r>
              <a:rPr lang="fa-IR" dirty="0"/>
              <a:t>کلاس (</a:t>
            </a:r>
            <a:r>
              <a:rPr lang="en-US" dirty="0"/>
              <a:t>extract class</a:t>
            </a:r>
            <a:r>
              <a:rPr lang="fa-IR" dirty="0"/>
              <a:t>)</a:t>
            </a:r>
          </a:p>
          <a:p>
            <a:r>
              <a:rPr lang="fa-IR" dirty="0"/>
              <a:t>کلاس </a:t>
            </a:r>
            <a:r>
              <a:rPr lang="fa-IR" dirty="0" smtClean="0"/>
              <a:t>درخط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658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تکنیک انتقال (</a:t>
            </a:r>
            <a:r>
              <a:rPr lang="en-US" dirty="0" smtClean="0"/>
              <a:t>Move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انتقال کلاس</a:t>
            </a:r>
            <a:r>
              <a:rPr lang="fa-IR" dirty="0"/>
              <a:t>، متد، </a:t>
            </a:r>
            <a:r>
              <a:rPr lang="fa-IR" dirty="0" smtClean="0"/>
              <a:t>متغیر</a:t>
            </a:r>
            <a:endParaRPr lang="fa-IR" dirty="0"/>
          </a:p>
          <a:p>
            <a:pPr lvl="1"/>
            <a:r>
              <a:rPr lang="fa-IR" dirty="0"/>
              <a:t>به </a:t>
            </a:r>
            <a:r>
              <a:rPr lang="fa-IR" dirty="0" smtClean="0"/>
              <a:t>یک </a:t>
            </a:r>
            <a:r>
              <a:rPr lang="fa-IR" dirty="0"/>
              <a:t>کلاس </a:t>
            </a:r>
            <a:r>
              <a:rPr lang="fa-IR" dirty="0" smtClean="0"/>
              <a:t>یا </a:t>
            </a:r>
            <a:r>
              <a:rPr lang="fa-IR" dirty="0"/>
              <a:t>بسته (</a:t>
            </a:r>
            <a:r>
              <a:rPr lang="en-US" dirty="0"/>
              <a:t>package</a:t>
            </a:r>
            <a:r>
              <a:rPr lang="fa-IR" dirty="0"/>
              <a:t>) </a:t>
            </a:r>
            <a:r>
              <a:rPr lang="fa-IR" dirty="0" smtClean="0"/>
              <a:t>دیگر</a:t>
            </a:r>
          </a:p>
          <a:p>
            <a:pPr lvl="1"/>
            <a:r>
              <a:rPr lang="fa-IR" dirty="0" smtClean="0"/>
              <a:t>مثال: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66484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3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بالا </a:t>
            </a:r>
            <a:r>
              <a:rPr lang="fa-IR" dirty="0" smtClean="0"/>
              <a:t>کشیدن </a:t>
            </a:r>
            <a:r>
              <a:rPr lang="fa-IR" dirty="0"/>
              <a:t>متد (</a:t>
            </a:r>
            <a:r>
              <a:rPr lang="en-US" dirty="0" smtClean="0"/>
              <a:t>Pull up </a:t>
            </a:r>
            <a:r>
              <a:rPr lang="en-US" dirty="0"/>
              <a:t>method</a:t>
            </a:r>
            <a:r>
              <a:rPr lang="fa-I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6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پایین آوردن متد (</a:t>
            </a:r>
            <a:r>
              <a:rPr lang="en-US" dirty="0" smtClean="0"/>
              <a:t>Push Down </a:t>
            </a:r>
            <a:r>
              <a:rPr lang="en-US" dirty="0"/>
              <a:t>method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0275"/>
            <a:ext cx="83534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دستخط </a:t>
            </a:r>
            <a:r>
              <a:rPr lang="fa-IR" dirty="0" err="1" smtClean="0"/>
              <a:t>برنامه‌نویس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دستخط </a:t>
            </a:r>
            <a:r>
              <a:rPr lang="fa-IR" dirty="0" err="1"/>
              <a:t>برنامه‌نویسی</a:t>
            </a:r>
            <a:r>
              <a:rPr lang="fa-IR" dirty="0"/>
              <a:t> شما چطور است</a:t>
            </a:r>
            <a:r>
              <a:rPr lang="fa-IR" dirty="0" smtClean="0"/>
              <a:t>؟!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استخراج مقدار ثابت (</a:t>
            </a:r>
            <a:r>
              <a:rPr lang="en-US" dirty="0" smtClean="0"/>
              <a:t>Extract Constant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مثلاً </a:t>
            </a:r>
            <a:r>
              <a:rPr lang="en-US" dirty="0" smtClean="0"/>
              <a:t>pi=3.14;</a:t>
            </a:r>
          </a:p>
          <a:p>
            <a:pPr lvl="1"/>
            <a:r>
              <a:rPr lang="fa-IR" dirty="0" smtClean="0"/>
              <a:t>اعداد جادویی (</a:t>
            </a:r>
            <a:r>
              <a:rPr lang="en-US" dirty="0" smtClean="0"/>
              <a:t>magic numbers</a:t>
            </a:r>
            <a:r>
              <a:rPr lang="fa-IR" dirty="0" smtClean="0"/>
              <a:t>)</a:t>
            </a:r>
          </a:p>
          <a:p>
            <a:pPr lvl="2"/>
            <a:r>
              <a:rPr lang="fa-IR" dirty="0" smtClean="0"/>
              <a:t>به اعداد ثابت در برنامه‌های خود نام بدهید</a:t>
            </a:r>
            <a:endParaRPr lang="en-US" dirty="0" smtClean="0"/>
          </a:p>
          <a:p>
            <a:r>
              <a:rPr lang="fa-IR" dirty="0" smtClean="0"/>
              <a:t>تغییر امضای متد (</a:t>
            </a:r>
            <a:r>
              <a:rPr lang="en-US" dirty="0" smtClean="0"/>
              <a:t>Change Method Signature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کم و زیاد کردن پارامتر</a:t>
            </a:r>
          </a:p>
          <a:p>
            <a:pPr lvl="1"/>
            <a:r>
              <a:rPr lang="fa-IR" dirty="0" smtClean="0"/>
              <a:t>تغییر نوع برگشتی</a:t>
            </a:r>
          </a:p>
          <a:p>
            <a:pPr lvl="1"/>
            <a:r>
              <a:rPr lang="fa-IR" dirty="0" smtClean="0"/>
              <a:t>تغییر سطح دسترسی</a:t>
            </a:r>
          </a:p>
          <a:p>
            <a:pPr lvl="1"/>
            <a:r>
              <a:rPr lang="fa-IR" dirty="0" smtClean="0"/>
              <a:t>تغییر خطاهای پرتابی (</a:t>
            </a:r>
            <a:r>
              <a:rPr lang="en-US" dirty="0" smtClean="0"/>
              <a:t>Exceptions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تبدیل شروط (</a:t>
            </a:r>
            <a:r>
              <a:rPr lang="en-US" dirty="0" smtClean="0"/>
              <a:t>If</a:t>
            </a:r>
            <a:r>
              <a:rPr lang="fa-IR" dirty="0" smtClean="0"/>
              <a:t>) به </a:t>
            </a:r>
            <a:r>
              <a:rPr lang="fa-IR" dirty="0" err="1" smtClean="0"/>
              <a:t>چندریختی</a:t>
            </a:r>
            <a:r>
              <a:rPr lang="fa-IR" dirty="0" smtClean="0"/>
              <a:t> (</a:t>
            </a:r>
            <a:r>
              <a:rPr lang="en-US" dirty="0"/>
              <a:t>P</a:t>
            </a:r>
            <a:r>
              <a:rPr lang="en-US" dirty="0" smtClean="0"/>
              <a:t>olymorphism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switch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(_type) {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case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EUROPEAN: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getBaseSpeed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case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AFRICAN: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getBaseSpeed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 -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getLoadFactor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 * _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numberOfCoconuts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case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NORWEGIAN_BLUE:</a:t>
            </a:r>
          </a:p>
          <a:p>
            <a:pPr marL="0" indent="0" algn="l" rtl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      return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(_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isNailed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? 0 :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getBaseSpeed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(_voltage);</a:t>
            </a: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72485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معرفی شیء پارامتر (</a:t>
            </a:r>
            <a:r>
              <a:rPr lang="en-US" sz="3200" dirty="0"/>
              <a:t>Introduce Parameter Object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219200"/>
            <a:ext cx="4257674" cy="5486400"/>
          </a:xfrm>
        </p:spPr>
        <p:txBody>
          <a:bodyPr/>
          <a:lstStyle/>
          <a:p>
            <a:r>
              <a:rPr lang="fa-IR" dirty="0" smtClean="0"/>
              <a:t>وقتی که تعدادی پارامتر معمولاً همراه هم پاس می‌شوند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876800" cy="540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سایر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نگاهی به </a:t>
            </a:r>
            <a:r>
              <a:rPr lang="fa-IR" dirty="0" err="1" smtClean="0"/>
              <a:t>این‌جا</a:t>
            </a:r>
            <a:r>
              <a:rPr lang="fa-IR" dirty="0" smtClean="0"/>
              <a:t> </a:t>
            </a:r>
            <a:r>
              <a:rPr lang="fa-IR" dirty="0" err="1" smtClean="0"/>
              <a:t>بیاندازید</a:t>
            </a:r>
            <a:r>
              <a:rPr lang="fa-IR" dirty="0" smtClean="0"/>
              <a:t>:</a:t>
            </a:r>
          </a:p>
          <a:p>
            <a:pPr algn="l" rtl="0"/>
            <a:r>
              <a:rPr lang="en-US" dirty="0">
                <a:hlinkClick r:id="rId2"/>
              </a:rPr>
              <a:t>http://refactoring.com/catalog</a:t>
            </a:r>
            <a:r>
              <a:rPr lang="en-US" dirty="0" smtClean="0">
                <a:hlinkClick r:id="rId2"/>
              </a:rPr>
              <a:t>/</a:t>
            </a:r>
            <a:r>
              <a:rPr lang="fa-IR" dirty="0" smtClean="0"/>
              <a:t> </a:t>
            </a:r>
          </a:p>
          <a:p>
            <a:pPr algn="r"/>
            <a:r>
              <a:rPr lang="fa-IR" dirty="0" smtClean="0"/>
              <a:t>کاتالوگی از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</a:p>
          <a:p>
            <a:pPr algn="r"/>
            <a:r>
              <a:rPr lang="fa-IR" dirty="0" smtClean="0"/>
              <a:t>با تشکر از مارتین </a:t>
            </a:r>
            <a:r>
              <a:rPr lang="fa-IR" dirty="0" err="1" smtClean="0"/>
              <a:t>فاولر</a:t>
            </a:r>
            <a:r>
              <a:rPr lang="fa-IR" dirty="0" smtClean="0"/>
              <a:t> عزیز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8" y="3429000"/>
            <a:ext cx="2716367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4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استعاره دو کلاه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در هنگام </a:t>
            </a:r>
            <a:r>
              <a:rPr lang="fa-IR" dirty="0" err="1" smtClean="0"/>
              <a:t>برنامه‌نویسی</a:t>
            </a:r>
            <a:r>
              <a:rPr lang="fa-IR" dirty="0" smtClean="0"/>
              <a:t>، زمان خود را به دو بخش </a:t>
            </a:r>
            <a:r>
              <a:rPr lang="fa-IR" b="1" dirty="0" smtClean="0"/>
              <a:t>مجزا</a:t>
            </a:r>
            <a:r>
              <a:rPr lang="fa-IR" dirty="0" smtClean="0"/>
              <a:t> تقسیم کنید:</a:t>
            </a:r>
          </a:p>
          <a:p>
            <a:pPr lvl="1"/>
            <a:r>
              <a:rPr lang="fa-IR" dirty="0" smtClean="0"/>
              <a:t>تولید برنامه</a:t>
            </a:r>
          </a:p>
          <a:p>
            <a:pPr lvl="1"/>
            <a:r>
              <a:rPr lang="fa-IR" dirty="0" smtClean="0"/>
              <a:t>بازآرایی</a:t>
            </a:r>
          </a:p>
          <a:p>
            <a:r>
              <a:rPr lang="fa-IR" dirty="0" smtClean="0"/>
              <a:t>در هر مورد، </a:t>
            </a:r>
            <a:r>
              <a:rPr lang="fa-IR" b="1" dirty="0" smtClean="0"/>
              <a:t>کلاه</a:t>
            </a:r>
            <a:r>
              <a:rPr lang="fa-IR" dirty="0" smtClean="0"/>
              <a:t> مخصوص همان نقش را روی سرتان قرار دهید</a:t>
            </a:r>
          </a:p>
          <a:p>
            <a:r>
              <a:rPr lang="fa-IR" dirty="0" smtClean="0"/>
              <a:t>در هنگام تولید برنامه، </a:t>
            </a:r>
            <a:r>
              <a:rPr lang="fa-IR" dirty="0" err="1" smtClean="0"/>
              <a:t>درگير</a:t>
            </a:r>
            <a:r>
              <a:rPr lang="fa-IR" dirty="0" smtClean="0"/>
              <a:t> بازآرایی نشوید</a:t>
            </a:r>
          </a:p>
          <a:p>
            <a:r>
              <a:rPr lang="fa-IR" dirty="0" smtClean="0"/>
              <a:t>در هنگام بازآرایی، امکانات جدید ایجاد نکنید</a:t>
            </a:r>
          </a:p>
          <a:p>
            <a:r>
              <a:rPr lang="fa-IR" dirty="0" err="1" smtClean="0"/>
              <a:t>شايد</a:t>
            </a:r>
            <a:r>
              <a:rPr lang="fa-IR" dirty="0" smtClean="0"/>
              <a:t> به کرّات و به سرعت، بین این دو حالت نقش عوض کنید</a:t>
            </a:r>
          </a:p>
          <a:p>
            <a:pPr lvl="1"/>
            <a:r>
              <a:rPr lang="fa-IR" dirty="0" smtClean="0"/>
              <a:t>اما هر نقش باید به طور مستقل ایفا شود</a:t>
            </a:r>
          </a:p>
          <a:p>
            <a:pPr lvl="1"/>
            <a:r>
              <a:rPr lang="fa-IR" dirty="0"/>
              <a:t>در هنگام </a:t>
            </a:r>
            <a:r>
              <a:rPr lang="fa-IR" dirty="0" smtClean="0"/>
              <a:t>ایفای یک نقش، نقش دیگر را بازی نکنید</a:t>
            </a:r>
          </a:p>
          <a:p>
            <a:endParaRPr lang="en-US" dirty="0"/>
          </a:p>
        </p:txBody>
      </p:sp>
      <p:pic>
        <p:nvPicPr>
          <p:cNvPr id="9218" name="Picture 2" descr="http://www.cafalawblog.com/uploads/image/2%20h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132613"/>
            <a:ext cx="1428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0.gstatic.com/images?q=tbn:ANd9GcRFUT5E5HRnFX4GLrX2WivoKN5MLXSFI0NoCoNzpoX5GmlrHnuB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05000"/>
            <a:ext cx="2286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پشتیبانی از بازآرایی در محیطهای توسعه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محیطهای یکپارچه توسعه (</a:t>
            </a:r>
            <a:r>
              <a:rPr lang="en-US" dirty="0" smtClean="0"/>
              <a:t>IDE</a:t>
            </a:r>
            <a:r>
              <a:rPr lang="fa-IR" dirty="0" smtClean="0"/>
              <a:t>) امکاناتی برای بازآرایی ارائه می‌کنند</a:t>
            </a:r>
          </a:p>
          <a:p>
            <a:pPr algn="l" rtl="0"/>
            <a:r>
              <a:rPr lang="en-US" sz="3000" dirty="0" smtClean="0"/>
              <a:t>Eclipse, IDEA, NetBeans, …</a:t>
            </a:r>
            <a:endParaRPr lang="fa-IR" sz="3000" dirty="0" smtClean="0"/>
          </a:p>
          <a:p>
            <a:r>
              <a:rPr lang="fa-IR" dirty="0" smtClean="0"/>
              <a:t>اجرای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 را خودکار می‌کنند</a:t>
            </a:r>
          </a:p>
          <a:p>
            <a:r>
              <a:rPr lang="fa-IR" dirty="0" smtClean="0"/>
              <a:t>اشتباهات انسانی را کاهش می‌دهند</a:t>
            </a:r>
          </a:p>
          <a:p>
            <a:r>
              <a:rPr lang="fa-IR" dirty="0" smtClean="0"/>
              <a:t>و اجرای </a:t>
            </a:r>
            <a:r>
              <a:rPr lang="fa-IR" dirty="0" err="1" smtClean="0"/>
              <a:t>تکنیک‌ها</a:t>
            </a:r>
            <a:r>
              <a:rPr lang="fa-IR" dirty="0" smtClean="0"/>
              <a:t> را تسریع می‌بخشند</a:t>
            </a:r>
            <a:endParaRPr lang="en-US" dirty="0" smtClean="0"/>
          </a:p>
          <a:p>
            <a:r>
              <a:rPr lang="fa-IR" dirty="0" smtClean="0"/>
              <a:t>البته دانش، و مهارت بازآرایی هم بسیار مهم است</a:t>
            </a:r>
          </a:p>
          <a:p>
            <a:pPr lvl="1"/>
            <a:r>
              <a:rPr lang="fa-IR" dirty="0" smtClean="0"/>
              <a:t>بازآرایی یک فرایند کاملاً خودکار نخواهد بود</a:t>
            </a:r>
          </a:p>
          <a:p>
            <a:pPr lvl="1"/>
            <a:r>
              <a:rPr lang="fa-IR" dirty="0" smtClean="0"/>
              <a:t>انتخاب اشکال (بوی بد)، تکنیک بازآرایی و نحوه اجرای تکنیک: بر عهده </a:t>
            </a:r>
            <a:r>
              <a:rPr lang="fa-IR" dirty="0" err="1" smtClean="0"/>
              <a:t>برنامه‌نویس</a:t>
            </a:r>
            <a:endParaRPr lang="fa-IR" dirty="0" smtClean="0"/>
          </a:p>
          <a:p>
            <a:pPr lvl="1"/>
            <a:r>
              <a:rPr lang="fa-IR" dirty="0" smtClean="0"/>
              <a:t>ابزارها فقط کمک می‌کنند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 بازآرایی در یک محیط توسعه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تمرین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</a:p>
          <a:p>
            <a:r>
              <a:rPr lang="fa-IR" dirty="0" smtClean="0"/>
              <a:t>استفاده از استعاره دو کلاه</a:t>
            </a:r>
          </a:p>
          <a:p>
            <a:r>
              <a:rPr lang="fa-IR" dirty="0" smtClean="0"/>
              <a:t>تبیین جایگاه آزمون واحد در بازآرایی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248400" cy="2053590"/>
          </a:xfrm>
        </p:spPr>
        <p:txBody>
          <a:bodyPr/>
          <a:lstStyle/>
          <a:p>
            <a:r>
              <a:rPr lang="fa-IR" dirty="0" smtClean="0"/>
              <a:t>مطالب تکمیلی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وقتی امکانات جدیدی به برنامه اضافه </a:t>
            </a:r>
            <a:r>
              <a:rPr lang="fa-IR" dirty="0" err="1" smtClean="0"/>
              <a:t>می‌کنید</a:t>
            </a:r>
            <a:endParaRPr lang="fa-IR" dirty="0" smtClean="0"/>
          </a:p>
          <a:p>
            <a:r>
              <a:rPr lang="fa-IR" dirty="0" smtClean="0"/>
              <a:t>وقتی یک باگ را برطرف </a:t>
            </a:r>
            <a:r>
              <a:rPr lang="fa-IR" dirty="0" err="1" smtClean="0"/>
              <a:t>می‌کنید</a:t>
            </a:r>
            <a:endParaRPr lang="fa-IR" dirty="0" smtClean="0"/>
          </a:p>
          <a:p>
            <a:r>
              <a:rPr lang="fa-IR" dirty="0" smtClean="0"/>
              <a:t>همین طور که مرور کد (</a:t>
            </a:r>
            <a:r>
              <a:rPr lang="en-US" dirty="0" smtClean="0"/>
              <a:t>code review</a:t>
            </a:r>
            <a:r>
              <a:rPr lang="fa-IR" dirty="0" smtClean="0"/>
              <a:t>) </a:t>
            </a:r>
            <a:r>
              <a:rPr lang="fa-IR" dirty="0" err="1" smtClean="0"/>
              <a:t>می‌کنید</a:t>
            </a:r>
            <a:endParaRPr lang="en-US" dirty="0"/>
          </a:p>
          <a:p>
            <a:pPr lvl="1"/>
            <a:r>
              <a:rPr lang="fa-IR" dirty="0" smtClean="0"/>
              <a:t>و البته وقتی که ابزارهای تحلیل کد، اشکالاتی را گزارش می‌کنند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بازآرایی (</a:t>
            </a:r>
            <a:r>
              <a:rPr lang="en-US" dirty="0" smtClean="0"/>
              <a:t>Refactoring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فرایند منظم و منضبط برای بازسازی ساختار برنامه</a:t>
            </a:r>
          </a:p>
          <a:p>
            <a:r>
              <a:rPr lang="fa-IR" dirty="0" smtClean="0"/>
              <a:t>با هدف بهبود کیفیت کد</a:t>
            </a:r>
          </a:p>
          <a:p>
            <a:r>
              <a:rPr lang="fa-IR" dirty="0" smtClean="0"/>
              <a:t>بدون ایجاد تغییر در رفتار برنامه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970975" cy="297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تأثیر بازآرایی در کارایی (</a:t>
            </a:r>
            <a:r>
              <a:rPr lang="en-US" dirty="0" smtClean="0"/>
              <a:t>performance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برخی به بازآرایی انتقاد می‌کنند که:</a:t>
            </a:r>
          </a:p>
          <a:p>
            <a:pPr lvl="1"/>
            <a:r>
              <a:rPr lang="fa-IR" dirty="0" err="1" smtClean="0"/>
              <a:t>تکنیک‌های</a:t>
            </a:r>
            <a:r>
              <a:rPr lang="fa-IR" dirty="0" smtClean="0"/>
              <a:t> بازآرایی باعث </a:t>
            </a:r>
            <a:r>
              <a:rPr lang="fa-IR" dirty="0" err="1" smtClean="0"/>
              <a:t>می‌شود</a:t>
            </a:r>
            <a:r>
              <a:rPr lang="fa-IR" dirty="0" smtClean="0"/>
              <a:t> کارایی برنامه کاهش پیدا کند</a:t>
            </a:r>
          </a:p>
          <a:p>
            <a:pPr lvl="1"/>
            <a:r>
              <a:rPr lang="fa-IR" dirty="0" smtClean="0"/>
              <a:t>مثلاً تعداد متدها و فراخوانی </a:t>
            </a:r>
            <a:r>
              <a:rPr lang="fa-IR" dirty="0" err="1" smtClean="0"/>
              <a:t>متدها</a:t>
            </a:r>
            <a:r>
              <a:rPr lang="fa-IR" dirty="0" smtClean="0"/>
              <a:t> بیشتر می‌شود</a:t>
            </a:r>
          </a:p>
          <a:p>
            <a:pPr lvl="1"/>
            <a:r>
              <a:rPr lang="fa-IR" dirty="0" smtClean="0"/>
              <a:t>یا تعداد </a:t>
            </a:r>
            <a:r>
              <a:rPr lang="fa-IR" dirty="0" err="1" smtClean="0"/>
              <a:t>متغیرها</a:t>
            </a:r>
            <a:r>
              <a:rPr lang="fa-IR" dirty="0" smtClean="0"/>
              <a:t> و فضای حافظه اشغالی بیشتر می‌شود</a:t>
            </a:r>
          </a:p>
          <a:p>
            <a:r>
              <a:rPr lang="fa-IR" dirty="0" smtClean="0"/>
              <a:t>در واقع برخی از </a:t>
            </a:r>
            <a:r>
              <a:rPr lang="fa-IR" dirty="0" err="1" smtClean="0"/>
              <a:t>تکنیک‌های</a:t>
            </a:r>
            <a:r>
              <a:rPr lang="fa-IR" dirty="0" smtClean="0"/>
              <a:t> بازآرایی کارایی را افزایش هم می‌دهند</a:t>
            </a:r>
          </a:p>
          <a:p>
            <a:r>
              <a:rPr lang="fa-IR" dirty="0" smtClean="0"/>
              <a:t>تأثیر بقیه </a:t>
            </a:r>
            <a:r>
              <a:rPr lang="fa-IR" dirty="0" err="1" smtClean="0"/>
              <a:t>تکنیک‌ها</a:t>
            </a:r>
            <a:r>
              <a:rPr lang="fa-IR" dirty="0" smtClean="0"/>
              <a:t> هم در کارایی معمولاً ناچیز است</a:t>
            </a:r>
          </a:p>
          <a:p>
            <a:r>
              <a:rPr lang="fa-IR" dirty="0" smtClean="0"/>
              <a:t>فایده بازآرایی: ساختار کد </a:t>
            </a:r>
            <a:r>
              <a:rPr lang="fa-IR" b="1" dirty="0" smtClean="0"/>
              <a:t>قابل بهبود</a:t>
            </a:r>
            <a:r>
              <a:rPr lang="fa-IR" dirty="0" smtClean="0"/>
              <a:t> می‌شود (مثلاً از نظر کارایی)</a:t>
            </a:r>
          </a:p>
          <a:p>
            <a:r>
              <a:rPr lang="fa-IR" dirty="0" smtClean="0"/>
              <a:t>توصیه مهم: ابتدا نرم‌افزاری قابل بهبود بنویسید، </a:t>
            </a:r>
          </a:p>
          <a:p>
            <a:pPr lvl="1"/>
            <a:r>
              <a:rPr lang="fa-IR" dirty="0" smtClean="0"/>
              <a:t>سپس در صورت لزوم آن را برای رسیدن به کارایی بهتر بهبود بخشید</a:t>
            </a:r>
            <a:endParaRPr lang="en-US" dirty="0" smtClean="0"/>
          </a:p>
          <a:p>
            <a:pPr lvl="1" algn="l" rtl="0"/>
            <a:r>
              <a:rPr lang="en-US" sz="2400" dirty="0"/>
              <a:t>Write tunable software first and then </a:t>
            </a:r>
            <a:r>
              <a:rPr lang="en-US" sz="2400" dirty="0" smtClean="0"/>
              <a:t>tune </a:t>
            </a:r>
            <a:r>
              <a:rPr lang="en-US" sz="2400" dirty="0"/>
              <a:t>it for sufficient speed</a:t>
            </a:r>
            <a:endParaRPr lang="fa-IR" sz="2400" dirty="0"/>
          </a:p>
          <a:p>
            <a:pPr lvl="1" algn="l" rtl="0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02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ریسک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25661" y="1143000"/>
            <a:ext cx="6389739" cy="5486400"/>
          </a:xfrm>
        </p:spPr>
        <p:txBody>
          <a:bodyPr>
            <a:normAutofit fontScale="77500" lnSpcReduction="20000"/>
          </a:bodyPr>
          <a:lstStyle/>
          <a:p>
            <a:r>
              <a:rPr lang="fa-IR" dirty="0" smtClean="0"/>
              <a:t>بازآرایی، ذاتاً </a:t>
            </a:r>
            <a:r>
              <a:rPr lang="fa-IR" dirty="0" err="1" smtClean="0"/>
              <a:t>مخاطره‌آمیز</a:t>
            </a:r>
            <a:r>
              <a:rPr lang="fa-IR" dirty="0" smtClean="0"/>
              <a:t> (</a:t>
            </a:r>
            <a:r>
              <a:rPr lang="en-US" dirty="0" smtClean="0"/>
              <a:t>Risky</a:t>
            </a:r>
            <a:r>
              <a:rPr lang="fa-IR" dirty="0" smtClean="0"/>
              <a:t>) است</a:t>
            </a:r>
          </a:p>
          <a:p>
            <a:r>
              <a:rPr lang="fa-IR" dirty="0" smtClean="0"/>
              <a:t>زیرا برنامه‌ای را تغییر می‌دهد که کار می‌کند</a:t>
            </a:r>
          </a:p>
          <a:p>
            <a:pPr lvl="1"/>
            <a:r>
              <a:rPr lang="fa-IR" dirty="0"/>
              <a:t>ممکن است بازآرایی به </a:t>
            </a:r>
            <a:r>
              <a:rPr lang="fa-IR" dirty="0" smtClean="0"/>
              <a:t>ایجاد </a:t>
            </a:r>
            <a:r>
              <a:rPr lang="fa-IR" dirty="0" err="1" smtClean="0"/>
              <a:t>باگ‌های</a:t>
            </a:r>
            <a:r>
              <a:rPr lang="fa-IR" dirty="0" smtClean="0"/>
              <a:t> جدید منجر شود</a:t>
            </a:r>
          </a:p>
          <a:p>
            <a:r>
              <a:rPr lang="fa-IR" dirty="0" smtClean="0"/>
              <a:t>چطور مدیر را برای چنین کاری متقاعد کنیم؟</a:t>
            </a:r>
          </a:p>
          <a:p>
            <a:r>
              <a:rPr lang="fa-IR" dirty="0" smtClean="0"/>
              <a:t>پیشنهاد مارتین فاولر: </a:t>
            </a:r>
            <a:endParaRPr lang="en-US" dirty="0" smtClean="0"/>
          </a:p>
          <a:p>
            <a:pPr lvl="1"/>
            <a:r>
              <a:rPr lang="fa-IR" dirty="0" smtClean="0"/>
              <a:t>اگر مدیر شما یک فرد فنی نیست،</a:t>
            </a:r>
          </a:p>
          <a:p>
            <a:pPr lvl="1"/>
            <a:r>
              <a:rPr lang="fa-IR" dirty="0" smtClean="0"/>
              <a:t>لازم نیست به مدیر بگویید یا اجازه بگیرید!</a:t>
            </a:r>
          </a:p>
          <a:p>
            <a:pPr lvl="1"/>
            <a:r>
              <a:rPr lang="fa-IR" dirty="0" smtClean="0"/>
              <a:t>بازآرایی، بخشی از کار شماست و در تخمین زمان فرض می‌شود</a:t>
            </a:r>
          </a:p>
          <a:p>
            <a:pPr lvl="1"/>
            <a:r>
              <a:rPr lang="fa-IR" dirty="0" smtClean="0"/>
              <a:t>زمانی که صرف بازآرایی شده، تولید آینده شما را تسریع می‌کند</a:t>
            </a:r>
          </a:p>
          <a:p>
            <a:endParaRPr lang="fa-IR" dirty="0" smtClean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البته مدیرها </a:t>
            </a:r>
            <a:r>
              <a:rPr lang="fa-IR" dirty="0"/>
              <a:t>از روی کلاهی که به سر </a:t>
            </a:r>
            <a:r>
              <a:rPr lang="fa-IR" dirty="0" smtClean="0"/>
              <a:t>دارید، می‌فهمند!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smtClean="0"/>
              <a:t>;-)</a:t>
            </a:r>
            <a:endParaRPr lang="fa-I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76401"/>
            <a:ext cx="218276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مهار خطر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انجام بازآرایی به صورت سیستماتیک </a:t>
            </a:r>
          </a:p>
          <a:p>
            <a:r>
              <a:rPr lang="fa-IR" dirty="0"/>
              <a:t>استفاده از ابزارها و امکانات </a:t>
            </a:r>
            <a:r>
              <a:rPr lang="en-US" dirty="0"/>
              <a:t>IDE</a:t>
            </a:r>
            <a:endParaRPr lang="fa-IR" dirty="0"/>
          </a:p>
          <a:p>
            <a:r>
              <a:rPr lang="fa-IR" dirty="0" smtClean="0"/>
              <a:t>انجام قدم‌های کوچک</a:t>
            </a:r>
          </a:p>
          <a:p>
            <a:r>
              <a:rPr lang="fa-IR" dirty="0" smtClean="0"/>
              <a:t>استفاده از تست</a:t>
            </a:r>
          </a:p>
          <a:p>
            <a:pPr lvl="1"/>
            <a:r>
              <a:rPr lang="fa-IR" dirty="0" smtClean="0"/>
              <a:t>موهبت تست در کنترل دایمی کیفیت</a:t>
            </a:r>
            <a:endParaRPr lang="en-US" dirty="0" smtClean="0"/>
          </a:p>
          <a:p>
            <a:r>
              <a:rPr lang="fa-IR" dirty="0" smtClean="0"/>
              <a:t>ترسو نباشید: «شجاعت» هم لازم است</a:t>
            </a:r>
          </a:p>
          <a:p>
            <a:pPr lvl="1"/>
            <a:r>
              <a:rPr lang="fa-IR" dirty="0" smtClean="0"/>
              <a:t>پنج ارزش در </a:t>
            </a:r>
            <a:r>
              <a:rPr lang="en-US" dirty="0" smtClean="0"/>
              <a:t>XP</a:t>
            </a:r>
            <a:r>
              <a:rPr lang="fa-IR" dirty="0" smtClean="0"/>
              <a:t> : </a:t>
            </a:r>
          </a:p>
          <a:p>
            <a:pPr marL="1188720" lvl="2" indent="-457200">
              <a:buFont typeface="+mj-lt"/>
              <a:buAutoNum type="arabicPeriod"/>
            </a:pPr>
            <a:r>
              <a:rPr lang="fa-IR" dirty="0" smtClean="0"/>
              <a:t>تعامل (ارتباطات)</a:t>
            </a:r>
          </a:p>
          <a:p>
            <a:pPr marL="1188720" lvl="2" indent="-457200">
              <a:buFont typeface="+mj-lt"/>
              <a:buAutoNum type="arabicPeriod"/>
            </a:pPr>
            <a:r>
              <a:rPr lang="fa-IR" dirty="0" smtClean="0"/>
              <a:t>سادگی (در آغاز)</a:t>
            </a:r>
          </a:p>
          <a:p>
            <a:pPr marL="1188720" lvl="2" indent="-457200">
              <a:buFont typeface="+mj-lt"/>
              <a:buAutoNum type="arabicPeriod"/>
            </a:pPr>
            <a:r>
              <a:rPr lang="fa-IR" dirty="0" smtClean="0"/>
              <a:t>بازخورد (</a:t>
            </a:r>
            <a:r>
              <a:rPr lang="fa-IR" dirty="0" err="1" smtClean="0"/>
              <a:t>فیدبک</a:t>
            </a:r>
            <a:r>
              <a:rPr lang="fa-IR" dirty="0" smtClean="0"/>
              <a:t> از سیستم، از مشتری، از تیم)</a:t>
            </a:r>
          </a:p>
          <a:p>
            <a:pPr marL="1188720" lvl="2" indent="-457200">
              <a:buFont typeface="+mj-lt"/>
              <a:buAutoNum type="arabicPeriod"/>
            </a:pPr>
            <a:r>
              <a:rPr lang="fa-IR" b="1" u="sng" dirty="0" smtClean="0"/>
              <a:t>شجاعت</a:t>
            </a:r>
          </a:p>
          <a:p>
            <a:pPr marL="1188720" lvl="2" indent="-457200">
              <a:buFont typeface="+mj-lt"/>
              <a:buAutoNum type="arabicPeriod"/>
            </a:pPr>
            <a:r>
              <a:rPr lang="fa-IR" dirty="0" smtClean="0"/>
              <a:t>احترام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جایگاه بازآرایی در متدولوژی‌های چابک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بخشی مهم از متدولوژی‌های چابک</a:t>
            </a:r>
          </a:p>
          <a:p>
            <a:pPr lvl="1"/>
            <a:r>
              <a:rPr lang="fa-IR" dirty="0" smtClean="0"/>
              <a:t>مثل </a:t>
            </a:r>
            <a:r>
              <a:rPr lang="en-US" dirty="0" smtClean="0"/>
              <a:t>XP</a:t>
            </a:r>
            <a:r>
              <a:rPr lang="fa-IR" dirty="0" smtClean="0"/>
              <a:t> (</a:t>
            </a:r>
            <a:r>
              <a:rPr lang="en-US" dirty="0" smtClean="0"/>
              <a:t>Extreme Programming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در کنار موضوعات دیگری مانند</a:t>
            </a:r>
          </a:p>
          <a:p>
            <a:pPr lvl="1"/>
            <a:r>
              <a:rPr lang="fa-IR" dirty="0" smtClean="0"/>
              <a:t>آزمون واحد</a:t>
            </a:r>
          </a:p>
          <a:p>
            <a:pPr lvl="1"/>
            <a:r>
              <a:rPr lang="fa-IR" dirty="0" smtClean="0"/>
              <a:t>مرور کد</a:t>
            </a:r>
          </a:p>
          <a:p>
            <a:pPr lvl="1"/>
            <a:r>
              <a:rPr lang="fa-IR" dirty="0" err="1" smtClean="0"/>
              <a:t>برنامه‌نویسی</a:t>
            </a:r>
            <a:r>
              <a:rPr lang="fa-IR" dirty="0" smtClean="0"/>
              <a:t> دونفری</a:t>
            </a:r>
          </a:p>
          <a:p>
            <a:r>
              <a:rPr lang="fa-IR" dirty="0" err="1" smtClean="0"/>
              <a:t>متدولوژی‌های</a:t>
            </a:r>
            <a:r>
              <a:rPr lang="fa-IR" dirty="0" smtClean="0"/>
              <a:t> چابک، تغییر را </a:t>
            </a:r>
            <a:r>
              <a:rPr lang="fa-IR" dirty="0" err="1" smtClean="0"/>
              <a:t>می‌پذیرند</a:t>
            </a:r>
            <a:endParaRPr lang="fa-IR" dirty="0" smtClean="0"/>
          </a:p>
          <a:p>
            <a:pPr lvl="1"/>
            <a:r>
              <a:rPr lang="fa-IR" dirty="0" smtClean="0"/>
              <a:t>تغییر در طراحی، تغییر در نیازمندی، تغییر در ساختار کد و ...</a:t>
            </a:r>
          </a:p>
          <a:p>
            <a:r>
              <a:rPr lang="fa-IR" dirty="0" smtClean="0"/>
              <a:t>بازآرایی بخشی جدانشدنی از متدولوژی‌های چابک است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مخالفان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دلایلی که بر ضد بازآرایی می‌آورند</a:t>
            </a:r>
          </a:p>
          <a:p>
            <a:pPr lvl="1"/>
            <a:r>
              <a:rPr lang="fa-IR" dirty="0" smtClean="0"/>
              <a:t>وقت نداریم</a:t>
            </a:r>
            <a:r>
              <a:rPr lang="fa-IR" dirty="0"/>
              <a:t>، پروژه از زمانبندی عقب است!</a:t>
            </a:r>
            <a:endParaRPr lang="en-US" dirty="0"/>
          </a:p>
          <a:p>
            <a:pPr lvl="1"/>
            <a:r>
              <a:rPr lang="fa-IR" dirty="0"/>
              <a:t>زمان </a:t>
            </a:r>
            <a:r>
              <a:rPr lang="fa-IR" dirty="0" smtClean="0"/>
              <a:t>زیادی برای بازآرایی </a:t>
            </a:r>
            <a:r>
              <a:rPr lang="fa-IR" dirty="0"/>
              <a:t>هدر </a:t>
            </a:r>
            <a:r>
              <a:rPr lang="fa-IR" dirty="0" smtClean="0"/>
              <a:t>می </a:t>
            </a:r>
            <a:r>
              <a:rPr lang="fa-IR" dirty="0"/>
              <a:t>رود</a:t>
            </a:r>
          </a:p>
          <a:p>
            <a:pPr lvl="1"/>
            <a:r>
              <a:rPr lang="fa-IR" dirty="0" smtClean="0"/>
              <a:t>بازآرایی، </a:t>
            </a:r>
            <a:r>
              <a:rPr lang="fa-IR" dirty="0"/>
              <a:t>كار و </a:t>
            </a:r>
            <a:r>
              <a:rPr lang="fa-IR" dirty="0" smtClean="0"/>
              <a:t>وظیفه </a:t>
            </a:r>
            <a:r>
              <a:rPr lang="fa-IR" dirty="0"/>
              <a:t>من </a:t>
            </a:r>
            <a:r>
              <a:rPr lang="fa-IR" dirty="0" smtClean="0"/>
              <a:t>نیست</a:t>
            </a:r>
          </a:p>
          <a:p>
            <a:r>
              <a:rPr lang="fa-IR" dirty="0" smtClean="0"/>
              <a:t>ناله‌هایی آشنا که </a:t>
            </a:r>
            <a:r>
              <a:rPr lang="fa-IR" dirty="0"/>
              <a:t>گاهی </a:t>
            </a:r>
            <a:r>
              <a:rPr lang="fa-IR" dirty="0" smtClean="0"/>
              <a:t>در مخالفت با دیگر </a:t>
            </a:r>
            <a:r>
              <a:rPr lang="fa-IR" dirty="0" err="1" smtClean="0"/>
              <a:t>بایدها</a:t>
            </a:r>
            <a:r>
              <a:rPr lang="fa-IR" dirty="0" smtClean="0"/>
              <a:t> نیز گفته می‌شود</a:t>
            </a:r>
          </a:p>
          <a:p>
            <a:pPr lvl="1"/>
            <a:r>
              <a:rPr lang="fa-IR" dirty="0" smtClean="0"/>
              <a:t>به خصوص درباره تست و آزمون واحد</a:t>
            </a:r>
          </a:p>
          <a:p>
            <a:r>
              <a:rPr lang="fa-IR" dirty="0" smtClean="0"/>
              <a:t>عدم انجام بازآرایی: وام فنی</a:t>
            </a:r>
            <a:endParaRPr lang="fa-IR" dirty="0"/>
          </a:p>
          <a:p>
            <a:endParaRPr lang="en-US" dirty="0"/>
          </a:p>
        </p:txBody>
      </p:sp>
      <p:pic>
        <p:nvPicPr>
          <p:cNvPr id="10242" name="Picture 2" descr="http://ts4.mm.bing.net/th?id=HN.60802554525457087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2707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بازآرایی برای انطباق با الگوهای طراحی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تفاوت «بوی بد» </a:t>
            </a:r>
            <a:r>
              <a:rPr lang="fa-IR" dirty="0"/>
              <a:t>و</a:t>
            </a:r>
            <a:r>
              <a:rPr lang="fa-IR" dirty="0" smtClean="0"/>
              <a:t> پادالگو (</a:t>
            </a:r>
            <a:r>
              <a:rPr lang="en-US" dirty="0"/>
              <a:t>anti </a:t>
            </a:r>
            <a:r>
              <a:rPr lang="en-US" dirty="0" smtClean="0"/>
              <a:t>pattern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الگوهای طراحی مفاهیم سطح بالاتری هستند</a:t>
            </a:r>
          </a:p>
          <a:p>
            <a:pPr lvl="1"/>
            <a:r>
              <a:rPr lang="fa-IR" dirty="0" smtClean="0"/>
              <a:t>معمولاً: عدم تشخیص پادالگوها توسط ابزارهای خودکار (مثل </a:t>
            </a:r>
            <a:r>
              <a:rPr lang="en-US" dirty="0" smtClean="0"/>
              <a:t>Sonar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معمولاً</a:t>
            </a:r>
            <a:r>
              <a:rPr lang="fa-IR" dirty="0"/>
              <a:t>: عدم </a:t>
            </a:r>
            <a:r>
              <a:rPr lang="fa-IR" dirty="0" smtClean="0"/>
              <a:t>پشتیبانی از بازآرایی </a:t>
            </a:r>
            <a:r>
              <a:rPr lang="fa-IR" dirty="0"/>
              <a:t>پادالگوها توسط </a:t>
            </a:r>
            <a:r>
              <a:rPr lang="fa-IR" dirty="0" err="1" smtClean="0"/>
              <a:t>محیط‌های</a:t>
            </a:r>
            <a:r>
              <a:rPr lang="fa-IR" dirty="0" smtClean="0"/>
              <a:t> توسعه </a:t>
            </a:r>
            <a:r>
              <a:rPr lang="fa-IR" dirty="0"/>
              <a:t>(مثل </a:t>
            </a:r>
            <a:r>
              <a:rPr lang="en-US" dirty="0" smtClean="0"/>
              <a:t>Eclipse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معمولاً: در تشخیص محل استفاده از الگوی نرم‌افزاری، تجربه و مهارت بیشتری لازم است</a:t>
            </a:r>
            <a:endParaRPr lang="fa-IR" dirty="0"/>
          </a:p>
          <a:p>
            <a:pPr lvl="1"/>
            <a:r>
              <a:rPr lang="fa-IR" dirty="0" smtClean="0"/>
              <a:t>گاهی هم این مفاهیم همپوشانی دارند: </a:t>
            </a:r>
            <a:r>
              <a:rPr lang="en-US" dirty="0" smtClean="0"/>
              <a:t>Large Class</a:t>
            </a:r>
            <a:r>
              <a:rPr lang="fa-IR" dirty="0" smtClean="0"/>
              <a:t> و </a:t>
            </a:r>
            <a:r>
              <a:rPr lang="en-US" dirty="0" smtClean="0"/>
              <a:t>God Object</a:t>
            </a:r>
            <a:endParaRPr lang="fa-IR" dirty="0"/>
          </a:p>
          <a:p>
            <a:r>
              <a:rPr lang="fa-IR" dirty="0" smtClean="0"/>
              <a:t>معنای </a:t>
            </a:r>
            <a:r>
              <a:rPr lang="en-US" dirty="0"/>
              <a:t>refactoring to </a:t>
            </a:r>
            <a:r>
              <a:rPr lang="en-US" dirty="0" smtClean="0"/>
              <a:t>patterns</a:t>
            </a:r>
          </a:p>
          <a:p>
            <a:r>
              <a:rPr lang="fa-IR" dirty="0" smtClean="0"/>
              <a:t>بازآرایی به منظور رعایت الگوهای طراحی</a:t>
            </a:r>
            <a:endParaRPr lang="en-US" dirty="0" smtClean="0"/>
          </a:p>
          <a:p>
            <a:pPr lvl="1"/>
            <a:r>
              <a:rPr lang="fa-IR" dirty="0" smtClean="0"/>
              <a:t>گاهی: سرعت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و سرعت تغییرات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r>
              <a:rPr lang="fa-IR" dirty="0" smtClean="0"/>
              <a:t>عدم رعایت الگوهای طراحی</a:t>
            </a:r>
          </a:p>
          <a:p>
            <a:pPr lvl="1"/>
            <a:r>
              <a:rPr lang="fa-IR" dirty="0" smtClean="0"/>
              <a:t>وگاهی به دلیل پرهیز از </a:t>
            </a:r>
            <a:r>
              <a:rPr lang="en-US" dirty="0" smtClean="0"/>
              <a:t>over-engineering</a:t>
            </a:r>
            <a:endParaRPr lang="fa-IR" dirty="0" smtClean="0"/>
          </a:p>
          <a:p>
            <a:pPr lvl="1"/>
            <a:r>
              <a:rPr lang="fa-IR" dirty="0" smtClean="0"/>
              <a:t>نیاز به بازنویسی و بازآرایی</a:t>
            </a:r>
            <a:endParaRPr lang="en-US" dirty="0" smtClean="0"/>
          </a:p>
          <a:p>
            <a:pPr lvl="1"/>
            <a:r>
              <a:rPr lang="fa-IR" dirty="0"/>
              <a:t>کتاب </a:t>
            </a:r>
            <a:r>
              <a:rPr lang="en-US" dirty="0"/>
              <a:t>Refactoring to Patterns</a:t>
            </a:r>
          </a:p>
        </p:txBody>
      </p:sp>
    </p:spTree>
    <p:extLst>
      <p:ext uri="{BB962C8B-B14F-4D97-AF65-F5344CB8AC3E}">
        <p14:creationId xmlns:p14="http://schemas.microsoft.com/office/powerpoint/2010/main" val="316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دردسرهای بازآرایی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گاهی بازآرایی </a:t>
            </a:r>
            <a:r>
              <a:rPr lang="fa-IR" b="1" dirty="0"/>
              <a:t>مشکلاتی</a:t>
            </a:r>
            <a:r>
              <a:rPr lang="fa-IR" dirty="0"/>
              <a:t> </a:t>
            </a:r>
            <a:r>
              <a:rPr lang="fa-IR" dirty="0" smtClean="0"/>
              <a:t>ایجاد می‌کند و یا </a:t>
            </a:r>
            <a:r>
              <a:rPr lang="fa-IR" b="1" dirty="0" smtClean="0"/>
              <a:t>هزینه</a:t>
            </a:r>
            <a:r>
              <a:rPr lang="fa-IR" dirty="0" smtClean="0"/>
              <a:t> زیادی دارد</a:t>
            </a:r>
          </a:p>
          <a:p>
            <a:pPr lvl="1"/>
            <a:r>
              <a:rPr lang="fa-IR" dirty="0" smtClean="0"/>
              <a:t>در این موارد، باید به دقت ابعاد و تبعات بازآرایی بررسی شود</a:t>
            </a:r>
          </a:p>
          <a:p>
            <a:pPr marL="365760" lvl="1" indent="0">
              <a:buNone/>
            </a:pPr>
            <a:endParaRPr lang="fa-IR" sz="100" dirty="0" smtClean="0"/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تغییر در واسطهای منتشر شده (</a:t>
            </a:r>
            <a:r>
              <a:rPr lang="en-US" dirty="0" smtClean="0"/>
              <a:t>published interfaces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fa-IR" dirty="0" smtClean="0"/>
              <a:t>واسط‌هایی که دیگران در حال استفاده از آن‌ها هستند</a:t>
            </a:r>
          </a:p>
          <a:p>
            <a:pPr lvl="1"/>
            <a:r>
              <a:rPr lang="fa-IR" dirty="0" smtClean="0"/>
              <a:t>گاهی مجبور </a:t>
            </a:r>
            <a:r>
              <a:rPr lang="fa-IR" dirty="0" err="1" smtClean="0"/>
              <a:t>می‌شویم</a:t>
            </a:r>
            <a:r>
              <a:rPr lang="fa-IR" dirty="0" smtClean="0"/>
              <a:t> یک نسخه قدیمی از واسط را حفظ کنیم</a:t>
            </a:r>
          </a:p>
          <a:p>
            <a:pPr lvl="2"/>
            <a:r>
              <a:rPr lang="fa-IR" dirty="0" smtClean="0"/>
              <a:t>به صورت </a:t>
            </a:r>
            <a:r>
              <a:rPr lang="en-US" dirty="0" smtClean="0"/>
              <a:t>deprecated</a:t>
            </a:r>
            <a:endParaRPr lang="fa-IR" dirty="0" smtClean="0"/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تغییر در طراحی پایگاه داده (</a:t>
            </a:r>
            <a:r>
              <a:rPr lang="en-US" dirty="0" smtClean="0"/>
              <a:t>schema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بسیاری از برنامه‌ها به شدت به طراحی پایگاه داده وابسته هستند</a:t>
            </a:r>
          </a:p>
          <a:p>
            <a:pPr lvl="1"/>
            <a:r>
              <a:rPr lang="fa-IR" dirty="0" smtClean="0"/>
              <a:t>مهاجرت داده‌های موجود: مشکلی دیگر</a:t>
            </a:r>
          </a:p>
          <a:p>
            <a:pPr marL="514350" indent="-514350">
              <a:buFont typeface="+mj-lt"/>
              <a:buAutoNum type="arabicPeriod"/>
            </a:pPr>
            <a:r>
              <a:rPr lang="fa-IR" dirty="0" smtClean="0"/>
              <a:t>بازآرایی تصمیمات اساسی معماری و طراحی</a:t>
            </a:r>
          </a:p>
          <a:p>
            <a:pPr lvl="1"/>
            <a:r>
              <a:rPr lang="fa-IR" dirty="0" smtClean="0"/>
              <a:t>مثل انتخاب تکنولوژی</a:t>
            </a:r>
          </a:p>
          <a:p>
            <a:pPr marL="514350" indent="-514350">
              <a:buFont typeface="+mj-lt"/>
              <a:buAutoNum type="arabicPeriod"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9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تحلیل استاتیک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ابزارهایی برای تحلیل ساختار برنامه (متن برنامه‌ها) وجود دارند</a:t>
            </a:r>
          </a:p>
          <a:p>
            <a:pPr lvl="1"/>
            <a:r>
              <a:rPr lang="fa-IR" dirty="0" smtClean="0"/>
              <a:t>بسیاری از «بوهای بد» را به صورت خودکار کشف می‌کنند</a:t>
            </a:r>
          </a:p>
          <a:p>
            <a:r>
              <a:rPr lang="fa-IR" dirty="0" smtClean="0"/>
              <a:t>ابزارهایی مانند</a:t>
            </a:r>
            <a:endParaRPr lang="en-US" dirty="0" smtClean="0"/>
          </a:p>
          <a:p>
            <a:pPr lvl="1"/>
            <a:r>
              <a:rPr lang="en-US" dirty="0" err="1" smtClean="0"/>
              <a:t>Checkstyle</a:t>
            </a:r>
            <a:r>
              <a:rPr lang="en-US" dirty="0"/>
              <a:t>, </a:t>
            </a:r>
            <a:r>
              <a:rPr lang="en-US" dirty="0" smtClean="0"/>
              <a:t>PMD, </a:t>
            </a:r>
            <a:r>
              <a:rPr lang="en-US" dirty="0" err="1" smtClean="0"/>
              <a:t>FindBugs</a:t>
            </a:r>
            <a:r>
              <a:rPr lang="en-US" dirty="0" smtClean="0"/>
              <a:t> </a:t>
            </a:r>
          </a:p>
          <a:p>
            <a:pPr lvl="1"/>
            <a:r>
              <a:rPr lang="fa-IR" dirty="0" smtClean="0"/>
              <a:t>و البته </a:t>
            </a:r>
            <a:r>
              <a:rPr lang="en-US" dirty="0" err="1" smtClean="0"/>
              <a:t>SonarQube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افراد مهم در </a:t>
            </a:r>
            <a:r>
              <a:rPr lang="fa-IR" dirty="0"/>
              <a:t>حوزه </a:t>
            </a:r>
            <a:r>
              <a:rPr lang="fa-IR" dirty="0" smtClean="0"/>
              <a:t>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00324" y="1143000"/>
            <a:ext cx="6315075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Kent Beck</a:t>
            </a:r>
            <a:endParaRPr lang="fa-IR" dirty="0" smtClean="0"/>
          </a:p>
          <a:p>
            <a:pPr lvl="1"/>
            <a:r>
              <a:rPr lang="fa-IR" dirty="0" smtClean="0"/>
              <a:t>از پیشروان </a:t>
            </a:r>
            <a:r>
              <a:rPr lang="en-US" dirty="0" smtClean="0"/>
              <a:t>Extreme Programming</a:t>
            </a:r>
            <a:endParaRPr lang="fa-IR" dirty="0" smtClean="0"/>
          </a:p>
          <a:p>
            <a:pPr lvl="1"/>
            <a:r>
              <a:rPr lang="fa-IR" dirty="0" smtClean="0"/>
              <a:t>از صاحب‌نظران موضوع آزمون واحد و از طراحان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fa-IR" dirty="0" smtClean="0"/>
          </a:p>
          <a:p>
            <a:r>
              <a:rPr lang="en-US" dirty="0" smtClean="0"/>
              <a:t>Martin Fowler</a:t>
            </a:r>
          </a:p>
          <a:p>
            <a:pPr lvl="1"/>
            <a:r>
              <a:rPr lang="fa-IR" dirty="0" smtClean="0"/>
              <a:t>صاحب نظر در زمینه تحلیل و طراحی شیءگرا</a:t>
            </a:r>
          </a:p>
          <a:p>
            <a:pPr lvl="1"/>
            <a:r>
              <a:rPr lang="fa-IR" dirty="0" smtClean="0"/>
              <a:t>سایت خوب </a:t>
            </a:r>
            <a:r>
              <a:rPr lang="en-US" dirty="0">
                <a:hlinkClick r:id="rId2"/>
              </a:rPr>
              <a:t>http://martinfowler.com</a:t>
            </a:r>
            <a:r>
              <a:rPr lang="en-US" dirty="0" smtClean="0">
                <a:hlinkClick r:id="rId2"/>
              </a:rPr>
              <a:t>/</a:t>
            </a:r>
            <a:r>
              <a:rPr lang="fa-IR" dirty="0" smtClean="0"/>
              <a:t>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1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Martin Fowler (200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648200"/>
            <a:ext cx="2095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تغییری در ساختار داخلی نرم‌افزار،</a:t>
            </a:r>
          </a:p>
          <a:p>
            <a:r>
              <a:rPr lang="fa-IR" dirty="0" smtClean="0"/>
              <a:t>که باعث می‌شود راحت‌تر خوانده و فهمیده شود،</a:t>
            </a:r>
          </a:p>
          <a:p>
            <a:r>
              <a:rPr lang="fa-IR" dirty="0" smtClean="0"/>
              <a:t>و تغییر آن </a:t>
            </a:r>
            <a:r>
              <a:rPr lang="fa-IR" dirty="0" err="1" smtClean="0"/>
              <a:t>کم‌هزینه‌تر</a:t>
            </a:r>
            <a:r>
              <a:rPr lang="fa-IR" dirty="0" smtClean="0"/>
              <a:t> و ساده‌تر شود،</a:t>
            </a:r>
          </a:p>
          <a:p>
            <a:r>
              <a:rPr lang="fa-IR" dirty="0" smtClean="0"/>
              <a:t>بدون این که تغییری در رفتار نرم‌افزار مشاهده شود</a:t>
            </a:r>
          </a:p>
          <a:p>
            <a:r>
              <a:rPr lang="fa-IR" dirty="0" smtClean="0"/>
              <a:t>مهمترین فایده بازآرایی: افزایش </a:t>
            </a:r>
            <a:r>
              <a:rPr lang="fa-IR" b="1" dirty="0" smtClean="0"/>
              <a:t>قابلیت نگهداری </a:t>
            </a:r>
            <a:r>
              <a:rPr lang="fa-IR" dirty="0" smtClean="0"/>
              <a:t>نرم‌افزار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fa-IR" dirty="0" smtClean="0"/>
              <a:t>نیاز به بازآرایی</a:t>
            </a:r>
          </a:p>
          <a:p>
            <a:pPr algn="r"/>
            <a:r>
              <a:rPr lang="fa-IR" dirty="0" smtClean="0"/>
              <a:t>فواید بازآرایی</a:t>
            </a:r>
          </a:p>
          <a:p>
            <a:pPr algn="r"/>
            <a:r>
              <a:rPr lang="fa-IR" dirty="0" smtClean="0"/>
              <a:t>بوی بد در برنامه</a:t>
            </a:r>
          </a:p>
          <a:p>
            <a:pPr algn="r"/>
            <a:r>
              <a:rPr lang="fa-IR" dirty="0" err="1" smtClean="0"/>
              <a:t>تکنیک‌های</a:t>
            </a:r>
            <a:r>
              <a:rPr lang="fa-IR" dirty="0" smtClean="0"/>
              <a:t> بازآرایی</a:t>
            </a:r>
          </a:p>
          <a:p>
            <a:pPr algn="r"/>
            <a:r>
              <a:rPr lang="fa-IR" dirty="0" smtClean="0"/>
              <a:t>ابزارهای خودکار برای بازآرایی</a:t>
            </a:r>
          </a:p>
          <a:p>
            <a:pPr lvl="1"/>
            <a:r>
              <a:rPr lang="fa-IR" dirty="0" smtClean="0"/>
              <a:t>امکانات </a:t>
            </a:r>
            <a:r>
              <a:rPr lang="en-US" dirty="0" smtClean="0"/>
              <a:t>IDE</a:t>
            </a:r>
          </a:p>
          <a:p>
            <a:pPr lvl="1"/>
            <a:r>
              <a:rPr lang="fa-IR" dirty="0" smtClean="0"/>
              <a:t>ابزارهای کشف بوی بد</a:t>
            </a:r>
          </a:p>
        </p:txBody>
      </p:sp>
    </p:spTree>
    <p:extLst>
      <p:ext uri="{BB962C8B-B14F-4D97-AF65-F5344CB8AC3E}">
        <p14:creationId xmlns:p14="http://schemas.microsoft.com/office/powerpoint/2010/main" val="23355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نقل قول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If it smells bad, change it!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2400" dirty="0" smtClean="0"/>
              <a:t>(Grandma </a:t>
            </a:r>
            <a:r>
              <a:rPr lang="en-US" sz="2400" dirty="0"/>
              <a:t>Beck, discussing child-rearing </a:t>
            </a:r>
            <a:r>
              <a:rPr lang="en-US" sz="2400" dirty="0" smtClean="0"/>
              <a:t>philosophy)</a:t>
            </a:r>
            <a:endParaRPr lang="fa-IR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Any </a:t>
            </a:r>
            <a:r>
              <a:rPr lang="en-US" dirty="0"/>
              <a:t>fool can write code that a computer can understand. Good programmers </a:t>
            </a:r>
            <a:r>
              <a:rPr lang="en-US" dirty="0" smtClean="0"/>
              <a:t>write</a:t>
            </a:r>
            <a:r>
              <a:rPr lang="fa-IR" dirty="0" smtClean="0"/>
              <a:t> </a:t>
            </a:r>
            <a:r>
              <a:rPr lang="en-US" dirty="0" smtClean="0"/>
              <a:t>code </a:t>
            </a:r>
            <a:r>
              <a:rPr lang="en-US" dirty="0"/>
              <a:t>that humans can </a:t>
            </a:r>
            <a:r>
              <a:rPr lang="en-US" dirty="0" smtClean="0"/>
              <a:t>understand.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(Martin </a:t>
            </a:r>
            <a:r>
              <a:rPr lang="en-US" sz="2400" dirty="0" smtClean="0"/>
              <a:t>Fowler)</a:t>
            </a:r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کتاب‌های مرجع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600" b="1" dirty="0"/>
              <a:t>Refactoring</a:t>
            </a:r>
            <a:r>
              <a:rPr lang="en-US" sz="2600" dirty="0"/>
              <a:t>: Improving the Design of Existing </a:t>
            </a:r>
            <a:r>
              <a:rPr lang="en-US" sz="2600" dirty="0" smtClean="0"/>
              <a:t>Code</a:t>
            </a:r>
          </a:p>
          <a:p>
            <a:pPr lvl="1" algn="l" rtl="0"/>
            <a:r>
              <a:rPr lang="en-US" sz="2200" dirty="0"/>
              <a:t>Martin Fowler, Kent </a:t>
            </a:r>
            <a:r>
              <a:rPr lang="en-US" sz="2200" dirty="0" smtClean="0"/>
              <a:t>Beck, </a:t>
            </a:r>
            <a:r>
              <a:rPr lang="en-US" sz="2200" dirty="0"/>
              <a:t>John </a:t>
            </a:r>
            <a:r>
              <a:rPr lang="en-US" sz="2200" dirty="0" smtClean="0"/>
              <a:t>Brant, William </a:t>
            </a:r>
            <a:r>
              <a:rPr lang="en-US" sz="2200" dirty="0" err="1" smtClean="0"/>
              <a:t>Opdyke</a:t>
            </a:r>
            <a:r>
              <a:rPr lang="en-US" sz="2200" dirty="0"/>
              <a:t>, </a:t>
            </a:r>
            <a:r>
              <a:rPr lang="en-US" sz="2200" dirty="0" smtClean="0"/>
              <a:t>Don Roberts</a:t>
            </a:r>
            <a:endParaRPr lang="fa-IR" sz="2200" dirty="0" smtClean="0"/>
          </a:p>
          <a:p>
            <a:pPr lvl="1"/>
            <a:r>
              <a:rPr lang="fa-IR" sz="2400" dirty="0" smtClean="0"/>
              <a:t>کتابی قدیمی، ولی همچنان زنده و </a:t>
            </a:r>
            <a:r>
              <a:rPr lang="fa-IR" sz="2400" dirty="0"/>
              <a:t>پرخواننده (</a:t>
            </a:r>
            <a:r>
              <a:rPr lang="fa-IR" sz="2400" dirty="0" smtClean="0"/>
              <a:t>همین </a:t>
            </a:r>
            <a:r>
              <a:rPr lang="fa-IR" sz="2400" dirty="0"/>
              <a:t>کتاب </a:t>
            </a:r>
            <a:r>
              <a:rPr lang="fa-IR" sz="2400" dirty="0" smtClean="0"/>
              <a:t>را پیشنهاد می‌کنیم)</a:t>
            </a:r>
          </a:p>
          <a:p>
            <a:pPr marL="365760" lvl="1" indent="0" algn="l" rtl="0">
              <a:buNone/>
            </a:pPr>
            <a:endParaRPr lang="fa-IR" sz="1500" dirty="0" smtClean="0"/>
          </a:p>
          <a:p>
            <a:pPr algn="l" rtl="0"/>
            <a:r>
              <a:rPr lang="en-US" sz="2400" b="1" dirty="0" smtClean="0"/>
              <a:t>Refactoring</a:t>
            </a:r>
            <a:r>
              <a:rPr lang="en-US" sz="2400" dirty="0" smtClean="0"/>
              <a:t>, Ruby Edition</a:t>
            </a:r>
          </a:p>
          <a:p>
            <a:pPr lvl="1" algn="l" rtl="0"/>
            <a:r>
              <a:rPr lang="en-US" sz="2200" dirty="0"/>
              <a:t>Jay </a:t>
            </a:r>
            <a:r>
              <a:rPr lang="en-US" sz="2200" dirty="0" smtClean="0"/>
              <a:t>Fields, Shane </a:t>
            </a:r>
            <a:r>
              <a:rPr lang="en-US" sz="2200" dirty="0" err="1" smtClean="0"/>
              <a:t>Harvie</a:t>
            </a:r>
            <a:r>
              <a:rPr lang="en-US" sz="2200" dirty="0" smtClean="0"/>
              <a:t>, Martin Fowler, and </a:t>
            </a:r>
            <a:r>
              <a:rPr lang="en-US" sz="2200" dirty="0"/>
              <a:t>Kent </a:t>
            </a:r>
            <a:r>
              <a:rPr lang="en-US" sz="2200" dirty="0" smtClean="0"/>
              <a:t>Black</a:t>
            </a:r>
          </a:p>
          <a:p>
            <a:pPr lvl="1" algn="r"/>
            <a:r>
              <a:rPr lang="fa-IR" sz="2400" dirty="0" smtClean="0"/>
              <a:t>بسیار شبیه نسخه قبلی همین کتاب</a:t>
            </a:r>
            <a:endParaRPr lang="en-US" sz="2400" dirty="0" smtClean="0"/>
          </a:p>
          <a:p>
            <a:pPr lvl="1" algn="r"/>
            <a:r>
              <a:rPr lang="fa-IR" sz="2400" dirty="0" smtClean="0"/>
              <a:t>البته برنامه‌ها به جای جاوا، این بار با </a:t>
            </a:r>
            <a:r>
              <a:rPr lang="en-US" sz="2400" dirty="0" smtClean="0"/>
              <a:t>Ruby</a:t>
            </a:r>
            <a:r>
              <a:rPr lang="fa-IR" sz="2400" dirty="0" smtClean="0"/>
              <a:t> نوشته شده‌اند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7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برخی صفحات مفید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en.wikipedia.org/wiki/Code_refactoring</a:t>
            </a:r>
            <a:endParaRPr lang="en-US" sz="2400" dirty="0" smtClean="0"/>
          </a:p>
          <a:p>
            <a:pPr algn="l" rtl="0"/>
            <a:r>
              <a:rPr lang="en-US" sz="2400" dirty="0">
                <a:hlinkClick r:id="rId3"/>
              </a:rPr>
              <a:t>http://refactoring.com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algn="l" rtl="0"/>
            <a:r>
              <a:rPr lang="en-US" sz="2400" dirty="0">
                <a:hlinkClick r:id="rId4"/>
              </a:rPr>
              <a:t>http://refactoring.com/catalog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</a:p>
          <a:p>
            <a:pPr algn="l" rtl="0"/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sourcemaking.com/refactoring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73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/>
              <a:t>کدهای</a:t>
            </a:r>
            <a:r>
              <a:rPr lang="fa-IR" dirty="0"/>
              <a:t> </a:t>
            </a:r>
            <a:r>
              <a:rPr lang="fa-IR" dirty="0" smtClean="0"/>
              <a:t>خودتان </a:t>
            </a:r>
            <a:r>
              <a:rPr lang="fa-IR" dirty="0"/>
              <a:t>را بازآرایی </a:t>
            </a:r>
            <a:r>
              <a:rPr lang="fa-IR" dirty="0" smtClean="0"/>
              <a:t>کنید</a:t>
            </a:r>
          </a:p>
          <a:p>
            <a:r>
              <a:rPr lang="fa-IR" dirty="0" err="1" smtClean="0"/>
              <a:t>تکنيک‌های</a:t>
            </a:r>
            <a:r>
              <a:rPr lang="fa-IR" dirty="0" smtClean="0"/>
              <a:t> بازآرایی را در محیط توسعه مورد </a:t>
            </a:r>
            <a:r>
              <a:rPr lang="fa-IR" dirty="0" err="1" smtClean="0"/>
              <a:t>علاقه‌تان</a:t>
            </a:r>
            <a:r>
              <a:rPr lang="fa-IR" dirty="0" smtClean="0"/>
              <a:t> بررسی کنید</a:t>
            </a:r>
            <a:endParaRPr lang="fa-IR" dirty="0"/>
          </a:p>
          <a:p>
            <a:r>
              <a:rPr lang="fa-IR" dirty="0" err="1" smtClean="0"/>
              <a:t>کدهایی</a:t>
            </a:r>
            <a:r>
              <a:rPr lang="fa-IR" dirty="0" smtClean="0"/>
              <a:t> که همراه </a:t>
            </a:r>
            <a:r>
              <a:rPr lang="fa-IR" dirty="0" err="1" smtClean="0"/>
              <a:t>اين</a:t>
            </a:r>
            <a:r>
              <a:rPr lang="fa-IR" dirty="0" smtClean="0"/>
              <a:t> </a:t>
            </a:r>
            <a:r>
              <a:rPr lang="fa-IR" dirty="0" err="1" smtClean="0"/>
              <a:t>ويديو</a:t>
            </a:r>
            <a:r>
              <a:rPr lang="fa-IR" dirty="0" smtClean="0"/>
              <a:t> ارائه </a:t>
            </a:r>
            <a:r>
              <a:rPr lang="fa-IR" dirty="0" err="1" smtClean="0"/>
              <a:t>می‌شود</a:t>
            </a:r>
            <a:r>
              <a:rPr lang="fa-IR" dirty="0" smtClean="0"/>
              <a:t> را بازآرایی کنید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لطیفه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وقتی به مدیر پروژه بگویید: </a:t>
            </a:r>
            <a:r>
              <a:rPr lang="fa-IR" dirty="0" err="1" smtClean="0"/>
              <a:t>می‌خواهم</a:t>
            </a:r>
            <a:r>
              <a:rPr lang="fa-IR" dirty="0" smtClean="0"/>
              <a:t> </a:t>
            </a:r>
            <a:r>
              <a:rPr lang="fa-IR" dirty="0" err="1" smtClean="0"/>
              <a:t>برنامه‌هایم</a:t>
            </a:r>
            <a:r>
              <a:rPr lang="fa-IR" dirty="0" smtClean="0"/>
              <a:t> را بازآرایی کنم</a:t>
            </a:r>
          </a:p>
          <a:p>
            <a:pPr lvl="1"/>
            <a:r>
              <a:rPr lang="fa-IR" dirty="0" smtClean="0"/>
              <a:t>برنامه‌هایی که کار می‌کنند</a:t>
            </a:r>
          </a:p>
          <a:p>
            <a:pPr lvl="1"/>
            <a:r>
              <a:rPr lang="fa-IR" dirty="0" smtClean="0"/>
              <a:t>و ممکن است این کار حتی باعث به وجود آمدن اشکالاتی در برنامه شود</a:t>
            </a:r>
          </a:p>
          <a:p>
            <a:r>
              <a:rPr lang="fa-IR" dirty="0" smtClean="0"/>
              <a:t>چهره مدیر پروژه چگونه خواهد بود؟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390901"/>
            <a:ext cx="218276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media.philly.com/images/101813_paul-holmgren_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11" y="4265028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s4.mm.bing.net/th?id=HN.608005474872921062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27" y="384701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tatic3.thedrum.com/uploads/drum_basic_article/121893/main_images/joshua%20koran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83" y="4114800"/>
            <a:ext cx="2418677" cy="236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بازآرایی چه نمی‌کند؟ (کارهایی که بازآرایی نیستند)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تغییر در رفتار برنامه</a:t>
            </a:r>
          </a:p>
          <a:p>
            <a:r>
              <a:rPr lang="fa-IR" dirty="0" smtClean="0"/>
              <a:t>ایجاد امکانات جدید</a:t>
            </a:r>
          </a:p>
          <a:p>
            <a:r>
              <a:rPr lang="fa-IR" dirty="0" smtClean="0"/>
              <a:t>رفع باگ</a:t>
            </a:r>
          </a:p>
          <a:p>
            <a:pPr lvl="1"/>
            <a:r>
              <a:rPr lang="fa-IR" dirty="0" smtClean="0"/>
              <a:t>(معمولاً) بازآرایی زمانی اتفاق می‌افتد که نرم‌افزار به درستی کار می‌کند</a:t>
            </a:r>
          </a:p>
          <a:p>
            <a:pPr lvl="1"/>
            <a:endParaRPr lang="fa-IR" dirty="0"/>
          </a:p>
          <a:p>
            <a:r>
              <a:rPr lang="fa-IR" dirty="0" smtClean="0"/>
              <a:t>دقت کنید:</a:t>
            </a:r>
          </a:p>
          <a:p>
            <a:pPr lvl="1"/>
            <a:r>
              <a:rPr lang="fa-IR" dirty="0" smtClean="0"/>
              <a:t>در حالت عادی وقتی در حال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هستیم، به یکی از کارهای فوق مشغولیم</a:t>
            </a:r>
          </a:p>
          <a:p>
            <a:pPr lvl="1"/>
            <a:r>
              <a:rPr lang="fa-IR" dirty="0" smtClean="0"/>
              <a:t>و یا در حال تولید کدهای تست (آزمون واحد) هستیم</a:t>
            </a:r>
          </a:p>
          <a:p>
            <a:r>
              <a:rPr lang="fa-IR" dirty="0" smtClean="0"/>
              <a:t>بازآرایی: حالتی جدید در </a:t>
            </a:r>
            <a:r>
              <a:rPr lang="fa-IR" dirty="0" err="1" smtClean="0"/>
              <a:t>برنامه‌نویسی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112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بازآرایی چه می‌کند؟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بهبود ساختار داخلی برنامه</a:t>
            </a:r>
          </a:p>
          <a:p>
            <a:r>
              <a:rPr lang="fa-IR" dirty="0" smtClean="0"/>
              <a:t>اجرای </a:t>
            </a:r>
            <a:r>
              <a:rPr lang="fa-IR" dirty="0" err="1" smtClean="0"/>
              <a:t>فرایندی</a:t>
            </a:r>
            <a:r>
              <a:rPr lang="fa-IR" dirty="0" smtClean="0"/>
              <a:t> منظم برای تمیز کردن کد</a:t>
            </a:r>
          </a:p>
          <a:p>
            <a:r>
              <a:rPr lang="fa-IR" dirty="0" smtClean="0"/>
              <a:t>بهبود طراحی برنامه بعد از نوشتن کد</a:t>
            </a:r>
          </a:p>
          <a:p>
            <a:pPr lvl="1"/>
            <a:r>
              <a:rPr lang="fa-IR" dirty="0" err="1" smtClean="0"/>
              <a:t>فرایندهای</a:t>
            </a:r>
            <a:r>
              <a:rPr lang="fa-IR" dirty="0" smtClean="0"/>
              <a:t> چابک تولید نرم‌افزار</a:t>
            </a:r>
          </a:p>
          <a:p>
            <a:pPr lvl="1"/>
            <a:r>
              <a:rPr lang="fa-IR" dirty="0" smtClean="0"/>
              <a:t>بهبود دایمی طراحی برنامه</a:t>
            </a:r>
          </a:p>
        </p:txBody>
      </p:sp>
    </p:spTree>
    <p:extLst>
      <p:ext uri="{BB962C8B-B14F-4D97-AF65-F5344CB8AC3E}">
        <p14:creationId xmlns:p14="http://schemas.microsoft.com/office/powerpoint/2010/main" val="2519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بازآرایی چه فوایدی دارد؟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/>
              <a:t>کاهش احتمال </a:t>
            </a:r>
            <a:r>
              <a:rPr lang="fa-IR" dirty="0" smtClean="0"/>
              <a:t>ایجاد </a:t>
            </a:r>
            <a:r>
              <a:rPr lang="fa-IR" dirty="0"/>
              <a:t>شدن باگ</a:t>
            </a:r>
          </a:p>
          <a:p>
            <a:r>
              <a:rPr lang="fa-IR" dirty="0"/>
              <a:t>فراهم آمدن کدهایی که </a:t>
            </a:r>
            <a:r>
              <a:rPr lang="fa-IR" dirty="0" err="1"/>
              <a:t>راحت‌تر</a:t>
            </a:r>
            <a:r>
              <a:rPr lang="fa-IR" dirty="0"/>
              <a:t> </a:t>
            </a:r>
            <a:r>
              <a:rPr lang="fa-IR" dirty="0" err="1" smtClean="0"/>
              <a:t>می‌توانیم</a:t>
            </a:r>
            <a:r>
              <a:rPr lang="fa-IR" dirty="0" smtClean="0"/>
              <a:t> </a:t>
            </a:r>
            <a:r>
              <a:rPr lang="fa-IR" dirty="0"/>
              <a:t>با آن‌ها کار </a:t>
            </a:r>
            <a:r>
              <a:rPr lang="fa-IR" dirty="0" smtClean="0"/>
              <a:t>کنیم</a:t>
            </a:r>
          </a:p>
          <a:p>
            <a:r>
              <a:rPr lang="fa-IR" dirty="0" smtClean="0"/>
              <a:t>افزایش خوانایی برنامه‌ها</a:t>
            </a:r>
          </a:p>
          <a:p>
            <a:pPr lvl="1"/>
            <a:r>
              <a:rPr lang="fa-IR" dirty="0"/>
              <a:t>ساختار داخلی کد شفاف‌تر و صریح‌تر می‌شود</a:t>
            </a:r>
          </a:p>
          <a:p>
            <a:r>
              <a:rPr lang="fa-IR" dirty="0" smtClean="0"/>
              <a:t>کاهش پیچیدگی کد</a:t>
            </a:r>
          </a:p>
          <a:p>
            <a:r>
              <a:rPr lang="fa-IR" dirty="0" smtClean="0"/>
              <a:t>تسریع </a:t>
            </a:r>
            <a:r>
              <a:rPr lang="fa-IR" dirty="0" err="1" smtClean="0"/>
              <a:t>برنامه‌نویسی</a:t>
            </a:r>
            <a:endParaRPr lang="fa-IR" dirty="0" smtClean="0"/>
          </a:p>
          <a:p>
            <a:r>
              <a:rPr lang="fa-IR" dirty="0" smtClean="0"/>
              <a:t>کمک به پیدا کردن باگ‌ها</a:t>
            </a:r>
          </a:p>
          <a:p>
            <a:r>
              <a:rPr lang="fa-IR" dirty="0" smtClean="0"/>
              <a:t>افزایش قابلیت نگهداری کد</a:t>
            </a:r>
          </a:p>
          <a:p>
            <a:pPr lvl="1"/>
            <a:r>
              <a:rPr lang="fa-IR" dirty="0" smtClean="0"/>
              <a:t>امکان تغییر یا گسترش برنامه</a:t>
            </a:r>
          </a:p>
        </p:txBody>
      </p:sp>
    </p:spTree>
    <p:extLst>
      <p:ext uri="{BB962C8B-B14F-4D97-AF65-F5344CB8AC3E}">
        <p14:creationId xmlns:p14="http://schemas.microsoft.com/office/powerpoint/2010/main" val="32659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بازآرایی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 </a:t>
            </a:r>
            <a:r>
              <a:rPr lang="fa-IR" dirty="0"/>
              <a:t>هر مرحله، </a:t>
            </a:r>
            <a:r>
              <a:rPr lang="fa-IR" dirty="0" smtClean="0"/>
              <a:t>یک اشکال ساختاری در </a:t>
            </a:r>
            <a:r>
              <a:rPr lang="fa-IR" dirty="0"/>
              <a:t>متن برنامه </a:t>
            </a:r>
            <a:r>
              <a:rPr lang="fa-IR" dirty="0" smtClean="0"/>
              <a:t>پیدا </a:t>
            </a:r>
            <a:r>
              <a:rPr lang="fa-IR" dirty="0" err="1" smtClean="0"/>
              <a:t>می‌کنیم</a:t>
            </a:r>
            <a:endParaRPr lang="fa-IR" dirty="0" smtClean="0"/>
          </a:p>
          <a:p>
            <a:pPr lvl="1"/>
            <a:r>
              <a:rPr lang="fa-IR" dirty="0" smtClean="0"/>
              <a:t>مثلاً یک متد که زیادی طولانی شده است</a:t>
            </a:r>
            <a:endParaRPr lang="fa-IR" dirty="0"/>
          </a:p>
          <a:p>
            <a:pPr lvl="1"/>
            <a:r>
              <a:rPr lang="fa-IR" dirty="0"/>
              <a:t>منظور از اشکال، </a:t>
            </a:r>
            <a:r>
              <a:rPr lang="fa-IR" dirty="0" err="1"/>
              <a:t>باگ</a:t>
            </a:r>
            <a:r>
              <a:rPr lang="fa-IR" dirty="0"/>
              <a:t> </a:t>
            </a:r>
            <a:r>
              <a:rPr lang="fa-IR" dirty="0" smtClean="0"/>
              <a:t>نیست</a:t>
            </a:r>
            <a:endParaRPr lang="fa-IR" dirty="0"/>
          </a:p>
          <a:p>
            <a:pPr lvl="1"/>
            <a:r>
              <a:rPr lang="fa-IR" dirty="0"/>
              <a:t>هر </a:t>
            </a:r>
            <a:r>
              <a:rPr lang="fa-IR" dirty="0" smtClean="0"/>
              <a:t>یک </a:t>
            </a:r>
            <a:r>
              <a:rPr lang="fa-IR" dirty="0"/>
              <a:t>از </a:t>
            </a:r>
            <a:r>
              <a:rPr lang="fa-IR" dirty="0" smtClean="0"/>
              <a:t>این </a:t>
            </a:r>
            <a:r>
              <a:rPr lang="fa-IR" dirty="0"/>
              <a:t>علائم و اشکالات ساختاری، </a:t>
            </a:r>
            <a:r>
              <a:rPr lang="fa-IR" dirty="0" smtClean="0"/>
              <a:t>یک «</a:t>
            </a:r>
            <a:r>
              <a:rPr lang="fa-IR" b="1" dirty="0"/>
              <a:t>بوی بد</a:t>
            </a:r>
            <a:r>
              <a:rPr lang="fa-IR" dirty="0"/>
              <a:t>» </a:t>
            </a:r>
            <a:r>
              <a:rPr lang="fa-IR" dirty="0" smtClean="0"/>
              <a:t>در </a:t>
            </a:r>
            <a:r>
              <a:rPr lang="fa-IR" dirty="0"/>
              <a:t>برنامه </a:t>
            </a:r>
            <a:r>
              <a:rPr lang="fa-IR" dirty="0" smtClean="0"/>
              <a:t>هستند</a:t>
            </a:r>
          </a:p>
          <a:p>
            <a:pPr lvl="1"/>
            <a:r>
              <a:rPr lang="en-US" dirty="0" smtClean="0"/>
              <a:t>Bad Smells</a:t>
            </a:r>
            <a:endParaRPr lang="fa-IR" dirty="0"/>
          </a:p>
          <a:p>
            <a:r>
              <a:rPr lang="fa-IR" dirty="0"/>
              <a:t>هر </a:t>
            </a:r>
            <a:r>
              <a:rPr lang="fa-IR" dirty="0" smtClean="0"/>
              <a:t>«بوی بد»، </a:t>
            </a:r>
            <a:r>
              <a:rPr lang="fa-IR" dirty="0"/>
              <a:t>با </a:t>
            </a:r>
            <a:r>
              <a:rPr lang="fa-IR" dirty="0" smtClean="0"/>
              <a:t>یک تکنیک </a:t>
            </a:r>
            <a:r>
              <a:rPr lang="fa-IR" dirty="0"/>
              <a:t>مشخص برطرف می‌شود</a:t>
            </a:r>
          </a:p>
          <a:p>
            <a:pPr lvl="1"/>
            <a:r>
              <a:rPr lang="fa-IR" b="1" dirty="0" smtClean="0"/>
              <a:t>تکنیک بازآرایی (</a:t>
            </a:r>
            <a:r>
              <a:rPr lang="en-US" dirty="0" smtClean="0"/>
              <a:t>Refactoring Techniques</a:t>
            </a:r>
            <a:r>
              <a:rPr lang="fa-IR" b="1" dirty="0" smtClean="0"/>
              <a:t>)</a:t>
            </a:r>
            <a:endParaRPr lang="fa-IR" b="1" dirty="0"/>
          </a:p>
          <a:p>
            <a:endParaRPr lang="fa-I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2492</Words>
  <Application>Microsoft Office PowerPoint</Application>
  <PresentationFormat>On-screen Show (4:3)</PresentationFormat>
  <Paragraphs>474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B Nazanin</vt:lpstr>
      <vt:lpstr>B Titr</vt:lpstr>
      <vt:lpstr>Arial</vt:lpstr>
      <vt:lpstr>Constantia</vt:lpstr>
      <vt:lpstr>Wingdings 2</vt:lpstr>
      <vt:lpstr>Century Schoolbook</vt:lpstr>
      <vt:lpstr>Wingdings</vt:lpstr>
      <vt:lpstr>B Traffic</vt:lpstr>
      <vt:lpstr>Calibri</vt:lpstr>
      <vt:lpstr>Consolas</vt:lpstr>
      <vt:lpstr>Oriel</vt:lpstr>
      <vt:lpstr>بازآرایی برنامه Code Refactoring</vt:lpstr>
      <vt:lpstr>سرفصل مطالب</vt:lpstr>
      <vt:lpstr>دستخط برنامه‌نویس</vt:lpstr>
      <vt:lpstr>بازآرایی (Refactoring)</vt:lpstr>
      <vt:lpstr>تعریف بازآرایی</vt:lpstr>
      <vt:lpstr>بازآرایی چه نمی‌کند؟ (کارهایی که بازآرایی نیستند)</vt:lpstr>
      <vt:lpstr>بازآرایی چه می‌کند؟</vt:lpstr>
      <vt:lpstr>بازآرایی چه فوایدی دارد؟</vt:lpstr>
      <vt:lpstr>فرایند بازآرایی</vt:lpstr>
      <vt:lpstr>مثال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کد بازآرایی شده:</vt:lpstr>
      <vt:lpstr>مرور مثال</vt:lpstr>
      <vt:lpstr>بوهای بد در کد و تکنیک‌های بازآرایی</vt:lpstr>
      <vt:lpstr>«بوی بد» در برنامه</vt:lpstr>
      <vt:lpstr>افراد مهم در حوزه بازآرایی</vt:lpstr>
      <vt:lpstr>مثال</vt:lpstr>
      <vt:lpstr>بوی بد: کد تکراری (Duplicated Code)</vt:lpstr>
      <vt:lpstr>بوی بد: متد طولانی (Long Method)</vt:lpstr>
      <vt:lpstr>بوهای بد در کد</vt:lpstr>
      <vt:lpstr>مطالعه تکمیلی: سایر بوهای بد در کد</vt:lpstr>
      <vt:lpstr>تکنیک‌های بازآرایی</vt:lpstr>
      <vt:lpstr>تکنیک انتقال (Move)</vt:lpstr>
      <vt:lpstr>بالا کشیدن متد (Pull up method)</vt:lpstr>
      <vt:lpstr>پایین آوردن متد (Push Down method)</vt:lpstr>
      <vt:lpstr>تکنیک‌های بازآرایی</vt:lpstr>
      <vt:lpstr>تبدیل شروط (If) به چندریختی (Polymorphism)</vt:lpstr>
      <vt:lpstr>معرفی شیء پارامتر (Introduce Parameter Object)</vt:lpstr>
      <vt:lpstr>سایر تکنیک‌های بازآرایی</vt:lpstr>
      <vt:lpstr>استعاره دو کلاه </vt:lpstr>
      <vt:lpstr>پشتیبانی از بازآرایی در محیطهای توسعه</vt:lpstr>
      <vt:lpstr>تمرین عملی بازآرایی در یک محیط توسعه</vt:lpstr>
      <vt:lpstr>تمرین عملی</vt:lpstr>
      <vt:lpstr>مطالب تکمیلی</vt:lpstr>
      <vt:lpstr>زمان بازآرایی</vt:lpstr>
      <vt:lpstr>تأثیر بازآرایی در کارایی (performance)</vt:lpstr>
      <vt:lpstr>ریسک بازآرایی</vt:lpstr>
      <vt:lpstr>مهار خطر بازآرایی</vt:lpstr>
      <vt:lpstr>جایگاه بازآرایی در متدولوژی‌های چابک</vt:lpstr>
      <vt:lpstr>مخالفان بازآرایی</vt:lpstr>
      <vt:lpstr>بازآرایی برای انطباق با الگوهای طراحی</vt:lpstr>
      <vt:lpstr>دردسرهای بازآرایی</vt:lpstr>
      <vt:lpstr>تحلیل استاتیک کد</vt:lpstr>
      <vt:lpstr>افراد مهم در حوزه بازآرایی</vt:lpstr>
      <vt:lpstr>جمع‌بندی</vt:lpstr>
      <vt:lpstr>جمع‌بندی</vt:lpstr>
      <vt:lpstr>نقل قول</vt:lpstr>
      <vt:lpstr>کتاب‌های مرجع</vt:lpstr>
      <vt:lpstr>برخی صفحات مفید</vt:lpstr>
      <vt:lpstr>تمرین</vt:lpstr>
      <vt:lpstr>لطیفه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1065</cp:revision>
  <dcterms:created xsi:type="dcterms:W3CDTF">2006-08-16T00:00:00Z</dcterms:created>
  <dcterms:modified xsi:type="dcterms:W3CDTF">2018-09-23T12:55:15Z</dcterms:modified>
</cp:coreProperties>
</file>