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368" r:id="rId3"/>
    <p:sldId id="393" r:id="rId4"/>
    <p:sldId id="465" r:id="rId5"/>
    <p:sldId id="466" r:id="rId6"/>
    <p:sldId id="566" r:id="rId7"/>
    <p:sldId id="567" r:id="rId8"/>
    <p:sldId id="467" r:id="rId9"/>
    <p:sldId id="526" r:id="rId10"/>
    <p:sldId id="468" r:id="rId11"/>
    <p:sldId id="527" r:id="rId12"/>
    <p:sldId id="469" r:id="rId13"/>
    <p:sldId id="535" r:id="rId14"/>
    <p:sldId id="528" r:id="rId15"/>
    <p:sldId id="471" r:id="rId16"/>
    <p:sldId id="529" r:id="rId17"/>
    <p:sldId id="533" r:id="rId18"/>
    <p:sldId id="530" r:id="rId19"/>
    <p:sldId id="532" r:id="rId20"/>
    <p:sldId id="531" r:id="rId21"/>
    <p:sldId id="476" r:id="rId22"/>
    <p:sldId id="541" r:id="rId23"/>
    <p:sldId id="472" r:id="rId24"/>
    <p:sldId id="473" r:id="rId25"/>
    <p:sldId id="536" r:id="rId26"/>
    <p:sldId id="540" r:id="rId27"/>
    <p:sldId id="542" r:id="rId28"/>
    <p:sldId id="479" r:id="rId29"/>
    <p:sldId id="482" r:id="rId30"/>
    <p:sldId id="543" r:id="rId31"/>
    <p:sldId id="544" r:id="rId32"/>
    <p:sldId id="549" r:id="rId33"/>
    <p:sldId id="545" r:id="rId34"/>
    <p:sldId id="546" r:id="rId35"/>
    <p:sldId id="547" r:id="rId36"/>
    <p:sldId id="488" r:id="rId37"/>
    <p:sldId id="489" r:id="rId38"/>
    <p:sldId id="551" r:id="rId39"/>
    <p:sldId id="550" r:id="rId40"/>
    <p:sldId id="496" r:id="rId41"/>
    <p:sldId id="534" r:id="rId42"/>
    <p:sldId id="552" r:id="rId43"/>
    <p:sldId id="554" r:id="rId44"/>
    <p:sldId id="553" r:id="rId45"/>
    <p:sldId id="557" r:id="rId46"/>
    <p:sldId id="555" r:id="rId47"/>
    <p:sldId id="558" r:id="rId48"/>
    <p:sldId id="560" r:id="rId49"/>
    <p:sldId id="559" r:id="rId50"/>
    <p:sldId id="568" r:id="rId51"/>
    <p:sldId id="564" r:id="rId52"/>
    <p:sldId id="561" r:id="rId53"/>
    <p:sldId id="562" r:id="rId54"/>
    <p:sldId id="497" r:id="rId55"/>
    <p:sldId id="498" r:id="rId56"/>
    <p:sldId id="569" r:id="rId57"/>
    <p:sldId id="570" r:id="rId58"/>
    <p:sldId id="500" r:id="rId59"/>
    <p:sldId id="499" r:id="rId60"/>
    <p:sldId id="503" r:id="rId61"/>
    <p:sldId id="593" r:id="rId62"/>
    <p:sldId id="572" r:id="rId63"/>
    <p:sldId id="594" r:id="rId64"/>
    <p:sldId id="571" r:id="rId65"/>
    <p:sldId id="504" r:id="rId66"/>
    <p:sldId id="574" r:id="rId67"/>
    <p:sldId id="505" r:id="rId68"/>
    <p:sldId id="508" r:id="rId69"/>
    <p:sldId id="573" r:id="rId70"/>
    <p:sldId id="509" r:id="rId71"/>
    <p:sldId id="510" r:id="rId72"/>
    <p:sldId id="512" r:id="rId73"/>
    <p:sldId id="575" r:id="rId74"/>
    <p:sldId id="576" r:id="rId75"/>
    <p:sldId id="577" r:id="rId76"/>
    <p:sldId id="578" r:id="rId77"/>
    <p:sldId id="580" r:id="rId78"/>
    <p:sldId id="584" r:id="rId79"/>
    <p:sldId id="586" r:id="rId80"/>
    <p:sldId id="587" r:id="rId81"/>
    <p:sldId id="588" r:id="rId82"/>
    <p:sldId id="589" r:id="rId83"/>
    <p:sldId id="556" r:id="rId84"/>
    <p:sldId id="513" r:id="rId85"/>
    <p:sldId id="514" r:id="rId86"/>
    <p:sldId id="581" r:id="rId87"/>
    <p:sldId id="583" r:id="rId88"/>
    <p:sldId id="517" r:id="rId89"/>
    <p:sldId id="565" r:id="rId90"/>
    <p:sldId id="591" r:id="rId91"/>
    <p:sldId id="595" r:id="rId92"/>
    <p:sldId id="450" r:id="rId93"/>
    <p:sldId id="592" r:id="rId94"/>
    <p:sldId id="388" r:id="rId95"/>
    <p:sldId id="389" r:id="rId96"/>
    <p:sldId id="390" r:id="rId97"/>
    <p:sldId id="391" r:id="rId98"/>
    <p:sldId id="392" r:id="rId99"/>
    <p:sldId id="271" r:id="rId100"/>
    <p:sldId id="596" r:id="rId101"/>
    <p:sldId id="597" r:id="rId10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5"/>
      <p:bold r:id="rId106"/>
      <p:italic r:id="rId107"/>
      <p:boldItalic r:id="rId108"/>
    </p:embeddedFont>
    <p:embeddedFont>
      <p:font typeface="Consolas" panose="020B0609020204030204" pitchFamily="49" charset="0"/>
      <p:regular r:id="rId109"/>
      <p:bold r:id="rId110"/>
      <p:italic r:id="rId111"/>
      <p:boldItalic r:id="rId112"/>
    </p:embeddedFont>
    <p:embeddedFont>
      <p:font typeface="B Nazanin" panose="00000400000000000000" pitchFamily="2" charset="-78"/>
      <p:regular r:id="rId113"/>
      <p:bold r:id="rId114"/>
    </p:embeddedFont>
    <p:embeddedFont>
      <p:font typeface="B Titr" panose="00000700000000000000" pitchFamily="2" charset="-78"/>
      <p:bold r:id="rId115"/>
    </p:embeddedFont>
    <p:embeddedFont>
      <p:font typeface="Constantia" panose="02030602050306030303" pitchFamily="18" charset="0"/>
      <p:regular r:id="rId116"/>
      <p:bold r:id="rId117"/>
      <p:italic r:id="rId118"/>
      <p:boldItalic r:id="rId119"/>
    </p:embeddedFont>
    <p:embeddedFont>
      <p:font typeface="IranNastaliq" panose="02020505000000020003" pitchFamily="18" charset="0"/>
      <p:regular r:id="rId120"/>
    </p:embeddedFont>
    <p:embeddedFont>
      <p:font typeface="Wingdings 2" panose="05020102010507070707" pitchFamily="18" charset="2"/>
      <p:regular r:id="rId121"/>
    </p:embeddedFont>
    <p:embeddedFont>
      <p:font typeface="B Traffic" panose="00000400000000000000" pitchFamily="2" charset="-78"/>
      <p:regular r:id="rId122"/>
      <p:bold r:id="rId123"/>
    </p:embeddedFont>
    <p:embeddedFont>
      <p:font typeface="Century Schoolbook" panose="020B0604020202020204" charset="0"/>
      <p:regular r:id="rId124"/>
      <p:bold r:id="rId125"/>
      <p:italic r:id="rId126"/>
      <p:boldItalic r:id="rId1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F6A"/>
    <a:srgbClr val="DBF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0924" autoAdjust="0"/>
  </p:normalViewPr>
  <p:slideViewPr>
    <p:cSldViewPr>
      <p:cViewPr varScale="1">
        <p:scale>
          <a:sx n="84" d="100"/>
          <a:sy n="84" d="100"/>
        </p:scale>
        <p:origin x="144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font" Target="fonts/font13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8.fntdata"/><Relationship Id="rId16" Type="http://schemas.openxmlformats.org/officeDocument/2006/relationships/slide" Target="slides/slide15.xml"/><Relationship Id="rId107" Type="http://schemas.openxmlformats.org/officeDocument/2006/relationships/font" Target="fonts/font3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19.fntdata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9.fntdata"/><Relationship Id="rId118" Type="http://schemas.openxmlformats.org/officeDocument/2006/relationships/font" Target="fonts/font14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font" Target="fonts/font4.fntdata"/><Relationship Id="rId124" Type="http://schemas.openxmlformats.org/officeDocument/2006/relationships/font" Target="fonts/font20.fntdata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10.fntdata"/><Relationship Id="rId119" Type="http://schemas.openxmlformats.org/officeDocument/2006/relationships/font" Target="fonts/font15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5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120" Type="http://schemas.openxmlformats.org/officeDocument/2006/relationships/font" Target="fonts/font16.fntdata"/><Relationship Id="rId125" Type="http://schemas.openxmlformats.org/officeDocument/2006/relationships/font" Target="fonts/font2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6.fntdata"/><Relationship Id="rId115" Type="http://schemas.openxmlformats.org/officeDocument/2006/relationships/font" Target="fonts/font11.fntdata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1.fntdata"/><Relationship Id="rId126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7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7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font" Target="fonts/font2.fntdata"/><Relationship Id="rId127" Type="http://schemas.openxmlformats.org/officeDocument/2006/relationships/font" Target="fonts/font2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20890-761A-4299-9238-4BAD64078D6B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51122-0F67-45B8-9AC4-0892EA40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9/docs/api/java/util/Set.html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boolean</a:t>
            </a:r>
            <a:r>
              <a:rPr lang="en-US" dirty="0" smtClean="0"/>
              <a:t> add​(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ype parameter in Set"/>
              </a:rPr>
              <a:t>E</a:t>
            </a:r>
            <a:r>
              <a:rPr lang="en-US" dirty="0" smtClean="0"/>
              <a:t> 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 the specified element to this set if it is not already present (optional operation). More formally, adds the specified element e to this set if the set contains no element e2 such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thatObjects.equals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(e, e2). If this set already contains the element, the call leaves the set unchanged and returns false. In combination with the restriction on constructors, this ensures that sets never contain duplicate elements.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0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688" b="1">
                <a:solidFill>
                  <a:schemeClr val="tx2"/>
                </a:solidFill>
                <a:cs typeface="B Titr" pitchFamily="2" charset="-78"/>
              </a:defRPr>
            </a:lvl1pPr>
            <a:lvl2pPr marL="428625" indent="0" algn="ctr">
              <a:buNone/>
            </a:lvl2pPr>
            <a:lvl3pPr marL="857250" indent="0" algn="ctr">
              <a:buNone/>
            </a:lvl3pPr>
            <a:lvl4pPr marL="1285875" indent="0" algn="ctr">
              <a:buNone/>
            </a:lvl4pPr>
            <a:lvl5pPr marL="1714500" indent="0" algn="ctr">
              <a:buNone/>
            </a:lvl5pPr>
            <a:lvl6pPr marL="2143125" indent="0" algn="ctr">
              <a:buNone/>
            </a:lvl6pPr>
            <a:lvl7pPr marL="2571750" indent="0" algn="ctr">
              <a:buNone/>
            </a:lvl7pPr>
            <a:lvl8pPr marL="3000375" indent="0" algn="ctr">
              <a:buNone/>
            </a:lvl8pPr>
            <a:lvl9pPr marL="34290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875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0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94"/>
              </a:spcBef>
              <a:spcAft>
                <a:spcPts val="375"/>
              </a:spcAft>
              <a:buFontTx/>
              <a:buNone/>
              <a:defRPr sz="1125"/>
            </a:lvl1pPr>
            <a:lvl2pPr>
              <a:defRPr sz="1125"/>
            </a:lvl2pPr>
            <a:lvl3pPr>
              <a:defRPr sz="938"/>
            </a:lvl3pPr>
            <a:lvl4pPr>
              <a:defRPr sz="844"/>
            </a:lvl4pPr>
            <a:lvl5pPr>
              <a:defRPr sz="844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7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375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57175" indent="-257175">
              <a:lnSpc>
                <a:spcPct val="13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3000">
                <a:cs typeface="B Nazanin" pitchFamily="2" charset="-78"/>
              </a:defRPr>
            </a:lvl1pPr>
            <a:lvl2pPr>
              <a:lnSpc>
                <a:spcPct val="130000"/>
              </a:lnSpc>
              <a:defRPr sz="2625">
                <a:cs typeface="B Nazanin" pitchFamily="2" charset="-78"/>
              </a:defRPr>
            </a:lvl2pPr>
            <a:lvl3pPr>
              <a:lnSpc>
                <a:spcPct val="130000"/>
              </a:lnSpc>
              <a:defRPr sz="2250">
                <a:cs typeface="B Nazanin" pitchFamily="2" charset="-78"/>
              </a:defRPr>
            </a:lvl3pPr>
            <a:lvl4pPr>
              <a:lnSpc>
                <a:spcPct val="130000"/>
              </a:lnSpc>
              <a:defRPr sz="2250">
                <a:cs typeface="B Nazanin" pitchFamily="2" charset="-78"/>
              </a:defRPr>
            </a:lvl4pPr>
            <a:lvl5pPr>
              <a:lnSpc>
                <a:spcPct val="130000"/>
              </a:lnSpc>
              <a:defRPr sz="1875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60960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8572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2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ظرف‌ها و ساختمان‌های داده</a:t>
            </a:r>
            <a:endParaRPr kumimoji="0" lang="en-US" sz="1125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8572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13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313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7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8572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2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12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125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3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85725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5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85725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5" y="6565374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0" y="228600"/>
            <a:ext cx="2057400" cy="2895600"/>
          </a:xfrm>
        </p:spPr>
        <p:txBody>
          <a:bodyPr>
            <a:normAutofit/>
          </a:bodyPr>
          <a:lstStyle>
            <a:lvl1pPr>
              <a:defRPr sz="3375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763000" cy="6248400"/>
          </a:xfrm>
        </p:spPr>
        <p:txBody>
          <a:bodyPr>
            <a:normAutofit/>
          </a:bodyPr>
          <a:lstStyle>
            <a:lvl1pPr marL="257175" indent="-257175">
              <a:lnSpc>
                <a:spcPct val="13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3000">
                <a:cs typeface="B Nazanin" pitchFamily="2" charset="-78"/>
              </a:defRPr>
            </a:lvl1pPr>
            <a:lvl2pPr>
              <a:lnSpc>
                <a:spcPct val="130000"/>
              </a:lnSpc>
              <a:defRPr sz="2625">
                <a:cs typeface="B Nazanin" pitchFamily="2" charset="-78"/>
              </a:defRPr>
            </a:lvl2pPr>
            <a:lvl3pPr>
              <a:lnSpc>
                <a:spcPct val="130000"/>
              </a:lnSpc>
              <a:defRPr sz="2250">
                <a:cs typeface="B Nazanin" pitchFamily="2" charset="-78"/>
              </a:defRPr>
            </a:lvl3pPr>
            <a:lvl4pPr>
              <a:lnSpc>
                <a:spcPct val="130000"/>
              </a:lnSpc>
              <a:defRPr sz="2250">
                <a:cs typeface="B Nazanin" pitchFamily="2" charset="-78"/>
              </a:defRPr>
            </a:lvl4pPr>
            <a:lvl5pPr>
              <a:lnSpc>
                <a:spcPct val="130000"/>
              </a:lnSpc>
              <a:defRPr sz="1875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60198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8572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2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ظرف‌ها و ساختمان‌های داده</a:t>
            </a:r>
            <a:endParaRPr kumimoji="0" lang="en-US" sz="1125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8572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13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313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7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8572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12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125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125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3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85725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5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85725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5" y="6565374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r">
              <a:buNone/>
              <a:defRPr sz="2813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688" b="1">
                <a:solidFill>
                  <a:schemeClr val="tx2"/>
                </a:solidFill>
              </a:defRPr>
            </a:lvl1pPr>
            <a:lvl2pPr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375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875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875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875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75"/>
              </a:spcBef>
              <a:spcAft>
                <a:spcPts val="938"/>
              </a:spcAft>
              <a:buNone/>
              <a:defRPr sz="1125"/>
            </a:lvl1pPr>
            <a:lvl2pPr>
              <a:buNone/>
              <a:defRPr sz="1125"/>
            </a:lvl2pPr>
            <a:lvl3pPr>
              <a:buNone/>
              <a:defRPr sz="938"/>
            </a:lvl3pPr>
            <a:lvl4pPr>
              <a:buNone/>
              <a:defRPr sz="844"/>
            </a:lvl4pPr>
            <a:lvl5pPr>
              <a:buNone/>
              <a:defRPr sz="844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725" tIns="42863" rIns="85725" bIns="42863" anchor="t" compatLnSpc="1"/>
          <a:lstStyle/>
          <a:p>
            <a:endParaRPr kumimoji="0" lang="en-US" sz="1688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88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2813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indent="-257175" algn="r" rtl="1" eaLnBrk="1" latinLnBrk="0" hangingPunct="1">
        <a:spcBef>
          <a:spcPts val="563"/>
        </a:spcBef>
        <a:buClr>
          <a:schemeClr val="accent1"/>
        </a:buClr>
        <a:buSzPct val="70000"/>
        <a:buFont typeface="Wingdings"/>
        <a:buChar char=""/>
        <a:defRPr kumimoji="0"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indent="-257175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indent="-17145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628775" indent="-17145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6pPr>
      <a:lvl7pPr marL="1885950" indent="-17145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313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143125" indent="-17145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313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400300" indent="-17145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313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cup.ir/javacu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ظرف‌ها و ساختمان‌های داده</a:t>
            </a:r>
            <a:br>
              <a:rPr lang="fa-IR" dirty="0" smtClean="0"/>
            </a:br>
            <a:r>
              <a:rPr lang="en-US" sz="2625" dirty="0"/>
              <a:t>Containers and Data Structures</a:t>
            </a:r>
            <a:endParaRPr lang="en-US" sz="2719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250" dirty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25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 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71750" y="938662"/>
            <a:ext cx="5786438" cy="177596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sz="2813" dirty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sz="2813" dirty="0" err="1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sz="2813" dirty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sz="2813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sz="2813" dirty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sz="2813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2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مثال: کلاس </a:t>
            </a:r>
            <a:r>
              <a:rPr lang="en-US" dirty="0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a-IR" sz="2300" dirty="0" smtClean="0"/>
              <a:t>نمونه کاربرد کلاس </a:t>
            </a:r>
            <a:r>
              <a:rPr lang="en-US" sz="2300" dirty="0" err="1" smtClean="0"/>
              <a:t>java.util.ArrayList</a:t>
            </a:r>
            <a:endParaRPr lang="en-US" sz="2300" dirty="0" smtClean="0"/>
          </a:p>
          <a:p>
            <a:pPr lvl="1"/>
            <a:r>
              <a:rPr lang="en-US" sz="2300" dirty="0" smtClean="0"/>
              <a:t>ArrayList</a:t>
            </a:r>
            <a:r>
              <a:rPr lang="fa-IR" sz="2300" dirty="0" smtClean="0"/>
              <a:t> مانند آرایه‌ای است که امکان تغییر اندازه (طول) آن وجود دارد (</a:t>
            </a:r>
            <a:r>
              <a:rPr lang="en-US" sz="2300" dirty="0"/>
              <a:t>resizable array</a:t>
            </a:r>
            <a:r>
              <a:rPr lang="fa-IR" sz="2300" dirty="0" smtClean="0"/>
              <a:t>)</a:t>
            </a:r>
            <a:endParaRPr lang="en-US" sz="2300" dirty="0" smtClean="0"/>
          </a:p>
          <a:p>
            <a:endParaRPr lang="en-US" sz="2300" dirty="0" smtClean="0"/>
          </a:p>
          <a:p>
            <a:endParaRPr lang="en-US" sz="1100" dirty="0"/>
          </a:p>
          <a:p>
            <a:endParaRPr lang="fa-IR" sz="2300" dirty="0" smtClean="0"/>
          </a:p>
          <a:p>
            <a:r>
              <a:rPr lang="fa-IR" sz="2300" dirty="0" smtClean="0"/>
              <a:t>در ابتدا، </a:t>
            </a:r>
            <a:r>
              <a:rPr lang="en-US" sz="2300" dirty="0" smtClean="0"/>
              <a:t>ArrayList</a:t>
            </a:r>
            <a:r>
              <a:rPr lang="fa-IR" sz="2300" dirty="0" smtClean="0"/>
              <a:t> خالی است، </a:t>
            </a:r>
            <a:r>
              <a:rPr lang="fa-IR" sz="2000" dirty="0" err="1" smtClean="0"/>
              <a:t>به‌مرور</a:t>
            </a:r>
            <a:r>
              <a:rPr lang="fa-IR" sz="2000" dirty="0" smtClean="0"/>
              <a:t> </a:t>
            </a:r>
            <a:r>
              <a:rPr lang="fa-IR" sz="2300" dirty="0" err="1" smtClean="0"/>
              <a:t>می‌توانیم</a:t>
            </a:r>
            <a:r>
              <a:rPr lang="fa-IR" sz="2300" dirty="0" smtClean="0"/>
              <a:t> عناصری به این فهرست اضافه یا کم کنیم</a:t>
            </a:r>
          </a:p>
          <a:p>
            <a:r>
              <a:rPr lang="fa-IR" sz="2300" dirty="0" smtClean="0"/>
              <a:t>شیء </a:t>
            </a:r>
            <a:r>
              <a:rPr lang="en-US" sz="2300" dirty="0" smtClean="0"/>
              <a:t>students</a:t>
            </a:r>
            <a:r>
              <a:rPr lang="fa-IR" sz="2300" dirty="0" smtClean="0"/>
              <a:t> در کد فوق، مانند ظرفی است که اشیاء مختلفی را در خود نگه می‌دارد</a:t>
            </a:r>
          </a:p>
          <a:p>
            <a:r>
              <a:rPr lang="fa-IR" sz="2300" dirty="0" smtClean="0"/>
              <a:t>اشکال شیء </a:t>
            </a:r>
            <a:r>
              <a:rPr lang="en-US" sz="2300" dirty="0" smtClean="0"/>
              <a:t>students</a:t>
            </a:r>
            <a:r>
              <a:rPr lang="fa-IR" sz="2300" dirty="0" smtClean="0"/>
              <a:t> : هر شیئی از هر نوعی قابل افزودن به </a:t>
            </a:r>
            <a:r>
              <a:rPr lang="en-US" sz="2300" dirty="0" smtClean="0"/>
              <a:t>students</a:t>
            </a:r>
            <a:r>
              <a:rPr lang="fa-IR" sz="2300" dirty="0" smtClean="0"/>
              <a:t> است</a:t>
            </a:r>
          </a:p>
          <a:p>
            <a:pPr lvl="1"/>
            <a:r>
              <a:rPr lang="fa-IR" sz="2300" dirty="0"/>
              <a:t>اما معمولاً اعضایی از یک جنس را در یک ظرف قرار </a:t>
            </a:r>
            <a:r>
              <a:rPr lang="fa-IR" sz="2300" dirty="0" smtClean="0"/>
              <a:t>می‌دهیم</a:t>
            </a:r>
            <a:endParaRPr lang="fa-IR" sz="2300" dirty="0"/>
          </a:p>
        </p:txBody>
      </p:sp>
      <p:sp>
        <p:nvSpPr>
          <p:cNvPr id="4" name="Rectangle 3"/>
          <p:cNvSpPr/>
          <p:nvPr/>
        </p:nvSpPr>
        <p:spPr>
          <a:xfrm>
            <a:off x="228600" y="2668250"/>
            <a:ext cx="6896100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ArrayList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ArrayList();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"Ali </a:t>
            </a:r>
            <a:r>
              <a:rPr lang="en-US" sz="2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Alavi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Taghavi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30178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غلط‌نامه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 smtClean="0"/>
              <a:t>جلسه شماره 14: ظرف‌ها </a:t>
            </a:r>
            <a:r>
              <a:rPr lang="fa-IR" dirty="0"/>
              <a:t>و ساختمان‌های </a:t>
            </a:r>
            <a:r>
              <a:rPr lang="fa-IR" dirty="0" smtClean="0"/>
              <a:t>داده</a:t>
            </a:r>
          </a:p>
          <a:p>
            <a:r>
              <a:rPr lang="fa-IR" dirty="0" smtClean="0"/>
              <a:t>اسلاید شماره </a:t>
            </a:r>
            <a:r>
              <a:rPr lang="fa-IR" dirty="0" smtClean="0"/>
              <a:t>39</a:t>
            </a:r>
          </a:p>
          <a:p>
            <a:r>
              <a:rPr lang="fa-IR" dirty="0" smtClean="0"/>
              <a:t>دقیقه 48 در فیلم آموزشی</a:t>
            </a:r>
            <a:endParaRPr lang="fa-IR" dirty="0" smtClean="0"/>
          </a:p>
          <a:p>
            <a:r>
              <a:rPr lang="fa-IR" dirty="0" smtClean="0">
                <a:solidFill>
                  <a:srgbClr val="C00000"/>
                </a:solidFill>
              </a:rPr>
              <a:t>آن‌چه گفته شده بود:</a:t>
            </a:r>
          </a:p>
          <a:p>
            <a:pPr lvl="1"/>
            <a:r>
              <a:rPr lang="fa-IR" dirty="0"/>
              <a:t>اگر شیئی تکراری به مجموعه اضافه شود، شیء قدیمی حذف می‌شود</a:t>
            </a:r>
          </a:p>
          <a:p>
            <a:r>
              <a:rPr lang="fa-IR" dirty="0" smtClean="0">
                <a:solidFill>
                  <a:srgbClr val="00B050"/>
                </a:solidFill>
              </a:rPr>
              <a:t>آن‌چه صحیح است:</a:t>
            </a:r>
          </a:p>
          <a:p>
            <a:pPr lvl="1"/>
            <a:r>
              <a:rPr lang="fa-IR" dirty="0"/>
              <a:t>اگر تلاش کنید شیئی تکراری به مجموعه اضافه شود، مجموعه تغییری نمی‌کند</a:t>
            </a:r>
          </a:p>
          <a:p>
            <a:pPr lvl="1"/>
            <a:r>
              <a:rPr lang="fa-IR" dirty="0"/>
              <a:t>شیءتکراری: شیئی که با یکی از اعضای موجود مجموعه برابر است (براساس متد </a:t>
            </a:r>
            <a:r>
              <a:rPr lang="en-US" dirty="0" smtClean="0"/>
              <a:t>equals</a:t>
            </a:r>
            <a:r>
              <a:rPr lang="fa-IR" dirty="0" smtClean="0"/>
              <a:t>)</a:t>
            </a:r>
          </a:p>
          <a:p>
            <a:r>
              <a:rPr lang="fa-IR" dirty="0" smtClean="0"/>
              <a:t>بنابراین اگر سعی کنید یک شیء تکراری به یک </a:t>
            </a:r>
            <a:r>
              <a:rPr lang="en-US" dirty="0" smtClean="0"/>
              <a:t>Set</a:t>
            </a:r>
            <a:r>
              <a:rPr lang="fa-IR" dirty="0" smtClean="0"/>
              <a:t> اضافه کنید، </a:t>
            </a:r>
            <a:br>
              <a:rPr lang="fa-IR" dirty="0" smtClean="0"/>
            </a:br>
            <a:r>
              <a:rPr lang="fa-IR" dirty="0" smtClean="0"/>
              <a:t>شیء جدید جایگزین شیء قبلی نمی‌شود،</a:t>
            </a:r>
            <a:br>
              <a:rPr lang="fa-IR" dirty="0" smtClean="0"/>
            </a:br>
            <a:r>
              <a:rPr lang="fa-IR" dirty="0" smtClean="0"/>
              <a:t>بلکه شیء قبلی حفظ می‌شود و شیء جدید به مجموعه اضافه نمی‌شود</a:t>
            </a:r>
          </a:p>
        </p:txBody>
      </p:sp>
    </p:spTree>
    <p:extLst>
      <p:ext uri="{BB962C8B-B14F-4D97-AF65-F5344CB8AC3E}">
        <p14:creationId xmlns:p14="http://schemas.microsoft.com/office/powerpoint/2010/main" val="26087346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غلط‌نامه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جلسه شماره 14: ظرف‌ها </a:t>
            </a:r>
            <a:r>
              <a:rPr lang="fa-IR" dirty="0"/>
              <a:t>و ساختمان‌های </a:t>
            </a:r>
            <a:r>
              <a:rPr lang="fa-IR" dirty="0" smtClean="0"/>
              <a:t>داده</a:t>
            </a:r>
          </a:p>
          <a:p>
            <a:r>
              <a:rPr lang="fa-IR" dirty="0" smtClean="0"/>
              <a:t>اسلاید شماره 97</a:t>
            </a:r>
          </a:p>
          <a:p>
            <a:r>
              <a:rPr lang="fa-IR" dirty="0" smtClean="0"/>
              <a:t>دقیقه 151 </a:t>
            </a:r>
            <a:r>
              <a:rPr lang="fa-IR" dirty="0"/>
              <a:t>در فیلم </a:t>
            </a:r>
            <a:r>
              <a:rPr lang="fa-IR" dirty="0" smtClean="0"/>
              <a:t>آموزشی (2 ساعت و 31 دقیقه بعد از شروع ویدیو)</a:t>
            </a:r>
            <a:endParaRPr lang="fa-IR" dirty="0" smtClean="0"/>
          </a:p>
          <a:p>
            <a:r>
              <a:rPr lang="fa-IR" dirty="0" smtClean="0">
                <a:solidFill>
                  <a:srgbClr val="C00000"/>
                </a:solidFill>
              </a:rPr>
              <a:t>آن‌چه گفته شده بود:</a:t>
            </a:r>
          </a:p>
          <a:p>
            <a:pPr lvl="1"/>
            <a:r>
              <a:rPr lang="fa-IR" dirty="0"/>
              <a:t>مطمئن شوید که اگر دو خودروی همنام به مجموعه اضافه شود، خودروی اول حذف می‌شود</a:t>
            </a:r>
          </a:p>
          <a:p>
            <a:r>
              <a:rPr lang="fa-IR" dirty="0" smtClean="0">
                <a:solidFill>
                  <a:srgbClr val="00B050"/>
                </a:solidFill>
              </a:rPr>
              <a:t>آن‌چه صحیح است:</a:t>
            </a:r>
          </a:p>
          <a:p>
            <a:pPr lvl="1"/>
            <a:r>
              <a:rPr lang="fa-IR" sz="2800" dirty="0"/>
              <a:t>مطمئن شوید که اگر دو خودروی همنام به مجموعه اضافه شود، خودروی دومی اضافه نمی‌شود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78214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محدود کردن نوع اشیاء لیست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sz="2700" dirty="0"/>
              <a:t>کد روبرو خطای کامپایل ندارد</a:t>
            </a:r>
          </a:p>
          <a:p>
            <a:pPr lvl="1"/>
            <a:r>
              <a:rPr lang="fa-IR" sz="2400" dirty="0"/>
              <a:t>ولی معمولاً نمی‌خواهیم اجازه دهیم</a:t>
            </a:r>
            <a:br>
              <a:rPr lang="fa-IR" sz="2400" dirty="0"/>
            </a:br>
            <a:r>
              <a:rPr lang="fa-IR" sz="2400" dirty="0"/>
              <a:t>که یک ظرف اشیائی از انواع مختلف را نگه دارد</a:t>
            </a:r>
          </a:p>
          <a:p>
            <a:r>
              <a:rPr lang="fa-IR" sz="2700" dirty="0"/>
              <a:t>لیست‌ها، می‌توانند نوع اشیاء درون خود را مشخص کنند</a:t>
            </a:r>
          </a:p>
          <a:p>
            <a:r>
              <a:rPr lang="fa-IR" sz="2700" dirty="0" smtClean="0"/>
              <a:t>در </a:t>
            </a:r>
            <a:r>
              <a:rPr lang="fa-IR" sz="2700" dirty="0"/>
              <a:t>کد زیر، به ظرف </a:t>
            </a:r>
            <a:r>
              <a:rPr lang="en-US" sz="2700" dirty="0"/>
              <a:t>students</a:t>
            </a:r>
            <a:r>
              <a:rPr lang="fa-IR" sz="2700" dirty="0"/>
              <a:t> فقط اشیائی از نوع </a:t>
            </a:r>
            <a:r>
              <a:rPr lang="en-US" sz="2700" dirty="0"/>
              <a:t>Student</a:t>
            </a:r>
            <a:r>
              <a:rPr lang="fa-IR" sz="2700" dirty="0"/>
              <a:t> می‌توان اضافه کرد:</a:t>
            </a:r>
          </a:p>
          <a:p>
            <a:endParaRPr lang="fa-IR" sz="2700" dirty="0"/>
          </a:p>
          <a:p>
            <a:r>
              <a:rPr lang="fa-IR" sz="2700" dirty="0"/>
              <a:t>به این تکنیک، اشیاء عام (</a:t>
            </a:r>
            <a:r>
              <a:rPr lang="en-US" sz="2700" dirty="0"/>
              <a:t>generics</a:t>
            </a:r>
            <a:r>
              <a:rPr lang="fa-IR" sz="2700" dirty="0"/>
              <a:t>) گفته می‌شود </a:t>
            </a:r>
            <a:r>
              <a:rPr lang="fa-IR" sz="2700" dirty="0" smtClean="0"/>
              <a:t>(بعداً </a:t>
            </a:r>
            <a:r>
              <a:rPr lang="fa-IR" sz="2700" dirty="0" err="1" smtClean="0"/>
              <a:t>دراین‌باره</a:t>
            </a:r>
            <a:r>
              <a:rPr lang="fa-IR" sz="2700" dirty="0" smtClean="0"/>
              <a:t> </a:t>
            </a:r>
            <a:r>
              <a:rPr lang="fa-IR" sz="2700" dirty="0"/>
              <a:t>صحبت می‌کنیم)</a:t>
            </a:r>
          </a:p>
          <a:p>
            <a:r>
              <a:rPr lang="fa-IR" sz="2700" dirty="0" smtClean="0"/>
              <a:t>مثال:</a:t>
            </a:r>
            <a:endParaRPr lang="fa-IR" sz="2700" dirty="0"/>
          </a:p>
          <a:p>
            <a:endParaRPr 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52400" y="1066800"/>
            <a:ext cx="5410200" cy="1446550"/>
          </a:xfrm>
          <a:custGeom>
            <a:avLst/>
            <a:gdLst>
              <a:gd name="connsiteX0" fmla="*/ 0 w 6896100"/>
              <a:gd name="connsiteY0" fmla="*/ 0 h 1569660"/>
              <a:gd name="connsiteX1" fmla="*/ 6896100 w 6896100"/>
              <a:gd name="connsiteY1" fmla="*/ 0 h 1569660"/>
              <a:gd name="connsiteX2" fmla="*/ 6896100 w 6896100"/>
              <a:gd name="connsiteY2" fmla="*/ 1569660 h 1569660"/>
              <a:gd name="connsiteX3" fmla="*/ 0 w 6896100"/>
              <a:gd name="connsiteY3" fmla="*/ 1569660 h 1569660"/>
              <a:gd name="connsiteX4" fmla="*/ 0 w 6896100"/>
              <a:gd name="connsiteY4" fmla="*/ 0 h 1569660"/>
              <a:gd name="connsiteX0" fmla="*/ 0 w 6896100"/>
              <a:gd name="connsiteY0" fmla="*/ 0 h 1569660"/>
              <a:gd name="connsiteX1" fmla="*/ 6896100 w 6896100"/>
              <a:gd name="connsiteY1" fmla="*/ 0 h 1569660"/>
              <a:gd name="connsiteX2" fmla="*/ 4672189 w 6896100"/>
              <a:gd name="connsiteY2" fmla="*/ 1569660 h 1569660"/>
              <a:gd name="connsiteX3" fmla="*/ 0 w 6896100"/>
              <a:gd name="connsiteY3" fmla="*/ 1569660 h 1569660"/>
              <a:gd name="connsiteX4" fmla="*/ 0 w 6896100"/>
              <a:gd name="connsiteY4" fmla="*/ 0 h 1569660"/>
              <a:gd name="connsiteX0" fmla="*/ 0 w 6896100"/>
              <a:gd name="connsiteY0" fmla="*/ 0 h 1569660"/>
              <a:gd name="connsiteX1" fmla="*/ 6896100 w 6896100"/>
              <a:gd name="connsiteY1" fmla="*/ 0 h 1569660"/>
              <a:gd name="connsiteX2" fmla="*/ 4672189 w 6896100"/>
              <a:gd name="connsiteY2" fmla="*/ 1569660 h 1569660"/>
              <a:gd name="connsiteX3" fmla="*/ 0 w 6896100"/>
              <a:gd name="connsiteY3" fmla="*/ 1569660 h 1569660"/>
              <a:gd name="connsiteX4" fmla="*/ 0 w 6896100"/>
              <a:gd name="connsiteY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6100" h="1569660">
                <a:moveTo>
                  <a:pt x="0" y="0"/>
                </a:moveTo>
                <a:lnTo>
                  <a:pt x="6896100" y="0"/>
                </a:lnTo>
                <a:cubicBezTo>
                  <a:pt x="6154796" y="523220"/>
                  <a:pt x="7885760" y="854529"/>
                  <a:pt x="4672189" y="1569660"/>
                </a:cubicBezTo>
                <a:lnTo>
                  <a:pt x="0" y="15696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ArrayList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ArrayList();</a:t>
            </a:r>
          </a:p>
          <a:p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"Ali </a:t>
            </a:r>
            <a:r>
              <a:rPr lang="en-US" sz="2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Alavi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Taghavi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Object());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4038600"/>
            <a:ext cx="876300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5181600"/>
            <a:ext cx="6858000" cy="1107996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"Ali </a:t>
            </a:r>
            <a:r>
              <a:rPr lang="en-US" sz="2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Alavi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Taghavi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Object());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548688"/>
            <a:ext cx="462776" cy="4460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5129186"/>
            <a:ext cx="479503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92" y="5953535"/>
            <a:ext cx="462776" cy="44604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676400" y="3967625"/>
            <a:ext cx="1371600" cy="5281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ounded Rectangle 10"/>
          <p:cNvSpPr/>
          <p:nvPr/>
        </p:nvSpPr>
        <p:spPr>
          <a:xfrm>
            <a:off x="6858000" y="3962400"/>
            <a:ext cx="1371600" cy="5281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269024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مثال‌هایی از </a:t>
            </a:r>
            <a:r>
              <a:rPr lang="en-US" dirty="0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250" b="1" i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sz="2250" b="1" i="1" dirty="0">
              <a:solidFill>
                <a:srgbClr val="000000"/>
              </a:solidFill>
              <a:latin typeface="Courier New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4300" y="1087666"/>
            <a:ext cx="9029700" cy="25699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&lt;Student&gt;();</a:t>
            </a:r>
          </a:p>
          <a:p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300" b="1" dirty="0">
                <a:solidFill>
                  <a:srgbClr val="2A00FF"/>
                </a:solidFill>
                <a:latin typeface="Consolas" panose="020B0609020204030204" pitchFamily="49" charset="0"/>
              </a:rPr>
              <a:t>"Ali </a:t>
            </a:r>
            <a:r>
              <a:rPr lang="en-US" sz="23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Alavi</a:t>
            </a:r>
            <a:r>
              <a:rPr lang="en-US" sz="23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3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3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3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Taghavi</a:t>
            </a:r>
            <a:r>
              <a:rPr lang="en-US" sz="23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300" b="1" dirty="0">
                <a:solidFill>
                  <a:srgbClr val="2A00FF"/>
                </a:solidFill>
                <a:latin typeface="Consolas" panose="020B0609020204030204" pitchFamily="49" charset="0"/>
              </a:rPr>
              <a:t>"Ali </a:t>
            </a:r>
            <a:r>
              <a:rPr lang="en-US" sz="23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Alavi</a:t>
            </a:r>
            <a:r>
              <a:rPr lang="en-US" sz="23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en-US" sz="2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" y="3733800"/>
            <a:ext cx="8648700" cy="25699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2A00FF"/>
                </a:solidFill>
                <a:latin typeface="Consolas" panose="020B0609020204030204" pitchFamily="49" charset="0"/>
              </a:rPr>
              <a:t>"Ali </a:t>
            </a:r>
            <a:r>
              <a:rPr lang="en-US" sz="2300" dirty="0" err="1">
                <a:solidFill>
                  <a:srgbClr val="2A00FF"/>
                </a:solidFill>
                <a:latin typeface="Consolas" panose="020B0609020204030204" pitchFamily="49" charset="0"/>
              </a:rPr>
              <a:t>Alavi</a:t>
            </a:r>
            <a:r>
              <a:rPr lang="en-US" sz="2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300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3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2A00FF"/>
                </a:solidFill>
                <a:latin typeface="Consolas" panose="020B0609020204030204" pitchFamily="49" charset="0"/>
              </a:rPr>
              <a:t>Taghavi</a:t>
            </a:r>
            <a:r>
              <a:rPr lang="en-US" sz="2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2A00FF"/>
                </a:solidFill>
                <a:latin typeface="Consolas" panose="020B0609020204030204" pitchFamily="49" charset="0"/>
              </a:rPr>
              <a:t>"Ali </a:t>
            </a:r>
            <a:r>
              <a:rPr lang="en-US" sz="2300" dirty="0" err="1">
                <a:solidFill>
                  <a:srgbClr val="2A00FF"/>
                </a:solidFill>
                <a:latin typeface="Consolas" panose="020B0609020204030204" pitchFamily="49" charset="0"/>
              </a:rPr>
              <a:t>Alavi</a:t>
            </a:r>
            <a:r>
              <a:rPr lang="en-US" sz="2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6403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واسط </a:t>
            </a:r>
            <a:r>
              <a:rPr lang="en-US" dirty="0" err="1" smtClean="0"/>
              <a:t>java.util.List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درباره واسط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400" dirty="0" smtClean="0"/>
              <a:t>برخی متدهای مهم کلاس </a:t>
            </a:r>
            <a:r>
              <a:rPr lang="en-US" sz="2400" dirty="0" smtClean="0"/>
              <a:t>ArrayList</a:t>
            </a:r>
            <a:r>
              <a:rPr lang="fa-IR" sz="2400" dirty="0" smtClean="0"/>
              <a:t> 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size()</a:t>
            </a:r>
            <a:r>
              <a:rPr lang="fa-I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طول فهرست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fa-I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فهرست </a:t>
            </a:r>
            <a:r>
              <a:rPr lang="fa-IR" sz="2400" dirty="0">
                <a:solidFill>
                  <a:srgbClr val="000000"/>
                </a:solidFill>
                <a:latin typeface="Consolas" panose="020B0609020204030204" pitchFamily="49" charset="0"/>
              </a:rPr>
              <a:t>خالی است یا خیر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contains(Object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a-IR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وجود شیء </a:t>
            </a:r>
            <a:r>
              <a:rPr lang="fa-IR" sz="2400" dirty="0">
                <a:solidFill>
                  <a:srgbClr val="000000"/>
                </a:solidFill>
                <a:latin typeface="Consolas" panose="020B0609020204030204" pitchFamily="49" charset="0"/>
              </a:rPr>
              <a:t>موردنظر 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در فهرست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add(E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 </a:t>
            </a:r>
            <a:r>
              <a:rPr lang="fa-IR" sz="2400" dirty="0">
                <a:solidFill>
                  <a:srgbClr val="000000"/>
                </a:solidFill>
                <a:latin typeface="Consolas" panose="020B0609020204030204" pitchFamily="49" charset="0"/>
              </a:rPr>
              <a:t>یک عضو به فهرست اضافه می‌کند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remove(Object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یک عضو از فهرست حذف می‌کند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remove(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عضوی با شماره </a:t>
            </a:r>
            <a:r>
              <a:rPr lang="fa-I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اندیس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موردنظر را حذف می‌کند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clear()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همه اعضای فهرست را حذف می‌کند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get(</a:t>
            </a:r>
            <a:r>
              <a:rPr lang="en-US" sz="2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عضوی که در </a:t>
            </a:r>
            <a:r>
              <a:rPr lang="fa-I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اندیس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موردنظر است را </a:t>
            </a:r>
            <a:r>
              <a:rPr lang="fa-I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برمی‌گرداند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شماره </a:t>
            </a:r>
            <a:r>
              <a:rPr lang="fa-I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اندیس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عضو موردنظر را </a:t>
            </a:r>
            <a:r>
              <a:rPr lang="fa-IR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برمی‌گرداند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2400" dirty="0" smtClean="0"/>
              <a:t>نکته: کلاس </a:t>
            </a:r>
            <a:r>
              <a:rPr lang="en-US" sz="2400" dirty="0" smtClean="0"/>
              <a:t>ArrayList</a:t>
            </a:r>
            <a:r>
              <a:rPr lang="fa-IR" sz="2400" dirty="0" smtClean="0"/>
              <a:t> واسط </a:t>
            </a:r>
            <a:r>
              <a:rPr lang="en-US" sz="2400" dirty="0" err="1" smtClean="0"/>
              <a:t>java.util.List</a:t>
            </a:r>
            <a:r>
              <a:rPr lang="fa-IR" sz="2400" dirty="0" smtClean="0"/>
              <a:t> را </a:t>
            </a:r>
            <a:r>
              <a:rPr lang="fa-IR" sz="2400" dirty="0" err="1" smtClean="0"/>
              <a:t>پیاده‌سازی</a:t>
            </a:r>
            <a:r>
              <a:rPr lang="fa-IR" sz="2400" dirty="0" smtClean="0"/>
              <a:t> کرده است</a:t>
            </a:r>
            <a:endParaRPr lang="en-US" sz="2400" dirty="0" smtClean="0"/>
          </a:p>
          <a:p>
            <a:pPr lvl="1"/>
            <a:r>
              <a:rPr lang="fa-IR" sz="2025" dirty="0" smtClean="0"/>
              <a:t>متدهای فوق همگی در واسط </a:t>
            </a:r>
            <a:r>
              <a:rPr lang="en-US" sz="2025" dirty="0" smtClean="0"/>
              <a:t>List</a:t>
            </a:r>
            <a:r>
              <a:rPr lang="fa-IR" sz="2025" dirty="0" smtClean="0"/>
              <a:t> تعیین </a:t>
            </a:r>
            <a:r>
              <a:rPr lang="fa-IR" sz="2025" dirty="0" err="1" smtClean="0"/>
              <a:t>شده‌اند</a:t>
            </a:r>
            <a:endParaRPr lang="fa-IR" sz="2025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" y="602159"/>
            <a:ext cx="411480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ArrayList&lt;E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fa-I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a-I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List&lt;E&gt;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218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00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List&lt;String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&gt; list =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Scanner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scanner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Scanner(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urier New"/>
              </a:rPr>
              <a:t>in</a:t>
            </a:r>
            <a:r>
              <a:rPr lang="en-US" sz="22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7F0055"/>
                </a:solidFill>
                <a:latin typeface="Courier New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	String input =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scanner.next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7F0055"/>
                </a:solidFill>
                <a:latin typeface="Courier New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input.equalsIgnoreCase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dirty="0">
                <a:solidFill>
                  <a:srgbClr val="2A00FF"/>
                </a:solidFill>
                <a:latin typeface="Courier New"/>
              </a:rPr>
              <a:t>"exit"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7F0055"/>
                </a:solidFill>
                <a:latin typeface="Courier New"/>
              </a:rPr>
              <a:t>		break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list.add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(input);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list.isEmpty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()){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i="1" dirty="0">
                <a:solidFill>
                  <a:srgbClr val="2A00FF"/>
                </a:solidFill>
                <a:latin typeface="Courier New"/>
              </a:rPr>
              <a:t>"No string entered"</a:t>
            </a:r>
            <a:r>
              <a:rPr lang="en-US" sz="22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}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2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2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i="1" dirty="0" err="1" smtClean="0">
                <a:solidFill>
                  <a:srgbClr val="000000"/>
                </a:solidFill>
                <a:latin typeface="Courier New"/>
              </a:rPr>
              <a:t>list.size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());</a:t>
            </a:r>
            <a:endParaRPr lang="en-US" sz="2200" b="1" i="1" dirty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7F0055"/>
                </a:solidFill>
                <a:latin typeface="Courier New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list.contains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dirty="0">
                <a:solidFill>
                  <a:srgbClr val="2A00FF"/>
                </a:solidFill>
                <a:latin typeface="Courier New"/>
              </a:rPr>
              <a:t>"Ali"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i="1" dirty="0">
                <a:solidFill>
                  <a:srgbClr val="2A00FF"/>
                </a:solidFill>
                <a:latin typeface="Courier New"/>
              </a:rPr>
              <a:t>"Ali Found</a:t>
            </a:r>
            <a:r>
              <a:rPr lang="en-US" sz="2200" b="1" i="1" dirty="0" smtClean="0">
                <a:solidFill>
                  <a:srgbClr val="2A00FF"/>
                </a:solidFill>
                <a:latin typeface="Courier New"/>
              </a:rPr>
              <a:t>!"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fa-IR" sz="2200" b="1" i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i="1" dirty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7F0055"/>
                </a:solidFill>
                <a:latin typeface="Courier New"/>
              </a:rPr>
              <a:t>	for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(String s : list) {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urier New"/>
              </a:rPr>
              <a:t>(s);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2188961"/>
            <a:ext cx="2552131" cy="401839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8" name="Rounded Rectangle 7"/>
          <p:cNvSpPr/>
          <p:nvPr/>
        </p:nvSpPr>
        <p:spPr>
          <a:xfrm>
            <a:off x="762000" y="2874761"/>
            <a:ext cx="2423837" cy="401839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" name="Rounded Rectangle 8"/>
          <p:cNvSpPr/>
          <p:nvPr/>
        </p:nvSpPr>
        <p:spPr>
          <a:xfrm>
            <a:off x="3664084" y="3865361"/>
            <a:ext cx="1822316" cy="401839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ounded Rectangle 9"/>
          <p:cNvSpPr/>
          <p:nvPr/>
        </p:nvSpPr>
        <p:spPr>
          <a:xfrm>
            <a:off x="990600" y="4170161"/>
            <a:ext cx="2297924" cy="401839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ounded Rectangle 11"/>
          <p:cNvSpPr/>
          <p:nvPr/>
        </p:nvSpPr>
        <p:spPr>
          <a:xfrm>
            <a:off x="419668" y="5160761"/>
            <a:ext cx="4685732" cy="1075217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" name="Rectangle 3"/>
          <p:cNvSpPr/>
          <p:nvPr/>
        </p:nvSpPr>
        <p:spPr>
          <a:xfrm>
            <a:off x="7973258" y="2286000"/>
            <a:ext cx="865942" cy="611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3375" b="1" dirty="0" smtClean="0">
                <a:solidFill>
                  <a:srgbClr val="632E62"/>
                </a:solidFill>
                <a:ea typeface="+mj-ea"/>
                <a:cs typeface="B Titr" pitchFamily="2" charset="-78"/>
              </a:rPr>
              <a:t>مثال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4771" y="5405735"/>
            <a:ext cx="2028119" cy="461665"/>
          </a:xfrm>
          <a:prstGeom prst="rect">
            <a:avLst/>
          </a:prstGeom>
          <a:solidFill>
            <a:srgbClr val="DBFBEC"/>
          </a:solidFill>
        </p:spPr>
        <p:txBody>
          <a:bodyPr wrap="none">
            <a:spAutoFit/>
          </a:bodyPr>
          <a:lstStyle/>
          <a:p>
            <a:r>
              <a:rPr lang="en-US" sz="2400" b="1" i="1" u="sng" dirty="0" smtClean="0">
                <a:solidFill>
                  <a:srgbClr val="C00000"/>
                </a:solidFill>
                <a:latin typeface="Courier New"/>
                <a:cs typeface="B Nazanin" pitchFamily="2" charset="-78"/>
              </a:rPr>
              <a:t>(for each)</a:t>
            </a:r>
            <a:endParaRPr lang="en-US" sz="2000" i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7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نگاهی به واسط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8496" y="501323"/>
            <a:ext cx="7924800" cy="5401479"/>
          </a:xfrm>
          <a:custGeom>
            <a:avLst/>
            <a:gdLst>
              <a:gd name="connsiteX0" fmla="*/ 0 w 7924800"/>
              <a:gd name="connsiteY0" fmla="*/ 0 h 6001643"/>
              <a:gd name="connsiteX1" fmla="*/ 7924800 w 7924800"/>
              <a:gd name="connsiteY1" fmla="*/ 0 h 6001643"/>
              <a:gd name="connsiteX2" fmla="*/ 7924800 w 7924800"/>
              <a:gd name="connsiteY2" fmla="*/ 6001643 h 6001643"/>
              <a:gd name="connsiteX3" fmla="*/ 0 w 7924800"/>
              <a:gd name="connsiteY3" fmla="*/ 6001643 h 6001643"/>
              <a:gd name="connsiteX4" fmla="*/ 0 w 7924800"/>
              <a:gd name="connsiteY4" fmla="*/ 0 h 6001643"/>
              <a:gd name="connsiteX0" fmla="*/ 0 w 7924800"/>
              <a:gd name="connsiteY0" fmla="*/ 0 h 6001643"/>
              <a:gd name="connsiteX1" fmla="*/ 3822032 w 7924800"/>
              <a:gd name="connsiteY1" fmla="*/ 0 h 6001643"/>
              <a:gd name="connsiteX2" fmla="*/ 7924800 w 7924800"/>
              <a:gd name="connsiteY2" fmla="*/ 6001643 h 6001643"/>
              <a:gd name="connsiteX3" fmla="*/ 0 w 7924800"/>
              <a:gd name="connsiteY3" fmla="*/ 6001643 h 6001643"/>
              <a:gd name="connsiteX4" fmla="*/ 0 w 7924800"/>
              <a:gd name="connsiteY4" fmla="*/ 0 h 6001643"/>
              <a:gd name="connsiteX0" fmla="*/ 0 w 7924800"/>
              <a:gd name="connsiteY0" fmla="*/ 0 h 6001643"/>
              <a:gd name="connsiteX1" fmla="*/ 3822032 w 7924800"/>
              <a:gd name="connsiteY1" fmla="*/ 0 h 6001643"/>
              <a:gd name="connsiteX2" fmla="*/ 7924800 w 7924800"/>
              <a:gd name="connsiteY2" fmla="*/ 6001643 h 6001643"/>
              <a:gd name="connsiteX3" fmla="*/ 0 w 7924800"/>
              <a:gd name="connsiteY3" fmla="*/ 6001643 h 6001643"/>
              <a:gd name="connsiteX4" fmla="*/ 0 w 7924800"/>
              <a:gd name="connsiteY4" fmla="*/ 0 h 600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4800" h="6001643">
                <a:moveTo>
                  <a:pt x="0" y="0"/>
                </a:moveTo>
                <a:lnTo>
                  <a:pt x="3822032" y="0"/>
                </a:lnTo>
                <a:cubicBezTo>
                  <a:pt x="7138737" y="1050053"/>
                  <a:pt x="6557211" y="4001095"/>
                  <a:pt x="7924800" y="6001643"/>
                </a:cubicBezTo>
                <a:lnTo>
                  <a:pt x="0" y="60016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List&lt;E&gt; {</a:t>
            </a:r>
          </a:p>
          <a:p>
            <a:pPr lvl="1"/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lvl="1"/>
            <a:r>
              <a:rPr lang="en-US" sz="2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contains(Object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add(E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remove(Object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clear();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E get(</a:t>
            </a:r>
            <a:r>
              <a:rPr lang="en-US" sz="2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E set(</a:t>
            </a:r>
            <a:r>
              <a:rPr lang="en-US" sz="2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E remove(</a:t>
            </a:r>
            <a:r>
              <a:rPr lang="en-US" sz="2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lastIndexOf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List&lt;E&gt;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subList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fromIndex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toIndex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7666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ArrayList</a:t>
            </a:r>
            <a:r>
              <a:rPr lang="fa-IR" sz="2600" dirty="0" smtClean="0"/>
              <a:t> ظرفی از </a:t>
            </a:r>
            <a:r>
              <a:rPr lang="fa-IR" sz="2600" u="sng" dirty="0" smtClean="0"/>
              <a:t>اشیاء</a:t>
            </a:r>
            <a:r>
              <a:rPr lang="fa-IR" sz="2600" dirty="0" smtClean="0"/>
              <a:t> است: هر یک از مقادیر داخل آن، یک شیء است</a:t>
            </a:r>
          </a:p>
          <a:p>
            <a:pPr lvl="1"/>
            <a:r>
              <a:rPr lang="fa-IR" sz="2225" dirty="0" smtClean="0"/>
              <a:t>انواع داده اولیه (</a:t>
            </a:r>
            <a:r>
              <a:rPr lang="en-US" sz="2225" dirty="0" smtClean="0"/>
              <a:t>primitive types</a:t>
            </a:r>
            <a:r>
              <a:rPr lang="fa-IR" sz="2225" dirty="0" smtClean="0"/>
              <a:t>) </a:t>
            </a:r>
            <a:r>
              <a:rPr lang="fa-IR" sz="2225" dirty="0" err="1" smtClean="0"/>
              <a:t>نمی‌توانند</a:t>
            </a:r>
            <a:r>
              <a:rPr lang="fa-IR" sz="2225" dirty="0" smtClean="0"/>
              <a:t> در </a:t>
            </a:r>
            <a:r>
              <a:rPr lang="en-US" sz="2225" dirty="0" smtClean="0"/>
              <a:t>ArrayList</a:t>
            </a:r>
            <a:r>
              <a:rPr lang="fa-IR" sz="2225" dirty="0" smtClean="0"/>
              <a:t> قرار گیرند</a:t>
            </a:r>
          </a:p>
          <a:p>
            <a:pPr lvl="1"/>
            <a:r>
              <a:rPr lang="fa-IR" sz="2400" dirty="0" smtClean="0"/>
              <a:t>این محدودیت برای سایر انواع </a:t>
            </a:r>
            <a:r>
              <a:rPr lang="fa-IR" sz="2400" dirty="0" err="1" smtClean="0"/>
              <a:t>ظرف‌ها</a:t>
            </a:r>
            <a:r>
              <a:rPr lang="fa-IR" sz="2400" dirty="0" smtClean="0"/>
              <a:t> (مثل </a:t>
            </a:r>
            <a:r>
              <a:rPr lang="en-US" sz="2200" dirty="0" err="1" smtClean="0"/>
              <a:t>LinkedList</a:t>
            </a:r>
            <a:r>
              <a:rPr lang="fa-IR" sz="2200" dirty="0" smtClean="0"/>
              <a:t> و </a:t>
            </a:r>
            <a:r>
              <a:rPr lang="en-US" sz="2200" dirty="0" smtClean="0"/>
              <a:t>Set</a:t>
            </a:r>
            <a:r>
              <a:rPr lang="fa-IR" sz="2400" dirty="0" smtClean="0"/>
              <a:t> و ...) هم وجود دارد</a:t>
            </a:r>
            <a:endParaRPr lang="en-US" sz="2400" dirty="0" smtClean="0"/>
          </a:p>
          <a:p>
            <a:pPr lvl="1"/>
            <a:r>
              <a:rPr lang="fa-IR" sz="2400" dirty="0" smtClean="0"/>
              <a:t>در واقع این محدودیت برای همه انواع عام (</a:t>
            </a:r>
            <a:r>
              <a:rPr lang="en-US" sz="2400" dirty="0" smtClean="0"/>
              <a:t>generics</a:t>
            </a:r>
            <a:r>
              <a:rPr lang="fa-IR" sz="2400" dirty="0" smtClean="0"/>
              <a:t>)، از جمله </a:t>
            </a:r>
            <a:r>
              <a:rPr lang="fa-IR" sz="2400" dirty="0" err="1" smtClean="0"/>
              <a:t>ظرف‌ها</a:t>
            </a:r>
            <a:r>
              <a:rPr lang="fa-IR" sz="2400" dirty="0" smtClean="0"/>
              <a:t>، وجود دارد</a:t>
            </a:r>
            <a:endParaRPr lang="en-US" sz="2400" dirty="0" smtClean="0"/>
          </a:p>
          <a:p>
            <a:pPr lvl="1"/>
            <a:r>
              <a:rPr lang="fa-IR" sz="2400" dirty="0" smtClean="0"/>
              <a:t>این محدودیت برای آرایه وجود ندارد</a:t>
            </a:r>
          </a:p>
          <a:p>
            <a:pPr lvl="1"/>
            <a:r>
              <a:rPr lang="fa-IR" sz="2400" dirty="0" smtClean="0"/>
              <a:t>مثلاً </a:t>
            </a:r>
            <a:r>
              <a:rPr lang="en-US" sz="2400" dirty="0" smtClean="0"/>
              <a:t>ArrayList&lt;int&gt;</a:t>
            </a:r>
            <a:r>
              <a:rPr lang="fa-IR" sz="2400" dirty="0" smtClean="0"/>
              <a:t> غیرممکن است، ولی </a:t>
            </a:r>
            <a:r>
              <a:rPr lang="en-US" sz="2400" dirty="0" smtClean="0"/>
              <a:t>int[ ]</a:t>
            </a:r>
            <a:r>
              <a:rPr lang="fa-IR" sz="2400" dirty="0" smtClean="0"/>
              <a:t> مجاز است</a:t>
            </a:r>
          </a:p>
          <a:p>
            <a:endParaRPr lang="en-US" sz="2775" dirty="0"/>
          </a:p>
        </p:txBody>
      </p:sp>
    </p:spTree>
    <p:extLst>
      <p:ext uri="{BB962C8B-B14F-4D97-AF65-F5344CB8AC3E}">
        <p14:creationId xmlns:p14="http://schemas.microsoft.com/office/powerpoint/2010/main" val="196868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 برای </a:t>
            </a:r>
            <a:r>
              <a:rPr lang="en-US" dirty="0" smtClean="0"/>
              <a:t>ArrayList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ایجاد فهرستی از </a:t>
            </a:r>
          </a:p>
          <a:p>
            <a:pPr lvl="1"/>
            <a:r>
              <a:rPr lang="fa-IR" dirty="0" smtClean="0"/>
              <a:t>اعداد</a:t>
            </a:r>
          </a:p>
          <a:p>
            <a:pPr lvl="1"/>
            <a:r>
              <a:rPr lang="fa-IR" dirty="0" err="1" smtClean="0"/>
              <a:t>رشته‌ها</a:t>
            </a:r>
            <a:endParaRPr lang="fa-IR" dirty="0" smtClean="0"/>
          </a:p>
          <a:p>
            <a:pPr lvl="1"/>
            <a:r>
              <a:rPr lang="fa-IR" dirty="0" smtClean="0"/>
              <a:t>دانشجویان</a:t>
            </a:r>
          </a:p>
          <a:p>
            <a:pPr lvl="1"/>
            <a:r>
              <a:rPr lang="fa-IR" dirty="0" smtClean="0"/>
              <a:t>مرور: فهرست از انواع اولیه ممکن نیست</a:t>
            </a:r>
          </a:p>
          <a:p>
            <a:r>
              <a:rPr lang="fa-IR" dirty="0" smtClean="0"/>
              <a:t>استفاده از متدهای متنوع </a:t>
            </a:r>
            <a:r>
              <a:rPr lang="en-US" dirty="0" smtClean="0"/>
              <a:t>List</a:t>
            </a:r>
            <a:r>
              <a:rPr lang="fa-IR" dirty="0" smtClean="0"/>
              <a:t> برای این اشیاء</a:t>
            </a:r>
          </a:p>
          <a:p>
            <a:r>
              <a:rPr lang="fa-IR" dirty="0" smtClean="0"/>
              <a:t>تعریف شیء با ارجاع </a:t>
            </a:r>
            <a:r>
              <a:rPr lang="en-US" dirty="0" smtClean="0"/>
              <a:t>List</a:t>
            </a:r>
            <a:r>
              <a:rPr lang="fa-IR" dirty="0" smtClean="0"/>
              <a:t> و </a:t>
            </a:r>
            <a:r>
              <a:rPr lang="fa-IR" dirty="0" err="1" smtClean="0"/>
              <a:t>نمونه‌سازی</a:t>
            </a:r>
            <a:r>
              <a:rPr lang="fa-IR" dirty="0" smtClean="0"/>
              <a:t> با </a:t>
            </a:r>
            <a:r>
              <a:rPr lang="en-US" dirty="0" smtClean="0"/>
              <a:t>ArrayList</a:t>
            </a:r>
            <a:endParaRPr lang="fa-IR" dirty="0" smtClean="0"/>
          </a:p>
          <a:p>
            <a:r>
              <a:rPr lang="fa-IR" dirty="0" smtClean="0"/>
              <a:t>تأکید بر </a:t>
            </a:r>
            <a:r>
              <a:rPr lang="en-US" dirty="0" smtClean="0"/>
              <a:t>import</a:t>
            </a:r>
            <a:r>
              <a:rPr lang="fa-IR" dirty="0" smtClean="0"/>
              <a:t> برای </a:t>
            </a:r>
            <a:r>
              <a:rPr lang="en-US" dirty="0" smtClean="0"/>
              <a:t>List</a:t>
            </a:r>
            <a:r>
              <a:rPr lang="fa-IR" dirty="0" smtClean="0"/>
              <a:t> و </a:t>
            </a:r>
            <a:r>
              <a:rPr lang="en-US" dirty="0" smtClean="0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حقوق مؤلف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813" dirty="0"/>
              <a:t>کلیه حقوق این اثر متعلق به </a:t>
            </a:r>
            <a:r>
              <a:rPr lang="fa-IR" sz="2813" dirty="0">
                <a:hlinkClick r:id="rId2"/>
              </a:rPr>
              <a:t>انجمن </a:t>
            </a:r>
            <a:r>
              <a:rPr lang="fa-IR" sz="2813" dirty="0" err="1">
                <a:hlinkClick r:id="rId2"/>
              </a:rPr>
              <a:t>جاواکاپ</a:t>
            </a:r>
            <a:r>
              <a:rPr lang="fa-IR" sz="2813" dirty="0"/>
              <a:t> است</a:t>
            </a:r>
          </a:p>
          <a:p>
            <a:r>
              <a:rPr lang="fa-IR" sz="2813" dirty="0"/>
              <a:t>بازنشر یا تدریس آن‌چه توسط </a:t>
            </a:r>
            <a:r>
              <a:rPr lang="fa-IR" sz="2813" dirty="0" err="1"/>
              <a:t>جاواکاپ</a:t>
            </a:r>
            <a:r>
              <a:rPr lang="fa-IR" sz="2813" dirty="0"/>
              <a:t> و به صورت عمومی منتشر شده است، با ذکر مرجع (</a:t>
            </a:r>
            <a:r>
              <a:rPr lang="fa-IR" sz="2813" dirty="0" err="1">
                <a:hlinkClick r:id="rId2"/>
              </a:rPr>
              <a:t>جاواکاپ</a:t>
            </a:r>
            <a:r>
              <a:rPr lang="fa-IR" sz="2813" dirty="0"/>
              <a:t>) بلامانع است</a:t>
            </a:r>
          </a:p>
          <a:p>
            <a:r>
              <a:rPr lang="fa-IR" sz="2813" dirty="0"/>
              <a:t>اگر این اثر توسط </a:t>
            </a:r>
            <a:r>
              <a:rPr lang="fa-IR" sz="2813" dirty="0" err="1">
                <a:hlinkClick r:id="rId2"/>
              </a:rPr>
              <a:t>جاواکاپ</a:t>
            </a:r>
            <a:r>
              <a:rPr lang="fa-IR" sz="2813" dirty="0"/>
              <a:t> به صورت عمومی منتشر نشده است و به صورت اختصاصی در اختیار شما یا شرکت شما قرار گرفته، بازنشر آن مجاز نیست</a:t>
            </a:r>
          </a:p>
          <a:p>
            <a:r>
              <a:rPr lang="fa-IR" sz="2813" dirty="0"/>
              <a:t>تغییر محتوای این اثر بدون اطلاع و تأیید </a:t>
            </a:r>
            <a:r>
              <a:rPr lang="fa-IR" sz="2813" dirty="0">
                <a:hlinkClick r:id="rId2"/>
              </a:rPr>
              <a:t>انجمن </a:t>
            </a:r>
            <a:r>
              <a:rPr lang="fa-IR" sz="2813" dirty="0" err="1">
                <a:hlinkClick r:id="rId2"/>
              </a:rPr>
              <a:t>جاواکاپ</a:t>
            </a:r>
            <a:r>
              <a:rPr lang="fa-IR" sz="2813" dirty="0"/>
              <a:t> مجاز نیست</a:t>
            </a:r>
          </a:p>
        </p:txBody>
      </p:sp>
    </p:spTree>
    <p:extLst>
      <p:ext uri="{BB962C8B-B14F-4D97-AF65-F5344CB8AC3E}">
        <p14:creationId xmlns:p14="http://schemas.microsoft.com/office/powerpoint/2010/main" val="21656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آرایه بهتر است یا </a:t>
            </a:r>
            <a:r>
              <a:rPr lang="en-US" dirty="0" smtClean="0"/>
              <a:t>ArrayList</a:t>
            </a:r>
            <a:r>
              <a:rPr lang="fa-IR" dirty="0" smtClean="0"/>
              <a:t> ؟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نگاهی به </a:t>
            </a:r>
            <a:r>
              <a:rPr lang="fa-IR" dirty="0" err="1" smtClean="0"/>
              <a:t>پیاده‌سازی</a:t>
            </a:r>
            <a:r>
              <a:rPr lang="fa-IR" dirty="0" smtClean="0"/>
              <a:t> کلاس </a:t>
            </a:r>
            <a:r>
              <a:rPr lang="en-US" dirty="0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ArrayList&lt;E&gt;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List&lt;E&gt;,...{</a:t>
            </a:r>
          </a:p>
          <a:p>
            <a:pPr marL="342900" lvl="1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Object[]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elementData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42900" lvl="1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size;</a:t>
            </a:r>
          </a:p>
          <a:p>
            <a:pPr marL="342900" lvl="1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add(E e) {</a:t>
            </a:r>
          </a:p>
          <a:p>
            <a:pPr marL="342900" lvl="1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ensureCapacity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(size + 1); 					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elementData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[size++] = e;</a:t>
            </a:r>
            <a:endParaRPr lang="en-US" sz="2200" b="1" dirty="0">
              <a:solidFill>
                <a:srgbClr val="000000"/>
              </a:solidFill>
              <a:latin typeface="Courier New"/>
            </a:endParaRPr>
          </a:p>
          <a:p>
            <a:pPr marL="342900" lvl="1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7F0055"/>
                </a:solidFill>
                <a:latin typeface="Courier New"/>
              </a:rPr>
              <a:t>	return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342900" lvl="1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200" b="1" dirty="0"/>
          </a:p>
          <a:p>
            <a:pPr marL="342900" lvl="1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ArrayList(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600075" lvl="2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</a:p>
          <a:p>
            <a:pPr marL="600075" lvl="2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elementData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342900" lvl="1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1600200"/>
            <a:ext cx="5257800" cy="457200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78863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400" dirty="0" smtClean="0"/>
              <a:t>برای حذف یک عضو </a:t>
            </a:r>
            <a:r>
              <a:rPr lang="en-US" sz="2200" dirty="0" smtClean="0"/>
              <a:t>ArrayList</a:t>
            </a:r>
            <a:r>
              <a:rPr lang="fa-IR" sz="2400" dirty="0" smtClean="0"/>
              <a:t> ، </a:t>
            </a:r>
            <a:r>
              <a:rPr lang="fa-IR" sz="2400" dirty="0" err="1" smtClean="0"/>
              <a:t>خانه‌های</a:t>
            </a:r>
            <a:r>
              <a:rPr lang="fa-IR" sz="2400" dirty="0" smtClean="0"/>
              <a:t> بعدی در خانه قبلی کپی می‌شوند </a:t>
            </a:r>
            <a:br>
              <a:rPr lang="fa-IR" sz="2400" dirty="0" smtClean="0"/>
            </a:br>
            <a:r>
              <a:rPr lang="fa-IR" sz="2400" dirty="0" smtClean="0"/>
              <a:t>(شیفت</a:t>
            </a:r>
            <a:r>
              <a:rPr lang="fa-IR" sz="2400" dirty="0"/>
              <a:t> </a:t>
            </a:r>
            <a:r>
              <a:rPr lang="fa-IR" sz="2400" dirty="0" smtClean="0"/>
              <a:t>به چپ)</a:t>
            </a:r>
          </a:p>
          <a:p>
            <a:r>
              <a:rPr lang="fa-IR" sz="2400" dirty="0" smtClean="0"/>
              <a:t>هنگام اضافه کردن یک عضو به </a:t>
            </a:r>
            <a:r>
              <a:rPr lang="en-US" sz="2400" dirty="0" smtClean="0"/>
              <a:t>ArrayList</a:t>
            </a:r>
            <a:r>
              <a:rPr lang="fa-IR" sz="2400" dirty="0" smtClean="0"/>
              <a:t> (مثلاً با کمک متد </a:t>
            </a:r>
            <a:r>
              <a:rPr lang="en-US" sz="2400" dirty="0" smtClean="0"/>
              <a:t>add</a:t>
            </a:r>
            <a:r>
              <a:rPr lang="fa-IR" sz="2400" dirty="0" smtClean="0"/>
              <a:t>)</a:t>
            </a:r>
            <a:endParaRPr lang="en-US" sz="2400" dirty="0" smtClean="0"/>
          </a:p>
          <a:p>
            <a:pPr lvl="1"/>
            <a:r>
              <a:rPr lang="fa-IR" sz="2400" dirty="0" smtClean="0"/>
              <a:t>اگر </a:t>
            </a:r>
            <a:r>
              <a:rPr lang="fa-IR" sz="2400" dirty="0" err="1" smtClean="0"/>
              <a:t>آرایه‌ای</a:t>
            </a:r>
            <a:r>
              <a:rPr lang="fa-IR" sz="2400" dirty="0" smtClean="0"/>
              <a:t> که در دل </a:t>
            </a:r>
            <a:r>
              <a:rPr lang="en-US" sz="2400" dirty="0" smtClean="0"/>
              <a:t>ArrayList</a:t>
            </a:r>
            <a:r>
              <a:rPr lang="fa-IR" sz="2400" dirty="0" smtClean="0"/>
              <a:t> است حافظه کافی نداشته باشد (پر باشد)،</a:t>
            </a:r>
            <a:r>
              <a:rPr lang="fa-IR" sz="2400" dirty="0"/>
              <a:t/>
            </a:r>
            <a:br>
              <a:rPr lang="fa-IR" sz="2400" dirty="0"/>
            </a:br>
            <a:r>
              <a:rPr lang="fa-IR" sz="2400" dirty="0" smtClean="0"/>
              <a:t>یک آرایه جدید بزرگتر ایجاد می‌شود </a:t>
            </a:r>
            <a:r>
              <a:rPr lang="fa-IR" sz="2400" dirty="0"/>
              <a:t>(معمولاً </a:t>
            </a:r>
            <a:r>
              <a:rPr lang="fa-IR" sz="2400" dirty="0" smtClean="0"/>
              <a:t>50% بزرگتر می‌شود)</a:t>
            </a:r>
            <a:br>
              <a:rPr lang="fa-IR" sz="2400" dirty="0" smtClean="0"/>
            </a:br>
            <a:r>
              <a:rPr lang="fa-IR" sz="2400" dirty="0" smtClean="0"/>
              <a:t>و همه اعضای آرایه قبلی در این آرایه کپی می‌شوند</a:t>
            </a:r>
            <a:endParaRPr lang="en-US" sz="2400" dirty="0" smtClean="0"/>
          </a:p>
          <a:p>
            <a:r>
              <a:rPr lang="fa-IR" sz="2400" dirty="0" smtClean="0"/>
              <a:t>مثلاً اگر </a:t>
            </a:r>
            <a:r>
              <a:rPr lang="en-US" sz="2400" dirty="0" smtClean="0"/>
              <a:t>list</a:t>
            </a:r>
            <a:r>
              <a:rPr lang="fa-IR" sz="2400" dirty="0" smtClean="0"/>
              <a:t> یک </a:t>
            </a:r>
            <a:r>
              <a:rPr lang="en-US" sz="2400" dirty="0" smtClean="0"/>
              <a:t>ArrayList</a:t>
            </a:r>
            <a:r>
              <a:rPr lang="fa-IR" sz="2400" dirty="0" smtClean="0"/>
              <a:t> باشد که هر چهار خانه آرایه داخل آن پر باشد </a:t>
            </a:r>
          </a:p>
          <a:p>
            <a:pPr lvl="1"/>
            <a:r>
              <a:rPr lang="fa-IR" sz="2400" dirty="0" smtClean="0"/>
              <a:t>با فراخوانی </a:t>
            </a:r>
            <a:r>
              <a:rPr lang="en-US" sz="2400" dirty="0" err="1" smtClean="0"/>
              <a:t>list.add</a:t>
            </a:r>
            <a:r>
              <a:rPr lang="en-US" sz="2400" dirty="0" smtClean="0"/>
              <a:t>(new Integer(3))</a:t>
            </a:r>
            <a:r>
              <a:rPr lang="fa-IR" sz="2400" dirty="0" smtClean="0"/>
              <a:t> خواهیم داشت:</a:t>
            </a:r>
          </a:p>
          <a:p>
            <a:endParaRPr lang="fa-IR" sz="1600" dirty="0" smtClean="0"/>
          </a:p>
          <a:p>
            <a:r>
              <a:rPr lang="fa-IR" sz="2500" dirty="0" smtClean="0"/>
              <a:t>حذف و اضافه از </a:t>
            </a:r>
            <a:r>
              <a:rPr lang="en-US" sz="2500" dirty="0" smtClean="0"/>
              <a:t>ArrayList</a:t>
            </a:r>
            <a:r>
              <a:rPr lang="fa-IR" sz="2500" dirty="0" smtClean="0"/>
              <a:t> ممکن است منجر به تعداد زیادی کپی ناخواسته شود</a:t>
            </a:r>
            <a:r>
              <a:rPr lang="fa-IR" sz="2775" dirty="0" smtClean="0"/>
              <a:t> </a:t>
            </a:r>
            <a:endParaRPr lang="en-US" sz="2775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192100"/>
              </p:ext>
            </p:extLst>
          </p:nvPr>
        </p:nvGraphicFramePr>
        <p:xfrm>
          <a:off x="152400" y="5496560"/>
          <a:ext cx="286512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51765"/>
              </p:ext>
            </p:extLst>
          </p:nvPr>
        </p:nvGraphicFramePr>
        <p:xfrm>
          <a:off x="4572000" y="5486400"/>
          <a:ext cx="42672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288792" y="5410200"/>
            <a:ext cx="978408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19207"/>
              </p:ext>
            </p:extLst>
          </p:nvPr>
        </p:nvGraphicFramePr>
        <p:xfrm>
          <a:off x="127000" y="1838960"/>
          <a:ext cx="286512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49925"/>
              </p:ext>
            </p:extLst>
          </p:nvPr>
        </p:nvGraphicFramePr>
        <p:xfrm>
          <a:off x="4165600" y="1828800"/>
          <a:ext cx="2844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098800" y="1752600"/>
            <a:ext cx="978408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0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آرایه یا </a:t>
            </a:r>
            <a:r>
              <a:rPr lang="en-US" dirty="0" smtClean="0"/>
              <a:t>ArrayList</a:t>
            </a:r>
            <a:r>
              <a:rPr lang="fa-IR" dirty="0" smtClean="0"/>
              <a:t> ؟ مسأله این است...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گاهی آرایه و گاهی </a:t>
            </a:r>
            <a:r>
              <a:rPr lang="en-US" dirty="0" smtClean="0"/>
              <a:t>ArrayList</a:t>
            </a:r>
            <a:r>
              <a:rPr lang="fa-IR" dirty="0" smtClean="0"/>
              <a:t> بهتر است</a:t>
            </a:r>
          </a:p>
          <a:p>
            <a:pPr lvl="1"/>
            <a:r>
              <a:rPr lang="fa-IR" dirty="0" smtClean="0"/>
              <a:t>در هر کاربرد، باید انتخاب کنیم: مزایا و معایب هر یک را بررسی کنیم</a:t>
            </a:r>
          </a:p>
          <a:p>
            <a:r>
              <a:rPr lang="fa-IR" dirty="0" smtClean="0"/>
              <a:t>مزایای آرایه:</a:t>
            </a:r>
          </a:p>
          <a:p>
            <a:pPr lvl="1"/>
            <a:r>
              <a:rPr lang="fa-IR" dirty="0" smtClean="0"/>
              <a:t>امکان استفاده از انواع داده اولیه (مثل </a:t>
            </a:r>
            <a:r>
              <a:rPr lang="en-US" dirty="0" smtClean="0"/>
              <a:t>int</a:t>
            </a:r>
            <a:r>
              <a:rPr lang="fa-IR" dirty="0" smtClean="0"/>
              <a:t> و </a:t>
            </a:r>
            <a:r>
              <a:rPr lang="en-US" dirty="0" smtClean="0"/>
              <a:t>double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آرایه می‌تواند کارایی (</a:t>
            </a:r>
            <a:r>
              <a:rPr lang="en-US" dirty="0" smtClean="0"/>
              <a:t>performance</a:t>
            </a:r>
            <a:r>
              <a:rPr lang="fa-IR" dirty="0" smtClean="0"/>
              <a:t>) بیشتری داشته باشد</a:t>
            </a:r>
          </a:p>
          <a:p>
            <a:r>
              <a:rPr lang="fa-IR" dirty="0" smtClean="0"/>
              <a:t>مزایای </a:t>
            </a:r>
            <a:r>
              <a:rPr lang="en-US" dirty="0" smtClean="0"/>
              <a:t>ArrayList</a:t>
            </a:r>
            <a:r>
              <a:rPr lang="fa-IR" dirty="0" smtClean="0"/>
              <a:t> :</a:t>
            </a:r>
          </a:p>
          <a:p>
            <a:pPr lvl="1"/>
            <a:r>
              <a:rPr lang="fa-IR" dirty="0" smtClean="0"/>
              <a:t>ارائه </a:t>
            </a:r>
            <a:r>
              <a:rPr lang="fa-IR" dirty="0" err="1" smtClean="0"/>
              <a:t>متدها</a:t>
            </a:r>
            <a:r>
              <a:rPr lang="fa-IR" dirty="0" smtClean="0"/>
              <a:t> و امکاناتی که در آرایه نیست</a:t>
            </a:r>
          </a:p>
          <a:p>
            <a:pPr lvl="2"/>
            <a:r>
              <a:rPr lang="fa-IR" sz="2500" dirty="0" smtClean="0"/>
              <a:t>مانند </a:t>
            </a:r>
            <a:r>
              <a:rPr lang="fa-IR" sz="2500" dirty="0"/>
              <a:t>اضافه و کم کردن اعضا به صورت </a:t>
            </a:r>
            <a:r>
              <a:rPr lang="fa-IR" sz="2500" dirty="0" smtClean="0"/>
              <a:t>پویا، جستجو در لیست و ...</a:t>
            </a:r>
          </a:p>
          <a:p>
            <a:r>
              <a:rPr lang="fa-IR" dirty="0" smtClean="0"/>
              <a:t>یادآوری: کلاس </a:t>
            </a:r>
            <a:r>
              <a:rPr lang="en-US" dirty="0" smtClean="0"/>
              <a:t>ArrayList</a:t>
            </a:r>
            <a:r>
              <a:rPr lang="fa-IR" dirty="0" smtClean="0"/>
              <a:t> با کمک یک آرایه </a:t>
            </a:r>
            <a:r>
              <a:rPr lang="fa-IR" dirty="0" err="1" smtClean="0"/>
              <a:t>پیاده‌سازی</a:t>
            </a:r>
            <a:r>
              <a:rPr lang="fa-IR" dirty="0" smtClean="0"/>
              <a:t> شده است</a:t>
            </a:r>
          </a:p>
          <a:p>
            <a:pPr lvl="1"/>
            <a:r>
              <a:rPr lang="fa-IR" dirty="0" smtClean="0"/>
              <a:t>در دل هر شیء از جنس </a:t>
            </a:r>
            <a:r>
              <a:rPr lang="en-US" dirty="0" smtClean="0"/>
              <a:t>ArrayList</a:t>
            </a:r>
            <a:r>
              <a:rPr lang="fa-IR" dirty="0" smtClean="0"/>
              <a:t> یک آرایه قرار دارد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تبدیل آرایه به </a:t>
            </a:r>
            <a:r>
              <a:rPr lang="en-US" dirty="0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500" dirty="0" smtClean="0"/>
              <a:t>گاهی لازم است یک آرایه را به یک </a:t>
            </a:r>
            <a:r>
              <a:rPr lang="en-US" sz="2500" dirty="0" smtClean="0"/>
              <a:t>ArrayList</a:t>
            </a:r>
            <a:r>
              <a:rPr lang="fa-IR" sz="2500" dirty="0" smtClean="0"/>
              <a:t> تبدیل کنیم، یا برعکس</a:t>
            </a:r>
          </a:p>
          <a:p>
            <a:r>
              <a:rPr lang="fa-IR" sz="2500" dirty="0" smtClean="0"/>
              <a:t>مثال برای تبدیل آرایه به </a:t>
            </a:r>
            <a:r>
              <a:rPr lang="en-US" sz="2500" dirty="0" smtClean="0"/>
              <a:t>ArrayList</a:t>
            </a:r>
            <a:r>
              <a:rPr lang="fa-IR" sz="2500" dirty="0" smtClean="0"/>
              <a:t> :</a:t>
            </a:r>
          </a:p>
          <a:p>
            <a:endParaRPr lang="fa-IR" sz="2500" dirty="0"/>
          </a:p>
          <a:p>
            <a:endParaRPr lang="fa-IR" sz="3600" dirty="0" smtClean="0"/>
          </a:p>
          <a:p>
            <a:r>
              <a:rPr lang="fa-IR" sz="2500" dirty="0" smtClean="0"/>
              <a:t>مثال برای تبدیل </a:t>
            </a:r>
            <a:r>
              <a:rPr lang="en-US" sz="2500" dirty="0" smtClean="0"/>
              <a:t>ArrayList</a:t>
            </a:r>
            <a:r>
              <a:rPr lang="fa-IR" sz="2500" dirty="0" smtClean="0"/>
              <a:t> به آرایه:</a:t>
            </a:r>
          </a:p>
          <a:p>
            <a:endParaRPr lang="fa-IR" sz="2500" dirty="0" smtClean="0"/>
          </a:p>
          <a:p>
            <a:endParaRPr lang="fa-IR" sz="3600" dirty="0" smtClean="0"/>
          </a:p>
          <a:p>
            <a:r>
              <a:rPr lang="fa-IR" sz="2500" dirty="0" smtClean="0"/>
              <a:t>راههای دیگری هم وجود دارد (بعداً </a:t>
            </a:r>
            <a:r>
              <a:rPr lang="fa-IR" sz="2500" dirty="0" err="1" smtClean="0"/>
              <a:t>می‌بینیم</a:t>
            </a:r>
            <a:r>
              <a:rPr lang="fa-IR" sz="2500" dirty="0" smtClean="0"/>
              <a:t>)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152400" y="2287250"/>
            <a:ext cx="8458200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Courier New"/>
              </a:rPr>
              <a:t>String[] strings = {</a:t>
            </a:r>
            <a:r>
              <a:rPr lang="en-US" sz="22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200" b="1" dirty="0" err="1">
                <a:solidFill>
                  <a:srgbClr val="2A00FF"/>
                </a:solidFill>
                <a:latin typeface="Courier New"/>
              </a:rPr>
              <a:t>ali</a:t>
            </a:r>
            <a:r>
              <a:rPr lang="en-US" sz="22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2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200" b="1" dirty="0" err="1">
                <a:solidFill>
                  <a:srgbClr val="2A00FF"/>
                </a:solidFill>
                <a:latin typeface="Courier New"/>
              </a:rPr>
              <a:t>taghi</a:t>
            </a:r>
            <a:r>
              <a:rPr lang="en-US" sz="22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};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/>
              </a:rPr>
              <a:t>ArrayList&lt;String&gt; list =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ArrayList&lt;String&gt;();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(String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: strings) </a:t>
            </a:r>
          </a:p>
          <a:p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list.add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str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22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4344650"/>
            <a:ext cx="6553200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()];</a:t>
            </a:r>
          </a:p>
          <a:p>
            <a:r>
              <a:rPr lang="nn-NO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r>
              <a:rPr lang="fa-IR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0160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لیست پیوندی (</a:t>
            </a:r>
            <a:r>
              <a:rPr lang="en-US" dirty="0" err="1" smtClean="0"/>
              <a:t>LinkedList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مفهوم لیست پیوندی (</a:t>
            </a:r>
            <a:r>
              <a:rPr lang="en-US" dirty="0" smtClean="0"/>
              <a:t>Linked List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/>
          <a:p>
            <a:r>
              <a:rPr lang="fa-IR" sz="2400" dirty="0" smtClean="0"/>
              <a:t>لیست پیوندی یک ساختمان داده است (</a:t>
            </a:r>
            <a:r>
              <a:rPr lang="en-US" sz="2400" dirty="0" smtClean="0"/>
              <a:t>data structure</a:t>
            </a:r>
            <a:r>
              <a:rPr lang="fa-IR" sz="2400" dirty="0" smtClean="0"/>
              <a:t>)</a:t>
            </a:r>
          </a:p>
          <a:p>
            <a:r>
              <a:rPr lang="fa-IR" sz="2400" dirty="0" smtClean="0"/>
              <a:t>که در آن، برخلاف آرایه، همه اعضا پشت سرهم در حافظه قرار </a:t>
            </a:r>
            <a:r>
              <a:rPr lang="fa-IR" sz="2400" dirty="0" err="1" smtClean="0"/>
              <a:t>نمی‌گیرند</a:t>
            </a:r>
            <a:endParaRPr lang="fa-IR" sz="2400" dirty="0" smtClean="0"/>
          </a:p>
          <a:p>
            <a:r>
              <a:rPr lang="fa-IR" sz="2400" dirty="0" smtClean="0"/>
              <a:t>بلکه هر عضو فهرست، محل (آدرس یا ارجاع) عضو بعدی را نگه </a:t>
            </a:r>
            <a:r>
              <a:rPr lang="fa-IR" sz="2400" dirty="0" err="1" smtClean="0"/>
              <a:t>می‌دارد</a:t>
            </a:r>
            <a:endParaRPr lang="fa-IR" sz="2400" dirty="0" smtClean="0"/>
          </a:p>
          <a:p>
            <a:endParaRPr lang="fa-IR" sz="2400" dirty="0"/>
          </a:p>
          <a:p>
            <a:endParaRPr lang="fa-IR" sz="2400" dirty="0" smtClean="0"/>
          </a:p>
          <a:p>
            <a:r>
              <a:rPr lang="fa-IR" sz="2400" dirty="0" smtClean="0"/>
              <a:t>برای اضافه کردن یک عضو به فهرست:</a:t>
            </a:r>
          </a:p>
          <a:p>
            <a:pPr lvl="1"/>
            <a:r>
              <a:rPr lang="fa-IR" sz="2025" dirty="0" smtClean="0"/>
              <a:t>یک شیء جدید ایجاد می‌شود</a:t>
            </a:r>
          </a:p>
          <a:p>
            <a:pPr lvl="1"/>
            <a:r>
              <a:rPr lang="fa-IR" sz="2025" dirty="0" smtClean="0"/>
              <a:t>و آخرین ارجاع (</a:t>
            </a:r>
            <a:r>
              <a:rPr lang="fa-IR" sz="2025" dirty="0" err="1" smtClean="0"/>
              <a:t>اشاره‌گر</a:t>
            </a:r>
            <a:r>
              <a:rPr lang="fa-IR" sz="2025" dirty="0" smtClean="0"/>
              <a:t>) به این شیء جدید اشاره خواهد کرد</a:t>
            </a:r>
          </a:p>
          <a:p>
            <a:r>
              <a:rPr lang="fa-IR" sz="2400" dirty="0" smtClean="0"/>
              <a:t>برای حذف یک عضو از فهرست: کافیست </a:t>
            </a:r>
            <a:r>
              <a:rPr lang="fa-IR" sz="2400" dirty="0" err="1" smtClean="0"/>
              <a:t>اشاره‌گر</a:t>
            </a:r>
            <a:r>
              <a:rPr lang="fa-IR" sz="2400" dirty="0" smtClean="0"/>
              <a:t> به این شیء، به شیء بعدی اشاره کند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3005137"/>
            <a:ext cx="49434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5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مرور حذف و اضافه به لیست پیوندی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اضافه به لیست: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حذف از لیست:</a:t>
            </a:r>
            <a:endParaRPr lang="fa-I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78638"/>
            <a:ext cx="5410200" cy="227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s://upload.wikimedia.org/wikipedia/commons/thumb/4/4b/CPT-LinkedLists-addingnode.svg/474px-CPT-LinkedLists-addingnod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75" y="1181099"/>
            <a:ext cx="5760325" cy="140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51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a-IR" sz="2400" dirty="0" smtClean="0"/>
              <a:t>کلاس </a:t>
            </a:r>
            <a:r>
              <a:rPr lang="en-US" sz="2400" dirty="0" err="1" smtClean="0"/>
              <a:t>java.util.LinkedList</a:t>
            </a:r>
            <a:r>
              <a:rPr lang="fa-IR" sz="2400" dirty="0" smtClean="0"/>
              <a:t> در جاوا </a:t>
            </a:r>
            <a:r>
              <a:rPr lang="fa-IR" sz="2400" dirty="0" err="1" smtClean="0"/>
              <a:t>پیاده‌سازی</a:t>
            </a:r>
            <a:r>
              <a:rPr lang="fa-IR" sz="2400" dirty="0" smtClean="0"/>
              <a:t> شده است</a:t>
            </a:r>
          </a:p>
          <a:p>
            <a:pPr lvl="1"/>
            <a:r>
              <a:rPr lang="fa-IR" sz="2400" dirty="0" smtClean="0"/>
              <a:t>یک لیست پیوندی دوطرفه که هر عضو، ارجاع به بعدی و قبلی دارد</a:t>
            </a:r>
          </a:p>
          <a:p>
            <a:r>
              <a:rPr lang="fa-IR" sz="2400" dirty="0" smtClean="0"/>
              <a:t>کلاس </a:t>
            </a:r>
            <a:r>
              <a:rPr lang="en-US" sz="2400" dirty="0" err="1" smtClean="0"/>
              <a:t>LinkedList</a:t>
            </a:r>
            <a:r>
              <a:rPr lang="fa-IR" sz="2400" dirty="0" smtClean="0"/>
              <a:t> هم مانند </a:t>
            </a:r>
            <a:r>
              <a:rPr lang="en-US" sz="2400" dirty="0" smtClean="0"/>
              <a:t>ArrayList</a:t>
            </a:r>
            <a:r>
              <a:rPr lang="fa-IR" sz="2400" dirty="0" smtClean="0"/>
              <a:t> واسط </a:t>
            </a:r>
            <a:r>
              <a:rPr lang="en-US" sz="2400" dirty="0" smtClean="0"/>
              <a:t>List</a:t>
            </a:r>
            <a:r>
              <a:rPr lang="fa-IR" sz="2400" dirty="0" smtClean="0"/>
              <a:t> را </a:t>
            </a:r>
            <a:r>
              <a:rPr lang="fa-IR" sz="2400" dirty="0" err="1" smtClean="0"/>
              <a:t>پیاده‌سازی</a:t>
            </a:r>
            <a:r>
              <a:rPr lang="fa-IR" sz="2400" dirty="0" smtClean="0"/>
              <a:t> کرده است</a:t>
            </a:r>
          </a:p>
          <a:p>
            <a:pPr lvl="1"/>
            <a:r>
              <a:rPr lang="fa-IR" sz="2400" dirty="0" smtClean="0"/>
              <a:t>پس همه متدهای مهم </a:t>
            </a:r>
            <a:r>
              <a:rPr lang="en-US" sz="2400" dirty="0" smtClean="0"/>
              <a:t>List</a:t>
            </a:r>
            <a:r>
              <a:rPr lang="fa-IR" sz="2400" dirty="0" smtClean="0"/>
              <a:t> را دارد، مانند </a:t>
            </a:r>
            <a:r>
              <a:rPr lang="en-US" sz="2400" dirty="0" smtClean="0"/>
              <a:t>add</a:t>
            </a:r>
            <a:r>
              <a:rPr lang="fa-IR" sz="2400" dirty="0" smtClean="0"/>
              <a:t> ، </a:t>
            </a:r>
            <a:r>
              <a:rPr lang="en-US" sz="2400" dirty="0" smtClean="0"/>
              <a:t>get</a:t>
            </a:r>
            <a:r>
              <a:rPr lang="fa-IR" sz="2400" dirty="0" smtClean="0"/>
              <a:t> ، </a:t>
            </a:r>
            <a:r>
              <a:rPr lang="en-US" sz="2400" dirty="0" smtClean="0"/>
              <a:t>remove</a:t>
            </a:r>
            <a:r>
              <a:rPr lang="fa-IR" sz="2400" dirty="0" smtClean="0"/>
              <a:t> و ...</a:t>
            </a:r>
          </a:p>
          <a:p>
            <a:pPr lvl="1"/>
            <a:r>
              <a:rPr lang="fa-IR" sz="2400" dirty="0" smtClean="0"/>
              <a:t>بنابراین نحوه کاربرد </a:t>
            </a:r>
            <a:r>
              <a:rPr lang="en-US" sz="2400" dirty="0" err="1" smtClean="0"/>
              <a:t>LinkedList</a:t>
            </a:r>
            <a:r>
              <a:rPr lang="fa-IR" sz="2400" dirty="0" smtClean="0"/>
              <a:t> مشابه </a:t>
            </a:r>
            <a:r>
              <a:rPr lang="en-US" sz="2400" dirty="0" smtClean="0"/>
              <a:t>ArrayList</a:t>
            </a:r>
            <a:r>
              <a:rPr lang="fa-IR" sz="2400" dirty="0" smtClean="0"/>
              <a:t> است</a:t>
            </a:r>
            <a:endParaRPr lang="en-US" sz="2400" dirty="0" smtClean="0"/>
          </a:p>
          <a:p>
            <a:pPr lvl="1"/>
            <a:r>
              <a:rPr lang="fa-IR" sz="2400" dirty="0"/>
              <a:t>ولی کارایی (</a:t>
            </a:r>
            <a:r>
              <a:rPr lang="en-US" sz="2400" dirty="0"/>
              <a:t>performance</a:t>
            </a:r>
            <a:r>
              <a:rPr lang="fa-IR" sz="2400" dirty="0"/>
              <a:t>) </a:t>
            </a:r>
            <a:r>
              <a:rPr lang="fa-IR" sz="2400" dirty="0" err="1" smtClean="0"/>
              <a:t>آن‌ها</a:t>
            </a:r>
            <a:r>
              <a:rPr lang="fa-IR" sz="2400" dirty="0" smtClean="0"/>
              <a:t> </a:t>
            </a:r>
            <a:r>
              <a:rPr lang="fa-IR" sz="2400" dirty="0"/>
              <a:t>متفاوت است</a:t>
            </a:r>
            <a:endParaRPr lang="fa-IR" sz="2400" dirty="0" smtClean="0"/>
          </a:p>
          <a:p>
            <a:endParaRPr lang="en-US" sz="2400" dirty="0" smtClean="0"/>
          </a:p>
          <a:p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533400" y="4445675"/>
            <a:ext cx="80010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&lt;Double&gt;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grades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&lt;Double&gt;();</a:t>
            </a:r>
          </a:p>
          <a:p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grades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Double(18.5));</a:t>
            </a:r>
          </a:p>
          <a:p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grades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Double(19.5));</a:t>
            </a:r>
          </a:p>
          <a:p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grades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Double(17.5));</a:t>
            </a:r>
          </a:p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(Double 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grades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592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برای لیست پیوندی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List&lt;String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&gt; list =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LinkedList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&lt;String&gt;();</a:t>
            </a:r>
          </a:p>
          <a:p>
            <a:pPr algn="l" rtl="0"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list.add(</a:t>
            </a:r>
            <a:r>
              <a:rPr lang="en-US" sz="2200" b="1" dirty="0">
                <a:solidFill>
                  <a:srgbClr val="2A00FF"/>
                </a:solidFill>
                <a:latin typeface="Courier New"/>
              </a:rPr>
              <a:t>"Ali"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list.add(</a:t>
            </a:r>
            <a:r>
              <a:rPr lang="en-US" sz="22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200" b="1" dirty="0" err="1">
                <a:solidFill>
                  <a:srgbClr val="2A00FF"/>
                </a:solidFill>
                <a:latin typeface="Courier New"/>
              </a:rPr>
              <a:t>Taghi</a:t>
            </a:r>
            <a:r>
              <a:rPr lang="en-US" sz="22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2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2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i="1" dirty="0" err="1" smtClean="0">
                <a:solidFill>
                  <a:srgbClr val="000000"/>
                </a:solidFill>
                <a:latin typeface="Courier New"/>
              </a:rPr>
              <a:t>list.get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i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));</a:t>
            </a:r>
            <a:endParaRPr lang="en-US" sz="2200" b="1" i="1" dirty="0">
              <a:solidFill>
                <a:srgbClr val="000000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list.remove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200" b="1" dirty="0" err="1">
                <a:solidFill>
                  <a:srgbClr val="2A00FF"/>
                </a:solidFill>
                <a:latin typeface="Courier New"/>
              </a:rPr>
              <a:t>Taghi</a:t>
            </a:r>
            <a:r>
              <a:rPr lang="en-US" sz="22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None/>
            </a:pPr>
            <a:r>
              <a:rPr lang="en-US" sz="22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(String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: list) {</a:t>
            </a:r>
          </a:p>
          <a:p>
            <a:pPr algn="l" rtl="0"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urier New"/>
              </a:rPr>
              <a:t>(string);</a:t>
            </a:r>
          </a:p>
          <a:p>
            <a:pPr algn="l" rtl="0"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buNone/>
            </a:pPr>
            <a:endParaRPr lang="en-US" sz="2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105399"/>
            <a:ext cx="5410200" cy="11487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44669" y="5410200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2A00FF"/>
                </a:solidFill>
                <a:latin typeface="Courier New"/>
              </a:rPr>
              <a:t>Ali</a:t>
            </a:r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5827693" y="541020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2A00FF"/>
                </a:solidFill>
                <a:latin typeface="Courier New"/>
              </a:rPr>
              <a:t>Taghi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8077200" y="542186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2521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سرفصل</a:t>
            </a:r>
            <a:r>
              <a:rPr lang="fa-IR" dirty="0" smtClean="0"/>
              <a:t>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a-IR" sz="2400" dirty="0" err="1" smtClean="0"/>
              <a:t>ظرف‌ها</a:t>
            </a:r>
            <a:r>
              <a:rPr lang="fa-IR" sz="2400" dirty="0" smtClean="0"/>
              <a:t> </a:t>
            </a:r>
            <a:r>
              <a:rPr lang="fa-IR" sz="2400" dirty="0"/>
              <a:t>و ساختمان </a:t>
            </a:r>
            <a:r>
              <a:rPr lang="fa-IR" sz="2400" dirty="0" smtClean="0"/>
              <a:t>داده‌ها در جاوا</a:t>
            </a:r>
          </a:p>
          <a:p>
            <a:pPr>
              <a:lnSpc>
                <a:spcPct val="120000"/>
              </a:lnSpc>
            </a:pPr>
            <a:r>
              <a:rPr lang="fa-IR" sz="2400" dirty="0" smtClean="0"/>
              <a:t>واسط‌ها </a:t>
            </a:r>
            <a:r>
              <a:rPr lang="fa-IR" sz="2400" dirty="0"/>
              <a:t>و </a:t>
            </a:r>
            <a:r>
              <a:rPr lang="fa-IR" sz="2400" dirty="0" smtClean="0"/>
              <a:t>کلاس‌های مهم در این زمینه</a:t>
            </a:r>
          </a:p>
          <a:p>
            <a:pPr algn="l" rtl="0">
              <a:lnSpc>
                <a:spcPct val="120000"/>
              </a:lnSpc>
            </a:pPr>
            <a:r>
              <a:rPr lang="en-US" sz="2200" dirty="0" smtClean="0"/>
              <a:t>Collection, Set, List, Map</a:t>
            </a:r>
          </a:p>
          <a:p>
            <a:pPr algn="l" rtl="0">
              <a:lnSpc>
                <a:spcPct val="120000"/>
              </a:lnSpc>
            </a:pPr>
            <a:r>
              <a:rPr lang="en-US" sz="2200" dirty="0" smtClean="0"/>
              <a:t>ArrayList, </a:t>
            </a:r>
            <a:r>
              <a:rPr lang="en-US" sz="2200" dirty="0" err="1" smtClean="0"/>
              <a:t>LinkedList</a:t>
            </a:r>
            <a:r>
              <a:rPr lang="en-US" sz="2200" dirty="0" smtClean="0"/>
              <a:t>, HashSet, </a:t>
            </a:r>
            <a:r>
              <a:rPr lang="en-US" sz="2200" dirty="0" err="1" smtClean="0"/>
              <a:t>HashMap</a:t>
            </a:r>
            <a:endParaRPr lang="en-US" sz="2200" dirty="0" smtClean="0"/>
          </a:p>
          <a:p>
            <a:pPr>
              <a:lnSpc>
                <a:spcPct val="120000"/>
              </a:lnSpc>
            </a:pPr>
            <a:r>
              <a:rPr lang="fa-IR" sz="2400" dirty="0" smtClean="0"/>
              <a:t>اشیاء مبتنی بر </a:t>
            </a:r>
            <a:r>
              <a:rPr lang="en-US" sz="2400" dirty="0" smtClean="0"/>
              <a:t>Hash</a:t>
            </a:r>
            <a:r>
              <a:rPr lang="fa-IR" sz="2400" dirty="0" smtClean="0"/>
              <a:t> و کاربرد متد </a:t>
            </a:r>
            <a:r>
              <a:rPr lang="en-US" sz="2400" dirty="0" err="1" smtClean="0"/>
              <a:t>hashCode</a:t>
            </a:r>
            <a:endParaRPr lang="fa-IR" sz="2400" dirty="0" smtClean="0"/>
          </a:p>
          <a:p>
            <a:pPr>
              <a:lnSpc>
                <a:spcPct val="120000"/>
              </a:lnSpc>
            </a:pPr>
            <a:r>
              <a:rPr lang="fa-IR" sz="2400" dirty="0" smtClean="0"/>
              <a:t>مفهوم </a:t>
            </a:r>
            <a:r>
              <a:rPr lang="en-US" sz="2400" dirty="0" smtClean="0"/>
              <a:t>Iterator</a:t>
            </a:r>
          </a:p>
          <a:p>
            <a:pPr>
              <a:lnSpc>
                <a:spcPct val="120000"/>
              </a:lnSpc>
            </a:pPr>
            <a:r>
              <a:rPr lang="fa-IR" sz="2400" dirty="0" smtClean="0"/>
              <a:t>ترتیب و مقایسه اشیاء</a:t>
            </a:r>
          </a:p>
          <a:p>
            <a:pPr>
              <a:lnSpc>
                <a:spcPct val="120000"/>
              </a:lnSpc>
            </a:pPr>
            <a:r>
              <a:rPr lang="fa-IR" sz="2400" dirty="0" smtClean="0"/>
              <a:t>کلاس‌های کمکی </a:t>
            </a:r>
            <a:r>
              <a:rPr lang="en-US" sz="2400" dirty="0" smtClean="0"/>
              <a:t>Arrays</a:t>
            </a:r>
            <a:r>
              <a:rPr lang="fa-IR" sz="2400" dirty="0" smtClean="0"/>
              <a:t> و </a:t>
            </a:r>
            <a:r>
              <a:rPr lang="en-US" sz="2400" dirty="0" smtClean="0"/>
              <a:t>Collections</a:t>
            </a:r>
          </a:p>
          <a:p>
            <a:pPr>
              <a:lnSpc>
                <a:spcPct val="120000"/>
              </a:lnSpc>
            </a:pPr>
            <a:r>
              <a:rPr lang="fa-IR" sz="2400" dirty="0" smtClean="0"/>
              <a:t>سایر کلاس‌ها و </a:t>
            </a:r>
            <a:r>
              <a:rPr lang="fa-IR" sz="2400" dirty="0" err="1" smtClean="0"/>
              <a:t>واسط‌های</a:t>
            </a:r>
            <a:r>
              <a:rPr lang="fa-IR" sz="2400" dirty="0" smtClean="0"/>
              <a:t> مهم در زمینه </a:t>
            </a:r>
            <a:r>
              <a:rPr lang="fa-IR" sz="2400" dirty="0" err="1" smtClean="0"/>
              <a:t>ظرف‌ها</a:t>
            </a:r>
            <a:endParaRPr lang="fa-IR" sz="2400" dirty="0" smtClean="0"/>
          </a:p>
          <a:p>
            <a:pPr>
              <a:lnSpc>
                <a:spcPct val="120000"/>
              </a:lnSpc>
            </a:pPr>
            <a:r>
              <a:rPr lang="fa-IR" sz="2400" dirty="0"/>
              <a:t>آشنایی اولیه با کلاس‌های عام (</a:t>
            </a:r>
            <a:r>
              <a:rPr lang="en-US" sz="2400" dirty="0"/>
              <a:t>Generics</a:t>
            </a:r>
            <a:r>
              <a:rPr lang="fa-IR" sz="2400" dirty="0"/>
              <a:t>)</a:t>
            </a:r>
          </a:p>
          <a:p>
            <a:pPr>
              <a:lnSpc>
                <a:spcPct val="120000"/>
              </a:lnSpc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3587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ArrayList</a:t>
            </a:r>
            <a:r>
              <a:rPr lang="fa-IR" dirty="0" smtClean="0"/>
              <a:t> بهتر است یا </a:t>
            </a:r>
            <a:r>
              <a:rPr lang="en-US" dirty="0" err="1" smtClean="0"/>
              <a:t>LinkedList</a:t>
            </a:r>
            <a:r>
              <a:rPr lang="fa-IR" dirty="0" smtClean="0"/>
              <a:t> 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a-IR" sz="2500" dirty="0" smtClean="0"/>
              <a:t>کلاس‌های</a:t>
            </a:r>
            <a:r>
              <a:rPr lang="en-US" sz="2500" dirty="0" err="1" smtClean="0"/>
              <a:t>LinkedList</a:t>
            </a:r>
            <a:r>
              <a:rPr lang="fa-IR" sz="2500" dirty="0" smtClean="0"/>
              <a:t> و </a:t>
            </a:r>
            <a:r>
              <a:rPr lang="en-US" sz="2500" dirty="0" smtClean="0"/>
              <a:t>ArrayList</a:t>
            </a:r>
            <a:r>
              <a:rPr lang="fa-IR" sz="2500" dirty="0" smtClean="0"/>
              <a:t> واسط مشابهی را پیاده </a:t>
            </a:r>
            <a:r>
              <a:rPr lang="fa-IR" sz="2500" dirty="0" err="1" smtClean="0"/>
              <a:t>کرده‌اند</a:t>
            </a:r>
            <a:r>
              <a:rPr lang="fa-IR" sz="2500" dirty="0" smtClean="0"/>
              <a:t> (</a:t>
            </a:r>
            <a:r>
              <a:rPr lang="en-US" sz="2500" dirty="0" smtClean="0"/>
              <a:t>List</a:t>
            </a:r>
            <a:r>
              <a:rPr lang="fa-IR" sz="25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fa-IR" sz="2200" dirty="0" smtClean="0"/>
              <a:t>اما </a:t>
            </a:r>
            <a:r>
              <a:rPr lang="fa-IR" sz="2200" dirty="0" err="1" smtClean="0"/>
              <a:t>پیاده‌سازی</a:t>
            </a:r>
            <a:r>
              <a:rPr lang="fa-IR" sz="2200" dirty="0" smtClean="0"/>
              <a:t> متفاوتی دارند: درون هر </a:t>
            </a:r>
            <a:r>
              <a:rPr lang="en-US" sz="1800" dirty="0" err="1"/>
              <a:t>LinkedList</a:t>
            </a:r>
            <a:r>
              <a:rPr lang="fa-IR" sz="2200" dirty="0"/>
              <a:t> </a:t>
            </a:r>
            <a:r>
              <a:rPr lang="fa-IR" sz="2200" dirty="0" smtClean="0"/>
              <a:t>یک </a:t>
            </a:r>
            <a:r>
              <a:rPr lang="fa-IR" sz="2200" dirty="0"/>
              <a:t>آرایه نیست، یک لیست پیوندی است</a:t>
            </a:r>
          </a:p>
          <a:p>
            <a:pPr>
              <a:lnSpc>
                <a:spcPct val="120000"/>
              </a:lnSpc>
            </a:pPr>
            <a:r>
              <a:rPr lang="fa-IR" sz="2500" dirty="0" smtClean="0"/>
              <a:t>در مجموع، کلاس </a:t>
            </a:r>
            <a:r>
              <a:rPr lang="en-US" sz="2500" dirty="0" smtClean="0"/>
              <a:t>ArrayList</a:t>
            </a:r>
            <a:r>
              <a:rPr lang="fa-IR" sz="2500" dirty="0" smtClean="0"/>
              <a:t> </a:t>
            </a:r>
            <a:r>
              <a:rPr lang="fa-IR" sz="2500" dirty="0" err="1" smtClean="0"/>
              <a:t>پرکاربردتر</a:t>
            </a:r>
            <a:r>
              <a:rPr lang="fa-IR" sz="2500" dirty="0" smtClean="0"/>
              <a:t> است</a:t>
            </a:r>
          </a:p>
          <a:p>
            <a:pPr lvl="1">
              <a:lnSpc>
                <a:spcPct val="120000"/>
              </a:lnSpc>
            </a:pPr>
            <a:r>
              <a:rPr lang="fa-IR" sz="2400" dirty="0" smtClean="0"/>
              <a:t>البته در </a:t>
            </a:r>
            <a:r>
              <a:rPr lang="fa-IR" sz="2400" dirty="0"/>
              <a:t>برخی موارد، استفاده از </a:t>
            </a:r>
            <a:r>
              <a:rPr lang="en-US" sz="2400" dirty="0" err="1"/>
              <a:t>LinkedList</a:t>
            </a:r>
            <a:r>
              <a:rPr lang="fa-IR" sz="2400" dirty="0"/>
              <a:t> </a:t>
            </a:r>
            <a:r>
              <a:rPr lang="fa-IR" sz="2400" dirty="0" err="1"/>
              <a:t>کاراتر</a:t>
            </a:r>
            <a:r>
              <a:rPr lang="fa-IR" sz="2400" dirty="0"/>
              <a:t> </a:t>
            </a:r>
            <a:r>
              <a:rPr lang="fa-IR" sz="2400" dirty="0" smtClean="0"/>
              <a:t>است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fa-IR" sz="2500" dirty="0" smtClean="0"/>
              <a:t>مثلاً: تعداد زیادی </a:t>
            </a:r>
            <a:r>
              <a:rPr lang="en-US" sz="2500" dirty="0" smtClean="0"/>
              <a:t>add</a:t>
            </a:r>
            <a:r>
              <a:rPr lang="fa-IR" sz="2500" dirty="0" smtClean="0"/>
              <a:t> و </a:t>
            </a:r>
            <a:r>
              <a:rPr lang="en-US" sz="2500" dirty="0" smtClean="0"/>
              <a:t>remove</a:t>
            </a:r>
            <a:r>
              <a:rPr lang="fa-IR" sz="2500" dirty="0"/>
              <a:t> در لیست </a:t>
            </a:r>
            <a:r>
              <a:rPr lang="fa-IR" sz="2500" dirty="0" smtClean="0">
                <a:sym typeface="Wingdings" panose="05000000000000000000" pitchFamily="2" charset="2"/>
              </a:rPr>
              <a:t></a:t>
            </a:r>
            <a:r>
              <a:rPr lang="fa-IR" sz="2500" dirty="0" smtClean="0"/>
              <a:t> </a:t>
            </a:r>
            <a:r>
              <a:rPr lang="fa-IR" sz="2500" dirty="0"/>
              <a:t>معمولاً لیست پیوندی بهتر است</a:t>
            </a:r>
          </a:p>
          <a:p>
            <a:pPr lvl="1">
              <a:lnSpc>
                <a:spcPct val="120000"/>
              </a:lnSpc>
            </a:pPr>
            <a:r>
              <a:rPr lang="fa-IR" sz="2200" dirty="0" smtClean="0"/>
              <a:t>گاهی </a:t>
            </a:r>
            <a:r>
              <a:rPr lang="en-US" sz="2000" dirty="0" smtClean="0"/>
              <a:t>ArrayList</a:t>
            </a:r>
            <a:r>
              <a:rPr lang="fa-IR" sz="2000" dirty="0" smtClean="0"/>
              <a:t> </a:t>
            </a:r>
            <a:r>
              <a:rPr lang="fa-IR" sz="2200" dirty="0" smtClean="0"/>
              <a:t>برای افزودن یا حذف، مجبور به کپی تعداد زیادی از عناصر موجود می‌شود</a:t>
            </a:r>
          </a:p>
          <a:p>
            <a:pPr>
              <a:lnSpc>
                <a:spcPct val="120000"/>
              </a:lnSpc>
            </a:pPr>
            <a:r>
              <a:rPr lang="fa-IR" sz="2500" dirty="0" smtClean="0"/>
              <a:t>دسترسی فراوان به عناصر با کمک </a:t>
            </a:r>
            <a:r>
              <a:rPr lang="fa-IR" sz="2500" dirty="0" err="1" smtClean="0"/>
              <a:t>اندیس</a:t>
            </a:r>
            <a:r>
              <a:rPr lang="fa-IR" sz="2500" dirty="0" smtClean="0"/>
              <a:t> </a:t>
            </a:r>
            <a:r>
              <a:rPr lang="fa-IR" sz="2500" dirty="0" smtClean="0">
                <a:sym typeface="Wingdings" panose="05000000000000000000" pitchFamily="2" charset="2"/>
              </a:rPr>
              <a:t></a:t>
            </a:r>
            <a:r>
              <a:rPr lang="fa-IR" sz="2500" dirty="0" smtClean="0"/>
              <a:t> </a:t>
            </a:r>
            <a:r>
              <a:rPr lang="en-US" sz="2500" dirty="0"/>
              <a:t>ArrayList</a:t>
            </a:r>
            <a:r>
              <a:rPr lang="fa-IR" sz="2500" dirty="0"/>
              <a:t> بهتر است</a:t>
            </a:r>
            <a:endParaRPr lang="fa-IR" sz="2500" dirty="0" smtClean="0"/>
          </a:p>
          <a:p>
            <a:pPr lvl="1">
              <a:lnSpc>
                <a:spcPct val="120000"/>
              </a:lnSpc>
            </a:pPr>
            <a:r>
              <a:rPr lang="fa-IR" sz="2400" dirty="0" smtClean="0"/>
              <a:t>هزینه اجرای </a:t>
            </a:r>
            <a:r>
              <a:rPr lang="en-US" sz="2400" dirty="0" smtClean="0"/>
              <a:t>get(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r>
              <a:rPr lang="fa-IR" sz="2400" dirty="0" smtClean="0"/>
              <a:t> در </a:t>
            </a:r>
            <a:r>
              <a:rPr lang="en-US" sz="2400" dirty="0" smtClean="0"/>
              <a:t>ArrayList</a:t>
            </a:r>
            <a:r>
              <a:rPr lang="fa-IR" sz="2400" dirty="0" smtClean="0"/>
              <a:t> کم است </a:t>
            </a:r>
          </a:p>
          <a:p>
            <a:pPr lvl="1">
              <a:lnSpc>
                <a:spcPct val="120000"/>
              </a:lnSpc>
            </a:pPr>
            <a:r>
              <a:rPr lang="fa-IR" sz="2400" dirty="0" smtClean="0"/>
              <a:t>ولی در لیست پیوندی </a:t>
            </a:r>
            <a:r>
              <a:rPr lang="en-US" sz="2400" dirty="0" err="1" smtClean="0"/>
              <a:t>i</a:t>
            </a:r>
            <a:r>
              <a:rPr lang="fa-IR" sz="2400" dirty="0" smtClean="0"/>
              <a:t> عنصر باید </a:t>
            </a:r>
            <a:r>
              <a:rPr lang="fa-IR" sz="2400" dirty="0" err="1" smtClean="0"/>
              <a:t>پیمایش</a:t>
            </a:r>
            <a:r>
              <a:rPr lang="fa-IR" sz="2400" dirty="0" smtClean="0"/>
              <a:t> شوند تا به عنصری با </a:t>
            </a:r>
            <a:r>
              <a:rPr lang="fa-IR" sz="2400" dirty="0" err="1" smtClean="0"/>
              <a:t>اندیس</a:t>
            </a:r>
            <a:r>
              <a:rPr lang="fa-IR" sz="2400" dirty="0" smtClean="0"/>
              <a:t> </a:t>
            </a:r>
            <a:r>
              <a:rPr lang="en-US" sz="2400" dirty="0" err="1" smtClean="0"/>
              <a:t>i</a:t>
            </a:r>
            <a:r>
              <a:rPr lang="fa-IR" sz="2400" dirty="0" smtClean="0"/>
              <a:t> برسیم</a:t>
            </a:r>
          </a:p>
        </p:txBody>
      </p:sp>
    </p:spTree>
    <p:extLst>
      <p:ext uri="{BB962C8B-B14F-4D97-AF65-F5344CB8AC3E}">
        <p14:creationId xmlns:p14="http://schemas.microsoft.com/office/powerpoint/2010/main" val="10851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کار با متدهای متنوع </a:t>
            </a:r>
            <a:r>
              <a:rPr lang="en-US" dirty="0" smtClean="0"/>
              <a:t>List</a:t>
            </a:r>
            <a:endParaRPr lang="fa-IR" dirty="0" smtClean="0"/>
          </a:p>
          <a:p>
            <a:pPr lvl="1"/>
            <a:r>
              <a:rPr lang="fa-IR" dirty="0" smtClean="0"/>
              <a:t>با کمک </a:t>
            </a:r>
            <a:r>
              <a:rPr lang="en-US" dirty="0" err="1" smtClean="0"/>
              <a:t>LinkedList</a:t>
            </a:r>
            <a:r>
              <a:rPr lang="fa-IR" dirty="0" smtClean="0"/>
              <a:t> و </a:t>
            </a:r>
            <a:r>
              <a:rPr lang="en-US" dirty="0" smtClean="0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500" dirty="0" smtClean="0"/>
              <a:t>در کد زیر، متغیر</a:t>
            </a:r>
            <a:r>
              <a:rPr lang="en-US" sz="2500" dirty="0" smtClean="0"/>
              <a:t>list</a:t>
            </a:r>
            <a:r>
              <a:rPr lang="fa-IR" sz="2500" dirty="0" smtClean="0"/>
              <a:t> می‌تواند شیئی از نوع </a:t>
            </a:r>
            <a:r>
              <a:rPr lang="en-US" sz="2500" dirty="0" err="1" smtClean="0"/>
              <a:t>LinkedList</a:t>
            </a:r>
            <a:r>
              <a:rPr lang="fa-IR" sz="2500" dirty="0" smtClean="0"/>
              <a:t> یا </a:t>
            </a:r>
            <a:r>
              <a:rPr lang="en-US" sz="2500" dirty="0" smtClean="0"/>
              <a:t>ArrayList</a:t>
            </a:r>
            <a:r>
              <a:rPr lang="fa-IR" sz="2500" dirty="0" smtClean="0"/>
              <a:t> باشد</a:t>
            </a:r>
          </a:p>
          <a:p>
            <a:endParaRPr lang="fa-IR" sz="2500" dirty="0"/>
          </a:p>
          <a:p>
            <a:endParaRPr lang="fa-IR" sz="2500" dirty="0" smtClean="0"/>
          </a:p>
          <a:p>
            <a:endParaRPr lang="fa-IR" sz="2500" dirty="0"/>
          </a:p>
          <a:p>
            <a:r>
              <a:rPr lang="fa-IR" sz="2500" dirty="0" smtClean="0"/>
              <a:t>در کدام حالت این کد </a:t>
            </a:r>
            <a:r>
              <a:rPr lang="fa-IR" sz="2500" dirty="0" err="1" smtClean="0"/>
              <a:t>سریع‌تر</a:t>
            </a:r>
            <a:r>
              <a:rPr lang="fa-IR" sz="2500" dirty="0" smtClean="0"/>
              <a:t> اجرا می‌شود؟</a:t>
            </a:r>
          </a:p>
          <a:p>
            <a:endParaRPr lang="fa-IR" sz="2500" dirty="0"/>
          </a:p>
          <a:p>
            <a:endParaRPr lang="fa-IR" sz="2500" dirty="0" smtClean="0"/>
          </a:p>
          <a:p>
            <a:r>
              <a:rPr lang="fa-IR" sz="2400" dirty="0" smtClean="0"/>
              <a:t>تعداد زیادی حذف و اضافه در ابتدای </a:t>
            </a:r>
            <a:r>
              <a:rPr lang="en-US" sz="2400" dirty="0" smtClean="0"/>
              <a:t>ArrayList</a:t>
            </a:r>
            <a:r>
              <a:rPr lang="fa-IR" sz="2400" dirty="0" smtClean="0"/>
              <a:t> منجر به </a:t>
            </a:r>
            <a:r>
              <a:rPr lang="fa-IR" sz="2400" dirty="0" err="1" smtClean="0"/>
              <a:t>شیفت‌های</a:t>
            </a:r>
            <a:r>
              <a:rPr lang="fa-IR" sz="2400" dirty="0" smtClean="0"/>
              <a:t> فراوان می‌شود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8600" y="1676400"/>
            <a:ext cx="5638800" cy="2308324"/>
          </a:xfrm>
          <a:custGeom>
            <a:avLst/>
            <a:gdLst>
              <a:gd name="connsiteX0" fmla="*/ 0 w 5638800"/>
              <a:gd name="connsiteY0" fmla="*/ 0 h 2308324"/>
              <a:gd name="connsiteX1" fmla="*/ 5638800 w 5638800"/>
              <a:gd name="connsiteY1" fmla="*/ 0 h 2308324"/>
              <a:gd name="connsiteX2" fmla="*/ 5638800 w 5638800"/>
              <a:gd name="connsiteY2" fmla="*/ 2308324 h 2308324"/>
              <a:gd name="connsiteX3" fmla="*/ 0 w 5638800"/>
              <a:gd name="connsiteY3" fmla="*/ 2308324 h 2308324"/>
              <a:gd name="connsiteX4" fmla="*/ 0 w 5638800"/>
              <a:gd name="connsiteY4" fmla="*/ 0 h 2308324"/>
              <a:gd name="connsiteX0" fmla="*/ 0 w 5638800"/>
              <a:gd name="connsiteY0" fmla="*/ 0 h 2308324"/>
              <a:gd name="connsiteX1" fmla="*/ 5638800 w 5638800"/>
              <a:gd name="connsiteY1" fmla="*/ 0 h 2308324"/>
              <a:gd name="connsiteX2" fmla="*/ 5638800 w 5638800"/>
              <a:gd name="connsiteY2" fmla="*/ 1725000 h 2308324"/>
              <a:gd name="connsiteX3" fmla="*/ 0 w 5638800"/>
              <a:gd name="connsiteY3" fmla="*/ 2308324 h 2308324"/>
              <a:gd name="connsiteX4" fmla="*/ 0 w 5638800"/>
              <a:gd name="connsiteY4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0" h="2308324">
                <a:moveTo>
                  <a:pt x="0" y="0"/>
                </a:moveTo>
                <a:lnTo>
                  <a:pt x="5638800" y="0"/>
                </a:lnTo>
                <a:lnTo>
                  <a:pt x="5638800" y="1725000"/>
                </a:lnTo>
                <a:lnTo>
                  <a:pt x="0" y="23083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&lt;1000000;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&lt;100;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fa-IR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Object());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&lt;100;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fa-IR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4191000"/>
            <a:ext cx="80772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List&lt;Object&gt;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ArrayList&lt;Object&gt;();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List&lt;Object&gt;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&lt;Object&gt;();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788" y="4630146"/>
            <a:ext cx="514350" cy="49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3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500" dirty="0" smtClean="0"/>
              <a:t>در کد زیر، </a:t>
            </a:r>
            <a:r>
              <a:rPr lang="en-US" sz="2500" dirty="0" smtClean="0"/>
              <a:t>list</a:t>
            </a:r>
            <a:r>
              <a:rPr lang="fa-IR" sz="2500" dirty="0" smtClean="0"/>
              <a:t> فهرستی از نوع </a:t>
            </a:r>
            <a:r>
              <a:rPr lang="en-US" sz="2500" dirty="0" err="1" smtClean="0"/>
              <a:t>LinkedList</a:t>
            </a:r>
            <a:r>
              <a:rPr lang="fa-IR" sz="2500" dirty="0" smtClean="0"/>
              <a:t> یا </a:t>
            </a:r>
            <a:r>
              <a:rPr lang="en-US" sz="2500" dirty="0" smtClean="0"/>
              <a:t>ArrayList</a:t>
            </a:r>
            <a:r>
              <a:rPr lang="fa-IR" sz="2500" dirty="0" smtClean="0"/>
              <a:t> است</a:t>
            </a:r>
            <a:br>
              <a:rPr lang="fa-IR" sz="2500" dirty="0" smtClean="0"/>
            </a:br>
            <a:r>
              <a:rPr lang="fa-IR" sz="2500" dirty="0" smtClean="0"/>
              <a:t>و شامل تعداد زیادی شیء است</a:t>
            </a:r>
          </a:p>
          <a:p>
            <a:endParaRPr lang="fa-IR" sz="2500" dirty="0"/>
          </a:p>
          <a:p>
            <a:endParaRPr lang="fa-IR" sz="2500" dirty="0" smtClean="0"/>
          </a:p>
          <a:p>
            <a:endParaRPr lang="fa-IR" sz="2500" dirty="0" smtClean="0"/>
          </a:p>
          <a:p>
            <a:r>
              <a:rPr lang="fa-IR" sz="2500" dirty="0" smtClean="0"/>
              <a:t>اگر </a:t>
            </a:r>
            <a:r>
              <a:rPr lang="en-US" sz="2500" dirty="0" smtClean="0"/>
              <a:t>list</a:t>
            </a:r>
            <a:r>
              <a:rPr lang="fa-IR" sz="2500" dirty="0" smtClean="0"/>
              <a:t> یک </a:t>
            </a:r>
            <a:r>
              <a:rPr lang="en-US" sz="2500" dirty="0" smtClean="0"/>
              <a:t>ArrayList</a:t>
            </a:r>
            <a:r>
              <a:rPr lang="fa-IR" sz="2500" dirty="0" smtClean="0"/>
              <a:t> باشد کد فوق </a:t>
            </a:r>
            <a:r>
              <a:rPr lang="fa-IR" sz="2500" dirty="0" err="1" smtClean="0"/>
              <a:t>سریع‌تر</a:t>
            </a:r>
            <a:r>
              <a:rPr lang="fa-IR" sz="2500" dirty="0" smtClean="0"/>
              <a:t> اجرا می‌شود یا </a:t>
            </a:r>
            <a:r>
              <a:rPr lang="en-US" sz="2500" dirty="0" err="1" smtClean="0"/>
              <a:t>LinkedList</a:t>
            </a:r>
            <a:r>
              <a:rPr lang="fa-IR" sz="2500" dirty="0" smtClean="0"/>
              <a:t>؟</a:t>
            </a:r>
            <a:endParaRPr lang="en-US" sz="2500" dirty="0" smtClean="0"/>
          </a:p>
          <a:p>
            <a:pPr lvl="1"/>
            <a:r>
              <a:rPr lang="fa-IR" sz="2500" dirty="0" smtClean="0"/>
              <a:t>پاسخ: </a:t>
            </a:r>
            <a:r>
              <a:rPr lang="en-US" sz="2500" dirty="0" smtClean="0"/>
              <a:t>ArrayList</a:t>
            </a:r>
            <a:endParaRPr lang="fa-IR" sz="2500" dirty="0" smtClean="0"/>
          </a:p>
          <a:p>
            <a:r>
              <a:rPr lang="fa-IR" sz="2500" dirty="0" smtClean="0"/>
              <a:t>کد فوق، به دفعات به سراغ </a:t>
            </a:r>
            <a:r>
              <a:rPr lang="fa-IR" sz="2500" dirty="0" err="1" smtClean="0"/>
              <a:t>اندیسی</a:t>
            </a:r>
            <a:r>
              <a:rPr lang="fa-IR" sz="2500" dirty="0" smtClean="0"/>
              <a:t> تصادفی در میانه لیست </a:t>
            </a:r>
            <a:r>
              <a:rPr lang="fa-IR" sz="2500" dirty="0" err="1" smtClean="0"/>
              <a:t>می‌رود</a:t>
            </a:r>
            <a:endParaRPr lang="fa-IR" sz="2500" dirty="0" smtClean="0"/>
          </a:p>
          <a:p>
            <a:pPr lvl="1"/>
            <a:r>
              <a:rPr lang="fa-IR" sz="2400" dirty="0" smtClean="0"/>
              <a:t>دسترسی به یک </a:t>
            </a:r>
            <a:r>
              <a:rPr lang="fa-IR" sz="2400" dirty="0" err="1" smtClean="0"/>
              <a:t>اندیس</a:t>
            </a:r>
            <a:r>
              <a:rPr lang="fa-IR" sz="2400" dirty="0" smtClean="0"/>
              <a:t> با متد </a:t>
            </a:r>
            <a:r>
              <a:rPr lang="en-US" sz="2400" dirty="0" smtClean="0"/>
              <a:t>get</a:t>
            </a:r>
            <a:r>
              <a:rPr lang="fa-IR" sz="2400" dirty="0" smtClean="0"/>
              <a:t> در </a:t>
            </a:r>
            <a:r>
              <a:rPr lang="en-US" sz="2400" dirty="0" smtClean="0"/>
              <a:t>ArrayList</a:t>
            </a:r>
            <a:r>
              <a:rPr lang="fa-IR" sz="2400" dirty="0" smtClean="0"/>
              <a:t> به مراتب </a:t>
            </a:r>
            <a:r>
              <a:rPr lang="fa-IR" sz="2400" dirty="0" err="1" smtClean="0"/>
              <a:t>سریع‌تر</a:t>
            </a:r>
            <a:r>
              <a:rPr lang="fa-IR" sz="2400" dirty="0" smtClean="0"/>
              <a:t> است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52400" y="2253496"/>
            <a:ext cx="8153400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Random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random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Object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&lt;100000;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   temp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random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</p:txBody>
      </p:sp>
    </p:spTree>
    <p:extLst>
      <p:ext uri="{BB962C8B-B14F-4D97-AF65-F5344CB8AC3E}">
        <p14:creationId xmlns:p14="http://schemas.microsoft.com/office/powerpoint/2010/main" val="263362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مجموعه (</a:t>
            </a:r>
            <a:r>
              <a:rPr lang="en-US" dirty="0" smtClean="0"/>
              <a:t>Set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مجموعه (</a:t>
            </a:r>
            <a:r>
              <a:rPr lang="en-US" dirty="0" smtClean="0"/>
              <a:t>Set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a-IR" sz="2500" dirty="0" smtClean="0"/>
              <a:t>معنای </a:t>
            </a:r>
            <a:r>
              <a:rPr lang="fa-IR" sz="2500" u="sng" dirty="0" smtClean="0"/>
              <a:t>«مجموعه»</a:t>
            </a:r>
            <a:r>
              <a:rPr lang="fa-IR" sz="2500" dirty="0" smtClean="0"/>
              <a:t> در ریاضیات را به خاطر بیاورید:</a:t>
            </a:r>
          </a:p>
          <a:p>
            <a:r>
              <a:rPr lang="fa-IR" sz="2500" dirty="0" smtClean="0"/>
              <a:t>تعدادی شیء </a:t>
            </a:r>
            <a:r>
              <a:rPr lang="fa-IR" sz="2500" u="sng" dirty="0" smtClean="0"/>
              <a:t>متمایز</a:t>
            </a:r>
            <a:r>
              <a:rPr lang="fa-IR" sz="2500" dirty="0" smtClean="0"/>
              <a:t> که لزوماً بین اعضا ترتیبی وجود ندارد</a:t>
            </a:r>
          </a:p>
          <a:p>
            <a:r>
              <a:rPr lang="fa-IR" sz="2500" dirty="0" smtClean="0"/>
              <a:t>مثلاً دو مجموعه زیر با هم برابر هستند</a:t>
            </a:r>
            <a:endParaRPr lang="en-US" sz="2500" dirty="0" smtClean="0"/>
          </a:p>
          <a:p>
            <a:pPr algn="ctr">
              <a:buNone/>
            </a:pPr>
            <a:r>
              <a:rPr lang="en-US" sz="2500" dirty="0" smtClean="0"/>
              <a:t>{1,2,3,1,4,2} = {4,3,2,1}</a:t>
            </a:r>
            <a:endParaRPr lang="fa-IR" sz="2500" dirty="0" smtClean="0"/>
          </a:p>
          <a:p>
            <a:pPr lvl="0">
              <a:buClr>
                <a:srgbClr val="92278F"/>
              </a:buClr>
            </a:pPr>
            <a:r>
              <a:rPr lang="fa-IR" sz="2500" dirty="0" smtClean="0">
                <a:solidFill>
                  <a:prstClr val="black"/>
                </a:solidFill>
              </a:rPr>
              <a:t>مجموعه (</a:t>
            </a:r>
            <a:r>
              <a:rPr lang="en-US" sz="2500" dirty="0" smtClean="0">
                <a:solidFill>
                  <a:prstClr val="black"/>
                </a:solidFill>
              </a:rPr>
              <a:t>Set</a:t>
            </a:r>
            <a:r>
              <a:rPr lang="fa-IR" sz="2500" dirty="0" smtClean="0">
                <a:solidFill>
                  <a:prstClr val="black"/>
                </a:solidFill>
              </a:rPr>
              <a:t>) یک واسط در جاوا است: </a:t>
            </a:r>
            <a:r>
              <a:rPr lang="en-US" sz="2500" dirty="0" err="1" smtClean="0">
                <a:solidFill>
                  <a:prstClr val="black"/>
                </a:solidFill>
              </a:rPr>
              <a:t>java.util.Set</a:t>
            </a:r>
            <a:endParaRPr lang="en-US" sz="2500" dirty="0" smtClean="0">
              <a:solidFill>
                <a:prstClr val="black"/>
              </a:solidFill>
            </a:endParaRPr>
          </a:p>
          <a:p>
            <a:pPr lvl="0">
              <a:buClr>
                <a:srgbClr val="92278F"/>
              </a:buClr>
            </a:pPr>
            <a:r>
              <a:rPr lang="fa-IR" sz="2500" dirty="0" smtClean="0">
                <a:solidFill>
                  <a:prstClr val="black"/>
                </a:solidFill>
              </a:rPr>
              <a:t>یکی از کلاس‌های جاوا که واسط </a:t>
            </a:r>
            <a:r>
              <a:rPr lang="en-US" sz="2500" dirty="0" smtClean="0">
                <a:solidFill>
                  <a:prstClr val="black"/>
                </a:solidFill>
              </a:rPr>
              <a:t>Set</a:t>
            </a:r>
            <a:r>
              <a:rPr lang="fa-IR" sz="2500" dirty="0" smtClean="0">
                <a:solidFill>
                  <a:prstClr val="black"/>
                </a:solidFill>
              </a:rPr>
              <a:t> را </a:t>
            </a:r>
            <a:r>
              <a:rPr lang="fa-IR" sz="2500" dirty="0" err="1" smtClean="0">
                <a:solidFill>
                  <a:prstClr val="black"/>
                </a:solidFill>
              </a:rPr>
              <a:t>پیاده‌سازی</a:t>
            </a:r>
            <a:r>
              <a:rPr lang="fa-IR" sz="2500" dirty="0" smtClean="0">
                <a:solidFill>
                  <a:prstClr val="black"/>
                </a:solidFill>
              </a:rPr>
              <a:t> می‌کند: </a:t>
            </a:r>
            <a:r>
              <a:rPr lang="en-US" sz="2500" dirty="0" err="1" smtClean="0">
                <a:solidFill>
                  <a:prstClr val="black"/>
                </a:solidFill>
              </a:rPr>
              <a:t>HashSet</a:t>
            </a:r>
            <a:endParaRPr lang="en-US" sz="2500" dirty="0" smtClean="0">
              <a:solidFill>
                <a:prstClr val="black"/>
              </a:solidFill>
            </a:endParaRPr>
          </a:p>
          <a:p>
            <a:pPr lvl="0">
              <a:buClr>
                <a:srgbClr val="92278F"/>
              </a:buClr>
            </a:pPr>
            <a:r>
              <a:rPr lang="fa-IR" sz="2500" dirty="0" smtClean="0">
                <a:solidFill>
                  <a:prstClr val="black"/>
                </a:solidFill>
              </a:rPr>
              <a:t>مثال:</a:t>
            </a:r>
            <a:endParaRPr lang="en-US" sz="2500" dirty="0" smtClean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953000"/>
            <a:ext cx="7543800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HashSet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&lt;String&gt; 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set=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fa-IR" sz="2200" b="1" dirty="0" smtClean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HashSet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&lt;String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&gt;();</a:t>
            </a:r>
          </a:p>
          <a:p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set.add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dirty="0">
                <a:solidFill>
                  <a:srgbClr val="2A00FF"/>
                </a:solidFill>
                <a:latin typeface="Courier New"/>
              </a:rPr>
              <a:t>"Ali</a:t>
            </a:r>
            <a:r>
              <a:rPr lang="en-US" sz="22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);</a:t>
            </a:r>
            <a:r>
              <a:rPr lang="fa-IR" sz="2200" b="1" dirty="0" smtClean="0">
                <a:solidFill>
                  <a:srgbClr val="000000"/>
                </a:solidFill>
                <a:latin typeface="Courier New"/>
              </a:rPr>
              <a:t>  </a:t>
            </a:r>
            <a:endParaRPr lang="en-US" sz="2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set.add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200" b="1" dirty="0" err="1">
                <a:solidFill>
                  <a:srgbClr val="2A00FF"/>
                </a:solidFill>
                <a:latin typeface="Courier New"/>
              </a:rPr>
              <a:t>Taghi</a:t>
            </a:r>
            <a:r>
              <a:rPr lang="en-US" sz="22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set.add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200" b="1" dirty="0" err="1" smtClean="0">
                <a:solidFill>
                  <a:srgbClr val="2A00FF"/>
                </a:solidFill>
                <a:latin typeface="Courier New"/>
              </a:rPr>
              <a:t>Naghi</a:t>
            </a:r>
            <a:r>
              <a:rPr lang="en-US" sz="2200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2200" b="1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387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1061621"/>
            <a:ext cx="7924800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Set&lt;String&gt;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0" y="3272135"/>
            <a:ext cx="356188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4387" y="3810000"/>
            <a:ext cx="1010213" cy="83099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cs typeface="B Nazanin" panose="00000400000000000000" pitchFamily="2" charset="-78"/>
              </a:rPr>
              <a:t>Taghi</a:t>
            </a:r>
            <a:endParaRPr lang="en-US" sz="2400" dirty="0" smtClean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Ali</a:t>
            </a:r>
          </a:p>
        </p:txBody>
      </p:sp>
      <p:sp>
        <p:nvSpPr>
          <p:cNvPr id="7" name="Rectangle 6"/>
          <p:cNvSpPr/>
          <p:nvPr/>
        </p:nvSpPr>
        <p:spPr>
          <a:xfrm>
            <a:off x="7530485" y="4643735"/>
            <a:ext cx="851515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false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1813" y="5181600"/>
            <a:ext cx="782587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862935"/>
            <a:ext cx="356188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4842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err="1"/>
              <a:t>تفاوت‌های</a:t>
            </a:r>
            <a:r>
              <a:rPr lang="fa-IR" dirty="0"/>
              <a:t> اصلی </a:t>
            </a:r>
            <a:r>
              <a:rPr lang="en-US" dirty="0" smtClean="0"/>
              <a:t>List</a:t>
            </a:r>
            <a:r>
              <a:rPr lang="fa-IR" dirty="0" smtClean="0"/>
              <a:t> و 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92278F"/>
              </a:buClr>
            </a:pPr>
            <a:r>
              <a:rPr lang="fa-IR" sz="2775" dirty="0" smtClean="0">
                <a:solidFill>
                  <a:prstClr val="black"/>
                </a:solidFill>
              </a:rPr>
              <a:t>اشیاء </a:t>
            </a:r>
            <a:r>
              <a:rPr lang="fa-IR" sz="2775" dirty="0">
                <a:solidFill>
                  <a:prstClr val="black"/>
                </a:solidFill>
              </a:rPr>
              <a:t>داخل یک </a:t>
            </a:r>
            <a:r>
              <a:rPr lang="en-US" sz="2775" dirty="0">
                <a:solidFill>
                  <a:prstClr val="black"/>
                </a:solidFill>
              </a:rPr>
              <a:t>Set</a:t>
            </a:r>
            <a:r>
              <a:rPr lang="fa-IR" sz="2775" dirty="0">
                <a:solidFill>
                  <a:prstClr val="black"/>
                </a:solidFill>
              </a:rPr>
              <a:t> متمایز هستند، شیء تکراری در  </a:t>
            </a:r>
            <a:r>
              <a:rPr lang="en-US" sz="2775" dirty="0">
                <a:solidFill>
                  <a:prstClr val="black"/>
                </a:solidFill>
              </a:rPr>
              <a:t>Set</a:t>
            </a:r>
            <a:r>
              <a:rPr lang="fa-IR" sz="2775" dirty="0">
                <a:solidFill>
                  <a:prstClr val="black"/>
                </a:solidFill>
              </a:rPr>
              <a:t> وجود </a:t>
            </a:r>
            <a:r>
              <a:rPr lang="fa-IR" sz="2775" dirty="0" smtClean="0">
                <a:solidFill>
                  <a:prstClr val="black"/>
                </a:solidFill>
              </a:rPr>
              <a:t>ندارد</a:t>
            </a:r>
          </a:p>
          <a:p>
            <a:pPr lvl="1">
              <a:buClr>
                <a:srgbClr val="92278F"/>
              </a:buClr>
            </a:pPr>
            <a:r>
              <a:rPr lang="fa-IR" sz="2400" dirty="0" smtClean="0">
                <a:solidFill>
                  <a:prstClr val="black"/>
                </a:solidFill>
              </a:rPr>
              <a:t>اگر تلاش کنید شیئی تکراری </a:t>
            </a:r>
            <a:r>
              <a:rPr lang="fa-IR" sz="2400" dirty="0">
                <a:solidFill>
                  <a:prstClr val="black"/>
                </a:solidFill>
              </a:rPr>
              <a:t>به مجموعه اضافه </a:t>
            </a:r>
            <a:r>
              <a:rPr lang="fa-IR" sz="2400" dirty="0" smtClean="0">
                <a:solidFill>
                  <a:prstClr val="black"/>
                </a:solidFill>
              </a:rPr>
              <a:t>شود، مجموعه تغییری نمی‌کند</a:t>
            </a:r>
          </a:p>
          <a:p>
            <a:pPr lvl="1">
              <a:buClr>
                <a:srgbClr val="92278F"/>
              </a:buClr>
            </a:pPr>
            <a:r>
              <a:rPr lang="fa-IR" sz="2400" dirty="0" smtClean="0">
                <a:solidFill>
                  <a:prstClr val="black"/>
                </a:solidFill>
              </a:rPr>
              <a:t>شیءتکراری: شیئی که با یکی از اعضای موجود مجموعه برابر است (براساس متد </a:t>
            </a:r>
            <a:r>
              <a:rPr lang="en-US" sz="2400" dirty="0" smtClean="0">
                <a:solidFill>
                  <a:prstClr val="black"/>
                </a:solidFill>
              </a:rPr>
              <a:t>equals</a:t>
            </a:r>
            <a:r>
              <a:rPr lang="fa-IR" sz="2400" dirty="0" smtClean="0">
                <a:solidFill>
                  <a:prstClr val="black"/>
                </a:solidFill>
              </a:rPr>
              <a:t>)</a:t>
            </a:r>
          </a:p>
          <a:p>
            <a:pPr>
              <a:buClr>
                <a:srgbClr val="92278F"/>
              </a:buClr>
            </a:pPr>
            <a:r>
              <a:rPr lang="fa-IR" sz="2775" dirty="0" smtClean="0">
                <a:solidFill>
                  <a:prstClr val="black"/>
                </a:solidFill>
              </a:rPr>
              <a:t>اعضای </a:t>
            </a:r>
            <a:r>
              <a:rPr lang="en-US" sz="2775" dirty="0">
                <a:solidFill>
                  <a:prstClr val="black"/>
                </a:solidFill>
              </a:rPr>
              <a:t>List</a:t>
            </a:r>
            <a:r>
              <a:rPr lang="fa-IR" sz="2775" dirty="0">
                <a:solidFill>
                  <a:prstClr val="black"/>
                </a:solidFill>
              </a:rPr>
              <a:t> ترتیب دارند. بین اعضای </a:t>
            </a:r>
            <a:r>
              <a:rPr lang="en-US" sz="2775" dirty="0">
                <a:solidFill>
                  <a:prstClr val="black"/>
                </a:solidFill>
              </a:rPr>
              <a:t>Set</a:t>
            </a:r>
            <a:r>
              <a:rPr lang="fa-IR" sz="2775" dirty="0">
                <a:solidFill>
                  <a:prstClr val="black"/>
                </a:solidFill>
              </a:rPr>
              <a:t> لزوماً ترتیبی وجود </a:t>
            </a:r>
            <a:r>
              <a:rPr lang="fa-IR" sz="2775" dirty="0" smtClean="0">
                <a:solidFill>
                  <a:prstClr val="black"/>
                </a:solidFill>
              </a:rPr>
              <a:t>ندارد</a:t>
            </a:r>
            <a:endParaRPr lang="fa-IR" sz="2775" dirty="0">
              <a:solidFill>
                <a:prstClr val="black"/>
              </a:solidFill>
            </a:endParaRPr>
          </a:p>
          <a:p>
            <a:pPr lvl="1">
              <a:buClr>
                <a:srgbClr val="92278F"/>
              </a:buClr>
            </a:pPr>
            <a:r>
              <a:rPr lang="fa-IR" sz="2400" dirty="0" smtClean="0">
                <a:solidFill>
                  <a:prstClr val="black"/>
                </a:solidFill>
              </a:rPr>
              <a:t>واسط </a:t>
            </a:r>
            <a:r>
              <a:rPr lang="en-US" sz="2400" dirty="0" smtClean="0">
                <a:solidFill>
                  <a:prstClr val="black"/>
                </a:solidFill>
              </a:rPr>
              <a:t>Set</a:t>
            </a:r>
            <a:r>
              <a:rPr lang="fa-IR" sz="2400" dirty="0" smtClean="0">
                <a:solidFill>
                  <a:prstClr val="black"/>
                </a:solidFill>
              </a:rPr>
              <a:t> </a:t>
            </a:r>
            <a:r>
              <a:rPr lang="fa-IR" sz="2400" dirty="0" err="1">
                <a:solidFill>
                  <a:prstClr val="black"/>
                </a:solidFill>
              </a:rPr>
              <a:t>هیج</a:t>
            </a:r>
            <a:r>
              <a:rPr lang="fa-IR" sz="2400" dirty="0">
                <a:solidFill>
                  <a:prstClr val="black"/>
                </a:solidFill>
              </a:rPr>
              <a:t> </a:t>
            </a:r>
            <a:r>
              <a:rPr lang="fa-IR" sz="2400" dirty="0" err="1">
                <a:solidFill>
                  <a:prstClr val="black"/>
                </a:solidFill>
              </a:rPr>
              <a:t>متدی</a:t>
            </a:r>
            <a:r>
              <a:rPr lang="fa-IR" sz="2400" dirty="0">
                <a:solidFill>
                  <a:prstClr val="black"/>
                </a:solidFill>
              </a:rPr>
              <a:t> که </a:t>
            </a:r>
            <a:r>
              <a:rPr lang="fa-IR" sz="2400" dirty="0" smtClean="0">
                <a:solidFill>
                  <a:prstClr val="black"/>
                </a:solidFill>
              </a:rPr>
              <a:t>با </a:t>
            </a:r>
            <a:r>
              <a:rPr lang="fa-IR" sz="2400" dirty="0" err="1">
                <a:solidFill>
                  <a:prstClr val="black"/>
                </a:solidFill>
              </a:rPr>
              <a:t>اندیس</a:t>
            </a:r>
            <a:r>
              <a:rPr lang="fa-IR" sz="2400" dirty="0">
                <a:solidFill>
                  <a:prstClr val="black"/>
                </a:solidFill>
              </a:rPr>
              <a:t> </a:t>
            </a:r>
            <a:r>
              <a:rPr lang="fa-IR" sz="2400" dirty="0" smtClean="0">
                <a:solidFill>
                  <a:prstClr val="black"/>
                </a:solidFill>
              </a:rPr>
              <a:t>کار کند، ندارد</a:t>
            </a:r>
            <a:endParaRPr lang="en-US" sz="2400" dirty="0">
              <a:solidFill>
                <a:prstClr val="black"/>
              </a:solidFill>
            </a:endParaRPr>
          </a:p>
          <a:p>
            <a:pPr lvl="1">
              <a:buClr>
                <a:srgbClr val="92278F"/>
              </a:buClr>
            </a:pPr>
            <a:r>
              <a:rPr lang="fa-IR" sz="2400" dirty="0" smtClean="0">
                <a:solidFill>
                  <a:prstClr val="black"/>
                </a:solidFill>
              </a:rPr>
              <a:t>مثلاً </a:t>
            </a:r>
            <a:r>
              <a:rPr lang="fa-IR" sz="2400" dirty="0">
                <a:solidFill>
                  <a:prstClr val="black"/>
                </a:solidFill>
              </a:rPr>
              <a:t>در واسط </a:t>
            </a:r>
            <a:r>
              <a:rPr lang="en-US" sz="2400" dirty="0">
                <a:solidFill>
                  <a:prstClr val="black"/>
                </a:solidFill>
              </a:rPr>
              <a:t>Set</a:t>
            </a:r>
            <a:r>
              <a:rPr lang="fa-IR" sz="2400" dirty="0">
                <a:solidFill>
                  <a:prstClr val="black"/>
                </a:solidFill>
              </a:rPr>
              <a:t> ، متد </a:t>
            </a:r>
            <a:r>
              <a:rPr lang="en-US" sz="2400" dirty="0">
                <a:solidFill>
                  <a:prstClr val="black"/>
                </a:solidFill>
              </a:rPr>
              <a:t>get(</a:t>
            </a:r>
            <a:r>
              <a:rPr lang="en-US" sz="2400" dirty="0" err="1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r>
              <a:rPr lang="fa-IR" sz="2400" dirty="0">
                <a:solidFill>
                  <a:prstClr val="black"/>
                </a:solidFill>
              </a:rPr>
              <a:t> </a:t>
            </a:r>
            <a:r>
              <a:rPr lang="fa-IR" sz="2400" dirty="0" smtClean="0">
                <a:solidFill>
                  <a:prstClr val="black"/>
                </a:solidFill>
              </a:rPr>
              <a:t>نداریم، ولی در </a:t>
            </a:r>
            <a:r>
              <a:rPr lang="en-US" sz="2400" dirty="0" smtClean="0">
                <a:solidFill>
                  <a:prstClr val="black"/>
                </a:solidFill>
              </a:rPr>
              <a:t>List</a:t>
            </a:r>
            <a:r>
              <a:rPr lang="fa-IR" sz="2400" dirty="0" smtClean="0">
                <a:solidFill>
                  <a:prstClr val="black"/>
                </a:solidFill>
              </a:rPr>
              <a:t> داریم</a:t>
            </a:r>
          </a:p>
          <a:p>
            <a:pPr lvl="1">
              <a:buClr>
                <a:srgbClr val="92278F"/>
              </a:buClr>
            </a:pPr>
            <a:r>
              <a:rPr lang="fa-IR" sz="2400" dirty="0" smtClean="0">
                <a:solidFill>
                  <a:prstClr val="black"/>
                </a:solidFill>
              </a:rPr>
              <a:t>متدهای دیگری مثل موارد زیر هم در </a:t>
            </a:r>
            <a:r>
              <a:rPr lang="en-US" sz="2400" dirty="0" smtClean="0">
                <a:solidFill>
                  <a:prstClr val="black"/>
                </a:solidFill>
              </a:rPr>
              <a:t>Set</a:t>
            </a:r>
            <a:r>
              <a:rPr lang="fa-IR" sz="2400" dirty="0" smtClean="0">
                <a:solidFill>
                  <a:prstClr val="black"/>
                </a:solidFill>
              </a:rPr>
              <a:t> وجود ندارد:</a:t>
            </a:r>
          </a:p>
          <a:p>
            <a:pPr lvl="1" algn="l" rtl="0">
              <a:lnSpc>
                <a:spcPct val="100000"/>
              </a:lnSpc>
              <a:spcBef>
                <a:spcPts val="0"/>
              </a:spcBef>
              <a:buClr>
                <a:srgbClr val="92278F"/>
              </a:buClr>
            </a:pPr>
            <a:r>
              <a:rPr lang="en-US" sz="2400" dirty="0">
                <a:solidFill>
                  <a:prstClr val="black"/>
                </a:solidFill>
              </a:rPr>
              <a:t>set(int index, E element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  <a:endParaRPr lang="fa-IR" sz="2400" dirty="0" smtClean="0">
              <a:solidFill>
                <a:prstClr val="black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buClr>
                <a:srgbClr val="92278F"/>
              </a:buClr>
            </a:pPr>
            <a:r>
              <a:rPr lang="en-US" sz="2400" dirty="0">
                <a:solidFill>
                  <a:prstClr val="black"/>
                </a:solidFill>
              </a:rPr>
              <a:t>int </a:t>
            </a:r>
            <a:r>
              <a:rPr lang="en-US" sz="2400" dirty="0" err="1">
                <a:solidFill>
                  <a:prstClr val="black"/>
                </a:solidFill>
              </a:rPr>
              <a:t>indexOf</a:t>
            </a:r>
            <a:r>
              <a:rPr lang="en-US" sz="2400" dirty="0">
                <a:solidFill>
                  <a:prstClr val="black"/>
                </a:solidFill>
              </a:rPr>
              <a:t>(Object o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  <a:endParaRPr lang="fa-IR" sz="2400" dirty="0" smtClean="0">
              <a:solidFill>
                <a:prstClr val="black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buClr>
                <a:srgbClr val="92278F"/>
              </a:buClr>
            </a:pPr>
            <a:r>
              <a:rPr lang="en-US" sz="2400" dirty="0">
                <a:solidFill>
                  <a:prstClr val="black"/>
                </a:solidFill>
              </a:rPr>
              <a:t>int </a:t>
            </a:r>
            <a:r>
              <a:rPr lang="en-US" sz="2400" dirty="0" err="1">
                <a:solidFill>
                  <a:prstClr val="black"/>
                </a:solidFill>
              </a:rPr>
              <a:t>lastIndexOf</a:t>
            </a:r>
            <a:r>
              <a:rPr lang="en-US" sz="2400" dirty="0">
                <a:solidFill>
                  <a:prstClr val="black"/>
                </a:solidFill>
              </a:rPr>
              <a:t>(Object o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  <a:endParaRPr lang="fa-IR" sz="2400" dirty="0" smtClean="0">
              <a:solidFill>
                <a:prstClr val="black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0"/>
              </a:spcBef>
              <a:buClr>
                <a:srgbClr val="92278F"/>
              </a:buClr>
            </a:pPr>
            <a:r>
              <a:rPr lang="en-US" sz="2400" dirty="0">
                <a:solidFill>
                  <a:prstClr val="black"/>
                </a:solidFill>
              </a:rPr>
              <a:t>remove(int index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601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مجموعه یا لیست؟ کدام بهتر است؟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در برخی </a:t>
            </a:r>
            <a:r>
              <a:rPr lang="fa-IR" dirty="0" err="1" smtClean="0"/>
              <a:t>کاربردها</a:t>
            </a:r>
            <a:r>
              <a:rPr lang="fa-IR" dirty="0" smtClean="0"/>
              <a:t> </a:t>
            </a:r>
            <a:r>
              <a:rPr lang="en-US" dirty="0" smtClean="0"/>
              <a:t>List</a:t>
            </a:r>
            <a:r>
              <a:rPr lang="fa-IR" dirty="0" smtClean="0"/>
              <a:t> و در برخی دیگر </a:t>
            </a:r>
            <a:r>
              <a:rPr lang="en-US" dirty="0" smtClean="0"/>
              <a:t>Set</a:t>
            </a:r>
            <a:r>
              <a:rPr lang="fa-IR" dirty="0" smtClean="0"/>
              <a:t> </a:t>
            </a:r>
            <a:r>
              <a:rPr lang="fa-IR" dirty="0" err="1" smtClean="0"/>
              <a:t>مناسب‌تر</a:t>
            </a:r>
            <a:r>
              <a:rPr lang="fa-IR" dirty="0" smtClean="0"/>
              <a:t> است</a:t>
            </a:r>
          </a:p>
          <a:p>
            <a:r>
              <a:rPr lang="en-US" dirty="0" smtClean="0"/>
              <a:t>List</a:t>
            </a:r>
            <a:r>
              <a:rPr lang="fa-IR" dirty="0" smtClean="0"/>
              <a:t> دسترسی به اعضا از طریق </a:t>
            </a:r>
            <a:r>
              <a:rPr lang="fa-IR" dirty="0" err="1" smtClean="0"/>
              <a:t>اندیس</a:t>
            </a:r>
            <a:r>
              <a:rPr lang="fa-IR" dirty="0" smtClean="0"/>
              <a:t> را ممکن می‌کند</a:t>
            </a:r>
          </a:p>
          <a:p>
            <a:r>
              <a:rPr lang="en-US" dirty="0" smtClean="0"/>
              <a:t>Set</a:t>
            </a:r>
            <a:r>
              <a:rPr lang="fa-IR" dirty="0" smtClean="0"/>
              <a:t> اجازه افزودن عضو تکراری به مجموعه را </a:t>
            </a:r>
            <a:r>
              <a:rPr lang="fa-IR" dirty="0" err="1" smtClean="0"/>
              <a:t>نمی‌دهد</a:t>
            </a:r>
            <a:endParaRPr lang="fa-IR" dirty="0" smtClean="0"/>
          </a:p>
          <a:p>
            <a:pPr lvl="1"/>
            <a:r>
              <a:rPr lang="fa-IR" dirty="0" smtClean="0"/>
              <a:t>تکراری بودن عضو جدید را چک می‌کند (سربار </a:t>
            </a:r>
            <a:r>
              <a:rPr lang="fa-IR" dirty="0" err="1" smtClean="0"/>
              <a:t>محاسباتی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می‌تواند از هدر رفتن حافظه جلوگیری کند (کاهش حافظه مصرفی)</a:t>
            </a:r>
          </a:p>
          <a:p>
            <a:r>
              <a:rPr lang="fa-IR" dirty="0" smtClean="0"/>
              <a:t>سؤال کلیدی: آیا در فهرست موردنظر، عضو تکراری مجاز است؟</a:t>
            </a:r>
          </a:p>
          <a:p>
            <a:pPr lvl="1"/>
            <a:r>
              <a:rPr lang="fa-IR" dirty="0" smtClean="0"/>
              <a:t>اگر بله: </a:t>
            </a:r>
            <a:r>
              <a:rPr lang="en-US" dirty="0" smtClean="0"/>
              <a:t>List</a:t>
            </a:r>
            <a:r>
              <a:rPr lang="fa-IR" dirty="0" smtClean="0"/>
              <a:t> بهتر است، </a:t>
            </a:r>
            <a:r>
              <a:rPr lang="fa-IR" dirty="0" err="1" smtClean="0"/>
              <a:t>وگرنه</a:t>
            </a:r>
            <a:r>
              <a:rPr lang="fa-IR" dirty="0" smtClean="0"/>
              <a:t> </a:t>
            </a:r>
            <a:r>
              <a:rPr lang="en-US" dirty="0" smtClean="0"/>
              <a:t>Set</a:t>
            </a:r>
            <a:r>
              <a:rPr lang="fa-IR" dirty="0" smtClean="0"/>
              <a:t> بهتر است. مثال:</a:t>
            </a:r>
          </a:p>
          <a:p>
            <a:pPr lvl="1"/>
            <a:r>
              <a:rPr lang="fa-IR" dirty="0" smtClean="0"/>
              <a:t>فهرست شماره دانشجویی اعضای یک دانشگاه: </a:t>
            </a:r>
            <a:r>
              <a:rPr lang="en-US" dirty="0" smtClean="0"/>
              <a:t>Set</a:t>
            </a:r>
            <a:r>
              <a:rPr lang="fa-IR" dirty="0" smtClean="0"/>
              <a:t> بهتر است</a:t>
            </a:r>
          </a:p>
          <a:p>
            <a:pPr lvl="1"/>
            <a:r>
              <a:rPr lang="fa-IR" dirty="0"/>
              <a:t>فهرست </a:t>
            </a:r>
            <a:r>
              <a:rPr lang="fa-IR" dirty="0" smtClean="0"/>
              <a:t>نمرات یک درس: </a:t>
            </a:r>
            <a:r>
              <a:rPr lang="en-US" dirty="0" smtClean="0"/>
              <a:t>List</a:t>
            </a:r>
            <a:r>
              <a:rPr lang="fa-IR" dirty="0" smtClean="0"/>
              <a:t> بهتر است (نمره تکراری ممکن است)</a:t>
            </a: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62039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600" dirty="0" smtClean="0"/>
              <a:t>واسط </a:t>
            </a:r>
            <a:r>
              <a:rPr lang="en-US" sz="2600" dirty="0" err="1" smtClean="0"/>
              <a:t>java.util.Collection</a:t>
            </a:r>
            <a:r>
              <a:rPr lang="fa-IR" sz="2600" dirty="0"/>
              <a:t> </a:t>
            </a:r>
            <a:r>
              <a:rPr lang="fa-IR" sz="2600" dirty="0" smtClean="0"/>
              <a:t>در جاوا وجود دارد</a:t>
            </a:r>
          </a:p>
          <a:p>
            <a:r>
              <a:rPr lang="en-US" sz="2600" dirty="0" smtClean="0"/>
              <a:t>List</a:t>
            </a:r>
            <a:r>
              <a:rPr lang="fa-IR" sz="2600" dirty="0" smtClean="0"/>
              <a:t> و </a:t>
            </a:r>
            <a:r>
              <a:rPr lang="en-US" sz="2600" dirty="0" smtClean="0"/>
              <a:t>Set</a:t>
            </a:r>
            <a:r>
              <a:rPr lang="fa-IR" sz="2600" dirty="0" smtClean="0"/>
              <a:t> </a:t>
            </a:r>
            <a:r>
              <a:rPr lang="fa-IR" sz="2600" dirty="0" err="1" smtClean="0"/>
              <a:t>زیرواسط</a:t>
            </a:r>
            <a:r>
              <a:rPr lang="fa-IR" sz="2600" dirty="0" smtClean="0"/>
              <a:t> </a:t>
            </a:r>
            <a:r>
              <a:rPr lang="en-US" sz="2600" dirty="0" smtClean="0"/>
              <a:t>Collection</a:t>
            </a:r>
            <a:r>
              <a:rPr lang="fa-IR" sz="2600" dirty="0" smtClean="0"/>
              <a:t> هستند</a:t>
            </a:r>
            <a:endParaRPr lang="en-US" sz="2600" dirty="0"/>
          </a:p>
          <a:p>
            <a:r>
              <a:rPr lang="fa-IR" sz="2600" dirty="0" smtClean="0"/>
              <a:t>برخی از متدهای مهم </a:t>
            </a:r>
            <a:r>
              <a:rPr lang="en-US" sz="2600" dirty="0" smtClean="0"/>
              <a:t>Collection</a:t>
            </a:r>
            <a:r>
              <a:rPr lang="fa-IR" sz="2600" dirty="0" smtClean="0"/>
              <a:t> :</a:t>
            </a:r>
          </a:p>
          <a:p>
            <a:pPr algn="l" rtl="0"/>
            <a:endParaRPr lang="en-US" sz="2250" dirty="0"/>
          </a:p>
        </p:txBody>
      </p:sp>
      <p:sp>
        <p:nvSpPr>
          <p:cNvPr id="4" name="Rectangle 3"/>
          <p:cNvSpPr/>
          <p:nvPr/>
        </p:nvSpPr>
        <p:spPr>
          <a:xfrm>
            <a:off x="152400" y="2331112"/>
            <a:ext cx="4876800" cy="2545688"/>
          </a:xfrm>
          <a:custGeom>
            <a:avLst/>
            <a:gdLst>
              <a:gd name="connsiteX0" fmla="*/ 0 w 4876800"/>
              <a:gd name="connsiteY0" fmla="*/ 0 h 2529923"/>
              <a:gd name="connsiteX1" fmla="*/ 4876800 w 4876800"/>
              <a:gd name="connsiteY1" fmla="*/ 0 h 2529923"/>
              <a:gd name="connsiteX2" fmla="*/ 4876800 w 4876800"/>
              <a:gd name="connsiteY2" fmla="*/ 2529923 h 2529923"/>
              <a:gd name="connsiteX3" fmla="*/ 0 w 4876800"/>
              <a:gd name="connsiteY3" fmla="*/ 2529923 h 2529923"/>
              <a:gd name="connsiteX4" fmla="*/ 0 w 4876800"/>
              <a:gd name="connsiteY4" fmla="*/ 0 h 2529923"/>
              <a:gd name="connsiteX0" fmla="*/ 0 w 4876800"/>
              <a:gd name="connsiteY0" fmla="*/ 15765 h 2545688"/>
              <a:gd name="connsiteX1" fmla="*/ 3568262 w 4876800"/>
              <a:gd name="connsiteY1" fmla="*/ 0 h 2545688"/>
              <a:gd name="connsiteX2" fmla="*/ 4876800 w 4876800"/>
              <a:gd name="connsiteY2" fmla="*/ 2545688 h 2545688"/>
              <a:gd name="connsiteX3" fmla="*/ 0 w 4876800"/>
              <a:gd name="connsiteY3" fmla="*/ 2545688 h 2545688"/>
              <a:gd name="connsiteX4" fmla="*/ 0 w 4876800"/>
              <a:gd name="connsiteY4" fmla="*/ 15765 h 2545688"/>
              <a:gd name="connsiteX0" fmla="*/ 0 w 4876800"/>
              <a:gd name="connsiteY0" fmla="*/ 15765 h 2545688"/>
              <a:gd name="connsiteX1" fmla="*/ 3568262 w 4876800"/>
              <a:gd name="connsiteY1" fmla="*/ 0 h 2545688"/>
              <a:gd name="connsiteX2" fmla="*/ 4876800 w 4876800"/>
              <a:gd name="connsiteY2" fmla="*/ 2545688 h 2545688"/>
              <a:gd name="connsiteX3" fmla="*/ 0 w 4876800"/>
              <a:gd name="connsiteY3" fmla="*/ 2545688 h 2545688"/>
              <a:gd name="connsiteX4" fmla="*/ 0 w 4876800"/>
              <a:gd name="connsiteY4" fmla="*/ 15765 h 254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2545688">
                <a:moveTo>
                  <a:pt x="0" y="15765"/>
                </a:moveTo>
                <a:lnTo>
                  <a:pt x="3568262" y="0"/>
                </a:lnTo>
                <a:cubicBezTo>
                  <a:pt x="5344510" y="738204"/>
                  <a:pt x="4440621" y="1697125"/>
                  <a:pt x="4876800" y="2545688"/>
                </a:cubicBezTo>
                <a:lnTo>
                  <a:pt x="0" y="2545688"/>
                </a:lnTo>
                <a:lnTo>
                  <a:pt x="0" y="1576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>
              <a:lnSpc>
                <a:spcPct val="110000"/>
              </a:lnSpc>
            </a:pP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contains(Object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add(E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remove(Object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clear();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38600" y="3124200"/>
            <a:ext cx="5029200" cy="3276600"/>
            <a:chOff x="4038600" y="3124200"/>
            <a:chExt cx="5029200" cy="3276600"/>
          </a:xfrm>
        </p:grpSpPr>
        <p:sp>
          <p:nvSpPr>
            <p:cNvPr id="5" name="Rectangle 4"/>
            <p:cNvSpPr/>
            <p:nvPr/>
          </p:nvSpPr>
          <p:spPr>
            <a:xfrm>
              <a:off x="6172200" y="3124200"/>
              <a:ext cx="1600200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Collection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7800" y="4191000"/>
              <a:ext cx="990600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Set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772400" y="4191000"/>
              <a:ext cx="990600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List</a:t>
              </a: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8600" y="5334000"/>
              <a:ext cx="15240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HashSet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24600" y="5334000"/>
              <a:ext cx="16002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ArrayList</a:t>
              </a:r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15200" y="5943600"/>
              <a:ext cx="17526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LinkedList</a:t>
              </a:r>
              <a:endParaRPr lang="en-US" sz="2400" dirty="0"/>
            </a:p>
          </p:txBody>
        </p:sp>
        <p:sp>
          <p:nvSpPr>
            <p:cNvPr id="33" name="Isosceles Triangle 32"/>
            <p:cNvSpPr/>
            <p:nvPr/>
          </p:nvSpPr>
          <p:spPr>
            <a:xfrm>
              <a:off x="6858000" y="3581400"/>
              <a:ext cx="304800" cy="266700"/>
            </a:xfrm>
            <a:prstGeom prst="triangl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5562600" y="4648200"/>
              <a:ext cx="304800" cy="266700"/>
            </a:xfrm>
            <a:prstGeom prst="triangl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8153400" y="4648200"/>
              <a:ext cx="304800" cy="266700"/>
            </a:xfrm>
            <a:prstGeom prst="triangl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24400" y="510540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162800" y="510540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0" name="Straight Connector 39"/>
            <p:cNvCxnSpPr>
              <a:stCxn id="35" idx="3"/>
            </p:cNvCxnSpPr>
            <p:nvPr/>
          </p:nvCxnSpPr>
          <p:spPr>
            <a:xfrm>
              <a:off x="8305800" y="4914900"/>
              <a:ext cx="0" cy="1028700"/>
            </a:xfrm>
            <a:prstGeom prst="lin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715000" y="396240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229600" y="396240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>
              <a:stCxn id="34" idx="3"/>
            </p:cNvCxnSpPr>
            <p:nvPr/>
          </p:nvCxnSpPr>
          <p:spPr>
            <a:xfrm>
              <a:off x="5715000" y="4914900"/>
              <a:ext cx="0" cy="190500"/>
            </a:xfrm>
            <a:prstGeom prst="lin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162800" y="5105400"/>
              <a:ext cx="1143000" cy="0"/>
            </a:xfrm>
            <a:prstGeom prst="lin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715000" y="3962400"/>
              <a:ext cx="2514600" cy="0"/>
            </a:xfrm>
            <a:prstGeom prst="lin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1" name="Straight Connector 50"/>
            <p:cNvCxnSpPr>
              <a:stCxn id="33" idx="3"/>
            </p:cNvCxnSpPr>
            <p:nvPr/>
          </p:nvCxnSpPr>
          <p:spPr>
            <a:xfrm>
              <a:off x="7010400" y="3848100"/>
              <a:ext cx="0" cy="114300"/>
            </a:xfrm>
            <a:prstGeom prst="lin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724400" y="5105400"/>
              <a:ext cx="990600" cy="0"/>
            </a:xfrm>
            <a:prstGeom prst="lin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72253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تبدیل </a:t>
            </a:r>
            <a:r>
              <a:rPr lang="en-US" dirty="0" smtClean="0"/>
              <a:t>Collection</a:t>
            </a:r>
            <a:r>
              <a:rPr lang="fa-IR" dirty="0" smtClean="0"/>
              <a:t> به آرایه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واسط </a:t>
            </a:r>
            <a:r>
              <a:rPr lang="en-US" dirty="0" smtClean="0"/>
              <a:t>Collection</a:t>
            </a:r>
            <a:r>
              <a:rPr lang="fa-IR" dirty="0" smtClean="0"/>
              <a:t> دو متد با نام </a:t>
            </a:r>
            <a:r>
              <a:rPr lang="en-US" dirty="0" err="1" smtClean="0"/>
              <a:t>toArray</a:t>
            </a:r>
            <a:r>
              <a:rPr lang="fa-IR" dirty="0" smtClean="0"/>
              <a:t> برای تبدیل به آرایه معرفی می‌کند:</a:t>
            </a:r>
          </a:p>
          <a:p>
            <a:r>
              <a:rPr lang="fa-IR" dirty="0" smtClean="0"/>
              <a:t>روش اول: </a:t>
            </a:r>
            <a:r>
              <a:rPr lang="en-US" dirty="0" smtClean="0"/>
              <a:t>Object[ ] </a:t>
            </a:r>
            <a:r>
              <a:rPr lang="en-US" dirty="0" err="1" smtClean="0"/>
              <a:t>toArray</a:t>
            </a:r>
            <a:r>
              <a:rPr lang="en-US" dirty="0" smtClean="0"/>
              <a:t>()</a:t>
            </a:r>
          </a:p>
          <a:p>
            <a:pPr lvl="1"/>
            <a:r>
              <a:rPr lang="fa-IR" sz="2800" dirty="0" smtClean="0"/>
              <a:t>این متد </a:t>
            </a:r>
            <a:r>
              <a:rPr lang="fa-IR" sz="2800" dirty="0" err="1" smtClean="0"/>
              <a:t>پارامتری</a:t>
            </a:r>
            <a:r>
              <a:rPr lang="fa-IR" sz="2800" dirty="0" smtClean="0"/>
              <a:t> </a:t>
            </a:r>
            <a:r>
              <a:rPr lang="fa-IR" sz="2800" dirty="0" err="1" smtClean="0"/>
              <a:t>نمی‌گیرد</a:t>
            </a:r>
            <a:endParaRPr lang="fa-IR" sz="2800" dirty="0" smtClean="0"/>
          </a:p>
          <a:p>
            <a:pPr lvl="1"/>
            <a:r>
              <a:rPr lang="fa-IR" sz="2800" dirty="0" smtClean="0"/>
              <a:t>فهرست را به یک آرایه از </a:t>
            </a:r>
            <a:r>
              <a:rPr lang="en-US" sz="2800" dirty="0" smtClean="0"/>
              <a:t>Object</a:t>
            </a:r>
            <a:r>
              <a:rPr lang="fa-IR" sz="2800" dirty="0" smtClean="0"/>
              <a:t>‌ها تبدیل می‌کند</a:t>
            </a:r>
          </a:p>
          <a:p>
            <a:pPr lvl="1"/>
            <a:r>
              <a:rPr lang="fa-IR" sz="2800" dirty="0" smtClean="0"/>
              <a:t>بدین ترتیب نوع واقعی اشیاء در آرایه معلوم نیست</a:t>
            </a:r>
          </a:p>
          <a:p>
            <a:r>
              <a:rPr lang="fa-IR" dirty="0" smtClean="0"/>
              <a:t>روش دوم : </a:t>
            </a:r>
            <a:r>
              <a:rPr lang="en-US" dirty="0" smtClean="0"/>
              <a:t>T[ ] </a:t>
            </a:r>
            <a:r>
              <a:rPr lang="en-US" dirty="0" err="1" smtClean="0"/>
              <a:t>toArray</a:t>
            </a:r>
            <a:r>
              <a:rPr lang="en-US" dirty="0" smtClean="0"/>
              <a:t>(T[ ] a)</a:t>
            </a:r>
            <a:endParaRPr lang="fa-IR" dirty="0" smtClean="0"/>
          </a:p>
          <a:p>
            <a:pPr lvl="1"/>
            <a:r>
              <a:rPr lang="fa-IR" sz="2800" dirty="0" smtClean="0"/>
              <a:t>در این روش، </a:t>
            </a:r>
            <a:r>
              <a:rPr lang="fa-IR" sz="2800" dirty="0" err="1" smtClean="0"/>
              <a:t>آرایه‌ای</a:t>
            </a:r>
            <a:r>
              <a:rPr lang="fa-IR" sz="2800" dirty="0" smtClean="0"/>
              <a:t> از اشیاء به عنوان پارامتر ارسال می‌شود</a:t>
            </a:r>
          </a:p>
          <a:p>
            <a:pPr lvl="1"/>
            <a:r>
              <a:rPr lang="fa-IR" sz="2800" dirty="0" smtClean="0"/>
              <a:t>مقدار برگشتی از نوع داده مشخص شده است</a:t>
            </a:r>
          </a:p>
          <a:p>
            <a:pPr lvl="1"/>
            <a:r>
              <a:rPr lang="fa-IR" sz="2800" dirty="0" smtClean="0"/>
              <a:t>اگر پارامتر موردنظر به اندازه کافی فضا داشته باشد، همان را پر می‌کند</a:t>
            </a:r>
          </a:p>
          <a:p>
            <a:pPr lvl="2"/>
            <a:r>
              <a:rPr lang="fa-IR" sz="2800" dirty="0" err="1" smtClean="0"/>
              <a:t>وگرنه</a:t>
            </a:r>
            <a:r>
              <a:rPr lang="fa-IR" sz="2800" dirty="0" smtClean="0"/>
              <a:t>، یک آرایه جدید از همان جنس </a:t>
            </a:r>
            <a:r>
              <a:rPr lang="fa-IR" sz="2800" dirty="0" err="1" smtClean="0"/>
              <a:t>می‌سازد</a:t>
            </a:r>
            <a:r>
              <a:rPr lang="fa-IR" sz="2800" dirty="0" smtClean="0"/>
              <a:t>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97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762000"/>
          </a:xfrm>
        </p:spPr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914400"/>
            <a:ext cx="8686800" cy="5586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ArrayList&lt;Integer&gt;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ArrayList&lt;Integer&gt;();</a:t>
            </a:r>
          </a:p>
          <a:p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Integer(5));</a:t>
            </a:r>
          </a:p>
          <a:p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Integer(4));</a:t>
            </a:r>
          </a:p>
          <a:p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Integer(3));</a:t>
            </a:r>
          </a:p>
          <a:p>
            <a:endParaRPr lang="en-US" sz="2100" dirty="0"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Object[]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.toArray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(Object </a:t>
            </a:r>
            <a:r>
              <a:rPr lang="en-US" sz="2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object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(Integer)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object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100" dirty="0"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Integer[]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array2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.toArray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Integer[</a:t>
            </a:r>
            <a:r>
              <a:rPr lang="en-US" sz="2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()]);</a:t>
            </a:r>
          </a:p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(Integer </a:t>
            </a:r>
            <a:r>
              <a:rPr lang="en-US" sz="2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array2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fa-IR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Integer[]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array3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.toArray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Integer[0]);</a:t>
            </a:r>
          </a:p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(Integer </a:t>
            </a:r>
            <a:r>
              <a:rPr lang="en-US" sz="2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array3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fa-IR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14600" y="2514600"/>
            <a:ext cx="25908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Rounded Rectangle 5"/>
          <p:cNvSpPr/>
          <p:nvPr/>
        </p:nvSpPr>
        <p:spPr>
          <a:xfrm>
            <a:off x="2819400" y="4495800"/>
            <a:ext cx="58674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7" name="Rounded Rectangle 6"/>
          <p:cNvSpPr/>
          <p:nvPr/>
        </p:nvSpPr>
        <p:spPr>
          <a:xfrm>
            <a:off x="2819400" y="5410200"/>
            <a:ext cx="44196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15864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استفاده از </a:t>
            </a:r>
            <a:r>
              <a:rPr lang="en-US" dirty="0" smtClean="0"/>
              <a:t>Set</a:t>
            </a:r>
            <a:r>
              <a:rPr lang="fa-IR" dirty="0" smtClean="0"/>
              <a:t> و </a:t>
            </a:r>
            <a:r>
              <a:rPr lang="en-US" dirty="0" err="1" smtClean="0"/>
              <a:t>HashSet</a:t>
            </a:r>
            <a:endParaRPr lang="en-US" dirty="0" smtClean="0"/>
          </a:p>
          <a:p>
            <a:pPr lvl="1"/>
            <a:r>
              <a:rPr lang="fa-IR" sz="2425" dirty="0" smtClean="0"/>
              <a:t>مرور </a:t>
            </a:r>
            <a:r>
              <a:rPr lang="fa-IR" sz="2425" dirty="0" err="1" smtClean="0"/>
              <a:t>ویژگی‌های</a:t>
            </a:r>
            <a:r>
              <a:rPr lang="fa-IR" sz="2425" dirty="0" smtClean="0"/>
              <a:t> </a:t>
            </a:r>
            <a:r>
              <a:rPr lang="en-US" sz="2425" dirty="0" smtClean="0"/>
              <a:t>Set</a:t>
            </a:r>
            <a:r>
              <a:rPr lang="fa-IR" sz="2425" dirty="0" smtClean="0"/>
              <a:t> : اعضای متمایز، عدم وجود ترتیب</a:t>
            </a:r>
          </a:p>
          <a:p>
            <a:r>
              <a:rPr lang="fa-IR" sz="2800" dirty="0" smtClean="0"/>
              <a:t>استفاده از </a:t>
            </a:r>
            <a:r>
              <a:rPr lang="en-US" sz="2800" dirty="0" smtClean="0"/>
              <a:t>Collection</a:t>
            </a:r>
            <a:endParaRPr lang="fa-IR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95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اهمیت متدهای </a:t>
            </a:r>
            <a:r>
              <a:rPr lang="en-US" dirty="0" smtClean="0"/>
              <a:t>equals</a:t>
            </a:r>
            <a:r>
              <a:rPr lang="fa-IR" dirty="0" smtClean="0"/>
              <a:t> و </a:t>
            </a:r>
            <a:r>
              <a:rPr lang="en-US" dirty="0" err="1" smtClean="0"/>
              <a:t>hashCode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اهمیت تعریف متد </a:t>
            </a:r>
            <a:r>
              <a:rPr lang="en-US" dirty="0" smtClean="0"/>
              <a:t>equals</a:t>
            </a:r>
            <a:r>
              <a:rPr lang="fa-IR" dirty="0" smtClean="0"/>
              <a:t> در </a:t>
            </a:r>
            <a:r>
              <a:rPr lang="fa-IR" dirty="0" err="1" smtClean="0"/>
              <a:t>ساختمان‌داده‌های</a:t>
            </a:r>
            <a:r>
              <a:rPr lang="fa-IR" dirty="0" smtClean="0"/>
              <a:t> جاوا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800" dirty="0" err="1" smtClean="0"/>
              <a:t>بسياری</a:t>
            </a:r>
            <a:r>
              <a:rPr lang="fa-IR" sz="2800" dirty="0" smtClean="0"/>
              <a:t> از </a:t>
            </a:r>
            <a:r>
              <a:rPr lang="fa-IR" sz="2800" dirty="0" err="1" smtClean="0"/>
              <a:t>ساختمان‌داده‌های</a:t>
            </a:r>
            <a:r>
              <a:rPr lang="fa-IR" sz="2800" dirty="0" smtClean="0"/>
              <a:t> جاوا تساوی اعضای فهرست را بررسی </a:t>
            </a:r>
            <a:r>
              <a:rPr lang="fa-IR" sz="2800" dirty="0" err="1" smtClean="0"/>
              <a:t>می‌کنند</a:t>
            </a:r>
            <a:endParaRPr lang="fa-IR" sz="2800" dirty="0" smtClean="0"/>
          </a:p>
          <a:p>
            <a:r>
              <a:rPr lang="fa-IR" sz="2800" dirty="0" smtClean="0"/>
              <a:t>مثلاً: متد </a:t>
            </a:r>
            <a:r>
              <a:rPr lang="en-US" sz="2800" dirty="0" smtClean="0"/>
              <a:t>contains</a:t>
            </a:r>
            <a:r>
              <a:rPr lang="fa-IR" sz="2800" dirty="0" smtClean="0"/>
              <a:t> به دنبال یک شیء مساوی شیء موردنظر </a:t>
            </a:r>
            <a:r>
              <a:rPr lang="fa-IR" sz="2800" dirty="0" err="1" smtClean="0"/>
              <a:t>می‌گردد</a:t>
            </a:r>
            <a:endParaRPr lang="fa-IR" sz="2800" dirty="0" smtClean="0"/>
          </a:p>
          <a:p>
            <a:r>
              <a:rPr lang="fa-IR" sz="2800" dirty="0" smtClean="0"/>
              <a:t>این کار با کمک متد </a:t>
            </a:r>
            <a:r>
              <a:rPr lang="en-US" sz="2800" dirty="0" smtClean="0"/>
              <a:t>equals</a:t>
            </a:r>
            <a:r>
              <a:rPr lang="fa-IR" sz="2800" dirty="0" smtClean="0"/>
              <a:t> انجام می‌شود</a:t>
            </a:r>
          </a:p>
          <a:p>
            <a:pPr lvl="1"/>
            <a:r>
              <a:rPr lang="fa-IR" sz="2300" dirty="0" smtClean="0"/>
              <a:t>متد </a:t>
            </a:r>
            <a:r>
              <a:rPr lang="en-US" sz="2300" dirty="0" smtClean="0"/>
              <a:t>equals</a:t>
            </a:r>
            <a:r>
              <a:rPr lang="fa-IR" sz="2300" dirty="0" smtClean="0"/>
              <a:t> روی اشیاء فهرست فراخوانی می‌شود و شیء موردنظر به آن پاس می‌شود</a:t>
            </a:r>
          </a:p>
          <a:p>
            <a:pPr lvl="1"/>
            <a:r>
              <a:rPr lang="fa-IR" sz="2200" dirty="0" err="1" smtClean="0"/>
              <a:t>متدهایی</a:t>
            </a:r>
            <a:r>
              <a:rPr lang="fa-IR" sz="2200" dirty="0" smtClean="0"/>
              <a:t> مثل</a:t>
            </a:r>
            <a:r>
              <a:rPr lang="fa-IR" sz="2300" dirty="0" smtClean="0"/>
              <a:t> </a:t>
            </a:r>
            <a:r>
              <a:rPr lang="en-US" sz="2000" dirty="0" err="1"/>
              <a:t>indexOf</a:t>
            </a:r>
            <a:r>
              <a:rPr lang="en-US" sz="2000" dirty="0"/>
              <a:t>(Object o)</a:t>
            </a:r>
            <a:r>
              <a:rPr lang="fa-IR" sz="2300" dirty="0" smtClean="0"/>
              <a:t> و</a:t>
            </a:r>
            <a:r>
              <a:rPr lang="en-US" sz="2000" dirty="0" smtClean="0"/>
              <a:t>remove(Object </a:t>
            </a:r>
            <a:r>
              <a:rPr lang="en-US" sz="2000" dirty="0"/>
              <a:t>o</a:t>
            </a:r>
            <a:r>
              <a:rPr lang="en-US" sz="2000" dirty="0" smtClean="0"/>
              <a:t>)</a:t>
            </a:r>
            <a:r>
              <a:rPr lang="en-US" sz="2300" dirty="0" smtClean="0"/>
              <a:t> </a:t>
            </a:r>
            <a:r>
              <a:rPr lang="fa-IR" sz="2300" dirty="0" smtClean="0"/>
              <a:t> نیز </a:t>
            </a:r>
            <a:r>
              <a:rPr lang="en-US" sz="2000" dirty="0" smtClean="0"/>
              <a:t>equals</a:t>
            </a:r>
            <a:r>
              <a:rPr lang="fa-IR" sz="2000" dirty="0" smtClean="0"/>
              <a:t> </a:t>
            </a:r>
            <a:r>
              <a:rPr lang="fa-IR" sz="2200" dirty="0" smtClean="0"/>
              <a:t>را صدا </a:t>
            </a:r>
            <a:r>
              <a:rPr lang="fa-IR" sz="2200" dirty="0" err="1" smtClean="0"/>
              <a:t>می‌کنند</a:t>
            </a:r>
            <a:endParaRPr lang="fa-IR" sz="2200" dirty="0" smtClean="0"/>
          </a:p>
          <a:p>
            <a:pPr lvl="1"/>
            <a:r>
              <a:rPr lang="fa-IR" sz="2300" dirty="0" smtClean="0"/>
              <a:t>در </a:t>
            </a:r>
            <a:r>
              <a:rPr lang="fa-IR" sz="2300" dirty="0" err="1" smtClean="0"/>
              <a:t>مجموعه‌ها</a:t>
            </a:r>
            <a:r>
              <a:rPr lang="fa-IR" sz="2300" dirty="0" smtClean="0"/>
              <a:t> (مثل </a:t>
            </a:r>
            <a:r>
              <a:rPr lang="en-US" sz="2000" dirty="0" err="1" smtClean="0"/>
              <a:t>HashSet</a:t>
            </a:r>
            <a:r>
              <a:rPr lang="fa-IR" sz="2300" dirty="0" smtClean="0"/>
              <a:t>) تکراری بودن عضو جدید با کمک </a:t>
            </a:r>
            <a:r>
              <a:rPr lang="en-US" sz="2000" dirty="0" smtClean="0"/>
              <a:t>equals</a:t>
            </a:r>
            <a:r>
              <a:rPr lang="fa-IR" sz="2000" dirty="0" smtClean="0"/>
              <a:t> </a:t>
            </a:r>
            <a:r>
              <a:rPr lang="fa-IR" sz="2250" dirty="0" smtClean="0"/>
              <a:t>بررسی می‌شود</a:t>
            </a:r>
          </a:p>
          <a:p>
            <a:r>
              <a:rPr lang="fa-IR" sz="2675" dirty="0" smtClean="0"/>
              <a:t>بنابراین اگر بخواهیم ظرفی از جنس یک کلاس دلخواه داشته باشیم، </a:t>
            </a:r>
            <a:br>
              <a:rPr lang="fa-IR" sz="2675" dirty="0" smtClean="0"/>
            </a:br>
            <a:r>
              <a:rPr lang="fa-IR" sz="2675" dirty="0" smtClean="0"/>
              <a:t>باید متد </a:t>
            </a:r>
            <a:r>
              <a:rPr lang="en-US" sz="2675" dirty="0" smtClean="0"/>
              <a:t>equals</a:t>
            </a:r>
            <a:r>
              <a:rPr lang="fa-IR" sz="2675" dirty="0" smtClean="0"/>
              <a:t> مناسبی برای کلاس موردنظر </a:t>
            </a:r>
            <a:r>
              <a:rPr lang="fa-IR" sz="2675" dirty="0" err="1" smtClean="0"/>
              <a:t>پیاده‌سازی</a:t>
            </a:r>
            <a:r>
              <a:rPr lang="fa-IR" sz="2675" dirty="0" smtClean="0"/>
              <a:t> شده باشد</a:t>
            </a:r>
            <a:endParaRPr lang="en-US" sz="2675" dirty="0" smtClean="0"/>
          </a:p>
        </p:txBody>
      </p:sp>
    </p:spTree>
    <p:extLst>
      <p:ext uri="{BB962C8B-B14F-4D97-AF65-F5344CB8AC3E}">
        <p14:creationId xmlns:p14="http://schemas.microsoft.com/office/powerpoint/2010/main" val="22749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sz="1400" dirty="0" smtClean="0"/>
          </a:p>
          <a:p>
            <a:r>
              <a:rPr lang="fa-IR" sz="2800" dirty="0" smtClean="0"/>
              <a:t>راه حل: باید برای کلاس </a:t>
            </a:r>
            <a:r>
              <a:rPr lang="en-US" sz="2800" dirty="0" smtClean="0"/>
              <a:t>Student</a:t>
            </a:r>
            <a:r>
              <a:rPr lang="fa-IR" sz="2800" dirty="0" smtClean="0"/>
              <a:t> متد </a:t>
            </a:r>
            <a:r>
              <a:rPr lang="en-US" sz="2800" dirty="0" smtClean="0"/>
              <a:t>equals</a:t>
            </a:r>
            <a:r>
              <a:rPr lang="fa-IR" sz="2800" dirty="0" smtClean="0"/>
              <a:t> مناسبی پیاده کنیم</a:t>
            </a:r>
          </a:p>
          <a:p>
            <a:pPr lvl="1"/>
            <a:r>
              <a:rPr lang="fa-IR" sz="2425" dirty="0" smtClean="0"/>
              <a:t>مثلاً:</a:t>
            </a:r>
          </a:p>
          <a:p>
            <a:pPr lvl="1"/>
            <a:endParaRPr lang="fa-IR" sz="2425" dirty="0"/>
          </a:p>
          <a:p>
            <a:pPr lvl="1"/>
            <a:endParaRPr lang="fa-IR" sz="2425" dirty="0" smtClean="0"/>
          </a:p>
          <a:p>
            <a:r>
              <a:rPr lang="fa-IR" sz="2800" dirty="0" smtClean="0"/>
              <a:t>البته متد </a:t>
            </a:r>
            <a:r>
              <a:rPr lang="en-US" sz="2800" dirty="0" smtClean="0"/>
              <a:t>equals</a:t>
            </a:r>
            <a:r>
              <a:rPr lang="fa-IR" sz="2800" dirty="0" smtClean="0"/>
              <a:t> فوق کامل و دقیق نیست</a:t>
            </a:r>
          </a:p>
          <a:p>
            <a:pPr lvl="1"/>
            <a:r>
              <a:rPr lang="fa-IR" sz="2425" dirty="0" err="1" smtClean="0"/>
              <a:t>جزئیاتی</a:t>
            </a:r>
            <a:r>
              <a:rPr lang="fa-IR" sz="2425" dirty="0" smtClean="0"/>
              <a:t> مثل </a:t>
            </a:r>
            <a:r>
              <a:rPr lang="en-US" sz="2425" dirty="0" smtClean="0"/>
              <a:t>null</a:t>
            </a:r>
            <a:r>
              <a:rPr lang="fa-IR" sz="2425" dirty="0" smtClean="0"/>
              <a:t> بودن پارامتر را بررسی </a:t>
            </a:r>
            <a:r>
              <a:rPr lang="fa-IR" sz="2425" dirty="0" err="1" smtClean="0"/>
              <a:t>نمی‌کند</a:t>
            </a:r>
            <a:endParaRPr lang="fa-IR" sz="2425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5181600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Student(String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a-IR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905000"/>
            <a:ext cx="8534400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ArrayList&lt;Student&gt;();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063885" y="2057400"/>
            <a:ext cx="851515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false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3505200"/>
            <a:ext cx="51816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(Student)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fa-IR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811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000" dirty="0" err="1" smtClean="0"/>
              <a:t>ساختمان‌های</a:t>
            </a:r>
            <a:r>
              <a:rPr lang="fa-IR" sz="3000" dirty="0" smtClean="0"/>
              <a:t> داده مبتنی بر </a:t>
            </a:r>
            <a:r>
              <a:rPr lang="en-US" sz="3000" dirty="0" smtClean="0"/>
              <a:t>Hash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57175" lvl="1">
              <a:spcBef>
                <a:spcPts val="75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sz="2600" dirty="0" smtClean="0"/>
              <a:t>برخی از </a:t>
            </a:r>
            <a:r>
              <a:rPr lang="fa-IR" sz="2600" dirty="0" err="1" smtClean="0"/>
              <a:t>ساختمان‌داده‌های</a:t>
            </a:r>
            <a:r>
              <a:rPr lang="fa-IR" sz="2600" dirty="0" smtClean="0"/>
              <a:t> جاوا </a:t>
            </a:r>
            <a:r>
              <a:rPr lang="fa-IR" sz="2600" dirty="0"/>
              <a:t/>
            </a:r>
            <a:br>
              <a:rPr lang="fa-IR" sz="2600" dirty="0"/>
            </a:br>
            <a:r>
              <a:rPr lang="fa-IR" sz="2600" dirty="0" smtClean="0"/>
              <a:t>مبتنی بر تکنیک </a:t>
            </a:r>
            <a:r>
              <a:rPr lang="en-US" sz="2600" dirty="0" smtClean="0"/>
              <a:t>Hash</a:t>
            </a:r>
            <a:r>
              <a:rPr lang="fa-IR" sz="2600" dirty="0" smtClean="0"/>
              <a:t> </a:t>
            </a:r>
            <a:r>
              <a:rPr lang="fa-IR" sz="2600" dirty="0"/>
              <a:t>هستند</a:t>
            </a:r>
            <a:br>
              <a:rPr lang="fa-IR" sz="2600" dirty="0"/>
            </a:br>
            <a:r>
              <a:rPr lang="fa-IR" sz="2600" dirty="0"/>
              <a:t>(مانند </a:t>
            </a:r>
            <a:r>
              <a:rPr lang="en-US" sz="2600" dirty="0" err="1"/>
              <a:t>HashSet</a:t>
            </a:r>
            <a:r>
              <a:rPr lang="fa-IR" sz="2600" dirty="0"/>
              <a:t> و </a:t>
            </a:r>
            <a:r>
              <a:rPr lang="en-US" sz="2600" dirty="0" err="1"/>
              <a:t>HashMap</a:t>
            </a:r>
            <a:r>
              <a:rPr lang="fa-IR" sz="2600" dirty="0" smtClean="0"/>
              <a:t>)</a:t>
            </a:r>
          </a:p>
          <a:p>
            <a:pPr>
              <a:lnSpc>
                <a:spcPct val="107000"/>
              </a:lnSpc>
            </a:pPr>
            <a:r>
              <a:rPr lang="fa-IR" sz="2600" dirty="0" smtClean="0"/>
              <a:t>تکنیک </a:t>
            </a:r>
            <a:r>
              <a:rPr lang="en-US" sz="2600" dirty="0" smtClean="0"/>
              <a:t>Hash</a:t>
            </a:r>
            <a:r>
              <a:rPr lang="fa-IR" sz="2600" dirty="0" smtClean="0"/>
              <a:t> :</a:t>
            </a:r>
          </a:p>
          <a:p>
            <a:pPr lvl="1">
              <a:lnSpc>
                <a:spcPct val="107000"/>
              </a:lnSpc>
            </a:pPr>
            <a:r>
              <a:rPr lang="fa-IR" sz="2400" dirty="0" smtClean="0"/>
              <a:t>از هر شیء که قرار است ذخیره شود، یک عدد صحیح استخراج شود</a:t>
            </a:r>
          </a:p>
          <a:p>
            <a:pPr lvl="1">
              <a:lnSpc>
                <a:spcPct val="107000"/>
              </a:lnSpc>
            </a:pPr>
            <a:r>
              <a:rPr lang="fa-IR" sz="2400" dirty="0" smtClean="0"/>
              <a:t>این عدد صحیح (</a:t>
            </a:r>
            <a:r>
              <a:rPr lang="en-US" sz="2400" dirty="0" smtClean="0"/>
              <a:t>hash</a:t>
            </a:r>
            <a:r>
              <a:rPr lang="fa-IR" sz="2400" dirty="0" smtClean="0"/>
              <a:t>)، مبتنی بر ويژگی‌های داخل شیء محاسبه شود</a:t>
            </a:r>
          </a:p>
          <a:p>
            <a:pPr lvl="1">
              <a:lnSpc>
                <a:spcPct val="107000"/>
              </a:lnSpc>
            </a:pPr>
            <a:r>
              <a:rPr lang="fa-IR" sz="2400" dirty="0" smtClean="0"/>
              <a:t>از </a:t>
            </a:r>
            <a:r>
              <a:rPr lang="en-US" sz="2400" dirty="0" smtClean="0"/>
              <a:t>hash</a:t>
            </a:r>
            <a:r>
              <a:rPr lang="fa-IR" sz="2400" dirty="0" smtClean="0"/>
              <a:t> برای محاسبه محل ذخیره شیء استفاده می‌شود</a:t>
            </a:r>
          </a:p>
          <a:p>
            <a:pPr lvl="1">
              <a:lnSpc>
                <a:spcPct val="107000"/>
              </a:lnSpc>
            </a:pPr>
            <a:r>
              <a:rPr lang="fa-IR" sz="2400" dirty="0" smtClean="0"/>
              <a:t>ممکن است دو شیء مقدار </a:t>
            </a:r>
            <a:r>
              <a:rPr lang="en-US" sz="2400" dirty="0" smtClean="0"/>
              <a:t>hash</a:t>
            </a:r>
            <a:r>
              <a:rPr lang="fa-IR" sz="2400" dirty="0" smtClean="0"/>
              <a:t> مساوی داشته باشند</a:t>
            </a:r>
          </a:p>
          <a:p>
            <a:pPr lvl="1">
              <a:lnSpc>
                <a:spcPct val="107000"/>
              </a:lnSpc>
            </a:pPr>
            <a:r>
              <a:rPr lang="fa-IR" sz="2400" dirty="0" smtClean="0"/>
              <a:t>ولی تابع </a:t>
            </a:r>
            <a:r>
              <a:rPr lang="en-US" sz="2400" dirty="0" smtClean="0"/>
              <a:t>hash</a:t>
            </a:r>
            <a:r>
              <a:rPr lang="fa-IR" sz="2400" dirty="0" smtClean="0"/>
              <a:t> مناسب، </a:t>
            </a:r>
            <a:r>
              <a:rPr lang="fa-IR" sz="2400" dirty="0" err="1" smtClean="0"/>
              <a:t>اعدادی</a:t>
            </a:r>
            <a:r>
              <a:rPr lang="fa-IR" sz="2400" dirty="0" smtClean="0"/>
              <a:t> </a:t>
            </a:r>
            <a:r>
              <a:rPr lang="fa-IR" sz="2400" dirty="0" err="1" smtClean="0"/>
              <a:t>حتی‌الامکان</a:t>
            </a:r>
            <a:r>
              <a:rPr lang="fa-IR" sz="2400" dirty="0" smtClean="0"/>
              <a:t> متفاوت برای اشیاء متفاوت </a:t>
            </a:r>
            <a:r>
              <a:rPr lang="fa-IR" sz="2400" dirty="0" err="1" smtClean="0"/>
              <a:t>برمی‌گرداند</a:t>
            </a:r>
            <a:endParaRPr lang="fa-IR" sz="2400" dirty="0" smtClean="0"/>
          </a:p>
          <a:p>
            <a:pPr lvl="1">
              <a:lnSpc>
                <a:spcPct val="107000"/>
              </a:lnSpc>
            </a:pPr>
            <a:r>
              <a:rPr lang="fa-IR" sz="2400" dirty="0" smtClean="0"/>
              <a:t>دو شیء با ويژگی‌های مساوی، باید مقدار </a:t>
            </a:r>
            <a:r>
              <a:rPr lang="en-US" sz="2400" dirty="0" smtClean="0"/>
              <a:t>hash</a:t>
            </a:r>
            <a:r>
              <a:rPr lang="fa-IR" sz="2400" dirty="0" smtClean="0"/>
              <a:t> مساوی </a:t>
            </a:r>
            <a:r>
              <a:rPr lang="fa-IR" sz="2400" dirty="0" err="1" smtClean="0"/>
              <a:t>برگردانند</a:t>
            </a:r>
            <a:r>
              <a:rPr lang="fa-IR" sz="2400" dirty="0" smtClean="0"/>
              <a:t> </a:t>
            </a:r>
            <a:br>
              <a:rPr lang="fa-IR" sz="2400" dirty="0" smtClean="0"/>
            </a:br>
            <a:r>
              <a:rPr lang="fa-IR" sz="2400" dirty="0" smtClean="0"/>
              <a:t>(مقدار </a:t>
            </a:r>
            <a:r>
              <a:rPr lang="en-US" sz="2400" dirty="0" smtClean="0"/>
              <a:t>hash</a:t>
            </a:r>
            <a:r>
              <a:rPr lang="fa-IR" sz="2400" dirty="0" smtClean="0"/>
              <a:t> تصادفی نیست)</a:t>
            </a:r>
            <a:endParaRPr lang="en-US" sz="2400" dirty="0" smtClean="0"/>
          </a:p>
        </p:txBody>
      </p:sp>
      <p:pic>
        <p:nvPicPr>
          <p:cNvPr id="1026" name="Picture 2" descr="https://upload.wikimedia.org/wikipedia/commons/thumb/5/58/Hash_table_4_1_1_0_0_1_0_LL.svg/240px-Hash_table_4_1_1_0_0_1_0_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76200"/>
            <a:ext cx="367747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66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err="1"/>
              <a:t>ظرف‌ها</a:t>
            </a:r>
            <a:r>
              <a:rPr lang="fa-IR" dirty="0"/>
              <a:t> و </a:t>
            </a:r>
            <a:r>
              <a:rPr lang="fa-IR" dirty="0" err="1"/>
              <a:t>ساختمان‌های</a:t>
            </a:r>
            <a:r>
              <a:rPr lang="fa-IR" dirty="0"/>
              <a:t> </a:t>
            </a:r>
            <a:r>
              <a:rPr lang="fa-IR" dirty="0" smtClean="0"/>
              <a:t>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600" dirty="0" smtClean="0"/>
              <a:t>جاوا دارای امکانات متنوعی برای نگهداری اشیاء است</a:t>
            </a:r>
          </a:p>
          <a:p>
            <a:pPr lvl="1"/>
            <a:r>
              <a:rPr lang="fa-IR" sz="2500" dirty="0" smtClean="0"/>
              <a:t>کلاس‌هایی مثل انواع </a:t>
            </a:r>
            <a:r>
              <a:rPr lang="fa-IR" sz="2500" dirty="0" err="1" smtClean="0"/>
              <a:t>لیست‌ها</a:t>
            </a:r>
            <a:r>
              <a:rPr lang="fa-IR" sz="2500" dirty="0" smtClean="0"/>
              <a:t>، </a:t>
            </a:r>
            <a:r>
              <a:rPr lang="fa-IR" sz="2500" dirty="0" err="1" smtClean="0"/>
              <a:t>مجموعه‌ها</a:t>
            </a:r>
            <a:r>
              <a:rPr lang="fa-IR" sz="2500" dirty="0" smtClean="0"/>
              <a:t>، </a:t>
            </a:r>
            <a:r>
              <a:rPr lang="fa-IR" sz="2500" dirty="0" err="1" smtClean="0"/>
              <a:t>جدول‌ها</a:t>
            </a:r>
            <a:r>
              <a:rPr lang="fa-IR" sz="2500" dirty="0" smtClean="0"/>
              <a:t> و ...</a:t>
            </a:r>
          </a:p>
          <a:p>
            <a:r>
              <a:rPr lang="fa-IR" sz="2600" dirty="0" smtClean="0"/>
              <a:t>هر یک از این کلاس‌ها، یک </a:t>
            </a:r>
            <a:r>
              <a:rPr lang="fa-IR" sz="2600" b="1" dirty="0" smtClean="0"/>
              <a:t>ساختمان داده</a:t>
            </a:r>
            <a:r>
              <a:rPr lang="fa-IR" sz="2600" dirty="0" smtClean="0"/>
              <a:t> (</a:t>
            </a:r>
            <a:r>
              <a:rPr lang="en-US" sz="2600" dirty="0" smtClean="0"/>
              <a:t>Data Structure</a:t>
            </a:r>
            <a:r>
              <a:rPr lang="fa-IR" sz="2600" dirty="0" smtClean="0"/>
              <a:t>) است</a:t>
            </a:r>
          </a:p>
          <a:p>
            <a:pPr lvl="1"/>
            <a:r>
              <a:rPr lang="fa-IR" sz="2500" dirty="0" smtClean="0"/>
              <a:t>هر نمونه ساختمان داده، یک </a:t>
            </a:r>
            <a:r>
              <a:rPr lang="fa-IR" sz="2500" b="1" dirty="0" smtClean="0"/>
              <a:t>ظرف</a:t>
            </a:r>
            <a:r>
              <a:rPr lang="fa-IR" sz="2500" dirty="0" smtClean="0"/>
              <a:t> (</a:t>
            </a:r>
            <a:r>
              <a:rPr lang="en-US" sz="2500" dirty="0" smtClean="0"/>
              <a:t>container</a:t>
            </a:r>
            <a:r>
              <a:rPr lang="fa-IR" sz="2500" dirty="0" smtClean="0"/>
              <a:t>) برای نگهداری اشیاء است</a:t>
            </a:r>
          </a:p>
          <a:p>
            <a:pPr lvl="1"/>
            <a:r>
              <a:rPr lang="fa-IR" sz="2500" dirty="0" smtClean="0"/>
              <a:t>امکانات و </a:t>
            </a:r>
            <a:r>
              <a:rPr lang="fa-IR" sz="2500" dirty="0" err="1" smtClean="0"/>
              <a:t>الگوریتم‌هایی</a:t>
            </a:r>
            <a:r>
              <a:rPr lang="fa-IR" sz="2500" dirty="0" smtClean="0"/>
              <a:t> بر روی اشیاء داخل ظرف هم پشتیبانی می‌شود</a:t>
            </a:r>
          </a:p>
          <a:p>
            <a:pPr lvl="1"/>
            <a:r>
              <a:rPr lang="fa-IR" sz="2500" dirty="0" smtClean="0"/>
              <a:t>مانند جستجو، تبدیل به انواع دیگر، </a:t>
            </a:r>
            <a:r>
              <a:rPr lang="fa-IR" sz="2500" dirty="0" err="1" smtClean="0"/>
              <a:t>مرتب‌سازی</a:t>
            </a:r>
            <a:r>
              <a:rPr lang="fa-IR" sz="2500" dirty="0" smtClean="0"/>
              <a:t> و ...</a:t>
            </a:r>
          </a:p>
          <a:p>
            <a:r>
              <a:rPr lang="fa-IR" sz="2600" dirty="0" smtClean="0"/>
              <a:t>امکاناتی که جاوا به این منظور ساخته : </a:t>
            </a:r>
            <a:r>
              <a:rPr lang="en-US" sz="2600" dirty="0"/>
              <a:t>Java collections </a:t>
            </a:r>
            <a:r>
              <a:rPr lang="en-US" sz="2600" dirty="0" smtClean="0"/>
              <a:t>framework</a:t>
            </a:r>
            <a:endParaRPr lang="en-US" sz="2600" dirty="0"/>
          </a:p>
          <a:p>
            <a:pPr lvl="1"/>
            <a:r>
              <a:rPr lang="fa-IR" sz="2500" dirty="0" err="1" smtClean="0"/>
              <a:t>کتابخانه‌ای</a:t>
            </a:r>
            <a:r>
              <a:rPr lang="fa-IR" sz="2500" dirty="0"/>
              <a:t> از کلاس‌ها و </a:t>
            </a:r>
            <a:r>
              <a:rPr lang="fa-IR" sz="2500" dirty="0" err="1"/>
              <a:t>واسط‌هایی</a:t>
            </a:r>
            <a:r>
              <a:rPr lang="fa-IR" sz="2500" dirty="0"/>
              <a:t> </a:t>
            </a:r>
            <a:r>
              <a:rPr lang="fa-IR" sz="2500" dirty="0" smtClean="0"/>
              <a:t>که </a:t>
            </a:r>
            <a:r>
              <a:rPr lang="fa-IR" sz="2500" dirty="0" err="1" smtClean="0"/>
              <a:t>ساختمان‌های</a:t>
            </a:r>
            <a:r>
              <a:rPr lang="fa-IR" sz="2500" dirty="0" smtClean="0"/>
              <a:t> داده مختلف را ایجاد </a:t>
            </a:r>
            <a:r>
              <a:rPr lang="fa-IR" sz="2500" dirty="0" err="1" smtClean="0"/>
              <a:t>می‌کنند</a:t>
            </a:r>
            <a:endParaRPr lang="fa-IR" sz="2500" dirty="0" smtClean="0"/>
          </a:p>
        </p:txBody>
      </p:sp>
    </p:spTree>
    <p:extLst>
      <p:ext uri="{BB962C8B-B14F-4D97-AF65-F5344CB8AC3E}">
        <p14:creationId xmlns:p14="http://schemas.microsoft.com/office/powerpoint/2010/main" val="262890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متد </a:t>
            </a:r>
            <a:r>
              <a:rPr lang="en-US" dirty="0" err="1" smtClean="0"/>
              <a:t>hashCode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8915400" cy="5334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a-IR" sz="2400" dirty="0" smtClean="0"/>
              <a:t>برخی از </a:t>
            </a:r>
            <a:r>
              <a:rPr lang="fa-IR" sz="2400" dirty="0" err="1" smtClean="0"/>
              <a:t>ساختمان‌داده‌های</a:t>
            </a:r>
            <a:r>
              <a:rPr lang="fa-IR" sz="2400" dirty="0" smtClean="0"/>
              <a:t> جاوا مبتنی بر تکنیک </a:t>
            </a:r>
            <a:r>
              <a:rPr lang="en-US" sz="2400" dirty="0" smtClean="0"/>
              <a:t>Hash</a:t>
            </a:r>
            <a:r>
              <a:rPr lang="fa-IR" sz="2400" dirty="0" smtClean="0"/>
              <a:t> هستند</a:t>
            </a:r>
          </a:p>
          <a:p>
            <a:pPr>
              <a:lnSpc>
                <a:spcPct val="120000"/>
              </a:lnSpc>
            </a:pPr>
            <a:r>
              <a:rPr lang="fa-IR" sz="2400" dirty="0" smtClean="0"/>
              <a:t>این کلاس‌ها، علاوه بر متد </a:t>
            </a:r>
            <a:r>
              <a:rPr lang="en-US" sz="2400" dirty="0" smtClean="0"/>
              <a:t>equals</a:t>
            </a:r>
            <a:r>
              <a:rPr lang="fa-IR" sz="2400" dirty="0" smtClean="0"/>
              <a:t> از متد </a:t>
            </a:r>
            <a:r>
              <a:rPr lang="en-US" sz="2400" dirty="0" err="1" smtClean="0"/>
              <a:t>hashCode</a:t>
            </a:r>
            <a:r>
              <a:rPr lang="fa-IR" sz="2400" dirty="0" smtClean="0"/>
              <a:t> استفاده </a:t>
            </a:r>
            <a:r>
              <a:rPr lang="fa-IR" sz="2400" dirty="0" err="1" smtClean="0"/>
              <a:t>می‌کنند</a:t>
            </a:r>
            <a:endParaRPr lang="fa-IR" sz="2400" dirty="0" smtClean="0"/>
          </a:p>
          <a:p>
            <a:pPr>
              <a:lnSpc>
                <a:spcPct val="120000"/>
              </a:lnSpc>
            </a:pPr>
            <a:r>
              <a:rPr lang="fa-IR" sz="2400" dirty="0" smtClean="0"/>
              <a:t>متد </a:t>
            </a:r>
            <a:r>
              <a:rPr lang="en-US" sz="2400" dirty="0" err="1" smtClean="0"/>
              <a:t>hashCode</a:t>
            </a:r>
            <a:r>
              <a:rPr lang="fa-IR" sz="2400" dirty="0" smtClean="0"/>
              <a:t> از کلاس </a:t>
            </a:r>
            <a:r>
              <a:rPr lang="en-US" sz="2400" dirty="0" smtClean="0"/>
              <a:t>Object</a:t>
            </a:r>
            <a:r>
              <a:rPr lang="fa-IR" sz="2400" dirty="0" smtClean="0"/>
              <a:t> به همه کلاس‌ها به ارث </a:t>
            </a:r>
            <a:r>
              <a:rPr lang="fa-IR" sz="2400" dirty="0" err="1" smtClean="0"/>
              <a:t>می‌رسد</a:t>
            </a:r>
            <a:endParaRPr lang="fa-IR" sz="2400" dirty="0" smtClean="0"/>
          </a:p>
          <a:p>
            <a:pPr>
              <a:lnSpc>
                <a:spcPct val="120000"/>
              </a:lnSpc>
            </a:pPr>
            <a:r>
              <a:rPr lang="fa-IR" sz="2400" dirty="0" err="1" smtClean="0"/>
              <a:t>می‌توانیم</a:t>
            </a:r>
            <a:r>
              <a:rPr lang="fa-IR" sz="2400" dirty="0" smtClean="0"/>
              <a:t> این متد را </a:t>
            </a:r>
            <a:r>
              <a:rPr lang="en-US" sz="2400" dirty="0" smtClean="0"/>
              <a:t>override</a:t>
            </a:r>
            <a:r>
              <a:rPr lang="fa-IR" sz="2400" dirty="0" smtClean="0"/>
              <a:t> کنیم و معنای مناسبی برای آن پیاده کنیم</a:t>
            </a:r>
          </a:p>
          <a:p>
            <a:pPr>
              <a:lnSpc>
                <a:spcPct val="120000"/>
              </a:lnSpc>
            </a:pPr>
            <a:r>
              <a:rPr lang="fa-IR" sz="2400" dirty="0" smtClean="0"/>
              <a:t>با کمک </a:t>
            </a:r>
            <a:r>
              <a:rPr lang="en-US" sz="2400" dirty="0" err="1" smtClean="0"/>
              <a:t>hashCode</a:t>
            </a:r>
            <a:r>
              <a:rPr lang="fa-IR" sz="2400" dirty="0" smtClean="0"/>
              <a:t> یک شیء به یک عدد صحیح (</a:t>
            </a:r>
            <a:r>
              <a:rPr lang="en-US" sz="2400" dirty="0" smtClean="0"/>
              <a:t>hash</a:t>
            </a:r>
            <a:r>
              <a:rPr lang="fa-IR" sz="2400" dirty="0" smtClean="0"/>
              <a:t>) تبدیل می‌شود</a:t>
            </a:r>
          </a:p>
          <a:p>
            <a:pPr lvl="1">
              <a:lnSpc>
                <a:spcPct val="120000"/>
              </a:lnSpc>
            </a:pPr>
            <a:r>
              <a:rPr lang="fa-IR" sz="2300" dirty="0" smtClean="0"/>
              <a:t>از </a:t>
            </a:r>
            <a:r>
              <a:rPr lang="en-US" sz="2300" dirty="0" smtClean="0"/>
              <a:t>hash</a:t>
            </a:r>
            <a:r>
              <a:rPr lang="fa-IR" sz="2300" dirty="0" smtClean="0"/>
              <a:t> برای </a:t>
            </a:r>
            <a:r>
              <a:rPr lang="fa-IR" sz="2300" dirty="0" err="1" smtClean="0"/>
              <a:t>جایابی</a:t>
            </a:r>
            <a:r>
              <a:rPr lang="fa-IR" sz="2300" dirty="0" smtClean="0"/>
              <a:t> در حافظه و دسترسی سریع به اشیاء استفاده می‌شود</a:t>
            </a:r>
          </a:p>
          <a:p>
            <a:pPr lvl="1">
              <a:lnSpc>
                <a:spcPct val="120000"/>
              </a:lnSpc>
            </a:pPr>
            <a:r>
              <a:rPr lang="fa-IR" sz="2100" dirty="0" smtClean="0"/>
              <a:t>متد </a:t>
            </a:r>
            <a:r>
              <a:rPr lang="en-US" sz="1800" dirty="0" err="1" smtClean="0"/>
              <a:t>hashCode</a:t>
            </a:r>
            <a:r>
              <a:rPr lang="fa-IR" sz="1800" dirty="0" smtClean="0"/>
              <a:t> </a:t>
            </a:r>
            <a:r>
              <a:rPr lang="fa-IR" sz="2100" dirty="0" smtClean="0"/>
              <a:t>مناسب، از </a:t>
            </a:r>
            <a:r>
              <a:rPr lang="fa-IR" sz="2100" dirty="0" err="1" smtClean="0"/>
              <a:t>فیلدهای</a:t>
            </a:r>
            <a:r>
              <a:rPr lang="fa-IR" sz="2100" dirty="0" smtClean="0"/>
              <a:t> شیء استفاده می‌کند و عددی </a:t>
            </a:r>
            <a:r>
              <a:rPr lang="fa-IR" sz="2100" dirty="0" err="1" smtClean="0"/>
              <a:t>حتی‌الامکان</a:t>
            </a:r>
            <a:r>
              <a:rPr lang="fa-IR" sz="2100" dirty="0" smtClean="0"/>
              <a:t> متفاوت </a:t>
            </a:r>
            <a:r>
              <a:rPr lang="fa-IR" sz="2100" dirty="0" err="1" smtClean="0"/>
              <a:t>برمی‌گرداند</a:t>
            </a:r>
            <a:endParaRPr lang="fa-IR" sz="2100" dirty="0" smtClean="0"/>
          </a:p>
          <a:p>
            <a:pPr>
              <a:lnSpc>
                <a:spcPct val="120000"/>
              </a:lnSpc>
            </a:pPr>
            <a:r>
              <a:rPr lang="fa-IR" sz="2400" dirty="0" smtClean="0"/>
              <a:t>از امکانات </a:t>
            </a:r>
            <a:r>
              <a:rPr lang="en-US" sz="2000" dirty="0" smtClean="0"/>
              <a:t>IDE</a:t>
            </a:r>
            <a:r>
              <a:rPr lang="fa-IR" sz="2000" dirty="0" smtClean="0"/>
              <a:t> </a:t>
            </a:r>
            <a:r>
              <a:rPr lang="fa-IR" sz="2400" dirty="0" smtClean="0"/>
              <a:t>(مثلاً </a:t>
            </a:r>
            <a:r>
              <a:rPr lang="en-US" sz="2000" dirty="0" smtClean="0"/>
              <a:t>eclipse</a:t>
            </a:r>
            <a:r>
              <a:rPr lang="fa-IR" sz="2400" dirty="0" smtClean="0"/>
              <a:t>) برای تولید متدهای </a:t>
            </a:r>
            <a:r>
              <a:rPr lang="en-US" sz="2000" dirty="0" smtClean="0"/>
              <a:t>equals</a:t>
            </a:r>
            <a:r>
              <a:rPr lang="fa-IR" sz="2000" dirty="0" smtClean="0"/>
              <a:t> </a:t>
            </a:r>
            <a:r>
              <a:rPr lang="fa-IR" sz="2400" dirty="0" smtClean="0"/>
              <a:t>و </a:t>
            </a:r>
            <a:r>
              <a:rPr lang="en-US" sz="2000" dirty="0" err="1" smtClean="0"/>
              <a:t>hashCode</a:t>
            </a:r>
            <a:r>
              <a:rPr lang="fa-IR" sz="2000" dirty="0" smtClean="0"/>
              <a:t> </a:t>
            </a:r>
            <a:r>
              <a:rPr lang="fa-IR" sz="2400" dirty="0" smtClean="0"/>
              <a:t>استفاده کنید</a:t>
            </a:r>
          </a:p>
          <a:p>
            <a:pPr>
              <a:lnSpc>
                <a:spcPct val="120000"/>
              </a:lnSpc>
            </a:pPr>
            <a:r>
              <a:rPr lang="fa-IR" sz="2400" dirty="0" smtClean="0"/>
              <a:t>اگر برای مقایسه دو شیء متد </a:t>
            </a:r>
            <a:r>
              <a:rPr lang="en-US" sz="2400" dirty="0" smtClean="0"/>
              <a:t>equals</a:t>
            </a:r>
            <a:r>
              <a:rPr lang="fa-IR" sz="2400" dirty="0" smtClean="0"/>
              <a:t> مقدار </a:t>
            </a:r>
            <a:r>
              <a:rPr lang="en-US" sz="2400" dirty="0" smtClean="0"/>
              <a:t>true</a:t>
            </a:r>
            <a:r>
              <a:rPr lang="fa-IR" sz="2400" dirty="0" smtClean="0"/>
              <a:t> </a:t>
            </a:r>
            <a:r>
              <a:rPr lang="fa-IR" sz="2400" dirty="0" err="1" smtClean="0"/>
              <a:t>برمی‌گرداند</a:t>
            </a:r>
            <a:r>
              <a:rPr lang="fa-IR" sz="2400" dirty="0" smtClean="0"/>
              <a:t>، </a:t>
            </a:r>
            <a:br>
              <a:rPr lang="fa-IR" sz="2400" dirty="0" smtClean="0"/>
            </a:br>
            <a:r>
              <a:rPr lang="fa-IR" sz="2400" dirty="0" smtClean="0"/>
              <a:t>متد </a:t>
            </a:r>
            <a:r>
              <a:rPr lang="en-US" sz="2400" dirty="0" err="1" smtClean="0"/>
              <a:t>hashCode</a:t>
            </a:r>
            <a:r>
              <a:rPr lang="fa-IR" sz="2400" dirty="0" smtClean="0"/>
              <a:t> این دو شیء هم باید مساوی باشند، و نه لزوماً برعکس.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524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sz="1400" dirty="0" smtClean="0"/>
          </a:p>
          <a:p>
            <a:r>
              <a:rPr lang="fa-IR" sz="2800" dirty="0" smtClean="0"/>
              <a:t>راه حل: </a:t>
            </a:r>
          </a:p>
          <a:p>
            <a:pPr lvl="1"/>
            <a:r>
              <a:rPr lang="fa-IR" sz="2300" dirty="0" smtClean="0"/>
              <a:t>باید برای کلاس </a:t>
            </a:r>
            <a:r>
              <a:rPr lang="en-US" sz="2300" dirty="0" smtClean="0"/>
              <a:t>Student</a:t>
            </a:r>
            <a:r>
              <a:rPr lang="fa-IR" sz="2300" dirty="0" smtClean="0"/>
              <a:t> هم متد </a:t>
            </a:r>
            <a:r>
              <a:rPr lang="en-US" sz="2300" dirty="0" smtClean="0"/>
              <a:t>equals</a:t>
            </a:r>
            <a:r>
              <a:rPr lang="fa-IR" sz="2300" dirty="0" smtClean="0"/>
              <a:t> و هم </a:t>
            </a:r>
            <a:r>
              <a:rPr lang="en-US" sz="2300" dirty="0" err="1" smtClean="0"/>
              <a:t>hashCode</a:t>
            </a:r>
            <a:r>
              <a:rPr lang="fa-IR" sz="2300" dirty="0" smtClean="0"/>
              <a:t> مناسبی پیاده کنیم</a:t>
            </a:r>
          </a:p>
          <a:p>
            <a:pPr lvl="1"/>
            <a:r>
              <a:rPr lang="fa-IR" sz="2300" dirty="0" err="1" smtClean="0"/>
              <a:t>پیاده‌سازی</a:t>
            </a:r>
            <a:r>
              <a:rPr lang="fa-IR" sz="2300" dirty="0" smtClean="0"/>
              <a:t> </a:t>
            </a:r>
            <a:r>
              <a:rPr lang="en-US" sz="2300" dirty="0" smtClean="0"/>
              <a:t>equals</a:t>
            </a:r>
            <a:r>
              <a:rPr lang="fa-IR" sz="2300" dirty="0" smtClean="0"/>
              <a:t> کافی نیست، زیرا </a:t>
            </a:r>
            <a:r>
              <a:rPr lang="en-US" sz="2300" dirty="0" err="1" smtClean="0"/>
              <a:t>HashSet</a:t>
            </a:r>
            <a:r>
              <a:rPr lang="fa-IR" sz="2300" dirty="0" smtClean="0"/>
              <a:t> مبتنی بر </a:t>
            </a:r>
            <a:r>
              <a:rPr lang="en-US" sz="2300" dirty="0" err="1" smtClean="0"/>
              <a:t>hashCode</a:t>
            </a:r>
            <a:r>
              <a:rPr lang="fa-IR" sz="2300" dirty="0" smtClean="0"/>
              <a:t> کار می‌کند</a:t>
            </a:r>
          </a:p>
          <a:p>
            <a:pPr lvl="1"/>
            <a:r>
              <a:rPr lang="fa-IR" sz="2425" dirty="0" smtClean="0"/>
              <a:t>مثلاً:</a:t>
            </a:r>
          </a:p>
          <a:p>
            <a:pPr lvl="1"/>
            <a:endParaRPr lang="fa-IR" sz="2425" dirty="0"/>
          </a:p>
          <a:p>
            <a:pPr lvl="1"/>
            <a:endParaRPr lang="fa-IR" sz="2425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5181600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Student(String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a-IR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8686800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Set&lt;Student&gt;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set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063885" y="2057400"/>
            <a:ext cx="851515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false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5140404"/>
            <a:ext cx="8382000" cy="1107996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return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31 + ((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? 0 : </a:t>
            </a:r>
            <a:r>
              <a:rPr lang="en-US" sz="2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.hashCode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17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نقش </a:t>
            </a:r>
            <a:r>
              <a:rPr lang="en-US" dirty="0" smtClean="0"/>
              <a:t>equals</a:t>
            </a:r>
            <a:r>
              <a:rPr lang="fa-IR" dirty="0" smtClean="0"/>
              <a:t> و </a:t>
            </a:r>
            <a:r>
              <a:rPr lang="en-US" dirty="0" err="1" smtClean="0"/>
              <a:t>hashCode</a:t>
            </a:r>
            <a:endParaRPr lang="en-US" dirty="0" smtClean="0"/>
          </a:p>
          <a:p>
            <a:pPr lvl="1"/>
            <a:r>
              <a:rPr lang="fa-IR" sz="2425" dirty="0" smtClean="0"/>
              <a:t>تولید خودکار این </a:t>
            </a:r>
            <a:r>
              <a:rPr lang="fa-IR" sz="2425" dirty="0" err="1" smtClean="0"/>
              <a:t>متدها</a:t>
            </a:r>
            <a:endParaRPr lang="fa-IR" sz="2425" dirty="0" smtClean="0"/>
          </a:p>
          <a:p>
            <a:pPr lvl="1"/>
            <a:r>
              <a:rPr lang="fa-IR" sz="2425" dirty="0" smtClean="0"/>
              <a:t>استفاده در لیست و مجموعه</a:t>
            </a:r>
          </a:p>
          <a:p>
            <a:r>
              <a:rPr lang="fa-IR" sz="2800" dirty="0" smtClean="0"/>
              <a:t>تأکید و یادآوری: متد </a:t>
            </a:r>
            <a:r>
              <a:rPr lang="en-US" sz="2800" dirty="0" smtClean="0"/>
              <a:t>equals</a:t>
            </a:r>
            <a:r>
              <a:rPr lang="fa-IR" sz="2800" dirty="0" smtClean="0"/>
              <a:t> باید </a:t>
            </a:r>
            <a:r>
              <a:rPr lang="fa-IR" sz="2800" dirty="0" err="1" smtClean="0"/>
              <a:t>پارامتری</a:t>
            </a:r>
            <a:r>
              <a:rPr lang="fa-IR" sz="2800" dirty="0" smtClean="0"/>
              <a:t> از نوع </a:t>
            </a:r>
            <a:r>
              <a:rPr lang="en-US" sz="2800" dirty="0" smtClean="0"/>
              <a:t>Object</a:t>
            </a:r>
            <a:r>
              <a:rPr lang="fa-IR" sz="2800" dirty="0" smtClean="0"/>
              <a:t> بگیرد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493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نگاشت (</a:t>
            </a:r>
            <a:r>
              <a:rPr dirty="0" smtClean="0"/>
              <a:t>Map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نگاشت (</a:t>
            </a:r>
            <a:r>
              <a:rPr lang="en-US" dirty="0" smtClean="0"/>
              <a:t>Map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کلاس‌ها و </a:t>
            </a:r>
            <a:r>
              <a:rPr lang="fa-IR" dirty="0" err="1" smtClean="0"/>
              <a:t>واسط‌هایی</a:t>
            </a:r>
            <a:r>
              <a:rPr lang="fa-IR" dirty="0" smtClean="0"/>
              <a:t> که تا </a:t>
            </a:r>
            <a:r>
              <a:rPr lang="fa-IR" dirty="0" err="1" smtClean="0"/>
              <a:t>این‌جا</a:t>
            </a:r>
            <a:r>
              <a:rPr lang="fa-IR" dirty="0" smtClean="0"/>
              <a:t> دیدیم، همه </a:t>
            </a:r>
            <a:r>
              <a:rPr lang="en-US" dirty="0" smtClean="0"/>
              <a:t>Collection</a:t>
            </a:r>
            <a:r>
              <a:rPr lang="fa-IR" dirty="0" smtClean="0"/>
              <a:t> بودند</a:t>
            </a:r>
          </a:p>
          <a:p>
            <a:pPr lvl="1" algn="l" rtl="0"/>
            <a:r>
              <a:rPr lang="en-US" dirty="0" smtClean="0"/>
              <a:t>Collection, List, </a:t>
            </a:r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LinkedList</a:t>
            </a:r>
            <a:r>
              <a:rPr lang="en-US" dirty="0" smtClean="0"/>
              <a:t>, Set, </a:t>
            </a:r>
            <a:r>
              <a:rPr lang="en-US" dirty="0" err="1" smtClean="0"/>
              <a:t>HashSet</a:t>
            </a:r>
            <a:r>
              <a:rPr lang="en-US" dirty="0" smtClean="0"/>
              <a:t>, …</a:t>
            </a:r>
            <a:endParaRPr lang="fa-IR" dirty="0" smtClean="0"/>
          </a:p>
          <a:p>
            <a:r>
              <a:rPr lang="fa-IR" dirty="0" smtClean="0"/>
              <a:t>واسط دیگری به نام </a:t>
            </a:r>
            <a:r>
              <a:rPr lang="en-US" dirty="0" err="1" smtClean="0"/>
              <a:t>java.util.Map</a:t>
            </a:r>
            <a:r>
              <a:rPr lang="fa-IR" dirty="0" smtClean="0"/>
              <a:t> وجود دارد که یک </a:t>
            </a:r>
            <a:r>
              <a:rPr lang="en-US" dirty="0" smtClean="0"/>
              <a:t>Collection</a:t>
            </a:r>
            <a:r>
              <a:rPr lang="fa-IR" dirty="0" smtClean="0"/>
              <a:t> نیست</a:t>
            </a:r>
          </a:p>
          <a:p>
            <a:r>
              <a:rPr lang="fa-IR" dirty="0" smtClean="0"/>
              <a:t>یک </a:t>
            </a:r>
            <a:r>
              <a:rPr lang="en-US" dirty="0" smtClean="0"/>
              <a:t>Map</a:t>
            </a:r>
            <a:r>
              <a:rPr lang="fa-IR" dirty="0" smtClean="0"/>
              <a:t> مانند یک جدول یا نگاشت از اشیاء عمل می‌کند</a:t>
            </a:r>
          </a:p>
          <a:p>
            <a:pPr lvl="1"/>
            <a:r>
              <a:rPr lang="fa-IR" sz="2800" dirty="0" smtClean="0"/>
              <a:t>همانند جدولی که دو ستون </a:t>
            </a:r>
            <a:r>
              <a:rPr lang="fa-IR" sz="2800" dirty="0"/>
              <a:t>دارد </a:t>
            </a:r>
            <a:r>
              <a:rPr lang="fa-IR" sz="2800" dirty="0" smtClean="0"/>
              <a:t>(هر سطر یک زوج </a:t>
            </a:r>
            <a:r>
              <a:rPr lang="fa-IR" sz="2800" dirty="0"/>
              <a:t>مرتب) </a:t>
            </a:r>
            <a:endParaRPr lang="fa-IR" sz="2800" dirty="0" smtClean="0"/>
          </a:p>
          <a:p>
            <a:pPr lvl="1"/>
            <a:r>
              <a:rPr lang="fa-IR" sz="2800" dirty="0" smtClean="0"/>
              <a:t>ستون اول را کلید (</a:t>
            </a:r>
            <a:r>
              <a:rPr lang="en-US" sz="2800" dirty="0" smtClean="0"/>
              <a:t>Key</a:t>
            </a:r>
            <a:r>
              <a:rPr lang="fa-IR" sz="2800" dirty="0" smtClean="0"/>
              <a:t>) و ستون دوم را مقدار (</a:t>
            </a:r>
            <a:r>
              <a:rPr lang="en-US" sz="2800" dirty="0" smtClean="0"/>
              <a:t>Value</a:t>
            </a:r>
            <a:r>
              <a:rPr lang="fa-IR" sz="2800" dirty="0" smtClean="0"/>
              <a:t>) </a:t>
            </a:r>
            <a:r>
              <a:rPr lang="fa-IR" sz="2800" dirty="0" err="1" smtClean="0"/>
              <a:t>می‌گویند</a:t>
            </a:r>
            <a:endParaRPr lang="fa-IR" sz="2800" dirty="0" smtClean="0"/>
          </a:p>
          <a:p>
            <a:pPr lvl="1"/>
            <a:r>
              <a:rPr lang="fa-IR" sz="2800" dirty="0" smtClean="0"/>
              <a:t>اعضای ستون اول (</a:t>
            </a:r>
            <a:r>
              <a:rPr lang="fa-IR" sz="2800" dirty="0" err="1" smtClean="0"/>
              <a:t>کلیدها</a:t>
            </a:r>
            <a:r>
              <a:rPr lang="fa-IR" sz="2800" dirty="0" smtClean="0"/>
              <a:t>) یکتا هستند: کلید تکراری نداریم</a:t>
            </a:r>
          </a:p>
          <a:p>
            <a:pPr lvl="1"/>
            <a:r>
              <a:rPr lang="fa-IR" sz="2800" dirty="0" smtClean="0"/>
              <a:t>اعضای ستون دوم (مقادیر) ممکن است تکراری باشند</a:t>
            </a:r>
          </a:p>
          <a:p>
            <a:r>
              <a:rPr lang="fa-IR" dirty="0" smtClean="0"/>
              <a:t>مثال: یک </a:t>
            </a:r>
            <a:r>
              <a:rPr lang="en-US" dirty="0" smtClean="0"/>
              <a:t>map</a:t>
            </a:r>
            <a:r>
              <a:rPr lang="fa-IR" dirty="0" smtClean="0"/>
              <a:t> شامل نمرات دانشجویان:</a:t>
            </a:r>
            <a:br>
              <a:rPr lang="fa-IR" dirty="0" smtClean="0"/>
            </a:br>
            <a:r>
              <a:rPr lang="fa-IR" dirty="0"/>
              <a:t>(جدول یا </a:t>
            </a:r>
            <a:r>
              <a:rPr lang="fa-IR" dirty="0" err="1"/>
              <a:t>نگاشتی</a:t>
            </a:r>
            <a:r>
              <a:rPr lang="fa-IR" dirty="0"/>
              <a:t> از </a:t>
            </a:r>
            <a:r>
              <a:rPr lang="fa-IR" dirty="0" err="1"/>
              <a:t>رشته‌ها</a:t>
            </a:r>
            <a:r>
              <a:rPr lang="fa-IR" dirty="0"/>
              <a:t> به اعداد حقیقی</a:t>
            </a:r>
            <a:r>
              <a:rPr lang="fa-IR" dirty="0" smtClean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27271"/>
              </p:ext>
            </p:extLst>
          </p:nvPr>
        </p:nvGraphicFramePr>
        <p:xfrm>
          <a:off x="76200" y="4876800"/>
          <a:ext cx="31242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مقدار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کلید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18.5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علی</a:t>
                      </a:r>
                      <a:r>
                        <a:rPr lang="fa-IR" sz="2200" baseline="0" dirty="0" smtClean="0">
                          <a:cs typeface="B Nazanin" panose="00000400000000000000" pitchFamily="2" charset="-78"/>
                        </a:rPr>
                        <a:t> علوی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19.5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تقی تقوی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18.5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نقی </a:t>
                      </a:r>
                      <a:r>
                        <a:rPr lang="fa-IR" sz="2200" dirty="0" err="1" smtClean="0">
                          <a:cs typeface="B Nazanin" panose="00000400000000000000" pitchFamily="2" charset="-78"/>
                        </a:rPr>
                        <a:t>نقوی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12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درباره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/>
              <a:t>نوع </a:t>
            </a:r>
            <a:r>
              <a:rPr lang="fa-IR" dirty="0" smtClean="0"/>
              <a:t>ستون </a:t>
            </a:r>
            <a:r>
              <a:rPr lang="fa-IR" dirty="0"/>
              <a:t>اول و ستون دوم قابل تعیین است</a:t>
            </a:r>
          </a:p>
          <a:p>
            <a:r>
              <a:rPr lang="fa-IR" dirty="0"/>
              <a:t>مثلاً در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Map&lt;String, Double&gt; map;</a:t>
            </a:r>
            <a:r>
              <a:rPr lang="fa-IR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</a:t>
            </a:r>
            <a:r>
              <a:rPr lang="fa-IR" sz="2825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25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fa-IR" sz="2825" dirty="0">
                <a:solidFill>
                  <a:srgbClr val="000000"/>
                </a:solidFill>
                <a:latin typeface="Consolas" panose="020B0609020204030204" pitchFamily="49" charset="0"/>
              </a:rPr>
              <a:t> یک جدول است که:</a:t>
            </a:r>
          </a:p>
          <a:p>
            <a:pPr lvl="1"/>
            <a:r>
              <a:rPr lang="fa-IR" sz="2800" dirty="0">
                <a:solidFill>
                  <a:srgbClr val="000000"/>
                </a:solidFill>
                <a:latin typeface="Consolas" panose="020B0609020204030204" pitchFamily="49" charset="0"/>
              </a:rPr>
              <a:t>کلید آن (ستون اول) </a:t>
            </a:r>
            <a:r>
              <a:rPr lang="fa-I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رشته‌ها</a:t>
            </a:r>
            <a:r>
              <a:rPr lang="fa-IR" sz="2800" dirty="0">
                <a:solidFill>
                  <a:srgbClr val="000000"/>
                </a:solidFill>
                <a:latin typeface="Consolas" panose="020B0609020204030204" pitchFamily="49" charset="0"/>
              </a:rPr>
              <a:t> و مقادیر آن </a:t>
            </a:r>
            <a:r>
              <a:rPr lang="fa-I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(ستون دوم) اعداد </a:t>
            </a:r>
            <a:r>
              <a:rPr lang="fa-IR" sz="2800" dirty="0">
                <a:solidFill>
                  <a:srgbClr val="000000"/>
                </a:solidFill>
                <a:latin typeface="Consolas" panose="020B0609020204030204" pitchFamily="49" charset="0"/>
              </a:rPr>
              <a:t>حقیقی هستند </a:t>
            </a:r>
            <a:r>
              <a:rPr lang="fa-I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a-I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a-I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a-I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نگاشتی</a:t>
            </a:r>
            <a:r>
              <a:rPr lang="fa-IR" sz="2800" dirty="0">
                <a:solidFill>
                  <a:srgbClr val="000000"/>
                </a:solidFill>
                <a:latin typeface="Consolas" panose="020B0609020204030204" pitchFamily="49" charset="0"/>
              </a:rPr>
              <a:t> از رشته به عدد حقیقی</a:t>
            </a:r>
            <a:r>
              <a:rPr lang="fa-IR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3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Map&lt;Integer, Student&gt;</a:t>
            </a:r>
            <a:r>
              <a:rPr lang="fa-IR" sz="3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a-IR" sz="31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 </a:t>
            </a:r>
            <a:r>
              <a:rPr lang="fa-IR" sz="31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نگاشتی</a:t>
            </a:r>
            <a:r>
              <a:rPr lang="fa-IR" sz="31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از عدد صحیح به دانشجو</a:t>
            </a:r>
            <a:endParaRPr lang="en-US" sz="3100" dirty="0"/>
          </a:p>
          <a:p>
            <a:r>
              <a:rPr lang="fa-IR" dirty="0" smtClean="0"/>
              <a:t>هر نوع شی</a:t>
            </a:r>
            <a:r>
              <a:rPr lang="fa-IR" dirty="0"/>
              <a:t>ئ</a:t>
            </a:r>
            <a:r>
              <a:rPr lang="fa-IR" dirty="0" smtClean="0"/>
              <a:t>ی به عنوان کلید یا مقدار، قابل استفاده است</a:t>
            </a:r>
          </a:p>
          <a:p>
            <a:pPr lvl="1"/>
            <a:r>
              <a:rPr lang="fa-IR" sz="2800" dirty="0" smtClean="0"/>
              <a:t>انواع داده اولیه مثل </a:t>
            </a:r>
            <a:r>
              <a:rPr lang="en-US" sz="2800" dirty="0" err="1" smtClean="0"/>
              <a:t>int</a:t>
            </a:r>
            <a:r>
              <a:rPr lang="fa-IR" sz="2800" dirty="0" smtClean="0"/>
              <a:t> و </a:t>
            </a:r>
            <a:r>
              <a:rPr lang="en-US" sz="2800" dirty="0" smtClean="0"/>
              <a:t>double</a:t>
            </a:r>
            <a:r>
              <a:rPr lang="fa-IR" sz="2800" dirty="0" smtClean="0"/>
              <a:t> در </a:t>
            </a:r>
            <a:r>
              <a:rPr lang="fa-IR" sz="2800" dirty="0" err="1" smtClean="0"/>
              <a:t>هیچ‌یک</a:t>
            </a:r>
            <a:r>
              <a:rPr lang="fa-IR" sz="2800" dirty="0" smtClean="0"/>
              <a:t> از </a:t>
            </a:r>
            <a:r>
              <a:rPr lang="fa-IR" sz="2800" dirty="0" err="1" smtClean="0"/>
              <a:t>ظرف‌های</a:t>
            </a:r>
            <a:r>
              <a:rPr lang="fa-IR" sz="2800" dirty="0" smtClean="0"/>
              <a:t> جاوا </a:t>
            </a:r>
            <a:r>
              <a:rPr lang="fa-IR" sz="2800" dirty="0" err="1" smtClean="0"/>
              <a:t>قابل‌استفاده</a:t>
            </a:r>
            <a:r>
              <a:rPr lang="fa-IR" sz="2800" dirty="0" smtClean="0"/>
              <a:t> نیستند</a:t>
            </a:r>
            <a:endParaRPr lang="fa-IR" dirty="0" smtClean="0"/>
          </a:p>
          <a:p>
            <a:endParaRPr lang="fa-IR" dirty="0" smtClean="0"/>
          </a:p>
          <a:p>
            <a:r>
              <a:rPr lang="en-US" sz="3100" dirty="0" smtClean="0"/>
              <a:t>Map</a:t>
            </a:r>
            <a:r>
              <a:rPr lang="fa-IR" sz="3100" dirty="0" smtClean="0"/>
              <a:t> یک واسط است، </a:t>
            </a:r>
            <a:br>
              <a:rPr lang="fa-IR" sz="3100" dirty="0" smtClean="0"/>
            </a:br>
            <a:r>
              <a:rPr lang="fa-IR" sz="3100" dirty="0" smtClean="0"/>
              <a:t>یکی از کلاس‌هایی که </a:t>
            </a:r>
            <a:r>
              <a:rPr lang="en-US" sz="3100" dirty="0" smtClean="0"/>
              <a:t>Map</a:t>
            </a:r>
            <a:r>
              <a:rPr lang="fa-IR" sz="3100" dirty="0" smtClean="0"/>
              <a:t> را </a:t>
            </a:r>
            <a:r>
              <a:rPr lang="fa-IR" sz="3100" dirty="0" err="1" smtClean="0"/>
              <a:t>پیاده‌سازی‌کرده</a:t>
            </a:r>
            <a:r>
              <a:rPr lang="fa-IR" sz="3100" dirty="0" smtClean="0"/>
              <a:t>: </a:t>
            </a:r>
            <a:r>
              <a:rPr lang="en-US" sz="3100" dirty="0" err="1" smtClean="0"/>
              <a:t>java.util.HashMap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2105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sz="2400" dirty="0" smtClean="0"/>
          </a:p>
          <a:p>
            <a:r>
              <a:rPr lang="fa-IR" dirty="0" smtClean="0"/>
              <a:t>یادآوری:</a:t>
            </a:r>
          </a:p>
          <a:p>
            <a:pPr lvl="1"/>
            <a:r>
              <a:rPr lang="fa-IR" dirty="0" smtClean="0"/>
              <a:t>در کد فوق به جای </a:t>
            </a:r>
            <a:r>
              <a:rPr lang="en-US" dirty="0" smtClean="0"/>
              <a:t>Integer</a:t>
            </a:r>
            <a:r>
              <a:rPr lang="fa-IR" dirty="0" smtClean="0"/>
              <a:t> </a:t>
            </a:r>
            <a:r>
              <a:rPr lang="fa-IR" dirty="0"/>
              <a:t>از </a:t>
            </a:r>
            <a:r>
              <a:rPr lang="en-US" dirty="0" err="1"/>
              <a:t>int</a:t>
            </a:r>
            <a:r>
              <a:rPr lang="fa-IR" dirty="0"/>
              <a:t> استفاده </a:t>
            </a:r>
            <a:r>
              <a:rPr lang="fa-IR" dirty="0" smtClean="0"/>
              <a:t>شده است</a:t>
            </a:r>
          </a:p>
          <a:p>
            <a:pPr lvl="1"/>
            <a:r>
              <a:rPr lang="fa-IR" dirty="0" smtClean="0"/>
              <a:t>تبدیل </a:t>
            </a:r>
            <a:r>
              <a:rPr lang="en-US" dirty="0" err="1" smtClean="0"/>
              <a:t>int</a:t>
            </a:r>
            <a:r>
              <a:rPr lang="fa-IR" dirty="0" smtClean="0"/>
              <a:t> به </a:t>
            </a:r>
            <a:r>
              <a:rPr lang="en-US" dirty="0" smtClean="0"/>
              <a:t>Integer</a:t>
            </a:r>
            <a:r>
              <a:rPr lang="fa-IR" dirty="0" smtClean="0"/>
              <a:t> به صورت خودکار انجام می‌شود (</a:t>
            </a:r>
            <a:r>
              <a:rPr lang="en-US" dirty="0" smtClean="0"/>
              <a:t>auto-boxing</a:t>
            </a:r>
            <a:r>
              <a:rPr lang="fa-IR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fa-IR" dirty="0" smtClean="0"/>
              <a:t>(از جاوا 5 به بعد)</a:t>
            </a:r>
          </a:p>
          <a:p>
            <a:pPr lvl="1" algn="r"/>
            <a:r>
              <a:rPr lang="fa-IR" dirty="0" smtClean="0"/>
              <a:t>نوع مورد</a:t>
            </a:r>
            <a:r>
              <a:rPr lang="fa-IR" sz="1100" dirty="0"/>
              <a:t> </a:t>
            </a:r>
            <a:r>
              <a:rPr lang="fa-IR" dirty="0" smtClean="0"/>
              <a:t>استفاده در</a:t>
            </a:r>
            <a:r>
              <a:rPr lang="fa-IR" sz="1700" dirty="0" smtClean="0"/>
              <a:t> </a:t>
            </a:r>
            <a:r>
              <a:rPr lang="fa-IR" dirty="0" smtClean="0"/>
              <a:t>همه</a:t>
            </a:r>
            <a:r>
              <a:rPr lang="fa-IR" sz="800" dirty="0" smtClean="0"/>
              <a:t> </a:t>
            </a:r>
            <a:r>
              <a:rPr lang="fa-IR" dirty="0" smtClean="0"/>
              <a:t>کلاس‌های </a:t>
            </a:r>
            <a:r>
              <a:rPr lang="en-US" sz="2200" dirty="0" smtClean="0"/>
              <a:t>java collections framework</a:t>
            </a:r>
            <a:r>
              <a:rPr lang="fa-IR" dirty="0" smtClean="0"/>
              <a:t> باید </a:t>
            </a:r>
            <a:r>
              <a:rPr lang="fa-IR" b="1" u="sng" dirty="0" smtClean="0"/>
              <a:t>شیء</a:t>
            </a:r>
            <a:r>
              <a:rPr lang="fa-IR" dirty="0" smtClean="0"/>
              <a:t> باش</a:t>
            </a:r>
            <a:r>
              <a:rPr lang="fa-IR" dirty="0"/>
              <a:t>ن</a:t>
            </a:r>
            <a:r>
              <a:rPr lang="fa-IR" dirty="0" smtClean="0"/>
              <a:t>د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143000"/>
            <a:ext cx="8915400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Map&lt;Integer, String&gt;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Integer, String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(87300876, 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"Ali 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Alavi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(87234431, 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Taghavi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(87300876, 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Naghi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Naghavi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(87300876);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(87234431));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5400" y="2743200"/>
            <a:ext cx="2172390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cs typeface="B Nazanin" panose="00000400000000000000" pitchFamily="2" charset="-78"/>
              </a:rPr>
              <a:t>Naghi</a:t>
            </a:r>
            <a:r>
              <a:rPr lang="en-US" sz="2200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cs typeface="B Nazanin" panose="00000400000000000000" pitchFamily="2" charset="-78"/>
              </a:rPr>
              <a:t>Naghavi</a:t>
            </a:r>
            <a:endParaRPr lang="en-US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3272135"/>
            <a:ext cx="2089033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  <a:cs typeface="B Nazanin" panose="00000400000000000000" pitchFamily="2" charset="-78"/>
              </a:rPr>
              <a:t>Taghi</a:t>
            </a:r>
            <a:r>
              <a:rPr lang="en-US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cs typeface="B Nazanin" panose="00000400000000000000" pitchFamily="2" charset="-78"/>
              </a:rPr>
              <a:t>Taghavi</a:t>
            </a:r>
            <a:endParaRPr lang="en-US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1512092"/>
            <a:ext cx="609600" cy="1078707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8" name="Rounded Rectangle 7"/>
          <p:cNvSpPr/>
          <p:nvPr/>
        </p:nvSpPr>
        <p:spPr>
          <a:xfrm>
            <a:off x="2858190" y="2514600"/>
            <a:ext cx="609600" cy="39370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" name="Rounded Rectangle 8"/>
          <p:cNvSpPr/>
          <p:nvPr/>
        </p:nvSpPr>
        <p:spPr>
          <a:xfrm>
            <a:off x="3657600" y="3187699"/>
            <a:ext cx="609600" cy="39370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ounded Rectangle 9"/>
          <p:cNvSpPr/>
          <p:nvPr/>
        </p:nvSpPr>
        <p:spPr>
          <a:xfrm>
            <a:off x="152400" y="1133299"/>
            <a:ext cx="3124200" cy="46690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ounded Rectangle 10"/>
          <p:cNvSpPr/>
          <p:nvPr/>
        </p:nvSpPr>
        <p:spPr>
          <a:xfrm>
            <a:off x="4800600" y="1143000"/>
            <a:ext cx="1219200" cy="46690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421094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228600"/>
            <a:ext cx="8915400" cy="6137843"/>
          </a:xfrm>
          <a:custGeom>
            <a:avLst/>
            <a:gdLst>
              <a:gd name="connsiteX0" fmla="*/ 0 w 7391400"/>
              <a:gd name="connsiteY0" fmla="*/ 0 h 6112443"/>
              <a:gd name="connsiteX1" fmla="*/ 7391400 w 7391400"/>
              <a:gd name="connsiteY1" fmla="*/ 0 h 6112443"/>
              <a:gd name="connsiteX2" fmla="*/ 7391400 w 7391400"/>
              <a:gd name="connsiteY2" fmla="*/ 6112443 h 6112443"/>
              <a:gd name="connsiteX3" fmla="*/ 0 w 7391400"/>
              <a:gd name="connsiteY3" fmla="*/ 6112443 h 6112443"/>
              <a:gd name="connsiteX4" fmla="*/ 0 w 7391400"/>
              <a:gd name="connsiteY4" fmla="*/ 0 h 6112443"/>
              <a:gd name="connsiteX0" fmla="*/ 0 w 7391400"/>
              <a:gd name="connsiteY0" fmla="*/ 0 h 6112443"/>
              <a:gd name="connsiteX1" fmla="*/ 5041900 w 7391400"/>
              <a:gd name="connsiteY1" fmla="*/ 0 h 6112443"/>
              <a:gd name="connsiteX2" fmla="*/ 7391400 w 7391400"/>
              <a:gd name="connsiteY2" fmla="*/ 6112443 h 6112443"/>
              <a:gd name="connsiteX3" fmla="*/ 0 w 7391400"/>
              <a:gd name="connsiteY3" fmla="*/ 6112443 h 6112443"/>
              <a:gd name="connsiteX4" fmla="*/ 0 w 7391400"/>
              <a:gd name="connsiteY4" fmla="*/ 0 h 6112443"/>
              <a:gd name="connsiteX0" fmla="*/ 0 w 7391400"/>
              <a:gd name="connsiteY0" fmla="*/ 0 h 6112443"/>
              <a:gd name="connsiteX1" fmla="*/ 5041900 w 7391400"/>
              <a:gd name="connsiteY1" fmla="*/ 0 h 6112443"/>
              <a:gd name="connsiteX2" fmla="*/ 7391400 w 7391400"/>
              <a:gd name="connsiteY2" fmla="*/ 6112443 h 6112443"/>
              <a:gd name="connsiteX3" fmla="*/ 0 w 7391400"/>
              <a:gd name="connsiteY3" fmla="*/ 6112443 h 6112443"/>
              <a:gd name="connsiteX4" fmla="*/ 0 w 7391400"/>
              <a:gd name="connsiteY4" fmla="*/ 0 h 6112443"/>
              <a:gd name="connsiteX0" fmla="*/ 0 w 8686800"/>
              <a:gd name="connsiteY0" fmla="*/ 0 h 6112443"/>
              <a:gd name="connsiteX1" fmla="*/ 5041900 w 8686800"/>
              <a:gd name="connsiteY1" fmla="*/ 0 h 6112443"/>
              <a:gd name="connsiteX2" fmla="*/ 8686800 w 8686800"/>
              <a:gd name="connsiteY2" fmla="*/ 6112443 h 6112443"/>
              <a:gd name="connsiteX3" fmla="*/ 0 w 8686800"/>
              <a:gd name="connsiteY3" fmla="*/ 6112443 h 6112443"/>
              <a:gd name="connsiteX4" fmla="*/ 0 w 8686800"/>
              <a:gd name="connsiteY4" fmla="*/ 0 h 6112443"/>
              <a:gd name="connsiteX0" fmla="*/ 0 w 8915400"/>
              <a:gd name="connsiteY0" fmla="*/ 0 h 6137843"/>
              <a:gd name="connsiteX1" fmla="*/ 5041900 w 8915400"/>
              <a:gd name="connsiteY1" fmla="*/ 0 h 6137843"/>
              <a:gd name="connsiteX2" fmla="*/ 8915400 w 8915400"/>
              <a:gd name="connsiteY2" fmla="*/ 6137843 h 6137843"/>
              <a:gd name="connsiteX3" fmla="*/ 0 w 8915400"/>
              <a:gd name="connsiteY3" fmla="*/ 6112443 h 6137843"/>
              <a:gd name="connsiteX4" fmla="*/ 0 w 8915400"/>
              <a:gd name="connsiteY4" fmla="*/ 0 h 6137843"/>
              <a:gd name="connsiteX0" fmla="*/ 0 w 8915400"/>
              <a:gd name="connsiteY0" fmla="*/ 0 h 6137843"/>
              <a:gd name="connsiteX1" fmla="*/ 5041900 w 8915400"/>
              <a:gd name="connsiteY1" fmla="*/ 0 h 6137843"/>
              <a:gd name="connsiteX2" fmla="*/ 8915400 w 8915400"/>
              <a:gd name="connsiteY2" fmla="*/ 6137843 h 6137843"/>
              <a:gd name="connsiteX3" fmla="*/ 0 w 8915400"/>
              <a:gd name="connsiteY3" fmla="*/ 6112443 h 6137843"/>
              <a:gd name="connsiteX4" fmla="*/ 0 w 8915400"/>
              <a:gd name="connsiteY4" fmla="*/ 0 h 613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5400" h="6137843">
                <a:moveTo>
                  <a:pt x="0" y="0"/>
                </a:moveTo>
                <a:lnTo>
                  <a:pt x="5041900" y="0"/>
                </a:lnTo>
                <a:cubicBezTo>
                  <a:pt x="8873067" y="4755281"/>
                  <a:pt x="7865533" y="4265462"/>
                  <a:pt x="8915400" y="6137843"/>
                </a:cubicBezTo>
                <a:lnTo>
                  <a:pt x="0" y="61124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public interface Map&lt;K,V&gt;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lvl="1">
              <a:lnSpc>
                <a:spcPct val="13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V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get(Object key);</a:t>
            </a:r>
          </a:p>
          <a:p>
            <a:pPr lvl="1">
              <a:lnSpc>
                <a:spcPct val="13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V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put(K key, V value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>
              <a:lnSpc>
                <a:spcPct val="130000"/>
              </a:lnSpc>
            </a:pP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size();</a:t>
            </a:r>
          </a:p>
          <a:p>
            <a:pPr lvl="1">
              <a:lnSpc>
                <a:spcPct val="130000"/>
              </a:lnSpc>
            </a:pP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isEmpty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lnSpc>
                <a:spcPct val="130000"/>
              </a:lnSpc>
            </a:pP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containsKey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(Object key);</a:t>
            </a:r>
          </a:p>
          <a:p>
            <a:pPr lvl="1">
              <a:lnSpc>
                <a:spcPct val="130000"/>
              </a:lnSpc>
            </a:pPr>
            <a:r>
              <a:rPr lang="en-US" sz="24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containsValue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(Object value);</a:t>
            </a:r>
          </a:p>
          <a:p>
            <a:pPr lvl="1">
              <a:lnSpc>
                <a:spcPct val="13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V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remove(Object key);</a:t>
            </a:r>
          </a:p>
          <a:p>
            <a:pPr lvl="1">
              <a:lnSpc>
                <a:spcPct val="130000"/>
              </a:lnSpc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putAll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(Map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m);</a:t>
            </a:r>
          </a:p>
          <a:p>
            <a:pPr lvl="1">
              <a:lnSpc>
                <a:spcPct val="130000"/>
              </a:lnSpc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clear();</a:t>
            </a:r>
          </a:p>
          <a:p>
            <a:pPr lvl="1">
              <a:lnSpc>
                <a:spcPct val="13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Set&lt;K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keySet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1">
              <a:lnSpc>
                <a:spcPct val="13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Collection&lt;V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&gt; values();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4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/>
          <a:p>
            <a:r>
              <a:rPr lang="fa-IR" sz="3200" dirty="0" smtClean="0"/>
              <a:t>نگاهی به واسط </a:t>
            </a:r>
            <a:r>
              <a:rPr lang="en-US" sz="3200" dirty="0" smtClean="0"/>
              <a:t>Map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697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تغییر مقدار با کمک </a:t>
            </a:r>
            <a:r>
              <a:rPr lang="en-US" dirty="0" smtClean="0"/>
              <a:t>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fa-IR" sz="3100" dirty="0" smtClean="0"/>
              <a:t>اگر سطری با کلید تکراری به یک </a:t>
            </a:r>
            <a:r>
              <a:rPr lang="en-US" sz="3100" dirty="0" smtClean="0"/>
              <a:t>map</a:t>
            </a:r>
            <a:r>
              <a:rPr lang="fa-IR" sz="3100" dirty="0" smtClean="0"/>
              <a:t> اضافه شود: مقدار قبلی آن کلید حذف می‌شود</a:t>
            </a:r>
          </a:p>
          <a:p>
            <a:r>
              <a:rPr lang="fa-IR" sz="2600" dirty="0" smtClean="0"/>
              <a:t>مثال:</a:t>
            </a:r>
            <a:r>
              <a:rPr 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Map&lt;Integer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, String&gt; </a:t>
            </a:r>
            <a:r>
              <a:rPr lang="en-US" sz="25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&lt;Integer, String&gt;();</a:t>
            </a:r>
          </a:p>
          <a:p>
            <a:pPr algn="r"/>
            <a:endParaRPr lang="en-US" sz="2600" dirty="0" smtClean="0"/>
          </a:p>
          <a:p>
            <a:pPr algn="l" rtl="0"/>
            <a:r>
              <a:rPr lang="en-US" dirty="0" err="1" smtClean="0"/>
              <a:t>map.put</a:t>
            </a:r>
            <a:r>
              <a:rPr lang="en-US" dirty="0" smtClean="0"/>
              <a:t>(76, “Ali”)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map.put</a:t>
            </a:r>
            <a:r>
              <a:rPr lang="en-US" dirty="0" smtClean="0"/>
              <a:t>(31, “</a:t>
            </a:r>
            <a:r>
              <a:rPr lang="en-US" dirty="0" err="1" smtClean="0"/>
              <a:t>Taghi</a:t>
            </a:r>
            <a:r>
              <a:rPr lang="en-US" dirty="0" smtClean="0"/>
              <a:t>”)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err="1" smtClean="0"/>
              <a:t>map.put</a:t>
            </a:r>
            <a:r>
              <a:rPr lang="en-US" dirty="0" smtClean="0"/>
              <a:t>(76, “</a:t>
            </a:r>
            <a:r>
              <a:rPr lang="en-US" dirty="0" err="1" smtClean="0"/>
              <a:t>Naghi</a:t>
            </a:r>
            <a:r>
              <a:rPr lang="en-US" dirty="0" smtClean="0"/>
              <a:t>”)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04522"/>
              </p:ext>
            </p:extLst>
          </p:nvPr>
        </p:nvGraphicFramePr>
        <p:xfrm>
          <a:off x="4343400" y="2590800"/>
          <a:ext cx="3048001" cy="33932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 dirty="0" smtClean="0"/>
                        <a:t>76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8930" marR="8930" marT="893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 dirty="0" smtClean="0"/>
                        <a:t>Ali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8930" marR="8930" marT="893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76471"/>
              </p:ext>
            </p:extLst>
          </p:nvPr>
        </p:nvGraphicFramePr>
        <p:xfrm>
          <a:off x="4724400" y="3505200"/>
          <a:ext cx="3476626" cy="75931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3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 dirty="0" smtClean="0"/>
                        <a:t>76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8930" marR="8930" marT="893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 dirty="0" smtClean="0"/>
                        <a:t>Ali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8930" marR="8930" marT="893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 dirty="0" smtClean="0"/>
                        <a:t>31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8930" marR="8930" marT="893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 dirty="0" err="1" smtClean="0"/>
                        <a:t>Taghi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8930" marR="8930" marT="893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02589"/>
              </p:ext>
            </p:extLst>
          </p:nvPr>
        </p:nvGraphicFramePr>
        <p:xfrm>
          <a:off x="5174761" y="5170305"/>
          <a:ext cx="3476626" cy="737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3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2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 dirty="0" smtClean="0"/>
                        <a:t>76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8930" marR="8930" marT="893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 dirty="0" err="1" smtClean="0"/>
                        <a:t>Naghi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8930" marR="8930" marT="8930" marB="0">
                    <a:solidFill>
                      <a:srgbClr val="DB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 dirty="0" smtClean="0"/>
                        <a:t>31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8930" marR="8930" marT="893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 dirty="0" err="1" smtClean="0"/>
                        <a:t>Taghi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8930" marR="8930" marT="893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7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لیست: </a:t>
            </a:r>
            <a:r>
              <a:rPr lang="fa-IR" dirty="0"/>
              <a:t>نیازی که با آرایه تأمین </a:t>
            </a:r>
            <a:r>
              <a:rPr lang="fa-IR" dirty="0" smtClean="0"/>
              <a:t>نمی‌شود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1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609600"/>
            <a:ext cx="8915400" cy="5632311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Map&lt;Student, Double&gt;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&lt;Student, Double&gt;();</a:t>
            </a:r>
          </a:p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"Ali 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Alavi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Double(18.76));</a:t>
            </a:r>
          </a:p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Taghavi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Double(15.43));</a:t>
            </a:r>
          </a:p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Naghi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Naghavi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Double(17.26));</a:t>
            </a:r>
          </a:p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Naghi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Naghavi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Double(15.26));</a:t>
            </a:r>
          </a:p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Naghi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Naghavi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Taghavi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"Grade 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of </a:t>
            </a:r>
            <a:r>
              <a:rPr lang="en-US" sz="2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.keySet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student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totalSum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(Double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avg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.values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totalSum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avg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"Average 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= "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totalSum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763000" cy="762000"/>
          </a:xfrm>
        </p:spPr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3471208"/>
            <a:ext cx="3124200" cy="2015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500" dirty="0" smtClean="0">
                <a:solidFill>
                  <a:prstClr val="black"/>
                </a:solidFill>
                <a:cs typeface="B Nazanin" pitchFamily="2" charset="-78"/>
              </a:rPr>
              <a:t>این برنامه به شرطی درست کار می‌کند که متدهای </a:t>
            </a:r>
            <a:r>
              <a:rPr lang="en-US" sz="2500" dirty="0" smtClean="0">
                <a:solidFill>
                  <a:prstClr val="black"/>
                </a:solidFill>
                <a:cs typeface="B Nazanin" pitchFamily="2" charset="-78"/>
              </a:rPr>
              <a:t>equals</a:t>
            </a:r>
            <a:r>
              <a:rPr lang="fa-IR" sz="2500" dirty="0" smtClean="0">
                <a:solidFill>
                  <a:prstClr val="black"/>
                </a:solidFill>
                <a:cs typeface="B Nazanin" pitchFamily="2" charset="-78"/>
              </a:rPr>
              <a:t> و </a:t>
            </a:r>
            <a:r>
              <a:rPr lang="en-US" sz="2500" dirty="0" err="1" smtClean="0">
                <a:solidFill>
                  <a:prstClr val="black"/>
                </a:solidFill>
                <a:cs typeface="B Nazanin" pitchFamily="2" charset="-78"/>
              </a:rPr>
              <a:t>hashCode</a:t>
            </a:r>
            <a:r>
              <a:rPr lang="fa-IR" sz="2500" dirty="0" smtClean="0">
                <a:solidFill>
                  <a:prstClr val="black"/>
                </a:solidFill>
                <a:cs typeface="B Nazanin" pitchFamily="2" charset="-78"/>
              </a:rPr>
              <a:t> به خوبی </a:t>
            </a:r>
            <a:r>
              <a:rPr lang="fa-IR" sz="2500" dirty="0">
                <a:solidFill>
                  <a:prstClr val="black"/>
                </a:solidFill>
                <a:cs typeface="B Nazanin" pitchFamily="2" charset="-78"/>
              </a:rPr>
              <a:t>در </a:t>
            </a:r>
            <a:r>
              <a:rPr lang="fa-IR" sz="2500" dirty="0" smtClean="0">
                <a:solidFill>
                  <a:prstClr val="black"/>
                </a:solidFill>
                <a:cs typeface="B Nazanin" pitchFamily="2" charset="-78"/>
              </a:rPr>
              <a:t>کلاس </a:t>
            </a:r>
            <a:r>
              <a:rPr lang="en-US" sz="2500" dirty="0">
                <a:solidFill>
                  <a:prstClr val="black"/>
                </a:solidFill>
                <a:cs typeface="B Nazanin" pitchFamily="2" charset="-78"/>
              </a:rPr>
              <a:t>Student</a:t>
            </a:r>
            <a:r>
              <a:rPr lang="fa-IR" sz="2500" dirty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500" dirty="0" err="1">
                <a:solidFill>
                  <a:prstClr val="black"/>
                </a:solidFill>
                <a:cs typeface="B Nazanin" pitchFamily="2" charset="-78"/>
              </a:rPr>
              <a:t>پیاده‌سازی</a:t>
            </a:r>
            <a:r>
              <a:rPr lang="fa-IR" sz="2500" dirty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500" dirty="0" err="1" smtClean="0">
                <a:solidFill>
                  <a:prstClr val="black"/>
                </a:solidFill>
                <a:cs typeface="B Nazanin" pitchFamily="2" charset="-78"/>
              </a:rPr>
              <a:t>شده‌باشند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1271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کوییز: خروجی برنامه زیر 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305342"/>
            <a:ext cx="8991600" cy="34778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String&gt;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String&gt;();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"Laptop"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"Computers"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2A00FF"/>
                </a:solidFill>
                <a:latin typeface="Consolas" panose="020B0609020204030204" pitchFamily="49" charset="0"/>
              </a:rPr>
              <a:t>Shahnameh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"Books"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"Tablet"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"Books"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"Tablet"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A00FF"/>
                </a:solidFill>
                <a:latin typeface="Consolas" panose="020B0609020204030204" pitchFamily="49" charset="0"/>
              </a:rPr>
              <a:t>"Computers"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"Tablet"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"GOLESTAN"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.containsKey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"TABLET"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.containsValue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"Books"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7448446" y="2939296"/>
            <a:ext cx="1619354" cy="178510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cs typeface="B Nazanin" panose="00000400000000000000" pitchFamily="2" charset="-78"/>
              </a:rPr>
              <a:t>3</a:t>
            </a:r>
          </a:p>
          <a:p>
            <a:r>
              <a:rPr lang="en-US" sz="2200" dirty="0">
                <a:solidFill>
                  <a:schemeClr val="bg1"/>
                </a:solidFill>
                <a:cs typeface="B Nazanin" panose="00000400000000000000" pitchFamily="2" charset="-78"/>
              </a:rPr>
              <a:t>Computers</a:t>
            </a:r>
          </a:p>
          <a:p>
            <a:r>
              <a:rPr lang="en-US" sz="2200" dirty="0">
                <a:solidFill>
                  <a:schemeClr val="bg1"/>
                </a:solidFill>
                <a:cs typeface="B Nazanin" panose="00000400000000000000" pitchFamily="2" charset="-78"/>
              </a:rPr>
              <a:t>null</a:t>
            </a:r>
          </a:p>
          <a:p>
            <a:r>
              <a:rPr lang="en-US" sz="2200" dirty="0">
                <a:solidFill>
                  <a:schemeClr val="bg1"/>
                </a:solidFill>
                <a:cs typeface="B Nazanin" panose="00000400000000000000" pitchFamily="2" charset="-78"/>
              </a:rPr>
              <a:t>false</a:t>
            </a:r>
          </a:p>
          <a:p>
            <a:r>
              <a:rPr lang="en-US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true</a:t>
            </a:r>
            <a:endParaRPr lang="en-US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219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تمرین </a:t>
            </a:r>
            <a:r>
              <a:rPr lang="en-US" dirty="0" smtClean="0"/>
              <a:t>Map</a:t>
            </a:r>
          </a:p>
          <a:p>
            <a:pPr lvl="1"/>
            <a:r>
              <a:rPr lang="fa-IR" dirty="0" smtClean="0"/>
              <a:t>متدهای</a:t>
            </a:r>
          </a:p>
          <a:p>
            <a:pPr lvl="2"/>
            <a:r>
              <a:rPr lang="en-US" dirty="0" err="1" smtClean="0"/>
              <a:t>keySet</a:t>
            </a:r>
            <a:endParaRPr lang="en-US" dirty="0" smtClean="0"/>
          </a:p>
          <a:p>
            <a:pPr lvl="2"/>
            <a:r>
              <a:rPr lang="en-US" dirty="0" smtClean="0"/>
              <a:t>values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مفهوم </a:t>
            </a:r>
            <a:r>
              <a:rPr lang="fa-IR" dirty="0" err="1" smtClean="0"/>
              <a:t>پیمایشگر</a:t>
            </a:r>
            <a:r>
              <a:rPr lang="fa-IR" dirty="0" smtClean="0"/>
              <a:t> (</a:t>
            </a:r>
            <a:r>
              <a:rPr dirty="0" smtClean="0"/>
              <a:t>Iterator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مفهوم </a:t>
            </a:r>
            <a:r>
              <a:rPr lang="fa-IR" dirty="0" err="1" smtClean="0"/>
              <a:t>پیمایشگر</a:t>
            </a:r>
            <a:r>
              <a:rPr lang="fa-IR" dirty="0" smtClean="0"/>
              <a:t> (</a:t>
            </a:r>
            <a:r>
              <a:rPr lang="en-US" dirty="0" smtClean="0"/>
              <a:t>Iterator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تا قبل از جاوا 5 ، امکان </a:t>
            </a:r>
            <a:r>
              <a:rPr lang="en-US" sz="2400" dirty="0" smtClean="0"/>
              <a:t>for each</a:t>
            </a:r>
            <a:r>
              <a:rPr lang="fa-IR" sz="2400" dirty="0" smtClean="0"/>
              <a:t> </a:t>
            </a:r>
            <a:r>
              <a:rPr lang="fa-IR" sz="2400" dirty="0"/>
              <a:t>برای </a:t>
            </a:r>
            <a:r>
              <a:rPr lang="fa-IR" sz="2400" dirty="0" err="1"/>
              <a:t>پیمایش</a:t>
            </a:r>
            <a:r>
              <a:rPr lang="fa-IR" sz="2400" dirty="0"/>
              <a:t> </a:t>
            </a:r>
            <a:r>
              <a:rPr lang="fa-IR" sz="2400" dirty="0" smtClean="0"/>
              <a:t>وجود نداشت</a:t>
            </a:r>
          </a:p>
          <a:p>
            <a:r>
              <a:rPr lang="fa-IR" sz="2400" dirty="0" smtClean="0"/>
              <a:t>از جاوا 5 به بعد، </a:t>
            </a:r>
            <a:r>
              <a:rPr lang="en-US" sz="2400" dirty="0" smtClean="0"/>
              <a:t>for each</a:t>
            </a:r>
            <a:r>
              <a:rPr lang="fa-IR" sz="2400" dirty="0" smtClean="0"/>
              <a:t> برای </a:t>
            </a:r>
            <a:r>
              <a:rPr lang="fa-IR" sz="2400" dirty="0" err="1" smtClean="0"/>
              <a:t>آرایه‌ها</a:t>
            </a:r>
            <a:r>
              <a:rPr lang="fa-IR" sz="2400" dirty="0" smtClean="0"/>
              <a:t> و </a:t>
            </a:r>
            <a:r>
              <a:rPr lang="en-US" sz="2400" dirty="0" smtClean="0"/>
              <a:t>collection</a:t>
            </a:r>
            <a:r>
              <a:rPr lang="fa-IR" sz="2400" dirty="0" smtClean="0"/>
              <a:t> ها ممکن شد</a:t>
            </a:r>
          </a:p>
          <a:p>
            <a:r>
              <a:rPr lang="fa-IR" sz="2400" dirty="0" smtClean="0"/>
              <a:t>مثال:</a:t>
            </a:r>
            <a:endParaRPr lang="en-US" sz="2400" dirty="0" smtClean="0"/>
          </a:p>
          <a:p>
            <a:endParaRPr lang="fa-IR" sz="2800" dirty="0" smtClean="0"/>
          </a:p>
          <a:p>
            <a:r>
              <a:rPr lang="fa-IR" sz="2400" dirty="0" smtClean="0"/>
              <a:t>قبل از جاوا 5 با کمک </a:t>
            </a:r>
            <a:r>
              <a:rPr lang="en-US" sz="2400" b="1" u="sng" dirty="0" smtClean="0"/>
              <a:t>iterator</a:t>
            </a:r>
            <a:r>
              <a:rPr lang="fa-IR" sz="2400" b="1" dirty="0" smtClean="0"/>
              <a:t> </a:t>
            </a:r>
            <a:r>
              <a:rPr lang="fa-IR" sz="2400" dirty="0" err="1" smtClean="0"/>
              <a:t>پیمایش</a:t>
            </a:r>
            <a:r>
              <a:rPr lang="fa-IR" sz="2400" dirty="0" smtClean="0"/>
              <a:t> روی </a:t>
            </a:r>
            <a:r>
              <a:rPr lang="en-US" sz="2400" dirty="0" smtClean="0"/>
              <a:t>collection</a:t>
            </a:r>
            <a:r>
              <a:rPr lang="fa-IR" sz="2400" dirty="0" smtClean="0"/>
              <a:t>ها انجام </a:t>
            </a:r>
            <a:r>
              <a:rPr lang="fa-IR" sz="2400" dirty="0" err="1" smtClean="0"/>
              <a:t>می‌شد</a:t>
            </a:r>
            <a:endParaRPr lang="fa-IR" sz="2400" dirty="0" smtClean="0"/>
          </a:p>
          <a:p>
            <a:pPr lvl="1"/>
            <a:r>
              <a:rPr lang="fa-IR" sz="2400" dirty="0" smtClean="0"/>
              <a:t>این امکان همچنان وجود دارد و کاربردهایی نیز دارد</a:t>
            </a:r>
          </a:p>
          <a:p>
            <a:pPr lvl="1"/>
            <a:r>
              <a:rPr lang="fa-IR" sz="2400" dirty="0" smtClean="0"/>
              <a:t>مثال: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2209800"/>
            <a:ext cx="4038600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{1,2,3,7};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2209800"/>
            <a:ext cx="3886200" cy="1446550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419600"/>
            <a:ext cx="7543800" cy="2123658"/>
          </a:xfrm>
          <a:custGeom>
            <a:avLst/>
            <a:gdLst>
              <a:gd name="connsiteX0" fmla="*/ 0 w 7162800"/>
              <a:gd name="connsiteY0" fmla="*/ 0 h 1785104"/>
              <a:gd name="connsiteX1" fmla="*/ 7162800 w 7162800"/>
              <a:gd name="connsiteY1" fmla="*/ 0 h 1785104"/>
              <a:gd name="connsiteX2" fmla="*/ 7162800 w 7162800"/>
              <a:gd name="connsiteY2" fmla="*/ 1785104 h 1785104"/>
              <a:gd name="connsiteX3" fmla="*/ 0 w 7162800"/>
              <a:gd name="connsiteY3" fmla="*/ 1785104 h 1785104"/>
              <a:gd name="connsiteX4" fmla="*/ 0 w 7162800"/>
              <a:gd name="connsiteY4" fmla="*/ 0 h 1785104"/>
              <a:gd name="connsiteX0" fmla="*/ 0 w 7162800"/>
              <a:gd name="connsiteY0" fmla="*/ 0 h 1785104"/>
              <a:gd name="connsiteX1" fmla="*/ 6362700 w 7162800"/>
              <a:gd name="connsiteY1" fmla="*/ 215900 h 1785104"/>
              <a:gd name="connsiteX2" fmla="*/ 7162800 w 7162800"/>
              <a:gd name="connsiteY2" fmla="*/ 1785104 h 1785104"/>
              <a:gd name="connsiteX3" fmla="*/ 0 w 7162800"/>
              <a:gd name="connsiteY3" fmla="*/ 1785104 h 1785104"/>
              <a:gd name="connsiteX4" fmla="*/ 0 w 7162800"/>
              <a:gd name="connsiteY4" fmla="*/ 0 h 1785104"/>
              <a:gd name="connsiteX0" fmla="*/ 0 w 7162800"/>
              <a:gd name="connsiteY0" fmla="*/ 0 h 1785104"/>
              <a:gd name="connsiteX1" fmla="*/ 6362700 w 7162800"/>
              <a:gd name="connsiteY1" fmla="*/ 215900 h 1785104"/>
              <a:gd name="connsiteX2" fmla="*/ 7162800 w 7162800"/>
              <a:gd name="connsiteY2" fmla="*/ 1785104 h 1785104"/>
              <a:gd name="connsiteX3" fmla="*/ 0 w 7162800"/>
              <a:gd name="connsiteY3" fmla="*/ 1785104 h 1785104"/>
              <a:gd name="connsiteX4" fmla="*/ 0 w 7162800"/>
              <a:gd name="connsiteY4" fmla="*/ 0 h 178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2800" h="1785104">
                <a:moveTo>
                  <a:pt x="0" y="0"/>
                </a:moveTo>
                <a:lnTo>
                  <a:pt x="6362700" y="215900"/>
                </a:lnTo>
                <a:cubicBezTo>
                  <a:pt x="7366000" y="688168"/>
                  <a:pt x="6896100" y="1262036"/>
                  <a:pt x="7162800" y="1785104"/>
                </a:cubicBezTo>
                <a:lnTo>
                  <a:pt x="0" y="1785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 ;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Iterator&lt;Integer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.iterator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2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2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48200" y="4800600"/>
            <a:ext cx="2514600" cy="393323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8" name="Rounded Rectangle 7"/>
          <p:cNvSpPr/>
          <p:nvPr/>
        </p:nvSpPr>
        <p:spPr>
          <a:xfrm>
            <a:off x="228600" y="4800600"/>
            <a:ext cx="2667000" cy="393323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" name="Rounded Rectangle 8"/>
          <p:cNvSpPr/>
          <p:nvPr/>
        </p:nvSpPr>
        <p:spPr>
          <a:xfrm>
            <a:off x="2514600" y="5169277"/>
            <a:ext cx="1143000" cy="393323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ounded Rectangle 9"/>
          <p:cNvSpPr/>
          <p:nvPr/>
        </p:nvSpPr>
        <p:spPr>
          <a:xfrm>
            <a:off x="2362200" y="5486400"/>
            <a:ext cx="2438400" cy="393323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130592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متد </a:t>
            </a:r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a-IR" sz="3400" dirty="0" smtClean="0"/>
              <a:t>متد </a:t>
            </a:r>
            <a:r>
              <a:rPr lang="en-US" sz="3400" b="1" dirty="0" smtClean="0"/>
              <a:t>iterator</a:t>
            </a:r>
            <a:r>
              <a:rPr lang="fa-IR" sz="3400" dirty="0" smtClean="0"/>
              <a:t> در واسط </a:t>
            </a:r>
            <a:r>
              <a:rPr lang="en-US" sz="3400" dirty="0" err="1" smtClean="0"/>
              <a:t>java.lang.</a:t>
            </a:r>
            <a:r>
              <a:rPr lang="en-US" sz="3400" b="1" dirty="0" err="1" smtClean="0"/>
              <a:t>Iterable</a:t>
            </a:r>
            <a:r>
              <a:rPr lang="fa-IR" sz="3400" dirty="0" smtClean="0"/>
              <a:t> </a:t>
            </a:r>
            <a:r>
              <a:rPr lang="fa-IR" sz="3100" dirty="0" smtClean="0"/>
              <a:t>تعریف شده است</a:t>
            </a:r>
          </a:p>
          <a:p>
            <a:pPr lvl="1"/>
            <a:r>
              <a:rPr lang="fa-IR" sz="3400" dirty="0" smtClean="0"/>
              <a:t>واسط </a:t>
            </a:r>
            <a:r>
              <a:rPr lang="en-US" sz="3400" dirty="0" smtClean="0"/>
              <a:t>Collection</a:t>
            </a:r>
            <a:r>
              <a:rPr lang="fa-IR" sz="3400" dirty="0" smtClean="0"/>
              <a:t> ، از واسط </a:t>
            </a:r>
            <a:r>
              <a:rPr lang="en-US" sz="3400" dirty="0" err="1" smtClean="0"/>
              <a:t>Iterable</a:t>
            </a:r>
            <a:r>
              <a:rPr lang="fa-IR" sz="3400" dirty="0" smtClean="0"/>
              <a:t> </a:t>
            </a:r>
            <a:r>
              <a:rPr lang="fa-IR" sz="3400" dirty="0" err="1" smtClean="0"/>
              <a:t>ارث‌بری</a:t>
            </a:r>
            <a:r>
              <a:rPr lang="fa-IR" sz="3400" dirty="0" smtClean="0"/>
              <a:t> کرده است</a:t>
            </a:r>
            <a:endParaRPr lang="en-US" sz="3400" dirty="0" smtClean="0"/>
          </a:p>
          <a:p>
            <a:pPr lvl="1"/>
            <a:r>
              <a:rPr lang="fa-IR" sz="3400" dirty="0" smtClean="0"/>
              <a:t>بنابراین </a:t>
            </a:r>
            <a:r>
              <a:rPr lang="en-US" sz="3400" dirty="0" smtClean="0"/>
              <a:t>List</a:t>
            </a:r>
            <a:r>
              <a:rPr lang="fa-IR" sz="3400" dirty="0" smtClean="0"/>
              <a:t> ها و </a:t>
            </a:r>
            <a:r>
              <a:rPr lang="en-US" sz="3400" dirty="0" smtClean="0"/>
              <a:t>Set</a:t>
            </a:r>
            <a:r>
              <a:rPr lang="fa-IR" sz="3400" dirty="0" smtClean="0"/>
              <a:t> ها همگی </a:t>
            </a:r>
            <a:r>
              <a:rPr lang="en-US" sz="3400" dirty="0" err="1" smtClean="0"/>
              <a:t>Iterable</a:t>
            </a:r>
            <a:r>
              <a:rPr lang="fa-IR" sz="3400" dirty="0" smtClean="0"/>
              <a:t> هستند</a:t>
            </a:r>
          </a:p>
          <a:p>
            <a:pPr lvl="1"/>
            <a:r>
              <a:rPr lang="fa-IR" sz="3400" dirty="0" smtClean="0"/>
              <a:t>در واقع همه کلاس‌هایی که </a:t>
            </a:r>
            <a:r>
              <a:rPr lang="en-US" sz="3400" dirty="0" err="1" smtClean="0"/>
              <a:t>Iterable</a:t>
            </a:r>
            <a:r>
              <a:rPr lang="fa-IR" sz="3400" dirty="0" smtClean="0"/>
              <a:t> هستند، امکان </a:t>
            </a:r>
            <a:r>
              <a:rPr lang="en-US" sz="3400" dirty="0" smtClean="0"/>
              <a:t>for each</a:t>
            </a:r>
            <a:r>
              <a:rPr lang="fa-IR" sz="3400" dirty="0" smtClean="0"/>
              <a:t> دارند</a:t>
            </a:r>
          </a:p>
          <a:p>
            <a:pPr lvl="1"/>
            <a:r>
              <a:rPr lang="fa-IR" sz="3400" dirty="0" smtClean="0"/>
              <a:t>امکان </a:t>
            </a:r>
            <a:r>
              <a:rPr lang="en-US" sz="3400" dirty="0" smtClean="0"/>
              <a:t>for each</a:t>
            </a:r>
            <a:r>
              <a:rPr lang="fa-IR" sz="3400" dirty="0" smtClean="0"/>
              <a:t> در </a:t>
            </a:r>
            <a:r>
              <a:rPr lang="fa-IR" sz="3400" dirty="0" err="1" smtClean="0"/>
              <a:t>نسخه‌های</a:t>
            </a:r>
            <a:r>
              <a:rPr lang="fa-IR" sz="3400" dirty="0" smtClean="0"/>
              <a:t> جدید جاوا با کمک </a:t>
            </a:r>
            <a:r>
              <a:rPr lang="en-US" sz="3400" dirty="0" smtClean="0"/>
              <a:t>iterator</a:t>
            </a:r>
            <a:r>
              <a:rPr lang="fa-IR" sz="3400" dirty="0" smtClean="0"/>
              <a:t> پیاده شده است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</a:t>
            </a:r>
          </a:p>
          <a:p>
            <a:pPr marL="0" indent="0">
              <a:buNone/>
            </a:pPr>
            <a:r>
              <a:rPr lang="fa-IR" dirty="0"/>
              <a:t> </a:t>
            </a:r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152400" y="76200"/>
            <a:ext cx="1981200" cy="2362200"/>
            <a:chOff x="457200" y="838200"/>
            <a:chExt cx="1981200" cy="2362200"/>
          </a:xfrm>
        </p:grpSpPr>
        <p:sp>
          <p:nvSpPr>
            <p:cNvPr id="4" name="Rectangle 3"/>
            <p:cNvSpPr/>
            <p:nvPr/>
          </p:nvSpPr>
          <p:spPr>
            <a:xfrm>
              <a:off x="457200" y="1676400"/>
              <a:ext cx="1600200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Collection</a:t>
              </a:r>
              <a:endParaRPr lang="en-US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" y="2743200"/>
              <a:ext cx="685800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Set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7800" y="2743200"/>
              <a:ext cx="990600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List</a:t>
              </a:r>
              <a:endParaRPr lang="en-US" sz="2400" dirty="0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1143000" y="2133600"/>
              <a:ext cx="304800" cy="266700"/>
            </a:xfrm>
            <a:prstGeom prst="triangl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838200" y="251460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05000" y="251460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838200" y="2514600"/>
              <a:ext cx="1066800" cy="0"/>
            </a:xfrm>
            <a:prstGeom prst="lin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295400" y="2400300"/>
              <a:ext cx="0" cy="114300"/>
            </a:xfrm>
            <a:prstGeom prst="lin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57200" y="838200"/>
              <a:ext cx="1600200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Iterable</a:t>
              </a:r>
              <a:endParaRPr lang="en-US" sz="2400" dirty="0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1143000" y="1295400"/>
              <a:ext cx="304800" cy="266700"/>
            </a:xfrm>
            <a:prstGeom prst="triangl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295400" y="1562100"/>
              <a:ext cx="0" cy="114300"/>
            </a:xfrm>
            <a:prstGeom prst="lin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152400" y="3505200"/>
            <a:ext cx="5029200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&lt;T&gt;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Iterator&lt;T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iterator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400" y="6096000"/>
            <a:ext cx="8915400" cy="430887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Collection&lt;E&gt;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{...}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57600" y="4267200"/>
            <a:ext cx="5257800" cy="1785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Iterator&lt;E&gt; {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200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</a:rPr>
              <a:t>hasNext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/>
              </a:rPr>
              <a:t>    E next();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remove();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93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143000"/>
            <a:ext cx="8305800" cy="415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&lt;10;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Iterator&lt;Integer&gt;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.iterator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%2==0)</a:t>
            </a:r>
          </a:p>
          <a:p>
            <a:pPr lvl="1"/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4800600"/>
            <a:ext cx="76200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5</a:t>
            </a:r>
            <a:endParaRPr lang="en-US" sz="2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628900" y="3044278"/>
            <a:ext cx="1714500" cy="38472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3" name="Rounded Rectangle 12"/>
          <p:cNvSpPr/>
          <p:nvPr/>
        </p:nvSpPr>
        <p:spPr>
          <a:xfrm>
            <a:off x="4813300" y="3425279"/>
            <a:ext cx="1358900" cy="38472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4" name="Rounded Rectangle 13"/>
          <p:cNvSpPr/>
          <p:nvPr/>
        </p:nvSpPr>
        <p:spPr>
          <a:xfrm>
            <a:off x="2565400" y="4114800"/>
            <a:ext cx="1714500" cy="38472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87519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تغییر همزمان در یک ظرف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محدودیت </a:t>
            </a:r>
            <a:r>
              <a:rPr lang="fa-IR" dirty="0" smtClean="0"/>
              <a:t>آرایه‌ها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می‌دانیم آرایه، امکانی برای ایجاد ظرفی از اشیاء است</a:t>
            </a:r>
          </a:p>
          <a:p>
            <a:pPr lvl="1"/>
            <a:r>
              <a:rPr lang="fa-IR" dirty="0" smtClean="0"/>
              <a:t>مثال: فرض </a:t>
            </a:r>
            <a:r>
              <a:rPr lang="fa-IR" dirty="0"/>
              <a:t>کنید </a:t>
            </a:r>
            <a:r>
              <a:rPr lang="fa-IR" dirty="0" smtClean="0"/>
              <a:t>آرایه‌ای از دانشجویان داریم</a:t>
            </a:r>
          </a:p>
          <a:p>
            <a:pPr lvl="1"/>
            <a:endParaRPr lang="fa-IR" dirty="0"/>
          </a:p>
          <a:p>
            <a:r>
              <a:rPr lang="fa-IR" dirty="0" smtClean="0"/>
              <a:t>اما آرایه‌ها محدودیت‌هایی دارند. مثلاً نیازمندی‌های زیر را در نظر بگیرید:</a:t>
            </a:r>
          </a:p>
          <a:p>
            <a:pPr lvl="1"/>
            <a:r>
              <a:rPr lang="fa-IR" dirty="0" smtClean="0"/>
              <a:t>اگر طول موردنیاز آرایه (</a:t>
            </a:r>
            <a:r>
              <a:rPr lang="en-US" dirty="0" smtClean="0"/>
              <a:t>size</a:t>
            </a:r>
            <a:r>
              <a:rPr lang="fa-IR" dirty="0" smtClean="0"/>
              <a:t>) را پیشاپیش ندانیم، چه کنیم؟</a:t>
            </a:r>
            <a:endParaRPr lang="en-US" dirty="0" smtClean="0"/>
          </a:p>
          <a:p>
            <a:pPr lvl="1"/>
            <a:r>
              <a:rPr lang="fa-IR" dirty="0" smtClean="0"/>
              <a:t>اگر بخواهیم بعد از ساختن یک آرایه، طول آن را افزایش دهیم چه کنیم؟</a:t>
            </a:r>
            <a:endParaRPr lang="en-US" dirty="0" smtClean="0"/>
          </a:p>
          <a:p>
            <a:pPr lvl="1"/>
            <a:r>
              <a:rPr lang="fa-IR" dirty="0" smtClean="0"/>
              <a:t>اگر بخواهیم بعضی از عناصر و اعضای آرایه را حذف کنیم، چه کنیم؟</a:t>
            </a:r>
          </a:p>
          <a:p>
            <a:r>
              <a:rPr lang="fa-IR" dirty="0" smtClean="0"/>
              <a:t>راه‌حل ساده‌ای برای موارد فوق در آرایه‌ها وجود ندارد</a:t>
            </a:r>
          </a:p>
          <a:p>
            <a:pPr lvl="1"/>
            <a:r>
              <a:rPr lang="fa-IR" dirty="0" smtClean="0"/>
              <a:t>مثلاً متدی که یک خانه از آرایه را حذف کند یا طول آرایه را بیشتر کند</a:t>
            </a:r>
          </a:p>
        </p:txBody>
      </p:sp>
      <p:sp>
        <p:nvSpPr>
          <p:cNvPr id="4" name="Rectangle 3"/>
          <p:cNvSpPr/>
          <p:nvPr/>
        </p:nvSpPr>
        <p:spPr>
          <a:xfrm>
            <a:off x="884720" y="2357737"/>
            <a:ext cx="681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Student[]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Student[size];</a:t>
            </a:r>
          </a:p>
        </p:txBody>
      </p:sp>
    </p:spTree>
    <p:extLst>
      <p:ext uri="{BB962C8B-B14F-4D97-AF65-F5344CB8AC3E}">
        <p14:creationId xmlns:p14="http://schemas.microsoft.com/office/powerpoint/2010/main" val="27440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تغییر همزمان (</a:t>
            </a:r>
            <a:r>
              <a:rPr lang="en-US" dirty="0" smtClean="0"/>
              <a:t>Concurrent Modification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500" dirty="0" smtClean="0"/>
              <a:t>فرض کنید: چند بخش برنامه به صورت همزمان در حال استفاده از یک ظرف باشند</a:t>
            </a:r>
            <a:br>
              <a:rPr lang="fa-IR" sz="2500" dirty="0" smtClean="0"/>
            </a:br>
            <a:r>
              <a:rPr lang="fa-IR" sz="2500" dirty="0"/>
              <a:t>(مثلاً یک لیست یا مجموعه)</a:t>
            </a:r>
            <a:endParaRPr lang="fa-IR" sz="2500" dirty="0" smtClean="0"/>
          </a:p>
          <a:p>
            <a:pPr algn="r"/>
            <a:r>
              <a:rPr lang="fa-IR" sz="2500" dirty="0" smtClean="0"/>
              <a:t>و در همین حال، یک بخش از برنامه، تغییری در ظرف ایجاد کند</a:t>
            </a:r>
          </a:p>
          <a:p>
            <a:pPr lvl="1"/>
            <a:r>
              <a:rPr lang="fa-IR" sz="2400" dirty="0" smtClean="0"/>
              <a:t>مثلاً شیئی به آن اضافه یا کم کند</a:t>
            </a:r>
          </a:p>
          <a:p>
            <a:pPr algn="r"/>
            <a:r>
              <a:rPr lang="fa-IR" sz="2500" dirty="0" smtClean="0"/>
              <a:t>این </a:t>
            </a:r>
            <a:r>
              <a:rPr lang="fa-IR" sz="2500" b="1" dirty="0" smtClean="0"/>
              <a:t>تغییر همزمان </a:t>
            </a:r>
            <a:r>
              <a:rPr lang="fa-IR" sz="2500" dirty="0" smtClean="0"/>
              <a:t>نباید ممکن باشد</a:t>
            </a:r>
          </a:p>
          <a:p>
            <a:pPr lvl="1"/>
            <a:r>
              <a:rPr lang="fa-IR" sz="2400" dirty="0" smtClean="0"/>
              <a:t>زیرا یک ظرف توسط یک بخش درحال </a:t>
            </a:r>
            <a:r>
              <a:rPr lang="fa-IR" sz="2400" dirty="0" err="1" smtClean="0"/>
              <a:t>پیمایش</a:t>
            </a:r>
            <a:r>
              <a:rPr lang="fa-IR" sz="2400" dirty="0" smtClean="0"/>
              <a:t> است و در بخش دیگری تغییر می‌کند</a:t>
            </a:r>
          </a:p>
          <a:p>
            <a:pPr lvl="1"/>
            <a:r>
              <a:rPr lang="fa-IR" sz="2400" dirty="0" smtClean="0"/>
              <a:t>مثلاً شاید در بخشی که </a:t>
            </a:r>
            <a:r>
              <a:rPr lang="fa-IR" sz="2400" dirty="0" err="1" smtClean="0"/>
              <a:t>پیمایش</a:t>
            </a:r>
            <a:r>
              <a:rPr lang="fa-IR" sz="2400" dirty="0" smtClean="0"/>
              <a:t> انجام می‌شود، روی طول ظرف حساب شده باشد</a:t>
            </a:r>
          </a:p>
          <a:p>
            <a:pPr lvl="1"/>
            <a:r>
              <a:rPr lang="fa-IR" sz="2400" dirty="0" smtClean="0"/>
              <a:t>و یا شیئی که </a:t>
            </a:r>
            <a:r>
              <a:rPr lang="fa-IR" sz="2400" dirty="0" err="1" smtClean="0"/>
              <a:t>پیمایش</a:t>
            </a:r>
            <a:r>
              <a:rPr lang="fa-IR" sz="2400" dirty="0" smtClean="0"/>
              <a:t> و پردازش شده، توسط بخش دیگری از برنامه حذف شود</a:t>
            </a:r>
          </a:p>
          <a:p>
            <a:r>
              <a:rPr lang="fa-IR" sz="2500" dirty="0" smtClean="0"/>
              <a:t>جاوا از تغییر همزمان جلوگیری می‌کند</a:t>
            </a:r>
          </a:p>
        </p:txBody>
      </p:sp>
    </p:spTree>
    <p:extLst>
      <p:ext uri="{BB962C8B-B14F-4D97-AF65-F5344CB8AC3E}">
        <p14:creationId xmlns:p14="http://schemas.microsoft.com/office/powerpoint/2010/main" val="26805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مفهوم شکست سریع (</a:t>
            </a:r>
            <a:r>
              <a:rPr lang="en-US" dirty="0" smtClean="0"/>
              <a:t>Fail Fast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500" dirty="0" smtClean="0"/>
              <a:t>اگر یک ظرف به واسطه یکی از </a:t>
            </a:r>
            <a:r>
              <a:rPr lang="fa-IR" sz="2500" dirty="0" err="1" smtClean="0"/>
              <a:t>متدهایش</a:t>
            </a:r>
            <a:r>
              <a:rPr lang="fa-IR" sz="2500" dirty="0" smtClean="0"/>
              <a:t> تغییر کند، </a:t>
            </a:r>
            <a:br>
              <a:rPr lang="fa-IR" sz="2500" dirty="0" smtClean="0"/>
            </a:br>
            <a:r>
              <a:rPr lang="fa-IR" sz="2500" dirty="0" smtClean="0"/>
              <a:t>همه </a:t>
            </a:r>
            <a:r>
              <a:rPr lang="en-US" sz="2500" dirty="0" smtClean="0"/>
              <a:t>iterator</a:t>
            </a:r>
            <a:r>
              <a:rPr lang="fa-IR" sz="2500" dirty="0" smtClean="0"/>
              <a:t> </a:t>
            </a:r>
            <a:r>
              <a:rPr lang="fa-IR" sz="2500" dirty="0" err="1" smtClean="0"/>
              <a:t>هایی</a:t>
            </a:r>
            <a:r>
              <a:rPr lang="fa-IR" sz="2500" dirty="0" smtClean="0"/>
              <a:t> که قبلاً روی این ظرف گرفته شده، </a:t>
            </a:r>
            <a:r>
              <a:rPr lang="fa-IR" sz="2500" dirty="0" err="1" smtClean="0"/>
              <a:t>غیرمعتبر</a:t>
            </a:r>
            <a:r>
              <a:rPr lang="fa-IR" sz="2500" dirty="0" smtClean="0"/>
              <a:t> می‌شوند</a:t>
            </a:r>
          </a:p>
          <a:p>
            <a:r>
              <a:rPr lang="fa-IR" sz="2500" dirty="0" smtClean="0"/>
              <a:t>هر عملیاتی که از این پس روی این </a:t>
            </a:r>
            <a:r>
              <a:rPr lang="en-US" sz="2500" dirty="0" smtClean="0"/>
              <a:t>iterator</a:t>
            </a:r>
            <a:r>
              <a:rPr lang="fa-IR" sz="2500" dirty="0" smtClean="0"/>
              <a:t> های </a:t>
            </a:r>
            <a:r>
              <a:rPr lang="fa-IR" sz="2500" dirty="0" err="1" smtClean="0"/>
              <a:t>غیرمعتبر</a:t>
            </a:r>
            <a:r>
              <a:rPr lang="fa-IR" sz="2500" dirty="0" smtClean="0"/>
              <a:t> انجام شود، </a:t>
            </a:r>
            <a:br>
              <a:rPr lang="fa-IR" sz="2500" dirty="0" smtClean="0"/>
            </a:br>
            <a:r>
              <a:rPr lang="fa-IR" sz="2500" dirty="0" smtClean="0"/>
              <a:t>منجر به پرتاب خطای </a:t>
            </a:r>
            <a:r>
              <a:rPr lang="en-US" sz="2500" dirty="0" err="1" smtClean="0"/>
              <a:t>ConcurrentModificationException</a:t>
            </a:r>
            <a:r>
              <a:rPr lang="fa-IR" sz="2500" dirty="0" smtClean="0"/>
              <a:t> می‌شود</a:t>
            </a:r>
          </a:p>
          <a:p>
            <a:r>
              <a:rPr lang="fa-IR" sz="2500" dirty="0" smtClean="0"/>
              <a:t>به </a:t>
            </a:r>
            <a:r>
              <a:rPr lang="fa-IR" sz="2500" dirty="0"/>
              <a:t>این تکنیک، </a:t>
            </a:r>
            <a:r>
              <a:rPr lang="fa-IR" sz="2500" b="1" dirty="0" smtClean="0"/>
              <a:t>شکست </a:t>
            </a:r>
            <a:r>
              <a:rPr lang="fa-IR" sz="2500" b="1" dirty="0"/>
              <a:t>سریع </a:t>
            </a:r>
            <a:r>
              <a:rPr lang="fa-IR" sz="2500" dirty="0"/>
              <a:t>(</a:t>
            </a:r>
            <a:r>
              <a:rPr lang="en-US" sz="2500" dirty="0"/>
              <a:t>Fail Fast</a:t>
            </a:r>
            <a:r>
              <a:rPr lang="fa-IR" sz="2500" dirty="0" smtClean="0"/>
              <a:t>) گفته می‌شود</a:t>
            </a:r>
          </a:p>
          <a:p>
            <a:pPr lvl="1"/>
            <a:r>
              <a:rPr lang="fa-IR" sz="2400" dirty="0" smtClean="0"/>
              <a:t>با تغییر یک ظرف توسط یک </a:t>
            </a:r>
            <a:r>
              <a:rPr lang="en-US" sz="2000" dirty="0" smtClean="0"/>
              <a:t>iterator</a:t>
            </a:r>
            <a:r>
              <a:rPr lang="fa-IR" sz="2400" dirty="0" smtClean="0"/>
              <a:t> ، سایر </a:t>
            </a:r>
            <a:r>
              <a:rPr lang="en-US" sz="2000" dirty="0" smtClean="0"/>
              <a:t>iterator</a:t>
            </a:r>
            <a:r>
              <a:rPr lang="fa-IR" sz="2400" dirty="0" smtClean="0"/>
              <a:t> ها </a:t>
            </a:r>
            <a:r>
              <a:rPr lang="fa-IR" sz="2400" dirty="0" err="1" smtClean="0"/>
              <a:t>غیرقابل‌استفاده</a:t>
            </a:r>
            <a:r>
              <a:rPr lang="fa-IR" sz="2400" dirty="0" smtClean="0"/>
              <a:t> می‌شوند</a:t>
            </a:r>
            <a:endParaRPr lang="fa-IR" dirty="0" smtClean="0"/>
          </a:p>
          <a:p>
            <a:r>
              <a:rPr lang="fa-IR" sz="2500" dirty="0" smtClean="0"/>
              <a:t>این تکنیک، روش </a:t>
            </a:r>
            <a:r>
              <a:rPr lang="fa-IR" sz="2500" dirty="0"/>
              <a:t>جاوا برای جلوگیری از تغییر </a:t>
            </a:r>
            <a:r>
              <a:rPr lang="fa-IR" sz="2500" dirty="0" smtClean="0"/>
              <a:t>همزمان است</a:t>
            </a:r>
            <a:endParaRPr lang="en-US" sz="2500" dirty="0" smtClean="0"/>
          </a:p>
          <a:p>
            <a:r>
              <a:rPr lang="fa-IR" sz="2500" dirty="0" smtClean="0"/>
              <a:t>مثال:</a:t>
            </a:r>
            <a:endParaRPr lang="en-US" sz="2500" dirty="0"/>
          </a:p>
          <a:p>
            <a:endParaRPr lang="fa-IR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5015805"/>
            <a:ext cx="77724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000000"/>
                </a:solidFill>
                <a:latin typeface="Courier New"/>
              </a:rPr>
              <a:t>Collection&lt;String&gt; c = </a:t>
            </a:r>
            <a:r>
              <a:rPr lang="en-US" sz="21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&lt;String&gt;();</a:t>
            </a:r>
          </a:p>
          <a:p>
            <a:r>
              <a:rPr lang="en-US" sz="2100" b="1" dirty="0">
                <a:solidFill>
                  <a:srgbClr val="000000"/>
                </a:solidFill>
                <a:latin typeface="Courier New"/>
              </a:rPr>
              <a:t>Iterator&lt;String&gt; </a:t>
            </a:r>
            <a:r>
              <a:rPr lang="en-US" sz="2100" b="1" dirty="0" err="1" smtClean="0">
                <a:solidFill>
                  <a:srgbClr val="000000"/>
                </a:solidFill>
                <a:latin typeface="Courier New"/>
              </a:rPr>
              <a:t>it</a:t>
            </a:r>
            <a:r>
              <a:rPr lang="en-US" sz="2100" b="1" dirty="0" err="1">
                <a:solidFill>
                  <a:srgbClr val="000000"/>
                </a:solidFill>
                <a:latin typeface="Courier New"/>
              </a:rPr>
              <a:t>r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100" b="1" dirty="0" err="1">
                <a:solidFill>
                  <a:srgbClr val="000000"/>
                </a:solidFill>
                <a:latin typeface="Courier New"/>
              </a:rPr>
              <a:t>c.iterator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US" sz="2100" b="1" dirty="0" err="1">
                <a:solidFill>
                  <a:srgbClr val="000000"/>
                </a:solidFill>
                <a:latin typeface="Courier New"/>
              </a:rPr>
              <a:t>c.add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100" b="1" dirty="0">
                <a:solidFill>
                  <a:srgbClr val="2A00FF"/>
                </a:solidFill>
                <a:latin typeface="Courier New"/>
              </a:rPr>
              <a:t>"An object"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2100" b="1" dirty="0">
                <a:solidFill>
                  <a:srgbClr val="000000"/>
                </a:solidFill>
                <a:latin typeface="Courier New"/>
              </a:rPr>
              <a:t>String s = </a:t>
            </a:r>
            <a:r>
              <a:rPr lang="en-US" sz="2100" b="1" dirty="0" err="1" smtClean="0">
                <a:solidFill>
                  <a:srgbClr val="000000"/>
                </a:solidFill>
                <a:latin typeface="Courier New"/>
              </a:rPr>
              <a:t>itr.next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(); </a:t>
            </a:r>
            <a:endParaRPr lang="en-US" sz="2100" b="1" dirty="0">
              <a:solidFill>
                <a:schemeClr val="bg1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3215" y="5588913"/>
            <a:ext cx="1850185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r" rtl="1"/>
            <a:r>
              <a:rPr lang="en-US" sz="2200" dirty="0" err="1" smtClean="0">
                <a:cs typeface="B Nazanin" panose="00000400000000000000" pitchFamily="2" charset="-78"/>
                <a:sym typeface="Wingdings" panose="05000000000000000000" pitchFamily="2" charset="2"/>
              </a:rPr>
              <a:t>itr</a:t>
            </a:r>
            <a:r>
              <a:rPr lang="fa-IR" sz="2200" dirty="0" smtClean="0">
                <a:cs typeface="B Nazani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2200" dirty="0" err="1" smtClean="0">
                <a:cs typeface="B Nazanin" panose="00000400000000000000" pitchFamily="2" charset="-78"/>
                <a:sym typeface="Wingdings" panose="05000000000000000000" pitchFamily="2" charset="2"/>
              </a:rPr>
              <a:t>نامعتبر</a:t>
            </a:r>
            <a:r>
              <a:rPr lang="fa-IR" sz="2200" dirty="0" smtClean="0">
                <a:cs typeface="B Nazanin" panose="00000400000000000000" pitchFamily="2" charset="-78"/>
                <a:sym typeface="Wingdings" panose="05000000000000000000" pitchFamily="2" charset="2"/>
              </a:rPr>
              <a:t> می‌شود</a:t>
            </a:r>
            <a:endParaRPr lang="en-US" sz="22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6015335"/>
            <a:ext cx="4798853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200" dirty="0" smtClean="0">
                <a:cs typeface="B Nazanin" panose="00000400000000000000" pitchFamily="2" charset="-78"/>
                <a:sym typeface="Wingdings" panose="05000000000000000000" pitchFamily="2" charset="2"/>
              </a:rPr>
              <a:t>پرتاب </a:t>
            </a:r>
            <a:r>
              <a:rPr lang="en-US" sz="2000" dirty="0" err="1" smtClean="0">
                <a:cs typeface="B Nazanin" panose="00000400000000000000" pitchFamily="2" charset="-78"/>
              </a:rPr>
              <a:t>ConcurrentModificationException</a:t>
            </a:r>
            <a:endParaRPr lang="en-US" sz="2200" dirty="0">
              <a:cs typeface="B Nazanin" panose="00000400000000000000" pitchFamily="2" charset="-78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810000" y="6019800"/>
            <a:ext cx="381000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364992" y="5638800"/>
            <a:ext cx="2883408" cy="38546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 fontScale="90000"/>
          </a:bodyPr>
          <a:lstStyle/>
          <a:p>
            <a:r>
              <a:rPr lang="fa-IR" sz="3100" dirty="0"/>
              <a:t>مثال </a:t>
            </a:r>
            <a:r>
              <a:rPr lang="fa-IR" sz="3100" dirty="0" smtClean="0"/>
              <a:t>دیگری </a:t>
            </a:r>
            <a:r>
              <a:rPr lang="fa-IR" sz="3100" dirty="0"/>
              <a:t>برای </a:t>
            </a:r>
            <a:r>
              <a:rPr lang="en-US" sz="2900" dirty="0" err="1" smtClean="0"/>
              <a:t>ConcurrentModificationException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pPr marL="0" indent="0" algn="l" rtl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endParaRPr lang="en-US" sz="1300" dirty="0"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5486400"/>
            <a:ext cx="3352800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en-US" sz="2200" dirty="0" smtClean="0">
                <a:cs typeface="B Nazanin" panose="00000400000000000000" pitchFamily="2" charset="-78"/>
                <a:sym typeface="Wingdings" panose="05000000000000000000" pitchFamily="2" charset="2"/>
              </a:rPr>
              <a:t>iterator</a:t>
            </a:r>
            <a:r>
              <a:rPr lang="fa-IR" sz="2200" dirty="0" smtClean="0">
                <a:cs typeface="B Nazanin" panose="00000400000000000000" pitchFamily="2" charset="-78"/>
                <a:sym typeface="Wingdings" panose="05000000000000000000" pitchFamily="2" charset="2"/>
              </a:rPr>
              <a:t> ای که با کمک آن حلقه </a:t>
            </a:r>
            <a:r>
              <a:rPr lang="en-US" sz="2200" dirty="0" smtClean="0">
                <a:cs typeface="B Nazanin" panose="00000400000000000000" pitchFamily="2" charset="-78"/>
                <a:sym typeface="Wingdings" panose="05000000000000000000" pitchFamily="2" charset="2"/>
              </a:rPr>
              <a:t>for</a:t>
            </a:r>
            <a:r>
              <a:rPr lang="fa-IR" sz="2200" dirty="0" smtClean="0">
                <a:cs typeface="B Nazanin" panose="00000400000000000000" pitchFamily="2" charset="-78"/>
                <a:sym typeface="Wingdings" panose="05000000000000000000" pitchFamily="2" charset="2"/>
              </a:rPr>
              <a:t> در حال اجراست </a:t>
            </a:r>
            <a:r>
              <a:rPr lang="fa-IR" sz="2200" dirty="0" err="1" smtClean="0">
                <a:cs typeface="B Nazanin" panose="00000400000000000000" pitchFamily="2" charset="-78"/>
                <a:sym typeface="Wingdings" panose="05000000000000000000" pitchFamily="2" charset="2"/>
              </a:rPr>
              <a:t>نامعتبر</a:t>
            </a:r>
            <a:r>
              <a:rPr lang="fa-IR" sz="2200" dirty="0" smtClean="0">
                <a:cs typeface="B Nazanin" panose="00000400000000000000" pitchFamily="2" charset="-78"/>
                <a:sym typeface="Wingdings" panose="05000000000000000000" pitchFamily="2" charset="2"/>
              </a:rPr>
              <a:t> می‌شود</a:t>
            </a:r>
            <a:endParaRPr lang="en-US" sz="2200" dirty="0">
              <a:cs typeface="B Nazanin" panose="00000400000000000000" pitchFamily="2" charset="-78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14800" y="5486400"/>
            <a:ext cx="1524000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4267200"/>
            <a:ext cx="3429000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200" dirty="0" smtClean="0">
                <a:cs typeface="B Nazanin" panose="00000400000000000000" pitchFamily="2" charset="-78"/>
                <a:sym typeface="Wingdings" panose="05000000000000000000" pitchFamily="2" charset="2"/>
              </a:rPr>
              <a:t>بلافاصله بعد از اجرای متد </a:t>
            </a:r>
            <a:r>
              <a:rPr lang="en-US" sz="2200" dirty="0" smtClean="0">
                <a:cs typeface="B Nazanin" panose="00000400000000000000" pitchFamily="2" charset="-78"/>
                <a:sym typeface="Wingdings" panose="05000000000000000000" pitchFamily="2" charset="2"/>
              </a:rPr>
              <a:t>remove</a:t>
            </a:r>
            <a:r>
              <a:rPr lang="fa-IR" sz="2200" dirty="0" smtClean="0">
                <a:cs typeface="B Nazanin" panose="00000400000000000000" pitchFamily="2" charset="-78"/>
                <a:sym typeface="Wingdings" panose="05000000000000000000" pitchFamily="2" charset="2"/>
              </a:rPr>
              <a:t> روی این خط خطا دریافت می‌کنیم</a:t>
            </a:r>
            <a:endParaRPr lang="en-US" sz="2200" dirty="0">
              <a:cs typeface="B Nazanin" panose="00000400000000000000" pitchFamily="2" charset="-78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114800" y="4267200"/>
            <a:ext cx="1524000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/>
              <a:t>متدی</a:t>
            </a:r>
            <a:r>
              <a:rPr lang="fa-IR" dirty="0" smtClean="0"/>
              <a:t> بنویسید که </a:t>
            </a:r>
            <a:r>
              <a:rPr lang="fa-IR" dirty="0" err="1" smtClean="0"/>
              <a:t>لیستی</a:t>
            </a:r>
            <a:r>
              <a:rPr lang="fa-IR" dirty="0" smtClean="0"/>
              <a:t> از </a:t>
            </a:r>
            <a:r>
              <a:rPr lang="fa-IR" dirty="0" err="1" smtClean="0"/>
              <a:t>رشته‌ها</a:t>
            </a:r>
            <a:r>
              <a:rPr lang="fa-IR" dirty="0" smtClean="0"/>
              <a:t> به عنوان پارامتر بگیرد</a:t>
            </a:r>
          </a:p>
          <a:p>
            <a:pPr algn="r"/>
            <a:r>
              <a:rPr lang="fa-IR" dirty="0" smtClean="0"/>
              <a:t>و همه </a:t>
            </a:r>
            <a:r>
              <a:rPr lang="fa-IR" dirty="0" err="1" smtClean="0"/>
              <a:t>رشته‌هایی</a:t>
            </a:r>
            <a:r>
              <a:rPr lang="fa-IR" dirty="0" smtClean="0"/>
              <a:t> که با </a:t>
            </a:r>
            <a:r>
              <a:rPr lang="en-US" dirty="0" smtClean="0"/>
              <a:t>Ali</a:t>
            </a:r>
            <a:r>
              <a:rPr lang="fa-IR" dirty="0" smtClean="0"/>
              <a:t> شروع می‌شوند را از لیست حذف کند</a:t>
            </a:r>
          </a:p>
          <a:p>
            <a:pPr algn="l" rtl="0"/>
            <a:endParaRPr lang="fa-IR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" y="2738735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removeAlis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(List&lt;String&gt;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){...}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6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یک </a:t>
            </a:r>
            <a:r>
              <a:rPr lang="fa-IR" dirty="0" err="1" smtClean="0"/>
              <a:t>راه‌حل</a:t>
            </a:r>
            <a:r>
              <a:rPr lang="fa-IR" dirty="0" smtClean="0"/>
              <a:t> اشتباه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endParaRPr lang="fa-IR" sz="2600" dirty="0" smtClean="0"/>
          </a:p>
          <a:p>
            <a:pPr algn="l" rtl="0"/>
            <a:endParaRPr lang="en-US" sz="2600" dirty="0" smtClean="0"/>
          </a:p>
          <a:p>
            <a:pPr algn="l" rtl="0"/>
            <a:endParaRPr lang="en-US" sz="2600" dirty="0"/>
          </a:p>
          <a:p>
            <a:pPr algn="l" rtl="0"/>
            <a:endParaRPr lang="en-US" sz="2600" dirty="0" smtClean="0"/>
          </a:p>
          <a:p>
            <a:endParaRPr lang="en-US" sz="2600" dirty="0" smtClean="0"/>
          </a:p>
          <a:p>
            <a:r>
              <a:rPr lang="fa-IR" sz="2600" dirty="0" smtClean="0"/>
              <a:t>این </a:t>
            </a:r>
            <a:r>
              <a:rPr lang="fa-IR" sz="2600" dirty="0" err="1" smtClean="0"/>
              <a:t>راه‌حل</a:t>
            </a:r>
            <a:r>
              <a:rPr lang="fa-IR" sz="2600" dirty="0" smtClean="0"/>
              <a:t> منجر به </a:t>
            </a:r>
            <a:r>
              <a:rPr lang="en-US" sz="2600" dirty="0" err="1" smtClean="0"/>
              <a:t>ConcurrentModificationException</a:t>
            </a:r>
            <a:r>
              <a:rPr lang="fa-IR" sz="2600" dirty="0" smtClean="0"/>
              <a:t> می‌شود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152400" y="1219200"/>
            <a:ext cx="6477000" cy="2465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removeAli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(List&lt;String&gt; list){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(String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: list)</a:t>
            </a:r>
          </a:p>
          <a:p>
            <a:pPr>
              <a:lnSpc>
                <a:spcPct val="130000"/>
              </a:lnSpc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    if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string.startsWith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urier New"/>
              </a:rPr>
              <a:t>"Ali"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>
              <a:lnSpc>
                <a:spcPct val="13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</a:rPr>
              <a:t>list.remove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(string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42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یک </a:t>
            </a:r>
            <a:r>
              <a:rPr lang="fa-IR" dirty="0" err="1" smtClean="0"/>
              <a:t>راه‌حل</a:t>
            </a:r>
            <a:r>
              <a:rPr lang="fa-IR" dirty="0" smtClean="0"/>
              <a:t> صحیح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7848600" cy="415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removeAli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(List&lt;String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Iterator&lt;String&gt;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.iterator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>
              <a:lnSpc>
                <a:spcPct val="150000"/>
              </a:lnSpc>
            </a:pP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.startsWith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2">
              <a:lnSpc>
                <a:spcPct val="150000"/>
              </a:lnSpc>
            </a:pP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iterator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50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یک </a:t>
            </a:r>
            <a:r>
              <a:rPr lang="fa-IR" dirty="0" err="1" smtClean="0"/>
              <a:t>راه‌حل</a:t>
            </a:r>
            <a:r>
              <a:rPr lang="fa-IR" dirty="0" smtClean="0"/>
              <a:t> صحیح دیگر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447800"/>
            <a:ext cx="8686800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removeAli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(List&lt;String&gt;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.size()-1;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0;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--) </a:t>
            </a:r>
          </a:p>
          <a:p>
            <a:pPr lvl="2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startsWith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 ترتیب اشیاء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 دو شیء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a-IR" sz="2600" dirty="0" smtClean="0"/>
              <a:t>گاهی لازم است دو شیء با هم مقایسه شوند و ترتیب آن‌ها مشخص شود </a:t>
            </a:r>
            <a:br>
              <a:rPr lang="fa-IR" sz="2600" dirty="0" smtClean="0"/>
            </a:br>
            <a:r>
              <a:rPr lang="fa-IR" sz="2600" dirty="0" smtClean="0"/>
              <a:t>(کدام‌یک کوچک‌تر است؟)</a:t>
            </a:r>
          </a:p>
          <a:p>
            <a:pPr lvl="1"/>
            <a:r>
              <a:rPr lang="fa-IR" sz="2400" dirty="0" smtClean="0"/>
              <a:t>متد </a:t>
            </a:r>
            <a:r>
              <a:rPr lang="en-US" sz="2400" dirty="0" smtClean="0"/>
              <a:t>equals</a:t>
            </a:r>
            <a:r>
              <a:rPr lang="fa-IR" sz="2400" dirty="0" smtClean="0"/>
              <a:t> ، فقط تساوی اشیاء را بررسی میکند</a:t>
            </a:r>
          </a:p>
          <a:p>
            <a:pPr lvl="1"/>
            <a:r>
              <a:rPr lang="fa-IR" sz="2400" dirty="0" smtClean="0"/>
              <a:t>برای بسياری از انواع داده (کلاس) معنای مشخصی برای «ترتیب» اشیاء وجود دارد</a:t>
            </a:r>
          </a:p>
          <a:p>
            <a:pPr lvl="2"/>
            <a:r>
              <a:rPr lang="fa-IR" sz="2400" dirty="0" smtClean="0"/>
              <a:t>و این معنا باید برای برخی از انواع داده تعریف شود. مثال:</a:t>
            </a:r>
          </a:p>
          <a:p>
            <a:pPr lvl="2"/>
            <a:endParaRPr lang="fa-IR" sz="800" dirty="0" smtClean="0"/>
          </a:p>
          <a:p>
            <a:pPr lvl="2"/>
            <a:endParaRPr lang="fa-IR" sz="2400" dirty="0" smtClean="0"/>
          </a:p>
          <a:p>
            <a:pPr marL="685800" lvl="2" indent="0">
              <a:buNone/>
            </a:pPr>
            <a:endParaRPr lang="fa-IR" sz="2400" dirty="0" smtClean="0"/>
          </a:p>
          <a:p>
            <a:pPr lvl="1" algn="r"/>
            <a:r>
              <a:rPr lang="fa-IR" sz="2300" dirty="0" smtClean="0"/>
              <a:t>ولی برای داده‌های غیرعددی، عملگرهای مقایسه‌ای (</a:t>
            </a:r>
            <a:r>
              <a:rPr lang="en-US" sz="2300" dirty="0" smtClean="0"/>
              <a:t>&lt;</a:t>
            </a:r>
            <a:r>
              <a:rPr lang="fa-IR" sz="2300" dirty="0" smtClean="0"/>
              <a:t> و </a:t>
            </a:r>
            <a:r>
              <a:rPr lang="en-US" sz="2300" dirty="0" smtClean="0"/>
              <a:t>&gt;</a:t>
            </a:r>
            <a:r>
              <a:rPr lang="fa-IR" sz="2300" dirty="0" smtClean="0"/>
              <a:t> و </a:t>
            </a:r>
            <a:r>
              <a:rPr lang="en-US" sz="2300" dirty="0" smtClean="0"/>
              <a:t>&lt;=</a:t>
            </a:r>
            <a:r>
              <a:rPr lang="fa-IR" sz="2300" dirty="0" smtClean="0"/>
              <a:t> و </a:t>
            </a:r>
            <a:r>
              <a:rPr lang="en-US" sz="2300" dirty="0" smtClean="0"/>
              <a:t>&gt;=</a:t>
            </a:r>
            <a:r>
              <a:rPr lang="fa-IR" sz="2300" dirty="0" smtClean="0"/>
              <a:t>) کار نمی‌کنند</a:t>
            </a:r>
          </a:p>
          <a:p>
            <a:r>
              <a:rPr lang="fa-IR" sz="2600" dirty="0" smtClean="0"/>
              <a:t>کاربرد مقایسه اشیاء: مرتب‌سازی و جستجوی سریع‌تر (مثلاً در ظرفی از اشیاء)</a:t>
            </a:r>
            <a:endParaRPr lang="en-US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24386"/>
              </p:ext>
            </p:extLst>
          </p:nvPr>
        </p:nvGraphicFramePr>
        <p:xfrm>
          <a:off x="228600" y="3962400"/>
          <a:ext cx="8077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606">
                <a:tc>
                  <a:txBody>
                    <a:bodyPr/>
                    <a:lstStyle/>
                    <a:p>
                      <a:pPr marL="85725" marR="0" lvl="1" indent="0" algn="ctr" defTabSz="914400" rtl="1" eaLnBrk="1" fontAlgn="auto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92278F">
                            <a:tint val="60000"/>
                          </a:srgbClr>
                        </a:buClr>
                        <a:buSzPct val="6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 Nazanin" pitchFamily="2" charset="-78"/>
                        </a:rPr>
                        <a:t>"Apple"&lt;"Orange"</a:t>
                      </a:r>
                      <a:endParaRPr lang="en-US" sz="22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1" eaLnBrk="1" fontAlgn="auto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92278F">
                            <a:tint val="60000"/>
                          </a:srgbClr>
                        </a:buClr>
                        <a:buSzPct val="6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 Nazanin" pitchFamily="2" charset="-78"/>
                        </a:rPr>
                        <a:t>5 &lt; 6</a:t>
                      </a:r>
                      <a:endParaRPr lang="en-US" sz="2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94">
                <a:tc>
                  <a:txBody>
                    <a:bodyPr/>
                    <a:lstStyle/>
                    <a:p>
                      <a:pPr marL="0" marR="0" lvl="3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a-I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 Nazanin" pitchFamily="2" charset="-78"/>
                        </a:rPr>
                        <a:t>دانشجو علوی &gt; دانشجو تقوی (براساس معدل)</a:t>
                      </a:r>
                      <a:endParaRPr kumimoji="0" lang="en-US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 Nazanin" pitchFamily="2" charset="-78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1" eaLnBrk="1" fontAlgn="auto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92278F">
                            <a:tint val="60000"/>
                          </a:srgbClr>
                        </a:buClr>
                        <a:buSzPct val="60000"/>
                        <a:buFont typeface="Wingdings"/>
                        <a:buNone/>
                        <a:tabLst/>
                        <a:defRPr/>
                      </a:pPr>
                      <a:r>
                        <a:rPr kumimoji="0" lang="fa-IR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 Nazanin" pitchFamily="2" charset="-78"/>
                        </a:rPr>
                        <a:t>اول تیر 1394 &gt; پنج خرداد 1394</a:t>
                      </a:r>
                      <a:endParaRPr kumimoji="0" lang="en-US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 Nazanin" pitchFamily="2" charset="-78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98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امکاناتی که </a:t>
            </a:r>
            <a:r>
              <a:rPr lang="fa-IR" dirty="0" smtClean="0"/>
              <a:t>آرایه‌ها ندارند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تصور کنید که </a:t>
            </a:r>
            <a:r>
              <a:rPr lang="fa-IR" dirty="0" smtClean="0"/>
              <a:t>می‌توانستیم از آرایه‌ها، این‌گونه استفاده کنیم:</a:t>
            </a:r>
          </a:p>
          <a:p>
            <a:endParaRPr lang="fa-IR" dirty="0"/>
          </a:p>
          <a:p>
            <a:endParaRPr lang="fa-IR" dirty="0"/>
          </a:p>
          <a:p>
            <a:endParaRPr lang="fa-IR" sz="2800" dirty="0"/>
          </a:p>
          <a:p>
            <a:r>
              <a:rPr lang="fa-IR" dirty="0" smtClean="0"/>
              <a:t>یعنی یک آرایه به طول صفر بسازیم </a:t>
            </a:r>
            <a:br>
              <a:rPr lang="fa-IR" dirty="0" smtClean="0"/>
            </a:br>
            <a:r>
              <a:rPr lang="fa-IR" dirty="0" smtClean="0"/>
              <a:t>و بعداً عناصری به آن اضافه کنیم</a:t>
            </a:r>
            <a:br>
              <a:rPr lang="fa-IR" dirty="0" smtClean="0"/>
            </a:br>
            <a:r>
              <a:rPr lang="fa-IR" dirty="0" smtClean="0"/>
              <a:t>یا برخی از عناصر آن را حذف کنیم</a:t>
            </a:r>
          </a:p>
          <a:p>
            <a:r>
              <a:rPr lang="fa-IR" dirty="0" smtClean="0"/>
              <a:t>اما چنین کاری با آرایه ممکن نیست و کد فوق اشکال نحوی دارد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794808"/>
            <a:ext cx="769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Student[]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Student[0];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"Ali </a:t>
            </a:r>
            <a:r>
              <a:rPr lang="en-US" sz="2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Alavi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Taghavi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2209800"/>
            <a:ext cx="790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0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واسط </a:t>
            </a:r>
            <a:r>
              <a:rPr lang="en-US" sz="3000" dirty="0" smtClean="0"/>
              <a:t>Comparable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763000" cy="5334000"/>
          </a:xfrm>
        </p:spPr>
        <p:txBody>
          <a:bodyPr/>
          <a:lstStyle/>
          <a:p>
            <a:r>
              <a:rPr lang="fa-IR" sz="2400" dirty="0" smtClean="0"/>
              <a:t>اگر کلاسی واسط </a:t>
            </a:r>
            <a:r>
              <a:rPr lang="en-US" sz="2000" dirty="0" smtClean="0"/>
              <a:t>Comparable</a:t>
            </a:r>
            <a:r>
              <a:rPr lang="fa-IR" sz="2400" dirty="0" smtClean="0"/>
              <a:t> را پیاده کند، یعنی برای اشیاء این شیء ترتیب معنا دارد</a:t>
            </a:r>
            <a:endParaRPr lang="fa-IR" sz="2400" dirty="0"/>
          </a:p>
          <a:p>
            <a:r>
              <a:rPr lang="fa-IR" sz="2400" dirty="0" smtClean="0"/>
              <a:t>متد </a:t>
            </a:r>
            <a:r>
              <a:rPr lang="en-US" sz="2400" dirty="0" err="1" smtClean="0"/>
              <a:t>compareTo</a:t>
            </a:r>
            <a:r>
              <a:rPr lang="fa-IR" sz="2400" dirty="0" smtClean="0"/>
              <a:t> : شیء جاری را با پارامتر متد مقایسه می‌کند و یک عدد برمی‌گرداند</a:t>
            </a:r>
          </a:p>
          <a:p>
            <a:r>
              <a:rPr lang="fa-IR" sz="2400" u="sng" dirty="0" smtClean="0"/>
              <a:t>منفی</a:t>
            </a:r>
            <a:r>
              <a:rPr lang="fa-IR" sz="2400" dirty="0" smtClean="0"/>
              <a:t>، </a:t>
            </a:r>
            <a:r>
              <a:rPr lang="fa-IR" sz="2400" u="sng" dirty="0" smtClean="0"/>
              <a:t>صفر</a:t>
            </a:r>
            <a:r>
              <a:rPr lang="fa-IR" sz="2400" dirty="0" smtClean="0"/>
              <a:t> و </a:t>
            </a:r>
            <a:r>
              <a:rPr lang="fa-IR" sz="2400" u="sng" dirty="0" smtClean="0"/>
              <a:t>مثبت</a:t>
            </a:r>
            <a:r>
              <a:rPr lang="fa-IR" sz="2400" dirty="0" smtClean="0"/>
              <a:t> بودن این عدد به ترتیب یعنی این شیء </a:t>
            </a:r>
            <a:r>
              <a:rPr lang="fa-IR" sz="2400" u="sng" dirty="0" smtClean="0"/>
              <a:t>کوچک‌تر</a:t>
            </a:r>
            <a:r>
              <a:rPr lang="fa-IR" sz="2400" dirty="0" smtClean="0"/>
              <a:t>، </a:t>
            </a:r>
            <a:r>
              <a:rPr lang="fa-IR" sz="2400" u="sng" dirty="0" smtClean="0"/>
              <a:t>مساوی</a:t>
            </a:r>
            <a:r>
              <a:rPr lang="fa-IR" sz="2400" dirty="0" smtClean="0"/>
              <a:t> یا </a:t>
            </a:r>
            <a:r>
              <a:rPr lang="fa-IR" sz="2400" u="sng" dirty="0" smtClean="0"/>
              <a:t>بزرگ‌تر</a:t>
            </a:r>
            <a:r>
              <a:rPr lang="fa-IR" sz="2400" dirty="0" smtClean="0"/>
              <a:t> از پارامتر متد است </a:t>
            </a:r>
          </a:p>
          <a:p>
            <a:r>
              <a:rPr lang="fa-IR" sz="2400" dirty="0" smtClean="0"/>
              <a:t>مثال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600" y="152400"/>
            <a:ext cx="44196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Comparable&lt;T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2667000"/>
            <a:ext cx="6934200" cy="2554545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19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9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en-US" sz="19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5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95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Comparable&lt;Date&gt;{</a:t>
            </a:r>
          </a:p>
          <a:p>
            <a:r>
              <a:rPr lang="en-US" sz="195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9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9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5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9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5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sz="19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en-US" sz="195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anotherDate</a:t>
            </a:r>
            <a:r>
              <a:rPr lang="en-US" sz="19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9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5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9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thisTime</a:t>
            </a:r>
            <a:r>
              <a:rPr lang="en-US" sz="19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9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getMillisOf</a:t>
            </a:r>
            <a:r>
              <a:rPr lang="en-US" sz="19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50" b="1" i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9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9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anotherTime</a:t>
            </a:r>
            <a:r>
              <a:rPr lang="en-US" sz="19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9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getMillisOf</a:t>
            </a:r>
            <a:r>
              <a:rPr lang="en-US" sz="19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5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anotherDate</a:t>
            </a:r>
            <a:r>
              <a:rPr lang="en-US" sz="19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5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9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thisTime</a:t>
            </a:r>
            <a:r>
              <a:rPr lang="en-US" sz="195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9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anotherTime</a:t>
            </a:r>
            <a:r>
              <a:rPr lang="en-US" sz="1950" b="1" dirty="0">
                <a:solidFill>
                  <a:srgbClr val="000000"/>
                </a:solidFill>
                <a:latin typeface="Consolas" panose="020B0609020204030204" pitchFamily="49" charset="0"/>
              </a:rPr>
              <a:t> ? -1 : </a:t>
            </a:r>
            <a:r>
              <a:rPr lang="en-US" sz="19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9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(</a:t>
            </a:r>
            <a:r>
              <a:rPr lang="en-US" sz="19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thisTime</a:t>
            </a:r>
            <a:r>
              <a:rPr lang="en-US" sz="195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9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anotherTime</a:t>
            </a:r>
            <a:r>
              <a:rPr lang="en-US" sz="1950" b="1" dirty="0">
                <a:solidFill>
                  <a:srgbClr val="000000"/>
                </a:solidFill>
                <a:latin typeface="Consolas" panose="020B0609020204030204" pitchFamily="49" charset="0"/>
              </a:rPr>
              <a:t> ? 0 : 1</a:t>
            </a:r>
            <a:r>
              <a:rPr lang="en-US" sz="195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en-US" sz="19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fa-IR" sz="195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950" dirty="0"/>
          </a:p>
        </p:txBody>
      </p:sp>
      <p:sp>
        <p:nvSpPr>
          <p:cNvPr id="9" name="Rectangle 8"/>
          <p:cNvSpPr/>
          <p:nvPr/>
        </p:nvSpPr>
        <p:spPr>
          <a:xfrm>
            <a:off x="3276600" y="4572000"/>
            <a:ext cx="541020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//Deprecated Constructors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d1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Date(2015, 10, 21);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d2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Date(2013, 7, 26);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d3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Date(2013, 7, 26);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d1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d2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d2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d1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d2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d3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05800" y="4572000"/>
            <a:ext cx="762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-1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cs typeface="B Nazanin" panose="00000400000000000000" pitchFamily="2" charset="-78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399" y="5029200"/>
            <a:ext cx="3048001" cy="1785104"/>
          </a:xfrm>
          <a:custGeom>
            <a:avLst/>
            <a:gdLst>
              <a:gd name="connsiteX0" fmla="*/ 0 w 3048001"/>
              <a:gd name="connsiteY0" fmla="*/ 0 h 1785104"/>
              <a:gd name="connsiteX1" fmla="*/ 3048001 w 3048001"/>
              <a:gd name="connsiteY1" fmla="*/ 0 h 1785104"/>
              <a:gd name="connsiteX2" fmla="*/ 3048001 w 3048001"/>
              <a:gd name="connsiteY2" fmla="*/ 1785104 h 1785104"/>
              <a:gd name="connsiteX3" fmla="*/ 0 w 3048001"/>
              <a:gd name="connsiteY3" fmla="*/ 1785104 h 1785104"/>
              <a:gd name="connsiteX4" fmla="*/ 0 w 3048001"/>
              <a:gd name="connsiteY4" fmla="*/ 0 h 1785104"/>
              <a:gd name="connsiteX0" fmla="*/ 139700 w 3048001"/>
              <a:gd name="connsiteY0" fmla="*/ 0 h 1785104"/>
              <a:gd name="connsiteX1" fmla="*/ 3048001 w 3048001"/>
              <a:gd name="connsiteY1" fmla="*/ 0 h 1785104"/>
              <a:gd name="connsiteX2" fmla="*/ 3048001 w 3048001"/>
              <a:gd name="connsiteY2" fmla="*/ 1785104 h 1785104"/>
              <a:gd name="connsiteX3" fmla="*/ 0 w 3048001"/>
              <a:gd name="connsiteY3" fmla="*/ 1785104 h 1785104"/>
              <a:gd name="connsiteX4" fmla="*/ 139700 w 3048001"/>
              <a:gd name="connsiteY4" fmla="*/ 0 h 178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1" h="1785104">
                <a:moveTo>
                  <a:pt x="139700" y="0"/>
                </a:moveTo>
                <a:lnTo>
                  <a:pt x="3048001" y="0"/>
                </a:lnTo>
                <a:lnTo>
                  <a:pt x="3048001" y="1785104"/>
                </a:lnTo>
                <a:lnTo>
                  <a:pt x="0" y="1785104"/>
                </a:lnTo>
                <a:lnTo>
                  <a:pt x="13970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 rtl="1"/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برای هر کلاس جدید که ترتیب اشیاء در آن معنی </a:t>
            </a:r>
            <a:r>
              <a:rPr lang="fa-IR" sz="2200" dirty="0">
                <a:solidFill>
                  <a:prstClr val="black"/>
                </a:solidFill>
                <a:cs typeface="B Nazanin" pitchFamily="2" charset="-78"/>
              </a:rPr>
              <a:t>و اهمیت دارد، </a:t>
            </a: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کلاس را فرزند </a:t>
            </a:r>
            <a:r>
              <a:rPr lang="en-US" sz="2200" dirty="0" smtClean="0">
                <a:solidFill>
                  <a:prstClr val="black"/>
                </a:solidFill>
                <a:cs typeface="B Nazanin" pitchFamily="2" charset="-78"/>
              </a:rPr>
              <a:t>Comparable</a:t>
            </a: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 کنید و متد </a:t>
            </a:r>
            <a:r>
              <a:rPr lang="en-US" sz="2200" dirty="0" err="1" smtClean="0">
                <a:solidFill>
                  <a:prstClr val="black"/>
                </a:solidFill>
                <a:cs typeface="B Nazanin" pitchFamily="2" charset="-78"/>
              </a:rPr>
              <a:t>compareTo</a:t>
            </a: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 مناسب برای آن </a:t>
            </a:r>
            <a:r>
              <a:rPr lang="fa-IR" sz="2200" dirty="0" err="1" smtClean="0">
                <a:solidFill>
                  <a:prstClr val="black"/>
                </a:solidFill>
                <a:cs typeface="B Nazanin" pitchFamily="2" charset="-78"/>
              </a:rPr>
              <a:t>پیاده‌سازی</a:t>
            </a:r>
            <a:r>
              <a:rPr lang="fa-IR" sz="2200" dirty="0" smtClean="0">
                <a:solidFill>
                  <a:prstClr val="black"/>
                </a:solidFill>
                <a:cs typeface="B Nazanin" pitchFamily="2" charset="-78"/>
              </a:rPr>
              <a:t> کنید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106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واسط </a:t>
            </a:r>
            <a:r>
              <a:rPr lang="en-US" sz="3000" dirty="0" smtClean="0"/>
              <a:t>Comparator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143000"/>
            <a:ext cx="8915400" cy="5334000"/>
          </a:xfrm>
        </p:spPr>
        <p:txBody>
          <a:bodyPr>
            <a:normAutofit/>
          </a:bodyPr>
          <a:lstStyle/>
          <a:p>
            <a:r>
              <a:rPr lang="fa-IR" sz="2400" dirty="0" smtClean="0"/>
              <a:t>گاهی می‌خواهیم اشیاء را با ترتیبی غیر از آن‌چه خودشان تعریف کرده‌اند مقایسه کنیم</a:t>
            </a:r>
          </a:p>
          <a:p>
            <a:r>
              <a:rPr lang="fa-IR" sz="2400" dirty="0" smtClean="0"/>
              <a:t>مثلاً کلاس دانشجو واسط </a:t>
            </a:r>
            <a:r>
              <a:rPr lang="en-US" sz="2400" dirty="0" smtClean="0"/>
              <a:t>Comparable</a:t>
            </a:r>
            <a:r>
              <a:rPr lang="fa-IR" sz="2400" dirty="0" smtClean="0"/>
              <a:t> را پیاده‌سازی کرده</a:t>
            </a:r>
            <a:br>
              <a:rPr lang="fa-IR" sz="2400" dirty="0" smtClean="0"/>
            </a:br>
            <a:r>
              <a:rPr lang="fa-IR" sz="2400" dirty="0" smtClean="0"/>
              <a:t>و متد </a:t>
            </a:r>
            <a:r>
              <a:rPr lang="en-US" sz="2400" dirty="0" err="1" smtClean="0"/>
              <a:t>compareTo</a:t>
            </a:r>
            <a:r>
              <a:rPr lang="fa-IR" sz="2400" dirty="0" smtClean="0"/>
              <a:t> را بر اساس معدل دانشجو تعریف کرده</a:t>
            </a:r>
            <a:br>
              <a:rPr lang="fa-IR" sz="2400" dirty="0" smtClean="0"/>
            </a:br>
            <a:r>
              <a:rPr lang="fa-IR" sz="2400" dirty="0" smtClean="0"/>
              <a:t>ولی ما </a:t>
            </a:r>
            <a:r>
              <a:rPr lang="fa-IR" sz="2400" dirty="0" err="1" smtClean="0"/>
              <a:t>می‌خواهیم</a:t>
            </a:r>
            <a:r>
              <a:rPr lang="fa-IR" sz="2400" dirty="0" smtClean="0"/>
              <a:t> فهرست دانشجویان را براساس «سن» مرتب کنیم (ترتیب بر اساس سن)</a:t>
            </a:r>
          </a:p>
          <a:p>
            <a:r>
              <a:rPr lang="fa-IR" sz="2400" dirty="0" smtClean="0"/>
              <a:t>گاهی نیز می‌خواهیم اشیائی را مقایسه کنیم که کلاسشان </a:t>
            </a:r>
            <a:r>
              <a:rPr lang="en-US" sz="2400" dirty="0" smtClean="0"/>
              <a:t>Comparable</a:t>
            </a:r>
            <a:r>
              <a:rPr lang="fa-IR" sz="2400" dirty="0" smtClean="0"/>
              <a:t> نیست</a:t>
            </a:r>
          </a:p>
          <a:p>
            <a:r>
              <a:rPr lang="fa-IR" sz="2300" dirty="0" smtClean="0"/>
              <a:t>در این موارد واسط</a:t>
            </a:r>
            <a:r>
              <a:rPr lang="fa-IR" sz="2400" dirty="0" smtClean="0"/>
              <a:t> </a:t>
            </a:r>
            <a:r>
              <a:rPr lang="en-US" sz="1800" dirty="0" err="1"/>
              <a:t>java.util.</a:t>
            </a:r>
            <a:r>
              <a:rPr lang="en-US" sz="2200" b="1" dirty="0" err="1"/>
              <a:t>Comparator</a:t>
            </a:r>
            <a:r>
              <a:rPr lang="fa-IR" sz="2000" dirty="0" smtClean="0"/>
              <a:t> </a:t>
            </a:r>
            <a:r>
              <a:rPr lang="fa-IR" sz="2300" dirty="0" smtClean="0"/>
              <a:t>را برای مقایسه این اشیاء </a:t>
            </a:r>
            <a:r>
              <a:rPr lang="fa-IR" sz="2300" dirty="0" err="1" smtClean="0"/>
              <a:t>پیاده‌سازی</a:t>
            </a:r>
            <a:r>
              <a:rPr lang="fa-IR" sz="2300" dirty="0" smtClean="0"/>
              <a:t> می‌کنیم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4572000"/>
            <a:ext cx="5257800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Comparator&lt;T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compare(T o1, T o2);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01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4921984"/>
            <a:ext cx="830580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StudentComparator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comparator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StudentComparator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Student(21, 17.5);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Student(20, 18.5);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comparator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5537537"/>
            <a:ext cx="762000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-1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76200"/>
            <a:ext cx="6705600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Comparable&lt;Student&gt; 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(Student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? -1 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(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? 0 : +1));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553200" y="731699"/>
            <a:ext cx="2514600" cy="9447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anchor="b">
            <a:normAutofit lnSpcReduction="10000"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375" b="1" kern="1200" cap="none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sz="2800" dirty="0" smtClean="0"/>
              <a:t>مثال برای </a:t>
            </a:r>
            <a:r>
              <a:rPr lang="en-US" sz="2800" dirty="0" smtClean="0"/>
              <a:t>Comparator</a:t>
            </a:r>
            <a:endParaRPr lang="en-US" sz="2800" dirty="0"/>
          </a:p>
        </p:txBody>
      </p:sp>
      <p:sp>
        <p:nvSpPr>
          <p:cNvPr id="11" name="Rectangle 4"/>
          <p:cNvSpPr/>
          <p:nvPr/>
        </p:nvSpPr>
        <p:spPr>
          <a:xfrm>
            <a:off x="914400" y="3276600"/>
            <a:ext cx="8001000" cy="1631216"/>
          </a:xfrm>
          <a:custGeom>
            <a:avLst/>
            <a:gdLst>
              <a:gd name="connsiteX0" fmla="*/ 0 w 8763000"/>
              <a:gd name="connsiteY0" fmla="*/ 0 h 1785104"/>
              <a:gd name="connsiteX1" fmla="*/ 8763000 w 8763000"/>
              <a:gd name="connsiteY1" fmla="*/ 0 h 1785104"/>
              <a:gd name="connsiteX2" fmla="*/ 8763000 w 8763000"/>
              <a:gd name="connsiteY2" fmla="*/ 1785104 h 1785104"/>
              <a:gd name="connsiteX3" fmla="*/ 0 w 8763000"/>
              <a:gd name="connsiteY3" fmla="*/ 1785104 h 1785104"/>
              <a:gd name="connsiteX4" fmla="*/ 0 w 8763000"/>
              <a:gd name="connsiteY4" fmla="*/ 0 h 1785104"/>
              <a:gd name="connsiteX0" fmla="*/ 0 w 8763000"/>
              <a:gd name="connsiteY0" fmla="*/ 0 h 1785104"/>
              <a:gd name="connsiteX1" fmla="*/ 8763000 w 8763000"/>
              <a:gd name="connsiteY1" fmla="*/ 0 h 1785104"/>
              <a:gd name="connsiteX2" fmla="*/ 7086600 w 8763000"/>
              <a:gd name="connsiteY2" fmla="*/ 1185029 h 1785104"/>
              <a:gd name="connsiteX3" fmla="*/ 0 w 8763000"/>
              <a:gd name="connsiteY3" fmla="*/ 1785104 h 1785104"/>
              <a:gd name="connsiteX4" fmla="*/ 0 w 8763000"/>
              <a:gd name="connsiteY4" fmla="*/ 0 h 1785104"/>
              <a:gd name="connsiteX0" fmla="*/ 0 w 8763000"/>
              <a:gd name="connsiteY0" fmla="*/ 0 h 1785104"/>
              <a:gd name="connsiteX1" fmla="*/ 8763000 w 8763000"/>
              <a:gd name="connsiteY1" fmla="*/ 0 h 1785104"/>
              <a:gd name="connsiteX2" fmla="*/ 8286750 w 8763000"/>
              <a:gd name="connsiteY2" fmla="*/ 1242179 h 1785104"/>
              <a:gd name="connsiteX3" fmla="*/ 0 w 8763000"/>
              <a:gd name="connsiteY3" fmla="*/ 1785104 h 1785104"/>
              <a:gd name="connsiteX4" fmla="*/ 0 w 8763000"/>
              <a:gd name="connsiteY4" fmla="*/ 0 h 1785104"/>
              <a:gd name="connsiteX0" fmla="*/ 0 w 8763000"/>
              <a:gd name="connsiteY0" fmla="*/ 0 h 1785104"/>
              <a:gd name="connsiteX1" fmla="*/ 8763000 w 8763000"/>
              <a:gd name="connsiteY1" fmla="*/ 0 h 1785104"/>
              <a:gd name="connsiteX2" fmla="*/ 8759674 w 8763000"/>
              <a:gd name="connsiteY2" fmla="*/ 1770307 h 1785104"/>
              <a:gd name="connsiteX3" fmla="*/ 0 w 8763000"/>
              <a:gd name="connsiteY3" fmla="*/ 1785104 h 1785104"/>
              <a:gd name="connsiteX4" fmla="*/ 0 w 8763000"/>
              <a:gd name="connsiteY4" fmla="*/ 0 h 178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0" h="1785104">
                <a:moveTo>
                  <a:pt x="0" y="0"/>
                </a:moveTo>
                <a:lnTo>
                  <a:pt x="8763000" y="0"/>
                </a:lnTo>
                <a:cubicBezTo>
                  <a:pt x="8761891" y="590102"/>
                  <a:pt x="8760783" y="1180205"/>
                  <a:pt x="8759674" y="1770307"/>
                </a:cubicBezTo>
                <a:lnTo>
                  <a:pt x="0" y="1785104"/>
                </a:lnTo>
                <a:lnTo>
                  <a:pt x="0" y="0"/>
                </a:lnTo>
                <a:close/>
              </a:path>
            </a:pathLst>
          </a:custGeom>
          <a:solidFill>
            <a:srgbClr val="DBFBEC"/>
          </a:solidFill>
          <a:ln>
            <a:solidFill>
              <a:srgbClr val="218F6A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StudentComparator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Comparator&lt;Student&gt;{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compare(Student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Student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return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? -1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?0 : +1);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12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کلاس‌های کمکی </a:t>
            </a:r>
            <a:r>
              <a:rPr lang="en-US" dirty="0" smtClean="0"/>
              <a:t>Arrays</a:t>
            </a:r>
            <a:r>
              <a:rPr lang="fa-IR" dirty="0"/>
              <a:t> </a:t>
            </a:r>
            <a:r>
              <a:rPr lang="fa-IR" dirty="0" smtClean="0"/>
              <a:t>و </a:t>
            </a:r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کلاس‌های </a:t>
            </a:r>
            <a:r>
              <a:rPr lang="en-US" dirty="0" smtClean="0"/>
              <a:t>Arrays</a:t>
            </a:r>
            <a:r>
              <a:rPr lang="fa-IR" dirty="0" smtClean="0"/>
              <a:t> و </a:t>
            </a:r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a-IR" sz="2400" dirty="0" smtClean="0"/>
              <a:t>جاوا دو کلاس، با متدهای کمکی مفید برای کار با </a:t>
            </a:r>
            <a:r>
              <a:rPr lang="fa-IR" sz="2400" dirty="0" err="1" smtClean="0"/>
              <a:t>آرایه‌ها</a:t>
            </a:r>
            <a:r>
              <a:rPr lang="fa-IR" sz="2400" dirty="0" smtClean="0"/>
              <a:t> و </a:t>
            </a:r>
            <a:r>
              <a:rPr lang="en-US" sz="2000" dirty="0" smtClean="0"/>
              <a:t>Collection</a:t>
            </a:r>
            <a:r>
              <a:rPr lang="fa-IR" sz="2400" dirty="0" smtClean="0"/>
              <a:t>‌ها ارائه کرده است</a:t>
            </a:r>
          </a:p>
          <a:p>
            <a:pPr lvl="1"/>
            <a:r>
              <a:rPr lang="fa-IR" sz="2400" dirty="0" smtClean="0"/>
              <a:t>کلاس </a:t>
            </a:r>
            <a:r>
              <a:rPr lang="en-US" sz="2400" dirty="0" err="1" smtClean="0"/>
              <a:t>java.util.Arrays</a:t>
            </a:r>
            <a:r>
              <a:rPr lang="fa-IR" sz="2400" dirty="0" smtClean="0"/>
              <a:t> برای کار با </a:t>
            </a:r>
            <a:r>
              <a:rPr lang="fa-IR" sz="2400" dirty="0" err="1" smtClean="0"/>
              <a:t>آرایه‌ها</a:t>
            </a:r>
            <a:endParaRPr lang="fa-IR" sz="2400" dirty="0" smtClean="0"/>
          </a:p>
          <a:p>
            <a:pPr lvl="1"/>
            <a:r>
              <a:rPr lang="fa-IR" sz="2400" dirty="0"/>
              <a:t>کلاس </a:t>
            </a:r>
            <a:r>
              <a:rPr lang="en-US" sz="2400" dirty="0" err="1" smtClean="0"/>
              <a:t>java.util.Collections</a:t>
            </a:r>
            <a:r>
              <a:rPr lang="fa-IR" sz="2400" dirty="0" smtClean="0"/>
              <a:t> </a:t>
            </a:r>
            <a:r>
              <a:rPr lang="fa-IR" sz="2400" dirty="0"/>
              <a:t>برای کار با </a:t>
            </a:r>
            <a:r>
              <a:rPr lang="en-US" sz="2400" dirty="0" smtClean="0"/>
              <a:t>Collection</a:t>
            </a:r>
            <a:r>
              <a:rPr lang="fa-IR" sz="2400" dirty="0" smtClean="0"/>
              <a:t> ها</a:t>
            </a:r>
          </a:p>
          <a:p>
            <a:r>
              <a:rPr lang="fa-IR" sz="2400" dirty="0" smtClean="0"/>
              <a:t>این کلاس‌ها دارای متدهای استاتیک متنوعی هستند، برای</a:t>
            </a:r>
            <a:r>
              <a:rPr lang="fa-IR" sz="2400" dirty="0"/>
              <a:t>:</a:t>
            </a:r>
            <a:r>
              <a:rPr lang="fa-IR" sz="2400" dirty="0" smtClean="0"/>
              <a:t> </a:t>
            </a:r>
          </a:p>
          <a:p>
            <a:pPr lvl="1"/>
            <a:r>
              <a:rPr lang="fa-IR" sz="2400" dirty="0" smtClean="0"/>
              <a:t>کپی اشیاء درون آرایه یا ظرف</a:t>
            </a:r>
          </a:p>
          <a:p>
            <a:pPr lvl="1"/>
            <a:r>
              <a:rPr lang="fa-IR" sz="2400" dirty="0" smtClean="0"/>
              <a:t>پر کردن همه اعضا با یک مقدار مشخص (</a:t>
            </a:r>
            <a:r>
              <a:rPr lang="en-US" sz="2400" dirty="0" smtClean="0"/>
              <a:t>fill</a:t>
            </a:r>
            <a:r>
              <a:rPr lang="fa-IR" sz="2400" dirty="0" smtClean="0"/>
              <a:t>)</a:t>
            </a:r>
          </a:p>
          <a:p>
            <a:pPr lvl="1"/>
            <a:r>
              <a:rPr lang="fa-IR" sz="2400" dirty="0" smtClean="0"/>
              <a:t>جستجو (</a:t>
            </a:r>
            <a:r>
              <a:rPr lang="en-US" sz="2400" dirty="0" smtClean="0"/>
              <a:t>search</a:t>
            </a:r>
            <a:r>
              <a:rPr lang="fa-IR" sz="2400" dirty="0" smtClean="0"/>
              <a:t>)</a:t>
            </a:r>
          </a:p>
          <a:p>
            <a:pPr lvl="1"/>
            <a:r>
              <a:rPr lang="fa-IR" sz="2400" dirty="0" err="1" smtClean="0"/>
              <a:t>مرتب‌سازی</a:t>
            </a:r>
            <a:r>
              <a:rPr lang="fa-IR" sz="2400" dirty="0" smtClean="0"/>
              <a:t> (</a:t>
            </a:r>
            <a:r>
              <a:rPr lang="en-US" sz="2400" dirty="0" smtClean="0"/>
              <a:t>sort</a:t>
            </a:r>
            <a:r>
              <a:rPr lang="fa-IR" sz="2400" dirty="0" smtClean="0"/>
              <a:t>) </a:t>
            </a:r>
          </a:p>
          <a:p>
            <a:pPr lvl="1"/>
            <a:r>
              <a:rPr lang="fa-IR" sz="2400" dirty="0" smtClean="0"/>
              <a:t>و ...</a:t>
            </a:r>
            <a:endParaRPr lang="fa-IR" sz="2400" dirty="0"/>
          </a:p>
          <a:p>
            <a:endParaRPr lang="fa-IR" sz="2400" dirty="0" smtClean="0"/>
          </a:p>
        </p:txBody>
      </p:sp>
    </p:spTree>
    <p:extLst>
      <p:ext uri="{BB962C8B-B14F-4D97-AF65-F5344CB8AC3E}">
        <p14:creationId xmlns:p14="http://schemas.microsoft.com/office/powerpoint/2010/main" val="12508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200" y="283488"/>
            <a:ext cx="7696200" cy="6232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Random 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random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Long[]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Long[100];</a:t>
            </a:r>
          </a:p>
          <a:p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2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fill</a:t>
            </a:r>
            <a:r>
              <a:rPr lang="en-US" sz="2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i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1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2100" i="1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1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1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Long[]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copy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copyOf</a:t>
            </a:r>
            <a:r>
              <a:rPr lang="en-US" sz="2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i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100" i="1" dirty="0">
                <a:solidFill>
                  <a:srgbClr val="000000"/>
                </a:solidFill>
                <a:latin typeface="Consolas" panose="020B0609020204030204" pitchFamily="49" charset="0"/>
              </a:rPr>
              <a:t>, 200);</a:t>
            </a:r>
          </a:p>
          <a:p>
            <a:r>
              <a:rPr lang="nn-NO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= 100; </a:t>
            </a:r>
            <a:r>
              <a:rPr lang="nn-NO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copy</a:t>
            </a:r>
            <a:r>
              <a:rPr lang="nn-NO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1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r>
              <a:rPr lang="en-US" sz="21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copy</a:t>
            </a:r>
            <a:r>
              <a:rPr 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random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.nextLong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()%10;</a:t>
            </a:r>
          </a:p>
          <a:p>
            <a:r>
              <a:rPr lang="en-US" sz="2100" dirty="0">
                <a:solidFill>
                  <a:srgbClr val="3F7F5F"/>
                </a:solidFill>
                <a:latin typeface="Consolas" panose="020B0609020204030204" pitchFamily="49" charset="0"/>
              </a:rPr>
              <a:t>//An unmodifiable list: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sz="2100" dirty="0" err="1">
                <a:solidFill>
                  <a:srgbClr val="6A3E3E"/>
                </a:solidFill>
                <a:latin typeface="Consolas" panose="020B0609020204030204" pitchFamily="49" charset="0"/>
              </a:rPr>
              <a:t>asList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2100" i="1" dirty="0">
                <a:solidFill>
                  <a:srgbClr val="000000"/>
                </a:solidFill>
                <a:latin typeface="Consolas" panose="020B0609020204030204" pitchFamily="49" charset="0"/>
              </a:rPr>
              <a:t>(1, 2 , 3, 4);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List&lt;Long&gt; </a:t>
            </a:r>
            <a:r>
              <a:rPr lang="en-US" sz="2100" dirty="0">
                <a:solidFill>
                  <a:srgbClr val="6A3E3E"/>
                </a:solidFill>
                <a:latin typeface="Consolas" panose="020B0609020204030204" pitchFamily="49" charset="0"/>
              </a:rPr>
              <a:t>asList2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2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i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1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2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2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i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1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7L);</a:t>
            </a:r>
            <a:endParaRPr lang="en-US" sz="21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{1,2,3,4};</a:t>
            </a:r>
          </a:p>
          <a:p>
            <a:r>
              <a:rPr lang="en-US" sz="2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100" b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{1,2,3,4};</a:t>
            </a:r>
          </a:p>
          <a:p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sz="2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Arrays.equals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a2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.toString());</a:t>
            </a:r>
          </a:p>
          <a:p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a1</a:t>
            </a:r>
            <a:r>
              <a:rPr lang="en-US" sz="2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986119" y="378894"/>
            <a:ext cx="3929281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3000" b="1" dirty="0">
                <a:solidFill>
                  <a:srgbClr val="632E62"/>
                </a:solidFill>
                <a:ea typeface="+mj-ea"/>
                <a:cs typeface="B Titr" pitchFamily="2" charset="-78"/>
              </a:rPr>
              <a:t>مثال برای کاربرد </a:t>
            </a:r>
            <a:r>
              <a:rPr lang="en-US" sz="3000" b="1" dirty="0">
                <a:solidFill>
                  <a:srgbClr val="632E62"/>
                </a:solidFill>
                <a:ea typeface="+mj-ea"/>
                <a:cs typeface="B Titr" pitchFamily="2" charset="-78"/>
              </a:rPr>
              <a:t>Arrays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4267200" y="4267200"/>
            <a:ext cx="91440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false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4643735"/>
            <a:ext cx="91440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false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4600" y="4972278"/>
            <a:ext cx="83820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cs typeface="B Nazanin" panose="00000400000000000000" pitchFamily="2" charset="-78"/>
              </a:rPr>
              <a:t>true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7800" y="5410200"/>
            <a:ext cx="18288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[I@7852e922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7800" y="5715000"/>
            <a:ext cx="1828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[I@7852e922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19800" y="6096000"/>
            <a:ext cx="13716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[1, 2, 3, 4]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200" y="990600"/>
            <a:ext cx="1752600" cy="3048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5" name="Rounded Rectangle 14"/>
          <p:cNvSpPr/>
          <p:nvPr/>
        </p:nvSpPr>
        <p:spPr>
          <a:xfrm>
            <a:off x="2133600" y="1295400"/>
            <a:ext cx="2057400" cy="3048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6" name="Rounded Rectangle 15"/>
          <p:cNvSpPr/>
          <p:nvPr/>
        </p:nvSpPr>
        <p:spPr>
          <a:xfrm>
            <a:off x="3505200" y="2578100"/>
            <a:ext cx="1981200" cy="3175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7" name="Rounded Rectangle 16"/>
          <p:cNvSpPr/>
          <p:nvPr/>
        </p:nvSpPr>
        <p:spPr>
          <a:xfrm>
            <a:off x="152400" y="3187700"/>
            <a:ext cx="1676400" cy="3175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8" name="Rounded Rectangle 17"/>
          <p:cNvSpPr/>
          <p:nvPr/>
        </p:nvSpPr>
        <p:spPr>
          <a:xfrm>
            <a:off x="1828800" y="3568700"/>
            <a:ext cx="2895600" cy="3175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9" name="Rounded Rectangle 18"/>
          <p:cNvSpPr/>
          <p:nvPr/>
        </p:nvSpPr>
        <p:spPr>
          <a:xfrm>
            <a:off x="2895600" y="5181600"/>
            <a:ext cx="1981200" cy="3175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0" name="Rounded Rectangle 19"/>
          <p:cNvSpPr/>
          <p:nvPr/>
        </p:nvSpPr>
        <p:spPr>
          <a:xfrm>
            <a:off x="2895600" y="6083300"/>
            <a:ext cx="2286000" cy="3175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2346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763000" cy="5334000"/>
          </a:xfrm>
        </p:spPr>
        <p:txBody>
          <a:bodyPr>
            <a:normAutofit/>
          </a:bodyPr>
          <a:lstStyle/>
          <a:p>
            <a:pPr algn="l" rtl="0"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200" y="163354"/>
            <a:ext cx="7696200" cy="57400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"Book"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"Car"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freq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frequency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Collections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Comparator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comp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Comparator&lt;String&gt;(){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compare(String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.length() &lt;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.length() ? -1 : 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.length() ==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.length() ? 0 : +1);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comp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reverse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min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Collections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Collections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max2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Collections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comp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shuffle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fill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152399" y="520700"/>
            <a:ext cx="2590801" cy="3175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ounded Rectangle 9"/>
          <p:cNvSpPr/>
          <p:nvPr/>
        </p:nvSpPr>
        <p:spPr>
          <a:xfrm>
            <a:off x="3314264" y="825500"/>
            <a:ext cx="1420529" cy="3175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ounded Rectangle 10"/>
          <p:cNvSpPr/>
          <p:nvPr/>
        </p:nvSpPr>
        <p:spPr>
          <a:xfrm>
            <a:off x="1828800" y="1130300"/>
            <a:ext cx="609600" cy="3175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3" name="Rounded Rectangle 12"/>
          <p:cNvSpPr/>
          <p:nvPr/>
        </p:nvSpPr>
        <p:spPr>
          <a:xfrm>
            <a:off x="1752599" y="3251200"/>
            <a:ext cx="685799" cy="3175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4" name="Rounded Rectangle 13"/>
          <p:cNvSpPr/>
          <p:nvPr/>
        </p:nvSpPr>
        <p:spPr>
          <a:xfrm>
            <a:off x="1822132" y="3568700"/>
            <a:ext cx="921068" cy="3175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5" name="Rounded Rectangle 14"/>
          <p:cNvSpPr/>
          <p:nvPr/>
        </p:nvSpPr>
        <p:spPr>
          <a:xfrm>
            <a:off x="3809999" y="3999169"/>
            <a:ext cx="457200" cy="905173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7" name="Rounded Rectangle 16"/>
          <p:cNvSpPr/>
          <p:nvPr/>
        </p:nvSpPr>
        <p:spPr>
          <a:xfrm>
            <a:off x="1837372" y="5104648"/>
            <a:ext cx="982028" cy="3175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8" name="Rounded Rectangle 17"/>
          <p:cNvSpPr/>
          <p:nvPr/>
        </p:nvSpPr>
        <p:spPr>
          <a:xfrm>
            <a:off x="1770697" y="5473700"/>
            <a:ext cx="591503" cy="3175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9" name="Rectangle 18"/>
          <p:cNvSpPr/>
          <p:nvPr/>
        </p:nvSpPr>
        <p:spPr>
          <a:xfrm>
            <a:off x="5277717" y="3857337"/>
            <a:ext cx="304802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cs typeface="B Nazanin" panose="00000400000000000000" pitchFamily="2" charset="-78"/>
              </a:rPr>
              <a:t>A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 flipH="1">
            <a:off x="5334000" y="4209792"/>
            <a:ext cx="705718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cs typeface="B Nazanin" panose="00000400000000000000" pitchFamily="2" charset="-78"/>
              </a:rPr>
              <a:t>Car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6039717" y="4540190"/>
            <a:ext cx="818283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cs typeface="B Nazanin" panose="00000400000000000000" pitchFamily="2" charset="-78"/>
              </a:rPr>
              <a:t>Book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24598" y="825500"/>
            <a:ext cx="304802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cs typeface="B Nazanin" panose="00000400000000000000" pitchFamily="2" charset="-78"/>
              </a:rPr>
              <a:t>2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5930900"/>
            <a:ext cx="4572000" cy="4699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fa-IR" sz="2800" dirty="0"/>
              <a:t>مثال برای کاربرد </a:t>
            </a:r>
            <a:r>
              <a:rPr lang="en-US" sz="2800" dirty="0" smtClean="0"/>
              <a:t>Collections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3429000" y="1143000"/>
            <a:ext cx="1676400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cs typeface="B Nazanin" panose="00000400000000000000" pitchFamily="2" charset="-78"/>
              </a:rPr>
              <a:t>A, A, Book, Car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91000" y="3200400"/>
            <a:ext cx="1676400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cs typeface="B Nazanin" panose="00000400000000000000" pitchFamily="2" charset="-78"/>
              </a:rPr>
              <a:t>A, A, Car, Book</a:t>
            </a:r>
            <a:endParaRPr lang="en-US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7181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سایر ظرف‌ها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76200"/>
            <a:ext cx="9005152" cy="419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763000" cy="762000"/>
          </a:xfrm>
        </p:spPr>
        <p:txBody>
          <a:bodyPr/>
          <a:lstStyle/>
          <a:p>
            <a:r>
              <a:rPr lang="fa-IR" dirty="0" smtClean="0"/>
              <a:t>ظرف‌های مهم جاوا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038600"/>
            <a:ext cx="5699760" cy="2381812"/>
          </a:xfrm>
          <a:prstGeom prst="rect">
            <a:avLst/>
          </a:prstGeom>
          <a:ln w="19050">
            <a:solidFill>
              <a:srgbClr val="218F6A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40" y="3810000"/>
            <a:ext cx="2752725" cy="2562225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7513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مرور برخی واسط‌ها و کلاس‌های مهم دیگر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95872"/>
              </p:ext>
            </p:extLst>
          </p:nvPr>
        </p:nvGraphicFramePr>
        <p:xfrm>
          <a:off x="152400" y="1295400"/>
          <a:ext cx="9015593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4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توضیح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پدر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نوع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200" dirty="0" smtClean="0">
                          <a:cs typeface="B Nazanin" panose="00000400000000000000" pitchFamily="2" charset="-78"/>
                        </a:rPr>
                        <a:t>نام</a:t>
                      </a:r>
                      <a:endParaRPr lang="en-US" sz="22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یک مجموعه مرتب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Set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واسط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cs typeface="B Nazanin" panose="00000400000000000000" pitchFamily="2" charset="-78"/>
                        </a:rPr>
                        <a:t>SortedSet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یک مجموعه مرتب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که براساس یک درخت پیاده شده</a:t>
                      </a:r>
                      <a:endParaRPr lang="en-US" sz="2000" dirty="0" smtClean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cs typeface="B Nazanin" panose="00000400000000000000" pitchFamily="2" charset="-78"/>
                        </a:rPr>
                        <a:t>SortedSet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کلاس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cs typeface="B Nazanin" panose="00000400000000000000" pitchFamily="2" charset="-78"/>
                        </a:rPr>
                        <a:t>TreeSet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یک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نگاشت (جدول) که بر اساس کلیدهایش مرتب است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Map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واسط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cs typeface="B Nazanin" panose="00000400000000000000" pitchFamily="2" charset="-78"/>
                        </a:rPr>
                        <a:t>SortedMap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نگاشت مرتبی (براساس کلید) که با درخت پیاده شده</a:t>
                      </a:r>
                      <a:endParaRPr lang="en-US" sz="2000" dirty="0" smtClean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cs typeface="B Nazanin" panose="00000400000000000000" pitchFamily="2" charset="-78"/>
                        </a:rPr>
                        <a:t>SortedMap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کلاس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cs typeface="B Nazanin" panose="00000400000000000000" pitchFamily="2" charset="-78"/>
                        </a:rPr>
                        <a:t>TreeMap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یک صف از اشیاء (</a:t>
                      </a:r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FIFO</a:t>
                      </a:r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)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Collection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واسط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Queue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یک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صف </a:t>
                      </a:r>
                      <a:r>
                        <a:rPr lang="fa-IR" sz="2000" baseline="0" dirty="0" err="1" smtClean="0">
                          <a:cs typeface="B Nazanin" panose="00000400000000000000" pitchFamily="2" charset="-78"/>
                        </a:rPr>
                        <a:t>اولویت‌دار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(بر اساس مقایسه و ترتیب اشیاء)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Queue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کلاس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cs typeface="B Nazanin" panose="00000400000000000000" pitchFamily="2" charset="-78"/>
                        </a:rPr>
                        <a:t>PriorityQueue</a:t>
                      </a:r>
                      <a:endParaRPr lang="en-US" sz="17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یک پشته از اشیاء (</a:t>
                      </a:r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LIFO</a:t>
                      </a:r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)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Vector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کلاس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Stack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9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ظرف‌هایی از اشیاء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آن‌چه مطرح شد: نیاز به ظرفی از اشیاء (</a:t>
            </a:r>
            <a:r>
              <a:rPr lang="en-US" dirty="0" smtClean="0"/>
              <a:t>object </a:t>
            </a:r>
            <a:r>
              <a:rPr lang="en-US" b="1" dirty="0" smtClean="0"/>
              <a:t>container</a:t>
            </a:r>
            <a:r>
              <a:rPr lang="fa-IR" dirty="0" smtClean="0"/>
              <a:t>)</a:t>
            </a:r>
          </a:p>
          <a:p>
            <a:r>
              <a:rPr lang="fa-IR" dirty="0" smtClean="0"/>
              <a:t>در واقع آرایه هم یک ظرف از اشیاء است، ولی محدودیت‌هایی دارد</a:t>
            </a:r>
          </a:p>
          <a:p>
            <a:pPr lvl="1"/>
            <a:r>
              <a:rPr lang="fa-IR" sz="2500" dirty="0" smtClean="0"/>
              <a:t>امکاناتی مثل کم و زیاد کردن شیء از مجموعه داخل ظرف، در آرایه‌ها وجود ندارد</a:t>
            </a:r>
          </a:p>
          <a:p>
            <a:r>
              <a:rPr lang="fa-IR" dirty="0" smtClean="0"/>
              <a:t>در جاوا، کلاس‌های مختلفی به عنوان ظرفی از اشیاء عمل می‌کنند</a:t>
            </a:r>
          </a:p>
          <a:p>
            <a:r>
              <a:rPr lang="fa-IR" dirty="0" smtClean="0"/>
              <a:t>این کلاس‌ها امکانات موردنظر که در آرایه‌‎ها نیست، پشتیبانی می‌کنند</a:t>
            </a:r>
          </a:p>
          <a:p>
            <a:r>
              <a:rPr lang="fa-IR" dirty="0" smtClean="0"/>
              <a:t>کلاس‌هایی مانند:</a:t>
            </a:r>
            <a:br>
              <a:rPr lang="fa-IR" dirty="0" smtClean="0"/>
            </a:br>
            <a:r>
              <a:rPr lang="fa-IR" dirty="0" smtClean="0"/>
              <a:t> </a:t>
            </a:r>
            <a:r>
              <a:rPr lang="en-US" dirty="0" smtClean="0"/>
              <a:t>ArrayList</a:t>
            </a:r>
            <a:r>
              <a:rPr lang="fa-IR" dirty="0" smtClean="0"/>
              <a:t> ، </a:t>
            </a:r>
            <a:r>
              <a:rPr lang="en-US" dirty="0" err="1" smtClean="0"/>
              <a:t>LinkedList</a:t>
            </a:r>
            <a:r>
              <a:rPr lang="fa-IR" dirty="0" smtClean="0"/>
              <a:t> ، </a:t>
            </a:r>
            <a:r>
              <a:rPr lang="en-US" dirty="0" smtClean="0"/>
              <a:t>HashSet</a:t>
            </a:r>
            <a:r>
              <a:rPr lang="fa-IR" dirty="0" smtClean="0"/>
              <a:t> ، </a:t>
            </a:r>
            <a:r>
              <a:rPr lang="en-US" dirty="0" err="1" smtClean="0"/>
              <a:t>HashMap</a:t>
            </a:r>
            <a:r>
              <a:rPr lang="fa-IR" dirty="0" smtClean="0"/>
              <a:t> و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اشاره به برخی مفاهیم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fa-IR" sz="3200" dirty="0" smtClean="0"/>
              <a:t>برخی از ظرف‌ها </a:t>
            </a:r>
            <a:r>
              <a:rPr lang="en-US" sz="3200" dirty="0" smtClean="0"/>
              <a:t>synchronized</a:t>
            </a:r>
            <a:r>
              <a:rPr lang="fa-IR" sz="3200" dirty="0" smtClean="0"/>
              <a:t> هستند</a:t>
            </a:r>
            <a:r>
              <a:rPr lang="en-US" sz="3200" dirty="0" smtClean="0"/>
              <a:t> </a:t>
            </a:r>
            <a:r>
              <a:rPr lang="fa-IR" sz="3200" dirty="0" smtClean="0"/>
              <a:t> (</a:t>
            </a:r>
            <a:r>
              <a:rPr lang="en-US" sz="2600" dirty="0" smtClean="0"/>
              <a:t>Synchronized Collections</a:t>
            </a:r>
            <a:r>
              <a:rPr lang="fa-IR" sz="2825" dirty="0" smtClean="0"/>
              <a:t>)</a:t>
            </a:r>
          </a:p>
          <a:p>
            <a:pPr lvl="1"/>
            <a:r>
              <a:rPr lang="fa-IR" sz="2825" dirty="0" err="1" smtClean="0"/>
              <a:t>ظرف‌هایی</a:t>
            </a:r>
            <a:r>
              <a:rPr lang="fa-IR" sz="2825" dirty="0" smtClean="0"/>
              <a:t> که استفاده از آن‌ها در چند </a:t>
            </a:r>
            <a:r>
              <a:rPr lang="en-US" sz="2825" dirty="0" smtClean="0"/>
              <a:t>thread</a:t>
            </a:r>
            <a:r>
              <a:rPr lang="fa-IR" sz="2825" dirty="0" smtClean="0"/>
              <a:t> همزمان، امن است</a:t>
            </a:r>
          </a:p>
          <a:p>
            <a:pPr lvl="1"/>
            <a:r>
              <a:rPr lang="fa-IR" sz="2825" dirty="0" smtClean="0"/>
              <a:t>کلاس‌های </a:t>
            </a:r>
            <a:r>
              <a:rPr lang="en-US" sz="2825" dirty="0" smtClean="0"/>
              <a:t>thread-safe</a:t>
            </a:r>
            <a:r>
              <a:rPr lang="fa-IR" sz="2825" dirty="0" smtClean="0"/>
              <a:t> (مراجعه به مبحث </a:t>
            </a:r>
            <a:r>
              <a:rPr lang="en-US" sz="2825" dirty="0" smtClean="0"/>
              <a:t>thread</a:t>
            </a:r>
            <a:r>
              <a:rPr lang="fa-IR" sz="2825" dirty="0" smtClean="0"/>
              <a:t>)</a:t>
            </a:r>
          </a:p>
          <a:p>
            <a:pPr lvl="1"/>
            <a:r>
              <a:rPr lang="fa-IR" sz="2825" dirty="0" smtClean="0"/>
              <a:t>مثل </a:t>
            </a:r>
            <a:r>
              <a:rPr lang="en-US" sz="2825" dirty="0" smtClean="0"/>
              <a:t>Vector</a:t>
            </a:r>
            <a:r>
              <a:rPr lang="fa-IR" sz="2825" dirty="0" smtClean="0"/>
              <a:t> </a:t>
            </a:r>
            <a:r>
              <a:rPr lang="fa-IR" sz="2825" dirty="0"/>
              <a:t>و</a:t>
            </a:r>
            <a:r>
              <a:rPr lang="fa-IR" sz="2825" dirty="0" smtClean="0"/>
              <a:t> </a:t>
            </a:r>
            <a:r>
              <a:rPr lang="en-US" sz="2825" dirty="0" err="1" smtClean="0"/>
              <a:t>ConcurrentHashMap</a:t>
            </a:r>
            <a:endParaRPr lang="en-US" sz="2825" dirty="0" smtClean="0"/>
          </a:p>
          <a:p>
            <a:pPr lvl="1"/>
            <a:r>
              <a:rPr lang="fa-IR" sz="2825" dirty="0" smtClean="0"/>
              <a:t>اگر نیازی به استفاده همزمان از اشیاء کلاس نیست، از اینها استفاده نکنید</a:t>
            </a:r>
            <a:endParaRPr lang="en-US" sz="2825" dirty="0"/>
          </a:p>
          <a:p>
            <a:pPr algn="r"/>
            <a:r>
              <a:rPr lang="fa-IR" sz="3200" dirty="0" smtClean="0"/>
              <a:t>برخی ظرف‌ها غیرقابل تغییر هستند (</a:t>
            </a:r>
            <a:r>
              <a:rPr lang="en-US" sz="2600" dirty="0" smtClean="0"/>
              <a:t>Unmodifiable Collections</a:t>
            </a:r>
            <a:r>
              <a:rPr lang="fa-IR" sz="2825" dirty="0" smtClean="0"/>
              <a:t>)</a:t>
            </a:r>
          </a:p>
          <a:p>
            <a:pPr lvl="1" algn="r"/>
            <a:r>
              <a:rPr lang="fa-IR" sz="2800" dirty="0" smtClean="0"/>
              <a:t>فقط </a:t>
            </a:r>
            <a:r>
              <a:rPr lang="fa-IR" sz="2800" dirty="0" err="1" smtClean="0"/>
              <a:t>می‌توانیم</a:t>
            </a:r>
            <a:r>
              <a:rPr lang="fa-IR" sz="2800" dirty="0" smtClean="0"/>
              <a:t> اعضای </a:t>
            </a:r>
            <a:r>
              <a:rPr lang="fa-IR" sz="2800" dirty="0" err="1" smtClean="0"/>
              <a:t>آن‌ها</a:t>
            </a:r>
            <a:r>
              <a:rPr lang="fa-IR" sz="2800" dirty="0" smtClean="0"/>
              <a:t> را </a:t>
            </a:r>
            <a:r>
              <a:rPr lang="fa-IR" sz="2800" dirty="0" err="1" smtClean="0"/>
              <a:t>پیشمایش</a:t>
            </a:r>
            <a:r>
              <a:rPr lang="fa-IR" sz="2800" dirty="0" smtClean="0"/>
              <a:t> کنیم </a:t>
            </a:r>
            <a:r>
              <a:rPr lang="fa-IR" sz="2600" dirty="0" smtClean="0"/>
              <a:t>(</a:t>
            </a:r>
            <a:r>
              <a:rPr lang="fa-IR" sz="2600" dirty="0" err="1" smtClean="0"/>
              <a:t>کم‌و‌زیاد</a:t>
            </a:r>
            <a:r>
              <a:rPr lang="fa-IR" sz="2600" dirty="0" smtClean="0"/>
              <a:t> کردن اعضا ممکن نیست)</a:t>
            </a:r>
          </a:p>
          <a:p>
            <a:pPr lvl="1" algn="r"/>
            <a:r>
              <a:rPr lang="fa-IR" sz="2825" dirty="0" smtClean="0"/>
              <a:t>مثال:</a:t>
            </a:r>
          </a:p>
          <a:p>
            <a:pPr marL="342900" lvl="1" indent="0" algn="r">
              <a:buNone/>
            </a:pPr>
            <a:r>
              <a:rPr lang="fa-IR" sz="2825" dirty="0" smtClean="0"/>
              <a:t> </a:t>
            </a:r>
          </a:p>
          <a:p>
            <a:pPr marL="342900" lvl="1" indent="0" algn="r">
              <a:buNone/>
            </a:pPr>
            <a:r>
              <a:rPr lang="fa-IR" sz="2825" dirty="0"/>
              <a:t> </a:t>
            </a:r>
            <a:endParaRPr lang="fa-IR" sz="2825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5401270"/>
            <a:ext cx="88392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unmod1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da-DK" dirty="0">
                <a:solidFill>
                  <a:srgbClr val="6A3E3E"/>
                </a:solidFill>
                <a:latin typeface="Consolas" panose="020B0609020204030204" pitchFamily="49" charset="0"/>
              </a:rPr>
              <a:t>mod1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ArrayList&lt;&gt;(</a:t>
            </a:r>
            <a:r>
              <a:rPr lang="da-DK" dirty="0">
                <a:solidFill>
                  <a:srgbClr val="6A3E3E"/>
                </a:solidFill>
                <a:latin typeface="Consolas" panose="020B0609020204030204" pitchFamily="49" charset="0"/>
              </a:rPr>
              <a:t>unmod1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Collection&lt;String&gt;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unmod2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unmodifiableCollection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mod1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1416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امکان عدم ذکر نوع عام (</a:t>
            </a:r>
            <a:r>
              <a:rPr lang="en-US" dirty="0" smtClean="0"/>
              <a:t>generic</a:t>
            </a:r>
            <a:r>
              <a:rPr lang="fa-IR" dirty="0" smtClean="0"/>
              <a:t>) هنگام ایجاد شیء</a:t>
            </a:r>
          </a:p>
          <a:p>
            <a:pPr lvl="1"/>
            <a:r>
              <a:rPr lang="fa-IR" dirty="0" smtClean="0"/>
              <a:t>از جاوا 7 به بعد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2577911"/>
            <a:ext cx="8991600" cy="2908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mylist1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mylist2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endParaRPr lang="en-US" sz="2300" dirty="0"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Set&lt;Integer&gt;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set1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Set&lt;Integer&gt;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set2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endParaRPr lang="en-US" sz="2300" dirty="0"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Map&lt;String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Integer&gt; 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m2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Integer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fa-IR" sz="2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Integer&gt;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23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  <a:endParaRPr lang="en-US" sz="23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17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100548"/>
            <a:ext cx="8839200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Car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Comparable&lt;Car&gt;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Car(String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Integer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Integer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(Car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a-I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012281"/>
            <a:ext cx="70866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Comparator&lt;Car&gt;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Comparator&lt;Car&gt;()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compare(Car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Car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fa-I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Set&lt;Car&gt;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cars1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comp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cars1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Car(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"Pride"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20, 200),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         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Car(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Samand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25, 180));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Set&lt;Car&gt;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cars2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cars1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(Car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cars1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(Car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cars2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car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67600" y="2590800"/>
            <a:ext cx="1447800" cy="19050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fa-IR" dirty="0" smtClean="0"/>
              <a:t>خروجی برنامه زیر چیست؟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0" y="5350639"/>
            <a:ext cx="1600200" cy="143116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Samand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cs typeface="B Nazanin" panose="00000400000000000000" pitchFamily="2" charset="-78"/>
              </a:rPr>
              <a:t>Pride</a:t>
            </a:r>
          </a:p>
          <a:p>
            <a:pPr algn="ctr"/>
            <a:endParaRPr lang="en-US" sz="7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cs typeface="B Nazanin" panose="00000400000000000000" pitchFamily="2" charset="-78"/>
              </a:rPr>
              <a:t>Pride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cs typeface="B Nazanin" panose="00000400000000000000" pitchFamily="2" charset="-78"/>
              </a:rPr>
              <a:t>Samand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20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fa-IR" sz="3200" dirty="0" smtClean="0"/>
              <a:t>واسط‌ها </a:t>
            </a:r>
            <a:r>
              <a:rPr lang="fa-IR" sz="3200" dirty="0"/>
              <a:t>و کلاس‌های مهم در </a:t>
            </a:r>
            <a:r>
              <a:rPr lang="fa-IR" sz="3200" dirty="0" smtClean="0"/>
              <a:t>زمینه </a:t>
            </a:r>
            <a:r>
              <a:rPr lang="fa-IR" sz="3200" dirty="0"/>
              <a:t>ظرف‌ها و ساختمان داده‌ها در جاوا</a:t>
            </a:r>
          </a:p>
          <a:p>
            <a:pPr lvl="1" algn="l" rtl="0">
              <a:lnSpc>
                <a:spcPct val="120000"/>
              </a:lnSpc>
            </a:pPr>
            <a:r>
              <a:rPr lang="en-US" sz="2825" dirty="0"/>
              <a:t>Collection, Set, List, Map</a:t>
            </a:r>
          </a:p>
          <a:p>
            <a:pPr lvl="1" algn="l" rtl="0">
              <a:lnSpc>
                <a:spcPct val="120000"/>
              </a:lnSpc>
            </a:pPr>
            <a:r>
              <a:rPr lang="en-US" sz="2825" dirty="0" err="1"/>
              <a:t>ArrayList</a:t>
            </a:r>
            <a:r>
              <a:rPr lang="en-US" sz="2825" dirty="0"/>
              <a:t>, </a:t>
            </a:r>
            <a:r>
              <a:rPr lang="en-US" sz="2825" dirty="0" err="1"/>
              <a:t>LinkedList</a:t>
            </a:r>
            <a:r>
              <a:rPr lang="en-US" sz="2825" dirty="0"/>
              <a:t>, </a:t>
            </a:r>
            <a:r>
              <a:rPr lang="en-US" sz="2825" dirty="0" err="1"/>
              <a:t>HashSet</a:t>
            </a:r>
            <a:r>
              <a:rPr lang="en-US" sz="2825" dirty="0"/>
              <a:t>, </a:t>
            </a:r>
            <a:r>
              <a:rPr lang="en-US" sz="2825" dirty="0" err="1"/>
              <a:t>HashMap</a:t>
            </a:r>
            <a:endParaRPr lang="en-US" sz="2825" dirty="0"/>
          </a:p>
          <a:p>
            <a:pPr>
              <a:lnSpc>
                <a:spcPct val="120000"/>
              </a:lnSpc>
            </a:pPr>
            <a:r>
              <a:rPr lang="fa-IR" sz="3200" dirty="0"/>
              <a:t>اشیاء مبتنی بر </a:t>
            </a:r>
            <a:r>
              <a:rPr lang="en-US" sz="3200" dirty="0"/>
              <a:t>Hash</a:t>
            </a:r>
            <a:r>
              <a:rPr lang="fa-IR" sz="3200" dirty="0"/>
              <a:t> و کاربرد متد </a:t>
            </a:r>
            <a:r>
              <a:rPr lang="en-US" sz="3200" dirty="0" err="1"/>
              <a:t>hashCode</a:t>
            </a:r>
            <a:endParaRPr lang="fa-IR" sz="3200" dirty="0"/>
          </a:p>
          <a:p>
            <a:pPr>
              <a:lnSpc>
                <a:spcPct val="120000"/>
              </a:lnSpc>
            </a:pPr>
            <a:r>
              <a:rPr lang="fa-IR" sz="3200" dirty="0"/>
              <a:t>مفهوم </a:t>
            </a:r>
            <a:r>
              <a:rPr lang="en-US" sz="3200" dirty="0"/>
              <a:t>Iterator</a:t>
            </a:r>
          </a:p>
          <a:p>
            <a:pPr>
              <a:lnSpc>
                <a:spcPct val="120000"/>
              </a:lnSpc>
            </a:pPr>
            <a:r>
              <a:rPr lang="fa-IR" sz="3200" dirty="0"/>
              <a:t>ترتیب و مقایسه </a:t>
            </a:r>
            <a:r>
              <a:rPr lang="fa-IR" sz="3200" dirty="0" smtClean="0"/>
              <a:t>اشیاء: </a:t>
            </a:r>
            <a:r>
              <a:rPr lang="en-US" sz="3200" dirty="0" smtClean="0"/>
              <a:t>Comparator</a:t>
            </a:r>
            <a:r>
              <a:rPr lang="fa-IR" sz="3200" dirty="0" smtClean="0"/>
              <a:t> و </a:t>
            </a:r>
            <a:r>
              <a:rPr lang="en-US" sz="3200" dirty="0" smtClean="0"/>
              <a:t>Comparable</a:t>
            </a:r>
            <a:endParaRPr lang="fa-IR" sz="3200" dirty="0"/>
          </a:p>
          <a:p>
            <a:pPr>
              <a:lnSpc>
                <a:spcPct val="120000"/>
              </a:lnSpc>
            </a:pPr>
            <a:r>
              <a:rPr lang="fa-IR" sz="3200" dirty="0"/>
              <a:t>کلاس‌های کمکی </a:t>
            </a:r>
            <a:r>
              <a:rPr lang="en-US" sz="3200" dirty="0"/>
              <a:t>Arrays</a:t>
            </a:r>
            <a:r>
              <a:rPr lang="fa-IR" sz="3200" dirty="0"/>
              <a:t> و </a:t>
            </a:r>
            <a:r>
              <a:rPr lang="en-US" sz="3200" dirty="0"/>
              <a:t>Collections</a:t>
            </a:r>
          </a:p>
          <a:p>
            <a:pPr>
              <a:lnSpc>
                <a:spcPct val="120000"/>
              </a:lnSpc>
            </a:pPr>
            <a:r>
              <a:rPr lang="fa-IR" sz="3200" dirty="0" smtClean="0"/>
              <a:t>کلاس‌ها </a:t>
            </a:r>
            <a:r>
              <a:rPr lang="fa-IR" sz="3200" dirty="0"/>
              <a:t>و </a:t>
            </a:r>
            <a:r>
              <a:rPr lang="fa-IR" sz="3200" dirty="0" err="1" smtClean="0"/>
              <a:t>واسط‌های</a:t>
            </a:r>
            <a:r>
              <a:rPr lang="fa-IR" sz="3200" dirty="0" smtClean="0"/>
              <a:t> </a:t>
            </a:r>
            <a:r>
              <a:rPr lang="fa-IR" sz="3200" dirty="0"/>
              <a:t>مهم در </a:t>
            </a:r>
            <a:r>
              <a:rPr lang="fa-IR" sz="3200" dirty="0" smtClean="0"/>
              <a:t>حوزه </a:t>
            </a:r>
            <a:r>
              <a:rPr lang="fa-IR" sz="3200" dirty="0"/>
              <a:t>ظرف‌ها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مطالعه </a:t>
            </a:r>
            <a:r>
              <a:rPr lang="fa-IR" dirty="0" err="1" smtClean="0"/>
              <a:t>کنيد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فصل </a:t>
            </a:r>
            <a:r>
              <a:rPr lang="fa-IR" dirty="0" smtClean="0"/>
              <a:t>16 کتاب </a:t>
            </a:r>
            <a:r>
              <a:rPr lang="fa-IR" dirty="0"/>
              <a:t>دايتل</a:t>
            </a:r>
          </a:p>
          <a:p>
            <a:pPr marL="365760" lvl="1" indent="0" algn="l" rtl="0">
              <a:buClr>
                <a:srgbClr val="92278F"/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Java How to Program</a:t>
            </a:r>
            <a:r>
              <a:rPr lang="fa-IR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 &amp; 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algn="l" rtl="0"/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fa-IR" dirty="0"/>
              <a:t>تمرين‌های همین </a:t>
            </a:r>
            <a:r>
              <a:rPr lang="fa-IR" dirty="0" smtClean="0"/>
              <a:t>فصل </a:t>
            </a:r>
            <a:r>
              <a:rPr lang="fa-IR" dirty="0"/>
              <a:t>از کتاب دايتل</a:t>
            </a:r>
          </a:p>
          <a:p>
            <a:endParaRPr lang="fa-IR" dirty="0" smtClean="0"/>
          </a:p>
        </p:txBody>
      </p:sp>
      <p:pic>
        <p:nvPicPr>
          <p:cNvPr id="4" name="Picture 2" descr="http://www-fp.pearsonhighered.com/assets/hip/images/bigcovers/01338078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376" y="2643188"/>
            <a:ext cx="264054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971800"/>
            <a:ext cx="51054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تعدادی عدد از کاربر بگیرید و سپس:</a:t>
            </a:r>
          </a:p>
          <a:p>
            <a:pPr lvl="1"/>
            <a:r>
              <a:rPr lang="fa-IR" sz="2800" dirty="0" smtClean="0"/>
              <a:t>اعداد را به ترتیب صعودی مرتب کنید و سپس چاپ کنید</a:t>
            </a:r>
          </a:p>
          <a:p>
            <a:pPr lvl="1"/>
            <a:r>
              <a:rPr lang="fa-IR" sz="2800" dirty="0"/>
              <a:t>اعداد را به ترتیب </a:t>
            </a:r>
            <a:r>
              <a:rPr lang="fa-IR" sz="2800" dirty="0" smtClean="0"/>
              <a:t>نزولی </a:t>
            </a:r>
            <a:r>
              <a:rPr lang="fa-IR" sz="2800" dirty="0"/>
              <a:t>مرتب کنید و سپس چاپ </a:t>
            </a:r>
            <a:r>
              <a:rPr lang="fa-IR" sz="2800" dirty="0" smtClean="0"/>
              <a:t>کنید</a:t>
            </a:r>
          </a:p>
          <a:p>
            <a:r>
              <a:rPr lang="fa-IR" dirty="0" smtClean="0"/>
              <a:t>یک کلاس خودرو تعریف کنید و اطلاعات چندین خودرو را در یک </a:t>
            </a:r>
            <a:r>
              <a:rPr lang="en-US" dirty="0" smtClean="0"/>
              <a:t>Set</a:t>
            </a:r>
            <a:r>
              <a:rPr lang="fa-IR" dirty="0" smtClean="0"/>
              <a:t> قرار دهید</a:t>
            </a:r>
          </a:p>
          <a:p>
            <a:pPr lvl="1"/>
            <a:r>
              <a:rPr lang="fa-IR" sz="2800" dirty="0" smtClean="0"/>
              <a:t>مفهوم تساوی دو خودرو را با «تساوی نام آنها» پیاده کنید</a:t>
            </a:r>
          </a:p>
          <a:p>
            <a:pPr lvl="1"/>
            <a:r>
              <a:rPr lang="fa-IR" sz="2600" dirty="0" smtClean="0"/>
              <a:t>مطمئن شوید که اگر دو خودروی همنام به مجموعه اضافه شود، خودروی دومی اضافه نمی‌شود</a:t>
            </a:r>
          </a:p>
          <a:p>
            <a:r>
              <a:rPr lang="fa-IR" dirty="0" smtClean="0"/>
              <a:t>جدولی (</a:t>
            </a:r>
            <a:r>
              <a:rPr lang="en-US" dirty="0" smtClean="0"/>
              <a:t>map</a:t>
            </a:r>
            <a:r>
              <a:rPr lang="fa-IR" dirty="0" smtClean="0"/>
              <a:t>) با کلید شماره دانشجویی و مقدار شیء دانشجو ایجاد کنید</a:t>
            </a:r>
          </a:p>
          <a:p>
            <a:pPr lvl="1"/>
            <a:r>
              <a:rPr lang="fa-IR" sz="2800" dirty="0" smtClean="0"/>
              <a:t>اطلاعات این جدول را از کاربر بگیرید</a:t>
            </a:r>
          </a:p>
          <a:p>
            <a:pPr lvl="1"/>
            <a:r>
              <a:rPr lang="fa-IR" sz="2700" dirty="0" smtClean="0"/>
              <a:t>متدی بنویسید که این جدول را بگیرد و جدولی با کلید «نمره» و مقدار «تعداد» برگرداند</a:t>
            </a:r>
          </a:p>
          <a:p>
            <a:endParaRPr lang="fa-I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جستجو کنيد و </a:t>
            </a:r>
            <a:r>
              <a:rPr lang="fa-IR" dirty="0" err="1" smtClean="0"/>
              <a:t>بخوانيد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a-IR" dirty="0" smtClean="0"/>
              <a:t>موضوعات </a:t>
            </a:r>
            <a:r>
              <a:rPr lang="fa-IR" dirty="0"/>
              <a:t>پیشنهادی برای جستجو</a:t>
            </a:r>
            <a:r>
              <a:rPr lang="fa-IR" dirty="0" smtClean="0"/>
              <a:t>: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امکانات جاوا8 و </a:t>
            </a:r>
            <a:r>
              <a:rPr lang="fa-IR" b="1" dirty="0" smtClean="0"/>
              <a:t>جویبارها</a:t>
            </a:r>
            <a:r>
              <a:rPr lang="fa-IR" dirty="0" smtClean="0"/>
              <a:t> (</a:t>
            </a:r>
            <a:r>
              <a:rPr lang="en-US" b="1" dirty="0" smtClean="0"/>
              <a:t>Stream</a:t>
            </a:r>
            <a:r>
              <a:rPr lang="fa-IR" dirty="0" smtClean="0"/>
              <a:t>)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ارتباط </a:t>
            </a:r>
            <a:r>
              <a:rPr lang="fa-IR" dirty="0" err="1" smtClean="0"/>
              <a:t>برنامه‌نویسی</a:t>
            </a:r>
            <a:r>
              <a:rPr lang="fa-IR" dirty="0" smtClean="0"/>
              <a:t> </a:t>
            </a:r>
            <a:r>
              <a:rPr lang="en-US" dirty="0" smtClean="0"/>
              <a:t>multi-thread</a:t>
            </a:r>
            <a:r>
              <a:rPr lang="fa-IR" dirty="0" smtClean="0"/>
              <a:t> با مبحث ظرف‌ها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چه کلاس‌هایی در نسخه‌های </a:t>
            </a:r>
            <a:r>
              <a:rPr lang="fa-IR" dirty="0"/>
              <a:t>قدیمی جاوا وجود داشته‌اند که منسوخ </a:t>
            </a:r>
            <a:r>
              <a:rPr lang="fa-IR" dirty="0" smtClean="0"/>
              <a:t>شده‌اند؟</a:t>
            </a:r>
            <a:r>
              <a:rPr lang="fa-IR" dirty="0"/>
              <a:t/>
            </a:r>
            <a:br>
              <a:rPr lang="fa-IR" dirty="0"/>
            </a:br>
            <a:r>
              <a:rPr lang="fa-IR" dirty="0"/>
              <a:t>(به خصوص قبل از نسخه </a:t>
            </a:r>
            <a:r>
              <a:rPr lang="fa-IR" dirty="0" smtClean="0"/>
              <a:t>1.2)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چه امکانات دیگری در کلاس‌های کمکی </a:t>
            </a:r>
            <a:r>
              <a:rPr lang="en-US" dirty="0" smtClean="0"/>
              <a:t>Arrays</a:t>
            </a:r>
            <a:r>
              <a:rPr lang="fa-IR" dirty="0" smtClean="0"/>
              <a:t> و </a:t>
            </a:r>
            <a:r>
              <a:rPr lang="en-US" dirty="0" smtClean="0"/>
              <a:t>Collections</a:t>
            </a:r>
            <a:r>
              <a:rPr lang="fa-IR" dirty="0" smtClean="0"/>
              <a:t> هست؟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چه امکانات مفیدی در این کلاس‌ها پیاده‌سازی نشده است؟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fa-IR" sz="2400" dirty="0" smtClean="0"/>
              <a:t>مثلاً </a:t>
            </a:r>
            <a:r>
              <a:rPr lang="en-US" sz="2400" dirty="0" smtClean="0"/>
              <a:t>Apache </a:t>
            </a:r>
            <a:r>
              <a:rPr lang="en-US" sz="2400" dirty="0"/>
              <a:t>Commons</a:t>
            </a:r>
            <a:r>
              <a:rPr lang="fa-IR" sz="2400" dirty="0"/>
              <a:t> </a:t>
            </a:r>
            <a:r>
              <a:rPr lang="fa-IR" sz="2400" dirty="0" smtClean="0"/>
              <a:t>چه امکاناتی فراهم کرده است؟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629" y="465380"/>
            <a:ext cx="1125641" cy="74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00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پايان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7711</TotalTime>
  <Words>5268</Words>
  <Application>Microsoft Office PowerPoint</Application>
  <PresentationFormat>On-screen Show (4:3)</PresentationFormat>
  <Paragraphs>1061</Paragraphs>
  <Slides>101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5" baseType="lpstr">
      <vt:lpstr>Calibri</vt:lpstr>
      <vt:lpstr>Consolas</vt:lpstr>
      <vt:lpstr>B Nazanin</vt:lpstr>
      <vt:lpstr>B Titr</vt:lpstr>
      <vt:lpstr>Constantia</vt:lpstr>
      <vt:lpstr>Wingdings</vt:lpstr>
      <vt:lpstr>IranNastaliq</vt:lpstr>
      <vt:lpstr>Wingdings 2</vt:lpstr>
      <vt:lpstr>Courier New</vt:lpstr>
      <vt:lpstr>Times New Roman</vt:lpstr>
      <vt:lpstr>B Traffic</vt:lpstr>
      <vt:lpstr>Arial</vt:lpstr>
      <vt:lpstr>Century Schoolbook</vt:lpstr>
      <vt:lpstr>Oriel</vt:lpstr>
      <vt:lpstr>ظرف‌ها و ساختمان‌های داده Containers and Data Structures</vt:lpstr>
      <vt:lpstr>حقوق مؤلف</vt:lpstr>
      <vt:lpstr>سرفصل مطالب</vt:lpstr>
      <vt:lpstr>مقدمه</vt:lpstr>
      <vt:lpstr>ظرف‌ها و ساختمان‌های داده</vt:lpstr>
      <vt:lpstr>لیست: نیازی که با آرایه تأمین نمی‌شود</vt:lpstr>
      <vt:lpstr>محدودیت آرایه‌ها</vt:lpstr>
      <vt:lpstr>امکاناتی که آرایه‌ها ندارند</vt:lpstr>
      <vt:lpstr>ظرف‌هایی از اشیاء</vt:lpstr>
      <vt:lpstr>مثال: کلاس ArrayList</vt:lpstr>
      <vt:lpstr>محدود کردن نوع اشیاء لیست</vt:lpstr>
      <vt:lpstr>مثال‌هایی از ArrayList</vt:lpstr>
      <vt:lpstr>واسط java.util.List</vt:lpstr>
      <vt:lpstr>درباره واسط List</vt:lpstr>
      <vt:lpstr>PowerPoint Presentation</vt:lpstr>
      <vt:lpstr>نگاهی به واسط List</vt:lpstr>
      <vt:lpstr>نکته</vt:lpstr>
      <vt:lpstr>تمرین عملی برای ArrayList</vt:lpstr>
      <vt:lpstr>تمرین عملی</vt:lpstr>
      <vt:lpstr>آرایه بهتر است یا ArrayList ؟</vt:lpstr>
      <vt:lpstr>نگاهی به پیاده‌سازی کلاس ArrayList</vt:lpstr>
      <vt:lpstr>نکته</vt:lpstr>
      <vt:lpstr>آرایه یا ArrayList ؟ مسأله این است...</vt:lpstr>
      <vt:lpstr>تبدیل آرایه به ArrayList</vt:lpstr>
      <vt:lpstr>لیست پیوندی (LinkedList)</vt:lpstr>
      <vt:lpstr>مفهوم لیست پیوندی (Linked List)</vt:lpstr>
      <vt:lpstr>مرور حذف و اضافه به لیست پیوندی</vt:lpstr>
      <vt:lpstr>کلاس LinkedList</vt:lpstr>
      <vt:lpstr>مثال برای لیست پیوندی</vt:lpstr>
      <vt:lpstr>ArrayList بهتر است یا LinkedList ؟</vt:lpstr>
      <vt:lpstr>تمرین</vt:lpstr>
      <vt:lpstr>تمرین</vt:lpstr>
      <vt:lpstr>کوییز</vt:lpstr>
      <vt:lpstr>کوییز</vt:lpstr>
      <vt:lpstr>کوییز</vt:lpstr>
      <vt:lpstr>مجموعه (Set)</vt:lpstr>
      <vt:lpstr>مجموعه (Set)</vt:lpstr>
      <vt:lpstr>مثال</vt:lpstr>
      <vt:lpstr>تفاوت‌های اصلی List و  Set</vt:lpstr>
      <vt:lpstr>مجموعه یا لیست؟ کدام بهتر است؟</vt:lpstr>
      <vt:lpstr>Collection</vt:lpstr>
      <vt:lpstr>تبدیل Collection به آرایه</vt:lpstr>
      <vt:lpstr>مثال</vt:lpstr>
      <vt:lpstr>تمرین</vt:lpstr>
      <vt:lpstr>تمرین</vt:lpstr>
      <vt:lpstr>اهمیت متدهای equals و hashCode</vt:lpstr>
      <vt:lpstr>اهمیت تعریف متد equals در ساختمان‌داده‌های جاوا</vt:lpstr>
      <vt:lpstr>مثال</vt:lpstr>
      <vt:lpstr>ساختمان‌های داده مبتنی بر Hash</vt:lpstr>
      <vt:lpstr>متد hashCode</vt:lpstr>
      <vt:lpstr>مثال</vt:lpstr>
      <vt:lpstr>تمرین</vt:lpstr>
      <vt:lpstr>تمرین</vt:lpstr>
      <vt:lpstr>نگاشت (Map)</vt:lpstr>
      <vt:lpstr>نگاشت (Map)</vt:lpstr>
      <vt:lpstr>درباره Map</vt:lpstr>
      <vt:lpstr>مثال</vt:lpstr>
      <vt:lpstr>نگاهی به واسط Map</vt:lpstr>
      <vt:lpstr>تغییر مقدار با کمک put</vt:lpstr>
      <vt:lpstr>مثال</vt:lpstr>
      <vt:lpstr>کوییز</vt:lpstr>
      <vt:lpstr>کوییز: خروجی برنامه زیر چیست؟</vt:lpstr>
      <vt:lpstr>تمرین عملی</vt:lpstr>
      <vt:lpstr>تمرین</vt:lpstr>
      <vt:lpstr>مفهوم پیمایشگر (Iterator)</vt:lpstr>
      <vt:lpstr>مفهوم پیمایشگر (Iterator)</vt:lpstr>
      <vt:lpstr>متد iterator</vt:lpstr>
      <vt:lpstr>مثال</vt:lpstr>
      <vt:lpstr>تغییر همزمان در یک ظرف</vt:lpstr>
      <vt:lpstr>تغییر همزمان (Concurrent Modification)</vt:lpstr>
      <vt:lpstr>مفهوم شکست سریع (Fail Fast)</vt:lpstr>
      <vt:lpstr>مثال دیگری برای ConcurrentModificationException</vt:lpstr>
      <vt:lpstr>کوییز</vt:lpstr>
      <vt:lpstr>کوییز</vt:lpstr>
      <vt:lpstr>یک راه‌حل اشتباه</vt:lpstr>
      <vt:lpstr>یک راه‌حل صحیح</vt:lpstr>
      <vt:lpstr>یک راه‌حل صحیح دیگر</vt:lpstr>
      <vt:lpstr>مقایسه ترتیب اشیاء</vt:lpstr>
      <vt:lpstr>مقایسه دو شیء</vt:lpstr>
      <vt:lpstr>واسط Comparable</vt:lpstr>
      <vt:lpstr>واسط Comparator</vt:lpstr>
      <vt:lpstr>PowerPoint Presentation</vt:lpstr>
      <vt:lpstr>کلاس‌های کمکی Arrays و Collections</vt:lpstr>
      <vt:lpstr>کلاس‌های Arrays و Collections</vt:lpstr>
      <vt:lpstr>PowerPoint Presentation</vt:lpstr>
      <vt:lpstr>مثال برای کاربرد Collections</vt:lpstr>
      <vt:lpstr>سایر ظرف‌ها</vt:lpstr>
      <vt:lpstr>ظرف‌های مهم جاوا</vt:lpstr>
      <vt:lpstr>مرور برخی واسط‌ها و کلاس‌های مهم دیگر</vt:lpstr>
      <vt:lpstr>اشاره به برخی مفاهیم</vt:lpstr>
      <vt:lpstr>نکته</vt:lpstr>
      <vt:lpstr>کوییز</vt:lpstr>
      <vt:lpstr>خروجی برنامه زیر چیست؟</vt:lpstr>
      <vt:lpstr>جمع‌بندی</vt:lpstr>
      <vt:lpstr>جمع‌بندی</vt:lpstr>
      <vt:lpstr>مطالعه کنيد</vt:lpstr>
      <vt:lpstr>تمرين</vt:lpstr>
      <vt:lpstr>جستجو کنيد و بخوانيد</vt:lpstr>
      <vt:lpstr>پايان</vt:lpstr>
      <vt:lpstr>غلط‌نامه</vt:lpstr>
      <vt:lpstr>غلط‌نامه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950</cp:revision>
  <dcterms:created xsi:type="dcterms:W3CDTF">2006-08-16T00:00:00Z</dcterms:created>
  <dcterms:modified xsi:type="dcterms:W3CDTF">2019-08-10T10:59:47Z</dcterms:modified>
</cp:coreProperties>
</file>