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53"/>
  </p:notesMasterIdLst>
  <p:sldIdLst>
    <p:sldId id="256" r:id="rId2"/>
    <p:sldId id="368" r:id="rId3"/>
    <p:sldId id="393" r:id="rId4"/>
    <p:sldId id="439" r:id="rId5"/>
    <p:sldId id="466" r:id="rId6"/>
    <p:sldId id="440" r:id="rId7"/>
    <p:sldId id="465" r:id="rId8"/>
    <p:sldId id="441" r:id="rId9"/>
    <p:sldId id="474" r:id="rId10"/>
    <p:sldId id="473" r:id="rId11"/>
    <p:sldId id="481" r:id="rId12"/>
    <p:sldId id="476" r:id="rId13"/>
    <p:sldId id="477" r:id="rId14"/>
    <p:sldId id="480" r:id="rId15"/>
    <p:sldId id="516" r:id="rId16"/>
    <p:sldId id="485" r:id="rId17"/>
    <p:sldId id="496" r:id="rId18"/>
    <p:sldId id="487" r:id="rId19"/>
    <p:sldId id="517" r:id="rId20"/>
    <p:sldId id="518" r:id="rId21"/>
    <p:sldId id="519" r:id="rId22"/>
    <p:sldId id="482" r:id="rId23"/>
    <p:sldId id="484" r:id="rId24"/>
    <p:sldId id="488" r:id="rId25"/>
    <p:sldId id="459" r:id="rId26"/>
    <p:sldId id="521" r:id="rId27"/>
    <p:sldId id="522" r:id="rId28"/>
    <p:sldId id="460" r:id="rId29"/>
    <p:sldId id="513" r:id="rId30"/>
    <p:sldId id="442" r:id="rId31"/>
    <p:sldId id="412" r:id="rId32"/>
    <p:sldId id="413" r:id="rId33"/>
    <p:sldId id="495" r:id="rId34"/>
    <p:sldId id="414" r:id="rId35"/>
    <p:sldId id="523" r:id="rId36"/>
    <p:sldId id="511" r:id="rId37"/>
    <p:sldId id="416" r:id="rId38"/>
    <p:sldId id="444" r:id="rId39"/>
    <p:sldId id="497" r:id="rId40"/>
    <p:sldId id="446" r:id="rId41"/>
    <p:sldId id="498" r:id="rId42"/>
    <p:sldId id="510" r:id="rId43"/>
    <p:sldId id="452" r:id="rId44"/>
    <p:sldId id="453" r:id="rId45"/>
    <p:sldId id="499" r:id="rId46"/>
    <p:sldId id="388" r:id="rId47"/>
    <p:sldId id="389" r:id="rId48"/>
    <p:sldId id="524" r:id="rId49"/>
    <p:sldId id="391" r:id="rId50"/>
    <p:sldId id="392" r:id="rId51"/>
    <p:sldId id="271" r:id="rId52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54"/>
    </p:embeddedFont>
    <p:embeddedFont>
      <p:font typeface="B Nazanin" panose="00000400000000000000" pitchFamily="2" charset="-78"/>
      <p:regular r:id="rId55"/>
      <p:bold r:id="rId56"/>
    </p:embeddedFont>
    <p:embeddedFont>
      <p:font typeface="B Traffic" panose="00000400000000000000" pitchFamily="2" charset="-78"/>
      <p:regular r:id="rId57"/>
      <p:bold r:id="rId58"/>
    </p:embeddedFont>
    <p:embeddedFont>
      <p:font typeface="Century Schoolbook" panose="020B0604020202020204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B Titr" panose="00000700000000000000" pitchFamily="2" charset="-78"/>
      <p:bold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Wingdings 2" panose="05020102010507070707" pitchFamily="18" charset="2"/>
      <p:regular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BEC"/>
    <a:srgbClr val="F7D8FC"/>
    <a:srgbClr val="218F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5064" autoAdjust="0"/>
  </p:normalViewPr>
  <p:slideViewPr>
    <p:cSldViewPr>
      <p:cViewPr varScale="1">
        <p:scale>
          <a:sx n="86" d="100"/>
          <a:sy n="86" d="100"/>
        </p:scale>
        <p:origin x="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انواع داده عام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228600"/>
            <a:ext cx="2057400" cy="28956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؟؟؟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انواع داده عام</a:t>
            </a:r>
            <a:br>
              <a:rPr lang="fa-IR" dirty="0" smtClean="0"/>
            </a:br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sz="2400" dirty="0" smtClean="0"/>
          </a:p>
          <a:p>
            <a:endParaRPr lang="fa-IR" sz="4400" dirty="0"/>
          </a:p>
          <a:p>
            <a:endParaRPr lang="fa-IR" sz="1600" dirty="0" smtClean="0"/>
          </a:p>
          <a:p>
            <a:pPr>
              <a:lnSpc>
                <a:spcPct val="100000"/>
              </a:lnSpc>
            </a:pPr>
            <a:r>
              <a:rPr lang="fa-IR" sz="2400" dirty="0" smtClean="0"/>
              <a:t>فرض کنید </a:t>
            </a:r>
            <a:r>
              <a:rPr lang="fa-IR" sz="2400" dirty="0" err="1" smtClean="0"/>
              <a:t>می‌خواهیم</a:t>
            </a:r>
            <a:r>
              <a:rPr lang="fa-IR" sz="2400" dirty="0" smtClean="0"/>
              <a:t> کلاس </a:t>
            </a:r>
            <a:r>
              <a:rPr lang="en-US" sz="2400" dirty="0" smtClean="0"/>
              <a:t>Pair</a:t>
            </a:r>
            <a:r>
              <a:rPr lang="fa-IR" sz="2400" dirty="0" smtClean="0"/>
              <a:t> تعریف کنیم</a:t>
            </a:r>
          </a:p>
          <a:p>
            <a:pPr lvl="1">
              <a:lnSpc>
                <a:spcPct val="100000"/>
              </a:lnSpc>
            </a:pPr>
            <a:r>
              <a:rPr lang="fa-IR" sz="2400" dirty="0" smtClean="0"/>
              <a:t>هر شیء از این کلاس یک جفت شیء (زوج مرتب) در درون خود نگه </a:t>
            </a:r>
            <a:r>
              <a:rPr lang="fa-IR" sz="2400" dirty="0" err="1" smtClean="0"/>
              <a:t>می‌دارد</a:t>
            </a:r>
            <a:endParaRPr lang="fa-IR" sz="2400" dirty="0" smtClean="0"/>
          </a:p>
          <a:p>
            <a:pPr lvl="1">
              <a:lnSpc>
                <a:spcPct val="100000"/>
              </a:lnSpc>
            </a:pPr>
            <a:r>
              <a:rPr lang="fa-IR" sz="2200" dirty="0" err="1" smtClean="0"/>
              <a:t>می‌خواهیم</a:t>
            </a:r>
            <a:r>
              <a:rPr lang="fa-IR" sz="2200" dirty="0" smtClean="0"/>
              <a:t> در زمان ایجاد شیء (و نه در زمان تعریف کلاس) نوع این دو شیء را تعیین کنیم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4362271"/>
            <a:ext cx="5715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Pair&lt;String, Double&gt;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Pair&lt;String, Double&gt;(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19.0);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.getFirst();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.getSecond();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5581471"/>
            <a:ext cx="6248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Pair&lt;String, 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Pair&lt;String, String&gt;(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Alavi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.getFirst();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.getSecond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00548"/>
            <a:ext cx="8763000" cy="3785652"/>
          </a:xfrm>
          <a:custGeom>
            <a:avLst/>
            <a:gdLst>
              <a:gd name="connsiteX0" fmla="*/ 0 w 8382000"/>
              <a:gd name="connsiteY0" fmla="*/ 0 h 3416320"/>
              <a:gd name="connsiteX1" fmla="*/ 8382000 w 8382000"/>
              <a:gd name="connsiteY1" fmla="*/ 0 h 3416320"/>
              <a:gd name="connsiteX2" fmla="*/ 8382000 w 8382000"/>
              <a:gd name="connsiteY2" fmla="*/ 3416320 h 3416320"/>
              <a:gd name="connsiteX3" fmla="*/ 0 w 8382000"/>
              <a:gd name="connsiteY3" fmla="*/ 3416320 h 3416320"/>
              <a:gd name="connsiteX4" fmla="*/ 0 w 8382000"/>
              <a:gd name="connsiteY4" fmla="*/ 0 h 3416320"/>
              <a:gd name="connsiteX0" fmla="*/ 0 w 8382000"/>
              <a:gd name="connsiteY0" fmla="*/ 0 h 3416320"/>
              <a:gd name="connsiteX1" fmla="*/ 8382000 w 8382000"/>
              <a:gd name="connsiteY1" fmla="*/ 0 h 3416320"/>
              <a:gd name="connsiteX2" fmla="*/ 8370570 w 8382000"/>
              <a:gd name="connsiteY2" fmla="*/ 2044720 h 3416320"/>
              <a:gd name="connsiteX3" fmla="*/ 0 w 8382000"/>
              <a:gd name="connsiteY3" fmla="*/ 3416320 h 3416320"/>
              <a:gd name="connsiteX4" fmla="*/ 0 w 8382000"/>
              <a:gd name="connsiteY4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0" h="3416320">
                <a:moveTo>
                  <a:pt x="0" y="0"/>
                </a:moveTo>
                <a:lnTo>
                  <a:pt x="8382000" y="0"/>
                </a:lnTo>
                <a:lnTo>
                  <a:pt x="8370570" y="2044720"/>
                </a:lnTo>
                <a:lnTo>
                  <a:pt x="0" y="3416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Pair&lt;T1, T2&gt; 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T2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T1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(T1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T2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(T2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Pair(T1 </a:t>
            </a:r>
            <a:r>
              <a:rPr lang="fr-F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T2 </a:t>
            </a:r>
            <a:r>
              <a:rPr lang="fr-F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228600"/>
            <a:ext cx="4267200" cy="76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a-IR" dirty="0" smtClean="0"/>
              <a:t>مثال: کلاس </a:t>
            </a:r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667000" y="85724"/>
            <a:ext cx="11430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/>
        </p:nvSpPr>
        <p:spPr>
          <a:xfrm>
            <a:off x="1752600" y="381000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ounded Rectangle 9"/>
          <p:cNvSpPr/>
          <p:nvPr/>
        </p:nvSpPr>
        <p:spPr>
          <a:xfrm>
            <a:off x="1752600" y="695325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1600200" y="1076325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ounded Rectangle 11"/>
          <p:cNvSpPr/>
          <p:nvPr/>
        </p:nvSpPr>
        <p:spPr>
          <a:xfrm>
            <a:off x="3505200" y="1304925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Rounded Rectangle 12"/>
          <p:cNvSpPr/>
          <p:nvPr/>
        </p:nvSpPr>
        <p:spPr>
          <a:xfrm>
            <a:off x="1600200" y="1609725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ounded Rectangle 13"/>
          <p:cNvSpPr/>
          <p:nvPr/>
        </p:nvSpPr>
        <p:spPr>
          <a:xfrm>
            <a:off x="3657600" y="1905000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5" name="Rounded Rectangle 14"/>
          <p:cNvSpPr/>
          <p:nvPr/>
        </p:nvSpPr>
        <p:spPr>
          <a:xfrm>
            <a:off x="2286000" y="2286000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6" name="Rounded Rectangle 15"/>
          <p:cNvSpPr/>
          <p:nvPr/>
        </p:nvSpPr>
        <p:spPr>
          <a:xfrm>
            <a:off x="3657600" y="2286000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7" name="Rounded Rectangle 16"/>
          <p:cNvSpPr/>
          <p:nvPr/>
        </p:nvSpPr>
        <p:spPr>
          <a:xfrm>
            <a:off x="752475" y="4398130"/>
            <a:ext cx="1990725" cy="2857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8" name="Rounded Rectangle 17"/>
          <p:cNvSpPr/>
          <p:nvPr/>
        </p:nvSpPr>
        <p:spPr>
          <a:xfrm>
            <a:off x="3009900" y="5591175"/>
            <a:ext cx="1990725" cy="3619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0837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برای هر گره از یک لیست پیوندی، می‌خواهیم یک کلاس با نام </a:t>
            </a:r>
            <a:r>
              <a:rPr lang="en-US" sz="2600" dirty="0" smtClean="0"/>
              <a:t>Node</a:t>
            </a:r>
            <a:r>
              <a:rPr lang="fa-IR" sz="2600" dirty="0" smtClean="0"/>
              <a:t> تعریف شود</a:t>
            </a:r>
          </a:p>
          <a:p>
            <a:r>
              <a:rPr lang="fa-IR" sz="2600" dirty="0" smtClean="0"/>
              <a:t>هر گره دو فیلد مهم دارد: </a:t>
            </a:r>
          </a:p>
          <a:p>
            <a:pPr marL="365760" lvl="1" indent="0">
              <a:buNone/>
            </a:pPr>
            <a:r>
              <a:rPr lang="fa-IR" sz="2400" dirty="0" smtClean="0"/>
              <a:t>1- مقدار (از هر نوعی می‌تواند باشد)</a:t>
            </a:r>
          </a:p>
          <a:p>
            <a:pPr marL="365760" lvl="1" indent="0">
              <a:buNone/>
            </a:pPr>
            <a:r>
              <a:rPr lang="fa-IR" sz="2400" dirty="0" smtClean="0"/>
              <a:t>2- ارجاع به گره بعدی (ارجاعی به یک </a:t>
            </a:r>
            <a:r>
              <a:rPr lang="en-US" sz="2400" dirty="0" smtClean="0"/>
              <a:t>Node</a:t>
            </a:r>
            <a:r>
              <a:rPr lang="fa-IR" sz="2400" dirty="0" smtClean="0"/>
              <a:t>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2400" y="3142833"/>
            <a:ext cx="5867400" cy="2800767"/>
          </a:xfrm>
          <a:custGeom>
            <a:avLst/>
            <a:gdLst>
              <a:gd name="connsiteX0" fmla="*/ 0 w 5867400"/>
              <a:gd name="connsiteY0" fmla="*/ 0 h 2800767"/>
              <a:gd name="connsiteX1" fmla="*/ 5867400 w 5867400"/>
              <a:gd name="connsiteY1" fmla="*/ 0 h 2800767"/>
              <a:gd name="connsiteX2" fmla="*/ 5867400 w 5867400"/>
              <a:gd name="connsiteY2" fmla="*/ 2800767 h 2800767"/>
              <a:gd name="connsiteX3" fmla="*/ 0 w 5867400"/>
              <a:gd name="connsiteY3" fmla="*/ 2800767 h 2800767"/>
              <a:gd name="connsiteX4" fmla="*/ 0 w 5867400"/>
              <a:gd name="connsiteY4" fmla="*/ 0 h 2800767"/>
              <a:gd name="connsiteX0" fmla="*/ 0 w 5867400"/>
              <a:gd name="connsiteY0" fmla="*/ 0 h 2800767"/>
              <a:gd name="connsiteX1" fmla="*/ 5867400 w 5867400"/>
              <a:gd name="connsiteY1" fmla="*/ 774700 h 2800767"/>
              <a:gd name="connsiteX2" fmla="*/ 5867400 w 5867400"/>
              <a:gd name="connsiteY2" fmla="*/ 2800767 h 2800767"/>
              <a:gd name="connsiteX3" fmla="*/ 0 w 5867400"/>
              <a:gd name="connsiteY3" fmla="*/ 2800767 h 2800767"/>
              <a:gd name="connsiteX4" fmla="*/ 0 w 5867400"/>
              <a:gd name="connsiteY4" fmla="*/ 0 h 2800767"/>
              <a:gd name="connsiteX0" fmla="*/ 0 w 5867400"/>
              <a:gd name="connsiteY0" fmla="*/ 0 h 2800767"/>
              <a:gd name="connsiteX1" fmla="*/ 5867400 w 5867400"/>
              <a:gd name="connsiteY1" fmla="*/ 774700 h 2800767"/>
              <a:gd name="connsiteX2" fmla="*/ 5829300 w 5867400"/>
              <a:gd name="connsiteY2" fmla="*/ 1708567 h 2800767"/>
              <a:gd name="connsiteX3" fmla="*/ 0 w 5867400"/>
              <a:gd name="connsiteY3" fmla="*/ 2800767 h 2800767"/>
              <a:gd name="connsiteX4" fmla="*/ 0 w 5867400"/>
              <a:gd name="connsiteY4" fmla="*/ 0 h 2800767"/>
              <a:gd name="connsiteX0" fmla="*/ 0 w 5867400"/>
              <a:gd name="connsiteY0" fmla="*/ 0 h 2800767"/>
              <a:gd name="connsiteX1" fmla="*/ 3619500 w 5867400"/>
              <a:gd name="connsiteY1" fmla="*/ 184567 h 2800767"/>
              <a:gd name="connsiteX2" fmla="*/ 5867400 w 5867400"/>
              <a:gd name="connsiteY2" fmla="*/ 774700 h 2800767"/>
              <a:gd name="connsiteX3" fmla="*/ 5829300 w 5867400"/>
              <a:gd name="connsiteY3" fmla="*/ 1708567 h 2800767"/>
              <a:gd name="connsiteX4" fmla="*/ 0 w 5867400"/>
              <a:gd name="connsiteY4" fmla="*/ 2800767 h 2800767"/>
              <a:gd name="connsiteX5" fmla="*/ 0 w 5867400"/>
              <a:gd name="connsiteY5" fmla="*/ 0 h 2800767"/>
              <a:gd name="connsiteX0" fmla="*/ 0 w 5867400"/>
              <a:gd name="connsiteY0" fmla="*/ 0 h 2840137"/>
              <a:gd name="connsiteX1" fmla="*/ 3619500 w 5867400"/>
              <a:gd name="connsiteY1" fmla="*/ 184567 h 2840137"/>
              <a:gd name="connsiteX2" fmla="*/ 5867400 w 5867400"/>
              <a:gd name="connsiteY2" fmla="*/ 774700 h 2840137"/>
              <a:gd name="connsiteX3" fmla="*/ 5829300 w 5867400"/>
              <a:gd name="connsiteY3" fmla="*/ 2840137 h 2840137"/>
              <a:gd name="connsiteX4" fmla="*/ 0 w 5867400"/>
              <a:gd name="connsiteY4" fmla="*/ 2800767 h 2840137"/>
              <a:gd name="connsiteX5" fmla="*/ 0 w 5867400"/>
              <a:gd name="connsiteY5" fmla="*/ 0 h 2840137"/>
              <a:gd name="connsiteX0" fmla="*/ 0 w 5867400"/>
              <a:gd name="connsiteY0" fmla="*/ 0 h 2800767"/>
              <a:gd name="connsiteX1" fmla="*/ 3619500 w 5867400"/>
              <a:gd name="connsiteY1" fmla="*/ 184567 h 2800767"/>
              <a:gd name="connsiteX2" fmla="*/ 5867400 w 5867400"/>
              <a:gd name="connsiteY2" fmla="*/ 774700 h 2800767"/>
              <a:gd name="connsiteX3" fmla="*/ 5829300 w 5867400"/>
              <a:gd name="connsiteY3" fmla="*/ 2794417 h 2800767"/>
              <a:gd name="connsiteX4" fmla="*/ 0 w 5867400"/>
              <a:gd name="connsiteY4" fmla="*/ 2800767 h 2800767"/>
              <a:gd name="connsiteX5" fmla="*/ 0 w 5867400"/>
              <a:gd name="connsiteY5" fmla="*/ 0 h 2800767"/>
              <a:gd name="connsiteX0" fmla="*/ 0 w 5867400"/>
              <a:gd name="connsiteY0" fmla="*/ 0 h 2800767"/>
              <a:gd name="connsiteX1" fmla="*/ 3619500 w 5867400"/>
              <a:gd name="connsiteY1" fmla="*/ 184567 h 2800767"/>
              <a:gd name="connsiteX2" fmla="*/ 5867400 w 5867400"/>
              <a:gd name="connsiteY2" fmla="*/ 774700 h 2800767"/>
              <a:gd name="connsiteX3" fmla="*/ 5863590 w 5867400"/>
              <a:gd name="connsiteY3" fmla="*/ 2794417 h 2800767"/>
              <a:gd name="connsiteX4" fmla="*/ 0 w 5867400"/>
              <a:gd name="connsiteY4" fmla="*/ 2800767 h 2800767"/>
              <a:gd name="connsiteX5" fmla="*/ 0 w 5867400"/>
              <a:gd name="connsiteY5" fmla="*/ 0 h 2800767"/>
              <a:gd name="connsiteX0" fmla="*/ 0 w 5867400"/>
              <a:gd name="connsiteY0" fmla="*/ 0 h 2800767"/>
              <a:gd name="connsiteX1" fmla="*/ 3596640 w 5867400"/>
              <a:gd name="connsiteY1" fmla="*/ 127417 h 2800767"/>
              <a:gd name="connsiteX2" fmla="*/ 5867400 w 5867400"/>
              <a:gd name="connsiteY2" fmla="*/ 774700 h 2800767"/>
              <a:gd name="connsiteX3" fmla="*/ 5863590 w 5867400"/>
              <a:gd name="connsiteY3" fmla="*/ 2794417 h 2800767"/>
              <a:gd name="connsiteX4" fmla="*/ 0 w 5867400"/>
              <a:gd name="connsiteY4" fmla="*/ 2800767 h 2800767"/>
              <a:gd name="connsiteX5" fmla="*/ 0 w 5867400"/>
              <a:gd name="connsiteY5" fmla="*/ 0 h 2800767"/>
              <a:gd name="connsiteX0" fmla="*/ 0 w 5867400"/>
              <a:gd name="connsiteY0" fmla="*/ 0 h 2800767"/>
              <a:gd name="connsiteX1" fmla="*/ 3596640 w 5867400"/>
              <a:gd name="connsiteY1" fmla="*/ 127417 h 2800767"/>
              <a:gd name="connsiteX2" fmla="*/ 5867400 w 5867400"/>
              <a:gd name="connsiteY2" fmla="*/ 774700 h 2800767"/>
              <a:gd name="connsiteX3" fmla="*/ 5863590 w 5867400"/>
              <a:gd name="connsiteY3" fmla="*/ 2794417 h 2800767"/>
              <a:gd name="connsiteX4" fmla="*/ 0 w 5867400"/>
              <a:gd name="connsiteY4" fmla="*/ 2800767 h 2800767"/>
              <a:gd name="connsiteX5" fmla="*/ 0 w 5867400"/>
              <a:gd name="connsiteY5" fmla="*/ 0 h 2800767"/>
              <a:gd name="connsiteX0" fmla="*/ 0 w 5867400"/>
              <a:gd name="connsiteY0" fmla="*/ 0 h 2800767"/>
              <a:gd name="connsiteX1" fmla="*/ 3596640 w 5867400"/>
              <a:gd name="connsiteY1" fmla="*/ 127417 h 2800767"/>
              <a:gd name="connsiteX2" fmla="*/ 5867400 w 5867400"/>
              <a:gd name="connsiteY2" fmla="*/ 774700 h 2800767"/>
              <a:gd name="connsiteX3" fmla="*/ 5863590 w 5867400"/>
              <a:gd name="connsiteY3" fmla="*/ 2794417 h 2800767"/>
              <a:gd name="connsiteX4" fmla="*/ 0 w 5867400"/>
              <a:gd name="connsiteY4" fmla="*/ 2800767 h 2800767"/>
              <a:gd name="connsiteX5" fmla="*/ 0 w 5867400"/>
              <a:gd name="connsiteY5" fmla="*/ 0 h 280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7400" h="2800767">
                <a:moveTo>
                  <a:pt x="0" y="0"/>
                </a:moveTo>
                <a:cubicBezTo>
                  <a:pt x="1011767" y="137722"/>
                  <a:pt x="2584873" y="-136035"/>
                  <a:pt x="3596640" y="127417"/>
                </a:cubicBezTo>
                <a:lnTo>
                  <a:pt x="5867400" y="774700"/>
                </a:lnTo>
                <a:lnTo>
                  <a:pt x="5863590" y="2794417"/>
                </a:lnTo>
                <a:lnTo>
                  <a:pt x="0" y="28007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Node&lt;E&gt; {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item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Node&lt;E&gt;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Node(E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Node&lt;E&gt;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item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5562600"/>
            <a:ext cx="7467600" cy="769441"/>
          </a:xfrm>
          <a:prstGeom prst="rect">
            <a:avLst/>
          </a:pr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Node&lt;String&gt;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last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Node&lt;String&gt;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last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8590" y="1800723"/>
            <a:ext cx="5566410" cy="843940"/>
            <a:chOff x="2743200" y="5105399"/>
            <a:chExt cx="6025215" cy="114874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5105399"/>
              <a:ext cx="5410200" cy="114874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544669" y="5410200"/>
              <a:ext cx="673577" cy="523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00" b="1" dirty="0" smtClean="0">
                  <a:solidFill>
                    <a:srgbClr val="2A00FF"/>
                  </a:solidFill>
                  <a:latin typeface="Courier New"/>
                </a:rPr>
                <a:t>Ali</a:t>
              </a:r>
              <a:endParaRPr lang="en-US" sz="1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27693" y="5410200"/>
              <a:ext cx="989371" cy="5236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900" b="1" dirty="0" err="1" smtClean="0">
                  <a:solidFill>
                    <a:srgbClr val="2A00FF"/>
                  </a:solidFill>
                  <a:latin typeface="Courier New"/>
                </a:rPr>
                <a:t>Taghi</a:t>
              </a:r>
              <a:endParaRPr lang="en-US" sz="19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77200" y="54218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70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مرور چند واسط و کلاس عام جاوا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76200"/>
            <a:ext cx="7924800" cy="3139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2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extends... implements...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 {...}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E get(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E set(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pPr lvl="1"/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533400" y="2965371"/>
            <a:ext cx="7696200" cy="3816429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Collection&lt;E&gt;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equals(Object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E get(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E set(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E remove(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List&lt;E&gt;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subList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fromIndex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toIndex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452640"/>
            <a:ext cx="3200400" cy="1652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مانند یک کلاس، یک واسط یا یک کلاس مجرد هم 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می‌تواند 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عام (</a:t>
            </a:r>
            <a:r>
              <a:rPr lang="en-US" sz="2600" dirty="0">
                <a:solidFill>
                  <a:prstClr val="black"/>
                </a:solidFill>
                <a:cs typeface="B Nazanin" pitchFamily="2" charset="-78"/>
              </a:rPr>
              <a:t>generic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) باشد</a:t>
            </a:r>
            <a:endParaRPr lang="en-US" sz="2600" dirty="0">
              <a:solidFill>
                <a:prstClr val="black"/>
              </a:solidFill>
              <a:cs typeface="B Nazani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4200" y="-609600"/>
            <a:ext cx="28575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-673100"/>
            <a:ext cx="3352800" cy="381000"/>
          </a:xfrm>
          <a:prstGeom prst="rect">
            <a:avLst/>
          </a:prstGeom>
          <a:solidFill>
            <a:srgbClr val="DBF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9 1.11111E-6 L -0.01459 0.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3.7037E-7 L -0.33125 0.53704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3" y="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0.1 L -0.01459 1.11111E-6 " pathEditMode="relative" rAng="0" ptsTypes="AA">
                                      <p:cBhvr>
                                        <p:cTn id="1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125 0.53704 L -0.01458 3.7037E-7 " pathEditMode="relative" rAng="0" ptsTypes="AA">
                                      <p:cBhvr>
                                        <p:cTn id="2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9" grpId="1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700" y="1066800"/>
            <a:ext cx="4737100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Map&lt;K,V&gt;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V get(Object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V put(K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V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V remove(Object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Set&lt;K&gt;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Collection&lt;V&gt; values();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4350603"/>
            <a:ext cx="8229600" cy="1938992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&lt;K,V&gt;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Map&lt;K,V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//extends... implements</a:t>
            </a:r>
            <a:r>
              <a:rPr lang="en-US" sz="24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1828800"/>
            <a:ext cx="3962400" cy="11326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امکان استفاده از چند «پارامتر نوع» 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در </a:t>
            </a:r>
            <a:r>
              <a:rPr lang="fa-IR" sz="2600" dirty="0">
                <a:solidFill>
                  <a:prstClr val="black"/>
                </a:solidFill>
                <a:cs typeface="B Nazanin" pitchFamily="2" charset="-78"/>
              </a:rPr>
              <a:t>یک کلاس </a:t>
            </a:r>
            <a:r>
              <a:rPr lang="fa-IR" sz="2600" dirty="0" smtClean="0">
                <a:solidFill>
                  <a:prstClr val="black"/>
                </a:solidFill>
                <a:cs typeface="B Nazanin" pitchFamily="2" charset="-78"/>
              </a:rPr>
              <a:t>عام </a:t>
            </a:r>
            <a:r>
              <a:rPr lang="fa-IR" sz="2300" dirty="0" smtClean="0">
                <a:solidFill>
                  <a:prstClr val="black"/>
                </a:solidFill>
                <a:cs typeface="B Nazanin" pitchFamily="2" charset="-78"/>
              </a:rPr>
              <a:t>(</a:t>
            </a:r>
            <a:r>
              <a:rPr lang="en-US" sz="2300" dirty="0" smtClean="0">
                <a:solidFill>
                  <a:prstClr val="black"/>
                </a:solidFill>
                <a:cs typeface="B Nazanin" pitchFamily="2" charset="-78"/>
              </a:rPr>
              <a:t>generic type</a:t>
            </a:r>
            <a:r>
              <a:rPr lang="fa-IR" sz="2300" dirty="0" smtClean="0">
                <a:solidFill>
                  <a:prstClr val="black"/>
                </a:solidFill>
                <a:cs typeface="B Nazanin" pitchFamily="2" charset="-78"/>
              </a:rPr>
              <a:t>)</a:t>
            </a:r>
            <a:endParaRPr lang="en-US" sz="23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72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نکته درباره انواع داده عام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هنگام تعریف متغیر از یک نوع عام، می‌توانیم نوع عام را با یک نوع مشخص تعیین کنیم</a:t>
            </a:r>
          </a:p>
          <a:p>
            <a:r>
              <a:rPr lang="fa-IR" sz="2400" dirty="0" smtClean="0"/>
              <a:t>مثلاً واسط </a:t>
            </a:r>
            <a:r>
              <a:rPr lang="en-US" sz="2400" dirty="0" smtClean="0"/>
              <a:t>List</a:t>
            </a:r>
            <a:r>
              <a:rPr lang="fa-IR" sz="2400" dirty="0" smtClean="0"/>
              <a:t> را در نظر بگیرید:</a:t>
            </a:r>
          </a:p>
          <a:p>
            <a:r>
              <a:rPr lang="fa-IR" sz="2400" dirty="0" smtClean="0"/>
              <a:t>هنگام ایجاد متغیر از جنس </a:t>
            </a:r>
            <a:r>
              <a:rPr lang="en-US" sz="2400" dirty="0" smtClean="0"/>
              <a:t>List</a:t>
            </a:r>
            <a:r>
              <a:rPr lang="fa-IR" sz="2400" dirty="0" smtClean="0"/>
              <a:t> ، می‌توانیم </a:t>
            </a:r>
            <a:r>
              <a:rPr lang="en-US" sz="2400" dirty="0" smtClean="0"/>
              <a:t>E</a:t>
            </a:r>
            <a:r>
              <a:rPr lang="fa-IR" sz="2400" dirty="0" smtClean="0"/>
              <a:t> را با نوع موردنظر جایگزین کنیم:</a:t>
            </a:r>
          </a:p>
          <a:p>
            <a:endParaRPr lang="fa-IR" sz="2400" dirty="0"/>
          </a:p>
          <a:p>
            <a:endParaRPr lang="fa-IR" sz="2400" dirty="0" smtClean="0"/>
          </a:p>
          <a:p>
            <a:r>
              <a:rPr lang="fa-IR" sz="2400" dirty="0" smtClean="0"/>
              <a:t>اما به عنوان «پارامتر نوع»، </a:t>
            </a:r>
            <a:r>
              <a:rPr lang="fa-IR" sz="2400" u="sng" dirty="0" smtClean="0"/>
              <a:t>نمی‌توانیم از انواع داده اولیه (مثل </a:t>
            </a:r>
            <a:r>
              <a:rPr lang="en-US" sz="2400" u="sng" dirty="0" smtClean="0"/>
              <a:t>double</a:t>
            </a:r>
            <a:r>
              <a:rPr lang="fa-IR" sz="2400" u="sng" dirty="0" smtClean="0"/>
              <a:t>) استفاده کنیم</a:t>
            </a:r>
            <a:endParaRPr lang="en-US" sz="2400" u="sng" dirty="0" smtClean="0"/>
          </a:p>
          <a:p>
            <a:pPr lvl="1"/>
            <a:r>
              <a:rPr lang="fa-IR" sz="2400" dirty="0" smtClean="0"/>
              <a:t>جایگزین </a:t>
            </a:r>
            <a:r>
              <a:rPr lang="en-US" sz="2400" dirty="0" smtClean="0"/>
              <a:t>E</a:t>
            </a:r>
            <a:r>
              <a:rPr lang="fa-IR" sz="2400" dirty="0" smtClean="0"/>
              <a:t> در مثال فوق فقط یک </a:t>
            </a:r>
            <a:r>
              <a:rPr lang="fa-IR" sz="2400" u="sng" dirty="0"/>
              <a:t>«</a:t>
            </a:r>
            <a:r>
              <a:rPr lang="fa-IR" sz="2400" u="sng" dirty="0" smtClean="0"/>
              <a:t>کلاس»</a:t>
            </a:r>
            <a:r>
              <a:rPr lang="fa-IR" sz="2400" dirty="0" smtClean="0"/>
              <a:t> می‌تواند باشد</a:t>
            </a:r>
          </a:p>
          <a:p>
            <a:r>
              <a:rPr lang="fa-IR" sz="2600" dirty="0" smtClean="0"/>
              <a:t>خطای کامپایل: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2286000" y="1828800"/>
            <a:ext cx="2819400" cy="430887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" y="2945487"/>
            <a:ext cx="32766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strs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ints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stus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5341203"/>
            <a:ext cx="358303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error1;</a:t>
            </a:r>
            <a:endParaRPr lang="fa-IR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error2;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5341203"/>
            <a:ext cx="790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فایده انواع داده عام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fa-IR" sz="2700" dirty="0">
                <a:solidFill>
                  <a:prstClr val="black"/>
                </a:solidFill>
              </a:rPr>
              <a:t>در زمان </a:t>
            </a:r>
            <a:r>
              <a:rPr lang="fa-IR" sz="2700" dirty="0" smtClean="0">
                <a:solidFill>
                  <a:prstClr val="black"/>
                </a:solidFill>
              </a:rPr>
              <a:t>کامپایل، از </a:t>
            </a:r>
            <a:r>
              <a:rPr lang="fa-IR" sz="2700" dirty="0">
                <a:solidFill>
                  <a:prstClr val="black"/>
                </a:solidFill>
              </a:rPr>
              <a:t>اشتباه برنامه‌نویس </a:t>
            </a:r>
            <a:r>
              <a:rPr lang="fa-IR" sz="2700" dirty="0" smtClean="0">
                <a:solidFill>
                  <a:prstClr val="black"/>
                </a:solidFill>
              </a:rPr>
              <a:t>جلوگیری می‌کند</a:t>
            </a:r>
            <a:r>
              <a:rPr lang="en-US" sz="2700" dirty="0" smtClean="0">
                <a:solidFill>
                  <a:prstClr val="black"/>
                </a:solidFill>
              </a:rPr>
              <a:t> </a:t>
            </a:r>
            <a:r>
              <a:rPr lang="fa-IR" sz="2700" dirty="0" smtClean="0">
                <a:solidFill>
                  <a:prstClr val="black"/>
                </a:solidFill>
              </a:rPr>
              <a:t>(پیش از اجرای برنامه)</a:t>
            </a:r>
          </a:p>
          <a:p>
            <a:pPr lvl="0"/>
            <a:r>
              <a:rPr lang="fa-IR" sz="2700" dirty="0" smtClean="0">
                <a:solidFill>
                  <a:prstClr val="black"/>
                </a:solidFill>
              </a:rPr>
              <a:t>اگر برنامه‌نویس متغیر </a:t>
            </a:r>
            <a:r>
              <a:rPr lang="en-US" sz="2700" dirty="0" err="1" smtClean="0">
                <a:solidFill>
                  <a:prstClr val="black"/>
                </a:solidFill>
              </a:rPr>
              <a:t>strs</a:t>
            </a:r>
            <a:r>
              <a:rPr lang="fa-IR" sz="2700" dirty="0" smtClean="0">
                <a:solidFill>
                  <a:prstClr val="black"/>
                </a:solidFill>
              </a:rPr>
              <a:t> را به این شکل تعریف کند:</a:t>
            </a:r>
            <a:br>
              <a:rPr lang="fa-IR" sz="2700" dirty="0" smtClean="0">
                <a:solidFill>
                  <a:prstClr val="black"/>
                </a:solidFill>
              </a:rPr>
            </a:br>
            <a:r>
              <a:rPr lang="fa-IR" sz="2700" dirty="0" smtClean="0">
                <a:solidFill>
                  <a:prstClr val="black"/>
                </a:solidFill>
              </a:rPr>
              <a:t>یعنی قرار است </a:t>
            </a:r>
            <a:r>
              <a:rPr lang="en-US" sz="2700" dirty="0" err="1" smtClean="0">
                <a:solidFill>
                  <a:prstClr val="black"/>
                </a:solidFill>
              </a:rPr>
              <a:t>strs</a:t>
            </a:r>
            <a:r>
              <a:rPr lang="fa-IR" sz="2700" dirty="0" smtClean="0">
                <a:solidFill>
                  <a:prstClr val="black"/>
                </a:solidFill>
              </a:rPr>
              <a:t> </a:t>
            </a:r>
            <a:r>
              <a:rPr lang="fa-IR" sz="2700" dirty="0" err="1" smtClean="0">
                <a:solidFill>
                  <a:prstClr val="black"/>
                </a:solidFill>
              </a:rPr>
              <a:t>لیستی</a:t>
            </a:r>
            <a:r>
              <a:rPr lang="fa-IR" sz="2700" dirty="0" smtClean="0">
                <a:solidFill>
                  <a:prstClr val="black"/>
                </a:solidFill>
              </a:rPr>
              <a:t> از رشته‌ها باشد</a:t>
            </a:r>
          </a:p>
          <a:p>
            <a:pPr lvl="0"/>
            <a:r>
              <a:rPr lang="fa-IR" sz="2700" dirty="0" smtClean="0">
                <a:solidFill>
                  <a:prstClr val="black"/>
                </a:solidFill>
              </a:rPr>
              <a:t>با </a:t>
            </a:r>
            <a:r>
              <a:rPr lang="fa-IR" sz="2700" dirty="0">
                <a:solidFill>
                  <a:prstClr val="black"/>
                </a:solidFill>
              </a:rPr>
              <a:t>ذکر پارامتر نوع </a:t>
            </a:r>
            <a:r>
              <a:rPr lang="fa-IR" sz="2700" dirty="0" smtClean="0">
                <a:solidFill>
                  <a:prstClr val="black"/>
                </a:solidFill>
              </a:rPr>
              <a:t>(رشته) و نظارت کامپایلر، برنامه نویس نمی‌تواند سهواً اشتباه کند</a:t>
            </a:r>
          </a:p>
          <a:p>
            <a:r>
              <a:rPr lang="fa-IR" sz="2700" dirty="0" smtClean="0">
                <a:solidFill>
                  <a:prstClr val="black"/>
                </a:solidFill>
              </a:rPr>
              <a:t>مثلاً برنامه‌نویس نمی‌تواند</a:t>
            </a:r>
            <a:r>
              <a:rPr lang="fa-IR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strs.add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Integer(5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fa-IR" sz="27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2700" dirty="0" smtClean="0">
                <a:solidFill>
                  <a:prstClr val="black"/>
                </a:solidFill>
              </a:rPr>
              <a:t>را فراخوانی کند</a:t>
            </a:r>
          </a:p>
          <a:p>
            <a:r>
              <a:rPr lang="fa-IR" sz="2700" dirty="0" smtClean="0">
                <a:solidFill>
                  <a:prstClr val="black"/>
                </a:solidFill>
              </a:rPr>
              <a:t>زیرا کامپایلر با یک </a:t>
            </a:r>
            <a:r>
              <a:rPr lang="en-US" sz="2700" dirty="0" smtClean="0">
                <a:solidFill>
                  <a:prstClr val="black"/>
                </a:solidFill>
              </a:rPr>
              <a:t>syntax error</a:t>
            </a:r>
            <a:r>
              <a:rPr lang="fa-IR" sz="2700" dirty="0" smtClean="0">
                <a:solidFill>
                  <a:prstClr val="black"/>
                </a:solidFill>
              </a:rPr>
              <a:t> جلوی آن را </a:t>
            </a:r>
            <a:r>
              <a:rPr lang="fa-IR" sz="2700" dirty="0" err="1" smtClean="0">
                <a:solidFill>
                  <a:prstClr val="black"/>
                </a:solidFill>
              </a:rPr>
              <a:t>می‌گیرد</a:t>
            </a:r>
            <a:endParaRPr lang="en-US" sz="2700" dirty="0" smtClean="0">
              <a:solidFill>
                <a:prstClr val="black"/>
              </a:solidFill>
            </a:endParaRPr>
          </a:p>
          <a:p>
            <a:r>
              <a:rPr lang="fa-IR" sz="2700" dirty="0" smtClean="0">
                <a:solidFill>
                  <a:prstClr val="black"/>
                </a:solidFill>
              </a:rPr>
              <a:t>به نوع عام </a:t>
            </a:r>
            <a:r>
              <a:rPr lang="fa-IR" sz="2400" dirty="0" smtClean="0">
                <a:solidFill>
                  <a:prstClr val="black"/>
                </a:solidFill>
              </a:rPr>
              <a:t>(</a:t>
            </a:r>
            <a:r>
              <a:rPr lang="en-US" sz="2300" dirty="0" smtClean="0">
                <a:solidFill>
                  <a:prstClr val="black"/>
                </a:solidFill>
              </a:rPr>
              <a:t>Generic Type</a:t>
            </a:r>
            <a:r>
              <a:rPr lang="fa-IR" sz="2400" dirty="0" smtClean="0">
                <a:solidFill>
                  <a:prstClr val="black"/>
                </a:solidFill>
              </a:rPr>
              <a:t>)</a:t>
            </a:r>
            <a:r>
              <a:rPr lang="fa-IR" sz="2700" dirty="0" smtClean="0">
                <a:solidFill>
                  <a:prstClr val="black"/>
                </a:solidFill>
              </a:rPr>
              <a:t> </a:t>
            </a:r>
            <a:r>
              <a:rPr lang="fa-IR" sz="2700" u="sng" dirty="0" smtClean="0">
                <a:solidFill>
                  <a:prstClr val="black"/>
                </a:solidFill>
              </a:rPr>
              <a:t>نوع </a:t>
            </a:r>
            <a:r>
              <a:rPr lang="fa-IR" sz="2700" u="sng" dirty="0" err="1" smtClean="0">
                <a:solidFill>
                  <a:prstClr val="black"/>
                </a:solidFill>
              </a:rPr>
              <a:t>پارامتردار</a:t>
            </a:r>
            <a:r>
              <a:rPr lang="fa-IR" sz="2700" u="sng" dirty="0" smtClean="0">
                <a:solidFill>
                  <a:prstClr val="black"/>
                </a:solidFill>
              </a:rPr>
              <a:t> </a:t>
            </a:r>
            <a:r>
              <a:rPr lang="fa-IR" sz="2400" u="sng" dirty="0" smtClean="0">
                <a:solidFill>
                  <a:prstClr val="black"/>
                </a:solidFill>
              </a:rPr>
              <a:t>(</a:t>
            </a:r>
            <a:r>
              <a:rPr lang="en-US" sz="2300" u="sng" dirty="0">
                <a:solidFill>
                  <a:prstClr val="black"/>
                </a:solidFill>
              </a:rPr>
              <a:t>Parameterized Types</a:t>
            </a:r>
            <a:r>
              <a:rPr lang="fa-IR" sz="2400" u="sng" dirty="0" smtClean="0">
                <a:solidFill>
                  <a:prstClr val="black"/>
                </a:solidFill>
              </a:rPr>
              <a:t>)</a:t>
            </a:r>
            <a:r>
              <a:rPr lang="fa-IR" sz="2700" dirty="0" smtClean="0">
                <a:solidFill>
                  <a:prstClr val="black"/>
                </a:solidFill>
              </a:rPr>
              <a:t> </a:t>
            </a:r>
            <a:r>
              <a:rPr lang="fa-IR" sz="2600" dirty="0" smtClean="0">
                <a:solidFill>
                  <a:prstClr val="black"/>
                </a:solidFill>
              </a:rPr>
              <a:t>هم </a:t>
            </a:r>
            <a:r>
              <a:rPr lang="fa-IR" sz="2600" dirty="0" err="1" smtClean="0">
                <a:solidFill>
                  <a:prstClr val="black"/>
                </a:solidFill>
              </a:rPr>
              <a:t>می‌گویند</a:t>
            </a:r>
            <a:endParaRPr lang="en-US" sz="2600" dirty="0" smtClean="0">
              <a:solidFill>
                <a:prstClr val="black"/>
              </a:solidFill>
            </a:endParaRPr>
          </a:p>
          <a:p>
            <a:pPr lvl="1"/>
            <a:r>
              <a:rPr lang="fa-IR" sz="2600" dirty="0" smtClean="0">
                <a:solidFill>
                  <a:prstClr val="black"/>
                </a:solidFill>
              </a:rPr>
              <a:t>در مثال فوق، </a:t>
            </a:r>
            <a:r>
              <a:rPr lang="en-US" sz="2600" dirty="0" smtClean="0">
                <a:solidFill>
                  <a:prstClr val="black"/>
                </a:solidFill>
              </a:rPr>
              <a:t>List</a:t>
            </a:r>
            <a:r>
              <a:rPr lang="fa-IR" sz="2600" dirty="0" smtClean="0">
                <a:solidFill>
                  <a:prstClr val="black"/>
                </a:solidFill>
              </a:rPr>
              <a:t> یک نوع عام یا </a:t>
            </a:r>
            <a:r>
              <a:rPr lang="fa-IR" sz="2600" dirty="0" err="1" smtClean="0">
                <a:solidFill>
                  <a:prstClr val="black"/>
                </a:solidFill>
              </a:rPr>
              <a:t>پارامتردار</a:t>
            </a:r>
            <a:r>
              <a:rPr lang="fa-IR" sz="2600" dirty="0" smtClean="0">
                <a:solidFill>
                  <a:prstClr val="black"/>
                </a:solidFill>
              </a:rPr>
              <a:t> است: </a:t>
            </a:r>
            <a:r>
              <a:rPr lang="en-US" sz="2600" dirty="0" smtClean="0">
                <a:solidFill>
                  <a:prstClr val="black"/>
                </a:solidFill>
              </a:rPr>
              <a:t>String</a:t>
            </a:r>
            <a:r>
              <a:rPr lang="fa-IR" sz="2600" dirty="0" smtClean="0">
                <a:solidFill>
                  <a:prstClr val="black"/>
                </a:solidFill>
              </a:rPr>
              <a:t> به عنوان پارامتر نوع</a:t>
            </a:r>
          </a:p>
          <a:p>
            <a:r>
              <a:rPr lang="fa-IR" sz="27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نکته</a:t>
            </a:r>
            <a:r>
              <a:rPr lang="fa-IR" sz="27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a-IR" sz="27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داده </a:t>
            </a:r>
            <a:r>
              <a:rPr lang="fa-IR" sz="27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عام </a:t>
            </a:r>
            <a:r>
              <a:rPr lang="fa-IR" sz="27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از </a:t>
            </a:r>
            <a:r>
              <a:rPr lang="fa-IR" sz="27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نسخه 5 به جاوا اضافه </a:t>
            </a:r>
            <a:r>
              <a:rPr lang="fa-IR" sz="27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شد. قبل</a:t>
            </a:r>
            <a:r>
              <a:rPr lang="fa-IR" sz="27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sz="27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از 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JDK1.5</a:t>
            </a:r>
            <a:r>
              <a:rPr lang="fa-IR" sz="2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sz="27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اصلاً 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</a:t>
            </a:r>
            <a:r>
              <a:rPr lang="fa-IR" sz="27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نداشتیم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839724"/>
            <a:ext cx="3098925" cy="446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strs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449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 کردن نوع عام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هنگام استفاده از یک نوع عام، از هر کلاسی به عنوان پارامتر نوع می‌توانیم استفاده کنیم</a:t>
            </a:r>
          </a:p>
          <a:p>
            <a:r>
              <a:rPr lang="fa-IR" sz="2400" dirty="0" smtClean="0"/>
              <a:t>ولی گاهی نیازمندیم که پارامتر نوع را محدود به انواع خاصی کنیم</a:t>
            </a:r>
          </a:p>
          <a:p>
            <a:r>
              <a:rPr lang="fa-IR" sz="2400" dirty="0" smtClean="0"/>
              <a:t>مثال:</a:t>
            </a:r>
            <a:endParaRPr lang="en-US" sz="2400" dirty="0" smtClean="0"/>
          </a:p>
          <a:p>
            <a:endParaRPr lang="en-US" sz="2400" dirty="0"/>
          </a:p>
          <a:p>
            <a:r>
              <a:rPr lang="fa-IR" sz="2400" dirty="0" smtClean="0"/>
              <a:t>در این‌جا، </a:t>
            </a:r>
            <a:r>
              <a:rPr lang="en-US" sz="2300" u="sng" dirty="0" smtClean="0"/>
              <a:t>extends</a:t>
            </a:r>
            <a:r>
              <a:rPr lang="fa-IR" sz="2400" dirty="0" smtClean="0"/>
              <a:t> یعنی «پارامتر نوع» باید زیرکلاس یا زیرواسط نوع مشخص‌شده باشد</a:t>
            </a:r>
            <a:endParaRPr lang="en-US" sz="2400" dirty="0" smtClean="0"/>
          </a:p>
          <a:p>
            <a:r>
              <a:rPr lang="fa-IR" sz="2400" dirty="0" smtClean="0"/>
              <a:t>مثال:</a:t>
            </a:r>
            <a:r>
              <a:rPr lang="fa-IR" sz="2400" dirty="0"/>
              <a:t> </a:t>
            </a:r>
            <a:r>
              <a:rPr lang="fa-IR" sz="2400" dirty="0" smtClean="0"/>
              <a:t>فرض کنید: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52400" y="2438400"/>
            <a:ext cx="71628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&lt;T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&gt;{...}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048000"/>
            <a:ext cx="8229600" cy="461665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inetrface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&gt;{...}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4648200"/>
            <a:ext cx="4038600" cy="15234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&lt;Double&gt;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sz="2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51" y="5406276"/>
            <a:ext cx="368111" cy="354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07" y="4669483"/>
            <a:ext cx="381416" cy="3636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64" y="5071959"/>
            <a:ext cx="381416" cy="3636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67200" y="4110335"/>
            <a:ext cx="256352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089" y="5816888"/>
            <a:ext cx="368111" cy="35480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876800" y="4800600"/>
            <a:ext cx="372721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&lt;Long&gt;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&lt;Float&gt;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&lt;Person&gt;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07" y="4821883"/>
            <a:ext cx="381416" cy="363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84" y="5224359"/>
            <a:ext cx="381416" cy="363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289" y="5969288"/>
            <a:ext cx="368111" cy="3548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523" y="5579924"/>
            <a:ext cx="381416" cy="363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962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نوع خام (</a:t>
            </a:r>
            <a:r>
              <a:rPr lang="en-US" dirty="0" smtClean="0"/>
              <a:t>Raw 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انواع داده عام را بدون تصریح «پارامتر نوع» هم می‌توان استفاده کرد</a:t>
            </a:r>
          </a:p>
          <a:p>
            <a:r>
              <a:rPr lang="fa-IR" sz="2600" dirty="0" smtClean="0"/>
              <a:t>در این صورت، کامپایلر حداقلِ محدودیت ممکن را برای این انواع اعمال می‌کند</a:t>
            </a:r>
          </a:p>
          <a:p>
            <a:r>
              <a:rPr lang="fa-IR" sz="2500" dirty="0" smtClean="0"/>
              <a:t>در این مثال، هر شیئی قابل افزودن</a:t>
            </a:r>
            <a:br>
              <a:rPr lang="fa-IR" sz="2500" dirty="0" smtClean="0"/>
            </a:br>
            <a:r>
              <a:rPr lang="fa-IR" sz="2500" dirty="0" smtClean="0"/>
              <a:t>به </a:t>
            </a:r>
            <a:r>
              <a:rPr lang="en-US" sz="2500" dirty="0" smtClean="0"/>
              <a:t>List</a:t>
            </a:r>
            <a:r>
              <a:rPr lang="fa-IR" sz="2500" dirty="0" smtClean="0"/>
              <a:t> است (محدودیتی نیست)</a:t>
            </a:r>
          </a:p>
          <a:p>
            <a:endParaRPr lang="fa-IR" sz="2500" dirty="0" smtClean="0"/>
          </a:p>
          <a:p>
            <a:r>
              <a:rPr lang="fa-IR" sz="2500" dirty="0" smtClean="0"/>
              <a:t>در </a:t>
            </a:r>
            <a:r>
              <a:rPr lang="fa-IR" sz="2500" dirty="0"/>
              <a:t>این مثال، </a:t>
            </a:r>
            <a:r>
              <a:rPr lang="fa-IR" sz="2500" dirty="0" smtClean="0"/>
              <a:t>فقط اشیائی از نوع 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Number</a:t>
            </a:r>
            <a:r>
              <a:rPr lang="fa-IR" sz="2500" dirty="0" smtClean="0"/>
              <a:t> (یا فرزندان </a:t>
            </a:r>
            <a:r>
              <a:rPr lang="en-US" sz="2500" dirty="0" smtClean="0"/>
              <a:t>Number</a:t>
            </a:r>
            <a:r>
              <a:rPr lang="fa-IR" sz="2500" dirty="0" smtClean="0"/>
              <a:t>)</a:t>
            </a:r>
            <a:br>
              <a:rPr lang="fa-IR" sz="2500" dirty="0" smtClean="0"/>
            </a:br>
            <a:r>
              <a:rPr lang="fa-IR" sz="2500" dirty="0" smtClean="0"/>
              <a:t>قابل استفاده در </a:t>
            </a:r>
            <a:r>
              <a:rPr lang="en-US" sz="2500" dirty="0" smtClean="0"/>
              <a:t>queue</a:t>
            </a:r>
            <a:r>
              <a:rPr lang="fa-IR" sz="2500" dirty="0" smtClean="0"/>
              <a:t> هستند</a:t>
            </a:r>
            <a:endParaRPr lang="fa-IR" sz="2500" dirty="0"/>
          </a:p>
        </p:txBody>
      </p:sp>
      <p:sp>
        <p:nvSpPr>
          <p:cNvPr id="4" name="Rectangle 3"/>
          <p:cNvSpPr/>
          <p:nvPr/>
        </p:nvSpPr>
        <p:spPr>
          <a:xfrm>
            <a:off x="76200" y="2334161"/>
            <a:ext cx="4876800" cy="1323439"/>
          </a:xfrm>
          <a:prstGeom prst="rect">
            <a:avLst/>
          </a:prstGeom>
          <a:solidFill>
            <a:srgbClr val="DBFBEC"/>
          </a:solidFill>
          <a:ln>
            <a:solidFill>
              <a:srgbClr val="218F6A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Integer(5));</a:t>
            </a:r>
          </a:p>
          <a:p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Character(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'#'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3705761"/>
            <a:ext cx="5410200" cy="1323439"/>
          </a:xfrm>
          <a:custGeom>
            <a:avLst/>
            <a:gdLst>
              <a:gd name="connsiteX0" fmla="*/ 0 w 6096000"/>
              <a:gd name="connsiteY0" fmla="*/ 0 h 1446550"/>
              <a:gd name="connsiteX1" fmla="*/ 6096000 w 6096000"/>
              <a:gd name="connsiteY1" fmla="*/ 0 h 1446550"/>
              <a:gd name="connsiteX2" fmla="*/ 6096000 w 6096000"/>
              <a:gd name="connsiteY2" fmla="*/ 1446550 h 1446550"/>
              <a:gd name="connsiteX3" fmla="*/ 0 w 6096000"/>
              <a:gd name="connsiteY3" fmla="*/ 1446550 h 1446550"/>
              <a:gd name="connsiteX4" fmla="*/ 0 w 6096000"/>
              <a:gd name="connsiteY4" fmla="*/ 0 h 1446550"/>
              <a:gd name="connsiteX0" fmla="*/ 0 w 6096000"/>
              <a:gd name="connsiteY0" fmla="*/ 0 h 1446550"/>
              <a:gd name="connsiteX1" fmla="*/ 6096000 w 6096000"/>
              <a:gd name="connsiteY1" fmla="*/ 0 h 1446550"/>
              <a:gd name="connsiteX2" fmla="*/ 5924550 w 6096000"/>
              <a:gd name="connsiteY2" fmla="*/ 789325 h 1446550"/>
              <a:gd name="connsiteX3" fmla="*/ 0 w 6096000"/>
              <a:gd name="connsiteY3" fmla="*/ 1446550 h 1446550"/>
              <a:gd name="connsiteX4" fmla="*/ 0 w 6096000"/>
              <a:gd name="connsiteY4" fmla="*/ 0 h 1446550"/>
              <a:gd name="connsiteX0" fmla="*/ 0 w 5924550"/>
              <a:gd name="connsiteY0" fmla="*/ 0 h 1446550"/>
              <a:gd name="connsiteX1" fmla="*/ 5895975 w 5924550"/>
              <a:gd name="connsiteY1" fmla="*/ 9525 h 1446550"/>
              <a:gd name="connsiteX2" fmla="*/ 5924550 w 5924550"/>
              <a:gd name="connsiteY2" fmla="*/ 789325 h 1446550"/>
              <a:gd name="connsiteX3" fmla="*/ 0 w 5924550"/>
              <a:gd name="connsiteY3" fmla="*/ 1446550 h 1446550"/>
              <a:gd name="connsiteX4" fmla="*/ 0 w 5924550"/>
              <a:gd name="connsiteY4" fmla="*/ 0 h 1446550"/>
              <a:gd name="connsiteX0" fmla="*/ 0 w 5962650"/>
              <a:gd name="connsiteY0" fmla="*/ 19050 h 1465600"/>
              <a:gd name="connsiteX1" fmla="*/ 5962650 w 5962650"/>
              <a:gd name="connsiteY1" fmla="*/ 0 h 1465600"/>
              <a:gd name="connsiteX2" fmla="*/ 5924550 w 5962650"/>
              <a:gd name="connsiteY2" fmla="*/ 808375 h 1465600"/>
              <a:gd name="connsiteX3" fmla="*/ 0 w 5962650"/>
              <a:gd name="connsiteY3" fmla="*/ 1465600 h 1465600"/>
              <a:gd name="connsiteX4" fmla="*/ 0 w 5962650"/>
              <a:gd name="connsiteY4" fmla="*/ 19050 h 14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2650" h="1465600">
                <a:moveTo>
                  <a:pt x="0" y="19050"/>
                </a:moveTo>
                <a:lnTo>
                  <a:pt x="5962650" y="0"/>
                </a:lnTo>
                <a:lnTo>
                  <a:pt x="5924550" y="808375"/>
                </a:lnTo>
                <a:lnTo>
                  <a:pt x="0" y="1465600"/>
                </a:lnTo>
                <a:lnTo>
                  <a:pt x="0" y="190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Number&gt;{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dequeue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...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029200"/>
            <a:ext cx="51816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NumbersQueue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.enqueue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Integer(1));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.enqueue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Double(3.14));</a:t>
            </a: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</a:rPr>
              <a:t>queue.enqueue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("Ali");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6477000"/>
            <a:ext cx="337486" cy="3252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" y="2334160"/>
            <a:ext cx="8534400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3713312"/>
            <a:ext cx="8534400" cy="3144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7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از نسخه 7 </a:t>
            </a:r>
            <a:r>
              <a:rPr lang="fa-IR" sz="2400" dirty="0"/>
              <a:t>(</a:t>
            </a:r>
            <a:r>
              <a:rPr lang="en-US" sz="2400" dirty="0"/>
              <a:t>java 1.7</a:t>
            </a:r>
            <a:r>
              <a:rPr lang="fa-IR" sz="2400" dirty="0"/>
              <a:t>) </a:t>
            </a:r>
            <a:r>
              <a:rPr lang="fa-IR" sz="2400" dirty="0" smtClean="0"/>
              <a:t>به بعد، «استنتاج نوع» برای انواع عام ممکن شده است</a:t>
            </a:r>
          </a:p>
          <a:p>
            <a:pPr algn="l" rtl="0"/>
            <a:r>
              <a:rPr lang="en-US" sz="2400" dirty="0" smtClean="0"/>
              <a:t>Type Inference</a:t>
            </a:r>
          </a:p>
          <a:p>
            <a:r>
              <a:rPr lang="fa-IR" sz="2400" dirty="0" smtClean="0"/>
              <a:t>به‌ويژه، ذکر نوع عام در هنگام </a:t>
            </a:r>
            <a:r>
              <a:rPr lang="fa-IR" sz="2400" dirty="0"/>
              <a:t>نمونه‌سازی </a:t>
            </a:r>
            <a:r>
              <a:rPr lang="fa-IR" sz="2400" dirty="0" smtClean="0"/>
              <a:t>از انواع عام لازم نیست (نوع آن استنتاج می‌شود)</a:t>
            </a:r>
          </a:p>
          <a:p>
            <a:pPr lvl="1"/>
            <a:r>
              <a:rPr lang="fa-IR" sz="2400" dirty="0" smtClean="0"/>
              <a:t>به این امکان، عملگر لوزی (</a:t>
            </a:r>
            <a:r>
              <a:rPr lang="en-US" sz="2400" dirty="0" smtClean="0"/>
              <a:t>diamond operator</a:t>
            </a:r>
            <a:r>
              <a:rPr lang="fa-IR" sz="2400" dirty="0" smtClean="0"/>
              <a:t>) می‌گویند</a:t>
            </a:r>
          </a:p>
          <a:p>
            <a:r>
              <a:rPr lang="fa-IR" sz="2400" dirty="0" smtClean="0"/>
              <a:t>مثال: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4048542"/>
            <a:ext cx="7848600" cy="2123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List&lt;Student&gt;&gt;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a-I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a-IR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List&lt;Student&gt;&gt;();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List&lt;Student&gt;&gt;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map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HashMap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0" y="4058067"/>
            <a:ext cx="12192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Rounded Rectangle 5"/>
          <p:cNvSpPr/>
          <p:nvPr/>
        </p:nvSpPr>
        <p:spPr>
          <a:xfrm>
            <a:off x="6096000" y="4448592"/>
            <a:ext cx="3048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ounded Rectangle 6"/>
          <p:cNvSpPr/>
          <p:nvPr/>
        </p:nvSpPr>
        <p:spPr>
          <a:xfrm>
            <a:off x="7048500" y="5791200"/>
            <a:ext cx="3048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8" name="Rounded Rectangle 7"/>
          <p:cNvSpPr/>
          <p:nvPr/>
        </p:nvSpPr>
        <p:spPr>
          <a:xfrm>
            <a:off x="2209800" y="5410200"/>
            <a:ext cx="35052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 9"/>
          <p:cNvSpPr/>
          <p:nvPr/>
        </p:nvSpPr>
        <p:spPr>
          <a:xfrm>
            <a:off x="7848600" y="4017734"/>
            <a:ext cx="8082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قدیمی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11082" y="4488924"/>
            <a:ext cx="700833" cy="461665"/>
          </a:xfrm>
          <a:prstGeom prst="rect">
            <a:avLst/>
          </a:prstGeom>
          <a:solidFill>
            <a:srgbClr val="DBFBEC"/>
          </a:solidFill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جدید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80387" y="5039230"/>
            <a:ext cx="8082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قدیمی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97577" y="5732235"/>
            <a:ext cx="700833" cy="461665"/>
          </a:xfrm>
          <a:prstGeom prst="rect">
            <a:avLst/>
          </a:prstGeom>
          <a:solidFill>
            <a:srgbClr val="DBFBEC"/>
          </a:solidFill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جدید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وراثت و انواع داده عام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sz="2400" dirty="0" smtClean="0"/>
              <a:t>1- یک </a:t>
            </a:r>
            <a:r>
              <a:rPr lang="fa-IR" sz="2400" dirty="0"/>
              <a:t>نوع </a:t>
            </a:r>
            <a:r>
              <a:rPr lang="fa-IR" sz="2400" dirty="0" err="1" smtClean="0"/>
              <a:t>غیرعام</a:t>
            </a:r>
            <a:r>
              <a:rPr lang="fa-IR" sz="2400" dirty="0"/>
              <a:t>، فرزند نوع </a:t>
            </a:r>
            <a:r>
              <a:rPr lang="fa-IR" sz="2400" dirty="0" err="1" smtClean="0"/>
              <a:t>غیرعام</a:t>
            </a:r>
            <a:r>
              <a:rPr lang="fa-IR" sz="2400" dirty="0" smtClean="0"/>
              <a:t> </a:t>
            </a:r>
            <a:r>
              <a:rPr lang="fa-IR" sz="2400" dirty="0"/>
              <a:t>دیگری </a:t>
            </a:r>
            <a:r>
              <a:rPr lang="fa-IR" sz="2400" dirty="0" smtClean="0"/>
              <a:t>باشد</a:t>
            </a:r>
            <a:endParaRPr lang="en-US" sz="2400" dirty="0" smtClean="0"/>
          </a:p>
          <a:p>
            <a:pPr marL="0" indent="0">
              <a:buNone/>
            </a:pPr>
            <a:r>
              <a:rPr lang="fa-IR" sz="2400" dirty="0" smtClean="0"/>
              <a:t>2- یک </a:t>
            </a:r>
            <a:r>
              <a:rPr lang="fa-IR" sz="2400" dirty="0"/>
              <a:t>نوع عام، فرزند یک نوع </a:t>
            </a:r>
            <a:r>
              <a:rPr lang="fa-IR" sz="2400" dirty="0" err="1"/>
              <a:t>غیرعام</a:t>
            </a:r>
            <a:r>
              <a:rPr lang="fa-IR" sz="2400" dirty="0"/>
              <a:t> </a:t>
            </a:r>
            <a:r>
              <a:rPr lang="fa-IR" sz="2400" dirty="0" smtClean="0"/>
              <a:t>باشد</a:t>
            </a:r>
          </a:p>
          <a:p>
            <a:endParaRPr lang="fa-IR" sz="800" dirty="0"/>
          </a:p>
          <a:p>
            <a:pPr marL="0" indent="0">
              <a:buNone/>
            </a:pPr>
            <a:r>
              <a:rPr lang="fa-IR" sz="2400" dirty="0" smtClean="0"/>
              <a:t>3- یک نوع </a:t>
            </a:r>
            <a:r>
              <a:rPr lang="fa-IR" sz="2400" dirty="0" err="1" smtClean="0"/>
              <a:t>غیرعام</a:t>
            </a:r>
            <a:r>
              <a:rPr lang="fa-IR" sz="2400" dirty="0" smtClean="0"/>
              <a:t>، </a:t>
            </a:r>
            <a:br>
              <a:rPr lang="fa-IR" sz="2400" dirty="0" smtClean="0"/>
            </a:br>
            <a:r>
              <a:rPr lang="fa-IR" sz="2400" dirty="0" smtClean="0"/>
              <a:t>فرزند یک نوع عام باشد</a:t>
            </a:r>
          </a:p>
          <a:p>
            <a:pPr lvl="1"/>
            <a:r>
              <a:rPr lang="fa-IR" sz="2400" dirty="0" smtClean="0"/>
              <a:t>در این صورت، </a:t>
            </a:r>
            <a:r>
              <a:rPr lang="fa-IR" sz="2400" dirty="0" err="1" smtClean="0"/>
              <a:t>زیرکلاس</a:t>
            </a:r>
            <a:r>
              <a:rPr lang="fa-IR" sz="2400" dirty="0" smtClean="0"/>
              <a:t> عام بودن را کنار </a:t>
            </a:r>
            <a:r>
              <a:rPr lang="fa-IR" sz="2400" dirty="0" err="1" smtClean="0"/>
              <a:t>می‌گذارد</a:t>
            </a:r>
            <a:endParaRPr lang="fa-IR" sz="2400" dirty="0" smtClean="0"/>
          </a:p>
          <a:p>
            <a:pPr lvl="1"/>
            <a:r>
              <a:rPr lang="fa-IR" sz="2400" dirty="0" err="1" smtClean="0"/>
              <a:t>زیرکلاس</a:t>
            </a:r>
            <a:r>
              <a:rPr lang="fa-IR" sz="2400" dirty="0" smtClean="0"/>
              <a:t> تعیین می‌کند از چه نوع خاصی به جای پارامتر نوع </a:t>
            </a:r>
            <a:r>
              <a:rPr lang="fa-IR" sz="2400" dirty="0" err="1" smtClean="0"/>
              <a:t>اَبَرکلاس</a:t>
            </a:r>
            <a:r>
              <a:rPr lang="fa-IR" sz="2400" dirty="0" smtClean="0"/>
              <a:t> استفاده می‌کند</a:t>
            </a:r>
          </a:p>
          <a:p>
            <a:pPr marL="365760" lvl="1" indent="0">
              <a:buNone/>
            </a:pPr>
            <a:endParaRPr lang="fa-IR" sz="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fa-IR" sz="2400" dirty="0" smtClean="0"/>
              <a:t>4- یک نوع عام، فرزند یک نوع عام باشد</a:t>
            </a:r>
          </a:p>
          <a:p>
            <a:pPr lvl="1">
              <a:lnSpc>
                <a:spcPct val="120000"/>
              </a:lnSpc>
            </a:pPr>
            <a:r>
              <a:rPr lang="fa-IR" sz="2400" dirty="0" smtClean="0"/>
              <a:t>در این صورت می‌تواند پارامتر نوع را محدودتر کند</a:t>
            </a:r>
            <a:endParaRPr lang="fa-IR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76200"/>
            <a:ext cx="358140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یک نوع عام یا </a:t>
            </a:r>
            <a:r>
              <a:rPr lang="fa-I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غیرعام</a:t>
            </a:r>
            <a:r>
              <a:rPr lang="fa-I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می‌تواند از یک نوع عام یا </a:t>
            </a:r>
            <a:r>
              <a:rPr lang="fa-I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غیرعام</a:t>
            </a:r>
            <a:r>
              <a:rPr lang="fa-I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ارث‎بری</a:t>
            </a:r>
            <a:r>
              <a:rPr lang="fa-I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کند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3276600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A{}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7943" y="1828800"/>
            <a:ext cx="3916457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Box&lt;T&gt;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B{}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702004"/>
            <a:ext cx="6248400" cy="1107996"/>
          </a:xfrm>
          <a:custGeom>
            <a:avLst/>
            <a:gdLst>
              <a:gd name="connsiteX0" fmla="*/ 0 w 6248400"/>
              <a:gd name="connsiteY0" fmla="*/ 0 h 1107996"/>
              <a:gd name="connsiteX1" fmla="*/ 6248400 w 6248400"/>
              <a:gd name="connsiteY1" fmla="*/ 0 h 1107996"/>
              <a:gd name="connsiteX2" fmla="*/ 6248400 w 6248400"/>
              <a:gd name="connsiteY2" fmla="*/ 1107996 h 1107996"/>
              <a:gd name="connsiteX3" fmla="*/ 0 w 6248400"/>
              <a:gd name="connsiteY3" fmla="*/ 1107996 h 1107996"/>
              <a:gd name="connsiteX4" fmla="*/ 0 w 6248400"/>
              <a:gd name="connsiteY4" fmla="*/ 0 h 1107996"/>
              <a:gd name="connsiteX0" fmla="*/ 0 w 6248400"/>
              <a:gd name="connsiteY0" fmla="*/ 0 h 1107996"/>
              <a:gd name="connsiteX1" fmla="*/ 6248400 w 6248400"/>
              <a:gd name="connsiteY1" fmla="*/ 0 h 1107996"/>
              <a:gd name="connsiteX2" fmla="*/ 6225540 w 6248400"/>
              <a:gd name="connsiteY2" fmla="*/ 639366 h 1107996"/>
              <a:gd name="connsiteX3" fmla="*/ 0 w 6248400"/>
              <a:gd name="connsiteY3" fmla="*/ 1107996 h 1107996"/>
              <a:gd name="connsiteX4" fmla="*/ 0 w 6248400"/>
              <a:gd name="connsiteY4" fmla="*/ 0 h 110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8400" h="1107996">
                <a:moveTo>
                  <a:pt x="0" y="0"/>
                </a:moveTo>
                <a:lnTo>
                  <a:pt x="6248400" y="0"/>
                </a:lnTo>
                <a:lnTo>
                  <a:pt x="6225540" y="639366"/>
                </a:lnTo>
                <a:lnTo>
                  <a:pt x="0" y="1107996"/>
                </a:lnTo>
                <a:lnTo>
                  <a:pt x="0" y="0"/>
                </a:lnTo>
                <a:close/>
              </a:path>
            </a:pathLst>
          </a:cu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add(Integer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52400" y="5969913"/>
            <a:ext cx="8839200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&lt;T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List&lt;T&gt;{}</a:t>
            </a:r>
          </a:p>
        </p:txBody>
      </p:sp>
    </p:spTree>
    <p:extLst>
      <p:ext uri="{BB962C8B-B14F-4D97-AF65-F5344CB8AC3E}">
        <p14:creationId xmlns:p14="http://schemas.microsoft.com/office/powerpoint/2010/main" val="5561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عام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عام (</a:t>
            </a:r>
            <a:r>
              <a:rPr lang="en-US" dirty="0" smtClean="0"/>
              <a:t>Generic Method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fa-IR" sz="2600" dirty="0" smtClean="0"/>
              <a:t>دیدیم متدهای یک کلاس عام می‌توانند از نوع داده عام آن کلاس استفاده کنند</a:t>
            </a:r>
          </a:p>
          <a:p>
            <a:pPr lvl="1">
              <a:lnSpc>
                <a:spcPct val="125000"/>
              </a:lnSpc>
            </a:pPr>
            <a:r>
              <a:rPr lang="fa-IR" sz="2400" dirty="0" smtClean="0"/>
              <a:t>به عنوان پارامتر یا نوع داده برگشتی:</a:t>
            </a:r>
            <a:endParaRPr lang="en-US" sz="2400" dirty="0" smtClean="0"/>
          </a:p>
          <a:p>
            <a:pPr>
              <a:lnSpc>
                <a:spcPct val="125000"/>
              </a:lnSpc>
            </a:pPr>
            <a:r>
              <a:rPr lang="fa-IR" sz="2600" dirty="0" smtClean="0"/>
              <a:t>اما یک متد، خود نیز می‌تواند </a:t>
            </a:r>
            <a:br>
              <a:rPr lang="fa-IR" sz="2600" dirty="0" smtClean="0"/>
            </a:br>
            <a:r>
              <a:rPr lang="fa-IR" sz="2600" dirty="0" smtClean="0"/>
              <a:t>نوعی عام را به عنوان «پارامتر نوع» معرفی کند</a:t>
            </a:r>
          </a:p>
          <a:p>
            <a:pPr lvl="1">
              <a:lnSpc>
                <a:spcPct val="125000"/>
              </a:lnSpc>
            </a:pPr>
            <a:r>
              <a:rPr lang="fa-IR" sz="2400" dirty="0" smtClean="0"/>
              <a:t>نوعی غیر از آن چه در کلاس تعیین شده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fa-IR" sz="2400" dirty="0" smtClean="0"/>
              <a:t>(</a:t>
            </a:r>
            <a:r>
              <a:rPr lang="fa-IR" sz="2400" dirty="0"/>
              <a:t>مثلاً </a:t>
            </a:r>
            <a:r>
              <a:rPr lang="fa-IR" sz="2400" dirty="0" smtClean="0"/>
              <a:t>نوعی غیر از </a:t>
            </a:r>
            <a:r>
              <a:rPr lang="en-US" sz="2400" dirty="0" smtClean="0"/>
              <a:t>E</a:t>
            </a:r>
            <a:r>
              <a:rPr lang="fa-IR" sz="2400" dirty="0" smtClean="0"/>
              <a:t> در کلاس فوق)</a:t>
            </a:r>
          </a:p>
          <a:p>
            <a:pPr lvl="1">
              <a:lnSpc>
                <a:spcPct val="125000"/>
              </a:lnSpc>
            </a:pPr>
            <a:r>
              <a:rPr lang="fa-IR" sz="2400" dirty="0" smtClean="0"/>
              <a:t>حتی برای متدهایی که در کلاس‌های غیرعام قرار دارند</a:t>
            </a:r>
          </a:p>
          <a:p>
            <a:pPr lvl="1">
              <a:lnSpc>
                <a:spcPct val="125000"/>
              </a:lnSpc>
            </a:pPr>
            <a:r>
              <a:rPr lang="fa-IR" sz="2400" dirty="0" smtClean="0"/>
              <a:t>به این متدها، متد عام (</a:t>
            </a:r>
            <a:r>
              <a:rPr lang="en-US" sz="2400" dirty="0" smtClean="0"/>
              <a:t>Generic Method</a:t>
            </a:r>
            <a:r>
              <a:rPr lang="fa-IR" sz="2400" dirty="0" smtClean="0"/>
              <a:t>) گفته می‌شود</a:t>
            </a:r>
          </a:p>
          <a:p>
            <a:pPr lvl="1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6200" y="1830050"/>
            <a:ext cx="5029200" cy="1446550"/>
          </a:xfrm>
          <a:custGeom>
            <a:avLst/>
            <a:gdLst>
              <a:gd name="connsiteX0" fmla="*/ 0 w 5334000"/>
              <a:gd name="connsiteY0" fmla="*/ 0 h 1446550"/>
              <a:gd name="connsiteX1" fmla="*/ 5334000 w 5334000"/>
              <a:gd name="connsiteY1" fmla="*/ 0 h 1446550"/>
              <a:gd name="connsiteX2" fmla="*/ 5334000 w 5334000"/>
              <a:gd name="connsiteY2" fmla="*/ 1446550 h 1446550"/>
              <a:gd name="connsiteX3" fmla="*/ 0 w 5334000"/>
              <a:gd name="connsiteY3" fmla="*/ 1446550 h 1446550"/>
              <a:gd name="connsiteX4" fmla="*/ 0 w 5334000"/>
              <a:gd name="connsiteY4" fmla="*/ 0 h 1446550"/>
              <a:gd name="connsiteX0" fmla="*/ 0 w 5334000"/>
              <a:gd name="connsiteY0" fmla="*/ 0 h 1446550"/>
              <a:gd name="connsiteX1" fmla="*/ 5334000 w 5334000"/>
              <a:gd name="connsiteY1" fmla="*/ 0 h 1446550"/>
              <a:gd name="connsiteX2" fmla="*/ 5334000 w 5334000"/>
              <a:gd name="connsiteY2" fmla="*/ 1002050 h 1446550"/>
              <a:gd name="connsiteX3" fmla="*/ 0 w 5334000"/>
              <a:gd name="connsiteY3" fmla="*/ 1446550 h 1446550"/>
              <a:gd name="connsiteX4" fmla="*/ 0 w 5334000"/>
              <a:gd name="connsiteY4" fmla="*/ 0 h 1446550"/>
              <a:gd name="connsiteX0" fmla="*/ 0 w 5334000"/>
              <a:gd name="connsiteY0" fmla="*/ 0 h 1446550"/>
              <a:gd name="connsiteX1" fmla="*/ 5334000 w 5334000"/>
              <a:gd name="connsiteY1" fmla="*/ 0 h 1446550"/>
              <a:gd name="connsiteX2" fmla="*/ 5323898 w 5334000"/>
              <a:gd name="connsiteY2" fmla="*/ 1059200 h 1446550"/>
              <a:gd name="connsiteX3" fmla="*/ 0 w 5334000"/>
              <a:gd name="connsiteY3" fmla="*/ 1446550 h 1446550"/>
              <a:gd name="connsiteX4" fmla="*/ 0 w 5334000"/>
              <a:gd name="connsiteY4" fmla="*/ 0 h 1446550"/>
              <a:gd name="connsiteX0" fmla="*/ 0 w 5334000"/>
              <a:gd name="connsiteY0" fmla="*/ 0 h 1446550"/>
              <a:gd name="connsiteX1" fmla="*/ 5334000 w 5334000"/>
              <a:gd name="connsiteY1" fmla="*/ 409575 h 1446550"/>
              <a:gd name="connsiteX2" fmla="*/ 5323898 w 5334000"/>
              <a:gd name="connsiteY2" fmla="*/ 1059200 h 1446550"/>
              <a:gd name="connsiteX3" fmla="*/ 0 w 5334000"/>
              <a:gd name="connsiteY3" fmla="*/ 1446550 h 1446550"/>
              <a:gd name="connsiteX4" fmla="*/ 0 w 5334000"/>
              <a:gd name="connsiteY4" fmla="*/ 0 h 1446550"/>
              <a:gd name="connsiteX0" fmla="*/ 0 w 5334000"/>
              <a:gd name="connsiteY0" fmla="*/ 0 h 1446550"/>
              <a:gd name="connsiteX1" fmla="*/ 5334000 w 5334000"/>
              <a:gd name="connsiteY1" fmla="*/ 409575 h 1446550"/>
              <a:gd name="connsiteX2" fmla="*/ 5323898 w 5334000"/>
              <a:gd name="connsiteY2" fmla="*/ 1059200 h 1446550"/>
              <a:gd name="connsiteX3" fmla="*/ 0 w 5334000"/>
              <a:gd name="connsiteY3" fmla="*/ 1446550 h 1446550"/>
              <a:gd name="connsiteX4" fmla="*/ 0 w 5334000"/>
              <a:gd name="connsiteY4" fmla="*/ 0 h 14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1446550">
                <a:moveTo>
                  <a:pt x="0" y="0"/>
                </a:moveTo>
                <a:cubicBezTo>
                  <a:pt x="1778000" y="136525"/>
                  <a:pt x="3667125" y="-88900"/>
                  <a:pt x="5334000" y="409575"/>
                </a:cubicBezTo>
                <a:cubicBezTo>
                  <a:pt x="5330633" y="762642"/>
                  <a:pt x="5327265" y="706133"/>
                  <a:pt x="5323898" y="1059200"/>
                </a:cubicBezTo>
                <a:lnTo>
                  <a:pt x="0" y="14465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&lt;E&gt;</a:t>
            </a:r>
            <a:r>
              <a:rPr lang="en-US" sz="22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 get(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{...}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76200" y="5334000"/>
            <a:ext cx="53340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GenericClass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f(E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3311604"/>
            <a:ext cx="43434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NotGeneric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E f(E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10" name="Rounded Rectangle 9"/>
          <p:cNvSpPr/>
          <p:nvPr/>
        </p:nvSpPr>
        <p:spPr>
          <a:xfrm>
            <a:off x="1524000" y="3684627"/>
            <a:ext cx="495300" cy="3619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1524000" y="5734050"/>
            <a:ext cx="495300" cy="3619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5802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1017925"/>
            <a:ext cx="8839200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NotGeneric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&lt;T&gt; T </a:t>
            </a:r>
            <a:r>
              <a:rPr lang="fr-FR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chooseRandom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fr-FR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T </a:t>
            </a:r>
            <a:r>
              <a:rPr lang="fr-FR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fr-F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if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Random().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nextFloat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()&gt;0.5)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&lt;E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Comparable&gt; E max(E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&gt; 0 ?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573250"/>
            <a:ext cx="8077200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NotGeneric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chooseRandom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NotGeneric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chooseRandom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NotGeneric.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</a:p>
          <a:p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NotGeneric.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i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600" y="1400175"/>
            <a:ext cx="571500" cy="3619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ounded Rectangle 8"/>
          <p:cNvSpPr/>
          <p:nvPr/>
        </p:nvSpPr>
        <p:spPr>
          <a:xfrm>
            <a:off x="2514600" y="3048000"/>
            <a:ext cx="3352800" cy="36195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456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smtClean="0"/>
              <a:t>فرض کنید از شما خواسته شده واسط </a:t>
            </a:r>
            <a:r>
              <a:rPr lang="en-US" sz="2600" dirty="0" smtClean="0"/>
              <a:t>Set</a:t>
            </a:r>
            <a:r>
              <a:rPr lang="fa-IR" sz="2600" dirty="0" smtClean="0"/>
              <a:t> و کلاس </a:t>
            </a:r>
            <a:r>
              <a:rPr lang="en-US" sz="2600" dirty="0" err="1" smtClean="0"/>
              <a:t>HashSet</a:t>
            </a:r>
            <a:r>
              <a:rPr lang="fa-IR" sz="2600" dirty="0" smtClean="0"/>
              <a:t> را تعریف کنید</a:t>
            </a:r>
          </a:p>
          <a:p>
            <a:pPr lvl="1"/>
            <a:r>
              <a:rPr lang="fa-IR" sz="2400" dirty="0" smtClean="0"/>
              <a:t>می‌دانیم </a:t>
            </a:r>
            <a:r>
              <a:rPr lang="en-US" sz="2400" dirty="0" smtClean="0"/>
              <a:t>Set</a:t>
            </a:r>
            <a:r>
              <a:rPr lang="fa-IR" sz="2400" dirty="0" smtClean="0"/>
              <a:t> و </a:t>
            </a:r>
            <a:r>
              <a:rPr lang="en-US" sz="2400" dirty="0" err="1" smtClean="0"/>
              <a:t>HashSet</a:t>
            </a:r>
            <a:r>
              <a:rPr lang="fa-IR" sz="2400" dirty="0" smtClean="0"/>
              <a:t> از </a:t>
            </a:r>
            <a:r>
              <a:rPr lang="fa-IR" sz="2400" dirty="0"/>
              <a:t>انواع </a:t>
            </a:r>
            <a:r>
              <a:rPr lang="fa-IR" sz="2400" dirty="0" smtClean="0"/>
              <a:t>عام، </a:t>
            </a:r>
            <a:r>
              <a:rPr lang="fa-IR" sz="2400" dirty="0"/>
              <a:t>و دارای متد </a:t>
            </a:r>
            <a:r>
              <a:rPr lang="en-US" sz="2400" dirty="0"/>
              <a:t>add</a:t>
            </a:r>
            <a:r>
              <a:rPr lang="fa-IR" sz="2400" dirty="0"/>
              <a:t> </a:t>
            </a:r>
            <a:r>
              <a:rPr lang="fa-IR" sz="2400" dirty="0" smtClean="0"/>
              <a:t>هستند</a:t>
            </a:r>
          </a:p>
          <a:p>
            <a:pPr lvl="1"/>
            <a:r>
              <a:rPr lang="fa-IR" sz="2400" dirty="0" smtClean="0"/>
              <a:t>فرض کنید متد دیگری در این انواع وجود ندارد</a:t>
            </a:r>
          </a:p>
          <a:p>
            <a:r>
              <a:rPr lang="fa-IR" sz="2600" dirty="0" smtClean="0"/>
              <a:t>تعریف واسط </a:t>
            </a:r>
            <a:r>
              <a:rPr lang="en-US" sz="2600" dirty="0" smtClean="0"/>
              <a:t>Set</a:t>
            </a:r>
            <a:r>
              <a:rPr lang="fa-IR" sz="2600" dirty="0" smtClean="0"/>
              <a:t> و کلاس </a:t>
            </a:r>
            <a:r>
              <a:rPr lang="en-US" sz="2600" dirty="0" err="1" smtClean="0"/>
              <a:t>HashSet</a:t>
            </a:r>
            <a:r>
              <a:rPr lang="fa-IR" sz="2600" dirty="0" smtClean="0"/>
              <a:t> را بنویسید (هر کدام در سه خط)</a:t>
            </a:r>
            <a:br>
              <a:rPr lang="fa-IR" sz="2600" dirty="0" smtClean="0"/>
            </a:br>
            <a:r>
              <a:rPr lang="fa-IR" sz="2600" dirty="0" smtClean="0"/>
              <a:t>(تعریف بدنه </a:t>
            </a:r>
            <a:r>
              <a:rPr lang="en-US" sz="2600" dirty="0" smtClean="0"/>
              <a:t>add</a:t>
            </a:r>
            <a:r>
              <a:rPr lang="fa-IR" sz="2600" dirty="0" smtClean="0"/>
              <a:t> در </a:t>
            </a:r>
            <a:r>
              <a:rPr lang="en-US" sz="2600" dirty="0" err="1" smtClean="0"/>
              <a:t>HashSet</a:t>
            </a:r>
            <a:r>
              <a:rPr lang="fa-IR" sz="2600" dirty="0" smtClean="0"/>
              <a:t> لازم نیست)</a:t>
            </a:r>
          </a:p>
          <a:p>
            <a:r>
              <a:rPr lang="fa-IR" sz="2600" dirty="0" smtClean="0"/>
              <a:t>پاسخ:</a:t>
            </a:r>
          </a:p>
          <a:p>
            <a:pPr lvl="1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" y="4149804"/>
            <a:ext cx="64008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Set&lt;E&gt;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Collection&lt;E&gt;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292804"/>
            <a:ext cx="5791200" cy="1107996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Set&lt;T&gt;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add(T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0800" y="4715673"/>
            <a:ext cx="2667000" cy="1532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(البته این پاسخ با تعریف واقعی </a:t>
            </a:r>
            <a:r>
              <a:rPr lang="en-US" sz="2200" dirty="0" smtClean="0">
                <a:solidFill>
                  <a:prstClr val="black"/>
                </a:solidFill>
                <a:cs typeface="B Nazanin" pitchFamily="2" charset="-78"/>
              </a:rPr>
              <a:t>Set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و </a:t>
            </a:r>
            <a:r>
              <a:rPr lang="en-US" sz="2200" dirty="0" err="1" smtClean="0">
                <a:solidFill>
                  <a:prstClr val="black"/>
                </a:solidFill>
                <a:cs typeface="B Nazanin" pitchFamily="2" charset="-78"/>
              </a:rPr>
              <a:t>HashSet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تفاوت‌هایی دارد)</a:t>
            </a:r>
            <a:endParaRPr lang="fa-IR" sz="24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10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600" dirty="0" err="1" smtClean="0"/>
              <a:t>می‌دانیم</a:t>
            </a:r>
            <a:r>
              <a:rPr lang="fa-IR" sz="2600" dirty="0" smtClean="0"/>
              <a:t> واسط </a:t>
            </a:r>
            <a:r>
              <a:rPr lang="en-US" sz="2600" dirty="0" smtClean="0"/>
              <a:t>Map</a:t>
            </a:r>
            <a:r>
              <a:rPr lang="fa-IR" sz="2600" dirty="0" smtClean="0"/>
              <a:t> به شکل زیر تعریف شده است:</a:t>
            </a:r>
          </a:p>
          <a:p>
            <a:endParaRPr lang="fa-IR" sz="2600" dirty="0"/>
          </a:p>
          <a:p>
            <a:r>
              <a:rPr lang="fa-IR" sz="2600" dirty="0" smtClean="0"/>
              <a:t>امضای متدهای </a:t>
            </a:r>
            <a:r>
              <a:rPr lang="en-US" sz="2600" dirty="0" err="1" smtClean="0"/>
              <a:t>keySet</a:t>
            </a:r>
            <a:r>
              <a:rPr lang="fa-IR" sz="2600" dirty="0" smtClean="0"/>
              <a:t> و </a:t>
            </a:r>
            <a:r>
              <a:rPr lang="en-US" sz="2600" dirty="0" smtClean="0"/>
              <a:t>values</a:t>
            </a:r>
            <a:r>
              <a:rPr lang="fa-IR" sz="2600" dirty="0" smtClean="0"/>
              <a:t> در این واسط چگونه است؟</a:t>
            </a:r>
          </a:p>
          <a:p>
            <a:pPr lvl="1"/>
            <a:r>
              <a:rPr lang="fa-IR" sz="2400" dirty="0" smtClean="0"/>
              <a:t>یادآوری: </a:t>
            </a:r>
            <a:r>
              <a:rPr lang="en-US" sz="2400" dirty="0" err="1" smtClean="0"/>
              <a:t>keySet</a:t>
            </a:r>
            <a:r>
              <a:rPr lang="fa-IR" sz="2400" dirty="0" smtClean="0"/>
              <a:t> </a:t>
            </a:r>
            <a:r>
              <a:rPr lang="fa-IR" sz="2400" dirty="0" err="1" smtClean="0"/>
              <a:t>کلیدها</a:t>
            </a:r>
            <a:r>
              <a:rPr lang="fa-IR" sz="2400" dirty="0" smtClean="0"/>
              <a:t> و </a:t>
            </a:r>
            <a:r>
              <a:rPr lang="en-US" sz="2400" dirty="0" smtClean="0"/>
              <a:t>values</a:t>
            </a:r>
            <a:r>
              <a:rPr lang="fa-IR" sz="2400" dirty="0" smtClean="0"/>
              <a:t> مقادیر موجود در </a:t>
            </a:r>
            <a:r>
              <a:rPr lang="en-US" sz="2400" dirty="0" smtClean="0"/>
              <a:t>map</a:t>
            </a:r>
            <a:r>
              <a:rPr lang="fa-IR" sz="2400" dirty="0" smtClean="0"/>
              <a:t> را </a:t>
            </a:r>
            <a:r>
              <a:rPr lang="fa-IR" sz="2400" dirty="0" err="1" smtClean="0"/>
              <a:t>برمی‌گردانند</a:t>
            </a:r>
            <a:endParaRPr lang="fa-IR" sz="2400" dirty="0" smtClean="0"/>
          </a:p>
          <a:p>
            <a:endParaRPr lang="fa-IR" sz="2800" dirty="0" smtClean="0"/>
          </a:p>
          <a:p>
            <a:r>
              <a:rPr lang="fa-IR" sz="2800" dirty="0" smtClean="0"/>
              <a:t>پاسخ: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392286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Map&lt;K,V&gt;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670048"/>
            <a:ext cx="4570482" cy="892552"/>
          </a:xfrm>
          <a:prstGeom prst="rect">
            <a:avLst/>
          </a:prstGeom>
          <a:solidFill>
            <a:srgbClr val="DBFBEC"/>
          </a:solidFill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Set&lt;K&gt;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keySet</a:t>
            </a:r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a-IR" sz="2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Collection&lt;V&gt; values();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49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کلاس </a:t>
            </a:r>
            <a:r>
              <a:rPr lang="en-US" dirty="0" smtClean="0"/>
              <a:t>Box&lt;T&gt;</a:t>
            </a:r>
            <a:r>
              <a:rPr lang="fa-IR" dirty="0" smtClean="0"/>
              <a:t> را پیاده‌سازی کنید</a:t>
            </a:r>
          </a:p>
          <a:p>
            <a:pPr lvl="1"/>
            <a:r>
              <a:rPr lang="fa-IR" dirty="0" smtClean="0"/>
              <a:t>استفاده از پارامتر نوع به عنوان نوع فیلد، پارامتر و مقدار برگشتی</a:t>
            </a:r>
          </a:p>
          <a:p>
            <a:pPr lvl="1"/>
            <a:r>
              <a:rPr lang="fa-IR" dirty="0" smtClean="0"/>
              <a:t>تعریف سازنده</a:t>
            </a:r>
          </a:p>
          <a:p>
            <a:r>
              <a:rPr lang="fa-IR" dirty="0" smtClean="0"/>
              <a:t>متدهای عام (با پارامتر نوع </a:t>
            </a:r>
            <a:r>
              <a:rPr lang="en-US" dirty="0" smtClean="0"/>
              <a:t>T</a:t>
            </a:r>
            <a:r>
              <a:rPr lang="fa-IR" dirty="0"/>
              <a:t> </a:t>
            </a:r>
            <a:r>
              <a:rPr lang="fa-IR" dirty="0" smtClean="0"/>
              <a:t>و غیر</a:t>
            </a:r>
            <a:r>
              <a:rPr lang="en-US" dirty="0" smtClean="0"/>
              <a:t>T</a:t>
            </a:r>
            <a:r>
              <a:rPr lang="fa-IR" dirty="0" smtClean="0"/>
              <a:t>) برای آن ایجاد کنید</a:t>
            </a:r>
          </a:p>
          <a:p>
            <a:r>
              <a:rPr lang="fa-IR" dirty="0" smtClean="0"/>
              <a:t>از این کلاس استفاده کنید</a:t>
            </a:r>
          </a:p>
          <a:p>
            <a:pPr lvl="1"/>
            <a:r>
              <a:rPr lang="fa-IR" dirty="0" smtClean="0"/>
              <a:t>با انواع داده مختلف</a:t>
            </a:r>
          </a:p>
          <a:p>
            <a:pPr lvl="1"/>
            <a:r>
              <a:rPr lang="fa-IR" dirty="0" smtClean="0"/>
              <a:t>به شکل خام</a:t>
            </a:r>
          </a:p>
          <a:p>
            <a:pPr lvl="1"/>
            <a:r>
              <a:rPr lang="fa-IR" dirty="0" smtClean="0"/>
              <a:t>تأکید بر عدم امکان استفاده از انواع داده اولیه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سرفصل</a:t>
            </a:r>
            <a:r>
              <a:rPr lang="fa-IR" dirty="0" smtClean="0"/>
              <a:t>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کلاس‌های عام (</a:t>
            </a:r>
            <a:r>
              <a:rPr lang="en-US" dirty="0" smtClean="0"/>
              <a:t>Generic Classes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/>
              <a:t>متدهای عام (</a:t>
            </a:r>
            <a:r>
              <a:rPr lang="en-US" dirty="0"/>
              <a:t>Generic Methods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 smtClean="0"/>
              <a:t>انواع عام و وراثت</a:t>
            </a:r>
            <a:endParaRPr lang="en-US" dirty="0"/>
          </a:p>
          <a:p>
            <a:r>
              <a:rPr lang="fa-IR" dirty="0" smtClean="0"/>
              <a:t>فرایند </a:t>
            </a:r>
            <a:r>
              <a:rPr lang="fa-IR" dirty="0" err="1" smtClean="0"/>
              <a:t>مَحو</a:t>
            </a:r>
            <a:r>
              <a:rPr lang="fa-IR" dirty="0" smtClean="0"/>
              <a:t> (</a:t>
            </a:r>
            <a:r>
              <a:rPr lang="en-US" dirty="0" smtClean="0"/>
              <a:t>Erasure</a:t>
            </a:r>
            <a:r>
              <a:rPr lang="fa-IR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research.microsoft.com/en-us/um/people/akenn/generics/cu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65021"/>
            <a:ext cx="2743200" cy="29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7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مکانیزم مَحو (</a:t>
            </a:r>
            <a:r>
              <a:rPr lang="en-US" dirty="0" smtClean="0"/>
              <a:t>Erasure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مَحو (</a:t>
            </a:r>
            <a:r>
              <a:rPr lang="en-US" dirty="0" smtClean="0"/>
              <a:t>Erasure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sz="2400" dirty="0" smtClean="0"/>
              <a:t>کنترل انواع داده عام (</a:t>
            </a:r>
            <a:r>
              <a:rPr lang="en-US" sz="2400" dirty="0" smtClean="0"/>
              <a:t>Generics</a:t>
            </a:r>
            <a:r>
              <a:rPr lang="fa-IR" sz="2400" dirty="0" smtClean="0"/>
              <a:t>) فقط مربوط به زمان کامپایل است</a:t>
            </a:r>
          </a:p>
          <a:p>
            <a:r>
              <a:rPr lang="fa-IR" sz="2400" dirty="0" smtClean="0"/>
              <a:t>در زمان اجرا، اطلاع و اثری از «پارامتر نوع» (</a:t>
            </a:r>
            <a:r>
              <a:rPr lang="en-US" sz="2000" dirty="0" smtClean="0"/>
              <a:t>Type Parameter</a:t>
            </a:r>
            <a:r>
              <a:rPr lang="fa-IR" sz="2400" dirty="0" smtClean="0"/>
              <a:t>)  نیست</a:t>
            </a:r>
          </a:p>
          <a:p>
            <a:r>
              <a:rPr lang="fa-IR" sz="2400" dirty="0" smtClean="0"/>
              <a:t>اگر از یک </a:t>
            </a:r>
            <a:r>
              <a:rPr lang="fa-IR" sz="2400" dirty="0"/>
              <a:t>«پارامتر نوع» </a:t>
            </a:r>
            <a:r>
              <a:rPr lang="fa-IR" sz="2400" dirty="0" smtClean="0"/>
              <a:t>برای ایجاد یک شیء استفاده کنیم، </a:t>
            </a:r>
            <a:br>
              <a:rPr lang="fa-IR" sz="2400" dirty="0" smtClean="0"/>
            </a:br>
            <a:r>
              <a:rPr lang="fa-IR" sz="2400" dirty="0" smtClean="0"/>
              <a:t>این «پارامتر نوع» فقط توسط کامپایلر چک می‌شود</a:t>
            </a:r>
          </a:p>
          <a:p>
            <a:r>
              <a:rPr lang="fa-IR" sz="2400" dirty="0" smtClean="0"/>
              <a:t>در زمان اجرا اثری از این «پارامتر نوع» نیست</a:t>
            </a:r>
            <a:endParaRPr lang="en-US" sz="2400" dirty="0" smtClean="0"/>
          </a:p>
          <a:p>
            <a:r>
              <a:rPr lang="fa-IR" sz="2400" dirty="0" smtClean="0"/>
              <a:t>مثلاً در </a:t>
            </a:r>
            <a:r>
              <a:rPr lang="fa-IR" sz="2400" dirty="0"/>
              <a:t>زمان اجرا معلوم نیست که یک شیء از نوع </a:t>
            </a:r>
            <a:r>
              <a:rPr lang="en-US" sz="2200" dirty="0" smtClean="0"/>
              <a:t>Stack</a:t>
            </a:r>
            <a:r>
              <a:rPr lang="fa-IR" sz="2400" dirty="0" smtClean="0"/>
              <a:t> </a:t>
            </a:r>
            <a:r>
              <a:rPr lang="fa-IR" sz="2400" dirty="0"/>
              <a:t>به شکل </a:t>
            </a:r>
            <a:r>
              <a:rPr lang="fa-IR" sz="2400" dirty="0" smtClean="0"/>
              <a:t/>
            </a:r>
            <a:br>
              <a:rPr lang="fa-IR" sz="2400" dirty="0" smtClean="0"/>
            </a:br>
            <a:r>
              <a:rPr lang="en-US" sz="2200" dirty="0" smtClean="0"/>
              <a:t>Stack&lt;String</a:t>
            </a:r>
            <a:r>
              <a:rPr lang="en-US" sz="2200" dirty="0"/>
              <a:t>&gt;</a:t>
            </a:r>
            <a:r>
              <a:rPr lang="fa-IR" sz="2400" dirty="0"/>
              <a:t> ایجاد (</a:t>
            </a:r>
            <a:r>
              <a:rPr lang="en-US" sz="2200" dirty="0"/>
              <a:t>new</a:t>
            </a:r>
            <a:r>
              <a:rPr lang="fa-IR" sz="2400" dirty="0"/>
              <a:t>) شده یا به شکل </a:t>
            </a:r>
            <a:r>
              <a:rPr lang="en-US" sz="2200" dirty="0" smtClean="0"/>
              <a:t>Stack&lt;Integer&gt;</a:t>
            </a:r>
            <a:endParaRPr lang="fa-IR" sz="2400" dirty="0" smtClean="0"/>
          </a:p>
          <a:p>
            <a:r>
              <a:rPr lang="fa-IR" sz="2400" dirty="0" smtClean="0"/>
              <a:t>در </a:t>
            </a:r>
            <a:r>
              <a:rPr lang="en-US" sz="2200" dirty="0" err="1" smtClean="0"/>
              <a:t>bytecode</a:t>
            </a:r>
            <a:r>
              <a:rPr lang="fa-IR" sz="2400" dirty="0" smtClean="0"/>
              <a:t> (فایل کامپایل‌شده یا </a:t>
            </a:r>
            <a:r>
              <a:rPr lang="en-US" sz="2400" dirty="0" smtClean="0"/>
              <a:t>.</a:t>
            </a:r>
            <a:r>
              <a:rPr lang="en-US" sz="2200" dirty="0" smtClean="0"/>
              <a:t>class</a:t>
            </a:r>
            <a:r>
              <a:rPr lang="fa-IR" sz="2400" dirty="0" smtClean="0"/>
              <a:t>) </a:t>
            </a:r>
            <a:r>
              <a:rPr lang="fa-IR" sz="2350" dirty="0" smtClean="0"/>
              <a:t>اطلاعاتی درباره</a:t>
            </a:r>
            <a:r>
              <a:rPr lang="fa-IR" sz="1700" dirty="0" smtClean="0"/>
              <a:t> «</a:t>
            </a:r>
            <a:r>
              <a:rPr lang="fa-IR" sz="2350" dirty="0" smtClean="0"/>
              <a:t>پارامتر نوع</a:t>
            </a:r>
            <a:r>
              <a:rPr lang="fa-IR" sz="1800" dirty="0" smtClean="0"/>
              <a:t>»</a:t>
            </a:r>
            <a:r>
              <a:rPr lang="fa-IR" sz="1900" dirty="0" smtClean="0"/>
              <a:t> </a:t>
            </a:r>
            <a:r>
              <a:rPr lang="fa-IR" sz="2350" dirty="0" smtClean="0"/>
              <a:t>یک</a:t>
            </a:r>
            <a:r>
              <a:rPr lang="fa-IR" sz="1800" dirty="0" smtClean="0"/>
              <a:t> </a:t>
            </a:r>
            <a:r>
              <a:rPr lang="fa-IR" sz="2350" dirty="0" smtClean="0"/>
              <a:t>شیء</a:t>
            </a:r>
            <a:r>
              <a:rPr lang="fa-IR" sz="1800" dirty="0" smtClean="0"/>
              <a:t> </a:t>
            </a:r>
            <a:r>
              <a:rPr lang="fa-IR" sz="2350" dirty="0" smtClean="0"/>
              <a:t>نیست</a:t>
            </a:r>
          </a:p>
          <a:p>
            <a:r>
              <a:rPr lang="fa-IR" sz="2400" dirty="0" smtClean="0"/>
              <a:t>در واقع همه انواع عام، به صورت «نوع خام» (</a:t>
            </a:r>
            <a:r>
              <a:rPr lang="en-US" sz="2400" dirty="0" smtClean="0"/>
              <a:t>raw type</a:t>
            </a:r>
            <a:r>
              <a:rPr lang="fa-IR" sz="2400" dirty="0" smtClean="0"/>
              <a:t>) خود ترجمه می‌شوند</a:t>
            </a:r>
          </a:p>
          <a:p>
            <a:r>
              <a:rPr lang="fa-IR" sz="2400" dirty="0" smtClean="0"/>
              <a:t>به این رفتار جاوا در قبال انواع عام، </a:t>
            </a:r>
            <a:r>
              <a:rPr lang="fa-IR" sz="2400" b="1" dirty="0" smtClean="0"/>
              <a:t>فرایند مَحو (</a:t>
            </a:r>
            <a:r>
              <a:rPr lang="en-US" sz="2400" b="1" dirty="0" smtClean="0"/>
              <a:t>Erasure</a:t>
            </a:r>
            <a:r>
              <a:rPr lang="fa-IR" sz="2400" b="1" dirty="0" smtClean="0"/>
              <a:t>)</a:t>
            </a:r>
            <a:r>
              <a:rPr lang="fa-IR" sz="2400" dirty="0" smtClean="0"/>
              <a:t> گفته می‌شود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فرایند مَحو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a-IR" sz="2400" dirty="0" smtClean="0"/>
              <a:t>وقتی کامپایلر، کدی شامل داده عام را ترجمه می‌کند، بخش «پارامتر نوع» ترجمه نمی‌شود</a:t>
            </a:r>
          </a:p>
          <a:p>
            <a:pPr algn="r"/>
            <a:r>
              <a:rPr lang="fa-IR" sz="2400" dirty="0" smtClean="0"/>
              <a:t>در ترجمه، به جای «پارامتر نوع» خاص‌ترین نوع ممکن را جایگزین می‌کند</a:t>
            </a:r>
          </a:p>
          <a:p>
            <a:pPr algn="r"/>
            <a:r>
              <a:rPr lang="fa-IR" sz="2400" dirty="0" smtClean="0"/>
              <a:t>به عنوان مثال، هر چهار خط زیر به یک شکل ترجمه می‌شوند</a:t>
            </a:r>
          </a:p>
          <a:p>
            <a:pPr lvl="1"/>
            <a:r>
              <a:rPr lang="fa-IR" sz="2400" dirty="0" smtClean="0"/>
              <a:t>کد ترجمه‌شده‌ی هر چهار دستور زیر (در </a:t>
            </a:r>
            <a:r>
              <a:rPr lang="en-US" sz="2400" dirty="0" smtClean="0"/>
              <a:t>byte code</a:t>
            </a:r>
            <a:r>
              <a:rPr lang="fa-IR" sz="2400" dirty="0" smtClean="0"/>
              <a:t>) یکسان است</a:t>
            </a:r>
          </a:p>
          <a:p>
            <a:pPr lvl="1"/>
            <a:endParaRPr lang="fa-IR" sz="3200" dirty="0" smtClean="0"/>
          </a:p>
          <a:p>
            <a:pPr lvl="1"/>
            <a:endParaRPr lang="fa-IR" sz="3200" dirty="0"/>
          </a:p>
          <a:p>
            <a:r>
              <a:rPr lang="fa-IR" sz="2400" dirty="0" smtClean="0"/>
              <a:t>البته قبل از اجرا (در زمان کامپایل) این </a:t>
            </a:r>
            <a:r>
              <a:rPr lang="fa-IR" sz="2400" dirty="0" err="1" smtClean="0"/>
              <a:t>متغیرها</a:t>
            </a:r>
            <a:r>
              <a:rPr lang="fa-IR" sz="2400" dirty="0" smtClean="0"/>
              <a:t> متفاوتند</a:t>
            </a:r>
          </a:p>
          <a:p>
            <a:r>
              <a:rPr lang="fa-IR" sz="2400" b="1" u="sng" dirty="0" smtClean="0"/>
              <a:t>کامپایلر</a:t>
            </a:r>
            <a:r>
              <a:rPr lang="fa-IR" sz="2400" dirty="0" smtClean="0"/>
              <a:t> مراقب است شیء اول فقط با رشته‌ها فراخوانی شود، وگرنه: خطای کامپایل</a:t>
            </a:r>
          </a:p>
          <a:p>
            <a:pPr lvl="1"/>
            <a:r>
              <a:rPr lang="fa-IR" sz="2400" dirty="0" smtClean="0"/>
              <a:t>مثلاً هنگام فراخوانی متد </a:t>
            </a:r>
            <a:r>
              <a:rPr lang="en-US" sz="2400" dirty="0" smtClean="0"/>
              <a:t>add</a:t>
            </a:r>
            <a:r>
              <a:rPr lang="fa-IR" sz="2400" dirty="0" smtClean="0"/>
              <a:t> روی این شیء، باید پارامتر از نوع رشته باشد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276600"/>
            <a:ext cx="7010400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&lt;Object&gt;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//raw type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 smtClean="0"/>
              <a:t>فرایند مَحو (ادامه)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/>
          <a:p>
            <a:pPr lvl="0"/>
            <a:r>
              <a:rPr lang="fa-IR" sz="2400" dirty="0" smtClean="0">
                <a:solidFill>
                  <a:prstClr val="black"/>
                </a:solidFill>
              </a:rPr>
              <a:t>مثال دیگر: کلاس </a:t>
            </a:r>
            <a:r>
              <a:rPr lang="en-US" sz="2400" dirty="0" err="1" smtClean="0">
                <a:solidFill>
                  <a:prstClr val="black"/>
                </a:solidFill>
              </a:rPr>
              <a:t>SortedList</a:t>
            </a:r>
            <a:r>
              <a:rPr lang="fa-IR" sz="2400" dirty="0" smtClean="0">
                <a:solidFill>
                  <a:prstClr val="black"/>
                </a:solidFill>
              </a:rPr>
              <a:t> فوق را در نظر بگیرید</a:t>
            </a:r>
          </a:p>
          <a:p>
            <a:pPr lvl="0"/>
            <a:r>
              <a:rPr lang="fa-IR" sz="2400" dirty="0" smtClean="0">
                <a:solidFill>
                  <a:prstClr val="black"/>
                </a:solidFill>
              </a:rPr>
              <a:t>در ترجمه این کلاس، هر جا پارامتر نوع (</a:t>
            </a:r>
            <a:r>
              <a:rPr lang="en-US" sz="2400" dirty="0" smtClean="0">
                <a:solidFill>
                  <a:prstClr val="black"/>
                </a:solidFill>
              </a:rPr>
              <a:t>T</a:t>
            </a:r>
            <a:r>
              <a:rPr lang="fa-IR" sz="2400" dirty="0" smtClean="0">
                <a:solidFill>
                  <a:prstClr val="black"/>
                </a:solidFill>
              </a:rPr>
              <a:t>) استفاده شده، </a:t>
            </a:r>
            <a:br>
              <a:rPr lang="fa-IR" sz="2400" dirty="0" smtClean="0">
                <a:solidFill>
                  <a:prstClr val="black"/>
                </a:solidFill>
              </a:rPr>
            </a:br>
            <a:r>
              <a:rPr lang="fa-IR" sz="2400" dirty="0" smtClean="0">
                <a:solidFill>
                  <a:prstClr val="black"/>
                </a:solidFill>
              </a:rPr>
              <a:t>در هنگام ترجمه با </a:t>
            </a:r>
            <a:r>
              <a:rPr lang="en-US" sz="2400" dirty="0" smtClean="0">
                <a:solidFill>
                  <a:prstClr val="black"/>
                </a:solidFill>
              </a:rPr>
              <a:t>Comparable</a:t>
            </a:r>
            <a:r>
              <a:rPr lang="fa-IR" sz="2400" dirty="0" smtClean="0">
                <a:solidFill>
                  <a:prstClr val="black"/>
                </a:solidFill>
              </a:rPr>
              <a:t> جایگزین می‌شود</a:t>
            </a:r>
          </a:p>
          <a:p>
            <a:r>
              <a:rPr lang="fa-IR" sz="2400" dirty="0" smtClean="0"/>
              <a:t>همچنین کد </a:t>
            </a:r>
            <a:r>
              <a:rPr lang="fa-IR" sz="2400" dirty="0"/>
              <a:t>ترجمه‌شده‌ی هر </a:t>
            </a:r>
            <a:r>
              <a:rPr lang="fa-IR" sz="2400" dirty="0" smtClean="0"/>
              <a:t>سه دستور </a:t>
            </a:r>
            <a:r>
              <a:rPr lang="fa-IR" sz="2400" dirty="0"/>
              <a:t>زیر (در </a:t>
            </a:r>
            <a:r>
              <a:rPr lang="en-US" sz="2400" dirty="0"/>
              <a:t>byte code</a:t>
            </a:r>
            <a:r>
              <a:rPr lang="fa-IR" sz="2400" dirty="0"/>
              <a:t>) یکسان است</a:t>
            </a:r>
          </a:p>
          <a:p>
            <a:pPr lvl="0"/>
            <a:endParaRPr lang="fa-IR" sz="2400" dirty="0" smtClean="0">
              <a:solidFill>
                <a:prstClr val="black"/>
              </a:solidFill>
            </a:endParaRPr>
          </a:p>
          <a:p>
            <a:pPr lvl="0"/>
            <a:endParaRPr lang="fa-IR" sz="2400" dirty="0" smtClean="0">
              <a:solidFill>
                <a:prstClr val="black"/>
              </a:solidFill>
            </a:endParaRPr>
          </a:p>
          <a:p>
            <a:pPr lvl="0"/>
            <a:r>
              <a:rPr lang="fa-IR" sz="2400" dirty="0" smtClean="0">
                <a:solidFill>
                  <a:prstClr val="black"/>
                </a:solidFill>
              </a:rPr>
              <a:t>خلاصه: اِعمال </a:t>
            </a:r>
            <a:r>
              <a:rPr lang="fa-IR" sz="2400" dirty="0">
                <a:solidFill>
                  <a:prstClr val="black"/>
                </a:solidFill>
              </a:rPr>
              <a:t>محدودیت‌ها در زمینه داده‌های عام برعهده </a:t>
            </a:r>
            <a:r>
              <a:rPr lang="fa-IR" sz="2400" b="1" dirty="0">
                <a:solidFill>
                  <a:prstClr val="black"/>
                </a:solidFill>
              </a:rPr>
              <a:t>کامپایلر</a:t>
            </a:r>
            <a:r>
              <a:rPr lang="fa-IR" sz="2400" dirty="0">
                <a:solidFill>
                  <a:prstClr val="black"/>
                </a:solidFill>
              </a:rPr>
              <a:t> است </a:t>
            </a:r>
            <a:endParaRPr lang="fa-IR" sz="2400" dirty="0" smtClean="0">
              <a:solidFill>
                <a:prstClr val="black"/>
              </a:solidFill>
            </a:endParaRPr>
          </a:p>
          <a:p>
            <a:pPr lvl="0"/>
            <a:r>
              <a:rPr lang="fa-IR" sz="2400" dirty="0" smtClean="0">
                <a:solidFill>
                  <a:prstClr val="black"/>
                </a:solidFill>
              </a:rPr>
              <a:t>بعد </a:t>
            </a:r>
            <a:r>
              <a:rPr lang="fa-IR" sz="2400" dirty="0">
                <a:solidFill>
                  <a:prstClr val="black"/>
                </a:solidFill>
              </a:rPr>
              <a:t>از کامپایلر (در زمان اجرا) محدودیتی </a:t>
            </a:r>
            <a:r>
              <a:rPr lang="fa-IR" sz="2400" dirty="0" smtClean="0">
                <a:solidFill>
                  <a:prstClr val="black"/>
                </a:solidFill>
              </a:rPr>
              <a:t>در زمینه داده‌های عام اِعمال نمی‌شود</a:t>
            </a:r>
            <a:endParaRPr lang="en-US" sz="2400" dirty="0" smtClean="0">
              <a:solidFill>
                <a:prstClr val="black"/>
              </a:solidFill>
            </a:endParaRPr>
          </a:p>
          <a:p>
            <a:pPr lvl="0"/>
            <a:endParaRPr lang="fa-IR" sz="2400" dirty="0" smtClean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60198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&lt;T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&gt;{}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371671"/>
            <a:ext cx="84582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&lt;Comparable&gt;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2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14800" y="1219200"/>
            <a:ext cx="17972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ترجمه می‌شود به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29600" y="4572000"/>
            <a:ext cx="9525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ترجمه می‌شود به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3600" y="1144250"/>
            <a:ext cx="29718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Stack&lt;T&gt;{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push(T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pop()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50792" y="1700159"/>
            <a:ext cx="1816608" cy="48463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3886200" cy="1446550"/>
          </a:xfrm>
          <a:prstGeom prst="rect">
            <a:avLst/>
          </a:prstGeom>
          <a:solidFill>
            <a:srgbClr val="DBFBEC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Stack{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push(Object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pop() 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…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743200"/>
            <a:ext cx="67056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&lt;T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Comparable&lt;T&gt;&gt;{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>
                <a:solidFill>
                  <a:srgbClr val="0000C0"/>
                </a:solidFill>
                <a:latin typeface="Consolas" panose="020B0609020204030204" pitchFamily="49" charset="0"/>
              </a:rPr>
              <a:t>values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1400" y="3048000"/>
            <a:ext cx="95783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ترجمه می‌شود به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38227" y="3941554"/>
            <a:ext cx="5562600" cy="1446550"/>
          </a:xfrm>
          <a:prstGeom prst="rect">
            <a:avLst/>
          </a:prstGeom>
          <a:solidFill>
            <a:srgbClr val="DBFBEC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Comparable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values;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add(Comparable o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Curved Left Arrow 15"/>
          <p:cNvSpPr/>
          <p:nvPr/>
        </p:nvSpPr>
        <p:spPr>
          <a:xfrm>
            <a:off x="6781800" y="3200400"/>
            <a:ext cx="731520" cy="1216152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966" y="5486400"/>
            <a:ext cx="8425434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&lt;E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Comparable&lt;E&gt;&gt; E max(E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6019800"/>
            <a:ext cx="86868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Comparable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Comparable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Curved Left Arrow 18"/>
          <p:cNvSpPr/>
          <p:nvPr/>
        </p:nvSpPr>
        <p:spPr>
          <a:xfrm rot="20773793">
            <a:off x="8534400" y="5638799"/>
            <a:ext cx="365760" cy="671119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5" grpId="0" animBg="1"/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از فرایند </a:t>
            </a:r>
            <a:r>
              <a:rPr lang="fa-IR" dirty="0" err="1" smtClean="0"/>
              <a:t>مَحو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500" dirty="0" smtClean="0"/>
              <a:t>اگر کلاس روبرو را کامپایل کنیم:</a:t>
            </a:r>
            <a:endParaRPr lang="en-US" sz="2500" dirty="0" smtClean="0"/>
          </a:p>
          <a:p>
            <a:endParaRPr lang="fa-IR" sz="25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-1" y="94833"/>
            <a:ext cx="5029201" cy="28007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Generic&lt;T&gt;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f() {</a:t>
            </a: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Generic&lt;String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g1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g1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Generic&lt;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Generic&lt;Integer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g2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Generic&lt;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676400"/>
            <a:ext cx="4029075" cy="48387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6200" y="3657600"/>
            <a:ext cx="4572000" cy="21154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با کمک دستور </a:t>
            </a:r>
            <a:r>
              <a:rPr lang="en-US" sz="2400" dirty="0" err="1">
                <a:solidFill>
                  <a:prstClr val="black"/>
                </a:solidFill>
                <a:cs typeface="B Nazanin" pitchFamily="2" charset="-78"/>
              </a:rPr>
              <a:t>javap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(در </a:t>
            </a: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JDK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هست)</a:t>
            </a:r>
            <a:br>
              <a:rPr lang="fa-IR" sz="2400" dirty="0">
                <a:solidFill>
                  <a:prstClr val="black"/>
                </a:solidFill>
                <a:cs typeface="B Nazanin" pitchFamily="2" charset="-78"/>
              </a:rPr>
            </a:b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می‌توانیم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en-US" sz="2200" dirty="0">
                <a:solidFill>
                  <a:prstClr val="black"/>
                </a:solidFill>
                <a:cs typeface="B Nazanin" pitchFamily="2" charset="-78"/>
              </a:rPr>
              <a:t>bytecode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را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ببینیم</a:t>
            </a:r>
            <a:endParaRPr lang="en-US" sz="2400" dirty="0" smtClean="0">
              <a:solidFill>
                <a:prstClr val="black"/>
              </a:solidFill>
              <a:cs typeface="B Nazanin" pitchFamily="2" charset="-78"/>
            </a:endParaRPr>
          </a:p>
          <a:p>
            <a:pPr marL="274320" lvl="0" indent="-27432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  <a:buFont typeface="Wingdings" panose="05000000000000000000" pitchFamily="2" charset="2"/>
              <a:buChar char=""/>
            </a:pP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ایجاد دو متغیر 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g1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و </a:t>
            </a:r>
            <a:r>
              <a:rPr lang="en-US" sz="2400" dirty="0" smtClean="0">
                <a:solidFill>
                  <a:prstClr val="black"/>
                </a:solidFill>
                <a:cs typeface="B Nazanin" pitchFamily="2" charset="-78"/>
              </a:rPr>
              <a:t>g2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به یک شکل ترجمه شده است</a:t>
            </a:r>
            <a:endParaRPr lang="en-US" sz="2400" dirty="0">
              <a:solidFill>
                <a:prstClr val="black"/>
              </a:solidFill>
              <a:cs typeface="B Nazanin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24525" y="4138178"/>
            <a:ext cx="2743200" cy="89102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5724525" y="5128778"/>
            <a:ext cx="2743200" cy="891022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ounded Rectangle 11"/>
          <p:cNvSpPr/>
          <p:nvPr/>
        </p:nvSpPr>
        <p:spPr>
          <a:xfrm>
            <a:off x="6562725" y="2016267"/>
            <a:ext cx="1463039" cy="345933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23481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چرا نمی‌توانیم متد </a:t>
            </a:r>
            <a:r>
              <a:rPr lang="en-US" sz="2400" dirty="0" smtClean="0">
                <a:solidFill>
                  <a:prstClr val="black"/>
                </a:solidFill>
              </a:rPr>
              <a:t>f</a:t>
            </a:r>
            <a:r>
              <a:rPr lang="fa-IR" sz="2400" dirty="0" smtClean="0">
                <a:solidFill>
                  <a:prstClr val="black"/>
                </a:solidFill>
              </a:rPr>
              <a:t> را به شکل زیر سربار (</a:t>
            </a:r>
            <a:r>
              <a:rPr lang="en-US" sz="2200" dirty="0" smtClean="0">
                <a:solidFill>
                  <a:prstClr val="black"/>
                </a:solidFill>
              </a:rPr>
              <a:t>overload</a:t>
            </a:r>
            <a:r>
              <a:rPr lang="fa-IR" sz="2400" dirty="0" smtClean="0">
                <a:solidFill>
                  <a:prstClr val="black"/>
                </a:solidFill>
              </a:rPr>
              <a:t>) کنیم؟</a:t>
            </a:r>
            <a:r>
              <a:rPr lang="fa-IR" sz="2400" dirty="0">
                <a:solidFill>
                  <a:prstClr val="black"/>
                </a:solidFill>
              </a:rPr>
              <a:t> </a:t>
            </a:r>
            <a:r>
              <a:rPr lang="fa-IR" sz="2400" dirty="0" smtClean="0">
                <a:solidFill>
                  <a:prstClr val="black"/>
                </a:solidFill>
              </a:rPr>
              <a:t>(خطای کامپایل می‌گیریم)</a:t>
            </a:r>
            <a:endParaRPr lang="en-US" dirty="0">
              <a:solidFill>
                <a:prstClr val="black"/>
              </a:solidFill>
            </a:endParaRPr>
          </a:p>
          <a:p>
            <a:pPr algn="l" rtl="0"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&lt;E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f(E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){…}</a:t>
            </a:r>
          </a:p>
          <a:p>
            <a:pPr algn="l" rtl="0"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f(Number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){…}</a:t>
            </a:r>
          </a:p>
          <a:p>
            <a:r>
              <a:rPr lang="fa-IR" sz="2400" b="1" u="sng" dirty="0" smtClean="0"/>
              <a:t>پاسخ:</a:t>
            </a:r>
          </a:p>
          <a:p>
            <a:r>
              <a:rPr lang="fa-IR" sz="2400" dirty="0" smtClean="0"/>
              <a:t>زیرا براساس فرایند مَحو، هر دو متد به یک شکل ترجمه می‌شوند</a:t>
            </a:r>
          </a:p>
          <a:p>
            <a:r>
              <a:rPr lang="fa-IR" sz="2400" dirty="0" smtClean="0"/>
              <a:t>پیغام کامپایلر:</a:t>
            </a:r>
          </a:p>
          <a:p>
            <a:pPr algn="l" rtl="0"/>
            <a:r>
              <a:rPr lang="en-US" sz="2400" u="sng" dirty="0" smtClean="0"/>
              <a:t>Erasure </a:t>
            </a:r>
            <a:r>
              <a:rPr lang="en-US" sz="2400" u="sng" dirty="0"/>
              <a:t>of method f(E)</a:t>
            </a:r>
            <a:r>
              <a:rPr lang="en-US" sz="2400" dirty="0"/>
              <a:t> is the same as another </a:t>
            </a:r>
            <a:r>
              <a:rPr lang="en-US" sz="2400" dirty="0" smtClean="0"/>
              <a:t>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44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محدودیت‌های</a:t>
            </a:r>
            <a:r>
              <a:rPr lang="fa-IR" dirty="0" smtClean="0"/>
              <a:t> </a:t>
            </a:r>
            <a:r>
              <a:rPr lang="fa-IR" dirty="0" err="1" smtClean="0"/>
              <a:t>داده‌های</a:t>
            </a:r>
            <a:r>
              <a:rPr lang="fa-IR" dirty="0" smtClean="0"/>
              <a:t> عام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محدودیت‌های</a:t>
            </a:r>
            <a:r>
              <a:rPr lang="fa-IR" dirty="0" smtClean="0"/>
              <a:t> انواع عام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sz="2600" dirty="0" smtClean="0"/>
              <a:t>انواع داده عام، در جاوا </a:t>
            </a:r>
            <a:r>
              <a:rPr lang="fa-IR" sz="2600" dirty="0" err="1" smtClean="0"/>
              <a:t>محدودیت‌هایی</a:t>
            </a:r>
            <a:r>
              <a:rPr lang="fa-IR" sz="2600" dirty="0" smtClean="0"/>
              <a:t> دارند</a:t>
            </a:r>
          </a:p>
          <a:p>
            <a:r>
              <a:rPr lang="fa-IR" sz="2600" dirty="0" err="1" smtClean="0"/>
              <a:t>بسياری</a:t>
            </a:r>
            <a:r>
              <a:rPr lang="fa-IR" sz="2600" dirty="0" smtClean="0"/>
              <a:t> از این </a:t>
            </a:r>
            <a:r>
              <a:rPr lang="fa-IR" sz="2600" dirty="0" err="1" smtClean="0"/>
              <a:t>محدودیت‌ها</a:t>
            </a:r>
            <a:r>
              <a:rPr lang="fa-IR" sz="2600" dirty="0" smtClean="0"/>
              <a:t> ناشی از فرایند محو (</a:t>
            </a:r>
            <a:r>
              <a:rPr lang="en-US" sz="2600" dirty="0" smtClean="0"/>
              <a:t>erasure</a:t>
            </a:r>
            <a:r>
              <a:rPr lang="fa-IR" sz="2600" dirty="0" smtClean="0"/>
              <a:t>) است</a:t>
            </a:r>
          </a:p>
          <a:p>
            <a:pPr lvl="1"/>
            <a:r>
              <a:rPr lang="fa-IR" sz="2400" dirty="0" smtClean="0"/>
              <a:t>در زمان اجرا، «پارامتر نوع» استفاده شده در یک «شیء از نوع عام» معلوم نیست</a:t>
            </a:r>
          </a:p>
          <a:p>
            <a:pPr lvl="1"/>
            <a:r>
              <a:rPr lang="fa-IR" sz="2400" dirty="0"/>
              <a:t>مثلاً در زمان اجرا معلوم نیست که یک شیء از نوع </a:t>
            </a:r>
            <a:r>
              <a:rPr lang="en-US" sz="2400" dirty="0" smtClean="0"/>
              <a:t>List</a:t>
            </a:r>
            <a:r>
              <a:rPr lang="fa-IR" sz="2400" dirty="0" smtClean="0"/>
              <a:t> </a:t>
            </a:r>
            <a:r>
              <a:rPr lang="fa-IR" sz="2400" dirty="0"/>
              <a:t>به شکل </a:t>
            </a:r>
            <a:r>
              <a:rPr lang="en-US" sz="2400" dirty="0" smtClean="0"/>
              <a:t>List&lt;String</a:t>
            </a:r>
            <a:r>
              <a:rPr lang="en-US" sz="2400" dirty="0"/>
              <a:t>&gt;</a:t>
            </a:r>
            <a:r>
              <a:rPr lang="fa-IR" sz="2400" dirty="0"/>
              <a:t> ایجاد (</a:t>
            </a:r>
            <a:r>
              <a:rPr lang="en-US" sz="2400" dirty="0"/>
              <a:t>new</a:t>
            </a:r>
            <a:r>
              <a:rPr lang="fa-IR" sz="2400" dirty="0"/>
              <a:t>) شده یا به شکل </a:t>
            </a:r>
            <a:r>
              <a:rPr lang="en-US" sz="2400" dirty="0" smtClean="0"/>
              <a:t>List&lt;Integer&gt;</a:t>
            </a:r>
            <a:endParaRPr lang="fa-IR" sz="2400" dirty="0" smtClean="0"/>
          </a:p>
          <a:p>
            <a:pPr lvl="1"/>
            <a:r>
              <a:rPr lang="fa-IR" sz="2400" dirty="0" smtClean="0"/>
              <a:t>به همین خاطر، </a:t>
            </a:r>
            <a:r>
              <a:rPr lang="fa-IR" sz="2400" dirty="0"/>
              <a:t>در زمان </a:t>
            </a:r>
            <a:r>
              <a:rPr lang="fa-IR" sz="2400" dirty="0" smtClean="0"/>
              <a:t>اجرا، عملیات بر روی «پارامتر نوع» غیرممکن است</a:t>
            </a:r>
          </a:p>
          <a:p>
            <a:pPr lvl="2"/>
            <a:r>
              <a:rPr lang="fa-IR" sz="2300" dirty="0" smtClean="0"/>
              <a:t>عملیاتی مثل </a:t>
            </a:r>
            <a:r>
              <a:rPr lang="en-US" sz="2300" dirty="0" smtClean="0"/>
              <a:t>new</a:t>
            </a:r>
            <a:r>
              <a:rPr lang="fa-IR" sz="2300" dirty="0" smtClean="0"/>
              <a:t> و </a:t>
            </a:r>
            <a:r>
              <a:rPr lang="en-US" sz="2300" dirty="0" err="1" smtClean="0"/>
              <a:t>instanceof</a:t>
            </a:r>
            <a:r>
              <a:rPr lang="fa-IR" sz="2300" dirty="0" smtClean="0"/>
              <a:t> که در زمان اجرا اتفاق </a:t>
            </a:r>
            <a:r>
              <a:rPr lang="fa-IR" sz="2300" dirty="0" err="1" smtClean="0"/>
              <a:t>می‌افتند</a:t>
            </a:r>
            <a:endParaRPr lang="fa-IR" sz="2300" dirty="0" smtClean="0"/>
          </a:p>
          <a:p>
            <a:r>
              <a:rPr lang="fa-IR" sz="2600" dirty="0" smtClean="0"/>
              <a:t>مثال: </a:t>
            </a:r>
            <a:r>
              <a:rPr lang="fa-IR" sz="2600" dirty="0" err="1" smtClean="0"/>
              <a:t>نمونه‌سازی</a:t>
            </a:r>
            <a:r>
              <a:rPr lang="fa-IR" sz="2600" dirty="0" smtClean="0"/>
              <a:t> (با کمک </a:t>
            </a:r>
            <a:r>
              <a:rPr lang="en-US" sz="2600" dirty="0" smtClean="0"/>
              <a:t>new</a:t>
            </a:r>
            <a:r>
              <a:rPr lang="fa-IR" sz="2600" dirty="0" smtClean="0"/>
              <a:t>) از «پارامتر نوع» غیر ممکن است</a:t>
            </a:r>
            <a:endParaRPr lang="en-US" sz="2600" dirty="0" smtClean="0"/>
          </a:p>
          <a:p>
            <a:pPr lvl="1"/>
            <a:r>
              <a:rPr lang="fa-IR" sz="2400" dirty="0" smtClean="0"/>
              <a:t>مثلاً در کلاس </a:t>
            </a:r>
            <a:r>
              <a:rPr lang="en-US" sz="2200" dirty="0" smtClean="0"/>
              <a:t>Stack</a:t>
            </a:r>
            <a:r>
              <a:rPr lang="fa-IR" sz="2400" dirty="0" smtClean="0"/>
              <a:t> </a:t>
            </a:r>
            <a:r>
              <a:rPr lang="fa-IR" sz="2400" dirty="0" err="1" smtClean="0"/>
              <a:t>نمی‌توانیم</a:t>
            </a:r>
            <a:r>
              <a:rPr lang="fa-IR" sz="2400" dirty="0" smtClean="0"/>
              <a:t> با کمک </a:t>
            </a:r>
            <a:r>
              <a:rPr lang="en-US" sz="2200" dirty="0" smtClean="0"/>
              <a:t>new</a:t>
            </a:r>
            <a:r>
              <a:rPr lang="fa-IR" sz="2200" dirty="0" smtClean="0"/>
              <a:t> </a:t>
            </a:r>
            <a:r>
              <a:rPr lang="fa-IR" sz="2400" dirty="0" smtClean="0"/>
              <a:t/>
            </a:r>
            <a:br>
              <a:rPr lang="fa-IR" sz="2400" dirty="0" smtClean="0"/>
            </a:br>
            <a:r>
              <a:rPr lang="fa-IR" sz="2400" dirty="0" smtClean="0"/>
              <a:t>از نوع </a:t>
            </a:r>
            <a:r>
              <a:rPr lang="en-US" sz="2400" dirty="0" smtClean="0"/>
              <a:t>T</a:t>
            </a:r>
            <a:r>
              <a:rPr lang="fa-IR" sz="2400" dirty="0" smtClean="0"/>
              <a:t> یک شیء جدید بسازیم (خطای کامپایل)</a:t>
            </a:r>
            <a:endParaRPr lang="fa-IR" sz="2400" dirty="0"/>
          </a:p>
          <a:p>
            <a:endParaRPr lang="fa-IR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5334000"/>
            <a:ext cx="3124200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Stack&lt;T&gt;{</a:t>
            </a:r>
          </a:p>
          <a:p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T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ref = </a:t>
            </a:r>
            <a:r>
              <a:rPr lang="en-US" sz="2200" b="1" u="sng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u="sng" dirty="0">
                <a:solidFill>
                  <a:srgbClr val="000000"/>
                </a:solidFill>
                <a:latin typeface="Courier New"/>
              </a:rPr>
              <a:t> T();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1" y="150020"/>
            <a:ext cx="1760220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چه نیازی به انواع عام است؟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400" dirty="0" err="1" smtClean="0"/>
              <a:t>محدودیت‌ها</a:t>
            </a:r>
            <a:r>
              <a:rPr lang="fa-IR" sz="3400" dirty="0"/>
              <a:t> </a:t>
            </a:r>
            <a:r>
              <a:rPr lang="fa-IR" sz="3400" dirty="0" smtClean="0"/>
              <a:t>در تعریف </a:t>
            </a:r>
            <a:r>
              <a:rPr lang="fa-IR" sz="3400" dirty="0"/>
              <a:t>انواع </a:t>
            </a:r>
            <a:r>
              <a:rPr lang="fa-IR" sz="3400" dirty="0" smtClean="0"/>
              <a:t>عام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400" dirty="0" err="1" smtClean="0"/>
              <a:t>نمونه‌سازی</a:t>
            </a:r>
            <a:r>
              <a:rPr lang="fa-IR" sz="2400" dirty="0" smtClean="0"/>
              <a:t> از «پارامتر نوع» (</a:t>
            </a:r>
            <a:r>
              <a:rPr lang="en-US" sz="2400" dirty="0" smtClean="0"/>
              <a:t>T</a:t>
            </a:r>
            <a:r>
              <a:rPr lang="fa-IR" sz="2400" dirty="0" smtClean="0"/>
              <a:t> در کلاس فوق) ممکن نیست</a:t>
            </a:r>
            <a:endParaRPr lang="en-US" sz="2400" dirty="0" smtClean="0"/>
          </a:p>
          <a:p>
            <a:pPr lvl="1"/>
            <a:r>
              <a:rPr lang="fa-IR" sz="2400" dirty="0" smtClean="0"/>
              <a:t>ایجاد خطای کامپایل در داخل کلاس </a:t>
            </a:r>
            <a:r>
              <a:rPr lang="en-US" sz="2400" dirty="0" smtClean="0"/>
              <a:t>Stack</a:t>
            </a:r>
            <a:r>
              <a:rPr lang="fa-IR" sz="2400" dirty="0" smtClean="0"/>
              <a:t> </a:t>
            </a:r>
            <a:r>
              <a:rPr lang="fa-IR" sz="2400" dirty="0" smtClean="0">
                <a:sym typeface="Wingdings" panose="05000000000000000000" pitchFamily="2" charset="2"/>
              </a:rPr>
              <a:t></a:t>
            </a:r>
            <a:r>
              <a:rPr lang="fa-IR" sz="2200" dirty="0" smtClean="0"/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T ref =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T();</a:t>
            </a:r>
          </a:p>
          <a:p>
            <a:r>
              <a:rPr lang="fa-IR" sz="2400" dirty="0" smtClean="0"/>
              <a:t>ایجاد (</a:t>
            </a:r>
            <a:r>
              <a:rPr lang="en-US" sz="2400" dirty="0" smtClean="0"/>
              <a:t>new</a:t>
            </a:r>
            <a:r>
              <a:rPr lang="fa-IR" sz="2400" dirty="0" smtClean="0"/>
              <a:t>) آرایه از پارامتر نوع ممکن نیست</a:t>
            </a:r>
          </a:p>
          <a:p>
            <a:pPr lvl="1"/>
            <a:r>
              <a:rPr lang="fa-IR" sz="2400" dirty="0" smtClean="0"/>
              <a:t>خطای کامپایل</a:t>
            </a:r>
            <a:r>
              <a:rPr lang="fa-IR" sz="2400" dirty="0" smtClean="0">
                <a:sym typeface="Wingdings" panose="05000000000000000000" pitchFamily="2" charset="2"/>
              </a:rPr>
              <a:t></a:t>
            </a:r>
            <a:r>
              <a:rPr lang="fa-IR" sz="2400" dirty="0" smtClean="0"/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elements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T[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size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];</a:t>
            </a:r>
            <a:endParaRPr lang="fa-IR" sz="22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fa-IR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عملگر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instanceof</a:t>
            </a:r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 بر روی پارامتر نوع قابل فراخوانی نیست</a:t>
            </a:r>
          </a:p>
          <a:p>
            <a:pPr lvl="1"/>
            <a:r>
              <a:rPr lang="fa-IR" sz="2400" dirty="0">
                <a:solidFill>
                  <a:srgbClr val="000000"/>
                </a:solidFill>
                <a:latin typeface="Consolas" panose="020B0609020204030204" pitchFamily="49" charset="0"/>
              </a:rPr>
              <a:t>خطای کامپایل: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T);</a:t>
            </a:r>
          </a:p>
          <a:p>
            <a:r>
              <a:rPr lang="fa-IR" sz="2600" dirty="0"/>
              <a:t>تعریف متغیر استاتیک از جنس «پارامتر نوع» ممکن نیست</a:t>
            </a:r>
          </a:p>
          <a:p>
            <a:pPr lvl="1"/>
            <a:r>
              <a:rPr lang="fa-IR" sz="2400" dirty="0">
                <a:solidFill>
                  <a:srgbClr val="000000"/>
                </a:solidFill>
                <a:latin typeface="Courier New"/>
              </a:rPr>
              <a:t>خطای کامپایل</a:t>
            </a:r>
            <a:r>
              <a:rPr lang="fa-IR" sz="2400" dirty="0">
                <a:solidFill>
                  <a:srgbClr val="000000"/>
                </a:solidFill>
                <a:latin typeface="Courier New"/>
                <a:sym typeface="Wingdings" panose="05000000000000000000" pitchFamily="2" charset="2"/>
              </a:rPr>
              <a:t>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33528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latin typeface="Courier New"/>
                <a:cs typeface="B Nazanin" panose="00000400000000000000" pitchFamily="2" charset="-78"/>
              </a:rPr>
              <a:t>فرض کنید: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Stack&lt;T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</a:rPr>
              <a:t>&gt;{…}</a:t>
            </a:r>
            <a:endParaRPr lang="en-US" sz="2400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400" dirty="0" err="1"/>
              <a:t>محدودیت‌ها</a:t>
            </a:r>
            <a:r>
              <a:rPr lang="fa-IR" sz="3400" dirty="0"/>
              <a:t> در </a:t>
            </a:r>
            <a:r>
              <a:rPr lang="fa-IR" sz="3400" dirty="0" smtClean="0"/>
              <a:t>استفاده از </a:t>
            </a:r>
            <a:r>
              <a:rPr lang="fa-IR" sz="3400" dirty="0"/>
              <a:t>انواع عام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400" dirty="0">
                <a:solidFill>
                  <a:srgbClr val="000000"/>
                </a:solidFill>
                <a:latin typeface="Courier New"/>
              </a:rPr>
              <a:t>اگر پارامتر نوع را قید کنیم، ایجاد آرایه از نوع عام ممکن نیست</a:t>
            </a:r>
          </a:p>
          <a:p>
            <a:pPr lvl="1"/>
            <a:r>
              <a:rPr lang="fa-IR" sz="2400" dirty="0">
                <a:solidFill>
                  <a:srgbClr val="000000"/>
                </a:solidFill>
                <a:latin typeface="Courier New"/>
              </a:rPr>
              <a:t>خطای کامپایل:</a:t>
            </a:r>
            <a:r>
              <a:rPr lang="fa-IR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Stack&lt;String&gt;[]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Stack&lt;String&gt;[8];</a:t>
            </a:r>
          </a:p>
          <a:p>
            <a:pPr lvl="1"/>
            <a:r>
              <a:rPr lang="fa-IR" sz="2400" dirty="0">
                <a:solidFill>
                  <a:srgbClr val="000000"/>
                </a:solidFill>
                <a:latin typeface="Courier New"/>
              </a:rPr>
              <a:t>بدون خطا:</a:t>
            </a:r>
            <a:r>
              <a:rPr lang="fa-IR" sz="22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Stack[]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Stack[8];</a:t>
            </a:r>
            <a:endParaRPr lang="fa-IR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a-IR" sz="2600" dirty="0" smtClean="0"/>
              <a:t>استفاده از انواع داده اولیه (</a:t>
            </a:r>
            <a:r>
              <a:rPr lang="en-US" sz="2600" dirty="0" smtClean="0"/>
              <a:t>primitives</a:t>
            </a:r>
            <a:r>
              <a:rPr lang="fa-IR" sz="2600" dirty="0" smtClean="0"/>
              <a:t>) به عنوان پارامتر نوع ممکن نیست</a:t>
            </a:r>
          </a:p>
          <a:p>
            <a:pPr lvl="1"/>
            <a:r>
              <a:rPr lang="fa-IR" sz="2400" dirty="0" smtClean="0">
                <a:solidFill>
                  <a:srgbClr val="000000"/>
                </a:solidFill>
                <a:latin typeface="Courier New"/>
              </a:rPr>
              <a:t>خطای کامپایل</a:t>
            </a:r>
            <a:r>
              <a:rPr lang="fa-IR" sz="2400" dirty="0" smtClean="0">
                <a:solidFill>
                  <a:srgbClr val="000000"/>
                </a:solidFill>
                <a:latin typeface="Courier New"/>
                <a:sym typeface="Wingdings" panose="05000000000000000000" pitchFamily="2" charset="2"/>
              </a:rPr>
              <a:t>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en-US" sz="2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a-IR" sz="2600" dirty="0" smtClean="0">
                <a:solidFill>
                  <a:srgbClr val="000000"/>
                </a:solidFill>
                <a:latin typeface="Courier New"/>
              </a:rPr>
              <a:t>در صورت تعیین پارامتر نوع، </a:t>
            </a:r>
            <a:r>
              <a:rPr lang="fa-IR" sz="2600" dirty="0" smtClean="0"/>
              <a:t>امکان </a:t>
            </a:r>
            <a:r>
              <a:rPr lang="en-US" sz="2300" dirty="0" err="1" smtClean="0"/>
              <a:t>instanceof</a:t>
            </a:r>
            <a:r>
              <a:rPr lang="fa-IR" sz="2300" dirty="0" smtClean="0"/>
              <a:t> </a:t>
            </a:r>
            <a:r>
              <a:rPr lang="fa-IR" sz="2600" dirty="0" smtClean="0"/>
              <a:t>برای نوع عام وجود ندارد</a:t>
            </a:r>
            <a:endParaRPr lang="fa-IR" sz="2600" dirty="0"/>
          </a:p>
          <a:p>
            <a:pPr lvl="1"/>
            <a:r>
              <a:rPr lang="fa-IR" sz="2400" dirty="0">
                <a:solidFill>
                  <a:srgbClr val="000000"/>
                </a:solidFill>
                <a:latin typeface="Courier New"/>
              </a:rPr>
              <a:t>خطای کامپایل</a:t>
            </a:r>
            <a:r>
              <a:rPr lang="fa-IR" sz="2400" dirty="0">
                <a:solidFill>
                  <a:srgbClr val="000000"/>
                </a:solidFill>
                <a:latin typeface="Courier New"/>
                <a:sym typeface="Wingdings" panose="05000000000000000000" pitchFamily="2" charset="2"/>
              </a:rPr>
              <a:t>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Stack&lt;String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&gt;);</a:t>
            </a:r>
            <a:endParaRPr lang="fa-IR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a-IR" sz="2400" dirty="0" smtClean="0">
                <a:solidFill>
                  <a:srgbClr val="000000"/>
                </a:solidFill>
                <a:latin typeface="Courier New"/>
              </a:rPr>
              <a:t>بدون خطا </a:t>
            </a:r>
            <a:r>
              <a:rPr lang="fa-IR" sz="2400" dirty="0" smtClean="0">
                <a:solidFill>
                  <a:srgbClr val="000000"/>
                </a:solidFill>
                <a:latin typeface="Courier New"/>
                <a:sym typeface="Wingdings" panose="05000000000000000000" pitchFamily="2" charset="2"/>
              </a:rPr>
              <a:t>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22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fa-IR" sz="2200" dirty="0"/>
          </a:p>
          <a:p>
            <a:endParaRPr lang="fa-IR" sz="2600" dirty="0"/>
          </a:p>
        </p:txBody>
      </p:sp>
      <p:sp>
        <p:nvSpPr>
          <p:cNvPr id="4" name="Rectangle 3"/>
          <p:cNvSpPr/>
          <p:nvPr/>
        </p:nvSpPr>
        <p:spPr>
          <a:xfrm>
            <a:off x="76200" y="304800"/>
            <a:ext cx="3200400" cy="8156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latin typeface="Courier New"/>
                <a:cs typeface="B Nazanin" panose="00000400000000000000" pitchFamily="2" charset="-78"/>
              </a:rPr>
              <a:t>فرض کنید:</a:t>
            </a:r>
          </a:p>
          <a:p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Stack&lt;T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&gt;{…}</a:t>
            </a:r>
            <a:endParaRPr lang="en-US" sz="2300" b="1" dirty="0">
              <a:solidFill>
                <a:srgbClr val="00000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434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400" dirty="0" smtClean="0"/>
              <a:t>نوع عام </a:t>
            </a:r>
            <a:r>
              <a:rPr lang="fa-IR" sz="3400" dirty="0" err="1" smtClean="0"/>
              <a:t>نمی‌تواند</a:t>
            </a:r>
            <a:r>
              <a:rPr lang="fa-IR" sz="3400" dirty="0" smtClean="0"/>
              <a:t> </a:t>
            </a:r>
            <a:r>
              <a:rPr lang="en-US" sz="3400" dirty="0" smtClean="0"/>
              <a:t>Exception</a:t>
            </a:r>
            <a:r>
              <a:rPr lang="fa-IR" sz="3400" dirty="0" smtClean="0"/>
              <a:t> باشد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a-IR" sz="2600" dirty="0" smtClean="0"/>
              <a:t>یک کلاس عام </a:t>
            </a:r>
            <a:r>
              <a:rPr lang="fa-IR" sz="2600" dirty="0" err="1" smtClean="0"/>
              <a:t>نمی‌تواند</a:t>
            </a:r>
            <a:r>
              <a:rPr lang="fa-IR" sz="2600" dirty="0" smtClean="0"/>
              <a:t> به عنوان استثنا (</a:t>
            </a:r>
            <a:r>
              <a:rPr lang="en-US" sz="2600" dirty="0" smtClean="0"/>
              <a:t>exception</a:t>
            </a:r>
            <a:r>
              <a:rPr lang="fa-IR" sz="2600" dirty="0" smtClean="0"/>
              <a:t>) استفاده شود</a:t>
            </a:r>
          </a:p>
          <a:p>
            <a:pPr lvl="1"/>
            <a:r>
              <a:rPr lang="fa-IR" sz="2400" dirty="0" smtClean="0"/>
              <a:t>یک کلاس عام </a:t>
            </a:r>
            <a:r>
              <a:rPr lang="fa-IR" sz="2400" dirty="0" err="1" smtClean="0"/>
              <a:t>نمی‌تواند</a:t>
            </a:r>
            <a:r>
              <a:rPr lang="fa-IR" sz="2400" dirty="0" smtClean="0"/>
              <a:t> از </a:t>
            </a:r>
            <a:r>
              <a:rPr lang="en-US" sz="2400" dirty="0" err="1" smtClean="0"/>
              <a:t>Throwable</a:t>
            </a:r>
            <a:r>
              <a:rPr lang="fa-IR" sz="2400" dirty="0" smtClean="0"/>
              <a:t> </a:t>
            </a:r>
            <a:r>
              <a:rPr lang="fa-IR" sz="2400" dirty="0" err="1" smtClean="0"/>
              <a:t>ارث‌بری</a:t>
            </a:r>
            <a:r>
              <a:rPr lang="fa-IR" sz="2400" dirty="0" smtClean="0"/>
              <a:t> کند:</a:t>
            </a:r>
          </a:p>
          <a:p>
            <a:pPr lvl="1"/>
            <a:endParaRPr lang="fa-IR" sz="2400" dirty="0" smtClean="0"/>
          </a:p>
          <a:p>
            <a:pPr lvl="1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بنابراین شیئی از نوع عام را </a:t>
            </a:r>
            <a:r>
              <a:rPr lang="fa-IR" sz="2400" dirty="0" err="1" smtClean="0">
                <a:solidFill>
                  <a:prstClr val="black"/>
                </a:solidFill>
              </a:rPr>
              <a:t>نمی‌توان</a:t>
            </a:r>
            <a:r>
              <a:rPr lang="fa-IR" sz="2400" dirty="0" smtClean="0">
                <a:solidFill>
                  <a:prstClr val="black"/>
                </a:solidFill>
              </a:rPr>
              <a:t> پرتاب (</a:t>
            </a:r>
            <a:r>
              <a:rPr lang="en-US" sz="2400" dirty="0" smtClean="0">
                <a:solidFill>
                  <a:prstClr val="black"/>
                </a:solidFill>
              </a:rPr>
              <a:t>throw</a:t>
            </a:r>
            <a:r>
              <a:rPr lang="fa-IR" sz="2400" dirty="0" smtClean="0">
                <a:solidFill>
                  <a:prstClr val="black"/>
                </a:solidFill>
              </a:rPr>
              <a:t>) یا دریافت (</a:t>
            </a:r>
            <a:r>
              <a:rPr lang="en-US" sz="2400" dirty="0" smtClean="0">
                <a:solidFill>
                  <a:prstClr val="black"/>
                </a:solidFill>
              </a:rPr>
              <a:t>catch</a:t>
            </a:r>
            <a:r>
              <a:rPr lang="fa-IR" sz="2400" dirty="0" smtClean="0">
                <a:solidFill>
                  <a:prstClr val="black"/>
                </a:solidFill>
              </a:rPr>
              <a:t>) کرد</a:t>
            </a:r>
          </a:p>
          <a:p>
            <a:pPr lvl="1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البته از «پارامتر نوع» (و نه از خود نوع عام) </a:t>
            </a:r>
            <a:r>
              <a:rPr lang="fa-IR" sz="2400" dirty="0" err="1" smtClean="0">
                <a:solidFill>
                  <a:prstClr val="black"/>
                </a:solidFill>
              </a:rPr>
              <a:t>می‌توان</a:t>
            </a:r>
            <a:r>
              <a:rPr lang="fa-IR" sz="2400" dirty="0" smtClean="0">
                <a:solidFill>
                  <a:prstClr val="black"/>
                </a:solidFill>
              </a:rPr>
              <a:t> به صورت استثنا استفاده کرد</a:t>
            </a:r>
            <a:r>
              <a:rPr lang="fa-IR" sz="2400" dirty="0">
                <a:solidFill>
                  <a:prstClr val="black"/>
                </a:solidFill>
              </a:rPr>
              <a:t>:</a:t>
            </a:r>
          </a:p>
          <a:p>
            <a:pPr lvl="1"/>
            <a:endParaRPr lang="en-US" sz="24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7315200" cy="1446550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Generic&lt;T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Exception&gt; 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f()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g()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381000" y="2312313"/>
            <a:ext cx="5791200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GenExc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sz="22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2312313"/>
            <a:ext cx="2507418" cy="430887"/>
          </a:xfrm>
          <a:prstGeom prst="rect">
            <a:avLst/>
          </a:prstGeom>
          <a:solidFill>
            <a:srgbClr val="F7D8FC">
              <a:alpha val="77647"/>
            </a:srgbClr>
          </a:solidFill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syntax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9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34200" y="2971800"/>
            <a:ext cx="2057400" cy="838200"/>
          </a:xfrm>
        </p:spPr>
        <p:txBody>
          <a:bodyPr/>
          <a:lstStyle/>
          <a:p>
            <a:r>
              <a:rPr lang="fa-IR" dirty="0" smtClean="0"/>
              <a:t>خروجی؟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Generics&lt;T&gt;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void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add(List&lt;T&gt;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Object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((T)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Generics&lt;String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Generics&lt;&gt;();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List&lt;String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Object());</a:t>
            </a:r>
          </a:p>
          <a:p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Integer(1));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5143" y="3886200"/>
            <a:ext cx="3916457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600" b="1" dirty="0" smtClean="0">
                <a:cs typeface="B Nazanin" panose="00000400000000000000" pitchFamily="2" charset="-78"/>
              </a:rPr>
              <a:t>الف) بدون خطا</a:t>
            </a:r>
          </a:p>
          <a:p>
            <a:pPr algn="r" rtl="1"/>
            <a:r>
              <a:rPr lang="fa-IR" sz="2600" b="1" dirty="0" smtClean="0">
                <a:cs typeface="B Nazanin" panose="00000400000000000000" pitchFamily="2" charset="-78"/>
              </a:rPr>
              <a:t>ب) خطای کامپایل در خط 9 و 10</a:t>
            </a:r>
          </a:p>
          <a:p>
            <a:pPr algn="r" rtl="1"/>
            <a:r>
              <a:rPr lang="fa-IR" sz="2600" b="1" dirty="0" smtClean="0">
                <a:cs typeface="B Nazanin" panose="00000400000000000000" pitchFamily="2" charset="-78"/>
              </a:rPr>
              <a:t>ج)</a:t>
            </a:r>
            <a:r>
              <a:rPr lang="fa-IR" sz="2600" b="1" dirty="0">
                <a:cs typeface="B Nazanin" panose="00000400000000000000" pitchFamily="2" charset="-78"/>
              </a:rPr>
              <a:t> </a:t>
            </a:r>
            <a:r>
              <a:rPr lang="fa-IR" sz="2600" b="1" dirty="0" smtClean="0">
                <a:cs typeface="B Nazanin" panose="00000400000000000000" pitchFamily="2" charset="-78"/>
              </a:rPr>
              <a:t>خطای </a:t>
            </a:r>
            <a:r>
              <a:rPr lang="fa-IR" sz="2600" b="1" dirty="0">
                <a:cs typeface="B Nazanin" panose="00000400000000000000" pitchFamily="2" charset="-78"/>
              </a:rPr>
              <a:t>کامپایل در خط </a:t>
            </a:r>
            <a:r>
              <a:rPr lang="fa-IR" sz="2600" b="1" dirty="0" smtClean="0">
                <a:cs typeface="B Nazanin" panose="00000400000000000000" pitchFamily="2" charset="-78"/>
              </a:rPr>
              <a:t>11 یا 12</a:t>
            </a:r>
            <a:endParaRPr lang="fa-IR" sz="2600" b="1" dirty="0">
              <a:cs typeface="B Nazanin" panose="00000400000000000000" pitchFamily="2" charset="-78"/>
            </a:endParaRPr>
          </a:p>
          <a:p>
            <a:pPr algn="r" rtl="1"/>
            <a:r>
              <a:rPr lang="fa-IR" sz="2600" b="1" dirty="0" smtClean="0">
                <a:cs typeface="B Nazanin" panose="00000400000000000000" pitchFamily="2" charset="-78"/>
              </a:rPr>
              <a:t>د) خطا در زمان اجرا در </a:t>
            </a:r>
            <a:r>
              <a:rPr lang="fa-IR" sz="2600" b="1" dirty="0">
                <a:cs typeface="B Nazanin" panose="00000400000000000000" pitchFamily="2" charset="-78"/>
              </a:rPr>
              <a:t>خط </a:t>
            </a:r>
            <a:r>
              <a:rPr lang="fa-IR" sz="2600" b="1" dirty="0" smtClean="0">
                <a:cs typeface="B Nazanin" panose="00000400000000000000" pitchFamily="2" charset="-78"/>
              </a:rPr>
              <a:t>9</a:t>
            </a:r>
            <a:endParaRPr lang="fa-IR" sz="2600" b="1" dirty="0">
              <a:cs typeface="B Nazanin" panose="00000400000000000000" pitchFamily="2" charset="-78"/>
            </a:endParaRPr>
          </a:p>
          <a:p>
            <a:pPr algn="r" rtl="1"/>
            <a:r>
              <a:rPr lang="fa-IR" sz="2600" b="1" dirty="0" smtClean="0">
                <a:cs typeface="B Nazanin" panose="00000400000000000000" pitchFamily="2" charset="-78"/>
              </a:rPr>
              <a:t>هـ) خطا در زمان اجرا در خط 11</a:t>
            </a:r>
          </a:p>
          <a:p>
            <a:pPr algn="r" rtl="1"/>
            <a:r>
              <a:rPr lang="fa-IR" sz="2600" b="1" dirty="0" smtClean="0">
                <a:cs typeface="B Nazanin" panose="00000400000000000000" pitchFamily="2" charset="-78"/>
              </a:rPr>
              <a:t>و) خطا در خط 3</a:t>
            </a:r>
            <a:endParaRPr lang="fa-IR" sz="2600" b="1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152400"/>
            <a:ext cx="533400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5479910"/>
            <a:ext cx="3680460" cy="46368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8200" y="3886200"/>
            <a:ext cx="3810000" cy="381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گفتیم امکان استفاده از انواع اولیه به عنوان پارامتر نوع نیست</a:t>
            </a:r>
          </a:p>
          <a:p>
            <a:r>
              <a:rPr lang="fa-IR" sz="2400" dirty="0" smtClean="0"/>
              <a:t>پس چرا این کد خطا ندارد؟ مگر 5 یا </a:t>
            </a:r>
            <a:r>
              <a:rPr lang="en-US" sz="2400" dirty="0" err="1" smtClean="0"/>
              <a:t>num</a:t>
            </a:r>
            <a:r>
              <a:rPr lang="fa-IR" sz="2400" dirty="0" smtClean="0"/>
              <a:t> از انواع اولیه (</a:t>
            </a:r>
            <a:r>
              <a:rPr lang="en-US" sz="2400" dirty="0" err="1" smtClean="0"/>
              <a:t>int</a:t>
            </a:r>
            <a:r>
              <a:rPr lang="fa-IR" sz="2400" dirty="0" smtClean="0"/>
              <a:t>) نیستند؟</a:t>
            </a:r>
            <a:endParaRPr lang="en-US" sz="2400" dirty="0" smtClean="0"/>
          </a:p>
          <a:p>
            <a:endParaRPr lang="fa-IR" sz="2400" dirty="0" smtClean="0"/>
          </a:p>
          <a:p>
            <a:endParaRPr lang="fa-IR" sz="2400" dirty="0"/>
          </a:p>
          <a:p>
            <a:r>
              <a:rPr lang="fa-IR" sz="2400" u="sng" dirty="0" smtClean="0"/>
              <a:t>پاسخ:</a:t>
            </a:r>
          </a:p>
          <a:p>
            <a:r>
              <a:rPr lang="fa-IR" sz="2400" dirty="0" smtClean="0"/>
              <a:t>به دلیل </a:t>
            </a:r>
            <a:r>
              <a:rPr lang="en-US" sz="2400" b="1" dirty="0" err="1" smtClean="0"/>
              <a:t>autoboxing</a:t>
            </a:r>
            <a:endParaRPr lang="fa-IR" sz="2400" b="1" dirty="0" smtClean="0"/>
          </a:p>
          <a:p>
            <a:r>
              <a:rPr lang="fa-IR" sz="2400" dirty="0" smtClean="0"/>
              <a:t>از جاوا 5 به بعد، به صورت ضمنی مقدار </a:t>
            </a:r>
            <a:r>
              <a:rPr lang="en-US" sz="2400" dirty="0" smtClean="0"/>
              <a:t>5</a:t>
            </a:r>
            <a:r>
              <a:rPr lang="fa-IR" sz="2400" dirty="0" smtClean="0"/>
              <a:t> و </a:t>
            </a:r>
            <a:r>
              <a:rPr lang="en-US" sz="2400" dirty="0" err="1" smtClean="0"/>
              <a:t>num</a:t>
            </a:r>
            <a:r>
              <a:rPr lang="fa-IR" sz="2400" dirty="0"/>
              <a:t> </a:t>
            </a:r>
            <a:r>
              <a:rPr lang="fa-IR" sz="2400" dirty="0" smtClean="0"/>
              <a:t>به </a:t>
            </a:r>
            <a:r>
              <a:rPr lang="en-US" sz="2400" dirty="0" smtClean="0"/>
              <a:t>Integer</a:t>
            </a:r>
            <a:r>
              <a:rPr lang="fa-IR" sz="2400" dirty="0" smtClean="0"/>
              <a:t> تبدیل می‌شوند</a:t>
            </a:r>
          </a:p>
          <a:p>
            <a:r>
              <a:rPr lang="fa-IR" sz="2400" dirty="0" smtClean="0"/>
              <a:t>به همان دلیل که این کد خطا ندارد:</a:t>
            </a:r>
          </a:p>
          <a:p>
            <a:r>
              <a:rPr lang="fa-IR" sz="2400" dirty="0" smtClean="0">
                <a:latin typeface="Consolas" panose="020B0609020204030204" pitchFamily="49" charset="0"/>
              </a:rPr>
              <a:t>در واقع</a:t>
            </a:r>
            <a:r>
              <a:rPr lang="fa-IR" sz="2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تقریباً معادل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Integer(5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fa-IR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است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a-IR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43856" y="5257800"/>
            <a:ext cx="2361544" cy="430887"/>
          </a:xfrm>
          <a:prstGeom prst="rect">
            <a:avLst/>
          </a:prstGeom>
          <a:solidFill>
            <a:srgbClr val="DBFBEC"/>
          </a:solidFill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286000"/>
            <a:ext cx="63246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4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42514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انواع داده عام و کاربردهای </a:t>
            </a:r>
            <a:r>
              <a:rPr lang="fa-IR" dirty="0" err="1" smtClean="0"/>
              <a:t>آن‌ها</a:t>
            </a:r>
            <a:endParaRPr lang="fa-IR" dirty="0" smtClean="0"/>
          </a:p>
          <a:p>
            <a:pPr lvl="1"/>
            <a:r>
              <a:rPr lang="fa-IR" dirty="0" err="1" smtClean="0"/>
              <a:t>مثال‌های</a:t>
            </a:r>
            <a:r>
              <a:rPr lang="fa-IR" dirty="0" smtClean="0"/>
              <a:t> موجود در زبان جاوا</a:t>
            </a:r>
            <a:endParaRPr lang="en-US" dirty="0"/>
          </a:p>
          <a:p>
            <a:r>
              <a:rPr lang="fa-IR" dirty="0"/>
              <a:t>متدهای </a:t>
            </a:r>
            <a:r>
              <a:rPr lang="fa-IR" dirty="0" smtClean="0"/>
              <a:t>عام</a:t>
            </a:r>
            <a:endParaRPr lang="en-US" dirty="0"/>
          </a:p>
          <a:p>
            <a:r>
              <a:rPr lang="fa-IR" dirty="0" smtClean="0"/>
              <a:t>فرایند </a:t>
            </a:r>
            <a:r>
              <a:rPr lang="fa-IR" dirty="0" err="1"/>
              <a:t>مَحو</a:t>
            </a:r>
            <a:r>
              <a:rPr lang="fa-IR" dirty="0"/>
              <a:t> (</a:t>
            </a:r>
            <a:r>
              <a:rPr lang="en-US" dirty="0"/>
              <a:t>Erasure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 smtClean="0"/>
              <a:t>وراثت برای کلاس‌های عام</a:t>
            </a:r>
            <a:endParaRPr lang="en-US" dirty="0" smtClean="0"/>
          </a:p>
          <a:p>
            <a:r>
              <a:rPr lang="fa-IR" dirty="0" err="1" smtClean="0"/>
              <a:t>محدودیت‌های</a:t>
            </a:r>
            <a:r>
              <a:rPr lang="fa-IR" dirty="0" smtClean="0"/>
              <a:t> انواع عام در جاوا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5525"/>
            <a:ext cx="2019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فصل </a:t>
            </a:r>
            <a:r>
              <a:rPr lang="fa-IR" dirty="0" smtClean="0"/>
              <a:t>20 و 21 کتاب </a:t>
            </a:r>
            <a:r>
              <a:rPr lang="fa-IR" dirty="0"/>
              <a:t>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/>
          </a:p>
          <a:p>
            <a:endParaRPr lang="fa-IR" dirty="0"/>
          </a:p>
          <a:p>
            <a:endParaRPr lang="fa-IR" dirty="0"/>
          </a:p>
          <a:p>
            <a:endParaRPr lang="fa-IR" dirty="0"/>
          </a:p>
          <a:p>
            <a:r>
              <a:rPr lang="fa-IR" dirty="0"/>
              <a:t>تمرين‌های همین </a:t>
            </a:r>
            <a:r>
              <a:rPr lang="fa-IR" dirty="0" err="1" smtClean="0"/>
              <a:t>فصل‌ها</a:t>
            </a:r>
            <a:r>
              <a:rPr lang="fa-IR" dirty="0" smtClean="0"/>
              <a:t> </a:t>
            </a:r>
            <a:r>
              <a:rPr lang="fa-IR" dirty="0"/>
              <a:t>از کتاب دايتل</a:t>
            </a:r>
          </a:p>
          <a:p>
            <a:endParaRPr lang="fa-IR" dirty="0" smtClean="0"/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376" y="2643188"/>
            <a:ext cx="264054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966323"/>
            <a:ext cx="5257800" cy="11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334000"/>
          </a:xfrm>
        </p:spPr>
        <p:txBody>
          <a:bodyPr>
            <a:normAutofit/>
          </a:bodyPr>
          <a:lstStyle/>
          <a:p>
            <a:r>
              <a:rPr lang="fa-IR" sz="2600" dirty="0" smtClean="0"/>
              <a:t>واسط </a:t>
            </a:r>
            <a:r>
              <a:rPr lang="en-US" sz="2300" dirty="0" err="1" smtClean="0"/>
              <a:t>MyList</a:t>
            </a:r>
            <a:r>
              <a:rPr lang="fa-IR" sz="2400" dirty="0" smtClean="0"/>
              <a:t> </a:t>
            </a:r>
            <a:r>
              <a:rPr lang="fa-IR" sz="2600" dirty="0" smtClean="0"/>
              <a:t>را </a:t>
            </a:r>
            <a:r>
              <a:rPr lang="fa-IR" sz="2600" dirty="0" err="1" smtClean="0"/>
              <a:t>یک‌بار</a:t>
            </a:r>
            <a:r>
              <a:rPr lang="fa-IR" sz="2600" dirty="0" smtClean="0"/>
              <a:t> با کمک آرایه و بار دیگر با </a:t>
            </a:r>
            <a:r>
              <a:rPr lang="fa-IR" sz="2600" dirty="0" err="1" smtClean="0"/>
              <a:t>لیست‌پیوندی</a:t>
            </a:r>
            <a:r>
              <a:rPr lang="fa-IR" sz="2600" dirty="0" smtClean="0"/>
              <a:t> </a:t>
            </a:r>
            <a:r>
              <a:rPr lang="fa-IR" sz="2600" dirty="0" err="1" smtClean="0"/>
              <a:t>پیاده‌سازی</a:t>
            </a:r>
            <a:r>
              <a:rPr lang="fa-IR" sz="2600" dirty="0" smtClean="0"/>
              <a:t> کنید</a:t>
            </a:r>
          </a:p>
          <a:p>
            <a:r>
              <a:rPr lang="fa-IR" sz="2400" dirty="0" smtClean="0"/>
              <a:t>این واسط مشابه </a:t>
            </a:r>
            <a:r>
              <a:rPr lang="en-US" sz="2400" dirty="0" err="1" smtClean="0"/>
              <a:t>java.util.List</a:t>
            </a:r>
            <a:r>
              <a:rPr lang="fa-IR" sz="2400" dirty="0" smtClean="0"/>
              <a:t> است</a:t>
            </a:r>
          </a:p>
          <a:p>
            <a:pPr lvl="0">
              <a:buClr>
                <a:srgbClr val="92278F"/>
              </a:buClr>
            </a:pPr>
            <a:r>
              <a:rPr lang="fa-IR" sz="2400" dirty="0" err="1" smtClean="0">
                <a:solidFill>
                  <a:prstClr val="black"/>
                </a:solidFill>
              </a:rPr>
              <a:t>درواقع</a:t>
            </a:r>
            <a:r>
              <a:rPr lang="fa-IR" sz="2400" dirty="0" smtClean="0">
                <a:solidFill>
                  <a:prstClr val="black"/>
                </a:solidFill>
              </a:rPr>
              <a:t> باید سعی کنید کلاسی شبیه به </a:t>
            </a:r>
            <a:br>
              <a:rPr lang="fa-IR" sz="2400" dirty="0" smtClean="0">
                <a:solidFill>
                  <a:prstClr val="black"/>
                </a:solidFill>
              </a:rPr>
            </a:br>
            <a:r>
              <a:rPr lang="en-US" sz="2400" dirty="0" err="1" smtClean="0">
                <a:solidFill>
                  <a:prstClr val="black"/>
                </a:solidFill>
              </a:rPr>
              <a:t>ArrayList</a:t>
            </a:r>
            <a:r>
              <a:rPr lang="fa-IR" sz="2400" dirty="0" smtClean="0">
                <a:solidFill>
                  <a:prstClr val="black"/>
                </a:solidFill>
              </a:rPr>
              <a:t> و کلاسی شبیه به </a:t>
            </a:r>
            <a:br>
              <a:rPr lang="fa-IR" sz="2400" dirty="0" smtClean="0">
                <a:solidFill>
                  <a:prstClr val="black"/>
                </a:solidFill>
              </a:rPr>
            </a:br>
            <a:r>
              <a:rPr lang="en-US" sz="2400" dirty="0" err="1" smtClean="0">
                <a:solidFill>
                  <a:prstClr val="black"/>
                </a:solidFill>
              </a:rPr>
              <a:t>LinkedList</a:t>
            </a:r>
            <a:r>
              <a:rPr lang="fa-IR" sz="2400" dirty="0" smtClean="0">
                <a:solidFill>
                  <a:prstClr val="black"/>
                </a:solidFill>
              </a:rPr>
              <a:t> را پیاده کنید</a:t>
            </a:r>
          </a:p>
          <a:p>
            <a:pPr lvl="0">
              <a:buClr>
                <a:srgbClr val="92278F"/>
              </a:buClr>
            </a:pPr>
            <a:r>
              <a:rPr lang="fa-IR" sz="2400" dirty="0" smtClean="0">
                <a:solidFill>
                  <a:prstClr val="black"/>
                </a:solidFill>
              </a:rPr>
              <a:t>ابتدا سعی کنید، سپس نگاهی به متن </a:t>
            </a:r>
            <a:br>
              <a:rPr lang="fa-IR" sz="2400" dirty="0" smtClean="0">
                <a:solidFill>
                  <a:prstClr val="black"/>
                </a:solidFill>
              </a:rPr>
            </a:br>
            <a:r>
              <a:rPr lang="fa-IR" sz="2400" dirty="0" smtClean="0">
                <a:solidFill>
                  <a:prstClr val="black"/>
                </a:solidFill>
              </a:rPr>
              <a:t>کلاس‌های فوق </a:t>
            </a:r>
            <a:r>
              <a:rPr lang="fa-IR" sz="2400" dirty="0" err="1" smtClean="0">
                <a:solidFill>
                  <a:prstClr val="black"/>
                </a:solidFill>
              </a:rPr>
              <a:t>بیاندازید</a:t>
            </a:r>
            <a:endParaRPr lang="fa-IR" sz="2400" dirty="0">
              <a:solidFill>
                <a:prstClr val="black"/>
              </a:solidFill>
            </a:endParaRPr>
          </a:p>
          <a:p>
            <a:endParaRPr lang="fa-IR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" y="1551325"/>
            <a:ext cx="4419600" cy="3477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contains(E </a:t>
            </a:r>
            <a:r>
              <a:rPr lang="en-US" sz="2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add(E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clear();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equals(Object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979313"/>
            <a:ext cx="70104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MyArrayList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5486400"/>
            <a:ext cx="71628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MyLinkedList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&lt;T&gt;{…}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 عام (</a:t>
            </a:r>
            <a:r>
              <a:rPr lang="en-US" dirty="0" smtClean="0"/>
              <a:t>Generic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a-IR" sz="3400" dirty="0" smtClean="0"/>
              <a:t>گاهی منطق </a:t>
            </a:r>
            <a:r>
              <a:rPr lang="fa-IR" sz="3400" dirty="0" err="1" smtClean="0"/>
              <a:t>پیاده‌سازی</a:t>
            </a:r>
            <a:r>
              <a:rPr lang="fa-IR" sz="3400" dirty="0" smtClean="0"/>
              <a:t> یک کلاس، برای انواع داده مختلف یکسان است</a:t>
            </a:r>
          </a:p>
          <a:p>
            <a:r>
              <a:rPr lang="fa-IR" sz="3400" dirty="0" smtClean="0"/>
              <a:t>مثلاً منطق متد </a:t>
            </a:r>
            <a:r>
              <a:rPr lang="en-US" sz="2900" dirty="0" smtClean="0"/>
              <a:t>add</a:t>
            </a:r>
            <a:r>
              <a:rPr lang="fa-IR" sz="3400" dirty="0" smtClean="0"/>
              <a:t> در کلاس </a:t>
            </a:r>
            <a:r>
              <a:rPr lang="en-US" sz="2900" dirty="0" err="1" smtClean="0"/>
              <a:t>ArrayList</a:t>
            </a:r>
            <a:r>
              <a:rPr lang="fa-IR" sz="3400" dirty="0" smtClean="0"/>
              <a:t> به </a:t>
            </a:r>
            <a:r>
              <a:rPr lang="fa-IR" sz="3400" dirty="0" err="1" smtClean="0"/>
              <a:t>ازای</a:t>
            </a:r>
            <a:r>
              <a:rPr lang="fa-IR" sz="3400" dirty="0" smtClean="0"/>
              <a:t> </a:t>
            </a:r>
            <a:r>
              <a:rPr lang="fa-IR" sz="3400" dirty="0" err="1" smtClean="0"/>
              <a:t>لیستی</a:t>
            </a:r>
            <a:r>
              <a:rPr lang="fa-IR" sz="3400" dirty="0" smtClean="0"/>
              <a:t> از رشته یا عدد متفاوت نیست</a:t>
            </a:r>
          </a:p>
          <a:p>
            <a:r>
              <a:rPr lang="fa-IR" sz="3400" dirty="0" smtClean="0"/>
              <a:t>راه اول: به </a:t>
            </a:r>
            <a:r>
              <a:rPr lang="fa-IR" sz="3400" dirty="0" err="1" smtClean="0"/>
              <a:t>ازای</a:t>
            </a:r>
            <a:r>
              <a:rPr lang="fa-IR" sz="3400" dirty="0" smtClean="0"/>
              <a:t> هر نوع داده، یک کلاس </a:t>
            </a:r>
            <a:r>
              <a:rPr lang="en-US" sz="2900" dirty="0" err="1" smtClean="0"/>
              <a:t>ArrayList</a:t>
            </a:r>
            <a:r>
              <a:rPr lang="fa-IR" sz="2900" dirty="0" smtClean="0"/>
              <a:t> </a:t>
            </a:r>
            <a:r>
              <a:rPr lang="fa-IR" sz="3400" dirty="0" smtClean="0"/>
              <a:t>بسازیم</a:t>
            </a:r>
          </a:p>
          <a:p>
            <a:pPr lvl="1"/>
            <a:r>
              <a:rPr lang="fa-IR" sz="3400" dirty="0" smtClean="0"/>
              <a:t>مثلاً: </a:t>
            </a:r>
            <a:r>
              <a:rPr lang="en-US" sz="3200" dirty="0" err="1" smtClean="0"/>
              <a:t>StringArrayList</a:t>
            </a:r>
            <a:r>
              <a:rPr lang="fa-IR" sz="3200" dirty="0" smtClean="0"/>
              <a:t> و </a:t>
            </a:r>
            <a:r>
              <a:rPr lang="en-US" sz="3200" dirty="0" err="1" smtClean="0"/>
              <a:t>IntegerArrayList</a:t>
            </a:r>
            <a:r>
              <a:rPr lang="fa-IR" sz="3200" dirty="0" smtClean="0"/>
              <a:t> و </a:t>
            </a:r>
            <a:r>
              <a:rPr lang="en-US" sz="3200" dirty="0" err="1" smtClean="0"/>
              <a:t>StudentArrayList</a:t>
            </a:r>
            <a:endParaRPr lang="en-US" sz="3400" dirty="0" smtClean="0"/>
          </a:p>
          <a:p>
            <a:pPr lvl="1"/>
            <a:r>
              <a:rPr lang="fa-IR" sz="3400" dirty="0" smtClean="0"/>
              <a:t>این کلاس‌ها مشابه (کپی) یکدیگرند</a:t>
            </a:r>
          </a:p>
          <a:p>
            <a:r>
              <a:rPr lang="fa-IR" sz="3400" dirty="0" smtClean="0"/>
              <a:t>راه دوم: یک کلاس </a:t>
            </a:r>
            <a:r>
              <a:rPr lang="en-US" sz="2900" dirty="0" err="1" smtClean="0"/>
              <a:t>ArrayList</a:t>
            </a:r>
            <a:r>
              <a:rPr lang="fa-IR" sz="2900" dirty="0" smtClean="0"/>
              <a:t> </a:t>
            </a:r>
            <a:r>
              <a:rPr lang="fa-IR" sz="3400" dirty="0" smtClean="0"/>
              <a:t>تعریف کنیم و </a:t>
            </a:r>
            <a:r>
              <a:rPr lang="fa-IR" sz="3400" dirty="0" err="1" smtClean="0"/>
              <a:t>درهنگام</a:t>
            </a:r>
            <a:r>
              <a:rPr lang="fa-IR" sz="3400" dirty="0" smtClean="0"/>
              <a:t> استفاده نوع آن را محدود کنیم</a:t>
            </a:r>
          </a:p>
          <a:p>
            <a:endParaRPr lang="fa-IR" dirty="0"/>
          </a:p>
          <a:p>
            <a:endParaRPr lang="fa-IR" dirty="0" smtClean="0"/>
          </a:p>
          <a:p>
            <a:endParaRPr lang="fa-IR" sz="2300" dirty="0" smtClean="0"/>
          </a:p>
          <a:p>
            <a:r>
              <a:rPr lang="fa-IR" sz="3400" dirty="0" smtClean="0"/>
              <a:t>کلاس </a:t>
            </a:r>
            <a:r>
              <a:rPr lang="en-US" sz="3400" dirty="0" err="1" smtClean="0"/>
              <a:t>ArrayList</a:t>
            </a:r>
            <a:r>
              <a:rPr lang="fa-IR" sz="3400" dirty="0" smtClean="0"/>
              <a:t> یک </a:t>
            </a:r>
            <a:r>
              <a:rPr lang="fa-IR" sz="3400" b="1" dirty="0" smtClean="0"/>
              <a:t>نوع داده عام (</a:t>
            </a:r>
            <a:r>
              <a:rPr lang="en-US" sz="3400" b="1" dirty="0" smtClean="0"/>
              <a:t>Generic</a:t>
            </a:r>
            <a:r>
              <a:rPr lang="fa-IR" sz="3400" b="1" dirty="0" smtClean="0"/>
              <a:t>)</a:t>
            </a:r>
            <a:r>
              <a:rPr lang="fa-IR" sz="3400" dirty="0" smtClean="0"/>
              <a:t> است</a:t>
            </a:r>
          </a:p>
          <a:p>
            <a:r>
              <a:rPr lang="fa-IR" sz="3400" dirty="0" smtClean="0"/>
              <a:t>بحث این جلسه: چگونه کلاس‌های عام (مثل </a:t>
            </a:r>
            <a:r>
              <a:rPr lang="en-US" sz="3400" dirty="0" err="1" smtClean="0"/>
              <a:t>ArrayList</a:t>
            </a:r>
            <a:r>
              <a:rPr lang="fa-IR" sz="3400" dirty="0" smtClean="0"/>
              <a:t>) تعریف کنیم؟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52400" y="4086761"/>
            <a:ext cx="75438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Integer(2));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0747" y="3124200"/>
            <a:ext cx="27398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/>
              <a:t>Code redundancy </a:t>
            </a:r>
          </a:p>
        </p:txBody>
      </p:sp>
    </p:spTree>
    <p:extLst>
      <p:ext uri="{BB962C8B-B14F-4D97-AF65-F5344CB8AC3E}">
        <p14:creationId xmlns:p14="http://schemas.microsoft.com/office/powerpoint/2010/main" val="20905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موضوعات پیشنهادی برای جستجو:</a:t>
            </a:r>
          </a:p>
          <a:p>
            <a:pPr lvl="1"/>
            <a:r>
              <a:rPr lang="fa-IR" dirty="0" smtClean="0"/>
              <a:t>مفهوم </a:t>
            </a:r>
            <a:r>
              <a:rPr lang="en-US" dirty="0" smtClean="0"/>
              <a:t>wildcards</a:t>
            </a:r>
            <a:r>
              <a:rPr lang="fa-IR" dirty="0" smtClean="0"/>
              <a:t> در انواع داده عام</a:t>
            </a:r>
          </a:p>
          <a:p>
            <a:pPr lvl="1"/>
            <a:r>
              <a:rPr lang="fa-IR" dirty="0"/>
              <a:t>زبان </a:t>
            </a:r>
            <a:r>
              <a:rPr lang="en-US" dirty="0"/>
              <a:t>C++</a:t>
            </a:r>
            <a:r>
              <a:rPr lang="fa-IR" dirty="0"/>
              <a:t> دارای مفهوم </a:t>
            </a:r>
            <a:r>
              <a:rPr lang="en-US" dirty="0"/>
              <a:t>Template</a:t>
            </a:r>
            <a:r>
              <a:rPr lang="fa-IR" dirty="0"/>
              <a:t> به جای </a:t>
            </a:r>
            <a:r>
              <a:rPr lang="en-US" dirty="0"/>
              <a:t>Generics</a:t>
            </a:r>
            <a:r>
              <a:rPr lang="fa-IR" dirty="0"/>
              <a:t> </a:t>
            </a:r>
            <a:r>
              <a:rPr lang="fa-IR" dirty="0" smtClean="0"/>
              <a:t>است</a:t>
            </a:r>
          </a:p>
          <a:p>
            <a:pPr lvl="2"/>
            <a:r>
              <a:rPr lang="en-US" dirty="0" smtClean="0"/>
              <a:t>C++</a:t>
            </a:r>
            <a:r>
              <a:rPr lang="fa-IR" dirty="0" smtClean="0"/>
              <a:t> فرایند </a:t>
            </a:r>
            <a:r>
              <a:rPr lang="en-US" sz="2200" dirty="0" smtClean="0"/>
              <a:t>Erasure</a:t>
            </a:r>
            <a:r>
              <a:rPr lang="fa-IR" dirty="0" smtClean="0"/>
              <a:t> را پیاده نکرده، پس چگونه </a:t>
            </a:r>
            <a:r>
              <a:rPr lang="en-US" sz="2200" dirty="0" smtClean="0"/>
              <a:t>Template</a:t>
            </a:r>
            <a:r>
              <a:rPr lang="fa-IR" dirty="0" smtClean="0"/>
              <a:t> را ممکن کرده؟</a:t>
            </a:r>
          </a:p>
          <a:p>
            <a:pPr lvl="1"/>
            <a:r>
              <a:rPr lang="fa-IR" dirty="0"/>
              <a:t>زبان </a:t>
            </a:r>
            <a:r>
              <a:rPr lang="en-US" dirty="0" smtClean="0"/>
              <a:t>C#</a:t>
            </a:r>
            <a:r>
              <a:rPr lang="fa-IR" dirty="0" smtClean="0"/>
              <a:t> (در واقع، خانواده </a:t>
            </a:r>
            <a:r>
              <a:rPr lang="en-US" dirty="0" smtClean="0"/>
              <a:t>.NET</a:t>
            </a:r>
            <a:r>
              <a:rPr lang="fa-IR" dirty="0" smtClean="0"/>
              <a:t>) نیز دارای مفهوم </a:t>
            </a:r>
            <a:r>
              <a:rPr lang="en-US" dirty="0" smtClean="0"/>
              <a:t>Generics</a:t>
            </a:r>
            <a:r>
              <a:rPr lang="fa-IR" dirty="0" smtClean="0"/>
              <a:t> </a:t>
            </a:r>
            <a:r>
              <a:rPr lang="fa-IR" dirty="0"/>
              <a:t>است</a:t>
            </a:r>
          </a:p>
          <a:p>
            <a:pPr lvl="2"/>
            <a:r>
              <a:rPr lang="en-US" sz="2000" dirty="0" smtClean="0"/>
              <a:t>.NET</a:t>
            </a:r>
            <a:r>
              <a:rPr lang="fa-IR" dirty="0" smtClean="0"/>
              <a:t> هم فرایند </a:t>
            </a:r>
            <a:r>
              <a:rPr lang="en-US" sz="2200" dirty="0"/>
              <a:t>Erasure</a:t>
            </a:r>
            <a:r>
              <a:rPr lang="fa-IR" dirty="0"/>
              <a:t> را </a:t>
            </a:r>
            <a:r>
              <a:rPr lang="fa-IR" dirty="0" smtClean="0"/>
              <a:t>انتخاب </a:t>
            </a:r>
            <a:r>
              <a:rPr lang="fa-IR" dirty="0"/>
              <a:t>نکرده، پس چگونه </a:t>
            </a:r>
            <a:r>
              <a:rPr lang="fa-IR" sz="2200" dirty="0" smtClean="0"/>
              <a:t>انواع عام</a:t>
            </a:r>
            <a:r>
              <a:rPr lang="fa-IR" dirty="0" smtClean="0"/>
              <a:t> </a:t>
            </a:r>
            <a:r>
              <a:rPr lang="fa-IR" dirty="0"/>
              <a:t>را ممکن کرده؟</a:t>
            </a:r>
            <a:endParaRPr lang="en-US" dirty="0"/>
          </a:p>
          <a:p>
            <a:pPr lvl="1"/>
            <a:r>
              <a:rPr lang="fa-IR" dirty="0" smtClean="0"/>
              <a:t>دلیل </a:t>
            </a:r>
            <a:r>
              <a:rPr lang="fa-IR" dirty="0" err="1" smtClean="0"/>
              <a:t>محدودیت‌های</a:t>
            </a:r>
            <a:r>
              <a:rPr lang="fa-IR" dirty="0" smtClean="0"/>
              <a:t> ذکر شده برای انواع عام در جاوا چیست؟</a:t>
            </a:r>
          </a:p>
          <a:p>
            <a:pPr lvl="2"/>
            <a:r>
              <a:rPr lang="fa-IR" dirty="0" smtClean="0"/>
              <a:t>چرا </a:t>
            </a:r>
            <a:r>
              <a:rPr lang="fa-IR" dirty="0" err="1" smtClean="0"/>
              <a:t>بسياری</a:t>
            </a:r>
            <a:r>
              <a:rPr lang="fa-IR" dirty="0" smtClean="0"/>
              <a:t> از این موارد در زبانی مثل </a:t>
            </a:r>
            <a:r>
              <a:rPr lang="en-US" dirty="0" smtClean="0"/>
              <a:t>C#</a:t>
            </a:r>
            <a:r>
              <a:rPr lang="fa-IR" dirty="0" smtClean="0"/>
              <a:t> وجود ندارد؟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267799"/>
            <a:ext cx="2209800" cy="14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مسأله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فرض کنید </a:t>
            </a:r>
            <a:r>
              <a:rPr lang="fa-IR" dirty="0" err="1" smtClean="0"/>
              <a:t>می‌خواهیم</a:t>
            </a:r>
            <a:r>
              <a:rPr lang="fa-IR" dirty="0" smtClean="0"/>
              <a:t> کلاس «ظرفی از اشیاء» طراحی کنیم</a:t>
            </a:r>
          </a:p>
          <a:p>
            <a:pPr lvl="1"/>
            <a:r>
              <a:rPr lang="fa-IR" dirty="0" smtClean="0"/>
              <a:t>مثلاً یک لیست یا مجموعه یا پشته یا صف</a:t>
            </a:r>
          </a:p>
          <a:p>
            <a:r>
              <a:rPr lang="fa-IR" dirty="0" smtClean="0"/>
              <a:t>این کلاس متدهایی مثل </a:t>
            </a:r>
            <a:r>
              <a:rPr lang="en-US" dirty="0" smtClean="0"/>
              <a:t>add</a:t>
            </a:r>
            <a:r>
              <a:rPr lang="fa-IR" dirty="0" smtClean="0"/>
              <a:t> و </a:t>
            </a:r>
            <a:r>
              <a:rPr lang="en-US" dirty="0" smtClean="0"/>
              <a:t>delete</a:t>
            </a:r>
            <a:r>
              <a:rPr lang="fa-IR" dirty="0" smtClean="0"/>
              <a:t> خواهد داشت. مثال: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اما معمولاً هر ظرف شامل اشیائی </a:t>
            </a:r>
            <a:r>
              <a:rPr lang="fa-IR" u="sng" dirty="0" smtClean="0"/>
              <a:t>از یک نوع یکسان</a:t>
            </a:r>
            <a:r>
              <a:rPr lang="fa-IR" dirty="0" smtClean="0"/>
              <a:t> است</a:t>
            </a:r>
          </a:p>
          <a:p>
            <a:pPr lvl="1"/>
            <a:r>
              <a:rPr lang="fa-IR" dirty="0" smtClean="0"/>
              <a:t>مثلاً </a:t>
            </a:r>
            <a:r>
              <a:rPr lang="fa-IR" dirty="0" err="1" smtClean="0"/>
              <a:t>لیستی</a:t>
            </a:r>
            <a:r>
              <a:rPr lang="fa-IR" dirty="0" smtClean="0"/>
              <a:t> از «رشته»ها یا </a:t>
            </a:r>
            <a:r>
              <a:rPr lang="fa-IR" dirty="0" err="1" smtClean="0"/>
              <a:t>مجموعه‌ای</a:t>
            </a:r>
            <a:r>
              <a:rPr lang="fa-IR" dirty="0" smtClean="0"/>
              <a:t> از «عدد»ها یا یک صف از «دانشجو»ها</a:t>
            </a:r>
          </a:p>
          <a:p>
            <a:r>
              <a:rPr lang="fa-IR" dirty="0" smtClean="0"/>
              <a:t>چنین نیازی را چگونه پیاده می‌کنید؟ مثلاً متد </a:t>
            </a:r>
            <a:r>
              <a:rPr lang="en-US" dirty="0" smtClean="0"/>
              <a:t>add</a:t>
            </a:r>
            <a:r>
              <a:rPr lang="fa-IR" dirty="0" smtClean="0"/>
              <a:t> چگونه اعلان شود؟</a:t>
            </a:r>
          </a:p>
          <a:p>
            <a:r>
              <a:rPr lang="fa-IR" dirty="0" smtClean="0"/>
              <a:t>مثلاً این تعریف مناسب است؟</a:t>
            </a:r>
          </a:p>
          <a:p>
            <a:endParaRPr lang="fa-IR" sz="2100" dirty="0"/>
          </a:p>
          <a:p>
            <a:pPr lvl="1"/>
            <a:endParaRPr lang="fa-I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2914471"/>
            <a:ext cx="43434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08966" y="5867400"/>
            <a:ext cx="46025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add(Object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مسأله چیست</a:t>
            </a:r>
            <a:r>
              <a:rPr lang="fa-IR" dirty="0" smtClean="0"/>
              <a:t>؟ 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a-IR" dirty="0" smtClean="0"/>
              <a:t>فرض کنید </a:t>
            </a:r>
            <a:r>
              <a:rPr lang="fa-IR" dirty="0" err="1" smtClean="0"/>
              <a:t>می‌خواهیم</a:t>
            </a:r>
            <a:r>
              <a:rPr lang="fa-IR" dirty="0" smtClean="0"/>
              <a:t> کلاس </a:t>
            </a:r>
            <a:r>
              <a:rPr lang="en-US" dirty="0" err="1" smtClean="0"/>
              <a:t>MyList</a:t>
            </a:r>
            <a:r>
              <a:rPr lang="fa-IR" dirty="0" smtClean="0"/>
              <a:t> یا </a:t>
            </a:r>
            <a:r>
              <a:rPr lang="en-US" dirty="0" err="1" smtClean="0"/>
              <a:t>ArrayList</a:t>
            </a:r>
            <a:r>
              <a:rPr lang="fa-IR" dirty="0" smtClean="0"/>
              <a:t> را تعریف کنیم</a:t>
            </a:r>
          </a:p>
          <a:p>
            <a:r>
              <a:rPr lang="fa-IR" dirty="0" smtClean="0"/>
              <a:t>متد </a:t>
            </a:r>
            <a:r>
              <a:rPr lang="en-US" dirty="0" smtClean="0"/>
              <a:t>add</a:t>
            </a:r>
            <a:r>
              <a:rPr lang="fa-IR" dirty="0" smtClean="0"/>
              <a:t> را چگونه تعریف کنیم؟</a:t>
            </a:r>
          </a:p>
          <a:p>
            <a:r>
              <a:rPr lang="fa-IR" dirty="0" smtClean="0"/>
              <a:t>اگر این متد </a:t>
            </a:r>
            <a:r>
              <a:rPr lang="fa-IR" dirty="0" err="1" smtClean="0"/>
              <a:t>این‌گونه</a:t>
            </a:r>
            <a:r>
              <a:rPr lang="fa-IR" dirty="0" smtClean="0"/>
              <a:t> باشد:</a:t>
            </a:r>
            <a:endParaRPr lang="en-US" dirty="0" smtClean="0"/>
          </a:p>
          <a:p>
            <a:pPr lvl="1"/>
            <a:r>
              <a:rPr lang="fa-IR" dirty="0" smtClean="0"/>
              <a:t>این کلاس فقط برای </a:t>
            </a:r>
            <a:r>
              <a:rPr lang="fa-IR" dirty="0" err="1" smtClean="0"/>
              <a:t>رشته‌ها</a:t>
            </a:r>
            <a:r>
              <a:rPr lang="fa-IR" dirty="0" smtClean="0"/>
              <a:t> کار خواهد کرد (</a:t>
            </a:r>
            <a:r>
              <a:rPr lang="fa-IR" dirty="0" err="1" smtClean="0"/>
              <a:t>لیستی</a:t>
            </a:r>
            <a:r>
              <a:rPr lang="fa-IR" dirty="0" smtClean="0"/>
              <a:t> از </a:t>
            </a:r>
            <a:r>
              <a:rPr lang="fa-IR" dirty="0" err="1" smtClean="0"/>
              <a:t>رشته‌ها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اگر </a:t>
            </a:r>
            <a:r>
              <a:rPr lang="fa-IR" dirty="0"/>
              <a:t>این متد </a:t>
            </a:r>
            <a:r>
              <a:rPr lang="fa-IR" dirty="0" err="1"/>
              <a:t>این‌گونه</a:t>
            </a:r>
            <a:r>
              <a:rPr lang="fa-IR" dirty="0"/>
              <a:t> باشد:</a:t>
            </a:r>
            <a:endParaRPr lang="en-US" dirty="0"/>
          </a:p>
          <a:p>
            <a:pPr lvl="1"/>
            <a:r>
              <a:rPr lang="fa-IR" dirty="0" smtClean="0"/>
              <a:t>نوع اشیاء این کلاس محدودیتی ندارد (</a:t>
            </a:r>
            <a:r>
              <a:rPr lang="fa-IR" dirty="0" err="1" smtClean="0"/>
              <a:t>لیستی</a:t>
            </a:r>
            <a:r>
              <a:rPr lang="fa-IR" dirty="0" smtClean="0"/>
              <a:t> </a:t>
            </a:r>
            <a:r>
              <a:rPr lang="fa-IR" dirty="0"/>
              <a:t>از </a:t>
            </a:r>
            <a:r>
              <a:rPr lang="fa-IR" dirty="0" smtClean="0"/>
              <a:t>هر نوع شیء)</a:t>
            </a:r>
          </a:p>
          <a:p>
            <a:pPr lvl="1"/>
            <a:r>
              <a:rPr lang="fa-IR" dirty="0" smtClean="0"/>
              <a:t>ممکن است در یک لیست، همزمان </a:t>
            </a:r>
            <a:r>
              <a:rPr lang="fa-IR" dirty="0" err="1" smtClean="0"/>
              <a:t>اشیائی</a:t>
            </a:r>
            <a:r>
              <a:rPr lang="fa-IR" dirty="0" smtClean="0"/>
              <a:t> از نوع رشته، عدد یا دانشجو داشته باشیم</a:t>
            </a:r>
          </a:p>
          <a:p>
            <a:r>
              <a:rPr lang="fa-IR" dirty="0" smtClean="0"/>
              <a:t>معمولاً </a:t>
            </a:r>
            <a:r>
              <a:rPr lang="fa-IR" dirty="0" err="1" smtClean="0"/>
              <a:t>علاقمندیم</a:t>
            </a:r>
            <a:r>
              <a:rPr lang="fa-IR" dirty="0" smtClean="0"/>
              <a:t> یک ظرف (مثلاً لیست) ، </a:t>
            </a:r>
            <a:r>
              <a:rPr lang="fa-IR" dirty="0" err="1" smtClean="0"/>
              <a:t>اشیائی</a:t>
            </a:r>
            <a:r>
              <a:rPr lang="fa-IR" dirty="0" smtClean="0"/>
              <a:t> از یک نوع داشته باشد</a:t>
            </a:r>
          </a:p>
          <a:p>
            <a:r>
              <a:rPr lang="fa-IR" sz="2800" dirty="0" smtClean="0"/>
              <a:t>مثل </a:t>
            </a:r>
            <a:r>
              <a:rPr lang="fa-IR" sz="2800" dirty="0" err="1" smtClean="0"/>
              <a:t>ظرف‌های</a:t>
            </a:r>
            <a:r>
              <a:rPr lang="fa-IR" sz="2800" dirty="0" smtClean="0"/>
              <a:t> جاوا (</a:t>
            </a:r>
            <a:r>
              <a:rPr lang="en-US" sz="2400" dirty="0" err="1" smtClean="0"/>
              <a:t>ArrayList</a:t>
            </a:r>
            <a:r>
              <a:rPr lang="fa-IR" sz="2400" dirty="0" smtClean="0"/>
              <a:t>، </a:t>
            </a:r>
            <a:r>
              <a:rPr lang="en-US" sz="2400" dirty="0" err="1" smtClean="0"/>
              <a:t>HashSet</a:t>
            </a:r>
            <a:r>
              <a:rPr lang="fa-IR" sz="2400" dirty="0" smtClean="0"/>
              <a:t> و ...</a:t>
            </a:r>
            <a:r>
              <a:rPr lang="fa-IR" sz="2800" dirty="0" smtClean="0"/>
              <a:t>) : این </a:t>
            </a:r>
            <a:r>
              <a:rPr lang="fa-IR" sz="2800" dirty="0" err="1" smtClean="0"/>
              <a:t>ظرف‌ها</a:t>
            </a:r>
            <a:r>
              <a:rPr lang="fa-IR" sz="2800" dirty="0" smtClean="0"/>
              <a:t> چگونه تعریف </a:t>
            </a:r>
            <a:r>
              <a:rPr lang="fa-IR" sz="2800" dirty="0" err="1" smtClean="0"/>
              <a:t>شده‌اند</a:t>
            </a:r>
            <a:r>
              <a:rPr lang="fa-IR" sz="2800" dirty="0" smtClean="0"/>
              <a:t>؟</a:t>
            </a:r>
            <a:endParaRPr lang="fa-IR" dirty="0"/>
          </a:p>
          <a:p>
            <a:pPr lvl="1"/>
            <a:endParaRPr lang="fa-IR" dirty="0"/>
          </a:p>
          <a:p>
            <a:endParaRPr lang="en-US" dirty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7561" y="2388513"/>
            <a:ext cx="4227439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add(String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7561" y="3505200"/>
            <a:ext cx="4227439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add(Object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sz="2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انواع داده عام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8915400" cy="47705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Stack&lt;E&gt; {</a:t>
            </a: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E[] </a:t>
            </a:r>
            <a:r>
              <a:rPr lang="en-US" sz="22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push(E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pushValue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1)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FullStackException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elements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[++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pushValue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E pop() </a:t>
            </a:r>
            <a:r>
              <a:rPr lang="en-US" sz="2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-1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throw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--];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Stack(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top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-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elements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(E[])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Object[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228600"/>
            <a:ext cx="3429000" cy="76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a-IR" sz="3200" dirty="0" smtClean="0"/>
              <a:t>نحوه تعریف کلاس عام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2971800" y="85724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ounded Rectangle 10"/>
          <p:cNvSpPr/>
          <p:nvPr/>
        </p:nvSpPr>
        <p:spPr>
          <a:xfrm>
            <a:off x="1485900" y="423862"/>
            <a:ext cx="5715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ounded Rectangle 11"/>
          <p:cNvSpPr/>
          <p:nvPr/>
        </p:nvSpPr>
        <p:spPr>
          <a:xfrm>
            <a:off x="2788920" y="1066800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3" name="Rounded Rectangle 12"/>
          <p:cNvSpPr/>
          <p:nvPr/>
        </p:nvSpPr>
        <p:spPr>
          <a:xfrm>
            <a:off x="1257300" y="2209800"/>
            <a:ext cx="457200" cy="3714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 13"/>
          <p:cNvSpPr/>
          <p:nvPr/>
        </p:nvSpPr>
        <p:spPr>
          <a:xfrm>
            <a:off x="457200" y="4617184"/>
            <a:ext cx="4191000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Stack&lt;String&gt;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Stack&lt;String&gt;(10);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.push(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.push(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4495800"/>
            <a:ext cx="4267200" cy="1938992"/>
          </a:xfrm>
          <a:prstGeom prst="rect">
            <a:avLst/>
          </a:prstGeom>
          <a:solidFill>
            <a:srgbClr val="DBFBEC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Stack&lt;Integer&gt;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Stack&lt;Integer&gt;(10);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.push(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Integer(1));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.push(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Integer(2));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.pop();</a:t>
            </a:r>
          </a:p>
          <a:p>
            <a:r>
              <a:rPr lang="en-US" sz="2000" u="sng" dirty="0">
                <a:solidFill>
                  <a:srgbClr val="C00000"/>
                </a:solidFill>
                <a:latin typeface="Consolas" panose="020B0609020204030204" pitchFamily="49" charset="0"/>
              </a:rPr>
              <a:t>st2.push("A</a:t>
            </a:r>
            <a:r>
              <a:rPr lang="en-US" sz="2000" u="sng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");</a:t>
            </a:r>
            <a:endParaRPr lang="en-US" sz="2000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6078557"/>
            <a:ext cx="385405" cy="371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0348" y="3464392"/>
            <a:ext cx="2666114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 rtl="1"/>
            <a:r>
              <a:rPr lang="fa-IR" sz="2400" b="1" dirty="0" smtClean="0">
                <a:cs typeface="B Nazanin" panose="00000400000000000000" pitchFamily="2" charset="-78"/>
              </a:rPr>
              <a:t>پارامتر نوع </a:t>
            </a:r>
            <a:br>
              <a:rPr lang="fa-IR" sz="2400" b="1" dirty="0" smtClean="0">
                <a:cs typeface="B Nazanin" panose="00000400000000000000" pitchFamily="2" charset="-78"/>
              </a:rPr>
            </a:br>
            <a:r>
              <a:rPr lang="fa-IR" sz="2400" dirty="0" smtClean="0">
                <a:cs typeface="B Nazanin" panose="00000400000000000000" pitchFamily="2" charset="-78"/>
              </a:rPr>
              <a:t>(</a:t>
            </a:r>
            <a:r>
              <a:rPr lang="en-US" sz="2400" dirty="0" smtClean="0">
                <a:cs typeface="B Nazanin" panose="00000400000000000000" pitchFamily="2" charset="-78"/>
              </a:rPr>
              <a:t>Type Parameter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57301" y="4617185"/>
            <a:ext cx="1143000" cy="41201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8" name="Rounded Rectangle 17"/>
          <p:cNvSpPr/>
          <p:nvPr/>
        </p:nvSpPr>
        <p:spPr>
          <a:xfrm>
            <a:off x="5486400" y="4460022"/>
            <a:ext cx="1295400" cy="41201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cxnSp>
        <p:nvCxnSpPr>
          <p:cNvPr id="6" name="Straight Arrow Connector 5"/>
          <p:cNvCxnSpPr>
            <a:stCxn id="17" idx="0"/>
          </p:cNvCxnSpPr>
          <p:nvPr/>
        </p:nvCxnSpPr>
        <p:spPr>
          <a:xfrm flipV="1">
            <a:off x="1828801" y="4114800"/>
            <a:ext cx="4081547" cy="5023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57900" y="4295389"/>
            <a:ext cx="190500" cy="1646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5417</TotalTime>
  <Words>3316</Words>
  <Application>Microsoft Office PowerPoint</Application>
  <PresentationFormat>On-screen Show (4:3)</PresentationFormat>
  <Paragraphs>568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Courier New</vt:lpstr>
      <vt:lpstr>IranNastaliq</vt:lpstr>
      <vt:lpstr>B Nazanin</vt:lpstr>
      <vt:lpstr>Times New Roman</vt:lpstr>
      <vt:lpstr>Wingdings</vt:lpstr>
      <vt:lpstr>B Traffic</vt:lpstr>
      <vt:lpstr>Century Schoolbook</vt:lpstr>
      <vt:lpstr>Calibri</vt:lpstr>
      <vt:lpstr>B Titr</vt:lpstr>
      <vt:lpstr>Consolas</vt:lpstr>
      <vt:lpstr>Arial</vt:lpstr>
      <vt:lpstr>Wingdings 2</vt:lpstr>
      <vt:lpstr>Oriel</vt:lpstr>
      <vt:lpstr>انواع داده عام Generics</vt:lpstr>
      <vt:lpstr>حقوق مؤلف</vt:lpstr>
      <vt:lpstr>سرفصل مطالب</vt:lpstr>
      <vt:lpstr>چه نیازی به انواع عام است؟</vt:lpstr>
      <vt:lpstr>انواع داده عام (Generic)</vt:lpstr>
      <vt:lpstr>مسأله چیست؟</vt:lpstr>
      <vt:lpstr>مسأله چیست؟ (ادامه)</vt:lpstr>
      <vt:lpstr>تعریف انواع داده عام</vt:lpstr>
      <vt:lpstr>نحوه تعریف کلاس عام</vt:lpstr>
      <vt:lpstr>مثال: کلاس Pair</vt:lpstr>
      <vt:lpstr>مثال</vt:lpstr>
      <vt:lpstr>مرور چند واسط و کلاس عام جاوا</vt:lpstr>
      <vt:lpstr>مثال</vt:lpstr>
      <vt:lpstr>مثال</vt:lpstr>
      <vt:lpstr>چند نکته درباره انواع داده عام</vt:lpstr>
      <vt:lpstr>نکته</vt:lpstr>
      <vt:lpstr>فایده انواع داده عام</vt:lpstr>
      <vt:lpstr>محدود کردن نوع عام</vt:lpstr>
      <vt:lpstr>نوع خام (Raw Type)</vt:lpstr>
      <vt:lpstr>نکته</vt:lpstr>
      <vt:lpstr>وراثت و انواع داده عام</vt:lpstr>
      <vt:lpstr>متدهای عام</vt:lpstr>
      <vt:lpstr>متد عام (Generic Method)</vt:lpstr>
      <vt:lpstr>مثال</vt:lpstr>
      <vt:lpstr>کوییز</vt:lpstr>
      <vt:lpstr>کوییز</vt:lpstr>
      <vt:lpstr>کوییز</vt:lpstr>
      <vt:lpstr>تمرین عملی</vt:lpstr>
      <vt:lpstr>تمرین</vt:lpstr>
      <vt:lpstr>مکانیزم مَحو (Erasure)</vt:lpstr>
      <vt:lpstr>فرایند مَحو (Erasure)</vt:lpstr>
      <vt:lpstr>فرایند مَحو (ادامه)</vt:lpstr>
      <vt:lpstr>فرایند مَحو (ادامه)</vt:lpstr>
      <vt:lpstr>مثال</vt:lpstr>
      <vt:lpstr>مثال از فرایند مَحو</vt:lpstr>
      <vt:lpstr>کوییز</vt:lpstr>
      <vt:lpstr>کوییز</vt:lpstr>
      <vt:lpstr>محدودیت‌های داده‌های عام</vt:lpstr>
      <vt:lpstr>محدودیت‌های انواع عام</vt:lpstr>
      <vt:lpstr>محدودیت‌ها در تعریف انواع عام</vt:lpstr>
      <vt:lpstr>محدودیت‌ها در استفاده از انواع عام</vt:lpstr>
      <vt:lpstr>نوع عام نمی‌تواند Exception باشد</vt:lpstr>
      <vt:lpstr>کوییز</vt:lpstr>
      <vt:lpstr>خروجی؟</vt:lpstr>
      <vt:lpstr>کوییز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899</cp:revision>
  <dcterms:created xsi:type="dcterms:W3CDTF">2006-08-16T00:00:00Z</dcterms:created>
  <dcterms:modified xsi:type="dcterms:W3CDTF">2018-09-23T12:55:34Z</dcterms:modified>
</cp:coreProperties>
</file>