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73"/>
  </p:notesMasterIdLst>
  <p:sldIdLst>
    <p:sldId id="256" r:id="rId2"/>
    <p:sldId id="368" r:id="rId3"/>
    <p:sldId id="393" r:id="rId4"/>
    <p:sldId id="513" r:id="rId5"/>
    <p:sldId id="515" r:id="rId6"/>
    <p:sldId id="516" r:id="rId7"/>
    <p:sldId id="518" r:id="rId8"/>
    <p:sldId id="565" r:id="rId9"/>
    <p:sldId id="521" r:id="rId10"/>
    <p:sldId id="522" r:id="rId11"/>
    <p:sldId id="523" r:id="rId12"/>
    <p:sldId id="622" r:id="rId13"/>
    <p:sldId id="623" r:id="rId14"/>
    <p:sldId id="566" r:id="rId15"/>
    <p:sldId id="527" r:id="rId16"/>
    <p:sldId id="624" r:id="rId17"/>
    <p:sldId id="595" r:id="rId18"/>
    <p:sldId id="596" r:id="rId19"/>
    <p:sldId id="573" r:id="rId20"/>
    <p:sldId id="532" r:id="rId21"/>
    <p:sldId id="600" r:id="rId22"/>
    <p:sldId id="599" r:id="rId23"/>
    <p:sldId id="616" r:id="rId24"/>
    <p:sldId id="618" r:id="rId25"/>
    <p:sldId id="619" r:id="rId26"/>
    <p:sldId id="620" r:id="rId27"/>
    <p:sldId id="617" r:id="rId28"/>
    <p:sldId id="538" r:id="rId29"/>
    <p:sldId id="539" r:id="rId30"/>
    <p:sldId id="597" r:id="rId31"/>
    <p:sldId id="598" r:id="rId32"/>
    <p:sldId id="621" r:id="rId33"/>
    <p:sldId id="625" r:id="rId34"/>
    <p:sldId id="636" r:id="rId35"/>
    <p:sldId id="637" r:id="rId36"/>
    <p:sldId id="601" r:id="rId37"/>
    <p:sldId id="602" r:id="rId38"/>
    <p:sldId id="569" r:id="rId39"/>
    <p:sldId id="613" r:id="rId40"/>
    <p:sldId id="548" r:id="rId41"/>
    <p:sldId id="549" r:id="rId42"/>
    <p:sldId id="550" r:id="rId43"/>
    <p:sldId id="551" r:id="rId44"/>
    <p:sldId id="615" r:id="rId45"/>
    <p:sldId id="614" r:id="rId46"/>
    <p:sldId id="552" r:id="rId47"/>
    <p:sldId id="604" r:id="rId48"/>
    <p:sldId id="605" r:id="rId49"/>
    <p:sldId id="606" r:id="rId50"/>
    <p:sldId id="612" r:id="rId51"/>
    <p:sldId id="608" r:id="rId52"/>
    <p:sldId id="626" r:id="rId53"/>
    <p:sldId id="627" r:id="rId54"/>
    <p:sldId id="629" r:id="rId55"/>
    <p:sldId id="628" r:id="rId56"/>
    <p:sldId id="640" r:id="rId57"/>
    <p:sldId id="638" r:id="rId58"/>
    <p:sldId id="639" r:id="rId59"/>
    <p:sldId id="570" r:id="rId60"/>
    <p:sldId id="554" r:id="rId61"/>
    <p:sldId id="556" r:id="rId62"/>
    <p:sldId id="558" r:id="rId63"/>
    <p:sldId id="559" r:id="rId64"/>
    <p:sldId id="641" r:id="rId65"/>
    <p:sldId id="642" r:id="rId66"/>
    <p:sldId id="388" r:id="rId67"/>
    <p:sldId id="634" r:id="rId68"/>
    <p:sldId id="635" r:id="rId69"/>
    <p:sldId id="391" r:id="rId70"/>
    <p:sldId id="392" r:id="rId71"/>
    <p:sldId id="271" r:id="rId7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74"/>
      <p:bold r:id="rId75"/>
      <p:italic r:id="rId76"/>
      <p:boldItalic r:id="rId77"/>
    </p:embeddedFont>
    <p:embeddedFont>
      <p:font typeface="新細明體" panose="020B0604020202020204" charset="-120"/>
      <p:regular r:id="rId78"/>
    </p:embeddedFont>
    <p:embeddedFont>
      <p:font typeface="B Lotus" panose="00000400000000000000" pitchFamily="2" charset="-78"/>
      <p:regular r:id="rId79"/>
      <p:bold r:id="rId80"/>
    </p:embeddedFont>
    <p:embeddedFont>
      <p:font typeface="IranNastaliq" panose="02020505000000020003" pitchFamily="18" charset="0"/>
      <p:regular r:id="rId81"/>
    </p:embeddedFont>
    <p:embeddedFont>
      <p:font typeface="B Nazanin" panose="00000400000000000000" pitchFamily="2" charset="-78"/>
      <p:regular r:id="rId82"/>
      <p:bold r:id="rId83"/>
    </p:embeddedFont>
    <p:embeddedFont>
      <p:font typeface="B Traffic" panose="00000400000000000000" pitchFamily="2" charset="-78"/>
      <p:regular r:id="rId84"/>
      <p:bold r:id="rId85"/>
    </p:embeddedFont>
    <p:embeddedFont>
      <p:font typeface="Century Schoolbook" panose="020B0604020202020204" charset="0"/>
      <p:regular r:id="rId86"/>
      <p:bold r:id="rId87"/>
      <p:italic r:id="rId88"/>
      <p:boldItalic r:id="rId89"/>
    </p:embeddedFont>
    <p:embeddedFont>
      <p:font typeface="Calibri" panose="020F0502020204030204" pitchFamily="34" charset="0"/>
      <p:regular r:id="rId90"/>
      <p:bold r:id="rId91"/>
      <p:italic r:id="rId92"/>
      <p:boldItalic r:id="rId93"/>
    </p:embeddedFont>
    <p:embeddedFont>
      <p:font typeface="B Titr" panose="00000700000000000000" pitchFamily="2" charset="-78"/>
      <p:bold r:id="rId94"/>
    </p:embeddedFont>
    <p:embeddedFont>
      <p:font typeface="Consolas" panose="020B0609020204030204" pitchFamily="49" charset="0"/>
      <p:regular r:id="rId95"/>
      <p:bold r:id="rId96"/>
      <p:italic r:id="rId97"/>
      <p:boldItalic r:id="rId98"/>
    </p:embeddedFont>
    <p:embeddedFont>
      <p:font typeface="Wingdings 2" panose="05020102010507070707" pitchFamily="18" charset="2"/>
      <p:regular r:id="rId9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F6A"/>
    <a:srgbClr val="EDF6FD"/>
    <a:srgbClr val="DBFBEC"/>
    <a:srgbClr val="F7D8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87604" autoAdjust="0"/>
  </p:normalViewPr>
  <p:slideViewPr>
    <p:cSldViewPr>
      <p:cViewPr varScale="1">
        <p:scale>
          <a:sx n="76" d="100"/>
          <a:sy n="76" d="100"/>
        </p:scale>
        <p:origin x="35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font" Target="fonts/font1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font" Target="fonts/font17.fntdata"/><Relationship Id="rId95" Type="http://schemas.openxmlformats.org/officeDocument/2006/relationships/font" Target="fonts/font2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font" Target="fonts/font15.fntdata"/><Relationship Id="rId91" Type="http://schemas.openxmlformats.org/officeDocument/2006/relationships/font" Target="fonts/font18.fntdata"/><Relationship Id="rId96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94" Type="http://schemas.openxmlformats.org/officeDocument/2006/relationships/font" Target="fonts/font21.fntdata"/><Relationship Id="rId99" Type="http://schemas.openxmlformats.org/officeDocument/2006/relationships/font" Target="fonts/font26.fnt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97" Type="http://schemas.openxmlformats.org/officeDocument/2006/relationships/font" Target="fonts/font2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4.fntdata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4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20.fntdata"/><Relationship Id="rId98" Type="http://schemas.openxmlformats.org/officeDocument/2006/relationships/font" Target="fonts/font2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7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16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0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4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4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2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9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1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5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5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2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3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60198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فایل و ورودی/خروجی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28956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؟؟؟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فایل و ورودی/خروجی در جاوا</a:t>
            </a:r>
            <a:br>
              <a:rPr lang="fa-IR" dirty="0" smtClean="0"/>
            </a:br>
            <a:r>
              <a:rPr lang="en-US" dirty="0" smtClean="0"/>
              <a:t>Java IO and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ورودی و خروجی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7696200" cy="262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733800"/>
            <a:ext cx="7772400" cy="258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5"/>
          <p:cNvSpPr txBox="1"/>
          <p:nvPr/>
        </p:nvSpPr>
        <p:spPr>
          <a:xfrm>
            <a:off x="3595702" y="3090874"/>
            <a:ext cx="211628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 Stream</a:t>
            </a:r>
            <a:endParaRPr lang="zh-TW" altLang="en-US" sz="2400" dirty="0"/>
          </a:p>
        </p:txBody>
      </p:sp>
      <p:sp>
        <p:nvSpPr>
          <p:cNvPr id="8" name="文字方塊 6"/>
          <p:cNvSpPr txBox="1"/>
          <p:nvPr/>
        </p:nvSpPr>
        <p:spPr>
          <a:xfrm>
            <a:off x="3048000" y="6019800"/>
            <a:ext cx="235032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Output Stream</a:t>
            </a:r>
            <a:endParaRPr lang="zh-TW" alt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3657600"/>
            <a:ext cx="8763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28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کلاس‌های </a:t>
            </a:r>
            <a:r>
              <a:rPr lang="en-US" dirty="0" smtClean="0"/>
              <a:t>Java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ورودی و خروجی‌های متنی (جریان متنی)</a:t>
            </a:r>
            <a:endParaRPr lang="en-US" dirty="0" smtClean="0"/>
          </a:p>
          <a:p>
            <a:pPr lvl="1"/>
            <a:r>
              <a:rPr lang="fa-IR" dirty="0" smtClean="0"/>
              <a:t>جریانی از کاراکترها</a:t>
            </a:r>
          </a:p>
          <a:p>
            <a:pPr lvl="1"/>
            <a:r>
              <a:rPr lang="fa-IR" dirty="0" smtClean="0"/>
              <a:t>امکانات جاوا</a:t>
            </a:r>
            <a:r>
              <a:rPr lang="fa-IR" dirty="0"/>
              <a:t> </a:t>
            </a:r>
            <a:r>
              <a:rPr lang="fa-IR" dirty="0" smtClean="0"/>
              <a:t>برای این منظور: کلاس‌های </a:t>
            </a:r>
            <a:r>
              <a:rPr lang="en-US" sz="2400" dirty="0" smtClean="0"/>
              <a:t>Reader</a:t>
            </a:r>
            <a:r>
              <a:rPr lang="fa-IR" sz="2400" dirty="0" smtClean="0"/>
              <a:t> </a:t>
            </a:r>
            <a:r>
              <a:rPr lang="fa-IR" dirty="0" smtClean="0"/>
              <a:t>و </a:t>
            </a:r>
            <a:r>
              <a:rPr lang="en-US" sz="2400" dirty="0" smtClean="0"/>
              <a:t>Writer</a:t>
            </a:r>
            <a:endParaRPr lang="fa-IR" sz="2400" dirty="0" smtClean="0"/>
          </a:p>
          <a:p>
            <a:pPr lvl="1"/>
            <a:r>
              <a:rPr lang="fa-IR" sz="2600" dirty="0" smtClean="0"/>
              <a:t>مثال: خواندن/نوشتن یک </a:t>
            </a:r>
            <a:r>
              <a:rPr lang="fa-IR" sz="2600" dirty="0"/>
              <a:t>فایل </a:t>
            </a:r>
            <a:r>
              <a:rPr lang="en-US" sz="2600" dirty="0" smtClean="0"/>
              <a:t>txt</a:t>
            </a:r>
            <a:r>
              <a:rPr lang="fa-IR" sz="2600" dirty="0" smtClean="0"/>
              <a:t> </a:t>
            </a:r>
            <a:r>
              <a:rPr lang="fa-IR" sz="2600" dirty="0"/>
              <a:t/>
            </a:r>
            <a:br>
              <a:rPr lang="fa-IR" sz="2600" dirty="0"/>
            </a:br>
            <a:r>
              <a:rPr lang="fa-IR" sz="2600" dirty="0" smtClean="0"/>
              <a:t>       تبادل متن تحت شبکه (</a:t>
            </a:r>
            <a:r>
              <a:rPr lang="fa-IR" sz="2600" dirty="0"/>
              <a:t>مثلاً برنامه </a:t>
            </a:r>
            <a:r>
              <a:rPr lang="fa-IR" sz="2600" dirty="0" err="1" smtClean="0"/>
              <a:t>چَت</a:t>
            </a:r>
            <a:r>
              <a:rPr lang="fa-IR" sz="2600" dirty="0" smtClean="0"/>
              <a:t>)</a:t>
            </a:r>
          </a:p>
          <a:p>
            <a:r>
              <a:rPr lang="fa-IR" dirty="0" smtClean="0"/>
              <a:t>ورودی و </a:t>
            </a:r>
            <a:r>
              <a:rPr lang="fa-IR" dirty="0" err="1" smtClean="0"/>
              <a:t>خروجی‌های</a:t>
            </a:r>
            <a:r>
              <a:rPr lang="fa-IR" dirty="0" smtClean="0"/>
              <a:t> </a:t>
            </a:r>
            <a:r>
              <a:rPr lang="fa-IR" dirty="0" err="1" smtClean="0"/>
              <a:t>باینری</a:t>
            </a:r>
            <a:r>
              <a:rPr lang="fa-IR" dirty="0" smtClean="0"/>
              <a:t> (جریان </a:t>
            </a:r>
            <a:r>
              <a:rPr lang="fa-IR" dirty="0" err="1" smtClean="0"/>
              <a:t>باینری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جریانی از بایت‌ها</a:t>
            </a:r>
            <a:endParaRPr lang="en-US" dirty="0" smtClean="0"/>
          </a:p>
          <a:p>
            <a:pPr lvl="1"/>
            <a:r>
              <a:rPr lang="fa-IR" dirty="0"/>
              <a:t>امکانات جاوا: کلاس‌های </a:t>
            </a:r>
            <a:r>
              <a:rPr lang="en-US" sz="2400" dirty="0" err="1" smtClean="0"/>
              <a:t>InputStream</a:t>
            </a:r>
            <a:r>
              <a:rPr lang="fa-IR" sz="2400" dirty="0" smtClean="0"/>
              <a:t> </a:t>
            </a:r>
            <a:r>
              <a:rPr lang="fa-IR" dirty="0" smtClean="0"/>
              <a:t>و </a:t>
            </a:r>
            <a:r>
              <a:rPr lang="en-US" sz="2400" dirty="0" err="1" smtClean="0"/>
              <a:t>OutputStream</a:t>
            </a:r>
            <a:endParaRPr lang="fa-IR" sz="2400" dirty="0" smtClean="0"/>
          </a:p>
          <a:p>
            <a:pPr lvl="1"/>
            <a:r>
              <a:rPr lang="fa-IR" dirty="0"/>
              <a:t>مثال: برای </a:t>
            </a:r>
            <a:r>
              <a:rPr lang="fa-IR" dirty="0" smtClean="0"/>
              <a:t>خواندن</a:t>
            </a:r>
            <a:r>
              <a:rPr lang="fa-IR" dirty="0"/>
              <a:t> </a:t>
            </a:r>
            <a:r>
              <a:rPr lang="fa-IR" dirty="0" smtClean="0"/>
              <a:t>و نوشتن </a:t>
            </a:r>
            <a:r>
              <a:rPr lang="fa-IR" dirty="0"/>
              <a:t>یک فایل </a:t>
            </a:r>
            <a:r>
              <a:rPr lang="en-US" dirty="0" smtClean="0"/>
              <a:t>zip</a:t>
            </a:r>
            <a:r>
              <a:rPr lang="fa-IR" dirty="0" smtClean="0"/>
              <a:t> یا </a:t>
            </a:r>
            <a:r>
              <a:rPr lang="en-US" dirty="0" smtClean="0"/>
              <a:t>pdf</a:t>
            </a:r>
            <a:endParaRPr lang="fa-IR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13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smtClean="0"/>
              <a:t>بستن منبع (</a:t>
            </a:r>
            <a:r>
              <a:rPr lang="en-US" cap="none" dirty="0" smtClean="0"/>
              <a:t>close</a:t>
            </a:r>
            <a:r>
              <a:rPr lang="fa-IR" cap="none" dirty="0" smtClean="0"/>
              <a:t>)</a:t>
            </a: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6000"/>
              </a:lnSpc>
            </a:pPr>
            <a:r>
              <a:rPr lang="fa-IR" sz="2400" dirty="0" err="1" smtClean="0"/>
              <a:t>بسياری</a:t>
            </a:r>
            <a:r>
              <a:rPr lang="fa-IR" sz="2400" dirty="0" smtClean="0"/>
              <a:t> از کلاس‌های مربوط به کار با فایل‌ها و جریان </a:t>
            </a:r>
            <a:r>
              <a:rPr lang="fa-IR" sz="2400" dirty="0" err="1" smtClean="0"/>
              <a:t>داده‌ها</a:t>
            </a:r>
            <a:r>
              <a:rPr lang="fa-IR" sz="2400" dirty="0" smtClean="0"/>
              <a:t> متد </a:t>
            </a:r>
            <a:r>
              <a:rPr lang="en-US" sz="2400" dirty="0" smtClean="0"/>
              <a:t>close()</a:t>
            </a:r>
            <a:r>
              <a:rPr lang="fa-IR" sz="2400" dirty="0" smtClean="0"/>
              <a:t> دارند</a:t>
            </a:r>
          </a:p>
          <a:p>
            <a:pPr lvl="1">
              <a:lnSpc>
                <a:spcPct val="126000"/>
              </a:lnSpc>
            </a:pPr>
            <a:r>
              <a:rPr lang="fa-IR" sz="2400" dirty="0" smtClean="0"/>
              <a:t>در انتهای کار با شیء، باید شیء مربوطه </a:t>
            </a:r>
            <a:r>
              <a:rPr lang="en-US" sz="2400" dirty="0" smtClean="0"/>
              <a:t>close</a:t>
            </a:r>
            <a:r>
              <a:rPr lang="fa-IR" sz="2400" dirty="0" smtClean="0"/>
              <a:t> شود</a:t>
            </a:r>
          </a:p>
          <a:p>
            <a:pPr lvl="1">
              <a:lnSpc>
                <a:spcPct val="126000"/>
              </a:lnSpc>
            </a:pPr>
            <a:r>
              <a:rPr lang="fa-IR" sz="2400" dirty="0" err="1" smtClean="0"/>
              <a:t>وگرنه</a:t>
            </a:r>
            <a:r>
              <a:rPr lang="fa-IR" sz="2400" dirty="0" smtClean="0"/>
              <a:t>، برنامه منابعی گرفته که آزاد نکرده است</a:t>
            </a:r>
            <a:endParaRPr lang="en-US" sz="2400" dirty="0" smtClean="0"/>
          </a:p>
          <a:p>
            <a:pPr>
              <a:lnSpc>
                <a:spcPct val="126000"/>
              </a:lnSpc>
            </a:pPr>
            <a:r>
              <a:rPr lang="fa-IR" sz="2400" dirty="0" smtClean="0"/>
              <a:t>مثلاً باز شدن و بسته شدن فایل: از طریق سیستم‌عامل و </a:t>
            </a:r>
            <a:r>
              <a:rPr lang="fa-IR" sz="2400" dirty="0" err="1" smtClean="0"/>
              <a:t>سیستم‌فایل</a:t>
            </a:r>
            <a:r>
              <a:rPr lang="fa-IR" sz="2400" dirty="0" smtClean="0"/>
              <a:t> انجام می‌شود</a:t>
            </a:r>
          </a:p>
          <a:p>
            <a:pPr lvl="1">
              <a:lnSpc>
                <a:spcPct val="126000"/>
              </a:lnSpc>
            </a:pPr>
            <a:r>
              <a:rPr lang="fa-IR" sz="2400" dirty="0" smtClean="0"/>
              <a:t>فایل باز: یک منبع (</a:t>
            </a:r>
            <a:r>
              <a:rPr lang="en-US" sz="2400" dirty="0" smtClean="0"/>
              <a:t>resource</a:t>
            </a:r>
            <a:r>
              <a:rPr lang="fa-IR" sz="2400" dirty="0" smtClean="0"/>
              <a:t>) از طرف </a:t>
            </a:r>
            <a:r>
              <a:rPr lang="fa-IR" sz="2400" dirty="0" err="1" smtClean="0"/>
              <a:t>سیستم‌عامل</a:t>
            </a:r>
            <a:r>
              <a:rPr lang="fa-IR" sz="2400" dirty="0" smtClean="0"/>
              <a:t> که به</a:t>
            </a:r>
            <a:r>
              <a:rPr lang="fa-IR" sz="2000" dirty="0" smtClean="0"/>
              <a:t> </a:t>
            </a:r>
            <a:r>
              <a:rPr lang="fa-IR" sz="2400" dirty="0" smtClean="0"/>
              <a:t>برنامه تخصیص</a:t>
            </a:r>
            <a:r>
              <a:rPr lang="fa-IR" sz="1600" dirty="0" smtClean="0"/>
              <a:t> </a:t>
            </a:r>
            <a:r>
              <a:rPr lang="fa-IR" sz="2400" dirty="0" smtClean="0"/>
              <a:t>داده</a:t>
            </a:r>
            <a:r>
              <a:rPr lang="fa-IR" sz="1600" dirty="0" smtClean="0"/>
              <a:t> </a:t>
            </a:r>
            <a:r>
              <a:rPr lang="fa-IR" sz="2400" dirty="0" smtClean="0"/>
              <a:t>شده</a:t>
            </a:r>
          </a:p>
          <a:p>
            <a:pPr lvl="1">
              <a:lnSpc>
                <a:spcPct val="126000"/>
              </a:lnSpc>
            </a:pPr>
            <a:r>
              <a:rPr lang="fa-IR" sz="2400" dirty="0" smtClean="0"/>
              <a:t>این منبع، باید از طریق متد </a:t>
            </a:r>
            <a:r>
              <a:rPr lang="en-US" sz="2400" dirty="0" smtClean="0"/>
              <a:t>close()</a:t>
            </a:r>
            <a:r>
              <a:rPr lang="fa-IR" sz="2400" dirty="0" smtClean="0"/>
              <a:t> آزاد شود</a:t>
            </a:r>
          </a:p>
          <a:p>
            <a:pPr lvl="1">
              <a:lnSpc>
                <a:spcPct val="126000"/>
              </a:lnSpc>
            </a:pPr>
            <a:r>
              <a:rPr lang="fa-IR" sz="2400" dirty="0" smtClean="0"/>
              <a:t>اگر آن را نبندیم، یک منبع از سیستم عامل گرفته‌ایم که آزاد نشده است</a:t>
            </a:r>
            <a:endParaRPr lang="fa-IR" sz="2400" dirty="0"/>
          </a:p>
          <a:p>
            <a:pPr lvl="1">
              <a:lnSpc>
                <a:spcPct val="126000"/>
              </a:lnSpc>
            </a:pPr>
            <a:r>
              <a:rPr lang="fa-IR" sz="2400" dirty="0" smtClean="0"/>
              <a:t>فایل، یک منبع است که باید بعد از باز شدن و در انتهای کار با آن، آزاد شود. وگرنه:</a:t>
            </a:r>
          </a:p>
          <a:p>
            <a:pPr lvl="2">
              <a:lnSpc>
                <a:spcPct val="126000"/>
              </a:lnSpc>
            </a:pPr>
            <a:r>
              <a:rPr lang="fa-IR" dirty="0" smtClean="0"/>
              <a:t>تعداد فایل‌های قابل باز کردن محدود است، </a:t>
            </a:r>
            <a:br>
              <a:rPr lang="fa-IR" dirty="0" smtClean="0"/>
            </a:br>
            <a:r>
              <a:rPr lang="fa-IR" dirty="0" smtClean="0"/>
              <a:t>امکان باز کردن آن فایل در برنامه‌های </a:t>
            </a:r>
            <a:r>
              <a:rPr lang="fa-IR" dirty="0"/>
              <a:t>دیگر </a:t>
            </a:r>
            <a:r>
              <a:rPr lang="fa-IR" dirty="0" smtClean="0"/>
              <a:t>کمتر می‌شود و ...</a:t>
            </a:r>
          </a:p>
          <a:p>
            <a:endParaRPr lang="fa-I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2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pen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200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بستن منبع با کمک متد </a:t>
            </a:r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مهمترین منبعی که برنامه‌ها می‌گیرند: حافظه</a:t>
            </a:r>
            <a:endParaRPr lang="en-US" dirty="0" smtClean="0"/>
          </a:p>
          <a:p>
            <a:pPr lvl="1"/>
            <a:r>
              <a:rPr lang="fa-IR" dirty="0" smtClean="0"/>
              <a:t>مثلاً با کمک عملگر </a:t>
            </a:r>
            <a:r>
              <a:rPr lang="en-US" dirty="0" smtClean="0"/>
              <a:t>new</a:t>
            </a:r>
            <a:endParaRPr lang="fa-IR" dirty="0" smtClean="0"/>
          </a:p>
          <a:p>
            <a:pPr lvl="1"/>
            <a:r>
              <a:rPr lang="fa-IR" dirty="0" smtClean="0"/>
              <a:t>آزادسازی حافظه به صورت خودکار توسط زباله‌روب انجام می‌شود</a:t>
            </a:r>
          </a:p>
          <a:p>
            <a:r>
              <a:rPr lang="fa-IR" dirty="0" smtClean="0"/>
              <a:t>اما برنامه‌ها منابع دیگری هم می‌گیرند</a:t>
            </a:r>
          </a:p>
          <a:p>
            <a:pPr lvl="1"/>
            <a:r>
              <a:rPr lang="fa-IR" dirty="0" smtClean="0"/>
              <a:t>مانند فایل‌هایی که باز می‌کنند</a:t>
            </a:r>
          </a:p>
          <a:p>
            <a:pPr lvl="1"/>
            <a:r>
              <a:rPr lang="fa-IR" dirty="0" smtClean="0"/>
              <a:t>یا سایر جریان‌ها (</a:t>
            </a:r>
            <a:r>
              <a:rPr lang="en-US" dirty="0" err="1" smtClean="0"/>
              <a:t>strream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برنامه‌نویس موظف است این منابع را آزاد کند (با کمک متد </a:t>
            </a:r>
            <a:r>
              <a:rPr lang="en-US" dirty="0" smtClean="0"/>
              <a:t>close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آزادسازی این منابع به صورت خودکار انجام نمی‌شود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فایل‌های متنی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smtClean="0"/>
              <a:t>کلاس </a:t>
            </a:r>
            <a:r>
              <a:rPr lang="en-US" cap="none" dirty="0" err="1" smtClean="0"/>
              <a:t>FileReader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کلاس </a:t>
            </a:r>
            <a:r>
              <a:rPr lang="en-US" sz="2600" dirty="0" smtClean="0"/>
              <a:t>Reader</a:t>
            </a:r>
            <a:r>
              <a:rPr lang="fa-IR" sz="2600" dirty="0" smtClean="0"/>
              <a:t> یک کلاس انتزاعی (</a:t>
            </a:r>
            <a:r>
              <a:rPr lang="en-US" sz="2600" dirty="0" smtClean="0"/>
              <a:t>abstract class</a:t>
            </a:r>
            <a:r>
              <a:rPr lang="fa-IR" sz="2600" dirty="0" smtClean="0"/>
              <a:t>) است</a:t>
            </a:r>
          </a:p>
          <a:p>
            <a:pPr lvl="1"/>
            <a:r>
              <a:rPr lang="fa-IR" sz="2200" dirty="0" smtClean="0"/>
              <a:t>کلاس </a:t>
            </a:r>
            <a:r>
              <a:rPr lang="en-US" sz="2200" dirty="0" err="1" smtClean="0"/>
              <a:t>FileReader</a:t>
            </a:r>
            <a:r>
              <a:rPr lang="fa-IR" sz="2200" dirty="0" smtClean="0"/>
              <a:t> یکی </a:t>
            </a:r>
            <a:r>
              <a:rPr lang="fa-IR" sz="2200" dirty="0"/>
              <a:t>از </a:t>
            </a:r>
            <a:r>
              <a:rPr lang="fa-IR" sz="2200" dirty="0" smtClean="0"/>
              <a:t>زیرکلاس‌های</a:t>
            </a:r>
            <a:r>
              <a:rPr lang="en-US" sz="2200" dirty="0" smtClean="0"/>
              <a:t>Reader </a:t>
            </a:r>
            <a:r>
              <a:rPr lang="fa-IR" sz="2200" dirty="0" smtClean="0"/>
              <a:t> است </a:t>
            </a:r>
          </a:p>
          <a:p>
            <a:pPr lvl="1"/>
            <a:r>
              <a:rPr lang="fa-IR" sz="2400" dirty="0"/>
              <a:t>برای خواندن از </a:t>
            </a:r>
            <a:r>
              <a:rPr lang="fa-IR" sz="2400" dirty="0" smtClean="0"/>
              <a:t>"فایل متنی" </a:t>
            </a:r>
            <a:r>
              <a:rPr lang="fa-IR" sz="2400" dirty="0"/>
              <a:t>به کار می‌رود</a:t>
            </a:r>
          </a:p>
          <a:p>
            <a:pPr lvl="1"/>
            <a:r>
              <a:rPr lang="fa-IR" sz="2200" dirty="0" smtClean="0"/>
              <a:t>برای </a:t>
            </a:r>
            <a:r>
              <a:rPr lang="fa-IR" sz="2200" dirty="0"/>
              <a:t>مطالعه </a:t>
            </a:r>
            <a:r>
              <a:rPr lang="en-US" sz="2200" dirty="0"/>
              <a:t>Reader</a:t>
            </a:r>
            <a:r>
              <a:rPr lang="fa-IR" sz="2200" dirty="0"/>
              <a:t> از کلاس </a:t>
            </a:r>
            <a:r>
              <a:rPr lang="en-US" sz="2200" dirty="0" err="1"/>
              <a:t>FileReader</a:t>
            </a:r>
            <a:r>
              <a:rPr lang="fa-IR" sz="2200" dirty="0"/>
              <a:t> مثال می‌زنیم</a:t>
            </a:r>
            <a:r>
              <a:rPr lang="fa-IR" sz="2200" dirty="0" smtClean="0"/>
              <a:t>:</a:t>
            </a:r>
            <a:endParaRPr lang="en-US" sz="2400" b="1" dirty="0">
              <a:latin typeface="Arial Narrow" pitchFamily="34" charset="0"/>
            </a:endParaRPr>
          </a:p>
          <a:p>
            <a:pPr algn="l" rtl="0">
              <a:buNone/>
            </a:pP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3352800"/>
            <a:ext cx="86868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FileReader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FileReader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"readme.txt"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chCode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(-1 !=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chCode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inf.read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()) 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"Next</a:t>
            </a:r>
            <a:r>
              <a:rPr lang="fa-IR" sz="2400" b="1" dirty="0" smtClean="0">
                <a:solidFill>
                  <a:srgbClr val="2A00FF"/>
                </a:solidFill>
                <a:latin typeface="Courier New"/>
              </a:rPr>
              <a:t>: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+(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chCode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inf.close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24200" y="3377608"/>
            <a:ext cx="2895600" cy="37851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Rounded Rectangle 5"/>
          <p:cNvSpPr/>
          <p:nvPr/>
        </p:nvSpPr>
        <p:spPr>
          <a:xfrm>
            <a:off x="3810000" y="4112238"/>
            <a:ext cx="1676400" cy="40588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ounded Rectangle 6"/>
          <p:cNvSpPr/>
          <p:nvPr/>
        </p:nvSpPr>
        <p:spPr>
          <a:xfrm>
            <a:off x="1295401" y="4137047"/>
            <a:ext cx="533400" cy="28575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ounded Rectangle 7"/>
          <p:cNvSpPr/>
          <p:nvPr/>
        </p:nvSpPr>
        <p:spPr>
          <a:xfrm>
            <a:off x="5595937" y="4518123"/>
            <a:ext cx="2328863" cy="28575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ounded Rectangle 8"/>
          <p:cNvSpPr/>
          <p:nvPr/>
        </p:nvSpPr>
        <p:spPr>
          <a:xfrm>
            <a:off x="914400" y="4899124"/>
            <a:ext cx="1414463" cy="32259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 10"/>
          <p:cNvSpPr/>
          <p:nvPr/>
        </p:nvSpPr>
        <p:spPr>
          <a:xfrm>
            <a:off x="2590800" y="5105400"/>
            <a:ext cx="6248400" cy="1155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چرا </a:t>
            </a:r>
            <a:r>
              <a:rPr lang="en-US" sz="2400" dirty="0" err="1">
                <a:solidFill>
                  <a:prstClr val="black"/>
                </a:solidFill>
                <a:cs typeface="B Nazanin" pitchFamily="2" charset="-78"/>
              </a:rPr>
              <a:t>Reader.read</a:t>
            </a:r>
            <a:r>
              <a:rPr lang="en-US" sz="2400" dirty="0">
                <a:solidFill>
                  <a:prstClr val="black"/>
                </a:solidFill>
                <a:cs typeface="B Nazanin" pitchFamily="2" charset="-78"/>
              </a:rPr>
              <a:t>()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یک </a:t>
            </a:r>
            <a:r>
              <a:rPr lang="en-US" sz="2400" dirty="0" err="1">
                <a:solidFill>
                  <a:prstClr val="black"/>
                </a:solidFill>
                <a:cs typeface="B Nazanin" pitchFamily="2" charset="-78"/>
              </a:rPr>
              <a:t>int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برمی‌گرداند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، نه یک </a:t>
            </a:r>
            <a:r>
              <a:rPr lang="en-US" sz="2400" dirty="0">
                <a:solidFill>
                  <a:prstClr val="black"/>
                </a:solidFill>
                <a:cs typeface="B Nazanin" pitchFamily="2" charset="-78"/>
              </a:rPr>
              <a:t>char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؟</a:t>
            </a:r>
          </a:p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پاسخ: برای تشخیص پایان فایل (با </a:t>
            </a:r>
            <a:r>
              <a:rPr lang="en-US" sz="2400" dirty="0">
                <a:solidFill>
                  <a:prstClr val="black"/>
                </a:solidFill>
                <a:cs typeface="B Nazanin" pitchFamily="2" charset="-78"/>
              </a:rPr>
              <a:t>-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>1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مشخص می‌شود)</a:t>
            </a:r>
            <a:endParaRPr lang="en-US" sz="24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788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smtClean="0"/>
              <a:t>کلاس </a:t>
            </a:r>
            <a:r>
              <a:rPr lang="en-US" cap="none" dirty="0" err="1" smtClean="0"/>
              <a:t>FileReader</a:t>
            </a: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6000"/>
              </a:lnSpc>
            </a:pPr>
            <a:r>
              <a:rPr lang="fa-IR" sz="2400" dirty="0" smtClean="0"/>
              <a:t>ایجاد </a:t>
            </a:r>
            <a:r>
              <a:rPr lang="fa-IR" sz="2400" dirty="0"/>
              <a:t>شیء:</a:t>
            </a:r>
          </a:p>
          <a:p>
            <a:pPr>
              <a:lnSpc>
                <a:spcPct val="126000"/>
              </a:lnSpc>
            </a:pPr>
            <a:r>
              <a:rPr lang="fa-IR" sz="2400" dirty="0" smtClean="0"/>
              <a:t>با ایجاد شیء، فایل موردنظر برای خواندن متن باز می‌شود (</a:t>
            </a:r>
            <a:r>
              <a:rPr lang="en-US" sz="2400" dirty="0" smtClean="0"/>
              <a:t>open</a:t>
            </a:r>
            <a:r>
              <a:rPr lang="fa-IR" sz="2400" dirty="0" smtClean="0"/>
              <a:t>)</a:t>
            </a:r>
          </a:p>
          <a:p>
            <a:pPr>
              <a:lnSpc>
                <a:spcPct val="126000"/>
              </a:lnSpc>
            </a:pPr>
            <a:r>
              <a:rPr lang="fa-IR" sz="2400" dirty="0" smtClean="0"/>
              <a:t>خواندن یک کاراکتر: متد </a:t>
            </a:r>
            <a:r>
              <a:rPr lang="en-US" sz="2400" dirty="0"/>
              <a:t>read()</a:t>
            </a:r>
            <a:endParaRPr lang="en-US" sz="2400" dirty="0" smtClean="0"/>
          </a:p>
          <a:p>
            <a:pPr>
              <a:lnSpc>
                <a:spcPct val="126000"/>
              </a:lnSpc>
            </a:pPr>
            <a:r>
              <a:rPr lang="fa-IR" sz="2400" dirty="0" smtClean="0"/>
              <a:t>بستن فایل: متد </a:t>
            </a:r>
            <a:r>
              <a:rPr lang="en-US" sz="2400" dirty="0" smtClean="0"/>
              <a:t>close()</a:t>
            </a:r>
            <a:endParaRPr lang="fa-IR" sz="2400" dirty="0" smtClean="0"/>
          </a:p>
          <a:p>
            <a:pPr>
              <a:lnSpc>
                <a:spcPct val="126000"/>
              </a:lnSpc>
            </a:pPr>
            <a:r>
              <a:rPr lang="fa-IR" sz="2400" dirty="0" smtClean="0"/>
              <a:t>اما معمولاً </a:t>
            </a:r>
            <a:r>
              <a:rPr lang="fa-IR" sz="2400" dirty="0"/>
              <a:t>فایل متنی را </a:t>
            </a:r>
            <a:r>
              <a:rPr lang="fa-IR" sz="2400" dirty="0" smtClean="0"/>
              <a:t>کاراکتر-کاراکتر </a:t>
            </a:r>
            <a:r>
              <a:rPr lang="fa-IR" sz="2400" dirty="0"/>
              <a:t>نمی‌خوانیم</a:t>
            </a:r>
          </a:p>
          <a:p>
            <a:pPr>
              <a:lnSpc>
                <a:spcPct val="126000"/>
              </a:lnSpc>
            </a:pPr>
            <a:r>
              <a:rPr lang="fa-IR" sz="2400" dirty="0"/>
              <a:t>معمولاً از متد </a:t>
            </a:r>
            <a:r>
              <a:rPr lang="en-US" sz="2400" dirty="0"/>
              <a:t>read</a:t>
            </a:r>
            <a:r>
              <a:rPr lang="en-US" sz="2400" dirty="0" smtClean="0"/>
              <a:t>()</a:t>
            </a:r>
            <a:r>
              <a:rPr lang="fa-IR" sz="2400" dirty="0" smtClean="0"/>
              <a:t> استفاده </a:t>
            </a:r>
            <a:r>
              <a:rPr lang="fa-IR" sz="2400" dirty="0" err="1"/>
              <a:t>نمی‌شود</a:t>
            </a:r>
            <a:endParaRPr lang="fa-IR" sz="2400" dirty="0"/>
          </a:p>
          <a:p>
            <a:pPr>
              <a:lnSpc>
                <a:spcPct val="126000"/>
              </a:lnSpc>
            </a:pPr>
            <a:r>
              <a:rPr lang="fa-IR" sz="2400" dirty="0"/>
              <a:t>متدهای دیگری برای خواندن حجم بیشتری از اطلاعات وجود </a:t>
            </a:r>
            <a:r>
              <a:rPr lang="fa-IR" sz="2400" dirty="0" smtClean="0"/>
              <a:t>دارد. مثال</a:t>
            </a:r>
            <a:r>
              <a:rPr lang="fa-IR" sz="2400" dirty="0"/>
              <a:t>: </a:t>
            </a:r>
          </a:p>
          <a:p>
            <a:pPr marL="0" indent="0">
              <a:lnSpc>
                <a:spcPct val="126000"/>
              </a:lnSpc>
              <a:buNone/>
            </a:pPr>
            <a:r>
              <a:rPr lang="fa-IR" sz="2400" dirty="0" smtClean="0"/>
              <a:t>   (تعداد </a:t>
            </a:r>
            <a:r>
              <a:rPr lang="fa-IR" sz="2400" dirty="0" err="1"/>
              <a:t>کاراکترهایی</a:t>
            </a:r>
            <a:r>
              <a:rPr lang="fa-IR" sz="2400" dirty="0"/>
              <a:t> که </a:t>
            </a:r>
            <a:r>
              <a:rPr lang="fa-IR" sz="2400" dirty="0" err="1"/>
              <a:t>خوانده‌شده</a:t>
            </a:r>
            <a:r>
              <a:rPr lang="fa-IR" sz="2400" dirty="0"/>
              <a:t> را </a:t>
            </a:r>
            <a:r>
              <a:rPr lang="fa-IR" sz="2400" dirty="0" err="1" smtClean="0"/>
              <a:t>برمی‌گرداند</a:t>
            </a:r>
            <a:r>
              <a:rPr lang="fa-IR" sz="2400" dirty="0" smtClean="0"/>
              <a:t>)</a:t>
            </a:r>
            <a:endParaRPr lang="fa-IR" sz="2400" dirty="0"/>
          </a:p>
          <a:p>
            <a:pPr>
              <a:lnSpc>
                <a:spcPct val="126000"/>
              </a:lnSpc>
            </a:pPr>
            <a:r>
              <a:rPr lang="fa-IR" sz="2400" dirty="0"/>
              <a:t>روشهای </a:t>
            </a:r>
            <a:r>
              <a:rPr lang="fa-IR" sz="2400" dirty="0" smtClean="0"/>
              <a:t>دیگری هم وجود دارد که بعداً خواهیم دید</a:t>
            </a:r>
            <a:endParaRPr lang="fa-IR" sz="2400" dirty="0"/>
          </a:p>
          <a:p>
            <a:pPr marL="0" indent="0">
              <a:lnSpc>
                <a:spcPct val="126000"/>
              </a:lnSpc>
              <a:buNone/>
            </a:pPr>
            <a:endParaRPr lang="fa-I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088" y="1219200"/>
            <a:ext cx="7304479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file_location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81600"/>
            <a:ext cx="3605474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read(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 ]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cbuf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07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smtClean="0"/>
              <a:t>مثال برای </a:t>
            </a:r>
            <a:r>
              <a:rPr lang="en-US" cap="none" dirty="0" smtClean="0"/>
              <a:t>Writer</a:t>
            </a:r>
            <a:r>
              <a:rPr lang="fa-IR" cap="none" dirty="0" smtClean="0"/>
              <a:t> : کلاس </a:t>
            </a:r>
            <a:r>
              <a:rPr lang="en-US" cap="none" dirty="0" err="1" smtClean="0"/>
              <a:t>File</a:t>
            </a:r>
            <a:r>
              <a:rPr lang="en-US" dirty="0" err="1" smtClean="0"/>
              <a:t>Writer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کلاس </a:t>
            </a:r>
            <a:r>
              <a:rPr lang="en-US" sz="2600" dirty="0" smtClean="0"/>
              <a:t>Writer</a:t>
            </a:r>
            <a:r>
              <a:rPr lang="fa-IR" sz="2600" dirty="0"/>
              <a:t>یک کلاس انتزاعی (</a:t>
            </a:r>
            <a:r>
              <a:rPr lang="en-US" sz="2600" dirty="0"/>
              <a:t>abstract class</a:t>
            </a:r>
            <a:r>
              <a:rPr lang="fa-IR" sz="2600" dirty="0"/>
              <a:t>) </a:t>
            </a:r>
            <a:r>
              <a:rPr lang="fa-IR" sz="2600" dirty="0" smtClean="0"/>
              <a:t>است</a:t>
            </a:r>
          </a:p>
          <a:p>
            <a:pPr lvl="1"/>
            <a:r>
              <a:rPr lang="fa-IR" sz="2200" dirty="0" smtClean="0"/>
              <a:t>کلاس </a:t>
            </a:r>
            <a:r>
              <a:rPr lang="en-US" sz="2200" dirty="0" err="1" smtClean="0"/>
              <a:t>FileWriter</a:t>
            </a:r>
            <a:r>
              <a:rPr lang="fa-IR" sz="2200" dirty="0"/>
              <a:t> </a:t>
            </a:r>
            <a:r>
              <a:rPr lang="fa-IR" sz="2200" dirty="0" smtClean="0"/>
              <a:t>یکی </a:t>
            </a:r>
            <a:r>
              <a:rPr lang="fa-IR" sz="2200" dirty="0"/>
              <a:t>از </a:t>
            </a:r>
            <a:r>
              <a:rPr lang="fa-IR" sz="2200" dirty="0" smtClean="0"/>
              <a:t>زیرکلاس‌های </a:t>
            </a:r>
            <a:r>
              <a:rPr lang="en-US" sz="2200" dirty="0" smtClean="0"/>
              <a:t>Writer</a:t>
            </a:r>
            <a:r>
              <a:rPr lang="fa-IR" sz="2200" dirty="0" smtClean="0"/>
              <a:t> است </a:t>
            </a:r>
          </a:p>
          <a:p>
            <a:pPr lvl="1"/>
            <a:r>
              <a:rPr lang="fa-IR" sz="2400" dirty="0"/>
              <a:t>برای </a:t>
            </a:r>
            <a:r>
              <a:rPr lang="fa-IR" sz="2400" dirty="0" smtClean="0"/>
              <a:t>نوشتن در "فایل متنی" </a:t>
            </a:r>
            <a:r>
              <a:rPr lang="fa-IR" sz="2400" dirty="0"/>
              <a:t>به کار </a:t>
            </a:r>
            <a:r>
              <a:rPr lang="fa-IR" sz="2400" dirty="0" smtClean="0"/>
              <a:t>می‌رود. مثال:</a:t>
            </a:r>
          </a:p>
          <a:p>
            <a:pPr lvl="1"/>
            <a:endParaRPr lang="fa-IR" sz="2400" dirty="0"/>
          </a:p>
          <a:p>
            <a:pPr lvl="1"/>
            <a:endParaRPr lang="fa-IR" sz="2400" dirty="0" smtClean="0"/>
          </a:p>
          <a:p>
            <a:pPr lvl="1"/>
            <a:endParaRPr lang="fa-IR" sz="1600" dirty="0"/>
          </a:p>
          <a:p>
            <a:pPr lvl="1" algn="r"/>
            <a:r>
              <a:rPr lang="fa-IR" sz="2400" dirty="0" smtClean="0"/>
              <a:t>در صورت وجود فایل موردنظر، محتوای آن پاک می‌شود</a:t>
            </a:r>
          </a:p>
          <a:p>
            <a:pPr lvl="1" algn="r"/>
            <a:r>
              <a:rPr lang="fa-IR" sz="2400" dirty="0" smtClean="0"/>
              <a:t>در غیر این صورت، فایل موردنظر ایجاد می‌شود</a:t>
            </a:r>
          </a:p>
          <a:p>
            <a:pPr lvl="1" algn="r"/>
            <a:r>
              <a:rPr lang="fa-IR" sz="2400" dirty="0" smtClean="0"/>
              <a:t>برای اضافه کردن به انتهای یک فایل موجود (</a:t>
            </a:r>
            <a:r>
              <a:rPr lang="en-US" sz="2400" dirty="0" smtClean="0"/>
              <a:t>append</a:t>
            </a:r>
            <a:r>
              <a:rPr lang="fa-IR" sz="2400" dirty="0" smtClean="0"/>
              <a:t>)، آن را این‌گونه ایجاد کنید:</a:t>
            </a:r>
            <a:endParaRPr lang="fa-IR" sz="2400" dirty="0"/>
          </a:p>
          <a:p>
            <a:pPr algn="l" rtl="0">
              <a:buNone/>
            </a:pP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2743200"/>
            <a:ext cx="86868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"writeme.txt"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"This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is a line. \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"This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is the second line. \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5943600"/>
            <a:ext cx="86868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15200" y="5913060"/>
            <a:ext cx="1000125" cy="49220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7535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خطای </a:t>
            </a:r>
            <a:r>
              <a:rPr lang="en-US" dirty="0" err="1" smtClean="0"/>
              <a:t>IOException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600" dirty="0" smtClean="0"/>
              <a:t>هنگام کار با فایل‌ها و جریان‌ها، ممکن است خطای </a:t>
            </a:r>
            <a:r>
              <a:rPr lang="en-US" sz="2600" dirty="0" err="1" smtClean="0"/>
              <a:t>IOException</a:t>
            </a:r>
            <a:r>
              <a:rPr lang="fa-IR" sz="2600" dirty="0" smtClean="0"/>
              <a:t> پرتاب شود</a:t>
            </a:r>
          </a:p>
          <a:p>
            <a:r>
              <a:rPr lang="fa-IR" sz="2600" dirty="0" smtClean="0"/>
              <a:t>مثلاً: </a:t>
            </a:r>
          </a:p>
          <a:p>
            <a:pPr lvl="1"/>
            <a:r>
              <a:rPr lang="fa-IR" sz="2600" dirty="0" smtClean="0"/>
              <a:t>خواندن از فایلی که وجود ندارد (</a:t>
            </a:r>
            <a:r>
              <a:rPr lang="en-US" sz="2600" dirty="0" err="1" smtClean="0"/>
              <a:t>FileNotFoundException</a:t>
            </a:r>
            <a:r>
              <a:rPr lang="fa-IR" sz="2600" dirty="0" smtClean="0"/>
              <a:t>) </a:t>
            </a:r>
          </a:p>
          <a:p>
            <a:pPr lvl="1"/>
            <a:r>
              <a:rPr lang="fa-IR" sz="2600" dirty="0" smtClean="0"/>
              <a:t>نقض مجوز دسترسی به فایل</a:t>
            </a:r>
          </a:p>
          <a:p>
            <a:r>
              <a:rPr lang="fa-IR" sz="2600" dirty="0" smtClean="0"/>
              <a:t>مثال: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862387"/>
            <a:ext cx="7315200" cy="2462213"/>
          </a:xfrm>
          <a:prstGeom prst="rect">
            <a:avLst/>
          </a:prstGeom>
          <a:solidFill>
            <a:srgbClr val="EDF6FD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"f.txt"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"a line. 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21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باینری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smtClean="0"/>
              <a:t>بازنشر یا </a:t>
            </a:r>
            <a:r>
              <a:rPr lang="fa-IR" sz="3000" dirty="0"/>
              <a:t>تدریس </a:t>
            </a:r>
            <a:r>
              <a:rPr lang="fa-IR" sz="3000" dirty="0" smtClean="0"/>
              <a:t>آن‌چه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بازنشر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b="1" cap="none" dirty="0" smtClean="0"/>
              <a:t>جریان (</a:t>
            </a:r>
            <a:r>
              <a:rPr lang="en-US" sz="3200" b="1" cap="none" dirty="0" smtClean="0"/>
              <a:t>Stream</a:t>
            </a:r>
            <a:r>
              <a:rPr lang="fa-IR" sz="3200" b="1" cap="none" dirty="0" smtClean="0"/>
              <a:t>)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r"/>
            <a:r>
              <a:rPr lang="fa-IR" sz="2500" dirty="0" smtClean="0"/>
              <a:t>در جاوا کلاس‌هایی برای کار با جریان داده (</a:t>
            </a:r>
            <a:r>
              <a:rPr lang="en-US" sz="2500" dirty="0" smtClean="0"/>
              <a:t>Stream</a:t>
            </a:r>
            <a:r>
              <a:rPr lang="fa-IR" sz="2500" dirty="0" smtClean="0"/>
              <a:t>) داریم:</a:t>
            </a:r>
          </a:p>
          <a:p>
            <a:pPr lvl="1"/>
            <a:r>
              <a:rPr lang="fa-IR" sz="2500" dirty="0" smtClean="0"/>
              <a:t>کلاس </a:t>
            </a:r>
            <a:r>
              <a:rPr lang="en-US" sz="2500" dirty="0" err="1" smtClean="0"/>
              <a:t>InputStream</a:t>
            </a:r>
            <a:r>
              <a:rPr lang="fa-IR" sz="2500" dirty="0" smtClean="0"/>
              <a:t> برای خواندن از جریان داده</a:t>
            </a:r>
          </a:p>
          <a:p>
            <a:pPr lvl="1"/>
            <a:r>
              <a:rPr lang="fa-IR" sz="2500" dirty="0" smtClean="0"/>
              <a:t>کلاس </a:t>
            </a:r>
            <a:r>
              <a:rPr lang="en-US" sz="2500" dirty="0" err="1" smtClean="0"/>
              <a:t>OutputStream</a:t>
            </a:r>
            <a:r>
              <a:rPr lang="fa-IR" sz="2500" dirty="0" smtClean="0"/>
              <a:t> </a:t>
            </a:r>
            <a:r>
              <a:rPr lang="fa-IR" sz="2500" dirty="0"/>
              <a:t>برای نوشتن </a:t>
            </a:r>
            <a:r>
              <a:rPr lang="fa-IR" sz="2500" dirty="0" smtClean="0"/>
              <a:t>در جریان داده</a:t>
            </a:r>
          </a:p>
          <a:p>
            <a:r>
              <a:rPr lang="fa-IR" sz="2500" dirty="0" smtClean="0"/>
              <a:t>هر شیء از این کلاس‌ها به یک جریان داده متصل می‌شود</a:t>
            </a:r>
          </a:p>
          <a:p>
            <a:r>
              <a:rPr lang="fa-IR" sz="2500" dirty="0" smtClean="0"/>
              <a:t>مثال‌هایی از یک جریان داده: </a:t>
            </a:r>
            <a:endParaRPr lang="en-US" sz="2500" dirty="0" smtClean="0"/>
          </a:p>
          <a:p>
            <a:pPr lvl="1"/>
            <a:r>
              <a:rPr lang="fa-IR" sz="2400" dirty="0" smtClean="0"/>
              <a:t>فایل، تبادل اطلاعات در بستر شبکه، تبادل اطلاعات با یک دستگاه جانبی (مثل اسکنر)</a:t>
            </a:r>
          </a:p>
          <a:p>
            <a:pPr lvl="1"/>
            <a:r>
              <a:rPr lang="fa-IR" sz="2400" dirty="0" smtClean="0"/>
              <a:t>ورودی و خروجی استاندارد: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112603"/>
            <a:ext cx="51054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System.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22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err="1" smtClean="0"/>
              <a:t>FileInputStream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b="1" dirty="0" err="1"/>
              <a:t>FileInputStream</a:t>
            </a:r>
            <a:r>
              <a:rPr lang="fa-IR" dirty="0" smtClean="0"/>
              <a:t> </a:t>
            </a:r>
            <a:r>
              <a:rPr lang="fa-IR" dirty="0"/>
              <a:t>برای </a:t>
            </a:r>
            <a:r>
              <a:rPr lang="fa-IR" dirty="0" smtClean="0"/>
              <a:t>خواندن از فایل‌:</a:t>
            </a:r>
            <a:endParaRPr lang="en-US" dirty="0"/>
          </a:p>
          <a:p>
            <a:pPr algn="l" rtl="0"/>
            <a:r>
              <a:rPr lang="en-US" sz="2800" b="1" dirty="0" err="1"/>
              <a:t>FileInputStream</a:t>
            </a:r>
            <a:r>
              <a:rPr lang="en-US" sz="2800" dirty="0"/>
              <a:t> extends </a:t>
            </a:r>
            <a:r>
              <a:rPr lang="en-US" sz="2800" b="1" dirty="0" err="1" smtClean="0"/>
              <a:t>InputStream</a:t>
            </a:r>
            <a:endParaRPr lang="en-US" sz="2800" b="1" dirty="0" smtClean="0"/>
          </a:p>
          <a:p>
            <a:pPr algn="r"/>
            <a:r>
              <a:rPr lang="fa-IR" dirty="0" smtClean="0"/>
              <a:t>مثال:</a:t>
            </a:r>
            <a:endParaRPr lang="en-US" dirty="0" smtClean="0"/>
          </a:p>
          <a:p>
            <a:pPr algn="l" rtl="0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2590800"/>
            <a:ext cx="6172200" cy="3816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List&lt;Byte&gt;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"file"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bCode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(-1 != 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bCode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bCode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inf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کلاس </a:t>
            </a:r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800" dirty="0"/>
              <a:t>کلاس </a:t>
            </a:r>
            <a:r>
              <a:rPr lang="en-US" sz="2800" b="1" dirty="0" err="1" smtClean="0"/>
              <a:t>FileOutputStream</a:t>
            </a:r>
            <a:r>
              <a:rPr lang="fa-IR" sz="2800" dirty="0" smtClean="0"/>
              <a:t> </a:t>
            </a:r>
            <a:r>
              <a:rPr lang="fa-IR" sz="2800" dirty="0"/>
              <a:t>برای </a:t>
            </a:r>
            <a:r>
              <a:rPr lang="fa-IR" sz="2800" dirty="0" smtClean="0"/>
              <a:t>نوشتن در </a:t>
            </a:r>
            <a:r>
              <a:rPr lang="fa-IR" sz="2800" dirty="0"/>
              <a:t>فایل‌:</a:t>
            </a:r>
            <a:endParaRPr lang="en-US" sz="2800" dirty="0"/>
          </a:p>
          <a:p>
            <a:pPr algn="l" rtl="0"/>
            <a:r>
              <a:rPr lang="en-US" sz="2800" b="1" dirty="0" err="1" smtClean="0"/>
              <a:t>FileOutputStream</a:t>
            </a:r>
            <a:r>
              <a:rPr lang="en-US" sz="2800" dirty="0" smtClean="0"/>
              <a:t> </a:t>
            </a:r>
            <a:r>
              <a:rPr lang="en-US" sz="2800" dirty="0"/>
              <a:t>extends </a:t>
            </a:r>
            <a:r>
              <a:rPr lang="en-US" sz="2800" b="1" dirty="0" err="1"/>
              <a:t>OutputStream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618125"/>
            <a:ext cx="8458200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{1234567890, 1234567891, 1234567892};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intToByteArray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//length=12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"file"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4667071"/>
            <a:ext cx="5257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b="1" u="sng" dirty="0" smtClean="0">
                <a:solidFill>
                  <a:prstClr val="black"/>
                </a:solidFill>
                <a:cs typeface="B Nazanin" pitchFamily="2" charset="-78"/>
              </a:rPr>
              <a:t>سؤال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: اگر این اعداد را در یک فایل متنی ذخیره می‌کردیم، چه تفاوتی داشت؟</a:t>
            </a:r>
          </a:p>
          <a:p>
            <a:pPr algn="r" rtl="1"/>
            <a:r>
              <a:rPr lang="fa-IR" sz="2400" b="1" u="sng" dirty="0" smtClean="0">
                <a:solidFill>
                  <a:prstClr val="black"/>
                </a:solidFill>
                <a:cs typeface="B Nazanin" pitchFamily="2" charset="-78"/>
              </a:rPr>
              <a:t>پاسخ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: به جای 12 بایت، حداقل 30 بایت اشغال می‌شد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04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cap="none" dirty="0" smtClean="0"/>
              <a:t>کلاس </a:t>
            </a:r>
            <a:r>
              <a:rPr lang="en-US" sz="3200" cap="none" dirty="0" smtClean="0"/>
              <a:t>File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کلاس </a:t>
            </a:r>
            <a:r>
              <a:rPr lang="en-US" sz="2600" dirty="0" err="1" smtClean="0"/>
              <a:t>java.io.File</a:t>
            </a:r>
            <a:r>
              <a:rPr lang="fa-IR" sz="2600" dirty="0" smtClean="0"/>
              <a:t> یک کلاس کمکی مفید برای کار با فایل‌ها و </a:t>
            </a:r>
            <a:r>
              <a:rPr lang="fa-IR" sz="2600" dirty="0" err="1" smtClean="0"/>
              <a:t>فولدرها</a:t>
            </a:r>
            <a:r>
              <a:rPr lang="fa-IR" sz="2600" dirty="0" smtClean="0"/>
              <a:t> است</a:t>
            </a:r>
          </a:p>
          <a:p>
            <a:r>
              <a:rPr lang="fa-IR" sz="2600" dirty="0" smtClean="0"/>
              <a:t>از این کلاس برای خواندن از فایل و نوشتن در فایل استفاده </a:t>
            </a:r>
            <a:r>
              <a:rPr lang="fa-IR" sz="2600" u="sng" dirty="0" smtClean="0"/>
              <a:t>نمی‌شود</a:t>
            </a:r>
          </a:p>
          <a:p>
            <a:pPr lvl="1"/>
            <a:r>
              <a:rPr lang="fa-IR" sz="2400" dirty="0" smtClean="0"/>
              <a:t>شبیه </a:t>
            </a:r>
            <a:r>
              <a:rPr lang="en-US" sz="2400" dirty="0" smtClean="0"/>
              <a:t>Reader/Writer</a:t>
            </a:r>
            <a:r>
              <a:rPr lang="fa-IR" sz="2400" dirty="0" smtClean="0"/>
              <a:t> یا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/</a:t>
            </a:r>
            <a:r>
              <a:rPr lang="en-US" sz="2400" dirty="0" err="1" smtClean="0"/>
              <a:t>OutputStream</a:t>
            </a:r>
            <a:r>
              <a:rPr lang="fa-IR" sz="2400" dirty="0" smtClean="0"/>
              <a:t> نیست</a:t>
            </a:r>
            <a:endParaRPr lang="fa-IR" sz="2200" dirty="0" smtClean="0"/>
          </a:p>
          <a:p>
            <a:r>
              <a:rPr lang="fa-IR" sz="2600" dirty="0" smtClean="0"/>
              <a:t>مثال: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66294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isdir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.isDirectory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lastModified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.lastModified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391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canRead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(); 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canWrite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canExecute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lastModified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sz="3200" b="1" dirty="0">
              <a:solidFill>
                <a:srgbClr val="000000"/>
              </a:solidFill>
              <a:latin typeface="Courier New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exists();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isFile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() 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isDirectory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() 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getAbsolutePath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() ; 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</a:rPr>
              <a:t>getParent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length() ;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</a:rPr>
              <a:t>//zero for folders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0000"/>
                </a:solidFill>
                <a:latin typeface="Courier New"/>
              </a:rPr>
              <a:t>String[] list()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32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828800"/>
            <a:ext cx="3048000" cy="1143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fa-IR" sz="3200" dirty="0" smtClean="0"/>
              <a:t>برخی از متدهای کلاس </a:t>
            </a:r>
            <a:r>
              <a:rPr lang="en-US" sz="3200" dirty="0" smtClean="0"/>
              <a:t>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33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/>
              <a:t>نکته: </a:t>
            </a:r>
            <a:r>
              <a:rPr lang="fa-IR" sz="3200" b="1" cap="none" dirty="0" smtClean="0"/>
              <a:t>مسیرها و نام فایل‌ها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بیشتر </a:t>
            </a:r>
            <a:r>
              <a:rPr lang="fa-IR" sz="2400" dirty="0" err="1" smtClean="0"/>
              <a:t>سیستم‌های</a:t>
            </a:r>
            <a:r>
              <a:rPr lang="fa-IR" sz="2400" dirty="0" smtClean="0"/>
              <a:t> عامل </a:t>
            </a:r>
            <a:r>
              <a:rPr lang="fa-IR" sz="2400" dirty="0" err="1" smtClean="0"/>
              <a:t>ازکاراکتر</a:t>
            </a:r>
            <a:r>
              <a:rPr lang="fa-IR" sz="2400" dirty="0" smtClean="0"/>
              <a:t> </a:t>
            </a:r>
            <a:r>
              <a:rPr lang="en-US" sz="2400" dirty="0" smtClean="0"/>
              <a:t>/</a:t>
            </a:r>
            <a:r>
              <a:rPr lang="fa-IR" sz="2400" dirty="0" smtClean="0"/>
              <a:t> </a:t>
            </a:r>
            <a:r>
              <a:rPr lang="fa-IR" sz="2400" dirty="0"/>
              <a:t>برای جدا کردن </a:t>
            </a:r>
            <a:r>
              <a:rPr lang="fa-IR" sz="2400" dirty="0" err="1"/>
              <a:t>فولدرها</a:t>
            </a:r>
            <a:r>
              <a:rPr lang="fa-IR" sz="2400" dirty="0"/>
              <a:t> استفاده </a:t>
            </a:r>
            <a:r>
              <a:rPr lang="fa-IR" sz="2400" dirty="0" err="1" smtClean="0"/>
              <a:t>می‌کنند</a:t>
            </a:r>
            <a:r>
              <a:rPr lang="fa-IR" sz="2400" dirty="0" smtClean="0"/>
              <a:t>. </a:t>
            </a:r>
            <a:r>
              <a:rPr lang="fa-IR" sz="2400" dirty="0"/>
              <a:t>مثال:</a:t>
            </a:r>
          </a:p>
          <a:p>
            <a:pPr algn="l" rtl="0"/>
            <a:r>
              <a:rPr lang="en-US" sz="2400" dirty="0" smtClean="0"/>
              <a:t>/home/</a:t>
            </a:r>
            <a:r>
              <a:rPr lang="en-US" sz="2400" dirty="0" err="1" smtClean="0"/>
              <a:t>ali</a:t>
            </a:r>
            <a:r>
              <a:rPr lang="en-US" sz="2400" dirty="0" smtClean="0"/>
              <a:t>/file.txt</a:t>
            </a:r>
            <a:endParaRPr lang="fa-IR" sz="2400" dirty="0"/>
          </a:p>
          <a:p>
            <a:r>
              <a:rPr lang="fa-IR" sz="2400" dirty="0" smtClean="0"/>
              <a:t>اما در </a:t>
            </a:r>
            <a:r>
              <a:rPr lang="fa-IR" sz="2400" dirty="0" err="1" smtClean="0"/>
              <a:t>سیستم‌عامل</a:t>
            </a:r>
            <a:r>
              <a:rPr lang="fa-IR" sz="2400" dirty="0" smtClean="0"/>
              <a:t> ویندوز </a:t>
            </a:r>
            <a:r>
              <a:rPr lang="fa-IR" sz="2400" dirty="0" err="1" smtClean="0"/>
              <a:t>ازکاراکتر</a:t>
            </a:r>
            <a:r>
              <a:rPr lang="fa-IR" sz="2400" dirty="0" smtClean="0"/>
              <a:t> </a:t>
            </a:r>
            <a:r>
              <a:rPr lang="en-US" sz="2400" dirty="0" smtClean="0"/>
              <a:t>\</a:t>
            </a:r>
            <a:r>
              <a:rPr lang="fa-IR" sz="2400" dirty="0" smtClean="0"/>
              <a:t> برای جدا کردن </a:t>
            </a:r>
            <a:r>
              <a:rPr lang="fa-IR" sz="2400" dirty="0" err="1" smtClean="0"/>
              <a:t>فولدرها</a:t>
            </a:r>
            <a:r>
              <a:rPr lang="fa-IR" sz="2400" dirty="0" smtClean="0"/>
              <a:t> استفاده می‌شود. مثال:</a:t>
            </a:r>
          </a:p>
          <a:p>
            <a:pPr algn="l" rtl="0"/>
            <a:r>
              <a:rPr lang="en-US" sz="2400" dirty="0"/>
              <a:t>c:\</a:t>
            </a:r>
            <a:r>
              <a:rPr lang="en-US" sz="2400" dirty="0" smtClean="0"/>
              <a:t>textfiles\newfile.txt</a:t>
            </a:r>
            <a:endParaRPr lang="fa-IR" sz="2400" dirty="0" smtClean="0"/>
          </a:p>
          <a:p>
            <a:r>
              <a:rPr lang="fa-IR" sz="2400" dirty="0" smtClean="0"/>
              <a:t>از طرف دیگر، کاراکتر </a:t>
            </a:r>
            <a:r>
              <a:rPr lang="en-US" sz="2400" dirty="0" smtClean="0"/>
              <a:t>\</a:t>
            </a:r>
            <a:r>
              <a:rPr lang="fa-IR" sz="2400" dirty="0" smtClean="0"/>
              <a:t> در جاوا یک کاراکتر خاص (</a:t>
            </a:r>
            <a:r>
              <a:rPr lang="en-US" sz="2400" dirty="0" smtClean="0"/>
              <a:t>escape character</a:t>
            </a:r>
            <a:r>
              <a:rPr lang="fa-IR" sz="2400" dirty="0" smtClean="0"/>
              <a:t>) است</a:t>
            </a:r>
          </a:p>
          <a:p>
            <a:r>
              <a:rPr lang="fa-IR" sz="2400" dirty="0"/>
              <a:t>در تعیین نام فایل یا </a:t>
            </a:r>
            <a:r>
              <a:rPr lang="fa-IR" sz="2400" dirty="0" err="1"/>
              <a:t>فولدر</a:t>
            </a:r>
            <a:r>
              <a:rPr lang="fa-IR" sz="2400" dirty="0"/>
              <a:t> در ویندوز دقت کنید</a:t>
            </a:r>
            <a:endParaRPr lang="fa-IR" sz="2400" dirty="0" smtClean="0"/>
          </a:p>
          <a:p>
            <a:r>
              <a:rPr lang="fa-IR" sz="2400" dirty="0" smtClean="0"/>
              <a:t>مثلاً این آدرس:     </a:t>
            </a:r>
            <a:r>
              <a:rPr lang="en-US" sz="2400" dirty="0" smtClean="0"/>
              <a:t>new File ("c</a:t>
            </a:r>
            <a:r>
              <a:rPr lang="en-US" sz="2400" dirty="0"/>
              <a:t>:\</a:t>
            </a:r>
            <a:r>
              <a:rPr lang="en-US" sz="2400" dirty="0" smtClean="0"/>
              <a:t>textfiles\newfile.txt");</a:t>
            </a:r>
            <a:r>
              <a:rPr lang="fa-IR" sz="2400" dirty="0"/>
              <a:t/>
            </a:r>
            <a:br>
              <a:rPr lang="fa-IR" sz="2400" dirty="0"/>
            </a:br>
            <a:r>
              <a:rPr lang="fa-IR" sz="2400" dirty="0" smtClean="0"/>
              <a:t>یعنی: </a:t>
            </a:r>
            <a:r>
              <a:rPr lang="en-US" sz="2400" dirty="0" smtClean="0"/>
              <a:t>c:</a:t>
            </a:r>
            <a:r>
              <a:rPr lang="en-US" sz="2400" b="1" dirty="0" smtClean="0"/>
              <a:t>{tab}</a:t>
            </a:r>
            <a:r>
              <a:rPr lang="en-US" sz="2400" dirty="0" smtClean="0"/>
              <a:t>extfiles</a:t>
            </a:r>
            <a:r>
              <a:rPr lang="en-US" sz="2400" b="1" dirty="0" smtClean="0"/>
              <a:t>{newline}</a:t>
            </a:r>
            <a:r>
              <a:rPr lang="en-US" sz="2400" dirty="0" smtClean="0"/>
              <a:t>ewfile.txt</a:t>
            </a:r>
          </a:p>
          <a:p>
            <a:r>
              <a:rPr lang="fa-IR" sz="2400" dirty="0" err="1" smtClean="0"/>
              <a:t>راه‌حل</a:t>
            </a:r>
            <a:r>
              <a:rPr lang="fa-IR" sz="2400" dirty="0" smtClean="0"/>
              <a:t>: </a:t>
            </a:r>
            <a:r>
              <a:rPr lang="en-US" sz="2400" dirty="0" smtClean="0"/>
              <a:t>"c</a:t>
            </a:r>
            <a:r>
              <a:rPr lang="en-US" sz="2400" dirty="0"/>
              <a:t>:\\textfiles\\</a:t>
            </a:r>
            <a:r>
              <a:rPr lang="en-US" sz="2400" dirty="0" smtClean="0"/>
              <a:t>newfile.txt"</a:t>
            </a:r>
            <a:r>
              <a:rPr lang="fa-IR" sz="2400" dirty="0" smtClean="0"/>
              <a:t> و یا </a:t>
            </a:r>
            <a:r>
              <a:rPr lang="en-US" sz="2400" dirty="0" smtClean="0"/>
              <a:t>"c</a:t>
            </a:r>
            <a:r>
              <a:rPr lang="en-US" sz="2400" dirty="0"/>
              <a:t>:/</a:t>
            </a:r>
            <a:r>
              <a:rPr lang="en-US" sz="2400" dirty="0" smtClean="0"/>
              <a:t>textfiles/newfile.txt"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6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کلاس کمکی و مفید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کلاس </a:t>
            </a:r>
            <a:r>
              <a:rPr lang="en-US" sz="3200" cap="none" dirty="0" err="1" smtClean="0"/>
              <a:t>RandomAccessFile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a-IR" dirty="0" smtClean="0"/>
              <a:t>این کلاس نه </a:t>
            </a:r>
            <a:r>
              <a:rPr lang="en-US" sz="2800" dirty="0" smtClean="0"/>
              <a:t>reader/writer</a:t>
            </a:r>
            <a:r>
              <a:rPr lang="fa-IR" sz="2800" dirty="0" smtClean="0"/>
              <a:t> </a:t>
            </a:r>
            <a:r>
              <a:rPr lang="fa-IR" dirty="0" smtClean="0"/>
              <a:t>است، و نه </a:t>
            </a:r>
            <a:r>
              <a:rPr lang="en-US" sz="2800" dirty="0" err="1" smtClean="0"/>
              <a:t>inputstream</a:t>
            </a:r>
            <a:r>
              <a:rPr lang="en-US" sz="2800" dirty="0" smtClean="0"/>
              <a:t>/</a:t>
            </a:r>
            <a:r>
              <a:rPr lang="en-US" sz="2800" dirty="0" err="1" smtClean="0"/>
              <a:t>outputstream</a:t>
            </a:r>
            <a:endParaRPr lang="fa-IR" sz="2800" dirty="0" smtClean="0"/>
          </a:p>
          <a:p>
            <a:pPr>
              <a:lnSpc>
                <a:spcPct val="150000"/>
              </a:lnSpc>
            </a:pPr>
            <a:r>
              <a:rPr lang="fa-IR" dirty="0" smtClean="0"/>
              <a:t>با کمک این کلاس می‌توانید فایل را به‌صورت باینری یا متنی استفاده کنید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برای خواندن یا نوشتن</a:t>
            </a:r>
          </a:p>
          <a:p>
            <a:pPr>
              <a:lnSpc>
                <a:spcPct val="150000"/>
              </a:lnSpc>
            </a:pPr>
            <a:r>
              <a:rPr lang="fa-IR" sz="3100" dirty="0" smtClean="0"/>
              <a:t>شیئی از این کلاس دارای یک عدد به عنوان </a:t>
            </a:r>
            <a:r>
              <a:rPr lang="fa-IR" sz="3100" b="1" dirty="0" smtClean="0"/>
              <a:t>اشاره‌گر فایل (</a:t>
            </a:r>
            <a:r>
              <a:rPr lang="en-US" sz="2800" dirty="0" smtClean="0"/>
              <a:t>file pointer</a:t>
            </a:r>
            <a:r>
              <a:rPr lang="fa-IR" sz="3100" b="1" dirty="0" smtClean="0"/>
              <a:t>) </a:t>
            </a:r>
            <a:r>
              <a:rPr lang="fa-IR" sz="3100" dirty="0" smtClean="0"/>
              <a:t>است</a:t>
            </a:r>
          </a:p>
          <a:p>
            <a:pPr lvl="1">
              <a:lnSpc>
                <a:spcPct val="150000"/>
              </a:lnSpc>
            </a:pPr>
            <a:r>
              <a:rPr lang="fa-IR" dirty="0" smtClean="0"/>
              <a:t>محلی از فایل که از آن می‌خوانیم یا در آن می‌نویسیم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می‌توانید با استفاده از متد </a:t>
            </a:r>
            <a:r>
              <a:rPr lang="en-US" dirty="0" smtClean="0"/>
              <a:t>seek(long)</a:t>
            </a:r>
            <a:r>
              <a:rPr lang="fa-IR" dirty="0" smtClean="0"/>
              <a:t> این اشاره‌گر را جابجا کنید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متدهای مختلفی برای خواندن یا نوشتن دارد</a:t>
            </a:r>
          </a:p>
        </p:txBody>
      </p:sp>
    </p:spTree>
    <p:extLst>
      <p:ext uri="{BB962C8B-B14F-4D97-AF65-F5344CB8AC3E}">
        <p14:creationId xmlns:p14="http://schemas.microsoft.com/office/powerpoint/2010/main" val="33354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کلاس </a:t>
            </a:r>
            <a:r>
              <a:rPr lang="en-US" sz="3200" cap="none" dirty="0" err="1" smtClean="0"/>
              <a:t>RandomAccessFile</a:t>
            </a:r>
            <a:endParaRPr lang="en-US" b="1" cap="none" dirty="0"/>
          </a:p>
        </p:txBody>
      </p:sp>
      <p:sp>
        <p:nvSpPr>
          <p:cNvPr id="3" name="Rectangle 2"/>
          <p:cNvSpPr/>
          <p:nvPr/>
        </p:nvSpPr>
        <p:spPr>
          <a:xfrm>
            <a:off x="152400" y="990600"/>
            <a:ext cx="8610600" cy="550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raf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reads a single </a:t>
            </a:r>
            <a:r>
              <a:rPr lang="en-US" sz="2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raf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.readByte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a-IR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//reads a 32-bit integer (binary read</a:t>
            </a:r>
            <a:r>
              <a:rPr lang="en-US" sz="2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raf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//reads 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text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raf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//5 bytes from the beginning of the 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file</a:t>
            </a:r>
          </a:p>
          <a:p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raf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.seek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//write 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text</a:t>
            </a:r>
          </a:p>
          <a:p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raf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.writeBytes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"This will complete the Demo"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3F7F5F"/>
                </a:solidFill>
                <a:latin typeface="Consolas" panose="020B0609020204030204" pitchFamily="49" charset="0"/>
              </a:rPr>
              <a:t>wriet</a:t>
            </a:r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8-bytes (binary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raf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.writeDouble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(1.2);</a:t>
            </a:r>
            <a:endParaRPr lang="en-US" sz="22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raf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83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سرفصل</a:t>
            </a:r>
            <a:r>
              <a:rPr lang="fa-IR" dirty="0" smtClean="0"/>
              <a:t>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ورودی و خروجی برنامه‌ها (</a:t>
            </a:r>
            <a:r>
              <a:rPr lang="en-US" dirty="0" smtClean="0"/>
              <a:t>IO</a:t>
            </a:r>
            <a:r>
              <a:rPr lang="fa-IR" dirty="0" smtClean="0"/>
              <a:t>)</a:t>
            </a:r>
            <a:endParaRPr lang="en-US" dirty="0"/>
          </a:p>
          <a:p>
            <a:r>
              <a:rPr lang="fa-IR" dirty="0" smtClean="0"/>
              <a:t>برنامه‌نویسی فایل</a:t>
            </a:r>
            <a:endParaRPr lang="en-US" dirty="0"/>
          </a:p>
          <a:p>
            <a:r>
              <a:rPr lang="fa-IR" dirty="0" smtClean="0"/>
              <a:t>جریان‌های ورودی و خروجی (</a:t>
            </a:r>
            <a:r>
              <a:rPr lang="en-US" dirty="0" smtClean="0"/>
              <a:t>Stream</a:t>
            </a:r>
            <a:r>
              <a:rPr lang="fa-IR" dirty="0" smtClean="0"/>
              <a:t>)</a:t>
            </a:r>
            <a:endParaRPr lang="en-US" dirty="0"/>
          </a:p>
          <a:p>
            <a:r>
              <a:rPr lang="fa-IR" dirty="0" smtClean="0"/>
              <a:t>خواننده و نویسنده (</a:t>
            </a:r>
            <a:r>
              <a:rPr lang="en-US" dirty="0" smtClean="0"/>
              <a:t>Reader/Writer</a:t>
            </a:r>
            <a:r>
              <a:rPr lang="fa-IR" dirty="0" smtClean="0"/>
              <a:t>)</a:t>
            </a:r>
            <a:endParaRPr lang="en-US" dirty="0"/>
          </a:p>
          <a:p>
            <a:r>
              <a:rPr lang="fa-IR" dirty="0" smtClean="0"/>
              <a:t>مفهوم </a:t>
            </a:r>
            <a:r>
              <a:rPr lang="en-US" dirty="0" smtClean="0"/>
              <a:t>Serialization</a:t>
            </a:r>
            <a:endParaRPr lang="fa-IR" dirty="0" smtClean="0"/>
          </a:p>
          <a:p>
            <a:r>
              <a:rPr lang="fa-IR" dirty="0" smtClean="0"/>
              <a:t>برنامه‌نویسی تحت شبکه (</a:t>
            </a:r>
            <a:r>
              <a:rPr lang="en-US" dirty="0" smtClean="0"/>
              <a:t>Socket Programming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امکانات نسخه‌های جدید جاوا برای کار با فایل‌ها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161925"/>
            <a:ext cx="2752725" cy="1657350"/>
          </a:xfrm>
          <a:prstGeom prst="rect">
            <a:avLst/>
          </a:prstGeom>
        </p:spPr>
      </p:pic>
      <p:pic>
        <p:nvPicPr>
          <p:cNvPr id="1028" name="Picture 4" descr="Image result for io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2590800"/>
            <a:ext cx="22574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7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کلاس </a:t>
            </a:r>
            <a:r>
              <a:rPr lang="en-US" sz="3200" b="1" cap="none" dirty="0" smtClean="0"/>
              <a:t>Scanner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/>
              <a:t>کلاسی کمکی </a:t>
            </a:r>
            <a:r>
              <a:rPr lang="fa-IR" sz="2400" dirty="0" smtClean="0"/>
              <a:t>است که </a:t>
            </a:r>
            <a:r>
              <a:rPr lang="fa-IR" sz="2400" dirty="0"/>
              <a:t>برای دریافت و پردازش متنی مناسب است</a:t>
            </a:r>
          </a:p>
          <a:p>
            <a:r>
              <a:rPr lang="fa-IR" sz="2400" dirty="0" smtClean="0"/>
              <a:t>کلاس </a:t>
            </a:r>
            <a:r>
              <a:rPr lang="en-US" sz="2400" dirty="0" smtClean="0"/>
              <a:t>Scanner</a:t>
            </a:r>
            <a:r>
              <a:rPr lang="fa-IR" sz="2400" dirty="0" smtClean="0"/>
              <a:t> در بسته </a:t>
            </a:r>
            <a:r>
              <a:rPr lang="en-US" sz="2400" dirty="0" smtClean="0"/>
              <a:t>java.io</a:t>
            </a:r>
            <a:r>
              <a:rPr lang="fa-IR" sz="2400" dirty="0" smtClean="0"/>
              <a:t> نیست (در </a:t>
            </a:r>
            <a:r>
              <a:rPr lang="en-US" sz="2400" dirty="0" err="1" smtClean="0"/>
              <a:t>java.util</a:t>
            </a:r>
            <a:r>
              <a:rPr lang="fa-IR" sz="2400" dirty="0" smtClean="0"/>
              <a:t> است)</a:t>
            </a:r>
          </a:p>
          <a:p>
            <a:r>
              <a:rPr lang="fa-IR" sz="2400" dirty="0" smtClean="0"/>
              <a:t>قبلاً از این کلاس برای دریافت اطلاعات از کاربر استفاده </a:t>
            </a:r>
            <a:r>
              <a:rPr lang="fa-IR" sz="2400" dirty="0" err="1" smtClean="0"/>
              <a:t>می‌کردیم</a:t>
            </a:r>
            <a:endParaRPr lang="fa-IR" sz="2400" dirty="0" smtClean="0"/>
          </a:p>
          <a:p>
            <a:r>
              <a:rPr lang="fa-IR" sz="2400" dirty="0" smtClean="0"/>
              <a:t>مثال:</a:t>
            </a:r>
          </a:p>
          <a:p>
            <a:endParaRPr lang="fa-IR" sz="1400" dirty="0"/>
          </a:p>
          <a:p>
            <a:r>
              <a:rPr lang="fa-IR" sz="2400" dirty="0" smtClean="0"/>
              <a:t>اکنون </a:t>
            </a:r>
            <a:r>
              <a:rPr lang="fa-IR" sz="2400" dirty="0" err="1" smtClean="0"/>
              <a:t>می‌دانیم</a:t>
            </a:r>
            <a:r>
              <a:rPr lang="fa-IR" sz="2400" dirty="0" smtClean="0"/>
              <a:t> که </a:t>
            </a:r>
            <a:r>
              <a:rPr lang="en-US" sz="2400" dirty="0" smtClean="0"/>
              <a:t>System.in</a:t>
            </a:r>
            <a:r>
              <a:rPr lang="fa-IR" sz="2400" dirty="0" smtClean="0"/>
              <a:t> یک جریان ورودی (</a:t>
            </a:r>
            <a:r>
              <a:rPr lang="en-US" sz="2400" dirty="0" err="1" smtClean="0"/>
              <a:t>InputStream</a:t>
            </a:r>
            <a:r>
              <a:rPr lang="fa-IR" sz="2400" dirty="0" smtClean="0"/>
              <a:t>) است</a:t>
            </a:r>
          </a:p>
          <a:p>
            <a:r>
              <a:rPr lang="fa-IR" sz="2400" dirty="0" smtClean="0"/>
              <a:t>کلاس </a:t>
            </a:r>
            <a:r>
              <a:rPr lang="en-US" sz="2400" dirty="0" smtClean="0"/>
              <a:t>Scanner</a:t>
            </a:r>
            <a:r>
              <a:rPr lang="fa-IR" sz="2400" dirty="0" smtClean="0"/>
              <a:t> می‌تواند با انواع </a:t>
            </a:r>
            <a:r>
              <a:rPr lang="en-US" sz="2400" dirty="0" err="1" smtClean="0"/>
              <a:t>InputStream</a:t>
            </a:r>
            <a:r>
              <a:rPr lang="fa-IR" sz="2400" dirty="0" smtClean="0"/>
              <a:t> ها  و </a:t>
            </a:r>
            <a:r>
              <a:rPr lang="en-US" sz="2400" dirty="0" smtClean="0"/>
              <a:t>Reader</a:t>
            </a:r>
            <a:r>
              <a:rPr lang="fa-IR" sz="2400" dirty="0" smtClean="0"/>
              <a:t> ها کار کند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56388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953000"/>
            <a:ext cx="7315200" cy="1446550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435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کلاس </a:t>
            </a:r>
            <a:r>
              <a:rPr lang="en-US" sz="3200" b="1" cap="none" dirty="0" smtClean="0"/>
              <a:t>Formatter</a:t>
            </a:r>
            <a:endParaRPr lang="en-US" b="1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600" dirty="0"/>
              <a:t>این کلاس نیز در </a:t>
            </a:r>
            <a:r>
              <a:rPr lang="fa-IR" sz="2600" dirty="0" smtClean="0"/>
              <a:t>بسته </a:t>
            </a:r>
            <a:r>
              <a:rPr lang="en-US" sz="2600" dirty="0" err="1" smtClean="0"/>
              <a:t>java.util</a:t>
            </a:r>
            <a:r>
              <a:rPr lang="fa-IR" sz="2600" dirty="0" smtClean="0"/>
              <a:t> است</a:t>
            </a:r>
            <a:endParaRPr lang="fa-IR" sz="2600" dirty="0"/>
          </a:p>
          <a:p>
            <a:r>
              <a:rPr lang="fa-IR" sz="2600" dirty="0" smtClean="0"/>
              <a:t>برای تولید خروجی متنی استفاده می‌شود</a:t>
            </a:r>
          </a:p>
          <a:p>
            <a:endParaRPr lang="fa-IR" sz="2600" dirty="0"/>
          </a:p>
          <a:p>
            <a:endParaRPr lang="fa-IR" sz="2600" dirty="0"/>
          </a:p>
          <a:p>
            <a:endParaRPr lang="fa-IR" sz="2600" dirty="0" smtClean="0"/>
          </a:p>
          <a:p>
            <a:r>
              <a:rPr lang="fa-IR" sz="2500" dirty="0" smtClean="0"/>
              <a:t>دارای متد </a:t>
            </a:r>
            <a:r>
              <a:rPr lang="en-US" sz="2500" dirty="0" smtClean="0"/>
              <a:t>format</a:t>
            </a:r>
            <a:r>
              <a:rPr lang="fa-IR" sz="2500" dirty="0" smtClean="0"/>
              <a:t> : مشابه </a:t>
            </a:r>
            <a:r>
              <a:rPr lang="en-US" sz="2500" dirty="0" err="1" smtClean="0"/>
              <a:t>printf</a:t>
            </a:r>
            <a:r>
              <a:rPr lang="fa-IR" sz="2500" dirty="0" smtClean="0"/>
              <a:t> در </a:t>
            </a:r>
            <a:r>
              <a:rPr lang="en-US" sz="2500" dirty="0" smtClean="0"/>
              <a:t>C</a:t>
            </a:r>
            <a:r>
              <a:rPr lang="fa-IR" sz="2500" dirty="0" smtClean="0"/>
              <a:t> خروجی </a:t>
            </a:r>
            <a:r>
              <a:rPr lang="fa-IR" sz="2500" dirty="0" err="1" smtClean="0"/>
              <a:t>قالب‌بندی‌شده</a:t>
            </a:r>
            <a:r>
              <a:rPr lang="fa-IR" sz="2500" dirty="0" smtClean="0"/>
              <a:t> تولید می‌کند</a:t>
            </a:r>
          </a:p>
          <a:p>
            <a:r>
              <a:rPr lang="fa-IR" sz="2500" dirty="0" smtClean="0"/>
              <a:t>مثال:</a:t>
            </a:r>
          </a:p>
          <a:p>
            <a:pPr lvl="1"/>
            <a:endParaRPr lang="fa-IR" sz="2600" dirty="0"/>
          </a:p>
          <a:p>
            <a:pPr marL="365760" lvl="1" indent="0">
              <a:buNone/>
            </a:pPr>
            <a:r>
              <a:rPr lang="fa-IR" sz="2600" dirty="0" smtClean="0"/>
              <a:t> </a:t>
            </a:r>
            <a:endParaRPr lang="fa-IR" sz="2600" dirty="0"/>
          </a:p>
        </p:txBody>
      </p:sp>
      <p:sp>
        <p:nvSpPr>
          <p:cNvPr id="5" name="Rectangle 4"/>
          <p:cNvSpPr/>
          <p:nvPr/>
        </p:nvSpPr>
        <p:spPr>
          <a:xfrm>
            <a:off x="152400" y="2405152"/>
            <a:ext cx="8763000" cy="186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Formatter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Formatter(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Formatter(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Formatter(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Formatter(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Formatter(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436513"/>
            <a:ext cx="8991600" cy="430887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"age=%</a:t>
            </a:r>
            <a:r>
              <a:rPr lang="en-US" sz="2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d,name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=%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s,grade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=%.2f"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20,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18.453);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939135"/>
            <a:ext cx="4267200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age=20,name=</a:t>
            </a:r>
            <a:r>
              <a:rPr lang="en-US" sz="2200" dirty="0" err="1">
                <a:solidFill>
                  <a:schemeClr val="bg1"/>
                </a:solidFill>
              </a:rPr>
              <a:t>Ali,grade</a:t>
            </a:r>
            <a:r>
              <a:rPr lang="en-US" sz="2200" dirty="0">
                <a:solidFill>
                  <a:schemeClr val="bg1"/>
                </a:solidFill>
              </a:rPr>
              <a:t>=18.45</a:t>
            </a:r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کلاس‌های </a:t>
            </a:r>
            <a:r>
              <a:rPr lang="en-US" dirty="0" smtClean="0"/>
              <a:t>Closeable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err="1" smtClean="0"/>
              <a:t>بسياری</a:t>
            </a:r>
            <a:r>
              <a:rPr lang="fa-IR" sz="2400" dirty="0" smtClean="0"/>
              <a:t> از کلاس‌های مربوط به خواندن/نوشتن از فایل‌ها و </a:t>
            </a:r>
            <a:r>
              <a:rPr lang="fa-IR" sz="2400" dirty="0" err="1" smtClean="0"/>
              <a:t>جریان‌ها</a:t>
            </a:r>
            <a:r>
              <a:rPr lang="fa-IR" sz="2400" dirty="0" smtClean="0"/>
              <a:t> </a:t>
            </a:r>
            <a:r>
              <a:rPr lang="en-US" sz="2400" dirty="0" smtClean="0"/>
              <a:t>Closeable</a:t>
            </a:r>
            <a:r>
              <a:rPr lang="fa-IR" sz="2400" dirty="0" smtClean="0"/>
              <a:t> هستند</a:t>
            </a:r>
          </a:p>
          <a:p>
            <a:pPr lvl="1"/>
            <a:r>
              <a:rPr lang="fa-IR" sz="2400" dirty="0" smtClean="0"/>
              <a:t>واسط </a:t>
            </a:r>
            <a:r>
              <a:rPr lang="en-US" sz="2400" b="1" dirty="0" smtClean="0"/>
              <a:t>Closeable</a:t>
            </a:r>
            <a:r>
              <a:rPr lang="fa-IR" sz="2400" dirty="0" smtClean="0"/>
              <a:t> را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</a:t>
            </a:r>
            <a:r>
              <a:rPr lang="fa-IR" sz="2400" dirty="0" err="1" smtClean="0"/>
              <a:t>می‌کنند</a:t>
            </a:r>
            <a:r>
              <a:rPr lang="fa-IR" sz="2400" dirty="0"/>
              <a:t> که دارای متد </a:t>
            </a:r>
            <a:r>
              <a:rPr lang="en-US" sz="2400" dirty="0"/>
              <a:t>close</a:t>
            </a:r>
            <a:r>
              <a:rPr lang="fa-IR" sz="2400" dirty="0"/>
              <a:t> </a:t>
            </a:r>
            <a:r>
              <a:rPr lang="fa-IR" sz="2400" dirty="0" smtClean="0"/>
              <a:t>است</a:t>
            </a:r>
            <a:endParaRPr lang="en-US" sz="2400" dirty="0" smtClean="0"/>
          </a:p>
          <a:p>
            <a:pPr lvl="1" algn="l" rtl="0"/>
            <a:r>
              <a:rPr lang="en-US" sz="2500" dirty="0" err="1" smtClean="0"/>
              <a:t>InputStream</a:t>
            </a:r>
            <a:r>
              <a:rPr lang="en-US" sz="2500" dirty="0" smtClean="0"/>
              <a:t>, </a:t>
            </a:r>
            <a:r>
              <a:rPr lang="en-US" sz="2500" dirty="0" err="1" smtClean="0"/>
              <a:t>OutputStream</a:t>
            </a:r>
            <a:r>
              <a:rPr lang="en-US" sz="2500" dirty="0" smtClean="0"/>
              <a:t>, Reader, Writer, Scanner, Formatter, Socket, </a:t>
            </a:r>
            <a:r>
              <a:rPr lang="en-US" sz="2500" dirty="0" err="1" smtClean="0"/>
              <a:t>ServerSocket</a:t>
            </a:r>
            <a:r>
              <a:rPr lang="en-US" sz="2500" dirty="0" smtClean="0"/>
              <a:t>, …</a:t>
            </a:r>
            <a:endParaRPr lang="fa-IR" sz="2500" dirty="0" smtClean="0"/>
          </a:p>
          <a:p>
            <a:pPr lvl="1"/>
            <a:r>
              <a:rPr lang="fa-IR" sz="2500" dirty="0"/>
              <a:t>در انتهای کار با این اشیاء، باید </a:t>
            </a:r>
            <a:r>
              <a:rPr lang="fa-IR" sz="2500" dirty="0" err="1"/>
              <a:t>آن‌ها</a:t>
            </a:r>
            <a:r>
              <a:rPr lang="fa-IR" sz="2500" dirty="0"/>
              <a:t> را </a:t>
            </a:r>
            <a:r>
              <a:rPr lang="en-US" sz="2500" dirty="0"/>
              <a:t>close</a:t>
            </a:r>
            <a:r>
              <a:rPr lang="fa-IR" sz="2500" dirty="0"/>
              <a:t> کنیم</a:t>
            </a:r>
          </a:p>
          <a:p>
            <a:r>
              <a:rPr lang="fa-IR" sz="2500" dirty="0" smtClean="0"/>
              <a:t>از</a:t>
            </a:r>
            <a:r>
              <a:rPr lang="fa-IR" sz="1800" dirty="0" smtClean="0"/>
              <a:t> </a:t>
            </a:r>
            <a:r>
              <a:rPr lang="fa-IR" sz="2500" dirty="0" smtClean="0"/>
              <a:t>نسخه </a:t>
            </a:r>
            <a:r>
              <a:rPr lang="fa-IR" sz="2500" b="1" dirty="0" smtClean="0"/>
              <a:t>7</a:t>
            </a:r>
            <a:r>
              <a:rPr lang="fa-IR" sz="2500" dirty="0" smtClean="0"/>
              <a:t> (</a:t>
            </a:r>
            <a:r>
              <a:rPr lang="en-US" sz="2200" dirty="0" smtClean="0"/>
              <a:t>JDK 1.7</a:t>
            </a:r>
            <a:r>
              <a:rPr lang="fa-IR" sz="2500" dirty="0" smtClean="0"/>
              <a:t>)، واسط </a:t>
            </a:r>
            <a:r>
              <a:rPr lang="en-US" sz="2400" dirty="0" smtClean="0"/>
              <a:t>Closeable</a:t>
            </a:r>
            <a:r>
              <a:rPr lang="fa-IR" sz="2400" dirty="0" smtClean="0"/>
              <a:t> </a:t>
            </a:r>
            <a:r>
              <a:rPr lang="fa-IR" sz="2500" dirty="0" err="1" smtClean="0"/>
              <a:t>زیرواسط</a:t>
            </a:r>
            <a:r>
              <a:rPr lang="fa-IR" sz="2500" dirty="0" smtClean="0"/>
              <a:t> </a:t>
            </a:r>
            <a:r>
              <a:rPr lang="en-US" sz="2400" dirty="0" err="1" smtClean="0"/>
              <a:t>AutoCloseable</a:t>
            </a:r>
            <a:r>
              <a:rPr lang="fa-IR" sz="2400" dirty="0" smtClean="0"/>
              <a:t> </a:t>
            </a:r>
            <a:r>
              <a:rPr lang="fa-IR" sz="2400" dirty="0" err="1" smtClean="0"/>
              <a:t>شده‌است</a:t>
            </a:r>
            <a:endParaRPr lang="fa-IR" sz="2400" dirty="0" smtClean="0"/>
          </a:p>
          <a:p>
            <a:r>
              <a:rPr lang="fa-IR" sz="2500" dirty="0" smtClean="0"/>
              <a:t>کلاس‌های </a:t>
            </a:r>
            <a:r>
              <a:rPr lang="en-US" sz="2500" dirty="0" err="1" smtClean="0"/>
              <a:t>AutoCloseable</a:t>
            </a:r>
            <a:r>
              <a:rPr lang="fa-IR" sz="2500" dirty="0" smtClean="0"/>
              <a:t> امکان </a:t>
            </a:r>
            <a:r>
              <a:rPr lang="en-US" sz="2500" dirty="0" smtClean="0"/>
              <a:t>try-with-resources</a:t>
            </a:r>
            <a:r>
              <a:rPr lang="fa-IR" sz="2500" dirty="0" smtClean="0"/>
              <a:t> دارند</a:t>
            </a:r>
          </a:p>
          <a:p>
            <a:pPr lvl="1"/>
            <a:r>
              <a:rPr lang="fa-IR" sz="2400" dirty="0" smtClean="0"/>
              <a:t>با این امکان، منابع به صورت خودکار در انتهای بلوک </a:t>
            </a:r>
            <a:r>
              <a:rPr lang="en-US" sz="2400" dirty="0" smtClean="0"/>
              <a:t>try</a:t>
            </a:r>
            <a:r>
              <a:rPr lang="fa-IR" sz="2400" dirty="0" smtClean="0"/>
              <a:t> بسته می‌شوند</a:t>
            </a:r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8437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 </a:t>
            </a:r>
            <a:r>
              <a:rPr lang="en-US" dirty="0" smtClean="0"/>
              <a:t>try-with-resources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701040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4230231"/>
            <a:ext cx="89154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"1.txt"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0" y="1981200"/>
            <a:ext cx="179889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قبل از جاوا </a:t>
            </a:r>
            <a:r>
              <a:rPr lang="fa-IR" sz="2800" b="1" dirty="0" smtClean="0">
                <a:cs typeface="B Nazanin" panose="00000400000000000000" pitchFamily="2" charset="-78"/>
              </a:rPr>
              <a:t>7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7674" y="5420380"/>
            <a:ext cx="172515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B Nazanin" panose="00000400000000000000" pitchFamily="2" charset="-78"/>
              </a:rPr>
              <a:t>بعد </a:t>
            </a:r>
            <a:r>
              <a:rPr lang="fa-IR" sz="2800" b="1" dirty="0">
                <a:cs typeface="B Nazanin" panose="00000400000000000000" pitchFamily="2" charset="-78"/>
              </a:rPr>
              <a:t>از جاوا </a:t>
            </a:r>
            <a:r>
              <a:rPr lang="fa-IR" sz="2800" b="1" dirty="0" smtClean="0">
                <a:cs typeface="B Nazanin" panose="00000400000000000000" pitchFamily="2" charset="-78"/>
              </a:rPr>
              <a:t>7</a:t>
            </a:r>
            <a:endParaRPr lang="en-US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415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سؤال‌های</a:t>
            </a:r>
            <a:r>
              <a:rPr lang="fa-IR" dirty="0" smtClean="0"/>
              <a:t> کوتاه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برای تشخیص اندازه یک فایل از </a:t>
            </a:r>
            <a:r>
              <a:rPr lang="en-US" sz="2400" dirty="0" err="1" smtClean="0"/>
              <a:t>FileReader</a:t>
            </a:r>
            <a:r>
              <a:rPr lang="fa-IR" sz="2400" dirty="0" smtClean="0"/>
              <a:t> استفاده کنیم یا </a:t>
            </a:r>
            <a:r>
              <a:rPr lang="en-US" sz="2400" dirty="0" smtClean="0"/>
              <a:t>File</a:t>
            </a:r>
            <a:r>
              <a:rPr lang="fa-IR" sz="2400" dirty="0" smtClean="0"/>
              <a:t> ؟</a:t>
            </a:r>
            <a:endParaRPr lang="en-US" sz="2400" dirty="0" smtClean="0"/>
          </a:p>
          <a:p>
            <a:pPr lvl="1"/>
            <a:r>
              <a:rPr lang="fa-IR" sz="2400" i="1" dirty="0" smtClean="0">
                <a:cs typeface="B Lotus" panose="00000400000000000000" pitchFamily="2" charset="-78"/>
              </a:rPr>
              <a:t>پاسخ: </a:t>
            </a:r>
            <a:r>
              <a:rPr lang="en-US" sz="2400" i="1" dirty="0" smtClean="0">
                <a:cs typeface="B Lotus" panose="00000400000000000000" pitchFamily="2" charset="-78"/>
              </a:rPr>
              <a:t>File</a:t>
            </a:r>
          </a:p>
          <a:p>
            <a:r>
              <a:rPr lang="fa-IR" sz="2400" dirty="0" smtClean="0"/>
              <a:t>کدام کلاس هم برای خواندن و هم برای نوشتن در فایل قابل استفاده است؟</a:t>
            </a:r>
          </a:p>
          <a:p>
            <a:pPr algn="l" rtl="0"/>
            <a:r>
              <a:rPr lang="en-US" sz="2400" dirty="0" smtClean="0"/>
              <a:t>File, </a:t>
            </a:r>
            <a:r>
              <a:rPr lang="en-US" sz="2400" dirty="0" err="1" smtClean="0"/>
              <a:t>RandomAccessFile</a:t>
            </a:r>
            <a:r>
              <a:rPr lang="en-US" sz="2400" dirty="0" smtClean="0"/>
              <a:t>, Formatter, </a:t>
            </a:r>
            <a:r>
              <a:rPr lang="en-US" sz="2400" dirty="0" err="1" smtClean="0"/>
              <a:t>InputStream</a:t>
            </a:r>
            <a:endParaRPr lang="en-US" sz="2400" dirty="0" smtClean="0"/>
          </a:p>
          <a:p>
            <a:pPr lvl="1"/>
            <a:r>
              <a:rPr lang="fa-IR" sz="2400" i="1" dirty="0" smtClean="0">
                <a:cs typeface="B Lotus" panose="00000400000000000000" pitchFamily="2" charset="-78"/>
              </a:rPr>
              <a:t>پاسخ: </a:t>
            </a:r>
            <a:r>
              <a:rPr lang="en-US" sz="2400" i="1" dirty="0" err="1" smtClean="0">
                <a:cs typeface="B Lotus" panose="00000400000000000000" pitchFamily="2" charset="-78"/>
              </a:rPr>
              <a:t>RandomAccessFile</a:t>
            </a:r>
            <a:endParaRPr lang="fa-IR" sz="2400" i="1" dirty="0" smtClean="0">
              <a:cs typeface="B Lotus" panose="00000400000000000000" pitchFamily="2" charset="-78"/>
            </a:endParaRPr>
          </a:p>
          <a:p>
            <a:r>
              <a:rPr lang="fa-IR" sz="2400" dirty="0" smtClean="0"/>
              <a:t>اگر محتوای </a:t>
            </a:r>
            <a:r>
              <a:rPr lang="fa-IR" sz="2400" dirty="0" err="1" smtClean="0"/>
              <a:t>فایلی</a:t>
            </a:r>
            <a:r>
              <a:rPr lang="fa-IR" sz="2400" dirty="0" smtClean="0"/>
              <a:t> که با کمک </a:t>
            </a:r>
            <a:r>
              <a:rPr lang="en-US" sz="2400" dirty="0" err="1" smtClean="0"/>
              <a:t>FileWriter</a:t>
            </a:r>
            <a:r>
              <a:rPr lang="fa-IR" sz="2400" dirty="0" smtClean="0"/>
              <a:t> ایجاد شده را با کمک یک </a:t>
            </a:r>
            <a:r>
              <a:rPr lang="en-US" sz="2400" dirty="0" err="1" smtClean="0"/>
              <a:t>FileInputStream</a:t>
            </a:r>
            <a:r>
              <a:rPr lang="fa-IR" sz="2400" dirty="0" smtClean="0"/>
              <a:t> بخوانیم، با خطا (</a:t>
            </a:r>
            <a:r>
              <a:rPr lang="en-US" sz="2400" dirty="0" smtClean="0"/>
              <a:t>exception</a:t>
            </a:r>
            <a:r>
              <a:rPr lang="fa-IR" sz="2400" dirty="0" smtClean="0"/>
              <a:t>) مواجه </a:t>
            </a:r>
            <a:r>
              <a:rPr lang="fa-IR" sz="2400" dirty="0" err="1" smtClean="0"/>
              <a:t>می‌شویم</a:t>
            </a:r>
            <a:r>
              <a:rPr lang="fa-IR" sz="2400" dirty="0" smtClean="0"/>
              <a:t>؟</a:t>
            </a:r>
            <a:endParaRPr lang="en-US" sz="2400" dirty="0" smtClean="0"/>
          </a:p>
          <a:p>
            <a:pPr lvl="1"/>
            <a:r>
              <a:rPr lang="fa-IR" sz="2400" i="1" dirty="0" smtClean="0">
                <a:cs typeface="B Lotus" panose="00000400000000000000" pitchFamily="2" charset="-78"/>
              </a:rPr>
              <a:t>پاسخ: خیر</a:t>
            </a:r>
          </a:p>
          <a:p>
            <a:pPr lvl="1">
              <a:lnSpc>
                <a:spcPct val="100000"/>
              </a:lnSpc>
            </a:pPr>
            <a:r>
              <a:rPr lang="fa-IR" sz="2400" i="1" dirty="0" smtClean="0">
                <a:cs typeface="B Lotus" panose="00000400000000000000" pitchFamily="2" charset="-78"/>
              </a:rPr>
              <a:t>هر محتوای متنی را به صورت یک جریان </a:t>
            </a:r>
            <a:r>
              <a:rPr lang="fa-IR" sz="2400" i="1" dirty="0" err="1" smtClean="0">
                <a:cs typeface="B Lotus" panose="00000400000000000000" pitchFamily="2" charset="-78"/>
              </a:rPr>
              <a:t>باینری</a:t>
            </a:r>
            <a:r>
              <a:rPr lang="fa-IR" sz="2400" i="1" dirty="0" smtClean="0">
                <a:cs typeface="B Lotus" panose="00000400000000000000" pitchFamily="2" charset="-78"/>
              </a:rPr>
              <a:t> هم </a:t>
            </a:r>
            <a:r>
              <a:rPr lang="fa-IR" sz="2400" i="1" dirty="0" err="1" smtClean="0">
                <a:cs typeface="B Lotus" panose="00000400000000000000" pitchFamily="2" charset="-78"/>
              </a:rPr>
              <a:t>می‌توانیم</a:t>
            </a:r>
            <a:r>
              <a:rPr lang="fa-IR" sz="2400" i="1" dirty="0" smtClean="0">
                <a:cs typeface="B Lotus" panose="00000400000000000000" pitchFamily="2" charset="-78"/>
              </a:rPr>
              <a:t> بخوانیم، و برعکس</a:t>
            </a:r>
          </a:p>
          <a:p>
            <a:pPr lvl="1">
              <a:lnSpc>
                <a:spcPct val="100000"/>
              </a:lnSpc>
            </a:pPr>
            <a:r>
              <a:rPr lang="fa-IR" sz="2400" i="1" dirty="0" smtClean="0">
                <a:cs typeface="B Lotus" panose="00000400000000000000" pitchFamily="2" charset="-78"/>
              </a:rPr>
              <a:t>اما معمولاً این کار </a:t>
            </a:r>
            <a:r>
              <a:rPr lang="fa-IR" sz="2400" i="1" dirty="0" err="1" smtClean="0">
                <a:cs typeface="B Lotus" panose="00000400000000000000" pitchFamily="2" charset="-78"/>
              </a:rPr>
              <a:t>بی‌فایده</a:t>
            </a:r>
            <a:r>
              <a:rPr lang="fa-IR" sz="2400" i="1" dirty="0" smtClean="0">
                <a:cs typeface="B Lotus" panose="00000400000000000000" pitchFamily="2" charset="-78"/>
              </a:rPr>
              <a:t> است</a:t>
            </a:r>
            <a:endParaRPr lang="en-US" sz="2400" i="1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646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متدی </a:t>
            </a:r>
            <a:r>
              <a:rPr lang="fa-IR" dirty="0"/>
              <a:t>بنویسید که از یک فایل متنی یک کپی ایجاد کند ولی همه خطوطی که با </a:t>
            </a:r>
            <a:r>
              <a:rPr lang="en-US" dirty="0"/>
              <a:t>BAD</a:t>
            </a:r>
            <a:r>
              <a:rPr lang="fa-IR" dirty="0"/>
              <a:t> شروع </a:t>
            </a:r>
            <a:r>
              <a:rPr lang="fa-IR" dirty="0" smtClean="0"/>
              <a:t>می‌شوند </a:t>
            </a:r>
            <a:r>
              <a:rPr lang="fa-IR" dirty="0"/>
              <a:t>حذف </a:t>
            </a:r>
            <a:r>
              <a:rPr lang="fa-IR" dirty="0" smtClean="0"/>
              <a:t>کند</a:t>
            </a:r>
          </a:p>
          <a:p>
            <a:r>
              <a:rPr lang="fa-IR" dirty="0" smtClean="0"/>
              <a:t>کار با کلاس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برنامه‌نویسی تحت شبکه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برنامه‌نویسی</a:t>
            </a:r>
            <a:r>
              <a:rPr lang="fa-IR" dirty="0" smtClean="0"/>
              <a:t> شبکه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500" dirty="0" smtClean="0"/>
              <a:t>روشی که دو برنامه را برای تبادل اطلاعات به هم متصل می‌کند</a:t>
            </a:r>
          </a:p>
          <a:p>
            <a:pPr lvl="1"/>
            <a:r>
              <a:rPr lang="fa-IR" sz="2400" dirty="0" smtClean="0"/>
              <a:t>این دو برنامه می‌توانند در دو کامپیوتر مختلف باشند که با شبکه به هم </a:t>
            </a:r>
            <a:r>
              <a:rPr lang="fa-IR" sz="2400" dirty="0" err="1" smtClean="0"/>
              <a:t>متصلند</a:t>
            </a:r>
            <a:endParaRPr lang="fa-IR" sz="2300" dirty="0" smtClean="0"/>
          </a:p>
          <a:p>
            <a:r>
              <a:rPr lang="fa-IR" sz="2400" dirty="0" err="1"/>
              <a:t>برنامه‌نویسی</a:t>
            </a:r>
            <a:r>
              <a:rPr lang="fa-IR" sz="2400" dirty="0"/>
              <a:t> </a:t>
            </a:r>
            <a:r>
              <a:rPr lang="fa-IR" sz="2400" dirty="0" err="1"/>
              <a:t>سوکت</a:t>
            </a:r>
            <a:r>
              <a:rPr lang="fa-IR" sz="2400" dirty="0"/>
              <a:t> (</a:t>
            </a:r>
            <a:r>
              <a:rPr lang="en-US" sz="2400" dirty="0"/>
              <a:t>socket programming</a:t>
            </a:r>
            <a:r>
              <a:rPr lang="fa-IR" sz="2400" dirty="0"/>
              <a:t>): </a:t>
            </a:r>
            <a:r>
              <a:rPr lang="fa-IR" sz="2400" dirty="0" err="1"/>
              <a:t>رایج‌ترین</a:t>
            </a:r>
            <a:r>
              <a:rPr lang="fa-IR" sz="2400" dirty="0"/>
              <a:t> روش </a:t>
            </a:r>
            <a:r>
              <a:rPr lang="fa-IR" sz="2400" dirty="0" err="1"/>
              <a:t>برنامه‌نویسی</a:t>
            </a:r>
            <a:r>
              <a:rPr lang="fa-IR" sz="2400" dirty="0"/>
              <a:t> شبکه</a:t>
            </a:r>
            <a:endParaRPr lang="fa-IR" sz="2300" dirty="0"/>
          </a:p>
          <a:p>
            <a:pPr lvl="1"/>
            <a:r>
              <a:rPr lang="fa-IR" sz="2400" dirty="0" smtClean="0"/>
              <a:t>برنامه </a:t>
            </a:r>
            <a:r>
              <a:rPr lang="fa-IR" sz="2400" dirty="0" err="1" smtClean="0"/>
              <a:t>کلاینت</a:t>
            </a:r>
            <a:r>
              <a:rPr lang="fa-IR" sz="2400" dirty="0" smtClean="0"/>
              <a:t> (</a:t>
            </a:r>
            <a:r>
              <a:rPr lang="en-US" sz="2200" dirty="0" smtClean="0"/>
              <a:t>client socket</a:t>
            </a:r>
            <a:r>
              <a:rPr lang="fa-IR" sz="2400" dirty="0" smtClean="0"/>
              <a:t>) به برنامه سرور (</a:t>
            </a:r>
            <a:r>
              <a:rPr lang="en-US" sz="2200" dirty="0" smtClean="0"/>
              <a:t>server socket</a:t>
            </a:r>
            <a:r>
              <a:rPr lang="fa-IR" sz="2400" dirty="0" smtClean="0"/>
              <a:t>) متصل می‌شود</a:t>
            </a:r>
            <a:endParaRPr lang="en-US" sz="2400" dirty="0" smtClean="0"/>
          </a:p>
          <a:p>
            <a:pPr lvl="1"/>
            <a:r>
              <a:rPr lang="fa-IR" sz="2400" dirty="0" smtClean="0"/>
              <a:t>برای اتصال، باید آدرس (نام یا </a:t>
            </a:r>
            <a:r>
              <a:rPr lang="en-US" sz="2400" dirty="0" smtClean="0"/>
              <a:t>IP</a:t>
            </a:r>
            <a:r>
              <a:rPr lang="fa-IR" sz="2400" dirty="0" smtClean="0"/>
              <a:t>) و شماره </a:t>
            </a:r>
            <a:r>
              <a:rPr lang="fa-IR" sz="2400" dirty="0" err="1" smtClean="0"/>
              <a:t>پورت</a:t>
            </a:r>
            <a:r>
              <a:rPr lang="fa-IR" sz="2400" dirty="0" smtClean="0"/>
              <a:t> (</a:t>
            </a:r>
            <a:r>
              <a:rPr lang="en-US" sz="2400" dirty="0" smtClean="0"/>
              <a:t>port</a:t>
            </a:r>
            <a:r>
              <a:rPr lang="fa-IR" sz="2400" dirty="0" smtClean="0"/>
              <a:t>) برنامه سرور مشخص شود</a:t>
            </a:r>
          </a:p>
          <a:p>
            <a:r>
              <a:rPr lang="fa-IR" sz="2500" dirty="0" smtClean="0"/>
              <a:t>معماری </a:t>
            </a:r>
            <a:r>
              <a:rPr lang="fa-IR" sz="2500" dirty="0" err="1" smtClean="0"/>
              <a:t>مشتری-خدمت‌گذار</a:t>
            </a:r>
            <a:r>
              <a:rPr lang="fa-IR" sz="2500" dirty="0" smtClean="0"/>
              <a:t> (</a:t>
            </a:r>
            <a:r>
              <a:rPr lang="en-US" sz="2500" dirty="0" smtClean="0"/>
              <a:t>client-server</a:t>
            </a:r>
            <a:r>
              <a:rPr lang="fa-IR" sz="2500" dirty="0" smtClean="0"/>
              <a:t>)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76750"/>
            <a:ext cx="6477000" cy="1926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4156264"/>
            <a:ext cx="2057400" cy="2015936"/>
          </a:xfrm>
          <a:prstGeom prst="rect">
            <a:avLst/>
          </a:prstGeom>
          <a:solidFill>
            <a:srgbClr val="EDF6FD"/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500" dirty="0" err="1" smtClean="0">
                <a:solidFill>
                  <a:prstClr val="black"/>
                </a:solidFill>
                <a:cs typeface="B Lotus" panose="00000400000000000000" pitchFamily="2" charset="-78"/>
              </a:rPr>
              <a:t>کاربردها</a:t>
            </a:r>
            <a:r>
              <a:rPr lang="fa-IR" sz="2500" dirty="0" smtClean="0">
                <a:solidFill>
                  <a:prstClr val="black"/>
                </a:solidFill>
                <a:cs typeface="B Lotus" panose="00000400000000000000" pitchFamily="2" charset="-78"/>
              </a:rPr>
              <a:t>:</a:t>
            </a:r>
          </a:p>
          <a:p>
            <a:pPr algn="r" rtl="1"/>
            <a:r>
              <a:rPr lang="fa-IR" sz="2500" dirty="0" smtClean="0">
                <a:solidFill>
                  <a:prstClr val="black"/>
                </a:solidFill>
                <a:cs typeface="B Lotus" panose="00000400000000000000" pitchFamily="2" charset="-78"/>
              </a:rPr>
              <a:t>   بازی تحت شبکه</a:t>
            </a:r>
          </a:p>
          <a:p>
            <a:pPr algn="r" rtl="1"/>
            <a:r>
              <a:rPr lang="fa-IR" sz="2500" dirty="0" smtClean="0">
                <a:solidFill>
                  <a:prstClr val="black"/>
                </a:solidFill>
                <a:cs typeface="B Lotus" panose="00000400000000000000" pitchFamily="2" charset="-78"/>
              </a:rPr>
              <a:t>   </a:t>
            </a:r>
            <a:r>
              <a:rPr lang="fa-IR" sz="2500" dirty="0" err="1" smtClean="0">
                <a:solidFill>
                  <a:prstClr val="black"/>
                </a:solidFill>
                <a:cs typeface="B Lotus" panose="00000400000000000000" pitchFamily="2" charset="-78"/>
              </a:rPr>
              <a:t>چَت</a:t>
            </a:r>
            <a:endParaRPr lang="fa-IR" sz="2500" dirty="0" smtClean="0">
              <a:solidFill>
                <a:prstClr val="black"/>
              </a:solidFill>
              <a:cs typeface="B Lotus" panose="00000400000000000000" pitchFamily="2" charset="-78"/>
            </a:endParaRPr>
          </a:p>
          <a:p>
            <a:pPr algn="r" rtl="1"/>
            <a:r>
              <a:rPr lang="fa-IR" sz="2500" dirty="0" smtClean="0">
                <a:solidFill>
                  <a:prstClr val="black"/>
                </a:solidFill>
                <a:cs typeface="B Lotus" panose="00000400000000000000" pitchFamily="2" charset="-78"/>
              </a:rPr>
              <a:t>   انتقال فایل</a:t>
            </a:r>
          </a:p>
          <a:p>
            <a:pPr algn="r" rtl="1"/>
            <a:r>
              <a:rPr lang="fa-IR" sz="2500" dirty="0" smtClean="0">
                <a:solidFill>
                  <a:prstClr val="black"/>
                </a:solidFill>
                <a:cs typeface="B Lotus" panose="00000400000000000000" pitchFamily="2" charset="-78"/>
              </a:rPr>
              <a:t>   ...</a:t>
            </a:r>
            <a:endParaRPr lang="en-US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06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فایل‌ها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twork socke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-152400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کلاس </a:t>
            </a:r>
            <a:r>
              <a:rPr lang="en-US" sz="3200" dirty="0" smtClean="0"/>
              <a:t>Socket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Autofit/>
          </a:bodyPr>
          <a:lstStyle/>
          <a:p>
            <a:r>
              <a:rPr lang="fa-IR" sz="2500" dirty="0" smtClean="0"/>
              <a:t>کلاس‌های جاوا برای </a:t>
            </a:r>
            <a:r>
              <a:rPr lang="fa-IR" sz="2500" dirty="0" err="1" smtClean="0"/>
              <a:t>برنامه‌نویسی</a:t>
            </a:r>
            <a:r>
              <a:rPr lang="fa-IR" sz="2500" dirty="0" smtClean="0"/>
              <a:t> شبکه در بسته </a:t>
            </a:r>
            <a:r>
              <a:rPr lang="en-US" sz="2500" dirty="0" smtClean="0"/>
              <a:t>java.net</a:t>
            </a:r>
            <a:r>
              <a:rPr lang="fa-IR" sz="2500" dirty="0" smtClean="0"/>
              <a:t> قرار دارند</a:t>
            </a:r>
          </a:p>
          <a:p>
            <a:r>
              <a:rPr lang="fa-IR" sz="2500" dirty="0" smtClean="0"/>
              <a:t>کلاس </a:t>
            </a:r>
            <a:r>
              <a:rPr lang="en-US" altLang="zh-TW" sz="2500" dirty="0" err="1" smtClean="0"/>
              <a:t>java.net.Socket</a:t>
            </a:r>
            <a:r>
              <a:rPr lang="fa-IR" altLang="zh-TW" sz="2500" dirty="0" smtClean="0"/>
              <a:t> ارتباط بین دو برنامه را ممکن می‌کند</a:t>
            </a:r>
          </a:p>
          <a:p>
            <a:r>
              <a:rPr lang="fa-IR" sz="2500" dirty="0"/>
              <a:t>یک جریان </a:t>
            </a:r>
            <a:r>
              <a:rPr lang="fa-IR" sz="2500" dirty="0" smtClean="0"/>
              <a:t>داده (</a:t>
            </a:r>
            <a:r>
              <a:rPr lang="en-US" sz="2500" dirty="0" smtClean="0"/>
              <a:t>stream</a:t>
            </a:r>
            <a:r>
              <a:rPr lang="fa-IR" sz="2500" dirty="0" smtClean="0"/>
              <a:t>) بین </a:t>
            </a:r>
            <a:r>
              <a:rPr lang="fa-IR" sz="2500" dirty="0"/>
              <a:t>دو </a:t>
            </a:r>
            <a:r>
              <a:rPr lang="fa-IR" sz="2500" dirty="0" smtClean="0"/>
              <a:t>برنامه ایجاد می‌کند</a:t>
            </a:r>
          </a:p>
          <a:p>
            <a:r>
              <a:rPr lang="fa-IR" sz="2500" dirty="0" smtClean="0"/>
              <a:t>مثال: 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socket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Socket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300" b="1" dirty="0" smtClean="0">
                <a:solidFill>
                  <a:srgbClr val="2A00FF"/>
                </a:solidFill>
                <a:latin typeface="Courier New"/>
              </a:rPr>
              <a:t>"google.com"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, 80);</a:t>
            </a:r>
            <a:endParaRPr lang="fa-IR" sz="2300" dirty="0"/>
          </a:p>
          <a:p>
            <a:r>
              <a:rPr lang="fa-IR" altLang="zh-TW" sz="2500" dirty="0" smtClean="0"/>
              <a:t>یک برنامه برای ارسال داده به برنامه دیگر در «خروجی </a:t>
            </a:r>
            <a:r>
              <a:rPr lang="fa-IR" altLang="zh-TW" sz="2500" dirty="0" err="1" smtClean="0"/>
              <a:t>سوکت</a:t>
            </a:r>
            <a:r>
              <a:rPr lang="fa-IR" altLang="zh-TW" sz="2500" dirty="0" smtClean="0"/>
              <a:t>» </a:t>
            </a:r>
            <a:r>
              <a:rPr lang="fa-IR" altLang="zh-TW" sz="2500" dirty="0" err="1" smtClean="0"/>
              <a:t>می‌نویسد</a:t>
            </a:r>
            <a:endParaRPr lang="en-US" altLang="zh-TW" sz="2500" dirty="0" smtClean="0"/>
          </a:p>
          <a:p>
            <a:pPr algn="l" rtl="0"/>
            <a:r>
              <a:rPr lang="en-US" sz="2300" b="1" dirty="0" err="1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out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300" b="1" dirty="0" err="1">
                <a:solidFill>
                  <a:srgbClr val="000000"/>
                </a:solidFill>
                <a:latin typeface="Courier New"/>
              </a:rPr>
              <a:t>socket.getOutputStream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();</a:t>
            </a:r>
            <a:endParaRPr lang="fa-IR" altLang="zh-TW" sz="2300" dirty="0" smtClean="0"/>
          </a:p>
          <a:p>
            <a:r>
              <a:rPr lang="fa-IR" altLang="zh-TW" sz="2500" dirty="0" smtClean="0"/>
              <a:t>برای دریافت </a:t>
            </a:r>
            <a:r>
              <a:rPr lang="fa-IR" altLang="zh-TW" sz="2500" dirty="0"/>
              <a:t>داده </a:t>
            </a:r>
            <a:r>
              <a:rPr lang="fa-IR" altLang="zh-TW" sz="2500" dirty="0" smtClean="0"/>
              <a:t>از </a:t>
            </a:r>
            <a:r>
              <a:rPr lang="fa-IR" altLang="zh-TW" sz="2500" dirty="0"/>
              <a:t>برنامه دیگر </a:t>
            </a:r>
            <a:r>
              <a:rPr lang="fa-IR" altLang="zh-TW" sz="2500" dirty="0" smtClean="0"/>
              <a:t>از «ورودی </a:t>
            </a:r>
            <a:r>
              <a:rPr lang="fa-IR" altLang="zh-TW" sz="2500" dirty="0" err="1"/>
              <a:t>سوکت</a:t>
            </a:r>
            <a:r>
              <a:rPr lang="fa-IR" altLang="zh-TW" sz="2500" dirty="0"/>
              <a:t>» </a:t>
            </a:r>
            <a:r>
              <a:rPr lang="fa-IR" altLang="zh-TW" sz="2500" dirty="0" err="1" smtClean="0"/>
              <a:t>می‌خواند</a:t>
            </a:r>
            <a:endParaRPr lang="en-US" altLang="zh-TW" sz="2500" dirty="0" smtClean="0"/>
          </a:p>
          <a:p>
            <a:pPr algn="l" rtl="0"/>
            <a:r>
              <a:rPr lang="en-US" sz="2300" b="1" dirty="0" err="1">
                <a:solidFill>
                  <a:srgbClr val="000000"/>
                </a:solidFill>
                <a:latin typeface="Courier New"/>
              </a:rPr>
              <a:t>InputStream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inp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300" b="1" dirty="0" err="1">
                <a:solidFill>
                  <a:srgbClr val="000000"/>
                </a:solidFill>
                <a:latin typeface="Courier New"/>
              </a:rPr>
              <a:t>socket.getInputStream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fa-IR" altLang="zh-TW" sz="2300" dirty="0"/>
          </a:p>
          <a:p>
            <a:r>
              <a:rPr lang="fa-IR" altLang="zh-TW" sz="2500" dirty="0" smtClean="0"/>
              <a:t>مشابه نوشتن و خواندن فایل</a:t>
            </a:r>
          </a:p>
        </p:txBody>
      </p:sp>
    </p:spTree>
    <p:extLst>
      <p:ext uri="{BB962C8B-B14F-4D97-AF65-F5344CB8AC3E}">
        <p14:creationId xmlns:p14="http://schemas.microsoft.com/office/powerpoint/2010/main" val="33297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zh-TW" sz="3200" dirty="0" smtClean="0"/>
              <a:t>مثال: </a:t>
            </a:r>
            <a:r>
              <a:rPr lang="fa-IR" altLang="zh-TW" sz="3200" cap="none" dirty="0" smtClean="0"/>
              <a:t>نوشتن در سوکت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62500" lnSpcReduction="20000"/>
          </a:bodyPr>
          <a:lstStyle/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Socket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socket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Socket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"192.168.10.21"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8888);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socket.getOutputStream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Formatter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formatter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Formatter(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formatter.format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"Salam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!\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n"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formatter.flush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formatter.format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Chetori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?\n"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formatter.flush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formatter.format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"exit"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formatter.flush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socket.close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urier New"/>
              </a:rPr>
              <a:t>"finished"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343400" y="1143000"/>
            <a:ext cx="2286000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05644" y="1143000"/>
            <a:ext cx="638156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27389" y="1624154"/>
            <a:ext cx="3726011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09210" y="3788332"/>
            <a:ext cx="1098400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75737" y="5111982"/>
            <a:ext cx="1070631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zh-TW" sz="3200" cap="none" dirty="0" smtClean="0"/>
              <a:t>خواندن از سوکت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70000" lnSpcReduction="20000"/>
          </a:bodyPr>
          <a:lstStyle/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InputStream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inputStream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socket.getInputStream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Scanner(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inputStream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endParaRPr lang="en-US" b="1" dirty="0">
              <a:latin typeface="Courier New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String next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scanner.next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next.contains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"exit"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))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break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urier New"/>
              </a:rPr>
              <a:t>"Server 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: </a:t>
            </a:r>
            <a:r>
              <a:rPr lang="en-US" b="1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+ next);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.flush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socket.close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1968" y="1174530"/>
            <a:ext cx="3886232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14075" y="3048000"/>
            <a:ext cx="2400429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7370" y="4929210"/>
            <a:ext cx="3108455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4440" y="5886300"/>
            <a:ext cx="2396360" cy="428604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0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cap="none" dirty="0" smtClean="0"/>
              <a:t>کلاس </a:t>
            </a:r>
            <a:r>
              <a:rPr lang="en-US" sz="3200" cap="none" dirty="0" err="1" smtClean="0"/>
              <a:t>ServerSocket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85000" lnSpcReduction="10000"/>
          </a:bodyPr>
          <a:lstStyle/>
          <a:p>
            <a:r>
              <a:rPr lang="fa-IR" dirty="0" smtClean="0"/>
              <a:t>برای اتصال به برنامه دیگر، آن برنامه باید «منتظر» دریافت تماس باشد</a:t>
            </a:r>
          </a:p>
          <a:p>
            <a:pPr lvl="1"/>
            <a:r>
              <a:rPr lang="fa-IR" dirty="0" smtClean="0"/>
              <a:t>به این کار، «گوش به زنگ بودن» (</a:t>
            </a:r>
            <a:r>
              <a:rPr lang="en-US" dirty="0" smtClean="0"/>
              <a:t>listen</a:t>
            </a:r>
            <a:r>
              <a:rPr lang="fa-IR" dirty="0" smtClean="0"/>
              <a:t>) </a:t>
            </a:r>
            <a:r>
              <a:rPr lang="fa-IR" dirty="0" err="1" smtClean="0"/>
              <a:t>می‌گوییم</a:t>
            </a:r>
            <a:endParaRPr lang="fa-IR" dirty="0" smtClean="0"/>
          </a:p>
          <a:p>
            <a:r>
              <a:rPr lang="fa-IR" dirty="0" smtClean="0"/>
              <a:t>کلاس </a:t>
            </a:r>
            <a:r>
              <a:rPr lang="en-US" dirty="0" err="1" smtClean="0"/>
              <a:t>ServerSocket</a:t>
            </a:r>
            <a:r>
              <a:rPr lang="fa-IR" dirty="0"/>
              <a:t> </a:t>
            </a:r>
            <a:r>
              <a:rPr lang="fa-IR" dirty="0" smtClean="0"/>
              <a:t>انتظار برای دریافت ارتباط را فراهم می‌کند</a:t>
            </a:r>
          </a:p>
          <a:p>
            <a:pPr lvl="1"/>
            <a:r>
              <a:rPr lang="fa-IR" dirty="0" smtClean="0"/>
              <a:t>برای سرور لازم است: </a:t>
            </a:r>
            <a:r>
              <a:rPr lang="fa-IR" sz="2700" dirty="0" smtClean="0"/>
              <a:t>مثلاً سرورهای </a:t>
            </a:r>
            <a:r>
              <a:rPr lang="fa-IR" sz="2700" dirty="0" err="1" smtClean="0"/>
              <a:t>گوگل</a:t>
            </a:r>
            <a:r>
              <a:rPr lang="fa-IR" sz="2700" dirty="0" smtClean="0"/>
              <a:t> و یاهو منتظر تماس از طرف کاربران هستند</a:t>
            </a:r>
          </a:p>
          <a:p>
            <a:r>
              <a:rPr lang="fa-IR" dirty="0" smtClean="0"/>
              <a:t>هر شیء از نوع </a:t>
            </a:r>
            <a:r>
              <a:rPr lang="en-US" dirty="0" err="1" smtClean="0"/>
              <a:t>ServerSocket</a:t>
            </a:r>
            <a:r>
              <a:rPr lang="fa-IR" dirty="0" smtClean="0"/>
              <a:t> روی یک </a:t>
            </a:r>
            <a:r>
              <a:rPr lang="fa-IR" dirty="0" err="1" smtClean="0"/>
              <a:t>پورت</a:t>
            </a:r>
            <a:r>
              <a:rPr lang="fa-IR" dirty="0" smtClean="0"/>
              <a:t> کار می‌کند</a:t>
            </a:r>
          </a:p>
          <a:p>
            <a:pPr lvl="1"/>
            <a:r>
              <a:rPr lang="fa-IR" dirty="0" smtClean="0"/>
              <a:t>با فراخوانی متد </a:t>
            </a:r>
            <a:r>
              <a:rPr lang="en-US" dirty="0" smtClean="0"/>
              <a:t>accept</a:t>
            </a:r>
            <a:r>
              <a:rPr lang="fa-IR" dirty="0" smtClean="0"/>
              <a:t> </a:t>
            </a:r>
            <a:r>
              <a:rPr lang="fa-IR" dirty="0" err="1" smtClean="0"/>
              <a:t>گوش‌به‌زنگ</a:t>
            </a:r>
            <a:r>
              <a:rPr lang="fa-IR" dirty="0" smtClean="0"/>
              <a:t> می‌شود</a:t>
            </a:r>
          </a:p>
          <a:p>
            <a:pPr lvl="1"/>
            <a:r>
              <a:rPr lang="fa-IR" dirty="0" smtClean="0"/>
              <a:t>هر گاه یک برنامه به آن وصل شود، متد </a:t>
            </a:r>
            <a:r>
              <a:rPr lang="en-US" dirty="0" smtClean="0"/>
              <a:t>accept</a:t>
            </a:r>
            <a:r>
              <a:rPr lang="fa-IR" dirty="0" smtClean="0"/>
              <a:t> پایان </a:t>
            </a:r>
            <a:r>
              <a:rPr lang="fa-IR" dirty="0" err="1" smtClean="0"/>
              <a:t>می‌یابد</a:t>
            </a:r>
            <a:r>
              <a:rPr lang="fa-IR" dirty="0" smtClean="0"/>
              <a:t> </a:t>
            </a:r>
          </a:p>
          <a:p>
            <a:pPr lvl="1"/>
            <a:r>
              <a:rPr lang="fa-IR" dirty="0" smtClean="0"/>
              <a:t>با پایان متد </a:t>
            </a:r>
            <a:r>
              <a:rPr lang="en-US" dirty="0" smtClean="0"/>
              <a:t>accept</a:t>
            </a:r>
            <a:r>
              <a:rPr lang="fa-IR" dirty="0" smtClean="0"/>
              <a:t> یک شیء از نوع </a:t>
            </a:r>
            <a:r>
              <a:rPr lang="en-US" dirty="0" smtClean="0"/>
              <a:t>Socket</a:t>
            </a:r>
            <a:r>
              <a:rPr lang="fa-IR" dirty="0" smtClean="0"/>
              <a:t> برای برقراری ارتباط ایجاد می‌شود</a:t>
            </a:r>
          </a:p>
          <a:p>
            <a:pPr>
              <a:buNone/>
            </a:pPr>
            <a:r>
              <a:rPr lang="fa-IR" b="1" dirty="0" smtClean="0"/>
              <a:t>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5486400"/>
            <a:ext cx="8763000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ServerSocket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serverSocket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fa-IR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ServerSocket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(8888);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Socket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socket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serverSocket.accept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223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برنامه </a:t>
            </a:r>
            <a:r>
              <a:rPr lang="fa-IR" dirty="0" err="1" smtClean="0"/>
              <a:t>سِرور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068495"/>
            <a:ext cx="8763000" cy="4745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(8765);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Socket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Formatter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Formatter(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());){</a:t>
            </a:r>
          </a:p>
          <a:p>
            <a:pPr lvl="1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>
              <a:lnSpc>
                <a:spcPct val="120000"/>
              </a:lnSpc>
            </a:pPr>
            <a:r>
              <a:rPr lang="en-US" sz="21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translate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translate(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>
              <a:lnSpc>
                <a:spcPct val="120000"/>
              </a:lnSpc>
            </a:pP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translate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1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>
              <a:lnSpc>
                <a:spcPct val="120000"/>
              </a:lnSpc>
            </a:pP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2A00FF"/>
                </a:solidFill>
                <a:latin typeface="Consolas" panose="020B0609020204030204" pitchFamily="49" charset="0"/>
              </a:rPr>
              <a:t>"exit"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32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برنامه </a:t>
            </a:r>
            <a:r>
              <a:rPr lang="fa-IR" dirty="0" err="1" smtClean="0"/>
              <a:t>کلاینت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068495"/>
            <a:ext cx="8763000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(Socket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Socket(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"localhost"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8765);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Formatter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Formatter(</a:t>
            </a:r>
            <a:r>
              <a:rPr lang="en-US" sz="2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systemIn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systemIn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socketOut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socketOut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received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socketIn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"received: "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received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"exit"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4943475" y="1099938"/>
            <a:ext cx="1838325" cy="34786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098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cap="none" dirty="0" smtClean="0"/>
              <a:t>چند نکته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fa-IR" dirty="0" err="1" smtClean="0"/>
              <a:t>برنامه‌های</a:t>
            </a:r>
            <a:r>
              <a:rPr lang="fa-IR" dirty="0" smtClean="0"/>
              <a:t> سرور و </a:t>
            </a:r>
            <a:r>
              <a:rPr lang="fa-IR" dirty="0" err="1" smtClean="0"/>
              <a:t>کلاینت</a:t>
            </a:r>
            <a:r>
              <a:rPr lang="fa-IR" dirty="0" smtClean="0"/>
              <a:t> می‌توانند بر روی یک کامپیوتر اجرا شوند</a:t>
            </a:r>
          </a:p>
          <a:p>
            <a:pPr lvl="1"/>
            <a:r>
              <a:rPr lang="fa-IR" dirty="0" smtClean="0"/>
              <a:t>بدون اتصال به یک شبکه</a:t>
            </a:r>
          </a:p>
          <a:p>
            <a:pPr lvl="1"/>
            <a:r>
              <a:rPr lang="fa-IR" dirty="0" smtClean="0"/>
              <a:t>آدرس کامپیوتر جاری: </a:t>
            </a:r>
            <a:r>
              <a:rPr lang="en-US" dirty="0" smtClean="0"/>
              <a:t>localhost</a:t>
            </a:r>
            <a:r>
              <a:rPr lang="fa-IR" dirty="0" smtClean="0"/>
              <a:t> یا </a:t>
            </a:r>
            <a:r>
              <a:rPr lang="en-US" dirty="0" smtClean="0"/>
              <a:t>127.0.0.1</a:t>
            </a:r>
            <a:endParaRPr lang="fa-IR" dirty="0" smtClean="0"/>
          </a:p>
          <a:p>
            <a:r>
              <a:rPr lang="fa-IR" dirty="0" smtClean="0"/>
              <a:t>تبادل اطلاعات با کمک </a:t>
            </a:r>
            <a:r>
              <a:rPr lang="fa-IR" dirty="0" err="1" smtClean="0"/>
              <a:t>سوکت</a:t>
            </a:r>
            <a:r>
              <a:rPr lang="fa-IR" dirty="0" smtClean="0"/>
              <a:t> می‌تواند به صورت </a:t>
            </a:r>
            <a:r>
              <a:rPr lang="fa-IR" dirty="0" err="1" smtClean="0"/>
              <a:t>باینری</a:t>
            </a:r>
            <a:r>
              <a:rPr lang="fa-IR" dirty="0" smtClean="0"/>
              <a:t> باشد</a:t>
            </a:r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معمولاً برنامه سرور، یک برنامه</a:t>
            </a:r>
            <a:r>
              <a:rPr lang="fa-IR" dirty="0"/>
              <a:t> </a:t>
            </a:r>
            <a:r>
              <a:rPr lang="fa-IR" dirty="0" err="1" smtClean="0"/>
              <a:t>چندنخی</a:t>
            </a:r>
            <a:r>
              <a:rPr lang="fa-IR" dirty="0" smtClean="0"/>
              <a:t> (</a:t>
            </a:r>
            <a:r>
              <a:rPr lang="en-US" dirty="0" smtClean="0"/>
              <a:t>Multi-Thread</a:t>
            </a:r>
            <a:r>
              <a:rPr lang="fa-IR" dirty="0" smtClean="0"/>
              <a:t>) است</a:t>
            </a:r>
          </a:p>
          <a:p>
            <a:pPr lvl="1"/>
            <a:r>
              <a:rPr lang="fa-IR" dirty="0" smtClean="0"/>
              <a:t>تا بتواند همزمان به چند کاربر </a:t>
            </a:r>
            <a:r>
              <a:rPr lang="fa-IR" dirty="0" err="1" smtClean="0"/>
              <a:t>خدمت‌رسانی</a:t>
            </a:r>
            <a:r>
              <a:rPr lang="fa-IR" dirty="0" smtClean="0"/>
              <a:t> کند</a:t>
            </a:r>
            <a:endParaRPr lang="en-US" dirty="0" smtClean="0"/>
          </a:p>
          <a:p>
            <a:pPr marL="365760" lvl="1" indent="0">
              <a:buNone/>
            </a:pPr>
            <a:r>
              <a:rPr lang="fa-IR" sz="2600" dirty="0" smtClean="0"/>
              <a:t>   (در یک جلسه مستقل درباره </a:t>
            </a:r>
            <a:r>
              <a:rPr lang="fa-IR" sz="2600" dirty="0" err="1" smtClean="0"/>
              <a:t>برنامه‌نویسی</a:t>
            </a:r>
            <a:r>
              <a:rPr lang="fa-IR" sz="2600" dirty="0" smtClean="0"/>
              <a:t> </a:t>
            </a:r>
            <a:r>
              <a:rPr lang="fa-IR" sz="2600" dirty="0" err="1" smtClean="0"/>
              <a:t>چندنخی</a:t>
            </a:r>
            <a:r>
              <a:rPr lang="fa-IR" sz="2600" dirty="0" smtClean="0"/>
              <a:t> صحبت می‌کنیم)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3505200"/>
            <a:ext cx="66294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[]{1,5,127,7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socket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().write(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58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a-IR" sz="2500" dirty="0" smtClean="0"/>
              <a:t>در جاوا </a:t>
            </a:r>
            <a:r>
              <a:rPr lang="fa-IR" sz="2500" dirty="0" err="1" smtClean="0"/>
              <a:t>می‌توانیم</a:t>
            </a:r>
            <a:r>
              <a:rPr lang="fa-IR" sz="2500" dirty="0" smtClean="0"/>
              <a:t> یک شیء را به یک جریان داده ارسال کنیم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مثلاً در یک فایل ذخیره کنیم، یا از طریق شبکه به کامپیوتر دیگری بفرستیم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به این فرایند، </a:t>
            </a:r>
            <a:r>
              <a:rPr lang="en-US" sz="2400" dirty="0" smtClean="0"/>
              <a:t>Serialization</a:t>
            </a:r>
            <a:r>
              <a:rPr lang="fa-IR" sz="2400" dirty="0" smtClean="0"/>
              <a:t> </a:t>
            </a:r>
            <a:r>
              <a:rPr lang="fa-IR" sz="2400" dirty="0" err="1" smtClean="0"/>
              <a:t>می‌گویند</a:t>
            </a:r>
            <a:endParaRPr lang="fa-IR" sz="2400" dirty="0" smtClean="0"/>
          </a:p>
          <a:p>
            <a:pPr>
              <a:lnSpc>
                <a:spcPct val="120000"/>
              </a:lnSpc>
            </a:pPr>
            <a:r>
              <a:rPr lang="fa-IR" sz="2500" dirty="0" smtClean="0"/>
              <a:t>سپس </a:t>
            </a:r>
            <a:r>
              <a:rPr lang="fa-IR" sz="2500" dirty="0" err="1" smtClean="0"/>
              <a:t>می‌توانیم</a:t>
            </a:r>
            <a:r>
              <a:rPr lang="fa-IR" sz="2500" dirty="0" smtClean="0"/>
              <a:t> از یک جریان ورودی، شیء را بازیابی کنیم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مثلاً با کمک </a:t>
            </a:r>
            <a:r>
              <a:rPr lang="fa-IR" sz="2400" dirty="0" err="1" smtClean="0"/>
              <a:t>فایلی</a:t>
            </a:r>
            <a:r>
              <a:rPr lang="fa-IR" sz="2400" dirty="0" smtClean="0"/>
              <a:t> که شیء را ذخیره کرده، آن شیء را دوباره ایجاد کنیم</a:t>
            </a:r>
          </a:p>
          <a:p>
            <a:pPr>
              <a:lnSpc>
                <a:spcPct val="120000"/>
              </a:lnSpc>
            </a:pPr>
            <a:r>
              <a:rPr lang="fa-IR" sz="2500" dirty="0" smtClean="0"/>
              <a:t>به این فرایند، </a:t>
            </a:r>
            <a:r>
              <a:rPr lang="en-US" sz="2500" dirty="0" smtClean="0"/>
              <a:t>Deserialization</a:t>
            </a:r>
            <a:r>
              <a:rPr lang="fa-IR" sz="2500" dirty="0" smtClean="0"/>
              <a:t> </a:t>
            </a:r>
            <a:r>
              <a:rPr lang="fa-IR" sz="2500" dirty="0" err="1" smtClean="0"/>
              <a:t>می‌گویند</a:t>
            </a:r>
            <a:r>
              <a:rPr lang="fa-IR" sz="2500" dirty="0"/>
              <a:t> </a:t>
            </a:r>
            <a:r>
              <a:rPr lang="fa-IR" sz="2500" dirty="0" smtClean="0"/>
              <a:t>(برعکس </a:t>
            </a:r>
            <a:r>
              <a:rPr lang="en-US" sz="2500" dirty="0" smtClean="0"/>
              <a:t>Serialization</a:t>
            </a:r>
            <a:r>
              <a:rPr lang="fa-IR" sz="25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fa-IR" sz="2500" dirty="0" smtClean="0"/>
              <a:t>در جاوا امکاناتی برای این کارها وجود دارد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این امکان، برای هر شیئی که واسط </a:t>
            </a:r>
            <a:r>
              <a:rPr lang="en-US" sz="2400" b="1" dirty="0" smtClean="0"/>
              <a:t>Serializable</a:t>
            </a:r>
            <a:r>
              <a:rPr lang="fa-IR" sz="2400" dirty="0" smtClean="0"/>
              <a:t> را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کند، ممکن است</a:t>
            </a:r>
          </a:p>
          <a:p>
            <a:pPr>
              <a:lnSpc>
                <a:spcPct val="120000"/>
              </a:lnSpc>
            </a:pPr>
            <a:r>
              <a:rPr lang="fa-IR" sz="2500" dirty="0" smtClean="0"/>
              <a:t>واسط </a:t>
            </a:r>
            <a:r>
              <a:rPr lang="en-US" sz="2500" dirty="0" err="1" smtClean="0"/>
              <a:t>java.io.Serializable</a:t>
            </a:r>
            <a:r>
              <a:rPr lang="fa-IR" sz="2500" dirty="0" smtClean="0"/>
              <a:t> هیچ </a:t>
            </a:r>
            <a:r>
              <a:rPr lang="fa-IR" sz="2500" dirty="0" err="1" smtClean="0"/>
              <a:t>متدی</a:t>
            </a:r>
            <a:r>
              <a:rPr lang="fa-IR" sz="2500" dirty="0" smtClean="0"/>
              <a:t> ندارد:</a:t>
            </a:r>
            <a:endParaRPr lang="en-US" sz="2500" dirty="0"/>
          </a:p>
        </p:txBody>
      </p:sp>
      <p:sp>
        <p:nvSpPr>
          <p:cNvPr id="2" name="Rectangle 1"/>
          <p:cNvSpPr/>
          <p:nvPr/>
        </p:nvSpPr>
        <p:spPr>
          <a:xfrm>
            <a:off x="685800" y="5969913"/>
            <a:ext cx="51816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b="1" cap="none" dirty="0" smtClean="0"/>
              <a:t>اشیاء </a:t>
            </a:r>
            <a:r>
              <a:rPr lang="en-US" sz="3200" b="1" cap="none" dirty="0" smtClean="0"/>
              <a:t>Serializable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sz="2800" dirty="0" err="1" smtClean="0"/>
              <a:t>بسياری</a:t>
            </a:r>
            <a:r>
              <a:rPr lang="fa-IR" sz="2800" dirty="0" smtClean="0"/>
              <a:t> از کلاس‌ها در جاوا </a:t>
            </a:r>
            <a:r>
              <a:rPr lang="en-US" sz="2600" b="1" dirty="0" smtClean="0"/>
              <a:t>Serializable</a:t>
            </a:r>
            <a:r>
              <a:rPr lang="fa-IR" sz="2600" dirty="0" smtClean="0"/>
              <a:t> </a:t>
            </a:r>
            <a:r>
              <a:rPr lang="fa-IR" sz="2800" dirty="0" smtClean="0"/>
              <a:t>هستند</a:t>
            </a:r>
          </a:p>
          <a:p>
            <a:pPr lvl="1"/>
            <a:r>
              <a:rPr lang="fa-IR" dirty="0" smtClean="0"/>
              <a:t>مثل </a:t>
            </a:r>
            <a:r>
              <a:rPr lang="en-US" dirty="0" smtClean="0"/>
              <a:t>String</a:t>
            </a:r>
            <a:r>
              <a:rPr lang="fa-IR" dirty="0" smtClean="0"/>
              <a:t> ، </a:t>
            </a:r>
            <a:r>
              <a:rPr lang="en-US" dirty="0" smtClean="0"/>
              <a:t>Integer</a:t>
            </a:r>
            <a:r>
              <a:rPr lang="fa-IR" dirty="0" smtClean="0"/>
              <a:t> ، </a:t>
            </a:r>
            <a:r>
              <a:rPr lang="en-US" dirty="0" err="1" smtClean="0"/>
              <a:t>ArrayList</a:t>
            </a:r>
            <a:r>
              <a:rPr lang="fa-IR" dirty="0" smtClean="0"/>
              <a:t> و ...</a:t>
            </a:r>
          </a:p>
          <a:p>
            <a:pPr lvl="1"/>
            <a:r>
              <a:rPr lang="fa-IR" dirty="0" smtClean="0"/>
              <a:t>اشیاء این کلاس‌ها قابل تبدیل به «جریانی از </a:t>
            </a:r>
            <a:r>
              <a:rPr lang="fa-IR" dirty="0" err="1" smtClean="0"/>
              <a:t>بایت‌ها</a:t>
            </a:r>
            <a:r>
              <a:rPr lang="fa-IR" dirty="0" smtClean="0"/>
              <a:t>» هستند</a:t>
            </a:r>
          </a:p>
          <a:p>
            <a:pPr lvl="1"/>
            <a:r>
              <a:rPr lang="fa-IR" dirty="0" smtClean="0"/>
              <a:t>و قابل بازسازی از «جریانی </a:t>
            </a:r>
            <a:r>
              <a:rPr lang="fa-IR" dirty="0"/>
              <a:t>از </a:t>
            </a:r>
            <a:r>
              <a:rPr lang="fa-IR" dirty="0" err="1" smtClean="0"/>
              <a:t>بایت‌ها</a:t>
            </a:r>
            <a:r>
              <a:rPr lang="fa-IR" dirty="0" smtClean="0"/>
              <a:t>» هستند</a:t>
            </a:r>
            <a:endParaRPr lang="en-US" dirty="0" smtClean="0"/>
          </a:p>
          <a:p>
            <a:r>
              <a:rPr lang="fa-IR" dirty="0" smtClean="0"/>
              <a:t>عملیات </a:t>
            </a:r>
            <a:r>
              <a:rPr lang="en-US" dirty="0" smtClean="0"/>
              <a:t>Serialization</a:t>
            </a:r>
            <a:r>
              <a:rPr lang="fa-IR" dirty="0"/>
              <a:t> </a:t>
            </a:r>
            <a:r>
              <a:rPr lang="fa-IR" dirty="0" smtClean="0"/>
              <a:t>یعنی تبدیل شیء به یک جریان </a:t>
            </a:r>
            <a:r>
              <a:rPr lang="fa-IR" dirty="0" err="1" smtClean="0"/>
              <a:t>باینری</a:t>
            </a:r>
            <a:endParaRPr lang="fa-IR" dirty="0" smtClean="0"/>
          </a:p>
          <a:p>
            <a:r>
              <a:rPr lang="fa-IR" dirty="0" smtClean="0"/>
              <a:t>در این عملیات، همه </a:t>
            </a:r>
            <a:r>
              <a:rPr lang="fa-IR" dirty="0" err="1" smtClean="0"/>
              <a:t>ویژگی‌های</a:t>
            </a:r>
            <a:r>
              <a:rPr lang="fa-IR" dirty="0" smtClean="0"/>
              <a:t> درون شیء (یعنی </a:t>
            </a:r>
            <a:r>
              <a:rPr lang="fa-IR" dirty="0" err="1" smtClean="0"/>
              <a:t>فیلدها</a:t>
            </a:r>
            <a:r>
              <a:rPr lang="fa-IR" dirty="0" smtClean="0"/>
              <a:t>) ذخیره می‌شوند</a:t>
            </a:r>
          </a:p>
          <a:p>
            <a:r>
              <a:rPr lang="fa-IR" dirty="0" smtClean="0"/>
              <a:t>البته به جز </a:t>
            </a:r>
            <a:r>
              <a:rPr lang="fa-IR" dirty="0" err="1" smtClean="0"/>
              <a:t>فیلدهایی</a:t>
            </a:r>
            <a:r>
              <a:rPr lang="fa-IR" dirty="0" smtClean="0"/>
              <a:t> </a:t>
            </a:r>
            <a:r>
              <a:rPr lang="fa-IR" dirty="0"/>
              <a:t>که با کلیدواژه</a:t>
            </a:r>
            <a:r>
              <a:rPr lang="en-US" b="1" dirty="0" smtClean="0"/>
              <a:t>transient </a:t>
            </a:r>
            <a:r>
              <a:rPr lang="fa-IR" b="1" dirty="0" smtClean="0"/>
              <a:t> </a:t>
            </a:r>
            <a:r>
              <a:rPr lang="fa-IR" dirty="0" smtClean="0"/>
              <a:t>مشخص </a:t>
            </a:r>
            <a:r>
              <a:rPr lang="fa-IR" dirty="0"/>
              <a:t>شده </a:t>
            </a:r>
            <a:r>
              <a:rPr lang="fa-IR" dirty="0" smtClean="0"/>
              <a:t>باشند</a:t>
            </a:r>
          </a:p>
          <a:p>
            <a:r>
              <a:rPr lang="fa-IR" dirty="0" smtClean="0"/>
              <a:t>معنای برچسب </a:t>
            </a:r>
            <a:r>
              <a:rPr lang="en-US" dirty="0" smtClean="0"/>
              <a:t>transient</a:t>
            </a:r>
            <a:r>
              <a:rPr lang="fa-IR" dirty="0" smtClean="0"/>
              <a:t> برای </a:t>
            </a:r>
            <a:r>
              <a:rPr lang="fa-IR" dirty="0" err="1" smtClean="0"/>
              <a:t>فیلدهای</a:t>
            </a:r>
            <a:r>
              <a:rPr lang="fa-IR" dirty="0" smtClean="0"/>
              <a:t> کلاس:</a:t>
            </a:r>
          </a:p>
          <a:p>
            <a:pPr lvl="1"/>
            <a:r>
              <a:rPr lang="fa-IR" dirty="0" smtClean="0"/>
              <a:t>هنگام عملیات </a:t>
            </a:r>
            <a:r>
              <a:rPr lang="en-US" dirty="0" smtClean="0"/>
              <a:t>Serialization</a:t>
            </a:r>
            <a:r>
              <a:rPr lang="fa-IR" dirty="0" smtClean="0"/>
              <a:t> </a:t>
            </a:r>
            <a:r>
              <a:rPr lang="fa-IR" dirty="0" err="1" smtClean="0"/>
              <a:t>فیلدهای</a:t>
            </a:r>
            <a:r>
              <a:rPr lang="fa-IR" dirty="0" smtClean="0"/>
              <a:t> </a:t>
            </a:r>
            <a:r>
              <a:rPr lang="en-US" dirty="0" smtClean="0"/>
              <a:t>transient</a:t>
            </a:r>
            <a:r>
              <a:rPr lang="fa-IR" dirty="0" smtClean="0"/>
              <a:t> ذخیره نمی‌شوند</a:t>
            </a:r>
          </a:p>
        </p:txBody>
      </p:sp>
    </p:spTree>
    <p:extLst>
      <p:ext uri="{BB962C8B-B14F-4D97-AF65-F5344CB8AC3E}">
        <p14:creationId xmlns:p14="http://schemas.microsoft.com/office/powerpoint/2010/main" val="60887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یک فایل چیست؟</a:t>
            </a:r>
          </a:p>
          <a:p>
            <a:pPr lvl="1"/>
            <a:r>
              <a:rPr lang="fa-IR" dirty="0" err="1" smtClean="0"/>
              <a:t>مجموعه‌ای</a:t>
            </a:r>
            <a:r>
              <a:rPr lang="fa-IR" dirty="0" smtClean="0"/>
              <a:t> از بایت‌ها که در حافظه جانبی ذخیره شده‌اند</a:t>
            </a:r>
            <a:endParaRPr lang="en-US" dirty="0"/>
          </a:p>
          <a:p>
            <a:r>
              <a:rPr lang="fa-IR" dirty="0" smtClean="0"/>
              <a:t>چرا ما به فایل نیاز داریم؟</a:t>
            </a:r>
            <a:endParaRPr lang="en-US" dirty="0"/>
          </a:p>
          <a:p>
            <a:pPr lvl="1"/>
            <a:r>
              <a:rPr lang="fa-IR" dirty="0" err="1" smtClean="0"/>
              <a:t>ذخیره‌سازی</a:t>
            </a:r>
            <a:r>
              <a:rPr lang="fa-IR" dirty="0" smtClean="0"/>
              <a:t> ماندگار</a:t>
            </a:r>
            <a:endParaRPr lang="en-US" dirty="0"/>
          </a:p>
          <a:p>
            <a:r>
              <a:rPr lang="fa-IR" dirty="0" smtClean="0"/>
              <a:t>فرایند استفاده از یک فایل در یک برنامه چگونه است؟</a:t>
            </a:r>
          </a:p>
          <a:p>
            <a:pPr marL="365760" lvl="1" indent="0">
              <a:buNone/>
            </a:pPr>
            <a:r>
              <a:rPr lang="fa-IR" dirty="0" smtClean="0"/>
              <a:t>1- باز کردن (</a:t>
            </a:r>
            <a:r>
              <a:rPr lang="en-US" dirty="0" smtClean="0"/>
              <a:t>open</a:t>
            </a:r>
            <a:r>
              <a:rPr lang="fa-IR" dirty="0" smtClean="0"/>
              <a:t>) 2- </a:t>
            </a:r>
            <a:r>
              <a:rPr lang="fa-IR" dirty="0"/>
              <a:t>خواندن/نوشتن </a:t>
            </a:r>
            <a:r>
              <a:rPr lang="fa-IR" dirty="0" smtClean="0"/>
              <a:t>(</a:t>
            </a:r>
            <a:r>
              <a:rPr lang="en-US" dirty="0" smtClean="0"/>
              <a:t>read/write</a:t>
            </a:r>
            <a:r>
              <a:rPr lang="fa-IR" dirty="0" smtClean="0"/>
              <a:t>) </a:t>
            </a:r>
            <a:r>
              <a:rPr lang="fa-IR" dirty="0"/>
              <a:t>3- بستن </a:t>
            </a:r>
            <a:r>
              <a:rPr lang="fa-IR" dirty="0" smtClean="0"/>
              <a:t>(</a:t>
            </a:r>
            <a:r>
              <a:rPr lang="en-US" dirty="0" smtClean="0"/>
              <a:t>close</a:t>
            </a:r>
            <a:r>
              <a:rPr lang="fa-IR" dirty="0" smtClean="0"/>
              <a:t>)</a:t>
            </a:r>
          </a:p>
          <a:p>
            <a:pPr marL="365760" lvl="1" indent="0">
              <a:buNone/>
            </a:pPr>
            <a:r>
              <a:rPr lang="fa-IR" dirty="0" smtClean="0"/>
              <a:t>(این موارد توسط </a:t>
            </a:r>
            <a:r>
              <a:rPr lang="fa-IR" dirty="0" err="1" smtClean="0"/>
              <a:t>سیستم‌عامل</a:t>
            </a:r>
            <a:r>
              <a:rPr lang="fa-IR" dirty="0" smtClean="0"/>
              <a:t> به </a:t>
            </a:r>
            <a:r>
              <a:rPr lang="fa-IR" dirty="0" err="1" smtClean="0"/>
              <a:t>برنامه‌ها</a:t>
            </a:r>
            <a:r>
              <a:rPr lang="fa-IR" dirty="0" smtClean="0"/>
              <a:t> ارائه می‌شوند)</a:t>
            </a:r>
            <a:endParaRPr lang="en-US" dirty="0"/>
          </a:p>
          <a:p>
            <a:r>
              <a:rPr lang="fa-IR" dirty="0" smtClean="0"/>
              <a:t>انواع فایل‌ها کدامند؟</a:t>
            </a:r>
            <a:endParaRPr lang="en-US" dirty="0"/>
          </a:p>
          <a:p>
            <a:pPr lvl="1"/>
            <a:r>
              <a:rPr lang="fa-IR" dirty="0" err="1" smtClean="0"/>
              <a:t>باینری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binary</a:t>
            </a:r>
            <a:r>
              <a:rPr lang="fa-IR" dirty="0" smtClean="0"/>
              <a:t>)، متنی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text</a:t>
            </a:r>
            <a:r>
              <a:rPr lang="fa-IR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9" y="37289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7924800" cy="1938992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grades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transient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17.27;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109008"/>
            <a:ext cx="67056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transient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...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25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pPr algn="l" rtl="0">
              <a:buNone/>
            </a:pP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76200" y="315754"/>
            <a:ext cx="8991600" cy="495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"c:/1.txt"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{17.0, 18.0});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average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"c:/1.txt"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(Student)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average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4876800"/>
            <a:ext cx="5943600" cy="1631216"/>
          </a:xfrm>
          <a:prstGeom prst="rect">
            <a:avLst/>
          </a:prstGeom>
          <a:solidFill>
            <a:srgbClr val="DBFBEC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pPr lvl="1"/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grades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transient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average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0"/>
            <a:ext cx="8763000" cy="762000"/>
          </a:xfrm>
        </p:spPr>
        <p:txBody>
          <a:bodyPr/>
          <a:lstStyle/>
          <a:p>
            <a:r>
              <a:rPr lang="fa-IR" sz="3200" dirty="0" smtClean="0"/>
              <a:t>مثال</a:t>
            </a:r>
            <a:endParaRPr lang="en-US" b="1" cap="none" dirty="0"/>
          </a:p>
        </p:txBody>
      </p:sp>
      <p:sp>
        <p:nvSpPr>
          <p:cNvPr id="7" name="Rectangle 6"/>
          <p:cNvSpPr/>
          <p:nvPr/>
        </p:nvSpPr>
        <p:spPr>
          <a:xfrm>
            <a:off x="5715000" y="1524000"/>
            <a:ext cx="784189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Ali</a:t>
            </a:r>
            <a:endParaRPr lang="pt-BR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pt-B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17.5</a:t>
            </a:r>
            <a:endParaRPr lang="pt-BR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6332" y="3962400"/>
            <a:ext cx="612668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Ali</a:t>
            </a:r>
            <a:endParaRPr lang="pt-BR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pt-B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0.0</a:t>
            </a:r>
            <a:endParaRPr lang="pt-BR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685800"/>
            <a:ext cx="3200400" cy="40725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ounded Rectangle 9"/>
          <p:cNvSpPr/>
          <p:nvPr/>
        </p:nvSpPr>
        <p:spPr>
          <a:xfrm>
            <a:off x="676275" y="2069246"/>
            <a:ext cx="1990725" cy="44535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ounded Rectangle 10"/>
          <p:cNvSpPr/>
          <p:nvPr/>
        </p:nvSpPr>
        <p:spPr>
          <a:xfrm>
            <a:off x="76200" y="3448938"/>
            <a:ext cx="2971800" cy="36106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ounded Rectangle 11"/>
          <p:cNvSpPr/>
          <p:nvPr/>
        </p:nvSpPr>
        <p:spPr>
          <a:xfrm>
            <a:off x="4148137" y="3807848"/>
            <a:ext cx="1795463" cy="38315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36221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برخی کلاس‌های مهم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برخی کلاس‌های مهم </a:t>
            </a:r>
            <a:r>
              <a:rPr lang="en-US" dirty="0" smtClean="0"/>
              <a:t>java.io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DataInputStream</a:t>
            </a:r>
            <a:r>
              <a:rPr lang="fa-IR" sz="2400" b="1" dirty="0" smtClean="0"/>
              <a:t> و </a:t>
            </a:r>
            <a:r>
              <a:rPr lang="en-US" sz="2400" b="1" dirty="0" err="1" smtClean="0"/>
              <a:t>DataOutputStream</a:t>
            </a:r>
            <a:r>
              <a:rPr lang="fa-IR" sz="2400" b="1" dirty="0" smtClean="0"/>
              <a:t> </a:t>
            </a:r>
          </a:p>
          <a:p>
            <a:pPr lvl="1"/>
            <a:r>
              <a:rPr lang="fa-IR" sz="2400" dirty="0" smtClean="0"/>
              <a:t>برای نوشتن و خواندن </a:t>
            </a:r>
            <a:r>
              <a:rPr lang="fa-IR" sz="2400" dirty="0" err="1" smtClean="0"/>
              <a:t>باینری</a:t>
            </a:r>
            <a:endParaRPr lang="fa-IR" sz="2400" dirty="0" smtClean="0"/>
          </a:p>
          <a:p>
            <a:pPr lvl="1"/>
            <a:r>
              <a:rPr lang="fa-IR" sz="2400" dirty="0" smtClean="0"/>
              <a:t>دارای امکاناتی برای خواندن مقادیر اولیه:</a:t>
            </a:r>
          </a:p>
          <a:p>
            <a:pPr marL="0" indent="0" algn="l" rtl="0">
              <a:buNone/>
            </a:pPr>
            <a:r>
              <a:rPr lang="en-US" sz="2100" dirty="0" err="1" smtClean="0"/>
              <a:t>readBoolean</a:t>
            </a:r>
            <a:r>
              <a:rPr lang="en-US" sz="2100" dirty="0" smtClean="0"/>
              <a:t>, </a:t>
            </a:r>
            <a:r>
              <a:rPr lang="en-US" sz="2100" dirty="0" err="1" smtClean="0"/>
              <a:t>readChar</a:t>
            </a:r>
            <a:r>
              <a:rPr lang="en-US" sz="2100" dirty="0" smtClean="0"/>
              <a:t>, </a:t>
            </a:r>
            <a:r>
              <a:rPr lang="en-US" sz="2100" dirty="0" err="1" smtClean="0"/>
              <a:t>readDouble</a:t>
            </a:r>
            <a:r>
              <a:rPr lang="en-US" sz="2100" dirty="0" smtClean="0"/>
              <a:t>, </a:t>
            </a:r>
            <a:r>
              <a:rPr lang="en-US" sz="2100" dirty="0" err="1" smtClean="0"/>
              <a:t>readInt</a:t>
            </a:r>
            <a:r>
              <a:rPr lang="en-US" sz="2100" dirty="0" smtClean="0"/>
              <a:t>, </a:t>
            </a:r>
            <a:r>
              <a:rPr lang="en-US" sz="2100" dirty="0" err="1" smtClean="0"/>
              <a:t>readFloat</a:t>
            </a:r>
            <a:r>
              <a:rPr lang="en-US" sz="2100" dirty="0" smtClean="0"/>
              <a:t>, </a:t>
            </a:r>
            <a:r>
              <a:rPr lang="en-US" sz="2100" dirty="0" err="1" smtClean="0"/>
              <a:t>readLong</a:t>
            </a:r>
            <a:r>
              <a:rPr lang="en-US" sz="2100" dirty="0" smtClean="0"/>
              <a:t>,…</a:t>
            </a:r>
            <a:endParaRPr lang="fa-IR" sz="2100" dirty="0" smtClean="0"/>
          </a:p>
          <a:p>
            <a:r>
              <a:rPr lang="en-US" sz="2400" b="1" dirty="0" err="1" smtClean="0"/>
              <a:t>BufferedReader</a:t>
            </a:r>
            <a:r>
              <a:rPr lang="fa-IR" sz="2400" b="1" dirty="0" smtClean="0"/>
              <a:t> و </a:t>
            </a:r>
            <a:r>
              <a:rPr lang="en-US" sz="2400" b="1" dirty="0" err="1" smtClean="0"/>
              <a:t>BufferedWriter</a:t>
            </a:r>
            <a:r>
              <a:rPr lang="en-US" sz="2400" b="1" dirty="0" smtClean="0"/>
              <a:t> </a:t>
            </a:r>
            <a:r>
              <a:rPr lang="fa-IR" sz="2400" b="1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2400" b="1" dirty="0"/>
              <a:t> </a:t>
            </a:r>
            <a:r>
              <a:rPr lang="fa-IR" sz="2400" b="1" dirty="0" smtClean="0"/>
              <a:t>  </a:t>
            </a:r>
            <a:r>
              <a:rPr lang="en-US" sz="2400" b="1" dirty="0" smtClean="0"/>
              <a:t>BufferedInputStream</a:t>
            </a:r>
            <a:r>
              <a:rPr lang="fa-IR" sz="2400" b="1" dirty="0" smtClean="0"/>
              <a:t> و </a:t>
            </a:r>
            <a:r>
              <a:rPr lang="en-US" sz="2400" b="1" dirty="0" err="1" smtClean="0"/>
              <a:t>BufferedOutputStream</a:t>
            </a:r>
            <a:endParaRPr lang="en-US" sz="2400" b="1" dirty="0" smtClean="0"/>
          </a:p>
          <a:p>
            <a:pPr lvl="1"/>
            <a:r>
              <a:rPr lang="fa-IR" sz="2400" dirty="0" smtClean="0"/>
              <a:t>ورودی و خروجی </a:t>
            </a:r>
            <a:r>
              <a:rPr lang="fa-IR" sz="2400" dirty="0" err="1" smtClean="0"/>
              <a:t>بافر</a:t>
            </a:r>
            <a:r>
              <a:rPr lang="fa-IR" sz="2400" dirty="0" smtClean="0"/>
              <a:t> شده. </a:t>
            </a:r>
            <a:r>
              <a:rPr lang="fa-IR" sz="2400" dirty="0" err="1" smtClean="0"/>
              <a:t>بافر</a:t>
            </a:r>
            <a:r>
              <a:rPr lang="fa-IR" sz="2400" dirty="0" smtClean="0"/>
              <a:t> (</a:t>
            </a:r>
            <a:r>
              <a:rPr lang="en-US" sz="2400" dirty="0" smtClean="0"/>
              <a:t>buffer</a:t>
            </a:r>
            <a:r>
              <a:rPr lang="fa-IR" sz="2400" dirty="0" smtClean="0"/>
              <a:t>): تکنیکی برای افزایش کارایی</a:t>
            </a:r>
          </a:p>
          <a:p>
            <a:pPr lvl="1"/>
            <a:r>
              <a:rPr lang="fa-IR" sz="2400" dirty="0" smtClean="0"/>
              <a:t>هر عملیات «نوشتن»، لزوماً بلافاصله اجرا </a:t>
            </a:r>
            <a:r>
              <a:rPr lang="fa-IR" sz="2400" dirty="0" err="1" smtClean="0"/>
              <a:t>نمی‌شود</a:t>
            </a:r>
            <a:r>
              <a:rPr lang="fa-IR" sz="2400" dirty="0" smtClean="0"/>
              <a:t> (شاید </a:t>
            </a:r>
            <a:r>
              <a:rPr lang="fa-IR" sz="2400" dirty="0" err="1" smtClean="0"/>
              <a:t>بافر</a:t>
            </a:r>
            <a:r>
              <a:rPr lang="fa-IR" sz="2400" dirty="0" smtClean="0"/>
              <a:t> شود، متد </a:t>
            </a:r>
            <a:r>
              <a:rPr lang="en-US" sz="2400" dirty="0" smtClean="0"/>
              <a:t>flush</a:t>
            </a:r>
            <a:r>
              <a:rPr lang="fa-IR" sz="2400" dirty="0" smtClean="0"/>
              <a:t>)</a:t>
            </a:r>
          </a:p>
          <a:p>
            <a:pPr lvl="1"/>
            <a:r>
              <a:rPr lang="fa-IR" sz="2400" dirty="0" smtClean="0"/>
              <a:t>هر «خواندن» شاید به خوانده شدن گسترده منجر شود (</a:t>
            </a:r>
            <a:r>
              <a:rPr lang="fa-IR" sz="2000" dirty="0" smtClean="0"/>
              <a:t>ایجاد بافر برای خواندن‌های بعدی</a:t>
            </a:r>
            <a:r>
              <a:rPr lang="fa-IR" sz="2400" dirty="0" smtClean="0"/>
              <a:t>)</a:t>
            </a:r>
            <a:endParaRPr lang="en-US" sz="2400" dirty="0" smtClean="0"/>
          </a:p>
          <a:p>
            <a:pPr lvl="1"/>
            <a:r>
              <a:rPr lang="fa-IR" sz="2400" dirty="0" smtClean="0"/>
              <a:t>مثلاً خواندن با کمک </a:t>
            </a:r>
            <a:r>
              <a:rPr lang="en-US" sz="2400" dirty="0" err="1" smtClean="0"/>
              <a:t>BufferedReader</a:t>
            </a:r>
            <a:r>
              <a:rPr lang="fa-IR" sz="2400" dirty="0" smtClean="0"/>
              <a:t> سریعتر از </a:t>
            </a:r>
            <a:r>
              <a:rPr lang="en-US" sz="2400" dirty="0" smtClean="0"/>
              <a:t>Scanner</a:t>
            </a:r>
            <a:r>
              <a:rPr lang="fa-IR" sz="2400" dirty="0" smtClean="0"/>
              <a:t> است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85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برخی کلاس‌های مهم </a:t>
            </a:r>
            <a:r>
              <a:rPr lang="en-US" dirty="0" smtClean="0"/>
              <a:t>java.io</a:t>
            </a:r>
            <a:r>
              <a:rPr lang="fa-IR" dirty="0" smtClean="0"/>
              <a:t>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err="1" smtClean="0"/>
              <a:t>ByteArrayInputStream</a:t>
            </a:r>
            <a:r>
              <a:rPr lang="fa-IR" sz="2800" dirty="0"/>
              <a:t> </a:t>
            </a:r>
            <a:r>
              <a:rPr lang="fa-IR" sz="2800" dirty="0" smtClean="0"/>
              <a:t>و </a:t>
            </a:r>
            <a:r>
              <a:rPr lang="en-US" sz="2800" dirty="0" err="1" smtClean="0"/>
              <a:t>ByteArrayOutputStream</a:t>
            </a:r>
            <a:endParaRPr lang="fa-IR" sz="2800" dirty="0" smtClean="0"/>
          </a:p>
          <a:p>
            <a:pPr lvl="1"/>
            <a:r>
              <a:rPr lang="fa-IR" dirty="0" smtClean="0"/>
              <a:t>برای خواندن و نوشتن </a:t>
            </a:r>
            <a:r>
              <a:rPr lang="fa-IR" dirty="0" err="1" smtClean="0"/>
              <a:t>باینری</a:t>
            </a:r>
            <a:r>
              <a:rPr lang="fa-IR" dirty="0" smtClean="0"/>
              <a:t> در یک آرایه از </a:t>
            </a:r>
            <a:r>
              <a:rPr lang="fa-IR" dirty="0" err="1" smtClean="0"/>
              <a:t>بایت‌ها</a:t>
            </a:r>
            <a:r>
              <a:rPr lang="fa-IR" dirty="0" smtClean="0"/>
              <a:t> </a:t>
            </a:r>
          </a:p>
          <a:p>
            <a:pPr lvl="1"/>
            <a:endParaRPr lang="fa-IR" sz="1800" dirty="0" smtClean="0"/>
          </a:p>
          <a:p>
            <a:pPr algn="r"/>
            <a:r>
              <a:rPr lang="en-US" sz="2800" dirty="0" err="1" smtClean="0"/>
              <a:t>StringReader</a:t>
            </a:r>
            <a:r>
              <a:rPr lang="fa-IR" sz="2800" dirty="0" smtClean="0"/>
              <a:t> و </a:t>
            </a:r>
            <a:r>
              <a:rPr lang="en-US" sz="2800" dirty="0" err="1" smtClean="0"/>
              <a:t>StringWriter</a:t>
            </a:r>
            <a:endParaRPr lang="fa-IR" sz="2800" dirty="0" smtClean="0"/>
          </a:p>
          <a:p>
            <a:pPr lvl="1"/>
            <a:r>
              <a:rPr lang="fa-IR" dirty="0" smtClean="0"/>
              <a:t>برای خواندن و نوشتن متنی در یک رشته</a:t>
            </a:r>
          </a:p>
          <a:p>
            <a:pPr lvl="1"/>
            <a:endParaRPr lang="fa-IR" sz="1800" dirty="0" smtClean="0"/>
          </a:p>
          <a:p>
            <a:r>
              <a:rPr lang="en-US" sz="2800" dirty="0" err="1" smtClean="0"/>
              <a:t>PrintStream</a:t>
            </a:r>
            <a:endParaRPr lang="fa-IR" sz="2800" dirty="0" smtClean="0"/>
          </a:p>
          <a:p>
            <a:pPr lvl="1"/>
            <a:r>
              <a:rPr lang="fa-IR" sz="2400" dirty="0" smtClean="0"/>
              <a:t> </a:t>
            </a:r>
            <a:r>
              <a:rPr lang="fa-IR" sz="2400" dirty="0"/>
              <a:t>تولید خروجی متنی در یک </a:t>
            </a:r>
            <a:r>
              <a:rPr lang="en-US" sz="2400" dirty="0" err="1"/>
              <a:t>OutputStream</a:t>
            </a:r>
            <a:endParaRPr lang="en-US" sz="2400" dirty="0"/>
          </a:p>
          <a:p>
            <a:pPr lvl="1"/>
            <a:r>
              <a:rPr lang="fa-IR" dirty="0"/>
              <a:t>دارای متدهای متنوع </a:t>
            </a:r>
            <a:r>
              <a:rPr lang="en-US" dirty="0"/>
              <a:t>print</a:t>
            </a:r>
            <a:r>
              <a:rPr lang="fa-IR" dirty="0"/>
              <a:t> و </a:t>
            </a:r>
            <a:r>
              <a:rPr lang="en-US" dirty="0" err="1"/>
              <a:t>println</a:t>
            </a:r>
            <a:r>
              <a:rPr lang="fa-IR" dirty="0"/>
              <a:t> (مثلاً </a:t>
            </a:r>
            <a:r>
              <a:rPr lang="en-US" dirty="0" err="1"/>
              <a:t>System.out</a:t>
            </a:r>
            <a:r>
              <a:rPr lang="fa-IR" dirty="0"/>
              <a:t>)</a:t>
            </a:r>
            <a:endParaRPr lang="en-US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55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400" dirty="0"/>
              <a:t>الگوی </a:t>
            </a:r>
            <a:r>
              <a:rPr lang="fa-IR" sz="3400" dirty="0" smtClean="0"/>
              <a:t>طراحی </a:t>
            </a:r>
            <a:r>
              <a:rPr lang="en-US" sz="3400" dirty="0" smtClean="0"/>
              <a:t>Decorator</a:t>
            </a:r>
            <a:r>
              <a:rPr lang="fa-IR" sz="3400" dirty="0" smtClean="0"/>
              <a:t> در کلاس‌های </a:t>
            </a:r>
            <a:r>
              <a:rPr lang="en-US" sz="3400" dirty="0" smtClean="0"/>
              <a:t>java.io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500" dirty="0" err="1" smtClean="0"/>
              <a:t>اشیائی</a:t>
            </a:r>
            <a:r>
              <a:rPr lang="fa-IR" sz="2500" dirty="0" smtClean="0"/>
              <a:t> که برای خواندن و نوشتن در </a:t>
            </a:r>
            <a:r>
              <a:rPr lang="fa-IR" sz="2500" dirty="0" err="1" smtClean="0"/>
              <a:t>جریان‌های</a:t>
            </a:r>
            <a:r>
              <a:rPr lang="fa-IR" sz="2500" dirty="0" smtClean="0"/>
              <a:t> داده استفاده می‌شوند</a:t>
            </a:r>
            <a:br>
              <a:rPr lang="fa-IR" sz="2500" dirty="0" smtClean="0"/>
            </a:br>
            <a:r>
              <a:rPr lang="fa-IR" sz="2500" dirty="0" smtClean="0"/>
              <a:t>می‌توانند در ترکیب و تعامل با هم استفاده شوند</a:t>
            </a:r>
          </a:p>
          <a:p>
            <a:r>
              <a:rPr lang="fa-IR" sz="2500" dirty="0" smtClean="0"/>
              <a:t>سازنده </a:t>
            </a:r>
            <a:r>
              <a:rPr lang="fa-IR" sz="2200" dirty="0" smtClean="0"/>
              <a:t>(</a:t>
            </a:r>
            <a:r>
              <a:rPr lang="en-US" sz="2200" dirty="0" smtClean="0"/>
              <a:t>constructor</a:t>
            </a:r>
            <a:r>
              <a:rPr lang="fa-IR" sz="2200" dirty="0" smtClean="0"/>
              <a:t>)</a:t>
            </a:r>
            <a:r>
              <a:rPr lang="fa-IR" sz="2500" dirty="0" smtClean="0"/>
              <a:t> </a:t>
            </a:r>
            <a:r>
              <a:rPr lang="fa-IR" sz="2500" dirty="0" err="1" smtClean="0"/>
              <a:t>بسياری</a:t>
            </a:r>
            <a:r>
              <a:rPr lang="fa-IR" sz="2500" dirty="0" smtClean="0"/>
              <a:t> از کلاس‌های </a:t>
            </a:r>
            <a:r>
              <a:rPr lang="en-US" sz="2500" dirty="0" err="1" smtClean="0"/>
              <a:t>io</a:t>
            </a:r>
            <a:r>
              <a:rPr lang="fa-IR" sz="2500" dirty="0" smtClean="0"/>
              <a:t> ، امکان دریافت منبعی دیگر را دارند</a:t>
            </a:r>
          </a:p>
          <a:p>
            <a:r>
              <a:rPr lang="fa-IR" sz="2500" dirty="0" smtClean="0"/>
              <a:t>مثال:</a:t>
            </a:r>
          </a:p>
          <a:p>
            <a:endParaRPr lang="fa-IR" sz="2400" dirty="0"/>
          </a:p>
          <a:p>
            <a:endParaRPr lang="fa-IR" sz="2400" dirty="0" smtClean="0"/>
          </a:p>
          <a:p>
            <a:endParaRPr lang="fa-IR" sz="2400" dirty="0" smtClean="0"/>
          </a:p>
          <a:p>
            <a:r>
              <a:rPr lang="fa-IR" sz="2400" dirty="0" smtClean="0"/>
              <a:t>طراحی کلاس‌های </a:t>
            </a:r>
            <a:r>
              <a:rPr lang="en-US" sz="2400" dirty="0" err="1" smtClean="0"/>
              <a:t>io</a:t>
            </a:r>
            <a:r>
              <a:rPr lang="fa-IR" sz="2400" dirty="0"/>
              <a:t> </a:t>
            </a:r>
            <a:r>
              <a:rPr lang="fa-IR" sz="2400" dirty="0" smtClean="0"/>
              <a:t>در جاوا از الگوی </a:t>
            </a:r>
            <a:r>
              <a:rPr lang="en-US" sz="2400" dirty="0" smtClean="0"/>
              <a:t>Decorator</a:t>
            </a:r>
            <a:r>
              <a:rPr lang="fa-IR" sz="2400" dirty="0" smtClean="0"/>
              <a:t> استفاده می‌کند</a:t>
            </a:r>
          </a:p>
          <a:p>
            <a:pPr lvl="1"/>
            <a:r>
              <a:rPr lang="fa-IR" sz="2400" dirty="0" smtClean="0"/>
              <a:t>یک الگوی طراحی (</a:t>
            </a:r>
            <a:r>
              <a:rPr lang="en-US" sz="2400" dirty="0" smtClean="0"/>
              <a:t>Design Pattern</a:t>
            </a:r>
            <a:r>
              <a:rPr lang="fa-IR" sz="2400" dirty="0" smtClean="0"/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3473440"/>
            <a:ext cx="91440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2A00FF"/>
                </a:solidFill>
                <a:latin typeface="Consolas" panose="020B0609020204030204" pitchFamily="49" charset="0"/>
              </a:rPr>
              <a:t>"c:/f.txt"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buffer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2A00FF"/>
                </a:solidFill>
                <a:latin typeface="Consolas" panose="020B0609020204030204" pitchFamily="49" charset="0"/>
              </a:rPr>
              <a:t>salam</a:t>
            </a:r>
            <a:r>
              <a:rPr lang="en-US" sz="2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17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8991600" cy="4493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baos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baos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(2147483647);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baos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.toByteArray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baos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.reset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a-IR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baos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.toByteArray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6404" y="3195935"/>
            <a:ext cx="36099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2604" y="5177135"/>
            <a:ext cx="36099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55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52400"/>
            <a:ext cx="8001000" cy="2263889"/>
          </a:xfrm>
          <a:prstGeom prst="rect">
            <a:avLst/>
          </a:prstGeom>
          <a:solidFill>
            <a:srgbClr val="EDF6FD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Serializable{</a:t>
            </a:r>
          </a:p>
          <a:p>
            <a:pPr lvl="1">
              <a:lnSpc>
                <a:spcPct val="8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transient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User(String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8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364462"/>
            <a:ext cx="8763000" cy="4493538"/>
          </a:xfrm>
          <a:prstGeom prst="rect">
            <a:avLst/>
          </a:prstGeom>
          <a:solidFill>
            <a:srgbClr val="DBFBEC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.writeObject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User(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bos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.toByteArray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bis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(User)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267200" y="1905000"/>
            <a:ext cx="4800600" cy="4594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b">
            <a:normAutofit fontScale="92500" lnSpcReduction="10000"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600" b="1" kern="1200" cap="none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sz="2800" dirty="0" smtClean="0"/>
              <a:t>کوییز: خروجی قطعه برنامه زیر چیست؟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3352800" y="2286000"/>
            <a:ext cx="140134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root </a:t>
            </a:r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null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1406" y="3048000"/>
            <a:ext cx="8325394" cy="762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ounded Rectangle 8"/>
          <p:cNvSpPr/>
          <p:nvPr/>
        </p:nvSpPr>
        <p:spPr>
          <a:xfrm>
            <a:off x="381000" y="5029200"/>
            <a:ext cx="8686800" cy="762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4176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جدید جاوا</a:t>
            </a:r>
            <a:r>
              <a:rPr lang="fa-IR" dirty="0"/>
              <a:t> </a:t>
            </a:r>
            <a:r>
              <a:rPr lang="fa-IR" dirty="0" smtClean="0"/>
              <a:t>در زمینه </a:t>
            </a:r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انواع فایل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b="1" dirty="0" smtClean="0"/>
              <a:t>فایل متنی </a:t>
            </a:r>
            <a:r>
              <a:rPr lang="fa-IR" dirty="0" smtClean="0"/>
              <a:t>(</a:t>
            </a:r>
            <a:r>
              <a:rPr lang="en-US" dirty="0" smtClean="0"/>
              <a:t>text files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کوچکترین واحد سازنده: کاراکترها</a:t>
            </a:r>
          </a:p>
          <a:p>
            <a:pPr lvl="1"/>
            <a:r>
              <a:rPr lang="fa-IR" dirty="0" smtClean="0"/>
              <a:t>مانند فایل‌های </a:t>
            </a:r>
            <a:r>
              <a:rPr lang="en-US" dirty="0" smtClean="0"/>
              <a:t>txt</a:t>
            </a:r>
            <a:r>
              <a:rPr lang="fa-IR" dirty="0" smtClean="0"/>
              <a:t> ، </a:t>
            </a:r>
            <a:r>
              <a:rPr lang="en-US" dirty="0" smtClean="0"/>
              <a:t>xml</a:t>
            </a:r>
            <a:r>
              <a:rPr lang="fa-IR" dirty="0" smtClean="0"/>
              <a:t> ، </a:t>
            </a:r>
            <a:r>
              <a:rPr lang="en-US" dirty="0" smtClean="0"/>
              <a:t>html</a:t>
            </a:r>
            <a:r>
              <a:rPr lang="fa-IR" dirty="0" smtClean="0"/>
              <a:t> و ...</a:t>
            </a:r>
          </a:p>
          <a:p>
            <a:pPr lvl="1"/>
            <a:endParaRPr lang="en-US" sz="900" dirty="0"/>
          </a:p>
          <a:p>
            <a:r>
              <a:rPr lang="fa-IR" b="1" dirty="0" smtClean="0"/>
              <a:t>فایل باینری </a:t>
            </a:r>
            <a:r>
              <a:rPr lang="fa-IR" dirty="0" smtClean="0"/>
              <a:t>(</a:t>
            </a:r>
            <a:r>
              <a:rPr lang="en-US" dirty="0" smtClean="0"/>
              <a:t>binary files</a:t>
            </a:r>
            <a:r>
              <a:rPr lang="fa-IR" dirty="0" smtClean="0"/>
              <a:t>)</a:t>
            </a:r>
            <a:endParaRPr lang="en-US" dirty="0"/>
          </a:p>
          <a:p>
            <a:pPr lvl="1"/>
            <a:r>
              <a:rPr lang="fa-IR" dirty="0"/>
              <a:t>واحدهای سازنده: </a:t>
            </a:r>
            <a:r>
              <a:rPr lang="fa-IR" dirty="0" smtClean="0"/>
              <a:t>بایت‌ها</a:t>
            </a:r>
            <a:endParaRPr lang="fa-IR" dirty="0"/>
          </a:p>
          <a:p>
            <a:pPr lvl="1"/>
            <a:r>
              <a:rPr lang="fa-IR" dirty="0" smtClean="0"/>
              <a:t>مانند فایل‌های </a:t>
            </a:r>
            <a:r>
              <a:rPr lang="en-US" dirty="0" smtClean="0"/>
              <a:t>exe</a:t>
            </a:r>
            <a:r>
              <a:rPr lang="fa-IR" dirty="0" smtClean="0"/>
              <a:t> ، </a:t>
            </a:r>
            <a:r>
              <a:rPr lang="en-US" dirty="0" smtClean="0"/>
              <a:t>zip</a:t>
            </a:r>
            <a:r>
              <a:rPr lang="fa-IR" dirty="0" smtClean="0"/>
              <a:t> ، </a:t>
            </a:r>
            <a:r>
              <a:rPr lang="en-US" dirty="0" smtClean="0"/>
              <a:t>pdf</a:t>
            </a:r>
            <a:r>
              <a:rPr lang="fa-IR" dirty="0" smtClean="0"/>
              <a:t> ، </a:t>
            </a:r>
            <a:r>
              <a:rPr lang="en-US" dirty="0" err="1" smtClean="0"/>
              <a:t>docx</a:t>
            </a:r>
            <a:r>
              <a:rPr lang="fa-IR" dirty="0" smtClean="0"/>
              <a:t> و ...</a:t>
            </a:r>
          </a:p>
          <a:p>
            <a:pPr lvl="1">
              <a:buClr>
                <a:srgbClr val="92278F"/>
              </a:buClr>
            </a:pPr>
            <a:endParaRPr lang="en-US" sz="600" dirty="0">
              <a:solidFill>
                <a:prstClr val="black"/>
              </a:solidFill>
            </a:endParaRPr>
          </a:p>
          <a:p>
            <a:r>
              <a:rPr lang="fa-IR" dirty="0" smtClean="0"/>
              <a:t>نکته: دسته‌بندی فوق درباره بر نحوه "ذخیره‌سازی" فایل است، نه نمایش آن</a:t>
            </a:r>
          </a:p>
          <a:p>
            <a:pPr lvl="1"/>
            <a:r>
              <a:rPr lang="fa-IR" dirty="0" smtClean="0"/>
              <a:t>مثلاً </a:t>
            </a:r>
            <a:r>
              <a:rPr lang="en-US" dirty="0" smtClean="0"/>
              <a:t>pdf</a:t>
            </a:r>
            <a:r>
              <a:rPr lang="fa-IR" dirty="0" smtClean="0"/>
              <a:t> و </a:t>
            </a:r>
            <a:r>
              <a:rPr lang="en-US" dirty="0" err="1" smtClean="0"/>
              <a:t>docx</a:t>
            </a:r>
            <a:r>
              <a:rPr lang="fa-IR" dirty="0" smtClean="0"/>
              <a:t> نمایش متنی دارند، ولی به صورت باینری ذخیره می‌شوند</a:t>
            </a:r>
          </a:p>
          <a:p>
            <a:r>
              <a:rPr lang="fa-IR" dirty="0" smtClean="0"/>
              <a:t>نکته: فایل‌های متنی هم از بایت‌ها تشکیل می‌شوند</a:t>
            </a:r>
          </a:p>
          <a:p>
            <a:pPr lvl="1"/>
            <a:r>
              <a:rPr lang="fa-IR" dirty="0" smtClean="0"/>
              <a:t>هر کاراکتر از یک یا چند بایت تشکیل می‌شود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1950"/>
            <a:ext cx="2286000" cy="1911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93382"/>
            <a:ext cx="991928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امکانات </a:t>
            </a:r>
            <a:r>
              <a:rPr lang="en-US" sz="3200" dirty="0" smtClean="0"/>
              <a:t>NIO</a:t>
            </a:r>
            <a:r>
              <a:rPr lang="fa-IR" sz="3200" dirty="0" smtClean="0"/>
              <a:t> و </a:t>
            </a:r>
            <a:r>
              <a:rPr lang="en-US" sz="3200" dirty="0" smtClean="0"/>
              <a:t>NIO.2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fa-IR" sz="2600" dirty="0"/>
              <a:t>بسته </a:t>
            </a:r>
            <a:r>
              <a:rPr lang="en-US" sz="2600" dirty="0" smtClean="0"/>
              <a:t>java.io</a:t>
            </a:r>
            <a:r>
              <a:rPr lang="fa-IR" sz="2600" dirty="0" smtClean="0"/>
              <a:t> از قدیم در جاوا بوده است</a:t>
            </a:r>
          </a:p>
          <a:p>
            <a:r>
              <a:rPr lang="fa-IR" sz="2600" dirty="0"/>
              <a:t>از نسخه 1.4 </a:t>
            </a:r>
            <a:r>
              <a:rPr lang="fa-IR" sz="2600" dirty="0" smtClean="0"/>
              <a:t>بسته </a:t>
            </a:r>
            <a:r>
              <a:rPr lang="en-US" sz="2600" dirty="0" err="1" smtClean="0"/>
              <a:t>java.nio</a:t>
            </a:r>
            <a:r>
              <a:rPr lang="fa-IR" sz="2600" dirty="0" smtClean="0"/>
              <a:t> شامل امکانات جدید </a:t>
            </a:r>
            <a:r>
              <a:rPr lang="fa-IR" sz="2600" dirty="0"/>
              <a:t>(</a:t>
            </a:r>
            <a:r>
              <a:rPr lang="en-US" sz="2600" dirty="0"/>
              <a:t>new </a:t>
            </a:r>
            <a:r>
              <a:rPr lang="en-US" sz="2600" dirty="0" err="1"/>
              <a:t>io</a:t>
            </a:r>
            <a:r>
              <a:rPr lang="fa-IR" sz="2600" dirty="0"/>
              <a:t>) </a:t>
            </a:r>
            <a:r>
              <a:rPr lang="fa-IR" sz="2600" dirty="0" smtClean="0"/>
              <a:t>اضافه شد (</a:t>
            </a:r>
            <a:r>
              <a:rPr lang="fa-IR" sz="2400" dirty="0" smtClean="0"/>
              <a:t>2002</a:t>
            </a:r>
            <a:r>
              <a:rPr lang="fa-IR" sz="2600" dirty="0" smtClean="0"/>
              <a:t>)</a:t>
            </a:r>
          </a:p>
          <a:p>
            <a:r>
              <a:rPr lang="fa-IR" sz="2600" dirty="0" smtClean="0"/>
              <a:t>از نسخه 1.7 بسته </a:t>
            </a:r>
            <a:r>
              <a:rPr lang="en-US" sz="2600" dirty="0" err="1" smtClean="0"/>
              <a:t>java.nio.file</a:t>
            </a:r>
            <a:r>
              <a:rPr lang="fa-IR" sz="2600" dirty="0" smtClean="0"/>
              <a:t> اضافه شد (به آن </a:t>
            </a:r>
            <a:r>
              <a:rPr lang="en-US" sz="2600" dirty="0" smtClean="0"/>
              <a:t>NIO.2</a:t>
            </a:r>
            <a:r>
              <a:rPr lang="fa-IR" sz="2600" dirty="0" smtClean="0"/>
              <a:t> گفته می‌شود)</a:t>
            </a:r>
            <a:endParaRPr lang="en-US" sz="2600" dirty="0" smtClean="0"/>
          </a:p>
          <a:p>
            <a:r>
              <a:rPr lang="fa-IR" sz="2600" dirty="0"/>
              <a:t>کلاس‌ها و </a:t>
            </a:r>
            <a:r>
              <a:rPr lang="fa-IR" sz="2600" dirty="0" err="1"/>
              <a:t>واسط‌های</a:t>
            </a:r>
            <a:r>
              <a:rPr lang="fa-IR" sz="2600" dirty="0"/>
              <a:t> </a:t>
            </a:r>
            <a:r>
              <a:rPr lang="fa-IR" sz="2600" dirty="0" smtClean="0"/>
              <a:t>جدیدی در </a:t>
            </a:r>
            <a:r>
              <a:rPr lang="en-US" sz="2600" dirty="0" err="1" smtClean="0"/>
              <a:t>java.nio.file</a:t>
            </a:r>
            <a:r>
              <a:rPr lang="fa-IR" sz="2600" dirty="0" smtClean="0"/>
              <a:t> ارائه شدند. مانند:</a:t>
            </a:r>
            <a:endParaRPr lang="fa-IR" sz="2600" dirty="0"/>
          </a:p>
          <a:p>
            <a:pPr algn="l" rtl="0"/>
            <a:r>
              <a:rPr lang="en-US" sz="2600" dirty="0" smtClean="0"/>
              <a:t>Path, Paths, Files</a:t>
            </a:r>
          </a:p>
          <a:p>
            <a:r>
              <a:rPr lang="fa-IR" sz="2600" dirty="0" smtClean="0"/>
              <a:t>این امکانات تلاش </a:t>
            </a:r>
            <a:r>
              <a:rPr lang="fa-IR" sz="2600" dirty="0" err="1" smtClean="0"/>
              <a:t>می‌کنند</a:t>
            </a:r>
            <a:r>
              <a:rPr lang="fa-IR" sz="2600" dirty="0" smtClean="0"/>
              <a:t> </a:t>
            </a:r>
            <a:r>
              <a:rPr lang="fa-IR" sz="2600" dirty="0" err="1" smtClean="0"/>
              <a:t>محدودیت‌های</a:t>
            </a:r>
            <a:r>
              <a:rPr lang="fa-IR" sz="2600" dirty="0" smtClean="0"/>
              <a:t> </a:t>
            </a:r>
            <a:r>
              <a:rPr lang="fa-IR" sz="2600" dirty="0"/>
              <a:t>کلاس </a:t>
            </a:r>
            <a:r>
              <a:rPr lang="en-US" sz="2600" dirty="0" err="1" smtClean="0"/>
              <a:t>java.io.File</a:t>
            </a:r>
            <a:r>
              <a:rPr lang="fa-IR" sz="2600" dirty="0" smtClean="0"/>
              <a:t> را برطرف کنند</a:t>
            </a:r>
            <a:endParaRPr lang="fa-IR" sz="2600" dirty="0"/>
          </a:p>
          <a:p>
            <a:pPr lvl="1"/>
            <a:r>
              <a:rPr lang="fa-IR" sz="2600" dirty="0" err="1" smtClean="0"/>
              <a:t>قابلیت‌هایی</a:t>
            </a:r>
            <a:r>
              <a:rPr lang="fa-IR" sz="2600" dirty="0" smtClean="0"/>
              <a:t> </a:t>
            </a:r>
            <a:r>
              <a:rPr lang="fa-IR" sz="2600" dirty="0"/>
              <a:t>مورد نیاز </a:t>
            </a:r>
            <a:r>
              <a:rPr lang="fa-IR" sz="2600" dirty="0" smtClean="0"/>
              <a:t>است که در کلاس </a:t>
            </a:r>
            <a:r>
              <a:rPr lang="en-US" sz="2600" dirty="0" smtClean="0"/>
              <a:t>File</a:t>
            </a:r>
            <a:r>
              <a:rPr lang="fa-IR" sz="2600" dirty="0" smtClean="0"/>
              <a:t> وجود ندارد (</a:t>
            </a:r>
            <a:r>
              <a:rPr lang="fa-IR" sz="2600" dirty="0"/>
              <a:t>مانند </a:t>
            </a:r>
            <a:r>
              <a:rPr lang="fa-IR" sz="2600" dirty="0" smtClean="0"/>
              <a:t>کپی فایل‌ها)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196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کلاس </a:t>
            </a:r>
            <a:r>
              <a:rPr lang="en-US" sz="3200" b="1" cap="none" dirty="0" smtClean="0"/>
              <a:t>Paths</a:t>
            </a:r>
            <a:r>
              <a:rPr lang="fa-IR" sz="3200" b="1" cap="none" dirty="0" smtClean="0"/>
              <a:t> و واسط </a:t>
            </a:r>
            <a:r>
              <a:rPr lang="en-US" dirty="0" smtClean="0"/>
              <a:t>Path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 numCol="1">
            <a:normAutofit/>
          </a:bodyPr>
          <a:lstStyle/>
          <a:p>
            <a:pPr>
              <a:lnSpc>
                <a:spcPct val="125000"/>
              </a:lnSpc>
            </a:pPr>
            <a:r>
              <a:rPr lang="fa-IR" sz="2500" dirty="0" smtClean="0"/>
              <a:t>هر دو در </a:t>
            </a:r>
            <a:r>
              <a:rPr lang="fa-IR" sz="2500" dirty="0" err="1" smtClean="0"/>
              <a:t>بسته‎ی</a:t>
            </a:r>
            <a:r>
              <a:rPr lang="fa-IR" sz="2500" dirty="0" smtClean="0"/>
              <a:t> </a:t>
            </a:r>
            <a:r>
              <a:rPr lang="en-US" sz="2500" dirty="0" err="1" smtClean="0"/>
              <a:t>java.nio.file</a:t>
            </a:r>
            <a:r>
              <a:rPr lang="fa-IR" sz="2500" dirty="0"/>
              <a:t> </a:t>
            </a:r>
            <a:r>
              <a:rPr lang="fa-IR" sz="2500" dirty="0" smtClean="0"/>
              <a:t>هستند (</a:t>
            </a:r>
            <a:r>
              <a:rPr lang="en-US" sz="2500" dirty="0" smtClean="0"/>
              <a:t>NIO.2</a:t>
            </a:r>
            <a:r>
              <a:rPr lang="fa-IR" sz="2500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fa-IR" sz="2500" dirty="0" smtClean="0"/>
              <a:t>کلاس </a:t>
            </a:r>
            <a:r>
              <a:rPr lang="en-US" sz="2500" dirty="0" smtClean="0"/>
              <a:t>Paths</a:t>
            </a:r>
            <a:r>
              <a:rPr lang="fa-IR" sz="2500" dirty="0" smtClean="0"/>
              <a:t> یک کلاس کمکی است که فقط شامل متد </a:t>
            </a:r>
            <a:r>
              <a:rPr lang="en-US" sz="2500" dirty="0" smtClean="0"/>
              <a:t>get</a:t>
            </a:r>
            <a:r>
              <a:rPr lang="fa-IR" sz="2500" dirty="0" smtClean="0"/>
              <a:t> است</a:t>
            </a:r>
          </a:p>
          <a:p>
            <a:pPr lvl="1">
              <a:lnSpc>
                <a:spcPct val="125000"/>
              </a:lnSpc>
            </a:pPr>
            <a:r>
              <a:rPr lang="fa-IR" sz="2300" dirty="0" smtClean="0"/>
              <a:t>متد </a:t>
            </a:r>
            <a:r>
              <a:rPr lang="en-US" sz="2300" dirty="0" smtClean="0"/>
              <a:t>get</a:t>
            </a:r>
            <a:r>
              <a:rPr lang="fa-IR" sz="2300" dirty="0" smtClean="0"/>
              <a:t> یک آدرس </a:t>
            </a:r>
            <a:r>
              <a:rPr lang="fa-IR" sz="2300" dirty="0" err="1" smtClean="0"/>
              <a:t>می‌گیرد</a:t>
            </a:r>
            <a:r>
              <a:rPr lang="fa-IR" sz="2300" dirty="0" smtClean="0"/>
              <a:t> و شیئی از نوع </a:t>
            </a:r>
            <a:r>
              <a:rPr lang="en-US" sz="2300" dirty="0" smtClean="0"/>
              <a:t>Path</a:t>
            </a:r>
            <a:r>
              <a:rPr lang="fa-IR" sz="2300" dirty="0" smtClean="0"/>
              <a:t> </a:t>
            </a:r>
            <a:r>
              <a:rPr lang="fa-IR" sz="2300" dirty="0" err="1" smtClean="0"/>
              <a:t>برمی‌گرداند</a:t>
            </a:r>
            <a:endParaRPr lang="fa-IR" sz="2300" dirty="0" smtClean="0"/>
          </a:p>
          <a:p>
            <a:pPr lvl="1">
              <a:lnSpc>
                <a:spcPct val="125000"/>
              </a:lnSpc>
            </a:pPr>
            <a:endParaRPr lang="fa-IR" sz="1400" dirty="0" smtClean="0"/>
          </a:p>
          <a:p>
            <a:pPr>
              <a:lnSpc>
                <a:spcPct val="125000"/>
              </a:lnSpc>
            </a:pPr>
            <a:r>
              <a:rPr lang="fa-IR" sz="2500" dirty="0" smtClean="0"/>
              <a:t>هر شیء از نوع واسط </a:t>
            </a:r>
            <a:r>
              <a:rPr lang="en-US" sz="2500" dirty="0" smtClean="0"/>
              <a:t>Path</a:t>
            </a:r>
            <a:r>
              <a:rPr lang="fa-IR" sz="2500" dirty="0" smtClean="0"/>
              <a:t> ، اطلاعاتی درباره فایل یا </a:t>
            </a:r>
            <a:r>
              <a:rPr lang="fa-IR" sz="2500" dirty="0" err="1" smtClean="0"/>
              <a:t>فولدر</a:t>
            </a:r>
            <a:r>
              <a:rPr lang="fa-IR" sz="2500" dirty="0" smtClean="0"/>
              <a:t> موردنظر دارد</a:t>
            </a:r>
            <a:endParaRPr lang="en-US" sz="2500" dirty="0"/>
          </a:p>
          <a:p>
            <a:pPr lvl="1">
              <a:lnSpc>
                <a:spcPct val="125000"/>
              </a:lnSpc>
            </a:pPr>
            <a:r>
              <a:rPr lang="fa-IR" sz="2300" dirty="0" smtClean="0"/>
              <a:t>برخی از امکاناتی که در کلاس </a:t>
            </a:r>
            <a:r>
              <a:rPr lang="en-US" sz="2300" dirty="0" err="1" smtClean="0"/>
              <a:t>java.io.File</a:t>
            </a:r>
            <a:r>
              <a:rPr lang="fa-IR" sz="2300" dirty="0" smtClean="0"/>
              <a:t> دیدیم، در واسط </a:t>
            </a:r>
            <a:r>
              <a:rPr lang="en-US" sz="2300" dirty="0" smtClean="0"/>
              <a:t>Path</a:t>
            </a:r>
            <a:r>
              <a:rPr lang="fa-IR" sz="2300" dirty="0" smtClean="0"/>
              <a:t> وجود دارد</a:t>
            </a:r>
          </a:p>
          <a:p>
            <a:pPr lvl="1">
              <a:lnSpc>
                <a:spcPct val="125000"/>
              </a:lnSpc>
            </a:pPr>
            <a:r>
              <a:rPr lang="fa-IR" sz="2300" dirty="0" smtClean="0"/>
              <a:t>در </a:t>
            </a:r>
            <a:r>
              <a:rPr lang="fa-IR" sz="2300" dirty="0" err="1" smtClean="0"/>
              <a:t>نسخه‌های</a:t>
            </a:r>
            <a:r>
              <a:rPr lang="fa-IR" sz="2300" dirty="0" smtClean="0"/>
              <a:t> جدید جاوا بهتر است </a:t>
            </a:r>
            <a:r>
              <a:rPr lang="fa-IR" sz="2300" dirty="0" err="1" smtClean="0"/>
              <a:t>حتی‌الامکان</a:t>
            </a:r>
            <a:r>
              <a:rPr lang="fa-IR" sz="2300" dirty="0" smtClean="0"/>
              <a:t> از </a:t>
            </a:r>
            <a:r>
              <a:rPr lang="en-US" sz="2300" dirty="0" smtClean="0"/>
              <a:t>Path</a:t>
            </a:r>
            <a:r>
              <a:rPr lang="fa-IR" sz="2300" dirty="0" smtClean="0"/>
              <a:t> به جای </a:t>
            </a:r>
            <a:r>
              <a:rPr lang="en-US" sz="2300" dirty="0" smtClean="0"/>
              <a:t>File</a:t>
            </a:r>
            <a:r>
              <a:rPr lang="fa-IR" sz="2300" dirty="0" smtClean="0"/>
              <a:t> استفاده کنیم</a:t>
            </a:r>
          </a:p>
          <a:p>
            <a:pPr lvl="1">
              <a:lnSpc>
                <a:spcPct val="125000"/>
              </a:lnSpc>
            </a:pPr>
            <a:r>
              <a:rPr lang="fa-IR" sz="2300" dirty="0" smtClean="0"/>
              <a:t>امکان تبدیل </a:t>
            </a:r>
            <a:r>
              <a:rPr lang="en-US" sz="2300" dirty="0" smtClean="0"/>
              <a:t>File</a:t>
            </a:r>
            <a:r>
              <a:rPr lang="fa-IR" sz="2300" dirty="0" smtClean="0"/>
              <a:t> به </a:t>
            </a:r>
            <a:r>
              <a:rPr lang="en-US" sz="2300" dirty="0" smtClean="0"/>
              <a:t>Path</a:t>
            </a:r>
            <a:r>
              <a:rPr lang="fa-IR" sz="2300" dirty="0" smtClean="0"/>
              <a:t> و برعکس هم  وجود دارد</a:t>
            </a:r>
          </a:p>
          <a:p>
            <a:pPr lvl="2">
              <a:lnSpc>
                <a:spcPct val="125000"/>
              </a:lnSpc>
            </a:pPr>
            <a:r>
              <a:rPr lang="fa-IR" sz="2300" dirty="0" smtClean="0"/>
              <a:t>متد </a:t>
            </a:r>
            <a:r>
              <a:rPr lang="en-US" sz="2300" dirty="0" err="1" smtClean="0"/>
              <a:t>toFile</a:t>
            </a:r>
            <a:r>
              <a:rPr lang="fa-IR" sz="2300" dirty="0" smtClean="0"/>
              <a:t> در واسط </a:t>
            </a:r>
            <a:r>
              <a:rPr lang="en-US" sz="2300" dirty="0" smtClean="0"/>
              <a:t>Path</a:t>
            </a:r>
            <a:r>
              <a:rPr lang="fa-IR" sz="2300" dirty="0" smtClean="0"/>
              <a:t> و متد </a:t>
            </a:r>
            <a:r>
              <a:rPr lang="en-US" sz="2300" dirty="0" err="1" smtClean="0"/>
              <a:t>toPath</a:t>
            </a:r>
            <a:r>
              <a:rPr lang="fa-IR" sz="2300" dirty="0" smtClean="0"/>
              <a:t> در کلاس </a:t>
            </a:r>
            <a:r>
              <a:rPr lang="en-US" sz="2300" dirty="0" smtClean="0"/>
              <a:t>File</a:t>
            </a:r>
            <a:r>
              <a:rPr lang="fa-IR" sz="2300" dirty="0" smtClean="0"/>
              <a:t> وجود دارد</a:t>
            </a:r>
          </a:p>
          <a:p>
            <a:pPr marL="731520" lvl="2" indent="0">
              <a:buNone/>
            </a:pPr>
            <a:endParaRPr lang="fa-IR" sz="2300" dirty="0"/>
          </a:p>
        </p:txBody>
      </p:sp>
      <p:sp>
        <p:nvSpPr>
          <p:cNvPr id="5" name="Rectangle 4"/>
          <p:cNvSpPr/>
          <p:nvPr/>
        </p:nvSpPr>
        <p:spPr>
          <a:xfrm>
            <a:off x="1524000" y="2743200"/>
            <a:ext cx="596188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Path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"c:/f.txt"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5707559"/>
            <a:ext cx="5562600" cy="769441"/>
          </a:xfrm>
          <a:prstGeom prst="rect">
            <a:avLst/>
          </a:prstGeom>
          <a:solidFill>
            <a:srgbClr val="DBFBEC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Path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55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b="1" cap="none" dirty="0" smtClean="0"/>
              <a:t>کلاس </a:t>
            </a:r>
            <a:r>
              <a:rPr lang="en-US" sz="3200" dirty="0" err="1" smtClean="0"/>
              <a:t>java.nio.file</a:t>
            </a:r>
            <a:r>
              <a:rPr lang="en-US" sz="3200" dirty="0" err="1"/>
              <a:t>.</a:t>
            </a:r>
            <a:r>
              <a:rPr lang="en-US" dirty="0" err="1" smtClean="0"/>
              <a:t>Files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fa-IR" dirty="0" smtClean="0"/>
              <a:t>کلاسی </a:t>
            </a:r>
            <a:r>
              <a:rPr lang="fa-IR" dirty="0"/>
              <a:t>کمکی دارای متدهای متنوع استاتیک متنوع و مفید </a:t>
            </a:r>
            <a:endParaRPr lang="fa-IR" dirty="0" smtClean="0"/>
          </a:p>
          <a:p>
            <a:pPr lvl="1"/>
            <a:r>
              <a:rPr lang="fa-IR" sz="3100" dirty="0" smtClean="0"/>
              <a:t>برای دریافت ويژگی‌های فایل، کپی </a:t>
            </a:r>
            <a:r>
              <a:rPr lang="fa-IR" sz="3100" dirty="0"/>
              <a:t>فایل، جابجایی، حذف و ... </a:t>
            </a:r>
            <a:endParaRPr lang="fa-IR" dirty="0"/>
          </a:p>
          <a:p>
            <a:r>
              <a:rPr lang="fa-IR" dirty="0" smtClean="0"/>
              <a:t>برخی از امکانات کلاس قدیمی </a:t>
            </a:r>
            <a:r>
              <a:rPr lang="en-US" dirty="0" err="1" smtClean="0"/>
              <a:t>java.io.File</a:t>
            </a:r>
            <a:r>
              <a:rPr lang="fa-IR" dirty="0" smtClean="0"/>
              <a:t> را دارد</a:t>
            </a:r>
          </a:p>
          <a:p>
            <a:pPr lvl="1"/>
            <a:r>
              <a:rPr lang="fa-IR" sz="2900" dirty="0"/>
              <a:t>بهتر است </a:t>
            </a:r>
            <a:r>
              <a:rPr lang="fa-IR" sz="2900" dirty="0" err="1"/>
              <a:t>حتی‌الامکان</a:t>
            </a:r>
            <a:r>
              <a:rPr lang="fa-IR" sz="2900" dirty="0"/>
              <a:t> از امکانات </a:t>
            </a:r>
            <a:r>
              <a:rPr lang="en-US" sz="2900" dirty="0"/>
              <a:t>Files</a:t>
            </a:r>
            <a:r>
              <a:rPr lang="fa-IR" sz="2900" dirty="0"/>
              <a:t> به جای </a:t>
            </a:r>
            <a:r>
              <a:rPr lang="en-US" sz="2900" dirty="0"/>
              <a:t>File</a:t>
            </a:r>
            <a:r>
              <a:rPr lang="fa-IR" sz="2900" dirty="0"/>
              <a:t> استفاده کنیم</a:t>
            </a:r>
          </a:p>
          <a:p>
            <a:r>
              <a:rPr lang="fa-IR" dirty="0" smtClean="0"/>
              <a:t>امکانات این کلاس با کمک </a:t>
            </a:r>
            <a:r>
              <a:rPr lang="en-US" dirty="0" smtClean="0"/>
              <a:t>Path</a:t>
            </a:r>
            <a:r>
              <a:rPr lang="fa-IR" dirty="0" smtClean="0"/>
              <a:t> پیاده </a:t>
            </a:r>
            <a:r>
              <a:rPr lang="fa-IR" dirty="0" err="1" smtClean="0"/>
              <a:t>شده‌اند</a:t>
            </a:r>
            <a:endParaRPr lang="fa-IR" dirty="0" smtClean="0"/>
          </a:p>
          <a:p>
            <a:r>
              <a:rPr lang="fa-IR" dirty="0" smtClean="0"/>
              <a:t>امکانات و متدهای جدیدی نیز دارد</a:t>
            </a:r>
          </a:p>
          <a:p>
            <a:pPr lvl="1"/>
            <a:r>
              <a:rPr lang="fa-IR" dirty="0"/>
              <a:t>برای فایل‌های پیوندی </a:t>
            </a:r>
            <a:r>
              <a:rPr lang="fa-IR" dirty="0" smtClean="0"/>
              <a:t>نمادین (</a:t>
            </a:r>
            <a:r>
              <a:rPr lang="en-US" dirty="0" smtClean="0"/>
              <a:t>symbolic link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ویژگی‌های فایل‌ها</a:t>
            </a:r>
          </a:p>
          <a:p>
            <a:pPr lvl="1"/>
            <a:r>
              <a:rPr lang="fa-IR" dirty="0" smtClean="0"/>
              <a:t>و 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6208046"/>
          </a:xfrm>
          <a:prstGeom prst="rect">
            <a:avLst/>
          </a:prstGeom>
          <a:solidFill>
            <a:srgbClr val="EDF6FD"/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Path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"/home/</a:t>
            </a:r>
            <a:r>
              <a:rPr lang="en-US" sz="22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ali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/src.txt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exists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createDirectory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"/folder/</a:t>
            </a:r>
            <a:r>
              <a:rPr lang="en-US" sz="22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newfolder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4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createSymbolicLink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/home</a:t>
            </a:r>
            <a:r>
              <a:rPr lang="en-US" sz="2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/l.txt"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readAllBytes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readAllLines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writable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Path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"c:/folder/copy.txt"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copy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copy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StandardOpenOption.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APPEND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copy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"c:/folder/dest.txt"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4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48600" y="228600"/>
            <a:ext cx="1066800" cy="76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a-IR" sz="3200" b="1" cap="none" dirty="0" smtClean="0"/>
              <a:t>مثال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4569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کار با امکانات </a:t>
            </a:r>
            <a:r>
              <a:rPr lang="en-US" dirty="0" smtClean="0"/>
              <a:t>NIO.2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err="1" smtClean="0"/>
              <a:t>برنامه‌نویسی</a:t>
            </a:r>
            <a:r>
              <a:rPr lang="fa-IR" sz="2800" dirty="0" smtClean="0"/>
              <a:t> فایل</a:t>
            </a:r>
          </a:p>
          <a:p>
            <a:r>
              <a:rPr lang="fa-IR" sz="2800" dirty="0" smtClean="0"/>
              <a:t>مفهوم جریان (</a:t>
            </a:r>
            <a:r>
              <a:rPr lang="en-US" sz="2800" dirty="0" smtClean="0"/>
              <a:t>stream</a:t>
            </a:r>
            <a:r>
              <a:rPr lang="fa-IR" sz="2800" dirty="0" smtClean="0"/>
              <a:t>)</a:t>
            </a:r>
          </a:p>
          <a:p>
            <a:r>
              <a:rPr lang="fa-IR" sz="2800" dirty="0" smtClean="0"/>
              <a:t>جریان </a:t>
            </a:r>
            <a:r>
              <a:rPr lang="fa-IR" sz="2800" dirty="0" err="1" smtClean="0"/>
              <a:t>باینری</a:t>
            </a:r>
            <a:r>
              <a:rPr lang="fa-IR" sz="2800" dirty="0" smtClean="0"/>
              <a:t> و جریان متنی</a:t>
            </a:r>
          </a:p>
          <a:p>
            <a:r>
              <a:rPr lang="fa-IR" sz="2800" dirty="0" smtClean="0"/>
              <a:t>کلاس‌های جاوا برای </a:t>
            </a:r>
            <a:r>
              <a:rPr lang="fa-IR" sz="2800" dirty="0" err="1" smtClean="0"/>
              <a:t>برنامه‌نویسی</a:t>
            </a:r>
            <a:r>
              <a:rPr lang="fa-IR" sz="2800" dirty="0" smtClean="0"/>
              <a:t> فایل و جریان داده</a:t>
            </a:r>
          </a:p>
          <a:p>
            <a:pPr algn="l" rtl="0"/>
            <a:r>
              <a:rPr lang="en-US" sz="2800" dirty="0" smtClean="0"/>
              <a:t>File, Reader, Writer, </a:t>
            </a:r>
            <a:r>
              <a:rPr lang="en-US" sz="2800" dirty="0" err="1" smtClean="0"/>
              <a:t>InputStream</a:t>
            </a:r>
            <a:r>
              <a:rPr lang="en-US" sz="2800" dirty="0" smtClean="0"/>
              <a:t>, </a:t>
            </a:r>
            <a:r>
              <a:rPr lang="en-US" sz="2800" dirty="0" err="1" smtClean="0"/>
              <a:t>OutputStream</a:t>
            </a:r>
            <a:endParaRPr lang="en-US" sz="2800" dirty="0" smtClean="0"/>
          </a:p>
          <a:p>
            <a:pPr algn="l" rtl="0"/>
            <a:r>
              <a:rPr lang="en-US" sz="2800" dirty="0" smtClean="0"/>
              <a:t>Files, Path, Paths</a:t>
            </a:r>
          </a:p>
          <a:p>
            <a:r>
              <a:rPr lang="fa-IR" sz="2800" dirty="0"/>
              <a:t>مفهوم </a:t>
            </a:r>
            <a:r>
              <a:rPr lang="en-US" sz="2800" dirty="0"/>
              <a:t>Serialization</a:t>
            </a:r>
            <a:endParaRPr lang="fa-IR" sz="2800" dirty="0"/>
          </a:p>
          <a:p>
            <a:r>
              <a:rPr lang="fa-IR" sz="2800" dirty="0" err="1" smtClean="0"/>
              <a:t>برنامه‌های</a:t>
            </a:r>
            <a:r>
              <a:rPr lang="fa-IR" sz="2800" dirty="0" smtClean="0"/>
              <a:t> </a:t>
            </a:r>
            <a:r>
              <a:rPr lang="fa-IR" sz="2800" dirty="0" err="1" smtClean="0"/>
              <a:t>شبکه‌ای</a:t>
            </a:r>
            <a:r>
              <a:rPr lang="fa-IR" sz="2800" dirty="0" smtClean="0"/>
              <a:t> و  </a:t>
            </a:r>
            <a:r>
              <a:rPr lang="en-US" sz="2800" dirty="0" smtClean="0"/>
              <a:t>Socket Programming</a:t>
            </a:r>
            <a:endParaRPr lang="en-US" sz="2800" dirty="0"/>
          </a:p>
          <a:p>
            <a:pPr algn="r"/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6200"/>
            <a:ext cx="1562100" cy="17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/>
              <a:t>فصل </a:t>
            </a:r>
            <a:r>
              <a:rPr lang="fa-IR" sz="2800" dirty="0" smtClean="0"/>
              <a:t>15 کتاب </a:t>
            </a:r>
            <a:r>
              <a:rPr lang="fa-IR" sz="2800" dirty="0" err="1" smtClean="0"/>
              <a:t>دايتل</a:t>
            </a:r>
            <a:r>
              <a:rPr lang="fa-IR" sz="2700" dirty="0" smtClean="0"/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Java </a:t>
            </a:r>
            <a:r>
              <a:rPr lang="en-US" sz="2600" dirty="0">
                <a:solidFill>
                  <a:prstClr val="black"/>
                </a:solidFill>
              </a:rPr>
              <a:t>How to Program</a:t>
            </a:r>
            <a:r>
              <a:rPr lang="fa-IR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(</a:t>
            </a:r>
            <a:r>
              <a:rPr lang="en-US" sz="2600" dirty="0" err="1">
                <a:solidFill>
                  <a:prstClr val="black"/>
                </a:solidFill>
              </a:rPr>
              <a:t>Deitel</a:t>
            </a:r>
            <a:r>
              <a:rPr lang="en-US" sz="2600" dirty="0">
                <a:solidFill>
                  <a:prstClr val="black"/>
                </a:solidFill>
              </a:rPr>
              <a:t> &amp; </a:t>
            </a:r>
            <a:r>
              <a:rPr lang="en-US" sz="2600" dirty="0" err="1">
                <a:solidFill>
                  <a:prstClr val="black"/>
                </a:solidFill>
              </a:rPr>
              <a:t>Deitel</a:t>
            </a:r>
            <a:r>
              <a:rPr lang="en-US" sz="2600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sz="2800" dirty="0"/>
              <a:t>تمرين‌های همین </a:t>
            </a:r>
            <a:r>
              <a:rPr lang="fa-IR" sz="2800" dirty="0" smtClean="0"/>
              <a:t>فصل </a:t>
            </a:r>
            <a:r>
              <a:rPr lang="fa-IR" sz="2800" dirty="0"/>
              <a:t>از کتاب دايتل</a:t>
            </a:r>
          </a:p>
          <a:p>
            <a:endParaRPr lang="fa-IR" dirty="0" smtClean="0"/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857" y="2743200"/>
            <a:ext cx="264054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0" y="1894192"/>
            <a:ext cx="8384830" cy="5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err="1" smtClean="0"/>
              <a:t>برنامه‌ای</a:t>
            </a:r>
            <a:r>
              <a:rPr lang="fa-IR" dirty="0" smtClean="0"/>
              <a:t> بنویسید که محتوای یک فایل متنی را </a:t>
            </a:r>
            <a:r>
              <a:rPr lang="en-US" dirty="0" smtClean="0"/>
              <a:t>uppercase</a:t>
            </a:r>
            <a:r>
              <a:rPr lang="fa-IR" dirty="0" smtClean="0"/>
              <a:t> کند</a:t>
            </a:r>
          </a:p>
          <a:p>
            <a:r>
              <a:rPr lang="fa-IR" dirty="0" smtClean="0"/>
              <a:t>یک برنامه تحت شبکه بنویسید که شیئی از نوع </a:t>
            </a:r>
            <a:r>
              <a:rPr lang="en-US" dirty="0" smtClean="0"/>
              <a:t>Student</a:t>
            </a:r>
            <a:r>
              <a:rPr lang="fa-IR" dirty="0" smtClean="0"/>
              <a:t> را از یک برنامه به برنامه دیگر بفرستد</a:t>
            </a:r>
          </a:p>
          <a:p>
            <a:pPr lvl="1"/>
            <a:r>
              <a:rPr lang="fa-IR" dirty="0" smtClean="0"/>
              <a:t>در برنامه فرستنده اطلاعات را از کاربر بگیرید و در گیرنده برای کاربر چاپ کنید </a:t>
            </a:r>
          </a:p>
          <a:p>
            <a:pPr lvl="1"/>
            <a:r>
              <a:rPr lang="fa-IR" dirty="0" smtClean="0"/>
              <a:t>راهنمایی: برای ارسال شیء از </a:t>
            </a:r>
            <a:r>
              <a:rPr lang="en-US" dirty="0" smtClean="0"/>
              <a:t>Serialization</a:t>
            </a:r>
            <a:r>
              <a:rPr lang="fa-IR" dirty="0" smtClean="0"/>
              <a:t> استفاده کنید</a:t>
            </a:r>
          </a:p>
          <a:p>
            <a:pPr lvl="1"/>
            <a:r>
              <a:rPr lang="fa-IR" dirty="0" smtClean="0"/>
              <a:t>برخی از ويژگی‌های </a:t>
            </a:r>
            <a:r>
              <a:rPr lang="en-US" dirty="0" smtClean="0"/>
              <a:t>Student</a:t>
            </a:r>
            <a:r>
              <a:rPr lang="fa-IR" dirty="0" smtClean="0"/>
              <a:t> (مثل معدل کل) نباید ارسال شوند</a:t>
            </a:r>
          </a:p>
          <a:p>
            <a:pPr lvl="2"/>
            <a:r>
              <a:rPr lang="fa-IR" sz="2600" dirty="0" smtClean="0"/>
              <a:t>این ويژگی‌ها را </a:t>
            </a:r>
            <a:r>
              <a:rPr lang="en-US" sz="2600" dirty="0" smtClean="0"/>
              <a:t>transient</a:t>
            </a:r>
            <a:r>
              <a:rPr lang="fa-IR" sz="2600" dirty="0" smtClean="0"/>
              <a:t> کنید</a:t>
            </a:r>
          </a:p>
          <a:p>
            <a:r>
              <a:rPr lang="fa-IR" dirty="0" smtClean="0"/>
              <a:t>یک برنامه </a:t>
            </a:r>
            <a:r>
              <a:rPr lang="fa-IR" dirty="0" err="1" smtClean="0"/>
              <a:t>چَت</a:t>
            </a:r>
            <a:r>
              <a:rPr lang="fa-IR" dirty="0" smtClean="0"/>
              <a:t> (</a:t>
            </a:r>
            <a:r>
              <a:rPr lang="en-US" dirty="0" smtClean="0"/>
              <a:t>chat</a:t>
            </a:r>
            <a:r>
              <a:rPr lang="fa-IR" dirty="0" smtClean="0"/>
              <a:t>) متنی بنویسید</a:t>
            </a:r>
          </a:p>
          <a:p>
            <a:pPr lvl="1"/>
            <a:r>
              <a:rPr lang="fa-IR" dirty="0" smtClean="0"/>
              <a:t>دو کاربر از دو کامپیوتر مختلف بتوانند با هم </a:t>
            </a:r>
            <a:r>
              <a:rPr lang="fa-IR" dirty="0" err="1" smtClean="0"/>
              <a:t>چَت</a:t>
            </a:r>
            <a:r>
              <a:rPr lang="fa-IR" dirty="0" smtClean="0"/>
              <a:t> کنند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کاراکترها در </a:t>
            </a:r>
            <a:r>
              <a:rPr lang="fa-IR" dirty="0"/>
              <a:t>جاوا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a-IR" sz="2400" dirty="0"/>
              <a:t>جاوا از استاندارد </a:t>
            </a:r>
            <a:r>
              <a:rPr lang="en-US" sz="2400" dirty="0" smtClean="0"/>
              <a:t>Unicode</a:t>
            </a:r>
            <a:r>
              <a:rPr lang="fa-IR" sz="2400" dirty="0" smtClean="0"/>
              <a:t> برای </a:t>
            </a:r>
            <a:r>
              <a:rPr lang="fa-IR" sz="2400" dirty="0" err="1" smtClean="0"/>
              <a:t>کاراکترها</a:t>
            </a:r>
            <a:r>
              <a:rPr lang="fa-IR" sz="2400" dirty="0" smtClean="0"/>
              <a:t> </a:t>
            </a:r>
            <a:r>
              <a:rPr lang="fa-IR" sz="2400" dirty="0"/>
              <a:t>پشتیبانی می‌کند</a:t>
            </a:r>
          </a:p>
          <a:p>
            <a:pPr lvl="1">
              <a:lnSpc>
                <a:spcPct val="120000"/>
              </a:lnSpc>
            </a:pPr>
            <a:r>
              <a:rPr lang="fa-IR" sz="2200" dirty="0"/>
              <a:t>استانداردهای قدیمی‌تر </a:t>
            </a:r>
            <a:r>
              <a:rPr lang="fa-IR" sz="2200" dirty="0" smtClean="0"/>
              <a:t>مانند</a:t>
            </a:r>
            <a:r>
              <a:rPr lang="en-US" sz="2200" dirty="0" smtClean="0"/>
              <a:t>ASCII </a:t>
            </a:r>
            <a:r>
              <a:rPr lang="fa-IR" sz="2200" dirty="0" smtClean="0"/>
              <a:t> محدود </a:t>
            </a:r>
            <a:r>
              <a:rPr lang="fa-IR" sz="2200" dirty="0"/>
              <a:t>بود</a:t>
            </a:r>
          </a:p>
          <a:p>
            <a:pPr lvl="1">
              <a:lnSpc>
                <a:spcPct val="120000"/>
              </a:lnSpc>
            </a:pPr>
            <a:r>
              <a:rPr lang="fa-IR" sz="2200" dirty="0"/>
              <a:t>کاراکترهایی مثل حروف فارسی و ژاپنی در </a:t>
            </a:r>
            <a:r>
              <a:rPr lang="en-US" sz="2200" dirty="0" smtClean="0"/>
              <a:t>ASCII</a:t>
            </a:r>
            <a:r>
              <a:rPr lang="fa-IR" sz="2200" dirty="0" smtClean="0"/>
              <a:t> پشتیبانی </a:t>
            </a:r>
            <a:r>
              <a:rPr lang="fa-IR" sz="2200" dirty="0"/>
              <a:t>نمی‌شود</a:t>
            </a:r>
          </a:p>
          <a:p>
            <a:pPr>
              <a:lnSpc>
                <a:spcPct val="120000"/>
              </a:lnSpc>
            </a:pPr>
            <a:r>
              <a:rPr lang="fa-IR" sz="2400" dirty="0"/>
              <a:t>استاندارد </a:t>
            </a:r>
            <a:r>
              <a:rPr lang="en-US" sz="2400" dirty="0" smtClean="0"/>
              <a:t>Unicode</a:t>
            </a:r>
            <a:r>
              <a:rPr lang="fa-IR" sz="2400" dirty="0" smtClean="0"/>
              <a:t> یک مجموعه</a:t>
            </a:r>
            <a:r>
              <a:rPr lang="fa-IR" sz="1400" dirty="0" smtClean="0"/>
              <a:t> </a:t>
            </a:r>
            <a:r>
              <a:rPr lang="fa-IR" sz="2400" dirty="0" smtClean="0"/>
              <a:t>کاراکتر (</a:t>
            </a:r>
            <a:r>
              <a:rPr lang="en-US" sz="2400" dirty="0" smtClean="0"/>
              <a:t>character set</a:t>
            </a:r>
            <a:r>
              <a:rPr lang="fa-IR" sz="2400" dirty="0"/>
              <a:t> </a:t>
            </a:r>
            <a:r>
              <a:rPr lang="fa-IR" sz="2400" dirty="0" smtClean="0"/>
              <a:t>یا </a:t>
            </a:r>
            <a:r>
              <a:rPr lang="en-US" sz="2400" dirty="0" smtClean="0"/>
              <a:t>charset</a:t>
            </a:r>
            <a:r>
              <a:rPr lang="fa-IR" sz="2400" dirty="0" smtClean="0"/>
              <a:t>) است</a:t>
            </a:r>
            <a:endParaRPr lang="fa-IR" sz="2400" dirty="0"/>
          </a:p>
          <a:p>
            <a:pPr>
              <a:lnSpc>
                <a:spcPct val="120000"/>
              </a:lnSpc>
            </a:pPr>
            <a:r>
              <a:rPr lang="fa-IR" sz="2400" dirty="0"/>
              <a:t>هر کاراکتر، به صورت یک عدد در کامپیوتر ذخیره می‌شود</a:t>
            </a:r>
          </a:p>
          <a:p>
            <a:pPr>
              <a:lnSpc>
                <a:spcPct val="120000"/>
              </a:lnSpc>
            </a:pPr>
            <a:r>
              <a:rPr lang="fa-IR" sz="2400" dirty="0"/>
              <a:t>نحوه تبدیل کاراکتر به عدد </a:t>
            </a:r>
            <a:r>
              <a:rPr lang="fa-IR" sz="2400" dirty="0" smtClean="0"/>
              <a:t>توسط </a:t>
            </a:r>
            <a:r>
              <a:rPr lang="fa-IR" sz="2400" dirty="0"/>
              <a:t>روش‌های کدگذاری (</a:t>
            </a:r>
            <a:r>
              <a:rPr lang="en-US" sz="2400" dirty="0"/>
              <a:t>encoding</a:t>
            </a:r>
            <a:r>
              <a:rPr lang="fa-IR" sz="2400" dirty="0"/>
              <a:t>) </a:t>
            </a:r>
            <a:r>
              <a:rPr lang="fa-IR" sz="2400" dirty="0" smtClean="0"/>
              <a:t>تعیین </a:t>
            </a:r>
            <a:r>
              <a:rPr lang="fa-IR" sz="2400" dirty="0"/>
              <a:t>می‌شود</a:t>
            </a:r>
          </a:p>
          <a:p>
            <a:pPr lvl="1">
              <a:lnSpc>
                <a:spcPct val="120000"/>
              </a:lnSpc>
            </a:pPr>
            <a:r>
              <a:rPr lang="fa-IR" sz="2000" dirty="0"/>
              <a:t>روش‌های کدگذاری </a:t>
            </a:r>
            <a:r>
              <a:rPr lang="fa-IR" sz="2000" dirty="0" smtClean="0"/>
              <a:t>مختلفی </a:t>
            </a:r>
            <a:r>
              <a:rPr lang="fa-IR" sz="2000" dirty="0"/>
              <a:t>برای یونیکد ارائه شده است، مانند </a:t>
            </a:r>
            <a:r>
              <a:rPr lang="en-US" sz="2000" dirty="0" smtClean="0"/>
              <a:t>UTF</a:t>
            </a:r>
            <a:r>
              <a:rPr lang="en-US" sz="2000" dirty="0"/>
              <a:t>-</a:t>
            </a:r>
            <a:r>
              <a:rPr lang="en-US" sz="2000" dirty="0" smtClean="0"/>
              <a:t>8 </a:t>
            </a:r>
            <a:r>
              <a:rPr lang="en-US" sz="2000" dirty="0"/>
              <a:t>، </a:t>
            </a:r>
            <a:r>
              <a:rPr lang="en-US" sz="2000" dirty="0" smtClean="0"/>
              <a:t>UTF-16 </a:t>
            </a:r>
            <a:r>
              <a:rPr lang="fa-IR" sz="2000" dirty="0" smtClean="0"/>
              <a:t> و </a:t>
            </a:r>
            <a:r>
              <a:rPr lang="en-US" sz="2000" dirty="0" smtClean="0"/>
              <a:t>UTF-32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fa-IR" sz="2400" dirty="0"/>
              <a:t>جاوا از </a:t>
            </a:r>
            <a:r>
              <a:rPr lang="fa-IR" sz="2400" dirty="0" smtClean="0"/>
              <a:t>کدگذاری</a:t>
            </a:r>
            <a:r>
              <a:rPr lang="en-US" sz="2400" dirty="0" smtClean="0"/>
              <a:t>UTF-16 </a:t>
            </a:r>
            <a:r>
              <a:rPr lang="fa-IR" sz="2400" dirty="0" smtClean="0"/>
              <a:t> استفاده می‌کند </a:t>
            </a:r>
            <a:r>
              <a:rPr lang="fa-IR" sz="2200" dirty="0" smtClean="0"/>
              <a:t>(البته </a:t>
            </a:r>
            <a:r>
              <a:rPr lang="fa-IR" sz="2200" dirty="0" err="1" smtClean="0"/>
              <a:t>کدگذاری‌های</a:t>
            </a:r>
            <a:r>
              <a:rPr lang="fa-IR" sz="2200" dirty="0" smtClean="0"/>
              <a:t> دیگر هم پشتیبانی می‌شود)</a:t>
            </a:r>
          </a:p>
          <a:p>
            <a:pPr lvl="1">
              <a:lnSpc>
                <a:spcPct val="120000"/>
              </a:lnSpc>
            </a:pPr>
            <a:r>
              <a:rPr lang="fa-IR" sz="2200" dirty="0" smtClean="0"/>
              <a:t>هر </a:t>
            </a:r>
            <a:r>
              <a:rPr lang="fa-IR" sz="2200" dirty="0"/>
              <a:t>کاراکتر در </a:t>
            </a:r>
            <a:r>
              <a:rPr lang="en-US" sz="2200" dirty="0" smtClean="0"/>
              <a:t>UTF-16</a:t>
            </a:r>
            <a:r>
              <a:rPr lang="fa-IR" sz="2200" dirty="0" smtClean="0"/>
              <a:t> معمولاً در </a:t>
            </a:r>
            <a:r>
              <a:rPr lang="fa-IR" sz="2200" dirty="0"/>
              <a:t>دو بایت </a:t>
            </a:r>
            <a:r>
              <a:rPr lang="fa-IR" sz="2200" dirty="0" smtClean="0"/>
              <a:t>ذخیره </a:t>
            </a:r>
            <a:r>
              <a:rPr lang="fa-IR" sz="2200" dirty="0"/>
              <a:t>می‌شود</a:t>
            </a:r>
          </a:p>
          <a:p>
            <a:pPr>
              <a:lnSpc>
                <a:spcPct val="120000"/>
              </a:lnSpc>
            </a:pPr>
            <a:r>
              <a:rPr lang="fa-IR" sz="2300" dirty="0"/>
              <a:t>در قدیم، روش‌های </a:t>
            </a:r>
            <a:r>
              <a:rPr lang="fa-IR" sz="2300" dirty="0" smtClean="0"/>
              <a:t>کدگذاری </a:t>
            </a:r>
            <a:r>
              <a:rPr lang="fa-IR" sz="2300" dirty="0"/>
              <a:t>دیگری (غیریونیکد) رایج </a:t>
            </a:r>
            <a:r>
              <a:rPr lang="fa-IR" sz="2300" dirty="0" smtClean="0"/>
              <a:t>بودند</a:t>
            </a:r>
            <a:r>
              <a:rPr lang="fa-IR" sz="2300" dirty="0"/>
              <a:t>،</a:t>
            </a:r>
            <a:r>
              <a:rPr lang="fa-IR" sz="2300" dirty="0" smtClean="0"/>
              <a:t> </a:t>
            </a:r>
            <a:r>
              <a:rPr lang="fa-IR" sz="2300" dirty="0"/>
              <a:t>مثل </a:t>
            </a:r>
            <a:r>
              <a:rPr lang="en-US" sz="2300" dirty="0" smtClean="0"/>
              <a:t>Windows-1256</a:t>
            </a:r>
            <a:endParaRPr lang="en-US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71438"/>
            <a:ext cx="1382486" cy="13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93184"/>
            <a:ext cx="8763000" cy="5260016"/>
          </a:xfrm>
        </p:spPr>
        <p:txBody>
          <a:bodyPr>
            <a:normAutofit fontScale="92500" lnSpcReduction="20000"/>
          </a:bodyPr>
          <a:lstStyle/>
          <a:p>
            <a:r>
              <a:rPr lang="fa-IR" sz="2800" dirty="0" smtClean="0"/>
              <a:t>استاندارد </a:t>
            </a:r>
            <a:r>
              <a:rPr lang="en-US" sz="2800" dirty="0" smtClean="0"/>
              <a:t>Unicode</a:t>
            </a:r>
            <a:r>
              <a:rPr lang="fa-IR" sz="2800" dirty="0" smtClean="0"/>
              <a:t> و روش‌های </a:t>
            </a:r>
            <a:r>
              <a:rPr lang="en-US" sz="2800" dirty="0" smtClean="0"/>
              <a:t>UTF8</a:t>
            </a:r>
            <a:r>
              <a:rPr lang="fa-IR" sz="2800" dirty="0" smtClean="0"/>
              <a:t> و </a:t>
            </a:r>
            <a:r>
              <a:rPr lang="en-US" sz="2800" dirty="0" smtClean="0"/>
              <a:t>UTF16</a:t>
            </a:r>
            <a:r>
              <a:rPr lang="fa-IR" sz="2800" dirty="0" smtClean="0"/>
              <a:t> و </a:t>
            </a:r>
            <a:r>
              <a:rPr lang="en-US" sz="2800" dirty="0" smtClean="0"/>
              <a:t>UTF32</a:t>
            </a:r>
            <a:endParaRPr lang="fa-IR" sz="2800" dirty="0" smtClean="0"/>
          </a:p>
          <a:p>
            <a:r>
              <a:rPr lang="fa-IR" dirty="0"/>
              <a:t>سایر کلاس‌های </a:t>
            </a:r>
            <a:r>
              <a:rPr lang="en-US" dirty="0"/>
              <a:t>I/O</a:t>
            </a:r>
            <a:r>
              <a:rPr lang="fa-IR" dirty="0"/>
              <a:t> جاوا</a:t>
            </a:r>
          </a:p>
          <a:p>
            <a:pPr lvl="1"/>
            <a:r>
              <a:rPr lang="fa-IR" dirty="0" smtClean="0"/>
              <a:t>سایر امکانات </a:t>
            </a:r>
            <a:r>
              <a:rPr lang="en-US" dirty="0" err="1" smtClean="0"/>
              <a:t>io</a:t>
            </a:r>
            <a:r>
              <a:rPr lang="fa-IR" dirty="0" smtClean="0"/>
              <a:t> و </a:t>
            </a:r>
            <a:r>
              <a:rPr lang="en-US" dirty="0" smtClean="0"/>
              <a:t>NIO</a:t>
            </a:r>
            <a:r>
              <a:rPr lang="fa-IR" dirty="0" smtClean="0"/>
              <a:t> و </a:t>
            </a:r>
            <a:r>
              <a:rPr lang="en-US" dirty="0" smtClean="0"/>
              <a:t>NIO.2</a:t>
            </a:r>
            <a:endParaRPr lang="fa-IR" dirty="0"/>
          </a:p>
          <a:p>
            <a:r>
              <a:rPr lang="fa-IR" dirty="0"/>
              <a:t>الگوی </a:t>
            </a:r>
            <a:r>
              <a:rPr lang="fa-IR" dirty="0" smtClean="0"/>
              <a:t>طراحی </a:t>
            </a:r>
            <a:r>
              <a:rPr lang="en-US" dirty="0" smtClean="0"/>
              <a:t>Decorator</a:t>
            </a:r>
            <a:r>
              <a:rPr lang="fa-IR" dirty="0" smtClean="0"/>
              <a:t> </a:t>
            </a:r>
          </a:p>
          <a:p>
            <a:pPr lvl="1"/>
            <a:r>
              <a:rPr lang="fa-IR" dirty="0" smtClean="0"/>
              <a:t>کاربرد این الگو در کلاس‌های </a:t>
            </a:r>
            <a:r>
              <a:rPr lang="en-US" dirty="0" smtClean="0"/>
              <a:t>java.io</a:t>
            </a:r>
          </a:p>
          <a:p>
            <a:pPr lvl="1"/>
            <a:r>
              <a:rPr lang="fa-IR" dirty="0" smtClean="0"/>
              <a:t>الگوهای طراحی (</a:t>
            </a:r>
            <a:r>
              <a:rPr lang="en-US" dirty="0" smtClean="0"/>
              <a:t>Design Pattern</a:t>
            </a:r>
            <a:r>
              <a:rPr lang="fa-IR" dirty="0" smtClean="0"/>
              <a:t>)</a:t>
            </a:r>
            <a:endParaRPr lang="fa-IR" dirty="0"/>
          </a:p>
          <a:p>
            <a:r>
              <a:rPr lang="fa-IR" smtClean="0"/>
              <a:t>مفاهیم </a:t>
            </a:r>
            <a:r>
              <a:rPr lang="fa-IR" dirty="0" smtClean="0"/>
              <a:t>شبکه و </a:t>
            </a:r>
            <a:r>
              <a:rPr lang="fa-IR" dirty="0" err="1" smtClean="0"/>
              <a:t>برنامه‌نویسی</a:t>
            </a:r>
            <a:r>
              <a:rPr lang="fa-IR" dirty="0" smtClean="0"/>
              <a:t> شبکه </a:t>
            </a:r>
          </a:p>
          <a:p>
            <a:r>
              <a:rPr lang="fa-IR" dirty="0" smtClean="0"/>
              <a:t>کاربردهای </a:t>
            </a:r>
            <a:r>
              <a:rPr lang="en-US" dirty="0" smtClean="0"/>
              <a:t>serialization</a:t>
            </a:r>
            <a:r>
              <a:rPr lang="fa-IR" dirty="0" smtClean="0"/>
              <a:t> چیست؟</a:t>
            </a:r>
            <a:endParaRPr lang="en-US" dirty="0"/>
          </a:p>
          <a:p>
            <a:pPr lvl="1"/>
            <a:r>
              <a:rPr lang="fa-IR" dirty="0" smtClean="0"/>
              <a:t>مثال: </a:t>
            </a:r>
            <a:r>
              <a:rPr lang="en-US" dirty="0" smtClean="0"/>
              <a:t>RMI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828800" cy="12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داده (</a:t>
            </a:r>
            <a:r>
              <a:rPr lang="en-US" dirty="0" smtClean="0"/>
              <a:t>Stream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جریان (</a:t>
            </a:r>
            <a:r>
              <a:rPr lang="en-US" dirty="0" smtClean="0"/>
              <a:t>Streams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جریان اطلاعات به داخل برنامه یا خارج از یک برنامه، مانند: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ذخیره </a:t>
            </a:r>
            <a:r>
              <a:rPr lang="fa-IR" dirty="0"/>
              <a:t>و بازیابی از </a:t>
            </a:r>
            <a:r>
              <a:rPr lang="fa-IR" dirty="0" smtClean="0"/>
              <a:t>فایل</a:t>
            </a:r>
            <a:endParaRPr lang="en-US" dirty="0" smtClean="0"/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ارسال اطلاعات از طریق شبکه</a:t>
            </a:r>
            <a:endParaRPr lang="en-US" dirty="0" smtClean="0"/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تبادل داده با دستگاه‌های جانبی (مثلاً اسکنر)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و ...</a:t>
            </a:r>
            <a:endParaRPr lang="en-US" dirty="0"/>
          </a:p>
          <a:p>
            <a:r>
              <a:rPr lang="fa-IR" sz="2800" dirty="0" smtClean="0"/>
              <a:t>کتابخانه </a:t>
            </a:r>
            <a:r>
              <a:rPr lang="en-US" sz="2400" dirty="0" smtClean="0"/>
              <a:t>java.io</a:t>
            </a:r>
            <a:r>
              <a:rPr lang="fa-IR" sz="2400" dirty="0" smtClean="0"/>
              <a:t> </a:t>
            </a:r>
            <a:r>
              <a:rPr lang="fa-IR" sz="2800" dirty="0" smtClean="0"/>
              <a:t>کلاس‌های متنوعی برای کار با فایل‌ها و جریان‌ها دارد</a:t>
            </a:r>
          </a:p>
          <a:p>
            <a:r>
              <a:rPr lang="fa-IR" sz="2800" dirty="0" smtClean="0"/>
              <a:t>جریان ورودی به برنامه</a:t>
            </a:r>
            <a:r>
              <a:rPr lang="fa-IR" sz="2800" dirty="0"/>
              <a:t> </a:t>
            </a:r>
            <a:r>
              <a:rPr lang="fa-IR" sz="2800" dirty="0" smtClean="0"/>
              <a:t>(آن‌چه برنامه می‌خواند) : </a:t>
            </a:r>
            <a:r>
              <a:rPr lang="en-US" sz="2800" dirty="0" smtClean="0"/>
              <a:t>Input Stream</a:t>
            </a:r>
          </a:p>
          <a:p>
            <a:r>
              <a:rPr lang="fa-IR" sz="2800" dirty="0"/>
              <a:t>جریان </a:t>
            </a:r>
            <a:r>
              <a:rPr lang="fa-IR" sz="2800" dirty="0" smtClean="0"/>
              <a:t>خروجی از برنامه </a:t>
            </a:r>
            <a:r>
              <a:rPr lang="fa-IR" sz="2800" dirty="0"/>
              <a:t>(آن‌چه برنامه </a:t>
            </a:r>
            <a:r>
              <a:rPr lang="fa-IR" sz="2800" dirty="0" smtClean="0"/>
              <a:t>تولید می‌کند) </a:t>
            </a:r>
            <a:r>
              <a:rPr lang="fa-IR" sz="2800" dirty="0"/>
              <a:t>: </a:t>
            </a:r>
            <a:r>
              <a:rPr lang="en-US" sz="2800" dirty="0" smtClean="0"/>
              <a:t>Output Stream</a:t>
            </a:r>
            <a:endParaRPr lang="en-US" sz="2800" dirty="0"/>
          </a:p>
          <a:p>
            <a:endParaRPr lang="fa-IR" sz="2800" dirty="0"/>
          </a:p>
          <a:p>
            <a:endParaRPr lang="fa-IR" sz="2800" dirty="0" smtClean="0"/>
          </a:p>
        </p:txBody>
      </p:sp>
    </p:spTree>
    <p:extLst>
      <p:ext uri="{BB962C8B-B14F-4D97-AF65-F5344CB8AC3E}">
        <p14:creationId xmlns:p14="http://schemas.microsoft.com/office/powerpoint/2010/main" val="4619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6846</TotalTime>
  <Words>3826</Words>
  <Application>Microsoft Office PowerPoint</Application>
  <PresentationFormat>On-screen Show (4:3)</PresentationFormat>
  <Paragraphs>663</Paragraphs>
  <Slides>71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7" baseType="lpstr">
      <vt:lpstr>Arial Narrow</vt:lpstr>
      <vt:lpstr>Courier New</vt:lpstr>
      <vt:lpstr>新細明體</vt:lpstr>
      <vt:lpstr>B Lotus</vt:lpstr>
      <vt:lpstr>IranNastaliq</vt:lpstr>
      <vt:lpstr>B Nazanin</vt:lpstr>
      <vt:lpstr>Times New Roman</vt:lpstr>
      <vt:lpstr>Wingdings</vt:lpstr>
      <vt:lpstr>B Traffic</vt:lpstr>
      <vt:lpstr>Century Schoolbook</vt:lpstr>
      <vt:lpstr>Calibri</vt:lpstr>
      <vt:lpstr>B Titr</vt:lpstr>
      <vt:lpstr>Consolas</vt:lpstr>
      <vt:lpstr>Arial</vt:lpstr>
      <vt:lpstr>Wingdings 2</vt:lpstr>
      <vt:lpstr>Oriel</vt:lpstr>
      <vt:lpstr>فایل و ورودی/خروجی در جاوا Java IO and Files</vt:lpstr>
      <vt:lpstr>حقوق مؤلف</vt:lpstr>
      <vt:lpstr>سرفصل مطالب</vt:lpstr>
      <vt:lpstr>درباره فایل‌ها</vt:lpstr>
      <vt:lpstr>فایل</vt:lpstr>
      <vt:lpstr>انواع فایل</vt:lpstr>
      <vt:lpstr>کاراکترها در جاوا</vt:lpstr>
      <vt:lpstr>جریان داده (Stream)</vt:lpstr>
      <vt:lpstr>جریان (Streams)</vt:lpstr>
      <vt:lpstr>جریان ورودی و خروجی</vt:lpstr>
      <vt:lpstr>کلاس‌های Java IO</vt:lpstr>
      <vt:lpstr>بستن منبع (close)</vt:lpstr>
      <vt:lpstr>بستن منبع با کمک متد close()</vt:lpstr>
      <vt:lpstr>فایل‌های متنی</vt:lpstr>
      <vt:lpstr>کلاس FileReader</vt:lpstr>
      <vt:lpstr>کلاس FileReader</vt:lpstr>
      <vt:lpstr>مثال برای Writer : کلاس FileWriter</vt:lpstr>
      <vt:lpstr>خطای IOException</vt:lpstr>
      <vt:lpstr>جریان باینری</vt:lpstr>
      <vt:lpstr>جریان (Stream)</vt:lpstr>
      <vt:lpstr>کلاس FileInputStream</vt:lpstr>
      <vt:lpstr>کلاس FileOutputStream</vt:lpstr>
      <vt:lpstr>کلاس File</vt:lpstr>
      <vt:lpstr>کلاس File</vt:lpstr>
      <vt:lpstr>برخی از متدهای کلاس File</vt:lpstr>
      <vt:lpstr>نکته: مسیرها و نام فایل‌ها</vt:lpstr>
      <vt:lpstr>چند کلاس کمکی و مفید</vt:lpstr>
      <vt:lpstr>کلاس RandomAccessFile</vt:lpstr>
      <vt:lpstr>کلاس RandomAccessFile</vt:lpstr>
      <vt:lpstr>کلاس Scanner</vt:lpstr>
      <vt:lpstr>کلاس Formatter</vt:lpstr>
      <vt:lpstr>کلاس‌های Closeable</vt:lpstr>
      <vt:lpstr>امکان try-with-resources</vt:lpstr>
      <vt:lpstr>کوییز</vt:lpstr>
      <vt:lpstr>سؤال‌های کوتاه</vt:lpstr>
      <vt:lpstr>تمرین عملی</vt:lpstr>
      <vt:lpstr>تمرین</vt:lpstr>
      <vt:lpstr>برنامه‌نویسی تحت شبکه</vt:lpstr>
      <vt:lpstr>برنامه‌نویسی شبکه</vt:lpstr>
      <vt:lpstr>کلاس Socket</vt:lpstr>
      <vt:lpstr>مثال: نوشتن در سوکت</vt:lpstr>
      <vt:lpstr>خواندن از سوکت</vt:lpstr>
      <vt:lpstr>کلاس ServerSocket</vt:lpstr>
      <vt:lpstr>مثال برنامه سِرور</vt:lpstr>
      <vt:lpstr>مثال: برنامه کلاینت</vt:lpstr>
      <vt:lpstr>چند نکته</vt:lpstr>
      <vt:lpstr>مفهوم Serialization</vt:lpstr>
      <vt:lpstr>مفهوم Serialization</vt:lpstr>
      <vt:lpstr>اشیاء Serializable</vt:lpstr>
      <vt:lpstr>مثال</vt:lpstr>
      <vt:lpstr>مثال</vt:lpstr>
      <vt:lpstr>برخی کلاس‌های مهم</vt:lpstr>
      <vt:lpstr>برخی کلاس‌های مهم java.io</vt:lpstr>
      <vt:lpstr>برخی کلاس‌های مهم java.io (ادامه)</vt:lpstr>
      <vt:lpstr>الگوی طراحی Decorator در کلاس‌های java.io</vt:lpstr>
      <vt:lpstr>مثال</vt:lpstr>
      <vt:lpstr>کوییز</vt:lpstr>
      <vt:lpstr>PowerPoint Presentation</vt:lpstr>
      <vt:lpstr>امکانات جدید جاوا در زمینه IO</vt:lpstr>
      <vt:lpstr>امکانات NIO و NIO.2</vt:lpstr>
      <vt:lpstr>کلاس Paths و واسط Path</vt:lpstr>
      <vt:lpstr>کلاس java.nio.file.Files</vt:lpstr>
      <vt:lpstr>مثال</vt:lpstr>
      <vt:lpstr>تمرین عملی</vt:lpstr>
      <vt:lpstr>تمرین عملی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1007</cp:revision>
  <dcterms:created xsi:type="dcterms:W3CDTF">2006-08-16T00:00:00Z</dcterms:created>
  <dcterms:modified xsi:type="dcterms:W3CDTF">2018-09-23T12:55:43Z</dcterms:modified>
</cp:coreProperties>
</file>