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bookmarkIdSeed="2">
  <p:sldMasterIdLst>
    <p:sldMasterId id="2147483684" r:id="rId1"/>
  </p:sldMasterIdLst>
  <p:notesMasterIdLst>
    <p:notesMasterId r:id="rId66"/>
  </p:notesMasterIdLst>
  <p:sldIdLst>
    <p:sldId id="256" r:id="rId2"/>
    <p:sldId id="368" r:id="rId3"/>
    <p:sldId id="644" r:id="rId4"/>
    <p:sldId id="513" r:id="rId5"/>
    <p:sldId id="645" r:id="rId6"/>
    <p:sldId id="646" r:id="rId7"/>
    <p:sldId id="728" r:id="rId8"/>
    <p:sldId id="786" r:id="rId9"/>
    <p:sldId id="647" r:id="rId10"/>
    <p:sldId id="648" r:id="rId11"/>
    <p:sldId id="649" r:id="rId12"/>
    <p:sldId id="729" r:id="rId13"/>
    <p:sldId id="653" r:id="rId14"/>
    <p:sldId id="655" r:id="rId15"/>
    <p:sldId id="736" r:id="rId16"/>
    <p:sldId id="737" r:id="rId17"/>
    <p:sldId id="740" r:id="rId18"/>
    <p:sldId id="767" r:id="rId19"/>
    <p:sldId id="745" r:id="rId20"/>
    <p:sldId id="770" r:id="rId21"/>
    <p:sldId id="768" r:id="rId22"/>
    <p:sldId id="769" r:id="rId23"/>
    <p:sldId id="739" r:id="rId24"/>
    <p:sldId id="738" r:id="rId25"/>
    <p:sldId id="746" r:id="rId26"/>
    <p:sldId id="747" r:id="rId27"/>
    <p:sldId id="678" r:id="rId28"/>
    <p:sldId id="754" r:id="rId29"/>
    <p:sldId id="679" r:id="rId30"/>
    <p:sldId id="787" r:id="rId31"/>
    <p:sldId id="789" r:id="rId32"/>
    <p:sldId id="788" r:id="rId33"/>
    <p:sldId id="790" r:id="rId34"/>
    <p:sldId id="758" r:id="rId35"/>
    <p:sldId id="685" r:id="rId36"/>
    <p:sldId id="759" r:id="rId37"/>
    <p:sldId id="764" r:id="rId38"/>
    <p:sldId id="760" r:id="rId39"/>
    <p:sldId id="765" r:id="rId40"/>
    <p:sldId id="687" r:id="rId41"/>
    <p:sldId id="766" r:id="rId42"/>
    <p:sldId id="791" r:id="rId43"/>
    <p:sldId id="690" r:id="rId44"/>
    <p:sldId id="691" r:id="rId45"/>
    <p:sldId id="774" r:id="rId46"/>
    <p:sldId id="777" r:id="rId47"/>
    <p:sldId id="780" r:id="rId48"/>
    <p:sldId id="773" r:id="rId49"/>
    <p:sldId id="772" r:id="rId50"/>
    <p:sldId id="749" r:id="rId51"/>
    <p:sldId id="750" r:id="rId52"/>
    <p:sldId id="751" r:id="rId53"/>
    <p:sldId id="775" r:id="rId54"/>
    <p:sldId id="776" r:id="rId55"/>
    <p:sldId id="778" r:id="rId56"/>
    <p:sldId id="784" r:id="rId57"/>
    <p:sldId id="785" r:id="rId58"/>
    <p:sldId id="779" r:id="rId59"/>
    <p:sldId id="388" r:id="rId60"/>
    <p:sldId id="634" r:id="rId61"/>
    <p:sldId id="635" r:id="rId62"/>
    <p:sldId id="391" r:id="rId63"/>
    <p:sldId id="392" r:id="rId64"/>
    <p:sldId id="271" r:id="rId65"/>
  </p:sldIdLst>
  <p:sldSz cx="9144000" cy="6858000" type="screen4x3"/>
  <p:notesSz cx="6858000" cy="9144000"/>
  <p:embeddedFontLst>
    <p:embeddedFont>
      <p:font typeface="B Lotus" panose="00000400000000000000" pitchFamily="2" charset="-78"/>
      <p:regular r:id="rId67"/>
      <p:bold r:id="rId68"/>
    </p:embeddedFont>
    <p:embeddedFont>
      <p:font typeface="Wingdings 2" panose="05020102010507070707" pitchFamily="18" charset="2"/>
      <p:regular r:id="rId69"/>
    </p:embeddedFont>
    <p:embeddedFont>
      <p:font typeface="B Traffic" panose="00000400000000000000" pitchFamily="2" charset="-78"/>
      <p:regular r:id="rId70"/>
      <p:bold r:id="rId71"/>
    </p:embeddedFont>
    <p:embeddedFont>
      <p:font typeface="Comic Sans MS" panose="030F0702030302020204" pitchFamily="66" charset="0"/>
      <p:regular r:id="rId72"/>
      <p:bold r:id="rId73"/>
      <p:italic r:id="rId74"/>
      <p:boldItalic r:id="rId75"/>
    </p:embeddedFont>
    <p:embeddedFont>
      <p:font typeface="Century Schoolbook" panose="020B0604020202020204" charset="0"/>
      <p:regular r:id="rId76"/>
      <p:bold r:id="rId77"/>
      <p:italic r:id="rId78"/>
      <p:boldItalic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IranNastaliq" panose="02020505000000020003" pitchFamily="18" charset="0"/>
      <p:regular r:id="rId88"/>
    </p:embeddedFont>
    <p:embeddedFont>
      <p:font typeface="B Titr" panose="00000700000000000000" pitchFamily="2" charset="-78"/>
      <p:bold r:id="rId89"/>
    </p:embeddedFont>
    <p:embeddedFont>
      <p:font typeface="B Nazanin" panose="00000400000000000000" pitchFamily="2" charset="-78"/>
      <p:regular r:id="rId90"/>
      <p:bold r:id="rId91"/>
    </p:embeddedFont>
    <p:embeddedFont>
      <p:font typeface="Tahoma" panose="020B0604030504040204" pitchFamily="34" charset="0"/>
      <p:regular r:id="rId92"/>
      <p:bold r:id="rId9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E2FBF1"/>
    <a:srgbClr val="218F6A"/>
    <a:srgbClr val="F1FBF1"/>
    <a:srgbClr val="EDF6FD"/>
    <a:srgbClr val="F7D8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87604" autoAdjust="0"/>
  </p:normalViewPr>
  <p:slideViewPr>
    <p:cSldViewPr>
      <p:cViewPr varScale="1">
        <p:scale>
          <a:sx n="76" d="100"/>
          <a:sy n="76" d="100"/>
        </p:scale>
        <p:origin x="3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font" Target="fonts/font18.fntdata"/><Relationship Id="rId89" Type="http://schemas.openxmlformats.org/officeDocument/2006/relationships/font" Target="fonts/font2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24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0" Type="http://schemas.openxmlformats.org/officeDocument/2006/relationships/font" Target="fonts/font14.fntdata"/><Relationship Id="rId85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88" Type="http://schemas.openxmlformats.org/officeDocument/2006/relationships/font" Target="fonts/font22.fntdata"/><Relationship Id="rId91" Type="http://schemas.openxmlformats.org/officeDocument/2006/relationships/font" Target="fonts/font25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font" Target="fonts/font20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92" Type="http://schemas.openxmlformats.org/officeDocument/2006/relationships/font" Target="fonts/font2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87" Type="http://schemas.openxmlformats.org/officeDocument/2006/relationships/font" Target="fonts/font21.fntdata"/><Relationship Id="rId61" Type="http://schemas.openxmlformats.org/officeDocument/2006/relationships/slide" Target="slides/slide60.xml"/><Relationship Id="rId82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93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AC50E-AAF4-4701-9A9E-15C358ACDA17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315" y="4560570"/>
            <a:ext cx="5854572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415" tIns="46708" rIns="93415" bIns="46708"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04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E72C04-2080-4184-B64A-98A478745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99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19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برنامه‌نویسی چندنخی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؟؟؟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برنامه‌نویسی چندنخی</a:t>
            </a:r>
            <a:br>
              <a:rPr lang="fa-IR" dirty="0" smtClean="0"/>
            </a:br>
            <a:r>
              <a:rPr lang="en-US" sz="2800" dirty="0" smtClean="0"/>
              <a:t>Multi-Thread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پردازش‌ها و نخ‌ها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273550" y="1852643"/>
            <a:ext cx="756938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CPU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647700" y="240032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Ctr="1"/>
          <a:lstStyle/>
          <a:p>
            <a:endParaRPr lang="en-US" b="0" u="none">
              <a:solidFill>
                <a:schemeClr val="tx1"/>
              </a:solidFill>
              <a:latin typeface="Comic Sans MS" pitchFamily="74" charset="0"/>
              <a:cs typeface="Times New Roman (Hebrew)" charset="-79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028700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/>
            <a:r>
              <a:rPr lang="fa-IR" sz="2400" dirty="0" smtClean="0">
                <a:latin typeface="Comic Sans MS" pitchFamily="74" charset="0"/>
                <a:cs typeface="B Nazanin" panose="00000400000000000000" pitchFamily="2" charset="-78"/>
              </a:rPr>
              <a:t>برنامه چهارم</a:t>
            </a:r>
            <a:endParaRPr lang="en-US" sz="2400" b="0" u="none" dirty="0">
              <a:solidFill>
                <a:schemeClr val="tx1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4762500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r" rtl="1"/>
            <a:r>
              <a:rPr lang="fa-IR" sz="2400" dirty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برنامه </a:t>
            </a:r>
            <a:r>
              <a:rPr lang="fa-IR" sz="2400" dirty="0" smtClean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دوم</a:t>
            </a:r>
            <a:endParaRPr lang="en-US" sz="2400" dirty="0">
              <a:solidFill>
                <a:prstClr val="black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933700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r" rtl="1"/>
            <a:r>
              <a:rPr lang="fa-IR" sz="2400" dirty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برنامه </a:t>
            </a:r>
            <a:r>
              <a:rPr lang="fa-IR" sz="2400" dirty="0" smtClean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سوم</a:t>
            </a:r>
            <a:endParaRPr lang="en-US" sz="2400" dirty="0">
              <a:solidFill>
                <a:prstClr val="black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591300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r" rtl="1"/>
            <a:r>
              <a:rPr lang="fa-IR" sz="2400" dirty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برنامه </a:t>
            </a:r>
            <a:r>
              <a:rPr lang="fa-IR" sz="2400" dirty="0" smtClean="0">
                <a:solidFill>
                  <a:prstClr val="black"/>
                </a:solidFill>
                <a:latin typeface="Comic Sans MS" pitchFamily="74" charset="0"/>
                <a:cs typeface="B Nazanin" panose="00000400000000000000" pitchFamily="2" charset="-78"/>
              </a:rPr>
              <a:t>اول</a:t>
            </a:r>
            <a:endParaRPr lang="en-US" sz="2400" dirty="0">
              <a:solidFill>
                <a:prstClr val="black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4914900" y="27575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main</a:t>
            </a:r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4914900" y="35195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</a:t>
            </a:r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991100" y="51197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23124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 autoUpdateAnimBg="0"/>
      <p:bldP spid="98308" grpId="0" animBg="1" autoUpdateAnimBg="0"/>
      <p:bldP spid="98309" grpId="0" animBg="1" autoUpdateAnimBg="0"/>
      <p:bldP spid="98310" grpId="0" animBg="1" autoUpdateAnimBg="0"/>
      <p:bldP spid="98311" grpId="0" animBg="1" autoUpdateAnimBg="0"/>
      <p:bldP spid="98312" grpId="0" animBg="1" autoUpdateAnimBg="0"/>
      <p:bldP spid="98313" grpId="0" animBg="1" autoUpdateAnimBg="0"/>
      <p:bldP spid="98314" grpId="0" animBg="1" autoUpdateAnimBg="0"/>
      <p:bldP spid="983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مزایای همروندی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/>
              <a:t>همروندی</a:t>
            </a:r>
            <a:r>
              <a:rPr lang="fa-IR" dirty="0" smtClean="0"/>
              <a:t> در یک برنامه چه فوایدی دارد؟</a:t>
            </a:r>
          </a:p>
          <a:p>
            <a:pPr lvl="1"/>
            <a:r>
              <a:rPr lang="fa-IR" dirty="0" smtClean="0">
                <a:cs typeface="B Nazanin" pitchFamily="2" charset="-78"/>
              </a:rPr>
              <a:t>افزایش کارایی</a:t>
            </a:r>
          </a:p>
          <a:p>
            <a:pPr lvl="2"/>
            <a:r>
              <a:rPr lang="fa-IR" dirty="0" smtClean="0"/>
              <a:t>مثلاً </a:t>
            </a:r>
            <a:r>
              <a:rPr lang="fa-IR" dirty="0" smtClean="0">
                <a:cs typeface="B Nazanin" pitchFamily="2" charset="-78"/>
              </a:rPr>
              <a:t>اگر چند پردازنده و یا چند هسته پردازشی داشته باشیم</a:t>
            </a:r>
          </a:p>
          <a:p>
            <a:pPr lvl="2"/>
            <a:r>
              <a:rPr lang="fa-IR" dirty="0" smtClean="0"/>
              <a:t>کامپیوترهای چندپردازنده‌ای و پردازنده‌های چندهسته‌ای (</a:t>
            </a:r>
            <a:r>
              <a:rPr lang="fa-IR" sz="2200" dirty="0" smtClean="0"/>
              <a:t>مثل </a:t>
            </a:r>
            <a:r>
              <a:rPr lang="en-US" sz="2200" dirty="0" smtClean="0"/>
              <a:t>core i7</a:t>
            </a:r>
            <a:r>
              <a:rPr lang="fa-IR" dirty="0" smtClean="0"/>
              <a:t>)</a:t>
            </a:r>
            <a:endParaRPr lang="fa-IR" dirty="0" smtClean="0">
              <a:cs typeface="B Nazanin" pitchFamily="2" charset="-78"/>
            </a:endParaRPr>
          </a:p>
          <a:p>
            <a:pPr lvl="1"/>
            <a:r>
              <a:rPr lang="fa-IR" dirty="0" smtClean="0">
                <a:cs typeface="B Nazanin" pitchFamily="2" charset="-78"/>
              </a:rPr>
              <a:t>پیشرفت همزمان چند کار (مثلاً ذخیره و پردازش اطلاعات)</a:t>
            </a:r>
          </a:p>
          <a:p>
            <a:pPr lvl="1"/>
            <a:r>
              <a:rPr lang="fa-IR" dirty="0" smtClean="0">
                <a:cs typeface="B Nazanin" pitchFamily="2" charset="-78"/>
              </a:rPr>
              <a:t>برنامه‌های پاسخگو (همزمان با پردازش، تعامل با کاربر ممکن است)</a:t>
            </a:r>
          </a:p>
          <a:p>
            <a:r>
              <a:rPr lang="fa-IR" dirty="0" smtClean="0"/>
              <a:t>حتی بدون امکان اجرای موازی، امکان همروندی برنامه مفید است</a:t>
            </a:r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9291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نخ (</a:t>
            </a:r>
            <a:r>
              <a:rPr lang="en-US" dirty="0" smtClean="0"/>
              <a:t>Thread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مفهوم نخ (</a:t>
            </a:r>
            <a:r>
              <a:rPr lang="en-US" sz="3600" dirty="0" smtClean="0">
                <a:cs typeface="B Titr" pitchFamily="2" charset="-78"/>
              </a:rPr>
              <a:t>Thread</a:t>
            </a:r>
            <a:r>
              <a:rPr lang="fa-IR" sz="3600" dirty="0" smtClean="0">
                <a:cs typeface="B Titr" pitchFamily="2" charset="-78"/>
              </a:rPr>
              <a:t>) در برنامه‌نویسی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وقتی یک برنامه جاوا را اجرا می کنیم:</a:t>
            </a:r>
            <a:r>
              <a:rPr lang="fa-IR" dirty="0"/>
              <a:t/>
            </a:r>
            <a:br>
              <a:rPr lang="fa-IR" dirty="0"/>
            </a:br>
            <a:r>
              <a:rPr lang="fa-IR" dirty="0" smtClean="0">
                <a:cs typeface="B Nazanin" pitchFamily="2" charset="-78"/>
              </a:rPr>
              <a:t>یک نخ (</a:t>
            </a:r>
            <a:r>
              <a:rPr lang="en-US" dirty="0" smtClean="0">
                <a:cs typeface="B Nazanin" pitchFamily="2" charset="-78"/>
              </a:rPr>
              <a:t>thread</a:t>
            </a:r>
            <a:r>
              <a:rPr lang="fa-IR" dirty="0" smtClean="0">
                <a:cs typeface="B Nazanin" pitchFamily="2" charset="-78"/>
              </a:rPr>
              <a:t>) ایجاد می‌شود که متد </a:t>
            </a:r>
            <a:r>
              <a:rPr lang="en-US" dirty="0" smtClean="0">
                <a:cs typeface="B Nazanin" pitchFamily="2" charset="-78"/>
              </a:rPr>
              <a:t>main()</a:t>
            </a:r>
            <a:r>
              <a:rPr lang="fa-IR" dirty="0" smtClean="0">
                <a:cs typeface="B Nazanin" pitchFamily="2" charset="-78"/>
              </a:rPr>
              <a:t> را اجرا می‌کند</a:t>
            </a:r>
            <a:endParaRPr lang="en-US" dirty="0">
              <a:cs typeface="B Nazanin" pitchFamily="2" charset="-78"/>
            </a:endParaRPr>
          </a:p>
          <a:p>
            <a:r>
              <a:rPr lang="fa-IR" dirty="0" smtClean="0">
                <a:cs typeface="B Nazanin" pitchFamily="2" charset="-78"/>
              </a:rPr>
              <a:t>برنامه می‌تواند نخ‌های جدیدی ایجاد کند و سپس آن‌ها را اجرا کند</a:t>
            </a:r>
          </a:p>
          <a:p>
            <a:r>
              <a:rPr lang="fa-IR" dirty="0" smtClean="0"/>
              <a:t>نخ‌های مختلف به صورت همروند اجرا می‌شوند</a:t>
            </a:r>
          </a:p>
          <a:p>
            <a:pPr lvl="1"/>
            <a:r>
              <a:rPr lang="fa-IR" dirty="0" smtClean="0"/>
              <a:t>شاید به صورت موازی</a:t>
            </a:r>
            <a:endParaRPr lang="fa-IR" dirty="0" smtClean="0">
              <a:cs typeface="B Nazanin" pitchFamily="2" charset="-78"/>
            </a:endParaRPr>
          </a:p>
          <a:p>
            <a:pPr algn="r" rtl="1">
              <a:buNone/>
            </a:pPr>
            <a:endParaRPr lang="en-US" dirty="0">
              <a:cs typeface="B Nazanin" pitchFamily="2" charset="-78"/>
            </a:endParaRPr>
          </a:p>
        </p:txBody>
      </p:sp>
      <p:pic>
        <p:nvPicPr>
          <p:cNvPr id="1026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667000" cy="25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ایجاد نخ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 دو راه اولیه برای </a:t>
            </a:r>
            <a:r>
              <a:rPr lang="fa-IR" dirty="0" smtClean="0"/>
              <a:t>تعریف رفتار </a:t>
            </a:r>
            <a:r>
              <a:rPr lang="fa-IR" dirty="0"/>
              <a:t>یک نخ جدید در برنامه وجود </a:t>
            </a:r>
            <a:r>
              <a:rPr lang="fa-IR" dirty="0" smtClean="0"/>
              <a:t>دارد</a:t>
            </a:r>
          </a:p>
          <a:p>
            <a:r>
              <a:rPr lang="fa-IR" dirty="0"/>
              <a:t>در هر دو راه، کلاس جدیدی می‌سازیم </a:t>
            </a:r>
          </a:p>
          <a:p>
            <a:pPr marL="365760" lvl="1" indent="0">
              <a:buNone/>
            </a:pPr>
            <a:r>
              <a:rPr lang="fa-IR" dirty="0" smtClean="0"/>
              <a:t>1- کلاس جدید زیرکلاس </a:t>
            </a:r>
            <a:r>
              <a:rPr lang="en-US" dirty="0" err="1"/>
              <a:t>java.lang.Thread</a:t>
            </a:r>
            <a:r>
              <a:rPr lang="fa-IR" dirty="0"/>
              <a:t> باشد</a:t>
            </a:r>
          </a:p>
          <a:p>
            <a:pPr marL="365760" lvl="1" indent="0">
              <a:buNone/>
            </a:pPr>
            <a:r>
              <a:rPr lang="fa-IR" dirty="0" smtClean="0"/>
              <a:t>2- کلاس جدید واسط </a:t>
            </a:r>
            <a:r>
              <a:rPr lang="en-US" dirty="0" err="1"/>
              <a:t>java.lang.Runnable</a:t>
            </a:r>
            <a:r>
              <a:rPr lang="fa-IR" dirty="0"/>
              <a:t> را پیاده‌سازی کند</a:t>
            </a:r>
          </a:p>
          <a:p>
            <a:r>
              <a:rPr lang="fa-IR" dirty="0" smtClean="0"/>
              <a:t>متد </a:t>
            </a:r>
            <a:r>
              <a:rPr lang="en-US" dirty="0" smtClean="0"/>
              <a:t>run</a:t>
            </a:r>
            <a:r>
              <a:rPr lang="fa-IR" dirty="0" smtClean="0"/>
              <a:t> را در کلاس جدید پیاده‌سازی می‌کنیم</a:t>
            </a:r>
          </a:p>
          <a:p>
            <a:pPr lvl="1"/>
            <a:r>
              <a:rPr lang="fa-IR" dirty="0" smtClean="0"/>
              <a:t>این متد، دستورات نخ (</a:t>
            </a:r>
            <a:r>
              <a:rPr lang="en-US" dirty="0" smtClean="0"/>
              <a:t>thread</a:t>
            </a:r>
            <a:r>
              <a:rPr lang="fa-IR" dirty="0" smtClean="0"/>
              <a:t>) جدید را توصیف می‌کند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212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راه اول</a:t>
            </a:r>
            <a:endParaRPr lang="fa-I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sz="2400" dirty="0" smtClean="0"/>
          </a:p>
          <a:p>
            <a:endParaRPr lang="fa-IR" sz="2400" dirty="0"/>
          </a:p>
          <a:p>
            <a:endParaRPr lang="fa-IR" sz="2400" dirty="0" smtClean="0"/>
          </a:p>
          <a:p>
            <a:endParaRPr lang="fa-IR" sz="2400" dirty="0"/>
          </a:p>
          <a:p>
            <a:endParaRPr lang="fa-IR" sz="1200" dirty="0" smtClean="0"/>
          </a:p>
          <a:p>
            <a:endParaRPr lang="fa-IR" sz="1400" dirty="0" smtClean="0"/>
          </a:p>
          <a:p>
            <a:r>
              <a:rPr lang="fa-IR" sz="2400" dirty="0" smtClean="0"/>
              <a:t>راه </a:t>
            </a:r>
            <a:r>
              <a:rPr lang="fa-IR" sz="2400" dirty="0"/>
              <a:t>اول: </a:t>
            </a:r>
            <a:r>
              <a:rPr lang="fa-IR" sz="2400" dirty="0" smtClean="0"/>
              <a:t>ایجاد </a:t>
            </a:r>
            <a:r>
              <a:rPr lang="fa-IR" sz="2400" dirty="0"/>
              <a:t>زیرکلاس </a:t>
            </a:r>
            <a:r>
              <a:rPr lang="en-US" sz="2400" dirty="0" smtClean="0"/>
              <a:t>Thread</a:t>
            </a:r>
            <a:endParaRPr lang="fa-IR" sz="2400" dirty="0" smtClean="0"/>
          </a:p>
          <a:p>
            <a:r>
              <a:rPr lang="fa-IR" sz="2400" dirty="0" smtClean="0"/>
              <a:t>برای ایجاد نخ جدید: یک شیء از این کلاس بسازیم و متد </a:t>
            </a:r>
            <a:r>
              <a:rPr lang="en-US" sz="2400" dirty="0" smtClean="0"/>
              <a:t>start</a:t>
            </a:r>
            <a:r>
              <a:rPr lang="fa-IR" sz="2400" dirty="0" smtClean="0"/>
              <a:t> آن را فراخوانی کنیم</a:t>
            </a:r>
          </a:p>
          <a:p>
            <a:r>
              <a:rPr lang="fa-IR" sz="2400" dirty="0" smtClean="0"/>
              <a:t>برنامه فوق دو نخ (جریان اجرایی همروند) دارد </a:t>
            </a:r>
            <a:endParaRPr lang="en-US" sz="2400" dirty="0" smtClean="0"/>
          </a:p>
          <a:p>
            <a:pPr lvl="1"/>
            <a:r>
              <a:rPr lang="fa-IR" sz="2400" dirty="0" smtClean="0"/>
              <a:t>یکی </a:t>
            </a:r>
            <a:r>
              <a:rPr lang="en-US" sz="2400" dirty="0" smtClean="0"/>
              <a:t>Salam</a:t>
            </a:r>
            <a:r>
              <a:rPr lang="fa-IR" sz="2400" dirty="0" smtClean="0"/>
              <a:t> و </a:t>
            </a:r>
            <a:r>
              <a:rPr lang="en-US" sz="2400" dirty="0" err="1" smtClean="0"/>
              <a:t>Khodahafez</a:t>
            </a:r>
            <a:r>
              <a:rPr lang="fa-IR" sz="2400" dirty="0"/>
              <a:t> </a:t>
            </a:r>
            <a:r>
              <a:rPr lang="fa-IR" sz="2400" dirty="0" smtClean="0"/>
              <a:t>را چاپ می‌کند و دیگری </a:t>
            </a:r>
            <a:r>
              <a:rPr lang="en-US" sz="2400" dirty="0" smtClean="0"/>
              <a:t>Hello</a:t>
            </a:r>
            <a:r>
              <a:rPr lang="fa-IR" sz="2400" dirty="0" smtClean="0"/>
              <a:t> و </a:t>
            </a:r>
            <a:r>
              <a:rPr lang="en-US" sz="2400" dirty="0" smtClean="0"/>
              <a:t>Bye</a:t>
            </a:r>
            <a:endParaRPr lang="fa-IR" sz="2400" dirty="0"/>
          </a:p>
        </p:txBody>
      </p:sp>
      <p:sp>
        <p:nvSpPr>
          <p:cNvPr id="3" name="Rectangle 2"/>
          <p:cNvSpPr/>
          <p:nvPr/>
        </p:nvSpPr>
        <p:spPr>
          <a:xfrm>
            <a:off x="76200" y="76200"/>
            <a:ext cx="6699662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6934200" cy="2800767"/>
          </a:xfrm>
          <a:custGeom>
            <a:avLst/>
            <a:gdLst>
              <a:gd name="connsiteX0" fmla="*/ 0 w 6934200"/>
              <a:gd name="connsiteY0" fmla="*/ 0 h 2800767"/>
              <a:gd name="connsiteX1" fmla="*/ 6934200 w 6934200"/>
              <a:gd name="connsiteY1" fmla="*/ 0 h 2800767"/>
              <a:gd name="connsiteX2" fmla="*/ 6934200 w 6934200"/>
              <a:gd name="connsiteY2" fmla="*/ 2800767 h 2800767"/>
              <a:gd name="connsiteX3" fmla="*/ 0 w 6934200"/>
              <a:gd name="connsiteY3" fmla="*/ 2800767 h 2800767"/>
              <a:gd name="connsiteX4" fmla="*/ 0 w 6934200"/>
              <a:gd name="connsiteY4" fmla="*/ 0 h 2800767"/>
              <a:gd name="connsiteX0" fmla="*/ 0 w 6934200"/>
              <a:gd name="connsiteY0" fmla="*/ 0 h 2800767"/>
              <a:gd name="connsiteX1" fmla="*/ 6934200 w 6934200"/>
              <a:gd name="connsiteY1" fmla="*/ 0 h 2800767"/>
              <a:gd name="connsiteX2" fmla="*/ 6922324 w 6934200"/>
              <a:gd name="connsiteY2" fmla="*/ 1898242 h 2800767"/>
              <a:gd name="connsiteX3" fmla="*/ 0 w 6934200"/>
              <a:gd name="connsiteY3" fmla="*/ 2800767 h 2800767"/>
              <a:gd name="connsiteX4" fmla="*/ 0 w 6934200"/>
              <a:gd name="connsiteY4" fmla="*/ 0 h 28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00" h="2800767">
                <a:moveTo>
                  <a:pt x="0" y="0"/>
                </a:moveTo>
                <a:lnTo>
                  <a:pt x="6934200" y="0"/>
                </a:lnTo>
                <a:cubicBezTo>
                  <a:pt x="6930241" y="632747"/>
                  <a:pt x="6926283" y="1265495"/>
                  <a:pt x="6922324" y="1898242"/>
                </a:cubicBezTo>
                <a:lnTo>
                  <a:pt x="0" y="2800767"/>
                </a:lnTo>
                <a:lnTo>
                  <a:pt x="0" y="0"/>
                </a:lnTo>
                <a:close/>
              </a:path>
            </a:pathLst>
          </a:cu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ThreadExample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"Salam"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Khodahafez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7291392" y="1724561"/>
            <a:ext cx="1595309" cy="113877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Salam</a:t>
            </a:r>
          </a:p>
          <a:p>
            <a:pPr>
              <a:lnSpc>
                <a:spcPct val="85000"/>
              </a:lnSpc>
            </a:pPr>
            <a:r>
              <a:rPr lang="en-US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Khodahafez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Hello</a:t>
            </a: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Bye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6872" y="1103936"/>
            <a:ext cx="1712328" cy="572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خروجی محتمل: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0091" y="2976027"/>
            <a:ext cx="1595309" cy="113877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Salam</a:t>
            </a: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Hello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>
              <a:lnSpc>
                <a:spcPct val="85000"/>
              </a:lnSpc>
            </a:pPr>
            <a:r>
              <a:rPr lang="en-US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Khodahafez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Bye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012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راه </a:t>
            </a:r>
            <a:r>
              <a:rPr lang="fa-IR" dirty="0"/>
              <a:t>دوم: پیاده‌سازی واسط </a:t>
            </a:r>
            <a:r>
              <a:rPr lang="en-US" dirty="0" smtClean="0"/>
              <a:t>Runnable</a:t>
            </a:r>
            <a:endParaRPr lang="fa-I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sz="2400" dirty="0" smtClean="0"/>
          </a:p>
          <a:p>
            <a:endParaRPr lang="fa-IR" sz="2400" dirty="0"/>
          </a:p>
          <a:p>
            <a:endParaRPr lang="fa-IR" sz="2400" dirty="0" smtClean="0"/>
          </a:p>
          <a:p>
            <a:endParaRPr lang="fa-IR" sz="2400" dirty="0"/>
          </a:p>
          <a:p>
            <a:endParaRPr lang="fa-IR" sz="2400" dirty="0" smtClean="0"/>
          </a:p>
          <a:p>
            <a:endParaRPr lang="fa-IR" sz="2400" dirty="0" smtClean="0"/>
          </a:p>
          <a:p>
            <a:r>
              <a:rPr lang="fa-IR" sz="2400" dirty="0" smtClean="0"/>
              <a:t>برای ایجاد نخ جدید: یک شیء (مثلاً با نام </a:t>
            </a:r>
            <a:r>
              <a:rPr lang="en-US" sz="2400" dirty="0" smtClean="0"/>
              <a:t>r</a:t>
            </a:r>
            <a:r>
              <a:rPr lang="fa-IR" sz="2400" dirty="0" smtClean="0"/>
              <a:t>) از این کلاس جدید بسازیم </a:t>
            </a:r>
          </a:p>
          <a:p>
            <a:pPr lvl="1"/>
            <a:r>
              <a:rPr lang="fa-IR" sz="2400" dirty="0"/>
              <a:t>یک شیء از کلاس </a:t>
            </a:r>
            <a:r>
              <a:rPr lang="en-US" sz="2400" dirty="0"/>
              <a:t>Thread</a:t>
            </a:r>
            <a:r>
              <a:rPr lang="fa-IR" sz="2400" dirty="0"/>
              <a:t> بسازیم </a:t>
            </a:r>
            <a:r>
              <a:rPr lang="fa-IR" sz="2400" dirty="0" smtClean="0"/>
              <a:t>(مثلاً با نام </a:t>
            </a:r>
            <a:r>
              <a:rPr lang="en-US" sz="2400" dirty="0" smtClean="0"/>
              <a:t>t</a:t>
            </a:r>
            <a:r>
              <a:rPr lang="fa-IR" sz="2400" dirty="0" smtClean="0"/>
              <a:t>) و </a:t>
            </a:r>
            <a:r>
              <a:rPr lang="fa-IR" sz="2400" dirty="0"/>
              <a:t>در سازنده </a:t>
            </a:r>
            <a:r>
              <a:rPr lang="fa-IR" sz="2400" dirty="0" smtClean="0"/>
              <a:t>آن </a:t>
            </a:r>
            <a:r>
              <a:rPr lang="en-US" sz="2400" dirty="0" smtClean="0"/>
              <a:t>r</a:t>
            </a:r>
            <a:r>
              <a:rPr lang="fa-IR" sz="2400" dirty="0" smtClean="0"/>
              <a:t> را پاس کنیم</a:t>
            </a:r>
            <a:endParaRPr lang="fa-IR" sz="2400" dirty="0"/>
          </a:p>
          <a:p>
            <a:pPr lvl="1"/>
            <a:r>
              <a:rPr lang="fa-IR" sz="2400" dirty="0" smtClean="0"/>
              <a:t>متد </a:t>
            </a:r>
            <a:r>
              <a:rPr lang="en-US" sz="2400" dirty="0" smtClean="0"/>
              <a:t>start</a:t>
            </a:r>
            <a:r>
              <a:rPr lang="fa-IR" sz="2400" dirty="0" smtClean="0"/>
              <a:t> را روی </a:t>
            </a:r>
            <a:r>
              <a:rPr lang="en-US" sz="2400" dirty="0" smtClean="0"/>
              <a:t>t</a:t>
            </a:r>
            <a:r>
              <a:rPr lang="fa-IR" sz="2400" dirty="0" smtClean="0"/>
              <a:t> فراخوانی کنیم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119187"/>
            <a:ext cx="6699662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726359"/>
            <a:ext cx="6705600" cy="769441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428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دو سؤال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400" dirty="0" smtClean="0">
                <a:cs typeface="B Nazanin" pitchFamily="2" charset="-78"/>
              </a:rPr>
              <a:t>راه اول (زیرکلاس </a:t>
            </a:r>
            <a:r>
              <a:rPr lang="en-US" sz="2400" dirty="0" smtClean="0">
                <a:cs typeface="B Nazanin" pitchFamily="2" charset="-78"/>
              </a:rPr>
              <a:t>Thread</a:t>
            </a:r>
            <a:r>
              <a:rPr lang="fa-IR" sz="2400" dirty="0" smtClean="0">
                <a:cs typeface="B Nazanin" pitchFamily="2" charset="-78"/>
              </a:rPr>
              <a:t>) بهتر است یا راه دوم (پیاده‌سازی واسط </a:t>
            </a:r>
            <a:r>
              <a:rPr lang="en-US" sz="2400" dirty="0" smtClean="0">
                <a:cs typeface="B Nazanin" pitchFamily="2" charset="-78"/>
              </a:rPr>
              <a:t>Runnable</a:t>
            </a:r>
            <a:r>
              <a:rPr lang="fa-IR" sz="2400" dirty="0" smtClean="0">
                <a:cs typeface="B Nazanin" pitchFamily="2" charset="-78"/>
              </a:rPr>
              <a:t>) ؟</a:t>
            </a:r>
            <a:endParaRPr lang="en-US" sz="2400" dirty="0" smtClean="0">
              <a:cs typeface="B Nazanin" pitchFamily="2" charset="-78"/>
            </a:endParaRPr>
          </a:p>
          <a:p>
            <a:pPr lvl="1"/>
            <a:r>
              <a:rPr lang="fa-IR" sz="2400" dirty="0" smtClean="0"/>
              <a:t>هرچند راه اول پیاده‌سازی ساده‌تری دارد</a:t>
            </a:r>
          </a:p>
          <a:p>
            <a:pPr lvl="1"/>
            <a:r>
              <a:rPr lang="fa-IR" sz="2400" dirty="0" smtClean="0"/>
              <a:t>در راه دوم دست طراح بازتر است تا کلاس موردنظر از کلاسی دلخواه ارث‌بری کند</a:t>
            </a:r>
          </a:p>
          <a:p>
            <a:pPr lvl="2"/>
            <a:r>
              <a:rPr lang="fa-IR" dirty="0" smtClean="0"/>
              <a:t>اگر کلاس ما زیرکلاس </a:t>
            </a:r>
            <a:r>
              <a:rPr lang="en-US" dirty="0" smtClean="0"/>
              <a:t>Thread</a:t>
            </a:r>
            <a:r>
              <a:rPr lang="fa-IR" dirty="0" smtClean="0"/>
              <a:t> باشد نمی‌تواند از کلاس دیگری </a:t>
            </a:r>
            <a:r>
              <a:rPr lang="fa-IR" dirty="0" err="1" smtClean="0"/>
              <a:t>ارث‌بری</a:t>
            </a:r>
            <a:r>
              <a:rPr lang="fa-IR" dirty="0" smtClean="0"/>
              <a:t> کند</a:t>
            </a:r>
          </a:p>
          <a:p>
            <a:pPr lvl="2"/>
            <a:r>
              <a:rPr lang="fa-IR" dirty="0" smtClean="0"/>
              <a:t>معمولاً واسط </a:t>
            </a:r>
            <a:r>
              <a:rPr lang="en-US" dirty="0" smtClean="0"/>
              <a:t>Runnable</a:t>
            </a:r>
            <a:r>
              <a:rPr lang="fa-IR" dirty="0" smtClean="0"/>
              <a:t> </a:t>
            </a:r>
            <a:r>
              <a:rPr lang="fa-IR" dirty="0" err="1" smtClean="0"/>
              <a:t>پیاده‌سازی</a:t>
            </a:r>
            <a:r>
              <a:rPr lang="fa-IR" dirty="0" smtClean="0"/>
              <a:t> می‌شود</a:t>
            </a:r>
          </a:p>
          <a:p>
            <a:r>
              <a:rPr lang="fa-IR" sz="2400" dirty="0" smtClean="0"/>
              <a:t>چرا متد </a:t>
            </a:r>
            <a:r>
              <a:rPr lang="en-US" sz="2400" dirty="0" smtClean="0"/>
              <a:t>run</a:t>
            </a:r>
            <a:r>
              <a:rPr lang="fa-IR" sz="2400" dirty="0" smtClean="0"/>
              <a:t> را پیاده‌سازی می‌کنیم ولی متد </a:t>
            </a:r>
            <a:r>
              <a:rPr lang="en-US" sz="2400" dirty="0" smtClean="0"/>
              <a:t>start</a:t>
            </a:r>
            <a:r>
              <a:rPr lang="fa-IR" sz="2400" dirty="0" smtClean="0"/>
              <a:t> را فراخوانی می‌کنیم؟</a:t>
            </a:r>
          </a:p>
          <a:p>
            <a:pPr lvl="1"/>
            <a:r>
              <a:rPr lang="fa-IR" sz="2400" dirty="0" smtClean="0"/>
              <a:t>متد </a:t>
            </a:r>
            <a:r>
              <a:rPr lang="en-US" sz="2400" dirty="0" smtClean="0"/>
              <a:t>start</a:t>
            </a:r>
            <a:r>
              <a:rPr lang="fa-IR" sz="2400" dirty="0" smtClean="0"/>
              <a:t> یک متد خاص در کلاس </a:t>
            </a:r>
            <a:r>
              <a:rPr lang="en-US" sz="2400" dirty="0" smtClean="0"/>
              <a:t>Thread</a:t>
            </a:r>
            <a:r>
              <a:rPr lang="fa-IR" sz="2400" dirty="0" smtClean="0"/>
              <a:t> است</a:t>
            </a:r>
            <a:br>
              <a:rPr lang="fa-IR" sz="2400" dirty="0" smtClean="0"/>
            </a:br>
            <a:r>
              <a:rPr lang="fa-IR" sz="2400" dirty="0" smtClean="0"/>
              <a:t>که یک فرایند سطح پایین و سیستمی (ایجاد نخ جدید) را اجرا می‌کند</a:t>
            </a:r>
            <a:br>
              <a:rPr lang="fa-IR" sz="2400" dirty="0" smtClean="0"/>
            </a:br>
            <a:r>
              <a:rPr lang="fa-IR" sz="2400" dirty="0" smtClean="0"/>
              <a:t>و در نخ جدید، متد </a:t>
            </a:r>
            <a:r>
              <a:rPr lang="en-US" sz="2400" dirty="0" smtClean="0"/>
              <a:t>run</a:t>
            </a:r>
            <a:r>
              <a:rPr lang="fa-IR" sz="2400" dirty="0" smtClean="0"/>
              <a:t> را صدا می‌زند</a:t>
            </a:r>
          </a:p>
          <a:p>
            <a:pPr lvl="1"/>
            <a:r>
              <a:rPr lang="fa-IR" sz="2400" dirty="0"/>
              <a:t>فراخوانی </a:t>
            </a:r>
            <a:r>
              <a:rPr lang="fa-IR" sz="2400" dirty="0" smtClean="0"/>
              <a:t>متد </a:t>
            </a:r>
            <a:r>
              <a:rPr lang="en-US" sz="2400" dirty="0" smtClean="0"/>
              <a:t>run</a:t>
            </a:r>
            <a:r>
              <a:rPr lang="fa-IR" sz="2400" dirty="0" smtClean="0"/>
              <a:t> فراخوانی </a:t>
            </a:r>
            <a:r>
              <a:rPr lang="fa-IR" sz="2400" dirty="0"/>
              <a:t>تابعی معمولی است که به ایجاد </a:t>
            </a:r>
            <a:r>
              <a:rPr lang="fa-IR" sz="2400" dirty="0" smtClean="0"/>
              <a:t>نخ جدید منجر نمی‌شود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51" y="3352800"/>
            <a:ext cx="152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کلاس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متدهای </a:t>
            </a:r>
            <a:r>
              <a:rPr lang="en-US" sz="3600" dirty="0" smtClean="0">
                <a:cs typeface="B Titr" pitchFamily="2" charset="-78"/>
              </a:rPr>
              <a:t>Thread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25000"/>
              </a:lnSpc>
            </a:pPr>
            <a:r>
              <a:rPr lang="fa-IR" sz="2400" dirty="0" smtClean="0"/>
              <a:t>برای هر نخی که اجرا می‌شود، یک شیء از کلاس </a:t>
            </a:r>
            <a:r>
              <a:rPr lang="en-US" sz="2400" dirty="0" smtClean="0"/>
              <a:t>Thread</a:t>
            </a:r>
            <a:r>
              <a:rPr lang="fa-IR" sz="2400" dirty="0" smtClean="0"/>
              <a:t> ساخته شده است</a:t>
            </a:r>
          </a:p>
          <a:p>
            <a:pPr algn="r" rtl="1">
              <a:lnSpc>
                <a:spcPct val="125000"/>
              </a:lnSpc>
            </a:pPr>
            <a:r>
              <a:rPr lang="fa-IR" sz="2400" dirty="0" smtClean="0"/>
              <a:t>متدهای شیء </a:t>
            </a:r>
            <a:r>
              <a:rPr lang="en-US" sz="2400" dirty="0" smtClean="0"/>
              <a:t>Thread</a:t>
            </a:r>
            <a:r>
              <a:rPr lang="fa-IR" sz="2400" dirty="0" smtClean="0"/>
              <a:t> امکاناتی برای نخ متناظر ارائه </a:t>
            </a:r>
            <a:r>
              <a:rPr lang="fa-IR" sz="2400" dirty="0" err="1" smtClean="0"/>
              <a:t>می‌کن</a:t>
            </a:r>
            <a:r>
              <a:rPr lang="fa-IR" sz="2400" dirty="0" err="1"/>
              <a:t>ن</a:t>
            </a:r>
            <a:r>
              <a:rPr lang="fa-IR" sz="2400" dirty="0" err="1" smtClean="0"/>
              <a:t>د</a:t>
            </a:r>
            <a:endParaRPr lang="fa-IR" sz="2400" dirty="0" smtClean="0"/>
          </a:p>
          <a:p>
            <a:pPr algn="r" rtl="1">
              <a:lnSpc>
                <a:spcPct val="125000"/>
              </a:lnSpc>
            </a:pPr>
            <a:r>
              <a:rPr lang="fa-IR" sz="2400" dirty="0" smtClean="0"/>
              <a:t>متدهای کلاس </a:t>
            </a:r>
            <a:r>
              <a:rPr lang="en-US" sz="2400" dirty="0" smtClean="0"/>
              <a:t>Thread</a:t>
            </a:r>
            <a:endParaRPr lang="fa-IR" sz="2400" dirty="0" smtClean="0"/>
          </a:p>
          <a:p>
            <a:pPr lvl="1" algn="l" rtl="0">
              <a:lnSpc>
                <a:spcPct val="125000"/>
              </a:lnSpc>
            </a:pPr>
            <a:r>
              <a:rPr lang="en-US" sz="2400" dirty="0" smtClean="0"/>
              <a:t>run, start, </a:t>
            </a:r>
            <a:r>
              <a:rPr lang="en-US" sz="2400" dirty="0" err="1" smtClean="0"/>
              <a:t>getId</a:t>
            </a:r>
            <a:r>
              <a:rPr lang="en-US" sz="2400" dirty="0" smtClean="0"/>
              <a:t>, </a:t>
            </a:r>
            <a:r>
              <a:rPr lang="en-US" sz="2400" dirty="0" err="1" smtClean="0"/>
              <a:t>setPriority</a:t>
            </a:r>
            <a:r>
              <a:rPr lang="en-US" sz="2400" dirty="0" smtClean="0"/>
              <a:t>, </a:t>
            </a:r>
            <a:r>
              <a:rPr lang="en-US" sz="2400" dirty="0" err="1" smtClean="0"/>
              <a:t>setDaemon</a:t>
            </a:r>
            <a:r>
              <a:rPr lang="en-US" sz="2400" dirty="0" smtClean="0"/>
              <a:t>, …</a:t>
            </a:r>
          </a:p>
          <a:p>
            <a:pPr marL="548640" lvl="2">
              <a:lnSpc>
                <a:spcPct val="125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b="1" dirty="0" smtClean="0"/>
              <a:t>متد </a:t>
            </a:r>
            <a:r>
              <a:rPr lang="fa-IR" b="1" dirty="0"/>
              <a:t>استاتیک </a:t>
            </a:r>
            <a:r>
              <a:rPr lang="en-US" b="1" dirty="0" err="1"/>
              <a:t>currentThread</a:t>
            </a:r>
            <a:r>
              <a:rPr lang="fa-IR" b="1" dirty="0"/>
              <a:t> </a:t>
            </a:r>
            <a:r>
              <a:rPr lang="fa-IR" dirty="0"/>
              <a:t>: نخ جاری را </a:t>
            </a:r>
            <a:r>
              <a:rPr lang="fa-IR" dirty="0" err="1"/>
              <a:t>برمی‌گرداند</a:t>
            </a:r>
            <a:endParaRPr lang="fa-IR" dirty="0"/>
          </a:p>
          <a:p>
            <a:pPr marL="548640" lvl="2">
              <a:lnSpc>
                <a:spcPct val="125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fa-IR" sz="1500" b="1" dirty="0" smtClean="0"/>
          </a:p>
          <a:p>
            <a:pPr marL="548640" lvl="2">
              <a:lnSpc>
                <a:spcPct val="125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b="1" dirty="0" smtClean="0"/>
              <a:t>متد استاتیک </a:t>
            </a:r>
            <a:r>
              <a:rPr lang="en-US" b="1" dirty="0" smtClean="0"/>
              <a:t>sleep</a:t>
            </a:r>
            <a:r>
              <a:rPr lang="fa-IR" dirty="0" smtClean="0"/>
              <a:t> : نخ جاری مدتی به خواب می‌رود </a:t>
            </a:r>
            <a:br>
              <a:rPr lang="fa-IR" dirty="0" smtClean="0"/>
            </a:br>
            <a:r>
              <a:rPr lang="fa-IR" dirty="0" smtClean="0"/>
              <a:t>(اجرای آن به اندازه مشخصی متوقف می‌شود و سپس ادامه </a:t>
            </a:r>
            <a:r>
              <a:rPr lang="fa-IR" dirty="0" err="1" smtClean="0"/>
              <a:t>می‌یابد</a:t>
            </a:r>
            <a:r>
              <a:rPr lang="fa-IR" dirty="0" smtClean="0"/>
              <a:t>)</a:t>
            </a:r>
          </a:p>
          <a:p>
            <a:pPr marL="822960" lvl="3">
              <a:lnSpc>
                <a:spcPct val="125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نحوه فراخوانی: </a:t>
            </a:r>
            <a:r>
              <a:rPr lang="en-US" dirty="0" smtClean="0"/>
              <a:t>sleep(m)</a:t>
            </a:r>
            <a:r>
              <a:rPr lang="fa-IR" dirty="0" smtClean="0"/>
              <a:t> یا </a:t>
            </a:r>
            <a:r>
              <a:rPr lang="en-US" dirty="0" smtClean="0"/>
              <a:t>sleep(m, n)</a:t>
            </a:r>
            <a:endParaRPr lang="fa-IR" dirty="0" smtClean="0"/>
          </a:p>
          <a:p>
            <a:pPr marL="1097280" lvl="4">
              <a:lnSpc>
                <a:spcPct val="125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400" dirty="0" smtClean="0"/>
              <a:t>اجرای این نخ به مدت </a:t>
            </a:r>
            <a:r>
              <a:rPr lang="en-US" sz="2400" dirty="0" smtClean="0"/>
              <a:t>m</a:t>
            </a:r>
            <a:r>
              <a:rPr lang="fa-IR" sz="2400" dirty="0" smtClean="0"/>
              <a:t> میلی ثانیه و </a:t>
            </a:r>
            <a:r>
              <a:rPr lang="en-US" sz="2400" dirty="0" smtClean="0"/>
              <a:t>n</a:t>
            </a:r>
            <a:r>
              <a:rPr lang="fa-IR" sz="2400" dirty="0" smtClean="0"/>
              <a:t> نانوثانیه متوقف می‌شود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230" y="3836313"/>
            <a:ext cx="547137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55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smtClean="0"/>
              <a:t>بازنشر یا </a:t>
            </a:r>
            <a:r>
              <a:rPr lang="fa-IR" sz="3000" dirty="0"/>
              <a:t>تدریس </a:t>
            </a:r>
            <a:r>
              <a:rPr lang="fa-IR" sz="3000" dirty="0" smtClean="0"/>
              <a:t>آن‌چه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بازنشر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گاهی </a:t>
            </a:r>
            <a:r>
              <a:rPr lang="fa-IR" sz="2600" dirty="0"/>
              <a:t>لازم است کار یک نخ تمام شود، تا اجرای یک بخش از کد ادامه یابد</a:t>
            </a:r>
          </a:p>
          <a:p>
            <a:pPr lvl="1"/>
            <a:r>
              <a:rPr lang="fa-IR" sz="2600" dirty="0"/>
              <a:t>مثلاً </a:t>
            </a:r>
            <a:r>
              <a:rPr lang="fa-IR" sz="2600" dirty="0" smtClean="0"/>
              <a:t>نخ «ارسال پیام» متوقف شود تا کار نخ «جستجوی ویروس» تمام شود</a:t>
            </a:r>
            <a:endParaRPr lang="en-US" sz="2600" dirty="0"/>
          </a:p>
          <a:p>
            <a:r>
              <a:rPr lang="fa-IR" sz="2600" dirty="0" smtClean="0"/>
              <a:t>یک نخ می‌تواند تا اتمام یک نخ دیگر </a:t>
            </a:r>
            <a:r>
              <a:rPr lang="fa-IR" sz="2600" dirty="0"/>
              <a:t>منتظر </a:t>
            </a:r>
            <a:r>
              <a:rPr lang="fa-IR" sz="2600" dirty="0" smtClean="0"/>
              <a:t>بماند (</a:t>
            </a:r>
            <a:r>
              <a:rPr lang="fa-IR" sz="2600" dirty="0" err="1" smtClean="0"/>
              <a:t>موقتاً</a:t>
            </a:r>
            <a:r>
              <a:rPr lang="fa-IR" sz="2600" dirty="0" smtClean="0"/>
              <a:t> متوقف شود)</a:t>
            </a:r>
            <a:endParaRPr lang="fa-IR" sz="2600" dirty="0"/>
          </a:p>
          <a:p>
            <a:r>
              <a:rPr lang="fa-IR" sz="2600" dirty="0" smtClean="0"/>
              <a:t>این کار با کمک متد </a:t>
            </a:r>
            <a:r>
              <a:rPr lang="en-US" sz="2600" dirty="0" smtClean="0"/>
              <a:t>join</a:t>
            </a:r>
            <a:r>
              <a:rPr lang="fa-IR" sz="2600" dirty="0" smtClean="0"/>
              <a:t> انجام می‌شود</a:t>
            </a:r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fa-IR" sz="2600" dirty="0" smtClean="0"/>
              <a:t>نکته: </a:t>
            </a:r>
            <a:br>
              <a:rPr lang="fa-IR" sz="2600" dirty="0" smtClean="0"/>
            </a:br>
            <a:r>
              <a:rPr lang="fa-IR" sz="2400" dirty="0" smtClean="0"/>
              <a:t>متدهای </a:t>
            </a:r>
            <a:r>
              <a:rPr lang="en-US" sz="2400" dirty="0" smtClean="0"/>
              <a:t>sleep</a:t>
            </a:r>
            <a:r>
              <a:rPr lang="fa-IR" sz="2400" dirty="0" smtClean="0"/>
              <a:t> </a:t>
            </a:r>
            <a:r>
              <a:rPr lang="fa-IR" sz="2000" dirty="0" smtClean="0"/>
              <a:t>و </a:t>
            </a:r>
            <a:r>
              <a:rPr lang="en-US" sz="2400" dirty="0" smtClean="0"/>
              <a:t>join</a:t>
            </a:r>
            <a:r>
              <a:rPr lang="fa-IR" sz="2200" dirty="0" smtClean="0"/>
              <a:t> </a:t>
            </a:r>
            <a:r>
              <a:rPr lang="fa-IR" sz="2400" dirty="0" smtClean="0"/>
              <a:t>ممکن است خطای</a:t>
            </a:r>
            <a:r>
              <a:rPr lang="en-US" sz="2400" dirty="0" err="1" smtClean="0"/>
              <a:t>InterruptedException</a:t>
            </a:r>
            <a:r>
              <a:rPr lang="en-US" sz="2400" dirty="0" smtClean="0"/>
              <a:t> </a:t>
            </a:r>
            <a:r>
              <a:rPr lang="fa-IR" sz="2400" dirty="0" smtClean="0"/>
              <a:t> پرتاب کنند</a:t>
            </a:r>
          </a:p>
          <a:p>
            <a:pPr lvl="1"/>
            <a:r>
              <a:rPr lang="fa-IR" sz="2400" dirty="0" smtClean="0"/>
              <a:t>توضیح بیشتر درباره این خطا در ادامه خواهد آمد</a:t>
            </a:r>
            <a:endParaRPr lang="en-US" sz="2400" dirty="0"/>
          </a:p>
          <a:p>
            <a:pPr marL="548640" lvl="2">
              <a:lnSpc>
                <a:spcPct val="120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en-US" dirty="0"/>
          </a:p>
          <a:p>
            <a:pPr marL="548640" lvl="2">
              <a:lnSpc>
                <a:spcPct val="120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en-US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3594318"/>
            <a:ext cx="670560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virusScan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VirusScanThread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virusScan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prepareEmail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virusScan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55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اولویت نخ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اولویت (</a:t>
            </a:r>
            <a:r>
              <a:rPr lang="en-US" sz="2600" dirty="0" smtClean="0"/>
              <a:t>priority</a:t>
            </a:r>
            <a:r>
              <a:rPr lang="fa-IR" sz="2600" dirty="0" smtClean="0"/>
              <a:t>) یک نخ قابل تنظیم است</a:t>
            </a:r>
          </a:p>
          <a:p>
            <a:r>
              <a:rPr lang="fa-IR" sz="2600" dirty="0" smtClean="0"/>
              <a:t>اولویت نخ، با کمک متد </a:t>
            </a:r>
            <a:r>
              <a:rPr lang="en-US" sz="2600" dirty="0" err="1"/>
              <a:t>setPriority</a:t>
            </a:r>
            <a:r>
              <a:rPr lang="fa-IR" sz="2600" dirty="0" smtClean="0"/>
              <a:t> تغییر می‌کند</a:t>
            </a:r>
          </a:p>
          <a:p>
            <a:r>
              <a:rPr lang="fa-IR" sz="2600" dirty="0" smtClean="0"/>
              <a:t>اولویت یک عدد بین 1 تا 10 است که میزان اهمیت نخ را نشان می‌دهد</a:t>
            </a:r>
          </a:p>
          <a:p>
            <a:r>
              <a:rPr lang="fa-IR" sz="2600" dirty="0" smtClean="0"/>
              <a:t>سیستم‌عامل سعی می‌کند نخ‌های بااولویت بالا را بیشتر اجرا کند</a:t>
            </a:r>
          </a:p>
          <a:p>
            <a:pPr lvl="1"/>
            <a:r>
              <a:rPr lang="fa-IR" sz="2400" dirty="0" smtClean="0"/>
              <a:t>زمان بیشتری از </a:t>
            </a:r>
            <a:r>
              <a:rPr lang="en-US" sz="2400" dirty="0" smtClean="0"/>
              <a:t>CPU</a:t>
            </a:r>
            <a:r>
              <a:rPr lang="fa-IR" sz="2400" dirty="0" smtClean="0"/>
              <a:t> به نخ‌های بااولویت تخصیص می‌یابد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4302204"/>
            <a:ext cx="57912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.setPriority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MAX_PRIORITY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5303874"/>
            <a:ext cx="31242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MIN_PRIORITY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NORM_PRIORITY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MAX_PRIORITY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 10;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3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نخ‌های شبح (</a:t>
            </a:r>
            <a:r>
              <a:rPr lang="en-US" sz="3600" dirty="0" smtClean="0">
                <a:cs typeface="B Titr" pitchFamily="2" charset="-78"/>
              </a:rPr>
              <a:t>Daemon Threads</a:t>
            </a:r>
            <a:r>
              <a:rPr lang="fa-IR" sz="3600" dirty="0" smtClean="0">
                <a:cs typeface="B Titr" pitchFamily="2" charset="-78"/>
              </a:rPr>
              <a:t>)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600" dirty="0" smtClean="0"/>
              <a:t>نوع خاصی از نخ‌ها هستند که در پس‌زمینه اجرا می‌شوند</a:t>
            </a:r>
          </a:p>
          <a:p>
            <a:pPr algn="r" rtl="1"/>
            <a:r>
              <a:rPr lang="fa-IR" sz="2600" dirty="0" smtClean="0"/>
              <a:t>معمولاً خدماتی به سایر نخ‌ها ارائه می کنند و مستقلاً و به تنهایی معنا ندارند</a:t>
            </a:r>
          </a:p>
          <a:p>
            <a:pPr algn="r" rtl="1"/>
            <a:r>
              <a:rPr lang="fa-IR" sz="2600" dirty="0" smtClean="0"/>
              <a:t>مثلاً زباله‌روب (</a:t>
            </a:r>
            <a:r>
              <a:rPr lang="en-US" sz="2600" dirty="0" smtClean="0"/>
              <a:t>garbage collector</a:t>
            </a:r>
            <a:r>
              <a:rPr lang="fa-IR" sz="2600" dirty="0" smtClean="0"/>
              <a:t>) یک </a:t>
            </a:r>
            <a:r>
              <a:rPr lang="en-US" sz="2600" dirty="0" smtClean="0"/>
              <a:t>daemon thread</a:t>
            </a:r>
            <a:r>
              <a:rPr lang="fa-IR" sz="2600" dirty="0" smtClean="0"/>
              <a:t> است</a:t>
            </a:r>
          </a:p>
          <a:p>
            <a:pPr algn="r"/>
            <a:r>
              <a:rPr lang="fa-IR" sz="2600" dirty="0" smtClean="0"/>
              <a:t>از آن‌جا که اجرای مستقل و تنهای آن‌ها بی‌معنی است:</a:t>
            </a:r>
          </a:p>
          <a:p>
            <a:pPr lvl="1"/>
            <a:r>
              <a:rPr lang="fa-IR" sz="2400" dirty="0" smtClean="0"/>
              <a:t>اگر فقط نخ‌های شبح در یک برنامه زنده باشند و نخ‌های معمولی پایان یافته باشند</a:t>
            </a:r>
            <a:r>
              <a:rPr lang="fa-IR" sz="2400" dirty="0"/>
              <a:t>،</a:t>
            </a:r>
            <a:r>
              <a:rPr lang="fa-IR" sz="2400" dirty="0" smtClean="0"/>
              <a:t/>
            </a:r>
            <a:br>
              <a:rPr lang="fa-IR" sz="2400" dirty="0" smtClean="0"/>
            </a:br>
            <a:r>
              <a:rPr lang="en-US" sz="2400" dirty="0" smtClean="0"/>
              <a:t>JVM</a:t>
            </a:r>
            <a:r>
              <a:rPr lang="fa-IR" sz="2400" dirty="0" smtClean="0"/>
              <a:t> نخ‌های شبح را هم خاتمه می‌دهد و برنامه پایان می‌پذیرد</a:t>
            </a:r>
          </a:p>
          <a:p>
            <a:pPr algn="r" rtl="1"/>
            <a:r>
              <a:rPr lang="fa-IR" sz="2600" dirty="0" smtClean="0">
                <a:cs typeface="B Nazanin" pitchFamily="2" charset="-78"/>
              </a:rPr>
              <a:t>با استفاده از متد </a:t>
            </a:r>
            <a:r>
              <a:rPr lang="en-US" sz="2600" dirty="0" err="1" smtClean="0">
                <a:cs typeface="B Nazanin" pitchFamily="2" charset="-78"/>
              </a:rPr>
              <a:t>setDaemon</a:t>
            </a:r>
            <a:r>
              <a:rPr lang="en-US" sz="2600" dirty="0" smtClean="0">
                <a:cs typeface="B Nazanin" pitchFamily="2" charset="-78"/>
              </a:rPr>
              <a:t>()</a:t>
            </a:r>
            <a:r>
              <a:rPr lang="fa-IR" sz="2600" dirty="0" smtClean="0">
                <a:cs typeface="B Nazanin" pitchFamily="2" charset="-78"/>
              </a:rPr>
              <a:t> : نخ به صورت شبح یا معمولی تغییر می‌کند</a:t>
            </a:r>
          </a:p>
          <a:p>
            <a:pPr algn="r" rtl="1"/>
            <a:r>
              <a:rPr lang="fa-IR" sz="2600" dirty="0" smtClean="0">
                <a:cs typeface="B Nazanin" pitchFamily="2" charset="-78"/>
              </a:rPr>
              <a:t>مثال: </a:t>
            </a:r>
          </a:p>
          <a:p>
            <a:pPr algn="r" rtl="1"/>
            <a:endParaRPr lang="en-US" sz="2800" dirty="0">
              <a:cs typeface="B Nazanin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5334000"/>
            <a:ext cx="49530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10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6159"/>
            <a:ext cx="5791200" cy="6555641"/>
          </a:xfrm>
          <a:custGeom>
            <a:avLst/>
            <a:gdLst>
              <a:gd name="connsiteX0" fmla="*/ 0 w 5791200"/>
              <a:gd name="connsiteY0" fmla="*/ 0 h 6555641"/>
              <a:gd name="connsiteX1" fmla="*/ 5791200 w 5791200"/>
              <a:gd name="connsiteY1" fmla="*/ 0 h 6555641"/>
              <a:gd name="connsiteX2" fmla="*/ 5791200 w 5791200"/>
              <a:gd name="connsiteY2" fmla="*/ 6555641 h 6555641"/>
              <a:gd name="connsiteX3" fmla="*/ 0 w 5791200"/>
              <a:gd name="connsiteY3" fmla="*/ 6555641 h 6555641"/>
              <a:gd name="connsiteX4" fmla="*/ 0 w 5791200"/>
              <a:gd name="connsiteY4" fmla="*/ 0 h 6555641"/>
              <a:gd name="connsiteX0" fmla="*/ 0 w 5791200"/>
              <a:gd name="connsiteY0" fmla="*/ 0 h 6555641"/>
              <a:gd name="connsiteX1" fmla="*/ 5791200 w 5791200"/>
              <a:gd name="connsiteY1" fmla="*/ 0 h 6555641"/>
              <a:gd name="connsiteX2" fmla="*/ 5779325 w 5791200"/>
              <a:gd name="connsiteY2" fmla="*/ 5712493 h 6555641"/>
              <a:gd name="connsiteX3" fmla="*/ 0 w 5791200"/>
              <a:gd name="connsiteY3" fmla="*/ 6555641 h 6555641"/>
              <a:gd name="connsiteX4" fmla="*/ 0 w 5791200"/>
              <a:gd name="connsiteY4" fmla="*/ 0 h 655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6555641">
                <a:moveTo>
                  <a:pt x="0" y="0"/>
                </a:moveTo>
                <a:lnTo>
                  <a:pt x="5791200" y="0"/>
                </a:lnTo>
                <a:cubicBezTo>
                  <a:pt x="5787242" y="1904164"/>
                  <a:pt x="5783283" y="3808329"/>
                  <a:pt x="5779325" y="5712493"/>
                </a:cubicBezTo>
                <a:lnTo>
                  <a:pt x="0" y="65556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Threading{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R()).start();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T().start();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R()).start();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T().start();</a:t>
            </a:r>
          </a:p>
          <a:p>
            <a:pPr lvl="2"/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این برنامه چند نخ دارد</a:t>
            </a:r>
            <a:r>
              <a:rPr lang="fa-IR" sz="2400" dirty="0" smtClean="0"/>
              <a:t>؟</a:t>
            </a:r>
          </a:p>
          <a:p>
            <a:pPr lvl="1"/>
            <a:r>
              <a:rPr lang="fa-IR" sz="2400" dirty="0" smtClean="0"/>
              <a:t>پنج نخ</a:t>
            </a:r>
            <a:br>
              <a:rPr lang="fa-IR" sz="2400" dirty="0" smtClean="0"/>
            </a:br>
            <a:endParaRPr lang="fa-IR" sz="2400" dirty="0" smtClean="0"/>
          </a:p>
          <a:p>
            <a:r>
              <a:rPr lang="fa-IR" sz="2400" dirty="0" smtClean="0"/>
              <a:t>خروجی؟ </a:t>
            </a:r>
          </a:p>
          <a:p>
            <a:pPr lvl="1"/>
            <a:r>
              <a:rPr lang="fa-IR" sz="2400" dirty="0" smtClean="0"/>
              <a:t>دو بار از</a:t>
            </a:r>
            <a:r>
              <a:rPr lang="en-US" sz="2400" dirty="0" smtClean="0"/>
              <a:t> </a:t>
            </a:r>
            <a:r>
              <a:rPr lang="fa-IR" sz="2400" dirty="0" smtClean="0"/>
              <a:t>1 تا 100</a:t>
            </a:r>
          </a:p>
          <a:p>
            <a:pPr lvl="1"/>
            <a:r>
              <a:rPr lang="fa-IR" sz="2400" dirty="0" smtClean="0"/>
              <a:t>دو بار از </a:t>
            </a:r>
            <a:r>
              <a:rPr lang="en-US" sz="2400" dirty="0" smtClean="0"/>
              <a:t>A</a:t>
            </a:r>
            <a:r>
              <a:rPr lang="fa-IR" sz="2400" dirty="0" smtClean="0"/>
              <a:t> تا </a:t>
            </a:r>
            <a:r>
              <a:rPr lang="en-US" sz="2400" dirty="0" smtClean="0"/>
              <a:t>Z</a:t>
            </a:r>
          </a:p>
          <a:p>
            <a:pPr lvl="1"/>
            <a:r>
              <a:rPr lang="fa-IR" sz="2400" dirty="0" smtClean="0"/>
              <a:t>یک بار از </a:t>
            </a:r>
            <a:r>
              <a:rPr lang="en-US" sz="2400" dirty="0" smtClean="0"/>
              <a:t>a</a:t>
            </a:r>
            <a:r>
              <a:rPr lang="fa-IR" sz="2400" dirty="0" smtClean="0"/>
              <a:t> تا </a:t>
            </a:r>
            <a:r>
              <a:rPr lang="en-US" sz="2400" dirty="0" smtClean="0"/>
              <a:t>z</a:t>
            </a:r>
            <a:endParaRPr lang="fa-IR" sz="2400" dirty="0" smtClean="0"/>
          </a:p>
          <a:p>
            <a:r>
              <a:rPr lang="fa-IR" sz="2400" dirty="0" smtClean="0"/>
              <a:t>اما ترتیب چاپ قابل </a:t>
            </a:r>
            <a:br>
              <a:rPr lang="fa-IR" sz="2400" dirty="0" smtClean="0"/>
            </a:br>
            <a:r>
              <a:rPr lang="fa-IR" sz="2400" dirty="0" smtClean="0"/>
              <a:t>پیش‌بینی نیست</a:t>
            </a:r>
          </a:p>
          <a:p>
            <a:pPr lvl="1"/>
            <a:r>
              <a:rPr lang="fa-IR" sz="2000" dirty="0" smtClean="0"/>
              <a:t>مثلاً شاید بعد از </a:t>
            </a:r>
            <a:r>
              <a:rPr lang="en-US" sz="2000" dirty="0" smtClean="0"/>
              <a:t>A</a:t>
            </a:r>
            <a:r>
              <a:rPr lang="fa-IR" sz="2000" dirty="0" smtClean="0"/>
              <a:t> عدد 1 و سپس </a:t>
            </a:r>
            <a:r>
              <a:rPr lang="en-US" sz="2000" dirty="0" smtClean="0"/>
              <a:t>a</a:t>
            </a:r>
            <a:r>
              <a:rPr lang="fa-IR" sz="2000" dirty="0" smtClean="0"/>
              <a:t> چاپ شود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2324" y="2814935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چاپ موارد زیر: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133600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main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و 4 نخ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همروند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جدید)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ایجاد چند نخ</a:t>
            </a:r>
          </a:p>
          <a:p>
            <a:r>
              <a:rPr lang="fa-IR" dirty="0" smtClean="0"/>
              <a:t>مرور همروندی نخ‌ها</a:t>
            </a:r>
          </a:p>
          <a:p>
            <a:pPr lvl="1"/>
            <a:r>
              <a:rPr lang="fa-IR" dirty="0" smtClean="0"/>
              <a:t>همزمان اجرا می‌شوند</a:t>
            </a:r>
          </a:p>
          <a:p>
            <a:pPr lvl="1"/>
            <a:r>
              <a:rPr lang="fa-IR" dirty="0" smtClean="0"/>
              <a:t>ممکن است در هر اجرا، ترتیب متفاوتی از اجرا داشته باشیم</a:t>
            </a:r>
          </a:p>
          <a:p>
            <a:r>
              <a:rPr lang="fa-IR" dirty="0" smtClean="0"/>
              <a:t>متد </a:t>
            </a:r>
            <a:r>
              <a:rPr lang="en-US" dirty="0" smtClean="0"/>
              <a:t>sleep</a:t>
            </a:r>
            <a:r>
              <a:rPr lang="fa-IR" dirty="0" smtClean="0"/>
              <a:t> و </a:t>
            </a:r>
            <a:r>
              <a:rPr lang="en-US" dirty="0" err="1" smtClean="0"/>
              <a:t>currentThread</a:t>
            </a:r>
            <a:endParaRPr lang="fa-IR" dirty="0" smtClean="0"/>
          </a:p>
          <a:p>
            <a:pPr lvl="1"/>
            <a:r>
              <a:rPr lang="fa-IR" dirty="0" smtClean="0"/>
              <a:t>متد </a:t>
            </a:r>
            <a:r>
              <a:rPr lang="en-US" dirty="0" err="1" smtClean="0"/>
              <a:t>getId</a:t>
            </a:r>
            <a:endParaRPr lang="en-US" dirty="0" smtClean="0"/>
          </a:p>
          <a:p>
            <a:r>
              <a:rPr lang="fa-IR" dirty="0" smtClean="0"/>
              <a:t>مرور این که هر نخ، پشته مخصوص خودش را دارد</a:t>
            </a:r>
          </a:p>
          <a:p>
            <a:pPr lvl="1"/>
            <a:r>
              <a:rPr lang="fa-IR" dirty="0" smtClean="0"/>
              <a:t>مشاهده پشته با کمک </a:t>
            </a:r>
            <a:r>
              <a:rPr lang="fa-IR" dirty="0" err="1"/>
              <a:t>دیباگ</a:t>
            </a:r>
            <a:r>
              <a:rPr lang="fa-IR" dirty="0"/>
              <a:t> </a:t>
            </a:r>
            <a:r>
              <a:rPr lang="fa-IR" dirty="0" smtClean="0"/>
              <a:t>کردن</a:t>
            </a:r>
          </a:p>
          <a:p>
            <a:pPr lvl="1"/>
            <a:r>
              <a:rPr lang="fa-IR" dirty="0" smtClean="0"/>
              <a:t>تأکید بر پیچیدگی </a:t>
            </a:r>
            <a:r>
              <a:rPr lang="fa-IR" dirty="0" err="1" smtClean="0"/>
              <a:t>دیباگ</a:t>
            </a:r>
            <a:r>
              <a:rPr lang="fa-IR" dirty="0" smtClean="0"/>
              <a:t> در </a:t>
            </a:r>
            <a:r>
              <a:rPr lang="fa-IR" dirty="0" err="1" smtClean="0"/>
              <a:t>برنامه‌های</a:t>
            </a:r>
            <a:r>
              <a:rPr lang="fa-IR" dirty="0" smtClean="0"/>
              <a:t> </a:t>
            </a:r>
            <a:r>
              <a:rPr lang="fa-IR" dirty="0" err="1" smtClean="0"/>
              <a:t>چندنخی</a:t>
            </a:r>
            <a:endParaRPr lang="en-US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>
                <a:cs typeface="B Titr" pitchFamily="2" charset="-78"/>
              </a:rPr>
              <a:t>بخش بحرانی </a:t>
            </a:r>
            <a:r>
              <a:rPr lang="fa-IR" sz="3200" dirty="0" smtClean="0">
                <a:cs typeface="B Titr" pitchFamily="2" charset="-78"/>
              </a:rPr>
              <a:t>(</a:t>
            </a:r>
            <a:r>
              <a:rPr lang="en-US" sz="3200" dirty="0" smtClean="0">
                <a:cs typeface="B Titr" pitchFamily="2" charset="-78"/>
              </a:rPr>
              <a:t>Critical Section</a:t>
            </a:r>
            <a:r>
              <a:rPr lang="fa-IR" sz="3200" dirty="0" smtClean="0">
                <a:cs typeface="B Titr" pitchFamily="2" charset="-78"/>
              </a:rPr>
              <a:t>)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نکته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/>
              <a:t>قبلاً دیده بودیم که:</a:t>
            </a:r>
          </a:p>
          <a:p>
            <a:pPr lvl="1"/>
            <a:r>
              <a:rPr lang="fa-IR" sz="2500" dirty="0"/>
              <a:t>در حافظه هر برنامه، بخش‌هایی مثل پشته (</a:t>
            </a:r>
            <a:r>
              <a:rPr lang="en-US" sz="2500" dirty="0"/>
              <a:t>stack</a:t>
            </a:r>
            <a:r>
              <a:rPr lang="fa-IR" sz="2500" dirty="0"/>
              <a:t>) و </a:t>
            </a:r>
            <a:r>
              <a:rPr lang="en-US" sz="2500" dirty="0"/>
              <a:t>Heap</a:t>
            </a:r>
            <a:r>
              <a:rPr lang="fa-IR" sz="2500" dirty="0"/>
              <a:t> وجود دارد</a:t>
            </a:r>
          </a:p>
          <a:p>
            <a:pPr lvl="1"/>
            <a:r>
              <a:rPr lang="fa-IR" sz="2500" dirty="0"/>
              <a:t>متغیرهای محلی در پشته و اشیاء در </a:t>
            </a:r>
            <a:r>
              <a:rPr lang="en-US" sz="2500" dirty="0"/>
              <a:t>Heap</a:t>
            </a:r>
            <a:r>
              <a:rPr lang="fa-IR" sz="2500" dirty="0"/>
              <a:t> نگهداری می‌شوند</a:t>
            </a:r>
          </a:p>
          <a:p>
            <a:r>
              <a:rPr lang="fa-IR" sz="2600" dirty="0"/>
              <a:t>در واقع هر نخ، یک پشته مخصوص خودش دارد</a:t>
            </a:r>
          </a:p>
          <a:p>
            <a:r>
              <a:rPr lang="fa-IR" sz="2600" dirty="0"/>
              <a:t>مثلاً اگر دو نخ مختلف، یک متد یکسان را فراخوانی کنند،</a:t>
            </a:r>
            <a:br>
              <a:rPr lang="fa-IR" sz="2600" dirty="0"/>
            </a:br>
            <a:r>
              <a:rPr lang="fa-IR" sz="2500" dirty="0"/>
              <a:t>هر نخ، </a:t>
            </a:r>
            <a:r>
              <a:rPr lang="fa-IR" sz="2500" dirty="0" smtClean="0"/>
              <a:t>حافظه </a:t>
            </a:r>
            <a:r>
              <a:rPr lang="fa-IR" sz="2500" dirty="0"/>
              <a:t>مجزایی برای متغیرهای محلی آن متد، در پشته خودشان خواهند داشت</a:t>
            </a:r>
          </a:p>
          <a:p>
            <a:r>
              <a:rPr lang="fa-IR" sz="2600" dirty="0"/>
              <a:t>ولی همه نخ‌ها از حافظه </a:t>
            </a:r>
            <a:r>
              <a:rPr lang="en-US" sz="2600" dirty="0"/>
              <a:t>Heap</a:t>
            </a:r>
            <a:r>
              <a:rPr lang="fa-IR" sz="2600" dirty="0"/>
              <a:t> به‌طور مشترک استفاده می‌کنند</a:t>
            </a:r>
          </a:p>
          <a:p>
            <a:r>
              <a:rPr lang="fa-IR" sz="2600" dirty="0"/>
              <a:t>دو نخ مختلف، می‌توانند از یک شیء مشترک استفاده کنند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18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بخش‌های بحرانی </a:t>
            </a:r>
            <a:r>
              <a:rPr lang="fa-IR" dirty="0" smtClean="0"/>
              <a:t>(</a:t>
            </a:r>
            <a:r>
              <a:rPr lang="en-US" dirty="0" smtClean="0"/>
              <a:t>Critical Section</a:t>
            </a:r>
            <a:r>
              <a:rPr lang="fa-IR" dirty="0"/>
              <a:t>) 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/>
              <a:t>دو نخ مختلف، می‌توانند </a:t>
            </a:r>
            <a:r>
              <a:rPr lang="fa-IR" sz="2400" dirty="0" smtClean="0"/>
              <a:t>همزمان از </a:t>
            </a:r>
            <a:r>
              <a:rPr lang="fa-IR" sz="2400" dirty="0"/>
              <a:t>یک شیء مشترک استفاده </a:t>
            </a:r>
            <a:r>
              <a:rPr lang="fa-IR" sz="2400" dirty="0" smtClean="0"/>
              <a:t>کنند</a:t>
            </a:r>
          </a:p>
          <a:p>
            <a:r>
              <a:rPr lang="fa-IR" sz="2400" dirty="0" smtClean="0"/>
              <a:t>این وضعیت ممکن است مشکلاتی را ایجاد کند. مثال:</a:t>
            </a:r>
          </a:p>
          <a:p>
            <a:pPr lvl="1"/>
            <a:r>
              <a:rPr lang="fa-IR" sz="2300" dirty="0" smtClean="0"/>
              <a:t>همزمان که یک نخ در حال تغییر یک شیء است، یک نخ دیگر همان شیء را تغییر دهد</a:t>
            </a:r>
          </a:p>
          <a:p>
            <a:pPr lvl="1"/>
            <a:r>
              <a:rPr lang="fa-IR" sz="2300" dirty="0" smtClean="0"/>
              <a:t>در زمانی که یک نخ مشغول کار با یک فایل است، یک نخ دیگر آن فایل را ببندد</a:t>
            </a:r>
          </a:p>
          <a:p>
            <a:r>
              <a:rPr lang="fa-IR" sz="2400" dirty="0" smtClean="0"/>
              <a:t>بخش‌های بحرانی (</a:t>
            </a:r>
            <a:r>
              <a:rPr lang="en-US" sz="2400" dirty="0" smtClean="0"/>
              <a:t>critical section</a:t>
            </a:r>
            <a:r>
              <a:rPr lang="fa-IR" sz="2400" dirty="0" smtClean="0"/>
              <a:t>) :</a:t>
            </a:r>
            <a:br>
              <a:rPr lang="fa-IR" sz="2400" dirty="0" smtClean="0"/>
            </a:br>
            <a:r>
              <a:rPr lang="fa-IR" sz="2400" dirty="0" smtClean="0"/>
              <a:t>بخش‌هایی از برنامه که نمی‌خواهیم همزمان توسط چند نخ اجرا شوند</a:t>
            </a:r>
          </a:p>
          <a:p>
            <a:r>
              <a:rPr lang="fa-IR" sz="2400" dirty="0" smtClean="0"/>
              <a:t>اگر یک نخ وارد بخش بحرانی شد، نباید نخ دیگری وارد آن شود</a:t>
            </a:r>
          </a:p>
          <a:p>
            <a:pPr lvl="1"/>
            <a:r>
              <a:rPr lang="fa-IR" sz="2400" dirty="0" smtClean="0"/>
              <a:t>اجرای نخ دوم باید متوقف شود، تا زمانی که اجرای بخش بحرانی در نخ اول خاتمه یابد</a:t>
            </a:r>
          </a:p>
        </p:txBody>
      </p:sp>
    </p:spTree>
    <p:extLst>
      <p:ext uri="{BB962C8B-B14F-4D97-AF65-F5344CB8AC3E}">
        <p14:creationId xmlns:p14="http://schemas.microsoft.com/office/powerpoint/2010/main" val="40681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191000"/>
            <a:ext cx="7058025" cy="2258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سرفصل مطالب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2800" dirty="0"/>
              <a:t>مفهوم همروندی </a:t>
            </a:r>
            <a:r>
              <a:rPr lang="fa-IR" sz="2800" dirty="0" smtClean="0"/>
              <a:t>(</a:t>
            </a:r>
            <a:r>
              <a:rPr lang="en-US" sz="2800" dirty="0" smtClean="0"/>
              <a:t>Concurrency</a:t>
            </a:r>
            <a:r>
              <a:rPr lang="fa-IR" sz="2800" dirty="0"/>
              <a:t>) و برنامه‌های همروند</a:t>
            </a:r>
            <a:endParaRPr lang="en-US" sz="2800" dirty="0"/>
          </a:p>
          <a:p>
            <a:pPr algn="r" rtl="1">
              <a:lnSpc>
                <a:spcPct val="150000"/>
              </a:lnSpc>
            </a:pPr>
            <a:r>
              <a:rPr lang="fa-IR" sz="2800" dirty="0" smtClean="0"/>
              <a:t>نخ (</a:t>
            </a:r>
            <a:r>
              <a:rPr lang="en-US" sz="2800" dirty="0" smtClean="0"/>
              <a:t>Thread</a:t>
            </a:r>
            <a:r>
              <a:rPr lang="fa-IR" sz="2800" dirty="0" smtClean="0"/>
              <a:t>) و برنامه‌نویسی چندنخی (</a:t>
            </a:r>
            <a:r>
              <a:rPr lang="en-US" sz="2800" dirty="0" smtClean="0"/>
              <a:t>Multi-thread</a:t>
            </a:r>
            <a:r>
              <a:rPr lang="fa-IR" sz="2800" dirty="0"/>
              <a:t>)</a:t>
            </a:r>
            <a:endParaRPr lang="en-US" sz="2800" dirty="0" smtClean="0"/>
          </a:p>
          <a:p>
            <a:pPr algn="r" rtl="1">
              <a:lnSpc>
                <a:spcPct val="150000"/>
              </a:lnSpc>
            </a:pPr>
            <a:r>
              <a:rPr lang="fa-IR" sz="2800" dirty="0" smtClean="0"/>
              <a:t>همزمانی (</a:t>
            </a:r>
            <a:r>
              <a:rPr lang="en-US" sz="2800" dirty="0" smtClean="0"/>
              <a:t>Synchronization</a:t>
            </a:r>
            <a:r>
              <a:rPr lang="fa-IR" sz="2800" dirty="0" smtClean="0"/>
              <a:t>)</a:t>
            </a:r>
            <a:endParaRPr lang="en-US" sz="2800" dirty="0" smtClean="0"/>
          </a:p>
          <a:p>
            <a:pPr algn="r" rtl="1">
              <a:lnSpc>
                <a:spcPct val="150000"/>
              </a:lnSpc>
            </a:pPr>
            <a:r>
              <a:rPr lang="fa-IR" sz="2800" dirty="0" err="1" smtClean="0"/>
              <a:t>حالت‌های</a:t>
            </a:r>
            <a:r>
              <a:rPr lang="fa-IR" sz="2800" dirty="0" smtClean="0"/>
              <a:t> یک نخ (</a:t>
            </a:r>
            <a:r>
              <a:rPr lang="en-US" sz="2800" dirty="0" smtClean="0"/>
              <a:t>Thread State</a:t>
            </a:r>
            <a:r>
              <a:rPr lang="fa-IR" sz="2800" dirty="0" smtClean="0"/>
              <a:t>)</a:t>
            </a:r>
          </a:p>
          <a:p>
            <a:pPr algn="r" rtl="1">
              <a:lnSpc>
                <a:spcPct val="150000"/>
              </a:lnSpc>
            </a:pPr>
            <a:endParaRPr lang="en-US" sz="2800" dirty="0" smtClean="0"/>
          </a:p>
        </p:txBody>
      </p:sp>
      <p:pic>
        <p:nvPicPr>
          <p:cNvPr id="1026" name="Picture 2" descr="https://encrypted-tbn2.gstatic.com/images?q=tbn:ANd9GcRAVjOAjlUDulXlz_3QxRZIdhuib52GBk_Q2UPpM5Gt5D8OQL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چند اصطلاح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410199"/>
          </a:xfrm>
        </p:spPr>
        <p:txBody>
          <a:bodyPr>
            <a:normAutofit fontScale="92500" lnSpcReduction="10000"/>
          </a:bodyPr>
          <a:lstStyle/>
          <a:p>
            <a:r>
              <a:rPr lang="fa-IR" sz="2800" dirty="0"/>
              <a:t>منبع مشترک (</a:t>
            </a:r>
            <a:r>
              <a:rPr lang="en-US" sz="2800" dirty="0"/>
              <a:t>shared resource</a:t>
            </a:r>
            <a:r>
              <a:rPr lang="fa-IR" sz="2800" dirty="0" smtClean="0"/>
              <a:t>)</a:t>
            </a:r>
          </a:p>
          <a:p>
            <a:pPr lvl="1"/>
            <a:r>
              <a:rPr lang="fa-IR" sz="2600" dirty="0" smtClean="0"/>
              <a:t>یک موجود (متغیر، شیء، فایل، دستگاه، ... )که همزمان در چند نخ، </a:t>
            </a:r>
            <a:r>
              <a:rPr lang="fa-IR" sz="2600" dirty="0" err="1" smtClean="0"/>
              <a:t>مورداستفاده</a:t>
            </a:r>
            <a:r>
              <a:rPr lang="fa-IR" sz="2600" dirty="0" smtClean="0"/>
              <a:t> است</a:t>
            </a:r>
            <a:endParaRPr lang="en-US" sz="2600" dirty="0"/>
          </a:p>
          <a:p>
            <a:r>
              <a:rPr lang="fa-IR" sz="2800" dirty="0" err="1" smtClean="0"/>
              <a:t>شرايط</a:t>
            </a:r>
            <a:r>
              <a:rPr lang="fa-IR" sz="2800" dirty="0" smtClean="0"/>
              <a:t> </a:t>
            </a:r>
            <a:r>
              <a:rPr lang="fa-IR" sz="2800" dirty="0"/>
              <a:t>مسابقه (</a:t>
            </a:r>
            <a:r>
              <a:rPr lang="en-US" sz="2800" dirty="0"/>
              <a:t>race </a:t>
            </a:r>
            <a:r>
              <a:rPr lang="en-US" sz="2800" dirty="0" smtClean="0"/>
              <a:t>condition</a:t>
            </a:r>
            <a:r>
              <a:rPr lang="fa-IR" sz="2800" dirty="0" smtClean="0"/>
              <a:t>)</a:t>
            </a:r>
          </a:p>
          <a:p>
            <a:pPr lvl="1"/>
            <a:r>
              <a:rPr lang="fa-IR" sz="2600" dirty="0" err="1" smtClean="0"/>
              <a:t>شرايطی</a:t>
            </a:r>
            <a:r>
              <a:rPr lang="fa-IR" sz="2600" dirty="0" smtClean="0"/>
              <a:t> که در آن چند نخ، همزمان به یک </a:t>
            </a:r>
            <a:r>
              <a:rPr lang="fa-IR" sz="2600" u="sng" dirty="0" smtClean="0"/>
              <a:t>منبع مشترک</a:t>
            </a:r>
            <a:r>
              <a:rPr lang="fa-IR" sz="2600" dirty="0" smtClean="0"/>
              <a:t> دسترسی </a:t>
            </a:r>
            <a:r>
              <a:rPr lang="fa-IR" sz="2600" dirty="0" err="1" smtClean="0"/>
              <a:t>می‌یابند</a:t>
            </a:r>
            <a:endParaRPr lang="fa-IR" sz="2600" dirty="0" smtClean="0"/>
          </a:p>
          <a:p>
            <a:pPr lvl="1"/>
            <a:r>
              <a:rPr lang="fa-IR" sz="2600" dirty="0" smtClean="0"/>
              <a:t>و حداقل یکی از </a:t>
            </a:r>
            <a:r>
              <a:rPr lang="fa-IR" sz="2600" dirty="0" err="1" smtClean="0"/>
              <a:t>نخ‌ها</a:t>
            </a:r>
            <a:r>
              <a:rPr lang="fa-IR" sz="2600" dirty="0" smtClean="0"/>
              <a:t> سعی در تغییر منبع مشترک دارد</a:t>
            </a:r>
            <a:endParaRPr lang="en-US" sz="2400" dirty="0"/>
          </a:p>
          <a:p>
            <a:r>
              <a:rPr lang="fa-IR" sz="2800" dirty="0"/>
              <a:t>بخش بحرانی (</a:t>
            </a:r>
            <a:r>
              <a:rPr lang="en-US" sz="2800" dirty="0"/>
              <a:t>critical </a:t>
            </a:r>
            <a:r>
              <a:rPr lang="en-US" sz="2800" dirty="0" smtClean="0"/>
              <a:t>section</a:t>
            </a:r>
            <a:r>
              <a:rPr lang="fa-IR" sz="2800" dirty="0" smtClean="0"/>
              <a:t>)</a:t>
            </a:r>
          </a:p>
          <a:p>
            <a:pPr lvl="1"/>
            <a:r>
              <a:rPr lang="fa-IR" sz="2600" dirty="0" smtClean="0"/>
              <a:t>بخشی از </a:t>
            </a:r>
            <a:r>
              <a:rPr lang="fa-IR" sz="2600" dirty="0" err="1" smtClean="0"/>
              <a:t>برنامه‌ی</a:t>
            </a:r>
            <a:r>
              <a:rPr lang="fa-IR" sz="2600" dirty="0" smtClean="0"/>
              <a:t> هر نخ، که در آن وارد </a:t>
            </a:r>
            <a:r>
              <a:rPr lang="fa-IR" sz="2600" u="sng" dirty="0" err="1" smtClean="0"/>
              <a:t>شرايط</a:t>
            </a:r>
            <a:r>
              <a:rPr lang="fa-IR" sz="2600" u="sng" dirty="0" smtClean="0"/>
              <a:t> مسابقه</a:t>
            </a:r>
            <a:r>
              <a:rPr lang="fa-IR" sz="2600" dirty="0" smtClean="0"/>
              <a:t> می‌شود</a:t>
            </a:r>
          </a:p>
          <a:p>
            <a:r>
              <a:rPr lang="fa-IR" sz="2800" dirty="0"/>
              <a:t>انحصار متقابل (</a:t>
            </a:r>
            <a:r>
              <a:rPr lang="en-US" sz="2800" dirty="0"/>
              <a:t>Mutual </a:t>
            </a:r>
            <a:r>
              <a:rPr lang="en-US" sz="2800" dirty="0" smtClean="0"/>
              <a:t>Exclusion</a:t>
            </a:r>
            <a:r>
              <a:rPr lang="fa-IR" sz="2800" dirty="0" smtClean="0"/>
              <a:t> یا </a:t>
            </a:r>
            <a:r>
              <a:rPr lang="en-US" sz="2800" dirty="0" err="1" smtClean="0"/>
              <a:t>Mutex</a:t>
            </a:r>
            <a:r>
              <a:rPr lang="fa-IR" sz="2800" dirty="0"/>
              <a:t>)</a:t>
            </a:r>
            <a:endParaRPr lang="en-US" sz="2800" dirty="0"/>
          </a:p>
          <a:p>
            <a:pPr lvl="1"/>
            <a:r>
              <a:rPr lang="fa-IR" sz="2600" dirty="0" smtClean="0"/>
              <a:t>چند نخ نباید همزمان </a:t>
            </a:r>
            <a:r>
              <a:rPr lang="fa-IR" sz="2600" u="sng" dirty="0" smtClean="0"/>
              <a:t>بخش بحرانی</a:t>
            </a:r>
            <a:r>
              <a:rPr lang="fa-IR" sz="2600" dirty="0" smtClean="0"/>
              <a:t> را اجرا کنند</a:t>
            </a:r>
          </a:p>
          <a:p>
            <a:pPr lvl="1"/>
            <a:r>
              <a:rPr lang="fa-IR" sz="2600" dirty="0" smtClean="0"/>
              <a:t>با</a:t>
            </a:r>
            <a:r>
              <a:rPr lang="fa-IR" sz="1600" dirty="0" smtClean="0"/>
              <a:t> </a:t>
            </a:r>
            <a:r>
              <a:rPr lang="fa-IR" sz="2600" dirty="0" smtClean="0"/>
              <a:t>ورود یک</a:t>
            </a:r>
            <a:r>
              <a:rPr lang="fa-IR" sz="1600" dirty="0" smtClean="0"/>
              <a:t> </a:t>
            </a:r>
            <a:r>
              <a:rPr lang="fa-IR" sz="2600" dirty="0" smtClean="0"/>
              <a:t>نخ به بخش</a:t>
            </a:r>
            <a:r>
              <a:rPr lang="fa-IR" sz="1600" dirty="0" smtClean="0"/>
              <a:t> </a:t>
            </a:r>
            <a:r>
              <a:rPr lang="fa-IR" sz="2600" dirty="0" smtClean="0"/>
              <a:t>بحرانی، باید از ورود </a:t>
            </a:r>
            <a:r>
              <a:rPr lang="fa-IR" sz="2600" dirty="0" err="1" smtClean="0"/>
              <a:t>نخ‌های</a:t>
            </a:r>
            <a:r>
              <a:rPr lang="fa-IR" sz="2600" dirty="0" smtClean="0"/>
              <a:t> دیگر به بخش</a:t>
            </a:r>
            <a:r>
              <a:rPr lang="fa-IR" sz="1600" dirty="0" smtClean="0"/>
              <a:t> </a:t>
            </a:r>
            <a:r>
              <a:rPr lang="fa-IR" sz="2600" dirty="0" smtClean="0"/>
              <a:t>بحرانی جلوگیری</a:t>
            </a:r>
            <a:r>
              <a:rPr lang="fa-IR" sz="1300" dirty="0" smtClean="0"/>
              <a:t> </a:t>
            </a:r>
            <a:r>
              <a:rPr lang="fa-IR" sz="2600" dirty="0" smtClean="0"/>
              <a:t>شود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649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شرايط</a:t>
            </a:r>
            <a:r>
              <a:rPr lang="fa-IR" dirty="0" smtClean="0"/>
              <a:t> مسابقه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err="1"/>
              <a:t>شرايط</a:t>
            </a:r>
            <a:r>
              <a:rPr lang="fa-IR" sz="2800" dirty="0"/>
              <a:t> مسابقه، </a:t>
            </a:r>
            <a:r>
              <a:rPr lang="fa-IR" sz="2800" dirty="0" smtClean="0"/>
              <a:t>منبع مشترک، بخش </a:t>
            </a:r>
            <a:r>
              <a:rPr lang="fa-IR" sz="2800" dirty="0"/>
              <a:t>بحرانی </a:t>
            </a:r>
            <a:r>
              <a:rPr lang="fa-IR" sz="2800" dirty="0" smtClean="0"/>
              <a:t>و انحصار متقابل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730561" cy="23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862" y="4231719"/>
            <a:ext cx="2678938" cy="2092881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600" dirty="0" smtClean="0">
                <a:solidFill>
                  <a:prstClr val="black"/>
                </a:solidFill>
                <a:cs typeface="B Lotus" panose="00000400000000000000" pitchFamily="2" charset="-78"/>
              </a:rPr>
              <a:t>- تا ظرف میوه بدو</a:t>
            </a:r>
          </a:p>
          <a:p>
            <a:pPr algn="r" rtl="1"/>
            <a:r>
              <a:rPr lang="fa-IR" sz="2600" dirty="0" smtClean="0">
                <a:solidFill>
                  <a:prstClr val="black"/>
                </a:solidFill>
                <a:cs typeface="B Lotus" panose="00000400000000000000" pitchFamily="2" charset="-78"/>
              </a:rPr>
              <a:t>- آناناس را بردار</a:t>
            </a:r>
          </a:p>
          <a:p>
            <a:pPr algn="r" rtl="1"/>
            <a:r>
              <a:rPr lang="fa-IR" sz="2600" dirty="0">
                <a:solidFill>
                  <a:prstClr val="black"/>
                </a:solidFill>
                <a:cs typeface="B Lotus" panose="00000400000000000000" pitchFamily="2" charset="-78"/>
              </a:rPr>
              <a:t>- </a:t>
            </a:r>
            <a:r>
              <a:rPr lang="fa-IR" sz="2600" dirty="0" smtClean="0">
                <a:solidFill>
                  <a:prstClr val="black"/>
                </a:solidFill>
                <a:cs typeface="B Lotus" panose="00000400000000000000" pitchFamily="2" charset="-78"/>
              </a:rPr>
              <a:t>آن را خوب ببین</a:t>
            </a:r>
            <a:endParaRPr lang="fa-IR" sz="2600" dirty="0">
              <a:solidFill>
                <a:prstClr val="black"/>
              </a:solidFill>
              <a:cs typeface="B Lotus" panose="00000400000000000000" pitchFamily="2" charset="-78"/>
            </a:endParaRPr>
          </a:p>
          <a:p>
            <a:pPr algn="r" rtl="1"/>
            <a:r>
              <a:rPr lang="fa-IR" sz="2600" dirty="0">
                <a:solidFill>
                  <a:prstClr val="black"/>
                </a:solidFill>
                <a:cs typeface="B Lotus" panose="00000400000000000000" pitchFamily="2" charset="-78"/>
              </a:rPr>
              <a:t>- </a:t>
            </a:r>
            <a:r>
              <a:rPr lang="fa-IR" sz="2600" dirty="0" smtClean="0">
                <a:solidFill>
                  <a:prstClr val="black"/>
                </a:solidFill>
                <a:cs typeface="B Lotus" panose="00000400000000000000" pitchFamily="2" charset="-78"/>
              </a:rPr>
              <a:t>آن را به ظرف برگردان</a:t>
            </a:r>
            <a:endParaRPr lang="fa-IR" sz="2600" dirty="0">
              <a:solidFill>
                <a:prstClr val="black"/>
              </a:solidFill>
              <a:cs typeface="B Lotus" panose="00000400000000000000" pitchFamily="2" charset="-78"/>
            </a:endParaRPr>
          </a:p>
          <a:p>
            <a:pPr algn="r" rtl="1"/>
            <a:r>
              <a:rPr lang="fa-IR" sz="2600" dirty="0" smtClean="0">
                <a:solidFill>
                  <a:prstClr val="black"/>
                </a:solidFill>
                <a:cs typeface="B Lotus" panose="00000400000000000000" pitchFamily="2" charset="-78"/>
              </a:rPr>
              <a:t>- برگرد</a:t>
            </a:r>
            <a:endParaRPr lang="en-US" dirty="0">
              <a:cs typeface="B Lotus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1" y="4191000"/>
            <a:ext cx="2819400" cy="2092881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600" dirty="0" smtClean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- تا ظرف میوه بدو</a:t>
            </a:r>
          </a:p>
          <a:p>
            <a:pPr algn="r" rtl="1"/>
            <a:r>
              <a:rPr lang="fa-IR" sz="2600" dirty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- </a:t>
            </a:r>
            <a:r>
              <a:rPr lang="fa-IR" sz="2600" dirty="0" smtClean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آناناس را بردار</a:t>
            </a:r>
            <a:endParaRPr lang="fa-IR" sz="2600" dirty="0">
              <a:solidFill>
                <a:prstClr val="black"/>
              </a:solidFill>
              <a:latin typeface="ذ مخ"/>
              <a:cs typeface="B Lotus" panose="00000400000000000000" pitchFamily="2" charset="-78"/>
            </a:endParaRPr>
          </a:p>
          <a:p>
            <a:pPr algn="r" rtl="1"/>
            <a:r>
              <a:rPr lang="fa-IR" sz="2600" dirty="0" smtClean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- بخشی از آن را بخور</a:t>
            </a:r>
          </a:p>
          <a:p>
            <a:pPr algn="r" rtl="1"/>
            <a:r>
              <a:rPr lang="fa-IR" sz="2600" dirty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- </a:t>
            </a:r>
            <a:r>
              <a:rPr lang="fa-IR" sz="2600" dirty="0" smtClean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بقیه را به ظرف برگردان</a:t>
            </a:r>
            <a:endParaRPr lang="fa-IR" sz="2600" dirty="0">
              <a:solidFill>
                <a:prstClr val="black"/>
              </a:solidFill>
              <a:latin typeface="ذ مخ"/>
              <a:cs typeface="B Lotus" panose="00000400000000000000" pitchFamily="2" charset="-78"/>
            </a:endParaRPr>
          </a:p>
          <a:p>
            <a:pPr algn="r" rtl="1"/>
            <a:r>
              <a:rPr lang="fa-IR" sz="2600" dirty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- </a:t>
            </a:r>
            <a:r>
              <a:rPr lang="fa-IR" sz="2600" dirty="0" smtClean="0">
                <a:solidFill>
                  <a:prstClr val="black"/>
                </a:solidFill>
                <a:latin typeface="ذ مخ"/>
                <a:cs typeface="B Lotus" panose="00000400000000000000" pitchFamily="2" charset="-78"/>
              </a:rPr>
              <a:t>برگرد</a:t>
            </a:r>
            <a:endParaRPr lang="fa-IR" sz="2600" dirty="0">
              <a:solidFill>
                <a:prstClr val="black"/>
              </a:solidFill>
              <a:latin typeface="ذ مخ"/>
              <a:cs typeface="B Lotus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1" y="4562746"/>
            <a:ext cx="3086100" cy="130465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" y="4638947"/>
            <a:ext cx="3086100" cy="130465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8222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از </a:t>
            </a:r>
            <a:r>
              <a:rPr lang="fa-IR" dirty="0" err="1" smtClean="0"/>
              <a:t>شرايط</a:t>
            </a:r>
            <a:r>
              <a:rPr lang="fa-IR" dirty="0" smtClean="0"/>
              <a:t> مسابقه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.stack.imgur.com/m7H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524000"/>
            <a:ext cx="8759825" cy="487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304800"/>
            <a:ext cx="257634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X=17;</a:t>
            </a:r>
          </a:p>
          <a:p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Thread1: X++;</a:t>
            </a:r>
          </a:p>
          <a:p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Thread2: X++;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58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بلوک‌های</a:t>
            </a:r>
            <a:r>
              <a:rPr lang="fa-IR" dirty="0" smtClean="0"/>
              <a:t> </a:t>
            </a:r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جلوگیری از ورود به بخش بحرانی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/>
              <a:t>توقف نخ‌ها در زمان لازم به صورت خودکار توسط جاوا انجام می‌شود</a:t>
            </a:r>
          </a:p>
          <a:p>
            <a:pPr lvl="1">
              <a:spcBef>
                <a:spcPts val="800"/>
              </a:spcBef>
            </a:pPr>
            <a:r>
              <a:rPr lang="fa-IR" dirty="0" smtClean="0"/>
              <a:t>هنگام </a:t>
            </a:r>
            <a:r>
              <a:rPr lang="fa-IR" dirty="0"/>
              <a:t>ورود </a:t>
            </a:r>
            <a:r>
              <a:rPr lang="fa-IR" dirty="0" smtClean="0"/>
              <a:t>یک نخ </a:t>
            </a:r>
            <a:r>
              <a:rPr lang="fa-IR" dirty="0"/>
              <a:t>به بخش </a:t>
            </a:r>
            <a:r>
              <a:rPr lang="fa-IR" dirty="0" smtClean="0"/>
              <a:t>بحرانی، وقتی نخی </a:t>
            </a:r>
            <a:r>
              <a:rPr lang="fa-IR" dirty="0"/>
              <a:t>دیگر مشغول اجرای </a:t>
            </a:r>
            <a:r>
              <a:rPr lang="fa-IR" dirty="0" smtClean="0"/>
              <a:t>بخش</a:t>
            </a:r>
            <a:r>
              <a:rPr lang="fa-IR" sz="2100" dirty="0" smtClean="0"/>
              <a:t> </a:t>
            </a:r>
            <a:r>
              <a:rPr lang="fa-IR" dirty="0" smtClean="0"/>
              <a:t>بحرانی </a:t>
            </a:r>
            <a:r>
              <a:rPr lang="fa-IR" dirty="0"/>
              <a:t>است</a:t>
            </a:r>
          </a:p>
          <a:p>
            <a:pPr lvl="1">
              <a:spcBef>
                <a:spcPts val="800"/>
              </a:spcBef>
            </a:pPr>
            <a:r>
              <a:rPr lang="fa-IR" dirty="0"/>
              <a:t>زبان جاوا </a:t>
            </a:r>
            <a:r>
              <a:rPr lang="fa-IR" dirty="0" smtClean="0"/>
              <a:t>امکانی </a:t>
            </a:r>
            <a:r>
              <a:rPr lang="fa-IR" dirty="0"/>
              <a:t>برای تعیین بخش‌های بحرانی فراهم کرده است</a:t>
            </a:r>
          </a:p>
          <a:p>
            <a:pPr lvl="1">
              <a:spcBef>
                <a:spcPts val="800"/>
              </a:spcBef>
            </a:pPr>
            <a:r>
              <a:rPr lang="fa-IR" dirty="0"/>
              <a:t>برنامه‌نویس باید بخش‌های بحرانی برنامه و شرايط ورود به آن‌ها را مشخص کند</a:t>
            </a:r>
            <a:endParaRPr lang="en-US" dirty="0"/>
          </a:p>
          <a:p>
            <a:r>
              <a:rPr lang="fa-IR" dirty="0" smtClean="0"/>
              <a:t>هر نخ، هنگام ورود به یک بخش بحرانی یک قفل (</a:t>
            </a:r>
            <a:r>
              <a:rPr lang="en-US" dirty="0" smtClean="0"/>
              <a:t>lock</a:t>
            </a:r>
            <a:r>
              <a:rPr lang="fa-IR" dirty="0" smtClean="0"/>
              <a:t>) را در اختیار می‌گیرد</a:t>
            </a:r>
          </a:p>
          <a:p>
            <a:pPr lvl="1">
              <a:spcBef>
                <a:spcPts val="800"/>
              </a:spcBef>
            </a:pPr>
            <a:r>
              <a:rPr lang="fa-IR" dirty="0" smtClean="0"/>
              <a:t>اگر همین قفل را قبلاً یک نخ دیگر گرفته باشد، نمی‌تواند وارد بخش بحرانی شود</a:t>
            </a:r>
          </a:p>
          <a:p>
            <a:pPr lvl="1">
              <a:spcBef>
                <a:spcPts val="800"/>
              </a:spcBef>
            </a:pPr>
            <a:r>
              <a:rPr lang="fa-IR" dirty="0" smtClean="0"/>
              <a:t>و تا زمان آزاد شدن قفل منتظر می‌ماند</a:t>
            </a:r>
          </a:p>
          <a:p>
            <a:r>
              <a:rPr lang="fa-IR" dirty="0" smtClean="0"/>
              <a:t>هنگام خروج از بخش بحرانی، قفلی که گرفته را آزاد می‌کند</a:t>
            </a:r>
          </a:p>
          <a:p>
            <a:r>
              <a:rPr lang="fa-IR" dirty="0" smtClean="0"/>
              <a:t>برنامه‌نویس مشخص می‌کند که برای ورود به هر بخش، چه قفلی لازم است</a:t>
            </a:r>
          </a:p>
        </p:txBody>
      </p:sp>
    </p:spTree>
    <p:extLst>
      <p:ext uri="{BB962C8B-B14F-4D97-AF65-F5344CB8AC3E}">
        <p14:creationId xmlns:p14="http://schemas.microsoft.com/office/powerpoint/2010/main" val="34099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044" y="1121229"/>
            <a:ext cx="8763000" cy="5334000"/>
          </a:xfrm>
        </p:spPr>
        <p:txBody>
          <a:bodyPr>
            <a:normAutofit/>
          </a:bodyPr>
          <a:lstStyle/>
          <a:p>
            <a:endParaRPr lang="fa-IR" dirty="0" smtClean="0"/>
          </a:p>
          <a:p>
            <a:endParaRPr lang="en-US" dirty="0" smtClean="0"/>
          </a:p>
          <a:p>
            <a:r>
              <a:rPr lang="fa-IR" sz="2600" dirty="0" smtClean="0"/>
              <a:t>در </a:t>
            </a:r>
            <a:r>
              <a:rPr lang="fa-IR" sz="2600" dirty="0"/>
              <a:t>این </a:t>
            </a:r>
            <a:r>
              <a:rPr lang="fa-IR" sz="2600" dirty="0" smtClean="0"/>
              <a:t>کلاس:</a:t>
            </a:r>
            <a:br>
              <a:rPr lang="fa-IR" sz="2600" dirty="0" smtClean="0"/>
            </a:br>
            <a:r>
              <a:rPr lang="fa-IR" sz="2600" dirty="0" smtClean="0"/>
              <a:t>متدهای </a:t>
            </a:r>
            <a:r>
              <a:rPr lang="en-US" sz="2600" dirty="0" smtClean="0"/>
              <a:t>deposit</a:t>
            </a:r>
            <a:r>
              <a:rPr lang="fa-IR" sz="2600" dirty="0" smtClean="0"/>
              <a:t> و </a:t>
            </a:r>
            <a:r>
              <a:rPr lang="en-US" sz="2600" dirty="0" smtClean="0"/>
              <a:t>withdraw</a:t>
            </a:r>
            <a:r>
              <a:rPr lang="fa-IR" sz="2600" dirty="0" smtClean="0"/>
              <a:t> (واریز و برداشت) بخش‌های بحرانی هستند</a:t>
            </a:r>
          </a:p>
          <a:p>
            <a:r>
              <a:rPr lang="fa-IR" sz="2600" dirty="0" smtClean="0"/>
              <a:t>اگر یک نخ مشغول تغییر موجودی یک حساب (</a:t>
            </a:r>
            <a:r>
              <a:rPr lang="en-US" sz="2600" dirty="0" smtClean="0"/>
              <a:t>balance</a:t>
            </a:r>
            <a:r>
              <a:rPr lang="fa-IR" sz="2600" dirty="0" smtClean="0"/>
              <a:t>) است، </a:t>
            </a:r>
            <a:br>
              <a:rPr lang="fa-IR" sz="2600" dirty="0" smtClean="0"/>
            </a:br>
            <a:r>
              <a:rPr lang="fa-IR" sz="2600" dirty="0" smtClean="0"/>
              <a:t>نباید یک نخ دیگر سعی در تغییر موجودی بدهد</a:t>
            </a:r>
          </a:p>
          <a:p>
            <a:pPr lvl="1"/>
            <a:r>
              <a:rPr lang="fa-IR" sz="2600" dirty="0" smtClean="0"/>
              <a:t>باید صبر کند تا کار نخ قبلی تمام شود</a:t>
            </a:r>
          </a:p>
          <a:p>
            <a:r>
              <a:rPr lang="fa-IR" sz="2400" dirty="0" smtClean="0"/>
              <a:t>بخش بحرانی با کلیدواژه </a:t>
            </a:r>
            <a:r>
              <a:rPr lang="en-US" sz="2400" b="1" dirty="0" smtClean="0"/>
              <a:t>synchronized</a:t>
            </a:r>
            <a:r>
              <a:rPr lang="fa-IR" sz="2400" dirty="0" smtClean="0"/>
              <a:t> مشخص می‌شود</a:t>
            </a:r>
            <a:endParaRPr lang="en-US" sz="2400" dirty="0"/>
          </a:p>
          <a:p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152400" y="213479"/>
            <a:ext cx="8534400" cy="3139321"/>
          </a:xfrm>
          <a:custGeom>
            <a:avLst/>
            <a:gdLst>
              <a:gd name="connsiteX0" fmla="*/ 0 w 8534400"/>
              <a:gd name="connsiteY0" fmla="*/ 0 h 3139321"/>
              <a:gd name="connsiteX1" fmla="*/ 8534400 w 8534400"/>
              <a:gd name="connsiteY1" fmla="*/ 0 h 3139321"/>
              <a:gd name="connsiteX2" fmla="*/ 8534400 w 8534400"/>
              <a:gd name="connsiteY2" fmla="*/ 3139321 h 3139321"/>
              <a:gd name="connsiteX3" fmla="*/ 0 w 8534400"/>
              <a:gd name="connsiteY3" fmla="*/ 3139321 h 3139321"/>
              <a:gd name="connsiteX4" fmla="*/ 0 w 8534400"/>
              <a:gd name="connsiteY4" fmla="*/ 0 h 3139321"/>
              <a:gd name="connsiteX0" fmla="*/ 0 w 8534400"/>
              <a:gd name="connsiteY0" fmla="*/ 0 h 3139321"/>
              <a:gd name="connsiteX1" fmla="*/ 8534400 w 8534400"/>
              <a:gd name="connsiteY1" fmla="*/ 0 h 3139321"/>
              <a:gd name="connsiteX2" fmla="*/ 8522525 w 8534400"/>
              <a:gd name="connsiteY2" fmla="*/ 2058666 h 3139321"/>
              <a:gd name="connsiteX3" fmla="*/ 0 w 8534400"/>
              <a:gd name="connsiteY3" fmla="*/ 3139321 h 3139321"/>
              <a:gd name="connsiteX4" fmla="*/ 0 w 8534400"/>
              <a:gd name="connsiteY4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0" h="3139321">
                <a:moveTo>
                  <a:pt x="0" y="0"/>
                </a:moveTo>
                <a:lnTo>
                  <a:pt x="8534400" y="0"/>
                </a:lnTo>
                <a:cubicBezTo>
                  <a:pt x="8530442" y="686222"/>
                  <a:pt x="8526483" y="1372444"/>
                  <a:pt x="8522525" y="2058666"/>
                </a:cubicBezTo>
                <a:lnTo>
                  <a:pt x="0" y="31393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deposit(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924800" y="152400"/>
            <a:ext cx="9906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28800" y="933822"/>
            <a:ext cx="2057400" cy="361578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1828800" y="1946841"/>
            <a:ext cx="2057400" cy="361578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3108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معنای </a:t>
            </a:r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3000" dirty="0" smtClean="0"/>
              <a:t>هر شیئی در جاوا می‌تواند به عنوان مجوز ورود به بخش بحرانی استفاده شود</a:t>
            </a:r>
          </a:p>
          <a:p>
            <a:r>
              <a:rPr lang="fa-IR" sz="3000" dirty="0" smtClean="0"/>
              <a:t>هرگاه یک متد </a:t>
            </a:r>
            <a:r>
              <a:rPr lang="en-US" sz="3000" dirty="0" smtClean="0"/>
              <a:t>synchronized</a:t>
            </a:r>
            <a:r>
              <a:rPr lang="fa-IR" sz="3000" dirty="0" smtClean="0"/>
              <a:t> روی یک شیء فراخوانی شود،</a:t>
            </a:r>
            <a:br>
              <a:rPr lang="fa-IR" sz="3000" dirty="0" smtClean="0"/>
            </a:br>
            <a:r>
              <a:rPr lang="fa-IR" sz="3000" dirty="0" smtClean="0"/>
              <a:t>قبل از ورود به این متد، سعی می‌کند قفل همان شیء را بگیرد</a:t>
            </a:r>
          </a:p>
          <a:p>
            <a:pPr lvl="1"/>
            <a:r>
              <a:rPr lang="fa-IR" dirty="0" smtClean="0"/>
              <a:t>یعنی قفل </a:t>
            </a:r>
            <a:r>
              <a:rPr lang="en-US" dirty="0" smtClean="0"/>
              <a:t>this</a:t>
            </a:r>
            <a:r>
              <a:rPr lang="fa-IR" dirty="0" smtClean="0"/>
              <a:t> را بگیرد</a:t>
            </a:r>
          </a:p>
          <a:p>
            <a:pPr lvl="1"/>
            <a:r>
              <a:rPr lang="fa-IR" dirty="0" smtClean="0"/>
              <a:t>به ازای هر شیء، یک قفل وجود دارد</a:t>
            </a:r>
          </a:p>
          <a:p>
            <a:r>
              <a:rPr lang="fa-IR" sz="3000" dirty="0" smtClean="0"/>
              <a:t>وقتی یک متد </a:t>
            </a:r>
            <a:r>
              <a:rPr lang="en-US" sz="3000" dirty="0" smtClean="0"/>
              <a:t>synchronized</a:t>
            </a:r>
            <a:r>
              <a:rPr lang="fa-IR" sz="3000" dirty="0" smtClean="0"/>
              <a:t> در حال اجراست:</a:t>
            </a:r>
          </a:p>
          <a:p>
            <a:pPr lvl="1"/>
            <a:r>
              <a:rPr lang="fa-IR" dirty="0" smtClean="0"/>
              <a:t>همزمان هیچ متد </a:t>
            </a:r>
            <a:r>
              <a:rPr lang="en-US" dirty="0" smtClean="0"/>
              <a:t>synchronized</a:t>
            </a:r>
            <a:r>
              <a:rPr lang="fa-IR" dirty="0" smtClean="0"/>
              <a:t> دیگری روی همان شیء آغاز نمی‌شود</a:t>
            </a:r>
          </a:p>
          <a:p>
            <a:pPr lvl="1"/>
            <a:r>
              <a:rPr lang="fa-IR" dirty="0" smtClean="0"/>
              <a:t>چون تا پایان این متد، متد دیگری نمی‌تواند قفل </a:t>
            </a:r>
            <a:r>
              <a:rPr lang="en-US" dirty="0" smtClean="0"/>
              <a:t>this</a:t>
            </a:r>
            <a:r>
              <a:rPr lang="fa-IR" dirty="0" smtClean="0"/>
              <a:t> را بگیرد</a:t>
            </a:r>
          </a:p>
        </p:txBody>
      </p:sp>
    </p:spTree>
    <p:extLst>
      <p:ext uri="{BB962C8B-B14F-4D97-AF65-F5344CB8AC3E}">
        <p14:creationId xmlns:p14="http://schemas.microsoft.com/office/powerpoint/2010/main" val="41423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smtClean="0"/>
              <a:t>کوییز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fa-IR" sz="2400" dirty="0" smtClean="0"/>
          </a:p>
          <a:p>
            <a:endParaRPr lang="fa-IR" sz="1600" dirty="0" smtClean="0"/>
          </a:p>
          <a:p>
            <a:endParaRPr lang="fa-IR" sz="1600" dirty="0" smtClean="0"/>
          </a:p>
          <a:p>
            <a:pPr marL="0" indent="0">
              <a:buNone/>
            </a:pPr>
            <a:r>
              <a:rPr lang="fa-IR" sz="2200" dirty="0" smtClean="0"/>
              <a:t>1- هیچ گاه دو نخ مختلف نمی‌توانند متد </a:t>
            </a:r>
            <a:r>
              <a:rPr lang="en-US" sz="2200" dirty="0" smtClean="0"/>
              <a:t>deposit</a:t>
            </a:r>
            <a:r>
              <a:rPr lang="fa-IR" sz="2200" dirty="0" smtClean="0"/>
              <a:t> را همزمان اجرا کنند</a:t>
            </a:r>
          </a:p>
          <a:p>
            <a:pPr marL="0" indent="0">
              <a:buNone/>
            </a:pPr>
            <a:r>
              <a:rPr lang="fa-IR" sz="2200" dirty="0" smtClean="0"/>
              <a:t>2- اگر یک نخ درحال اجرای </a:t>
            </a:r>
            <a:r>
              <a:rPr lang="en-US" sz="2200" dirty="0" smtClean="0"/>
              <a:t>deposit</a:t>
            </a:r>
            <a:r>
              <a:rPr lang="fa-IR" sz="2200" dirty="0" smtClean="0"/>
              <a:t> است، نخ دیگری نمی‌تواند اجرای </a:t>
            </a:r>
            <a:r>
              <a:rPr lang="en-US" sz="2200" dirty="0" smtClean="0"/>
              <a:t>withdraw</a:t>
            </a:r>
            <a:r>
              <a:rPr lang="fa-IR" sz="2200" dirty="0" smtClean="0"/>
              <a:t> را آغاز کند</a:t>
            </a:r>
          </a:p>
          <a:p>
            <a:pPr marL="0" indent="0">
              <a:buNone/>
            </a:pPr>
            <a:r>
              <a:rPr lang="fa-IR" sz="2200" dirty="0" smtClean="0"/>
              <a:t>3- اگر یک نخ روی شیء </a:t>
            </a:r>
            <a:r>
              <a:rPr lang="en-US" sz="2200" dirty="0" smtClean="0"/>
              <a:t>X</a:t>
            </a:r>
            <a:r>
              <a:rPr lang="fa-IR" sz="2200" dirty="0" smtClean="0"/>
              <a:t> متد </a:t>
            </a:r>
            <a:r>
              <a:rPr lang="en-US" sz="2200" dirty="0" smtClean="0"/>
              <a:t>deposit</a:t>
            </a:r>
            <a:r>
              <a:rPr lang="fa-IR" sz="2200" dirty="0" smtClean="0"/>
              <a:t> را اجرا می‌کند، </a:t>
            </a:r>
            <a:br>
              <a:rPr lang="fa-IR" sz="2200" dirty="0" smtClean="0"/>
            </a:br>
            <a:r>
              <a:rPr lang="fa-IR" sz="2200" dirty="0" smtClean="0"/>
              <a:t>نخ دیگری نمی‌تواند اجرای </a:t>
            </a:r>
            <a:r>
              <a:rPr lang="en-US" sz="2200" dirty="0" smtClean="0"/>
              <a:t>deposit</a:t>
            </a:r>
            <a:r>
              <a:rPr lang="fa-IR" sz="2200" dirty="0" smtClean="0"/>
              <a:t> روی همان شیء (</a:t>
            </a:r>
            <a:r>
              <a:rPr lang="en-US" sz="2200" dirty="0" smtClean="0"/>
              <a:t>X</a:t>
            </a:r>
            <a:r>
              <a:rPr lang="fa-IR" sz="2200" dirty="0" smtClean="0"/>
              <a:t>) را آغاز کند</a:t>
            </a:r>
          </a:p>
          <a:p>
            <a:pPr marL="0" indent="0">
              <a:buNone/>
            </a:pPr>
            <a:r>
              <a:rPr lang="fa-IR" sz="2200" dirty="0" smtClean="0"/>
              <a:t>4- اگر </a:t>
            </a:r>
            <a:r>
              <a:rPr lang="fa-IR" sz="2200" dirty="0"/>
              <a:t>یک نخ روی شیء </a:t>
            </a:r>
            <a:r>
              <a:rPr lang="en-US" sz="2200" dirty="0"/>
              <a:t>X</a:t>
            </a:r>
            <a:r>
              <a:rPr lang="fa-IR" sz="2200" dirty="0"/>
              <a:t> متد </a:t>
            </a:r>
            <a:r>
              <a:rPr lang="en-US" sz="2200" dirty="0"/>
              <a:t>deposit</a:t>
            </a:r>
            <a:r>
              <a:rPr lang="fa-IR" sz="2200" dirty="0"/>
              <a:t> را اجرا می‌کند، </a:t>
            </a:r>
            <a:r>
              <a:rPr lang="fa-IR" sz="2200" dirty="0" smtClean="0"/>
              <a:t/>
            </a:r>
            <a:br>
              <a:rPr lang="fa-IR" sz="2200" dirty="0" smtClean="0"/>
            </a:br>
            <a:r>
              <a:rPr lang="fa-IR" sz="2200" dirty="0" smtClean="0"/>
              <a:t>نخ </a:t>
            </a:r>
            <a:r>
              <a:rPr lang="fa-IR" sz="2200" dirty="0"/>
              <a:t>دیگری نمی‌تواند اجرای </a:t>
            </a:r>
            <a:r>
              <a:rPr lang="en-US" sz="2200" dirty="0"/>
              <a:t>withdraw</a:t>
            </a:r>
            <a:r>
              <a:rPr lang="fa-IR" sz="2200" dirty="0"/>
              <a:t> </a:t>
            </a:r>
            <a:r>
              <a:rPr lang="fa-IR" sz="2200" dirty="0" smtClean="0"/>
              <a:t>روی </a:t>
            </a:r>
            <a:r>
              <a:rPr lang="fa-IR" sz="2200" dirty="0"/>
              <a:t>همان شیء (</a:t>
            </a:r>
            <a:r>
              <a:rPr lang="en-US" sz="2200" dirty="0"/>
              <a:t>X</a:t>
            </a:r>
            <a:r>
              <a:rPr lang="fa-IR" sz="2200" dirty="0"/>
              <a:t>) را آغاز کند</a:t>
            </a:r>
          </a:p>
          <a:p>
            <a:r>
              <a:rPr lang="fa-IR" sz="2200" dirty="0" smtClean="0"/>
              <a:t>در موارد فوق منظور از همزمان، همروند است (یعنی قبل از پایان یکی، دیگری شروع شود)</a:t>
            </a:r>
            <a:endParaRPr lang="en-US" sz="2200" dirty="0"/>
          </a:p>
        </p:txBody>
      </p:sp>
      <p:sp>
        <p:nvSpPr>
          <p:cNvPr id="4" name="Rectangle 2"/>
          <p:cNvSpPr/>
          <p:nvPr/>
        </p:nvSpPr>
        <p:spPr>
          <a:xfrm>
            <a:off x="152400" y="213479"/>
            <a:ext cx="7696200" cy="2862322"/>
          </a:xfrm>
          <a:custGeom>
            <a:avLst/>
            <a:gdLst>
              <a:gd name="connsiteX0" fmla="*/ 0 w 8534400"/>
              <a:gd name="connsiteY0" fmla="*/ 0 h 3139321"/>
              <a:gd name="connsiteX1" fmla="*/ 8534400 w 8534400"/>
              <a:gd name="connsiteY1" fmla="*/ 0 h 3139321"/>
              <a:gd name="connsiteX2" fmla="*/ 8534400 w 8534400"/>
              <a:gd name="connsiteY2" fmla="*/ 3139321 h 3139321"/>
              <a:gd name="connsiteX3" fmla="*/ 0 w 8534400"/>
              <a:gd name="connsiteY3" fmla="*/ 3139321 h 3139321"/>
              <a:gd name="connsiteX4" fmla="*/ 0 w 8534400"/>
              <a:gd name="connsiteY4" fmla="*/ 0 h 3139321"/>
              <a:gd name="connsiteX0" fmla="*/ 0 w 8534400"/>
              <a:gd name="connsiteY0" fmla="*/ 0 h 3139321"/>
              <a:gd name="connsiteX1" fmla="*/ 8534400 w 8534400"/>
              <a:gd name="connsiteY1" fmla="*/ 0 h 3139321"/>
              <a:gd name="connsiteX2" fmla="*/ 8522525 w 8534400"/>
              <a:gd name="connsiteY2" fmla="*/ 2058666 h 3139321"/>
              <a:gd name="connsiteX3" fmla="*/ 0 w 8534400"/>
              <a:gd name="connsiteY3" fmla="*/ 3139321 h 3139321"/>
              <a:gd name="connsiteX4" fmla="*/ 0 w 8534400"/>
              <a:gd name="connsiteY4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0" h="3139321">
                <a:moveTo>
                  <a:pt x="0" y="0"/>
                </a:moveTo>
                <a:lnTo>
                  <a:pt x="8534400" y="0"/>
                </a:lnTo>
                <a:cubicBezTo>
                  <a:pt x="8530442" y="686222"/>
                  <a:pt x="8526483" y="1372444"/>
                  <a:pt x="8522525" y="2058666"/>
                </a:cubicBezTo>
                <a:lnTo>
                  <a:pt x="0" y="31393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deposit(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948535"/>
            <a:ext cx="1713931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گزینه‌های 3 و 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14800" y="152400"/>
            <a:ext cx="4876800" cy="5334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fa-IR" sz="2800" dirty="0"/>
              <a:t>سؤال: کدام </a:t>
            </a:r>
            <a:r>
              <a:rPr lang="fa-IR" sz="2800" dirty="0" err="1"/>
              <a:t>گزینه‌ها</a:t>
            </a:r>
            <a:r>
              <a:rPr lang="fa-IR" sz="2800" dirty="0"/>
              <a:t> صحیح هستند</a:t>
            </a:r>
            <a:r>
              <a:rPr lang="fa-IR" sz="2800" dirty="0" smtClean="0"/>
              <a:t>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5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 err="1" smtClean="0">
                <a:cs typeface="B Titr" pitchFamily="2" charset="-78"/>
              </a:rPr>
              <a:t>ادمه</a:t>
            </a:r>
            <a:r>
              <a:rPr lang="fa-IR" sz="3600" dirty="0" smtClean="0">
                <a:cs typeface="B Titr" pitchFamily="2" charset="-78"/>
              </a:rPr>
              <a:t> مبحث </a:t>
            </a:r>
            <a:r>
              <a:rPr lang="en-US" sz="3600" dirty="0" smtClean="0">
                <a:cs typeface="B Titr" pitchFamily="2" charset="-78"/>
              </a:rPr>
              <a:t>synchronized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بلوک </a:t>
            </a:r>
            <a:r>
              <a:rPr lang="en-US" sz="3600" dirty="0" smtClean="0">
                <a:cs typeface="B Titr" pitchFamily="2" charset="-78"/>
              </a:rPr>
              <a:t>synchronized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20000"/>
              </a:lnSpc>
            </a:pPr>
            <a:r>
              <a:rPr lang="fa-IR" sz="2400" dirty="0" smtClean="0"/>
              <a:t>دیدیم یک متد می‌تواند </a:t>
            </a:r>
            <a:r>
              <a:rPr lang="en-US" sz="2400" dirty="0" smtClean="0"/>
              <a:t>synchronized</a:t>
            </a:r>
            <a:r>
              <a:rPr lang="fa-IR" sz="2400" dirty="0" smtClean="0"/>
              <a:t> باشد</a:t>
            </a:r>
            <a:br>
              <a:rPr lang="fa-IR" sz="2400" dirty="0" smtClean="0"/>
            </a:br>
            <a:r>
              <a:rPr lang="fa-IR" sz="2400" dirty="0" smtClean="0"/>
              <a:t>یعنی هر نخ باید قبل از ورود به متد، قفل </a:t>
            </a:r>
            <a:r>
              <a:rPr lang="en-US" sz="2400" dirty="0" smtClean="0"/>
              <a:t>this</a:t>
            </a:r>
            <a:r>
              <a:rPr lang="fa-IR" sz="2400" dirty="0" smtClean="0"/>
              <a:t> را بدست آورد و در انتها آزاد کند</a:t>
            </a:r>
          </a:p>
          <a:p>
            <a:pPr algn="r" rtl="1">
              <a:lnSpc>
                <a:spcPct val="120000"/>
              </a:lnSpc>
            </a:pPr>
            <a:r>
              <a:rPr lang="fa-IR" sz="2400" dirty="0" smtClean="0"/>
              <a:t>امکان ایجاد بخش بحرانی با کمک قفلی به جز </a:t>
            </a:r>
            <a:r>
              <a:rPr lang="en-US" sz="2400" dirty="0" smtClean="0"/>
              <a:t>this</a:t>
            </a:r>
            <a:r>
              <a:rPr lang="fa-IR" sz="2400" dirty="0" smtClean="0"/>
              <a:t> هم وجود دارد</a:t>
            </a:r>
          </a:p>
          <a:p>
            <a:pPr algn="r" rtl="1">
              <a:lnSpc>
                <a:spcPct val="120000"/>
              </a:lnSpc>
            </a:pPr>
            <a:r>
              <a:rPr lang="fa-IR" sz="2400" dirty="0" smtClean="0"/>
              <a:t>این کار با ایجاد بلوک </a:t>
            </a:r>
            <a:r>
              <a:rPr lang="en-US" sz="2400" dirty="0" smtClean="0"/>
              <a:t>synchronized</a:t>
            </a:r>
            <a:r>
              <a:rPr lang="fa-IR" sz="2400" dirty="0" smtClean="0"/>
              <a:t> و ذکر یک شیء ممکن است</a:t>
            </a:r>
          </a:p>
          <a:p>
            <a:pPr algn="r" rtl="1">
              <a:lnSpc>
                <a:spcPct val="120000"/>
              </a:lnSpc>
            </a:pPr>
            <a:r>
              <a:rPr lang="fa-IR" sz="2400" dirty="0" smtClean="0"/>
              <a:t>مثال:</a:t>
            </a:r>
            <a:endParaRPr lang="en-US" sz="2400" dirty="0" smtClean="0"/>
          </a:p>
          <a:p>
            <a:pPr algn="r" rtl="1">
              <a:lnSpc>
                <a:spcPct val="120000"/>
              </a:lnSpc>
            </a:pPr>
            <a:endParaRPr lang="en-US" dirty="0"/>
          </a:p>
          <a:p>
            <a:pPr algn="r" rtl="1">
              <a:lnSpc>
                <a:spcPct val="120000"/>
              </a:lnSpc>
            </a:pPr>
            <a:endParaRPr lang="en-US" sz="2400" dirty="0" smtClean="0"/>
          </a:p>
          <a:p>
            <a:pPr algn="r" rtl="1">
              <a:lnSpc>
                <a:spcPct val="120000"/>
              </a:lnSpc>
            </a:pPr>
            <a:r>
              <a:rPr lang="fa-IR" sz="2400" dirty="0" smtClean="0"/>
              <a:t>یعنی دو نخ مختلف به شرطی می‌توانند همزمان وارد این بلوک شوند</a:t>
            </a:r>
            <a:br>
              <a:rPr lang="fa-IR" sz="2400" dirty="0" smtClean="0"/>
            </a:br>
            <a:r>
              <a:rPr lang="fa-IR" sz="2400" dirty="0" smtClean="0"/>
              <a:t>که شیء </a:t>
            </a:r>
            <a:r>
              <a:rPr lang="en-US" sz="2400" dirty="0" smtClean="0"/>
              <a:t>names</a:t>
            </a:r>
            <a:r>
              <a:rPr lang="fa-IR" sz="2400" dirty="0" smtClean="0"/>
              <a:t> در آن دو نخ متفاوت باشد</a:t>
            </a:r>
            <a:endParaRPr lang="en-US" sz="2400" dirty="0" smtClean="0"/>
          </a:p>
          <a:p>
            <a:pPr algn="r" rtl="1">
              <a:lnSpc>
                <a:spcPct val="120000"/>
              </a:lnSpc>
            </a:pPr>
            <a:endParaRPr lang="en-US" sz="2400" dirty="0"/>
          </a:p>
          <a:p>
            <a:pPr algn="r" rtl="1"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0" y="3200400"/>
            <a:ext cx="33528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ali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3950076"/>
            <a:ext cx="7239001" cy="103542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بلوک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synchronized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5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این دو </a:t>
            </a:r>
            <a:r>
              <a:rPr lang="fa-IR" sz="2400" dirty="0"/>
              <a:t>تعریف </a:t>
            </a:r>
            <a:r>
              <a:rPr lang="fa-IR" sz="2400" dirty="0" smtClean="0"/>
              <a:t>برای </a:t>
            </a:r>
            <a:r>
              <a:rPr lang="fa-IR" sz="2400" dirty="0"/>
              <a:t>متد </a:t>
            </a:r>
            <a:r>
              <a:rPr lang="en-US" sz="2400" dirty="0"/>
              <a:t>g</a:t>
            </a:r>
            <a:r>
              <a:rPr lang="fa-IR" sz="2400" dirty="0"/>
              <a:t> تقریباً </a:t>
            </a:r>
            <a:r>
              <a:rPr lang="fa-IR" sz="2400" dirty="0" err="1"/>
              <a:t>هم‌معنی</a:t>
            </a:r>
            <a:r>
              <a:rPr lang="fa-IR" sz="2400" dirty="0"/>
              <a:t> هستند</a:t>
            </a:r>
            <a:r>
              <a:rPr lang="fa-IR" sz="2400" dirty="0" smtClean="0"/>
              <a:t>:</a:t>
            </a:r>
          </a:p>
          <a:p>
            <a:endParaRPr lang="fa-IR" dirty="0" smtClean="0"/>
          </a:p>
          <a:p>
            <a:endParaRPr lang="fa-IR" sz="2400" dirty="0"/>
          </a:p>
          <a:p>
            <a:endParaRPr lang="fa-IR" sz="2400" dirty="0" smtClean="0"/>
          </a:p>
          <a:p>
            <a:r>
              <a:rPr lang="fa-IR" sz="2400" dirty="0" smtClean="0"/>
              <a:t>اگر یک متد استاتیک </a:t>
            </a:r>
            <a:r>
              <a:rPr lang="en-US" sz="2400" dirty="0" smtClean="0"/>
              <a:t>synchronized</a:t>
            </a:r>
            <a:r>
              <a:rPr lang="fa-IR" sz="2400" dirty="0" smtClean="0"/>
              <a:t> شود: </a:t>
            </a:r>
            <a:br>
              <a:rPr lang="fa-IR" sz="2400" dirty="0" smtClean="0"/>
            </a:br>
            <a:r>
              <a:rPr lang="fa-IR" sz="2400" dirty="0" smtClean="0"/>
              <a:t>یعنی هر نخ برای ورود به متد باید قفل کلاس را بگیرد (به جای قفل یک شیء)</a:t>
            </a:r>
          </a:p>
          <a:p>
            <a:pPr lvl="1"/>
            <a:r>
              <a:rPr lang="fa-IR" sz="2400" dirty="0" smtClean="0"/>
              <a:t>یعنی هیچ دو نخی همزمان </a:t>
            </a:r>
            <a:r>
              <a:rPr lang="fa-IR" sz="2400" dirty="0" err="1" smtClean="0"/>
              <a:t>نمی‌توانند</a:t>
            </a:r>
            <a:r>
              <a:rPr lang="fa-IR" sz="2400" dirty="0" smtClean="0"/>
              <a:t> این متد را اجرا کنند</a:t>
            </a:r>
          </a:p>
          <a:p>
            <a:pPr lvl="1"/>
            <a:r>
              <a:rPr lang="fa-IR" sz="2400" dirty="0" smtClean="0"/>
              <a:t>یک متد غیراستاتیک </a:t>
            </a:r>
            <a:r>
              <a:rPr lang="en-US" sz="2400" dirty="0" smtClean="0"/>
              <a:t>synchronized</a:t>
            </a:r>
            <a:r>
              <a:rPr lang="fa-IR" sz="2400" dirty="0" smtClean="0"/>
              <a:t> را ممکن است دو نخ همزمان اجرا کنند،</a:t>
            </a:r>
            <a:br>
              <a:rPr lang="fa-IR" sz="2400" dirty="0" smtClean="0"/>
            </a:br>
            <a:r>
              <a:rPr lang="fa-IR" sz="2400" dirty="0" smtClean="0"/>
              <a:t>به شرطی که روی دو شیء مختلف فراخوانی شوند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38100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urier New"/>
                <a:cs typeface="B Nazanin" pitchFamily="2" charset="-78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g()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urier New"/>
                <a:cs typeface="B Nazanin" pitchFamily="2" charset="-78"/>
              </a:rPr>
              <a:t>  synchronized</a:t>
            </a:r>
            <a:r>
              <a:rPr lang="en-US" sz="2200" b="1" dirty="0" smtClean="0">
                <a:latin typeface="Courier New"/>
                <a:cs typeface="B Nazanin" pitchFamily="2" charset="-78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  <a:cs typeface="B Nazanin" pitchFamily="2" charset="-78"/>
              </a:rPr>
              <a:t>this</a:t>
            </a:r>
            <a:r>
              <a:rPr lang="en-US" sz="2200" b="1" dirty="0">
                <a:latin typeface="Courier New"/>
                <a:cs typeface="B Nazanin" pitchFamily="2" charset="-78"/>
              </a:rPr>
              <a:t>){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    h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();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 }</a:t>
            </a:r>
            <a:endParaRPr lang="en-US" sz="22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2168604"/>
            <a:ext cx="41910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urier New"/>
                <a:cs typeface="B Nazanin" pitchFamily="2" charset="-78"/>
              </a:rPr>
              <a:t>synchronized</a:t>
            </a:r>
            <a:r>
              <a:rPr lang="en-US" sz="2200" b="1" dirty="0" smtClean="0">
                <a:solidFill>
                  <a:srgbClr val="3F7F5F"/>
                </a:solidFill>
                <a:latin typeface="Courier New"/>
                <a:cs typeface="B Nazanin" pitchFamily="2" charset="-78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  <a:cs typeface="B Nazanin" pitchFamily="2" charset="-78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 g() {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 h</a:t>
            </a:r>
            <a:r>
              <a:rPr lang="en-US" sz="22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();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81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تعامل بین چند نخ</a:t>
            </a:r>
            <a:br>
              <a:rPr lang="fa-IR" dirty="0" smtClean="0"/>
            </a:br>
            <a:r>
              <a:rPr lang="en-US" dirty="0" smtClean="0"/>
              <a:t>Inter-thread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متدهای </a:t>
            </a:r>
            <a:r>
              <a:rPr lang="en-US" sz="3600" dirty="0" smtClean="0">
                <a:cs typeface="B Titr" pitchFamily="2" charset="-78"/>
              </a:rPr>
              <a:t>wait</a:t>
            </a:r>
            <a:r>
              <a:rPr lang="fa-IR" sz="3600" dirty="0" smtClean="0">
                <a:cs typeface="B Titr" pitchFamily="2" charset="-78"/>
              </a:rPr>
              <a:t> و </a:t>
            </a:r>
            <a:r>
              <a:rPr lang="en-US" sz="3600" dirty="0" smtClean="0">
                <a:cs typeface="B Titr" pitchFamily="2" charset="-78"/>
              </a:rPr>
              <a:t>notify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fa-IR" dirty="0" smtClean="0"/>
              <a:t>گاهی لازم است دو نخ با هم تعامل داشته باشند</a:t>
            </a:r>
          </a:p>
          <a:p>
            <a:pPr lvl="1"/>
            <a:r>
              <a:rPr lang="fa-IR" sz="3100" dirty="0" smtClean="0"/>
              <a:t>گاهی یک نخ، صبر کند (</a:t>
            </a:r>
            <a:r>
              <a:rPr lang="en-US" sz="3100" dirty="0" smtClean="0"/>
              <a:t>wait</a:t>
            </a:r>
            <a:r>
              <a:rPr lang="fa-IR" sz="3100" dirty="0" smtClean="0"/>
              <a:t>) تا نخی دیگر به آن خبر دهد (</a:t>
            </a:r>
            <a:r>
              <a:rPr lang="en-US" sz="3100" dirty="0" smtClean="0"/>
              <a:t>notify</a:t>
            </a:r>
            <a:r>
              <a:rPr lang="fa-IR" sz="3100" dirty="0" smtClean="0"/>
              <a:t>)</a:t>
            </a:r>
            <a:endParaRPr lang="en-US" sz="3100" dirty="0" smtClean="0"/>
          </a:p>
          <a:p>
            <a:r>
              <a:rPr lang="fa-IR" dirty="0" smtClean="0"/>
              <a:t>مثلاً فرض کنید دو نخ داریم: 1- </a:t>
            </a:r>
            <a:r>
              <a:rPr lang="fa-IR" dirty="0" err="1" smtClean="0"/>
              <a:t>نمایش‌دهنده</a:t>
            </a:r>
            <a:r>
              <a:rPr lang="fa-IR" dirty="0" smtClean="0"/>
              <a:t> </a:t>
            </a:r>
            <a:r>
              <a:rPr lang="fa-IR" dirty="0" err="1" smtClean="0"/>
              <a:t>ویروس‌ها</a:t>
            </a:r>
            <a:r>
              <a:rPr lang="fa-IR" dirty="0" smtClean="0"/>
              <a:t> 2- جستجوگر </a:t>
            </a:r>
            <a:r>
              <a:rPr lang="fa-IR" dirty="0" err="1" smtClean="0"/>
              <a:t>ویروس‌ها</a:t>
            </a:r>
            <a:endParaRPr lang="fa-IR" dirty="0"/>
          </a:p>
          <a:p>
            <a:r>
              <a:rPr lang="fa-IR" dirty="0" smtClean="0"/>
              <a:t>نخ اول متوقف می‌شود، </a:t>
            </a:r>
            <a:r>
              <a:rPr lang="fa-IR" dirty="0" err="1" smtClean="0"/>
              <a:t>هرگاه</a:t>
            </a:r>
            <a:r>
              <a:rPr lang="fa-IR" dirty="0" smtClean="0"/>
              <a:t> نخ دوم ویروسی پیدا کند، به نخ اول خبر </a:t>
            </a:r>
            <a:r>
              <a:rPr lang="fa-IR" dirty="0" err="1" smtClean="0"/>
              <a:t>می‌دهد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err="1" smtClean="0"/>
              <a:t>هربار</a:t>
            </a:r>
            <a:r>
              <a:rPr lang="fa-IR" dirty="0" smtClean="0"/>
              <a:t> نخ اول باخبر می‌شود، به اجرا (نمایش ویروس) ادامه </a:t>
            </a:r>
            <a:r>
              <a:rPr lang="fa-IR" dirty="0" err="1" smtClean="0"/>
              <a:t>می‌دهد</a:t>
            </a:r>
            <a:r>
              <a:rPr lang="fa-IR" dirty="0" smtClean="0"/>
              <a:t> و سپس دوباره متوقف می‌شود</a:t>
            </a:r>
            <a:endParaRPr lang="en-US" dirty="0" smtClean="0">
              <a:cs typeface="B Nazanin" pitchFamily="2" charset="-78"/>
            </a:endParaRPr>
          </a:p>
          <a:p>
            <a:pPr algn="r" rtl="1"/>
            <a:r>
              <a:rPr lang="fa-IR" dirty="0" smtClean="0">
                <a:cs typeface="B Nazanin" pitchFamily="2" charset="-78"/>
              </a:rPr>
              <a:t>متدهای </a:t>
            </a:r>
            <a:r>
              <a:rPr lang="en-US" dirty="0" smtClean="0">
                <a:cs typeface="B Nazanin" pitchFamily="2" charset="-78"/>
              </a:rPr>
              <a:t>wait</a:t>
            </a:r>
            <a:r>
              <a:rPr lang="fa-IR" dirty="0" smtClean="0">
                <a:cs typeface="B Nazanin" pitchFamily="2" charset="-78"/>
              </a:rPr>
              <a:t> و </a:t>
            </a:r>
            <a:r>
              <a:rPr lang="en-US" dirty="0" smtClean="0">
                <a:cs typeface="B Nazanin" pitchFamily="2" charset="-78"/>
              </a:rPr>
              <a:t>notify</a:t>
            </a:r>
            <a:r>
              <a:rPr lang="fa-IR" dirty="0" smtClean="0">
                <a:cs typeface="B Nazanin" pitchFamily="2" charset="-78"/>
              </a:rPr>
              <a:t> برای برقراری تعامل بین </a:t>
            </a:r>
            <a:r>
              <a:rPr lang="fa-IR" dirty="0" err="1" smtClean="0">
                <a:cs typeface="B Nazanin" pitchFamily="2" charset="-78"/>
              </a:rPr>
              <a:t>نخ‌ها</a:t>
            </a:r>
            <a:r>
              <a:rPr lang="fa-IR" dirty="0" smtClean="0">
                <a:cs typeface="B Nazanin" pitchFamily="2" charset="-78"/>
              </a:rPr>
              <a:t> استفاده می‌شوند</a:t>
            </a:r>
          </a:p>
          <a:p>
            <a:pPr lvl="1"/>
            <a:r>
              <a:rPr lang="fa-IR" sz="3100" dirty="0" smtClean="0"/>
              <a:t>این </a:t>
            </a:r>
            <a:r>
              <a:rPr lang="fa-IR" sz="3100" dirty="0" err="1" smtClean="0"/>
              <a:t>متدها</a:t>
            </a:r>
            <a:r>
              <a:rPr lang="fa-IR" sz="3100" dirty="0" smtClean="0"/>
              <a:t> در کلاس </a:t>
            </a:r>
            <a:r>
              <a:rPr lang="en-US" sz="3100" dirty="0" smtClean="0"/>
              <a:t>Object</a:t>
            </a:r>
            <a:r>
              <a:rPr lang="fa-IR" sz="3100" dirty="0" smtClean="0"/>
              <a:t> تعریف </a:t>
            </a:r>
            <a:r>
              <a:rPr lang="fa-IR" sz="3100" dirty="0" err="1" smtClean="0"/>
              <a:t>شده‌اند</a:t>
            </a:r>
            <a:r>
              <a:rPr lang="fa-IR" sz="3100" dirty="0" smtClean="0"/>
              <a:t>، </a:t>
            </a:r>
            <a:r>
              <a:rPr lang="en-US" sz="3100" dirty="0" smtClean="0"/>
              <a:t>final</a:t>
            </a:r>
            <a:r>
              <a:rPr lang="fa-IR" sz="3100" dirty="0" smtClean="0"/>
              <a:t> هستند</a:t>
            </a:r>
          </a:p>
          <a:p>
            <a:pPr lvl="2"/>
            <a:r>
              <a:rPr lang="fa-IR" sz="3100" dirty="0" smtClean="0"/>
              <a:t>از </a:t>
            </a:r>
            <a:r>
              <a:rPr lang="fa-IR" sz="3100" dirty="0" err="1" smtClean="0"/>
              <a:t>پیاده‌سازی</a:t>
            </a:r>
            <a:r>
              <a:rPr lang="fa-IR" sz="3100" dirty="0" smtClean="0"/>
              <a:t> سطح پایین (</a:t>
            </a:r>
            <a:r>
              <a:rPr lang="en-US" sz="3100" dirty="0" smtClean="0"/>
              <a:t>native</a:t>
            </a:r>
            <a:r>
              <a:rPr lang="fa-IR" sz="3100" dirty="0" smtClean="0"/>
              <a:t>) استفاده </a:t>
            </a:r>
            <a:r>
              <a:rPr lang="fa-IR" sz="3100" dirty="0" err="1" smtClean="0"/>
              <a:t>می‌کنند</a:t>
            </a:r>
            <a:endParaRPr lang="fa-IR" sz="3100" dirty="0" smtClean="0"/>
          </a:p>
          <a:p>
            <a:r>
              <a:rPr lang="fa-IR" sz="3400" dirty="0" smtClean="0"/>
              <a:t>وقتی یک نخ متد </a:t>
            </a:r>
            <a:r>
              <a:rPr lang="en-US" sz="3400" dirty="0" smtClean="0"/>
              <a:t>wait</a:t>
            </a:r>
            <a:r>
              <a:rPr lang="fa-IR" sz="3400" dirty="0" smtClean="0"/>
              <a:t> را روی یک شیء دلخواه فراخوانی می‌کند، متوقف می‌شود تا این که یک نخ دیگر، روی همان شیء متد </a:t>
            </a:r>
            <a:r>
              <a:rPr lang="en-US" sz="3400" dirty="0" smtClean="0"/>
              <a:t>notify</a:t>
            </a:r>
            <a:r>
              <a:rPr lang="fa-IR" sz="3400" dirty="0" smtClean="0"/>
              <a:t> را فراخوانی کند</a:t>
            </a:r>
          </a:p>
        </p:txBody>
      </p:sp>
    </p:spTree>
    <p:extLst>
      <p:ext uri="{BB962C8B-B14F-4D97-AF65-F5344CB8AC3E}">
        <p14:creationId xmlns:p14="http://schemas.microsoft.com/office/powerpoint/2010/main" val="2584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نکته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600" dirty="0" smtClean="0">
                <a:cs typeface="B Nazanin" pitchFamily="2" charset="-78"/>
              </a:rPr>
              <a:t>متد </a:t>
            </a:r>
            <a:r>
              <a:rPr lang="en-US" sz="2600" dirty="0" smtClean="0">
                <a:cs typeface="B Nazanin" pitchFamily="2" charset="-78"/>
              </a:rPr>
              <a:t>wait</a:t>
            </a:r>
            <a:r>
              <a:rPr lang="fa-IR" sz="2600" dirty="0" smtClean="0">
                <a:cs typeface="B Nazanin" pitchFamily="2" charset="-78"/>
              </a:rPr>
              <a:t> یا </a:t>
            </a:r>
            <a:r>
              <a:rPr lang="en-US" sz="2600" dirty="0" smtClean="0">
                <a:cs typeface="B Nazanin" pitchFamily="2" charset="-78"/>
              </a:rPr>
              <a:t>notify</a:t>
            </a:r>
            <a:r>
              <a:rPr lang="fa-IR" sz="2600" dirty="0" smtClean="0">
                <a:cs typeface="B Nazanin" pitchFamily="2" charset="-78"/>
              </a:rPr>
              <a:t> فقط در صورتی روی شیء </a:t>
            </a:r>
            <a:r>
              <a:rPr lang="en-US" sz="2600" dirty="0" smtClean="0">
                <a:cs typeface="B Nazanin" pitchFamily="2" charset="-78"/>
              </a:rPr>
              <a:t>X</a:t>
            </a:r>
            <a:r>
              <a:rPr lang="fa-IR" sz="2600" dirty="0" smtClean="0">
                <a:cs typeface="B Nazanin" pitchFamily="2" charset="-78"/>
              </a:rPr>
              <a:t> قابل فراخوانی هستند</a:t>
            </a:r>
            <a:br>
              <a:rPr lang="fa-IR" sz="2600" dirty="0" smtClean="0">
                <a:cs typeface="B Nazanin" pitchFamily="2" charset="-78"/>
              </a:rPr>
            </a:br>
            <a:r>
              <a:rPr lang="fa-IR" sz="2600" dirty="0" smtClean="0">
                <a:cs typeface="B Nazanin" pitchFamily="2" charset="-78"/>
              </a:rPr>
              <a:t>که در یک بلوک </a:t>
            </a:r>
            <a:r>
              <a:rPr lang="en-US" sz="2600" dirty="0" smtClean="0">
                <a:cs typeface="B Nazanin" pitchFamily="2" charset="-78"/>
              </a:rPr>
              <a:t>synchronized(X)</a:t>
            </a:r>
            <a:r>
              <a:rPr lang="fa-IR" sz="2600" dirty="0" smtClean="0">
                <a:cs typeface="B Nazanin" pitchFamily="2" charset="-78"/>
              </a:rPr>
              <a:t> قرار گرفته باشد</a:t>
            </a:r>
          </a:p>
          <a:p>
            <a:pPr lvl="1">
              <a:spcBef>
                <a:spcPts val="800"/>
              </a:spcBef>
            </a:pPr>
            <a:r>
              <a:rPr lang="fa-IR" sz="2400" dirty="0" smtClean="0"/>
              <a:t>یک</a:t>
            </a:r>
            <a:r>
              <a:rPr lang="fa-IR" sz="1800" dirty="0" smtClean="0"/>
              <a:t> </a:t>
            </a:r>
            <a:r>
              <a:rPr lang="fa-IR" sz="2400" dirty="0" smtClean="0"/>
              <a:t>نخ برای فراخوانی </a:t>
            </a:r>
            <a:r>
              <a:rPr lang="en-US" sz="2200" dirty="0" smtClean="0"/>
              <a:t>wait</a:t>
            </a:r>
            <a:r>
              <a:rPr lang="fa-IR" sz="2000" dirty="0" smtClean="0"/>
              <a:t> یا </a:t>
            </a:r>
            <a:r>
              <a:rPr lang="en-US" sz="2200" dirty="0" smtClean="0"/>
              <a:t>notify</a:t>
            </a:r>
            <a:r>
              <a:rPr lang="fa-IR" sz="2400" dirty="0" smtClean="0"/>
              <a:t> روی</a:t>
            </a:r>
            <a:r>
              <a:rPr lang="fa-IR" sz="2000" dirty="0" smtClean="0"/>
              <a:t> </a:t>
            </a:r>
            <a:r>
              <a:rPr lang="fa-IR" sz="2400" dirty="0" smtClean="0"/>
              <a:t>یک</a:t>
            </a:r>
            <a:r>
              <a:rPr lang="fa-IR" sz="2000" dirty="0" smtClean="0"/>
              <a:t> </a:t>
            </a:r>
            <a:r>
              <a:rPr lang="fa-IR" sz="2400" dirty="0" smtClean="0"/>
              <a:t>شیء باید قفل آن</a:t>
            </a:r>
            <a:r>
              <a:rPr lang="fa-IR" sz="1800" dirty="0" smtClean="0"/>
              <a:t> </a:t>
            </a:r>
            <a:r>
              <a:rPr lang="fa-IR" sz="2400" dirty="0" smtClean="0"/>
              <a:t>شیء را گرفته</a:t>
            </a:r>
            <a:r>
              <a:rPr lang="fa-IR" sz="1100" dirty="0" smtClean="0"/>
              <a:t> </a:t>
            </a:r>
            <a:r>
              <a:rPr lang="fa-IR" sz="2400" dirty="0" smtClean="0"/>
              <a:t>باشد</a:t>
            </a:r>
          </a:p>
          <a:p>
            <a:pPr algn="r" rtl="1"/>
            <a:r>
              <a:rPr lang="fa-IR" sz="2600" dirty="0" err="1" smtClean="0">
                <a:cs typeface="B Nazanin" pitchFamily="2" charset="-78"/>
              </a:rPr>
              <a:t>وگرنه</a:t>
            </a:r>
            <a:r>
              <a:rPr lang="fa-IR" sz="2600" dirty="0" smtClean="0">
                <a:cs typeface="B Nazanin" pitchFamily="2" charset="-78"/>
              </a:rPr>
              <a:t> خطای</a:t>
            </a:r>
            <a:r>
              <a:rPr lang="en-US" sz="2400" dirty="0" err="1" smtClean="0">
                <a:cs typeface="B Nazanin" pitchFamily="2" charset="-78"/>
              </a:rPr>
              <a:t>IllegalMonitorStateException</a:t>
            </a:r>
            <a:r>
              <a:rPr lang="en-US" sz="2400" dirty="0" smtClean="0">
                <a:cs typeface="B Nazanin" pitchFamily="2" charset="-78"/>
              </a:rPr>
              <a:t> 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fa-IR" sz="2600" dirty="0" smtClean="0">
                <a:cs typeface="B Nazanin" pitchFamily="2" charset="-78"/>
              </a:rPr>
              <a:t>پرتاب می‌شود</a:t>
            </a:r>
          </a:p>
          <a:p>
            <a:r>
              <a:rPr lang="fa-IR" sz="2600" dirty="0" smtClean="0"/>
              <a:t>البته با فراخوانی </a:t>
            </a:r>
            <a:r>
              <a:rPr lang="en-US" sz="2600" dirty="0" err="1" smtClean="0"/>
              <a:t>X.wait</a:t>
            </a:r>
            <a:r>
              <a:rPr lang="fa-IR" sz="2600" dirty="0" smtClean="0"/>
              <a:t> ، بلافاصله قفل </a:t>
            </a:r>
            <a:r>
              <a:rPr lang="en-US" sz="2600" dirty="0" smtClean="0"/>
              <a:t>X</a:t>
            </a:r>
            <a:r>
              <a:rPr lang="fa-IR" sz="2600" dirty="0" smtClean="0"/>
              <a:t> آزاد می‌شود</a:t>
            </a:r>
          </a:p>
          <a:p>
            <a:pPr lvl="1">
              <a:spcBef>
                <a:spcPts val="800"/>
              </a:spcBef>
            </a:pPr>
            <a:r>
              <a:rPr lang="fa-IR" sz="2400" dirty="0" smtClean="0"/>
              <a:t>تا </a:t>
            </a:r>
            <a:r>
              <a:rPr lang="fa-IR" sz="2400" dirty="0" err="1" smtClean="0"/>
              <a:t>نخ‌های</a:t>
            </a:r>
            <a:r>
              <a:rPr lang="fa-IR" sz="2400" dirty="0" smtClean="0"/>
              <a:t> دیگر بتوانند وارد بلوک </a:t>
            </a:r>
            <a:r>
              <a:rPr lang="en-US" sz="2400" dirty="0" smtClean="0"/>
              <a:t>synchronized(X)</a:t>
            </a:r>
            <a:r>
              <a:rPr lang="fa-IR" sz="2400" dirty="0" smtClean="0"/>
              <a:t> شوند</a:t>
            </a:r>
            <a:br>
              <a:rPr lang="fa-IR" sz="2400" dirty="0" smtClean="0"/>
            </a:br>
            <a:r>
              <a:rPr lang="fa-IR" sz="2400" dirty="0" smtClean="0"/>
              <a:t>و </a:t>
            </a:r>
            <a:r>
              <a:rPr lang="en-US" sz="2400" dirty="0" err="1" smtClean="0"/>
              <a:t>X.notify</a:t>
            </a:r>
            <a:r>
              <a:rPr lang="fa-IR" sz="2400" dirty="0" smtClean="0"/>
              <a:t> را صدا بزنند تا این نخ از حالت انتظار (</a:t>
            </a:r>
            <a:r>
              <a:rPr lang="en-US" sz="2400" dirty="0" smtClean="0"/>
              <a:t>waiting</a:t>
            </a:r>
            <a:r>
              <a:rPr lang="fa-IR" sz="2400" dirty="0" smtClean="0"/>
              <a:t>) خارج شود</a:t>
            </a:r>
            <a:endParaRPr lang="en-US" sz="2400" dirty="0" smtClean="0"/>
          </a:p>
          <a:p>
            <a:r>
              <a:rPr lang="fa-IR" sz="2600" dirty="0" smtClean="0"/>
              <a:t>مثال: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140404"/>
            <a:ext cx="33528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.notify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5140404"/>
            <a:ext cx="38862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درباره </a:t>
            </a:r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600" dirty="0"/>
              <a:t>روی هر شیء، تعدادی نخ </a:t>
            </a:r>
            <a:r>
              <a:rPr lang="en-US" sz="2600" dirty="0"/>
              <a:t>wait</a:t>
            </a:r>
            <a:r>
              <a:rPr lang="fa-IR" sz="2600" dirty="0"/>
              <a:t> </a:t>
            </a:r>
            <a:r>
              <a:rPr lang="fa-IR" sz="2600" dirty="0" err="1"/>
              <a:t>کرده‌اند</a:t>
            </a:r>
            <a:r>
              <a:rPr lang="fa-IR" sz="2600" dirty="0"/>
              <a:t> </a:t>
            </a:r>
            <a:endParaRPr lang="en-US" sz="2600" dirty="0" smtClean="0"/>
          </a:p>
          <a:p>
            <a:pPr lvl="1"/>
            <a:r>
              <a:rPr lang="fa-IR" sz="2600" dirty="0" smtClean="0"/>
              <a:t>هر </a:t>
            </a:r>
            <a:r>
              <a:rPr lang="fa-IR" sz="2600" dirty="0"/>
              <a:t>شیء، فهرستی از </a:t>
            </a:r>
            <a:r>
              <a:rPr lang="fa-IR" sz="2600" dirty="0" err="1"/>
              <a:t>نخ‌های</a:t>
            </a:r>
            <a:r>
              <a:rPr lang="fa-IR" sz="2600" dirty="0"/>
              <a:t> منتظر </a:t>
            </a:r>
            <a:r>
              <a:rPr lang="fa-IR" sz="2600" dirty="0" smtClean="0"/>
              <a:t>دارد</a:t>
            </a:r>
            <a:endParaRPr lang="fa-IR" sz="2600" dirty="0"/>
          </a:p>
          <a:p>
            <a:r>
              <a:rPr lang="fa-IR" sz="2600" dirty="0"/>
              <a:t>با هر فراخوانی </a:t>
            </a:r>
            <a:r>
              <a:rPr lang="en-US" sz="2600" dirty="0"/>
              <a:t>notify</a:t>
            </a:r>
            <a:r>
              <a:rPr lang="fa-IR" sz="2600" dirty="0"/>
              <a:t> روی یک شیء، یکی از این </a:t>
            </a:r>
            <a:r>
              <a:rPr lang="fa-IR" sz="2600" dirty="0" err="1"/>
              <a:t>نخ‌ها</a:t>
            </a:r>
            <a:r>
              <a:rPr lang="fa-IR" sz="2600" dirty="0"/>
              <a:t> بیدار می‌شود</a:t>
            </a:r>
          </a:p>
          <a:p>
            <a:pPr lvl="1"/>
            <a:r>
              <a:rPr lang="fa-IR" sz="2600" dirty="0"/>
              <a:t>یکی از </a:t>
            </a:r>
            <a:r>
              <a:rPr lang="fa-IR" sz="2600" dirty="0" err="1"/>
              <a:t>نخ‌هایی</a:t>
            </a:r>
            <a:r>
              <a:rPr lang="fa-IR" sz="2600" dirty="0"/>
              <a:t> که روی آن شیء منتظر هستند، </a:t>
            </a:r>
            <a:r>
              <a:rPr lang="fa-IR" sz="2600" dirty="0" err="1"/>
              <a:t>اجرایش</a:t>
            </a:r>
            <a:r>
              <a:rPr lang="fa-IR" sz="2600" dirty="0"/>
              <a:t> را ادامه </a:t>
            </a:r>
            <a:r>
              <a:rPr lang="fa-IR" sz="2600" dirty="0" err="1" smtClean="0"/>
              <a:t>می‌دهد</a:t>
            </a:r>
            <a:endParaRPr lang="en-US" sz="2600" dirty="0" smtClean="0"/>
          </a:p>
          <a:p>
            <a:pPr algn="r"/>
            <a:r>
              <a:rPr lang="fa-IR" sz="2600" dirty="0" smtClean="0"/>
              <a:t>متد </a:t>
            </a:r>
            <a:r>
              <a:rPr lang="en-US" sz="2600" dirty="0" err="1" smtClean="0"/>
              <a:t>notifyAll</a:t>
            </a:r>
            <a:r>
              <a:rPr lang="fa-IR" sz="2600" dirty="0" smtClean="0"/>
              <a:t> همه‎‌ی </a:t>
            </a:r>
            <a:r>
              <a:rPr lang="fa-IR" sz="2600" dirty="0" err="1" smtClean="0"/>
              <a:t>نخ‌های</a:t>
            </a:r>
            <a:r>
              <a:rPr lang="fa-IR" sz="2600" dirty="0" smtClean="0"/>
              <a:t> منتظر روی آن شیء را بیدار می‌کند</a:t>
            </a:r>
          </a:p>
          <a:p>
            <a:r>
              <a:rPr lang="fa-IR" sz="2600" dirty="0" smtClean="0"/>
              <a:t>نکته: متد </a:t>
            </a:r>
            <a:r>
              <a:rPr lang="en-US" sz="2600" dirty="0" smtClean="0"/>
              <a:t>wait</a:t>
            </a:r>
            <a:r>
              <a:rPr lang="fa-IR" sz="2600" dirty="0" smtClean="0"/>
              <a:t> می‌تواند </a:t>
            </a:r>
            <a:r>
              <a:rPr lang="fa-IR" sz="2800" dirty="0"/>
              <a:t>حداکثر مهلت انتظار را </a:t>
            </a:r>
            <a:r>
              <a:rPr lang="fa-IR" sz="2800" dirty="0" smtClean="0"/>
              <a:t>مشخص کند</a:t>
            </a:r>
          </a:p>
          <a:p>
            <a:pPr lvl="1"/>
            <a:r>
              <a:rPr lang="fa-IR" sz="2400" dirty="0" smtClean="0"/>
              <a:t>مثلاً </a:t>
            </a:r>
            <a:r>
              <a:rPr lang="en-US" sz="2400" dirty="0"/>
              <a:t>wait(100</a:t>
            </a:r>
            <a:r>
              <a:rPr lang="en-US" sz="2400" dirty="0" smtClean="0"/>
              <a:t>);</a:t>
            </a:r>
            <a:r>
              <a:rPr lang="fa-IR" sz="2400" dirty="0" smtClean="0"/>
              <a:t> یعنی بعد از 100 </a:t>
            </a:r>
            <a:r>
              <a:rPr lang="fa-IR" sz="2400" dirty="0" err="1" smtClean="0"/>
              <a:t>میلی‌ثانیه</a:t>
            </a:r>
            <a:r>
              <a:rPr lang="fa-IR" sz="2400" dirty="0" smtClean="0"/>
              <a:t> از انتظار خارج شود</a:t>
            </a:r>
            <a:br>
              <a:rPr lang="fa-IR" sz="2400" dirty="0" smtClean="0"/>
            </a:br>
            <a:r>
              <a:rPr lang="fa-IR" sz="2400" dirty="0" smtClean="0"/>
              <a:t>(حتی اگر در این مدت، متد </a:t>
            </a:r>
            <a:r>
              <a:rPr lang="en-US" sz="2400" dirty="0" smtClean="0"/>
              <a:t>notify</a:t>
            </a:r>
            <a:r>
              <a:rPr lang="fa-IR" sz="2400" dirty="0" smtClean="0"/>
              <a:t> توسط نخ دیگری روی این شیء فراخوانی نشود)</a:t>
            </a:r>
            <a:endParaRPr lang="en-US" sz="2400" dirty="0"/>
          </a:p>
          <a:p>
            <a:pPr algn="r"/>
            <a:endParaRPr lang="en-US" sz="2800" dirty="0" smtClean="0">
              <a:solidFill>
                <a:schemeClr val="folHlin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گاهی یک نخ منتظر است و اجرای آن متوقف شده است</a:t>
            </a:r>
          </a:p>
          <a:p>
            <a:r>
              <a:rPr lang="fa-IR" sz="2600" dirty="0" smtClean="0"/>
              <a:t>مثلاً به خاطر فراخوانی </a:t>
            </a:r>
            <a:r>
              <a:rPr lang="en-US" sz="2600" dirty="0" smtClean="0"/>
              <a:t>wait</a:t>
            </a:r>
            <a:r>
              <a:rPr lang="fa-IR" sz="2600" dirty="0" smtClean="0"/>
              <a:t> یا </a:t>
            </a:r>
            <a:r>
              <a:rPr lang="en-US" sz="2600" dirty="0" smtClean="0"/>
              <a:t>join</a:t>
            </a:r>
            <a:r>
              <a:rPr lang="fa-IR" sz="2600" dirty="0" smtClean="0"/>
              <a:t> یا </a:t>
            </a:r>
            <a:r>
              <a:rPr lang="en-US" sz="2600" dirty="0" smtClean="0"/>
              <a:t>sleep</a:t>
            </a:r>
            <a:r>
              <a:rPr lang="fa-IR" sz="2600" dirty="0" smtClean="0"/>
              <a:t> به حالت انتظار رفته است</a:t>
            </a:r>
          </a:p>
          <a:p>
            <a:r>
              <a:rPr lang="fa-IR" sz="2600" dirty="0" smtClean="0"/>
              <a:t>در این حالت اگر متد </a:t>
            </a:r>
            <a:r>
              <a:rPr lang="en-US" sz="2600" dirty="0" smtClean="0"/>
              <a:t>interrupt</a:t>
            </a:r>
            <a:r>
              <a:rPr lang="fa-IR" sz="2600" dirty="0" smtClean="0"/>
              <a:t> روی شیء این نخ فراخوانی شود:</a:t>
            </a:r>
          </a:p>
          <a:p>
            <a:pPr lvl="1"/>
            <a:r>
              <a:rPr lang="fa-IR" sz="2400" dirty="0" smtClean="0"/>
              <a:t>نخ منتظر، از حالت انتظار خارج می‌شود </a:t>
            </a:r>
            <a:br>
              <a:rPr lang="fa-IR" sz="2400" dirty="0" smtClean="0"/>
            </a:br>
            <a:r>
              <a:rPr lang="fa-IR" sz="2400" dirty="0" smtClean="0"/>
              <a:t>و یک </a:t>
            </a:r>
            <a:r>
              <a:rPr lang="en-US" sz="2400" dirty="0" err="1" smtClean="0"/>
              <a:t>InterruptedException</a:t>
            </a:r>
            <a:r>
              <a:rPr lang="fa-IR" sz="2400" dirty="0" smtClean="0"/>
              <a:t> دریافت می‌کند</a:t>
            </a:r>
          </a:p>
          <a:p>
            <a:r>
              <a:rPr lang="fa-IR" sz="2600" dirty="0" smtClean="0"/>
              <a:t>به همین دلیل است که متدهای </a:t>
            </a:r>
            <a:r>
              <a:rPr lang="en-US" sz="2300" dirty="0" smtClean="0"/>
              <a:t>wait</a:t>
            </a:r>
            <a:r>
              <a:rPr lang="fa-IR" sz="2300" dirty="0" smtClean="0"/>
              <a:t> و </a:t>
            </a:r>
            <a:r>
              <a:rPr lang="en-US" sz="2300" dirty="0" smtClean="0"/>
              <a:t>joint</a:t>
            </a:r>
            <a:r>
              <a:rPr lang="fa-IR" sz="2300" dirty="0" smtClean="0"/>
              <a:t> و </a:t>
            </a:r>
            <a:r>
              <a:rPr lang="en-US" sz="2300" dirty="0" smtClean="0"/>
              <a:t>sleep</a:t>
            </a:r>
            <a:r>
              <a:rPr lang="fa-IR" sz="2600" dirty="0" smtClean="0"/>
              <a:t> این خطا را پرتاب </a:t>
            </a:r>
            <a:r>
              <a:rPr lang="fa-IR" sz="2600" dirty="0" err="1" smtClean="0"/>
              <a:t>می‌کنند</a:t>
            </a:r>
            <a:endParaRPr lang="fa-IR" sz="2600" dirty="0" smtClean="0"/>
          </a:p>
        </p:txBody>
      </p:sp>
    </p:spTree>
    <p:extLst>
      <p:ext uri="{BB962C8B-B14F-4D97-AF65-F5344CB8AC3E}">
        <p14:creationId xmlns:p14="http://schemas.microsoft.com/office/powerpoint/2010/main" val="23922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601" y="76200"/>
            <a:ext cx="6980999" cy="652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Interrupting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Interrupting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Interrupting();</a:t>
            </a:r>
          </a:p>
          <a:p>
            <a:pPr lvl="2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.interrupt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wait();</a:t>
            </a:r>
          </a:p>
          <a:p>
            <a:pPr lvl="3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wait"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"Interrupted"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"Resume</a:t>
            </a:r>
            <a:r>
              <a:rPr lang="en-US" sz="2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7199" y="2064603"/>
            <a:ext cx="1858201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Interrupted</a:t>
            </a:r>
          </a:p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Resume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74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/>
          <a:lstStyle/>
          <a:p>
            <a:endParaRPr lang="fa-IR" sz="2700" dirty="0" smtClean="0"/>
          </a:p>
          <a:p>
            <a:r>
              <a:rPr lang="fa-IR" sz="2600" dirty="0" smtClean="0"/>
              <a:t>نتیجه:</a:t>
            </a:r>
          </a:p>
          <a:p>
            <a:pPr marL="0" indent="0">
              <a:buNone/>
            </a:pPr>
            <a:r>
              <a:rPr lang="fa-IR" sz="2600" dirty="0"/>
              <a:t> </a:t>
            </a:r>
            <a:r>
              <a:rPr lang="fa-IR" sz="2600" dirty="0" smtClean="0"/>
              <a:t>  تا زمانی که </a:t>
            </a:r>
            <a:r>
              <a:rPr lang="en-US" sz="2600" dirty="0" smtClean="0"/>
              <a:t>Scan</a:t>
            </a:r>
            <a:r>
              <a:rPr lang="fa-IR" sz="2600" dirty="0" smtClean="0"/>
              <a:t> چاپ نشود، </a:t>
            </a:r>
            <a:r>
              <a:rPr lang="en-US" sz="2600" dirty="0" smtClean="0"/>
              <a:t>Main other jobs</a:t>
            </a:r>
            <a:r>
              <a:rPr lang="fa-IR" sz="2600" dirty="0" smtClean="0"/>
              <a:t> چاپ نخواهد شد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6553200" cy="2340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Starts."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Scan();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Object();</a:t>
            </a:r>
          </a:p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other jobs"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971800"/>
            <a:ext cx="8763000" cy="3457293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Scan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(1000);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"Scan"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synchronized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"Scan other jobs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1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حالت‌های هر نخ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برنامه‌نویسی</a:t>
            </a:r>
            <a:r>
              <a:rPr lang="fa-IR" sz="3600" dirty="0" smtClean="0">
                <a:cs typeface="B Titr" pitchFamily="2" charset="-78"/>
              </a:rPr>
              <a:t> ترتیبی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600" dirty="0" smtClean="0"/>
              <a:t>برنامه‌هایی که تا این‌جا می‌نوشتیم، به صورت ترتیبی (</a:t>
            </a:r>
            <a:r>
              <a:rPr lang="en-US" sz="2200" dirty="0" smtClean="0"/>
              <a:t>sequential</a:t>
            </a:r>
            <a:r>
              <a:rPr lang="fa-IR" sz="2600" dirty="0" smtClean="0"/>
              <a:t>) اجرا می‌شدند</a:t>
            </a:r>
            <a:endParaRPr lang="en-US" sz="2600" dirty="0" smtClean="0"/>
          </a:p>
          <a:p>
            <a:pPr lvl="1"/>
            <a:r>
              <a:rPr lang="fa-IR" sz="2400" dirty="0" smtClean="0"/>
              <a:t>در این برنامه‌ها، دستورات یکی پس از دیگری اجرا می‌شدند</a:t>
            </a:r>
          </a:p>
          <a:p>
            <a:pPr algn="r" rtl="1"/>
            <a:r>
              <a:rPr lang="fa-IR" sz="2600" dirty="0" smtClean="0"/>
              <a:t>اما </a:t>
            </a:r>
            <a:r>
              <a:rPr lang="fa-IR" sz="2400" dirty="0" smtClean="0"/>
              <a:t>چگونه برنامه‌ای بنویسیم که چند کار را به طور همزمان انجام </a:t>
            </a:r>
            <a:r>
              <a:rPr lang="fa-IR" sz="2400" dirty="0" err="1" smtClean="0"/>
              <a:t>می‌دهد</a:t>
            </a:r>
            <a:r>
              <a:rPr lang="fa-IR" sz="2400" dirty="0" smtClean="0"/>
              <a:t>؟</a:t>
            </a:r>
          </a:p>
          <a:p>
            <a:pPr lvl="1"/>
            <a:r>
              <a:rPr lang="fa-IR" sz="2400" dirty="0" smtClean="0"/>
              <a:t>چنین برنامه‌هایی چه مخاطراتی دارند و چه نکاتی را باید رعایت کنیم</a:t>
            </a:r>
          </a:p>
          <a:p>
            <a:pPr lvl="1"/>
            <a:r>
              <a:rPr lang="fa-IR" sz="2400" dirty="0" smtClean="0"/>
              <a:t>چه امکاناتی در این زمینه در زبان جاوا تعبیه شده است</a:t>
            </a:r>
          </a:p>
          <a:p>
            <a:r>
              <a:rPr lang="fa-IR" sz="2600" dirty="0"/>
              <a:t>فایده: </a:t>
            </a:r>
            <a:r>
              <a:rPr lang="fa-IR" sz="2600" dirty="0" smtClean="0"/>
              <a:t>گاهی باید یک برنامه چند کار را همزمان اجرا کند</a:t>
            </a:r>
          </a:p>
          <a:p>
            <a:pPr lvl="1"/>
            <a:r>
              <a:rPr lang="fa-IR" sz="2400" dirty="0" smtClean="0"/>
              <a:t>مثلاً یک آنتی‌ویروس، همزمان با جستجوی ویروس، امکان تعامل با کاربر</a:t>
            </a:r>
            <a:r>
              <a:rPr lang="fa-IR" sz="2400" dirty="0"/>
              <a:t> </a:t>
            </a:r>
            <a:r>
              <a:rPr lang="fa-IR" sz="2400" dirty="0" smtClean="0"/>
              <a:t>را داشته</a:t>
            </a:r>
            <a:r>
              <a:rPr lang="fa-IR" sz="900" dirty="0" smtClean="0"/>
              <a:t> </a:t>
            </a:r>
            <a:r>
              <a:rPr lang="fa-IR" sz="2400" dirty="0" smtClean="0"/>
              <a:t>باشد</a:t>
            </a:r>
            <a:endParaRPr lang="fa-IR" sz="2400" dirty="0"/>
          </a:p>
          <a:p>
            <a:r>
              <a:rPr lang="fa-IR" sz="2600" dirty="0" smtClean="0"/>
              <a:t>فایده: کامپیوترهای </a:t>
            </a:r>
            <a:r>
              <a:rPr lang="fa-IR" sz="2600" dirty="0"/>
              <a:t>امروزی معمولاً می‌توانند چند دستور را همزمان اجرا کنند</a:t>
            </a:r>
          </a:p>
          <a:p>
            <a:pPr lvl="1"/>
            <a:r>
              <a:rPr lang="fa-IR" sz="2400" dirty="0"/>
              <a:t>اجرای موازی (</a:t>
            </a:r>
            <a:r>
              <a:rPr lang="en-US" sz="2400" dirty="0"/>
              <a:t>parallel</a:t>
            </a:r>
            <a:r>
              <a:rPr lang="fa-IR" sz="2400" dirty="0" smtClean="0"/>
              <a:t>) و افزایش کارایی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3839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6324600" y="2362200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429000" y="1524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914400" y="9906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داستان زندگی یک نخ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430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371600" y="1143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3434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886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8006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2057400" y="1752600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4724400" y="2133600"/>
            <a:ext cx="990600" cy="8382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528" y="528"/>
              </a:cxn>
              <a:cxn ang="0">
                <a:pos x="0" y="720"/>
              </a:cxn>
            </a:cxnLst>
            <a:rect l="0" t="0" r="r" b="b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4648200" y="3124200"/>
            <a:ext cx="1600200" cy="62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36"/>
              </a:cxn>
              <a:cxn ang="0">
                <a:pos x="1008" y="336"/>
              </a:cxn>
            </a:cxnLst>
            <a:rect l="0" t="0" r="r" b="b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4" name="Freeform 22"/>
          <p:cNvSpPr>
            <a:spLocks/>
          </p:cNvSpPr>
          <p:nvPr/>
        </p:nvSpPr>
        <p:spPr bwMode="auto">
          <a:xfrm>
            <a:off x="3505200" y="2057400"/>
            <a:ext cx="762000" cy="914400"/>
          </a:xfrm>
          <a:custGeom>
            <a:avLst/>
            <a:gdLst/>
            <a:ahLst/>
            <a:cxnLst>
              <a:cxn ang="0">
                <a:pos x="456" y="672"/>
              </a:cxn>
              <a:cxn ang="0">
                <a:pos x="72" y="432"/>
              </a:cxn>
              <a:cxn ang="0">
                <a:pos x="24" y="0"/>
              </a:cxn>
            </a:cxnLst>
            <a:rect l="0" t="0" r="r" b="b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5" name="Freeform 23"/>
          <p:cNvSpPr>
            <a:spLocks/>
          </p:cNvSpPr>
          <p:nvPr/>
        </p:nvSpPr>
        <p:spPr bwMode="auto">
          <a:xfrm>
            <a:off x="2971800" y="2133600"/>
            <a:ext cx="3124200" cy="2400300"/>
          </a:xfrm>
          <a:custGeom>
            <a:avLst/>
            <a:gdLst/>
            <a:ahLst/>
            <a:cxnLst>
              <a:cxn ang="0">
                <a:pos x="2080" y="1296"/>
              </a:cxn>
              <a:cxn ang="0">
                <a:pos x="304" y="1440"/>
              </a:cxn>
              <a:cxn ang="0">
                <a:pos x="256" y="0"/>
              </a:cxn>
            </a:cxnLst>
            <a:rect l="0" t="0" r="r" b="b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7696200" y="4387850"/>
            <a:ext cx="1336904" cy="35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fa-IR" sz="2200" b="0" u="none" dirty="0" smtClean="0">
                <a:solidFill>
                  <a:schemeClr val="tx1"/>
                </a:solidFill>
                <a:latin typeface="Comic Sans MS" pitchFamily="74" charset="0"/>
                <a:cs typeface="B Nazanin" panose="00000400000000000000" pitchFamily="2" charset="-78"/>
              </a:rPr>
              <a:t>نخ‌های منتظر</a:t>
            </a:r>
            <a:endParaRPr lang="en-US" sz="2200" b="0" u="none" dirty="0">
              <a:solidFill>
                <a:schemeClr val="tx1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362200" y="1339850"/>
            <a:ext cx="1075615" cy="34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en-US" sz="2200" b="0" u="none" dirty="0">
                <a:solidFill>
                  <a:schemeClr val="tx1"/>
                </a:solidFill>
                <a:latin typeface="Comic Sans MS" pitchFamily="74" charset="0"/>
                <a:cs typeface="B Nazanin" panose="00000400000000000000" pitchFamily="2" charset="-78"/>
              </a:rPr>
              <a:t>start()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51810" y="3124198"/>
            <a:ext cx="2106819" cy="812800"/>
            <a:chOff x="1880" y="2208"/>
            <a:chExt cx="1174" cy="512"/>
          </a:xfrm>
        </p:grpSpPr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1880" y="2496"/>
              <a:ext cx="117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rtl="1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fa-IR" sz="2200" b="0" u="none" dirty="0" smtClean="0">
                  <a:solidFill>
                    <a:srgbClr val="FF0000"/>
                  </a:solidFill>
                  <a:latin typeface="Comic Sans MS" pitchFamily="74" charset="0"/>
                  <a:cs typeface="B Nazanin" panose="00000400000000000000" pitchFamily="2" charset="-78"/>
                </a:rPr>
                <a:t>نخ/نخ‌های در حال اجرا</a:t>
              </a:r>
              <a:endParaRPr lang="en-US" sz="2200" b="0" u="none" dirty="0">
                <a:solidFill>
                  <a:srgbClr val="FF0000"/>
                </a:solidFill>
                <a:latin typeface="Comic Sans MS" pitchFamily="74" charset="0"/>
                <a:cs typeface="B Nazanin" panose="00000400000000000000" pitchFamily="2" charset="-78"/>
              </a:endParaRPr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 flipV="1">
              <a:off x="2502" y="2208"/>
              <a:ext cx="84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200">
                <a:cs typeface="B Nazanin" panose="00000400000000000000" pitchFamily="2" charset="-7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15009" y="1143002"/>
            <a:ext cx="2909892" cy="538163"/>
            <a:chOff x="3600" y="960"/>
            <a:chExt cx="1833" cy="339"/>
          </a:xfrm>
        </p:grpSpPr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128" y="960"/>
              <a:ext cx="130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rtl="1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fa-IR" sz="2200" b="0" u="none" dirty="0" smtClean="0">
                  <a:latin typeface="Comic Sans MS" pitchFamily="74" charset="0"/>
                  <a:cs typeface="B Nazanin" panose="00000400000000000000" pitchFamily="2" charset="-78"/>
                </a:rPr>
                <a:t>صف</a:t>
              </a:r>
              <a:r>
                <a:rPr lang="fa-IR" sz="2200" dirty="0">
                  <a:latin typeface="Comic Sans MS" pitchFamily="74" charset="0"/>
                  <a:cs typeface="B Nazanin" panose="00000400000000000000" pitchFamily="2" charset="-78"/>
                </a:rPr>
                <a:t> </a:t>
              </a:r>
              <a:r>
                <a:rPr lang="fa-IR" sz="2200" dirty="0" smtClean="0">
                  <a:latin typeface="Comic Sans MS" pitchFamily="74" charset="0"/>
                  <a:cs typeface="B Nazanin" panose="00000400000000000000" pitchFamily="2" charset="-78"/>
                </a:rPr>
                <a:t>نخ‌های</a:t>
              </a:r>
              <a:r>
                <a:rPr lang="fa-IR" sz="2200" b="0" u="none" dirty="0" smtClean="0">
                  <a:latin typeface="Comic Sans MS" pitchFamily="74" charset="0"/>
                  <a:cs typeface="B Nazanin" panose="00000400000000000000" pitchFamily="2" charset="-78"/>
                </a:rPr>
                <a:t> آماده اجرا</a:t>
              </a:r>
              <a:endParaRPr lang="en-US" sz="2200" b="0" u="none" dirty="0">
                <a:latin typeface="Comic Sans MS" pitchFamily="74" charset="0"/>
                <a:cs typeface="B Nazanin" panose="00000400000000000000" pitchFamily="2" charset="-78"/>
              </a:endParaRPr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 flipH="1">
              <a:off x="3600" y="1084"/>
              <a:ext cx="576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200">
                <a:cs typeface="B Nazanin" panose="00000400000000000000" pitchFamily="2" charset="-78"/>
              </a:endParaRPr>
            </a:p>
          </p:txBody>
        </p:sp>
      </p:grpSp>
      <p:sp>
        <p:nvSpPr>
          <p:cNvPr id="18465" name="Line 33"/>
          <p:cNvSpPr>
            <a:spLocks noChangeShapeType="1"/>
          </p:cNvSpPr>
          <p:nvPr/>
        </p:nvSpPr>
        <p:spPr bwMode="auto">
          <a:xfrm flipH="1" flipV="1">
            <a:off x="7239000" y="4014786"/>
            <a:ext cx="6858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57200" y="2133603"/>
            <a:ext cx="1289052" cy="762001"/>
            <a:chOff x="288" y="1584"/>
            <a:chExt cx="812" cy="480"/>
          </a:xfrm>
        </p:grpSpPr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288" y="1840"/>
              <a:ext cx="812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rtl="1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fa-IR" sz="2200" b="0" u="none" dirty="0" smtClean="0">
                  <a:latin typeface="Comic Sans MS" pitchFamily="74" charset="0"/>
                  <a:cs typeface="B Nazanin" panose="00000400000000000000" pitchFamily="2" charset="-78"/>
                </a:rPr>
                <a:t>نخ‌های جدید</a:t>
              </a:r>
              <a:endParaRPr lang="en-US" sz="2200" b="0" u="none" dirty="0">
                <a:latin typeface="Comic Sans MS" pitchFamily="74" charset="0"/>
                <a:cs typeface="B Nazanin" panose="00000400000000000000" pitchFamily="2" charset="-78"/>
              </a:endParaRPr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 flipV="1">
              <a:off x="720" y="15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200">
                <a:cs typeface="B Nazanin" panose="00000400000000000000" pitchFamily="2" charset="-78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95400" y="4495800"/>
            <a:ext cx="56388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نخ به خواب رفته (</a:t>
            </a:r>
            <a:r>
              <a:rPr lang="en-US" sz="2400" dirty="0" smtClean="0">
                <a:cs typeface="B Nazanin" panose="00000400000000000000" pitchFamily="2" charset="-78"/>
              </a:rPr>
              <a:t>sleep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نخی که متد </a:t>
            </a:r>
            <a:r>
              <a:rPr lang="en-US" sz="2400" dirty="0" smtClean="0">
                <a:cs typeface="B Nazanin" panose="00000400000000000000" pitchFamily="2" charset="-78"/>
              </a:rPr>
              <a:t>wait</a:t>
            </a:r>
            <a:r>
              <a:rPr lang="fa-IR" sz="2400" dirty="0" smtClean="0">
                <a:cs typeface="B Nazanin" panose="00000400000000000000" pitchFamily="2" charset="-78"/>
              </a:rPr>
              <a:t> یا </a:t>
            </a:r>
            <a:r>
              <a:rPr lang="en-US" sz="2400" dirty="0" smtClean="0">
                <a:cs typeface="B Nazanin" panose="00000400000000000000" pitchFamily="2" charset="-78"/>
              </a:rPr>
              <a:t>join</a:t>
            </a:r>
            <a:r>
              <a:rPr lang="fa-IR" sz="2400" dirty="0" smtClean="0">
                <a:cs typeface="B Nazanin" panose="00000400000000000000" pitchFamily="2" charset="-78"/>
              </a:rPr>
              <a:t> را فراخوانی کرده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انتظار برای ورود به یک بخش </a:t>
            </a:r>
            <a:r>
              <a:rPr lang="en-US" sz="2400" dirty="0">
                <a:cs typeface="B Nazanin" panose="00000400000000000000" pitchFamily="2" charset="-78"/>
              </a:rPr>
              <a:t>synchronized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در </a:t>
            </a:r>
            <a:r>
              <a:rPr lang="fa-IR" sz="2400" dirty="0">
                <a:cs typeface="B Nazanin" panose="00000400000000000000" pitchFamily="2" charset="-78"/>
              </a:rPr>
              <a:t>انتظار برای تکمیل فرآیند ورودی/خروجی (</a:t>
            </a:r>
            <a:r>
              <a:rPr lang="en-US" sz="2400" dirty="0">
                <a:cs typeface="B Nazanin" panose="00000400000000000000" pitchFamily="2" charset="-78"/>
              </a:rPr>
              <a:t>IO</a:t>
            </a:r>
            <a:r>
              <a:rPr lang="fa-IR" sz="2400" dirty="0">
                <a:cs typeface="B Nazanin" panose="00000400000000000000" pitchFamily="2" charset="-78"/>
              </a:rPr>
              <a:t>)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...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>
            <a:off x="6934200" y="4749798"/>
            <a:ext cx="762000" cy="42520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086600" y="1752600"/>
            <a:ext cx="1556515" cy="59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rt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fa-IR" sz="2200" b="0" u="none" dirty="0" smtClean="0">
                <a:latin typeface="Comic Sans MS" pitchFamily="74" charset="0"/>
                <a:cs typeface="B Nazanin" panose="00000400000000000000" pitchFamily="2" charset="-78"/>
              </a:rPr>
              <a:t>انتخاب براساس </a:t>
            </a:r>
            <a:br>
              <a:rPr lang="fa-IR" sz="2200" b="0" u="none" dirty="0" smtClean="0">
                <a:latin typeface="Comic Sans MS" pitchFamily="74" charset="0"/>
                <a:cs typeface="B Nazanin" panose="00000400000000000000" pitchFamily="2" charset="-78"/>
              </a:rPr>
            </a:br>
            <a:r>
              <a:rPr lang="fa-IR" sz="2200" b="0" u="none" dirty="0" smtClean="0">
                <a:latin typeface="Comic Sans MS" pitchFamily="74" charset="0"/>
                <a:cs typeface="B Nazanin" panose="00000400000000000000" pitchFamily="2" charset="-78"/>
              </a:rPr>
              <a:t>اولویت نخ‌ها</a:t>
            </a:r>
            <a:endParaRPr lang="en-US" sz="2200" b="0" u="none" dirty="0"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5791198" y="1981199"/>
            <a:ext cx="1371601" cy="3571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>
              <a:cs typeface="B Nazanin" panose="00000400000000000000" pitchFamily="2" charset="-78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62000" y="609600"/>
            <a:ext cx="2136803" cy="34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en-US" sz="2200" dirty="0" smtClean="0">
                <a:latin typeface="Comic Sans MS" pitchFamily="74" charset="0"/>
                <a:cs typeface="B Nazanin" panose="00000400000000000000" pitchFamily="2" charset="-78"/>
              </a:rPr>
              <a:t>new Thread(...)</a:t>
            </a:r>
            <a:endParaRPr lang="en-US" sz="2200" b="0" u="none" dirty="0">
              <a:solidFill>
                <a:schemeClr val="tx1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1600200" y="3878264"/>
            <a:ext cx="1184504" cy="32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fa-IR" sz="2200" dirty="0" smtClean="0">
                <a:latin typeface="Comic Sans MS" pitchFamily="74" charset="0"/>
                <a:cs typeface="B Nazanin" panose="00000400000000000000" pitchFamily="2" charset="-78"/>
              </a:rPr>
              <a:t>پایان انتظار</a:t>
            </a:r>
            <a:endParaRPr lang="en-US" sz="2200" b="0" u="none" dirty="0">
              <a:solidFill>
                <a:schemeClr val="tx1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V="1">
            <a:off x="2466010" y="3657599"/>
            <a:ext cx="533400" cy="1812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01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 animBg="1"/>
      <p:bldP spid="18461" grpId="0" animBg="1"/>
      <p:bldP spid="18460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50" grpId="0" animBg="1"/>
      <p:bldP spid="18452" grpId="0" animBg="1"/>
      <p:bldP spid="18453" grpId="0" animBg="1"/>
      <p:bldP spid="18454" grpId="0" animBg="1"/>
      <p:bldP spid="18455" grpId="0" animBg="1"/>
      <p:bldP spid="18456" grpId="0" animBg="1"/>
      <p:bldP spid="18458" grpId="0"/>
      <p:bldP spid="18459" grpId="0"/>
      <p:bldP spid="18465" grpId="0" animBg="1"/>
      <p:bldP spid="8" grpId="0" animBg="1"/>
      <p:bldP spid="42" grpId="0" animBg="1"/>
      <p:bldP spid="38" grpId="0"/>
      <p:bldP spid="39" grpId="0" animBg="1"/>
      <p:bldP spid="40" grpId="0"/>
      <p:bldP spid="41" grpId="0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ChangeArrowheads="1"/>
          </p:cNvSpPr>
          <p:nvPr/>
        </p:nvSpPr>
        <p:spPr bwMode="auto">
          <a:xfrm rot="16200000">
            <a:off x="1257300" y="495300"/>
            <a:ext cx="4267200" cy="601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Alive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نگاهی دیگر به حالت‌های نخ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457200" y="32766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New Thread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Dead Thread</a:t>
            </a:r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 rot="16200000">
            <a:off x="3581400" y="1752600"/>
            <a:ext cx="2209800" cy="3124200"/>
          </a:xfrm>
          <a:prstGeom prst="roundRect">
            <a:avLst>
              <a:gd name="adj" fmla="val 16667"/>
            </a:avLst>
          </a:prstGeom>
          <a:solidFill>
            <a:srgbClr val="DBFBE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Running</a:t>
            </a: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4191000" y="32766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Runnable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04800" y="2833687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new ThreadExample();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364976" y="3971925"/>
            <a:ext cx="1550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/>
            <a:r>
              <a:rPr lang="fa-IR" sz="2000" b="0" u="none" dirty="0" smtClean="0">
                <a:solidFill>
                  <a:schemeClr val="tx1"/>
                </a:solidFill>
                <a:latin typeface="Comic Sans MS" pitchFamily="74" charset="0"/>
                <a:cs typeface="B Nazanin" panose="00000400000000000000" pitchFamily="2" charset="-78"/>
              </a:rPr>
              <a:t>پایان متد </a:t>
            </a:r>
            <a:r>
              <a:rPr lang="en-US" sz="2000" b="0" u="none" dirty="0" smtClean="0">
                <a:solidFill>
                  <a:schemeClr val="tx1"/>
                </a:solidFill>
                <a:latin typeface="Comic Sans MS" pitchFamily="74" charset="0"/>
                <a:cs typeface="B Nazanin" panose="00000400000000000000" pitchFamily="2" charset="-78"/>
              </a:rPr>
              <a:t>run()</a:t>
            </a:r>
            <a:endParaRPr lang="en-US" sz="2000" b="0" u="none" dirty="0">
              <a:solidFill>
                <a:schemeClr val="tx1"/>
              </a:solidFill>
              <a:latin typeface="Comic Sans MS" pitchFamily="74" charset="0"/>
              <a:cs typeface="B Nazanin" panose="00000400000000000000" pitchFamily="2" charset="-78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4191000" y="2843213"/>
            <a:ext cx="164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while (…) { … }</a:t>
            </a:r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auto">
          <a:xfrm>
            <a:off x="3810000" y="4648200"/>
            <a:ext cx="1946275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 dirty="0" smtClean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Waiting/Blocked</a:t>
            </a:r>
            <a:endParaRPr lang="en-US" b="0" u="none" dirty="0">
              <a:solidFill>
                <a:schemeClr val="tx1"/>
              </a:solidFill>
              <a:latin typeface="Comic Sans MS" pitchFamily="74" charset="0"/>
              <a:cs typeface="Times New Roman (Hebrew)" charset="-79"/>
            </a:endParaRPr>
          </a:p>
        </p:txBody>
      </p:sp>
      <p:cxnSp>
        <p:nvCxnSpPr>
          <p:cNvPr id="107532" name="AutoShape 12"/>
          <p:cNvCxnSpPr>
            <a:cxnSpLocks noChangeShapeType="1"/>
            <a:stCxn id="107524" idx="3"/>
            <a:endCxn id="107527" idx="1"/>
          </p:cNvCxnSpPr>
          <p:nvPr/>
        </p:nvCxnSpPr>
        <p:spPr bwMode="auto">
          <a:xfrm>
            <a:off x="1905000" y="3619500"/>
            <a:ext cx="2286000" cy="0"/>
          </a:xfrm>
          <a:prstGeom prst="straightConnector1">
            <a:avLst/>
          </a:prstGeom>
          <a:noFill/>
          <a:ln w="38100">
            <a:solidFill>
              <a:srgbClr val="CCCC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533" name="AutoShape 13"/>
          <p:cNvCxnSpPr>
            <a:cxnSpLocks noChangeShapeType="1"/>
            <a:stCxn id="107527" idx="3"/>
            <a:endCxn id="107525" idx="1"/>
          </p:cNvCxnSpPr>
          <p:nvPr/>
        </p:nvCxnSpPr>
        <p:spPr bwMode="auto">
          <a:xfrm>
            <a:off x="5334000" y="3619500"/>
            <a:ext cx="1905000" cy="0"/>
          </a:xfrm>
          <a:prstGeom prst="straightConnector1">
            <a:avLst/>
          </a:prstGeom>
          <a:noFill/>
          <a:ln w="38100">
            <a:solidFill>
              <a:srgbClr val="CCCC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534" name="AutoShape 14"/>
          <p:cNvCxnSpPr>
            <a:cxnSpLocks noChangeShapeType="1"/>
            <a:stCxn id="107527" idx="2"/>
            <a:endCxn id="107531" idx="1"/>
          </p:cNvCxnSpPr>
          <p:nvPr/>
        </p:nvCxnSpPr>
        <p:spPr bwMode="auto">
          <a:xfrm rot="5400000">
            <a:off x="3771900" y="4000500"/>
            <a:ext cx="1028700" cy="952500"/>
          </a:xfrm>
          <a:prstGeom prst="curvedConnector4">
            <a:avLst>
              <a:gd name="adj1" fmla="val 33333"/>
              <a:gd name="adj2" fmla="val 124000"/>
            </a:avLst>
          </a:prstGeom>
          <a:noFill/>
          <a:ln w="38100">
            <a:solidFill>
              <a:srgbClr val="CCCCFF"/>
            </a:solidFill>
            <a:round/>
            <a:headEnd type="triangle" w="med" len="med"/>
            <a:tailEnd/>
          </a:ln>
          <a:effectLst/>
        </p:spPr>
      </p:cxnSp>
      <p:cxnSp>
        <p:nvCxnSpPr>
          <p:cNvPr id="107535" name="AutoShape 15"/>
          <p:cNvCxnSpPr>
            <a:cxnSpLocks noChangeShapeType="1"/>
            <a:stCxn id="107531" idx="3"/>
            <a:endCxn id="107527" idx="2"/>
          </p:cNvCxnSpPr>
          <p:nvPr/>
        </p:nvCxnSpPr>
        <p:spPr bwMode="auto">
          <a:xfrm flipH="1" flipV="1">
            <a:off x="4762500" y="3962400"/>
            <a:ext cx="993775" cy="1028700"/>
          </a:xfrm>
          <a:prstGeom prst="curvedConnector4">
            <a:avLst>
              <a:gd name="adj1" fmla="val -23003"/>
              <a:gd name="adj2" fmla="val 66667"/>
            </a:avLst>
          </a:prstGeom>
          <a:noFill/>
          <a:ln w="38100">
            <a:solidFill>
              <a:srgbClr val="CCCCFF"/>
            </a:solidFill>
            <a:round/>
            <a:headEnd type="triangle" w="med" len="med"/>
            <a:tailEnd/>
          </a:ln>
          <a:effectLst/>
        </p:spPr>
      </p:cxn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5638800" y="5210175"/>
            <a:ext cx="1866217" cy="1200329"/>
          </a:xfrm>
          <a:prstGeom prst="rect">
            <a:avLst/>
          </a:prstGeom>
          <a:solidFill>
            <a:srgbClr val="DBFBE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 dirty="0" err="1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Object.wait</a:t>
            </a:r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()</a:t>
            </a:r>
          </a:p>
          <a:p>
            <a:pPr algn="l"/>
            <a:r>
              <a:rPr lang="en-US" b="0" u="none" dirty="0" err="1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Thread.sleep</a:t>
            </a:r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()</a:t>
            </a:r>
          </a:p>
          <a:p>
            <a:pPr algn="l"/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blocking IO call</a:t>
            </a:r>
          </a:p>
          <a:p>
            <a:pPr algn="l"/>
            <a:r>
              <a:rPr lang="en-US" b="0" u="none" dirty="0" err="1" smtClean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thread.join</a:t>
            </a:r>
            <a:r>
              <a:rPr lang="en-US" b="0" u="none" dirty="0" smtClean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()</a:t>
            </a:r>
            <a:endParaRPr lang="en-US" b="0" u="none" dirty="0">
              <a:solidFill>
                <a:schemeClr val="tx1"/>
              </a:solidFill>
              <a:latin typeface="Comic Sans MS" pitchFamily="74" charset="0"/>
              <a:cs typeface="Times New Roman (Hebrew)" charset="-79"/>
            </a:endParaRP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1981200" y="374332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 dirty="0" err="1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thread.start</a:t>
            </a:r>
            <a:r>
              <a:rPr lang="en-US" b="0" u="none" dirty="0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132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4" grpId="0" animBg="1" autoUpdateAnimBg="0"/>
      <p:bldP spid="107525" grpId="0" animBg="1" autoUpdateAnimBg="0"/>
      <p:bldP spid="107526" grpId="0" animBg="1" autoUpdateAnimBg="0"/>
      <p:bldP spid="107527" grpId="0" animBg="1" autoUpdateAnimBg="0"/>
      <p:bldP spid="107528" grpId="0" autoUpdateAnimBg="0"/>
      <p:bldP spid="107529" grpId="0" autoUpdateAnimBg="0"/>
      <p:bldP spid="107530" grpId="0" autoUpdateAnimBg="0"/>
      <p:bldP spid="107531" grpId="0" animBg="1" autoUpdateAnimBg="0"/>
      <p:bldP spid="107536" grpId="0" animBg="1" autoUpdateAnimBg="0"/>
      <p:bldP spid="10753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fa-IR" sz="3200" dirty="0" smtClean="0">
                <a:cs typeface="B Titr" pitchFamily="2" charset="-78"/>
              </a:rPr>
              <a:t>حالت‌های نخ</a:t>
            </a:r>
            <a:endParaRPr lang="en-US" sz="3200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sz="2800" dirty="0" smtClean="0">
              <a:cs typeface="B Nazanin" pitchFamily="2" charset="-78"/>
            </a:endParaRPr>
          </a:p>
          <a:p>
            <a:endParaRPr lang="fa-IR" sz="2800" dirty="0"/>
          </a:p>
          <a:p>
            <a:endParaRPr lang="fa-IR" sz="2800" dirty="0" smtClean="0">
              <a:cs typeface="B Nazanin" pitchFamily="2" charset="-78"/>
            </a:endParaRPr>
          </a:p>
          <a:p>
            <a:endParaRPr lang="fa-IR" sz="2800" dirty="0"/>
          </a:p>
          <a:p>
            <a:endParaRPr lang="fa-IR" sz="2800" dirty="0" smtClean="0">
              <a:cs typeface="B Nazanin" pitchFamily="2" charset="-78"/>
            </a:endParaRPr>
          </a:p>
          <a:p>
            <a:endParaRPr lang="fa-IR" sz="2600" dirty="0" smtClean="0">
              <a:cs typeface="B Nazanin" pitchFamily="2" charset="-78"/>
            </a:endParaRPr>
          </a:p>
          <a:p>
            <a:endParaRPr lang="fa-IR" sz="2600" dirty="0" smtClean="0"/>
          </a:p>
          <a:p>
            <a:r>
              <a:rPr lang="fa-IR" sz="2600" dirty="0" smtClean="0">
                <a:cs typeface="B Nazanin" pitchFamily="2" charset="-78"/>
              </a:rPr>
              <a:t>متد</a:t>
            </a:r>
            <a:r>
              <a:rPr lang="en-US" sz="2600" dirty="0" err="1" smtClean="0">
                <a:cs typeface="B Nazanin" pitchFamily="2" charset="-78"/>
              </a:rPr>
              <a:t>getState</a:t>
            </a:r>
            <a:r>
              <a:rPr lang="en-US" sz="2600" dirty="0" smtClean="0">
                <a:cs typeface="B Nazanin" pitchFamily="2" charset="-78"/>
              </a:rPr>
              <a:t>()</a:t>
            </a:r>
            <a:r>
              <a:rPr lang="fa-IR" sz="2600" dirty="0" smtClean="0">
                <a:cs typeface="B Nazanin" pitchFamily="2" charset="-78"/>
              </a:rPr>
              <a:t> برای هر شیء از نوع </a:t>
            </a:r>
            <a:r>
              <a:rPr lang="en-US" sz="2600" dirty="0" smtClean="0">
                <a:cs typeface="B Nazanin" pitchFamily="2" charset="-78"/>
              </a:rPr>
              <a:t>Thread</a:t>
            </a:r>
            <a:r>
              <a:rPr lang="fa-IR" sz="2600" dirty="0" smtClean="0">
                <a:cs typeface="B Nazanin" pitchFamily="2" charset="-78"/>
              </a:rPr>
              <a:t> وضعیت آن نخ را برمی‌گرداند</a:t>
            </a:r>
            <a:endParaRPr lang="en-US" sz="2600" dirty="0" smtClean="0">
              <a:cs typeface="B Nazanin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32" y="76201"/>
            <a:ext cx="6344468" cy="441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2895600"/>
            <a:ext cx="3395302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State {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NEW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RUNNABLE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BLOCKED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WAITING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TIMED_WAITING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2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TERMINATED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5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تفاوت فراخوانی </a:t>
            </a:r>
            <a:r>
              <a:rPr lang="en-US" dirty="0" smtClean="0"/>
              <a:t>sleep</a:t>
            </a:r>
            <a:r>
              <a:rPr lang="fa-IR" dirty="0" smtClean="0"/>
              <a:t> و </a:t>
            </a:r>
            <a:r>
              <a:rPr lang="en-US" dirty="0" smtClean="0"/>
              <a:t>wait</a:t>
            </a:r>
            <a:r>
              <a:rPr lang="fa-IR" dirty="0" smtClean="0"/>
              <a:t> و </a:t>
            </a:r>
            <a:r>
              <a:rPr lang="en-US" dirty="0" smtClean="0"/>
              <a:t>join</a:t>
            </a:r>
            <a:r>
              <a:rPr lang="fa-IR" dirty="0" smtClean="0"/>
              <a:t> چیست؟</a:t>
            </a:r>
            <a:endParaRPr lang="en-US" dirty="0" smtClean="0"/>
          </a:p>
          <a:p>
            <a:endParaRPr lang="fa-IR" dirty="0" smtClean="0"/>
          </a:p>
          <a:p>
            <a:r>
              <a:rPr lang="fa-IR" b="1" u="sng" dirty="0" smtClean="0"/>
              <a:t>پاسخ:</a:t>
            </a:r>
          </a:p>
          <a:p>
            <a:r>
              <a:rPr lang="en-US" sz="2800" dirty="0" smtClean="0"/>
              <a:t>sleep</a:t>
            </a:r>
            <a:r>
              <a:rPr lang="fa-IR" sz="2800" dirty="0" smtClean="0"/>
              <a:t> : برای مدت مشخصی متوقف می‌شود و سپس به اجرا ادامه </a:t>
            </a:r>
            <a:r>
              <a:rPr lang="fa-IR" sz="2800" dirty="0" err="1" smtClean="0"/>
              <a:t>می‌دهد</a:t>
            </a:r>
            <a:endParaRPr lang="fa-IR" sz="2800" dirty="0" smtClean="0"/>
          </a:p>
          <a:p>
            <a:r>
              <a:rPr lang="en-US" sz="2800" dirty="0" smtClean="0"/>
              <a:t>wait</a:t>
            </a:r>
            <a:r>
              <a:rPr lang="fa-IR" sz="2800" dirty="0" smtClean="0"/>
              <a:t> : متوقف می‌شود تا یک نخ دیگر آن را باخبر (</a:t>
            </a:r>
            <a:r>
              <a:rPr lang="en-US" sz="2800" dirty="0" smtClean="0"/>
              <a:t>notify</a:t>
            </a:r>
            <a:r>
              <a:rPr lang="fa-IR" sz="2800" dirty="0" smtClean="0"/>
              <a:t>) کند</a:t>
            </a:r>
          </a:p>
          <a:p>
            <a:r>
              <a:rPr lang="en-US" sz="2800" dirty="0" smtClean="0"/>
              <a:t>join</a:t>
            </a:r>
            <a:r>
              <a:rPr lang="fa-IR" sz="2800" dirty="0" smtClean="0"/>
              <a:t> : متوقف می‌شود تا یک نخ دیگر پایان یابد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8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3200" dirty="0" smtClean="0"/>
              <a:t>مسأله</a:t>
            </a:r>
            <a:r>
              <a:rPr lang="fa-IR" sz="3200" dirty="0" smtClean="0">
                <a:cs typeface="B Titr" pitchFamily="2" charset="-78"/>
              </a:rPr>
              <a:t> تولیدکننده/</a:t>
            </a:r>
            <a:r>
              <a:rPr lang="fa-IR" sz="3200" dirty="0" err="1" smtClean="0">
                <a:cs typeface="B Titr" pitchFamily="2" charset="-78"/>
              </a:rPr>
              <a:t>مصرف‌کننده</a:t>
            </a:r>
            <a:r>
              <a:rPr lang="fa-IR" sz="3200" dirty="0" smtClean="0">
                <a:cs typeface="B Titr" pitchFamily="2" charset="-78"/>
              </a:rPr>
              <a:t> (</a:t>
            </a:r>
            <a:r>
              <a:rPr lang="en-US" sz="3200" dirty="0"/>
              <a:t>Producer / </a:t>
            </a:r>
            <a:r>
              <a:rPr lang="en-US" sz="3200" dirty="0" smtClean="0"/>
              <a:t>Consumer</a:t>
            </a:r>
            <a:r>
              <a:rPr lang="fa-IR" sz="3200" dirty="0" smtClean="0">
                <a:cs typeface="B Titr" pitchFamily="2" charset="-78"/>
              </a:rPr>
              <a:t>)</a:t>
            </a:r>
            <a:endParaRPr lang="en-US" sz="3200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600" dirty="0" smtClean="0"/>
              <a:t>یک یا چند نخ مشغول تولید داده هستند</a:t>
            </a:r>
          </a:p>
          <a:p>
            <a:r>
              <a:rPr lang="fa-IR" sz="2600" dirty="0" smtClean="0"/>
              <a:t>یک یا چند نخ مشغول خواندن </a:t>
            </a:r>
            <a:r>
              <a:rPr lang="fa-IR" sz="2600" dirty="0" err="1" smtClean="0"/>
              <a:t>داده‌ها</a:t>
            </a:r>
            <a:r>
              <a:rPr lang="fa-IR" sz="2600" dirty="0" smtClean="0"/>
              <a:t> هستند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err="1"/>
              <a:t>داده‌ها</a:t>
            </a:r>
            <a:r>
              <a:rPr lang="fa-IR" sz="2600" dirty="0"/>
              <a:t> را در یک مخزن مشترک (مثلاً یک صف) قرار </a:t>
            </a:r>
            <a:r>
              <a:rPr lang="fa-IR" sz="2600" dirty="0" err="1"/>
              <a:t>می‌دهند</a:t>
            </a:r>
            <a:endParaRPr lang="fa-IR" sz="2600" dirty="0"/>
          </a:p>
          <a:p>
            <a:r>
              <a:rPr lang="fa-IR" sz="2600" dirty="0" smtClean="0"/>
              <a:t>تعداد </a:t>
            </a:r>
            <a:r>
              <a:rPr lang="fa-IR" sz="2600" dirty="0" err="1" smtClean="0"/>
              <a:t>تولیدکننده‌ها</a:t>
            </a:r>
            <a:r>
              <a:rPr lang="fa-IR" sz="2600" dirty="0" smtClean="0"/>
              <a:t>، تعداد </a:t>
            </a:r>
            <a:r>
              <a:rPr lang="fa-IR" sz="2600" dirty="0" err="1" smtClean="0"/>
              <a:t>مصرف‌کننده‌ها</a:t>
            </a:r>
            <a:r>
              <a:rPr lang="fa-IR" sz="2600" dirty="0" smtClean="0"/>
              <a:t> و اندازه مخزن ممکن است محدود شود</a:t>
            </a:r>
          </a:p>
          <a:p>
            <a:pPr lvl="1" algn="r" rtl="1"/>
            <a:endParaRPr lang="en-US" sz="2400" dirty="0" smtClean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3810000"/>
            <a:ext cx="8001000" cy="2647950"/>
            <a:chOff x="533400" y="3752850"/>
            <a:chExt cx="8001000" cy="26479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3752850"/>
              <a:ext cx="8001000" cy="26479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1143000" y="4278868"/>
              <a:ext cx="1164101" cy="400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fa-IR" sz="2000" dirty="0" smtClean="0">
                  <a:cs typeface="B Titr" pitchFamily="2" charset="-78"/>
                </a:rPr>
                <a:t>تولیدکننده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3499" y="5924490"/>
              <a:ext cx="1277914" cy="400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fa-IR" sz="2000" dirty="0" err="1" smtClean="0">
                  <a:cs typeface="B Titr" pitchFamily="2" charset="-78"/>
                </a:rPr>
                <a:t>مصرف‌کننده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8886" y="4191000"/>
              <a:ext cx="724878" cy="400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fa-IR" sz="2000" dirty="0" smtClean="0">
                  <a:cs typeface="B Titr" pitchFamily="2" charset="-78"/>
                </a:rPr>
                <a:t>مخزن</a:t>
              </a:r>
              <a:endParaRPr lang="en-US" sz="20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2400" y="1153382"/>
            <a:ext cx="3352800" cy="1132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b="1" dirty="0">
                <a:solidFill>
                  <a:prstClr val="black"/>
                </a:solidFill>
                <a:cs typeface="B Nazanin" pitchFamily="2" charset="-78"/>
              </a:rPr>
              <a:t>یک مسأله سنتی و </a:t>
            </a:r>
            <a:r>
              <a:rPr lang="fa-IR" sz="2600" b="1" dirty="0" err="1">
                <a:solidFill>
                  <a:prstClr val="black"/>
                </a:solidFill>
                <a:cs typeface="B Nazanin" pitchFamily="2" charset="-78"/>
              </a:rPr>
              <a:t>پرکاربرد</a:t>
            </a:r>
            <a:r>
              <a:rPr lang="fa-IR" sz="2600" b="1" dirty="0">
                <a:solidFill>
                  <a:prstClr val="black"/>
                </a:solidFill>
                <a:cs typeface="B Nazanin" pitchFamily="2" charset="-78"/>
              </a:rPr>
              <a:t> در زمینه </a:t>
            </a:r>
            <a:r>
              <a:rPr lang="fa-IR" sz="2600" b="1" dirty="0" err="1">
                <a:solidFill>
                  <a:prstClr val="black"/>
                </a:solidFill>
                <a:cs typeface="B Nazanin" pitchFamily="2" charset="-78"/>
              </a:rPr>
              <a:t>همروندی</a:t>
            </a:r>
            <a:endParaRPr lang="en-US" sz="2600" b="1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5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درباره مسأله تولیدکننده/</a:t>
            </a:r>
            <a:r>
              <a:rPr lang="fa-IR" dirty="0" err="1" smtClean="0"/>
              <a:t>مصرف‌کننده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دو نخ مختلف همزمان نباید با مخزن کار کنند</a:t>
            </a:r>
          </a:p>
          <a:p>
            <a:pPr lvl="1"/>
            <a:r>
              <a:rPr lang="fa-IR" sz="2400" dirty="0" smtClean="0"/>
              <a:t>اگر یکی مشغول خواندن یا نوشتن از مخزن است، نخ دیگری وارد نشود</a:t>
            </a:r>
            <a:endParaRPr lang="fa-IR" sz="2000" dirty="0" smtClean="0"/>
          </a:p>
          <a:p>
            <a:r>
              <a:rPr lang="fa-IR" sz="2400" dirty="0" smtClean="0"/>
              <a:t>اگر مخزن خالی است، نخ </a:t>
            </a:r>
            <a:r>
              <a:rPr lang="fa-IR" sz="2400" dirty="0" err="1" smtClean="0"/>
              <a:t>مصرف‌کننده</a:t>
            </a:r>
            <a:r>
              <a:rPr lang="fa-IR" sz="2400" dirty="0" smtClean="0"/>
              <a:t> باید منتظر بماند تا یک تولیدکننده، داده تولید کند</a:t>
            </a:r>
          </a:p>
          <a:p>
            <a:r>
              <a:rPr lang="fa-IR" sz="2400" dirty="0" smtClean="0"/>
              <a:t>در صورتی که اندازه مخزن محدود است:</a:t>
            </a:r>
            <a:br>
              <a:rPr lang="fa-IR" sz="2400" dirty="0" smtClean="0"/>
            </a:br>
            <a:r>
              <a:rPr lang="fa-IR" sz="2400" dirty="0"/>
              <a:t>اگر مخزن </a:t>
            </a:r>
            <a:r>
              <a:rPr lang="fa-IR" sz="2400" dirty="0" smtClean="0"/>
              <a:t>پر است</a:t>
            </a:r>
            <a:r>
              <a:rPr lang="fa-IR" sz="2400" dirty="0"/>
              <a:t>، نخ </a:t>
            </a:r>
            <a:r>
              <a:rPr lang="fa-IR" sz="2400" dirty="0" smtClean="0"/>
              <a:t>تولیدکننده </a:t>
            </a:r>
            <a:r>
              <a:rPr lang="fa-IR" sz="2400" dirty="0"/>
              <a:t>باید منتظر بماند تا یک </a:t>
            </a:r>
            <a:r>
              <a:rPr lang="fa-IR" sz="2400" dirty="0" err="1" smtClean="0"/>
              <a:t>مصرف‌کننده</a:t>
            </a:r>
            <a:r>
              <a:rPr lang="fa-IR" sz="2400" dirty="0" smtClean="0"/>
              <a:t>، </a:t>
            </a:r>
            <a:r>
              <a:rPr lang="fa-IR" sz="2400" dirty="0"/>
              <a:t>داده </a:t>
            </a:r>
            <a:r>
              <a:rPr lang="fa-IR" sz="2400" dirty="0" smtClean="0"/>
              <a:t>مصرف کند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905250"/>
            <a:ext cx="8001000" cy="2647950"/>
            <a:chOff x="533400" y="3752850"/>
            <a:chExt cx="8001000" cy="26479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3752850"/>
              <a:ext cx="8001000" cy="264795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1143000" y="4278868"/>
              <a:ext cx="116410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a-IR" sz="2000" dirty="0" smtClean="0">
                  <a:cs typeface="B Titr" pitchFamily="2" charset="-78"/>
                </a:rPr>
                <a:t>تولیدکننده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3499" y="5924490"/>
              <a:ext cx="127791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a-IR" sz="2000" dirty="0" err="1" smtClean="0">
                  <a:cs typeface="B Titr" pitchFamily="2" charset="-78"/>
                </a:rPr>
                <a:t>مصرف‌کننده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8886" y="4191000"/>
              <a:ext cx="72487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a-IR" sz="2000" dirty="0" smtClean="0">
                  <a:cs typeface="B Titr" pitchFamily="2" charset="-78"/>
                </a:rPr>
                <a:t>مخزن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900" dirty="0" smtClean="0"/>
              <a:t>مرور یک </a:t>
            </a:r>
            <a:r>
              <a:rPr lang="fa-IR" sz="2900" dirty="0" err="1" smtClean="0"/>
              <a:t>پیاده‌سازی</a:t>
            </a:r>
            <a:r>
              <a:rPr lang="fa-IR" sz="2900" dirty="0" smtClean="0"/>
              <a:t> اولیه برای </a:t>
            </a:r>
            <a:r>
              <a:rPr lang="fa-IR" sz="2900" dirty="0" err="1" smtClean="0"/>
              <a:t>پیاده‌سازی</a:t>
            </a:r>
            <a:r>
              <a:rPr lang="fa-IR" sz="2900" dirty="0" smtClean="0"/>
              <a:t> </a:t>
            </a:r>
            <a:r>
              <a:rPr lang="en-US" sz="2900" dirty="0" err="1" smtClean="0"/>
              <a:t>ProducerConsumer</a:t>
            </a:r>
            <a:endParaRPr lang="fa-IR" sz="2900" dirty="0" smtClean="0"/>
          </a:p>
          <a:p>
            <a:r>
              <a:rPr lang="fa-IR" sz="2900" dirty="0" smtClean="0"/>
              <a:t>در حالتی که:</a:t>
            </a:r>
          </a:p>
          <a:p>
            <a:pPr lvl="1"/>
            <a:r>
              <a:rPr lang="fa-IR" dirty="0" smtClean="0"/>
              <a:t>چند نخ تولیدکننده داریم</a:t>
            </a:r>
          </a:p>
          <a:p>
            <a:pPr lvl="1"/>
            <a:r>
              <a:rPr lang="fa-IR" dirty="0"/>
              <a:t>چند نخ </a:t>
            </a:r>
            <a:r>
              <a:rPr lang="fa-IR" dirty="0" err="1" smtClean="0"/>
              <a:t>مصرف‌کننده</a:t>
            </a:r>
            <a:r>
              <a:rPr lang="fa-IR" dirty="0" smtClean="0"/>
              <a:t> </a:t>
            </a:r>
            <a:r>
              <a:rPr lang="fa-IR" dirty="0"/>
              <a:t>داریم</a:t>
            </a:r>
            <a:endParaRPr lang="en-US" dirty="0"/>
          </a:p>
          <a:p>
            <a:pPr lvl="1"/>
            <a:r>
              <a:rPr lang="fa-IR" dirty="0" smtClean="0"/>
              <a:t>اندازه مخزن محدودیت ندارد (مخزن پر </a:t>
            </a:r>
            <a:r>
              <a:rPr lang="fa-IR" dirty="0" err="1" smtClean="0"/>
              <a:t>نمی‌شود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cs typeface="B Titr" pitchFamily="2" charset="-78"/>
              </a:rPr>
              <a:t>چندپردازشی، چندنخی</a:t>
            </a:r>
            <a:endParaRPr lang="en-US" sz="3600" dirty="0">
              <a:cs typeface="B Titr" pitchFamily="2" charset="-7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20000"/>
              </a:lnSpc>
            </a:pPr>
            <a:r>
              <a:rPr lang="fa-IR" sz="2600" dirty="0" smtClean="0"/>
              <a:t>مفهوم چند پردازشی (</a:t>
            </a:r>
            <a:r>
              <a:rPr lang="en-US" sz="2600" dirty="0" smtClean="0"/>
              <a:t>multi-tasking</a:t>
            </a:r>
            <a:r>
              <a:rPr lang="fa-IR" sz="2600" dirty="0" smtClean="0"/>
              <a:t> یا </a:t>
            </a:r>
            <a:r>
              <a:rPr lang="en-US" sz="2600" dirty="0" smtClean="0"/>
              <a:t>multi-processing</a:t>
            </a:r>
            <a:r>
              <a:rPr lang="fa-IR" sz="2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یعنی سیستم‌عامل بتواند چند «برنامه» را همزمان اجرا کند</a:t>
            </a:r>
            <a:endParaRPr lang="en-US" sz="2400" dirty="0" smtClean="0"/>
          </a:p>
          <a:p>
            <a:pPr lvl="1" algn="r" rtl="1">
              <a:lnSpc>
                <a:spcPct val="120000"/>
              </a:lnSpc>
            </a:pPr>
            <a:r>
              <a:rPr lang="fa-IR" sz="2400" dirty="0" smtClean="0"/>
              <a:t>سیستم‌عامل‌های مهم و معمولی این امکان را دارند (ویندوز، لینوکس و ...)</a:t>
            </a:r>
          </a:p>
          <a:p>
            <a:pPr lvl="1" algn="r" rtl="1">
              <a:lnSpc>
                <a:spcPct val="120000"/>
              </a:lnSpc>
            </a:pPr>
            <a:r>
              <a:rPr lang="fa-IR" sz="2400" dirty="0" smtClean="0"/>
              <a:t>مثلاً در ویندوز همزمان با </a:t>
            </a:r>
            <a:r>
              <a:rPr lang="en-US" sz="2400" dirty="0"/>
              <a:t>E</a:t>
            </a:r>
            <a:r>
              <a:rPr lang="en-US" sz="2400" dirty="0" smtClean="0"/>
              <a:t>clipse</a:t>
            </a:r>
            <a:r>
              <a:rPr lang="fa-IR" sz="2400" dirty="0" smtClean="0"/>
              <a:t> می‌توانیم </a:t>
            </a:r>
            <a:r>
              <a:rPr lang="en-US" sz="2400" dirty="0" smtClean="0"/>
              <a:t>Chrome</a:t>
            </a:r>
            <a:r>
              <a:rPr lang="fa-IR" sz="2400" dirty="0" smtClean="0"/>
              <a:t> را هم اجرا کنیم</a:t>
            </a:r>
            <a:endParaRPr lang="en-US" sz="2400" dirty="0" smtClean="0"/>
          </a:p>
          <a:p>
            <a:pPr algn="r" rtl="1">
              <a:lnSpc>
                <a:spcPct val="120000"/>
              </a:lnSpc>
            </a:pPr>
            <a:r>
              <a:rPr lang="fa-IR" sz="2600" dirty="0" smtClean="0"/>
              <a:t>مفهوم چندنخی (</a:t>
            </a:r>
            <a:r>
              <a:rPr lang="en-US" sz="2600" dirty="0" smtClean="0"/>
              <a:t>multi-thread</a:t>
            </a:r>
            <a:r>
              <a:rPr lang="fa-IR" sz="2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یعنی یک برنامه بتواند چند بخش را به صورت همزمان اجرا کند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هر جریان اجرایی در یک برنامه: یک </a:t>
            </a:r>
            <a:r>
              <a:rPr lang="fa-IR" sz="2400" b="1" u="sng" dirty="0" smtClean="0"/>
              <a:t>نخ</a:t>
            </a:r>
            <a:r>
              <a:rPr lang="fa-IR" sz="2400" dirty="0" smtClean="0"/>
              <a:t> اجرایی (</a:t>
            </a:r>
            <a:r>
              <a:rPr lang="en-US" sz="2400" dirty="0" smtClean="0"/>
              <a:t>thread of execution</a:t>
            </a:r>
            <a:r>
              <a:rPr lang="fa-IR" sz="2400" dirty="0" smtClean="0"/>
              <a:t>) 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مثلاً همزمان با یک متد، متدی دیگری را در اجرا داشته باشد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به همزمانی در اجرای چند بخش، همروندی (</a:t>
            </a:r>
            <a:r>
              <a:rPr lang="en-US" sz="2400" dirty="0" smtClean="0"/>
              <a:t>concurrency</a:t>
            </a:r>
            <a:r>
              <a:rPr lang="fa-IR" sz="2400" dirty="0" smtClean="0"/>
              <a:t>) می‌گویند</a:t>
            </a:r>
          </a:p>
        </p:txBody>
      </p:sp>
    </p:spTree>
    <p:extLst>
      <p:ext uri="{BB962C8B-B14F-4D97-AF65-F5344CB8AC3E}">
        <p14:creationId xmlns:p14="http://schemas.microsoft.com/office/powerpoint/2010/main" val="8363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a-IR" dirty="0" smtClean="0"/>
              <a:t>مفهوم </a:t>
            </a:r>
            <a:r>
              <a:rPr lang="fa-IR" dirty="0"/>
              <a:t>نخ (</a:t>
            </a:r>
            <a:r>
              <a:rPr lang="en-US" sz="2800" dirty="0"/>
              <a:t>Thread</a:t>
            </a:r>
            <a:r>
              <a:rPr lang="fa-I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برنامه‌نویسی </a:t>
            </a:r>
            <a:r>
              <a:rPr lang="fa-IR" dirty="0"/>
              <a:t>چندنخی </a:t>
            </a:r>
            <a:r>
              <a:rPr lang="fa-IR" dirty="0" smtClean="0"/>
              <a:t>(</a:t>
            </a:r>
            <a:r>
              <a:rPr lang="en-US" sz="2800" dirty="0" smtClean="0"/>
              <a:t>Multi-</a:t>
            </a:r>
            <a:r>
              <a:rPr lang="en-US" dirty="0" smtClean="0"/>
              <a:t>thread</a:t>
            </a:r>
            <a:r>
              <a:rPr lang="fa-IR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fa-IR" dirty="0" smtClean="0"/>
              <a:t>کنترل همزمانی </a:t>
            </a:r>
            <a:r>
              <a:rPr lang="fa-IR" dirty="0"/>
              <a:t>(</a:t>
            </a:r>
            <a:r>
              <a:rPr lang="en-US" dirty="0"/>
              <a:t>Synchronization</a:t>
            </a:r>
            <a:r>
              <a:rPr lang="fa-IR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fa-IR" dirty="0" err="1"/>
              <a:t>حالت‌های</a:t>
            </a:r>
            <a:r>
              <a:rPr lang="fa-IR" dirty="0"/>
              <a:t> یک نخ (</a:t>
            </a:r>
            <a:r>
              <a:rPr lang="en-US" dirty="0"/>
              <a:t>Thread State</a:t>
            </a:r>
            <a:r>
              <a:rPr lang="fa-IR" dirty="0"/>
              <a:t>)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متدهای </a:t>
            </a:r>
            <a:r>
              <a:rPr lang="en-US" dirty="0" smtClean="0"/>
              <a:t>wait</a:t>
            </a:r>
            <a:r>
              <a:rPr lang="fa-IR" dirty="0" smtClean="0"/>
              <a:t> و </a:t>
            </a:r>
            <a:r>
              <a:rPr lang="en-US" dirty="0" smtClean="0"/>
              <a:t>notify</a:t>
            </a:r>
            <a:endParaRPr lang="fa-IR" dirty="0" smtClean="0"/>
          </a:p>
          <a:p>
            <a:pPr>
              <a:lnSpc>
                <a:spcPct val="150000"/>
              </a:lnSpc>
            </a:pPr>
            <a:endParaRPr lang="fa-IR" sz="2000" dirty="0" smtClean="0"/>
          </a:p>
          <a:p>
            <a:pPr>
              <a:lnSpc>
                <a:spcPct val="150000"/>
              </a:lnSpc>
            </a:pPr>
            <a:r>
              <a:rPr lang="fa-IR" dirty="0" smtClean="0"/>
              <a:t>مفاهیم </a:t>
            </a:r>
            <a:r>
              <a:rPr lang="fa-IR" dirty="0" err="1" smtClean="0"/>
              <a:t>پیشرفته‌تر</a:t>
            </a:r>
            <a:r>
              <a:rPr lang="fa-IR" dirty="0" smtClean="0"/>
              <a:t> در </a:t>
            </a:r>
            <a:r>
              <a:rPr lang="fa-IR" dirty="0" err="1" smtClean="0"/>
              <a:t>همروندی</a:t>
            </a:r>
            <a:r>
              <a:rPr lang="fa-IR" dirty="0" smtClean="0"/>
              <a:t>: موضوع یک جلسه دیگر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6200"/>
            <a:ext cx="1562100" cy="17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/>
              <a:t>فصل </a:t>
            </a:r>
            <a:r>
              <a:rPr lang="fa-IR" sz="2800" dirty="0" smtClean="0"/>
              <a:t>23 کتاب دايتل</a:t>
            </a:r>
            <a:r>
              <a:rPr lang="fa-IR" sz="2700" dirty="0" smtClean="0"/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Java </a:t>
            </a:r>
            <a:r>
              <a:rPr lang="en-US" sz="2600" dirty="0">
                <a:solidFill>
                  <a:prstClr val="black"/>
                </a:solidFill>
              </a:rPr>
              <a:t>How to Program</a:t>
            </a:r>
            <a:r>
              <a:rPr lang="fa-IR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</a:t>
            </a:r>
            <a:r>
              <a:rPr lang="en-US" sz="2600" dirty="0" err="1">
                <a:solidFill>
                  <a:prstClr val="black"/>
                </a:solidFill>
              </a:rPr>
              <a:t>Deitel</a:t>
            </a:r>
            <a:r>
              <a:rPr lang="en-US" sz="2600" dirty="0">
                <a:solidFill>
                  <a:prstClr val="black"/>
                </a:solidFill>
              </a:rPr>
              <a:t> &amp; </a:t>
            </a:r>
            <a:r>
              <a:rPr lang="en-US" sz="2600" dirty="0" err="1">
                <a:solidFill>
                  <a:prstClr val="black"/>
                </a:solidFill>
              </a:rPr>
              <a:t>Deitel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sz="2800" dirty="0"/>
              <a:t>تمرين‌های همین </a:t>
            </a:r>
            <a:r>
              <a:rPr lang="fa-IR" sz="2800" dirty="0" smtClean="0"/>
              <a:t>فصل </a:t>
            </a:r>
            <a:r>
              <a:rPr lang="fa-IR" sz="2800" dirty="0"/>
              <a:t>از کتاب دايتل</a:t>
            </a:r>
          </a:p>
          <a:p>
            <a:endParaRPr lang="fa-IR" dirty="0" smtClean="0"/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57" y="2743200"/>
            <a:ext cx="26405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19400"/>
            <a:ext cx="4114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2800" dirty="0" smtClean="0"/>
              <a:t>یک متد </a:t>
            </a:r>
            <a:r>
              <a:rPr lang="fa-IR" sz="2800" dirty="0" err="1" smtClean="0"/>
              <a:t>چندنخی</a:t>
            </a:r>
            <a:r>
              <a:rPr lang="fa-IR" sz="2800" dirty="0" smtClean="0"/>
              <a:t> بنویسید که حجم کل </a:t>
            </a:r>
            <a:r>
              <a:rPr lang="fa-IR" sz="2800" dirty="0" err="1" smtClean="0"/>
              <a:t>فایل‌های</a:t>
            </a:r>
            <a:r>
              <a:rPr lang="fa-IR" sz="2800" dirty="0" smtClean="0"/>
              <a:t> یک شاخه را محاسبه کند</a:t>
            </a:r>
          </a:p>
          <a:p>
            <a:pPr lvl="1"/>
            <a:r>
              <a:rPr lang="fa-IR" sz="2600" dirty="0" smtClean="0"/>
              <a:t>آدرس شاخه و تعداد </a:t>
            </a:r>
            <a:r>
              <a:rPr lang="fa-IR" sz="2600" dirty="0" err="1" smtClean="0"/>
              <a:t>نخ‌ها</a:t>
            </a:r>
            <a:r>
              <a:rPr lang="fa-IR" sz="2600" dirty="0" smtClean="0"/>
              <a:t> را به عنوان پارامتر بگیرد و حجم کل شاخه را برگرداند</a:t>
            </a:r>
          </a:p>
          <a:p>
            <a:r>
              <a:rPr lang="fa-IR" sz="2800" dirty="0" smtClean="0"/>
              <a:t>مسأله تولیدکننده/</a:t>
            </a:r>
            <a:r>
              <a:rPr lang="fa-IR" sz="2800" dirty="0" err="1" smtClean="0"/>
              <a:t>مصرف‌کننده</a:t>
            </a:r>
            <a:r>
              <a:rPr lang="fa-IR" sz="2800" dirty="0" smtClean="0"/>
              <a:t> را در حالتی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 کنید</a:t>
            </a:r>
            <a:br>
              <a:rPr lang="fa-IR" sz="2800" dirty="0" smtClean="0"/>
            </a:br>
            <a:r>
              <a:rPr lang="fa-IR" sz="2800" dirty="0" smtClean="0"/>
              <a:t>که اندازه </a:t>
            </a:r>
            <a:r>
              <a:rPr lang="fa-IR" sz="2800" dirty="0" err="1" smtClean="0"/>
              <a:t>بافر</a:t>
            </a:r>
            <a:r>
              <a:rPr lang="fa-IR" sz="2800" dirty="0" smtClean="0"/>
              <a:t> (مخزن) هم محدود باشد</a:t>
            </a:r>
          </a:p>
          <a:p>
            <a:pPr lvl="1"/>
            <a:r>
              <a:rPr lang="fa-IR" sz="2600" dirty="0" smtClean="0"/>
              <a:t>در این حالت اگر مخزن پر باشد و یک تولیدکننده بخواهد تولید کند،</a:t>
            </a:r>
            <a:r>
              <a:rPr lang="fa-IR" sz="2600" dirty="0"/>
              <a:t/>
            </a:r>
            <a:br>
              <a:rPr lang="fa-IR" sz="2600" dirty="0"/>
            </a:br>
            <a:r>
              <a:rPr lang="fa-IR" sz="2600" dirty="0" smtClean="0"/>
              <a:t>باید منتظر شود تا یک </a:t>
            </a:r>
            <a:r>
              <a:rPr lang="fa-IR" sz="2600" dirty="0" err="1" smtClean="0"/>
              <a:t>مصرف‌کننده</a:t>
            </a:r>
            <a:r>
              <a:rPr lang="fa-IR" sz="2600" dirty="0" smtClean="0"/>
              <a:t>، یک خانه مصرف کند</a:t>
            </a:r>
          </a:p>
          <a:p>
            <a:pPr lvl="1"/>
            <a:r>
              <a:rPr lang="fa-IR" sz="2600" dirty="0" smtClean="0"/>
              <a:t>چند نخ تولیدکننده و چند نخ </a:t>
            </a:r>
            <a:r>
              <a:rPr lang="fa-IR" sz="2600" dirty="0" err="1" smtClean="0"/>
              <a:t>مصرف‌کننده</a:t>
            </a:r>
            <a:r>
              <a:rPr lang="fa-IR" sz="2600" dirty="0" smtClean="0"/>
              <a:t> ایجاد کنید</a:t>
            </a:r>
          </a:p>
          <a:p>
            <a:pPr lvl="1"/>
            <a:r>
              <a:rPr lang="fa-IR" sz="2600" dirty="0" err="1" smtClean="0"/>
              <a:t>نخ‌های</a:t>
            </a:r>
            <a:r>
              <a:rPr lang="fa-IR" sz="2600" dirty="0" smtClean="0"/>
              <a:t> تولیدکننده یک عدد تصادفی به مخزن اضافه کنند</a:t>
            </a:r>
          </a:p>
          <a:p>
            <a:pPr lvl="1"/>
            <a:r>
              <a:rPr lang="fa-IR" sz="2600" dirty="0" err="1" smtClean="0"/>
              <a:t>نخ‌های</a:t>
            </a:r>
            <a:r>
              <a:rPr lang="fa-IR" sz="2600" dirty="0" smtClean="0"/>
              <a:t> </a:t>
            </a:r>
            <a:r>
              <a:rPr lang="fa-IR" sz="2600" dirty="0" err="1" smtClean="0"/>
              <a:t>مصرف‌کننده</a:t>
            </a:r>
            <a:r>
              <a:rPr lang="fa-IR" sz="2600" dirty="0" smtClean="0"/>
              <a:t> هم یک عدد از مخزن بردارند و چاپ کنند</a:t>
            </a: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امکانات </a:t>
            </a:r>
            <a:r>
              <a:rPr lang="fa-IR" dirty="0" err="1" smtClean="0"/>
              <a:t>سیستم‌عامل‌ها</a:t>
            </a:r>
            <a:r>
              <a:rPr lang="fa-IR" dirty="0" smtClean="0"/>
              <a:t> برای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چندنخی</a:t>
            </a:r>
            <a:endParaRPr lang="fa-IR" dirty="0" smtClean="0"/>
          </a:p>
          <a:p>
            <a:pPr lvl="1">
              <a:spcBef>
                <a:spcPts val="800"/>
              </a:spcBef>
            </a:pPr>
            <a:r>
              <a:rPr lang="fa-IR" dirty="0" smtClean="0"/>
              <a:t>نحوه مدیریت و </a:t>
            </a:r>
            <a:r>
              <a:rPr lang="fa-IR" dirty="0" err="1" smtClean="0"/>
              <a:t>زمان‌بندی</a:t>
            </a:r>
            <a:r>
              <a:rPr lang="fa-IR" dirty="0" smtClean="0"/>
              <a:t> </a:t>
            </a:r>
            <a:r>
              <a:rPr lang="fa-IR" dirty="0" err="1" smtClean="0"/>
              <a:t>نخ‌ها</a:t>
            </a:r>
            <a:r>
              <a:rPr lang="fa-IR" dirty="0" smtClean="0"/>
              <a:t> توسط سیستم عامل</a:t>
            </a:r>
          </a:p>
          <a:p>
            <a:r>
              <a:rPr lang="fa-IR" dirty="0" smtClean="0"/>
              <a:t>مزایا و معایب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چندنخی</a:t>
            </a:r>
            <a:endParaRPr lang="fa-IR" dirty="0" smtClean="0"/>
          </a:p>
          <a:p>
            <a:pPr lvl="1">
              <a:spcBef>
                <a:spcPts val="800"/>
              </a:spcBef>
            </a:pPr>
            <a:r>
              <a:rPr lang="fa-IR" dirty="0" smtClean="0"/>
              <a:t>در چه </a:t>
            </a:r>
            <a:r>
              <a:rPr lang="fa-IR" dirty="0" err="1" smtClean="0"/>
              <a:t>مواردی</a:t>
            </a:r>
            <a:r>
              <a:rPr lang="fa-IR" dirty="0" smtClean="0"/>
              <a:t>، </a:t>
            </a:r>
            <a:r>
              <a:rPr lang="fa-IR" dirty="0" err="1" smtClean="0"/>
              <a:t>چندنخی</a:t>
            </a:r>
            <a:r>
              <a:rPr lang="fa-IR" dirty="0" smtClean="0"/>
              <a:t> باعث افت کارایی برنامه می‌شود</a:t>
            </a:r>
          </a:p>
          <a:p>
            <a:endParaRPr lang="fa-IR" sz="2800" dirty="0" smtClean="0"/>
          </a:p>
          <a:p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828800" cy="12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موازی و اجرای همروند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a-IR" sz="2800" dirty="0"/>
              <a:t>مفهوم اجرای موازی (</a:t>
            </a:r>
            <a:r>
              <a:rPr lang="en-US" sz="2800" dirty="0"/>
              <a:t>Parallel</a:t>
            </a:r>
            <a:r>
              <a:rPr lang="fa-IR" sz="2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fa-IR" sz="2600" dirty="0"/>
              <a:t>یعنی دو دستور واقعاً همزمان با هم در حال اجرا باشند</a:t>
            </a:r>
          </a:p>
          <a:p>
            <a:pPr lvl="1">
              <a:lnSpc>
                <a:spcPct val="120000"/>
              </a:lnSpc>
            </a:pPr>
            <a:r>
              <a:rPr lang="fa-IR" sz="2600" dirty="0"/>
              <a:t>مثلاً همزمان که یک </a:t>
            </a:r>
            <a:r>
              <a:rPr lang="fa-IR" sz="2600" dirty="0" smtClean="0"/>
              <a:t>پردازنده (</a:t>
            </a:r>
            <a:r>
              <a:rPr lang="en-US" sz="2600" dirty="0" smtClean="0"/>
              <a:t>CPU</a:t>
            </a:r>
            <a:r>
              <a:rPr lang="fa-IR" sz="2600" dirty="0" smtClean="0"/>
              <a:t>) </a:t>
            </a:r>
            <a:r>
              <a:rPr lang="fa-IR" sz="2600" dirty="0"/>
              <a:t>یک متد را اجرا می‌کند، </a:t>
            </a:r>
            <a:r>
              <a:rPr lang="fa-IR" sz="2600" dirty="0" smtClean="0"/>
              <a:t/>
            </a:r>
            <a:br>
              <a:rPr lang="fa-IR" sz="2600" dirty="0" smtClean="0"/>
            </a:br>
            <a:r>
              <a:rPr lang="fa-IR" sz="2600" dirty="0" smtClean="0"/>
              <a:t>یک پردازنده </a:t>
            </a:r>
            <a:r>
              <a:rPr lang="fa-IR" sz="2600" dirty="0"/>
              <a:t>دیگر متدی دیگر را اجرا </a:t>
            </a:r>
            <a:r>
              <a:rPr lang="fa-IR" sz="2600" dirty="0" smtClean="0"/>
              <a:t>کند</a:t>
            </a:r>
          </a:p>
          <a:p>
            <a:pPr>
              <a:lnSpc>
                <a:spcPct val="120000"/>
              </a:lnSpc>
            </a:pPr>
            <a:r>
              <a:rPr lang="fa-IR" sz="2800" dirty="0"/>
              <a:t>اجرای همروند (</a:t>
            </a:r>
            <a:r>
              <a:rPr lang="en-US" sz="2800" dirty="0" smtClean="0"/>
              <a:t>concurrency</a:t>
            </a:r>
            <a:r>
              <a:rPr lang="fa-IR" sz="28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fa-IR" sz="2600" dirty="0" smtClean="0"/>
              <a:t>یعنی ظاهراً چند بخش همزمان با هم در حال اجرا باشند</a:t>
            </a:r>
          </a:p>
          <a:p>
            <a:pPr lvl="1">
              <a:lnSpc>
                <a:spcPct val="120000"/>
              </a:lnSpc>
            </a:pPr>
            <a:r>
              <a:rPr lang="fa-IR" sz="2600" dirty="0" smtClean="0"/>
              <a:t>چند بخش همزمان در حال پیشرفت هستند</a:t>
            </a:r>
          </a:p>
          <a:p>
            <a:pPr lvl="1">
              <a:lnSpc>
                <a:spcPct val="120000"/>
              </a:lnSpc>
            </a:pPr>
            <a:r>
              <a:rPr lang="fa-IR" sz="2600" dirty="0" smtClean="0"/>
              <a:t>ولی لزوماً به صورت موازی اجرا نمی‌شوند</a:t>
            </a:r>
          </a:p>
          <a:p>
            <a:pPr lvl="1">
              <a:lnSpc>
                <a:spcPct val="120000"/>
              </a:lnSpc>
            </a:pPr>
            <a:r>
              <a:rPr lang="fa-IR" sz="2600" dirty="0" smtClean="0"/>
              <a:t>شاید در هر لحظه، یکی از این کارها در حال اجرا باشد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82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34399" cy="5270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موازی، اجرای </a:t>
            </a:r>
            <a:r>
              <a:rPr lang="fa-IR" dirty="0" err="1" smtClean="0"/>
              <a:t>همروند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latinLnBrk="0" hangingPunct="1">
              <a:spcBef>
                <a:spcPct val="0"/>
              </a:spcBef>
              <a:buNone/>
            </a:pPr>
            <a:r>
              <a:rPr kumimoji="0" lang="fa-IR" sz="3600" b="0" kern="120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B Titr" pitchFamily="2" charset="-78"/>
              </a:rPr>
              <a:t>همروندی و موازی بودن</a:t>
            </a:r>
            <a:endParaRPr kumimoji="0" lang="en-US" sz="3600" b="0" kern="1200" dirty="0">
              <a:ln>
                <a:noFill/>
              </a:ln>
              <a:solidFill>
                <a:schemeClr val="tx2"/>
              </a:solidFill>
              <a:effectLst/>
              <a:latin typeface="+mj-lt"/>
              <a:ea typeface="+mj-ea"/>
              <a:cs typeface="B Titr" pitchFamily="2" charset="-78"/>
            </a:endParaRPr>
          </a:p>
        </p:txBody>
      </p:sp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25146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0" u="none">
              <a:solidFill>
                <a:schemeClr val="tx1"/>
              </a:solidFill>
              <a:latin typeface="Tahoma" pitchFamily="42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819400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4495800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962400"/>
            <a:ext cx="12954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5334000"/>
            <a:ext cx="1295400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25146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819400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25146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819400"/>
            <a:ext cx="914400" cy="327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Text Box 1036"/>
          <p:cNvSpPr txBox="1">
            <a:spLocks noChangeArrowheads="1"/>
          </p:cNvSpPr>
          <p:nvPr/>
        </p:nvSpPr>
        <p:spPr bwMode="auto">
          <a:xfrm>
            <a:off x="1322387" y="2176443"/>
            <a:ext cx="59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</a:t>
            </a:r>
          </a:p>
        </p:txBody>
      </p:sp>
      <p:sp>
        <p:nvSpPr>
          <p:cNvPr id="101389" name="Text Box 1037"/>
          <p:cNvSpPr txBox="1">
            <a:spLocks noChangeArrowheads="1"/>
          </p:cNvSpPr>
          <p:nvPr/>
        </p:nvSpPr>
        <p:spPr bwMode="auto">
          <a:xfrm>
            <a:off x="4765675" y="2176443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CPU1</a:t>
            </a:r>
          </a:p>
        </p:txBody>
      </p:sp>
      <p:sp>
        <p:nvSpPr>
          <p:cNvPr id="101390" name="Text Box 1038"/>
          <p:cNvSpPr txBox="1">
            <a:spLocks noChangeArrowheads="1"/>
          </p:cNvSpPr>
          <p:nvPr/>
        </p:nvSpPr>
        <p:spPr bwMode="auto">
          <a:xfrm>
            <a:off x="6975475" y="2176443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CPU2</a:t>
            </a:r>
          </a:p>
        </p:txBody>
      </p:sp>
      <p:sp>
        <p:nvSpPr>
          <p:cNvPr id="101391" name="Line 1039"/>
          <p:cNvSpPr>
            <a:spLocks noChangeShapeType="1"/>
          </p:cNvSpPr>
          <p:nvPr/>
        </p:nvSpPr>
        <p:spPr bwMode="auto">
          <a:xfrm>
            <a:off x="3352800" y="1704996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963725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همروند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1371600"/>
            <a:ext cx="190468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همروند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و موازی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570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  <p:bldP spid="101380" grpId="0" animBg="1"/>
      <p:bldP spid="101381" grpId="0" animBg="1"/>
      <p:bldP spid="101382" grpId="0" animBg="1"/>
      <p:bldP spid="101383" grpId="0" animBg="1"/>
      <p:bldP spid="101388" grpId="0"/>
      <p:bldP spid="101391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11190</TotalTime>
  <Words>2801</Words>
  <Application>Microsoft Office PowerPoint</Application>
  <PresentationFormat>On-screen Show (4:3)</PresentationFormat>
  <Paragraphs>561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3" baseType="lpstr">
      <vt:lpstr>B Lotus</vt:lpstr>
      <vt:lpstr>ذ مخ</vt:lpstr>
      <vt:lpstr>Wingdings 2</vt:lpstr>
      <vt:lpstr>B Traffic</vt:lpstr>
      <vt:lpstr>Courier New</vt:lpstr>
      <vt:lpstr>Times New Roman</vt:lpstr>
      <vt:lpstr>Comic Sans MS</vt:lpstr>
      <vt:lpstr>Arial</vt:lpstr>
      <vt:lpstr>Century Schoolbook</vt:lpstr>
      <vt:lpstr>Monotype Sorts</vt:lpstr>
      <vt:lpstr>Calibri</vt:lpstr>
      <vt:lpstr>Consolas</vt:lpstr>
      <vt:lpstr>IranNastaliq</vt:lpstr>
      <vt:lpstr>Times New Roman (Hebrew)</vt:lpstr>
      <vt:lpstr>B Titr</vt:lpstr>
      <vt:lpstr>Wingdings</vt:lpstr>
      <vt:lpstr>B Nazanin</vt:lpstr>
      <vt:lpstr>Tahoma</vt:lpstr>
      <vt:lpstr>Oriel</vt:lpstr>
      <vt:lpstr>برنامه‌نویسی چندنخی Multi-Thread Programming</vt:lpstr>
      <vt:lpstr>حقوق مؤلف</vt:lpstr>
      <vt:lpstr>سرفصل مطالب</vt:lpstr>
      <vt:lpstr>مقدمه</vt:lpstr>
      <vt:lpstr>برنامه‌نویسی ترتیبی</vt:lpstr>
      <vt:lpstr>چندپردازشی، چندنخی</vt:lpstr>
      <vt:lpstr>اجرای موازی و اجرای همروند</vt:lpstr>
      <vt:lpstr>اجرای موازی، اجرای همروند</vt:lpstr>
      <vt:lpstr>همروندی و موازی بودن</vt:lpstr>
      <vt:lpstr>پردازش‌ها و نخ‌ها</vt:lpstr>
      <vt:lpstr>مزایای همروندی</vt:lpstr>
      <vt:lpstr>مفهوم نخ (Thread)</vt:lpstr>
      <vt:lpstr>مفهوم نخ (Thread) در برنامه‌نویسی</vt:lpstr>
      <vt:lpstr>ایجاد نخ</vt:lpstr>
      <vt:lpstr>راه اول</vt:lpstr>
      <vt:lpstr>راه دوم: پیاده‌سازی واسط Runnable</vt:lpstr>
      <vt:lpstr>دو سؤال</vt:lpstr>
      <vt:lpstr>امکانات کلاس Thread</vt:lpstr>
      <vt:lpstr>متدهای Thread</vt:lpstr>
      <vt:lpstr>متد join</vt:lpstr>
      <vt:lpstr>اولویت نخ</vt:lpstr>
      <vt:lpstr>نخ‌های شبح (Daemon Threads)</vt:lpstr>
      <vt:lpstr>کوییز</vt:lpstr>
      <vt:lpstr>کوییز</vt:lpstr>
      <vt:lpstr>تمرین عملی</vt:lpstr>
      <vt:lpstr>تمرین عملی</vt:lpstr>
      <vt:lpstr>بخش بحرانی (Critical Section)</vt:lpstr>
      <vt:lpstr>نکته</vt:lpstr>
      <vt:lpstr>بخش‌های بحرانی (Critical Section) </vt:lpstr>
      <vt:lpstr>چند اصطلاح</vt:lpstr>
      <vt:lpstr>شرايط مسابقه</vt:lpstr>
      <vt:lpstr>مثال از شرايط مسابقه</vt:lpstr>
      <vt:lpstr>بلوک‌های Synchronized</vt:lpstr>
      <vt:lpstr>جلوگیری از ورود به بخش بحرانی</vt:lpstr>
      <vt:lpstr>PowerPoint Presentation</vt:lpstr>
      <vt:lpstr>معنای synchronized</vt:lpstr>
      <vt:lpstr>کوییز</vt:lpstr>
      <vt:lpstr>سؤال: کدام گزینه‌ها صحیح هستند؟</vt:lpstr>
      <vt:lpstr>ادمه مبحث synchronized</vt:lpstr>
      <vt:lpstr>بلوک synchronized</vt:lpstr>
      <vt:lpstr>چند نکته</vt:lpstr>
      <vt:lpstr>تعامل بین چند نخ Inter-thread Communication</vt:lpstr>
      <vt:lpstr>متدهای wait و notify</vt:lpstr>
      <vt:lpstr>نکته</vt:lpstr>
      <vt:lpstr>چند نکته درباره wait</vt:lpstr>
      <vt:lpstr>متد interrupt</vt:lpstr>
      <vt:lpstr>مثال</vt:lpstr>
      <vt:lpstr>مثال</vt:lpstr>
      <vt:lpstr>حالت‌های هر نخ</vt:lpstr>
      <vt:lpstr>داستان زندگی یک نخ</vt:lpstr>
      <vt:lpstr>نگاهی دیگر به حالت‌های نخ</vt:lpstr>
      <vt:lpstr>حالت‌های نخ</vt:lpstr>
      <vt:lpstr>کوییز</vt:lpstr>
      <vt:lpstr>سؤال</vt:lpstr>
      <vt:lpstr>تمرین عملی</vt:lpstr>
      <vt:lpstr>مسأله تولیدکننده/مصرف‌کننده (Producer / Consumer)</vt:lpstr>
      <vt:lpstr>چند نکته درباره مسأله تولیدکننده/مصرف‌کننده</vt:lpstr>
      <vt:lpstr>تمرین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1208</cp:revision>
  <dcterms:created xsi:type="dcterms:W3CDTF">2006-08-16T00:00:00Z</dcterms:created>
  <dcterms:modified xsi:type="dcterms:W3CDTF">2018-09-23T12:55:53Z</dcterms:modified>
</cp:coreProperties>
</file>