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y="6858000" cx="9144000"/>
  <p:notesSz cx="6858000" cy="9144000"/>
  <p:embeddedFontLst>
    <p:embeddedFont>
      <p:font typeface="Century Schoolbook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7" roundtripDataSignature="AMtx7mj58z9QwWWHVi+Q50KQ3ifOz6hP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EB0069-1ED3-4BDF-872B-C04E1080D699}">
  <a:tblStyle styleId="{AEEB0069-1ED3-4BDF-872B-C04E1080D699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7EE"/>
          </a:solidFill>
        </a:fill>
      </a:tcStyle>
    </a:wholeTbl>
    <a:band1H>
      <a:tcTxStyle/>
      <a:tcStyle>
        <a:fill>
          <a:solidFill>
            <a:srgbClr val="DBCBDB"/>
          </a:solidFill>
        </a:fill>
      </a:tcStyle>
    </a:band1H>
    <a:band2H>
      <a:tcTxStyle/>
    </a:band2H>
    <a:band1V>
      <a:tcTxStyle/>
      <a:tcStyle>
        <a:fill>
          <a:solidFill>
            <a:srgbClr val="DBCBDB"/>
          </a:solidFill>
        </a:fill>
      </a:tcStyle>
    </a:band1V>
    <a:band2V>
      <a:tcTxStyle/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CenturySchoolbook-regular.fntdata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CenturySchoolbook-italic.fntdata"/><Relationship Id="rId30" Type="http://schemas.openxmlformats.org/officeDocument/2006/relationships/slide" Target="slides/slide23.xml"/><Relationship Id="rId74" Type="http://schemas.openxmlformats.org/officeDocument/2006/relationships/font" Target="fonts/CenturySchoolbook-bold.fntdata"/><Relationship Id="rId33" Type="http://schemas.openxmlformats.org/officeDocument/2006/relationships/slide" Target="slides/slide26.xml"/><Relationship Id="rId77" Type="http://customschemas.google.com/relationships/presentationmetadata" Target="metadata"/><Relationship Id="rId32" Type="http://schemas.openxmlformats.org/officeDocument/2006/relationships/slide" Target="slides/slide25.xml"/><Relationship Id="rId76" Type="http://schemas.openxmlformats.org/officeDocument/2006/relationships/font" Target="fonts/CenturySchoolbook-boldItalic.fntdata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a-I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a-IR"/>
              <a:t>tryLock(timeout)</a:t>
            </a:r>
            <a:endParaRPr/>
          </a:p>
          <a:p>
            <a: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a-IR"/>
              <a:t>امکان این که unlock از اصلاً در متدی دیگر باشد</a:t>
            </a:r>
            <a:endParaRPr/>
          </a:p>
        </p:txBody>
      </p:sp>
      <p:sp>
        <p:nvSpPr>
          <p:cNvPr id="391" name="Google Shape;391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7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rt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rtl="1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rtl="1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rtl="1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" name="Google Shape;16;p6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AAC5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" name="Google Shape;17;p67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BCBDB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" name="Google Shape;18;p67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BCBDB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" name="Google Shape;19;p67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EE7EE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" name="Google Shape;20;p67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6AAC5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6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EE7EE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67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67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C6AAC5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6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67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6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AAC5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6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67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67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" name="Google Shape;30;p67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" name="Google Shape;31;p67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7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7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" name="Google Shape;112;p78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8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4" name="Google Shape;114;p78"/>
          <p:cNvSpPr txBox="1"/>
          <p:nvPr>
            <p:ph idx="1" type="body"/>
          </p:nvPr>
        </p:nvSpPr>
        <p:spPr>
          <a:xfrm>
            <a:off x="6765799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rtl="1" algn="r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rtl="1" algn="r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rtl="1" algn="r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rtl="1" algn="r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7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7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AAC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7" name="Google Shape;117;p7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78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78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7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1" name="Google Shape;121;p78"/>
          <p:cNvSpPr txBox="1"/>
          <p:nvPr>
            <p:ph idx="12" type="sldNum"/>
          </p:nvPr>
        </p:nvSpPr>
        <p:spPr>
          <a:xfrm>
            <a:off x="152400" y="59474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22" name="Google Shape;122;p78"/>
          <p:cNvSpPr txBox="1"/>
          <p:nvPr>
            <p:ph idx="11" type="ftr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9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1" algn="r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7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7" name="Google Shape;127;p79"/>
          <p:cNvSpPr txBox="1"/>
          <p:nvPr>
            <p:ph idx="11" type="ftr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8" name="Google Shape;128;p79"/>
          <p:cNvSpPr txBox="1"/>
          <p:nvPr>
            <p:ph idx="12" type="sldNum"/>
          </p:nvPr>
        </p:nvSpPr>
        <p:spPr>
          <a:xfrm>
            <a:off x="152400" y="59474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0"/>
          <p:cNvSpPr txBox="1"/>
          <p:nvPr>
            <p:ph type="title"/>
          </p:nvPr>
        </p:nvSpPr>
        <p:spPr>
          <a:xfrm rot="5400000">
            <a:off x="4541838" y="2362203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1" algn="r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8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3" name="Google Shape;133;p80"/>
          <p:cNvSpPr txBox="1"/>
          <p:nvPr>
            <p:ph idx="11" type="ftr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4" name="Google Shape;134;p80"/>
          <p:cNvSpPr txBox="1"/>
          <p:nvPr>
            <p:ph idx="12" type="sldNum"/>
          </p:nvPr>
        </p:nvSpPr>
        <p:spPr>
          <a:xfrm>
            <a:off x="152400" y="59474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1"/>
          <p:cNvSpPr txBox="1"/>
          <p:nvPr>
            <p:ph type="title"/>
          </p:nvPr>
        </p:nvSpPr>
        <p:spPr>
          <a:xfrm>
            <a:off x="914400" y="381000"/>
            <a:ext cx="7239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1"/>
          <p:cNvSpPr txBox="1"/>
          <p:nvPr>
            <p:ph idx="1" type="body"/>
          </p:nvPr>
        </p:nvSpPr>
        <p:spPr>
          <a:xfrm>
            <a:off x="304800" y="1447800"/>
            <a:ext cx="42291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1" algn="r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81"/>
          <p:cNvSpPr txBox="1"/>
          <p:nvPr>
            <p:ph idx="2" type="body"/>
          </p:nvPr>
        </p:nvSpPr>
        <p:spPr>
          <a:xfrm>
            <a:off x="4686300" y="1447800"/>
            <a:ext cx="42291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1" algn="r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81"/>
          <p:cNvSpPr txBox="1"/>
          <p:nvPr>
            <p:ph idx="12" type="sldNum"/>
          </p:nvPr>
        </p:nvSpPr>
        <p:spPr>
          <a:xfrm>
            <a:off x="7239000" y="6553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1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1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7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AAC5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71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BCBDB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71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BCBDB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71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EE7EE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51" name="Google Shape;151;p71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6AAC5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7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EE7EE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71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71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C6AAC5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7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7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AAC5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7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71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9" name="Google Shape;159;p71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71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1" name="Google Shape;161;p71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62" name="Google Shape;162;p71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8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Font typeface="Noto Sans Symbols"/>
              <a:buChar char="●"/>
              <a:defRPr sz="3200"/>
            </a:lvl1pPr>
            <a:lvl2pPr indent="-370840" lvl="1" marL="914400" rtl="1" algn="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ts val="2240"/>
              <a:buChar char="⚫"/>
              <a:defRPr sz="2800"/>
            </a:lvl2pPr>
            <a:lvl3pPr indent="-320039" lvl="2" marL="13716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  <a:defRPr sz="2400"/>
            </a:lvl3pPr>
            <a:lvl4pPr indent="-320039" lvl="3" marL="18288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  <a:defRPr sz="2400"/>
            </a:lvl4pPr>
            <a:lvl5pPr indent="-314960" lvl="4" marL="2286000" rtl="1" algn="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360"/>
              <a:buChar char="⚫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35" name="Google Shape;35;p68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rgbClr val="920A8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8"/>
          <p:cNvSpPr txBox="1"/>
          <p:nvPr/>
        </p:nvSpPr>
        <p:spPr>
          <a:xfrm>
            <a:off x="6019800" y="6492240"/>
            <a:ext cx="2514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</a:pPr>
            <a:r>
              <a:rPr b="1" i="0" lang="fa-IR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مفاهیم پیشرفته در برنامه‌های همروند</a:t>
            </a:r>
            <a:endParaRPr b="1" i="0" sz="12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68"/>
          <p:cNvSpPr txBox="1"/>
          <p:nvPr/>
        </p:nvSpPr>
        <p:spPr>
          <a:xfrm>
            <a:off x="2819400" y="6492240"/>
            <a:ext cx="2590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E62"/>
              </a:buClr>
              <a:buSzPts val="1400"/>
              <a:buFont typeface="Century Schoolbook"/>
              <a:buNone/>
            </a:pPr>
            <a:r>
              <a:rPr b="1" i="0" lang="fa-IR" sz="1400" u="none" cap="none" strike="noStrike">
                <a:solidFill>
                  <a:srgbClr val="632E6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aliakbary@asta.ir</a:t>
            </a:r>
            <a:endParaRPr b="1" i="0" sz="1400" u="none" cap="none" strike="noStrike">
              <a:solidFill>
                <a:srgbClr val="632E6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8" name="Google Shape;38;p68"/>
          <p:cNvCxnSpPr/>
          <p:nvPr/>
        </p:nvCxnSpPr>
        <p:spPr>
          <a:xfrm rot="10800000">
            <a:off x="152400" y="6477000"/>
            <a:ext cx="8763000" cy="1"/>
          </a:xfrm>
          <a:prstGeom prst="straightConnector1">
            <a:avLst/>
          </a:prstGeom>
          <a:noFill/>
          <a:ln cap="flat" cmpd="sng" w="12700">
            <a:solidFill>
              <a:srgbClr val="90238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8"/>
          <p:cNvSpPr txBox="1"/>
          <p:nvPr/>
        </p:nvSpPr>
        <p:spPr>
          <a:xfrm>
            <a:off x="457200" y="649224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</a:pPr>
            <a:r>
              <a:rPr b="1" i="0" lang="fa-IR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انجمن جاواکاپ</a:t>
            </a:r>
            <a:endParaRPr b="1" i="0" sz="12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68"/>
          <p:cNvSpPr txBox="1"/>
          <p:nvPr/>
        </p:nvSpPr>
        <p:spPr>
          <a:xfrm>
            <a:off x="8686800" y="6400800"/>
            <a:ext cx="457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fld id="{00000000-1234-1234-1234-123412341234}" type="slidenum">
              <a:rPr b="0" i="0" lang="fa-I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044" y="6565367"/>
            <a:ext cx="736156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6271260"/>
            <a:ext cx="419100" cy="58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2"/>
          <p:cNvSpPr txBox="1"/>
          <p:nvPr>
            <p:ph type="title"/>
          </p:nvPr>
        </p:nvSpPr>
        <p:spPr>
          <a:xfrm>
            <a:off x="6934200" y="228600"/>
            <a:ext cx="2057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2"/>
          <p:cNvSpPr txBox="1"/>
          <p:nvPr>
            <p:ph idx="1" type="body"/>
          </p:nvPr>
        </p:nvSpPr>
        <p:spPr>
          <a:xfrm>
            <a:off x="152400" y="228600"/>
            <a:ext cx="87630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Font typeface="Noto Sans Symbols"/>
              <a:buChar char="●"/>
              <a:defRPr sz="3200"/>
            </a:lvl1pPr>
            <a:lvl2pPr indent="-370840" lvl="1" marL="914400" rtl="1" algn="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ts val="2240"/>
              <a:buChar char="⚫"/>
              <a:defRPr sz="2800"/>
            </a:lvl2pPr>
            <a:lvl3pPr indent="-320039" lvl="2" marL="13716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  <a:defRPr sz="2400"/>
            </a:lvl3pPr>
            <a:lvl4pPr indent="-320039" lvl="3" marL="18288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  <a:defRPr sz="2400"/>
            </a:lvl4pPr>
            <a:lvl5pPr indent="-314960" lvl="4" marL="2286000" rtl="1" algn="r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360"/>
              <a:buChar char="⚫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2"/>
          <p:cNvSpPr txBox="1"/>
          <p:nvPr/>
        </p:nvSpPr>
        <p:spPr>
          <a:xfrm>
            <a:off x="5562600" y="6492240"/>
            <a:ext cx="2514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</a:pPr>
            <a:r>
              <a:rPr b="1" i="0" lang="fa-IR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؟؟؟</a:t>
            </a:r>
            <a:endParaRPr b="1" i="0" sz="12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" name="Google Shape;47;p72"/>
          <p:cNvSpPr txBox="1"/>
          <p:nvPr/>
        </p:nvSpPr>
        <p:spPr>
          <a:xfrm>
            <a:off x="2819400" y="6492240"/>
            <a:ext cx="2590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E62"/>
              </a:buClr>
              <a:buSzPts val="1400"/>
              <a:buFont typeface="Century Schoolbook"/>
              <a:buNone/>
            </a:pPr>
            <a:r>
              <a:rPr b="1" i="0" lang="fa-IR" sz="1400" u="none" cap="none" strike="noStrike">
                <a:solidFill>
                  <a:srgbClr val="632E6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aliakbary@asta.ir</a:t>
            </a:r>
            <a:endParaRPr b="1" i="0" sz="1400" u="none" cap="none" strike="noStrike">
              <a:solidFill>
                <a:srgbClr val="632E6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48" name="Google Shape;48;p72"/>
          <p:cNvCxnSpPr/>
          <p:nvPr/>
        </p:nvCxnSpPr>
        <p:spPr>
          <a:xfrm rot="10800000">
            <a:off x="152400" y="6477000"/>
            <a:ext cx="8763000" cy="1"/>
          </a:xfrm>
          <a:prstGeom prst="straightConnector1">
            <a:avLst/>
          </a:prstGeom>
          <a:noFill/>
          <a:ln cap="flat" cmpd="sng" w="12700">
            <a:solidFill>
              <a:srgbClr val="90238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72"/>
          <p:cNvSpPr txBox="1"/>
          <p:nvPr/>
        </p:nvSpPr>
        <p:spPr>
          <a:xfrm>
            <a:off x="457200" y="649224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entury Schoolbook"/>
              <a:buNone/>
            </a:pPr>
            <a:r>
              <a:rPr b="1" i="0" lang="fa-IR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انجمن جاواکاپ</a:t>
            </a:r>
            <a:endParaRPr b="1" i="0" sz="12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" name="Google Shape;50;p72"/>
          <p:cNvSpPr txBox="1"/>
          <p:nvPr/>
        </p:nvSpPr>
        <p:spPr>
          <a:xfrm>
            <a:off x="8686800" y="6400800"/>
            <a:ext cx="4571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fld id="{00000000-1234-1234-1234-123412341234}" type="slidenum">
              <a:rPr b="0" i="0" lang="fa-I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044" y="6565367"/>
            <a:ext cx="736156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6271260"/>
            <a:ext cx="419100" cy="58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0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0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AAC5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70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BCBDB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" name="Google Shape;58;p70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BCBDB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" name="Google Shape;59;p70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EE7EE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0" name="Google Shape;60;p70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6AAC5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7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EE7EE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70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70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C6AAC5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7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7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AAC5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7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70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70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" name="Google Shape;69;p70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" name="Google Shape;70;p70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1" name="Google Shape;71;p70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3"/>
          <p:cNvSpPr txBox="1"/>
          <p:nvPr>
            <p:ph idx="1" type="body"/>
          </p:nvPr>
        </p:nvSpPr>
        <p:spPr>
          <a:xfrm>
            <a:off x="152400" y="1143000"/>
            <a:ext cx="396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rtl="1" algn="r">
              <a:spcBef>
                <a:spcPts val="600"/>
              </a:spcBef>
              <a:spcAft>
                <a:spcPts val="0"/>
              </a:spcAft>
              <a:buSzPts val="1680"/>
              <a:buChar char="🞆"/>
              <a:defRPr/>
            </a:lvl1pPr>
            <a:lvl2pPr indent="-335280" lvl="1" marL="914400" rtl="1" algn="r">
              <a:spcBef>
                <a:spcPts val="420"/>
              </a:spcBef>
              <a:spcAft>
                <a:spcPts val="0"/>
              </a:spcAft>
              <a:buSzPts val="168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297688" lvl="4" marL="2286000" rtl="1" algn="r">
              <a:spcBef>
                <a:spcPts val="320"/>
              </a:spcBef>
              <a:spcAft>
                <a:spcPts val="0"/>
              </a:spcAft>
              <a:buSzPts val="1088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3"/>
          <p:cNvSpPr txBox="1"/>
          <p:nvPr>
            <p:ph idx="2" type="body"/>
          </p:nvPr>
        </p:nvSpPr>
        <p:spPr>
          <a:xfrm>
            <a:off x="4724400" y="1143000"/>
            <a:ext cx="4191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rtl="1" algn="r">
              <a:spcBef>
                <a:spcPts val="600"/>
              </a:spcBef>
              <a:spcAft>
                <a:spcPts val="0"/>
              </a:spcAft>
              <a:buSzPts val="1680"/>
              <a:buChar char="🞆"/>
              <a:defRPr/>
            </a:lvl1pPr>
            <a:lvl2pPr indent="-335280" lvl="1" marL="914400" rtl="1" algn="r">
              <a:spcBef>
                <a:spcPts val="420"/>
              </a:spcBef>
              <a:spcAft>
                <a:spcPts val="0"/>
              </a:spcAft>
              <a:buSzPts val="168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297688" lvl="4" marL="2286000" rtl="1" algn="r">
              <a:spcBef>
                <a:spcPts val="320"/>
              </a:spcBef>
              <a:spcAft>
                <a:spcPts val="0"/>
              </a:spcAft>
              <a:buSzPts val="1088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3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6" name="Google Shape;76;p73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rgbClr val="920A8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4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0" name="Google Shape;80;p74"/>
          <p:cNvSpPr txBox="1"/>
          <p:nvPr>
            <p:ph idx="11" type="ftr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1" name="Google Shape;81;p74"/>
          <p:cNvSpPr txBox="1"/>
          <p:nvPr>
            <p:ph idx="12" type="sldNum"/>
          </p:nvPr>
        </p:nvSpPr>
        <p:spPr>
          <a:xfrm>
            <a:off x="152400" y="59474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82" name="Google Shape;82;p74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1" algn="r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4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1" algn="r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74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74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9" name="Google Shape;89;p75"/>
          <p:cNvSpPr txBox="1"/>
          <p:nvPr>
            <p:ph idx="12" type="sldNum"/>
          </p:nvPr>
        </p:nvSpPr>
        <p:spPr>
          <a:xfrm>
            <a:off x="152400" y="59474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90" name="Google Shape;90;p75"/>
          <p:cNvSpPr txBox="1"/>
          <p:nvPr>
            <p:ph idx="11" type="ftr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3" name="Google Shape;93;p76"/>
          <p:cNvSpPr txBox="1"/>
          <p:nvPr>
            <p:ph idx="11" type="ftr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4" name="Google Shape;94;p76"/>
          <p:cNvSpPr txBox="1"/>
          <p:nvPr>
            <p:ph idx="12" type="sldNum"/>
          </p:nvPr>
        </p:nvSpPr>
        <p:spPr>
          <a:xfrm>
            <a:off x="152400" y="59474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7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6AAC5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77"/>
          <p:cNvSpPr txBox="1"/>
          <p:nvPr>
            <p:ph type="title"/>
          </p:nvPr>
        </p:nvSpPr>
        <p:spPr>
          <a:xfrm rot="5400000">
            <a:off x="3371851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7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9" name="Google Shape;99;p7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6AA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7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7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7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AAC5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3" name="Google Shape;103;p7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7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5" name="Google Shape;105;p77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rtl="1" algn="r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rtl="1" algn="r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rtl="1" algn="r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rtl="1" algn="r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7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7" name="Google Shape;107;p77"/>
          <p:cNvSpPr txBox="1"/>
          <p:nvPr>
            <p:ph idx="12" type="sldNum"/>
          </p:nvPr>
        </p:nvSpPr>
        <p:spPr>
          <a:xfrm>
            <a:off x="152400" y="594741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  <p:sp>
        <p:nvSpPr>
          <p:cNvPr id="108" name="Google Shape;108;p77"/>
          <p:cNvSpPr txBox="1"/>
          <p:nvPr>
            <p:ph idx="11" type="ftr"/>
          </p:nvPr>
        </p:nvSpPr>
        <p:spPr>
          <a:xfrm rot="5400000">
            <a:off x="6990187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1" algn="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1" algn="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1" algn="r">
              <a:spcBef>
                <a:spcPts val="360"/>
              </a:spcBef>
              <a:spcAft>
                <a:spcPts val="0"/>
              </a:spcAft>
              <a:buClr>
                <a:srgbClr val="80227D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1" algn="r">
              <a:spcBef>
                <a:spcPts val="360"/>
              </a:spcBef>
              <a:spcAft>
                <a:spcPts val="0"/>
              </a:spcAft>
              <a:buClr>
                <a:srgbClr val="C6AAC5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1" algn="r">
              <a:spcBef>
                <a:spcPts val="320"/>
              </a:spcBef>
              <a:spcAft>
                <a:spcPts val="0"/>
              </a:spcAft>
              <a:buClr>
                <a:srgbClr val="CAB3E6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6AAC5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0227D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2" name="Google Shape;12;p66"/>
          <p:cNvSpPr/>
          <p:nvPr/>
        </p:nvSpPr>
        <p:spPr>
          <a:xfrm>
            <a:off x="8686800" y="64008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2" name="Google Shape;142;p6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1" algn="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1" algn="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1" algn="r">
              <a:spcBef>
                <a:spcPts val="360"/>
              </a:spcBef>
              <a:spcAft>
                <a:spcPts val="0"/>
              </a:spcAft>
              <a:buClr>
                <a:srgbClr val="80227D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1" algn="r">
              <a:spcBef>
                <a:spcPts val="360"/>
              </a:spcBef>
              <a:spcAft>
                <a:spcPts val="0"/>
              </a:spcAft>
              <a:buClr>
                <a:srgbClr val="C6AAC5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1" algn="r">
              <a:spcBef>
                <a:spcPts val="320"/>
              </a:spcBef>
              <a:spcAft>
                <a:spcPts val="0"/>
              </a:spcAft>
              <a:buClr>
                <a:srgbClr val="CAB3E6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6AAC5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0227D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3" name="Google Shape;143;p69"/>
          <p:cNvSpPr/>
          <p:nvPr/>
        </p:nvSpPr>
        <p:spPr>
          <a:xfrm>
            <a:off x="8686800" y="64008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javacup.ir/javacup/" TargetMode="External"/><Relationship Id="rId4" Type="http://schemas.openxmlformats.org/officeDocument/2006/relationships/hyperlink" Target="http://www.javacup.ir/javacup/" TargetMode="External"/><Relationship Id="rId5" Type="http://schemas.openxmlformats.org/officeDocument/2006/relationships/hyperlink" Target="http://www.javacup.ir/javacup/" TargetMode="External"/><Relationship Id="rId6" Type="http://schemas.openxmlformats.org/officeDocument/2006/relationships/hyperlink" Target="http://www.javacup.ir/javacup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docs.oracle.com/javase/tutorial/essential/concurrency/" TargetMode="External"/><Relationship Id="rId4" Type="http://schemas.openxmlformats.org/officeDocument/2006/relationships/hyperlink" Target="http://tutorials.jenkov.com/java-concurrency" TargetMode="External"/><Relationship Id="rId5" Type="http://schemas.openxmlformats.org/officeDocument/2006/relationships/image" Target="../media/image1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fa-IR"/>
              <a:t>مفاهیم پیشرفته در برنامه‌های همروند</a:t>
            </a:r>
            <a:br>
              <a:rPr lang="fa-IR"/>
            </a:br>
            <a:r>
              <a:rPr lang="fa-IR" sz="2800"/>
              <a:t>Advanced Concurrency</a:t>
            </a: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rgbClr val="4A224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fa-IR" sz="2400">
                <a:solidFill>
                  <a:srgbClr val="4A2249"/>
                </a:solidFill>
                <a:latin typeface="Arial"/>
                <a:ea typeface="Arial"/>
                <a:cs typeface="Arial"/>
                <a:sym typeface="Arial"/>
              </a:rPr>
              <a:t>صادق   علی‌اکبری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2438400" y="772638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rgbClr val="2F2A60"/>
              </a:buClr>
              <a:buSzPts val="3000"/>
              <a:buFont typeface="Arial"/>
              <a:buNone/>
            </a:pPr>
            <a:r>
              <a:rPr b="1" i="0" lang="fa-IR" sz="3000" u="none" cap="small" strike="noStrike">
                <a:solidFill>
                  <a:srgbClr val="2F2A60"/>
                </a:solidFill>
                <a:latin typeface="Arial"/>
                <a:ea typeface="Arial"/>
                <a:cs typeface="Arial"/>
                <a:sym typeface="Arial"/>
              </a:rPr>
              <a:t>انجمن جاواکاپ تقدیم می‌کند</a:t>
            </a:r>
            <a:endParaRPr b="1" i="0" sz="3000" u="none" cap="small" strike="noStrike">
              <a:solidFill>
                <a:srgbClr val="2F2A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t/>
            </a:r>
            <a:endParaRPr b="1" i="0" sz="3000" u="none" cap="small" strike="noStrike">
              <a:solidFill>
                <a:srgbClr val="B968B7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rgbClr val="B968B7"/>
              </a:buClr>
              <a:buSzPts val="3000"/>
              <a:buFont typeface="Century Schoolbook"/>
              <a:buNone/>
            </a:pPr>
            <a:r>
              <a:rPr b="1" i="0" lang="fa-IR" sz="3000" u="none" cap="small" strike="noStrike">
                <a:solidFill>
                  <a:srgbClr val="B968B7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دوره برنامه‌نويسی جاوا</a:t>
            </a:r>
            <a:endParaRPr b="1" i="0" sz="3000" u="none" cap="small" strike="noStrike">
              <a:solidFill>
                <a:srgbClr val="B968B7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مثال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کلاس‌های </a:t>
            </a:r>
            <a:r>
              <a:rPr lang="fa-IR" sz="2300"/>
              <a:t>StringBuffer</a:t>
            </a:r>
            <a:r>
              <a:rPr lang="fa-IR" sz="2400"/>
              <a:t> </a:t>
            </a:r>
            <a:r>
              <a:rPr lang="fa-IR" sz="2500"/>
              <a:t>و </a:t>
            </a:r>
            <a:r>
              <a:rPr lang="fa-IR" sz="2300"/>
              <a:t>StringBuilder</a:t>
            </a:r>
            <a:r>
              <a:rPr lang="fa-IR" sz="2400"/>
              <a:t> </a:t>
            </a:r>
            <a:r>
              <a:rPr lang="fa-IR" sz="2500"/>
              <a:t>هر دو برای نگهداری رشته هستند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برخلاف کلاس String، اشیاء این کلاس‌ها تغییرپذیر (mutable) هستند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مثلاً برای اضافه کردن یک مقدار به انتهای رشته، متد append  دارند</a:t>
            </a:r>
            <a:endParaRPr sz="2400"/>
          </a:p>
          <a:p>
            <a:pPr indent="-15240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5240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با کلاس StringBuilder هم دقیقاً به همین شکل می‌توان کار کرد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اما متدهای تغییردهنده در StringBuffer به صورت synchronized هستند</a:t>
            </a:r>
            <a:endParaRPr/>
          </a:p>
          <a:p>
            <a:pPr indent="-16764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>
                <a:solidFill>
                  <a:srgbClr val="000000"/>
                </a:solidFill>
              </a:rPr>
              <a:t>StringBuffer یک کلاس thread-safe است، ولی StringBuilder نیست</a:t>
            </a:r>
            <a:endParaRPr sz="2400"/>
          </a:p>
        </p:txBody>
      </p:sp>
      <p:sp>
        <p:nvSpPr>
          <p:cNvPr id="229" name="Google Shape;229;p10"/>
          <p:cNvSpPr/>
          <p:nvPr/>
        </p:nvSpPr>
        <p:spPr>
          <a:xfrm>
            <a:off x="76200" y="5131713"/>
            <a:ext cx="8839200" cy="430887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StringBuffer append(String </a:t>
            </a: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{...}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609600" y="2812499"/>
            <a:ext cx="7239000" cy="1107996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StringBuffer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StringBuffer(</a:t>
            </a:r>
            <a:r>
              <a:rPr b="1" lang="fa-IR" sz="2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"12"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.append(</a:t>
            </a:r>
            <a:r>
              <a:rPr lang="fa-IR" sz="2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"345"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buffer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.toString();</a:t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5410200" y="3500735"/>
            <a:ext cx="1042273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12345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Century Schoolbook"/>
              <a:buNone/>
            </a:pPr>
            <a:r>
              <a:rPr lang="fa-IR" sz="3100"/>
              <a:t>ظرف‌های همروند (Concurrent Collections)</a:t>
            </a:r>
            <a:endParaRPr sz="3100"/>
          </a:p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2278F"/>
              </a:buClr>
              <a:buSzPts val="1680"/>
              <a:buChar char="●"/>
            </a:pPr>
            <a:r>
              <a:rPr lang="fa-IR" sz="2400">
                <a:solidFill>
                  <a:srgbClr val="000000"/>
                </a:solidFill>
              </a:rPr>
              <a:t>راهی ساده برای این‌که یک کلاس </a:t>
            </a:r>
            <a:r>
              <a:rPr lang="fa-IR" sz="2200">
                <a:solidFill>
                  <a:srgbClr val="000000"/>
                </a:solidFill>
              </a:rPr>
              <a:t>thread-safe</a:t>
            </a:r>
            <a:r>
              <a:rPr lang="fa-IR" sz="2400">
                <a:solidFill>
                  <a:srgbClr val="000000"/>
                </a:solidFill>
              </a:rPr>
              <a:t> شود: </a:t>
            </a:r>
            <a:br>
              <a:rPr lang="fa-IR" sz="2400">
                <a:solidFill>
                  <a:srgbClr val="000000"/>
                </a:solidFill>
              </a:rPr>
            </a:br>
            <a:r>
              <a:rPr lang="fa-IR" sz="2400">
                <a:solidFill>
                  <a:srgbClr val="000000"/>
                </a:solidFill>
              </a:rPr>
              <a:t>همه متدها را </a:t>
            </a:r>
            <a:r>
              <a:rPr lang="fa-IR" sz="2200">
                <a:solidFill>
                  <a:srgbClr val="000000"/>
                </a:solidFill>
              </a:rPr>
              <a:t>synchronzied </a:t>
            </a:r>
            <a:r>
              <a:rPr lang="fa-IR" sz="2400">
                <a:solidFill>
                  <a:srgbClr val="000000"/>
                </a:solidFill>
              </a:rPr>
              <a:t>کنیم! (اما این راه کارایی مناسبی ندارد)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از نسخه 5 (JDK 1.5) بسته java.util.concurrent به جاوا اضافه شد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این بسته شامل کلاس‌های جدید همروند است</a:t>
            </a:r>
            <a:endParaRPr sz="25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این کلاس‌ها، نه تنها thread-safe هستند، </a:t>
            </a:r>
            <a:br>
              <a:rPr lang="fa-IR" sz="2500"/>
            </a:br>
            <a:r>
              <a:rPr lang="fa-IR" sz="2500"/>
              <a:t>بلکه کارایی مناسبی در برنامه‌های همروند دارند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قفل‌ها به صورت بهینه گرفته و آزاد می‌شوند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مانند:</a:t>
            </a:r>
            <a:endParaRPr sz="2500"/>
          </a:p>
        </p:txBody>
      </p:sp>
      <p:sp>
        <p:nvSpPr>
          <p:cNvPr id="238" name="Google Shape;238;p11"/>
          <p:cNvSpPr/>
          <p:nvPr/>
        </p:nvSpPr>
        <p:spPr>
          <a:xfrm>
            <a:off x="4419600" y="5223490"/>
            <a:ext cx="3581400" cy="1209562"/>
          </a:xfrm>
          <a:prstGeom prst="rect">
            <a:avLst/>
          </a:prstGeom>
          <a:solidFill>
            <a:srgbClr val="F1FB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a-IR" sz="2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ArrayBlockingQueue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a-IR" sz="2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ConcurrentHashMap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fa-IR" sz="2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CopyOnWriteArrayList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228600" y="5200471"/>
            <a:ext cx="3886200" cy="1200329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مثلاً ConcurrentHashMap یک map است که به اشتراک گذاشتن اشیاء آن بین چند نخ، امن است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مثال: واسط BlockingQueue</a:t>
            </a:r>
            <a:endParaRPr b="1"/>
          </a:p>
        </p:txBody>
      </p:sp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یکی از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زیرواسط‌های</a:t>
            </a:r>
            <a:r>
              <a:rPr lang="fa-IR"/>
              <a:t> Queue که thread-safe است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معرفی متد put برای اضافه کردن و متد take برای حذف از صف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هنگام استفاده از اشیائی از این نوع، </a:t>
            </a:r>
            <a:br>
              <a:rPr lang="fa-IR"/>
            </a:br>
            <a:r>
              <a:rPr lang="fa-IR"/>
              <a:t>در صورت لزوم هنگام خواندن و نوشتن، نخ در حال اجرا معطل می‌شود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اگر صف خالی باشد، هنگام خواندن متوقف می‌شود تا عضوی به صف اضافه شود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اگر ظرفیت صف پر باشد، هنگام نوشتن متوقف می‌شود تا عضوی از صف خارج شود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مشابه مفهوم تولیدکننده/مصرف‌کننده (producer/consumer)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ArrayBlockingQueue: </a:t>
            </a:r>
            <a:r>
              <a:rPr lang="fa-IR" sz="3100">
                <a:latin typeface="Arial"/>
                <a:ea typeface="Arial"/>
                <a:cs typeface="Arial"/>
                <a:sym typeface="Arial"/>
              </a:rPr>
              <a:t>پیاده‌سازی</a:t>
            </a:r>
            <a:r>
              <a:rPr lang="fa-IR" sz="3100"/>
              <a:t> این واسط مبتنی بر آرایه با طول ثابت</a:t>
            </a:r>
            <a:endParaRPr sz="31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LinkedBlockingQueue: </a:t>
            </a:r>
            <a:r>
              <a:rPr lang="fa-IR" sz="3100">
                <a:latin typeface="Arial"/>
                <a:ea typeface="Arial"/>
                <a:cs typeface="Arial"/>
                <a:sym typeface="Arial"/>
              </a:rPr>
              <a:t>پیاده‌سازی</a:t>
            </a:r>
            <a:r>
              <a:rPr lang="fa-IR" sz="3100"/>
              <a:t> مبتنی بر لیست پیوندی</a:t>
            </a:r>
            <a:endParaRPr sz="3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اشیاء هماهنگ‌کننده</a:t>
            </a:r>
            <a:endParaRPr/>
          </a:p>
        </p:txBody>
      </p:sp>
      <p:sp>
        <p:nvSpPr>
          <p:cNvPr id="251" name="Google Shape;251;p13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 sz="3600"/>
              <a:t>اشیاء </a:t>
            </a:r>
            <a:r>
              <a:rPr lang="fa-IR" sz="3600">
                <a:latin typeface="Arial"/>
                <a:ea typeface="Arial"/>
                <a:cs typeface="Arial"/>
                <a:sym typeface="Arial"/>
              </a:rPr>
              <a:t>هماهنگ‌کننده</a:t>
            </a:r>
            <a:r>
              <a:rPr lang="fa-IR" sz="3600"/>
              <a:t> (Synchronizer)</a:t>
            </a:r>
            <a:endParaRPr sz="3600"/>
          </a:p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یک شیء هماهنگ‌کننده (synchronizer) </a:t>
            </a:r>
            <a:br>
              <a:rPr lang="fa-IR" sz="2600"/>
            </a:br>
            <a:r>
              <a:rPr lang="fa-IR" sz="2600"/>
              <a:t>برای ایجاد هماهنگی بین چند نخ استفاده می‌شود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چنین شیئی، یک وضعیت (حالت درونی) دارد </a:t>
            </a:r>
            <a:br>
              <a:rPr lang="fa-IR" sz="2600"/>
            </a:br>
            <a:r>
              <a:rPr lang="fa-IR" sz="2600"/>
              <a:t>و با توجه به این وضعیت، به نخ‌های همکار، اجازه اجرا یا توقف می‌دهد</a:t>
            </a:r>
            <a:endParaRPr sz="26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کلاس‌های متفاوتی برای کاربردهای مختلف ایجاد شده است. مانند: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Semaphore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CountDownLatch</a:t>
            </a:r>
            <a:endParaRPr sz="2600"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Exchanger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CyclicBarrier</a:t>
            </a:r>
            <a:endParaRPr sz="2600"/>
          </a:p>
        </p:txBody>
      </p:sp>
      <p:sp>
        <p:nvSpPr>
          <p:cNvPr id="258" name="Google Shape;258;p14"/>
          <p:cNvSpPr/>
          <p:nvPr/>
        </p:nvSpPr>
        <p:spPr>
          <a:xfrm>
            <a:off x="4495800" y="5203448"/>
            <a:ext cx="444952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fa-IR" sz="26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در این زمینه، قبلاً امکانات سطح پایین‌تری مانند wait و notify را دیده بودیم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سمافور (Semaphore)</a:t>
            </a:r>
            <a:endParaRPr/>
          </a:p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دسترسی به منابع مشترک را کنترل می‌کند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یک عدد برای تعیین تعداد «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استفاده‌کننده‌های</a:t>
            </a:r>
            <a:r>
              <a:rPr lang="fa-IR"/>
              <a:t> همزمان» نگهداری می‌کند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این عدد حالت سمافور را مشخص می‌کند</a:t>
            </a:r>
            <a:br>
              <a:rPr lang="fa-IR"/>
            </a:br>
            <a:r>
              <a:rPr lang="fa-IR"/>
              <a:t>(حداکثر تعداد نخ‌هایی که همزمان از منبع مشترک استفاده می‌کنند)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متدهای اصلی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سمافور</a:t>
            </a:r>
            <a:r>
              <a:rPr lang="fa-IR"/>
              <a:t>: acquire() و release()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هر نخ قبل از استفاده از شیء مشترک، باید متد acquire را فراخوانی کند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اگر حالت سمافور صفر باشد، این متد بلاک می‌شود (اجرای نخ متوقف می‌شود)</a:t>
            </a:r>
            <a:br>
              <a:rPr lang="fa-IR"/>
            </a:br>
            <a:r>
              <a:rPr lang="fa-IR"/>
              <a:t>(تعداد نخ‌هایی که همزمان وارد شده‌اند، از عدد اولیه تعیین‌شده بیشتر شده است)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هر نخ در پایان استفاده از شیء مشترک، باید متد release را فراخوانی کند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موجب آزاد شدن یک نخ (که منتظر acquire است) می‌شود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مثال: پیاده‌سازی تولیدکننده/مصرف‌کننده با سمافور</a:t>
            </a:r>
            <a:endParaRPr/>
          </a:p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986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1498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227647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735"/>
              <a:buFont typeface="Noto Sans Symbols"/>
              <a:buNone/>
            </a:pPr>
            <a:r>
              <a:t/>
            </a:r>
            <a:endParaRPr sz="1050"/>
          </a:p>
          <a:p>
            <a:pPr indent="0" lvl="0" marL="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اشیاء list و semaphore بین چند نخ به اشتراک گذاشته می‌شود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شیء سمافور مشترک (sem) به صورت زیر ایجاد شده است:</a:t>
            </a:r>
            <a:endParaRPr/>
          </a:p>
          <a:p>
            <a:pPr indent="-24765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420"/>
              <a:buFont typeface="Noto Sans Symbols"/>
              <a:buNone/>
            </a:pPr>
            <a:r>
              <a:t/>
            </a:r>
            <a:endParaRPr sz="6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دو دغدغه: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دو نخ، همزمان از لیست مشترک استفاده نکنند 🡸 synchronized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اگر لیست خالی است، نخ مصرف‌کننده متوقف شود 🡸 سمافور</a:t>
            </a:r>
            <a:endParaRPr sz="2400"/>
          </a:p>
        </p:txBody>
      </p:sp>
      <p:sp>
        <p:nvSpPr>
          <p:cNvPr id="271" name="Google Shape;271;p16"/>
          <p:cNvSpPr/>
          <p:nvPr/>
        </p:nvSpPr>
        <p:spPr>
          <a:xfrm>
            <a:off x="152400" y="1066800"/>
            <a:ext cx="4114800" cy="1569660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semaphore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.acquire();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obj = </a:t>
            </a:r>
            <a:r>
              <a:rPr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.remove(0);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16"/>
          <p:cNvSpPr/>
          <p:nvPr/>
        </p:nvSpPr>
        <p:spPr>
          <a:xfrm>
            <a:off x="5334000" y="1066800"/>
            <a:ext cx="3581400" cy="1569660"/>
          </a:xfrm>
          <a:prstGeom prst="rect">
            <a:avLst/>
          </a:prstGeom>
          <a:solidFill>
            <a:srgbClr val="DBFBEC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synchronized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list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semaphore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.release();</a:t>
            </a:r>
            <a:endParaRPr/>
          </a:p>
        </p:txBody>
      </p:sp>
      <p:sp>
        <p:nvSpPr>
          <p:cNvPr id="273" name="Google Shape;273;p16"/>
          <p:cNvSpPr/>
          <p:nvPr/>
        </p:nvSpPr>
        <p:spPr>
          <a:xfrm>
            <a:off x="76200" y="4338935"/>
            <a:ext cx="5791970" cy="461665"/>
          </a:xfrm>
          <a:prstGeom prst="rect">
            <a:avLst/>
          </a:prstGeom>
          <a:solidFill>
            <a:srgbClr val="E2DDF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Semaphore </a:t>
            </a:r>
            <a:r>
              <a:rPr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sem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Semaphore(0);</a:t>
            </a:r>
            <a:endParaRPr/>
          </a:p>
        </p:txBody>
      </p:sp>
      <p:sp>
        <p:nvSpPr>
          <p:cNvPr id="274" name="Google Shape;274;p16"/>
          <p:cNvSpPr/>
          <p:nvPr/>
        </p:nvSpPr>
        <p:spPr>
          <a:xfrm>
            <a:off x="5125695" y="4334984"/>
            <a:ext cx="457200" cy="541816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6553200" y="2590800"/>
            <a:ext cx="1247457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5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تولیدکننده</a:t>
            </a:r>
            <a:endParaRPr sz="18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1343343" y="2570946"/>
            <a:ext cx="1390124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500" u="sng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مصرف‌کننده</a:t>
            </a:r>
            <a:endParaRPr sz="1800" u="sng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هماهنگ‌کنندهCountDownLatch </a:t>
            </a:r>
            <a:endParaRPr/>
          </a:p>
        </p:txBody>
      </p:sp>
      <p:sp>
        <p:nvSpPr>
          <p:cNvPr id="282" name="Google Shape;282;p17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fa-IR" sz="2900"/>
              <a:t>یک هماهنگ‌کننده (Synchronizer) دیگر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2900"/>
              <a:t>به چند نخ اجازه می‌دهد تا پایان یک شمارش معکوس متوقف شوند</a:t>
            </a:r>
            <a:endParaRPr sz="29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2900"/>
              <a:t>کاربرد: در نخ‌های مختلف تعداد مشخصی عملیات باید رخ دهند، </a:t>
            </a:r>
            <a:br>
              <a:rPr lang="fa-IR" sz="2900"/>
            </a:br>
            <a:r>
              <a:rPr lang="fa-IR" sz="2900"/>
              <a:t>تا امکان ادامه برخی نخ‌ها فراهم شود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2900"/>
              <a:t>متدهای اصلی این کلاس :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متد  await: منتظر پایان شمارش معکوس می‌شود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متد  countDown: شمارش معکوس را یک واحد پیش می‌برد</a:t>
            </a:r>
            <a:endParaRPr/>
          </a:p>
          <a:p>
            <a:pPr indent="-153416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53416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0" lvl="0" marL="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None/>
            </a:pPr>
            <a:r>
              <a:rPr lang="fa-IR"/>
              <a:t>  </a:t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152400" y="4572000"/>
            <a:ext cx="8763000" cy="430887"/>
          </a:xfrm>
          <a:prstGeom prst="rect">
            <a:avLst/>
          </a:prstGeom>
          <a:solidFill>
            <a:srgbClr val="DBFBE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CountDownLatch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latch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CountDownLatch(</a:t>
            </a: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76200" y="5486400"/>
            <a:ext cx="5181600" cy="769441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latch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.await();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fa-IR" sz="2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"Finished!"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i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5943600" y="5958245"/>
            <a:ext cx="2971800" cy="430887"/>
          </a:xfrm>
          <a:prstGeom prst="rect">
            <a:avLst/>
          </a:prstGeom>
          <a:solidFill>
            <a:srgbClr val="E2DDF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latch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.countDown();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5943600" y="5147846"/>
            <a:ext cx="2971800" cy="430887"/>
          </a:xfrm>
          <a:prstGeom prst="rect">
            <a:avLst/>
          </a:prstGeom>
          <a:solidFill>
            <a:srgbClr val="EADC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latch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.countDown();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76200" y="5117068"/>
            <a:ext cx="1215397" cy="369332"/>
          </a:xfrm>
          <a:prstGeom prst="rect">
            <a:avLst/>
          </a:prstGeom>
          <a:solidFill>
            <a:srgbClr val="D8ECFB"/>
          </a:solidFill>
          <a:ln cap="flat" cmpd="sng" w="9525">
            <a:solidFill>
              <a:srgbClr val="0D55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Thread#1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4804403" y="5029200"/>
            <a:ext cx="1215397" cy="369332"/>
          </a:xfrm>
          <a:prstGeom prst="rect">
            <a:avLst/>
          </a:prstGeom>
          <a:solidFill>
            <a:srgbClr val="EADCF6"/>
          </a:solidFill>
          <a:ln cap="flat" cmpd="sng" w="9525">
            <a:solidFill>
              <a:srgbClr val="6D1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Thread#2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5414003" y="5638800"/>
            <a:ext cx="1215397" cy="369332"/>
          </a:xfrm>
          <a:prstGeom prst="rect">
            <a:avLst/>
          </a:prstGeom>
          <a:solidFill>
            <a:srgbClr val="EADCF6"/>
          </a:solidFill>
          <a:ln cap="flat" cmpd="sng" w="9525">
            <a:solidFill>
              <a:srgbClr val="6D1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Thread#3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wo threads exchanging objects via an Exchanger." id="294" name="Google Shape;2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5715000" cy="197145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fa-IR" sz="3200">
                <a:latin typeface="Arial"/>
                <a:ea typeface="Arial"/>
                <a:cs typeface="Arial"/>
                <a:sym typeface="Arial"/>
              </a:rPr>
              <a:t>کلاس</a:t>
            </a:r>
            <a:r>
              <a:rPr lang="fa-IR" sz="3200"/>
              <a:t> Exchanger</a:t>
            </a:r>
            <a:endParaRPr sz="3200"/>
          </a:p>
        </p:txBody>
      </p:sp>
      <p:sp>
        <p:nvSpPr>
          <p:cNvPr id="296" name="Google Shape;296;p18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57194" lvl="0" marL="27432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3100"/>
          </a:p>
          <a:p>
            <a:pPr indent="-274320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هماهنگ‌کننده‌ای (</a:t>
            </a:r>
            <a:r>
              <a:rPr lang="fa-IR" sz="2600"/>
              <a:t>synchronizer</a:t>
            </a:r>
            <a:r>
              <a:rPr lang="fa-IR" sz="3100"/>
              <a:t>) دیگر: برای هماهنگی و تبادل داده بین </a:t>
            </a:r>
            <a:r>
              <a:rPr lang="fa-IR" sz="3100" u="sng"/>
              <a:t>دو</a:t>
            </a:r>
            <a:r>
              <a:rPr lang="fa-IR" sz="3100"/>
              <a:t> نخ</a:t>
            </a:r>
            <a:endParaRPr/>
          </a:p>
          <a:p>
            <a:pPr indent="-274320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هر نخ متد </a:t>
            </a:r>
            <a:r>
              <a:rPr lang="fa-IR" sz="2600"/>
              <a:t>exchange </a:t>
            </a:r>
            <a:r>
              <a:rPr lang="fa-IR" sz="3100"/>
              <a:t>را فراخوانی می‌کند و یک پیغام (شیء) به آن پاس می‌کند</a:t>
            </a:r>
            <a:endParaRPr/>
          </a:p>
          <a:p>
            <a:pPr indent="-274320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نخی که exchange را صدا کرده متوقف می‌شود تا نخ دیگر هم آن را صدا کند</a:t>
            </a:r>
            <a:endParaRPr sz="3100"/>
          </a:p>
          <a:p>
            <a:pPr indent="-274320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در این لحظه هر دو نخ از توقف آزاد می‌شوند (ادامه اجرا)</a:t>
            </a:r>
            <a:endParaRPr/>
          </a:p>
          <a:p>
            <a:pPr indent="-274320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هر نخ پیغامی (شیء) که نخ دیگر برای آن ارسال کرده را دریافت می‌کند</a:t>
            </a:r>
            <a:endParaRPr sz="3100"/>
          </a:p>
          <a:p>
            <a:pPr indent="0" lvl="0" marL="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3100"/>
          </a:p>
        </p:txBody>
      </p:sp>
      <p:sp>
        <p:nvSpPr>
          <p:cNvPr id="297" name="Google Shape;297;p18"/>
          <p:cNvSpPr/>
          <p:nvPr/>
        </p:nvSpPr>
        <p:spPr>
          <a:xfrm>
            <a:off x="1295400" y="5181600"/>
            <a:ext cx="6400800" cy="430887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Exchanger&lt;String&gt;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Exchanger&lt;&gt;();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978891" y="5665113"/>
            <a:ext cx="2983509" cy="430887"/>
          </a:xfrm>
          <a:prstGeom prst="rect">
            <a:avLst/>
          </a:prstGeom>
          <a:solidFill>
            <a:srgbClr val="DBFBE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.exchange(</a:t>
            </a:r>
            <a:r>
              <a:rPr lang="fa-IR" sz="2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"x=2"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4953000" y="5665113"/>
            <a:ext cx="2983509" cy="430887"/>
          </a:xfrm>
          <a:prstGeom prst="rect">
            <a:avLst/>
          </a:prstGeom>
          <a:solidFill>
            <a:srgbClr val="DBFBE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.exchange(</a:t>
            </a:r>
            <a:r>
              <a:rPr lang="fa-IR" sz="22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"y=3"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381000" y="6019800"/>
            <a:ext cx="1215397" cy="369332"/>
          </a:xfrm>
          <a:prstGeom prst="rect">
            <a:avLst/>
          </a:prstGeom>
          <a:solidFill>
            <a:srgbClr val="E2FBF1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Thread#1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7772400" y="6019800"/>
            <a:ext cx="1215397" cy="369332"/>
          </a:xfrm>
          <a:prstGeom prst="rect">
            <a:avLst/>
          </a:prstGeom>
          <a:solidFill>
            <a:srgbClr val="E2FBF1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Thread#2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هماهنگ‌کننده‌های دیگر</a:t>
            </a:r>
            <a:endParaRPr/>
          </a:p>
        </p:txBody>
      </p:sp>
      <p:sp>
        <p:nvSpPr>
          <p:cNvPr id="307" name="Google Shape;307;p19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153416" lvl="0" marL="274320" rtl="1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53416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53416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کلاس CyclicBarrier</a:t>
            </a:r>
            <a:endParaRPr/>
          </a:p>
          <a:p>
            <a:pPr indent="-274320" lvl="1" marL="640080" rtl="1" algn="r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کاربرد: چند نخ، برای رسیدن یکدیگر به یک نقطه مانع مشترک صبر کنند</a:t>
            </a:r>
            <a:endParaRPr/>
          </a:p>
          <a:p>
            <a:pPr indent="-274320" lvl="1" marL="640080" rtl="1" algn="r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یعنی بعضی از نخ‌ها، هر یک در نقطه‌ای از اجرا، باید منتظر رسیدن بقیه باشند</a:t>
            </a:r>
            <a:endParaRPr/>
          </a:p>
          <a:p>
            <a:pPr indent="-274320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کلاس Phaser (از جاوای 7)</a:t>
            </a:r>
            <a:endParaRPr/>
          </a:p>
          <a:p>
            <a:pPr indent="-274320" lvl="1" marL="640080" rtl="1" algn="r">
              <a:lnSpc>
                <a:spcPct val="14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مشابه CyclicBarrier  و CountDownLatch  اما امکانات منعطف‌تر</a:t>
            </a:r>
            <a:endParaRPr/>
          </a:p>
          <a:p>
            <a:pPr indent="-153416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53416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pic>
        <p:nvPicPr>
          <p:cNvPr descr="Two threads waiting for each other at CyclicBarriers." id="308" name="Google Shape;3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200"/>
            <a:ext cx="3273425" cy="366781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9"/>
          <p:cNvSpPr/>
          <p:nvPr/>
        </p:nvSpPr>
        <p:spPr>
          <a:xfrm>
            <a:off x="4085376" y="1001486"/>
            <a:ext cx="4572000" cy="769441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CyclicBarrier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barrier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=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CyclicBarrier(3);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3627114" y="1763486"/>
            <a:ext cx="2672526" cy="430887"/>
          </a:xfrm>
          <a:prstGeom prst="rect">
            <a:avLst/>
          </a:prstGeom>
          <a:solidFill>
            <a:srgbClr val="E2FBF1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barrier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.await();</a:t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5380776" y="2170799"/>
            <a:ext cx="2672526" cy="430887"/>
          </a:xfrm>
          <a:prstGeom prst="rect">
            <a:avLst/>
          </a:prstGeom>
          <a:solidFill>
            <a:srgbClr val="E2FBF1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barrier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.await();</a:t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6289650" y="2551799"/>
            <a:ext cx="2672526" cy="430887"/>
          </a:xfrm>
          <a:prstGeom prst="rect">
            <a:avLst/>
          </a:prstGeom>
          <a:solidFill>
            <a:srgbClr val="E2FBF1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barrier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.await();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حقوق مؤلف</a:t>
            </a:r>
            <a:endParaRPr/>
          </a:p>
        </p:txBody>
      </p:sp>
      <p:sp>
        <p:nvSpPr>
          <p:cNvPr id="176" name="Google Shape;176;p2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fa-IR" sz="3000"/>
              <a:t>کلیه حقوق این اثر متعلق به </a:t>
            </a:r>
            <a:r>
              <a:rPr lang="fa-IR" sz="3000" u="sng">
                <a:solidFill>
                  <a:schemeClr val="hlink"/>
                </a:solidFill>
                <a:hlinkClick r:id="rId3"/>
              </a:rPr>
              <a:t>انجمن جاواکاپ</a:t>
            </a:r>
            <a:r>
              <a:rPr lang="fa-IR" sz="3000"/>
              <a:t> است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fa-IR" sz="3000"/>
              <a:t>بازنشر یا تدریس آن‌چه توسط جاواکاپ و به صورت عمومی منتشر شده است، با ذکر مرجع (</a:t>
            </a:r>
            <a:r>
              <a:rPr lang="fa-IR" sz="3000" u="sng">
                <a:solidFill>
                  <a:schemeClr val="hlink"/>
                </a:solidFill>
                <a:hlinkClick r:id="rId4"/>
              </a:rPr>
              <a:t>جاواکاپ</a:t>
            </a:r>
            <a:r>
              <a:rPr lang="fa-IR" sz="3000"/>
              <a:t>) بلامانع است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fa-IR" sz="3000"/>
              <a:t>اگر این اثر توسط </a:t>
            </a:r>
            <a:r>
              <a:rPr lang="fa-IR" sz="3000" u="sng">
                <a:solidFill>
                  <a:schemeClr val="hlink"/>
                </a:solidFill>
                <a:hlinkClick r:id="rId5"/>
              </a:rPr>
              <a:t>جاواکاپ</a:t>
            </a:r>
            <a:r>
              <a:rPr lang="fa-IR" sz="3000"/>
              <a:t> به صورت عمومی منتشر نشده است و به صورت اختصاصی در اختیار شما یا شرکت شما قرار گرفته، بازنشر آن مجاز نیست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fa-IR" sz="3000"/>
              <a:t>تغییر محتوای این اثر بدون اطلاع و تأیید </a:t>
            </a:r>
            <a:r>
              <a:rPr lang="fa-IR" sz="3000" u="sng">
                <a:solidFill>
                  <a:schemeClr val="hlink"/>
                </a:solidFill>
                <a:hlinkClick r:id="rId6"/>
              </a:rPr>
              <a:t>انجمن جاواکاپ</a:t>
            </a:r>
            <a:r>
              <a:rPr lang="fa-IR" sz="3000"/>
              <a:t> مجاز نیست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تمرین عملی</a:t>
            </a:r>
            <a:endParaRPr/>
          </a:p>
        </p:txBody>
      </p:sp>
      <p:sp>
        <p:nvSpPr>
          <p:cNvPr id="318" name="Google Shape;318;p20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تمرین عملی</a:t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fa-IR"/>
              <a:t>مرور امکانات هماهنگ‌کننده‌ها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ts val="2240"/>
              <a:buChar char="⚫"/>
            </a:pPr>
            <a:r>
              <a:rPr lang="fa-IR"/>
              <a:t>Sempahore و CountDownLatch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ts val="2240"/>
              <a:buChar char="⚫"/>
            </a:pPr>
            <a:r>
              <a:rPr lang="fa-IR"/>
              <a:t>با یک مثال واقعی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کلاس‌های اتمیک (Atomic)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 sz="3600"/>
              <a:t>عملیات </a:t>
            </a:r>
            <a:r>
              <a:rPr lang="fa-IR" sz="3600">
                <a:latin typeface="Arial"/>
                <a:ea typeface="Arial"/>
                <a:cs typeface="Arial"/>
                <a:sym typeface="Arial"/>
              </a:rPr>
              <a:t>اتمیک</a:t>
            </a:r>
            <a:r>
              <a:rPr lang="fa-IR" sz="3600"/>
              <a:t> (Atomic)</a:t>
            </a:r>
            <a:endParaRPr sz="3600"/>
          </a:p>
        </p:txBody>
      </p:sp>
      <p:sp>
        <p:nvSpPr>
          <p:cNvPr id="336" name="Google Shape;336;p23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42" lvl="0" marL="27432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گاهی یک عملیات ظاهراً ساده ممکن است به چند دستور سطح پایین ترجمه شود</a:t>
            </a:r>
            <a:endParaRPr/>
          </a:p>
          <a:p>
            <a:pPr indent="-274345" lvl="1" marL="640080" rtl="1" algn="r">
              <a:lnSpc>
                <a:spcPct val="150000"/>
              </a:lnSpc>
              <a:spcBef>
                <a:spcPts val="418"/>
              </a:spcBef>
              <a:spcAft>
                <a:spcPts val="0"/>
              </a:spcAft>
              <a:buSzPct val="80000"/>
              <a:buChar char="⚫"/>
            </a:pPr>
            <a:r>
              <a:rPr lang="fa-IR" sz="2700"/>
              <a:t>مثلاً i++ به i=i+1 ترجمه شود (خواندن i ، عملیات جمع و تغییر مقدار i)</a:t>
            </a:r>
            <a:endParaRPr/>
          </a:p>
          <a:p>
            <a:pPr indent="-274345" lvl="1" marL="640080" rtl="1" algn="r">
              <a:lnSpc>
                <a:spcPct val="150000"/>
              </a:lnSpc>
              <a:spcBef>
                <a:spcPts val="418"/>
              </a:spcBef>
              <a:spcAft>
                <a:spcPts val="0"/>
              </a:spcAft>
              <a:buSzPct val="80000"/>
              <a:buChar char="⚫"/>
            </a:pPr>
            <a:r>
              <a:rPr lang="fa-IR" sz="2700"/>
              <a:t>نباید درمیانه اجرای این عملیات، نخ دیگری از این متغیر استفاده کند</a:t>
            </a:r>
            <a:endParaRPr/>
          </a:p>
          <a:p>
            <a:pPr indent="-274342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100"/>
              <a:t>گاهی چند عملیات ظاهراً مستقل، به یک دستور سطح پایین قابل</a:t>
            </a:r>
            <a:r>
              <a:rPr lang="fa-IR" sz="2100"/>
              <a:t> </a:t>
            </a:r>
            <a:r>
              <a:rPr lang="fa-IR" sz="3100"/>
              <a:t>ترجمه هستند</a:t>
            </a:r>
            <a:endParaRPr/>
          </a:p>
          <a:p>
            <a:pPr indent="-274342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b="1" lang="fa-IR" sz="3100"/>
              <a:t>عملیات اتمیک</a:t>
            </a:r>
            <a:r>
              <a:rPr lang="fa-IR" sz="3100"/>
              <a:t>: همه عملیات، یک‌جا اجرا شود (در میان اجرای آن، نخ دیگری وارد نشود)</a:t>
            </a:r>
            <a:endParaRPr/>
          </a:p>
          <a:p>
            <a:pPr indent="-274345" lvl="1" marL="64008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9999"/>
              <a:buChar char="⚫"/>
            </a:pPr>
            <a:r>
              <a:rPr lang="fa-IR" sz="3100"/>
              <a:t>کل عملیات به صورت یک دستور سطح پایین اجرا شود (در صورت پشتیبانی پردازنده)</a:t>
            </a:r>
            <a:endParaRPr/>
          </a:p>
          <a:p>
            <a:pPr indent="-274345" lvl="1" marL="64008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9999"/>
              <a:buChar char="⚫"/>
            </a:pPr>
            <a:r>
              <a:rPr lang="fa-IR" sz="3100"/>
              <a:t>یا با گرفتن قفل پیاده‌سازی شود: برای نخ‌های دیگر به توقف (blocking) منجر شود</a:t>
            </a:r>
            <a:endParaRPr/>
          </a:p>
          <a:p>
            <a:pPr indent="-274320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گاهی برای انواع ساده (مثل عدد و آرایه) به عملیات اتمیک نیاز داریم</a:t>
            </a:r>
            <a:endParaRPr/>
          </a:p>
          <a:p>
            <a:pPr indent="-182902" lvl="2" marL="54864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 sz="3100"/>
              <a:t>مانند افزایش یک متغیر عددی، و یا «خواندن و تغییر» مقدار یک متغیر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4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کلاس‌های اتمیک (Atomic Class)</a:t>
            </a:r>
            <a:endParaRPr/>
          </a:p>
        </p:txBody>
      </p:sp>
      <p:sp>
        <p:nvSpPr>
          <p:cNvPr id="342" name="Google Shape;342;p24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fa-IR" sz="2900"/>
              <a:t>برخی عملیات بر روی اشیاء این کلاس‌ها به صورت اتمیک ممکن شده است</a:t>
            </a:r>
            <a:endParaRPr/>
          </a:p>
          <a:p>
            <a:pPr indent="-274320" lvl="1" marL="640080" rtl="1" algn="r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اجرای متغیر اتمیک کاراتر از پیاده‌سازی با قفل و synchronized و ... خواهد بود</a:t>
            </a:r>
            <a:endParaRPr/>
          </a:p>
          <a:p>
            <a:pPr indent="-274320" lvl="0" marL="274320" rtl="1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92278F"/>
              </a:buClr>
              <a:buSzPct val="70000"/>
              <a:buChar char="●"/>
            </a:pPr>
            <a:r>
              <a:rPr lang="fa-IR" sz="2900">
                <a:solidFill>
                  <a:srgbClr val="000000"/>
                </a:solidFill>
              </a:rPr>
              <a:t>کلاس‌های اتمیک جاوا در بسته‌ی java.util.concurrent.atomic  هستند</a:t>
            </a:r>
            <a:endParaRPr/>
          </a:p>
          <a:p>
            <a:pPr indent="-274320" lvl="1" marL="640080" rtl="1" algn="r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Clr>
                <a:srgbClr val="92278F"/>
              </a:buClr>
              <a:buSzPct val="72258"/>
              <a:buChar char="⚫"/>
            </a:pPr>
            <a:r>
              <a:rPr lang="fa-IR">
                <a:solidFill>
                  <a:srgbClr val="000000"/>
                </a:solidFill>
              </a:rPr>
              <a:t>مانند AtomicInteger ، AtomicLong ، AtomicLongArray و ...</a:t>
            </a:r>
            <a:endParaRPr sz="3100">
              <a:solidFill>
                <a:srgbClr val="000000"/>
              </a:solidFill>
            </a:endParaRPr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>
                <a:solidFill>
                  <a:srgbClr val="000000"/>
                </a:solidFill>
              </a:rPr>
              <a:t>متغیرهای کلاس‌های اتمیک 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thread-safe : به صورت امن در چند نخ قابل اشتراک هستند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lock-free: برای استفاده در چند نخ نیازی به قفل و synchronized و ... ندارند</a:t>
            </a:r>
            <a:endParaRPr/>
          </a:p>
          <a:p>
            <a:pPr indent="0" lvl="1" marL="36576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 sz="3600"/>
              <a:t>برخی کلاسهای </a:t>
            </a:r>
            <a:r>
              <a:rPr lang="fa-IR" sz="3600">
                <a:latin typeface="Arial"/>
                <a:ea typeface="Arial"/>
                <a:cs typeface="Arial"/>
                <a:sym typeface="Arial"/>
              </a:rPr>
              <a:t>اتمیک</a:t>
            </a:r>
            <a:endParaRPr sz="3600"/>
          </a:p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b="1" lang="fa-IR"/>
              <a:t>AtomicBoolean</a:t>
            </a:r>
            <a:endParaRPr b="1"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b="1" lang="fa-IR"/>
              <a:t>AtomicInteger</a:t>
            </a:r>
            <a:r>
              <a:rPr lang="fa-IR"/>
              <a:t> (extends Number)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lang="fa-IR"/>
              <a:t>AtomicIntegerArray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b="1" lang="fa-IR"/>
              <a:t>AtomicLong</a:t>
            </a:r>
            <a:r>
              <a:rPr lang="fa-IR"/>
              <a:t> (extends Number)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lang="fa-IR"/>
              <a:t>AtomicLongArray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lang="fa-IR"/>
              <a:t>AtomicReference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lang="fa-IR"/>
              <a:t>AtomicReferenceArray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fa-IR" sz="3200"/>
              <a:t>مثال:AtomicInteger </a:t>
            </a:r>
            <a:endParaRPr sz="3200"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برخی متدهای این کلاس:</a:t>
            </a:r>
            <a:endParaRPr/>
          </a:p>
          <a:p>
            <a:pPr indent="-1498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1498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1498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مثال:</a:t>
            </a:r>
            <a:endParaRPr/>
          </a:p>
          <a:p>
            <a:pPr indent="-609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3360"/>
              <a:buFont typeface="Noto Sans Symbols"/>
              <a:buNone/>
            </a:pPr>
            <a:r>
              <a:t/>
            </a:r>
            <a:endParaRPr sz="4800"/>
          </a:p>
          <a:p>
            <a:pPr indent="-274320" lvl="0" marL="274320" rtl="1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960"/>
              <a:buChar char="●"/>
            </a:pPr>
            <a:r>
              <a:rPr lang="fa-IR" sz="2800"/>
              <a:t>متغیرهای اتمیک، thread-safe هستند</a:t>
            </a:r>
            <a:endParaRPr/>
          </a:p>
          <a:p>
            <a:pPr indent="-274320" lvl="1" marL="64008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بدون نیاز به قفل و synchronized و ... از آن‌ها در چند نخ استفاده می‌کنیم</a:t>
            </a:r>
            <a:endParaRPr sz="2400"/>
          </a:p>
        </p:txBody>
      </p:sp>
      <p:sp>
        <p:nvSpPr>
          <p:cNvPr id="355" name="Google Shape;355;p26"/>
          <p:cNvSpPr/>
          <p:nvPr/>
        </p:nvSpPr>
        <p:spPr>
          <a:xfrm>
            <a:off x="115389" y="2895600"/>
            <a:ext cx="7580811" cy="2554545"/>
          </a:xfrm>
          <a:prstGeom prst="rect">
            <a:avLst/>
          </a:prstGeom>
          <a:solidFill>
            <a:srgbClr val="E2FBF1"/>
          </a:solidFill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AtomicInteger 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at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AtomicInteger(12);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a_12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at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.set(20);</a:t>
            </a:r>
            <a:r>
              <a:rPr lang="fa-IR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//at=20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a_21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.incrementAndGet();</a:t>
            </a:r>
            <a:r>
              <a:rPr b="1" lang="fa-IR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//at=21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b_21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.getAndIncrement();</a:t>
            </a:r>
            <a:r>
              <a:rPr b="1" lang="fa-IR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//at=22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a_27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.addAndGet(5);</a:t>
            </a:r>
            <a:r>
              <a:rPr b="1" lang="fa-IR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//at=27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is9_false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.compareAndSet(9, 3);</a:t>
            </a:r>
            <a:r>
              <a:rPr b="1" lang="fa-IR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//at=27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is27_true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.compareAndSet(27, 30);</a:t>
            </a:r>
            <a:r>
              <a:rPr b="1" lang="fa-IR" sz="20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//at=30</a:t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113211" y="295337"/>
            <a:ext cx="7543800" cy="2554545"/>
          </a:xfrm>
          <a:custGeom>
            <a:rect b="b" l="l" r="r" t="t"/>
            <a:pathLst>
              <a:path extrusionOk="0" h="2813830" w="7543800">
                <a:moveTo>
                  <a:pt x="0" y="13063"/>
                </a:moveTo>
                <a:lnTo>
                  <a:pt x="3990703" y="0"/>
                </a:lnTo>
                <a:lnTo>
                  <a:pt x="7543800" y="2813830"/>
                </a:lnTo>
                <a:lnTo>
                  <a:pt x="0" y="2813830"/>
                </a:lnTo>
                <a:lnTo>
                  <a:pt x="0" y="13063"/>
                </a:lnTo>
                <a:close/>
              </a:path>
            </a:pathLst>
          </a:cu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AtomicInteger()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AtomicInteger(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initVal)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get()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set(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newVal)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getAndSet(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newValue)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getAndIncrement()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getAndDecrement()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compareAndSet (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expect, 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update) 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کوییز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سؤال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از بین کلاس‌های زیر، </a:t>
            </a:r>
            <a:endParaRPr/>
          </a:p>
          <a:p>
            <a:pPr indent="0" lvl="1" marL="36576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None/>
            </a:pPr>
            <a:r>
              <a:rPr lang="fa-IR"/>
              <a:t>1- چه کلاس‌هایی تغییرناپذیر (Immutable) هستند؟</a:t>
            </a:r>
            <a:endParaRPr/>
          </a:p>
          <a:p>
            <a:pPr indent="0" lvl="1" marL="36576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None/>
            </a:pPr>
            <a:r>
              <a:rPr lang="fa-IR"/>
              <a:t>2- چه کلاس‌هایی thread-safe هستند؟</a:t>
            </a:r>
            <a:endParaRPr/>
          </a:p>
          <a:p>
            <a:pPr indent="0" lvl="1" marL="36576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None/>
            </a:pPr>
            <a:r>
              <a:rPr lang="fa-IR"/>
              <a:t>3- اشیاء چه کلاس‌هایی را بدون نیاز به قفل و synchronized می‌توانیم بین چند نخ به اشتراک بگذاریم؟</a:t>
            </a:r>
            <a:endParaRPr/>
          </a:p>
          <a:p>
            <a:pPr indent="-274320" lvl="1" marL="640080" rtl="0" algn="l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String</a:t>
            </a:r>
            <a:endParaRPr/>
          </a:p>
          <a:p>
            <a:pPr indent="-274320" lvl="1" marL="640080" rtl="0" algn="l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Integer</a:t>
            </a:r>
            <a:endParaRPr/>
          </a:p>
          <a:p>
            <a:pPr indent="-274320" lvl="1" marL="640080" rtl="0" algn="l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AtomicLong</a:t>
            </a:r>
            <a:endParaRPr/>
          </a:p>
          <a:p>
            <a:pPr indent="-274320" lvl="1" marL="640080" rtl="0" algn="l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ArrayList</a:t>
            </a:r>
            <a:endParaRPr/>
          </a:p>
          <a:p>
            <a:pPr indent="-274320" lvl="1" marL="640080" rtl="0" algn="l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HashMap</a:t>
            </a:r>
            <a:endParaRPr/>
          </a:p>
          <a:p>
            <a:pPr indent="-274320" lvl="1" marL="640080" rtl="0" algn="l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ConcurrentHashMap</a:t>
            </a:r>
            <a:endParaRPr/>
          </a:p>
          <a:p>
            <a:pPr indent="-153416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1905000" y="3496270"/>
            <a:ext cx="328936" cy="4616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FDE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2133600" y="4034135"/>
            <a:ext cx="328936" cy="4616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FDE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2414264" y="3500735"/>
            <a:ext cx="572593" cy="4616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FDE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2و3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2627807" y="4034135"/>
            <a:ext cx="572593" cy="4616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FDE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2و3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2590800" y="4495800"/>
            <a:ext cx="572593" cy="4616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FDE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2و3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3923207" y="5862935"/>
            <a:ext cx="572593" cy="46166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FDE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2و3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3262942" y="4145340"/>
            <a:ext cx="5804858" cy="1569660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نکته: 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سؤال 2 و 3 یکی هستند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هر چه immutable باشد، thread-safe هم هست</a:t>
            </a:r>
            <a:endParaRPr/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(و نه لزوماً برعکس)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مفهوم Lock</a:t>
            </a:r>
            <a:endParaRPr/>
          </a:p>
        </p:txBody>
      </p:sp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 sz="3600"/>
              <a:t>سرفصل مطالب</a:t>
            </a:r>
            <a:endParaRPr sz="3600"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1" algn="r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امکانات جدید در جاوا در زمینه برنامه‌های همروند</a:t>
            </a:r>
            <a:endParaRPr/>
          </a:p>
          <a:p>
            <a:pPr indent="-274320" lvl="0" marL="274320" rtl="1" algn="r">
              <a:lnSpc>
                <a:spcPct val="134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ظرف‌های همروند (concurrent collections)</a:t>
            </a:r>
            <a:endParaRPr/>
          </a:p>
          <a:p>
            <a:pPr indent="-274320" lvl="0" marL="274320" rtl="1" algn="r">
              <a:lnSpc>
                <a:spcPct val="134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اشیاء هماهنگ‌کننده (synchronizers)</a:t>
            </a:r>
            <a:endParaRPr/>
          </a:p>
          <a:p>
            <a:pPr indent="-274320" lvl="0" marL="274320" rtl="1" algn="r">
              <a:lnSpc>
                <a:spcPct val="134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کلاس‌های thread-safe</a:t>
            </a:r>
            <a:endParaRPr/>
          </a:p>
          <a:p>
            <a:pPr indent="-274320" lvl="0" marL="274320" rtl="1" algn="r">
              <a:lnSpc>
                <a:spcPct val="134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اشیاء قفل (lock)</a:t>
            </a:r>
            <a:endParaRPr/>
          </a:p>
          <a:p>
            <a:pPr indent="-274320" lvl="0" marL="274320" rtl="1" algn="r">
              <a:lnSpc>
                <a:spcPct val="134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متغیرهای اتمیک (atomic)</a:t>
            </a:r>
            <a:endParaRPr/>
          </a:p>
          <a:p>
            <a:pPr indent="-274320" lvl="0" marL="274320" rtl="1" algn="r">
              <a:lnSpc>
                <a:spcPct val="134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اجراگر (executor)</a:t>
            </a:r>
            <a:endParaRPr/>
          </a:p>
          <a:p>
            <a:pPr indent="-274320" lvl="0" marL="274320" rtl="1" algn="r">
              <a:lnSpc>
                <a:spcPct val="134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خزانه نخ (thread pool)</a:t>
            </a:r>
            <a:endParaRPr/>
          </a:p>
          <a:p>
            <a:pPr indent="-274320" lvl="0" marL="274320" rtl="1" algn="r">
              <a:lnSpc>
                <a:spcPct val="134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مرور مفاهیم تئوری همروندی</a:t>
            </a:r>
            <a:endParaRPr/>
          </a:p>
        </p:txBody>
      </p:sp>
      <p:pic>
        <p:nvPicPr>
          <p:cNvPr id="183" name="Google Shape;1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124200"/>
            <a:ext cx="4722289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واسط Lock</a:t>
            </a:r>
            <a:endParaRPr/>
          </a:p>
        </p:txBody>
      </p:sp>
      <p:sp>
        <p:nvSpPr>
          <p:cNvPr id="387" name="Google Shape;387;p30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fa-IR" sz="3000">
                <a:latin typeface="Arial"/>
                <a:ea typeface="Arial"/>
                <a:cs typeface="Arial"/>
                <a:sym typeface="Arial"/>
              </a:rPr>
              <a:t>بسته‌ی</a:t>
            </a:r>
            <a:r>
              <a:rPr lang="fa-IR" sz="3000"/>
              <a:t> java.util.concurrent.locks از جاوا 5 اضافه شد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شامل واسط‌ها و کلاس‌های جدید برای گرفتن قفل در برنامه‌های همروند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مثل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واسط‌های</a:t>
            </a:r>
            <a:r>
              <a:rPr lang="fa-IR"/>
              <a:t> Lock ، ReadWriteLock و Condition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 sz="3000"/>
              <a:t>با</a:t>
            </a:r>
            <a:r>
              <a:rPr lang="fa-IR" sz="1300"/>
              <a:t> </a:t>
            </a:r>
            <a:r>
              <a:rPr lang="fa-IR" sz="3000"/>
              <a:t>کمک lock: دسترسی</a:t>
            </a:r>
            <a:r>
              <a:rPr lang="fa-IR" sz="1300"/>
              <a:t> </a:t>
            </a:r>
            <a:r>
              <a:rPr lang="fa-IR" sz="3000"/>
              <a:t>همزمان چند</a:t>
            </a:r>
            <a:r>
              <a:rPr lang="fa-IR" sz="1500"/>
              <a:t> </a:t>
            </a:r>
            <a:r>
              <a:rPr lang="fa-IR" sz="3000"/>
              <a:t>نخ به</a:t>
            </a:r>
            <a:r>
              <a:rPr lang="fa-IR" sz="1300"/>
              <a:t> </a:t>
            </a:r>
            <a:r>
              <a:rPr lang="fa-IR" sz="3000"/>
              <a:t>یک</a:t>
            </a:r>
            <a:r>
              <a:rPr lang="fa-IR" sz="1300"/>
              <a:t> </a:t>
            </a:r>
            <a:r>
              <a:rPr lang="fa-IR" sz="3000"/>
              <a:t>بخش</a:t>
            </a:r>
            <a:r>
              <a:rPr lang="fa-IR" sz="1300"/>
              <a:t> </a:t>
            </a:r>
            <a:r>
              <a:rPr lang="fa-IR" sz="3000"/>
              <a:t>حیاتی</a:t>
            </a:r>
            <a:r>
              <a:rPr lang="fa-IR" sz="2200"/>
              <a:t> </a:t>
            </a:r>
            <a:r>
              <a:rPr lang="fa-IR" sz="3000"/>
              <a:t>را</a:t>
            </a:r>
            <a:r>
              <a:rPr lang="fa-IR" sz="2200"/>
              <a:t> </a:t>
            </a:r>
            <a:r>
              <a:rPr lang="fa-IR" sz="3000"/>
              <a:t>محدود</a:t>
            </a:r>
            <a:r>
              <a:rPr lang="fa-IR" sz="1300"/>
              <a:t> </a:t>
            </a:r>
            <a:r>
              <a:rPr lang="fa-IR" sz="3000"/>
              <a:t>می‌کنیم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تا در هر لحظه حداکثر یکی از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نخ‌ها</a:t>
            </a:r>
            <a:r>
              <a:rPr lang="fa-IR"/>
              <a:t> در حال اجرای بخش حیاتی باشد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امکانی مشابه synchronized ، اما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پیچیده‌تر</a:t>
            </a:r>
            <a:r>
              <a:rPr lang="fa-IR"/>
              <a:t> و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انعطاف‌پذیرتر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Synchronized 🡸 قفل ضمنی   و  Lock  🡸 قفل صریح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518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هدف هر دو ساختار یکی است: </a:t>
            </a:r>
            <a:br>
              <a:rPr lang="fa-IR"/>
            </a:br>
            <a:r>
              <a:rPr lang="fa-IR"/>
              <a:t>در هر لحظه تنها یک نخ به منبع مشترک (بخش بحرانی) دسترسی دارد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اشیاء Lock</a:t>
            </a:r>
            <a:endParaRPr sz="3600"/>
          </a:p>
        </p:txBody>
      </p:sp>
      <p:sp>
        <p:nvSpPr>
          <p:cNvPr id="394" name="Google Shape;394;p31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با کمک شیء Lock ، محل گرفتن و آزادسازی قفل توسط برنامه‌نویس مشخص می‌شود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متدهای مهم واسط Lock :</a:t>
            </a:r>
            <a:endParaRPr sz="26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متدهای </a:t>
            </a:r>
            <a:r>
              <a:rPr lang="fa-IR" sz="2200"/>
              <a:t>lock و unlock</a:t>
            </a:r>
            <a:r>
              <a:rPr lang="fa-IR" sz="2400"/>
              <a:t> برای گرفتن و آزادسازی قفل (</a:t>
            </a:r>
            <a:r>
              <a:rPr lang="fa-IR" sz="2300"/>
              <a:t>مثل</a:t>
            </a:r>
            <a:r>
              <a:rPr lang="fa-IR" sz="1800"/>
              <a:t> </a:t>
            </a:r>
            <a:r>
              <a:rPr lang="fa-IR" sz="2300"/>
              <a:t>بلوک</a:t>
            </a:r>
            <a:r>
              <a:rPr lang="fa-IR" sz="1800"/>
              <a:t> </a:t>
            </a:r>
            <a:r>
              <a:rPr lang="fa-IR" sz="2100"/>
              <a:t>synchronized</a:t>
            </a:r>
            <a:r>
              <a:rPr lang="fa-IR" sz="2400"/>
              <a:t>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 lock قفل همان شیء Lock را می‌گیرد و unlock قفل را آزاد می‌کند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 tryLock مانند lock عمل می‌کند، ولی اگر قفل آزاد نبود، متوقف نمی‌شود</a:t>
            </a:r>
            <a:endParaRPr sz="2400"/>
          </a:p>
          <a:p>
            <a:pPr indent="-182880" lvl="2" marL="9144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non-blocking </a:t>
            </a:r>
            <a:endParaRPr/>
          </a:p>
          <a:p>
            <a:pPr indent="-182880" lvl="2" marL="9144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اگر نتواند قفل را بگیرد: </a:t>
            </a:r>
            <a:br>
              <a:rPr lang="fa-IR"/>
            </a:br>
            <a:r>
              <a:rPr lang="fa-IR"/>
              <a:t>false برمی‌گرداند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یکی از کلاس‌هایی که واسط Lock را </a:t>
            </a:r>
            <a:br>
              <a:rPr lang="fa-IR" sz="2400"/>
            </a:br>
            <a:r>
              <a:rPr lang="fa-IR" sz="2400"/>
              <a:t>پیاده‌سازی کرده است: 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ReentrantLock</a:t>
            </a:r>
            <a:endParaRPr sz="2400"/>
          </a:p>
        </p:txBody>
      </p:sp>
      <p:sp>
        <p:nvSpPr>
          <p:cNvPr id="395" name="Google Shape;395;p31"/>
          <p:cNvSpPr/>
          <p:nvPr/>
        </p:nvSpPr>
        <p:spPr>
          <a:xfrm>
            <a:off x="152400" y="3962400"/>
            <a:ext cx="4572000" cy="2462213"/>
          </a:xfrm>
          <a:custGeom>
            <a:rect b="b" l="l" r="r" t="t"/>
            <a:pathLst>
              <a:path extrusionOk="0" h="2462213" w="4572000">
                <a:moveTo>
                  <a:pt x="0" y="0"/>
                </a:moveTo>
                <a:lnTo>
                  <a:pt x="4572000" y="0"/>
                </a:lnTo>
                <a:lnTo>
                  <a:pt x="3997234" y="1417184"/>
                </a:lnTo>
                <a:cubicBezTo>
                  <a:pt x="3354251" y="1579064"/>
                  <a:pt x="2737394" y="1884634"/>
                  <a:pt x="2094411" y="2046514"/>
                </a:cubicBez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Lock l =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ReentrantLock();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l.lock();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... </a:t>
            </a:r>
            <a:r>
              <a:rPr lang="fa-IR" sz="2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critical section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l.unlock();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396" name="Google Shape;396;p31"/>
          <p:cNvSpPr/>
          <p:nvPr/>
        </p:nvSpPr>
        <p:spPr>
          <a:xfrm>
            <a:off x="4114800" y="4419600"/>
            <a:ext cx="761747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2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مثال</a:t>
            </a:r>
            <a:endParaRPr sz="32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واسط ReadWriteLock</a:t>
            </a:r>
            <a:endParaRPr sz="3600"/>
          </a:p>
        </p:txBody>
      </p:sp>
      <p:sp>
        <p:nvSpPr>
          <p:cNvPr id="402" name="Google Shape;402;p32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1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یک بخش بحرانی از یک برنامه را در نظر بگیرید که در آن:</a:t>
            </a:r>
            <a:endParaRPr/>
          </a:p>
          <a:p>
            <a:pPr indent="-274320" lvl="1" marL="640080" rtl="1" algn="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بسياری از نخ‌ها متغیر مشترک را می‌خوانند</a:t>
            </a:r>
            <a:endParaRPr sz="2400"/>
          </a:p>
          <a:p>
            <a:pPr indent="-274320" lvl="1" marL="640080" rtl="1" algn="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بعضی از نخ‌ها متغیر مشترک را تغییر می‌دهند</a:t>
            </a:r>
            <a:endParaRPr sz="2400"/>
          </a:p>
          <a:p>
            <a:pPr indent="-274320" lvl="0" marL="274320" rtl="1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اگر همروندی را با روش‌‌های معمولی مثل </a:t>
            </a:r>
            <a:r>
              <a:rPr lang="fa-IR" sz="2400"/>
              <a:t>synchronized </a:t>
            </a:r>
            <a:r>
              <a:rPr lang="fa-IR" sz="2600"/>
              <a:t>کنترل کنیم:</a:t>
            </a:r>
            <a:endParaRPr/>
          </a:p>
          <a:p>
            <a:pPr indent="-274320" lvl="1" marL="640080" rtl="1" algn="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حتی اگر دو نخ بخواهند متغیر مشترک را بخوانند، یکی باید منتظر پایان دومی بماند</a:t>
            </a:r>
            <a:endParaRPr/>
          </a:p>
          <a:p>
            <a:pPr indent="-274320" lvl="1" marL="640080" rtl="1" algn="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این وضعیت کارا نیست</a:t>
            </a:r>
            <a:endParaRPr/>
          </a:p>
          <a:p>
            <a:pPr indent="-274320" lvl="0" marL="274320" rtl="1" algn="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واسط ReadWriteLock دو قفل مجزا در نظر می‌گیرد: </a:t>
            </a:r>
            <a:br>
              <a:rPr lang="fa-IR" sz="2600"/>
            </a:br>
            <a:r>
              <a:rPr lang="fa-IR" sz="2600"/>
              <a:t>یکی برای نویسنده‌ها و یکی برای خواننده‌ها!</a:t>
            </a:r>
            <a:endParaRPr/>
          </a:p>
          <a:p>
            <a:pPr indent="-274320" lvl="1" marL="640080" rtl="1" algn="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اجازه می‌دهد چند نخ که فقط می‌خواهند متغیر مشترک را بخوانند، همزمان اجرا شوند</a:t>
            </a:r>
            <a:endParaRPr/>
          </a:p>
          <a:p>
            <a:pPr indent="-274320" lvl="1" marL="640080" rtl="1" algn="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 readLock برای قفل خواندن و متد writeLock برای نوشتن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مثال: کلاس ReentrantReadWriteLock </a:t>
            </a:r>
            <a:endParaRPr/>
          </a:p>
        </p:txBody>
      </p:sp>
      <p:sp>
        <p:nvSpPr>
          <p:cNvPr id="408" name="Google Shape;408;p33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واسط ReadWriteLock را پیاده‌سازی کرده است. مثال:</a:t>
            </a:r>
            <a:endParaRPr/>
          </a:p>
          <a:p>
            <a:pPr indent="-15875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2600"/>
          </a:p>
          <a:p>
            <a:pPr indent="-15875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2600"/>
          </a:p>
        </p:txBody>
      </p:sp>
      <p:sp>
        <p:nvSpPr>
          <p:cNvPr id="409" name="Google Shape;409;p33"/>
          <p:cNvSpPr/>
          <p:nvPr/>
        </p:nvSpPr>
        <p:spPr>
          <a:xfrm>
            <a:off x="304800" y="1676400"/>
            <a:ext cx="8229600" cy="769441"/>
          </a:xfrm>
          <a:prstGeom prst="rect">
            <a:avLst/>
          </a:prstGeom>
          <a:solidFill>
            <a:srgbClr val="E2FB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List&lt;Double&gt; </a:t>
            </a:r>
            <a:r>
              <a:rPr b="1"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1" i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LinkedList&lt;&gt;();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ReadWriteLock </a:t>
            </a:r>
            <a:r>
              <a:rPr b="1"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lock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ReentrantReadWriteLock();</a:t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152400" y="2514600"/>
            <a:ext cx="5638800" cy="2462213"/>
          </a:xfrm>
          <a:prstGeom prst="rect">
            <a:avLst/>
          </a:prstGeom>
          <a:solidFill>
            <a:srgbClr val="D8ECFB"/>
          </a:solidFill>
          <a:ln cap="flat" cmpd="sng" w="9525">
            <a:solidFill>
              <a:srgbClr val="0D55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Reader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lock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.readLock().lock();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System.</a:t>
            </a:r>
            <a:r>
              <a:rPr b="1"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.get(0));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lock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.readLock().unlock();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3657600" y="4319587"/>
            <a:ext cx="4800600" cy="2462213"/>
          </a:xfrm>
          <a:prstGeom prst="rect">
            <a:avLst/>
          </a:prstGeom>
          <a:solidFill>
            <a:srgbClr val="EADCF6"/>
          </a:solidFill>
          <a:ln cap="flat" cmpd="sng" w="9525">
            <a:solidFill>
              <a:srgbClr val="4E1E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Writer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lock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.writeLock().lock();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list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.add(0, Math.random());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lock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.writeLock().unlock();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کوییز</a:t>
            </a:r>
            <a:endParaRPr/>
          </a:p>
        </p:txBody>
      </p:sp>
      <p:sp>
        <p:nvSpPr>
          <p:cNvPr id="417" name="Google Shape;417;p3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سؤال</a:t>
            </a:r>
            <a:endParaRPr/>
          </a:p>
        </p:txBody>
      </p:sp>
      <p:sp>
        <p:nvSpPr>
          <p:cNvPr id="423" name="Google Shape;423;p35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4986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1498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مسأله تولیدکننده/مصرف‌کننده را به خاطر بیاورید</a:t>
            </a:r>
            <a:endParaRPr sz="28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آیا استفاده از ReadWriteLock برای این مسأله مناسب است؟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در نخ تولیدکننده با قفل </a:t>
            </a:r>
            <a:r>
              <a:rPr lang="fa-IR" sz="2200"/>
              <a:t>writeLock</a:t>
            </a:r>
            <a:r>
              <a:rPr lang="fa-IR" sz="2400"/>
              <a:t> کار کنیم (ابتدا قفل کنیم و در انتها آزاد کنیم)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در نخ مصرف‌کننده با قفل </a:t>
            </a:r>
            <a:r>
              <a:rPr lang="fa-IR" sz="2200"/>
              <a:t>readLock</a:t>
            </a:r>
            <a:r>
              <a:rPr lang="fa-IR" sz="2400"/>
              <a:t> کار کنیم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fa-IR"/>
              <a:t>پاسخ: 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خیر. در این مسأله، مصرف‌کننده هم یک تغییردهنده است (فقط Reader نیست)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هم تولیدکننده و هم مصرف‌کننده مخزن را تغییر می‌دهند (هر دو Writer هستند)</a:t>
            </a:r>
            <a:endParaRPr sz="2400"/>
          </a:p>
        </p:txBody>
      </p:sp>
      <p:grpSp>
        <p:nvGrpSpPr>
          <p:cNvPr id="424" name="Google Shape;424;p35"/>
          <p:cNvGrpSpPr/>
          <p:nvPr/>
        </p:nvGrpSpPr>
        <p:grpSpPr>
          <a:xfrm>
            <a:off x="152400" y="76200"/>
            <a:ext cx="7010400" cy="2362200"/>
            <a:chOff x="533400" y="3752850"/>
            <a:chExt cx="8001000" cy="2647950"/>
          </a:xfrm>
        </p:grpSpPr>
        <p:pic>
          <p:nvPicPr>
            <p:cNvPr id="425" name="Google Shape;425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3400" y="3752850"/>
              <a:ext cx="8001000" cy="264795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426" name="Google Shape;426;p35"/>
            <p:cNvSpPr/>
            <p:nvPr/>
          </p:nvSpPr>
          <p:spPr>
            <a:xfrm>
              <a:off x="1195614" y="4278867"/>
              <a:ext cx="1425003" cy="44851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0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تولیدکننده</a:t>
              </a:r>
              <a:endParaRPr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2272748" y="5924490"/>
              <a:ext cx="1498665" cy="44851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0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مصرف‌کننده</a:t>
              </a:r>
              <a:endParaRPr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7408886" y="4191000"/>
              <a:ext cx="864612" cy="44851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20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مخزن</a:t>
              </a:r>
              <a:endParaRPr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چارچوب Executor</a:t>
            </a:r>
            <a:endParaRPr/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مدیریت ایجاد نخ</a:t>
            </a:r>
            <a:endParaRPr/>
          </a:p>
        </p:txBody>
      </p:sp>
      <p:sp>
        <p:nvSpPr>
          <p:cNvPr id="440" name="Google Shape;440;p37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fa-IR" sz="2400"/>
              <a:t>برای ایجاد یک نخ اجرایی جدید، یک راه دیدیم: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ایجاد شیء از Thread و فراخوانی متد start </a:t>
            </a:r>
            <a:endParaRPr/>
          </a:p>
          <a:p>
            <a:pPr indent="-16764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-16764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Char char="●"/>
            </a:pPr>
            <a:r>
              <a:rPr lang="fa-IR" sz="2400"/>
              <a:t>ولی این راه معمولاً مناسب نیست!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Char char="●"/>
            </a:pPr>
            <a:r>
              <a:rPr lang="fa-IR" sz="2400"/>
              <a:t>برنامه‌های بزرگ معمولاً این‌گونه هستند: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در بخشی از برنامه، نیاز به اجرای فعالیتی مشخص (task) تعیین می‌شود 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در بخشی مجزا از برنامه، نحوه ایجاد نخ‌ها، زمان‌بندی و ... مدیریت می‌شود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برنامه‌نویسی که یک وظیفه را پیاده‌سازی می‌کند، نحوه مدیریت نخ‌ها را تعیین نمی‌کند</a:t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152400" y="2202359"/>
            <a:ext cx="4343400" cy="769441"/>
          </a:xfrm>
          <a:prstGeom prst="rect">
            <a:avLst/>
          </a:prstGeom>
          <a:solidFill>
            <a:srgbClr val="D8ECFB"/>
          </a:solidFill>
          <a:ln cap="flat" cmpd="sng" w="9525">
            <a:solidFill>
              <a:srgbClr val="2F2A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MyThread();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3733800" y="2735759"/>
            <a:ext cx="5257800" cy="769441"/>
          </a:xfrm>
          <a:prstGeom prst="rect">
            <a:avLst/>
          </a:prstGeom>
          <a:solidFill>
            <a:srgbClr val="D8ECFB"/>
          </a:solidFill>
          <a:ln cap="flat" cmpd="sng" w="9525">
            <a:solidFill>
              <a:srgbClr val="2F2A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Thread(runnable);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76200" y="4035552"/>
            <a:ext cx="3505200" cy="612648"/>
          </a:xfrm>
          <a:prstGeom prst="cloudCallout">
            <a:avLst>
              <a:gd fmla="val -10019" name="adj1"/>
              <a:gd fmla="val 51257" name="adj2"/>
            </a:avLst>
          </a:prstGeom>
          <a:solidFill>
            <a:srgbClr val="D8ECFB"/>
          </a:solidFill>
          <a:ln cap="flat" cmpd="sng" w="25400">
            <a:solidFill>
              <a:srgbClr val="0D55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task submission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چارچوب‌های اجراگر نخ‌ها (Executors)</a:t>
            </a:r>
            <a:endParaRPr/>
          </a:p>
        </p:txBody>
      </p:sp>
      <p:sp>
        <p:nvSpPr>
          <p:cNvPr id="449" name="Google Shape;449;p38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فرایند ایجاد و اتمام یک نخ جدید پیچیده و پرهزینه است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برای مدیریت این کار الگوریتم‌های مناسبی پیاده‌سازی شده است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به اشیائی که ایجاد و اجرای نخ‌ها را مدیریت می‌کنند، اجراگر (Executor) می‌گویند</a:t>
            </a:r>
            <a:endParaRPr sz="2500"/>
          </a:p>
          <a:p>
            <a:pPr indent="-11430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520"/>
              <a:buFont typeface="Noto Sans Symbols"/>
              <a:buNone/>
            </a:pPr>
            <a:r>
              <a:t/>
            </a:r>
            <a:endParaRPr sz="36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واسط Executor:</a:t>
            </a:r>
            <a:endParaRPr sz="25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 execute یک شیء Runnable را در یک نخ اجرا می‌کند</a:t>
            </a:r>
            <a:endParaRPr/>
          </a:p>
          <a:p>
            <a:pPr indent="-182880" lvl="2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شاید از یکی از نخ‌هایی که قبلاً ایجاد شده، استفاده کند</a:t>
            </a:r>
            <a:endParaRPr/>
          </a:p>
          <a:p>
            <a:pPr indent="-182880" lvl="2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شاید یک نخ جدید برای اجرای آن ایجاد کند</a:t>
            </a:r>
            <a:endParaRPr/>
          </a:p>
          <a:p>
            <a:pPr indent="-182880" lvl="2" marL="914400" rtl="1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شاید در همین نخ جاری اجرا کند</a:t>
            </a:r>
            <a:endParaRPr/>
          </a:p>
          <a:p>
            <a:pPr indent="-16764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sz="2400"/>
          </a:p>
          <a:p>
            <a:pPr indent="-16764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450" name="Google Shape;450;p38"/>
          <p:cNvSpPr/>
          <p:nvPr/>
        </p:nvSpPr>
        <p:spPr>
          <a:xfrm>
            <a:off x="304800" y="2973050"/>
            <a:ext cx="5334000" cy="1446550"/>
          </a:xfrm>
          <a:prstGeom prst="rect">
            <a:avLst/>
          </a:prstGeom>
          <a:solidFill>
            <a:srgbClr val="DBFBE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java.util.concurrent;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Executor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void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execute(Runnable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381000" y="5348204"/>
            <a:ext cx="3124200" cy="1052596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نحوه ایجاد و مدیریت نخ به نوع Executor  بستگی دارد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خزانه نخ (Thread Pool)</a:t>
            </a:r>
            <a:endParaRPr/>
          </a:p>
        </p:txBody>
      </p:sp>
      <p:sp>
        <p:nvSpPr>
          <p:cNvPr id="457" name="Google Shape;457;p39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1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معمولاً به شیئی از نوع </a:t>
            </a:r>
            <a:r>
              <a:rPr lang="fa-IR" sz="2400"/>
              <a:t>Executor </a:t>
            </a:r>
            <a:r>
              <a:rPr lang="fa-IR" sz="2600"/>
              <a:t>برای مدیریت ایجاد و اجرای نخ‌ها نیاز داریم</a:t>
            </a:r>
            <a:endParaRPr/>
          </a:p>
          <a:p>
            <a:pPr indent="-274320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کلاس‌های مختلفی به عنوان Executor طراحی شده‌اند</a:t>
            </a:r>
            <a:endParaRPr sz="2600"/>
          </a:p>
          <a:p>
            <a:pPr indent="-274320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این اشیاء معمولاً یک خزانه نخ (thread pool) دارند </a:t>
            </a:r>
            <a:endParaRPr/>
          </a:p>
          <a:p>
            <a:pPr indent="-274320" lvl="0" marL="274320" rtl="1" algn="r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820"/>
              <a:buChar char="●"/>
            </a:pPr>
            <a:r>
              <a:rPr lang="fa-IR" sz="2600"/>
              <a:t>خزانه نخ (thread pool)  : 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تعداد m کار به طور همزمان در n نخ اجرا می‌شوند</a:t>
            </a:r>
            <a:endParaRPr/>
          </a:p>
          <a:p>
            <a:pPr indent="-182880" lvl="2" marL="9144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تعداد کارها ممکن است از تعداد نخ‌ها بیشتر شود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از ایجاد و خاتمه مکرر نخ‌ها (که حافظه و زمان را مصرف می‌کند) جلوگیری می‌شود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برای هر کار جدید، حتی‌الامکان یکی از نخ‌های بیکار thread pool به کار می‌رود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الگویی برای کاهش تعداد نخ‌های ایجادشده در برنامه</a:t>
            </a:r>
            <a:endParaRPr sz="2400"/>
          </a:p>
          <a:p>
            <a:pPr indent="-15240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458" name="Google Shape;4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03" y="1752600"/>
            <a:ext cx="2470897" cy="2857500"/>
          </a:xfrm>
          <a:prstGeom prst="rect">
            <a:avLst/>
          </a:prstGeom>
          <a:noFill/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مقدمه</a:t>
            </a:r>
            <a:endParaRPr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کلاس کمکی Executors</a:t>
            </a:r>
            <a:endParaRPr/>
          </a:p>
        </p:txBody>
      </p:sp>
      <p:sp>
        <p:nvSpPr>
          <p:cNvPr id="464" name="Google Shape;464;p40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یک کلاس کمکی در بسته‌ java.util.concurrent</a:t>
            </a:r>
            <a:endParaRPr sz="26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متدهای استاتیک ساده‌ای برای برگرداندن شیء از انواع Executor دارد. مثال: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 newSingleThreadExecutor  : خزانه‌ای با یک نخ</a:t>
            </a:r>
            <a:endParaRPr/>
          </a:p>
          <a:p>
            <a:pPr indent="-182880" lvl="2" marL="9144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کارها</a:t>
            </a:r>
            <a:r>
              <a:rPr lang="fa-IR" sz="1400"/>
              <a:t>، </a:t>
            </a:r>
            <a:r>
              <a:rPr lang="fa-IR"/>
              <a:t>پشت سر هم در همان یک نخ اجرا می‌شوند (</a:t>
            </a:r>
            <a:r>
              <a:rPr lang="fa-IR" sz="2200"/>
              <a:t>برای آغاز کار2،کار1 باید تمام شود)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 newFixedThreadPool : خزانه‌ای با تعداد مشخصی نخ</a:t>
            </a:r>
            <a:endParaRPr/>
          </a:p>
          <a:p>
            <a:pPr indent="-182880" lvl="2" marL="9144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کارها، در تعداد مشخصی نخ اجرا می‌شوند</a:t>
            </a:r>
            <a:endParaRPr/>
          </a:p>
          <a:p>
            <a:pPr indent="-182880" lvl="2" marL="914400" rtl="1" algn="r">
              <a:lnSpc>
                <a:spcPct val="130000"/>
              </a:lnSpc>
              <a:spcBef>
                <a:spcPts val="460"/>
              </a:spcBef>
              <a:spcAft>
                <a:spcPts val="0"/>
              </a:spcAft>
              <a:buSzPts val="1380"/>
              <a:buChar char="🞆"/>
            </a:pPr>
            <a:r>
              <a:rPr lang="fa-IR" sz="2300"/>
              <a:t>اگر تعداد کارها بیشتر از تعداد نخ‌ها باشد، اجرای برخی کارها بعد از  اتمام کارهای قبلی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 newCachedThreadPool: برای هر کار جدید یک نخ ایجاد می‌کند</a:t>
            </a:r>
            <a:endParaRPr/>
          </a:p>
          <a:p>
            <a:pPr indent="-182880" lvl="2" marL="91440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40"/>
              <a:buChar char="🞆"/>
            </a:pPr>
            <a:r>
              <a:rPr lang="fa-IR"/>
              <a:t>با پایان کار یک</a:t>
            </a:r>
            <a:r>
              <a:rPr lang="fa-IR" sz="1600"/>
              <a:t> </a:t>
            </a:r>
            <a:r>
              <a:rPr lang="fa-IR"/>
              <a:t>نخ، آن را نگه می‌دارد و برای اجرای کارهای بعدی بازاستفاده می‌کند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مثال</a:t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152400" y="1230154"/>
            <a:ext cx="8915400" cy="3108543"/>
          </a:xfrm>
          <a:prstGeom prst="rect">
            <a:avLst/>
          </a:prstGeom>
          <a:solidFill>
            <a:srgbClr val="EDF6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Executor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Executors.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newFixedThreadPool(2);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Runnable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Runnable(){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4; </a:t>
            </a: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System.</a:t>
            </a:r>
            <a:r>
              <a:rPr b="1" i="1" lang="fa-I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.println(Thread.currentThread().getId()+</a:t>
            </a:r>
            <a:r>
              <a:rPr b="1" i="1" lang="fa-I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b="1"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1" i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b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.execute(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71" name="Google Shape;471;p41"/>
          <p:cNvSpPr/>
          <p:nvPr/>
        </p:nvSpPr>
        <p:spPr>
          <a:xfrm>
            <a:off x="6019800" y="3282137"/>
            <a:ext cx="838200" cy="334726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9:0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10:0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10:3</a:t>
            </a:r>
            <a:endParaRPr/>
          </a:p>
        </p:txBody>
      </p:sp>
      <p:sp>
        <p:nvSpPr>
          <p:cNvPr id="472" name="Google Shape;472;p41"/>
          <p:cNvSpPr/>
          <p:nvPr/>
        </p:nvSpPr>
        <p:spPr>
          <a:xfrm flipH="1">
            <a:off x="6934200" y="3282137"/>
            <a:ext cx="609600" cy="24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3" name="Google Shape;473;p41"/>
          <p:cNvSpPr/>
          <p:nvPr/>
        </p:nvSpPr>
        <p:spPr>
          <a:xfrm flipH="1">
            <a:off x="6934200" y="3646314"/>
            <a:ext cx="609600" cy="24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4" name="Google Shape;474;p41"/>
          <p:cNvSpPr/>
          <p:nvPr/>
        </p:nvSpPr>
        <p:spPr>
          <a:xfrm>
            <a:off x="7467600" y="3129737"/>
            <a:ext cx="14398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اول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7467600" y="3505200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دوم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6" name="Google Shape;476;p41"/>
          <p:cNvSpPr/>
          <p:nvPr/>
        </p:nvSpPr>
        <p:spPr>
          <a:xfrm>
            <a:off x="1552940" y="5106472"/>
            <a:ext cx="37048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سوم در یکی از نخ‌های قبلی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7" name="Google Shape;477;p41"/>
          <p:cNvSpPr/>
          <p:nvPr/>
        </p:nvSpPr>
        <p:spPr>
          <a:xfrm>
            <a:off x="5334000" y="5263337"/>
            <a:ext cx="609600" cy="2150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8" name="Google Shape;478;p41"/>
          <p:cNvSpPr/>
          <p:nvPr/>
        </p:nvSpPr>
        <p:spPr>
          <a:xfrm>
            <a:off x="3657600" y="1295400"/>
            <a:ext cx="3781425" cy="366356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2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مثال</a:t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152400" y="1230154"/>
            <a:ext cx="8915400" cy="3108543"/>
          </a:xfrm>
          <a:prstGeom prst="rect">
            <a:avLst/>
          </a:prstGeom>
          <a:solidFill>
            <a:srgbClr val="EDF6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Executor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Executors.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newSingleThreadExecutor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i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Runnable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Runnable(){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4;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System.</a:t>
            </a:r>
            <a:r>
              <a:rPr i="1" lang="fa-I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.println(Thread.currentThread().getId()+</a:t>
            </a:r>
            <a:r>
              <a:rPr i="1" lang="fa-I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i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.execute(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>
            <a:off x="6019800" y="3282137"/>
            <a:ext cx="838200" cy="334726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9:3</a:t>
            </a:r>
            <a:endParaRPr/>
          </a:p>
        </p:txBody>
      </p:sp>
      <p:sp>
        <p:nvSpPr>
          <p:cNvPr id="486" name="Google Shape;486;p42"/>
          <p:cNvSpPr/>
          <p:nvPr/>
        </p:nvSpPr>
        <p:spPr>
          <a:xfrm flipH="1">
            <a:off x="6934200" y="3282137"/>
            <a:ext cx="609600" cy="24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7" name="Google Shape;487;p42"/>
          <p:cNvSpPr/>
          <p:nvPr/>
        </p:nvSpPr>
        <p:spPr>
          <a:xfrm flipH="1">
            <a:off x="6934200" y="4402777"/>
            <a:ext cx="609600" cy="24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8" name="Google Shape;488;p42"/>
          <p:cNvSpPr/>
          <p:nvPr/>
        </p:nvSpPr>
        <p:spPr>
          <a:xfrm>
            <a:off x="7467600" y="3129737"/>
            <a:ext cx="14398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اول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9" name="Google Shape;489;p42"/>
          <p:cNvSpPr/>
          <p:nvPr/>
        </p:nvSpPr>
        <p:spPr>
          <a:xfrm>
            <a:off x="7467600" y="4267200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دوم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3731421" y="5329535"/>
            <a:ext cx="15263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سوم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1" name="Google Shape;491;p42"/>
          <p:cNvSpPr/>
          <p:nvPr/>
        </p:nvSpPr>
        <p:spPr>
          <a:xfrm>
            <a:off x="5334000" y="5486400"/>
            <a:ext cx="609600" cy="2150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2" name="Google Shape;492;p42"/>
          <p:cNvSpPr/>
          <p:nvPr/>
        </p:nvSpPr>
        <p:spPr>
          <a:xfrm>
            <a:off x="853167" y="5334000"/>
            <a:ext cx="2194833" cy="461665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همه کارها در یک نخ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3" name="Google Shape;493;p42"/>
          <p:cNvSpPr/>
          <p:nvPr/>
        </p:nvSpPr>
        <p:spPr>
          <a:xfrm>
            <a:off x="3703118" y="1278700"/>
            <a:ext cx="3612082" cy="397699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"/>
          <p:cNvSpPr/>
          <p:nvPr/>
        </p:nvSpPr>
        <p:spPr>
          <a:xfrm>
            <a:off x="152400" y="228600"/>
            <a:ext cx="8915400" cy="4124206"/>
          </a:xfrm>
          <a:prstGeom prst="rect">
            <a:avLst/>
          </a:prstGeom>
          <a:solidFill>
            <a:srgbClr val="EDF6F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Executor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Executors.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newCachedThreadPool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i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Runnable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Runnable(){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4;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System.</a:t>
            </a:r>
            <a:r>
              <a:rPr i="1" lang="fa-I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.println(Thread.currentThread().getId()+</a:t>
            </a:r>
            <a:r>
              <a:rPr i="1" lang="fa-I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i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3;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.execute(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Thread.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sleep(1000);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.execute(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runnable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6019800" y="2133600"/>
            <a:ext cx="838200" cy="4425827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11:0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10:3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11:3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10:0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10:1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10:2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10:3</a:t>
            </a:r>
            <a:endParaRPr/>
          </a:p>
        </p:txBody>
      </p:sp>
      <p:sp>
        <p:nvSpPr>
          <p:cNvPr id="500" name="Google Shape;500;p43"/>
          <p:cNvSpPr/>
          <p:nvPr/>
        </p:nvSpPr>
        <p:spPr>
          <a:xfrm flipH="1">
            <a:off x="6934200" y="2133600"/>
            <a:ext cx="609600" cy="24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1" name="Google Shape;501;p43"/>
          <p:cNvSpPr/>
          <p:nvPr/>
        </p:nvSpPr>
        <p:spPr>
          <a:xfrm flipH="1">
            <a:off x="6934200" y="2432863"/>
            <a:ext cx="609600" cy="24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2" name="Google Shape;502;p43"/>
          <p:cNvSpPr/>
          <p:nvPr/>
        </p:nvSpPr>
        <p:spPr>
          <a:xfrm>
            <a:off x="7467600" y="1981200"/>
            <a:ext cx="14398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اول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3" name="Google Shape;503;p43"/>
          <p:cNvSpPr/>
          <p:nvPr/>
        </p:nvSpPr>
        <p:spPr>
          <a:xfrm>
            <a:off x="7467600" y="2280463"/>
            <a:ext cx="14702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دوم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4" name="Google Shape;504;p43"/>
          <p:cNvSpPr/>
          <p:nvPr/>
        </p:nvSpPr>
        <p:spPr>
          <a:xfrm flipH="1">
            <a:off x="6934200" y="2797040"/>
            <a:ext cx="609600" cy="24542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5" name="Google Shape;505;p43"/>
          <p:cNvSpPr/>
          <p:nvPr/>
        </p:nvSpPr>
        <p:spPr>
          <a:xfrm>
            <a:off x="7467600" y="2661463"/>
            <a:ext cx="1526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سوم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6" name="Google Shape;506;p43"/>
          <p:cNvSpPr/>
          <p:nvPr/>
        </p:nvSpPr>
        <p:spPr>
          <a:xfrm>
            <a:off x="3779318" y="277146"/>
            <a:ext cx="2926282" cy="397699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7924800" y="381000"/>
            <a:ext cx="1143000" cy="7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1" lang="fa-IR" sz="3600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مثال</a:t>
            </a:r>
            <a:endParaRPr b="1" sz="3600" cap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8" name="Google Shape;508;p43"/>
          <p:cNvSpPr/>
          <p:nvPr/>
        </p:nvSpPr>
        <p:spPr>
          <a:xfrm>
            <a:off x="1447141" y="5329535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شروع کار بعدی در یکی از نخ‌های قبلی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9" name="Google Shape;509;p43"/>
          <p:cNvSpPr/>
          <p:nvPr/>
        </p:nvSpPr>
        <p:spPr>
          <a:xfrm>
            <a:off x="5334000" y="5486400"/>
            <a:ext cx="609600" cy="2150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6A1C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واسط‌های Callable و Future</a:t>
            </a:r>
            <a:endParaRPr/>
          </a:p>
        </p:txBody>
      </p:sp>
      <p:sp>
        <p:nvSpPr>
          <p:cNvPr id="515" name="Google Shape;515;p4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واسط </a:t>
            </a:r>
            <a:r>
              <a:rPr lang="fa-IR" sz="2800"/>
              <a:t>java.util.concurrent.</a:t>
            </a:r>
            <a:r>
              <a:rPr lang="fa-IR"/>
              <a:t>Callable</a:t>
            </a:r>
            <a:endParaRPr/>
          </a:p>
        </p:txBody>
      </p:sp>
      <p:sp>
        <p:nvSpPr>
          <p:cNvPr id="521" name="Google Shape;521;p45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مشکل واسط Runnable: 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متد run مقدار برگشتی ندارد (void است)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اما گاهی یک عملیات باید یک مقدار محاسبه یا تولید کند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با کمک run این خروجی باید در یک منبع مشترک نوشته شود 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نخی که خروجی عملیات را لازم دارد، باید منتظر پایان آن نخ بماند 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همروندی و دسترسی مشترک نخ‌ها هم باید کنترل شود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Char char="●"/>
            </a:pPr>
            <a:r>
              <a:rPr lang="fa-IR" sz="2400"/>
              <a:t>واسط Callable: واسطی مشابه Runnable که یک عملیات را توصیف می‌کند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Char char="●"/>
            </a:pPr>
            <a:r>
              <a:rPr lang="fa-IR" sz="2400"/>
              <a:t>به جای متد run ، متد call دارد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Char char="●"/>
            </a:pPr>
            <a:r>
              <a:rPr lang="fa-IR" sz="2400"/>
              <a:t>برخلاف run مقداری برمی‌گرداند و ممکن است خطا پرتاب کند</a:t>
            </a:r>
            <a:endParaRPr/>
          </a:p>
        </p:txBody>
      </p:sp>
      <p:sp>
        <p:nvSpPr>
          <p:cNvPr id="522" name="Google Shape;522;p45"/>
          <p:cNvSpPr/>
          <p:nvPr/>
        </p:nvSpPr>
        <p:spPr>
          <a:xfrm>
            <a:off x="152400" y="1013361"/>
            <a:ext cx="4583875" cy="1107996"/>
          </a:xfrm>
          <a:custGeom>
            <a:rect b="b" l="l" r="r" t="t"/>
            <a:pathLst>
              <a:path extrusionOk="0" h="1107996" w="4583875">
                <a:moveTo>
                  <a:pt x="0" y="0"/>
                </a:moveTo>
                <a:lnTo>
                  <a:pt x="4572000" y="0"/>
                </a:lnTo>
                <a:lnTo>
                  <a:pt x="4583875" y="704235"/>
                </a:lnTo>
                <a:lnTo>
                  <a:pt x="0" y="1107996"/>
                </a:lnTo>
                <a:lnTo>
                  <a:pt x="0" y="0"/>
                </a:lnTo>
                <a:close/>
              </a:path>
            </a:pathLst>
          </a:cu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Callable&lt;V&gt;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 call()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واسط </a:t>
            </a:r>
            <a:r>
              <a:rPr lang="fa-IR" sz="2800"/>
              <a:t>java.util.concurrent.</a:t>
            </a:r>
            <a:r>
              <a:rPr lang="fa-IR"/>
              <a:t>Future</a:t>
            </a:r>
            <a:endParaRPr/>
          </a:p>
        </p:txBody>
      </p:sp>
      <p:sp>
        <p:nvSpPr>
          <p:cNvPr id="528" name="Google Shape;528;p46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این واسط خروجی یک عملیات را نشان می‌دهد</a:t>
            </a:r>
            <a:r>
              <a:rPr lang="fa-IR" sz="2500"/>
              <a:t> (که احتمالاً در نخی دیگر اجرا شده)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750"/>
              <a:buFont typeface="Noto Sans Symbols"/>
              <a:buChar char="●"/>
            </a:pPr>
            <a:r>
              <a:rPr lang="fa-IR" sz="2500"/>
              <a:t>متدهایی دارد برای: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بررسی این که آیا عملیات تمام شده است (isCancelled و isDone)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انتظار برای پایان عملیات و دریافت نتیجه عملیات (get)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قطع عملیات (cancel)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بسیاری از کلاس‌های موجود Executor ، متدی با نام submit دارند:</a:t>
            </a:r>
            <a:endParaRPr/>
          </a:p>
          <a:p>
            <a:pPr indent="-15875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2600"/>
          </a:p>
        </p:txBody>
      </p:sp>
      <p:sp>
        <p:nvSpPr>
          <p:cNvPr id="529" name="Google Shape;529;p46"/>
          <p:cNvSpPr/>
          <p:nvPr/>
        </p:nvSpPr>
        <p:spPr>
          <a:xfrm>
            <a:off x="609600" y="4743271"/>
            <a:ext cx="7086600" cy="1446550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ExecutorService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Executor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&lt;T&gt; Future&lt;T&gt; submit(Callable&lt;T&gt;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208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35" name="Google Shape;535;p47"/>
          <p:cNvSpPr/>
          <p:nvPr/>
        </p:nvSpPr>
        <p:spPr>
          <a:xfrm>
            <a:off x="0" y="112216"/>
            <a:ext cx="8763000" cy="2862322"/>
          </a:xfrm>
          <a:prstGeom prst="rect">
            <a:avLst/>
          </a:prstGeom>
          <a:solidFill>
            <a:srgbClr val="D8ECFB"/>
          </a:solidFill>
          <a:ln cap="flat" cmpd="sng" w="9525">
            <a:solidFill>
              <a:srgbClr val="0D55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WordLengthCallable 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Callable&lt;Integer&gt;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private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1" lang="fa-I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WordLengthCallable(String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this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fa-I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Integer call()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36" name="Google Shape;536;p47"/>
          <p:cNvSpPr txBox="1"/>
          <p:nvPr/>
        </p:nvSpPr>
        <p:spPr>
          <a:xfrm>
            <a:off x="8001000" y="762000"/>
            <a:ext cx="914400" cy="7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1" lang="fa-IR" sz="3600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مثال</a:t>
            </a:r>
            <a:endParaRPr b="1" sz="3600" cap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7" name="Google Shape;537;p47"/>
          <p:cNvSpPr/>
          <p:nvPr/>
        </p:nvSpPr>
        <p:spPr>
          <a:xfrm>
            <a:off x="457200" y="2615148"/>
            <a:ext cx="8610600" cy="3785652"/>
          </a:xfrm>
          <a:prstGeom prst="rect">
            <a:avLst/>
          </a:prstGeom>
          <a:solidFill>
            <a:srgbClr val="F1FBF1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ExecutorService 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pool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Executors.</a:t>
            </a:r>
            <a:r>
              <a:rPr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newCachedThreadPool();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Set&lt;Future&lt;Integer&gt;&gt; 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HashSet&lt;&gt;();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String[] 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fa-I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"Ali"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a-I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"Taghi"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a-I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"Naghi"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(String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words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Callable&lt;Integer&gt; 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callable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WordLengthCallable(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word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Future&lt;Integer&gt; 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pool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.submit(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callable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set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(Future&lt;Integer&gt;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b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sum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fa-IR" sz="20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fa-IR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"The sum of lengths is "</a:t>
            </a:r>
            <a:r>
              <a:rPr b="1"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fa-IR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1" i="1" lang="fa-I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38" name="Google Shape;538;p47"/>
          <p:cNvSpPr/>
          <p:nvPr/>
        </p:nvSpPr>
        <p:spPr>
          <a:xfrm>
            <a:off x="8082891" y="5862935"/>
            <a:ext cx="527709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13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4953000" y="92424"/>
            <a:ext cx="2743200" cy="440976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1143000" y="1593324"/>
            <a:ext cx="2057400" cy="387876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4114800" y="4181718"/>
            <a:ext cx="3352800" cy="390282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2" name="Google Shape;542;p47"/>
          <p:cNvSpPr/>
          <p:nvPr/>
        </p:nvSpPr>
        <p:spPr>
          <a:xfrm>
            <a:off x="762000" y="4140346"/>
            <a:ext cx="2209800" cy="390282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3" name="Google Shape;543;p47"/>
          <p:cNvSpPr/>
          <p:nvPr/>
        </p:nvSpPr>
        <p:spPr>
          <a:xfrm>
            <a:off x="1866900" y="5653866"/>
            <a:ext cx="1943100" cy="390282"/>
          </a:xfrm>
          <a:prstGeom prst="roundRect">
            <a:avLst>
              <a:gd fmla="val 16667" name="adj"/>
            </a:avLst>
          </a:prstGeom>
          <a:solidFill>
            <a:srgbClr val="FFFF00">
              <a:alpha val="2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5410200" y="1524000"/>
            <a:ext cx="3505200" cy="7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</a:pPr>
            <a:r>
              <a:rPr b="0" lang="fa-IR" sz="240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می‌خواهیم مجموع طول چند رشته را به صورت چند نخی محاسبه کنیم</a:t>
            </a:r>
            <a:endParaRPr b="0" sz="240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مروری بر واسط‌های Executor</a:t>
            </a:r>
            <a:endParaRPr/>
          </a:p>
        </p:txBody>
      </p:sp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65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t/>
            </a:r>
            <a:endParaRPr sz="40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واسط Executor</a:t>
            </a:r>
            <a:endParaRPr sz="26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دارای متد </a:t>
            </a:r>
            <a:r>
              <a:rPr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execute(Runnable task)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واسط ExecutorService</a:t>
            </a:r>
            <a:endParaRPr sz="2600"/>
          </a:p>
          <a:p>
            <a:pPr indent="-274320" lvl="1" marL="640080" rtl="1" algn="r">
              <a:lnSpc>
                <a:spcPct val="130000"/>
              </a:lnSpc>
              <a:spcBef>
                <a:spcPts val="460"/>
              </a:spcBef>
              <a:spcAft>
                <a:spcPts val="0"/>
              </a:spcAft>
              <a:buSzPts val="1840"/>
              <a:buChar char="⚫"/>
            </a:pPr>
            <a:r>
              <a:rPr lang="fa-IR" sz="2300"/>
              <a:t>دارای متد </a:t>
            </a:r>
            <a:r>
              <a:rPr lang="fa-IR" sz="23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&lt;T&gt; Future&lt;T&gt; submit(Callable&lt;T&gt; task)</a:t>
            </a:r>
            <a:endParaRPr sz="23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واسط ScheduledExecutorService</a:t>
            </a:r>
            <a:endParaRPr sz="26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دارای متد schedule برای زمان‌بندی اجرای یک کار با تأخیر:</a:t>
            </a:r>
            <a:endParaRPr/>
          </a:p>
          <a:p>
            <a:pPr indent="-152400" lvl="1" marL="64008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15875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2600"/>
          </a:p>
        </p:txBody>
      </p:sp>
      <p:pic>
        <p:nvPicPr>
          <p:cNvPr id="551" name="Google Shape;55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364179" cy="3856014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8"/>
          <p:cNvSpPr/>
          <p:nvPr/>
        </p:nvSpPr>
        <p:spPr>
          <a:xfrm>
            <a:off x="457200" y="5486400"/>
            <a:ext cx="8763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&lt;V&gt; ScheduledFuture&lt;V&gt; 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schedule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Callable&lt;V&gt;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callable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delay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TimeUnit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مفهوم ThreadLocal</a:t>
            </a:r>
            <a:endParaRPr/>
          </a:p>
        </p:txBody>
      </p:sp>
      <p:sp>
        <p:nvSpPr>
          <p:cNvPr id="558" name="Google Shape;558;p49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کلاس ThreadLocal: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اشیائی که از این کلاس ایجاد می‌شوند، فقط داخل همان نخ قابل استفاده خواهند بود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حتی اگر دو نخ، یک کد یکسان را اجرا کنند: </a:t>
            </a:r>
            <a:br>
              <a:rPr lang="fa-IR"/>
            </a:br>
            <a:r>
              <a:rPr lang="fa-IR"/>
              <a:t>این دو نخ نمی‌توانند متغیرهای ThreadLocal یکدیگر را بخوانند یا تغییر دهند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وقتی چنین متغیری new می‌شود، عملیات new در هر نخ فقط یک بار اجرا می‌شود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متغیرهای ThreadLocal فقط در محدوده یک نخ استفاده می‌شوند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کاربرد:</a:t>
            </a:r>
            <a:endParaRPr/>
          </a:p>
          <a:p>
            <a:pPr indent="-274345" lvl="1" marL="64008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9999"/>
              <a:buChar char="⚫"/>
            </a:pPr>
            <a:r>
              <a:rPr lang="fa-IR" sz="3100"/>
              <a:t>به‌اشتراک‌گذاری یک داده با بخشی از برنامه که در همین نخ اجرا خواهد شد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به این ترتیب نیازی به کنترل دسترسی همزمان به این متغیر (با قفل و ...) نیست</a:t>
            </a:r>
            <a:br>
              <a:rPr lang="fa-IR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مرور</a:t>
            </a:r>
            <a:endParaRPr sz="3600"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مفهوم نخ (Thread) و برنامه‌نویسی چندنخی (Multi-Thread)</a:t>
            </a:r>
            <a:endParaRPr sz="26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واسط Runnable و کلاس Thread</a:t>
            </a:r>
            <a:endParaRPr sz="26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نحوه ایجاد نخ جدید</a:t>
            </a:r>
            <a:endParaRPr sz="2600"/>
          </a:p>
          <a:p>
            <a:pPr indent="-15875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2600"/>
          </a:p>
          <a:p>
            <a:pPr indent="-13208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حالت‌های نخ‌ها</a:t>
            </a:r>
            <a:endParaRPr sz="26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مفهوم synchronization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820"/>
              <a:buFont typeface="Noto Sans Symbols"/>
              <a:buChar char="●"/>
            </a:pPr>
            <a:r>
              <a:rPr lang="fa-IR" sz="2600"/>
              <a:t>متدهای wait و notify</a:t>
            </a:r>
            <a:endParaRPr sz="2600"/>
          </a:p>
        </p:txBody>
      </p:sp>
      <p:sp>
        <p:nvSpPr>
          <p:cNvPr id="196" name="Google Shape;196;p5"/>
          <p:cNvSpPr/>
          <p:nvPr/>
        </p:nvSpPr>
        <p:spPr>
          <a:xfrm>
            <a:off x="76200" y="3040559"/>
            <a:ext cx="4495800" cy="769441"/>
          </a:xfrm>
          <a:prstGeom prst="rect">
            <a:avLst/>
          </a:prstGeom>
          <a:solidFill>
            <a:srgbClr val="D8ECFB"/>
          </a:solidFill>
          <a:ln cap="flat" cmpd="sng" w="9525">
            <a:solidFill>
              <a:srgbClr val="0D55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MyThread </a:t>
            </a:r>
            <a:r>
              <a:rPr b="0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MyThread();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.start();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2209800" y="3581400"/>
            <a:ext cx="6705600" cy="769441"/>
          </a:xfrm>
          <a:prstGeom prst="rect">
            <a:avLst/>
          </a:prstGeom>
          <a:solidFill>
            <a:srgbClr val="DBFBEC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Thread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Thread(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MyRunnable());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.start();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0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مثال</a:t>
            </a:r>
            <a:endParaRPr/>
          </a:p>
        </p:txBody>
      </p:sp>
      <p:sp>
        <p:nvSpPr>
          <p:cNvPr id="564" name="Google Shape;564;p50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208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565" name="Google Shape;565;p50"/>
          <p:cNvSpPr/>
          <p:nvPr/>
        </p:nvSpPr>
        <p:spPr>
          <a:xfrm>
            <a:off x="152400" y="1066800"/>
            <a:ext cx="8153400" cy="3046988"/>
          </a:xfrm>
          <a:prstGeom prst="rect">
            <a:avLst/>
          </a:prstGeom>
          <a:solidFill>
            <a:srgbClr val="F1FB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 </a:t>
            </a: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Runnable{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ThreadLocal&lt;Integer&gt; </a:t>
            </a:r>
            <a:r>
              <a:rPr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ThreadLocal&lt;&gt;();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   tl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.set(</a:t>
            </a:r>
            <a:r>
              <a:rPr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.get() == </a:t>
            </a: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? 1 : </a:t>
            </a:r>
            <a:r>
              <a:rPr b="1"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.get() + 1);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long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thrID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Thread.</a:t>
            </a:r>
            <a:r>
              <a:rPr b="1" i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currentThread().getId();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System.</a:t>
            </a:r>
            <a:r>
              <a:rPr b="1" i="1"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thrID</a:t>
            </a:r>
            <a:r>
              <a:rPr b="1" i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fa-IR" sz="24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b="1" i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fa-IR" sz="24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tl</a:t>
            </a:r>
            <a:r>
              <a:rPr b="1" i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6" name="Google Shape;566;p50"/>
          <p:cNvSpPr/>
          <p:nvPr/>
        </p:nvSpPr>
        <p:spPr>
          <a:xfrm>
            <a:off x="152400" y="4099426"/>
            <a:ext cx="5181600" cy="2377574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Executor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Task </a:t>
            </a:r>
            <a:r>
              <a:rPr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Task();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fa-IR" sz="24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5; </a:t>
            </a:r>
            <a:r>
              <a:rPr b="1"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e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.execute(</a:t>
            </a:r>
            <a:r>
              <a:rPr lang="fa-IR" sz="2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task</a:t>
            </a: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67" name="Google Shape;567;p50"/>
          <p:cNvSpPr/>
          <p:nvPr/>
        </p:nvSpPr>
        <p:spPr>
          <a:xfrm>
            <a:off x="2438400" y="4192488"/>
            <a:ext cx="6248400" cy="461665"/>
          </a:xfrm>
          <a:prstGeom prst="rect">
            <a:avLst/>
          </a:prstGeom>
          <a:solidFill>
            <a:srgbClr val="E2DDF7"/>
          </a:solidFill>
          <a:ln cap="flat" cmpd="sng" w="9525">
            <a:solidFill>
              <a:srgbClr val="482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Executors.</a:t>
            </a:r>
            <a:r>
              <a:rPr i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newSingleThreadExecutor();</a:t>
            </a:r>
            <a:endParaRPr/>
          </a:p>
        </p:txBody>
      </p:sp>
      <p:sp>
        <p:nvSpPr>
          <p:cNvPr id="568" name="Google Shape;568;p50"/>
          <p:cNvSpPr/>
          <p:nvPr/>
        </p:nvSpPr>
        <p:spPr>
          <a:xfrm>
            <a:off x="2438400" y="4714220"/>
            <a:ext cx="6248400" cy="461665"/>
          </a:xfrm>
          <a:prstGeom prst="rect">
            <a:avLst/>
          </a:prstGeom>
          <a:solidFill>
            <a:srgbClr val="E7CCE7"/>
          </a:solidFill>
          <a:ln cap="flat" cmpd="sng" w="9525">
            <a:solidFill>
              <a:srgbClr val="6D1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Executors.</a:t>
            </a:r>
            <a:r>
              <a:rPr i="1" lang="fa-IR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newFixedThreadPool(10);</a:t>
            </a:r>
            <a:endParaRPr i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9" name="Google Shape;569;p50"/>
          <p:cNvSpPr/>
          <p:nvPr/>
        </p:nvSpPr>
        <p:spPr>
          <a:xfrm>
            <a:off x="8382000" y="2483584"/>
            <a:ext cx="694421" cy="1785104"/>
          </a:xfrm>
          <a:prstGeom prst="rect">
            <a:avLst/>
          </a:prstGeom>
          <a:solidFill>
            <a:srgbClr val="E2DDF7"/>
          </a:solidFill>
          <a:ln cap="flat" cmpd="sng" w="9525">
            <a:solidFill>
              <a:srgbClr val="482C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9:2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9:3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9:4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9:5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0" name="Google Shape;570;p50"/>
          <p:cNvSpPr/>
          <p:nvPr/>
        </p:nvSpPr>
        <p:spPr>
          <a:xfrm>
            <a:off x="8229600" y="4768096"/>
            <a:ext cx="864339" cy="1785104"/>
          </a:xfrm>
          <a:prstGeom prst="rect">
            <a:avLst/>
          </a:prstGeom>
          <a:solidFill>
            <a:srgbClr val="E7CCE7"/>
          </a:solidFill>
          <a:ln cap="flat" cmpd="sng" w="9525">
            <a:solidFill>
              <a:srgbClr val="6D1D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9:1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11:1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13:1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10:1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12:1</a:t>
            </a:r>
            <a:endParaRPr/>
          </a:p>
        </p:txBody>
      </p:sp>
      <p:pic>
        <p:nvPicPr>
          <p:cNvPr id="571" name="Google Shape;5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4191000"/>
            <a:ext cx="381000" cy="875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کوییز</a:t>
            </a:r>
            <a:endParaRPr/>
          </a:p>
        </p:txBody>
      </p:sp>
      <p:sp>
        <p:nvSpPr>
          <p:cNvPr id="577" name="Google Shape;577;p51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"/>
          <p:cNvSpPr/>
          <p:nvPr/>
        </p:nvSpPr>
        <p:spPr>
          <a:xfrm>
            <a:off x="76200" y="76200"/>
            <a:ext cx="7772400" cy="4493538"/>
          </a:xfrm>
          <a:prstGeom prst="rect">
            <a:avLst/>
          </a:prstGeom>
          <a:solidFill>
            <a:srgbClr val="D8EC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SumTask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Callable&lt;Integer&gt;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a-IR" sz="2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SumTask(</a:t>
            </a: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fa-IR" sz="2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2200" u="none" cap="none" strike="noStrike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Integer call() </a:t>
            </a: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throws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Exception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b="1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i="0" lang="fa-IR" sz="22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result</a:t>
            </a:r>
            <a:r>
              <a:rPr b="0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a-IR" sz="2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fa-IR" sz="22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a-IR" sz="2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3" name="Google Shape;583;p52"/>
          <p:cNvSpPr txBox="1"/>
          <p:nvPr>
            <p:ph type="title"/>
          </p:nvPr>
        </p:nvSpPr>
        <p:spPr>
          <a:xfrm>
            <a:off x="4419600" y="3429000"/>
            <a:ext cx="4495800" cy="76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کوییز: خروجی برنامه زیر؟</a:t>
            </a:r>
            <a:endParaRPr/>
          </a:p>
        </p:txBody>
      </p:sp>
      <p:sp>
        <p:nvSpPr>
          <p:cNvPr id="584" name="Google Shape;584;p52"/>
          <p:cNvSpPr/>
          <p:nvPr/>
        </p:nvSpPr>
        <p:spPr>
          <a:xfrm>
            <a:off x="1066800" y="4267200"/>
            <a:ext cx="7924800" cy="2123658"/>
          </a:xfrm>
          <a:prstGeom prst="rect">
            <a:avLst/>
          </a:prstGeom>
          <a:solidFill>
            <a:srgbClr val="E2FBF1"/>
          </a:solidFill>
          <a:ln cap="flat" cmpd="sng" w="9525">
            <a:solidFill>
              <a:srgbClr val="218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ExecutorService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Executors.</a:t>
            </a:r>
            <a:r>
              <a:rPr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newSingleThreadExecutor();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SumTask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sumTask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fa-IR" sz="22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SumTask(10);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Future&lt;Integer&gt;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.submit(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sumTask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future</a:t>
            </a: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fa-IR" sz="220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1" i="1" lang="fa-IR" sz="2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1" i="1" lang="fa-IR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85" name="Google Shape;585;p52"/>
          <p:cNvSpPr/>
          <p:nvPr/>
        </p:nvSpPr>
        <p:spPr>
          <a:xfrm>
            <a:off x="6482691" y="5943600"/>
            <a:ext cx="527709" cy="46166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55</a:t>
            </a:r>
            <a:endParaRPr sz="24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3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مرور مفاهیم تئوری همروندی</a:t>
            </a:r>
            <a:endParaRPr/>
          </a:p>
        </p:txBody>
      </p:sp>
      <p:sp>
        <p:nvSpPr>
          <p:cNvPr id="591" name="Google Shape;591;p53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4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معضلات برنامه‌های همروند</a:t>
            </a:r>
            <a:endParaRPr/>
          </a:p>
        </p:txBody>
      </p:sp>
      <p:sp>
        <p:nvSpPr>
          <p:cNvPr id="597" name="Google Shape;597;p54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دسترسی و تغییر همزمان متغیر مشترک، یکی از معضلات برنامه‌های همروند است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شرايط مسابقه (Race condition)</a:t>
            </a:r>
            <a:br>
              <a:rPr lang="fa-IR" sz="2400"/>
            </a:br>
            <a:r>
              <a:rPr lang="fa-IR" sz="2200"/>
              <a:t>که درباره این معضل و راههای کنترل و جلوگیری از آن صحبت کردیم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اما به واسطه استفاده نابجا یا ناکارامد از امکاناتی مثل lock و synchronized 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نه تنها ممکن است کارایی و سرعت برنامه به شدت افت کند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بلکه ممکن است اشکالات دیگری ایجاد شود، مانند:</a:t>
            </a:r>
            <a:br>
              <a:rPr lang="fa-IR" sz="2400"/>
            </a:br>
            <a:r>
              <a:rPr lang="fa-IR" sz="2400"/>
              <a:t>گرسنگی (Starvation) و بن‌بست (Deadlock)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طراحی یک برنامه همروند باید به‌گونه‌ای باشد که:</a:t>
            </a:r>
            <a:endParaRPr/>
          </a:p>
          <a:p>
            <a:pPr indent="0" lvl="1" marL="36576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fa-IR" sz="2400"/>
              <a:t>1- امکان دسترسی نامناسب به منابع مشترک را ندهد</a:t>
            </a:r>
            <a:endParaRPr/>
          </a:p>
          <a:p>
            <a:pPr indent="0" lvl="1" marL="36576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fa-IR" sz="2400"/>
              <a:t>2- کارایی مناسبی ارائه کند. به‌ویژه از گرسنگی و بن‌بست جلوگیری کند.</a:t>
            </a:r>
            <a:endParaRPr/>
          </a:p>
        </p:txBody>
      </p:sp>
      <p:sp>
        <p:nvSpPr>
          <p:cNvPr id="598" name="Google Shape;598;p54"/>
          <p:cNvSpPr/>
          <p:nvPr/>
        </p:nvSpPr>
        <p:spPr>
          <a:xfrm>
            <a:off x="98493" y="4819471"/>
            <a:ext cx="3178107" cy="1200329"/>
          </a:xfrm>
          <a:prstGeom prst="rect">
            <a:avLst/>
          </a:prstGeom>
          <a:solidFill>
            <a:srgbClr val="DBFBE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a-IR" sz="24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تشخیص امکان و جلوگیری از گرسنگی و بن‌بست در برنامه‌های بزرگ بسيار مشکل است</a:t>
            </a:r>
            <a:endParaRPr i="1"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بن‌بست (deadlock)</a:t>
            </a:r>
            <a:endParaRPr/>
          </a:p>
        </p:txBody>
      </p:sp>
      <p:sp>
        <p:nvSpPr>
          <p:cNvPr id="604" name="Google Shape;604;p55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شرايطی که در آن چند نخ برای همیشه متوقف می‌مانند زیرا منتظر یکدیگرند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چند بخش همروند وجود داشته باشد که هر یک منتظر پایان دیگری باشد</a:t>
            </a:r>
            <a:endParaRPr sz="2800"/>
          </a:p>
          <a:p>
            <a:pPr indent="-274320" lvl="1" marL="640080" rtl="1" algn="r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2080"/>
              <a:buChar char="⚫"/>
            </a:pPr>
            <a:r>
              <a:rPr lang="fa-IR" sz="2600"/>
              <a:t>مثلاً نخ 1 قفل الف را گرفته ولی برای ادامه اجرا منتظر آزاد شدن قفل ب است</a:t>
            </a:r>
            <a:br>
              <a:rPr lang="fa-IR" sz="2600"/>
            </a:br>
            <a:r>
              <a:rPr lang="fa-IR" sz="2600"/>
              <a:t>همزمان نخ 2 قفل ب را گرفته و منتظر آزاد شدن قفل الف است</a:t>
            </a:r>
            <a:endParaRPr sz="2600"/>
          </a:p>
        </p:txBody>
      </p:sp>
      <p:pic>
        <p:nvPicPr>
          <p:cNvPr id="605" name="Google Shape;60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3581400"/>
            <a:ext cx="4126902" cy="2362200"/>
          </a:xfrm>
          <a:prstGeom prst="rect">
            <a:avLst/>
          </a:prstGeom>
          <a:noFill/>
          <a:ln cap="flat" cmpd="sng" w="9525">
            <a:solidFill>
              <a:srgbClr val="0D558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6" name="Google Shape;60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7800" y="4343400"/>
            <a:ext cx="3612037" cy="1990725"/>
          </a:xfrm>
          <a:prstGeom prst="rect">
            <a:avLst/>
          </a:prstGeom>
          <a:noFill/>
          <a:ln cap="flat" cmpd="sng" w="9525">
            <a:solidFill>
              <a:srgbClr val="0D558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گرسنگی (starvation)</a:t>
            </a:r>
            <a:endParaRPr/>
          </a:p>
        </p:txBody>
      </p:sp>
      <p:sp>
        <p:nvSpPr>
          <p:cNvPr id="612" name="Google Shape;612;p56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برخی از نخ‌ها همواره منتظر باشند و هیچ‌وقت نوبت اجرای آن‌ها نشود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مثلاً یک نخ همواره منتظر گرفتن قفل برای ورود به بخش بحرانی بماند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زیرا نخ‌های دیگری همواره زودتر قفل را می‌گیرند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مسأله گرسنگی کمتر از بن‌بست به وجود می‌آید ولی کشف و رفع آن هم پیچیده‌تر است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معمولاً به خاطر الگوریتم‌های ساده (ناکارامد) زمان‌بندی و اولویت‌بندی ناشی می‌شود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سیستم‌های عامل جدید از الگوریتم‌های مناسبی برای زمان‌بندی نخ‌ها استفاده می‌کنند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یک</a:t>
            </a:r>
            <a:r>
              <a:rPr lang="fa-IR" sz="1800"/>
              <a:t> </a:t>
            </a:r>
            <a:r>
              <a:rPr lang="fa-IR" sz="2400"/>
              <a:t>برنامه به خاطر الگوریتم بدوی زمان‌بندی بین نخ‌ها ممکن</a:t>
            </a:r>
            <a:r>
              <a:rPr lang="fa-IR" sz="1600"/>
              <a:t> </a:t>
            </a:r>
            <a:r>
              <a:rPr lang="fa-IR" sz="2400"/>
              <a:t>است ایجاد گرسنگی کند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مثال:</a:t>
            </a:r>
            <a:endParaRPr/>
          </a:p>
          <a:p>
            <a:pPr indent="-16764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sz="2400"/>
          </a:p>
          <a:p>
            <a:pPr indent="-13208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13" name="Google Shape;613;p56"/>
          <p:cNvSpPr/>
          <p:nvPr/>
        </p:nvSpPr>
        <p:spPr>
          <a:xfrm>
            <a:off x="76200" y="5569803"/>
            <a:ext cx="862447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3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نخ‌های خجالتی: تا وقتی منبع مشترک قفل است 10 ثانیه صبر کن، سپس یک کار یک‌دقیقه‌ای</a:t>
            </a:r>
            <a:endParaRPr sz="23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3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نخ‌های بی‌پروا: تا وقتی منبع مشترک قفل است 10 میلی‌ثانیه صبر کن، سپس یک کار یک‌ساعته</a:t>
            </a:r>
            <a:endParaRPr sz="2300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7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مرور چند مفهوم</a:t>
            </a:r>
            <a:endParaRPr/>
          </a:p>
        </p:txBody>
      </p:sp>
      <p:sp>
        <p:nvSpPr>
          <p:cNvPr id="619" name="Google Shape;619;p57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انحصار متقابل (Mutual Exclusion یا Mutex)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انتظار مشغول (Busy Waiting)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1"/>
              </a:spcBef>
              <a:spcAft>
                <a:spcPts val="0"/>
              </a:spcAft>
              <a:buSzPct val="79999"/>
              <a:buChar char="⚫"/>
            </a:pPr>
            <a:r>
              <a:rPr lang="fa-IR" sz="2600"/>
              <a:t>انتظار در متدهایی که دیدیم (مثل wait ، sleep ، lock و ...) این گونه نیستند</a:t>
            </a:r>
            <a:endParaRPr sz="26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شرايط مسابقه (Race Condition)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بخش بحرانی (Critical Section)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منبع مشترک (Shared Resource)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قفل (lock)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مانیتور (Monitor)</a:t>
            </a:r>
            <a:endParaRPr/>
          </a:p>
          <a:p>
            <a:pPr indent="-142748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/>
          </a:p>
          <a:p>
            <a:pPr indent="-142748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8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تمرین عملی</a:t>
            </a:r>
            <a:endParaRPr/>
          </a:p>
        </p:txBody>
      </p:sp>
      <p:sp>
        <p:nvSpPr>
          <p:cNvPr id="625" name="Google Shape;625;p58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9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تمرین</a:t>
            </a:r>
            <a:endParaRPr/>
          </a:p>
        </p:txBody>
      </p:sp>
      <p:sp>
        <p:nvSpPr>
          <p:cNvPr id="631" name="Google Shape;631;p59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●"/>
            </a:pPr>
            <a:r>
              <a:rPr lang="fa-IR"/>
              <a:t>مشاهده برنامه‌های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lang="fa-IR"/>
              <a:t>ProducerConsumer1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lang="fa-IR"/>
              <a:t>ProducerConsumer2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Char char="●"/>
            </a:pPr>
            <a:r>
              <a:rPr lang="fa-IR"/>
              <a:t>ProducerConsumer3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 sz="3600"/>
              <a:t>امکانات سطح بالا برای </a:t>
            </a:r>
            <a:r>
              <a:rPr lang="fa-IR" sz="3600">
                <a:latin typeface="Arial"/>
                <a:ea typeface="Arial"/>
                <a:cs typeface="Arial"/>
                <a:sym typeface="Arial"/>
              </a:rPr>
              <a:t>همروندی</a:t>
            </a:r>
            <a:endParaRPr sz="3600"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امکاناتی برای مدیریت دسترسی همزمان به اشیاء مشترک دیدیم:</a:t>
            </a:r>
            <a:endParaRPr/>
          </a:p>
          <a:p>
            <a:pPr indent="-274320" lvl="1" marL="640080" rtl="0" algn="l">
              <a:lnSpc>
                <a:spcPct val="130000"/>
              </a:lnSpc>
              <a:spcBef>
                <a:spcPts val="434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synchronized, wait, notify, …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این موارد، امکاناتی سطح پایین هستند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از نسخه 5 جاوا ، برخی امکانات سطح بالا و جدید برای مدیریت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همروندی</a:t>
            </a:r>
            <a:r>
              <a:rPr lang="fa-IR"/>
              <a:t> اضافه شد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High-level concurrency APIs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این امکانات در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بسته‌ی</a:t>
            </a:r>
            <a:r>
              <a:rPr lang="fa-IR"/>
              <a:t> </a:t>
            </a:r>
            <a:r>
              <a:rPr b="1" lang="fa-IR"/>
              <a:t>java.util.concurrent</a:t>
            </a:r>
            <a:r>
              <a:rPr lang="fa-IR"/>
              <a:t>  قرار دارند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معمولاً کارایی بهتری به نسبت امکانات قدیمی دارند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از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پردازنده‌های</a:t>
            </a:r>
            <a:r>
              <a:rPr lang="fa-IR"/>
              <a:t>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چندهسته‌ای</a:t>
            </a:r>
            <a:r>
              <a:rPr lang="fa-IR"/>
              <a:t> امروزی به خوبی بهره </a:t>
            </a:r>
            <a:r>
              <a:rPr lang="fa-IR">
                <a:latin typeface="Arial"/>
                <a:ea typeface="Arial"/>
                <a:cs typeface="Arial"/>
                <a:sym typeface="Arial"/>
              </a:rPr>
              <a:t>می‌برند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Char char="●"/>
            </a:pPr>
            <a:r>
              <a:rPr lang="fa-IR"/>
              <a:t>در بسياری از کاربردها، برنامه‌نویسی را ساده‌تر می‌کنند</a:t>
            </a:r>
            <a:endParaRPr/>
          </a:p>
          <a:p>
            <a:pPr indent="-274345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ct val="79999"/>
              <a:buChar char="⚫"/>
            </a:pPr>
            <a:r>
              <a:rPr lang="fa-IR" sz="3100"/>
              <a:t>برای کاربردهای متنوع، امکانات متفاوت و متنوعی ایجاد شده است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0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جمع‌بندی</a:t>
            </a:r>
            <a:endParaRPr/>
          </a:p>
        </p:txBody>
      </p:sp>
      <p:sp>
        <p:nvSpPr>
          <p:cNvPr id="637" name="Google Shape;637;p60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جمع‌بندی</a:t>
            </a:r>
            <a:endParaRPr/>
          </a:p>
        </p:txBody>
      </p:sp>
      <p:sp>
        <p:nvSpPr>
          <p:cNvPr id="643" name="Google Shape;643;p61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کلاس‌های thread-safe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امکانات جدید در جاوا در زمینه برنامه‌های همروند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ظرف‌های همروند (concurrent collections)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اشیاء هماهنگ‌کننده (syncrhonizers)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اشیاء قفل (Lock)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متغیرهای اتمیک (atomic)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اجراگر (Executor)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خزانه نخ (thread pool)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76"/>
              </a:spcBef>
              <a:spcAft>
                <a:spcPts val="0"/>
              </a:spcAft>
              <a:buSzPct val="80000"/>
              <a:buChar char="⚫"/>
            </a:pPr>
            <a:r>
              <a:rPr lang="fa-IR"/>
              <a:t>واسط‌های Callable و Future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/>
              <a:t>مفهوم گرسنگی و بن‌بست</a:t>
            </a:r>
            <a:endParaRPr/>
          </a:p>
          <a:p>
            <a:pPr indent="-153416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/>
          </a:p>
          <a:p>
            <a:pPr indent="-153416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/>
          </a:p>
          <a:p>
            <a:pPr indent="-153416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644" name="Google Shape;64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76200"/>
            <a:ext cx="1562100" cy="1753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2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مطالعه کنيد</a:t>
            </a:r>
            <a:endParaRPr/>
          </a:p>
        </p:txBody>
      </p:sp>
      <p:sp>
        <p:nvSpPr>
          <p:cNvPr id="650" name="Google Shape;650;p62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فصل 23 کتاب دايتل</a:t>
            </a:r>
            <a:r>
              <a:rPr lang="fa-IR" sz="2700"/>
              <a:t> </a:t>
            </a:r>
            <a:r>
              <a:rPr lang="fa-IR" sz="2600">
                <a:solidFill>
                  <a:srgbClr val="000000"/>
                </a:solidFill>
              </a:rPr>
              <a:t>Java How to Program (Deitel &amp; Deitel)</a:t>
            </a:r>
            <a:endParaRPr/>
          </a:p>
          <a:p>
            <a:pPr indent="-13208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سایر منابع:</a:t>
            </a:r>
            <a:endParaRPr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10"/>
              <a:buChar char="●"/>
            </a:pPr>
            <a:r>
              <a:rPr lang="fa-IR" sz="2300" u="sng">
                <a:solidFill>
                  <a:schemeClr val="hlink"/>
                </a:solidFill>
                <a:hlinkClick r:id="rId3"/>
              </a:rPr>
              <a:t>https://docs.oracle.com/javase/tutorial/essential/concurrency/</a:t>
            </a:r>
            <a:endParaRPr sz="2300"/>
          </a:p>
          <a:p>
            <a:pPr indent="-274320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10"/>
              <a:buChar char="●"/>
            </a:pPr>
            <a:r>
              <a:rPr lang="fa-IR" sz="2300" u="sng">
                <a:solidFill>
                  <a:schemeClr val="hlink"/>
                </a:solidFill>
                <a:hlinkClick r:id="rId4"/>
              </a:rPr>
              <a:t>http://tutorials.jenkov.com/java-concurrency</a:t>
            </a:r>
            <a:endParaRPr sz="2300"/>
          </a:p>
          <a:p>
            <a:pPr indent="-172085" lvl="0" marL="27432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sz="2300"/>
          </a:p>
        </p:txBody>
      </p:sp>
      <p:pic>
        <p:nvPicPr>
          <p:cNvPr id="651" name="Google Shape;651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1887039"/>
            <a:ext cx="41148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3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تمرين</a:t>
            </a:r>
            <a:endParaRPr/>
          </a:p>
        </p:txBody>
      </p:sp>
      <p:sp>
        <p:nvSpPr>
          <p:cNvPr id="657" name="Google Shape;657;p63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مسأله تولیدکننده/مصرف‌کننده را با کمک سمافور در حالتی پیاده‌سازی کنید</a:t>
            </a:r>
            <a:br>
              <a:rPr lang="fa-IR" sz="2800"/>
            </a:br>
            <a:r>
              <a:rPr lang="fa-IR" sz="2800"/>
              <a:t>که اندازه بافر (مخزن) هم محدود باشد</a:t>
            </a:r>
            <a:endParaRPr sz="2400"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چند نخ تولیدکننده و چند نخ مصرف‌کننده ایجاد کنید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برنامه‌ای چندنخی بنویسید که بن‌بست ایجاد کند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برنامه‌ای چندنخی بنویسید که گرسنگی ایجاد کند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Char char="●"/>
            </a:pPr>
            <a:r>
              <a:rPr lang="fa-IR" sz="2800"/>
              <a:t>از کلاس HashMap در یک برنامه چندنخی استفاده کنید و نشان دهید که این کلاس thread-safe نیست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از ConcurrentHashMap استفاده کنید و نشان دهید مشکل برطرف می‌شود</a:t>
            </a:r>
            <a:endParaRPr sz="2400"/>
          </a:p>
          <a:p>
            <a:pPr indent="-1498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1498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  <a:p>
            <a:pPr indent="-14986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6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4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جستجو کنيد و بخوانيد</a:t>
            </a:r>
            <a:endParaRPr/>
          </a:p>
        </p:txBody>
      </p:sp>
      <p:sp>
        <p:nvSpPr>
          <p:cNvPr id="663" name="Google Shape;663;p64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در جاوا 8 چه امکانات مهم و مفیدی برای برنامه‌نویسی چندنخی اضافه شده است؟</a:t>
            </a:r>
            <a:endParaRPr/>
          </a:p>
          <a:p>
            <a:pPr indent="-274320" lvl="1" marL="64008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Parallel Streams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واسط Condition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کلاس جدید ForkJoinPool (از جاوای 7)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متغیرهای volatile (کلیدواژه volatile)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مسأله غذاخوردن فلاسفه (Dining Philosophers Problem)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مفهوم livelock و تفاوت آن با گرسنگی و بن‌بست</a:t>
            </a:r>
            <a:endParaRPr sz="2400"/>
          </a:p>
          <a:p>
            <a:pPr indent="-152400" lvl="1" marL="64008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  <p:pic>
        <p:nvPicPr>
          <p:cNvPr id="664" name="Google Shape;66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76200"/>
            <a:ext cx="1828800" cy="1216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3581400"/>
            <a:ext cx="1289643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5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پايان</a:t>
            </a:r>
            <a:endParaRPr/>
          </a:p>
        </p:txBody>
      </p:sp>
      <p:sp>
        <p:nvSpPr>
          <p:cNvPr id="671" name="Google Shape;671;p65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</a:pPr>
            <a:r>
              <a:rPr lang="fa-IR"/>
              <a:t>کلاس‌های Thread-safe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مفهوم Thread-safe</a:t>
            </a:r>
            <a:endParaRPr sz="3600"/>
          </a:p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برخی از کلاس‌ها، thread-safe هستند: ایمن در همروندی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استفاده از اشیاء این کلاس‌ها به صورت همروند، ایمن است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از اشیاء این کلاس‌ها می‌توانیم به طور مشترک در چند نخ استفاده کنیم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برای استفاده از این اشیاء در چند نخ همزمان، نیازی به قفل یا synchronized نیست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920"/>
              <a:buChar char="⚫"/>
            </a:pPr>
            <a:r>
              <a:rPr lang="fa-IR" sz="2400"/>
              <a:t>تمهیدات لازم در داخل همان کلاس پیاده‌سازی شده است</a:t>
            </a:r>
            <a:endParaRPr sz="2400"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1680"/>
              <a:buFont typeface="Noto Sans Symbols"/>
              <a:buChar char="●"/>
            </a:pPr>
            <a:r>
              <a:rPr lang="fa-IR" sz="2400"/>
              <a:t>مثال:</a:t>
            </a:r>
            <a:endParaRPr/>
          </a:p>
        </p:txBody>
      </p:sp>
      <p:graphicFrame>
        <p:nvGraphicFramePr>
          <p:cNvPr id="216" name="Google Shape;216;p8"/>
          <p:cNvGraphicFramePr/>
          <p:nvPr/>
        </p:nvGraphicFramePr>
        <p:xfrm>
          <a:off x="990600" y="4541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{AEEB0069-1ED3-4BDF-872B-C04E1080D699}</a:tableStyleId>
              </a:tblPr>
              <a:tblGrid>
                <a:gridCol w="3054025"/>
                <a:gridCol w="3956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entury Schoolbook"/>
                        <a:buNone/>
                      </a:pPr>
                      <a:r>
                        <a:rPr lang="fa-IR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ناایمن</a:t>
                      </a:r>
                      <a:r>
                        <a:rPr lang="fa-IR" sz="2200" u="none" cap="none" strike="noStrike"/>
                        <a:t> در </a:t>
                      </a:r>
                      <a:r>
                        <a:rPr lang="fa-IR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همروندی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entury Schoolbook"/>
                        <a:buNone/>
                      </a:pPr>
                      <a:r>
                        <a:rPr lang="fa-IR" sz="2200" u="none" cap="none" strike="noStrike"/>
                        <a:t>ایمن در </a:t>
                      </a:r>
                      <a:r>
                        <a:rPr lang="fa-IR" sz="2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همروندی</a:t>
                      </a:r>
                      <a:r>
                        <a:rPr lang="fa-IR" sz="2200" u="none" cap="none" strike="noStrike"/>
                        <a:t>  (Thread-safe)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200" u="none" cap="none" strike="noStrike"/>
                        <a:t>ArrayList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200" u="none" cap="none" strike="noStrike"/>
                        <a:t>Vector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200" u="none" cap="none" strike="noStrike"/>
                        <a:t>HashMap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200" u="none" cap="none" strike="noStrike"/>
                        <a:t>ConcurrentHashMap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entury Schoolbook"/>
                        <a:buNone/>
                      </a:pPr>
                      <a:r>
                        <a:rPr lang="fa-IR" sz="2200" u="none" cap="none" strike="noStrike"/>
                        <a:t>StringBuilder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a-IR" sz="2200" u="none" cap="none" strike="noStrike"/>
                        <a:t>StringBuffer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type="title"/>
          </p:nvPr>
        </p:nvSpPr>
        <p:spPr>
          <a:xfrm>
            <a:off x="152400" y="2286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lang="fa-IR"/>
              <a:t>چند نکته</a:t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152400" y="11430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1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 sz="3000"/>
              <a:t>کلاس‌های معمولی بهترند یا معادل thread-safe آن‌ها؟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1"/>
              </a:spcBef>
              <a:spcAft>
                <a:spcPts val="0"/>
              </a:spcAft>
              <a:buSzPct val="79999"/>
              <a:buChar char="⚫"/>
            </a:pPr>
            <a:r>
              <a:rPr lang="fa-IR" sz="2600"/>
              <a:t>مثلاً بهتر نیست همیشه به جای ArrayList  از Vector استفاده کنیم؟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1"/>
              </a:spcBef>
              <a:spcAft>
                <a:spcPts val="0"/>
              </a:spcAft>
              <a:buSzPct val="79999"/>
              <a:buChar char="⚫"/>
            </a:pPr>
            <a:r>
              <a:rPr lang="fa-IR" sz="2600"/>
              <a:t>خیر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1"/>
              </a:spcBef>
              <a:spcAft>
                <a:spcPts val="0"/>
              </a:spcAft>
              <a:buSzPct val="79999"/>
              <a:buChar char="⚫"/>
            </a:pPr>
            <a:r>
              <a:rPr lang="fa-IR" sz="2600"/>
              <a:t>اگر نیاز به استفاده مشترک از یک شیء در چند نخ نداریم، کلاس‌های معمولی کاراترند</a:t>
            </a:r>
            <a:endParaRPr sz="2600"/>
          </a:p>
          <a:p>
            <a:pPr indent="-274320" lvl="1" marL="640080" rtl="1" algn="r">
              <a:lnSpc>
                <a:spcPct val="130000"/>
              </a:lnSpc>
              <a:spcBef>
                <a:spcPts val="444"/>
              </a:spcBef>
              <a:spcAft>
                <a:spcPts val="0"/>
              </a:spcAft>
              <a:buSzPct val="80000"/>
              <a:buChar char="⚫"/>
            </a:pPr>
            <a:r>
              <a:rPr lang="fa-IR" sz="2400"/>
              <a:t>تمهیداتی</a:t>
            </a:r>
            <a:r>
              <a:rPr lang="fa-IR" sz="1900"/>
              <a:t> </a:t>
            </a:r>
            <a:r>
              <a:rPr lang="fa-IR" sz="2400"/>
              <a:t>که</a:t>
            </a:r>
            <a:r>
              <a:rPr lang="fa-IR" sz="1700"/>
              <a:t> </a:t>
            </a:r>
            <a:r>
              <a:rPr lang="fa-IR" sz="2400"/>
              <a:t>برای </a:t>
            </a:r>
            <a:r>
              <a:rPr lang="fa-IR" sz="2200"/>
              <a:t>thread-safety </a:t>
            </a:r>
            <a:r>
              <a:rPr lang="fa-IR" sz="2400"/>
              <a:t>پیاده</a:t>
            </a:r>
            <a:r>
              <a:rPr lang="fa-IR" sz="1500"/>
              <a:t> </a:t>
            </a:r>
            <a:r>
              <a:rPr lang="fa-IR" sz="2400"/>
              <a:t>شده (مثل</a:t>
            </a:r>
            <a:r>
              <a:rPr lang="fa-IR" sz="1500"/>
              <a:t> </a:t>
            </a:r>
            <a:r>
              <a:rPr lang="fa-IR" sz="2200"/>
              <a:t>synchronized</a:t>
            </a:r>
            <a:r>
              <a:rPr lang="fa-IR" sz="2400"/>
              <a:t>) اجرا را کندتر</a:t>
            </a:r>
            <a:r>
              <a:rPr lang="fa-IR" sz="1200"/>
              <a:t> </a:t>
            </a:r>
            <a:r>
              <a:rPr lang="fa-IR" sz="2400"/>
              <a:t>می‌کند </a:t>
            </a:r>
            <a:endParaRPr/>
          </a:p>
          <a:p>
            <a:pPr indent="-274320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Char char="●"/>
            </a:pPr>
            <a:r>
              <a:rPr lang="fa-IR" sz="3000"/>
              <a:t>اشیاء تغییرناپذیر (immutable) همواره thread-safe هستند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1"/>
              </a:spcBef>
              <a:spcAft>
                <a:spcPts val="0"/>
              </a:spcAft>
              <a:buSzPct val="79999"/>
              <a:buChar char="⚫"/>
            </a:pPr>
            <a:r>
              <a:rPr lang="fa-IR" sz="2600"/>
              <a:t>ويژگی‌های اشیاء تغییرناپذیر بعد از ساخت این اشیاء قابل تغییر نیست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1"/>
              </a:spcBef>
              <a:spcAft>
                <a:spcPts val="0"/>
              </a:spcAft>
              <a:buSzPct val="79999"/>
              <a:buChar char="⚫"/>
            </a:pPr>
            <a:r>
              <a:rPr lang="fa-IR" sz="2600"/>
              <a:t>مثلاً setter ندارند. مانند: String و Integer </a:t>
            </a:r>
            <a:endParaRPr/>
          </a:p>
          <a:p>
            <a:pPr indent="-274320" lvl="1" marL="640080" rtl="1" algn="r">
              <a:lnSpc>
                <a:spcPct val="130000"/>
              </a:lnSpc>
              <a:spcBef>
                <a:spcPts val="481"/>
              </a:spcBef>
              <a:spcAft>
                <a:spcPts val="0"/>
              </a:spcAft>
              <a:buSzPct val="79999"/>
              <a:buChar char="⚫"/>
            </a:pPr>
            <a:r>
              <a:rPr lang="fa-IR" sz="2600"/>
              <a:t>امکان تغییر وضعیت آن‌ها وجود ندارد: استفاده از آن‌ها در چند نخ همزمان ایمن است</a:t>
            </a:r>
            <a:endParaRPr/>
          </a:p>
          <a:p>
            <a:pPr indent="-150971" lvl="0" marL="274320" rtl="1" algn="r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Violet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el">
  <a:themeElements>
    <a:clrScheme name="Violet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hadi</dc:creator>
</cp:coreProperties>
</file>