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bookmarkIdSeed="2">
  <p:sldMasterIdLst>
    <p:sldMasterId id="2147483684" r:id="rId1"/>
  </p:sldMasterIdLst>
  <p:notesMasterIdLst>
    <p:notesMasterId r:id="rId63"/>
  </p:notesMasterIdLst>
  <p:sldIdLst>
    <p:sldId id="256" r:id="rId2"/>
    <p:sldId id="368" r:id="rId3"/>
    <p:sldId id="883" r:id="rId4"/>
    <p:sldId id="884" r:id="rId5"/>
    <p:sldId id="930" r:id="rId6"/>
    <p:sldId id="887" r:id="rId7"/>
    <p:sldId id="931" r:id="rId8"/>
    <p:sldId id="885" r:id="rId9"/>
    <p:sldId id="892" r:id="rId10"/>
    <p:sldId id="896" r:id="rId11"/>
    <p:sldId id="898" r:id="rId12"/>
    <p:sldId id="880" r:id="rId13"/>
    <p:sldId id="899" r:id="rId14"/>
    <p:sldId id="897" r:id="rId15"/>
    <p:sldId id="901" r:id="rId16"/>
    <p:sldId id="902" r:id="rId17"/>
    <p:sldId id="904" r:id="rId18"/>
    <p:sldId id="907" r:id="rId19"/>
    <p:sldId id="903" r:id="rId20"/>
    <p:sldId id="908" r:id="rId21"/>
    <p:sldId id="881" r:id="rId22"/>
    <p:sldId id="882" r:id="rId23"/>
    <p:sldId id="909" r:id="rId24"/>
    <p:sldId id="912" r:id="rId25"/>
    <p:sldId id="900" r:id="rId26"/>
    <p:sldId id="948" r:id="rId27"/>
    <p:sldId id="910" r:id="rId28"/>
    <p:sldId id="921" r:id="rId29"/>
    <p:sldId id="915" r:id="rId30"/>
    <p:sldId id="941" r:id="rId31"/>
    <p:sldId id="845" r:id="rId32"/>
    <p:sldId id="942" r:id="rId33"/>
    <p:sldId id="920" r:id="rId34"/>
    <p:sldId id="940" r:id="rId35"/>
    <p:sldId id="922" r:id="rId36"/>
    <p:sldId id="944" r:id="rId37"/>
    <p:sldId id="946" r:id="rId38"/>
    <p:sldId id="947" r:id="rId39"/>
    <p:sldId id="933" r:id="rId40"/>
    <p:sldId id="924" r:id="rId41"/>
    <p:sldId id="923" r:id="rId42"/>
    <p:sldId id="929" r:id="rId43"/>
    <p:sldId id="943" r:id="rId44"/>
    <p:sldId id="949" r:id="rId45"/>
    <p:sldId id="952" r:id="rId46"/>
    <p:sldId id="939" r:id="rId47"/>
    <p:sldId id="938" r:id="rId48"/>
    <p:sldId id="936" r:id="rId49"/>
    <p:sldId id="937" r:id="rId50"/>
    <p:sldId id="855" r:id="rId51"/>
    <p:sldId id="925" r:id="rId52"/>
    <p:sldId id="927" r:id="rId53"/>
    <p:sldId id="928" r:id="rId54"/>
    <p:sldId id="640" r:id="rId55"/>
    <p:sldId id="829" r:id="rId56"/>
    <p:sldId id="388" r:id="rId57"/>
    <p:sldId id="634" r:id="rId58"/>
    <p:sldId id="635" r:id="rId59"/>
    <p:sldId id="391" r:id="rId60"/>
    <p:sldId id="392" r:id="rId61"/>
    <p:sldId id="271" r:id="rId62"/>
  </p:sldIdLst>
  <p:sldSz cx="9144000" cy="6858000" type="screen4x3"/>
  <p:notesSz cx="6858000" cy="9144000"/>
  <p:embeddedFontLst>
    <p:embeddedFont>
      <p:font typeface="IranNastaliq" panose="02020505000000020003" pitchFamily="18" charset="0"/>
      <p:regular r:id="rId64"/>
    </p:embeddedFont>
    <p:embeddedFont>
      <p:font typeface="B Nazanin" panose="00000400000000000000" pitchFamily="2" charset="-78"/>
      <p:regular r:id="rId65"/>
      <p:bold r:id="rId66"/>
    </p:embeddedFont>
    <p:embeddedFont>
      <p:font typeface="B Traffic" panose="00000400000000000000" pitchFamily="2" charset="-78"/>
      <p:regular r:id="rId67"/>
      <p:bold r:id="rId68"/>
    </p:embeddedFont>
    <p:embeddedFont>
      <p:font typeface="Century Schoolbook" panose="020B0604020202020204" charset="0"/>
      <p:regular r:id="rId69"/>
      <p:bold r:id="rId70"/>
      <p:italic r:id="rId71"/>
      <p:boldItalic r:id="rId72"/>
    </p:embeddedFont>
    <p:embeddedFont>
      <p:font typeface="Calibri" panose="020F0502020204030204" pitchFamily="34" charset="0"/>
      <p:regular r:id="rId73"/>
      <p:bold r:id="rId74"/>
      <p:italic r:id="rId75"/>
      <p:boldItalic r:id="rId76"/>
    </p:embeddedFont>
    <p:embeddedFont>
      <p:font typeface="B Titr" panose="00000700000000000000" pitchFamily="2" charset="-78"/>
      <p:bold r:id="rId77"/>
    </p:embeddedFont>
    <p:embeddedFont>
      <p:font typeface="Consolas" panose="020B0609020204030204" pitchFamily="49" charset="0"/>
      <p:regular r:id="rId78"/>
      <p:bold r:id="rId79"/>
      <p:italic r:id="rId80"/>
      <p:boldItalic r:id="rId81"/>
    </p:embeddedFont>
    <p:embeddedFont>
      <p:font typeface="Wingdings 2" panose="05020102010507070707" pitchFamily="18" charset="2"/>
      <p:regular r:id="rId8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F6A"/>
    <a:srgbClr val="EDF6FD"/>
    <a:srgbClr val="FDDFD9"/>
    <a:srgbClr val="E2FBF1"/>
    <a:srgbClr val="F7D8FC"/>
    <a:srgbClr val="F1FBF1"/>
    <a:srgbClr val="DBFBE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87604" autoAdjust="0"/>
  </p:normalViewPr>
  <p:slideViewPr>
    <p:cSldViewPr>
      <p:cViewPr varScale="1">
        <p:scale>
          <a:sx n="76" d="100"/>
          <a:sy n="76" d="100"/>
        </p:scale>
        <p:origin x="35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1.fntdata"/><Relationship Id="rId79" Type="http://schemas.openxmlformats.org/officeDocument/2006/relationships/font" Target="fonts/font1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9.fntdata"/><Relationship Id="rId80" Type="http://schemas.openxmlformats.org/officeDocument/2006/relationships/font" Target="fonts/font17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font" Target="fonts/font15.fntdata"/><Relationship Id="rId81" Type="http://schemas.openxmlformats.org/officeDocument/2006/relationships/font" Target="fonts/font18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font" Target="fonts/font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3.fntdata"/><Relationship Id="rId61" Type="http://schemas.openxmlformats.org/officeDocument/2006/relationships/slide" Target="slides/slide60.xml"/><Relationship Id="rId82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3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29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48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7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48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12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21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59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45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1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33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5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30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7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66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9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9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800" b="1">
                <a:solidFill>
                  <a:schemeClr val="tx2"/>
                </a:solidFill>
                <a:cs typeface="B Titr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239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AE72C04-2080-4184-B64A-98A4787452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699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60198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بازتاب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00" y="228600"/>
            <a:ext cx="2057400" cy="2895600"/>
          </a:xfrm>
        </p:spPr>
        <p:txBody>
          <a:bodyPr>
            <a:normAutofit/>
          </a:bodyPr>
          <a:lstStyle>
            <a:lvl1pPr>
              <a:defRPr sz="36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763000" cy="62484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562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؟؟؟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r">
              <a:buNone/>
              <a:defRPr sz="30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86800" y="6400800"/>
            <a:ext cx="45720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3000" b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cup.ir/javacu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tutorials.jenkov.com/java-reflection/index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بازتاب</a:t>
            </a:r>
            <a:br>
              <a:rPr lang="fa-IR" dirty="0" smtClean="0"/>
            </a:b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صادق</a:t>
            </a:r>
            <a:r>
              <a:rPr lang="fa-IR" sz="2400" dirty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 علی‌اکبری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77263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انجمن جاواکاپ تقدیم </a:t>
            </a:r>
            <a:r>
              <a:rPr lang="fa-IR" dirty="0" err="1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می‌کند</a:t>
            </a:r>
            <a:endParaRPr lang="fa-IR" dirty="0" smtClean="0">
              <a:solidFill>
                <a:schemeClr val="accent4">
                  <a:lumMod val="50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endParaRPr lang="fa-IR" dirty="0" smtClean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r>
              <a:rPr lang="fa-IR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دوره برنامه‌نويسی جاوا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26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عملگر</a:t>
            </a:r>
            <a:r>
              <a:rPr lang="fa-IR" dirty="0" smtClean="0"/>
              <a:t> </a:t>
            </a:r>
            <a:r>
              <a:rPr lang="en-US" dirty="0" err="1" smtClean="0"/>
              <a:t>instanceof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cap="none" dirty="0" smtClean="0"/>
              <a:t>عملگر </a:t>
            </a:r>
            <a:r>
              <a:rPr lang="en-US" cap="none" dirty="0" err="1" smtClean="0"/>
              <a:t>instanceof</a:t>
            </a:r>
            <a:endParaRPr lang="en-US" b="1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این </a:t>
            </a:r>
            <a:r>
              <a:rPr lang="fa-IR" dirty="0" err="1" smtClean="0"/>
              <a:t>عملگر</a:t>
            </a:r>
            <a:r>
              <a:rPr lang="fa-IR" dirty="0" smtClean="0"/>
              <a:t> مشخص می‌کند که آیا یک شیء، </a:t>
            </a:r>
            <a:r>
              <a:rPr lang="fa-IR" dirty="0" err="1" smtClean="0"/>
              <a:t>نمونه‌ای</a:t>
            </a:r>
            <a:r>
              <a:rPr lang="fa-IR" dirty="0" smtClean="0"/>
              <a:t> از یک نوع هست یا خیر</a:t>
            </a:r>
          </a:p>
          <a:p>
            <a:pPr lvl="1"/>
            <a:r>
              <a:rPr lang="fa-IR" dirty="0" smtClean="0"/>
              <a:t>مقداری از نوع </a:t>
            </a:r>
            <a:r>
              <a:rPr lang="en-US" dirty="0" err="1" smtClean="0"/>
              <a:t>boolean</a:t>
            </a:r>
            <a:r>
              <a:rPr lang="fa-IR" dirty="0" smtClean="0"/>
              <a:t> </a:t>
            </a:r>
            <a:r>
              <a:rPr lang="fa-IR" dirty="0" err="1" smtClean="0"/>
              <a:t>برمی‌گرداند</a:t>
            </a:r>
            <a:endParaRPr lang="fa-IR" dirty="0" smtClean="0"/>
          </a:p>
          <a:p>
            <a:r>
              <a:rPr lang="fa-IR" sz="3100" dirty="0"/>
              <a:t>یک شیء (</a:t>
            </a:r>
            <a:r>
              <a:rPr lang="en-US" sz="3100" dirty="0"/>
              <a:t>a</a:t>
            </a:r>
            <a:r>
              <a:rPr lang="fa-IR" sz="3100" dirty="0"/>
              <a:t>) و یک </a:t>
            </a:r>
            <a:r>
              <a:rPr lang="fa-IR" sz="3100" dirty="0" smtClean="0"/>
              <a:t>کلاس و یا واسط (</a:t>
            </a:r>
            <a:r>
              <a:rPr lang="en-US" sz="3100" dirty="0"/>
              <a:t>Type</a:t>
            </a:r>
            <a:r>
              <a:rPr lang="fa-IR" sz="3100" dirty="0"/>
              <a:t>) </a:t>
            </a:r>
            <a:r>
              <a:rPr lang="fa-IR" sz="3100" dirty="0" err="1"/>
              <a:t>می‌گیرد</a:t>
            </a:r>
            <a:endParaRPr lang="fa-IR" sz="3100" dirty="0"/>
          </a:p>
          <a:p>
            <a:pPr lvl="1"/>
            <a:r>
              <a:rPr lang="fa-IR" dirty="0"/>
              <a:t>اگر </a:t>
            </a:r>
            <a:r>
              <a:rPr lang="en-US" dirty="0"/>
              <a:t>a</a:t>
            </a:r>
            <a:r>
              <a:rPr lang="fa-IR" dirty="0"/>
              <a:t> </a:t>
            </a:r>
            <a:r>
              <a:rPr lang="fa-IR" dirty="0" err="1"/>
              <a:t>نمونه‌ای</a:t>
            </a:r>
            <a:r>
              <a:rPr lang="fa-IR" dirty="0"/>
              <a:t> از </a:t>
            </a:r>
            <a:r>
              <a:rPr lang="fa-IR" dirty="0" smtClean="0"/>
              <a:t>نوع </a:t>
            </a:r>
            <a:r>
              <a:rPr lang="en-US" dirty="0"/>
              <a:t>Type</a:t>
            </a:r>
            <a:r>
              <a:rPr lang="fa-IR" dirty="0"/>
              <a:t> (یا </a:t>
            </a:r>
            <a:r>
              <a:rPr lang="fa-IR" dirty="0" err="1"/>
              <a:t>زیرکلاس</a:t>
            </a:r>
            <a:r>
              <a:rPr lang="fa-IR" dirty="0"/>
              <a:t> آن) باشد، </a:t>
            </a:r>
            <a:r>
              <a:rPr lang="en-US" dirty="0"/>
              <a:t>true</a:t>
            </a:r>
            <a:r>
              <a:rPr lang="fa-IR" dirty="0"/>
              <a:t> </a:t>
            </a:r>
            <a:r>
              <a:rPr lang="fa-IR" dirty="0" err="1"/>
              <a:t>برمی‌گرداند</a:t>
            </a:r>
            <a:endParaRPr lang="fa-IR" dirty="0"/>
          </a:p>
          <a:p>
            <a:pPr lvl="1"/>
            <a:r>
              <a:rPr lang="fa-IR" dirty="0"/>
              <a:t>توجه: رابطه </a:t>
            </a:r>
            <a:r>
              <a:rPr lang="en-US" b="1" dirty="0"/>
              <a:t>is a</a:t>
            </a:r>
            <a:endParaRPr lang="fa-IR" b="1" dirty="0"/>
          </a:p>
          <a:p>
            <a:r>
              <a:rPr lang="fa-IR" dirty="0" smtClean="0"/>
              <a:t>معمولاً قبل از هر تغییر نوع به پایین (</a:t>
            </a:r>
            <a:r>
              <a:rPr lang="en-US" sz="2800" dirty="0" smtClean="0"/>
              <a:t>downcast</a:t>
            </a:r>
            <a:r>
              <a:rPr lang="fa-IR" sz="2800" dirty="0" smtClean="0"/>
              <a:t>) </a:t>
            </a:r>
            <a:r>
              <a:rPr lang="fa-IR" dirty="0" smtClean="0"/>
              <a:t>از </a:t>
            </a:r>
            <a:r>
              <a:rPr lang="fa-IR" sz="2800" dirty="0" smtClean="0"/>
              <a:t>این </a:t>
            </a:r>
            <a:r>
              <a:rPr lang="fa-IR" sz="2800" dirty="0" err="1" smtClean="0"/>
              <a:t>عملگر</a:t>
            </a:r>
            <a:r>
              <a:rPr lang="fa-IR" sz="2800" dirty="0" smtClean="0"/>
              <a:t> </a:t>
            </a:r>
            <a:r>
              <a:rPr lang="fa-IR" dirty="0" smtClean="0"/>
              <a:t>استفاده می‌کنیم</a:t>
            </a:r>
          </a:p>
          <a:p>
            <a:r>
              <a:rPr lang="fa-IR" dirty="0"/>
              <a:t>مثال</a:t>
            </a:r>
            <a:r>
              <a:rPr lang="fa-IR" dirty="0" smtClean="0"/>
              <a:t>:</a:t>
            </a:r>
          </a:p>
          <a:p>
            <a:endParaRPr lang="en-US" dirty="0"/>
          </a:p>
          <a:p>
            <a:r>
              <a:rPr lang="fa-IR" dirty="0" smtClean="0"/>
              <a:t>در</a:t>
            </a:r>
            <a:r>
              <a:rPr lang="fa-IR" sz="2400" dirty="0" smtClean="0"/>
              <a:t> </a:t>
            </a:r>
            <a:r>
              <a:rPr lang="fa-IR" dirty="0" smtClean="0"/>
              <a:t>غیر</a:t>
            </a:r>
            <a:r>
              <a:rPr lang="fa-IR" sz="2400" dirty="0" smtClean="0"/>
              <a:t> </a:t>
            </a:r>
            <a:r>
              <a:rPr lang="fa-IR" dirty="0" smtClean="0"/>
              <a:t>این</a:t>
            </a:r>
            <a:r>
              <a:rPr lang="fa-IR" sz="2400" dirty="0" smtClean="0"/>
              <a:t> </a:t>
            </a:r>
            <a:r>
              <a:rPr lang="fa-IR" dirty="0" smtClean="0"/>
              <a:t>صورت، ممکن است خطای </a:t>
            </a:r>
            <a:r>
              <a:rPr lang="en-US" dirty="0" err="1" smtClean="0"/>
              <a:t>ClassCastException</a:t>
            </a:r>
            <a:r>
              <a:rPr lang="fa-IR" dirty="0" smtClean="0"/>
              <a:t> پرتاب شود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4495800"/>
            <a:ext cx="50292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Person x = ...;</a:t>
            </a:r>
            <a:endParaRPr lang="fa-IR" sz="2400" b="1" dirty="0" smtClean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(x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Student) 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((Student)x).register();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19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عملگر</a:t>
            </a:r>
            <a:r>
              <a:rPr lang="fa-IR" dirty="0"/>
              <a:t>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fa-IR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مثال:</a:t>
            </a:r>
          </a:p>
          <a:p>
            <a:endParaRPr lang="fa-IR" sz="2400" dirty="0"/>
          </a:p>
          <a:p>
            <a:endParaRPr lang="fa-IR" sz="2400" dirty="0" smtClean="0"/>
          </a:p>
          <a:p>
            <a:r>
              <a:rPr lang="fa-IR" sz="2400" dirty="0" smtClean="0"/>
              <a:t>نحوه </a:t>
            </a:r>
            <a:r>
              <a:rPr lang="fa-IR" sz="2400" dirty="0"/>
              <a:t>استفاده از </a:t>
            </a:r>
            <a:r>
              <a:rPr lang="fa-IR" sz="2400" dirty="0" err="1"/>
              <a:t>عملگر</a:t>
            </a:r>
            <a:r>
              <a:rPr lang="fa-IR" sz="2400" dirty="0"/>
              <a:t> </a:t>
            </a:r>
            <a:r>
              <a:rPr lang="en-US" sz="2400" dirty="0" err="1"/>
              <a:t>instanceof</a:t>
            </a:r>
            <a:r>
              <a:rPr lang="fa-IR" sz="2400" dirty="0"/>
              <a:t> :</a:t>
            </a:r>
          </a:p>
          <a:p>
            <a:r>
              <a:rPr lang="fa-IR" sz="2400" dirty="0" err="1" smtClean="0"/>
              <a:t>قاعدتاً</a:t>
            </a:r>
            <a:r>
              <a:rPr lang="fa-IR" sz="2400" dirty="0" smtClean="0"/>
              <a:t> </a:t>
            </a:r>
            <a:r>
              <a:rPr lang="en-US" sz="2400" dirty="0" smtClean="0"/>
              <a:t>Type</a:t>
            </a:r>
            <a:r>
              <a:rPr lang="fa-IR" sz="2400" dirty="0" smtClean="0"/>
              <a:t> باید </a:t>
            </a:r>
            <a:r>
              <a:rPr lang="fa-IR" sz="2400" dirty="0" err="1" smtClean="0"/>
              <a:t>زیرکلاس</a:t>
            </a:r>
            <a:r>
              <a:rPr lang="fa-IR" sz="2400" dirty="0" smtClean="0"/>
              <a:t> </a:t>
            </a:r>
            <a:r>
              <a:rPr lang="en-US" sz="2400" dirty="0" smtClean="0"/>
              <a:t>Ref</a:t>
            </a:r>
            <a:r>
              <a:rPr lang="fa-IR" sz="2400" dirty="0" smtClean="0"/>
              <a:t> باشد</a:t>
            </a:r>
          </a:p>
          <a:p>
            <a:pPr lvl="1"/>
            <a:r>
              <a:rPr lang="fa-IR" sz="2400" dirty="0" smtClean="0"/>
              <a:t>اگر </a:t>
            </a:r>
            <a:r>
              <a:rPr lang="en-US" sz="2400" dirty="0" smtClean="0"/>
              <a:t>Type</a:t>
            </a:r>
            <a:r>
              <a:rPr lang="fa-IR" sz="2400" dirty="0" smtClean="0"/>
              <a:t> همان کلاس </a:t>
            </a:r>
            <a:r>
              <a:rPr lang="en-US" sz="2400" dirty="0" smtClean="0"/>
              <a:t>Ref</a:t>
            </a:r>
            <a:r>
              <a:rPr lang="fa-IR" sz="2400" dirty="0" smtClean="0"/>
              <a:t> یا </a:t>
            </a:r>
            <a:r>
              <a:rPr lang="fa-IR" sz="2400" dirty="0" err="1" smtClean="0"/>
              <a:t>اَبَرکلاس</a:t>
            </a:r>
            <a:r>
              <a:rPr lang="fa-IR" sz="2400" dirty="0" smtClean="0"/>
              <a:t> </a:t>
            </a:r>
            <a:r>
              <a:rPr lang="en-US" sz="2400" dirty="0" smtClean="0"/>
              <a:t>Ref</a:t>
            </a:r>
            <a:r>
              <a:rPr lang="fa-IR" sz="2400" dirty="0" smtClean="0"/>
              <a:t> باشد: </a:t>
            </a:r>
            <a:r>
              <a:rPr lang="en-US" sz="2400" dirty="0" smtClean="0"/>
              <a:t>true</a:t>
            </a:r>
            <a:r>
              <a:rPr lang="fa-IR" sz="2400" dirty="0" smtClean="0"/>
              <a:t> </a:t>
            </a:r>
            <a:r>
              <a:rPr lang="fa-IR" sz="2400" dirty="0" err="1" smtClean="0"/>
              <a:t>برمی‌گرداند</a:t>
            </a:r>
            <a:endParaRPr lang="en-US" sz="2400" dirty="0" smtClean="0"/>
          </a:p>
          <a:p>
            <a:pPr lvl="1"/>
            <a:r>
              <a:rPr lang="fa-IR" sz="2400" dirty="0" smtClean="0"/>
              <a:t>اگر </a:t>
            </a:r>
            <a:r>
              <a:rPr lang="en-US" sz="2400" dirty="0" smtClean="0"/>
              <a:t>Type</a:t>
            </a:r>
            <a:r>
              <a:rPr lang="fa-IR" sz="2400" dirty="0" smtClean="0"/>
              <a:t> </a:t>
            </a:r>
            <a:r>
              <a:rPr lang="fa-IR" sz="2400" dirty="0" err="1" smtClean="0"/>
              <a:t>اَبَرکلاس</a:t>
            </a:r>
            <a:r>
              <a:rPr lang="fa-IR" sz="2400" dirty="0" smtClean="0"/>
              <a:t>، </a:t>
            </a:r>
            <a:r>
              <a:rPr lang="fa-IR" sz="2400" dirty="0" err="1" smtClean="0"/>
              <a:t>زیرکلاس</a:t>
            </a:r>
            <a:r>
              <a:rPr lang="fa-IR" sz="2400" dirty="0" smtClean="0"/>
              <a:t> یا خود </a:t>
            </a:r>
            <a:r>
              <a:rPr lang="en-US" sz="2400" dirty="0" smtClean="0"/>
              <a:t>Ref</a:t>
            </a:r>
            <a:r>
              <a:rPr lang="fa-IR" sz="2400" dirty="0" smtClean="0"/>
              <a:t> نباشد: خطای کامپایل</a:t>
            </a:r>
            <a:r>
              <a:rPr lang="fa-IR" sz="2400" dirty="0"/>
              <a:t> </a:t>
            </a:r>
            <a:r>
              <a:rPr lang="fa-IR" sz="2400" dirty="0" smtClean="0"/>
              <a:t>(همیشه غلط)</a:t>
            </a:r>
          </a:p>
          <a:p>
            <a:endParaRPr lang="en-US" sz="2400" dirty="0" smtClean="0"/>
          </a:p>
          <a:p>
            <a:r>
              <a:rPr lang="fa-IR" sz="2400" dirty="0" smtClean="0"/>
              <a:t>نکته: اگر ارجاع موردنظر </a:t>
            </a:r>
            <a:r>
              <a:rPr lang="en-US" sz="2400" dirty="0" smtClean="0"/>
              <a:t>null</a:t>
            </a:r>
            <a:r>
              <a:rPr lang="fa-IR" sz="2400" dirty="0" smtClean="0"/>
              <a:t> باشد، این </a:t>
            </a:r>
            <a:r>
              <a:rPr lang="fa-IR" sz="2400" dirty="0" err="1" smtClean="0"/>
              <a:t>عملگر</a:t>
            </a:r>
            <a:r>
              <a:rPr lang="fa-IR" sz="2400" dirty="0" smtClean="0"/>
              <a:t> </a:t>
            </a:r>
            <a:r>
              <a:rPr lang="en-US" sz="2400" dirty="0" smtClean="0"/>
              <a:t>false</a:t>
            </a:r>
            <a:r>
              <a:rPr lang="fa-IR" sz="2400" dirty="0" smtClean="0"/>
              <a:t> </a:t>
            </a:r>
            <a:r>
              <a:rPr lang="fa-IR" sz="2400" dirty="0" err="1" smtClean="0"/>
              <a:t>برمی‌گرداند</a:t>
            </a:r>
            <a:endParaRPr lang="fa-IR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" y="76200"/>
            <a:ext cx="4572000" cy="2800767"/>
          </a:xfrm>
          <a:prstGeom prst="rect">
            <a:avLst/>
          </a:prstGeom>
          <a:solidFill>
            <a:srgbClr val="E2FBF1"/>
          </a:solidFill>
          <a:ln>
            <a:solidFill>
              <a:srgbClr val="218F6A"/>
            </a:solidFill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(x&gt;y)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Cat();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Fish();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Cat){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(a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Fish){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600" y="2902803"/>
            <a:ext cx="3073277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Ref </a:t>
            </a:r>
            <a:r>
              <a:rPr lang="en-US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 = ...</a:t>
            </a:r>
          </a:p>
          <a:p>
            <a:r>
              <a:rPr lang="en-US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03168" y="5105243"/>
            <a:ext cx="3583032" cy="685957"/>
          </a:xfrm>
          <a:prstGeom prst="rect">
            <a:avLst/>
          </a:prstGeom>
          <a:solidFill>
            <a:srgbClr val="FDDFD9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 = ...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363" y="5195887"/>
            <a:ext cx="617637" cy="5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3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cap="none" dirty="0" smtClean="0"/>
              <a:t>مثال</a:t>
            </a:r>
            <a:endParaRPr lang="en-US" b="1" cap="none" dirty="0"/>
          </a:p>
        </p:txBody>
      </p:sp>
      <p:sp>
        <p:nvSpPr>
          <p:cNvPr id="3" name="Rectangle 2"/>
          <p:cNvSpPr/>
          <p:nvPr/>
        </p:nvSpPr>
        <p:spPr>
          <a:xfrm>
            <a:off x="457200" y="76200"/>
            <a:ext cx="7315200" cy="626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Serializable;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Serializable;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Collection;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Collection&lt;String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2281535"/>
            <a:ext cx="782587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true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8800" y="2667000"/>
            <a:ext cx="782587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true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7200" y="3195935"/>
            <a:ext cx="2058577" cy="461665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Syntax Error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6413" y="3581400"/>
            <a:ext cx="782587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true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56413" y="4110335"/>
            <a:ext cx="782587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true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18213" y="4491335"/>
            <a:ext cx="782587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true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70613" y="5024735"/>
            <a:ext cx="851515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false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0623" y="5481935"/>
            <a:ext cx="2058577" cy="461665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Syntax Error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85423" y="5939135"/>
            <a:ext cx="2058577" cy="461665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Syntax Error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0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بارگذاری</a:t>
            </a:r>
            <a:r>
              <a:rPr lang="fa-IR" dirty="0" smtClean="0"/>
              <a:t> پویا (</a:t>
            </a:r>
            <a:r>
              <a:rPr lang="en-US" dirty="0" smtClean="0"/>
              <a:t>Dynamic Loading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بارگذاری</a:t>
            </a:r>
            <a:r>
              <a:rPr lang="fa-IR" dirty="0" smtClean="0"/>
              <a:t> پویا (</a:t>
            </a:r>
            <a:r>
              <a:rPr lang="en-US" b="1" dirty="0" smtClean="0"/>
              <a:t>Dynamic Loading</a:t>
            </a:r>
            <a:r>
              <a:rPr lang="fa-IR" b="1" dirty="0" smtClean="0"/>
              <a:t>)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a-IR" dirty="0" smtClean="0"/>
              <a:t>یک برنامه جاوا، از کلاس‌های مختلفی استفاده می‌کند</a:t>
            </a:r>
          </a:p>
          <a:p>
            <a:pPr>
              <a:lnSpc>
                <a:spcPct val="150000"/>
              </a:lnSpc>
            </a:pPr>
            <a:r>
              <a:rPr lang="fa-IR" dirty="0" smtClean="0"/>
              <a:t>اما همه این کلاس‌ها، در ابتدای اجرای برنامه در حافظه </a:t>
            </a:r>
            <a:r>
              <a:rPr lang="fa-IR" dirty="0" err="1" smtClean="0"/>
              <a:t>بارگذاری</a:t>
            </a:r>
            <a:r>
              <a:rPr lang="fa-IR" dirty="0" smtClean="0"/>
              <a:t> نمی‌شوند</a:t>
            </a:r>
          </a:p>
          <a:p>
            <a:pPr>
              <a:lnSpc>
                <a:spcPct val="150000"/>
              </a:lnSpc>
            </a:pPr>
            <a:r>
              <a:rPr lang="fa-IR" dirty="0" smtClean="0"/>
              <a:t>هر زمان که به یک کلاس نیاز شود، این کلاس در حافظه </a:t>
            </a:r>
            <a:r>
              <a:rPr lang="fa-IR" dirty="0" err="1" smtClean="0"/>
              <a:t>بارگذاری</a:t>
            </a:r>
            <a:r>
              <a:rPr lang="fa-IR" dirty="0" smtClean="0"/>
              <a:t> می‌شود</a:t>
            </a:r>
          </a:p>
          <a:p>
            <a:pPr>
              <a:lnSpc>
                <a:spcPct val="150000"/>
              </a:lnSpc>
            </a:pPr>
            <a:r>
              <a:rPr lang="fa-IR" dirty="0" smtClean="0"/>
              <a:t>در واقع در اولین استفاده از یک کلاس، آن کلاس </a:t>
            </a:r>
            <a:r>
              <a:rPr lang="fa-IR" dirty="0" err="1" smtClean="0"/>
              <a:t>بارگذاری</a:t>
            </a:r>
            <a:r>
              <a:rPr lang="fa-IR" dirty="0" smtClean="0"/>
              <a:t> می‌شود</a:t>
            </a:r>
          </a:p>
          <a:p>
            <a:pPr>
              <a:lnSpc>
                <a:spcPct val="150000"/>
              </a:lnSpc>
            </a:pPr>
            <a:r>
              <a:rPr lang="fa-IR" dirty="0" smtClean="0"/>
              <a:t>به این امکان در جاوا، </a:t>
            </a:r>
            <a:r>
              <a:rPr lang="fa-IR" dirty="0" err="1" smtClean="0"/>
              <a:t>بارگذاری</a:t>
            </a:r>
            <a:r>
              <a:rPr lang="fa-IR" dirty="0" smtClean="0"/>
              <a:t> پویا (</a:t>
            </a:r>
            <a:r>
              <a:rPr lang="en-US" sz="3100" b="1" dirty="0" smtClean="0"/>
              <a:t>Dynamic loading</a:t>
            </a:r>
            <a:r>
              <a:rPr lang="fa-IR" sz="3100" dirty="0" smtClean="0"/>
              <a:t>)</a:t>
            </a:r>
            <a:r>
              <a:rPr lang="fa-IR" dirty="0" smtClean="0"/>
              <a:t> </a:t>
            </a:r>
            <a:r>
              <a:rPr lang="fa-IR" dirty="0" err="1" smtClean="0"/>
              <a:t>می‌گویند</a:t>
            </a:r>
            <a:endParaRPr lang="fa-IR" dirty="0" smtClean="0"/>
          </a:p>
          <a:p>
            <a:pPr>
              <a:lnSpc>
                <a:spcPct val="150000"/>
              </a:lnSpc>
            </a:pPr>
            <a:endParaRPr lang="fa-IR" dirty="0" smtClean="0"/>
          </a:p>
          <a:p>
            <a:pPr>
              <a:lnSpc>
                <a:spcPct val="150000"/>
              </a:lnSpc>
            </a:pPr>
            <a:r>
              <a:rPr lang="fa-IR" dirty="0" smtClean="0"/>
              <a:t>سؤال: به </a:t>
            </a:r>
            <a:r>
              <a:rPr lang="fa-IR" dirty="0" err="1" smtClean="0"/>
              <a:t>ازای</a:t>
            </a:r>
            <a:r>
              <a:rPr lang="fa-IR" dirty="0" smtClean="0"/>
              <a:t> هر کلاس، </a:t>
            </a:r>
            <a:r>
              <a:rPr lang="fa-IR" dirty="0"/>
              <a:t>دقیقاً </a:t>
            </a:r>
            <a:r>
              <a:rPr lang="fa-IR" dirty="0" smtClean="0"/>
              <a:t>چه چیزی در حافظه </a:t>
            </a:r>
            <a:r>
              <a:rPr lang="fa-IR" dirty="0" err="1" smtClean="0"/>
              <a:t>بارگذاری</a:t>
            </a:r>
            <a:r>
              <a:rPr lang="fa-IR" dirty="0" smtClean="0"/>
              <a:t> می‌‎شود؟</a:t>
            </a:r>
          </a:p>
        </p:txBody>
      </p:sp>
    </p:spTree>
    <p:extLst>
      <p:ext uri="{BB962C8B-B14F-4D97-AF65-F5344CB8AC3E}">
        <p14:creationId xmlns:p14="http://schemas.microsoft.com/office/powerpoint/2010/main" val="148877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cap="none" dirty="0" smtClean="0"/>
              <a:t>شیء کلاس (</a:t>
            </a:r>
            <a:r>
              <a:rPr lang="en-US" b="1" cap="none" dirty="0" smtClean="0"/>
              <a:t>Class Object</a:t>
            </a:r>
            <a:r>
              <a:rPr lang="fa-IR" b="1" cap="none" dirty="0" smtClean="0"/>
              <a:t>)</a:t>
            </a:r>
            <a:endParaRPr lang="en-US" b="1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44000"/>
              </a:lnSpc>
            </a:pPr>
            <a:r>
              <a:rPr lang="fa-IR" dirty="0" smtClean="0"/>
              <a:t>به </a:t>
            </a:r>
            <a:r>
              <a:rPr lang="fa-IR" dirty="0" err="1" smtClean="0"/>
              <a:t>ازای</a:t>
            </a:r>
            <a:r>
              <a:rPr lang="fa-IR" dirty="0" smtClean="0"/>
              <a:t> هر کلاس، چه </a:t>
            </a:r>
            <a:r>
              <a:rPr lang="fa-IR" dirty="0"/>
              <a:t>اطلاعاتی </a:t>
            </a:r>
            <a:r>
              <a:rPr lang="fa-IR" dirty="0" err="1" smtClean="0"/>
              <a:t>بارگذاری</a:t>
            </a:r>
            <a:r>
              <a:rPr lang="fa-IR" dirty="0" smtClean="0"/>
              <a:t> می‌شود؟</a:t>
            </a:r>
          </a:p>
          <a:p>
            <a:pPr>
              <a:lnSpc>
                <a:spcPct val="144000"/>
              </a:lnSpc>
            </a:pPr>
            <a:r>
              <a:rPr lang="fa-IR" dirty="0" smtClean="0"/>
              <a:t>هر کلاس، </a:t>
            </a:r>
            <a:r>
              <a:rPr lang="fa-IR" dirty="0" err="1" smtClean="0"/>
              <a:t>مشخصاتی</a:t>
            </a:r>
            <a:r>
              <a:rPr lang="fa-IR" dirty="0" smtClean="0"/>
              <a:t> دارد:</a:t>
            </a:r>
          </a:p>
          <a:p>
            <a:pPr lvl="1">
              <a:lnSpc>
                <a:spcPct val="144000"/>
              </a:lnSpc>
            </a:pPr>
            <a:endParaRPr lang="fa-IR" dirty="0" smtClean="0"/>
          </a:p>
          <a:p>
            <a:pPr lvl="1">
              <a:lnSpc>
                <a:spcPct val="144000"/>
              </a:lnSpc>
            </a:pPr>
            <a:endParaRPr lang="fa-IR" dirty="0" smtClean="0"/>
          </a:p>
          <a:p>
            <a:pPr>
              <a:lnSpc>
                <a:spcPct val="144000"/>
              </a:lnSpc>
            </a:pPr>
            <a:r>
              <a:rPr lang="fa-IR" dirty="0" smtClean="0"/>
              <a:t>مجموعه مشخصات هر کلاس، در قالب یک شیء قابل نگهداری است</a:t>
            </a:r>
          </a:p>
          <a:p>
            <a:pPr lvl="1">
              <a:lnSpc>
                <a:spcPct val="144000"/>
              </a:lnSpc>
            </a:pPr>
            <a:r>
              <a:rPr lang="fa-IR" sz="3100" dirty="0" smtClean="0"/>
              <a:t>مثلاً یک شیء برای کلاس </a:t>
            </a:r>
            <a:r>
              <a:rPr lang="en-US" sz="3100" dirty="0" smtClean="0"/>
              <a:t>String</a:t>
            </a:r>
            <a:r>
              <a:rPr lang="fa-IR" sz="3100" dirty="0" smtClean="0"/>
              <a:t>، یک شیء برای کلاس </a:t>
            </a:r>
            <a:r>
              <a:rPr lang="en-US" sz="3100" dirty="0" smtClean="0"/>
              <a:t>Person </a:t>
            </a:r>
            <a:r>
              <a:rPr lang="fa-IR" sz="3100" dirty="0" smtClean="0"/>
              <a:t> ، یک شیء برای واسط </a:t>
            </a:r>
            <a:r>
              <a:rPr lang="en-US" sz="3100" dirty="0" smtClean="0"/>
              <a:t>List</a:t>
            </a:r>
            <a:r>
              <a:rPr lang="fa-IR" sz="3100" dirty="0" smtClean="0"/>
              <a:t> و ...</a:t>
            </a:r>
            <a:endParaRPr lang="fa-IR" dirty="0" smtClean="0"/>
          </a:p>
          <a:p>
            <a:pPr>
              <a:lnSpc>
                <a:spcPct val="144000"/>
              </a:lnSpc>
            </a:pPr>
            <a:r>
              <a:rPr lang="fa-IR" dirty="0" smtClean="0"/>
              <a:t>شیئی که اطلاعاتی درباره یک کلاس دارد، «شیء کلاس» (</a:t>
            </a:r>
            <a:r>
              <a:rPr lang="en-US" b="1" dirty="0" smtClean="0"/>
              <a:t>Class Object</a:t>
            </a:r>
            <a:r>
              <a:rPr lang="fa-IR" dirty="0" smtClean="0"/>
              <a:t>) است</a:t>
            </a:r>
          </a:p>
          <a:p>
            <a:pPr>
              <a:lnSpc>
                <a:spcPct val="144000"/>
              </a:lnSpc>
            </a:pPr>
            <a:r>
              <a:rPr lang="fa-IR" dirty="0" smtClean="0"/>
              <a:t>در اولین استفاده از یک کلاس، یک «شیء کلاس» برای آن ساخته می‌شود </a:t>
            </a:r>
          </a:p>
          <a:p>
            <a:pPr lvl="1">
              <a:lnSpc>
                <a:spcPct val="144000"/>
              </a:lnSpc>
            </a:pPr>
            <a:r>
              <a:rPr lang="fa-IR" sz="3100" dirty="0" smtClean="0"/>
              <a:t>و در حافظه </a:t>
            </a:r>
            <a:r>
              <a:rPr lang="fa-IR" sz="3100" dirty="0" err="1" smtClean="0"/>
              <a:t>بارگذاری</a:t>
            </a:r>
            <a:r>
              <a:rPr lang="fa-IR" sz="3100" dirty="0" smtClean="0"/>
              <a:t> می‌شود</a:t>
            </a:r>
            <a:endParaRPr lang="en-US" sz="3100" dirty="0"/>
          </a:p>
        </p:txBody>
      </p:sp>
      <p:sp>
        <p:nvSpPr>
          <p:cNvPr id="6" name="Rectangle 5"/>
          <p:cNvSpPr/>
          <p:nvPr/>
        </p:nvSpPr>
        <p:spPr>
          <a:xfrm>
            <a:off x="533400" y="1741539"/>
            <a:ext cx="5715000" cy="145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74320" algn="r" rtl="1">
              <a:lnSpc>
                <a:spcPct val="11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متدهای کلاس، </a:t>
            </a:r>
            <a:r>
              <a:rPr lang="fa-IR" sz="2400" dirty="0" err="1">
                <a:solidFill>
                  <a:prstClr val="black"/>
                </a:solidFill>
                <a:cs typeface="B Nazanin" pitchFamily="2" charset="-78"/>
              </a:rPr>
              <a:t>پارامترها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 و مقادیر برگشتی </a:t>
            </a:r>
            <a:r>
              <a:rPr lang="fa-IR" sz="2400" dirty="0" err="1">
                <a:solidFill>
                  <a:prstClr val="black"/>
                </a:solidFill>
                <a:cs typeface="B Nazanin" pitchFamily="2" charset="-78"/>
              </a:rPr>
              <a:t>متدها</a:t>
            </a:r>
            <a:endParaRPr lang="fa-IR" sz="2400" dirty="0">
              <a:solidFill>
                <a:prstClr val="black"/>
              </a:solidFill>
              <a:cs typeface="B Nazanin" pitchFamily="2" charset="-78"/>
            </a:endParaRPr>
          </a:p>
          <a:p>
            <a:pPr marL="640080" lvl="1" indent="-274320" algn="r" rtl="1">
              <a:lnSpc>
                <a:spcPct val="11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400" dirty="0" err="1">
                <a:solidFill>
                  <a:prstClr val="black"/>
                </a:solidFill>
                <a:cs typeface="B Nazanin" pitchFamily="2" charset="-78"/>
              </a:rPr>
              <a:t>ویژگی‌ها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 (</a:t>
            </a:r>
            <a:r>
              <a:rPr lang="fa-IR" sz="2400" dirty="0" err="1">
                <a:solidFill>
                  <a:prstClr val="black"/>
                </a:solidFill>
                <a:cs typeface="B Nazanin" pitchFamily="2" charset="-78"/>
              </a:rPr>
              <a:t>فیلدها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)، نوع هر ویژگی</a:t>
            </a:r>
          </a:p>
          <a:p>
            <a:pPr marL="640080" lvl="1" indent="-274320" algn="r" rtl="1">
              <a:lnSpc>
                <a:spcPct val="110000"/>
              </a:lnSpc>
              <a:spcBef>
                <a:spcPct val="20000"/>
              </a:spcBef>
              <a:buClr>
                <a:srgbClr val="92278F"/>
              </a:buClr>
              <a:buSzPct val="80000"/>
              <a:buFont typeface="Wingdings 2"/>
              <a:buChar char=""/>
            </a:pP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مشخصات </a:t>
            </a:r>
            <a:r>
              <a:rPr lang="fa-IR" sz="2400" dirty="0" err="1">
                <a:solidFill>
                  <a:prstClr val="black"/>
                </a:solidFill>
                <a:cs typeface="B Nazanin" pitchFamily="2" charset="-78"/>
              </a:rPr>
              <a:t>ویژگی‌ها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 و </a:t>
            </a:r>
            <a:r>
              <a:rPr lang="fa-IR" sz="2400" dirty="0" err="1">
                <a:solidFill>
                  <a:prstClr val="black"/>
                </a:solidFill>
                <a:cs typeface="B Nazanin" pitchFamily="2" charset="-78"/>
              </a:rPr>
              <a:t>متدها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 (عمومی؟ استاتیک؟ ...)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72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cap="none" dirty="0" smtClean="0"/>
              <a:t>درباره </a:t>
            </a:r>
            <a:r>
              <a:rPr lang="fa-IR" b="1" cap="none" dirty="0" err="1" smtClean="0"/>
              <a:t>بارگذاری</a:t>
            </a:r>
            <a:r>
              <a:rPr lang="fa-IR" b="1" cap="none" dirty="0" smtClean="0"/>
              <a:t> پویا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smtClean="0"/>
              <a:t>چه زمانی کلاس موردنظر </a:t>
            </a:r>
            <a:r>
              <a:rPr lang="fa-IR" dirty="0" err="1" smtClean="0"/>
              <a:t>بارگذاری</a:t>
            </a:r>
            <a:r>
              <a:rPr lang="fa-IR" dirty="0" smtClean="0"/>
              <a:t> می‌شود؟</a:t>
            </a:r>
          </a:p>
          <a:p>
            <a:pPr lvl="1"/>
            <a:r>
              <a:rPr lang="fa-IR" dirty="0" smtClean="0"/>
              <a:t>در اولین استفاده، مثلاً:</a:t>
            </a:r>
          </a:p>
          <a:p>
            <a:pPr lvl="1"/>
            <a:r>
              <a:rPr lang="fa-IR" dirty="0" smtClean="0"/>
              <a:t>هنگامی که اولین بار یک نمونه از آن ایجاد شود (با </a:t>
            </a:r>
            <a:r>
              <a:rPr lang="fa-IR" dirty="0" err="1" smtClean="0"/>
              <a:t>عملگر</a:t>
            </a:r>
            <a:r>
              <a:rPr lang="fa-IR" dirty="0" smtClean="0"/>
              <a:t> </a:t>
            </a:r>
            <a:r>
              <a:rPr lang="en-US" dirty="0" smtClean="0"/>
              <a:t>new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و یا اولین بار که یک متد استاتیک از آن فراخوانی شود</a:t>
            </a:r>
          </a:p>
          <a:p>
            <a:r>
              <a:rPr lang="fa-IR" dirty="0" smtClean="0"/>
              <a:t>هنگام </a:t>
            </a:r>
            <a:r>
              <a:rPr lang="fa-IR" dirty="0" err="1" smtClean="0"/>
              <a:t>بارگذاری</a:t>
            </a:r>
            <a:r>
              <a:rPr lang="fa-IR" dirty="0" smtClean="0"/>
              <a:t> یک کلاس چه اتفاقاتی </a:t>
            </a:r>
            <a:r>
              <a:rPr lang="fa-IR" dirty="0" err="1" smtClean="0"/>
              <a:t>می‌افتد</a:t>
            </a:r>
            <a:r>
              <a:rPr lang="fa-IR" dirty="0" smtClean="0"/>
              <a:t>؟</a:t>
            </a:r>
          </a:p>
          <a:p>
            <a:pPr lvl="1"/>
            <a:r>
              <a:rPr lang="fa-IR" dirty="0" smtClean="0"/>
              <a:t>یک شیء کلاس (</a:t>
            </a:r>
            <a:r>
              <a:rPr lang="en-US" dirty="0" smtClean="0"/>
              <a:t>Class Object</a:t>
            </a:r>
            <a:r>
              <a:rPr lang="fa-IR" dirty="0" smtClean="0"/>
              <a:t>) برای کلاس ایجاد و در حافظه </a:t>
            </a:r>
            <a:r>
              <a:rPr lang="fa-IR" dirty="0" err="1" smtClean="0"/>
              <a:t>بارگذاری</a:t>
            </a:r>
            <a:r>
              <a:rPr lang="fa-IR" dirty="0" smtClean="0"/>
              <a:t> می‌شود</a:t>
            </a:r>
          </a:p>
          <a:p>
            <a:pPr lvl="1"/>
            <a:r>
              <a:rPr lang="fa-IR" dirty="0" smtClean="0"/>
              <a:t>فرایند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متغیرهای استاتیک (</a:t>
            </a:r>
            <a:r>
              <a:rPr lang="en-US" dirty="0" smtClean="0"/>
              <a:t>static initialization</a:t>
            </a:r>
            <a:r>
              <a:rPr lang="fa-IR" dirty="0" smtClean="0"/>
              <a:t>)</a:t>
            </a:r>
          </a:p>
          <a:p>
            <a:r>
              <a:rPr lang="fa-IR" dirty="0" smtClean="0"/>
              <a:t>چه بخشی مسؤول </a:t>
            </a:r>
            <a:r>
              <a:rPr lang="fa-IR" dirty="0" err="1" smtClean="0"/>
              <a:t>بارگذاری</a:t>
            </a:r>
            <a:r>
              <a:rPr lang="fa-IR" dirty="0" smtClean="0"/>
              <a:t> کلاس جدید است؟</a:t>
            </a:r>
          </a:p>
          <a:p>
            <a:pPr lvl="1"/>
            <a:r>
              <a:rPr lang="fa-IR" dirty="0" smtClean="0"/>
              <a:t>بخشی با نام </a:t>
            </a:r>
            <a:r>
              <a:rPr lang="fa-IR" dirty="0" err="1" smtClean="0"/>
              <a:t>بارگذار</a:t>
            </a:r>
            <a:r>
              <a:rPr lang="fa-IR" dirty="0" smtClean="0"/>
              <a:t> کلاس (</a:t>
            </a:r>
            <a:r>
              <a:rPr lang="en-US" b="1" dirty="0" smtClean="0"/>
              <a:t>Class Loader</a:t>
            </a:r>
            <a:r>
              <a:rPr lang="fa-IR" dirty="0" smtClean="0"/>
              <a:t>)</a:t>
            </a:r>
          </a:p>
          <a:p>
            <a:pPr lvl="1"/>
            <a:r>
              <a:rPr lang="fa-IR" dirty="0" err="1" smtClean="0"/>
              <a:t>بارگذار</a:t>
            </a:r>
            <a:r>
              <a:rPr lang="fa-IR" dirty="0" smtClean="0"/>
              <a:t> کلاس مسؤول پیدا کردن کلاس موردنظر و </a:t>
            </a:r>
            <a:r>
              <a:rPr lang="fa-IR" dirty="0" err="1" smtClean="0"/>
              <a:t>بارگذاری</a:t>
            </a:r>
            <a:r>
              <a:rPr lang="fa-IR" dirty="0" smtClean="0"/>
              <a:t> آن در حافظه است</a:t>
            </a:r>
          </a:p>
        </p:txBody>
      </p:sp>
    </p:spTree>
    <p:extLst>
      <p:ext uri="{BB962C8B-B14F-4D97-AF65-F5344CB8AC3E}">
        <p14:creationId xmlns:p14="http://schemas.microsoft.com/office/powerpoint/2010/main" val="400774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76200"/>
            <a:ext cx="7467600" cy="4154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 {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s1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f();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"static block"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200" i="1" dirty="0">
                <a:solidFill>
                  <a:srgbClr val="0000C0"/>
                </a:solidFill>
                <a:latin typeface="Consolas" panose="020B0609020204030204" pitchFamily="49" charset="0"/>
              </a:rPr>
              <a:t>s1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 *= 2;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g() {}</a:t>
            </a:r>
          </a:p>
          <a:p>
            <a:pPr lvl="1"/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f() {</a:t>
            </a:r>
          </a:p>
          <a:p>
            <a:pPr lvl="2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"inline static </a:t>
            </a:r>
            <a:r>
              <a:rPr lang="en-US" sz="2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init</a:t>
            </a:r>
            <a:r>
              <a:rPr lang="en-US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5;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3657600"/>
            <a:ext cx="7315200" cy="3139321"/>
          </a:xfrm>
          <a:prstGeom prst="rect">
            <a:avLst/>
          </a:prstGeom>
          <a:solidFill>
            <a:srgbClr val="E2FBF1"/>
          </a:solidFill>
          <a:ln>
            <a:solidFill>
              <a:srgbClr val="218F6A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Statics {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Example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"After Declaration"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Example.</a:t>
            </a:r>
            <a:r>
              <a:rPr lang="en-US" sz="2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2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Example();</a:t>
            </a:r>
          </a:p>
          <a:p>
            <a:pPr lvl="2"/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Example();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1200" y="5257800"/>
            <a:ext cx="3200400" cy="11079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After Declaration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inline static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static block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09800" y="5029200"/>
            <a:ext cx="1981200" cy="40749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07339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</a:t>
            </a:r>
            <a:r>
              <a:rPr lang="fa-IR" dirty="0" err="1" smtClean="0"/>
              <a:t>بارگذار</a:t>
            </a:r>
            <a:r>
              <a:rPr lang="fa-IR" dirty="0" smtClean="0"/>
              <a:t> کلاس (</a:t>
            </a:r>
            <a:r>
              <a:rPr lang="en-US" dirty="0" smtClean="0"/>
              <a:t>Class Loader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2400" b="1" u="sng" dirty="0"/>
              <a:t>Bootstrap class </a:t>
            </a:r>
            <a:r>
              <a:rPr lang="en-US" sz="2400" b="1" u="sng" dirty="0" smtClean="0"/>
              <a:t>loader</a:t>
            </a:r>
            <a:endParaRPr lang="fa-IR" sz="2400" b="1" u="sng" dirty="0" smtClean="0"/>
          </a:p>
          <a:p>
            <a:pPr algn="r">
              <a:lnSpc>
                <a:spcPct val="120000"/>
              </a:lnSpc>
            </a:pPr>
            <a:r>
              <a:rPr lang="fa-IR" sz="2400" dirty="0" smtClean="0"/>
              <a:t>بخشی از </a:t>
            </a:r>
            <a:r>
              <a:rPr lang="en-US" sz="2400" dirty="0" smtClean="0"/>
              <a:t>JVM</a:t>
            </a:r>
            <a:r>
              <a:rPr lang="fa-IR" sz="2400" dirty="0" smtClean="0"/>
              <a:t> که به صورت سطح پایین (</a:t>
            </a:r>
            <a:r>
              <a:rPr lang="en-US" sz="2400" dirty="0" smtClean="0"/>
              <a:t>native</a:t>
            </a:r>
            <a:r>
              <a:rPr lang="fa-IR" sz="2400" dirty="0" smtClean="0"/>
              <a:t>) </a:t>
            </a:r>
            <a:r>
              <a:rPr lang="fa-IR" sz="2400" dirty="0" err="1" smtClean="0"/>
              <a:t>پیاده‌سازی</a:t>
            </a:r>
            <a:r>
              <a:rPr lang="fa-IR" sz="2400" dirty="0" smtClean="0"/>
              <a:t> شده است</a:t>
            </a:r>
          </a:p>
          <a:p>
            <a:pPr>
              <a:lnSpc>
                <a:spcPct val="120000"/>
              </a:lnSpc>
            </a:pPr>
            <a:r>
              <a:rPr lang="fa-IR" sz="2400" dirty="0" smtClean="0"/>
              <a:t>هسته اصلی جاوا را (از شاخه </a:t>
            </a:r>
            <a:r>
              <a:rPr lang="en-US" sz="2400" dirty="0"/>
              <a:t>&lt;JAVA_HOME&gt;/</a:t>
            </a:r>
            <a:r>
              <a:rPr lang="en-US" sz="2400" dirty="0" err="1" smtClean="0"/>
              <a:t>jre</a:t>
            </a:r>
            <a:r>
              <a:rPr lang="en-US" sz="2400" dirty="0" smtClean="0"/>
              <a:t>/lib</a:t>
            </a:r>
            <a:r>
              <a:rPr lang="fa-IR" sz="2400" dirty="0" smtClean="0"/>
              <a:t>) </a:t>
            </a:r>
            <a:r>
              <a:rPr lang="fa-IR" sz="2400" dirty="0" err="1" smtClean="0"/>
              <a:t>بارگذاری</a:t>
            </a:r>
            <a:r>
              <a:rPr lang="fa-IR" sz="2400" dirty="0" smtClean="0"/>
              <a:t> می‌کند</a:t>
            </a:r>
            <a:endParaRPr lang="en-US" sz="2400" dirty="0"/>
          </a:p>
          <a:p>
            <a:pPr algn="r">
              <a:lnSpc>
                <a:spcPct val="120000"/>
              </a:lnSpc>
            </a:pPr>
            <a:r>
              <a:rPr lang="en-US" sz="2400" b="1" u="sng" dirty="0"/>
              <a:t>Extensions class </a:t>
            </a:r>
            <a:r>
              <a:rPr lang="en-US" sz="2400" b="1" u="sng" dirty="0" smtClean="0"/>
              <a:t>loader</a:t>
            </a:r>
            <a:endParaRPr lang="fa-IR" sz="2400" b="1" u="sng" dirty="0" smtClean="0"/>
          </a:p>
          <a:p>
            <a:pPr>
              <a:lnSpc>
                <a:spcPct val="120000"/>
              </a:lnSpc>
            </a:pPr>
            <a:r>
              <a:rPr lang="fa-IR" sz="2400" dirty="0" smtClean="0"/>
              <a:t>کلاس‌های موجود در شاخه </a:t>
            </a:r>
            <a:r>
              <a:rPr lang="en-US" sz="2400" dirty="0"/>
              <a:t>&lt;JAVA_HOME&gt;/</a:t>
            </a:r>
            <a:r>
              <a:rPr lang="en-US" sz="2400" dirty="0" err="1" smtClean="0"/>
              <a:t>jre</a:t>
            </a:r>
            <a:r>
              <a:rPr lang="en-US" sz="2400" dirty="0" smtClean="0"/>
              <a:t>/lib/</a:t>
            </a:r>
            <a:r>
              <a:rPr lang="en-US" sz="2400" dirty="0" err="1" smtClean="0"/>
              <a:t>ext</a:t>
            </a:r>
            <a:r>
              <a:rPr lang="fa-IR" sz="2400" dirty="0" smtClean="0"/>
              <a:t> را </a:t>
            </a:r>
            <a:r>
              <a:rPr lang="fa-IR" sz="2400" dirty="0" err="1" smtClean="0"/>
              <a:t>بارگذاری</a:t>
            </a:r>
            <a:r>
              <a:rPr lang="fa-IR" sz="2400" dirty="0" smtClean="0"/>
              <a:t> می‌کند</a:t>
            </a:r>
            <a:endParaRPr lang="en-US" sz="2400" dirty="0"/>
          </a:p>
          <a:p>
            <a:pPr algn="r">
              <a:lnSpc>
                <a:spcPct val="120000"/>
              </a:lnSpc>
            </a:pPr>
            <a:r>
              <a:rPr lang="en-US" sz="2400" b="1" u="sng" dirty="0"/>
              <a:t>System class </a:t>
            </a:r>
            <a:r>
              <a:rPr lang="en-US" sz="2400" b="1" u="sng" dirty="0" smtClean="0"/>
              <a:t>loader</a:t>
            </a:r>
            <a:endParaRPr lang="fa-IR" sz="2400" b="1" u="sng" dirty="0" smtClean="0"/>
          </a:p>
          <a:p>
            <a:pPr algn="r">
              <a:lnSpc>
                <a:spcPct val="120000"/>
              </a:lnSpc>
            </a:pPr>
            <a:r>
              <a:rPr lang="fa-IR" sz="2400" dirty="0" smtClean="0"/>
              <a:t>کلاس‌های موجود در </a:t>
            </a:r>
            <a:r>
              <a:rPr lang="en-US" sz="2400" dirty="0" smtClean="0"/>
              <a:t>CLASS-PATH</a:t>
            </a:r>
            <a:r>
              <a:rPr lang="fa-IR" sz="2400" dirty="0" smtClean="0"/>
              <a:t> را </a:t>
            </a:r>
            <a:r>
              <a:rPr lang="fa-IR" sz="2400" dirty="0" err="1" smtClean="0"/>
              <a:t>می‌یابد</a:t>
            </a:r>
            <a:r>
              <a:rPr lang="fa-IR" sz="2400" dirty="0" smtClean="0"/>
              <a:t> و </a:t>
            </a:r>
            <a:r>
              <a:rPr lang="fa-IR" sz="2400" dirty="0" err="1" smtClean="0"/>
              <a:t>بارگذاری</a:t>
            </a:r>
            <a:r>
              <a:rPr lang="fa-IR" sz="2400" dirty="0" smtClean="0"/>
              <a:t> می‌کند</a:t>
            </a:r>
          </a:p>
          <a:p>
            <a:pPr algn="r">
              <a:lnSpc>
                <a:spcPct val="120000"/>
              </a:lnSpc>
            </a:pPr>
            <a:r>
              <a:rPr lang="en-US" sz="2400" b="1" u="sng" dirty="0"/>
              <a:t>User-defined class </a:t>
            </a:r>
            <a:r>
              <a:rPr lang="en-US" sz="2400" b="1" u="sng" dirty="0" smtClean="0"/>
              <a:t>loaders</a:t>
            </a:r>
            <a:endParaRPr lang="fa-IR" sz="2400" b="1" u="sng" dirty="0" smtClean="0"/>
          </a:p>
          <a:p>
            <a:pPr algn="r">
              <a:lnSpc>
                <a:spcPct val="120000"/>
              </a:lnSpc>
            </a:pPr>
            <a:r>
              <a:rPr lang="fa-IR" sz="2400" dirty="0" err="1" smtClean="0"/>
              <a:t>برنامه‌نویس</a:t>
            </a:r>
            <a:r>
              <a:rPr lang="fa-IR" sz="2400" dirty="0" smtClean="0"/>
              <a:t> می‌تواند یک </a:t>
            </a:r>
            <a:r>
              <a:rPr lang="fa-IR" sz="2400" dirty="0" err="1" smtClean="0"/>
              <a:t>بارگذار</a:t>
            </a:r>
            <a:r>
              <a:rPr lang="fa-IR" sz="2400" dirty="0" smtClean="0"/>
              <a:t> (</a:t>
            </a:r>
            <a:r>
              <a:rPr lang="en-US" sz="2400" dirty="0" smtClean="0"/>
              <a:t>Class Loader</a:t>
            </a:r>
            <a:r>
              <a:rPr lang="fa-IR" sz="2400" dirty="0" smtClean="0"/>
              <a:t>) جدید معرفی کند </a:t>
            </a:r>
            <a:br>
              <a:rPr lang="fa-IR" sz="2400" dirty="0" smtClean="0"/>
            </a:br>
            <a:r>
              <a:rPr lang="fa-IR" sz="2400" dirty="0" smtClean="0"/>
              <a:t>(مثلاً برای دریافت اطلاعات کلاس از پایگاه داده یا از طریق شبکه)</a:t>
            </a:r>
            <a:endParaRPr lang="en-US" sz="2400" dirty="0"/>
          </a:p>
          <a:p>
            <a:pPr algn="r">
              <a:lnSpc>
                <a:spcPct val="12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098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حقوق مؤلف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 smtClean="0"/>
              <a:t>کلیه حقوق این اثر متعلق به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است</a:t>
            </a:r>
          </a:p>
          <a:p>
            <a:r>
              <a:rPr lang="fa-IR" sz="3000" dirty="0" smtClean="0"/>
              <a:t>بازنشر یا </a:t>
            </a:r>
            <a:r>
              <a:rPr lang="fa-IR" sz="3000" dirty="0"/>
              <a:t>تدریس </a:t>
            </a:r>
            <a:r>
              <a:rPr lang="fa-IR" sz="3000" dirty="0" smtClean="0"/>
              <a:t>آن‌چه توسط جاواکاپ</a:t>
            </a:r>
            <a:r>
              <a:rPr lang="fa-IR" sz="3000" dirty="0"/>
              <a:t> </a:t>
            </a:r>
            <a:r>
              <a:rPr lang="fa-IR" sz="3000" dirty="0" smtClean="0"/>
              <a:t>و به صورت عمومی منتشر شده است، با ذکر مرجع (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) بلامانع است</a:t>
            </a:r>
          </a:p>
          <a:p>
            <a:r>
              <a:rPr lang="fa-IR" sz="3000" dirty="0" smtClean="0"/>
              <a:t>اگر این اثر توسط 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 به صورت عمومی منتشر نشده است و به صورت اختصاصی در اختیار شما یا شرکت شما قرار گرفته، بازنشر آن مجاز نیست</a:t>
            </a:r>
          </a:p>
          <a:p>
            <a:r>
              <a:rPr lang="fa-IR" sz="3000" dirty="0" smtClean="0"/>
              <a:t>تغییر محتوای این اثر بدون اطلاع و تأیید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مجاز نیست</a:t>
            </a:r>
          </a:p>
        </p:txBody>
      </p:sp>
    </p:spTree>
    <p:extLst>
      <p:ext uri="{BB962C8B-B14F-4D97-AF65-F5344CB8AC3E}">
        <p14:creationId xmlns:p14="http://schemas.microsoft.com/office/powerpoint/2010/main" val="21656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شیء کلاس (</a:t>
            </a:r>
            <a:r>
              <a:rPr lang="en-US" dirty="0" smtClean="0"/>
              <a:t>Class Object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dirty="0" smtClean="0"/>
              <a:t>شیء کلاس و متد </a:t>
            </a:r>
            <a:r>
              <a:rPr lang="en-US" sz="3200" dirty="0" err="1" smtClean="0"/>
              <a:t>getClass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sz="2600" dirty="0" smtClean="0"/>
              <a:t>اولین بار که از یک کلاس استفاده می‌کنیم، این کلاس در حافظه </a:t>
            </a:r>
            <a:r>
              <a:rPr lang="fa-IR" sz="2600" dirty="0" err="1" smtClean="0"/>
              <a:t>بارگذاری</a:t>
            </a:r>
            <a:r>
              <a:rPr lang="fa-IR" sz="2600" dirty="0" smtClean="0"/>
              <a:t> می‌شود</a:t>
            </a:r>
          </a:p>
          <a:p>
            <a:r>
              <a:rPr lang="fa-IR" sz="2600" dirty="0" smtClean="0"/>
              <a:t>اطلاعات مربوط به این کلاس، در شیئی با نام «</a:t>
            </a:r>
            <a:r>
              <a:rPr lang="fa-IR" sz="2600" b="1" dirty="0" smtClean="0"/>
              <a:t>شیء کلاس</a:t>
            </a:r>
            <a:r>
              <a:rPr lang="fa-IR" sz="2600" dirty="0" smtClean="0"/>
              <a:t>» در حافظه جای </a:t>
            </a:r>
            <a:r>
              <a:rPr lang="fa-IR" sz="2600" dirty="0" err="1" smtClean="0"/>
              <a:t>می‌گیرد</a:t>
            </a:r>
            <a:endParaRPr lang="en-US" sz="2600" dirty="0" smtClean="0"/>
          </a:p>
          <a:p>
            <a:r>
              <a:rPr lang="fa-IR" sz="2600" dirty="0" smtClean="0"/>
              <a:t>مثلاً یک شیء در حافظه اطلاعات کلاس </a:t>
            </a:r>
            <a:r>
              <a:rPr lang="en-US" sz="2600" dirty="0" smtClean="0"/>
              <a:t>String</a:t>
            </a:r>
            <a:r>
              <a:rPr lang="fa-IR" sz="2600" dirty="0" smtClean="0"/>
              <a:t> </a:t>
            </a:r>
            <a:br>
              <a:rPr lang="fa-IR" sz="2600" dirty="0" smtClean="0"/>
            </a:br>
            <a:r>
              <a:rPr lang="fa-IR" sz="2600" dirty="0" smtClean="0"/>
              <a:t>و شیء دیگری، اطلاعاتی درباره کلاس </a:t>
            </a:r>
            <a:r>
              <a:rPr lang="en-US" sz="2600" dirty="0" smtClean="0"/>
              <a:t>Person</a:t>
            </a:r>
            <a:r>
              <a:rPr lang="fa-IR" sz="2600" dirty="0" smtClean="0"/>
              <a:t> را نگهداری می‌کند</a:t>
            </a:r>
          </a:p>
          <a:p>
            <a:r>
              <a:rPr lang="fa-IR" sz="2600" dirty="0" smtClean="0"/>
              <a:t>هر شیء، یک ارجاع به «</a:t>
            </a:r>
            <a:r>
              <a:rPr lang="fa-IR" sz="2600" b="1" dirty="0" smtClean="0"/>
              <a:t>شیء کلاس</a:t>
            </a:r>
            <a:r>
              <a:rPr lang="fa-IR" sz="2600" dirty="0" smtClean="0"/>
              <a:t>» (</a:t>
            </a:r>
            <a:r>
              <a:rPr lang="en-US" sz="2600" dirty="0" smtClean="0"/>
              <a:t>Class Object</a:t>
            </a:r>
            <a:r>
              <a:rPr lang="fa-IR" sz="2600" dirty="0" smtClean="0"/>
              <a:t>) مربوط به کلاس خودش دارد</a:t>
            </a:r>
          </a:p>
          <a:p>
            <a:r>
              <a:rPr lang="fa-IR" sz="2600" dirty="0" smtClean="0"/>
              <a:t>این ارجاع با کمک متد </a:t>
            </a:r>
            <a:r>
              <a:rPr lang="en-US" sz="2600" b="1" dirty="0" err="1" smtClean="0"/>
              <a:t>getClass</a:t>
            </a:r>
            <a:r>
              <a:rPr lang="en-US" sz="2600" b="1" dirty="0" smtClean="0"/>
              <a:t>()</a:t>
            </a:r>
            <a:r>
              <a:rPr lang="fa-IR" sz="2600" dirty="0" smtClean="0"/>
              <a:t> </a:t>
            </a:r>
            <a:r>
              <a:rPr lang="fa-IR" sz="2600" dirty="0" err="1" smtClean="0"/>
              <a:t>برمی‌گردد</a:t>
            </a:r>
            <a:endParaRPr lang="fa-IR" sz="2600" dirty="0" smtClean="0"/>
          </a:p>
          <a:p>
            <a:r>
              <a:rPr lang="fa-IR" sz="2600" dirty="0" smtClean="0"/>
              <a:t>متد </a:t>
            </a:r>
            <a:r>
              <a:rPr lang="en-US" sz="2600" dirty="0" err="1" smtClean="0"/>
              <a:t>getClass</a:t>
            </a:r>
            <a:r>
              <a:rPr lang="fa-IR" sz="2600" dirty="0" smtClean="0"/>
              <a:t> در </a:t>
            </a:r>
            <a:r>
              <a:rPr lang="en-US" sz="2600" dirty="0" smtClean="0"/>
              <a:t>Object</a:t>
            </a:r>
            <a:r>
              <a:rPr lang="fa-IR" sz="2600" dirty="0" smtClean="0"/>
              <a:t> </a:t>
            </a:r>
            <a:r>
              <a:rPr lang="fa-IR" sz="2600" dirty="0" err="1" smtClean="0"/>
              <a:t>پیاده‌سازی</a:t>
            </a:r>
            <a:r>
              <a:rPr lang="fa-IR" sz="2600" dirty="0" smtClean="0"/>
              <a:t> شده و </a:t>
            </a:r>
            <a:r>
              <a:rPr lang="en-US" sz="2600" dirty="0" smtClean="0"/>
              <a:t>final</a:t>
            </a:r>
            <a:r>
              <a:rPr lang="fa-IR" sz="2600" dirty="0" smtClean="0"/>
              <a:t> است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685800" y="5064204"/>
            <a:ext cx="6629400" cy="11079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Dog(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"Fido"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getSimpleName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500" dirty="0" smtClean="0"/>
              <a:t>Permanent Generation</a:t>
            </a:r>
            <a:r>
              <a:rPr lang="fa-IR" sz="3500" dirty="0" smtClean="0"/>
              <a:t> و </a:t>
            </a:r>
            <a:r>
              <a:rPr lang="en-US" sz="3500" dirty="0" err="1" smtClean="0"/>
              <a:t>Metaspace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7630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sz="2400" dirty="0" smtClean="0"/>
              <a:t>هر «شیء کلاس» در حافظه جای </a:t>
            </a:r>
            <a:r>
              <a:rPr lang="fa-IR" sz="2400" dirty="0" err="1" smtClean="0"/>
              <a:t>می‌گیرد</a:t>
            </a:r>
            <a:r>
              <a:rPr lang="fa-IR" sz="2400" dirty="0" smtClean="0"/>
              <a:t>. </a:t>
            </a:r>
            <a:r>
              <a:rPr lang="fa-IR" sz="2400" dirty="0"/>
              <a:t>بخشی از حافظه مسؤول نگهداری این اشیاء </a:t>
            </a:r>
            <a:r>
              <a:rPr lang="fa-IR" sz="2400" dirty="0" smtClean="0"/>
              <a:t>است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600200"/>
            <a:ext cx="8763000" cy="3036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Autofit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a-IR" sz="1100" dirty="0" smtClean="0"/>
          </a:p>
          <a:p>
            <a:r>
              <a:rPr lang="fa-IR" sz="2400" dirty="0" smtClean="0"/>
              <a:t>اطلاعات کلاس‌ها (شیء کلاس‌ها) در بخشی به نام </a:t>
            </a:r>
            <a:r>
              <a:rPr lang="en-US" sz="2400" b="1" dirty="0" err="1" smtClean="0"/>
              <a:t>PermGen</a:t>
            </a:r>
            <a:r>
              <a:rPr lang="fa-IR" sz="2400" b="1" dirty="0" smtClean="0"/>
              <a:t> </a:t>
            </a:r>
            <a:r>
              <a:rPr lang="fa-IR" sz="2400" dirty="0" smtClean="0"/>
              <a:t>ذخیره می‌شود</a:t>
            </a:r>
            <a:endParaRPr lang="en-US" sz="2400" dirty="0" smtClean="0"/>
          </a:p>
          <a:p>
            <a:r>
              <a:rPr lang="fa-IR" sz="2400" dirty="0" smtClean="0"/>
              <a:t>اگر پروژه </a:t>
            </a:r>
            <a:r>
              <a:rPr lang="fa-IR" sz="2400" dirty="0" err="1" smtClean="0"/>
              <a:t>بسيار</a:t>
            </a:r>
            <a:r>
              <a:rPr lang="fa-IR" sz="2400" dirty="0" smtClean="0"/>
              <a:t> بزرگی داشته باشیم، ممکن است این فضا پر شود و خطا ایجاد شود</a:t>
            </a:r>
          </a:p>
          <a:p>
            <a:pPr marL="0" indent="0">
              <a:buNone/>
            </a:pPr>
            <a:endParaRPr lang="en-US" sz="100" dirty="0" smtClean="0"/>
          </a:p>
          <a:p>
            <a:pPr marL="0" indent="0">
              <a:buNone/>
            </a:pPr>
            <a:r>
              <a:rPr lang="fa-IR" sz="2400" dirty="0" smtClean="0"/>
              <a:t>  - </a:t>
            </a:r>
            <a:r>
              <a:rPr lang="fa-IR" sz="2400" dirty="0" err="1" smtClean="0"/>
              <a:t>برنامه‎ای</a:t>
            </a:r>
            <a:r>
              <a:rPr lang="fa-IR" sz="2400" dirty="0" smtClean="0"/>
              <a:t> که کلاس‌های </a:t>
            </a:r>
            <a:r>
              <a:rPr lang="fa-IR" sz="2400" dirty="0" err="1" smtClean="0"/>
              <a:t>زيادی</a:t>
            </a:r>
            <a:r>
              <a:rPr lang="fa-IR" sz="2400" dirty="0" smtClean="0"/>
              <a:t> (</a:t>
            </a:r>
            <a:r>
              <a:rPr lang="fa-IR" sz="2400" dirty="0" err="1" smtClean="0"/>
              <a:t>کتابخانه‌ها</a:t>
            </a:r>
            <a:r>
              <a:rPr lang="fa-IR" sz="2400" dirty="0" smtClean="0"/>
              <a:t> و </a:t>
            </a:r>
            <a:r>
              <a:rPr lang="en-US" sz="2000" dirty="0" smtClean="0"/>
              <a:t>JAR</a:t>
            </a:r>
            <a:r>
              <a:rPr lang="fa-IR" sz="2000" dirty="0" smtClean="0"/>
              <a:t> </a:t>
            </a:r>
            <a:r>
              <a:rPr lang="fa-IR" sz="2400" dirty="0" smtClean="0"/>
              <a:t>های متنوع) را استفاده و </a:t>
            </a:r>
            <a:r>
              <a:rPr lang="fa-IR" sz="2400" dirty="0" err="1" smtClean="0"/>
              <a:t>بارگذاری</a:t>
            </a:r>
            <a:r>
              <a:rPr lang="fa-IR" sz="2400" dirty="0" smtClean="0"/>
              <a:t> کند</a:t>
            </a:r>
          </a:p>
          <a:p>
            <a:r>
              <a:rPr lang="fa-IR" sz="2400" dirty="0" smtClean="0"/>
              <a:t>حجم حافظه </a:t>
            </a:r>
            <a:r>
              <a:rPr lang="en-US" sz="2400" dirty="0" err="1" smtClean="0"/>
              <a:t>PermGen</a:t>
            </a:r>
            <a:r>
              <a:rPr lang="fa-IR" sz="2400" dirty="0" smtClean="0"/>
              <a:t> قابل تنظیم است: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713238"/>
            <a:ext cx="8763000" cy="1154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 algn="r" rtl="1"/>
            <a:r>
              <a:rPr lang="fa-IR" sz="2300" dirty="0" smtClean="0">
                <a:solidFill>
                  <a:prstClr val="black"/>
                </a:solidFill>
                <a:cs typeface="B Nazanin" panose="00000400000000000000" pitchFamily="2" charset="-78"/>
              </a:rPr>
              <a:t>اطلاعات مربوط به کلاس‌ها در </a:t>
            </a:r>
            <a:r>
              <a:rPr lang="en-US" sz="2300" b="1" dirty="0" err="1" smtClean="0">
                <a:solidFill>
                  <a:prstClr val="black"/>
                </a:solidFill>
                <a:cs typeface="B Nazanin" panose="00000400000000000000" pitchFamily="2" charset="-78"/>
              </a:rPr>
              <a:t>Metaspace</a:t>
            </a:r>
            <a:r>
              <a:rPr lang="fa-IR" sz="2300" b="1" dirty="0" smtClean="0">
                <a:solidFill>
                  <a:prstClr val="black"/>
                </a:solidFill>
                <a:cs typeface="B Nazanin" panose="00000400000000000000" pitchFamily="2" charset="-78"/>
              </a:rPr>
              <a:t> </a:t>
            </a:r>
            <a:r>
              <a:rPr lang="fa-IR" sz="2300" dirty="0" smtClean="0">
                <a:solidFill>
                  <a:prstClr val="black"/>
                </a:solidFill>
                <a:cs typeface="B Nazanin" panose="00000400000000000000" pitchFamily="2" charset="-78"/>
              </a:rPr>
              <a:t>نگهداری می‌شود</a:t>
            </a:r>
          </a:p>
          <a:p>
            <a:pPr lvl="1" algn="r" rtl="1"/>
            <a:r>
              <a:rPr lang="fa-IR" sz="2300" dirty="0" smtClean="0">
                <a:solidFill>
                  <a:prstClr val="black"/>
                </a:solidFill>
                <a:cs typeface="B Nazanin" panose="00000400000000000000" pitchFamily="2" charset="-78"/>
              </a:rPr>
              <a:t>- </a:t>
            </a:r>
            <a:r>
              <a:rPr lang="en-US" sz="2300" b="1" u="sng" dirty="0" err="1" smtClean="0">
                <a:solidFill>
                  <a:prstClr val="black"/>
                </a:solidFill>
                <a:cs typeface="B Nazanin" panose="00000400000000000000" pitchFamily="2" charset="-78"/>
              </a:rPr>
              <a:t>PermGen</a:t>
            </a:r>
            <a:r>
              <a:rPr lang="fa-IR" sz="2300" b="1" u="sng" dirty="0" smtClean="0">
                <a:solidFill>
                  <a:prstClr val="black"/>
                </a:solidFill>
                <a:cs typeface="B Nazanin" panose="00000400000000000000" pitchFamily="2" charset="-78"/>
              </a:rPr>
              <a:t> حذف شده است</a:t>
            </a:r>
          </a:p>
          <a:p>
            <a:pPr lvl="1" algn="r" rtl="1"/>
            <a:r>
              <a:rPr lang="fa-IR" sz="2300" dirty="0" smtClean="0">
                <a:solidFill>
                  <a:prstClr val="black"/>
                </a:solidFill>
                <a:cs typeface="B Nazanin" panose="00000400000000000000" pitchFamily="2" charset="-78"/>
              </a:rPr>
              <a:t>- برخی از مشکلات و </a:t>
            </a:r>
            <a:r>
              <a:rPr lang="fa-IR" sz="2300" dirty="0" err="1" smtClean="0">
                <a:solidFill>
                  <a:prstClr val="black"/>
                </a:solidFill>
                <a:cs typeface="B Nazanin" panose="00000400000000000000" pitchFamily="2" charset="-78"/>
              </a:rPr>
              <a:t>دردسرها</a:t>
            </a:r>
            <a:r>
              <a:rPr lang="fa-IR" sz="2300" dirty="0" smtClean="0">
                <a:solidFill>
                  <a:prstClr val="black"/>
                </a:solidFill>
                <a:cs typeface="B Nazanin" panose="00000400000000000000" pitchFamily="2" charset="-78"/>
              </a:rPr>
              <a:t> هم از بین رفته: دیگر </a:t>
            </a:r>
            <a:r>
              <a:rPr lang="fa-IR" sz="2300" b="1" u="sng" dirty="0" smtClean="0">
                <a:solidFill>
                  <a:prstClr val="black"/>
                </a:solidFill>
                <a:cs typeface="B Nazanin" panose="00000400000000000000" pitchFamily="2" charset="-78"/>
              </a:rPr>
              <a:t>نیازی به تنظیم </a:t>
            </a:r>
            <a:r>
              <a:rPr lang="en-US" sz="2000" b="1" u="sng" dirty="0" err="1" smtClean="0">
                <a:solidFill>
                  <a:prstClr val="black"/>
                </a:solidFill>
                <a:cs typeface="B Nazanin" panose="00000400000000000000" pitchFamily="2" charset="-78"/>
              </a:rPr>
              <a:t>PermSize</a:t>
            </a:r>
            <a:r>
              <a:rPr lang="fa-IR" sz="2000" b="1" u="sng" dirty="0" smtClean="0">
                <a:solidFill>
                  <a:prstClr val="black"/>
                </a:solidFill>
                <a:cs typeface="B Nazanin" panose="00000400000000000000" pitchFamily="2" charset="-78"/>
              </a:rPr>
              <a:t> </a:t>
            </a:r>
            <a:r>
              <a:rPr lang="fa-IR" sz="2300" b="1" u="sng" dirty="0" smtClean="0">
                <a:solidFill>
                  <a:prstClr val="black"/>
                </a:solidFill>
                <a:cs typeface="B Nazanin" panose="00000400000000000000" pitchFamily="2" charset="-78"/>
              </a:rPr>
              <a:t>نیست</a:t>
            </a:r>
            <a:endParaRPr lang="en-US" sz="2300" b="1" u="sng" dirty="0" smtClean="0">
              <a:solidFill>
                <a:prstClr val="black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9700" y="5943600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/>
            <a:r>
              <a:rPr lang="fa-IR" sz="2400" dirty="0">
                <a:solidFill>
                  <a:prstClr val="black"/>
                </a:solidFill>
                <a:cs typeface="B Nazanin" panose="00000400000000000000" pitchFamily="2" charset="-78"/>
              </a:rPr>
              <a:t>یادآوری: تنظیم اندازه حافظه </a:t>
            </a:r>
            <a:r>
              <a:rPr lang="en-US" sz="2400" dirty="0">
                <a:solidFill>
                  <a:prstClr val="black"/>
                </a:solidFill>
                <a:cs typeface="B Nazanin" panose="00000400000000000000" pitchFamily="2" charset="-78"/>
              </a:rPr>
              <a:t>Heap</a:t>
            </a:r>
            <a:r>
              <a:rPr lang="fa-IR" sz="2400" dirty="0">
                <a:solidFill>
                  <a:prstClr val="black"/>
                </a:solidFill>
                <a:cs typeface="B Nazanin" panose="00000400000000000000" pitchFamily="2" charset="-78"/>
              </a:rPr>
              <a:t> با کمک </a:t>
            </a:r>
            <a:r>
              <a:rPr lang="en-US" sz="2400" dirty="0">
                <a:solidFill>
                  <a:prstClr val="black"/>
                </a:solidFill>
                <a:cs typeface="B Nazanin" panose="00000400000000000000" pitchFamily="2" charset="-78"/>
              </a:rPr>
              <a:t>–</a:t>
            </a:r>
            <a:r>
              <a:rPr lang="en-US" sz="2400" dirty="0" err="1">
                <a:solidFill>
                  <a:prstClr val="black"/>
                </a:solidFill>
                <a:cs typeface="B Nazanin" panose="00000400000000000000" pitchFamily="2" charset="-78"/>
              </a:rPr>
              <a:t>Xms</a:t>
            </a:r>
            <a:r>
              <a:rPr lang="fa-IR" sz="2400" dirty="0">
                <a:solidFill>
                  <a:prstClr val="black"/>
                </a:solidFill>
                <a:cs typeface="B Nazanin" panose="00000400000000000000" pitchFamily="2" charset="-78"/>
              </a:rPr>
              <a:t> و </a:t>
            </a:r>
            <a:r>
              <a:rPr lang="en-US" sz="2400" dirty="0">
                <a:solidFill>
                  <a:prstClr val="black"/>
                </a:solidFill>
                <a:cs typeface="B Nazanin" panose="00000400000000000000" pitchFamily="2" charset="-78"/>
              </a:rPr>
              <a:t>–</a:t>
            </a:r>
            <a:r>
              <a:rPr lang="en-US" sz="2400" dirty="0" err="1">
                <a:solidFill>
                  <a:prstClr val="black"/>
                </a:solidFill>
                <a:cs typeface="B Nazanin" panose="00000400000000000000" pitchFamily="2" charset="-78"/>
              </a:rPr>
              <a:t>Xmx</a:t>
            </a:r>
            <a:r>
              <a:rPr lang="fa-IR" sz="2400" dirty="0">
                <a:solidFill>
                  <a:prstClr val="black"/>
                </a:solidFill>
                <a:cs typeface="B Nazanin" panose="00000400000000000000" pitchFamily="2" charset="-78"/>
              </a:rPr>
              <a:t> </a:t>
            </a:r>
            <a:endParaRPr lang="en-US" sz="2400" dirty="0">
              <a:solidFill>
                <a:prstClr val="black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2477" y="1600200"/>
            <a:ext cx="2242923" cy="461665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2400" b="1" u="sng" dirty="0" smtClean="0">
                <a:solidFill>
                  <a:schemeClr val="bg1">
                    <a:lumMod val="95000"/>
                  </a:schemeClr>
                </a:solidFill>
                <a:cs typeface="B Nazanin" panose="00000400000000000000" pitchFamily="2" charset="-78"/>
              </a:rPr>
              <a:t>قبل از نسخه 8 جاوا</a:t>
            </a:r>
            <a:endParaRPr lang="en-US" b="1" u="sng" dirty="0">
              <a:solidFill>
                <a:schemeClr val="bg1">
                  <a:lumMod val="9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4724400"/>
            <a:ext cx="1505541" cy="461665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2400" b="1" u="sng" dirty="0" smtClean="0">
                <a:solidFill>
                  <a:schemeClr val="bg1">
                    <a:lumMod val="95000"/>
                  </a:schemeClr>
                </a:solidFill>
                <a:cs typeface="B Nazanin" panose="00000400000000000000" pitchFamily="2" charset="-78"/>
              </a:rPr>
              <a:t>بعد از جاوا 8</a:t>
            </a:r>
            <a:endParaRPr lang="en-US" b="1" u="sng" dirty="0">
              <a:solidFill>
                <a:schemeClr val="bg1">
                  <a:lumMod val="9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4202668"/>
            <a:ext cx="502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java </a:t>
            </a:r>
            <a:r>
              <a:rPr lang="en-US" sz="2000" b="1" dirty="0"/>
              <a:t>-</a:t>
            </a:r>
            <a:r>
              <a:rPr lang="en-US" sz="2000" b="1" dirty="0" err="1"/>
              <a:t>XX:MaxPermSize</a:t>
            </a:r>
            <a:r>
              <a:rPr lang="en-US" sz="2000" dirty="0"/>
              <a:t>=512m </a:t>
            </a:r>
            <a:r>
              <a:rPr lang="en-US" sz="2000" dirty="0" smtClean="0"/>
              <a:t>MyClass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15458" y="2983468"/>
            <a:ext cx="214674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fontAlgn="base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OutOfMemoryError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9" name="Picture 11" descr="http://www.dailyfreepsd.com/wp-content/uploads/2013/06/happy-smile-cartoon-face-vector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4739251"/>
            <a:ext cx="684212" cy="70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43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/>
      <p:bldP spid="9" grpId="0" animBg="1"/>
      <p:bldP spid="10" grpId="0" animBg="1"/>
      <p:bldP spid="10" grpId="1" animBg="1"/>
      <p:bldP spid="10" grpId="2" animBg="1"/>
      <p:bldP spid="1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cap="none" dirty="0" err="1" smtClean="0"/>
              <a:t>راه‌های</a:t>
            </a:r>
            <a:r>
              <a:rPr lang="fa-IR" cap="none" dirty="0" smtClean="0"/>
              <a:t> رسیدن به شیء کلاس</a:t>
            </a:r>
            <a:endParaRPr lang="en-US" b="1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sz="2800" dirty="0" smtClean="0">
                <a:solidFill>
                  <a:srgbClr val="000000"/>
                </a:solidFill>
                <a:latin typeface="Courier New"/>
              </a:rPr>
              <a:t>1- استفاده از دستور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.class</a:t>
            </a:r>
            <a:r>
              <a:rPr lang="fa-IR" sz="2800" dirty="0" smtClean="0">
                <a:solidFill>
                  <a:srgbClr val="000000"/>
                </a:solidFill>
                <a:latin typeface="Courier New"/>
              </a:rPr>
              <a:t> بعد از نام کلاس</a:t>
            </a:r>
          </a:p>
          <a:p>
            <a:pPr lvl="1"/>
            <a:r>
              <a:rPr lang="fa-IR" sz="2600" dirty="0" smtClean="0">
                <a:solidFill>
                  <a:srgbClr val="000000"/>
                </a:solidFill>
                <a:latin typeface="Courier New"/>
              </a:rPr>
              <a:t>مثال:      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Class c =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</a:t>
            </a:r>
            <a:r>
              <a:rPr lang="en-US" sz="2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fa-IR" sz="2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a-IR" sz="2800" dirty="0" smtClean="0">
                <a:solidFill>
                  <a:srgbClr val="000000"/>
                </a:solidFill>
                <a:latin typeface="Courier New"/>
              </a:rPr>
              <a:t>2- استفاده از متد استاتیک 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Class.forName</a:t>
            </a:r>
            <a:endParaRPr lang="fa-IR" sz="28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fa-IR" sz="1800" b="1" dirty="0" smtClean="0">
              <a:solidFill>
                <a:srgbClr val="000000"/>
              </a:solidFill>
              <a:latin typeface="Courier New"/>
            </a:endParaRPr>
          </a:p>
          <a:p>
            <a:pPr marL="0" indent="0" algn="r">
              <a:buNone/>
            </a:pPr>
            <a:r>
              <a:rPr lang="fa-IR" sz="2800" dirty="0" smtClean="0">
                <a:solidFill>
                  <a:srgbClr val="000000"/>
                </a:solidFill>
                <a:latin typeface="Courier New"/>
              </a:rPr>
              <a:t>3- فراخوانی متد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getClass</a:t>
            </a:r>
            <a:r>
              <a:rPr lang="fa-IR" sz="2800" dirty="0" smtClean="0">
                <a:solidFill>
                  <a:srgbClr val="000000"/>
                </a:solidFill>
                <a:latin typeface="Courier New"/>
              </a:rPr>
              <a:t> بر روی یک شیء</a:t>
            </a:r>
          </a:p>
          <a:p>
            <a:pPr marL="0" indent="0" algn="l" rtl="0">
              <a:buNone/>
            </a:pPr>
            <a:endParaRPr lang="en-US" sz="2800" i="1" dirty="0" smtClean="0">
              <a:solidFill>
                <a:srgbClr val="000000"/>
              </a:solidFill>
              <a:latin typeface="Courier New"/>
            </a:endParaRPr>
          </a:p>
          <a:p>
            <a:pPr lvl="2"/>
            <a:endParaRPr lang="en-US" sz="2800" dirty="0">
              <a:solidFill>
                <a:srgbClr val="000000"/>
              </a:solidFill>
              <a:latin typeface="Courier New"/>
            </a:endParaRPr>
          </a:p>
          <a:p>
            <a:pPr lvl="1"/>
            <a:endParaRPr lang="en-US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5486400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Object o = </a:t>
            </a:r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Class c =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o.getClass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3546157"/>
            <a:ext cx="8915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Class c = Class.forName(</a:t>
            </a:r>
            <a:r>
              <a:rPr lang="en-US" sz="2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6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ir.javacup.Person</a:t>
            </a:r>
            <a:r>
              <a:rPr lang="en-US" sz="2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3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تفاوت ماهیت </a:t>
            </a:r>
            <a:r>
              <a:rPr lang="fa-IR" dirty="0" err="1" smtClean="0"/>
              <a:t>عملگر</a:t>
            </a:r>
            <a:r>
              <a:rPr lang="fa-IR" dirty="0" smtClean="0"/>
              <a:t> </a:t>
            </a:r>
            <a:r>
              <a:rPr lang="en-US" dirty="0" err="1" smtClean="0"/>
              <a:t>instanceof</a:t>
            </a:r>
            <a:r>
              <a:rPr lang="fa-IR" dirty="0" smtClean="0"/>
              <a:t> و</a:t>
            </a:r>
            <a:r>
              <a:rPr lang="fa-IR" dirty="0"/>
              <a:t> شیء کلاس</a:t>
            </a:r>
            <a:endParaRPr lang="en-US" b="1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sz="2800" dirty="0" smtClean="0"/>
              <a:t>این دو دستور چه تفاوتی دارند؟</a:t>
            </a:r>
            <a:endParaRPr lang="en-US" sz="2800" dirty="0" smtClean="0"/>
          </a:p>
          <a:p>
            <a:endParaRPr lang="en-US" sz="2800" dirty="0"/>
          </a:p>
          <a:p>
            <a:r>
              <a:rPr lang="fa-IR" dirty="0" smtClean="0"/>
              <a:t>دستور اول (</a:t>
            </a:r>
            <a:r>
              <a:rPr lang="fa-IR" dirty="0" err="1" smtClean="0"/>
              <a:t>عملگر</a:t>
            </a:r>
            <a:r>
              <a:rPr lang="fa-IR" dirty="0" smtClean="0"/>
              <a:t> </a:t>
            </a:r>
            <a:r>
              <a:rPr lang="en-US" dirty="0" err="1" smtClean="0"/>
              <a:t>instanceof</a:t>
            </a:r>
            <a:r>
              <a:rPr lang="fa-IR" dirty="0" smtClean="0"/>
              <a:t>)  :</a:t>
            </a:r>
          </a:p>
          <a:p>
            <a:pPr lvl="1"/>
            <a:r>
              <a:rPr lang="fa-IR" dirty="0" smtClean="0"/>
              <a:t>اگر </a:t>
            </a:r>
            <a:r>
              <a:rPr lang="en-US" dirty="0" smtClean="0"/>
              <a:t>c</a:t>
            </a:r>
            <a:r>
              <a:rPr lang="fa-IR" dirty="0" smtClean="0"/>
              <a:t> از نوع  </a:t>
            </a:r>
            <a:r>
              <a:rPr lang="en-US" dirty="0" smtClean="0"/>
              <a:t>Person</a:t>
            </a:r>
            <a:r>
              <a:rPr lang="fa-IR" dirty="0" smtClean="0"/>
              <a:t> </a:t>
            </a:r>
            <a:r>
              <a:rPr lang="fa-IR" u="sng" dirty="0" smtClean="0"/>
              <a:t>یا یکی از </a:t>
            </a:r>
            <a:r>
              <a:rPr lang="fa-IR" u="sng" dirty="0" err="1" smtClean="0"/>
              <a:t>زیرکلاس‌ها</a:t>
            </a:r>
            <a:r>
              <a:rPr lang="fa-IR" dirty="0" err="1" smtClean="0"/>
              <a:t>ی</a:t>
            </a:r>
            <a:r>
              <a:rPr lang="fa-IR" dirty="0" smtClean="0"/>
              <a:t> </a:t>
            </a:r>
            <a:r>
              <a:rPr lang="en-US" dirty="0" smtClean="0"/>
              <a:t>Person</a:t>
            </a:r>
            <a:r>
              <a:rPr lang="fa-IR" dirty="0" smtClean="0"/>
              <a:t> باشد، </a:t>
            </a:r>
            <a:r>
              <a:rPr lang="en-US" dirty="0" smtClean="0"/>
              <a:t>true</a:t>
            </a:r>
            <a:r>
              <a:rPr lang="fa-IR" dirty="0" smtClean="0"/>
              <a:t> </a:t>
            </a:r>
            <a:r>
              <a:rPr lang="fa-IR" dirty="0" err="1" smtClean="0"/>
              <a:t>برمی‌گرداند</a:t>
            </a:r>
            <a:endParaRPr lang="fa-IR" dirty="0" smtClean="0"/>
          </a:p>
          <a:p>
            <a:pPr lvl="1"/>
            <a:r>
              <a:rPr lang="fa-IR" dirty="0" smtClean="0"/>
              <a:t>رابطه </a:t>
            </a:r>
            <a:r>
              <a:rPr lang="en-US" dirty="0" smtClean="0"/>
              <a:t>is-a</a:t>
            </a:r>
            <a:r>
              <a:rPr lang="fa-IR" dirty="0" smtClean="0"/>
              <a:t> را بررسی می‌کند</a:t>
            </a:r>
          </a:p>
          <a:p>
            <a:r>
              <a:rPr lang="fa-IR" dirty="0" smtClean="0"/>
              <a:t>دستور دوم (استفاده از شیء کلاس)  :</a:t>
            </a:r>
          </a:p>
          <a:p>
            <a:pPr lvl="1"/>
            <a:r>
              <a:rPr lang="fa-IR" dirty="0" smtClean="0"/>
              <a:t>اگر </a:t>
            </a:r>
            <a:r>
              <a:rPr lang="en-US" dirty="0" smtClean="0"/>
              <a:t>c</a:t>
            </a:r>
            <a:r>
              <a:rPr lang="fa-IR" dirty="0" smtClean="0"/>
              <a:t> دقیقاً از نوع </a:t>
            </a:r>
            <a:r>
              <a:rPr lang="en-US" dirty="0" smtClean="0"/>
              <a:t>Person</a:t>
            </a:r>
            <a:r>
              <a:rPr lang="fa-IR" dirty="0" smtClean="0"/>
              <a:t> باشد، </a:t>
            </a:r>
            <a:r>
              <a:rPr lang="en-US" dirty="0" smtClean="0"/>
              <a:t>true</a:t>
            </a:r>
            <a:r>
              <a:rPr lang="fa-IR" dirty="0" smtClean="0"/>
              <a:t> </a:t>
            </a:r>
            <a:r>
              <a:rPr lang="fa-IR" dirty="0" err="1" smtClean="0"/>
              <a:t>برمی‌گرداند</a:t>
            </a:r>
            <a:endParaRPr lang="fa-IR" dirty="0" smtClean="0"/>
          </a:p>
          <a:p>
            <a:r>
              <a:rPr lang="fa-IR" sz="2800" dirty="0" smtClean="0"/>
              <a:t>نکته: </a:t>
            </a:r>
            <a:r>
              <a:rPr lang="fa-IR" sz="2800" dirty="0" err="1" smtClean="0"/>
              <a:t>عملگر</a:t>
            </a:r>
            <a:r>
              <a:rPr lang="fa-IR" sz="2800" dirty="0" smtClean="0"/>
              <a:t> </a:t>
            </a:r>
            <a:r>
              <a:rPr lang="en-US" sz="2800" dirty="0" err="1" smtClean="0"/>
              <a:t>instanceof</a:t>
            </a:r>
            <a:r>
              <a:rPr lang="fa-IR" sz="2800" dirty="0" smtClean="0"/>
              <a:t> همانند متد </a:t>
            </a:r>
            <a:r>
              <a:rPr lang="en-US" sz="2800" dirty="0" err="1" smtClean="0"/>
              <a:t>isInstance</a:t>
            </a:r>
            <a:r>
              <a:rPr lang="en-US" sz="2800" dirty="0" smtClean="0"/>
              <a:t>()</a:t>
            </a:r>
            <a:r>
              <a:rPr lang="fa-IR" sz="2800" dirty="0" smtClean="0"/>
              <a:t> در </a:t>
            </a:r>
            <a:r>
              <a:rPr lang="en-US" sz="2800" dirty="0" smtClean="0"/>
              <a:t>Class</a:t>
            </a:r>
            <a:r>
              <a:rPr lang="fa-IR" sz="2800" dirty="0" smtClean="0"/>
              <a:t> است</a:t>
            </a:r>
          </a:p>
          <a:p>
            <a:pPr marL="0" indent="0">
              <a:buNone/>
            </a:pPr>
            <a:r>
              <a:rPr lang="fa-IR" sz="2800" dirty="0" smtClean="0"/>
              <a:t> 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52400" y="1143000"/>
            <a:ext cx="4953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Person)...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752600"/>
            <a:ext cx="7620000" cy="461665"/>
          </a:xfrm>
          <a:prstGeom prst="rect">
            <a:avLst/>
          </a:prstGeom>
          <a:solidFill>
            <a:srgbClr val="E2FBF1"/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5893713"/>
            <a:ext cx="579197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</a:t>
            </a:r>
            <a:r>
              <a:rPr lang="en-US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isInstance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(c))...</a:t>
            </a:r>
          </a:p>
        </p:txBody>
      </p:sp>
    </p:spTree>
    <p:extLst>
      <p:ext uri="{BB962C8B-B14F-4D97-AF65-F5344CB8AC3E}">
        <p14:creationId xmlns:p14="http://schemas.microsoft.com/office/powerpoint/2010/main" val="103083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</a:t>
            </a:r>
            <a:r>
              <a:rPr lang="fa-IR" dirty="0" err="1" smtClean="0"/>
              <a:t>کلاسِ</a:t>
            </a:r>
            <a:r>
              <a:rPr lang="fa-IR" dirty="0" smtClean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" y="2133600"/>
            <a:ext cx="6858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s1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6826" y="2819400"/>
            <a:ext cx="6858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s2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200" y="4114800"/>
            <a:ext cx="7620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p1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200" y="5257800"/>
            <a:ext cx="7620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p2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48937" y="2122110"/>
            <a:ext cx="3289663" cy="172599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8" name="Rounded Rectangle 47"/>
          <p:cNvSpPr/>
          <p:nvPr/>
        </p:nvSpPr>
        <p:spPr>
          <a:xfrm>
            <a:off x="685800" y="3950910"/>
            <a:ext cx="3373951" cy="252609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شیء کلاس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457200"/>
            <a:ext cx="5715000" cy="1569660"/>
          </a:xfrm>
          <a:prstGeom prst="rect">
            <a:avLst/>
          </a:prstGeom>
          <a:solidFill>
            <a:srgbClr val="EDF6FD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"ABC"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7265432"/>
              </p:ext>
            </p:extLst>
          </p:nvPr>
        </p:nvGraphicFramePr>
        <p:xfrm>
          <a:off x="914400" y="2286000"/>
          <a:ext cx="1330974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ABC</a:t>
                      </a:r>
                      <a:endParaRPr lang="en-US" sz="2800" b="1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51040"/>
              </p:ext>
            </p:extLst>
          </p:nvPr>
        </p:nvGraphicFramePr>
        <p:xfrm>
          <a:off x="878826" y="2971800"/>
          <a:ext cx="1330974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Java</a:t>
                      </a:r>
                      <a:endParaRPr lang="en-US" sz="2800" b="1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93461"/>
              </p:ext>
            </p:extLst>
          </p:nvPr>
        </p:nvGraphicFramePr>
        <p:xfrm>
          <a:off x="914400" y="3962400"/>
          <a:ext cx="1371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Ali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800" b="1" dirty="0" smtClean="0"/>
                        <a:t>…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957585"/>
              </p:ext>
            </p:extLst>
          </p:nvPr>
        </p:nvGraphicFramePr>
        <p:xfrm>
          <a:off x="5867400" y="2743200"/>
          <a:ext cx="28956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 rtl="1"/>
                      <a:r>
                        <a:rPr lang="fa-IR" sz="2800" b="1" dirty="0" smtClean="0">
                          <a:cs typeface="B Nazanin" panose="00000400000000000000" pitchFamily="2" charset="-78"/>
                        </a:rPr>
                        <a:t>شیء کلاس </a:t>
                      </a:r>
                      <a:r>
                        <a:rPr lang="en-US" sz="2800" b="1" dirty="0" smtClean="0">
                          <a:cs typeface="B Nazanin" panose="00000400000000000000" pitchFamily="2" charset="-78"/>
                        </a:rPr>
                        <a:t>String</a:t>
                      </a:r>
                      <a:endParaRPr lang="en-US" sz="2800" b="1" dirty="0"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218F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43824"/>
              </p:ext>
            </p:extLst>
          </p:nvPr>
        </p:nvGraphicFramePr>
        <p:xfrm>
          <a:off x="5715000" y="4953000"/>
          <a:ext cx="3048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r" rtl="1"/>
                      <a:r>
                        <a:rPr lang="fa-IR" sz="2800" b="1" dirty="0" smtClean="0">
                          <a:cs typeface="B Nazanin" panose="00000400000000000000" pitchFamily="2" charset="-78"/>
                        </a:rPr>
                        <a:t>شیء کلاس </a:t>
                      </a:r>
                      <a:r>
                        <a:rPr lang="en-US" sz="2800" b="1" dirty="0" smtClean="0">
                          <a:cs typeface="B Nazanin" panose="00000400000000000000" pitchFamily="2" charset="-78"/>
                        </a:rPr>
                        <a:t>Person</a:t>
                      </a:r>
                      <a:endParaRPr lang="en-US" sz="2800" b="1" dirty="0"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218F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Curved Connector 24"/>
          <p:cNvCxnSpPr>
            <a:endCxn id="23" idx="1"/>
          </p:cNvCxnSpPr>
          <p:nvPr/>
        </p:nvCxnSpPr>
        <p:spPr>
          <a:xfrm>
            <a:off x="2057400" y="2560260"/>
            <a:ext cx="3810000" cy="449640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23" idx="1"/>
          </p:cNvCxnSpPr>
          <p:nvPr/>
        </p:nvCxnSpPr>
        <p:spPr>
          <a:xfrm flipV="1">
            <a:off x="2057400" y="3009900"/>
            <a:ext cx="3810000" cy="236160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endCxn id="24" idx="1"/>
          </p:cNvCxnSpPr>
          <p:nvPr/>
        </p:nvCxnSpPr>
        <p:spPr>
          <a:xfrm>
            <a:off x="2133600" y="4491335"/>
            <a:ext cx="3581400" cy="728365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962400" y="243393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962400" y="456753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1791931" y="3516868"/>
            <a:ext cx="2238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b="1" dirty="0" err="1" smtClean="0">
                <a:cs typeface="B Nazanin" panose="00000400000000000000" pitchFamily="2" charset="-78"/>
              </a:rPr>
              <a:t>اشیائی</a:t>
            </a:r>
            <a:r>
              <a:rPr lang="fa-IR" sz="2000" b="1" dirty="0" smtClean="0">
                <a:cs typeface="B Nazanin" panose="00000400000000000000" pitchFamily="2" charset="-78"/>
              </a:rPr>
              <a:t> از نوع </a:t>
            </a:r>
            <a:r>
              <a:rPr lang="en-US" sz="2000" b="1" dirty="0" smtClean="0">
                <a:cs typeface="B Nazanin" panose="00000400000000000000" pitchFamily="2" charset="-78"/>
              </a:rPr>
              <a:t>String</a:t>
            </a:r>
            <a:endParaRPr lang="en-US" sz="2000" dirty="0"/>
          </a:p>
        </p:txBody>
      </p:sp>
      <p:sp>
        <p:nvSpPr>
          <p:cNvPr id="49" name="Rectangle 48"/>
          <p:cNvSpPr/>
          <p:nvPr/>
        </p:nvSpPr>
        <p:spPr>
          <a:xfrm>
            <a:off x="1634217" y="6107668"/>
            <a:ext cx="23326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b="1" dirty="0" err="1" smtClean="0">
                <a:cs typeface="B Nazanin" panose="00000400000000000000" pitchFamily="2" charset="-78"/>
              </a:rPr>
              <a:t>اشیائی</a:t>
            </a:r>
            <a:r>
              <a:rPr lang="fa-IR" sz="2000" b="1" dirty="0" smtClean="0">
                <a:cs typeface="B Nazanin" panose="00000400000000000000" pitchFamily="2" charset="-78"/>
              </a:rPr>
              <a:t> از نوع </a:t>
            </a:r>
            <a:r>
              <a:rPr lang="en-US" sz="2000" b="1" dirty="0" smtClean="0">
                <a:cs typeface="B Nazanin" panose="00000400000000000000" pitchFamily="2" charset="-78"/>
              </a:rPr>
              <a:t>Person</a:t>
            </a:r>
            <a:endParaRPr lang="en-US" sz="2000" dirty="0"/>
          </a:p>
        </p:txBody>
      </p:sp>
      <p:graphicFrame>
        <p:nvGraphicFramePr>
          <p:cNvPr id="5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334065"/>
              </p:ext>
            </p:extLst>
          </p:nvPr>
        </p:nvGraphicFramePr>
        <p:xfrm>
          <a:off x="914400" y="5181600"/>
          <a:ext cx="1371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800" b="1" dirty="0" err="1" smtClean="0"/>
                        <a:t>Taghi</a:t>
                      </a:r>
                      <a:endParaRPr lang="en-US" sz="2800" b="1" dirty="0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800" b="1" dirty="0" smtClean="0"/>
                        <a:t>…</a:t>
                      </a:r>
                      <a:endParaRPr lang="en-US" sz="2800" b="1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Curved Connector 34"/>
          <p:cNvCxnSpPr>
            <a:endCxn id="24" idx="1"/>
          </p:cNvCxnSpPr>
          <p:nvPr/>
        </p:nvCxnSpPr>
        <p:spPr>
          <a:xfrm flipV="1">
            <a:off x="2133600" y="5219700"/>
            <a:ext cx="3581400" cy="506968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638800" y="2514600"/>
            <a:ext cx="3373951" cy="37338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54" name="Rectangle 53"/>
          <p:cNvSpPr/>
          <p:nvPr/>
        </p:nvSpPr>
        <p:spPr>
          <a:xfrm>
            <a:off x="6324600" y="5726668"/>
            <a:ext cx="2480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b="1" dirty="0" err="1" smtClean="0">
                <a:cs typeface="B Nazanin" panose="00000400000000000000" pitchFamily="2" charset="-78"/>
              </a:rPr>
              <a:t>اشیائی</a:t>
            </a:r>
            <a:r>
              <a:rPr lang="fa-IR" sz="2400" b="1" dirty="0" smtClean="0">
                <a:cs typeface="B Nazanin" panose="00000400000000000000" pitchFamily="2" charset="-78"/>
              </a:rPr>
              <a:t> از نوع </a:t>
            </a:r>
            <a:r>
              <a:rPr lang="en-US" sz="2400" b="1" dirty="0" smtClean="0">
                <a:cs typeface="B Nazanin" panose="00000400000000000000" pitchFamily="2" charset="-78"/>
              </a:rPr>
              <a:t>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509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 animBg="1"/>
      <p:bldP spid="20" grpId="0" animBg="1"/>
      <p:bldP spid="40" grpId="0" animBg="1"/>
      <p:bldP spid="48" grpId="0" animBg="1"/>
      <p:bldP spid="4" grpId="0" animBg="1"/>
      <p:bldP spid="38" grpId="0"/>
      <p:bldP spid="39" grpId="0"/>
      <p:bldP spid="45" grpId="0"/>
      <p:bldP spid="49" grpId="0"/>
      <p:bldP spid="52" grpId="0" animBg="1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</a:t>
            </a:r>
            <a:r>
              <a:rPr lang="fa-IR" dirty="0" err="1" smtClean="0"/>
              <a:t>کلاسِ</a:t>
            </a:r>
            <a:r>
              <a:rPr lang="fa-IR" dirty="0"/>
              <a:t> </a:t>
            </a:r>
            <a:r>
              <a:rPr lang="en-US" dirty="0" err="1" smtClean="0"/>
              <a:t>java.lang.Class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fa-IR" dirty="0" smtClean="0"/>
              <a:t>اطلاعاتی درباره متدهای کلاس موردنظر</a:t>
            </a:r>
          </a:p>
          <a:p>
            <a:pPr lvl="1"/>
            <a:r>
              <a:rPr lang="fa-IR" dirty="0" smtClean="0"/>
              <a:t>فهرست </a:t>
            </a:r>
            <a:r>
              <a:rPr lang="fa-IR" dirty="0" err="1" smtClean="0"/>
              <a:t>متدها</a:t>
            </a:r>
            <a:endParaRPr lang="fa-IR" dirty="0" smtClean="0"/>
          </a:p>
          <a:p>
            <a:pPr lvl="1"/>
            <a:r>
              <a:rPr lang="fa-IR" dirty="0" smtClean="0"/>
              <a:t>دریافت یکی از </a:t>
            </a:r>
            <a:r>
              <a:rPr lang="fa-IR" dirty="0" err="1" smtClean="0"/>
              <a:t>متدها</a:t>
            </a:r>
            <a:r>
              <a:rPr lang="fa-IR" dirty="0" smtClean="0"/>
              <a:t> با کمک نام و مشخصات </a:t>
            </a:r>
            <a:r>
              <a:rPr lang="fa-IR" dirty="0" err="1" smtClean="0"/>
              <a:t>پارامترها</a:t>
            </a:r>
            <a:endParaRPr lang="fa-IR" dirty="0" smtClean="0"/>
          </a:p>
          <a:p>
            <a:r>
              <a:rPr lang="fa-IR" dirty="0" err="1" smtClean="0"/>
              <a:t>فیلدهای</a:t>
            </a:r>
            <a:r>
              <a:rPr lang="fa-IR" dirty="0" smtClean="0"/>
              <a:t> </a:t>
            </a:r>
            <a:r>
              <a:rPr lang="fa-IR" dirty="0"/>
              <a:t>کلاس </a:t>
            </a:r>
            <a:r>
              <a:rPr lang="fa-IR" dirty="0" smtClean="0"/>
              <a:t>موردنظر</a:t>
            </a:r>
          </a:p>
          <a:p>
            <a:pPr lvl="1"/>
            <a:r>
              <a:rPr lang="fa-IR" dirty="0" smtClean="0"/>
              <a:t>فهرست </a:t>
            </a:r>
            <a:r>
              <a:rPr lang="fa-IR" dirty="0" err="1" smtClean="0"/>
              <a:t>فیلدها</a:t>
            </a:r>
            <a:r>
              <a:rPr lang="fa-IR" dirty="0" smtClean="0"/>
              <a:t>، دریافت یکی از </a:t>
            </a:r>
            <a:r>
              <a:rPr lang="fa-IR" dirty="0" err="1" smtClean="0"/>
              <a:t>فیلدها</a:t>
            </a:r>
            <a:r>
              <a:rPr lang="fa-IR" dirty="0" smtClean="0"/>
              <a:t>، ...</a:t>
            </a:r>
            <a:endParaRPr lang="fa-IR" dirty="0"/>
          </a:p>
          <a:p>
            <a:r>
              <a:rPr lang="fa-IR" dirty="0" err="1" smtClean="0"/>
              <a:t>سازنده‌ها</a:t>
            </a:r>
            <a:r>
              <a:rPr lang="fa-IR" dirty="0" smtClean="0"/>
              <a:t> (</a:t>
            </a:r>
            <a:r>
              <a:rPr lang="en-US" dirty="0" smtClean="0"/>
              <a:t>Constructor</a:t>
            </a:r>
            <a:r>
              <a:rPr lang="fa-IR" dirty="0" smtClean="0"/>
              <a:t>)</a:t>
            </a:r>
          </a:p>
          <a:p>
            <a:r>
              <a:rPr lang="fa-IR" dirty="0" smtClean="0"/>
              <a:t>اطلاعاتی درباره </a:t>
            </a:r>
            <a:r>
              <a:rPr lang="fa-IR" dirty="0" err="1" smtClean="0"/>
              <a:t>حاشیه‌نویسی‌ها</a:t>
            </a:r>
            <a:r>
              <a:rPr lang="fa-IR" dirty="0" smtClean="0"/>
              <a:t> (</a:t>
            </a:r>
            <a:r>
              <a:rPr lang="en-US" dirty="0" smtClean="0"/>
              <a:t>Annotation</a:t>
            </a:r>
            <a:r>
              <a:rPr lang="fa-IR" dirty="0" smtClean="0"/>
              <a:t>)</a:t>
            </a:r>
          </a:p>
          <a:p>
            <a:r>
              <a:rPr lang="fa-IR" dirty="0" smtClean="0"/>
              <a:t>...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154668"/>
            <a:ext cx="8763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Class&lt;T&gt;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Serializable,...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0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8337"/>
            <a:ext cx="6705600" cy="65248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Circle{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Double 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Circle()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Circle(Double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getRadius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setRadius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(Double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2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area(){</a:t>
            </a:r>
          </a:p>
          <a:p>
            <a:pPr lvl="1"/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Math.pow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perimeter(){</a:t>
            </a:r>
          </a:p>
          <a:p>
            <a:pPr lvl="1"/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*2*</a:t>
            </a:r>
            <a:r>
              <a:rPr lang="en-US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94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 </a:t>
            </a:r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7630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a-IR" sz="2800" dirty="0"/>
              <a:t>با کمک شیئی از نوع </a:t>
            </a:r>
            <a:r>
              <a:rPr lang="en-US" sz="2800" dirty="0" smtClean="0"/>
              <a:t>Field</a:t>
            </a:r>
            <a:r>
              <a:rPr lang="fa-IR" sz="2800" dirty="0"/>
              <a:t> </a:t>
            </a:r>
            <a:r>
              <a:rPr lang="fa-IR" sz="2400" dirty="0" smtClean="0"/>
              <a:t>اطلاعاتی </a:t>
            </a:r>
            <a:r>
              <a:rPr lang="fa-IR" sz="2400" dirty="0"/>
              <a:t>درباره </a:t>
            </a:r>
            <a:r>
              <a:rPr lang="fa-IR" sz="2400" dirty="0" smtClean="0"/>
              <a:t>یک فیلد کسب می‌کنیم</a:t>
            </a:r>
            <a:endParaRPr lang="fa-IR" sz="2400" dirty="0"/>
          </a:p>
          <a:p>
            <a:pPr lvl="1">
              <a:lnSpc>
                <a:spcPct val="100000"/>
              </a:lnSpc>
            </a:pPr>
            <a:r>
              <a:rPr lang="fa-IR" sz="2400" dirty="0" smtClean="0"/>
              <a:t>مثلاً مقدار آن </a:t>
            </a:r>
            <a:r>
              <a:rPr lang="fa-IR" sz="2400" dirty="0"/>
              <a:t>را </a:t>
            </a:r>
            <a:r>
              <a:rPr lang="fa-IR" sz="2400" dirty="0" smtClean="0"/>
              <a:t>دریافت کنیم یا تغییر دهیم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3400" y="1981200"/>
            <a:ext cx="8153400" cy="44935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Circle();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2.5;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circleClass</a:t>
            </a: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Class.</a:t>
            </a:r>
            <a:r>
              <a:rPr lang="en-US" sz="2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ir.javacup.reflection.Circle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Field[]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fields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circleClass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getFields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(Field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fields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"radius"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pPr lvl="2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(Double)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*2);</a:t>
            </a:r>
          </a:p>
          <a:p>
            <a:pPr lvl="2"/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724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سرفصل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4267200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نیاز به اطلاعات نوع شیء در زمان اجرا</a:t>
            </a:r>
          </a:p>
          <a:p>
            <a:r>
              <a:rPr lang="fa-IR" dirty="0" smtClean="0"/>
              <a:t>استفاده از این اطلاعات در زمان اجرا</a:t>
            </a:r>
          </a:p>
          <a:p>
            <a:r>
              <a:rPr lang="fa-IR" dirty="0" smtClean="0"/>
              <a:t>امکانات جاوا در این زمینه: بازتاب (</a:t>
            </a:r>
            <a:r>
              <a:rPr lang="en-US" dirty="0" smtClean="0"/>
              <a:t>Reflection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 smtClean="0"/>
              <a:t>مفهوم بازتاب در </a:t>
            </a:r>
            <a:r>
              <a:rPr lang="fa-IR" dirty="0" err="1" smtClean="0"/>
              <a:t>برنامه‌نویسی</a:t>
            </a:r>
            <a:endParaRPr lang="fa-IR" dirty="0" smtClean="0"/>
          </a:p>
          <a:p>
            <a:r>
              <a:rPr lang="fa-IR" dirty="0" err="1" smtClean="0"/>
              <a:t>بارگذاری</a:t>
            </a:r>
            <a:r>
              <a:rPr lang="fa-IR" dirty="0" smtClean="0"/>
              <a:t> پویا (</a:t>
            </a:r>
            <a:r>
              <a:rPr lang="en-US" dirty="0" smtClean="0"/>
              <a:t>Dynamic Loading</a:t>
            </a:r>
            <a:r>
              <a:rPr lang="fa-IR" dirty="0" smtClean="0"/>
              <a:t>)</a:t>
            </a:r>
          </a:p>
          <a:p>
            <a:r>
              <a:rPr lang="fa-IR" dirty="0" smtClean="0"/>
              <a:t>شیء کلاس (</a:t>
            </a:r>
            <a:r>
              <a:rPr lang="en-US" dirty="0" smtClean="0"/>
              <a:t>Class Object</a:t>
            </a:r>
            <a:r>
              <a:rPr lang="fa-IR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5229225"/>
            <a:ext cx="53911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371600"/>
            <a:ext cx="7924800" cy="3680175"/>
          </a:xfrm>
          <a:prstGeom prst="rect">
            <a:avLst/>
          </a:prstGeom>
          <a:solidFill>
            <a:srgbClr val="E2FBF1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Field[]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fields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Circle.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.getFields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Field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fields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Circle.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.getField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"radius"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Circle();</a:t>
            </a:r>
          </a:p>
          <a:p>
            <a:pPr>
              <a:lnSpc>
                <a:spcPct val="200000"/>
              </a:lnSpc>
            </a:pP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2.0);</a:t>
            </a:r>
          </a:p>
        </p:txBody>
      </p:sp>
    </p:spTree>
    <p:extLst>
      <p:ext uri="{BB962C8B-B14F-4D97-AF65-F5344CB8AC3E}">
        <p14:creationId xmlns:p14="http://schemas.microsoft.com/office/powerpoint/2010/main" val="272473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 </a:t>
            </a:r>
            <a:r>
              <a:rPr lang="en-US" dirty="0" smtClean="0"/>
              <a:t>Method</a:t>
            </a:r>
            <a:endParaRPr lang="en-US" b="1" cap="none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a-IR" sz="2500" dirty="0" smtClean="0"/>
              <a:t>با کمک شیئی از نوع </a:t>
            </a:r>
            <a:r>
              <a:rPr lang="en-US" sz="2500" dirty="0" smtClean="0"/>
              <a:t>Method</a:t>
            </a:r>
            <a:r>
              <a:rPr lang="fa-IR" sz="2500" dirty="0" smtClean="0"/>
              <a:t> </a:t>
            </a:r>
            <a:r>
              <a:rPr lang="fa-IR" sz="2500" dirty="0" err="1" smtClean="0"/>
              <a:t>می‌توانیم</a:t>
            </a:r>
            <a:r>
              <a:rPr lang="fa-IR" sz="2500" dirty="0" smtClean="0"/>
              <a:t>:</a:t>
            </a:r>
            <a:br>
              <a:rPr lang="fa-IR" sz="2500" dirty="0" smtClean="0"/>
            </a:br>
            <a:r>
              <a:rPr lang="fa-IR" sz="2500" dirty="0" smtClean="0"/>
              <a:t>درباره یک متد صحبت کنیم، اطلاعاتی درباره آن کسب کنیم و آن را فراخوانی کنیم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152400" y="2514600"/>
            <a:ext cx="8382000" cy="3746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Circle();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setter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fa-IR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circleClass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.getMethod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2A00FF"/>
                </a:solidFill>
                <a:latin typeface="Consolas" panose="020B0609020204030204" pitchFamily="49" charset="0"/>
              </a:rPr>
              <a:t>setRadius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setter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.invoke(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Double(2.5));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getter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circleClass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.getMethod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2A00FF"/>
                </a:solidFill>
                <a:latin typeface="Consolas" panose="020B0609020204030204" pitchFamily="49" charset="0"/>
              </a:rPr>
              <a:t>getRadius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getter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.invoke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12965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457200"/>
            <a:ext cx="9144000" cy="5773953"/>
          </a:xfrm>
          <a:prstGeom prst="rect">
            <a:avLst/>
          </a:prstGeom>
          <a:solidFill>
            <a:srgbClr val="E2FBF1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Circle(1.5);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Method[]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methods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getMethods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methods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>
              <a:lnSpc>
                <a:spcPct val="130000"/>
              </a:lnSpc>
            </a:pP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getMethod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2A00FF"/>
                </a:solidFill>
                <a:latin typeface="Consolas" panose="020B0609020204030204" pitchFamily="49" charset="0"/>
              </a:rPr>
              <a:t>setRadius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.invoke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2.0);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Parameter[]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.getParameters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(Parameter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3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paramType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lnSpc>
                <a:spcPct val="130000"/>
              </a:lnSpc>
            </a:pP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paramType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.getSimpleName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getMethod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"area"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.invoke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2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315200" y="152400"/>
            <a:ext cx="1676400" cy="76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600" b="1" kern="1200" cap="none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/>
              <a:t>مثال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2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امکان کار با یک سازنده (</a:t>
            </a:r>
            <a:r>
              <a:rPr lang="en-US" sz="2400" dirty="0" smtClean="0"/>
              <a:t>Constructor</a:t>
            </a:r>
            <a:r>
              <a:rPr lang="fa-IR" sz="2400" dirty="0" smtClean="0"/>
              <a:t>) را فراهم می‌کند</a:t>
            </a:r>
            <a:endParaRPr lang="en-US" sz="2400" dirty="0" smtClean="0"/>
          </a:p>
          <a:p>
            <a:r>
              <a:rPr lang="fa-IR" sz="2400" dirty="0" smtClean="0"/>
              <a:t>متد </a:t>
            </a:r>
            <a:r>
              <a:rPr lang="en-US" sz="2400" dirty="0" err="1" smtClean="0"/>
              <a:t>newInstance</a:t>
            </a:r>
            <a:r>
              <a:rPr lang="fa-IR" sz="2400" dirty="0" smtClean="0"/>
              <a:t> از کلاس </a:t>
            </a:r>
            <a:r>
              <a:rPr lang="en-US" sz="2400" dirty="0" smtClean="0"/>
              <a:t>Class</a:t>
            </a:r>
            <a:r>
              <a:rPr lang="fa-IR" sz="2400" dirty="0" smtClean="0"/>
              <a:t> هم «سازنده بدون پارامتر» را فراخوانی می‌کند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81000" y="2718947"/>
            <a:ext cx="8229600" cy="34532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Circle.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Constructor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cons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circleClass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.getConstructor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Double(1.0));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(Circle)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.area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(Circle)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circleClass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9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219200"/>
            <a:ext cx="8763000" cy="4708981"/>
          </a:xfrm>
          <a:prstGeom prst="rect">
            <a:avLst/>
          </a:prstGeom>
          <a:solidFill>
            <a:srgbClr val="E2FBF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clazz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Class.</a:t>
            </a:r>
            <a:r>
              <a:rPr lang="en-US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ir.javacup.reflection.Circle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Constructor[]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clazz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.getConstructors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Constructor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cons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cons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clazz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.getConstructor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(1.5);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cons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clazz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.getConstructor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(Circle)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492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کلاس </a:t>
            </a:r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a-IR" sz="2600" dirty="0" smtClean="0"/>
              <a:t>امکان کار با </a:t>
            </a:r>
            <a:r>
              <a:rPr lang="fa-IR" sz="2600" dirty="0" err="1" smtClean="0"/>
              <a:t>حاشیه‌نویسی‌ها</a:t>
            </a:r>
            <a:endParaRPr lang="en-US" sz="26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fa-IR" sz="2400" dirty="0" smtClean="0"/>
              <a:t>حاشیه‌های </a:t>
            </a:r>
            <a:r>
              <a:rPr lang="fa-IR" dirty="0" smtClean="0"/>
              <a:t>یک </a:t>
            </a:r>
            <a:r>
              <a:rPr lang="fa-IR" dirty="0"/>
              <a:t>کلاس، متد یا </a:t>
            </a:r>
            <a:r>
              <a:rPr lang="fa-IR" dirty="0" smtClean="0"/>
              <a:t>فیلد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fa-IR" sz="2600" dirty="0" smtClean="0"/>
              <a:t>مثال:</a:t>
            </a:r>
            <a:endParaRPr lang="en-US" sz="2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048000"/>
            <a:ext cx="9144000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Annotation[]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annotations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Circle.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.getAnnotations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(Annotation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annotation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annotations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sz="2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2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annotation</a:t>
            </a:r>
            <a:r>
              <a:rPr lang="en-US" sz="2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.annotationType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annotations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Circle.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.getMethod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"f"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getAnnotations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(Annotation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annotations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sz="2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2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.annotationType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getSimpleName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2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4038600" cy="2123658"/>
          </a:xfrm>
          <a:prstGeom prst="rect">
            <a:avLst/>
          </a:prstGeom>
          <a:solidFill>
            <a:srgbClr val="E2FBF1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2200" dirty="0" err="1">
                <a:solidFill>
                  <a:srgbClr val="646464"/>
                </a:solidFill>
                <a:latin typeface="Consolas" panose="020B0609020204030204" pitchFamily="49" charset="0"/>
              </a:rPr>
              <a:t>WebService</a:t>
            </a:r>
            <a:endParaRPr lang="en-US" sz="2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Circle{</a:t>
            </a:r>
          </a:p>
          <a:p>
            <a:pPr lvl="1"/>
            <a:r>
              <a:rPr lang="en-US" sz="2200" dirty="0">
                <a:solidFill>
                  <a:srgbClr val="646464"/>
                </a:solidFill>
                <a:latin typeface="Consolas" panose="020B0609020204030204" pitchFamily="49" charset="0"/>
              </a:rPr>
              <a:t>@Deprecated</a:t>
            </a:r>
          </a:p>
          <a:p>
            <a:pPr lvl="1"/>
            <a:r>
              <a:rPr lang="en-US" sz="2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2200" dirty="0" err="1">
                <a:solidFill>
                  <a:srgbClr val="646464"/>
                </a:solidFill>
                <a:latin typeface="Consolas" panose="020B0609020204030204" pitchFamily="49" charset="0"/>
              </a:rPr>
              <a:t>WebMethod</a:t>
            </a:r>
            <a:endParaRPr lang="en-US" sz="2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f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  <a:endParaRPr lang="fa-IR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5257800"/>
            <a:ext cx="4597734" cy="120032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interface </a:t>
            </a:r>
            <a:r>
              <a:rPr lang="en-US" sz="2400" dirty="0" err="1">
                <a:solidFill>
                  <a:schemeClr val="bg1"/>
                </a:solidFill>
                <a:cs typeface="B Nazanin" panose="00000400000000000000" pitchFamily="2" charset="-78"/>
              </a:rPr>
              <a:t>javax.jws.WebService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Deprecated</a:t>
            </a:r>
          </a:p>
          <a:p>
            <a:r>
              <a:rPr lang="en-US" sz="2400" dirty="0" err="1">
                <a:solidFill>
                  <a:schemeClr val="bg1"/>
                </a:solidFill>
                <a:cs typeface="B Nazanin" panose="00000400000000000000" pitchFamily="2" charset="-78"/>
              </a:rPr>
              <a:t>WebMethod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0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سؤال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تفاوت اصطلاحات زیر چیست؟ (البته اصطلاحات انگلیسی مهمترند)</a:t>
            </a:r>
          </a:p>
          <a:p>
            <a:pPr lvl="1"/>
            <a:r>
              <a:rPr lang="fa-IR" dirty="0" err="1" smtClean="0"/>
              <a:t>بارگذاری</a:t>
            </a:r>
            <a:r>
              <a:rPr lang="fa-IR" dirty="0" smtClean="0"/>
              <a:t> پویا (</a:t>
            </a:r>
            <a:r>
              <a:rPr lang="en-US" dirty="0" smtClean="0"/>
              <a:t>Dynamic Loading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انقیاد پویا (</a:t>
            </a:r>
            <a:r>
              <a:rPr lang="en-US" dirty="0" smtClean="0"/>
              <a:t>Dynamic Binding</a:t>
            </a:r>
            <a:r>
              <a:rPr lang="fa-IR" dirty="0" smtClean="0"/>
              <a:t>)</a:t>
            </a:r>
          </a:p>
          <a:p>
            <a:r>
              <a:rPr lang="fa-IR" dirty="0" smtClean="0"/>
              <a:t>هر یک از موارد فوق به </a:t>
            </a:r>
            <a:r>
              <a:rPr lang="fa-IR" dirty="0" err="1" smtClean="0"/>
              <a:t>کدام‌یک</a:t>
            </a:r>
            <a:r>
              <a:rPr lang="fa-IR" dirty="0" smtClean="0"/>
              <a:t> از مباحث زیر مرتبط است؟</a:t>
            </a:r>
          </a:p>
          <a:p>
            <a:pPr lvl="1"/>
            <a:r>
              <a:rPr lang="fa-IR" dirty="0" smtClean="0"/>
              <a:t>بازتاب (</a:t>
            </a:r>
            <a:r>
              <a:rPr lang="en-US" dirty="0" smtClean="0"/>
              <a:t>Reflection</a:t>
            </a:r>
            <a:r>
              <a:rPr lang="fa-IR" dirty="0" smtClean="0"/>
              <a:t>)</a:t>
            </a:r>
          </a:p>
          <a:p>
            <a:pPr lvl="1"/>
            <a:r>
              <a:rPr lang="fa-IR" dirty="0" err="1" smtClean="0"/>
              <a:t>چندریختی</a:t>
            </a:r>
            <a:r>
              <a:rPr lang="fa-IR" dirty="0" smtClean="0"/>
              <a:t> (</a:t>
            </a:r>
            <a:r>
              <a:rPr lang="en-US" dirty="0" smtClean="0"/>
              <a:t>Polymorphism</a:t>
            </a:r>
            <a:r>
              <a:rPr lang="fa-IR" dirty="0" smtClean="0"/>
              <a:t>)</a:t>
            </a:r>
          </a:p>
          <a:p>
            <a:endParaRPr lang="fa-IR" dirty="0" smtClean="0"/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نکته: </a:t>
            </a:r>
            <a:r>
              <a:rPr lang="fa-IR" dirty="0"/>
              <a:t>پیوند پویا (</a:t>
            </a:r>
            <a:r>
              <a:rPr lang="en-US" dirty="0"/>
              <a:t>Dynamic Linking</a:t>
            </a:r>
            <a:r>
              <a:rPr lang="fa-IR" dirty="0" smtClean="0"/>
              <a:t>) هم با موارد فوق متفاوت است</a:t>
            </a:r>
            <a:endParaRPr lang="fa-IR" dirty="0"/>
          </a:p>
          <a:p>
            <a:endParaRPr lang="fa-I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3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سؤال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فرض کنید می خواهید </a:t>
            </a:r>
            <a:r>
              <a:rPr lang="en-US" dirty="0" smtClean="0"/>
              <a:t>RMI</a:t>
            </a:r>
            <a:r>
              <a:rPr lang="fa-IR" dirty="0" smtClean="0"/>
              <a:t> را </a:t>
            </a:r>
            <a:r>
              <a:rPr lang="fa-IR" dirty="0" err="1" smtClean="0"/>
              <a:t>پیاده‌سازی</a:t>
            </a:r>
            <a:r>
              <a:rPr lang="fa-IR" dirty="0" smtClean="0"/>
              <a:t> کنید</a:t>
            </a:r>
          </a:p>
          <a:p>
            <a:pPr lvl="1" algn="r"/>
            <a:r>
              <a:rPr lang="en-US" dirty="0" smtClean="0"/>
              <a:t>Remote Method Invocation</a:t>
            </a:r>
          </a:p>
          <a:p>
            <a:pPr lvl="1"/>
            <a:r>
              <a:rPr lang="fa-IR" dirty="0" smtClean="0"/>
              <a:t>امکان </a:t>
            </a:r>
            <a:r>
              <a:rPr lang="fa-IR" dirty="0"/>
              <a:t>فراخوانی متد از راه </a:t>
            </a:r>
            <a:r>
              <a:rPr lang="fa-IR" dirty="0" smtClean="0"/>
              <a:t>دور</a:t>
            </a:r>
          </a:p>
          <a:p>
            <a:pPr lvl="1"/>
            <a:r>
              <a:rPr lang="fa-IR" dirty="0" smtClean="0"/>
              <a:t>فراخوانی </a:t>
            </a:r>
            <a:r>
              <a:rPr lang="fa-IR" dirty="0" err="1" smtClean="0"/>
              <a:t>متدی</a:t>
            </a:r>
            <a:r>
              <a:rPr lang="fa-IR" dirty="0" smtClean="0"/>
              <a:t> که در یک کامپیوتر دیگر اجرا خواهد شد</a:t>
            </a:r>
            <a:endParaRPr lang="fa-IR" dirty="0"/>
          </a:p>
          <a:p>
            <a:r>
              <a:rPr lang="fa-IR" dirty="0" smtClean="0"/>
              <a:t>از کدام‌یک از امکانات زیر  استفاده خواهید کرد؟</a:t>
            </a:r>
          </a:p>
          <a:p>
            <a:pPr lvl="1" algn="l" rtl="0"/>
            <a:r>
              <a:rPr lang="en-US" dirty="0" smtClean="0"/>
              <a:t>Socket </a:t>
            </a:r>
            <a:r>
              <a:rPr lang="en-US" dirty="0"/>
              <a:t>Programming</a:t>
            </a:r>
          </a:p>
          <a:p>
            <a:pPr lvl="1" algn="l" rtl="0"/>
            <a:r>
              <a:rPr lang="en-US" dirty="0" smtClean="0"/>
              <a:t>Serialization</a:t>
            </a:r>
            <a:endParaRPr lang="fa-IR" dirty="0" smtClean="0"/>
          </a:p>
          <a:p>
            <a:pPr lvl="1" algn="l" rtl="0"/>
            <a:r>
              <a:rPr lang="en-US" dirty="0" smtClean="0"/>
              <a:t>Reflection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82120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چند نکته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پرتاب </a:t>
            </a:r>
            <a:r>
              <a:rPr lang="fa-IR" dirty="0" smtClean="0"/>
              <a:t>خطا </a:t>
            </a:r>
            <a:r>
              <a:rPr lang="fa-IR" dirty="0"/>
              <a:t>در </a:t>
            </a:r>
            <a:r>
              <a:rPr lang="fa-IR" dirty="0" smtClean="0"/>
              <a:t>اثر استفاده از بازتاب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/>
          <a:p>
            <a:r>
              <a:rPr lang="fa-IR" sz="2800" dirty="0" smtClean="0"/>
              <a:t>هنگام استفاده از بازتاب (</a:t>
            </a:r>
            <a:r>
              <a:rPr lang="en-US" sz="2800" dirty="0" smtClean="0"/>
              <a:t>Reflection</a:t>
            </a:r>
            <a:r>
              <a:rPr lang="fa-IR" sz="2800" dirty="0" smtClean="0"/>
              <a:t>) </a:t>
            </a:r>
            <a:r>
              <a:rPr lang="fa-IR" sz="2800" dirty="0"/>
              <a:t>ممکن است </a:t>
            </a:r>
            <a:r>
              <a:rPr lang="fa-IR" sz="2800" dirty="0" err="1" smtClean="0"/>
              <a:t>خطاهایی</a:t>
            </a:r>
            <a:r>
              <a:rPr lang="fa-IR" sz="2800" dirty="0" smtClean="0"/>
              <a:t> پرتاب شود:</a:t>
            </a:r>
          </a:p>
          <a:p>
            <a:pPr lvl="1">
              <a:spcBef>
                <a:spcPts val="800"/>
              </a:spcBef>
            </a:pPr>
            <a:r>
              <a:rPr lang="en-US" sz="2400" dirty="0" err="1" smtClean="0"/>
              <a:t>ClassNotFoundException</a:t>
            </a:r>
            <a:r>
              <a:rPr lang="fa-IR" sz="2400" dirty="0"/>
              <a:t> </a:t>
            </a:r>
            <a:r>
              <a:rPr lang="fa-IR" sz="2400" dirty="0" smtClean="0"/>
              <a:t>: کلاس موردنظر وجود ندارد</a:t>
            </a:r>
            <a:endParaRPr lang="en-US" sz="2400" dirty="0" smtClean="0"/>
          </a:p>
          <a:p>
            <a:pPr lvl="1">
              <a:spcBef>
                <a:spcPts val="800"/>
              </a:spcBef>
            </a:pPr>
            <a:r>
              <a:rPr lang="en-US" sz="2400" dirty="0" err="1" smtClean="0"/>
              <a:t>NoSuchMethodException</a:t>
            </a:r>
            <a:r>
              <a:rPr lang="en-US" sz="2400" dirty="0" smtClean="0"/>
              <a:t>,</a:t>
            </a:r>
            <a:r>
              <a:rPr lang="fa-IR" sz="2400" dirty="0" smtClean="0"/>
              <a:t> : متد موردنظر وجود ندارد</a:t>
            </a:r>
            <a:endParaRPr lang="en-US" sz="2400" dirty="0"/>
          </a:p>
          <a:p>
            <a:pPr lvl="1">
              <a:spcBef>
                <a:spcPts val="800"/>
              </a:spcBef>
            </a:pPr>
            <a:r>
              <a:rPr lang="en-US" sz="2400" dirty="0" err="1" smtClean="0"/>
              <a:t>IllegalAccessException</a:t>
            </a:r>
            <a:r>
              <a:rPr lang="fa-IR" sz="2400" dirty="0" smtClean="0"/>
              <a:t> : دسترسی مجاز نیست </a:t>
            </a:r>
            <a:br>
              <a:rPr lang="fa-IR" sz="2400" dirty="0" smtClean="0"/>
            </a:br>
            <a:r>
              <a:rPr lang="fa-IR" sz="2400" dirty="0" smtClean="0"/>
              <a:t>(مثلاً عضو موردنظر </a:t>
            </a:r>
            <a:r>
              <a:rPr lang="en-US" sz="2400" dirty="0" smtClean="0"/>
              <a:t>private</a:t>
            </a:r>
            <a:r>
              <a:rPr lang="fa-IR" sz="2400" dirty="0" smtClean="0"/>
              <a:t> است)</a:t>
            </a:r>
            <a:endParaRPr lang="en-US" sz="2400" dirty="0" smtClean="0"/>
          </a:p>
          <a:p>
            <a:pPr lvl="1">
              <a:spcBef>
                <a:spcPts val="800"/>
              </a:spcBef>
            </a:pPr>
            <a:r>
              <a:rPr lang="en-US" sz="2400" dirty="0" err="1" smtClean="0"/>
              <a:t>InvocationTargetException</a:t>
            </a:r>
            <a:r>
              <a:rPr lang="fa-IR" sz="1400" dirty="0" smtClean="0"/>
              <a:t> </a:t>
            </a:r>
            <a:r>
              <a:rPr lang="fa-IR" sz="2400" dirty="0" smtClean="0"/>
              <a:t>: </a:t>
            </a:r>
            <a:r>
              <a:rPr lang="fa-IR" sz="2300" dirty="0" smtClean="0"/>
              <a:t>فراخوانی متد موردنظر، خطا پرتاب</a:t>
            </a:r>
            <a:r>
              <a:rPr lang="fa-IR" sz="2000" dirty="0" smtClean="0"/>
              <a:t> </a:t>
            </a:r>
            <a:r>
              <a:rPr lang="fa-IR" sz="2300" dirty="0" smtClean="0"/>
              <a:t>کرده</a:t>
            </a:r>
            <a:r>
              <a:rPr lang="fa-IR" sz="1200" dirty="0" smtClean="0"/>
              <a:t> </a:t>
            </a:r>
            <a:r>
              <a:rPr lang="fa-IR" sz="2300" dirty="0" smtClean="0"/>
              <a:t>است</a:t>
            </a:r>
          </a:p>
          <a:p>
            <a:r>
              <a:rPr lang="fa-IR" sz="2800" dirty="0" err="1" smtClean="0"/>
              <a:t>بسياری</a:t>
            </a:r>
            <a:r>
              <a:rPr lang="fa-IR" sz="2800" dirty="0" smtClean="0"/>
              <a:t> از </a:t>
            </a:r>
            <a:r>
              <a:rPr lang="fa-IR" sz="2800" dirty="0" err="1" smtClean="0"/>
              <a:t>خطاهایی</a:t>
            </a:r>
            <a:r>
              <a:rPr lang="fa-IR" sz="2800" dirty="0" smtClean="0"/>
              <a:t> که در حالت عادی </a:t>
            </a:r>
            <a:r>
              <a:rPr lang="fa-IR" sz="2800" dirty="0" err="1" smtClean="0"/>
              <a:t>کامپایلر</a:t>
            </a:r>
            <a:r>
              <a:rPr lang="fa-IR" sz="2800" dirty="0" smtClean="0"/>
              <a:t> </a:t>
            </a:r>
            <a:r>
              <a:rPr lang="fa-IR" sz="2800" dirty="0" err="1" smtClean="0"/>
              <a:t>می‌گرفت</a:t>
            </a:r>
            <a:r>
              <a:rPr lang="fa-IR" sz="2800" dirty="0" smtClean="0"/>
              <a:t>، </a:t>
            </a:r>
            <a:br>
              <a:rPr lang="fa-IR" sz="2800" dirty="0" smtClean="0"/>
            </a:br>
            <a:r>
              <a:rPr lang="fa-IR" sz="2800" dirty="0" smtClean="0"/>
              <a:t>در بازتاب تبدیل به </a:t>
            </a:r>
            <a:r>
              <a:rPr lang="en-US" sz="2800" dirty="0" smtClean="0"/>
              <a:t>Exception</a:t>
            </a:r>
            <a:r>
              <a:rPr lang="fa-IR" sz="2800" dirty="0" smtClean="0"/>
              <a:t> می‌شود</a:t>
            </a:r>
          </a:p>
          <a:p>
            <a:pPr lvl="1"/>
            <a:r>
              <a:rPr lang="fa-IR" sz="2400" dirty="0" smtClean="0"/>
              <a:t>فرایند بازتاب، به طور کامل در زمان اجرا (</a:t>
            </a:r>
            <a:r>
              <a:rPr lang="en-US" sz="2400" dirty="0" smtClean="0"/>
              <a:t>runtime</a:t>
            </a:r>
            <a:r>
              <a:rPr lang="fa-IR" sz="2400" dirty="0" smtClean="0"/>
              <a:t>) انجام می‌شود</a:t>
            </a:r>
          </a:p>
          <a:p>
            <a:pPr lvl="1">
              <a:spcBef>
                <a:spcPts val="8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816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تفاوت </a:t>
            </a:r>
            <a:r>
              <a:rPr lang="en-US" dirty="0" err="1" smtClean="0"/>
              <a:t>getMethod</a:t>
            </a:r>
            <a:r>
              <a:rPr lang="fa-IR" dirty="0" smtClean="0"/>
              <a:t> و </a:t>
            </a:r>
            <a:r>
              <a:rPr lang="en-US" dirty="0" err="1" smtClean="0"/>
              <a:t>getDeclaredMethod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a-IR" sz="2600" dirty="0" err="1" smtClean="0"/>
              <a:t>متدهایی</a:t>
            </a:r>
            <a:r>
              <a:rPr lang="fa-IR" sz="2600" dirty="0" smtClean="0"/>
              <a:t> مثل </a:t>
            </a:r>
            <a:r>
              <a:rPr lang="en-US" sz="2600" dirty="0" err="1" smtClean="0"/>
              <a:t>getMethods</a:t>
            </a:r>
            <a:r>
              <a:rPr lang="en-US" sz="2600" dirty="0" smtClean="0"/>
              <a:t>, </a:t>
            </a:r>
            <a:r>
              <a:rPr lang="en-US" sz="2600" dirty="0" err="1" smtClean="0"/>
              <a:t>getMethod</a:t>
            </a:r>
            <a:r>
              <a:rPr lang="en-US" sz="2600" dirty="0" smtClean="0"/>
              <a:t>, </a:t>
            </a:r>
            <a:r>
              <a:rPr lang="en-US" sz="2600" dirty="0" err="1" smtClean="0"/>
              <a:t>getField</a:t>
            </a:r>
            <a:r>
              <a:rPr lang="en-US" sz="2600" dirty="0" smtClean="0"/>
              <a:t>, </a:t>
            </a:r>
            <a:r>
              <a:rPr lang="en-US" sz="2600" dirty="0" err="1" smtClean="0"/>
              <a:t>getFields</a:t>
            </a:r>
            <a:r>
              <a:rPr lang="fa-IR" sz="2600" dirty="0" smtClean="0"/>
              <a:t/>
            </a:r>
            <a:br>
              <a:rPr lang="fa-IR" sz="2600" dirty="0" smtClean="0"/>
            </a:br>
            <a:endParaRPr lang="en-US" sz="2600" dirty="0" smtClean="0"/>
          </a:p>
          <a:p>
            <a:pPr marL="0" indent="0">
              <a:buNone/>
            </a:pPr>
            <a:r>
              <a:rPr lang="fa-IR" sz="2600" dirty="0"/>
              <a:t/>
            </a:r>
            <a:br>
              <a:rPr lang="fa-IR" sz="2600" dirty="0"/>
            </a:br>
            <a:endParaRPr lang="en-US" sz="2000" dirty="0" smtClean="0"/>
          </a:p>
          <a:p>
            <a:r>
              <a:rPr lang="fa-IR" sz="2600" dirty="0" err="1" smtClean="0"/>
              <a:t>متدهایی</a:t>
            </a:r>
            <a:r>
              <a:rPr lang="fa-IR" sz="2600" dirty="0" smtClean="0"/>
              <a:t> </a:t>
            </a:r>
            <a:r>
              <a:rPr lang="fa-IR" sz="2600" dirty="0"/>
              <a:t>مثل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fa-IR" sz="2600" dirty="0"/>
              <a:t/>
            </a:r>
            <a:br>
              <a:rPr lang="fa-IR" sz="2600" dirty="0"/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81000" y="3222248"/>
            <a:ext cx="6934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solidFill>
                  <a:prstClr val="black"/>
                </a:solidFill>
                <a:cs typeface="B Nazanin" pitchFamily="2" charset="-78"/>
              </a:rPr>
              <a:t>getDeclaredMethods</a:t>
            </a:r>
            <a:r>
              <a:rPr lang="en-US" sz="2600" dirty="0">
                <a:solidFill>
                  <a:prstClr val="black"/>
                </a:solidFill>
                <a:cs typeface="B Nazanin" pitchFamily="2" charset="-78"/>
              </a:rPr>
              <a:t>, </a:t>
            </a:r>
            <a:r>
              <a:rPr lang="en-US" sz="2600" dirty="0" err="1">
                <a:solidFill>
                  <a:prstClr val="black"/>
                </a:solidFill>
                <a:cs typeface="B Nazanin" pitchFamily="2" charset="-78"/>
              </a:rPr>
              <a:t>getDeclaredMethod</a:t>
            </a:r>
            <a:r>
              <a:rPr lang="en-US" sz="2600" dirty="0">
                <a:solidFill>
                  <a:prstClr val="black"/>
                </a:solidFill>
                <a:cs typeface="B Nazanin" pitchFamily="2" charset="-78"/>
              </a:rPr>
              <a:t>, </a:t>
            </a:r>
            <a:br>
              <a:rPr lang="en-US" sz="2600" dirty="0">
                <a:solidFill>
                  <a:prstClr val="black"/>
                </a:solidFill>
                <a:cs typeface="B Nazanin" pitchFamily="2" charset="-78"/>
              </a:rPr>
            </a:br>
            <a:r>
              <a:rPr lang="en-US" sz="2600" dirty="0" err="1">
                <a:solidFill>
                  <a:prstClr val="black"/>
                </a:solidFill>
                <a:cs typeface="B Nazanin" pitchFamily="2" charset="-78"/>
              </a:rPr>
              <a:t>getDeclaredField</a:t>
            </a:r>
            <a:r>
              <a:rPr lang="en-US" sz="2600" dirty="0">
                <a:solidFill>
                  <a:prstClr val="black"/>
                </a:solidFill>
                <a:cs typeface="B Nazanin" pitchFamily="2" charset="-78"/>
              </a:rPr>
              <a:t>, </a:t>
            </a:r>
            <a:r>
              <a:rPr lang="en-US" sz="2600" dirty="0" err="1">
                <a:solidFill>
                  <a:prstClr val="black"/>
                </a:solidFill>
                <a:cs typeface="B Nazanin" pitchFamily="2" charset="-78"/>
              </a:rPr>
              <a:t>getDeclaredFields</a:t>
            </a:r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3200400" y="1676400"/>
            <a:ext cx="533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1- اعضای به </a:t>
            </a:r>
            <a:r>
              <a:rPr lang="fa-IR" sz="2600" dirty="0" err="1">
                <a:solidFill>
                  <a:prstClr val="black"/>
                </a:solidFill>
                <a:cs typeface="B Nazanin" pitchFamily="2" charset="-78"/>
              </a:rPr>
              <a:t>ارث‌رسیده</a:t>
            </a: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 را هم </a:t>
            </a:r>
            <a:r>
              <a:rPr lang="fa-IR" sz="2600" dirty="0" err="1" smtClean="0">
                <a:solidFill>
                  <a:prstClr val="black"/>
                </a:solidFill>
                <a:cs typeface="B Nazanin" pitchFamily="2" charset="-78"/>
              </a:rPr>
              <a:t>برمی‌گردانند</a:t>
            </a:r>
            <a:endParaRPr lang="en-US" sz="2600" dirty="0" smtClean="0">
              <a:solidFill>
                <a:prstClr val="black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600" dirty="0" smtClean="0">
                <a:solidFill>
                  <a:prstClr val="black"/>
                </a:solidFill>
                <a:cs typeface="B Nazanin" pitchFamily="2" charset="-78"/>
              </a:rPr>
              <a:t>2- </a:t>
            </a: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فقط اعضای </a:t>
            </a:r>
            <a:r>
              <a:rPr lang="en-US" sz="2600" dirty="0">
                <a:solidFill>
                  <a:prstClr val="black"/>
                </a:solidFill>
                <a:cs typeface="B Nazanin" pitchFamily="2" charset="-78"/>
              </a:rPr>
              <a:t>public</a:t>
            </a: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 کلاس را </a:t>
            </a:r>
            <a:r>
              <a:rPr lang="fa-IR" sz="2600" dirty="0" err="1">
                <a:solidFill>
                  <a:prstClr val="black"/>
                </a:solidFill>
                <a:cs typeface="B Nazanin" pitchFamily="2" charset="-78"/>
              </a:rPr>
              <a:t>برمی‌گردانند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76200" y="4343400"/>
            <a:ext cx="8686800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1- فقط اعضایی که در همان کلاس تعریف </a:t>
            </a:r>
            <a:r>
              <a:rPr lang="fa-IR" sz="2600" dirty="0" err="1">
                <a:solidFill>
                  <a:prstClr val="black"/>
                </a:solidFill>
                <a:cs typeface="B Nazanin" pitchFamily="2" charset="-78"/>
              </a:rPr>
              <a:t>شده‌اند</a:t>
            </a: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 را </a:t>
            </a:r>
            <a:r>
              <a:rPr lang="fa-IR" sz="2600" dirty="0" err="1">
                <a:solidFill>
                  <a:prstClr val="black"/>
                </a:solidFill>
                <a:cs typeface="B Nazanin" pitchFamily="2" charset="-78"/>
              </a:rPr>
              <a:t>برمی‌گردانند</a:t>
            </a: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/>
            </a:r>
            <a:br>
              <a:rPr lang="fa-IR" sz="2600" dirty="0">
                <a:solidFill>
                  <a:prstClr val="black"/>
                </a:solidFill>
                <a:cs typeface="B Nazanin" pitchFamily="2" charset="-78"/>
              </a:rPr>
            </a:b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    (اعضای به </a:t>
            </a:r>
            <a:r>
              <a:rPr lang="fa-IR" sz="2600" dirty="0" err="1">
                <a:solidFill>
                  <a:prstClr val="black"/>
                </a:solidFill>
                <a:cs typeface="B Nazanin" pitchFamily="2" charset="-78"/>
              </a:rPr>
              <a:t>ارث‌رسیده</a:t>
            </a: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 را هم </a:t>
            </a:r>
            <a:r>
              <a:rPr lang="fa-IR" sz="2600" dirty="0" err="1" smtClean="0">
                <a:solidFill>
                  <a:prstClr val="black"/>
                </a:solidFill>
                <a:cs typeface="B Nazanin" pitchFamily="2" charset="-78"/>
              </a:rPr>
              <a:t>برنمی‌گردانند</a:t>
            </a:r>
            <a:r>
              <a:rPr lang="fa-IR" sz="2600" dirty="0" smtClean="0">
                <a:solidFill>
                  <a:prstClr val="black"/>
                </a:solidFill>
                <a:cs typeface="B Nazanin" pitchFamily="2" charset="-78"/>
              </a:rPr>
              <a:t>)</a:t>
            </a:r>
            <a:endParaRPr lang="en-US" sz="2600" dirty="0" smtClean="0">
              <a:solidFill>
                <a:prstClr val="black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600" dirty="0" smtClean="0">
                <a:solidFill>
                  <a:prstClr val="black"/>
                </a:solidFill>
                <a:cs typeface="B Nazanin" pitchFamily="2" charset="-78"/>
              </a:rPr>
              <a:t>2- </a:t>
            </a: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اعضای </a:t>
            </a:r>
            <a:r>
              <a:rPr lang="fa-IR" sz="2600" dirty="0" err="1">
                <a:solidFill>
                  <a:prstClr val="black"/>
                </a:solidFill>
                <a:cs typeface="B Nazanin" pitchFamily="2" charset="-78"/>
              </a:rPr>
              <a:t>غیرعمومی</a:t>
            </a: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 کلاس را هم </a:t>
            </a:r>
            <a:r>
              <a:rPr lang="fa-IR" sz="2600" dirty="0" err="1">
                <a:solidFill>
                  <a:prstClr val="black"/>
                </a:solidFill>
                <a:cs typeface="B Nazanin" pitchFamily="2" charset="-78"/>
              </a:rPr>
              <a:t>برمی‌گردانند</a:t>
            </a: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 (</a:t>
            </a:r>
            <a:r>
              <a:rPr lang="en-US" sz="2600" dirty="0">
                <a:solidFill>
                  <a:prstClr val="black"/>
                </a:solidFill>
                <a:cs typeface="B Nazanin" pitchFamily="2" charset="-78"/>
              </a:rPr>
              <a:t>private</a:t>
            </a: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 ، </a:t>
            </a:r>
            <a:r>
              <a:rPr lang="en-US" sz="2600" dirty="0">
                <a:solidFill>
                  <a:prstClr val="black"/>
                </a:solidFill>
                <a:cs typeface="B Nazanin" pitchFamily="2" charset="-78"/>
              </a:rPr>
              <a:t>protected</a:t>
            </a: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 و </a:t>
            </a:r>
            <a:r>
              <a:rPr lang="fa-IR" sz="2600" dirty="0" smtClean="0">
                <a:solidFill>
                  <a:prstClr val="black"/>
                </a:solidFill>
                <a:cs typeface="B Nazanin" pitchFamily="2" charset="-78"/>
              </a:rPr>
              <a:t>...)</a:t>
            </a:r>
            <a:endParaRPr lang="en-US" sz="2600" dirty="0" smtClean="0">
              <a:solidFill>
                <a:prstClr val="black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600" dirty="0" smtClean="0">
                <a:solidFill>
                  <a:prstClr val="black"/>
                </a:solidFill>
                <a:cs typeface="B Nazanin" pitchFamily="2" charset="-78"/>
              </a:rPr>
              <a:t>اگر 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در استفاده از این اعضا، سطح دسترسی رعایت نشود: </a:t>
            </a:r>
            <a:r>
              <a:rPr lang="en-US" sz="2200" dirty="0" err="1">
                <a:solidFill>
                  <a:srgbClr val="C00000"/>
                </a:solidFill>
                <a:cs typeface="B Nazanin" pitchFamily="2" charset="-78"/>
              </a:rPr>
              <a:t>IllegalAccessException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/>
            </a:r>
            <a:br>
              <a:rPr lang="fa-IR" sz="2400" dirty="0">
                <a:solidFill>
                  <a:prstClr val="black"/>
                </a:solidFill>
                <a:cs typeface="B Nazanin" pitchFamily="2" charset="-7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6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بازتاب اعضای استاتیک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910"/>
            <a:ext cx="8763000" cy="4000380"/>
          </a:xfrm>
        </p:spPr>
        <p:txBody>
          <a:bodyPr>
            <a:normAutofit/>
          </a:bodyPr>
          <a:lstStyle/>
          <a:p>
            <a:r>
              <a:rPr lang="fa-IR" dirty="0" smtClean="0"/>
              <a:t>برای استفاده از </a:t>
            </a:r>
            <a:r>
              <a:rPr lang="fa-IR" dirty="0" err="1" smtClean="0"/>
              <a:t>متدها</a:t>
            </a:r>
            <a:r>
              <a:rPr lang="fa-IR" dirty="0" smtClean="0"/>
              <a:t> و </a:t>
            </a:r>
            <a:r>
              <a:rPr lang="fa-IR" dirty="0" err="1" smtClean="0"/>
              <a:t>فیلدهای</a:t>
            </a:r>
            <a:r>
              <a:rPr lang="fa-IR" dirty="0" smtClean="0"/>
              <a:t> استاتیک، ذکر شیء لازم نیست</a:t>
            </a:r>
            <a:endParaRPr lang="en-US" dirty="0" smtClean="0"/>
          </a:p>
          <a:p>
            <a:endParaRPr lang="fa-IR" sz="2000" dirty="0" smtClean="0"/>
          </a:p>
          <a:p>
            <a:endParaRPr lang="fa-IR" sz="2800" dirty="0"/>
          </a:p>
          <a:p>
            <a:endParaRPr lang="fa-IR" sz="2800" dirty="0" smtClean="0"/>
          </a:p>
          <a:p>
            <a:endParaRPr lang="fa-IR" sz="2800" dirty="0"/>
          </a:p>
        </p:txBody>
      </p:sp>
      <p:sp>
        <p:nvSpPr>
          <p:cNvPr id="6" name="Rectangle 5"/>
          <p:cNvSpPr/>
          <p:nvPr/>
        </p:nvSpPr>
        <p:spPr>
          <a:xfrm>
            <a:off x="609600" y="1871008"/>
            <a:ext cx="44958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f(){}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g(){}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4343400"/>
            <a:ext cx="6477000" cy="1938992"/>
          </a:xfrm>
          <a:prstGeom prst="rect">
            <a:avLst/>
          </a:prstGeom>
          <a:solidFill>
            <a:srgbClr val="E2FBF1"/>
          </a:solidFill>
          <a:ln>
            <a:solidFill>
              <a:srgbClr val="218F6A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X.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.getMethod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"f"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).invoke(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X.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.getMethod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"g"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).invoke(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X.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.getField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).set(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X.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.getField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).set(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</p:txBody>
      </p:sp>
    </p:spTree>
    <p:extLst>
      <p:ext uri="{BB962C8B-B14F-4D97-AF65-F5344CB8AC3E}">
        <p14:creationId xmlns:p14="http://schemas.microsoft.com/office/powerpoint/2010/main" val="24239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بازتاب انواع داده اولیه (</a:t>
            </a:r>
            <a:r>
              <a:rPr lang="en-US" dirty="0" smtClean="0"/>
              <a:t>Primitive Data Types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85910"/>
            <a:ext cx="8763000" cy="4000380"/>
          </a:xfrm>
        </p:spPr>
        <p:txBody>
          <a:bodyPr>
            <a:normAutofit/>
          </a:bodyPr>
          <a:lstStyle/>
          <a:p>
            <a:r>
              <a:rPr lang="fa-IR" dirty="0" smtClean="0"/>
              <a:t>فراخوانی </a:t>
            </a:r>
            <a:r>
              <a:rPr lang="en-US" dirty="0" smtClean="0"/>
              <a:t>.class</a:t>
            </a:r>
            <a:r>
              <a:rPr lang="fa-IR" dirty="0" smtClean="0"/>
              <a:t> روی انواع داده اولیه هم ممکن است</a:t>
            </a:r>
          </a:p>
          <a:p>
            <a:pPr lvl="1"/>
            <a:r>
              <a:rPr lang="fa-IR" dirty="0" smtClean="0"/>
              <a:t>مثال: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a-IR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،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 err="1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a-IR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a-IR" dirty="0" smtClean="0">
                <a:latin typeface="Consolas" panose="020B0609020204030204" pitchFamily="49" charset="0"/>
              </a:rPr>
              <a:t>و</a:t>
            </a:r>
            <a:r>
              <a:rPr lang="fa-IR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 err="1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endParaRPr lang="en-US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1"/>
            <a:r>
              <a:rPr lang="fa-IR" dirty="0" smtClean="0">
                <a:latin typeface="Consolas" panose="020B0609020204030204" pitchFamily="49" charset="0"/>
              </a:rPr>
              <a:t>کاربرد: توصیف </a:t>
            </a:r>
            <a:r>
              <a:rPr lang="fa-IR" dirty="0" err="1" smtClean="0">
                <a:latin typeface="Consolas" panose="020B0609020204030204" pitchFamily="49" charset="0"/>
              </a:rPr>
              <a:t>پارامترها</a:t>
            </a:r>
            <a:r>
              <a:rPr lang="fa-IR" dirty="0" smtClean="0">
                <a:latin typeface="Consolas" panose="020B0609020204030204" pitchFamily="49" charset="0"/>
              </a:rPr>
              <a:t> و مقدار برگشتی </a:t>
            </a:r>
            <a:r>
              <a:rPr lang="fa-IR" dirty="0" err="1" smtClean="0">
                <a:latin typeface="Consolas" panose="020B0609020204030204" pitchFamily="49" charset="0"/>
              </a:rPr>
              <a:t>متدها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3352800"/>
            <a:ext cx="84582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fa-I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.getMethod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"substring"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572000"/>
            <a:ext cx="7162800" cy="1569660"/>
          </a:xfrm>
          <a:prstGeom prst="rect">
            <a:avLst/>
          </a:prstGeom>
          <a:solidFill>
            <a:srgbClr val="E2FBF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Circle.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.getMethod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"f"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.getReturnType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...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8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b="1" cap="none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sz="2600" dirty="0" smtClean="0"/>
              <a:t>مقدار </a:t>
            </a:r>
            <a:r>
              <a:rPr lang="en-US" sz="2600" dirty="0" err="1" smtClean="0"/>
              <a:t>pCount</a:t>
            </a:r>
            <a:r>
              <a:rPr lang="fa-IR" sz="2600" dirty="0" smtClean="0"/>
              <a:t> و </a:t>
            </a:r>
            <a:r>
              <a:rPr lang="en-US" sz="2600" dirty="0" smtClean="0"/>
              <a:t>result</a:t>
            </a:r>
            <a:r>
              <a:rPr lang="fa-IR" sz="2600" dirty="0" smtClean="0"/>
              <a:t> در </a:t>
            </a:r>
            <a:r>
              <a:rPr lang="fa-IR" sz="2600" dirty="0" err="1" smtClean="0"/>
              <a:t>قطعه‌برنامه</a:t>
            </a:r>
            <a:r>
              <a:rPr lang="fa-IR" sz="2600" dirty="0" smtClean="0"/>
              <a:t> زیر چه خواهد بود؟</a:t>
            </a:r>
          </a:p>
          <a:p>
            <a:endParaRPr lang="fa-IR" sz="2600" dirty="0"/>
          </a:p>
          <a:p>
            <a:endParaRPr lang="fa-IR" sz="2600" dirty="0" smtClean="0"/>
          </a:p>
          <a:p>
            <a:endParaRPr lang="fa-IR" sz="2600" dirty="0"/>
          </a:p>
          <a:p>
            <a:endParaRPr lang="fa-IR" sz="2600" dirty="0" smtClean="0"/>
          </a:p>
          <a:p>
            <a:endParaRPr lang="fa-IR" dirty="0"/>
          </a:p>
          <a:p>
            <a:r>
              <a:rPr lang="fa-IR" sz="2600" dirty="0" smtClean="0"/>
              <a:t>معادل این برنامه بدون استفاده از بازتاب (</a:t>
            </a:r>
            <a:r>
              <a:rPr lang="en-US" sz="2600" dirty="0" smtClean="0"/>
              <a:t>Reflection</a:t>
            </a:r>
            <a:r>
              <a:rPr lang="fa-IR" sz="2600" dirty="0" smtClean="0"/>
              <a:t>) چگونه است؟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5638800"/>
            <a:ext cx="8077200" cy="430887"/>
          </a:xfrm>
          <a:prstGeom prst="rect">
            <a:avLst/>
          </a:prstGeom>
          <a:solidFill>
            <a:srgbClr val="E2FBF1"/>
          </a:solidFill>
          <a:ln>
            <a:solidFill>
              <a:srgbClr val="218F6A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result2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A00FF"/>
                </a:solidFill>
                <a:latin typeface="Consolas" panose="020B0609020204030204" pitchFamily="49" charset="0"/>
              </a:rPr>
              <a:t>Taghavi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.substring(6);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813679"/>
            <a:ext cx="8839200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stringClass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stringClass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.getMethod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"substring"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a-IR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pCount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.getParameterCount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returned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.invoke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A00FF"/>
                </a:solidFill>
                <a:latin typeface="Consolas" panose="020B0609020204030204" pitchFamily="49" charset="0"/>
              </a:rPr>
              <a:t>Taghavi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6);</a:t>
            </a:r>
            <a:endParaRPr lang="en-US" sz="2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(String)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returned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6400800" y="3429000"/>
            <a:ext cx="356188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2600" y="4491335"/>
            <a:ext cx="1346844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cs typeface="B Nazanin" panose="00000400000000000000" pitchFamily="2" charset="-78"/>
              </a:rPr>
              <a:t>Taghavi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61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بازتاب و انواع عام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عام در بازتاب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800" dirty="0" smtClean="0"/>
              <a:t>کلاس </a:t>
            </a:r>
            <a:r>
              <a:rPr lang="en-US" sz="2800" dirty="0"/>
              <a:t>Class</a:t>
            </a:r>
            <a:r>
              <a:rPr lang="fa-IR" sz="2800" dirty="0"/>
              <a:t> و کلاس </a:t>
            </a:r>
            <a:r>
              <a:rPr lang="en-US" sz="2800" dirty="0"/>
              <a:t>Constructor</a:t>
            </a:r>
            <a:r>
              <a:rPr lang="fa-IR" sz="2800" dirty="0"/>
              <a:t> از انواع عام (</a:t>
            </a:r>
            <a:r>
              <a:rPr lang="en-US" sz="2800" dirty="0"/>
              <a:t>Generic</a:t>
            </a:r>
            <a:r>
              <a:rPr lang="fa-IR" sz="2800" dirty="0"/>
              <a:t>) هستند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28600" y="1745563"/>
            <a:ext cx="7391400" cy="19882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Class&lt;Circle&gt;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Circle.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Constructor&lt;Circle&gt;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cons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en-US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circleClass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.getConstructor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sz="2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Double(1.0));</a:t>
            </a:r>
          </a:p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circleClass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3810000"/>
            <a:ext cx="6553200" cy="1107996"/>
          </a:xfrm>
          <a:prstGeom prst="rect">
            <a:avLst/>
          </a:prstGeom>
          <a:solidFill>
            <a:srgbClr val="E2FBF1"/>
          </a:solidFill>
          <a:ln>
            <a:solidFill>
              <a:srgbClr val="218F6A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clazz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Circle.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clazz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(Circle)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4954250"/>
            <a:ext cx="8077200" cy="1446550"/>
          </a:xfrm>
          <a:prstGeom prst="rect">
            <a:avLst/>
          </a:prstGeom>
          <a:solidFill>
            <a:srgbClr val="F7D8F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Circle.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Constructor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cons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circleClass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.getConstructor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Double(1.0));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(Circle)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1436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بازتاب انواع عام (</a:t>
            </a:r>
            <a:r>
              <a:rPr lang="en-US" dirty="0" smtClean="0"/>
              <a:t>Generic</a:t>
            </a:r>
            <a:r>
              <a:rPr lang="fa-IR" dirty="0" smtClean="0"/>
              <a:t>)</a:t>
            </a:r>
            <a:endParaRPr lang="en-US" b="1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فراخوانی </a:t>
            </a:r>
            <a:r>
              <a:rPr lang="en-US" dirty="0" smtClean="0"/>
              <a:t>.class</a:t>
            </a:r>
            <a:r>
              <a:rPr lang="fa-IR" dirty="0" smtClean="0"/>
              <a:t> روی پارامتر نوع در انواع عام (</a:t>
            </a:r>
            <a:r>
              <a:rPr lang="en-US" dirty="0" smtClean="0"/>
              <a:t>Generic</a:t>
            </a:r>
            <a:r>
              <a:rPr lang="fa-IR" dirty="0" smtClean="0"/>
              <a:t>) ممکن نیست</a:t>
            </a:r>
          </a:p>
          <a:p>
            <a:pPr lvl="1"/>
            <a:r>
              <a:rPr lang="fa-IR" dirty="0" smtClean="0"/>
              <a:t>البته فراخوانی متد </a:t>
            </a:r>
            <a:r>
              <a:rPr lang="en-US" dirty="0" smtClean="0"/>
              <a:t>.</a:t>
            </a:r>
            <a:r>
              <a:rPr lang="en-US" dirty="0" err="1" smtClean="0"/>
              <a:t>getClass</a:t>
            </a:r>
            <a:r>
              <a:rPr lang="en-US" dirty="0" smtClean="0"/>
              <a:t>()</a:t>
            </a:r>
            <a:r>
              <a:rPr lang="fa-IR" dirty="0" smtClean="0"/>
              <a:t> روی هر شیئی ممکن است</a:t>
            </a:r>
          </a:p>
          <a:p>
            <a:r>
              <a:rPr lang="fa-IR" dirty="0" smtClean="0"/>
              <a:t>مثال:</a:t>
            </a:r>
          </a:p>
          <a:p>
            <a:endParaRPr lang="fa-IR" dirty="0"/>
          </a:p>
          <a:p>
            <a:endParaRPr lang="en-US" dirty="0"/>
          </a:p>
          <a:p>
            <a:r>
              <a:rPr lang="fa-IR" dirty="0" smtClean="0"/>
              <a:t>چرا؟!</a:t>
            </a:r>
          </a:p>
          <a:p>
            <a:r>
              <a:rPr lang="fa-IR" dirty="0" err="1" smtClean="0"/>
              <a:t>می‌دانیم</a:t>
            </a:r>
            <a:r>
              <a:rPr lang="fa-IR" dirty="0"/>
              <a:t>: پارامتر نوع (</a:t>
            </a:r>
            <a:r>
              <a:rPr lang="en-US" dirty="0"/>
              <a:t>Type Parameter</a:t>
            </a:r>
            <a:r>
              <a:rPr lang="fa-IR" dirty="0"/>
              <a:t>) در زمان اجرا حذف می‌شود</a:t>
            </a:r>
          </a:p>
          <a:p>
            <a:pPr lvl="1"/>
            <a:r>
              <a:rPr lang="fa-IR" dirty="0"/>
              <a:t>فرایند </a:t>
            </a:r>
            <a:r>
              <a:rPr lang="fa-IR" dirty="0" err="1"/>
              <a:t>مَحو</a:t>
            </a:r>
            <a:r>
              <a:rPr lang="fa-IR" dirty="0"/>
              <a:t> (</a:t>
            </a:r>
            <a:r>
              <a:rPr lang="en-US" dirty="0"/>
              <a:t>Erasure</a:t>
            </a:r>
            <a:r>
              <a:rPr lang="fa-IR" dirty="0"/>
              <a:t>)</a:t>
            </a:r>
          </a:p>
          <a:p>
            <a:r>
              <a:rPr lang="fa-IR" sz="2800" dirty="0"/>
              <a:t>معلوم نیست </a:t>
            </a:r>
            <a:r>
              <a:rPr lang="fa-IR" sz="2800" dirty="0" smtClean="0"/>
              <a:t>شیئی </a:t>
            </a:r>
            <a:r>
              <a:rPr lang="fa-IR" sz="2800" dirty="0"/>
              <a:t>از نوع </a:t>
            </a:r>
            <a:r>
              <a:rPr lang="en-US" sz="2500" dirty="0" smtClean="0"/>
              <a:t>List</a:t>
            </a:r>
            <a:r>
              <a:rPr lang="fa-IR" sz="2800" dirty="0" smtClean="0"/>
              <a:t> </a:t>
            </a:r>
            <a:r>
              <a:rPr lang="fa-IR" sz="2800" dirty="0"/>
              <a:t>در زمان اجرا </a:t>
            </a:r>
            <a:r>
              <a:rPr lang="en-US" sz="2500" dirty="0" smtClean="0"/>
              <a:t>List&lt;String</a:t>
            </a:r>
            <a:r>
              <a:rPr lang="en-US" sz="2500" dirty="0"/>
              <a:t>&gt;</a:t>
            </a:r>
            <a:r>
              <a:rPr lang="fa-IR" sz="2800" dirty="0"/>
              <a:t> است یا </a:t>
            </a:r>
            <a:r>
              <a:rPr lang="en-US" sz="2500" dirty="0" smtClean="0"/>
              <a:t>List&lt;Double</a:t>
            </a:r>
            <a:r>
              <a:rPr lang="en-US" sz="2500" dirty="0"/>
              <a:t>&gt;</a:t>
            </a:r>
            <a:r>
              <a:rPr lang="fa-IR" sz="2500" dirty="0"/>
              <a:t> </a:t>
            </a:r>
            <a:endParaRPr lang="en-US" sz="2500" dirty="0"/>
          </a:p>
          <a:p>
            <a:pPr algn="l" rtl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2262187"/>
            <a:ext cx="5486400" cy="2462213"/>
          </a:xfrm>
          <a:custGeom>
            <a:avLst/>
            <a:gdLst>
              <a:gd name="connsiteX0" fmla="*/ 0 w 5486400"/>
              <a:gd name="connsiteY0" fmla="*/ 0 h 2462213"/>
              <a:gd name="connsiteX1" fmla="*/ 5486400 w 5486400"/>
              <a:gd name="connsiteY1" fmla="*/ 0 h 2462213"/>
              <a:gd name="connsiteX2" fmla="*/ 5486400 w 5486400"/>
              <a:gd name="connsiteY2" fmla="*/ 2462213 h 2462213"/>
              <a:gd name="connsiteX3" fmla="*/ 0 w 5486400"/>
              <a:gd name="connsiteY3" fmla="*/ 2462213 h 2462213"/>
              <a:gd name="connsiteX4" fmla="*/ 0 w 5486400"/>
              <a:gd name="connsiteY4" fmla="*/ 0 h 2462213"/>
              <a:gd name="connsiteX0" fmla="*/ 0 w 5486400"/>
              <a:gd name="connsiteY0" fmla="*/ 0 h 2462213"/>
              <a:gd name="connsiteX1" fmla="*/ 5486400 w 5486400"/>
              <a:gd name="connsiteY1" fmla="*/ 0 h 2462213"/>
              <a:gd name="connsiteX2" fmla="*/ 5486400 w 5486400"/>
              <a:gd name="connsiteY2" fmla="*/ 1430247 h 2462213"/>
              <a:gd name="connsiteX3" fmla="*/ 0 w 5486400"/>
              <a:gd name="connsiteY3" fmla="*/ 2462213 h 2462213"/>
              <a:gd name="connsiteX4" fmla="*/ 0 w 5486400"/>
              <a:gd name="connsiteY4" fmla="*/ 0 h 24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462213">
                <a:moveTo>
                  <a:pt x="0" y="0"/>
                </a:moveTo>
                <a:lnTo>
                  <a:pt x="5486400" y="0"/>
                </a:lnTo>
                <a:lnTo>
                  <a:pt x="5486400" y="1430247"/>
                </a:lnTo>
                <a:lnTo>
                  <a:pt x="0" y="24622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GenericType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&lt;T&gt;{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element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f(){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Class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sz="2200" dirty="0" err="1">
                <a:solidFill>
                  <a:srgbClr val="0000C0"/>
                </a:solidFill>
                <a:latin typeface="Consolas" panose="020B0609020204030204" pitchFamily="49" charset="0"/>
              </a:rPr>
              <a:t>element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Class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c1 =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</a:rPr>
              <a:t>T.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32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7545"/>
            <a:ext cx="9144000" cy="1438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addInteger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Exception{</a:t>
            </a:r>
          </a:p>
          <a:p>
            <a:r>
              <a:rPr lang="en-US" sz="21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Method </a:t>
            </a:r>
            <a:r>
              <a:rPr lang="en-US" sz="215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5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1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15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getMethod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50" dirty="0">
                <a:solidFill>
                  <a:srgbClr val="2A00FF"/>
                </a:solidFill>
                <a:latin typeface="Consolas" panose="020B0609020204030204" pitchFamily="49" charset="0"/>
              </a:rPr>
              <a:t>"add"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5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</a:t>
            </a:r>
            <a:r>
              <a:rPr lang="en-US" sz="21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1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.invoke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Integer(2));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52600"/>
            <a:ext cx="9144000" cy="143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18F6A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addObject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Exception{</a:t>
            </a:r>
          </a:p>
          <a:p>
            <a:r>
              <a:rPr lang="en-US" sz="21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Method </a:t>
            </a:r>
            <a:r>
              <a:rPr lang="en-US" sz="2150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5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1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15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getMethod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50" dirty="0">
                <a:solidFill>
                  <a:srgbClr val="2A00FF"/>
                </a:solidFill>
                <a:latin typeface="Consolas" panose="020B0609020204030204" pitchFamily="49" charset="0"/>
              </a:rPr>
              <a:t>"add"</a:t>
            </a:r>
            <a:r>
              <a:rPr lang="en-US" sz="21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5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</a:t>
            </a:r>
            <a:r>
              <a:rPr lang="en-US" sz="21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1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.invoke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Object());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3276600"/>
            <a:ext cx="84582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3810000"/>
            <a:ext cx="3733800" cy="1107996"/>
          </a:xfrm>
          <a:prstGeom prst="rect">
            <a:avLst/>
          </a:prstGeom>
          <a:solidFill>
            <a:srgbClr val="E2FBF1"/>
          </a:solidFill>
          <a:ln>
            <a:solidFill>
              <a:srgbClr val="218F6A"/>
            </a:solidFill>
          </a:ln>
        </p:spPr>
        <p:txBody>
          <a:bodyPr wrap="square">
            <a:spAutoFit/>
          </a:bodyPr>
          <a:lstStyle/>
          <a:p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addObject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(Object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1600" y="3810000"/>
            <a:ext cx="3733800" cy="1107996"/>
          </a:xfrm>
          <a:prstGeom prst="rect">
            <a:avLst/>
          </a:prstGeom>
          <a:solidFill>
            <a:srgbClr val="E2FBF1"/>
          </a:solidFill>
          <a:ln>
            <a:solidFill>
              <a:srgbClr val="218F6A"/>
            </a:solidFill>
          </a:ln>
        </p:spPr>
        <p:txBody>
          <a:bodyPr wrap="square">
            <a:spAutoFit/>
          </a:bodyPr>
          <a:lstStyle/>
          <a:p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addInteger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(Object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400" y="4953000"/>
            <a:ext cx="3733800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addObject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a-IR" sz="22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addInteger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6019800"/>
            <a:ext cx="790575" cy="762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876800"/>
            <a:ext cx="819150" cy="781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4876800"/>
            <a:ext cx="8191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بازتاب (</a:t>
            </a:r>
            <a:r>
              <a:rPr lang="en-US" dirty="0" smtClean="0"/>
              <a:t>Reflection</a:t>
            </a:r>
            <a:r>
              <a:rPr lang="fa-IR" dirty="0" smtClean="0"/>
              <a:t>) چیست؟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600" dirty="0" smtClean="0"/>
              <a:t>وقتی به آینه نگاه می‌کنیم: بازتاب ويژگی‌ها و رفتار خودمان را </a:t>
            </a:r>
            <a:r>
              <a:rPr lang="fa-IR" sz="2600" dirty="0" err="1" smtClean="0"/>
              <a:t>می‌بینیم</a:t>
            </a:r>
            <a:endParaRPr lang="fa-IR" sz="2600" dirty="0" smtClean="0"/>
          </a:p>
          <a:p>
            <a:r>
              <a:rPr lang="fa-IR" sz="2600" dirty="0" smtClean="0"/>
              <a:t>معنای بازتاب (</a:t>
            </a:r>
            <a:r>
              <a:rPr lang="en-US" sz="2600" dirty="0" smtClean="0"/>
              <a:t>Reflection</a:t>
            </a:r>
            <a:r>
              <a:rPr lang="fa-IR" sz="2600" dirty="0" smtClean="0"/>
              <a:t>) در </a:t>
            </a:r>
            <a:r>
              <a:rPr lang="fa-IR" sz="2600" dirty="0" err="1" smtClean="0"/>
              <a:t>برنامه‌نویسی</a:t>
            </a:r>
            <a:r>
              <a:rPr lang="fa-IR" sz="2600" dirty="0" smtClean="0"/>
              <a:t>: </a:t>
            </a:r>
          </a:p>
          <a:p>
            <a:pPr lvl="1"/>
            <a:r>
              <a:rPr lang="fa-IR" sz="2400" dirty="0" smtClean="0"/>
              <a:t>برنامه بتواند خودش را ببیند و تغییراتی در خودش اعمال کند</a:t>
            </a:r>
          </a:p>
          <a:p>
            <a:pPr lvl="1"/>
            <a:r>
              <a:rPr lang="fa-IR" sz="2400" dirty="0" smtClean="0"/>
              <a:t>کدی که در زمان اجرا، اطلاعات همان برنامه را ببیند، بررسی کند و بتواند تغییر دهد</a:t>
            </a:r>
          </a:p>
          <a:p>
            <a:pPr lvl="1"/>
            <a:r>
              <a:rPr lang="fa-IR" sz="2400" dirty="0" err="1" smtClean="0"/>
              <a:t>بازتاب</a:t>
            </a:r>
            <a:r>
              <a:rPr lang="fa-IR" sz="2400" dirty="0" err="1"/>
              <a:t>ِ</a:t>
            </a:r>
            <a:r>
              <a:rPr lang="fa-IR" sz="2400" dirty="0" smtClean="0"/>
              <a:t> </a:t>
            </a:r>
            <a:r>
              <a:rPr lang="fa-IR" sz="2400" dirty="0" err="1" smtClean="0"/>
              <a:t>امکاناتِ</a:t>
            </a:r>
            <a:r>
              <a:rPr lang="fa-IR" sz="2400" dirty="0" smtClean="0"/>
              <a:t> برنامه که در اجرای همان برنامه قابل استفاده است</a:t>
            </a:r>
            <a:br>
              <a:rPr lang="fa-IR" sz="2400" dirty="0" smtClean="0"/>
            </a:br>
            <a:r>
              <a:rPr lang="fa-IR" sz="2400" dirty="0" smtClean="0"/>
              <a:t>(امکاناتی مثل کلاس‌ها</a:t>
            </a:r>
            <a:r>
              <a:rPr lang="fa-IR" sz="2400" dirty="0"/>
              <a:t>، </a:t>
            </a:r>
            <a:r>
              <a:rPr lang="fa-IR" sz="2400" dirty="0" err="1"/>
              <a:t>ویژگی‌ها</a:t>
            </a:r>
            <a:r>
              <a:rPr lang="fa-IR" sz="2400" dirty="0"/>
              <a:t>، </a:t>
            </a:r>
            <a:r>
              <a:rPr lang="fa-IR" sz="2400" dirty="0" err="1"/>
              <a:t>متدها</a:t>
            </a:r>
            <a:r>
              <a:rPr lang="fa-IR" sz="2400" dirty="0"/>
              <a:t> و ...)</a:t>
            </a:r>
            <a:endParaRPr lang="fa-IR" sz="2400" dirty="0" smtClean="0"/>
          </a:p>
          <a:p>
            <a:pPr lvl="1"/>
            <a:endParaRPr lang="en-US" sz="2400" dirty="0"/>
          </a:p>
        </p:txBody>
      </p:sp>
      <p:pic>
        <p:nvPicPr>
          <p:cNvPr id="3074" name="Picture 2" descr="https://encrypted-tbn2.gstatic.com/images?q=tbn:ANd9GcT4OA-mh1nqqGbzo9lSQMjolVstvuPeJaW75hx3BmfC-eUcXKOj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4457699"/>
            <a:ext cx="23050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0060" y="4427253"/>
            <a:ext cx="2093941" cy="20116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4533900"/>
            <a:ext cx="34004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7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بازتاب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sz="2800" dirty="0" smtClean="0"/>
              <a:t>در حالت عادی برای فراخوانی یک متد، تغییر یک فیلد، ایجاد شیء و ...</a:t>
            </a:r>
            <a:br>
              <a:rPr lang="fa-IR" sz="2800" dirty="0" smtClean="0"/>
            </a:br>
            <a:r>
              <a:rPr lang="fa-IR" sz="2800" dirty="0" smtClean="0"/>
              <a:t>از بازتاب </a:t>
            </a:r>
            <a:r>
              <a:rPr lang="fa-IR" sz="2800" dirty="0"/>
              <a:t>(</a:t>
            </a:r>
            <a:r>
              <a:rPr lang="en-US" sz="2800" dirty="0"/>
              <a:t>Reflection</a:t>
            </a:r>
            <a:r>
              <a:rPr lang="fa-IR" sz="2800" dirty="0"/>
              <a:t>) استفاده </a:t>
            </a:r>
            <a:r>
              <a:rPr lang="fa-IR" sz="2800" dirty="0" err="1"/>
              <a:t>نمی‌کنیم</a:t>
            </a:r>
            <a:endParaRPr lang="en-US" sz="2800" dirty="0"/>
          </a:p>
          <a:p>
            <a:r>
              <a:rPr lang="fa-IR" sz="2800" dirty="0" smtClean="0"/>
              <a:t>بازتاب </a:t>
            </a:r>
            <a:r>
              <a:rPr lang="fa-IR" sz="2800" dirty="0" err="1" smtClean="0"/>
              <a:t>فرایندی</a:t>
            </a:r>
            <a:r>
              <a:rPr lang="fa-IR" sz="2800" dirty="0" smtClean="0"/>
              <a:t> در زمان اجرا (</a:t>
            </a:r>
            <a:r>
              <a:rPr lang="en-US" sz="2800" dirty="0" smtClean="0"/>
              <a:t>runtime</a:t>
            </a:r>
            <a:r>
              <a:rPr lang="fa-IR" sz="2800" dirty="0" smtClean="0"/>
              <a:t>) است</a:t>
            </a:r>
          </a:p>
          <a:p>
            <a:pPr lvl="1"/>
            <a:r>
              <a:rPr lang="fa-IR" sz="2400" dirty="0" smtClean="0"/>
              <a:t>خطای </a:t>
            </a:r>
            <a:r>
              <a:rPr lang="fa-IR" sz="2400" dirty="0" err="1" smtClean="0"/>
              <a:t>برنامه‌نویس</a:t>
            </a:r>
            <a:r>
              <a:rPr lang="fa-IR" sz="2400" dirty="0" smtClean="0"/>
              <a:t> را از زمان کامپایل به زمان اجرا منتقل می‌کند</a:t>
            </a:r>
          </a:p>
          <a:p>
            <a:pPr lvl="1"/>
            <a:r>
              <a:rPr lang="fa-IR" sz="2400" dirty="0" smtClean="0"/>
              <a:t>سرعت اجرای یک متد به صورت مستقیم بیشتر از فراخوانی با کمک بازتاب است</a:t>
            </a:r>
          </a:p>
          <a:p>
            <a:r>
              <a:rPr lang="fa-IR" sz="2800" dirty="0" smtClean="0"/>
              <a:t>فقط زمانی که به بازتاب نیاز دارید از آن استفاده کنید (وقتی که </a:t>
            </a:r>
            <a:r>
              <a:rPr lang="fa-IR" sz="2800" dirty="0" err="1" smtClean="0"/>
              <a:t>مجبورید</a:t>
            </a:r>
            <a:r>
              <a:rPr lang="fa-IR" sz="2800" dirty="0" smtClean="0"/>
              <a:t>)</a:t>
            </a:r>
          </a:p>
          <a:p>
            <a:pPr lvl="1"/>
            <a:r>
              <a:rPr lang="fa-IR" sz="2400" dirty="0" smtClean="0"/>
              <a:t>مثل نیاز به </a:t>
            </a:r>
            <a:r>
              <a:rPr lang="en-US" sz="2400" dirty="0" smtClean="0"/>
              <a:t>RMI</a:t>
            </a:r>
            <a:r>
              <a:rPr lang="fa-IR" sz="2400" dirty="0" smtClean="0"/>
              <a:t> که بدون بازتاب قابل </a:t>
            </a:r>
            <a:r>
              <a:rPr lang="fa-IR" sz="2400" dirty="0" err="1" smtClean="0"/>
              <a:t>پیاده‌سازی</a:t>
            </a:r>
            <a:r>
              <a:rPr lang="fa-IR" sz="2400" dirty="0" smtClean="0"/>
              <a:t> نیست</a:t>
            </a:r>
          </a:p>
          <a:p>
            <a:r>
              <a:rPr lang="fa-IR" sz="2800" dirty="0" smtClean="0"/>
              <a:t>البته امکاناتی هم در بازتاب هست که در حالت عادی وجود ندارد</a:t>
            </a:r>
          </a:p>
          <a:p>
            <a:pPr lvl="1"/>
            <a:r>
              <a:rPr lang="fa-IR" sz="2400" dirty="0" smtClean="0"/>
              <a:t>مثلاً </a:t>
            </a:r>
            <a:r>
              <a:rPr lang="fa-IR" sz="2400" dirty="0" err="1" smtClean="0"/>
              <a:t>می‌توانیم</a:t>
            </a:r>
            <a:r>
              <a:rPr lang="fa-IR" sz="2400" dirty="0" smtClean="0"/>
              <a:t> یک متد </a:t>
            </a:r>
            <a:r>
              <a:rPr lang="en-US" sz="2400" dirty="0" smtClean="0"/>
              <a:t>private</a:t>
            </a:r>
            <a:r>
              <a:rPr lang="fa-IR" sz="2400" dirty="0" smtClean="0"/>
              <a:t> را فراخوانی کنیم!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405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تغییر سطح دسترسی</a:t>
            </a:r>
            <a:endParaRPr lang="en-US" b="1" cap="non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800" dirty="0" smtClean="0"/>
              <a:t>با کمک بازتاب، امکان تغییر سطح دسترسی یک عضو وجود دارد</a:t>
            </a:r>
          </a:p>
          <a:p>
            <a:pPr lvl="1"/>
            <a:r>
              <a:rPr lang="fa-IR" sz="2400" dirty="0" smtClean="0"/>
              <a:t>مثلاً یک متد </a:t>
            </a:r>
            <a:r>
              <a:rPr lang="en-US" sz="2400" dirty="0" smtClean="0"/>
              <a:t>private</a:t>
            </a:r>
            <a:r>
              <a:rPr lang="fa-IR" sz="2400" dirty="0" smtClean="0"/>
              <a:t> را </a:t>
            </a:r>
            <a:r>
              <a:rPr lang="en-US" sz="2400" dirty="0" smtClean="0"/>
              <a:t>public</a:t>
            </a:r>
            <a:r>
              <a:rPr lang="fa-IR" sz="2400" dirty="0" smtClean="0"/>
              <a:t> کنیم و آن را فراخوانی کنیم!</a:t>
            </a:r>
          </a:p>
          <a:p>
            <a:pPr lvl="1"/>
            <a:r>
              <a:rPr lang="fa-IR" sz="2250" dirty="0" smtClean="0"/>
              <a:t>محدوده </a:t>
            </a:r>
            <a:r>
              <a:rPr lang="fa-IR" sz="2250" dirty="0" err="1" smtClean="0"/>
              <a:t>اِعمال</a:t>
            </a:r>
            <a:r>
              <a:rPr lang="fa-IR" sz="2250" dirty="0" smtClean="0"/>
              <a:t> تغییر دسترسی، همان شیئی است که متد یا فیلد موردنظر را منعکس می‌کند</a:t>
            </a:r>
            <a:endParaRPr lang="en-US" sz="2250" dirty="0"/>
          </a:p>
        </p:txBody>
      </p:sp>
      <p:sp>
        <p:nvSpPr>
          <p:cNvPr id="3" name="Rectangle 2"/>
          <p:cNvSpPr/>
          <p:nvPr/>
        </p:nvSpPr>
        <p:spPr>
          <a:xfrm>
            <a:off x="76200" y="3083004"/>
            <a:ext cx="6324600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MyClass{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  private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privateMethod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(){...}</a:t>
            </a:r>
            <a:endParaRPr lang="en-US" sz="2200" b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4014787"/>
            <a:ext cx="8686800" cy="2462213"/>
          </a:xfrm>
          <a:prstGeom prst="rect">
            <a:avLst/>
          </a:prstGeom>
          <a:solidFill>
            <a:srgbClr val="E2FBF1"/>
          </a:solidFill>
          <a:ln>
            <a:solidFill>
              <a:srgbClr val="218F6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MyClass 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instance = 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MyClass();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Method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method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= 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MyClass.</a:t>
            </a:r>
            <a:r>
              <a:rPr lang="en-US" sz="2200" b="1" dirty="0" err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.getDeclaredMethod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200" b="1" dirty="0" err="1">
                <a:solidFill>
                  <a:srgbClr val="2A00FF"/>
                </a:solidFill>
                <a:latin typeface="Courier New"/>
              </a:rPr>
              <a:t>privateMethod</a:t>
            </a:r>
            <a:r>
              <a:rPr lang="en-US" sz="22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method.setAccessible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method.invoke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(instance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22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" y="5514972"/>
            <a:ext cx="4724400" cy="428628"/>
          </a:xfrm>
          <a:prstGeom prst="round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b="1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a-IR" sz="2300" b="1" dirty="0" smtClean="0">
                <a:solidFill>
                  <a:srgbClr val="000000"/>
                </a:solidFill>
                <a:latin typeface="Courier New"/>
              </a:rPr>
              <a:t>	</a:t>
            </a:r>
            <a:endParaRPr lang="en-US" sz="2300" b="1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6" name="Picture 5" descr="http://3.bp.blogspot.com/_tlXre1ATZ58/TC4A1kAAaGI/AAAAAAAAAB0/3ACuJ8g2y3Q/s400/cry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4716" y="5038716"/>
            <a:ext cx="1285884" cy="1285884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52400" y="228600"/>
            <a:ext cx="7848600" cy="1446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Comparable&lt;Integer&gt;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475125"/>
            <a:ext cx="9144000" cy="3477875"/>
          </a:xfrm>
          <a:prstGeom prst="rect">
            <a:avLst/>
          </a:prstGeom>
          <a:solidFill>
            <a:srgbClr val="E2FBF1"/>
          </a:solidFill>
          <a:ln>
            <a:solidFill>
              <a:srgbClr val="218F6A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swap(Integer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first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Integer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try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Field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.getDeclaredField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"value"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.setAccessible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.intValue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first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.intValue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.setAccessible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4648200"/>
            <a:ext cx="4572000" cy="1785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Integer(1);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Integer(7);</a:t>
            </a:r>
          </a:p>
          <a:p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swap(</a:t>
            </a:r>
            <a:r>
              <a:rPr lang="en-US" sz="2200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2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2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73212" y="5569803"/>
            <a:ext cx="356188" cy="83099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7</a:t>
            </a:r>
          </a:p>
          <a:p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تمرین 1: گرفتن اطلاعات کلاس از کاربر</a:t>
            </a:r>
          </a:p>
          <a:p>
            <a:pPr lvl="1"/>
            <a:r>
              <a:rPr lang="fa-IR" dirty="0" smtClean="0"/>
              <a:t>گرفتن نام متد</a:t>
            </a:r>
          </a:p>
          <a:p>
            <a:pPr lvl="1"/>
            <a:r>
              <a:rPr lang="fa-IR" dirty="0" smtClean="0"/>
              <a:t>فراخوانی متد روی شیء موردنظر</a:t>
            </a:r>
          </a:p>
          <a:p>
            <a:r>
              <a:rPr lang="fa-IR" dirty="0" smtClean="0"/>
              <a:t>تمرین 2:</a:t>
            </a:r>
          </a:p>
          <a:p>
            <a:pPr lvl="1"/>
            <a:r>
              <a:rPr lang="fa-IR" dirty="0" smtClean="0"/>
              <a:t>ایجاد شیء</a:t>
            </a:r>
          </a:p>
          <a:p>
            <a:pPr lvl="1"/>
            <a:r>
              <a:rPr lang="fa-IR" dirty="0" smtClean="0"/>
              <a:t>فراخوانی متد</a:t>
            </a:r>
          </a:p>
          <a:p>
            <a:pPr lvl="1"/>
            <a:r>
              <a:rPr lang="fa-IR" dirty="0" smtClean="0"/>
              <a:t>تغییر مقدار متغیر</a:t>
            </a:r>
          </a:p>
          <a:p>
            <a:pPr lvl="1"/>
            <a:r>
              <a:rPr lang="fa-IR" dirty="0" smtClean="0"/>
              <a:t>تغییر سطوح دسترسی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جمع‌بندی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مفهوم بازتاب (</a:t>
            </a:r>
            <a:r>
              <a:rPr lang="en-US" dirty="0" smtClean="0"/>
              <a:t>Reflection</a:t>
            </a:r>
            <a:r>
              <a:rPr lang="fa-IR" dirty="0" smtClean="0"/>
              <a:t>) در </a:t>
            </a:r>
            <a:r>
              <a:rPr lang="fa-IR" dirty="0" err="1" smtClean="0"/>
              <a:t>برنامه‌نویسی</a:t>
            </a:r>
            <a:endParaRPr lang="fa-IR" dirty="0" smtClean="0"/>
          </a:p>
          <a:p>
            <a:pPr lvl="1"/>
            <a:r>
              <a:rPr lang="fa-IR" dirty="0" smtClean="0"/>
              <a:t>مشاهده، استفاده و تغییر امکانات برنامه در زمان اجرا</a:t>
            </a:r>
          </a:p>
          <a:p>
            <a:pPr lvl="1"/>
            <a:r>
              <a:rPr lang="fa-IR" dirty="0" smtClean="0"/>
              <a:t>امکاناتی مانند کلاس‌ها، </a:t>
            </a:r>
            <a:r>
              <a:rPr lang="fa-IR" dirty="0" err="1" smtClean="0"/>
              <a:t>متدها</a:t>
            </a:r>
            <a:r>
              <a:rPr lang="fa-IR" dirty="0" smtClean="0"/>
              <a:t>، </a:t>
            </a:r>
            <a:r>
              <a:rPr lang="fa-IR" dirty="0" err="1" smtClean="0"/>
              <a:t>فیلدها</a:t>
            </a:r>
            <a:r>
              <a:rPr lang="fa-IR" dirty="0" smtClean="0"/>
              <a:t> و ...</a:t>
            </a:r>
          </a:p>
          <a:p>
            <a:r>
              <a:rPr lang="fa-IR" dirty="0" smtClean="0"/>
              <a:t>امکانات جاوا در زمینه بازتاب</a:t>
            </a:r>
          </a:p>
          <a:p>
            <a:r>
              <a:rPr lang="fa-IR" dirty="0" smtClean="0"/>
              <a:t>مفهوم </a:t>
            </a:r>
            <a:r>
              <a:rPr lang="fa-IR" dirty="0" err="1" smtClean="0"/>
              <a:t>بارگذاری</a:t>
            </a:r>
            <a:r>
              <a:rPr lang="fa-IR" dirty="0" smtClean="0"/>
              <a:t> پویا (</a:t>
            </a:r>
            <a:r>
              <a:rPr lang="en-US" dirty="0" smtClean="0"/>
              <a:t>Dynamic Loading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 smtClean="0"/>
              <a:t>مفهوم شیء کلاس (</a:t>
            </a:r>
            <a:r>
              <a:rPr lang="en-US" dirty="0" smtClean="0"/>
              <a:t>Class Object</a:t>
            </a:r>
            <a:r>
              <a:rPr lang="fa-IR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4419600"/>
            <a:ext cx="1562100" cy="175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6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مطالعه </a:t>
            </a:r>
            <a:r>
              <a:rPr lang="fa-IR" dirty="0" err="1" smtClean="0"/>
              <a:t>کنيد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 smtClean="0"/>
              <a:t>کتاب دايتل </a:t>
            </a:r>
            <a:r>
              <a:rPr lang="fa-IR" sz="3000" dirty="0" smtClean="0">
                <a:solidFill>
                  <a:prstClr val="black"/>
                </a:solidFill>
              </a:rPr>
              <a:t>این مبحث را پوشش نداده است</a:t>
            </a:r>
          </a:p>
          <a:p>
            <a:r>
              <a:rPr lang="fa-IR" sz="3000" dirty="0" smtClean="0">
                <a:solidFill>
                  <a:prstClr val="black"/>
                </a:solidFill>
              </a:rPr>
              <a:t>سایر مراجع:</a:t>
            </a:r>
          </a:p>
          <a:p>
            <a:pPr algn="l" rtl="0"/>
            <a:r>
              <a:rPr lang="en-US" sz="2600" dirty="0" smtClean="0">
                <a:solidFill>
                  <a:prstClr val="black"/>
                </a:solidFill>
              </a:rPr>
              <a:t>Thinking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smtClean="0">
                <a:solidFill>
                  <a:prstClr val="black"/>
                </a:solidFill>
              </a:rPr>
              <a:t>in Java (Fourth Edition), Bruce </a:t>
            </a:r>
            <a:r>
              <a:rPr lang="en-US" sz="2600" dirty="0" err="1">
                <a:solidFill>
                  <a:prstClr val="black"/>
                </a:solidFill>
              </a:rPr>
              <a:t>Eckel</a:t>
            </a:r>
            <a:endParaRPr lang="fa-IR" sz="2600" dirty="0" smtClean="0">
              <a:solidFill>
                <a:prstClr val="black"/>
              </a:solidFill>
              <a:hlinkClick r:id="rId2"/>
            </a:endParaRPr>
          </a:p>
          <a:p>
            <a:pPr algn="l" rtl="0"/>
            <a:endParaRPr lang="fa-IR" sz="2600" dirty="0" smtClean="0">
              <a:solidFill>
                <a:prstClr val="black"/>
              </a:solidFill>
              <a:hlinkClick r:id="rId2"/>
            </a:endParaRPr>
          </a:p>
          <a:p>
            <a:pPr algn="l" rtl="0"/>
            <a:r>
              <a:rPr lang="en-US" sz="2600" dirty="0" smtClean="0">
                <a:solidFill>
                  <a:prstClr val="black"/>
                </a:solidFill>
                <a:hlinkClick r:id="rId2"/>
              </a:rPr>
              <a:t>http</a:t>
            </a:r>
            <a:r>
              <a:rPr lang="en-US" sz="2600" dirty="0">
                <a:solidFill>
                  <a:prstClr val="black"/>
                </a:solidFill>
                <a:hlinkClick r:id="rId2"/>
              </a:rPr>
              <a:t>://www.javatpoint.com/java-reflection</a:t>
            </a:r>
            <a:endParaRPr lang="fa-IR" sz="2600" dirty="0" smtClean="0">
              <a:solidFill>
                <a:prstClr val="black"/>
              </a:solidFill>
              <a:hlinkClick r:id="rId2"/>
            </a:endParaRPr>
          </a:p>
          <a:p>
            <a:pPr algn="l" rtl="0"/>
            <a:r>
              <a:rPr lang="en-US" sz="2600" dirty="0" smtClean="0">
                <a:solidFill>
                  <a:prstClr val="black"/>
                </a:solidFill>
                <a:hlinkClick r:id="rId2"/>
              </a:rPr>
              <a:t>http</a:t>
            </a:r>
            <a:r>
              <a:rPr lang="en-US" sz="2600" dirty="0">
                <a:solidFill>
                  <a:prstClr val="black"/>
                </a:solidFill>
                <a:hlinkClick r:id="rId2"/>
              </a:rPr>
              <a:t>://</a:t>
            </a:r>
            <a:r>
              <a:rPr lang="en-US" sz="2600" dirty="0" smtClean="0">
                <a:solidFill>
                  <a:prstClr val="black"/>
                </a:solidFill>
                <a:hlinkClick r:id="rId2"/>
              </a:rPr>
              <a:t>tutorials.jenkov.com/java-reflection/index.html</a:t>
            </a:r>
            <a:endParaRPr lang="fa-IR" sz="2600" dirty="0" smtClean="0">
              <a:solidFill>
                <a:prstClr val="black"/>
              </a:solidFill>
            </a:endParaRPr>
          </a:p>
          <a:p>
            <a:pPr algn="l" rtl="0"/>
            <a:endParaRPr lang="en-US" sz="2600" dirty="0">
              <a:solidFill>
                <a:prstClr val="black"/>
              </a:solidFill>
            </a:endParaRPr>
          </a:p>
          <a:p>
            <a:pPr algn="l" rtl="0"/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065871"/>
            <a:ext cx="5105400" cy="51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2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sz="2800" dirty="0" err="1" smtClean="0"/>
              <a:t>برنامه‌ای</a:t>
            </a:r>
            <a:r>
              <a:rPr lang="fa-IR" sz="2800" dirty="0" smtClean="0"/>
              <a:t> بنویسید که از راه دور امکان فراخوانی متد را فراهم کند</a:t>
            </a:r>
          </a:p>
          <a:p>
            <a:pPr lvl="1"/>
            <a:r>
              <a:rPr lang="fa-IR" sz="2400" dirty="0" smtClean="0"/>
              <a:t>به این کار </a:t>
            </a:r>
            <a:r>
              <a:rPr lang="en-US" sz="2400" dirty="0" smtClean="0"/>
              <a:t>RMI</a:t>
            </a:r>
            <a:r>
              <a:rPr lang="fa-IR" sz="2400" dirty="0" smtClean="0"/>
              <a:t> یا </a:t>
            </a:r>
            <a:r>
              <a:rPr lang="en-US" sz="2400" dirty="0" smtClean="0"/>
              <a:t>RPC</a:t>
            </a:r>
            <a:r>
              <a:rPr lang="fa-IR" sz="2400" dirty="0" smtClean="0"/>
              <a:t> </a:t>
            </a:r>
            <a:r>
              <a:rPr lang="fa-IR" sz="2400" dirty="0" err="1" smtClean="0"/>
              <a:t>می‌گویند</a:t>
            </a:r>
            <a:endParaRPr lang="fa-IR" sz="2400" dirty="0" smtClean="0"/>
          </a:p>
          <a:p>
            <a:pPr lvl="1" algn="l" rtl="0"/>
            <a:r>
              <a:rPr lang="en-US" sz="2400" dirty="0" smtClean="0"/>
              <a:t>Remote Method Invocation, Remote Procedure Call</a:t>
            </a:r>
          </a:p>
          <a:p>
            <a:pPr lvl="1" algn="r"/>
            <a:r>
              <a:rPr lang="fa-IR" sz="2400" dirty="0" smtClean="0"/>
              <a:t>البته امکانات این کار (</a:t>
            </a:r>
            <a:r>
              <a:rPr lang="en-US" sz="2400" dirty="0" smtClean="0"/>
              <a:t>RMI</a:t>
            </a:r>
            <a:r>
              <a:rPr lang="fa-IR" sz="2400" dirty="0" smtClean="0"/>
              <a:t>) در جاوا وجود دارد</a:t>
            </a:r>
            <a:endParaRPr lang="en-US" sz="2400" dirty="0" smtClean="0"/>
          </a:p>
          <a:p>
            <a:pPr lvl="1"/>
            <a:r>
              <a:rPr lang="fa-IR" dirty="0" smtClean="0"/>
              <a:t>برای سادگی:</a:t>
            </a:r>
          </a:p>
          <a:p>
            <a:pPr lvl="2"/>
            <a:r>
              <a:rPr lang="fa-IR" sz="2600" dirty="0" smtClean="0"/>
              <a:t>در سمت </a:t>
            </a:r>
            <a:r>
              <a:rPr lang="fa-IR" sz="2600" dirty="0" err="1" smtClean="0"/>
              <a:t>سِرور</a:t>
            </a:r>
            <a:r>
              <a:rPr lang="fa-IR" sz="2600" dirty="0" smtClean="0"/>
              <a:t> یک لیست ایجاد کنید</a:t>
            </a:r>
          </a:p>
          <a:p>
            <a:pPr lvl="2"/>
            <a:r>
              <a:rPr lang="fa-IR" sz="2600" dirty="0" smtClean="0"/>
              <a:t>در سمت </a:t>
            </a:r>
            <a:r>
              <a:rPr lang="fa-IR" sz="2600" dirty="0" err="1" smtClean="0"/>
              <a:t>کلاینت</a:t>
            </a:r>
            <a:r>
              <a:rPr lang="fa-IR" sz="2600" dirty="0" smtClean="0"/>
              <a:t>، اسم متد و پارامترهای آن را از کاربر بگیرید</a:t>
            </a:r>
          </a:p>
          <a:p>
            <a:pPr lvl="2"/>
            <a:r>
              <a:rPr lang="fa-IR" sz="2600" dirty="0" smtClean="0"/>
              <a:t>دستور فراخوانی متد موردنظر را به سمت سرور ارسال کنید</a:t>
            </a:r>
          </a:p>
          <a:p>
            <a:pPr lvl="2"/>
            <a:r>
              <a:rPr lang="fa-IR" sz="2600" dirty="0" smtClean="0"/>
              <a:t>خروجی متد موردنظر را از سمت سرور برای </a:t>
            </a:r>
            <a:r>
              <a:rPr lang="fa-IR" sz="2600" dirty="0" err="1" smtClean="0"/>
              <a:t>کلاینت</a:t>
            </a:r>
            <a:r>
              <a:rPr lang="fa-IR" sz="2600" dirty="0" smtClean="0"/>
              <a:t> بفرستید</a:t>
            </a:r>
          </a:p>
          <a:p>
            <a:pPr lvl="1"/>
            <a:r>
              <a:rPr lang="fa-IR" dirty="0" smtClean="0"/>
              <a:t>برای این کار باید از موارد زیر استفاده کنید:</a:t>
            </a:r>
            <a:endParaRPr lang="en-US" dirty="0" smtClean="0"/>
          </a:p>
          <a:p>
            <a:pPr lvl="1" algn="l" rtl="0"/>
            <a:r>
              <a:rPr lang="en-US" dirty="0" smtClean="0"/>
              <a:t>Socket Programming, Serialization, Reflection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9226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سؤال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چگونه متدی بنویسیم که </a:t>
            </a:r>
            <a:br>
              <a:rPr lang="fa-IR" sz="2400" dirty="0" smtClean="0"/>
            </a:br>
            <a:r>
              <a:rPr lang="fa-IR" sz="2400" dirty="0" smtClean="0"/>
              <a:t>نام کلاس را به عنوان پارامتر بگیرد و یک شیء جدید از آن کلاس را ایجاد کند و برگرداند؟</a:t>
            </a:r>
          </a:p>
          <a:p>
            <a:r>
              <a:rPr lang="fa-IR" sz="2400" dirty="0" smtClean="0"/>
              <a:t>مثلاً چگونه متد </a:t>
            </a:r>
            <a:r>
              <a:rPr lang="en-US" sz="2400" dirty="0" smtClean="0"/>
              <a:t>instantiate</a:t>
            </a:r>
            <a:r>
              <a:rPr lang="fa-IR" sz="2400" dirty="0" smtClean="0"/>
              <a:t> را پیاده‌سازی کنیم:</a:t>
            </a:r>
          </a:p>
          <a:p>
            <a:endParaRPr lang="fa-IR" sz="2400" dirty="0"/>
          </a:p>
          <a:p>
            <a:endParaRPr lang="fa-IR" sz="2400" dirty="0" smtClean="0"/>
          </a:p>
          <a:p>
            <a:endParaRPr lang="fa-IR" sz="100" dirty="0" smtClean="0"/>
          </a:p>
          <a:p>
            <a:r>
              <a:rPr lang="fa-IR" sz="2400" dirty="0" smtClean="0"/>
              <a:t>و یا چگونه با داشتن نام یک متد </a:t>
            </a:r>
            <a:r>
              <a:rPr lang="fa-IR" sz="2000" dirty="0" smtClean="0"/>
              <a:t>(یک رشته)</a:t>
            </a:r>
            <a:r>
              <a:rPr lang="fa-IR" sz="2400" dirty="0" smtClean="0"/>
              <a:t> آن متد را روی یک شیء فراخوانی کنیم؟</a:t>
            </a:r>
          </a:p>
          <a:p>
            <a:r>
              <a:rPr lang="fa-IR" sz="2400" dirty="0" smtClean="0"/>
              <a:t>نیازهایی مثل موارد فوق، با امکاناتی که تاکنون دیده‌ایم قابل پیاده‌سازی نیست</a:t>
            </a:r>
          </a:p>
          <a:p>
            <a:r>
              <a:rPr lang="fa-IR" sz="2400" dirty="0" smtClean="0"/>
              <a:t>این نیازها به «عملیاتی با نوع داده در زمان اجرا» ممکن می‌شود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715161"/>
            <a:ext cx="876300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instantiate(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java.lang.String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(String)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a-IR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(Person)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instantiate(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ir.javacup.hr.Person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239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جستجو کنيد و </a:t>
            </a:r>
            <a:r>
              <a:rPr lang="fa-IR" dirty="0" err="1" smtClean="0"/>
              <a:t>بخوانيد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کاربردهای بازتاب</a:t>
            </a:r>
            <a:endParaRPr lang="en-US" dirty="0" smtClean="0"/>
          </a:p>
          <a:p>
            <a:pPr lvl="1"/>
            <a:r>
              <a:rPr lang="fa-IR" dirty="0" err="1" smtClean="0"/>
              <a:t>کاربردها</a:t>
            </a:r>
            <a:r>
              <a:rPr lang="fa-IR" dirty="0" smtClean="0"/>
              <a:t> در </a:t>
            </a:r>
            <a:r>
              <a:rPr lang="en-US" dirty="0" smtClean="0"/>
              <a:t>Java Enterprise Edition</a:t>
            </a:r>
            <a:endParaRPr lang="fa-IR" dirty="0" smtClean="0"/>
          </a:p>
          <a:p>
            <a:r>
              <a:rPr lang="fa-IR" dirty="0" smtClean="0"/>
              <a:t>امکانات جاوا برای بازتاب </a:t>
            </a:r>
            <a:r>
              <a:rPr lang="fa-IR" dirty="0" err="1" smtClean="0"/>
              <a:t>آرایه‌ها</a:t>
            </a:r>
            <a:endParaRPr lang="fa-IR" dirty="0" smtClean="0"/>
          </a:p>
          <a:p>
            <a:pPr lvl="1"/>
            <a:r>
              <a:rPr lang="fa-IR" dirty="0" smtClean="0"/>
              <a:t>ایجاد آرایه، دسترسی به عناصر و ...</a:t>
            </a:r>
          </a:p>
          <a:p>
            <a:pPr lvl="1"/>
            <a:r>
              <a:rPr lang="fa-IR" dirty="0" smtClean="0"/>
              <a:t>کلاس </a:t>
            </a:r>
            <a:r>
              <a:rPr lang="en-US" dirty="0" err="1"/>
              <a:t>java.lang.reflect.Array</a:t>
            </a:r>
            <a:endParaRPr lang="en-US" dirty="0"/>
          </a:p>
          <a:p>
            <a:r>
              <a:rPr lang="fa-IR" dirty="0"/>
              <a:t>تعریف و ایجاد کلاس در زمان اجرا</a:t>
            </a:r>
          </a:p>
          <a:p>
            <a:pPr lvl="1"/>
            <a:r>
              <a:rPr lang="fa-IR" dirty="0" err="1"/>
              <a:t>برنامه‌نویسی</a:t>
            </a:r>
            <a:r>
              <a:rPr lang="fa-IR" dirty="0"/>
              <a:t> در زمان اجرا !</a:t>
            </a:r>
          </a:p>
          <a:p>
            <a:r>
              <a:rPr lang="fa-IR" dirty="0" smtClean="0"/>
              <a:t>مفهوم </a:t>
            </a:r>
            <a:r>
              <a:rPr lang="fa-IR" dirty="0" err="1" smtClean="0"/>
              <a:t>پروکسی</a:t>
            </a:r>
            <a:r>
              <a:rPr lang="fa-IR" dirty="0" smtClean="0"/>
              <a:t> و کلاس </a:t>
            </a:r>
            <a:r>
              <a:rPr lang="en-US" dirty="0" err="1" smtClean="0"/>
              <a:t>java.lang.reflect.Proxy</a:t>
            </a:r>
            <a:endParaRPr lang="fa-IR" dirty="0" smtClean="0"/>
          </a:p>
          <a:p>
            <a:pPr lvl="1"/>
            <a:r>
              <a:rPr lang="fa-IR" dirty="0" err="1" smtClean="0"/>
              <a:t>برنامه‌نویسی</a:t>
            </a:r>
            <a:r>
              <a:rPr lang="fa-IR" dirty="0" smtClean="0"/>
              <a:t> </a:t>
            </a:r>
            <a:r>
              <a:rPr lang="fa-IR" dirty="0" err="1" smtClean="0"/>
              <a:t>جنبه‌گرا</a:t>
            </a:r>
            <a:r>
              <a:rPr lang="fa-IR" dirty="0" smtClean="0"/>
              <a:t> (</a:t>
            </a:r>
            <a:r>
              <a:rPr lang="en-US" dirty="0" smtClean="0"/>
              <a:t>Aspect Oriented Programming</a:t>
            </a:r>
            <a:r>
              <a:rPr lang="fa-IR" dirty="0" smtClean="0"/>
              <a:t>) با کمک بازتاب</a:t>
            </a:r>
          </a:p>
          <a:p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828800" cy="121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00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پايان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سؤال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3657600"/>
          </a:xfrm>
        </p:spPr>
        <p:txBody>
          <a:bodyPr>
            <a:noAutofit/>
          </a:bodyPr>
          <a:lstStyle/>
          <a:p>
            <a:r>
              <a:rPr lang="fa-IR" sz="2600" dirty="0" smtClean="0"/>
              <a:t>چگونه </a:t>
            </a:r>
            <a:r>
              <a:rPr lang="fa-IR" sz="2600" dirty="0" err="1" smtClean="0"/>
              <a:t>برنامه‌ای</a:t>
            </a:r>
            <a:r>
              <a:rPr lang="fa-IR" sz="2600" dirty="0" smtClean="0"/>
              <a:t> بنویسیم که </a:t>
            </a:r>
            <a:r>
              <a:rPr lang="fa-IR" sz="2600" dirty="0" err="1" smtClean="0"/>
              <a:t>حاشیه‌نویسی‌ها</a:t>
            </a:r>
            <a:r>
              <a:rPr lang="fa-IR" sz="2600" dirty="0" smtClean="0"/>
              <a:t> (</a:t>
            </a:r>
            <a:r>
              <a:rPr lang="en-US" sz="2600" dirty="0" smtClean="0"/>
              <a:t>annotations</a:t>
            </a:r>
            <a:r>
              <a:rPr lang="fa-IR" sz="2600" dirty="0" smtClean="0"/>
              <a:t>) را بررسی کند؟</a:t>
            </a:r>
          </a:p>
          <a:p>
            <a:r>
              <a:rPr lang="fa-IR" sz="2600" dirty="0" smtClean="0"/>
              <a:t>مثلاً کلاس‌هایی که </a:t>
            </a:r>
            <a:r>
              <a:rPr lang="en-US" sz="2600" dirty="0" smtClean="0"/>
              <a:t>@</a:t>
            </a:r>
            <a:r>
              <a:rPr lang="en-US" sz="2600" dirty="0" err="1" smtClean="0"/>
              <a:t>WebService</a:t>
            </a:r>
            <a:r>
              <a:rPr lang="fa-IR" sz="2600" dirty="0" smtClean="0"/>
              <a:t> دارند را پیدا کند </a:t>
            </a:r>
          </a:p>
          <a:p>
            <a:pPr lvl="1"/>
            <a:r>
              <a:rPr lang="fa-IR" sz="2400" dirty="0" smtClean="0"/>
              <a:t>و خدمات خاصی برای اشیاء این کلاس‌ها ارائه کند</a:t>
            </a:r>
          </a:p>
          <a:p>
            <a:r>
              <a:rPr lang="fa-IR" sz="2600" dirty="0" smtClean="0"/>
              <a:t>و یا </a:t>
            </a:r>
            <a:r>
              <a:rPr lang="fa-IR" sz="2600" dirty="0"/>
              <a:t>هنگام </a:t>
            </a:r>
            <a:r>
              <a:rPr lang="fa-IR" sz="2600" dirty="0" smtClean="0"/>
              <a:t>فراخوانی </a:t>
            </a:r>
            <a:r>
              <a:rPr lang="fa-IR" sz="2600" dirty="0" err="1" smtClean="0"/>
              <a:t>متدهایی</a:t>
            </a:r>
            <a:r>
              <a:rPr lang="fa-IR" sz="2600" dirty="0" smtClean="0"/>
              <a:t> که </a:t>
            </a:r>
            <a:r>
              <a:rPr lang="en-US" sz="2600" dirty="0" smtClean="0"/>
              <a:t>@Transactional</a:t>
            </a:r>
            <a:r>
              <a:rPr lang="fa-IR" sz="2600" dirty="0" smtClean="0"/>
              <a:t> دارند، </a:t>
            </a:r>
            <a:r>
              <a:rPr lang="fa-IR" sz="2600" dirty="0"/>
              <a:t>تمهیداتی </a:t>
            </a:r>
            <a:r>
              <a:rPr lang="fa-IR" sz="2600" dirty="0" smtClean="0"/>
              <a:t>بیندیشد</a:t>
            </a:r>
          </a:p>
          <a:p>
            <a:endParaRPr lang="fa-IR" sz="1000" dirty="0" smtClean="0"/>
          </a:p>
          <a:p>
            <a:r>
              <a:rPr lang="fa-IR" sz="2600" dirty="0" smtClean="0"/>
              <a:t>و این کارها را در زمان اجرای برنامه انجام دهد؟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7924800" cy="1785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2200" dirty="0" err="1">
                <a:solidFill>
                  <a:srgbClr val="646464"/>
                </a:solidFill>
                <a:latin typeface="Consolas" panose="020B0609020204030204" pitchFamily="49" charset="0"/>
              </a:rPr>
              <a:t>WebService</a:t>
            </a:r>
            <a:endParaRPr lang="en-US" sz="2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Account{</a:t>
            </a:r>
          </a:p>
          <a:p>
            <a:r>
              <a:rPr lang="en-US" sz="22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n-US" sz="2200" dirty="0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transfer(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Account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to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200" dirty="0" smtClean="0">
                <a:latin typeface="Consolas" panose="020B0609020204030204" pitchFamily="49" charset="0"/>
              </a:rPr>
              <a:t> ...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0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اطلاعاتی درباره نوع اشیاء در زمان اجرا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sz="2700" dirty="0" smtClean="0"/>
              <a:t>در زبان جاوا می‌توانیم در زمان اجرا اطلاعاتی درباره نوع اشیاء را استخراج کنیم</a:t>
            </a:r>
          </a:p>
          <a:p>
            <a:pPr lvl="1"/>
            <a:r>
              <a:rPr lang="fa-IR" sz="2700" dirty="0" smtClean="0"/>
              <a:t>و همچنین کارهایی با نوع داده موردنظر انجام دهیم</a:t>
            </a:r>
          </a:p>
          <a:p>
            <a:r>
              <a:rPr lang="fa-IR" sz="2700" dirty="0" smtClean="0"/>
              <a:t>مثال:</a:t>
            </a:r>
          </a:p>
          <a:p>
            <a:pPr lvl="1">
              <a:buClr>
                <a:srgbClr val="92278F"/>
              </a:buClr>
            </a:pPr>
            <a:r>
              <a:rPr lang="fa-IR" sz="2500" dirty="0">
                <a:solidFill>
                  <a:prstClr val="black"/>
                </a:solidFill>
              </a:rPr>
              <a:t>ارجاع موردنظر به چه نوع شیئی اشاره می‌کند؟</a:t>
            </a:r>
          </a:p>
          <a:p>
            <a:pPr lvl="1">
              <a:buClr>
                <a:srgbClr val="92278F"/>
              </a:buClr>
            </a:pPr>
            <a:r>
              <a:rPr lang="fa-IR" sz="2500" dirty="0">
                <a:solidFill>
                  <a:prstClr val="black"/>
                </a:solidFill>
              </a:rPr>
              <a:t>نوع شیء موردنظر، شامل چه متدها و ویژگی‌هایی است؟</a:t>
            </a:r>
          </a:p>
          <a:p>
            <a:pPr lvl="1">
              <a:buClr>
                <a:srgbClr val="92278F"/>
              </a:buClr>
            </a:pPr>
            <a:r>
              <a:rPr lang="fa-IR" sz="2500" dirty="0">
                <a:solidFill>
                  <a:prstClr val="black"/>
                </a:solidFill>
              </a:rPr>
              <a:t>یک نمونه جدید از نوع موردنظر ایجاد کنیم</a:t>
            </a:r>
          </a:p>
          <a:p>
            <a:pPr lvl="1">
              <a:buClr>
                <a:srgbClr val="92278F"/>
              </a:buClr>
            </a:pPr>
            <a:r>
              <a:rPr lang="fa-IR" sz="2500" dirty="0">
                <a:solidFill>
                  <a:prstClr val="black"/>
                </a:solidFill>
              </a:rPr>
              <a:t>متد موردنظر را روی شیء موردنظر فراخوانی کنیم</a:t>
            </a:r>
            <a:endParaRPr lang="en-US" sz="2500" dirty="0"/>
          </a:p>
          <a:p>
            <a:endParaRPr lang="fa-IR" sz="2700" dirty="0" smtClean="0"/>
          </a:p>
          <a:p>
            <a:r>
              <a:rPr lang="fa-IR" sz="2700" dirty="0" smtClean="0"/>
              <a:t>امکانات </a:t>
            </a:r>
            <a:r>
              <a:rPr lang="fa-IR" sz="2700" dirty="0"/>
              <a:t>جاوا در این زمینه، </a:t>
            </a:r>
            <a:r>
              <a:rPr lang="fa-IR" sz="2700" dirty="0" smtClean="0"/>
              <a:t>بازتاب (</a:t>
            </a:r>
            <a:r>
              <a:rPr lang="en-US" sz="2700" dirty="0" smtClean="0"/>
              <a:t>Reflection</a:t>
            </a:r>
            <a:r>
              <a:rPr lang="fa-IR" sz="2700" dirty="0" smtClean="0"/>
              <a:t>) خوانده می‌شود</a:t>
            </a:r>
            <a:endParaRPr lang="en-US" sz="2700" dirty="0" smtClean="0"/>
          </a:p>
          <a:p>
            <a:endParaRPr lang="fa-IR" sz="2700" dirty="0" smtClean="0"/>
          </a:p>
        </p:txBody>
      </p:sp>
      <p:pic>
        <p:nvPicPr>
          <p:cNvPr id="2050" name="Picture 2" descr="http://zeroturnaround.com/wp-content/uploads/2014/07/java-reflec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2268319"/>
            <a:ext cx="2435225" cy="222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5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smtClean="0"/>
              <a:t>برخی از امکانات بازتاب </a:t>
            </a:r>
            <a:r>
              <a:rPr lang="fa-IR" dirty="0" smtClean="0"/>
              <a:t>(</a:t>
            </a:r>
            <a:r>
              <a:rPr lang="en-US" dirty="0" smtClean="0"/>
              <a:t>Reflection</a:t>
            </a:r>
            <a:r>
              <a:rPr lang="fa-IR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نوع دقیق شیء را در زمان اجرا تشخیص دهیم</a:t>
            </a:r>
          </a:p>
          <a:p>
            <a:pPr lvl="1"/>
            <a:r>
              <a:rPr lang="fa-IR" dirty="0" smtClean="0"/>
              <a:t>مثلاً نوع شیئی که متغیر </a:t>
            </a:r>
            <a:r>
              <a:rPr lang="en-US" dirty="0" smtClean="0"/>
              <a:t>x</a:t>
            </a:r>
            <a:r>
              <a:rPr lang="fa-IR" dirty="0" smtClean="0"/>
              <a:t> به آن اشاره خواهد کرد، در زمان کامپایل معلوم نیست:</a:t>
            </a:r>
          </a:p>
          <a:p>
            <a:pPr lvl="1"/>
            <a:endParaRPr lang="fa-IR" dirty="0" smtClean="0"/>
          </a:p>
          <a:p>
            <a:r>
              <a:rPr lang="fa-IR" dirty="0" smtClean="0"/>
              <a:t>اطلاعاتی درباره امکانات یک کلاس به دست آوریم</a:t>
            </a:r>
          </a:p>
          <a:p>
            <a:pPr lvl="1"/>
            <a:r>
              <a:rPr lang="fa-IR" dirty="0" smtClean="0"/>
              <a:t>مثل فهرست متدها، سازنده‌ها، فیلدها و ...</a:t>
            </a:r>
            <a:endParaRPr lang="en-US" dirty="0"/>
          </a:p>
          <a:p>
            <a:r>
              <a:rPr lang="fa-IR" dirty="0" smtClean="0"/>
              <a:t>ایجاد یک شیء با داشتن نام کلاس</a:t>
            </a:r>
          </a:p>
          <a:p>
            <a:r>
              <a:rPr lang="fa-IR" dirty="0" smtClean="0"/>
              <a:t>فراخوانی یک متد روی یک شیء با داشتن نام متد</a:t>
            </a:r>
            <a:br>
              <a:rPr lang="fa-IR" dirty="0" smtClean="0"/>
            </a:br>
            <a:endParaRPr lang="fa-IR" dirty="0" smtClean="0"/>
          </a:p>
          <a:p>
            <a:r>
              <a:rPr lang="fa-IR" dirty="0" smtClean="0"/>
              <a:t>امکانات جاوا در زمینه بازتاب در </a:t>
            </a:r>
            <a:r>
              <a:rPr lang="fa-IR" dirty="0" err="1" smtClean="0"/>
              <a:t>بسته‌ی</a:t>
            </a:r>
            <a:r>
              <a:rPr lang="fa-IR" dirty="0" smtClean="0"/>
              <a:t> </a:t>
            </a:r>
            <a:r>
              <a:rPr lang="en-US" dirty="0" err="1" smtClean="0"/>
              <a:t>java.lang.reflect</a:t>
            </a:r>
            <a:r>
              <a:rPr lang="fa-IR" dirty="0"/>
              <a:t> </a:t>
            </a:r>
            <a:r>
              <a:rPr lang="fa-IR" dirty="0" smtClean="0"/>
              <a:t>قرار دارند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209800"/>
            <a:ext cx="8382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A"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"Ali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</p:txBody>
      </p:sp>
    </p:spTree>
    <p:extLst>
      <p:ext uri="{BB962C8B-B14F-4D97-AF65-F5344CB8AC3E}">
        <p14:creationId xmlns:p14="http://schemas.microsoft.com/office/powerpoint/2010/main" val="190015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12890</TotalTime>
  <Words>3218</Words>
  <Application>Microsoft Office PowerPoint</Application>
  <PresentationFormat>On-screen Show (4:3)</PresentationFormat>
  <Paragraphs>635</Paragraphs>
  <Slides>61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Courier New</vt:lpstr>
      <vt:lpstr>IranNastaliq</vt:lpstr>
      <vt:lpstr>B Nazanin</vt:lpstr>
      <vt:lpstr>Times New Roman</vt:lpstr>
      <vt:lpstr>Wingdings</vt:lpstr>
      <vt:lpstr>B Traffic</vt:lpstr>
      <vt:lpstr>Century Schoolbook</vt:lpstr>
      <vt:lpstr>Calibri</vt:lpstr>
      <vt:lpstr>B Titr</vt:lpstr>
      <vt:lpstr>Consolas</vt:lpstr>
      <vt:lpstr>Arial</vt:lpstr>
      <vt:lpstr>Wingdings 2</vt:lpstr>
      <vt:lpstr>Oriel</vt:lpstr>
      <vt:lpstr>بازتاب Reflection</vt:lpstr>
      <vt:lpstr>حقوق مؤلف</vt:lpstr>
      <vt:lpstr>سرفصل مطالب</vt:lpstr>
      <vt:lpstr>مقدمه</vt:lpstr>
      <vt:lpstr>بازتاب (Reflection) چیست؟</vt:lpstr>
      <vt:lpstr>سؤال</vt:lpstr>
      <vt:lpstr>سؤال (2)</vt:lpstr>
      <vt:lpstr>اطلاعاتی درباره نوع اشیاء در زمان اجرا</vt:lpstr>
      <vt:lpstr>برخی از امکانات بازتاب (Reflection)</vt:lpstr>
      <vt:lpstr>عملگر instanceof</vt:lpstr>
      <vt:lpstr>عملگر instanceof</vt:lpstr>
      <vt:lpstr>عملگر instanceof  </vt:lpstr>
      <vt:lpstr>مثال</vt:lpstr>
      <vt:lpstr>بارگذاری پویا (Dynamic Loading)</vt:lpstr>
      <vt:lpstr>بارگذاری پویا (Dynamic Loading)</vt:lpstr>
      <vt:lpstr>شیء کلاس (Class Object)</vt:lpstr>
      <vt:lpstr>درباره بارگذاری پویا</vt:lpstr>
      <vt:lpstr>مثال</vt:lpstr>
      <vt:lpstr>انواع بارگذار کلاس (Class Loader)</vt:lpstr>
      <vt:lpstr>شیء کلاس (Class Object)</vt:lpstr>
      <vt:lpstr>شیء کلاس و متد getClass</vt:lpstr>
      <vt:lpstr>Permanent Generation و Metaspace</vt:lpstr>
      <vt:lpstr>راه‌های رسیدن به شیء کلاس</vt:lpstr>
      <vt:lpstr>تفاوت ماهیت عملگر instanceof و شیء کلاس</vt:lpstr>
      <vt:lpstr>امکانات کلاسِ Class</vt:lpstr>
      <vt:lpstr>شیء کلاس</vt:lpstr>
      <vt:lpstr>امکانات کلاسِ java.lang.Class</vt:lpstr>
      <vt:lpstr>فرض</vt:lpstr>
      <vt:lpstr>کلاس Field</vt:lpstr>
      <vt:lpstr>مثال</vt:lpstr>
      <vt:lpstr>کلاس Method</vt:lpstr>
      <vt:lpstr>PowerPoint Presentation</vt:lpstr>
      <vt:lpstr>کلاس Constructor</vt:lpstr>
      <vt:lpstr>مثال</vt:lpstr>
      <vt:lpstr>کلاس Annotation</vt:lpstr>
      <vt:lpstr>کوییز</vt:lpstr>
      <vt:lpstr>سؤال</vt:lpstr>
      <vt:lpstr>سؤال</vt:lpstr>
      <vt:lpstr>چند نکته</vt:lpstr>
      <vt:lpstr>پرتاب خطا در اثر استفاده از بازتاب</vt:lpstr>
      <vt:lpstr>تفاوت getMethod و getDeclaredMethod</vt:lpstr>
      <vt:lpstr>بازتاب اعضای استاتیک</vt:lpstr>
      <vt:lpstr>بازتاب انواع داده اولیه (Primitive Data Types)</vt:lpstr>
      <vt:lpstr>کوییز</vt:lpstr>
      <vt:lpstr>کوییز</vt:lpstr>
      <vt:lpstr>بازتاب و انواع عام</vt:lpstr>
      <vt:lpstr>انواع عام در بازتاب</vt:lpstr>
      <vt:lpstr>بازتاب انواع عام (Generic)</vt:lpstr>
      <vt:lpstr>مثال</vt:lpstr>
      <vt:lpstr>امکانات بازتاب</vt:lpstr>
      <vt:lpstr>نکته</vt:lpstr>
      <vt:lpstr>تغییر سطح دسترسی</vt:lpstr>
      <vt:lpstr>مثال</vt:lpstr>
      <vt:lpstr>تمرین عملی</vt:lpstr>
      <vt:lpstr>تمرین عملی</vt:lpstr>
      <vt:lpstr>جمع‌بندی</vt:lpstr>
      <vt:lpstr>جمع‌بندی</vt:lpstr>
      <vt:lpstr>مطالعه کنيد</vt:lpstr>
      <vt:lpstr>تمرين</vt:lpstr>
      <vt:lpstr>جستجو کنيد و بخوانيد</vt:lpstr>
      <vt:lpstr>پايان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1233</cp:revision>
  <dcterms:created xsi:type="dcterms:W3CDTF">2006-08-16T00:00:00Z</dcterms:created>
  <dcterms:modified xsi:type="dcterms:W3CDTF">2018-09-23T12:56:11Z</dcterms:modified>
</cp:coreProperties>
</file>