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5"/>
  </p:notesMasterIdLst>
  <p:sldIdLst>
    <p:sldId id="256" r:id="rId2"/>
    <p:sldId id="368" r:id="rId3"/>
    <p:sldId id="375" r:id="rId4"/>
    <p:sldId id="376" r:id="rId5"/>
    <p:sldId id="377" r:id="rId6"/>
    <p:sldId id="378" r:id="rId7"/>
    <p:sldId id="379" r:id="rId8"/>
    <p:sldId id="381" r:id="rId9"/>
    <p:sldId id="383" r:id="rId10"/>
    <p:sldId id="385" r:id="rId11"/>
    <p:sldId id="384" r:id="rId12"/>
    <p:sldId id="389" r:id="rId13"/>
    <p:sldId id="390" r:id="rId14"/>
    <p:sldId id="393" r:id="rId15"/>
    <p:sldId id="485" r:id="rId16"/>
    <p:sldId id="398" r:id="rId17"/>
    <p:sldId id="404" r:id="rId18"/>
    <p:sldId id="399" r:id="rId19"/>
    <p:sldId id="400" r:id="rId20"/>
    <p:sldId id="401" r:id="rId21"/>
    <p:sldId id="402" r:id="rId22"/>
    <p:sldId id="408" r:id="rId23"/>
    <p:sldId id="482" r:id="rId24"/>
    <p:sldId id="409" r:id="rId25"/>
    <p:sldId id="439" r:id="rId26"/>
    <p:sldId id="484" r:id="rId27"/>
    <p:sldId id="419" r:id="rId28"/>
    <p:sldId id="420" r:id="rId29"/>
    <p:sldId id="410" r:id="rId30"/>
    <p:sldId id="406" r:id="rId31"/>
    <p:sldId id="412" r:id="rId32"/>
    <p:sldId id="417" r:id="rId33"/>
    <p:sldId id="411" r:id="rId34"/>
    <p:sldId id="413" r:id="rId35"/>
    <p:sldId id="492" r:id="rId36"/>
    <p:sldId id="489" r:id="rId37"/>
    <p:sldId id="490" r:id="rId38"/>
    <p:sldId id="486" r:id="rId39"/>
    <p:sldId id="424" r:id="rId40"/>
    <p:sldId id="425" r:id="rId41"/>
    <p:sldId id="429" r:id="rId42"/>
    <p:sldId id="430" r:id="rId43"/>
    <p:sldId id="433" r:id="rId44"/>
    <p:sldId id="435" r:id="rId45"/>
    <p:sldId id="436" r:id="rId46"/>
    <p:sldId id="447" r:id="rId47"/>
    <p:sldId id="448" r:id="rId48"/>
    <p:sldId id="449" r:id="rId49"/>
    <p:sldId id="455" r:id="rId50"/>
    <p:sldId id="451" r:id="rId51"/>
    <p:sldId id="452" r:id="rId52"/>
    <p:sldId id="453" r:id="rId53"/>
    <p:sldId id="454" r:id="rId54"/>
    <p:sldId id="466" r:id="rId55"/>
    <p:sldId id="468" r:id="rId56"/>
    <p:sldId id="443" r:id="rId57"/>
    <p:sldId id="469" r:id="rId58"/>
    <p:sldId id="487" r:id="rId59"/>
    <p:sldId id="488" r:id="rId60"/>
    <p:sldId id="467" r:id="rId61"/>
    <p:sldId id="460" r:id="rId62"/>
    <p:sldId id="461" r:id="rId63"/>
    <p:sldId id="462" r:id="rId64"/>
    <p:sldId id="463" r:id="rId65"/>
    <p:sldId id="465" r:id="rId66"/>
    <p:sldId id="464" r:id="rId67"/>
    <p:sldId id="472" r:id="rId68"/>
    <p:sldId id="473" r:id="rId69"/>
    <p:sldId id="476" r:id="rId70"/>
    <p:sldId id="475" r:id="rId71"/>
    <p:sldId id="477" r:id="rId72"/>
    <p:sldId id="491" r:id="rId73"/>
    <p:sldId id="474" r:id="rId74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76"/>
    </p:embeddedFont>
    <p:embeddedFont>
      <p:font typeface="B Nazanin" panose="00000400000000000000" pitchFamily="2" charset="-78"/>
      <p:regular r:id="rId77"/>
      <p:bold r:id="rId78"/>
    </p:embeddedFont>
    <p:embeddedFont>
      <p:font typeface="B Traffic" panose="00000400000000000000" pitchFamily="2" charset="-78"/>
      <p:regular r:id="rId79"/>
      <p:bold r:id="rId80"/>
    </p:embeddedFont>
    <p:embeddedFont>
      <p:font typeface="Century Schoolbook" panose="020B0604020202020204" charset="0"/>
      <p:regular r:id="rId81"/>
      <p:bold r:id="rId82"/>
      <p:italic r:id="rId83"/>
      <p:boldItalic r:id="rId84"/>
    </p:embeddedFon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B Titr" panose="00000700000000000000" pitchFamily="2" charset="-78"/>
      <p:bold r:id="rId89"/>
    </p:embeddedFont>
    <p:embeddedFont>
      <p:font typeface="Consolas" panose="020B0609020204030204" pitchFamily="49" charset="0"/>
      <p:regular r:id="rId90"/>
      <p:bold r:id="rId91"/>
      <p:italic r:id="rId92"/>
      <p:boldItalic r:id="rId93"/>
    </p:embeddedFont>
    <p:embeddedFont>
      <p:font typeface="Wingdings 2" panose="05020102010507070707" pitchFamily="18" charset="2"/>
      <p:regular r:id="rId9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39966"/>
    <a:srgbClr val="218F6A"/>
    <a:srgbClr val="E3E8F1"/>
    <a:srgbClr val="33CCCC"/>
    <a:srgbClr val="DB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75683" autoAdjust="0"/>
  </p:normalViewPr>
  <p:slideViewPr>
    <p:cSldViewPr>
      <p:cViewPr varScale="1">
        <p:scale>
          <a:sx n="65" d="100"/>
          <a:sy n="65" d="100"/>
        </p:scale>
        <p:origin x="6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font" Target="fonts/font15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font" Target="fonts/font16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9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8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400" dirty="0" smtClean="0"/>
              <a:t>متد </a:t>
            </a:r>
            <a:r>
              <a:rPr lang="en-US" sz="2400" dirty="0" smtClean="0"/>
              <a:t>parallel</a:t>
            </a:r>
            <a:r>
              <a:rPr lang="fa-IR" sz="2400" baseline="0" dirty="0" smtClean="0"/>
              <a:t> ، در هنگام فراخوانی هیچ کار خاصی انجام نمیدهد، </a:t>
            </a:r>
            <a:r>
              <a:rPr lang="fa-IR" sz="2400" dirty="0" smtClean="0"/>
              <a:t>فقط یک </a:t>
            </a:r>
            <a:r>
              <a:rPr lang="en-US" sz="2400" dirty="0" smtClean="0"/>
              <a:t>flag</a:t>
            </a:r>
            <a:r>
              <a:rPr lang="fa-IR" sz="2400" baseline="0" dirty="0" smtClean="0"/>
              <a:t> را </a:t>
            </a:r>
            <a:r>
              <a:rPr lang="en-US" sz="2400" baseline="0" dirty="0" smtClean="0"/>
              <a:t>set</a:t>
            </a:r>
            <a:r>
              <a:rPr lang="fa-IR" sz="2400" baseline="0" dirty="0" smtClean="0"/>
              <a:t> میکند و در نهایت، هنگام اجرای سایر عملیات روی جویبار، این عملیات موازی اجرا میشوند</a:t>
            </a:r>
            <a:endParaRPr lang="fa-IR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err="1" smtClean="0"/>
              <a:t>بسياری</a:t>
            </a:r>
            <a:r>
              <a:rPr lang="fa-IR" dirty="0" smtClean="0"/>
              <a:t> از </a:t>
            </a:r>
            <a:r>
              <a:rPr lang="fa-IR" dirty="0" err="1" smtClean="0"/>
              <a:t>برنامه‌نویسان</a:t>
            </a:r>
            <a:r>
              <a:rPr lang="fa-IR" dirty="0" smtClean="0"/>
              <a:t> با این امکانات ناآشنا هستند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6388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امکانات جدید جاوا در نسخه 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6670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امکانات </a:t>
            </a:r>
            <a:r>
              <a:rPr lang="fa-IR" dirty="0" smtClean="0"/>
              <a:t>جدید جاوا </a:t>
            </a:r>
            <a:r>
              <a:rPr lang="fa-IR" dirty="0"/>
              <a:t>در نسخه 8</a:t>
            </a:r>
            <a:br>
              <a:rPr lang="fa-IR" dirty="0"/>
            </a:br>
            <a:r>
              <a:rPr lang="en-US" dirty="0"/>
              <a:t>Java 8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09800"/>
            <a:ext cx="790575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 </a:t>
            </a:r>
            <a:r>
              <a:rPr lang="fa-IR" dirty="0" err="1" smtClean="0"/>
              <a:t>تابعی</a:t>
            </a:r>
            <a:r>
              <a:rPr lang="fa-IR" dirty="0" smtClean="0"/>
              <a:t> (</a:t>
            </a:r>
            <a:r>
              <a:rPr lang="en-US" dirty="0" smtClean="0"/>
              <a:t>Functional Interface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2012216"/>
          </a:xfrm>
        </p:spPr>
        <p:txBody>
          <a:bodyPr>
            <a:normAutofit/>
          </a:bodyPr>
          <a:lstStyle/>
          <a:p>
            <a:r>
              <a:rPr lang="fa-IR" sz="2800" dirty="0" err="1" smtClean="0"/>
              <a:t>واسطی</a:t>
            </a:r>
            <a:r>
              <a:rPr lang="fa-IR" sz="2800" dirty="0" smtClean="0"/>
              <a:t> که دقیقاً یک متد انتزاعی (</a:t>
            </a:r>
            <a:r>
              <a:rPr lang="en-US" sz="2800" dirty="0" smtClean="0"/>
              <a:t>abstract</a:t>
            </a:r>
            <a:r>
              <a:rPr lang="fa-IR" sz="2800" dirty="0" smtClean="0"/>
              <a:t>) دارد</a:t>
            </a:r>
          </a:p>
          <a:p>
            <a:pPr lvl="1"/>
            <a:r>
              <a:rPr lang="fa-IR" sz="2400" dirty="0" smtClean="0"/>
              <a:t>اگر بیش از یک متد دارد، یا تعدادی متد را به ارث گرفته است:</a:t>
            </a:r>
          </a:p>
          <a:p>
            <a:pPr lvl="1"/>
            <a:r>
              <a:rPr lang="fa-IR" sz="2400" dirty="0" smtClean="0"/>
              <a:t>همه این متدها، به جز یکی، باید تعریف پیش‌فرض داشته باشند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266700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{}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581400"/>
            <a:ext cx="3048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{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878050"/>
            <a:ext cx="2362200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{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f();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g();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2962870"/>
            <a:ext cx="4191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334470"/>
            <a:ext cx="5486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default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g(){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3581400"/>
            <a:ext cx="81915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4043680"/>
            <a:ext cx="819150" cy="781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410200"/>
            <a:ext cx="790575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3429000"/>
            <a:ext cx="790575" cy="762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14800" y="5562600"/>
            <a:ext cx="4495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بالای تعريف 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یک واسط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تابعی، می‌توانیم 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@</a:t>
            </a:r>
            <a:r>
              <a:rPr lang="en-US" sz="2400" dirty="0" err="1" smtClean="0">
                <a:solidFill>
                  <a:prstClr val="black"/>
                </a:solidFill>
                <a:cs typeface="B Nazanin" pitchFamily="2" charset="-78"/>
              </a:rPr>
              <a:t>FunctionalInterface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را ذکر کنیم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12646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FunctionalInterface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35280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FunctionalInterface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عبارت </a:t>
            </a:r>
            <a:r>
              <a:rPr lang="fa-IR" dirty="0" err="1" smtClean="0"/>
              <a:t>لامبدا</a:t>
            </a:r>
            <a:r>
              <a:rPr lang="fa-IR" dirty="0" smtClean="0"/>
              <a:t> (</a:t>
            </a:r>
            <a:r>
              <a:rPr lang="en-US" dirty="0" smtClean="0"/>
              <a:t>Lambda Expression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b="1" dirty="0" err="1" smtClean="0"/>
              <a:t>لامبدا</a:t>
            </a:r>
            <a:r>
              <a:rPr lang="fa-IR" sz="2800" b="1" dirty="0" smtClean="0"/>
              <a:t> </a:t>
            </a:r>
            <a:r>
              <a:rPr lang="fa-IR" sz="2800" dirty="0" smtClean="0"/>
              <a:t>یا </a:t>
            </a:r>
            <a:r>
              <a:rPr lang="fa-IR" sz="2800" dirty="0" err="1" smtClean="0"/>
              <a:t>لاندا</a:t>
            </a:r>
            <a:r>
              <a:rPr lang="fa-IR" sz="2800" dirty="0" smtClean="0"/>
              <a:t>  (</a:t>
            </a:r>
            <a:r>
              <a:rPr lang="en-US" sz="2800" dirty="0" smtClean="0"/>
              <a:t> </a:t>
            </a:r>
            <a:r>
              <a:rPr lang="el-GR" sz="2800" dirty="0" smtClean="0"/>
              <a:t>λ</a:t>
            </a:r>
            <a:r>
              <a:rPr lang="en-US" sz="2800" dirty="0" smtClean="0"/>
              <a:t> </a:t>
            </a:r>
            <a:r>
              <a:rPr lang="fa-IR" sz="2800" dirty="0" smtClean="0"/>
              <a:t>)</a:t>
            </a:r>
          </a:p>
          <a:p>
            <a:r>
              <a:rPr lang="fa-IR" sz="2800" dirty="0" smtClean="0"/>
              <a:t>یک عبارت </a:t>
            </a:r>
            <a:r>
              <a:rPr lang="fa-IR" sz="2800" dirty="0" err="1" smtClean="0"/>
              <a:t>لامبدا</a:t>
            </a:r>
            <a:r>
              <a:rPr lang="fa-IR" sz="2800" dirty="0" smtClean="0"/>
              <a:t>: </a:t>
            </a:r>
          </a:p>
          <a:p>
            <a:pPr lvl="1"/>
            <a:r>
              <a:rPr lang="fa-IR" sz="2400" dirty="0" err="1" smtClean="0"/>
              <a:t>قطعه‌کدی</a:t>
            </a:r>
            <a:r>
              <a:rPr lang="fa-IR" sz="2400" dirty="0" smtClean="0"/>
              <a:t> است که بدنه </a:t>
            </a:r>
            <a:r>
              <a:rPr lang="fa-IR" sz="2400" b="1" dirty="0" smtClean="0"/>
              <a:t>یک تابع را </a:t>
            </a:r>
            <a:r>
              <a:rPr lang="fa-IR" sz="2400" b="1" dirty="0" err="1" smtClean="0"/>
              <a:t>توصيف</a:t>
            </a:r>
            <a:r>
              <a:rPr lang="fa-IR" sz="2400" b="1" dirty="0" smtClean="0"/>
              <a:t> </a:t>
            </a:r>
            <a:r>
              <a:rPr lang="fa-IR" sz="2400" b="1" dirty="0" err="1" smtClean="0"/>
              <a:t>می‌کند</a:t>
            </a:r>
            <a:endParaRPr lang="fa-IR" sz="2400" b="1" dirty="0" smtClean="0"/>
          </a:p>
          <a:p>
            <a:pPr lvl="1"/>
            <a:r>
              <a:rPr lang="fa-IR" sz="2400" dirty="0" smtClean="0"/>
              <a:t>و </a:t>
            </a:r>
            <a:r>
              <a:rPr lang="fa-IR" sz="2400" b="1" dirty="0" smtClean="0"/>
              <a:t>به عنوان یک واسط </a:t>
            </a:r>
            <a:r>
              <a:rPr lang="fa-IR" sz="2400" b="1" dirty="0" err="1" smtClean="0"/>
              <a:t>تابعی</a:t>
            </a:r>
            <a:r>
              <a:rPr lang="fa-IR" sz="2400" dirty="0" smtClean="0"/>
              <a:t> قابل استفاده است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3076" name="Picture 4" descr="Image result for lambda  jav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1" y="152400"/>
            <a:ext cx="1219200" cy="17925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4" name="Rectangle 3"/>
          <p:cNvSpPr/>
          <p:nvPr/>
        </p:nvSpPr>
        <p:spPr>
          <a:xfrm>
            <a:off x="152400" y="3676471"/>
            <a:ext cx="5715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Comparator&lt;T&gt;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compare(T </a:t>
            </a:r>
            <a:r>
              <a:rPr lang="fr-FR" sz="24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, T </a:t>
            </a:r>
            <a:r>
              <a:rPr lang="fr-FR" sz="24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5140642"/>
            <a:ext cx="8763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Comparator&lt;Person&gt;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sz="3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3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32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endParaRPr lang="en-US" sz="32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09600" y="5140642"/>
            <a:ext cx="8305800" cy="1077218"/>
          </a:xfrm>
          <a:custGeom>
            <a:avLst/>
            <a:gdLst>
              <a:gd name="connsiteX0" fmla="*/ 0 w 8305800"/>
              <a:gd name="connsiteY0" fmla="*/ 0 h 543818"/>
              <a:gd name="connsiteX1" fmla="*/ 4845050 w 8305800"/>
              <a:gd name="connsiteY1" fmla="*/ 0 h 543818"/>
              <a:gd name="connsiteX2" fmla="*/ 7892586 w 8305800"/>
              <a:gd name="connsiteY2" fmla="*/ -580194 h 543818"/>
              <a:gd name="connsiteX3" fmla="*/ 6921500 w 8305800"/>
              <a:gd name="connsiteY3" fmla="*/ 0 h 543818"/>
              <a:gd name="connsiteX4" fmla="*/ 8305800 w 8305800"/>
              <a:gd name="connsiteY4" fmla="*/ 0 h 543818"/>
              <a:gd name="connsiteX5" fmla="*/ 8305800 w 8305800"/>
              <a:gd name="connsiteY5" fmla="*/ 90636 h 543818"/>
              <a:gd name="connsiteX6" fmla="*/ 8305800 w 8305800"/>
              <a:gd name="connsiteY6" fmla="*/ 90636 h 543818"/>
              <a:gd name="connsiteX7" fmla="*/ 8305800 w 8305800"/>
              <a:gd name="connsiteY7" fmla="*/ 226591 h 543818"/>
              <a:gd name="connsiteX8" fmla="*/ 8305800 w 8305800"/>
              <a:gd name="connsiteY8" fmla="*/ 543818 h 543818"/>
              <a:gd name="connsiteX9" fmla="*/ 6921500 w 8305800"/>
              <a:gd name="connsiteY9" fmla="*/ 543818 h 543818"/>
              <a:gd name="connsiteX10" fmla="*/ 4845050 w 8305800"/>
              <a:gd name="connsiteY10" fmla="*/ 543818 h 543818"/>
              <a:gd name="connsiteX11" fmla="*/ 4845050 w 8305800"/>
              <a:gd name="connsiteY11" fmla="*/ 543818 h 543818"/>
              <a:gd name="connsiteX12" fmla="*/ 0 w 8305800"/>
              <a:gd name="connsiteY12" fmla="*/ 543818 h 543818"/>
              <a:gd name="connsiteX13" fmla="*/ 0 w 8305800"/>
              <a:gd name="connsiteY13" fmla="*/ 226591 h 543818"/>
              <a:gd name="connsiteX14" fmla="*/ 0 w 8305800"/>
              <a:gd name="connsiteY14" fmla="*/ 90636 h 543818"/>
              <a:gd name="connsiteX15" fmla="*/ 0 w 8305800"/>
              <a:gd name="connsiteY15" fmla="*/ 90636 h 543818"/>
              <a:gd name="connsiteX16" fmla="*/ 0 w 8305800"/>
              <a:gd name="connsiteY16" fmla="*/ 0 h 543818"/>
              <a:gd name="connsiteX0" fmla="*/ 0 w 8305800"/>
              <a:gd name="connsiteY0" fmla="*/ 580194 h 1124012"/>
              <a:gd name="connsiteX1" fmla="*/ 6151336 w 8305800"/>
              <a:gd name="connsiteY1" fmla="*/ 563865 h 1124012"/>
              <a:gd name="connsiteX2" fmla="*/ 7892586 w 8305800"/>
              <a:gd name="connsiteY2" fmla="*/ 0 h 1124012"/>
              <a:gd name="connsiteX3" fmla="*/ 6921500 w 8305800"/>
              <a:gd name="connsiteY3" fmla="*/ 580194 h 1124012"/>
              <a:gd name="connsiteX4" fmla="*/ 8305800 w 8305800"/>
              <a:gd name="connsiteY4" fmla="*/ 580194 h 1124012"/>
              <a:gd name="connsiteX5" fmla="*/ 8305800 w 8305800"/>
              <a:gd name="connsiteY5" fmla="*/ 670830 h 1124012"/>
              <a:gd name="connsiteX6" fmla="*/ 8305800 w 8305800"/>
              <a:gd name="connsiteY6" fmla="*/ 670830 h 1124012"/>
              <a:gd name="connsiteX7" fmla="*/ 8305800 w 8305800"/>
              <a:gd name="connsiteY7" fmla="*/ 806785 h 1124012"/>
              <a:gd name="connsiteX8" fmla="*/ 8305800 w 8305800"/>
              <a:gd name="connsiteY8" fmla="*/ 1124012 h 1124012"/>
              <a:gd name="connsiteX9" fmla="*/ 6921500 w 8305800"/>
              <a:gd name="connsiteY9" fmla="*/ 1124012 h 1124012"/>
              <a:gd name="connsiteX10" fmla="*/ 4845050 w 8305800"/>
              <a:gd name="connsiteY10" fmla="*/ 1124012 h 1124012"/>
              <a:gd name="connsiteX11" fmla="*/ 4845050 w 8305800"/>
              <a:gd name="connsiteY11" fmla="*/ 1124012 h 1124012"/>
              <a:gd name="connsiteX12" fmla="*/ 0 w 8305800"/>
              <a:gd name="connsiteY12" fmla="*/ 1124012 h 1124012"/>
              <a:gd name="connsiteX13" fmla="*/ 0 w 8305800"/>
              <a:gd name="connsiteY13" fmla="*/ 806785 h 1124012"/>
              <a:gd name="connsiteX14" fmla="*/ 0 w 8305800"/>
              <a:gd name="connsiteY14" fmla="*/ 670830 h 1124012"/>
              <a:gd name="connsiteX15" fmla="*/ 0 w 8305800"/>
              <a:gd name="connsiteY15" fmla="*/ 670830 h 1124012"/>
              <a:gd name="connsiteX16" fmla="*/ 0 w 8305800"/>
              <a:gd name="connsiteY16" fmla="*/ 580194 h 1124012"/>
              <a:gd name="connsiteX0" fmla="*/ 0 w 8305800"/>
              <a:gd name="connsiteY0" fmla="*/ 580194 h 1124012"/>
              <a:gd name="connsiteX1" fmla="*/ 6151336 w 8305800"/>
              <a:gd name="connsiteY1" fmla="*/ 563865 h 1124012"/>
              <a:gd name="connsiteX2" fmla="*/ 7892586 w 8305800"/>
              <a:gd name="connsiteY2" fmla="*/ 0 h 1124012"/>
              <a:gd name="connsiteX3" fmla="*/ 8031842 w 8305800"/>
              <a:gd name="connsiteY3" fmla="*/ 449566 h 1124012"/>
              <a:gd name="connsiteX4" fmla="*/ 8305800 w 8305800"/>
              <a:gd name="connsiteY4" fmla="*/ 580194 h 1124012"/>
              <a:gd name="connsiteX5" fmla="*/ 8305800 w 8305800"/>
              <a:gd name="connsiteY5" fmla="*/ 670830 h 1124012"/>
              <a:gd name="connsiteX6" fmla="*/ 8305800 w 8305800"/>
              <a:gd name="connsiteY6" fmla="*/ 670830 h 1124012"/>
              <a:gd name="connsiteX7" fmla="*/ 8305800 w 8305800"/>
              <a:gd name="connsiteY7" fmla="*/ 806785 h 1124012"/>
              <a:gd name="connsiteX8" fmla="*/ 8305800 w 8305800"/>
              <a:gd name="connsiteY8" fmla="*/ 1124012 h 1124012"/>
              <a:gd name="connsiteX9" fmla="*/ 6921500 w 8305800"/>
              <a:gd name="connsiteY9" fmla="*/ 1124012 h 1124012"/>
              <a:gd name="connsiteX10" fmla="*/ 4845050 w 8305800"/>
              <a:gd name="connsiteY10" fmla="*/ 1124012 h 1124012"/>
              <a:gd name="connsiteX11" fmla="*/ 4845050 w 8305800"/>
              <a:gd name="connsiteY11" fmla="*/ 1124012 h 1124012"/>
              <a:gd name="connsiteX12" fmla="*/ 0 w 8305800"/>
              <a:gd name="connsiteY12" fmla="*/ 1124012 h 1124012"/>
              <a:gd name="connsiteX13" fmla="*/ 0 w 8305800"/>
              <a:gd name="connsiteY13" fmla="*/ 806785 h 1124012"/>
              <a:gd name="connsiteX14" fmla="*/ 0 w 8305800"/>
              <a:gd name="connsiteY14" fmla="*/ 670830 h 1124012"/>
              <a:gd name="connsiteX15" fmla="*/ 0 w 8305800"/>
              <a:gd name="connsiteY15" fmla="*/ 670830 h 1124012"/>
              <a:gd name="connsiteX16" fmla="*/ 0 w 8305800"/>
              <a:gd name="connsiteY16" fmla="*/ 580194 h 1124012"/>
              <a:gd name="connsiteX0" fmla="*/ 0 w 8305800"/>
              <a:gd name="connsiteY0" fmla="*/ 580194 h 1124012"/>
              <a:gd name="connsiteX1" fmla="*/ 7637236 w 8305800"/>
              <a:gd name="connsiteY1" fmla="*/ 563865 h 1124012"/>
              <a:gd name="connsiteX2" fmla="*/ 7892586 w 8305800"/>
              <a:gd name="connsiteY2" fmla="*/ 0 h 1124012"/>
              <a:gd name="connsiteX3" fmla="*/ 8031842 w 8305800"/>
              <a:gd name="connsiteY3" fmla="*/ 449566 h 1124012"/>
              <a:gd name="connsiteX4" fmla="*/ 8305800 w 8305800"/>
              <a:gd name="connsiteY4" fmla="*/ 580194 h 1124012"/>
              <a:gd name="connsiteX5" fmla="*/ 8305800 w 8305800"/>
              <a:gd name="connsiteY5" fmla="*/ 670830 h 1124012"/>
              <a:gd name="connsiteX6" fmla="*/ 8305800 w 8305800"/>
              <a:gd name="connsiteY6" fmla="*/ 670830 h 1124012"/>
              <a:gd name="connsiteX7" fmla="*/ 8305800 w 8305800"/>
              <a:gd name="connsiteY7" fmla="*/ 806785 h 1124012"/>
              <a:gd name="connsiteX8" fmla="*/ 8305800 w 8305800"/>
              <a:gd name="connsiteY8" fmla="*/ 1124012 h 1124012"/>
              <a:gd name="connsiteX9" fmla="*/ 6921500 w 8305800"/>
              <a:gd name="connsiteY9" fmla="*/ 1124012 h 1124012"/>
              <a:gd name="connsiteX10" fmla="*/ 4845050 w 8305800"/>
              <a:gd name="connsiteY10" fmla="*/ 1124012 h 1124012"/>
              <a:gd name="connsiteX11" fmla="*/ 4845050 w 8305800"/>
              <a:gd name="connsiteY11" fmla="*/ 1124012 h 1124012"/>
              <a:gd name="connsiteX12" fmla="*/ 0 w 8305800"/>
              <a:gd name="connsiteY12" fmla="*/ 1124012 h 1124012"/>
              <a:gd name="connsiteX13" fmla="*/ 0 w 8305800"/>
              <a:gd name="connsiteY13" fmla="*/ 806785 h 1124012"/>
              <a:gd name="connsiteX14" fmla="*/ 0 w 8305800"/>
              <a:gd name="connsiteY14" fmla="*/ 670830 h 1124012"/>
              <a:gd name="connsiteX15" fmla="*/ 0 w 8305800"/>
              <a:gd name="connsiteY15" fmla="*/ 670830 h 1124012"/>
              <a:gd name="connsiteX16" fmla="*/ 0 w 8305800"/>
              <a:gd name="connsiteY16" fmla="*/ 580194 h 112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05800" h="1124012">
                <a:moveTo>
                  <a:pt x="0" y="580194"/>
                </a:moveTo>
                <a:lnTo>
                  <a:pt x="7637236" y="563865"/>
                </a:lnTo>
                <a:lnTo>
                  <a:pt x="7892586" y="0"/>
                </a:lnTo>
                <a:lnTo>
                  <a:pt x="8031842" y="449566"/>
                </a:lnTo>
                <a:lnTo>
                  <a:pt x="8305800" y="580194"/>
                </a:lnTo>
                <a:lnTo>
                  <a:pt x="8305800" y="670830"/>
                </a:lnTo>
                <a:lnTo>
                  <a:pt x="8305800" y="670830"/>
                </a:lnTo>
                <a:lnTo>
                  <a:pt x="8305800" y="806785"/>
                </a:lnTo>
                <a:lnTo>
                  <a:pt x="8305800" y="1124012"/>
                </a:lnTo>
                <a:lnTo>
                  <a:pt x="6921500" y="1124012"/>
                </a:lnTo>
                <a:lnTo>
                  <a:pt x="4845050" y="1124012"/>
                </a:lnTo>
                <a:lnTo>
                  <a:pt x="4845050" y="1124012"/>
                </a:lnTo>
                <a:lnTo>
                  <a:pt x="0" y="1124012"/>
                </a:lnTo>
                <a:lnTo>
                  <a:pt x="0" y="806785"/>
                </a:lnTo>
                <a:lnTo>
                  <a:pt x="0" y="670830"/>
                </a:lnTo>
                <a:lnTo>
                  <a:pt x="0" y="670830"/>
                </a:lnTo>
                <a:lnTo>
                  <a:pt x="0" y="580194"/>
                </a:lnTo>
                <a:close/>
              </a:path>
            </a:pathLst>
          </a:custGeom>
          <a:solidFill>
            <a:srgbClr val="218F6A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7552" y="4531042"/>
            <a:ext cx="2310248" cy="584775"/>
          </a:xfrm>
          <a:prstGeom prst="rect">
            <a:avLst/>
          </a:prstGeom>
          <a:solidFill>
            <a:srgbClr val="218F6A">
              <a:alpha val="20000"/>
            </a:srgbClr>
          </a:solidFill>
        </p:spPr>
        <p:txBody>
          <a:bodyPr wrap="none">
            <a:spAutoFit/>
          </a:bodyPr>
          <a:lstStyle/>
          <a:p>
            <a:r>
              <a:rPr lang="fa-IR" sz="3200" dirty="0">
                <a:solidFill>
                  <a:prstClr val="black"/>
                </a:solidFill>
                <a:cs typeface="B Nazanin" pitchFamily="2" charset="-78"/>
              </a:rPr>
              <a:t>یک عبارت </a:t>
            </a:r>
            <a:r>
              <a:rPr lang="fa-IR" sz="3200" dirty="0" err="1">
                <a:solidFill>
                  <a:prstClr val="black"/>
                </a:solidFill>
                <a:cs typeface="B Nazanin" pitchFamily="2" charset="-78"/>
              </a:rPr>
              <a:t>لامبدا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598003"/>
            <a:ext cx="2905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i="1" dirty="0" err="1" smtClean="0">
                <a:solidFill>
                  <a:prstClr val="black"/>
                </a:solidFill>
                <a:cs typeface="B Nazanin" pitchFamily="2" charset="-78"/>
              </a:rPr>
              <a:t>زيرا</a:t>
            </a:r>
            <a:r>
              <a:rPr lang="fa-IR" sz="2400" i="1" dirty="0" smtClean="0">
                <a:solidFill>
                  <a:prstClr val="black"/>
                </a:solidFill>
                <a:cs typeface="B Nazanin" pitchFamily="2" charset="-78"/>
              </a:rPr>
              <a:t> هر واسط </a:t>
            </a:r>
            <a:r>
              <a:rPr lang="fa-IR" sz="2400" i="1" dirty="0" err="1" smtClean="0">
                <a:solidFill>
                  <a:prstClr val="black"/>
                </a:solidFill>
                <a:cs typeface="B Nazanin" pitchFamily="2" charset="-78"/>
              </a:rPr>
              <a:t>تابعی</a:t>
            </a:r>
            <a:r>
              <a:rPr lang="fa-IR" sz="2400" i="1" dirty="0" smtClean="0">
                <a:solidFill>
                  <a:prstClr val="black"/>
                </a:solidFill>
                <a:cs typeface="B Nazanin" pitchFamily="2" charset="-78"/>
              </a:rPr>
              <a:t>، فقط یک متد نامشخص (انتزاعی) دارد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1828800" y="1066800"/>
            <a:ext cx="3048000" cy="1446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مثال</a:t>
            </a:r>
            <a:r>
              <a:rPr lang="fa-IR" sz="2400" i="1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endParaRPr lang="en-US" sz="2800" i="1" dirty="0" smtClean="0">
              <a:solidFill>
                <a:srgbClr val="6A3E3E"/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r>
              <a:rPr lang="en-US" sz="2800" i="1" dirty="0" smtClean="0">
                <a:solidFill>
                  <a:srgbClr val="6A3E3E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r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-&gt; 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r*2*3.14</a:t>
            </a:r>
            <a:r>
              <a:rPr lang="fa-IR" sz="32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en-US" sz="2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x,y</a:t>
            </a:r>
            <a:r>
              <a:rPr lang="en-US" sz="2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2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کاربرد </a:t>
            </a:r>
            <a:r>
              <a:rPr lang="fa-IR" dirty="0" err="1" smtClean="0"/>
              <a:t>عبارت‌های</a:t>
            </a:r>
            <a:r>
              <a:rPr lang="fa-IR" dirty="0" smtClean="0"/>
              <a:t> </a:t>
            </a:r>
            <a:r>
              <a:rPr lang="fa-IR" dirty="0" err="1" smtClean="0"/>
              <a:t>لامبدا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594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List&lt;Person&gt;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1993),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1990), 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Naghi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1995));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875544"/>
            <a:ext cx="7162800" cy="25699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i="1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23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Comparator&lt;Person&gt;() {</a:t>
            </a:r>
          </a:p>
          <a:p>
            <a:r>
              <a:rPr lang="en-US" sz="23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@</a:t>
            </a:r>
            <a:r>
              <a:rPr lang="en-US" sz="23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sz="2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compare(Person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Person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794337"/>
            <a:ext cx="8153400" cy="1015663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3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3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i="1" dirty="0">
                <a:solidFill>
                  <a:srgbClr val="6A3E3E"/>
                </a:solidFill>
                <a:latin typeface="Consolas" panose="020B0609020204030204" pitchFamily="49" charset="0"/>
              </a:rPr>
              <a:t>people</a:t>
            </a:r>
            <a:r>
              <a:rPr lang="en-US" sz="3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30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3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0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3000" i="1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30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3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30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3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3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3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30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3893403"/>
            <a:ext cx="359092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اشاره: یک عبارت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لامبدا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به یک کلاس داخلی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بی‌نام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ترجمه </a:t>
            </a:r>
            <a:r>
              <a:rPr lang="fa-IR" sz="2400" u="sng" dirty="0" err="1" smtClean="0">
                <a:solidFill>
                  <a:prstClr val="black"/>
                </a:solidFill>
                <a:cs typeface="B Nazanin" pitchFamily="2" charset="-78"/>
              </a:rPr>
              <a:t>نمی‌شود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97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4233208"/>
            <a:ext cx="8686800" cy="1154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Converter&lt;String, Character&gt;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conv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Character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converted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conv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.convert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ارجاع به متد (</a:t>
            </a:r>
            <a:r>
              <a:rPr lang="en-US" dirty="0" smtClean="0"/>
              <a:t>Method Reference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85000" lnSpcReduction="10000"/>
          </a:bodyPr>
          <a:lstStyle/>
          <a:p>
            <a:r>
              <a:rPr lang="fa-IR" sz="3300" dirty="0" smtClean="0"/>
              <a:t>امکانی جدید در جاوا 8 که مانند اشاره‌گر به متد عمل می‌کند</a:t>
            </a:r>
          </a:p>
          <a:p>
            <a:r>
              <a:rPr lang="fa-IR" sz="3300" dirty="0" smtClean="0"/>
              <a:t>از </a:t>
            </a:r>
            <a:r>
              <a:rPr lang="en-US" sz="3300" b="1" dirty="0" smtClean="0"/>
              <a:t>::</a:t>
            </a:r>
            <a:r>
              <a:rPr lang="fa-IR" sz="3300" dirty="0" smtClean="0"/>
              <a:t> برای </a:t>
            </a:r>
            <a:r>
              <a:rPr lang="fa-IR" sz="3300" b="1" dirty="0" smtClean="0"/>
              <a:t>ارجاع به متد</a:t>
            </a:r>
            <a:r>
              <a:rPr lang="fa-IR" sz="3300" dirty="0" smtClean="0"/>
              <a:t> استفاده می‌شود</a:t>
            </a:r>
            <a:endParaRPr lang="en-US" sz="33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dirty="0" smtClean="0"/>
          </a:p>
          <a:p>
            <a:r>
              <a:rPr lang="fa-IR" dirty="0" smtClean="0"/>
              <a:t>هر جا که یک </a:t>
            </a:r>
            <a:r>
              <a:rPr lang="fa-IR" b="1" dirty="0" smtClean="0"/>
              <a:t>واسط تابعی </a:t>
            </a:r>
            <a:r>
              <a:rPr lang="fa-IR" dirty="0" smtClean="0"/>
              <a:t>موردنیاز باشد:</a:t>
            </a:r>
          </a:p>
          <a:p>
            <a:pPr lvl="1"/>
            <a:r>
              <a:rPr lang="fa-IR" dirty="0" smtClean="0"/>
              <a:t>می‌توانیم از </a:t>
            </a:r>
            <a:r>
              <a:rPr lang="fa-IR" b="1" dirty="0" smtClean="0"/>
              <a:t>ارجاع‌به‌متد</a:t>
            </a:r>
            <a:r>
              <a:rPr lang="fa-IR" dirty="0" smtClean="0"/>
              <a:t> (و یا یک عبارت </a:t>
            </a:r>
            <a:r>
              <a:rPr lang="fa-IR" b="1" dirty="0" smtClean="0"/>
              <a:t>لامبدا)</a:t>
            </a:r>
            <a:r>
              <a:rPr lang="fa-IR" dirty="0" smtClean="0"/>
              <a:t> استفاده کنیم</a:t>
            </a:r>
            <a:endParaRPr lang="fa-IR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2895600"/>
            <a:ext cx="40386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Converter&lt;F, T&gt;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convert(F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4572000"/>
            <a:ext cx="435429" cy="46812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2514600"/>
            <a:ext cx="494755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Character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974358" y="3962400"/>
            <a:ext cx="156004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ارجاع به متد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8789" y="259080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FunctionalInterface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61184" y="4572000"/>
            <a:ext cx="2725615" cy="46812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7" grpId="0" animBg="1"/>
      <p:bldP spid="7" grpId="1" animBg="1"/>
      <p:bldP spid="10" grpId="0" animBg="1"/>
      <p:bldP spid="9" grpId="0" animBg="1"/>
      <p:bldP spid="13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برای ارجاع به متد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ارجاع به متد</a:t>
            </a:r>
          </a:p>
          <a:p>
            <a:endParaRPr lang="fa-IR" dirty="0" smtClean="0"/>
          </a:p>
          <a:p>
            <a:r>
              <a:rPr lang="fa-IR" dirty="0" smtClean="0"/>
              <a:t>ارجاع به متد </a:t>
            </a:r>
            <a:r>
              <a:rPr lang="fa-IR" dirty="0" err="1" smtClean="0"/>
              <a:t>استاتیک</a:t>
            </a:r>
            <a:endParaRPr lang="fa-IR" dirty="0" smtClean="0"/>
          </a:p>
          <a:p>
            <a:endParaRPr lang="fa-IR" dirty="0"/>
          </a:p>
          <a:p>
            <a:r>
              <a:rPr lang="fa-IR" dirty="0"/>
              <a:t>ارجاع به </a:t>
            </a:r>
            <a:r>
              <a:rPr lang="fa-IR" dirty="0" smtClean="0"/>
              <a:t>سازنده (</a:t>
            </a:r>
            <a:r>
              <a:rPr lang="en-US" dirty="0" smtClean="0"/>
              <a:t>Constructor</a:t>
            </a:r>
            <a:r>
              <a:rPr lang="fa-IR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622" y="3318302"/>
            <a:ext cx="88921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Converter&lt;String, Integer&gt;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converter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Integer::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905000"/>
            <a:ext cx="8686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Converter&lt;String, Character&gt;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conv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724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Factory&lt;T&gt;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T create();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5486400"/>
            <a:ext cx="6400800" cy="9079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Factory&lt;Car&gt; </a:t>
            </a:r>
            <a:r>
              <a:rPr lang="en-US" sz="2500" dirty="0">
                <a:solidFill>
                  <a:srgbClr val="6A3E3E"/>
                </a:solidFill>
                <a:latin typeface="Consolas" panose="020B0609020204030204" pitchFamily="49" charset="0"/>
              </a:rPr>
              <a:t>factory1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Car::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sz="2500" dirty="0">
                <a:solidFill>
                  <a:srgbClr val="6A3E3E"/>
                </a:solidFill>
                <a:latin typeface="Consolas" panose="020B0609020204030204" pitchFamily="49" charset="0"/>
              </a:rPr>
              <a:t>car1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dirty="0">
                <a:solidFill>
                  <a:srgbClr val="6A3E3E"/>
                </a:solidFill>
                <a:latin typeface="Consolas" panose="020B0609020204030204" pitchFamily="49" charset="0"/>
              </a:rPr>
              <a:t>factory1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.create();</a:t>
            </a:r>
          </a:p>
        </p:txBody>
      </p:sp>
    </p:spTree>
    <p:extLst>
      <p:ext uri="{BB962C8B-B14F-4D97-AF65-F5344CB8AC3E}">
        <p14:creationId xmlns:p14="http://schemas.microsoft.com/office/powerpoint/2010/main" val="281696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واسط‌های تابعی جدید در جاوا 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Java 8 Functional Interfaces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47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واسط‌های</a:t>
            </a:r>
            <a:r>
              <a:rPr lang="fa-IR" dirty="0" smtClean="0"/>
              <a:t>  </a:t>
            </a:r>
            <a:r>
              <a:rPr lang="fa-IR" dirty="0" err="1" smtClean="0"/>
              <a:t>تابعی</a:t>
            </a:r>
            <a:r>
              <a:rPr lang="fa-IR" dirty="0" smtClean="0"/>
              <a:t> </a:t>
            </a:r>
            <a:r>
              <a:rPr lang="fa-IR" dirty="0" err="1" smtClean="0"/>
              <a:t>تعبیه‌شده</a:t>
            </a:r>
            <a:r>
              <a:rPr lang="fa-IR" dirty="0" smtClean="0"/>
              <a:t> در جاوا8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واسط‌های</a:t>
            </a:r>
            <a:r>
              <a:rPr lang="fa-IR" dirty="0" smtClean="0"/>
              <a:t> </a:t>
            </a:r>
            <a:r>
              <a:rPr lang="fa-IR" dirty="0" err="1" smtClean="0"/>
              <a:t>تابعی</a:t>
            </a:r>
            <a:r>
              <a:rPr lang="fa-IR" dirty="0" smtClean="0"/>
              <a:t> مختلف و مفیدی در جاوا8 (</a:t>
            </a:r>
            <a:r>
              <a:rPr lang="en-US" sz="2800" dirty="0" smtClean="0"/>
              <a:t>JDK</a:t>
            </a:r>
            <a:r>
              <a:rPr lang="en-US" sz="1600" dirty="0" smtClean="0"/>
              <a:t> </a:t>
            </a:r>
            <a:r>
              <a:rPr lang="en-US" sz="2800" dirty="0" smtClean="0"/>
              <a:t>1.8</a:t>
            </a:r>
            <a:r>
              <a:rPr lang="fa-IR" dirty="0" smtClean="0"/>
              <a:t>) ایجاد شده‌</a:t>
            </a:r>
          </a:p>
          <a:p>
            <a:r>
              <a:rPr lang="fa-IR" dirty="0" err="1" smtClean="0"/>
              <a:t>بسياری</a:t>
            </a:r>
            <a:r>
              <a:rPr lang="fa-IR" dirty="0" smtClean="0"/>
              <a:t> از </a:t>
            </a:r>
            <a:r>
              <a:rPr lang="fa-IR" dirty="0" err="1" smtClean="0"/>
              <a:t>واسط‌های</a:t>
            </a:r>
            <a:r>
              <a:rPr lang="fa-IR" dirty="0" smtClean="0"/>
              <a:t> مهم و معروف قبلی، </a:t>
            </a:r>
            <a:r>
              <a:rPr lang="fa-IR" b="1" dirty="0" smtClean="0"/>
              <a:t>واسط </a:t>
            </a:r>
            <a:r>
              <a:rPr lang="fa-IR" b="1" dirty="0" err="1" smtClean="0"/>
              <a:t>تابعی</a:t>
            </a:r>
            <a:r>
              <a:rPr lang="fa-IR" dirty="0" smtClean="0"/>
              <a:t> </a:t>
            </a:r>
            <a:r>
              <a:rPr lang="fa-IR" dirty="0" err="1" smtClean="0"/>
              <a:t>شده‌اند</a:t>
            </a:r>
            <a:endParaRPr lang="fa-IR" dirty="0" smtClean="0"/>
          </a:p>
          <a:p>
            <a:pPr lvl="1"/>
            <a:r>
              <a:rPr lang="fa-IR" dirty="0" smtClean="0"/>
              <a:t>مانند </a:t>
            </a:r>
            <a:r>
              <a:rPr lang="en-US" dirty="0"/>
              <a:t>Comparator </a:t>
            </a:r>
            <a:r>
              <a:rPr lang="fa-IR" dirty="0" smtClean="0"/>
              <a:t> و </a:t>
            </a:r>
            <a:r>
              <a:rPr lang="en-US" dirty="0" smtClean="0"/>
              <a:t>Runnable</a:t>
            </a:r>
            <a:endParaRPr lang="fa-IR" dirty="0" smtClean="0"/>
          </a:p>
          <a:p>
            <a:r>
              <a:rPr lang="fa-IR" dirty="0" err="1" smtClean="0"/>
              <a:t>واسط‌های</a:t>
            </a:r>
            <a:r>
              <a:rPr lang="fa-IR" dirty="0" smtClean="0"/>
              <a:t> </a:t>
            </a:r>
            <a:r>
              <a:rPr lang="fa-IR" dirty="0" err="1" smtClean="0"/>
              <a:t>تابعی</a:t>
            </a:r>
            <a:r>
              <a:rPr lang="fa-IR" dirty="0" smtClean="0"/>
              <a:t> جدیدی هم معرفی </a:t>
            </a:r>
            <a:r>
              <a:rPr lang="fa-IR" dirty="0" err="1" smtClean="0"/>
              <a:t>شده‌اند</a:t>
            </a:r>
            <a:endParaRPr lang="fa-IR" dirty="0" smtClean="0"/>
          </a:p>
          <a:p>
            <a:pPr lvl="1"/>
            <a:r>
              <a:rPr lang="fa-IR" dirty="0" smtClean="0"/>
              <a:t>مانند: </a:t>
            </a:r>
            <a:r>
              <a:rPr lang="en-US" dirty="0" smtClean="0"/>
              <a:t>Predicate</a:t>
            </a:r>
            <a:r>
              <a:rPr lang="fa-IR" dirty="0" smtClean="0"/>
              <a:t>، </a:t>
            </a:r>
            <a:r>
              <a:rPr lang="en-US" dirty="0" smtClean="0"/>
              <a:t>Function</a:t>
            </a:r>
            <a:r>
              <a:rPr lang="fa-IR" dirty="0" smtClean="0"/>
              <a:t>، </a:t>
            </a:r>
            <a:r>
              <a:rPr lang="en-US" dirty="0" smtClean="0"/>
              <a:t>Supplier</a:t>
            </a:r>
            <a:r>
              <a:rPr lang="fa-IR" dirty="0" smtClean="0"/>
              <a:t> و </a:t>
            </a:r>
            <a:r>
              <a:rPr lang="en-US" dirty="0" smtClean="0"/>
              <a:t>Consumer</a:t>
            </a:r>
            <a:endParaRPr lang="fa-IR" dirty="0" smtClean="0"/>
          </a:p>
          <a:p>
            <a:pPr lvl="1"/>
            <a:r>
              <a:rPr lang="fa-IR" dirty="0" smtClean="0"/>
              <a:t>در بسته </a:t>
            </a:r>
            <a:r>
              <a:rPr lang="en-US" dirty="0" err="1" smtClean="0"/>
              <a:t>java.util.function</a:t>
            </a:r>
            <a:r>
              <a:rPr lang="en-US" dirty="0" smtClean="0"/>
              <a:t> </a:t>
            </a:r>
            <a:r>
              <a:rPr lang="fa-IR" dirty="0" smtClean="0"/>
              <a:t> قرار دارند</a:t>
            </a:r>
          </a:p>
          <a:p>
            <a:pPr lvl="1"/>
            <a:r>
              <a:rPr lang="fa-IR" dirty="0" smtClean="0"/>
              <a:t>مثلاً </a:t>
            </a:r>
            <a:r>
              <a:rPr lang="en-US" dirty="0" err="1" smtClean="0"/>
              <a:t>java.util.function.Predicate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17379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برای </a:t>
            </a:r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جاوا 8 متدهای </a:t>
            </a:r>
            <a:r>
              <a:rPr lang="fa-IR" dirty="0" err="1" smtClean="0"/>
              <a:t>پیش‌فرض</a:t>
            </a:r>
            <a:r>
              <a:rPr lang="fa-IR" dirty="0" smtClean="0"/>
              <a:t> جدیدی به این واسط اضافه شده است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705725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comparator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.getName().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.getName());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comparator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comparator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().compare(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772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400" dirty="0" smtClean="0"/>
              <a:t>یک واسط تابعی است: </a:t>
            </a:r>
            <a:r>
              <a:rPr lang="fa-IR" sz="2400" b="1" dirty="0" smtClean="0"/>
              <a:t>یک پارامتر</a:t>
            </a:r>
            <a:r>
              <a:rPr lang="fa-IR" sz="2400" dirty="0" smtClean="0"/>
              <a:t> می‌گیرد و </a:t>
            </a:r>
            <a:r>
              <a:rPr lang="en-US" sz="2400" b="1" dirty="0" err="1" smtClean="0"/>
              <a:t>boolean</a:t>
            </a:r>
            <a:r>
              <a:rPr lang="fa-IR" sz="2400" b="1" dirty="0" smtClean="0"/>
              <a:t> </a:t>
            </a:r>
            <a:r>
              <a:rPr lang="fa-IR" sz="2400" b="1" dirty="0" err="1" smtClean="0"/>
              <a:t>برمی‌گرداند</a:t>
            </a:r>
            <a:endParaRPr lang="fa-IR" sz="2400" b="1" dirty="0" smtClean="0"/>
          </a:p>
          <a:p>
            <a:r>
              <a:rPr lang="fa-IR" sz="2400" dirty="0" smtClean="0"/>
              <a:t>این واسط، متدهای </a:t>
            </a:r>
            <a:r>
              <a:rPr lang="fa-IR" sz="2400" dirty="0" err="1" smtClean="0"/>
              <a:t>پیش‌فرض</a:t>
            </a:r>
            <a:r>
              <a:rPr lang="fa-IR" sz="2400" dirty="0" smtClean="0"/>
              <a:t> مختلفی دارد</a:t>
            </a:r>
          </a:p>
          <a:p>
            <a:pPr lvl="1"/>
            <a:r>
              <a:rPr lang="fa-IR" sz="2400" dirty="0" smtClean="0"/>
              <a:t>مانند </a:t>
            </a:r>
            <a:r>
              <a:rPr lang="en-US" sz="2400" dirty="0" smtClean="0"/>
              <a:t>test</a:t>
            </a:r>
            <a:r>
              <a:rPr lang="fa-IR" sz="2400" dirty="0" smtClean="0"/>
              <a:t> برای </a:t>
            </a:r>
            <a:r>
              <a:rPr lang="fa-IR" sz="2400" dirty="0" err="1" smtClean="0"/>
              <a:t>ارزيابی</a:t>
            </a:r>
            <a:r>
              <a:rPr lang="fa-IR" sz="2400" dirty="0" smtClean="0"/>
              <a:t> و </a:t>
            </a:r>
            <a:r>
              <a:rPr lang="en-US" sz="2400" dirty="0" smtClean="0"/>
              <a:t>and</a:t>
            </a:r>
            <a:r>
              <a:rPr lang="fa-IR" sz="2400" dirty="0" smtClean="0"/>
              <a:t> ، </a:t>
            </a:r>
            <a:r>
              <a:rPr lang="en-US" sz="2400" dirty="0" smtClean="0"/>
              <a:t>or</a:t>
            </a:r>
            <a:r>
              <a:rPr lang="fa-IR" sz="2400" dirty="0" smtClean="0"/>
              <a:t> و </a:t>
            </a:r>
            <a:r>
              <a:rPr lang="en-US" sz="2400" dirty="0" smtClean="0"/>
              <a:t>negate</a:t>
            </a:r>
            <a:r>
              <a:rPr lang="fa-IR" sz="2400" dirty="0" smtClean="0"/>
              <a:t> برای ترکیب </a:t>
            </a:r>
            <a:r>
              <a:rPr lang="en-US" sz="2400" dirty="0" err="1" smtClean="0"/>
              <a:t>Predictae</a:t>
            </a:r>
            <a:r>
              <a:rPr lang="fa-IR" sz="2400" dirty="0" smtClean="0"/>
              <a:t> ها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781181"/>
            <a:ext cx="8458200" cy="1862048"/>
          </a:xfrm>
          <a:prstGeom prst="rect">
            <a:avLst/>
          </a:prstGeom>
          <a:solidFill>
            <a:srgbClr val="E3E8F1"/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Predicate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notEmpty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 &gt; 0;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notEmpty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</a:t>
            </a:r>
            <a:r>
              <a:rPr lang="en-US" sz="2300" dirty="0">
                <a:solidFill>
                  <a:srgbClr val="3F7F5F"/>
                </a:solidFill>
                <a:latin typeface="Consolas" panose="020B0609020204030204" pitchFamily="49" charset="0"/>
              </a:rPr>
              <a:t>// true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notEmpty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().test(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300" dirty="0">
                <a:solidFill>
                  <a:srgbClr val="3F7F5F"/>
                </a:solidFill>
                <a:latin typeface="Consolas" panose="020B0609020204030204" pitchFamily="49" charset="0"/>
              </a:rPr>
              <a:t>// 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724162"/>
            <a:ext cx="8458200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Predicate&lt;String&gt;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notNull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notNull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notEmpty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).test(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300" dirty="0">
                <a:solidFill>
                  <a:srgbClr val="3F7F5F"/>
                </a:solidFill>
                <a:latin typeface="Consolas" panose="020B0609020204030204" pitchFamily="49" charset="0"/>
              </a:rPr>
              <a:t>// 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5600581"/>
            <a:ext cx="8458200" cy="800219"/>
          </a:xfrm>
          <a:prstGeom prst="rect">
            <a:avLst/>
          </a:prstGeom>
          <a:solidFill>
            <a:srgbClr val="E3E8F1"/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Predicate&lt;String&gt;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isEmpty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String::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Predicate&lt;String&gt;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isNotEmpty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isEmpty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.negate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213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تابعی</a:t>
            </a:r>
            <a:r>
              <a:rPr lang="fa-IR" dirty="0" smtClean="0"/>
              <a:t> است که یک پارامتر </a:t>
            </a:r>
            <a:r>
              <a:rPr lang="fa-IR" dirty="0" err="1" smtClean="0"/>
              <a:t>می‌گیرد</a:t>
            </a:r>
            <a:r>
              <a:rPr lang="fa-IR" dirty="0" smtClean="0"/>
              <a:t> و یک خروجی تولید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با متد </a:t>
            </a:r>
            <a:r>
              <a:rPr lang="en-US" dirty="0" smtClean="0"/>
              <a:t>apply</a:t>
            </a:r>
            <a:r>
              <a:rPr lang="fa-IR" dirty="0" smtClean="0"/>
              <a:t> این تابع اجرا </a:t>
            </a:r>
            <a:r>
              <a:rPr lang="fa-IR" dirty="0" err="1" smtClean="0"/>
              <a:t>می‌شود</a:t>
            </a:r>
            <a:endParaRPr lang="fa-IR" dirty="0" smtClean="0"/>
          </a:p>
          <a:p>
            <a:r>
              <a:rPr lang="fa-IR" dirty="0" smtClean="0"/>
              <a:t>متدهای </a:t>
            </a:r>
            <a:r>
              <a:rPr lang="fa-IR" dirty="0" err="1" smtClean="0"/>
              <a:t>پیش‌فرضی</a:t>
            </a:r>
            <a:r>
              <a:rPr lang="fa-IR" dirty="0" smtClean="0"/>
              <a:t> مانند </a:t>
            </a:r>
            <a:r>
              <a:rPr lang="en-US" sz="3000" dirty="0" err="1" smtClean="0"/>
              <a:t>andThen</a:t>
            </a:r>
            <a:r>
              <a:rPr lang="fa-IR" sz="3000" dirty="0" smtClean="0"/>
              <a:t> </a:t>
            </a:r>
            <a:r>
              <a:rPr lang="fa-IR" dirty="0" smtClean="0"/>
              <a:t>برای ترکیب </a:t>
            </a:r>
            <a:r>
              <a:rPr lang="fa-IR" dirty="0" err="1" smtClean="0"/>
              <a:t>زنجیروار</a:t>
            </a:r>
            <a:r>
              <a:rPr lang="fa-IR" dirty="0" smtClean="0"/>
              <a:t> </a:t>
            </a:r>
            <a:r>
              <a:rPr lang="fa-IR" dirty="0" err="1" smtClean="0"/>
              <a:t>تابع‌ها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570744"/>
            <a:ext cx="8763000" cy="2677656"/>
          </a:xfrm>
          <a:prstGeom prst="rect">
            <a:avLst/>
          </a:prstGeom>
          <a:solidFill>
            <a:srgbClr val="E3E8F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toInteger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Function&lt;String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backToString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toInteger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andThen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a-IR" sz="24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backToString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"123"</a:t>
            </a:r>
          </a:p>
        </p:txBody>
      </p:sp>
    </p:spTree>
    <p:extLst>
      <p:ext uri="{BB962C8B-B14F-4D97-AF65-F5344CB8AC3E}">
        <p14:creationId xmlns:p14="http://schemas.microsoft.com/office/powerpoint/2010/main" val="26394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تابعی</a:t>
            </a:r>
            <a:r>
              <a:rPr lang="fa-IR" dirty="0" smtClean="0"/>
              <a:t> که یک </a:t>
            </a:r>
            <a:r>
              <a:rPr lang="fa-IR" dirty="0" err="1" smtClean="0"/>
              <a:t>شیء</a:t>
            </a:r>
            <a:r>
              <a:rPr lang="fa-IR" dirty="0" smtClean="0"/>
              <a:t> تولید (تأمین)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(برخلاف </a:t>
            </a:r>
            <a:r>
              <a:rPr lang="en-US" dirty="0" smtClean="0"/>
              <a:t>Function</a:t>
            </a:r>
            <a:r>
              <a:rPr lang="fa-IR" dirty="0" smtClean="0"/>
              <a:t>) هیچ </a:t>
            </a:r>
            <a:r>
              <a:rPr lang="fa-IR" dirty="0" err="1" smtClean="0"/>
              <a:t>پارامتری</a:t>
            </a:r>
            <a:r>
              <a:rPr lang="fa-IR" dirty="0" smtClean="0"/>
              <a:t> </a:t>
            </a:r>
            <a:r>
              <a:rPr lang="fa-IR" dirty="0" err="1" smtClean="0"/>
              <a:t>نمی‌گیرد</a:t>
            </a:r>
            <a:endParaRPr lang="fa-IR" dirty="0" smtClean="0"/>
          </a:p>
          <a:p>
            <a:r>
              <a:rPr lang="fa-IR" dirty="0" smtClean="0"/>
              <a:t>اجرای تابع: با کمک متد </a:t>
            </a:r>
            <a:r>
              <a:rPr lang="en-US" b="1" dirty="0" smtClean="0"/>
              <a:t>get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3905071"/>
            <a:ext cx="8305800" cy="830997"/>
          </a:xfrm>
          <a:prstGeom prst="rect">
            <a:avLst/>
          </a:prstGeom>
          <a:solidFill>
            <a:srgbClr val="E3E8F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Supplier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personSupplier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Person::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personSupplier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new Person</a:t>
            </a:r>
          </a:p>
        </p:txBody>
      </p:sp>
    </p:spTree>
    <p:extLst>
      <p:ext uri="{BB962C8B-B14F-4D97-AF65-F5344CB8AC3E}">
        <p14:creationId xmlns:p14="http://schemas.microsoft.com/office/powerpoint/2010/main" val="12128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تابعی</a:t>
            </a:r>
            <a:r>
              <a:rPr lang="fa-IR" dirty="0" smtClean="0"/>
              <a:t> که فقط یک پارامتر </a:t>
            </a:r>
            <a:r>
              <a:rPr lang="fa-IR" dirty="0" err="1" smtClean="0"/>
              <a:t>می‌گیرد</a:t>
            </a:r>
            <a:r>
              <a:rPr lang="fa-IR" dirty="0" smtClean="0"/>
              <a:t> و خروجی ندارد</a:t>
            </a:r>
          </a:p>
          <a:p>
            <a:pPr lvl="1"/>
            <a:r>
              <a:rPr lang="fa-IR" dirty="0" smtClean="0"/>
              <a:t>یک </a:t>
            </a:r>
            <a:r>
              <a:rPr lang="fa-IR" dirty="0" err="1" smtClean="0"/>
              <a:t>شیء</a:t>
            </a:r>
            <a:r>
              <a:rPr lang="fa-IR" dirty="0" smtClean="0"/>
              <a:t> (پارامتر) را مصرف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اجرای تابع (مصرف </a:t>
            </a:r>
            <a:r>
              <a:rPr lang="fa-IR" dirty="0" err="1" smtClean="0"/>
              <a:t>شیء</a:t>
            </a:r>
            <a:r>
              <a:rPr lang="fa-IR" dirty="0" smtClean="0"/>
              <a:t>) با متد </a:t>
            </a:r>
            <a:r>
              <a:rPr lang="en-US" dirty="0" smtClean="0"/>
              <a:t>accept</a:t>
            </a:r>
            <a:r>
              <a:rPr lang="fa-IR" dirty="0" smtClean="0"/>
              <a:t> انجام </a:t>
            </a:r>
            <a:r>
              <a:rPr lang="fa-IR" dirty="0" err="1" smtClean="0"/>
              <a:t>می‌شود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992940"/>
            <a:ext cx="8534400" cy="1569660"/>
          </a:xfrm>
          <a:prstGeom prst="rect">
            <a:avLst/>
          </a:prstGeom>
          <a:solidFill>
            <a:srgbClr val="E3E8F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Consumer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greeter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.getFirstName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fa-IR" sz="24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greeter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822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مروری بر </a:t>
            </a:r>
            <a:r>
              <a:rPr lang="fa-IR" dirty="0" err="1" smtClean="0"/>
              <a:t>واسط‌های</a:t>
            </a:r>
            <a:r>
              <a:rPr lang="fa-IR" dirty="0" smtClean="0"/>
              <a:t> </a:t>
            </a:r>
            <a:r>
              <a:rPr lang="fa-IR" dirty="0" err="1" smtClean="0"/>
              <a:t>تابعی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0968588"/>
              </p:ext>
            </p:extLst>
          </p:nvPr>
        </p:nvGraphicFramePr>
        <p:xfrm>
          <a:off x="152400" y="1143000"/>
          <a:ext cx="8778240" cy="507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95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واسط </a:t>
                      </a:r>
                      <a:r>
                        <a:rPr lang="fa-IR" sz="2400" dirty="0" err="1" smtClean="0">
                          <a:cs typeface="B Nazanin" panose="00000400000000000000" pitchFamily="2" charset="-78"/>
                        </a:rPr>
                        <a:t>تابعی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توضیح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50">
                <a:tc>
                  <a:txBody>
                    <a:bodyPr/>
                    <a:lstStyle/>
                    <a:p>
                      <a:r>
                        <a:rPr kumimoji="0" lang="en-US" sz="2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Predicate&lt;T&gt;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یک پارامتر از جنس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T</a:t>
                      </a: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fa-IR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kumimoji="0" lang="en-US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boolean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fa-IR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برمی‌گرداند</a:t>
                      </a:r>
                      <a:endParaRPr kumimoji="0" lang="en-US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66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Consumer&lt;T&gt; 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یک پارامتر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آن را پردازش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ولی چیزی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برنمی‌گرداند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(یک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را مصرف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5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Supplier&lt;T&gt; 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یک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تولید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(پارامتر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نمی‌گیرد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66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Function&lt;T, U&gt;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نوع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را به نوع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U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تبدیل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.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پارامتری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، آن را پردازش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یک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U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039"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cs typeface="B Nazanin" panose="00000400000000000000" pitchFamily="2" charset="-78"/>
                        </a:rPr>
                        <a:t>BiFunction</a:t>
                      </a:r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&lt;T,U,V&gt;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دو پارامتر به ترتیب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U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شیءی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نوع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V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039"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cs typeface="B Nazanin" panose="00000400000000000000" pitchFamily="2" charset="-78"/>
                        </a:rPr>
                        <a:t>UnaryOperator</a:t>
                      </a:r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&lt;T&gt;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یک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عملگر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تکی که یک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شیءی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از همین جنس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950"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cs typeface="B Nazanin" panose="00000400000000000000" pitchFamily="2" charset="-78"/>
                        </a:rPr>
                        <a:t>BinaryOperator</a:t>
                      </a:r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&lt;T&gt;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دو پارامتر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شیءی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همین جنس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مروری بر </a:t>
            </a:r>
            <a:r>
              <a:rPr lang="fa-IR" dirty="0" err="1" smtClean="0"/>
              <a:t>واسط‌های</a:t>
            </a:r>
            <a:r>
              <a:rPr lang="fa-IR" dirty="0" smtClean="0"/>
              <a:t> </a:t>
            </a:r>
            <a:r>
              <a:rPr lang="fa-IR" dirty="0" err="1" smtClean="0"/>
              <a:t>تابعی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52400" y="1143000"/>
          <a:ext cx="8778240" cy="507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95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واسط </a:t>
                      </a:r>
                      <a:r>
                        <a:rPr lang="fa-IR" sz="2400" dirty="0" err="1" smtClean="0">
                          <a:cs typeface="B Nazanin" panose="00000400000000000000" pitchFamily="2" charset="-78"/>
                        </a:rPr>
                        <a:t>تابعی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توضیح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50">
                <a:tc>
                  <a:txBody>
                    <a:bodyPr/>
                    <a:lstStyle/>
                    <a:p>
                      <a:r>
                        <a:rPr kumimoji="0" lang="en-US" sz="2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Predicate&lt;T&gt;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یک پارامتر از جنس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T</a:t>
                      </a: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fa-IR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kumimoji="0" lang="en-US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boolean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fa-IR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kumimoji="0" lang="fa-IR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برمی‌گرداند</a:t>
                      </a:r>
                      <a:endParaRPr kumimoji="0" lang="en-US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66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Consumer&lt;T&gt; 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یک پارامتر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آن را پردازش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ولی چیزی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برنمی‌گرداند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(یک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را مصرف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5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Supplier&lt;T&gt; 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یک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تولید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(پارامتر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نمی‌گیرد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66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Function&lt;T, U&gt;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نوع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را به نوع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U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تبدیل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.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پارامتری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، آن را پردازش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می‌کند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یک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U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039"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cs typeface="B Nazanin" panose="00000400000000000000" pitchFamily="2" charset="-78"/>
                        </a:rPr>
                        <a:t>BiFunction</a:t>
                      </a:r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&lt;T,U,V&gt;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دو پارامتر به ترتیب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U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شیءی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نوع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V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039"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cs typeface="B Nazanin" panose="00000400000000000000" pitchFamily="2" charset="-78"/>
                        </a:rPr>
                        <a:t>UnaryOperator</a:t>
                      </a:r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&lt;T&gt;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یک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عملگر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تکی که یک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شیء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از جنس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شیءی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از همین جنس </a:t>
                      </a:r>
                      <a:r>
                        <a:rPr lang="fa-IR" sz="2200" baseline="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950"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cs typeface="B Nazanin" panose="00000400000000000000" pitchFamily="2" charset="-78"/>
                        </a:rPr>
                        <a:t>BinaryOperator</a:t>
                      </a:r>
                      <a:r>
                        <a:rPr lang="en-US" sz="2100" dirty="0" smtClean="0">
                          <a:cs typeface="B Nazanin" panose="00000400000000000000" pitchFamily="2" charset="-78"/>
                        </a:rPr>
                        <a:t>&lt;T&gt;</a:t>
                      </a:r>
                      <a:endParaRPr lang="en-US" sz="21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دو پارامتر از جنس </a:t>
                      </a:r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T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می‌گیرد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شیءی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 از همین جنس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برمی‌گرداند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33600" y="1827074"/>
            <a:ext cx="6715126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به همین ترتیب، </a:t>
            </a:r>
            <a:r>
              <a:rPr lang="fa-IR" sz="2800" dirty="0" err="1" smtClean="0">
                <a:solidFill>
                  <a:prstClr val="black"/>
                </a:solidFill>
                <a:cs typeface="B Nazanin" pitchFamily="2" charset="-78"/>
              </a:rPr>
              <a:t>واسط‌های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800" dirty="0" err="1" smtClean="0">
                <a:solidFill>
                  <a:prstClr val="black"/>
                </a:solidFill>
                <a:cs typeface="B Nazanin" pitchFamily="2" charset="-78"/>
              </a:rPr>
              <a:t>تابعی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 دیگری هم </a:t>
            </a:r>
            <a:r>
              <a:rPr lang="fa-IR" sz="2800" dirty="0" err="1" smtClean="0">
                <a:solidFill>
                  <a:prstClr val="black"/>
                </a:solidFill>
                <a:cs typeface="B Nazanin" pitchFamily="2" charset="-78"/>
              </a:rPr>
              <a:t>تعريف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800" dirty="0" err="1" smtClean="0">
                <a:solidFill>
                  <a:prstClr val="black"/>
                </a:solidFill>
                <a:cs typeface="B Nazanin" pitchFamily="2" charset="-78"/>
              </a:rPr>
              <a:t>شده‌اند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:</a:t>
            </a:r>
          </a:p>
          <a:p>
            <a:pPr algn="r" rtl="1"/>
            <a:endParaRPr lang="fa-IR" sz="2000" u="sng" dirty="0" smtClean="0"/>
          </a:p>
          <a:p>
            <a:r>
              <a:rPr lang="en-US" sz="2000" dirty="0" err="1" smtClean="0"/>
              <a:t>BiConsumer</a:t>
            </a:r>
            <a:r>
              <a:rPr lang="en-US" sz="2000" dirty="0" smtClean="0"/>
              <a:t> &lt;T , U&gt;</a:t>
            </a:r>
          </a:p>
          <a:p>
            <a:r>
              <a:rPr lang="en-US" sz="2000" dirty="0" err="1" smtClean="0"/>
              <a:t>BiPredicate</a:t>
            </a:r>
            <a:r>
              <a:rPr lang="en-US" sz="2000" dirty="0" smtClean="0"/>
              <a:t> &lt;T , U&gt;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94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مثال از واسط‌های تابعی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6106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BiConsumer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biConsumer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"Key:"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i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 Value:"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biConsumer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318808"/>
            <a:ext cx="8610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Integer, String&gt;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biFunction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"Result:"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biFunction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.apply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(20,25));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740295"/>
            <a:ext cx="8763000" cy="1508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BiPredicate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condition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condition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.test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(10, </a:t>
            </a:r>
            <a:r>
              <a:rPr lang="en-US" sz="2300" i="1" dirty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sz="2300" i="1" dirty="0">
                <a:solidFill>
                  <a:srgbClr val="3F7F5F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condition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.test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(30, </a:t>
            </a:r>
            <a:r>
              <a:rPr lang="en-US" sz="2300" i="1" dirty="0">
                <a:solidFill>
                  <a:srgbClr val="2A00FF"/>
                </a:solidFill>
                <a:latin typeface="Consolas" panose="020B0609020204030204" pitchFamily="49" charset="0"/>
              </a:rPr>
              <a:t>"40"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sz="2300" i="1" dirty="0">
                <a:solidFill>
                  <a:srgbClr val="3F7F5F"/>
                </a:solidFill>
                <a:latin typeface="Consolas" panose="020B0609020204030204" pitchFamily="49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14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r>
              <a:rPr lang="fa-IR" dirty="0"/>
              <a:t> </a:t>
            </a:r>
            <a:r>
              <a:rPr lang="fa-IR" dirty="0" smtClean="0"/>
              <a:t>(پاسخ)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800" dirty="0" smtClean="0"/>
              <a:t>هر یک از این </a:t>
            </a:r>
            <a:r>
              <a:rPr lang="fa-IR" sz="2800" dirty="0" err="1" smtClean="0"/>
              <a:t>عبارت‌های</a:t>
            </a:r>
            <a:r>
              <a:rPr lang="fa-IR" sz="2800" dirty="0" smtClean="0"/>
              <a:t> </a:t>
            </a:r>
            <a:r>
              <a:rPr lang="fa-IR" sz="2800" dirty="0" err="1" smtClean="0"/>
              <a:t>لامبدا</a:t>
            </a:r>
            <a:r>
              <a:rPr lang="fa-IR" sz="2800" dirty="0" smtClean="0"/>
              <a:t>، معادل کدام واسط </a:t>
            </a:r>
            <a:r>
              <a:rPr lang="fa-IR" sz="2800" dirty="0" err="1" smtClean="0"/>
              <a:t>تابعی</a:t>
            </a:r>
            <a:r>
              <a:rPr lang="fa-IR" sz="2800" dirty="0" smtClean="0"/>
              <a:t> قابل استفاده است؟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-&gt;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"Ali</a:t>
            </a:r>
            <a:r>
              <a:rPr lang="en-US" sz="28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2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Supplier&lt;Person&gt;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-&gt;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"Ali</a:t>
            </a:r>
            <a:r>
              <a:rPr lang="en-US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fa-I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مثال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Supplier&lt;Person&gt;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()-&gt;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3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1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1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3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3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3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3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3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Consumer&lt;Person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(p) -&gt;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 algn="l" rtl="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UnaryOperator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Function&lt;Person, Person&gt;</a:t>
            </a:r>
          </a:p>
          <a:p>
            <a:pPr lvl="1" algn="l" rtl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تعریف واسط‌های تابعی</a:t>
            </a:r>
          </a:p>
          <a:p>
            <a:pPr lvl="1"/>
            <a:r>
              <a:rPr lang="fa-IR" dirty="0" smtClean="0"/>
              <a:t>پیاده‌سازی یک کلاس با وراثت از واسط تابعی</a:t>
            </a:r>
          </a:p>
          <a:p>
            <a:r>
              <a:rPr lang="fa-IR" dirty="0" smtClean="0"/>
              <a:t>استفاده از 1- کلاس بی‌نام 2- لامبدا 3- ارجاع‌به‌متد برای اجرای </a:t>
            </a:r>
            <a:r>
              <a:rPr lang="en-US" dirty="0" err="1" smtClean="0"/>
              <a:t>Collections.sort</a:t>
            </a:r>
            <a:endParaRPr lang="fa-IR" dirty="0" smtClean="0"/>
          </a:p>
          <a:p>
            <a:r>
              <a:rPr lang="fa-IR" dirty="0" smtClean="0"/>
              <a:t>پیاده‌سازی </a:t>
            </a:r>
            <a:r>
              <a:rPr lang="en-US" dirty="0" err="1" smtClean="0"/>
              <a:t>filterApples</a:t>
            </a:r>
            <a:r>
              <a:rPr lang="en-US" dirty="0" smtClean="0"/>
              <a:t>(</a:t>
            </a:r>
            <a:r>
              <a:rPr lang="en-US" dirty="0" err="1" smtClean="0"/>
              <a:t>applesList</a:t>
            </a:r>
            <a:r>
              <a:rPr lang="en-US" dirty="0" smtClean="0"/>
              <a:t>, predicate)</a:t>
            </a:r>
            <a:endParaRPr lang="fa-IR" dirty="0" smtClean="0"/>
          </a:p>
          <a:p>
            <a:r>
              <a:rPr lang="fa-IR" dirty="0" smtClean="0"/>
              <a:t>استفاده </a:t>
            </a:r>
            <a:r>
              <a:rPr lang="fa-IR" dirty="0"/>
              <a:t>از لامبدا و ارجاع‌به‌متد به عنوان واسط‌های تابعی مختلف</a:t>
            </a:r>
            <a:endParaRPr lang="en-US" dirty="0"/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dirty="0" smtClean="0"/>
              <a:t>جویبار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Stream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سرفصل</a:t>
            </a:r>
            <a:r>
              <a:rPr lang="fa-IR" dirty="0" smtClean="0"/>
              <a:t> مطالب</a:t>
            </a:r>
            <a:endParaRPr lang="en-US" dirty="0"/>
          </a:p>
        </p:txBody>
      </p:sp>
      <p:pic>
        <p:nvPicPr>
          <p:cNvPr id="1026" name="Picture 2" descr="http://www.javacup.ir/javacup/images/public_img/aliakbari/Duke_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5" y="152400"/>
            <a:ext cx="3349625" cy="28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akipiblog.com/wp-content/uploads/2014/04/Blog_Green-Boar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57200" y="4343400"/>
            <a:ext cx="4786085" cy="247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در جاوا 8 چه اتفاقاتی افتاده است؟</a:t>
            </a:r>
          </a:p>
          <a:p>
            <a:r>
              <a:rPr lang="fa-IR" dirty="0" smtClean="0"/>
              <a:t>چرا جاوا 8 نسخه مهمی است؟</a:t>
            </a:r>
          </a:p>
          <a:p>
            <a:endParaRPr lang="fa-IR" dirty="0" smtClean="0"/>
          </a:p>
          <a:p>
            <a:endParaRPr lang="en-US" dirty="0" smtClean="0"/>
          </a:p>
          <a:p>
            <a:r>
              <a:rPr lang="fa-IR" dirty="0" smtClean="0"/>
              <a:t>عبارت </a:t>
            </a:r>
            <a:r>
              <a:rPr lang="fa-IR" dirty="0" err="1" smtClean="0"/>
              <a:t>لامبدا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Lambda Expression</a:t>
            </a:r>
            <a:r>
              <a:rPr lang="fa-IR" dirty="0" smtClean="0"/>
              <a:t>)</a:t>
            </a:r>
          </a:p>
          <a:p>
            <a:r>
              <a:rPr lang="fa-IR" dirty="0" err="1"/>
              <a:t>برنامه‌نویسی</a:t>
            </a:r>
            <a:r>
              <a:rPr lang="fa-IR" dirty="0"/>
              <a:t> </a:t>
            </a:r>
            <a:r>
              <a:rPr lang="fa-IR" dirty="0" err="1"/>
              <a:t>تابعی</a:t>
            </a:r>
            <a:r>
              <a:rPr lang="fa-IR" dirty="0"/>
              <a:t> (</a:t>
            </a:r>
            <a:r>
              <a:rPr lang="en-US" dirty="0"/>
              <a:t>Functional Programming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 smtClean="0"/>
              <a:t>واسط </a:t>
            </a:r>
            <a:r>
              <a:rPr lang="fa-IR" dirty="0" err="1" smtClean="0"/>
              <a:t>تابعی</a:t>
            </a:r>
            <a:r>
              <a:rPr lang="fa-IR" dirty="0" smtClean="0"/>
              <a:t> (</a:t>
            </a:r>
            <a:r>
              <a:rPr lang="en-US" dirty="0" smtClean="0"/>
              <a:t>Functional Interface</a:t>
            </a:r>
            <a:r>
              <a:rPr lang="fa-IR" dirty="0" smtClean="0"/>
              <a:t>)</a:t>
            </a:r>
          </a:p>
          <a:p>
            <a:r>
              <a:rPr lang="fa-IR" dirty="0" smtClean="0"/>
              <a:t>جویبار (</a:t>
            </a:r>
            <a:r>
              <a:rPr lang="en-US" dirty="0" smtClean="0"/>
              <a:t>Stream</a:t>
            </a:r>
            <a:r>
              <a:rPr lang="fa-IR" dirty="0" smtClean="0"/>
              <a:t>)</a:t>
            </a:r>
          </a:p>
          <a:p>
            <a:pPr lvl="1"/>
            <a:r>
              <a:rPr lang="fa-IR" dirty="0" err="1" smtClean="0"/>
              <a:t>جویبارهای</a:t>
            </a:r>
            <a:r>
              <a:rPr lang="fa-IR" dirty="0" smtClean="0"/>
              <a:t> موازی (</a:t>
            </a:r>
            <a:r>
              <a:rPr lang="en-US" dirty="0" smtClean="0"/>
              <a:t>Parallel Streams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امکانات جدید و گسترده </a:t>
            </a:r>
            <a:r>
              <a:rPr lang="fa-IR" dirty="0" err="1" smtClean="0"/>
              <a:t>کتابخانه‌ی</a:t>
            </a:r>
            <a:r>
              <a:rPr lang="fa-IR" dirty="0" smtClean="0"/>
              <a:t> جاوا 8</a:t>
            </a:r>
            <a:endParaRPr lang="en-US" dirty="0" smtClean="0"/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9194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جویبار (</a:t>
            </a:r>
            <a:r>
              <a:rPr lang="en-US" dirty="0" smtClean="0"/>
              <a:t>Stream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جویبار یک دنباله از </a:t>
            </a:r>
            <a:r>
              <a:rPr lang="fa-IR" dirty="0" err="1" smtClean="0"/>
              <a:t>اشیاء</a:t>
            </a:r>
            <a:r>
              <a:rPr lang="fa-IR" dirty="0" smtClean="0"/>
              <a:t> است </a:t>
            </a:r>
          </a:p>
          <a:p>
            <a:r>
              <a:rPr lang="fa-IR" dirty="0" smtClean="0"/>
              <a:t>بر روی اعضای این دنباله، یک یا چند عمل انجام </a:t>
            </a:r>
            <a:r>
              <a:rPr lang="fa-IR" dirty="0" err="1" smtClean="0"/>
              <a:t>می‌شود</a:t>
            </a:r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بر روی هر </a:t>
            </a:r>
            <a:r>
              <a:rPr lang="en-US" dirty="0" smtClean="0"/>
              <a:t>collection</a:t>
            </a:r>
            <a:r>
              <a:rPr lang="fa-IR" dirty="0" smtClean="0"/>
              <a:t> </a:t>
            </a:r>
            <a:r>
              <a:rPr lang="fa-IR" dirty="0" err="1" smtClean="0"/>
              <a:t>می‌توانیم</a:t>
            </a:r>
            <a:r>
              <a:rPr lang="fa-IR" dirty="0" smtClean="0"/>
              <a:t> یک جویبار ایجاد کنیم</a:t>
            </a:r>
          </a:p>
          <a:p>
            <a:pPr lvl="1"/>
            <a:r>
              <a:rPr lang="fa-IR" dirty="0" smtClean="0"/>
              <a:t>برای پردازش اعضای این مجموعه با کمک جویبار</a:t>
            </a:r>
          </a:p>
          <a:p>
            <a:endParaRPr lang="fa-IR" dirty="0" smtClean="0"/>
          </a:p>
        </p:txBody>
      </p:sp>
      <p:pic>
        <p:nvPicPr>
          <p:cNvPr id="2052" name="Picture 4" descr="Image result for stream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2743200"/>
            <a:ext cx="5782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java.util.stream.Stream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228600" y="4724400"/>
            <a:ext cx="86868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Stream&lt;String&gt;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678269"/>
            <a:ext cx="86868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61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رفع سوءتفاهم درباره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آن را با </a:t>
            </a:r>
            <a:r>
              <a:rPr lang="fa-IR" dirty="0"/>
              <a:t>مفهوم جویبار در مباحث فایل و </a:t>
            </a:r>
            <a:r>
              <a:rPr lang="en-US" dirty="0"/>
              <a:t>I/O</a:t>
            </a:r>
            <a:r>
              <a:rPr lang="fa-IR" dirty="0"/>
              <a:t> اشتباه نگیرید</a:t>
            </a:r>
          </a:p>
          <a:p>
            <a:r>
              <a:rPr lang="fa-IR" dirty="0"/>
              <a:t>هیچ ربطی به </a:t>
            </a:r>
            <a:r>
              <a:rPr lang="en-US" dirty="0" err="1"/>
              <a:t>InputStream</a:t>
            </a:r>
            <a:r>
              <a:rPr lang="fa-IR" dirty="0"/>
              <a:t> و </a:t>
            </a:r>
            <a:r>
              <a:rPr lang="en-US" dirty="0" err="1"/>
              <a:t>OutputStream</a:t>
            </a:r>
            <a:r>
              <a:rPr lang="fa-IR" dirty="0"/>
              <a:t> </a:t>
            </a:r>
            <a:r>
              <a:rPr lang="fa-IR" dirty="0" smtClean="0"/>
              <a:t>ندارد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971800"/>
            <a:ext cx="1676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b="1" dirty="0" smtClean="0"/>
              <a:t>جویبار</a:t>
            </a:r>
            <a:r>
              <a:rPr lang="fa-IR" dirty="0" smtClean="0"/>
              <a:t> بر روی یک منبع (</a:t>
            </a:r>
            <a:r>
              <a:rPr lang="en-US" dirty="0" smtClean="0"/>
              <a:t>source</a:t>
            </a:r>
            <a:r>
              <a:rPr lang="fa-IR" dirty="0" smtClean="0"/>
              <a:t>) ایجاد می‌شود</a:t>
            </a:r>
          </a:p>
          <a:p>
            <a:pPr lvl="1"/>
            <a:r>
              <a:rPr lang="fa-IR" dirty="0" smtClean="0"/>
              <a:t>منبع، معمولاً یک </a:t>
            </a:r>
            <a:r>
              <a:rPr lang="en-US" dirty="0" smtClean="0"/>
              <a:t>collection</a:t>
            </a:r>
            <a:r>
              <a:rPr lang="fa-IR" dirty="0" smtClean="0"/>
              <a:t> است (مثلاً یک </a:t>
            </a:r>
            <a:r>
              <a:rPr lang="en-US" dirty="0" smtClean="0"/>
              <a:t>List</a:t>
            </a:r>
            <a:r>
              <a:rPr lang="fa-IR" dirty="0" smtClean="0"/>
              <a:t> يا </a:t>
            </a:r>
            <a:r>
              <a:rPr lang="en-US" dirty="0" smtClean="0"/>
              <a:t>Set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(ممکن است منبع یک جویبار چیز دیگری مانند آرایه، یک کانال </a:t>
            </a:r>
            <a:r>
              <a:rPr lang="en-US" dirty="0" smtClean="0"/>
              <a:t>IO</a:t>
            </a:r>
            <a:r>
              <a:rPr lang="fa-IR" dirty="0" smtClean="0"/>
              <a:t> و یا یک تابع مولد باشد)</a:t>
            </a:r>
          </a:p>
          <a:p>
            <a:r>
              <a:rPr lang="fa-IR" b="1" dirty="0"/>
              <a:t>جویبار</a:t>
            </a:r>
            <a:r>
              <a:rPr lang="fa-IR" dirty="0"/>
              <a:t>، بر اعضای یک مجموعه از اشیاء پیمایش (عبور) می‌کند</a:t>
            </a:r>
          </a:p>
          <a:p>
            <a:r>
              <a:rPr lang="fa-IR" dirty="0" smtClean="0"/>
              <a:t>و یک یا چند عمل (</a:t>
            </a:r>
            <a:r>
              <a:rPr lang="en-US" dirty="0" smtClean="0"/>
              <a:t>operation</a:t>
            </a:r>
            <a:r>
              <a:rPr lang="fa-IR" dirty="0" smtClean="0"/>
              <a:t>) بر روی این اعضا انجام می‌دهد</a:t>
            </a:r>
          </a:p>
          <a:p>
            <a:r>
              <a:rPr lang="fa-IR" dirty="0" smtClean="0"/>
              <a:t>دو نوع عمل بر روی جویبار ممکن است:</a:t>
            </a:r>
          </a:p>
          <a:p>
            <a:pPr marL="880110" lvl="1" indent="-514350">
              <a:buFont typeface="+mj-lt"/>
              <a:buAutoNum type="arabicPeriod"/>
            </a:pPr>
            <a:r>
              <a:rPr lang="fa-IR" b="1" dirty="0" smtClean="0"/>
              <a:t>عمل پایانی</a:t>
            </a:r>
            <a:r>
              <a:rPr lang="fa-IR" dirty="0" smtClean="0"/>
              <a:t> (</a:t>
            </a:r>
            <a:r>
              <a:rPr lang="en-US" dirty="0" smtClean="0"/>
              <a:t>terminal</a:t>
            </a:r>
            <a:r>
              <a:rPr lang="fa-IR" dirty="0" smtClean="0"/>
              <a:t>)</a:t>
            </a:r>
          </a:p>
          <a:p>
            <a:pPr lvl="2"/>
            <a:r>
              <a:rPr lang="fa-IR" dirty="0" smtClean="0"/>
              <a:t>داده‌ای از یک نوع خاص برمی‌گرداند</a:t>
            </a:r>
            <a:endParaRPr lang="en-US" dirty="0" smtClean="0"/>
          </a:p>
          <a:p>
            <a:pPr lvl="2"/>
            <a:r>
              <a:rPr lang="fa-IR" dirty="0"/>
              <a:t>(مثلاً </a:t>
            </a:r>
            <a:r>
              <a:rPr lang="en-US" dirty="0"/>
              <a:t>Integer</a:t>
            </a:r>
            <a:r>
              <a:rPr lang="fa-IR" dirty="0"/>
              <a:t> ، </a:t>
            </a:r>
            <a:r>
              <a:rPr lang="en-US" dirty="0"/>
              <a:t>String</a:t>
            </a:r>
            <a:r>
              <a:rPr lang="fa-IR" dirty="0"/>
              <a:t>، </a:t>
            </a:r>
            <a:r>
              <a:rPr lang="en-US" dirty="0"/>
              <a:t>Void</a:t>
            </a:r>
            <a:r>
              <a:rPr lang="fa-IR" dirty="0"/>
              <a:t>)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fa-IR" b="1" dirty="0" smtClean="0"/>
              <a:t>عمل </a:t>
            </a:r>
            <a:r>
              <a:rPr lang="fa-IR" b="1" dirty="0"/>
              <a:t>میانی</a:t>
            </a:r>
            <a:r>
              <a:rPr lang="fa-IR" dirty="0"/>
              <a:t> (</a:t>
            </a:r>
            <a:r>
              <a:rPr lang="en-US" dirty="0"/>
              <a:t>intermediate</a:t>
            </a:r>
            <a:r>
              <a:rPr lang="fa-IR" dirty="0" smtClean="0"/>
              <a:t>)</a:t>
            </a:r>
            <a:endParaRPr lang="en-US" dirty="0" smtClean="0"/>
          </a:p>
          <a:p>
            <a:pPr lvl="2"/>
            <a:r>
              <a:rPr lang="fa-IR" dirty="0" smtClean="0"/>
              <a:t>همان جویبار را برمی‌گرداند: می‌توانیم عمل‌های دیگری را به زنجیره عمل‌ها اضافه کنیم</a:t>
            </a:r>
            <a:endParaRPr lang="en-US" dirty="0" smtClean="0"/>
          </a:p>
          <a:p>
            <a:pPr marL="1188720" lvl="2" indent="-457200">
              <a:buFont typeface="+mj-lt"/>
              <a:buAutoNum type="arabicPeriod"/>
            </a:pP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38600"/>
            <a:ext cx="434026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نگاهی به نحوه کاربرد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می‌خواهیم </a:t>
            </a:r>
            <a:r>
              <a:rPr lang="fa-IR" dirty="0"/>
              <a:t>یک لیست از خودروها را پردازش کنیم </a:t>
            </a:r>
            <a:endParaRPr lang="en-US" dirty="0" smtClean="0"/>
          </a:p>
          <a:p>
            <a:pPr lvl="1"/>
            <a:r>
              <a:rPr lang="fa-IR" i="1" dirty="0" smtClean="0"/>
              <a:t>یک جویبار بر روی این لیست ایجاد می‌کنیم: </a:t>
            </a:r>
            <a:r>
              <a:rPr lang="en-US" i="1" dirty="0" smtClean="0"/>
              <a:t>stream()</a:t>
            </a:r>
            <a:endParaRPr lang="fa-IR" i="1" dirty="0" smtClean="0"/>
          </a:p>
          <a:p>
            <a:r>
              <a:rPr lang="fa-IR" dirty="0" smtClean="0"/>
              <a:t>از </a:t>
            </a:r>
            <a:r>
              <a:rPr lang="fa-IR" dirty="0"/>
              <a:t>بین مواردی </a:t>
            </a:r>
            <a:r>
              <a:rPr lang="fa-IR" dirty="0" smtClean="0"/>
              <a:t>که رنگشان مشکی است</a:t>
            </a:r>
          </a:p>
          <a:p>
            <a:pPr lvl="1"/>
            <a:r>
              <a:rPr lang="fa-IR" i="1" dirty="0" smtClean="0"/>
              <a:t>یک فیلتر بر روی این جویبار ایجاد می‌کنیم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fa-IR" i="1" dirty="0" smtClean="0"/>
              <a:t>که فقط مشکی‌ها را بپذیرد: </a:t>
            </a:r>
            <a:r>
              <a:rPr lang="en-US" i="1" dirty="0" smtClean="0"/>
              <a:t>filter()</a:t>
            </a:r>
            <a:endParaRPr lang="fa-IR" i="1" dirty="0" smtClean="0"/>
          </a:p>
          <a:p>
            <a:r>
              <a:rPr lang="fa-IR" dirty="0" smtClean="0"/>
              <a:t>خودروها را براساس قیمت مرتب کنیم</a:t>
            </a:r>
          </a:p>
          <a:p>
            <a:pPr lvl="1"/>
            <a:r>
              <a:rPr lang="fa-IR" i="1" dirty="0"/>
              <a:t>جویبار را </a:t>
            </a:r>
            <a:r>
              <a:rPr lang="fa-IR" i="1" dirty="0" smtClean="0"/>
              <a:t>مرتب می‌کنیم: </a:t>
            </a:r>
            <a:r>
              <a:rPr lang="en-US" i="1" dirty="0" smtClean="0"/>
              <a:t>sorted()</a:t>
            </a:r>
            <a:endParaRPr lang="fa-IR" i="1" dirty="0"/>
          </a:p>
          <a:p>
            <a:r>
              <a:rPr lang="fa-IR" dirty="0" smtClean="0"/>
              <a:t>دو مورد با کمترين قیمت را انتخاب کنیم</a:t>
            </a:r>
          </a:p>
          <a:p>
            <a:pPr lvl="1"/>
            <a:r>
              <a:rPr lang="fa-IR" i="1" dirty="0" smtClean="0"/>
              <a:t>اعضای موردپردازش را محدود کنیم: </a:t>
            </a:r>
            <a:r>
              <a:rPr lang="en-US" i="1" dirty="0" smtClean="0"/>
              <a:t>limit()</a:t>
            </a:r>
            <a:endParaRPr lang="fa-IR" i="1" dirty="0" smtClean="0"/>
          </a:p>
          <a:p>
            <a:r>
              <a:rPr lang="fa-IR" dirty="0" smtClean="0"/>
              <a:t>و اطلاعات این دو خودرو را چاپ کنیم</a:t>
            </a:r>
          </a:p>
          <a:p>
            <a:pPr lvl="1"/>
            <a:r>
              <a:rPr lang="fa-IR" i="1" dirty="0" smtClean="0"/>
              <a:t>هر یک از اعضای جویبار فوق را چاپ کنیم: </a:t>
            </a:r>
            <a:r>
              <a:rPr lang="en-US" i="1" dirty="0" err="1" smtClean="0"/>
              <a:t>forEach</a:t>
            </a:r>
            <a:r>
              <a:rPr lang="en-US" i="1" dirty="0" smtClean="0"/>
              <a:t>()</a:t>
            </a:r>
            <a:endParaRPr lang="fa-IR" i="1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1" y="2590800"/>
            <a:ext cx="4679200" cy="2308324"/>
          </a:xfrm>
          <a:custGeom>
            <a:avLst/>
            <a:gdLst>
              <a:gd name="connsiteX0" fmla="*/ 0 w 4648200"/>
              <a:gd name="connsiteY0" fmla="*/ 0 h 2308324"/>
              <a:gd name="connsiteX1" fmla="*/ 4648200 w 4648200"/>
              <a:gd name="connsiteY1" fmla="*/ 0 h 2308324"/>
              <a:gd name="connsiteX2" fmla="*/ 4648200 w 4648200"/>
              <a:gd name="connsiteY2" fmla="*/ 2308324 h 2308324"/>
              <a:gd name="connsiteX3" fmla="*/ 0 w 4648200"/>
              <a:gd name="connsiteY3" fmla="*/ 2308324 h 2308324"/>
              <a:gd name="connsiteX4" fmla="*/ 0 w 4648200"/>
              <a:gd name="connsiteY4" fmla="*/ 0 h 2308324"/>
              <a:gd name="connsiteX0" fmla="*/ 0 w 4648200"/>
              <a:gd name="connsiteY0" fmla="*/ 0 h 2308324"/>
              <a:gd name="connsiteX1" fmla="*/ 4648200 w 4648200"/>
              <a:gd name="connsiteY1" fmla="*/ 0 h 2308324"/>
              <a:gd name="connsiteX2" fmla="*/ 4491790 w 4648200"/>
              <a:gd name="connsiteY2" fmla="*/ 2296292 h 2308324"/>
              <a:gd name="connsiteX3" fmla="*/ 0 w 4648200"/>
              <a:gd name="connsiteY3" fmla="*/ 2308324 h 2308324"/>
              <a:gd name="connsiteX4" fmla="*/ 0 w 4648200"/>
              <a:gd name="connsiteY4" fmla="*/ 0 h 2308324"/>
              <a:gd name="connsiteX0" fmla="*/ 0 w 4491790"/>
              <a:gd name="connsiteY0" fmla="*/ 0 h 2308324"/>
              <a:gd name="connsiteX1" fmla="*/ 4419600 w 4491790"/>
              <a:gd name="connsiteY1" fmla="*/ 24063 h 2308324"/>
              <a:gd name="connsiteX2" fmla="*/ 4491790 w 4491790"/>
              <a:gd name="connsiteY2" fmla="*/ 2296292 h 2308324"/>
              <a:gd name="connsiteX3" fmla="*/ 0 w 4491790"/>
              <a:gd name="connsiteY3" fmla="*/ 2308324 h 2308324"/>
              <a:gd name="connsiteX4" fmla="*/ 0 w 4491790"/>
              <a:gd name="connsiteY4" fmla="*/ 0 h 2308324"/>
              <a:gd name="connsiteX0" fmla="*/ 0 w 4610636"/>
              <a:gd name="connsiteY0" fmla="*/ 0 h 2308324"/>
              <a:gd name="connsiteX1" fmla="*/ 4419600 w 4610636"/>
              <a:gd name="connsiteY1" fmla="*/ 24063 h 2308324"/>
              <a:gd name="connsiteX2" fmla="*/ 4491790 w 4610636"/>
              <a:gd name="connsiteY2" fmla="*/ 2296292 h 2308324"/>
              <a:gd name="connsiteX3" fmla="*/ 0 w 4610636"/>
              <a:gd name="connsiteY3" fmla="*/ 2308324 h 2308324"/>
              <a:gd name="connsiteX4" fmla="*/ 0 w 4610636"/>
              <a:gd name="connsiteY4" fmla="*/ 0 h 2308324"/>
              <a:gd name="connsiteX0" fmla="*/ 0 w 4585110"/>
              <a:gd name="connsiteY0" fmla="*/ 0 h 2308324"/>
              <a:gd name="connsiteX1" fmla="*/ 4419600 w 4585110"/>
              <a:gd name="connsiteY1" fmla="*/ 24063 h 2308324"/>
              <a:gd name="connsiteX2" fmla="*/ 4395537 w 4585110"/>
              <a:gd name="connsiteY2" fmla="*/ 2284261 h 2308324"/>
              <a:gd name="connsiteX3" fmla="*/ 0 w 4585110"/>
              <a:gd name="connsiteY3" fmla="*/ 2308324 h 2308324"/>
              <a:gd name="connsiteX4" fmla="*/ 0 w 4585110"/>
              <a:gd name="connsiteY4" fmla="*/ 0 h 2308324"/>
              <a:gd name="connsiteX0" fmla="*/ 0 w 4697165"/>
              <a:gd name="connsiteY0" fmla="*/ 0 h 2308324"/>
              <a:gd name="connsiteX1" fmla="*/ 4419600 w 4697165"/>
              <a:gd name="connsiteY1" fmla="*/ 24063 h 2308324"/>
              <a:gd name="connsiteX2" fmla="*/ 4395537 w 4697165"/>
              <a:gd name="connsiteY2" fmla="*/ 2284261 h 2308324"/>
              <a:gd name="connsiteX3" fmla="*/ 0 w 4697165"/>
              <a:gd name="connsiteY3" fmla="*/ 2308324 h 2308324"/>
              <a:gd name="connsiteX4" fmla="*/ 0 w 4697165"/>
              <a:gd name="connsiteY4" fmla="*/ 0 h 2308324"/>
              <a:gd name="connsiteX0" fmla="*/ 0 w 4544607"/>
              <a:gd name="connsiteY0" fmla="*/ 0 h 2308324"/>
              <a:gd name="connsiteX1" fmla="*/ 4203031 w 4544607"/>
              <a:gd name="connsiteY1" fmla="*/ 24063 h 2308324"/>
              <a:gd name="connsiteX2" fmla="*/ 4395537 w 4544607"/>
              <a:gd name="connsiteY2" fmla="*/ 2284261 h 2308324"/>
              <a:gd name="connsiteX3" fmla="*/ 0 w 4544607"/>
              <a:gd name="connsiteY3" fmla="*/ 2308324 h 2308324"/>
              <a:gd name="connsiteX4" fmla="*/ 0 w 4544607"/>
              <a:gd name="connsiteY4" fmla="*/ 0 h 2308324"/>
              <a:gd name="connsiteX0" fmla="*/ 0 w 4717592"/>
              <a:gd name="connsiteY0" fmla="*/ 0 h 2308324"/>
              <a:gd name="connsiteX1" fmla="*/ 4203031 w 4717592"/>
              <a:gd name="connsiteY1" fmla="*/ 24063 h 2308324"/>
              <a:gd name="connsiteX2" fmla="*/ 4395537 w 4717592"/>
              <a:gd name="connsiteY2" fmla="*/ 2284261 h 2308324"/>
              <a:gd name="connsiteX3" fmla="*/ 0 w 4717592"/>
              <a:gd name="connsiteY3" fmla="*/ 2308324 h 2308324"/>
              <a:gd name="connsiteX4" fmla="*/ 0 w 4717592"/>
              <a:gd name="connsiteY4" fmla="*/ 0 h 2308324"/>
              <a:gd name="connsiteX0" fmla="*/ 0 w 4395537"/>
              <a:gd name="connsiteY0" fmla="*/ 0 h 2308324"/>
              <a:gd name="connsiteX1" fmla="*/ 3408946 w 4395537"/>
              <a:gd name="connsiteY1" fmla="*/ 24063 h 2308324"/>
              <a:gd name="connsiteX2" fmla="*/ 4395537 w 4395537"/>
              <a:gd name="connsiteY2" fmla="*/ 2284261 h 2308324"/>
              <a:gd name="connsiteX3" fmla="*/ 0 w 4395537"/>
              <a:gd name="connsiteY3" fmla="*/ 2308324 h 2308324"/>
              <a:gd name="connsiteX4" fmla="*/ 0 w 4395537"/>
              <a:gd name="connsiteY4" fmla="*/ 0 h 2308324"/>
              <a:gd name="connsiteX0" fmla="*/ 0 w 4679200"/>
              <a:gd name="connsiteY0" fmla="*/ 0 h 2308324"/>
              <a:gd name="connsiteX1" fmla="*/ 3408946 w 4679200"/>
              <a:gd name="connsiteY1" fmla="*/ 24063 h 2308324"/>
              <a:gd name="connsiteX2" fmla="*/ 4395537 w 4679200"/>
              <a:gd name="connsiteY2" fmla="*/ 2284261 h 2308324"/>
              <a:gd name="connsiteX3" fmla="*/ 0 w 4679200"/>
              <a:gd name="connsiteY3" fmla="*/ 2308324 h 2308324"/>
              <a:gd name="connsiteX4" fmla="*/ 0 w 4679200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9200" h="2308324">
                <a:moveTo>
                  <a:pt x="0" y="0"/>
                </a:moveTo>
                <a:lnTo>
                  <a:pt x="3408946" y="24063"/>
                </a:lnTo>
                <a:cubicBezTo>
                  <a:pt x="5502441" y="1106326"/>
                  <a:pt x="4371474" y="1526851"/>
                  <a:pt x="4395537" y="2284261"/>
                </a:cubicBezTo>
                <a:lnTo>
                  <a:pt x="0" y="2308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List&lt;Car&gt;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...</a:t>
            </a:r>
          </a:p>
          <a:p>
            <a:endParaRPr lang="en-US" b="1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endParaRPr lang="en-US" b="1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.stream()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filter(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Black"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.sorted(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.limit(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3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با توجه به مثال قبل: </a:t>
            </a:r>
          </a:p>
          <a:p>
            <a:r>
              <a:rPr lang="fa-IR" dirty="0" smtClean="0"/>
              <a:t>به جای </a:t>
            </a:r>
            <a:r>
              <a:rPr lang="fa-IR" b="1" dirty="0" smtClean="0"/>
              <a:t>نحوه پردازش اطلاعات</a:t>
            </a:r>
            <a:r>
              <a:rPr lang="fa-IR" dirty="0" smtClean="0"/>
              <a:t>، فقط </a:t>
            </a:r>
            <a:r>
              <a:rPr lang="fa-IR" b="1" dirty="0" smtClean="0"/>
              <a:t>هدف</a:t>
            </a:r>
            <a:r>
              <a:rPr lang="fa-IR" dirty="0" smtClean="0"/>
              <a:t> (نتیجه) را توصيف می‌کنیم</a:t>
            </a:r>
          </a:p>
          <a:p>
            <a:pPr lvl="1" algn="l" rtl="0">
              <a:buClr>
                <a:srgbClr val="92278F"/>
              </a:buClr>
            </a:pPr>
            <a:r>
              <a:rPr lang="en-US" dirty="0" smtClean="0">
                <a:solidFill>
                  <a:prstClr val="black"/>
                </a:solidFill>
              </a:rPr>
              <a:t>Program “</a:t>
            </a:r>
            <a:r>
              <a:rPr lang="en-US" b="1" dirty="0" smtClean="0">
                <a:solidFill>
                  <a:prstClr val="black"/>
                </a:solidFill>
              </a:rPr>
              <a:t>what </a:t>
            </a:r>
            <a:r>
              <a:rPr lang="en-US" b="1" dirty="0">
                <a:solidFill>
                  <a:prstClr val="black"/>
                </a:solidFill>
              </a:rPr>
              <a:t>to do</a:t>
            </a:r>
            <a:r>
              <a:rPr lang="en-US" dirty="0">
                <a:solidFill>
                  <a:prstClr val="black"/>
                </a:solidFill>
              </a:rPr>
              <a:t>” instead of “</a:t>
            </a:r>
            <a:r>
              <a:rPr lang="en-US" b="1" dirty="0">
                <a:solidFill>
                  <a:prstClr val="black"/>
                </a:solidFill>
              </a:rPr>
              <a:t>how to do</a:t>
            </a:r>
            <a:r>
              <a:rPr lang="en-US" dirty="0">
                <a:solidFill>
                  <a:prstClr val="black"/>
                </a:solidFill>
              </a:rPr>
              <a:t>”</a:t>
            </a:r>
            <a:endParaRPr lang="fa-IR" dirty="0">
              <a:solidFill>
                <a:prstClr val="black"/>
              </a:solidFill>
            </a:endParaRPr>
          </a:p>
          <a:p>
            <a:r>
              <a:rPr lang="fa-IR" dirty="0" smtClean="0"/>
              <a:t>مثال: </a:t>
            </a:r>
          </a:p>
          <a:p>
            <a:pPr lvl="1" algn="l" rtl="0"/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limit(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algn="l" rtl="0"/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جاوا8 امکانات متنوعی را برای جویبارها فراهم کرده است</a:t>
            </a:r>
          </a:p>
          <a:p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حتی می‌توانیم فرایند اجرای جویبار را </a:t>
            </a:r>
            <a:r>
              <a:rPr lang="fa-I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موازی</a:t>
            </a:r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کنیم </a:t>
            </a:r>
          </a:p>
          <a:p>
            <a:pPr lvl="1"/>
            <a:r>
              <a:rPr lang="fa-I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Multi-Thread</a:t>
            </a:r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به سادگی و با فراخوانی یک متد: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parallel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654061"/>
            <a:ext cx="4038600" cy="1242829"/>
          </a:xfrm>
          <a:custGeom>
            <a:avLst/>
            <a:gdLst>
              <a:gd name="connsiteX0" fmla="*/ 0 w 4038600"/>
              <a:gd name="connsiteY0" fmla="*/ 0 h 1231106"/>
              <a:gd name="connsiteX1" fmla="*/ 4038600 w 4038600"/>
              <a:gd name="connsiteY1" fmla="*/ 0 h 1231106"/>
              <a:gd name="connsiteX2" fmla="*/ 4038600 w 4038600"/>
              <a:gd name="connsiteY2" fmla="*/ 1231106 h 1231106"/>
              <a:gd name="connsiteX3" fmla="*/ 0 w 4038600"/>
              <a:gd name="connsiteY3" fmla="*/ 1231106 h 1231106"/>
              <a:gd name="connsiteX4" fmla="*/ 0 w 4038600"/>
              <a:gd name="connsiteY4" fmla="*/ 0 h 1231106"/>
              <a:gd name="connsiteX0" fmla="*/ 0 w 4038600"/>
              <a:gd name="connsiteY0" fmla="*/ 11723 h 1242829"/>
              <a:gd name="connsiteX1" fmla="*/ 2878015 w 4038600"/>
              <a:gd name="connsiteY1" fmla="*/ 0 h 1242829"/>
              <a:gd name="connsiteX2" fmla="*/ 4038600 w 4038600"/>
              <a:gd name="connsiteY2" fmla="*/ 1242829 h 1242829"/>
              <a:gd name="connsiteX3" fmla="*/ 0 w 4038600"/>
              <a:gd name="connsiteY3" fmla="*/ 1242829 h 1242829"/>
              <a:gd name="connsiteX4" fmla="*/ 0 w 4038600"/>
              <a:gd name="connsiteY4" fmla="*/ 11723 h 1242829"/>
              <a:gd name="connsiteX0" fmla="*/ 0 w 4038600"/>
              <a:gd name="connsiteY0" fmla="*/ 11723 h 1242829"/>
              <a:gd name="connsiteX1" fmla="*/ 2561492 w 4038600"/>
              <a:gd name="connsiteY1" fmla="*/ 0 h 1242829"/>
              <a:gd name="connsiteX2" fmla="*/ 4038600 w 4038600"/>
              <a:gd name="connsiteY2" fmla="*/ 1242829 h 1242829"/>
              <a:gd name="connsiteX3" fmla="*/ 0 w 4038600"/>
              <a:gd name="connsiteY3" fmla="*/ 1242829 h 1242829"/>
              <a:gd name="connsiteX4" fmla="*/ 0 w 4038600"/>
              <a:gd name="connsiteY4" fmla="*/ 11723 h 1242829"/>
              <a:gd name="connsiteX0" fmla="*/ 0 w 4038600"/>
              <a:gd name="connsiteY0" fmla="*/ 11723 h 1242829"/>
              <a:gd name="connsiteX1" fmla="*/ 2561492 w 4038600"/>
              <a:gd name="connsiteY1" fmla="*/ 0 h 1242829"/>
              <a:gd name="connsiteX2" fmla="*/ 4038600 w 4038600"/>
              <a:gd name="connsiteY2" fmla="*/ 1242829 h 1242829"/>
              <a:gd name="connsiteX3" fmla="*/ 0 w 4038600"/>
              <a:gd name="connsiteY3" fmla="*/ 1242829 h 1242829"/>
              <a:gd name="connsiteX4" fmla="*/ 0 w 4038600"/>
              <a:gd name="connsiteY4" fmla="*/ 11723 h 1242829"/>
              <a:gd name="connsiteX0" fmla="*/ 0 w 4038600"/>
              <a:gd name="connsiteY0" fmla="*/ 11723 h 1242829"/>
              <a:gd name="connsiteX1" fmla="*/ 2045677 w 4038600"/>
              <a:gd name="connsiteY1" fmla="*/ 0 h 1242829"/>
              <a:gd name="connsiteX2" fmla="*/ 4038600 w 4038600"/>
              <a:gd name="connsiteY2" fmla="*/ 1242829 h 1242829"/>
              <a:gd name="connsiteX3" fmla="*/ 0 w 4038600"/>
              <a:gd name="connsiteY3" fmla="*/ 1242829 h 1242829"/>
              <a:gd name="connsiteX4" fmla="*/ 0 w 4038600"/>
              <a:gd name="connsiteY4" fmla="*/ 11723 h 1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1242829">
                <a:moveTo>
                  <a:pt x="0" y="11723"/>
                </a:moveTo>
                <a:lnTo>
                  <a:pt x="2045677" y="0"/>
                </a:lnTo>
                <a:cubicBezTo>
                  <a:pt x="2538046" y="414276"/>
                  <a:pt x="3804138" y="758214"/>
                  <a:pt x="4038600" y="1242829"/>
                </a:cubicBezTo>
                <a:lnTo>
                  <a:pt x="0" y="1242829"/>
                </a:lnTo>
                <a:lnTo>
                  <a:pt x="0" y="1172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parallel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.filter((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55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درباره کلاس </a:t>
            </a:r>
            <a:r>
              <a:rPr lang="en-US" cap="none" dirty="0" smtClean="0"/>
              <a:t>Optional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یک کلاس جدید: تلاشی برای جلوگیری از  </a:t>
            </a:r>
            <a:r>
              <a:rPr lang="en-US" sz="2600" dirty="0" err="1" smtClean="0"/>
              <a:t>NullPointerException</a:t>
            </a:r>
            <a:endParaRPr lang="fa-IR" sz="2600" dirty="0" smtClean="0"/>
          </a:p>
          <a:p>
            <a:r>
              <a:rPr lang="fa-IR" sz="2600" dirty="0" smtClean="0"/>
              <a:t>هر </a:t>
            </a:r>
            <a:r>
              <a:rPr lang="en-US" sz="2600" dirty="0" smtClean="0"/>
              <a:t>Optional</a:t>
            </a:r>
            <a:r>
              <a:rPr lang="fa-IR" sz="2600" dirty="0" smtClean="0"/>
              <a:t> یک </a:t>
            </a:r>
            <a:r>
              <a:rPr lang="fa-IR" sz="2600" dirty="0" err="1" smtClean="0"/>
              <a:t>شیء</a:t>
            </a:r>
            <a:r>
              <a:rPr lang="fa-IR" sz="2600" dirty="0" smtClean="0"/>
              <a:t> در دل خود دارد</a:t>
            </a:r>
          </a:p>
          <a:p>
            <a:endParaRPr lang="fa-IR" sz="1000" dirty="0" smtClean="0"/>
          </a:p>
          <a:p>
            <a:r>
              <a:rPr lang="fa-IR" sz="2600" dirty="0" smtClean="0"/>
              <a:t>خروجی (مقدار برگشتی) بسياری از متدهای جدید، از جنس </a:t>
            </a:r>
            <a:r>
              <a:rPr lang="en-US" sz="2600" dirty="0" smtClean="0"/>
              <a:t>Optional</a:t>
            </a:r>
            <a:r>
              <a:rPr lang="fa-IR" sz="2600" dirty="0" smtClean="0"/>
              <a:t> است</a:t>
            </a:r>
            <a:endParaRPr lang="en-US" sz="2600" dirty="0" smtClean="0"/>
          </a:p>
          <a:p>
            <a:pPr lvl="1"/>
            <a:r>
              <a:rPr lang="fa-IR" sz="2200" dirty="0" smtClean="0"/>
              <a:t>این متدها به جای </a:t>
            </a:r>
            <a:r>
              <a:rPr lang="en-US" sz="2200" dirty="0" smtClean="0"/>
              <a:t>null</a:t>
            </a:r>
            <a:r>
              <a:rPr lang="fa-IR" sz="2200" dirty="0" smtClean="0"/>
              <a:t> ، یک </a:t>
            </a:r>
            <a:r>
              <a:rPr lang="en-US" sz="2200" dirty="0" smtClean="0"/>
              <a:t>Optional</a:t>
            </a:r>
            <a:r>
              <a:rPr lang="fa-IR" sz="2200" dirty="0" smtClean="0"/>
              <a:t> برمی‌گردانند که شیء درون آن </a:t>
            </a:r>
            <a:r>
              <a:rPr lang="en-US" sz="2200" dirty="0" smtClean="0"/>
              <a:t>null</a:t>
            </a:r>
            <a:r>
              <a:rPr lang="fa-IR" sz="2200" dirty="0" smtClean="0"/>
              <a:t> است</a:t>
            </a:r>
          </a:p>
          <a:p>
            <a:endParaRPr lang="fa-I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3862387"/>
            <a:ext cx="8763000" cy="2462213"/>
          </a:xfrm>
          <a:custGeom>
            <a:avLst/>
            <a:gdLst>
              <a:gd name="connsiteX0" fmla="*/ 0 w 8763000"/>
              <a:gd name="connsiteY0" fmla="*/ 0 h 2462213"/>
              <a:gd name="connsiteX1" fmla="*/ 8763000 w 8763000"/>
              <a:gd name="connsiteY1" fmla="*/ 0 h 2462213"/>
              <a:gd name="connsiteX2" fmla="*/ 8763000 w 8763000"/>
              <a:gd name="connsiteY2" fmla="*/ 2462213 h 2462213"/>
              <a:gd name="connsiteX3" fmla="*/ 0 w 8763000"/>
              <a:gd name="connsiteY3" fmla="*/ 2462213 h 2462213"/>
              <a:gd name="connsiteX4" fmla="*/ 0 w 8763000"/>
              <a:gd name="connsiteY4" fmla="*/ 0 h 2462213"/>
              <a:gd name="connsiteX0" fmla="*/ 0 w 8763000"/>
              <a:gd name="connsiteY0" fmla="*/ 0 h 2462213"/>
              <a:gd name="connsiteX1" fmla="*/ 7064828 w 8763000"/>
              <a:gd name="connsiteY1" fmla="*/ 16329 h 2462213"/>
              <a:gd name="connsiteX2" fmla="*/ 8763000 w 8763000"/>
              <a:gd name="connsiteY2" fmla="*/ 2462213 h 2462213"/>
              <a:gd name="connsiteX3" fmla="*/ 0 w 8763000"/>
              <a:gd name="connsiteY3" fmla="*/ 2462213 h 2462213"/>
              <a:gd name="connsiteX4" fmla="*/ 0 w 8763000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0" h="2462213">
                <a:moveTo>
                  <a:pt x="0" y="0"/>
                </a:moveTo>
                <a:lnTo>
                  <a:pt x="7064828" y="16329"/>
                </a:lnTo>
                <a:lnTo>
                  <a:pt x="8763000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Optional&lt;String&gt;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Optional.of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salam</a:t>
            </a:r>
            <a:r>
              <a:rPr lang="en-US" sz="2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boolean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isPresent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String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s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sz="2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salam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  <a:endParaRPr lang="en-US" sz="2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"bye"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"</a:t>
            </a:r>
            <a:r>
              <a:rPr lang="en-US" sz="2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salam</a:t>
            </a:r>
            <a:r>
              <a:rPr lang="en-US" sz="2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  <a:endParaRPr lang="en-US" sz="2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22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 prints "s" </a:t>
            </a:r>
            <a:endParaRPr lang="en-US" sz="22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ifPresent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((s) -&gt;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s.charAt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(0)));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23874" y="1836003"/>
            <a:ext cx="28289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در ادامه، کاربردهای 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Optional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را خواهیم دید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فلسفه </a:t>
            </a:r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fa-IR" sz="2400" dirty="0" smtClean="0"/>
              <a:t>وجود</a:t>
            </a:r>
            <a:r>
              <a:rPr lang="en-US" sz="2400" dirty="0" smtClean="0"/>
              <a:t>Optional </a:t>
            </a:r>
            <a:r>
              <a:rPr lang="fa-IR" sz="2400" dirty="0" smtClean="0"/>
              <a:t> معجزه </a:t>
            </a:r>
            <a:r>
              <a:rPr lang="fa-IR" sz="2400" dirty="0"/>
              <a:t>نمی‌کند! </a:t>
            </a:r>
            <a:endParaRPr lang="en-US" sz="2400" dirty="0" smtClean="0"/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fa-IR" sz="2000" dirty="0" smtClean="0"/>
              <a:t>همچنان ممکن است</a:t>
            </a:r>
            <a:r>
              <a:rPr lang="en-US" sz="2000" dirty="0" err="1" smtClean="0"/>
              <a:t>NullPointerException</a:t>
            </a:r>
            <a:r>
              <a:rPr lang="en-US" sz="2000" dirty="0" smtClean="0"/>
              <a:t> </a:t>
            </a:r>
            <a:r>
              <a:rPr lang="fa-IR" sz="2000" dirty="0" smtClean="0"/>
              <a:t> ایجاد شود</a:t>
            </a:r>
          </a:p>
          <a:p>
            <a:pPr>
              <a:lnSpc>
                <a:spcPts val="3500"/>
              </a:lnSpc>
            </a:pPr>
            <a:r>
              <a:rPr lang="en-US" sz="2400" dirty="0" smtClean="0"/>
              <a:t>Optional</a:t>
            </a:r>
            <a:r>
              <a:rPr lang="fa-IR" sz="2400" dirty="0" smtClean="0"/>
              <a:t> </a:t>
            </a:r>
            <a:r>
              <a:rPr lang="en-US" sz="2400" dirty="0" smtClean="0"/>
              <a:t> </a:t>
            </a:r>
            <a:r>
              <a:rPr lang="fa-IR" sz="2400" dirty="0"/>
              <a:t>کمک می‌کند که برنامه‌نویس حواسش را جمع </a:t>
            </a:r>
            <a:r>
              <a:rPr lang="fa-IR" sz="2400" dirty="0" smtClean="0"/>
              <a:t>کند</a:t>
            </a:r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fa-IR" sz="2000" dirty="0" smtClean="0"/>
              <a:t>وجود مقدار را (قبل از استفاده از آن) چک کند (مثلاً با متد </a:t>
            </a:r>
            <a:r>
              <a:rPr lang="en-US" sz="2000" dirty="0" err="1" smtClean="0"/>
              <a:t>ifPresent</a:t>
            </a:r>
            <a:r>
              <a:rPr lang="fa-IR" sz="2000" dirty="0" smtClean="0"/>
              <a:t>)</a:t>
            </a:r>
          </a:p>
          <a:p>
            <a:pPr>
              <a:lnSpc>
                <a:spcPts val="3500"/>
              </a:lnSpc>
            </a:pPr>
            <a:r>
              <a:rPr lang="fa-IR" sz="2400" dirty="0" smtClean="0"/>
              <a:t>اشتباه برنامه‌نویس و رخداد</a:t>
            </a:r>
            <a:r>
              <a:rPr lang="en-US" sz="2400" dirty="0" err="1" smtClean="0"/>
              <a:t>NullPointerException</a:t>
            </a:r>
            <a:r>
              <a:rPr lang="en-US" sz="2400" dirty="0" smtClean="0"/>
              <a:t>  </a:t>
            </a:r>
            <a:r>
              <a:rPr lang="fa-IR" sz="2400" dirty="0" smtClean="0"/>
              <a:t> کمتر </a:t>
            </a:r>
            <a:r>
              <a:rPr lang="fa-IR" sz="2400" dirty="0"/>
              <a:t>رخ </a:t>
            </a:r>
            <a:r>
              <a:rPr lang="fa-IR" sz="2400" dirty="0" smtClean="0"/>
              <a:t>می‌دهد</a:t>
            </a:r>
          </a:p>
          <a:p>
            <a:pPr>
              <a:lnSpc>
                <a:spcPts val="3500"/>
              </a:lnSpc>
            </a:pPr>
            <a:r>
              <a:rPr lang="fa-IR" sz="2400" dirty="0" smtClean="0"/>
              <a:t>کدهای </a:t>
            </a:r>
            <a:r>
              <a:rPr lang="fa-IR" sz="2400" dirty="0"/>
              <a:t>تولیدشده هم تمیزتر و خواناتر و موجزتر </a:t>
            </a:r>
            <a:r>
              <a:rPr lang="fa-IR" sz="2400" dirty="0" smtClean="0"/>
              <a:t>می‌شوند</a:t>
            </a:r>
          </a:p>
          <a:p>
            <a:pPr>
              <a:lnSpc>
                <a:spcPts val="3500"/>
              </a:lnSpc>
            </a:pPr>
            <a:r>
              <a:rPr lang="fa-IR" sz="2400" dirty="0" smtClean="0"/>
              <a:t>مثال: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75540" y="4343400"/>
            <a:ext cx="499688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color) {...}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540" y="4800600"/>
            <a:ext cx="70444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“Black"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570" y="5357336"/>
            <a:ext cx="70274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Optional&lt;Car&gt;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color)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5540" y="5754469"/>
            <a:ext cx="70444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“Black"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ifPresent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(car-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car.getColor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جویبار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Stream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>
                <a:solidFill>
                  <a:prstClr val="black"/>
                </a:solidFill>
              </a:rPr>
              <a:t>در </a:t>
            </a:r>
            <a:r>
              <a:rPr lang="fa-IR" sz="2400" dirty="0" smtClean="0">
                <a:solidFill>
                  <a:prstClr val="black"/>
                </a:solidFill>
              </a:rPr>
              <a:t>ادامه</a:t>
            </a:r>
            <a:r>
              <a:rPr lang="fa-IR" sz="2400" dirty="0">
                <a:solidFill>
                  <a:prstClr val="black"/>
                </a:solidFill>
              </a:rPr>
              <a:t>،</a:t>
            </a:r>
            <a:r>
              <a:rPr lang="fa-IR" sz="2400" dirty="0" smtClean="0">
                <a:solidFill>
                  <a:prstClr val="black"/>
                </a:solidFill>
              </a:rPr>
              <a:t> </a:t>
            </a:r>
            <a:r>
              <a:rPr lang="fa-IR" sz="2400" dirty="0">
                <a:solidFill>
                  <a:prstClr val="black"/>
                </a:solidFill>
              </a:rPr>
              <a:t>امکانات جویبارها را مرور </a:t>
            </a:r>
            <a:r>
              <a:rPr lang="fa-IR" sz="2400" dirty="0" smtClean="0">
                <a:solidFill>
                  <a:prstClr val="black"/>
                </a:solidFill>
              </a:rPr>
              <a:t>می‌کنیم</a:t>
            </a:r>
          </a:p>
          <a:p>
            <a:r>
              <a:rPr lang="fa-IR" sz="2400" dirty="0" smtClean="0">
                <a:solidFill>
                  <a:prstClr val="black"/>
                </a:solidFill>
              </a:rPr>
              <a:t>و عمل‌های مختلف (</a:t>
            </a:r>
            <a:r>
              <a:rPr lang="en-US" sz="2400" dirty="0">
                <a:solidFill>
                  <a:prstClr val="black"/>
                </a:solidFill>
              </a:rPr>
              <a:t>Stream Operations</a:t>
            </a:r>
            <a:r>
              <a:rPr lang="fa-IR" sz="2400" dirty="0" smtClean="0">
                <a:solidFill>
                  <a:prstClr val="black"/>
                </a:solidFill>
              </a:rPr>
              <a:t>) بر روی یک جویبار را می‌بینیم</a:t>
            </a:r>
          </a:p>
          <a:p>
            <a:pPr algn="r"/>
            <a:r>
              <a:rPr lang="en-US" sz="2400" dirty="0" err="1" smtClean="0">
                <a:solidFill>
                  <a:prstClr val="black"/>
                </a:solidFill>
              </a:rPr>
              <a:t>forEach</a:t>
            </a:r>
            <a:r>
              <a:rPr lang="fa-IR" sz="2400" dirty="0" smtClean="0">
                <a:solidFill>
                  <a:prstClr val="black"/>
                </a:solidFill>
              </a:rPr>
              <a:t> ، </a:t>
            </a:r>
            <a:r>
              <a:rPr lang="en-US" sz="2400" dirty="0" smtClean="0">
                <a:solidFill>
                  <a:prstClr val="black"/>
                </a:solidFill>
              </a:rPr>
              <a:t>filter</a:t>
            </a:r>
            <a:r>
              <a:rPr lang="fa-IR" sz="2400" dirty="0" smtClean="0">
                <a:solidFill>
                  <a:prstClr val="black"/>
                </a:solidFill>
              </a:rPr>
              <a:t> ، </a:t>
            </a:r>
            <a:r>
              <a:rPr lang="en-US" sz="2400" dirty="0" smtClean="0">
                <a:solidFill>
                  <a:prstClr val="black"/>
                </a:solidFill>
              </a:rPr>
              <a:t>map</a:t>
            </a:r>
            <a:r>
              <a:rPr lang="fa-IR" sz="2400" dirty="0" smtClean="0">
                <a:solidFill>
                  <a:prstClr val="black"/>
                </a:solidFill>
              </a:rPr>
              <a:t> و ...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3136880"/>
            <a:ext cx="67056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// getters &amp; setters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Car[color="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",price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276600"/>
            <a:ext cx="31242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List&lt;Car&gt; list =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Arrays.asList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"Black"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30),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"Black"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40),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"Black"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50),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"White"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20),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"Yellow"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60)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675215"/>
            <a:ext cx="31242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ادامه فرض می‌کنیم: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25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در جاوا 8 چه اتفاقاتی افتاده است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معرفی </a:t>
            </a:r>
            <a:r>
              <a:rPr lang="fa-IR" dirty="0" err="1" smtClean="0"/>
              <a:t>عبارت‌های</a:t>
            </a:r>
            <a:r>
              <a:rPr lang="fa-IR" dirty="0" smtClean="0"/>
              <a:t> </a:t>
            </a:r>
            <a:r>
              <a:rPr lang="fa-IR" dirty="0" err="1" smtClean="0"/>
              <a:t>لامبدا</a:t>
            </a:r>
            <a:endParaRPr lang="fa-IR" dirty="0" smtClean="0"/>
          </a:p>
          <a:p>
            <a:r>
              <a:rPr lang="fa-IR" dirty="0" smtClean="0"/>
              <a:t>ارجاع به متد</a:t>
            </a:r>
          </a:p>
          <a:p>
            <a:pPr lvl="1"/>
            <a:r>
              <a:rPr lang="fa-IR" dirty="0" smtClean="0"/>
              <a:t>متغیرهایی که به </a:t>
            </a:r>
            <a:r>
              <a:rPr lang="fa-IR" dirty="0" err="1" smtClean="0"/>
              <a:t>متدها</a:t>
            </a:r>
            <a:r>
              <a:rPr lang="fa-IR" dirty="0" smtClean="0"/>
              <a:t> اشاره </a:t>
            </a:r>
            <a:r>
              <a:rPr lang="fa-IR" dirty="0" err="1" smtClean="0"/>
              <a:t>می‌کنند</a:t>
            </a:r>
            <a:endParaRPr lang="fa-IR" dirty="0" smtClean="0"/>
          </a:p>
          <a:p>
            <a:r>
              <a:rPr lang="fa-IR" dirty="0" err="1" smtClean="0"/>
              <a:t>برنامه‌نویسی</a:t>
            </a:r>
            <a:r>
              <a:rPr lang="fa-IR" dirty="0" smtClean="0"/>
              <a:t> با رویکرد </a:t>
            </a:r>
            <a:r>
              <a:rPr lang="fa-IR" dirty="0" err="1" smtClean="0"/>
              <a:t>تابعی</a:t>
            </a:r>
            <a:r>
              <a:rPr lang="fa-IR" dirty="0" smtClean="0"/>
              <a:t> ممکن شده است</a:t>
            </a:r>
          </a:p>
          <a:p>
            <a:pPr lvl="1"/>
            <a:r>
              <a:rPr lang="fa-IR" dirty="0" err="1" smtClean="0"/>
              <a:t>برنامه‌هایی</a:t>
            </a:r>
            <a:r>
              <a:rPr lang="fa-IR" dirty="0" smtClean="0"/>
              <a:t> که </a:t>
            </a:r>
            <a:r>
              <a:rPr lang="fa-IR" dirty="0" err="1" smtClean="0"/>
              <a:t>کوتاه‌تر</a:t>
            </a:r>
            <a:r>
              <a:rPr lang="fa-IR" dirty="0" smtClean="0"/>
              <a:t> و </a:t>
            </a:r>
            <a:r>
              <a:rPr lang="fa-IR" dirty="0" err="1" smtClean="0"/>
              <a:t>گویاتر</a:t>
            </a:r>
            <a:r>
              <a:rPr lang="fa-IR" dirty="0" smtClean="0"/>
              <a:t> هستند</a:t>
            </a:r>
          </a:p>
          <a:p>
            <a:r>
              <a:rPr lang="fa-IR" dirty="0" smtClean="0"/>
              <a:t>معرفی مفهوم جویبار و جویبار موازی</a:t>
            </a:r>
          </a:p>
          <a:p>
            <a:pPr lvl="1"/>
            <a:r>
              <a:rPr lang="fa-IR" dirty="0" smtClean="0"/>
              <a:t>برای پردازش </a:t>
            </a:r>
            <a:r>
              <a:rPr lang="fa-IR" dirty="0" err="1" smtClean="0"/>
              <a:t>دنباله‌ای</a:t>
            </a:r>
            <a:r>
              <a:rPr lang="fa-IR" dirty="0" smtClean="0"/>
              <a:t> از </a:t>
            </a:r>
            <a:r>
              <a:rPr lang="fa-IR" dirty="0" err="1" smtClean="0"/>
              <a:t>داده‌ها</a:t>
            </a:r>
            <a:endParaRPr lang="fa-IR" dirty="0" smtClean="0"/>
          </a:p>
          <a:p>
            <a:r>
              <a:rPr lang="fa-IR" dirty="0" smtClean="0"/>
              <a:t>امکانات </a:t>
            </a:r>
            <a:r>
              <a:rPr lang="fa-IR" dirty="0" err="1" smtClean="0"/>
              <a:t>بسيار</a:t>
            </a:r>
            <a:r>
              <a:rPr lang="fa-IR" dirty="0" smtClean="0"/>
              <a:t> </a:t>
            </a:r>
            <a:r>
              <a:rPr lang="fa-IR" dirty="0" err="1" smtClean="0"/>
              <a:t>گسترده‌ای</a:t>
            </a:r>
            <a:r>
              <a:rPr lang="fa-IR" dirty="0" smtClean="0"/>
              <a:t> با کمک مفاهیم فوق ایجاد شده است</a:t>
            </a:r>
          </a:p>
          <a:p>
            <a:pPr lvl="1"/>
            <a:r>
              <a:rPr lang="fa-IR" dirty="0" smtClean="0"/>
              <a:t>که باعث تسهیل </a:t>
            </a:r>
            <a:r>
              <a:rPr lang="fa-IR" dirty="0" err="1" smtClean="0"/>
              <a:t>برنامه‌نویسی</a:t>
            </a:r>
            <a:r>
              <a:rPr lang="fa-IR" dirty="0" smtClean="0"/>
              <a:t> </a:t>
            </a:r>
            <a:r>
              <a:rPr lang="fa-IR" dirty="0" err="1" smtClean="0"/>
              <a:t>می‌شوند</a:t>
            </a:r>
            <a:endParaRPr lang="en-US" dirty="0"/>
          </a:p>
        </p:txBody>
      </p:sp>
      <p:pic>
        <p:nvPicPr>
          <p:cNvPr id="2054" name="Picture 6" descr="http://howtodoinjava.com/wp-content/uploads/2014/04/java_8_lamb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2085974"/>
            <a:ext cx="21907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یک عملیات را بر روی هر عضو جویبار انجام می‌دهد. مثال:</a:t>
            </a:r>
          </a:p>
          <a:p>
            <a:endParaRPr lang="fa-IR" sz="2400" dirty="0"/>
          </a:p>
          <a:p>
            <a:endParaRPr lang="fa-IR" sz="2000" dirty="0" smtClean="0"/>
          </a:p>
          <a:p>
            <a:r>
              <a:rPr lang="en-US" sz="2000" dirty="0" err="1" smtClean="0"/>
              <a:t>forEach</a:t>
            </a:r>
            <a:r>
              <a:rPr lang="fa-IR" sz="2000" dirty="0" smtClean="0"/>
              <a:t> </a:t>
            </a:r>
            <a:r>
              <a:rPr lang="fa-IR" sz="2400" dirty="0" smtClean="0"/>
              <a:t>یک عملیات پایانی (</a:t>
            </a:r>
            <a:r>
              <a:rPr lang="en-US" sz="2000" dirty="0" smtClean="0"/>
              <a:t>terminal</a:t>
            </a:r>
            <a:r>
              <a:rPr lang="fa-IR" sz="2400" dirty="0" smtClean="0"/>
              <a:t>) است یا میانی (</a:t>
            </a:r>
            <a:r>
              <a:rPr lang="en-US" sz="2000" dirty="0" smtClean="0"/>
              <a:t>intermediate</a:t>
            </a:r>
            <a:r>
              <a:rPr lang="fa-IR" sz="2400" dirty="0" smtClean="0"/>
              <a:t>)؟</a:t>
            </a:r>
          </a:p>
          <a:p>
            <a:pPr lvl="1"/>
            <a:r>
              <a:rPr lang="fa-IR" sz="2000" b="1" dirty="0" smtClean="0"/>
              <a:t>پایانی</a:t>
            </a:r>
            <a:r>
              <a:rPr lang="fa-IR" sz="2000" dirty="0" smtClean="0"/>
              <a:t>. یعنی بعد از فراخوانی آن عمل دیگری بر روی جویبار قابل انجام نیست</a:t>
            </a:r>
            <a:endParaRPr lang="en-US" sz="2000" dirty="0" smtClean="0"/>
          </a:p>
          <a:p>
            <a:r>
              <a:rPr lang="fa-IR" sz="2400" dirty="0" smtClean="0"/>
              <a:t>چه چیزی برمی‌گرداند؟</a:t>
            </a:r>
          </a:p>
          <a:p>
            <a:pPr lvl="1"/>
            <a:r>
              <a:rPr lang="fa-IR" sz="2000" dirty="0" smtClean="0"/>
              <a:t>هیچ</a:t>
            </a:r>
            <a:r>
              <a:rPr lang="fa-IR" sz="2000" dirty="0"/>
              <a:t> </a:t>
            </a:r>
            <a:r>
              <a:rPr lang="fa-IR" sz="2000" dirty="0" smtClean="0"/>
              <a:t>(</a:t>
            </a:r>
            <a:r>
              <a:rPr lang="en-US" sz="2000" dirty="0" smtClean="0"/>
              <a:t>void</a:t>
            </a:r>
            <a:r>
              <a:rPr lang="fa-IR" sz="2000" dirty="0" smtClean="0"/>
              <a:t>)</a:t>
            </a:r>
          </a:p>
          <a:p>
            <a:r>
              <a:rPr lang="fa-IR" sz="2400" dirty="0" smtClean="0"/>
              <a:t>پارامترش از چه نوعی است؟</a:t>
            </a:r>
          </a:p>
          <a:p>
            <a:pPr lvl="1"/>
            <a:r>
              <a:rPr lang="en-US" sz="2000" b="1" dirty="0" smtClean="0"/>
              <a:t>Consumer</a:t>
            </a:r>
            <a:r>
              <a:rPr lang="fa-IR" sz="2000" b="1" dirty="0" smtClean="0"/>
              <a:t> </a:t>
            </a:r>
            <a:r>
              <a:rPr lang="fa-IR" sz="2000" dirty="0" smtClean="0"/>
              <a:t>(مثلاً </a:t>
            </a:r>
            <a:r>
              <a:rPr lang="en-US" sz="2000" dirty="0" err="1"/>
              <a:t>System.out</a:t>
            </a:r>
            <a:r>
              <a:rPr lang="en-US" sz="2000" dirty="0"/>
              <a:t>::</a:t>
            </a:r>
            <a:r>
              <a:rPr lang="en-US" sz="2000" dirty="0" err="1" smtClean="0"/>
              <a:t>println</a:t>
            </a:r>
            <a:r>
              <a:rPr lang="fa-IR" sz="2000" dirty="0" smtClean="0"/>
              <a:t>)</a:t>
            </a:r>
            <a:endParaRPr lang="en-US" sz="2000" dirty="0" smtClean="0"/>
          </a:p>
          <a:p>
            <a:pPr lvl="1"/>
            <a:r>
              <a:rPr lang="fa-IR" sz="2000" dirty="0" smtClean="0"/>
              <a:t>مثل یک </a:t>
            </a:r>
            <a:r>
              <a:rPr lang="fa-IR" sz="2000" b="1" dirty="0" smtClean="0"/>
              <a:t>ارجاع به متد</a:t>
            </a:r>
            <a:r>
              <a:rPr lang="fa-IR" sz="2000" dirty="0" smtClean="0"/>
              <a:t> (مثال اول فوق) یا یک </a:t>
            </a:r>
            <a:r>
              <a:rPr lang="fa-IR" sz="2000" b="1" dirty="0" smtClean="0"/>
              <a:t>عبارت لامبدا</a:t>
            </a:r>
            <a:r>
              <a:rPr lang="fa-IR" sz="2000" dirty="0" smtClean="0"/>
              <a:t> (مثال دوم)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7848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list.stream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845169"/>
            <a:ext cx="2809875" cy="1628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2327702"/>
            <a:ext cx="8610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(a-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a.color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624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sz="2800" dirty="0" smtClean="0"/>
              <a:t>برخی از اعضای جویبار را حفظ می‌کند</a:t>
            </a:r>
          </a:p>
          <a:p>
            <a:r>
              <a:rPr lang="fa-IR" sz="2800" dirty="0" smtClean="0"/>
              <a:t>سایر اعضا که شرط موردنظر را ندارند نادیده گرفته می‌شوند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fa-IR" sz="2800" dirty="0" smtClean="0"/>
              <a:t>یک </a:t>
            </a:r>
            <a:r>
              <a:rPr lang="fa-IR" sz="2800" dirty="0"/>
              <a:t>عملیات پایانی </a:t>
            </a:r>
            <a:r>
              <a:rPr lang="fa-IR" sz="2800" dirty="0" smtClean="0"/>
              <a:t>است </a:t>
            </a:r>
            <a:r>
              <a:rPr lang="fa-IR" sz="2800" dirty="0"/>
              <a:t>یا </a:t>
            </a:r>
            <a:r>
              <a:rPr lang="fa-IR" sz="2800" dirty="0" smtClean="0"/>
              <a:t>میانی؟</a:t>
            </a:r>
            <a:endParaRPr lang="fa-IR" sz="2800" dirty="0"/>
          </a:p>
          <a:p>
            <a:pPr lvl="1"/>
            <a:r>
              <a:rPr lang="fa-IR" sz="2400" b="1" dirty="0" smtClean="0"/>
              <a:t>میانی</a:t>
            </a:r>
            <a:r>
              <a:rPr lang="fa-IR" sz="2400" b="1" dirty="0"/>
              <a:t> </a:t>
            </a:r>
            <a:r>
              <a:rPr lang="fa-IR" sz="2400" dirty="0"/>
              <a:t>(</a:t>
            </a:r>
            <a:r>
              <a:rPr lang="en-US" sz="2400" dirty="0"/>
              <a:t>intermediate</a:t>
            </a:r>
            <a:r>
              <a:rPr lang="fa-IR" sz="2400" dirty="0" smtClean="0"/>
              <a:t>)</a:t>
            </a:r>
          </a:p>
          <a:p>
            <a:pPr lvl="1"/>
            <a:r>
              <a:rPr lang="fa-IR" sz="2400" dirty="0" smtClean="0"/>
              <a:t>یعنی همان جویبار را برمی‌گرداند</a:t>
            </a:r>
            <a:endParaRPr lang="en-US" sz="2400" dirty="0"/>
          </a:p>
          <a:p>
            <a:r>
              <a:rPr lang="fa-IR" sz="2800" dirty="0" smtClean="0"/>
              <a:t>پارامترش </a:t>
            </a:r>
            <a:r>
              <a:rPr lang="fa-IR" sz="2800" dirty="0"/>
              <a:t>از چه نوعی است؟</a:t>
            </a:r>
          </a:p>
          <a:p>
            <a:pPr lvl="1"/>
            <a:r>
              <a:rPr lang="en-US" sz="2400" b="1" dirty="0" smtClean="0"/>
              <a:t>Predicate</a:t>
            </a:r>
            <a:r>
              <a:rPr lang="fa-IR" sz="2400" b="1" dirty="0" smtClean="0"/>
              <a:t> </a:t>
            </a:r>
            <a:r>
              <a:rPr lang="fa-IR" sz="2400" dirty="0" smtClean="0"/>
              <a:t>(شیء را بررسی می‌کند و </a:t>
            </a:r>
            <a:r>
              <a:rPr lang="en-US" sz="2400" dirty="0" err="1" smtClean="0"/>
              <a:t>boolean</a:t>
            </a:r>
            <a:r>
              <a:rPr lang="fa-IR" sz="2400" dirty="0" smtClean="0"/>
              <a:t> برمی‌گرداند)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2489537"/>
            <a:ext cx="53340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filter(a-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&gt;"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Green".equals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2473404"/>
            <a:ext cx="33528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1"/>
            <a:r>
              <a:rPr lang="fa-IR" sz="2200" i="1" dirty="0">
                <a:cs typeface="B Nazanin" panose="00000400000000000000" pitchFamily="2" charset="-78"/>
              </a:rPr>
              <a:t>از اعضای لیست، آنهایی </a:t>
            </a:r>
            <a:r>
              <a:rPr lang="fa-IR" sz="2200" i="1" dirty="0" smtClean="0">
                <a:cs typeface="B Nazanin" panose="00000400000000000000" pitchFamily="2" charset="-78"/>
              </a:rPr>
              <a:t>که </a:t>
            </a:r>
            <a:br>
              <a:rPr lang="fa-IR" sz="2200" i="1" dirty="0" smtClean="0">
                <a:cs typeface="B Nazanin" panose="00000400000000000000" pitchFamily="2" charset="-78"/>
              </a:rPr>
            </a:br>
            <a:r>
              <a:rPr lang="fa-IR" sz="2200" i="1" dirty="0" smtClean="0">
                <a:cs typeface="B Nazanin" panose="00000400000000000000" pitchFamily="2" charset="-78"/>
              </a:rPr>
              <a:t>رنگشان سبز است</a:t>
            </a:r>
            <a:br>
              <a:rPr lang="fa-IR" sz="2200" i="1" dirty="0" smtClean="0">
                <a:cs typeface="B Nazanin" panose="00000400000000000000" pitchFamily="2" charset="-78"/>
              </a:rPr>
            </a:br>
            <a:r>
              <a:rPr lang="fa-IR" sz="2200" i="1" dirty="0" smtClean="0">
                <a:cs typeface="B Nazanin" panose="00000400000000000000" pitchFamily="2" charset="-78"/>
              </a:rPr>
              <a:t>چاپ شوند</a:t>
            </a:r>
            <a:endParaRPr lang="fa-IR" sz="2200" i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50" y="3886200"/>
            <a:ext cx="3981450" cy="1927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162050"/>
            <a:ext cx="1119187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یک عمل میانی (</a:t>
            </a:r>
            <a:r>
              <a:rPr lang="en-US" dirty="0" smtClean="0"/>
              <a:t>intermediate operation</a:t>
            </a:r>
            <a:r>
              <a:rPr lang="fa-IR" dirty="0" smtClean="0"/>
              <a:t>)</a:t>
            </a:r>
          </a:p>
          <a:p>
            <a:r>
              <a:rPr lang="fa-IR" dirty="0" smtClean="0"/>
              <a:t>جویبار را مرتب (</a:t>
            </a:r>
            <a:r>
              <a:rPr lang="en-US" dirty="0" smtClean="0"/>
              <a:t>sort</a:t>
            </a:r>
            <a:r>
              <a:rPr lang="fa-IR" dirty="0" smtClean="0"/>
              <a:t>) می‌کند</a:t>
            </a:r>
          </a:p>
          <a:p>
            <a:r>
              <a:rPr lang="fa-IR" dirty="0" smtClean="0"/>
              <a:t>اگر اعضای جویبار </a:t>
            </a:r>
            <a:r>
              <a:rPr lang="en-US" dirty="0" smtClean="0"/>
              <a:t>Comparable</a:t>
            </a:r>
            <a:r>
              <a:rPr lang="fa-IR" dirty="0" smtClean="0"/>
              <a:t> باشند: </a:t>
            </a:r>
          </a:p>
          <a:p>
            <a:pPr lvl="1"/>
            <a:r>
              <a:rPr lang="fa-IR" dirty="0" smtClean="0"/>
              <a:t>عملیات </a:t>
            </a:r>
            <a:r>
              <a:rPr lang="en-US" dirty="0" smtClean="0"/>
              <a:t>sorted</a:t>
            </a:r>
            <a:r>
              <a:rPr lang="fa-IR" dirty="0" smtClean="0"/>
              <a:t> بدون پارامتر کار می‌کند</a:t>
            </a:r>
          </a:p>
          <a:p>
            <a:r>
              <a:rPr lang="fa-IR" dirty="0" smtClean="0"/>
              <a:t>عملیات </a:t>
            </a:r>
            <a:r>
              <a:rPr lang="en-US" dirty="0" smtClean="0"/>
              <a:t>sorted</a:t>
            </a:r>
            <a:r>
              <a:rPr lang="fa-IR" dirty="0" smtClean="0"/>
              <a:t> امکان دريافت یک پارامتر از نوع </a:t>
            </a:r>
            <a:r>
              <a:rPr lang="en-US" dirty="0" smtClean="0"/>
              <a:t>Comparator</a:t>
            </a:r>
            <a:r>
              <a:rPr lang="fa-IR" dirty="0" smtClean="0"/>
              <a:t> را دارد</a:t>
            </a:r>
          </a:p>
          <a:p>
            <a:pPr lvl="1"/>
            <a:r>
              <a:rPr lang="fa-IR" dirty="0" smtClean="0"/>
              <a:t>که نحوه مقایسه اعضای جویبار را مشخص می‌کند</a:t>
            </a:r>
          </a:p>
          <a:p>
            <a:pPr lvl="1"/>
            <a:r>
              <a:rPr lang="fa-IR" dirty="0" smtClean="0"/>
              <a:t>مثل </a:t>
            </a:r>
            <a:r>
              <a:rPr lang="en-US" dirty="0" smtClean="0"/>
              <a:t>list</a:t>
            </a:r>
            <a:r>
              <a:rPr lang="fa-IR" dirty="0" smtClean="0"/>
              <a:t> که اعضای آن (</a:t>
            </a:r>
            <a:r>
              <a:rPr lang="en-US" dirty="0" smtClean="0"/>
              <a:t>Car</a:t>
            </a:r>
            <a:r>
              <a:rPr lang="fa-IR" dirty="0" smtClean="0"/>
              <a:t>) از جنس </a:t>
            </a:r>
            <a:r>
              <a:rPr lang="en-US" dirty="0" smtClean="0"/>
              <a:t>Comparable </a:t>
            </a:r>
            <a:r>
              <a:rPr lang="fa-IR" dirty="0"/>
              <a:t> </a:t>
            </a:r>
            <a:r>
              <a:rPr lang="fa-IR" dirty="0" smtClean="0"/>
              <a:t>نیستند</a:t>
            </a:r>
          </a:p>
          <a:p>
            <a:pPr lvl="1"/>
            <a:r>
              <a:rPr lang="fa-IR" dirty="0" smtClean="0"/>
              <a:t>یا در مواقعی که می‌خواهیم روش خاصی را برای مقایسه استفاده کنیم</a:t>
            </a:r>
            <a:endParaRPr lang="fa-IR" dirty="0"/>
          </a:p>
          <a:p>
            <a:endParaRPr lang="en-US" dirty="0" smtClean="0"/>
          </a:p>
          <a:p>
            <a:r>
              <a:rPr lang="fa-IR" dirty="0" smtClean="0"/>
              <a:t>نکته: عملیاتی مانند </a:t>
            </a:r>
            <a:r>
              <a:rPr lang="en-US" dirty="0" smtClean="0"/>
              <a:t>sorted</a:t>
            </a:r>
            <a:r>
              <a:rPr lang="fa-IR" dirty="0" smtClean="0"/>
              <a:t> و </a:t>
            </a:r>
            <a:r>
              <a:rPr lang="en-US" dirty="0" smtClean="0"/>
              <a:t>filter</a:t>
            </a:r>
            <a:r>
              <a:rPr lang="fa-IR" dirty="0" smtClean="0"/>
              <a:t> تغییری در منبع جویبار ایجاد نمی‌کنند</a:t>
            </a:r>
          </a:p>
          <a:p>
            <a:pPr lvl="1"/>
            <a:r>
              <a:rPr lang="fa-IR" dirty="0" smtClean="0"/>
              <a:t>مثلاً لیستی که جویبار بر روی آن ساخته شده، با فراخوانی </a:t>
            </a:r>
            <a:r>
              <a:rPr lang="en-US" dirty="0" smtClean="0"/>
              <a:t>sorted</a:t>
            </a:r>
            <a:r>
              <a:rPr lang="fa-IR" dirty="0" smtClean="0"/>
              <a:t> مرتب نمی‌شود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7720" y="2724090"/>
            <a:ext cx="328808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.stream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().sorted()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5105400"/>
            <a:ext cx="67056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.stream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().sorted((</a:t>
            </a:r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)-&gt;</a:t>
            </a:r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price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012853"/>
            <a:ext cx="1524000" cy="1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تعداد اعضای جویبار که پردازش می‌شوند را محدود می‌کند</a:t>
            </a:r>
          </a:p>
          <a:p>
            <a:r>
              <a:rPr lang="fa-IR" dirty="0" smtClean="0"/>
              <a:t>مثلاً </a:t>
            </a:r>
            <a:r>
              <a:rPr lang="en-US" dirty="0" smtClean="0"/>
              <a:t>limit(2)</a:t>
            </a:r>
            <a:r>
              <a:rPr lang="fa-IR" dirty="0" smtClean="0"/>
              <a:t> یعنی دو عضو </a:t>
            </a:r>
            <a:r>
              <a:rPr lang="fa-IR" b="1" dirty="0" smtClean="0"/>
              <a:t>ابتدای جویبار </a:t>
            </a:r>
            <a:r>
              <a:rPr lang="fa-IR" dirty="0" smtClean="0"/>
              <a:t>در نظر گرفته شوند</a:t>
            </a:r>
          </a:p>
          <a:p>
            <a:pPr lvl="1"/>
            <a:r>
              <a:rPr lang="fa-IR" dirty="0" smtClean="0"/>
              <a:t>عملیات موردنظر روی سایر اعضا انجام نمی‌شود</a:t>
            </a:r>
          </a:p>
          <a:p>
            <a:r>
              <a:rPr lang="fa-IR" dirty="0" smtClean="0"/>
              <a:t>نقطه مقابل </a:t>
            </a:r>
            <a:r>
              <a:rPr lang="en-US" dirty="0" smtClean="0"/>
              <a:t>limit</a:t>
            </a:r>
            <a:r>
              <a:rPr lang="fa-IR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</a:t>
            </a:r>
            <a:r>
              <a:rPr lang="fa-IR" dirty="0" smtClean="0"/>
              <a:t> </a:t>
            </a:r>
            <a:r>
              <a:rPr lang="en-US" dirty="0" smtClean="0"/>
              <a:t>skip</a:t>
            </a:r>
          </a:p>
          <a:p>
            <a:pPr algn="l" rtl="0"/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limit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(2).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r"/>
            <a:r>
              <a:rPr lang="fa-I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دو عضو ابتدای لیست را چاپ می‌کند</a:t>
            </a:r>
          </a:p>
          <a:p>
            <a:pPr algn="l" rtl="0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skip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r"/>
            <a:r>
              <a:rPr lang="fa-I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همه اعضای لیست به جز دو </a:t>
            </a:r>
            <a:r>
              <a:rPr lang="fa-IR" sz="2000" dirty="0">
                <a:solidFill>
                  <a:srgbClr val="000000"/>
                </a:solidFill>
                <a:latin typeface="Consolas" panose="020B0609020204030204" pitchFamily="49" charset="0"/>
              </a:rPr>
              <a:t>عضو </a:t>
            </a:r>
            <a:r>
              <a:rPr lang="fa-I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اول </a:t>
            </a:r>
            <a:r>
              <a:rPr lang="fa-IR" sz="2000" dirty="0">
                <a:solidFill>
                  <a:srgbClr val="000000"/>
                </a:solidFill>
                <a:latin typeface="Consolas" panose="020B0609020204030204" pitchFamily="49" charset="0"/>
              </a:rPr>
              <a:t>را چاپ می‌کند</a:t>
            </a:r>
          </a:p>
          <a:p>
            <a:pPr algn="l" rtl="0"/>
            <a:endParaRPr lang="en-US" sz="20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7078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یک عملیات میانی: هر یک از اعضای جویبار را به شیء دیگری تبدیل می‌کند</a:t>
            </a:r>
          </a:p>
          <a:p>
            <a:r>
              <a:rPr lang="fa-IR" sz="2400" dirty="0" smtClean="0"/>
              <a:t>نحوه تبدیل را به صورت پارامتر دريافت می‌کند</a:t>
            </a:r>
          </a:p>
          <a:p>
            <a:r>
              <a:rPr lang="fa-IR" sz="2400" dirty="0" smtClean="0"/>
              <a:t>پارامترش یک </a:t>
            </a:r>
            <a:r>
              <a:rPr lang="en-US" sz="2400" dirty="0" smtClean="0"/>
              <a:t>Function</a:t>
            </a:r>
            <a:r>
              <a:rPr lang="fa-IR" sz="2400" dirty="0" smtClean="0"/>
              <a:t> است</a:t>
            </a:r>
          </a:p>
          <a:p>
            <a:pPr lvl="1"/>
            <a:r>
              <a:rPr lang="en-US" sz="2000" dirty="0" err="1"/>
              <a:t>java.util.function.Function</a:t>
            </a:r>
            <a:r>
              <a:rPr lang="en-US" sz="2000" dirty="0"/>
              <a:t>&lt;T, R&gt;</a:t>
            </a:r>
            <a:endParaRPr lang="fa-IR" sz="2000" dirty="0" smtClean="0"/>
          </a:p>
          <a:p>
            <a:r>
              <a:rPr lang="fa-IR" sz="2400" dirty="0" smtClean="0"/>
              <a:t>جویباری از ماشین‌ها را به جویباری از رشته‌ها تبدیل می‌کند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Stream&lt;Car&gt;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Stream&lt;String&gt;</a:t>
            </a:r>
            <a:endParaRPr lang="fa-IR" sz="2400" dirty="0" smtClean="0"/>
          </a:p>
          <a:p>
            <a:r>
              <a:rPr lang="fa-IR" sz="2400" dirty="0" smtClean="0"/>
              <a:t>نکته: این عملیات </a:t>
            </a:r>
            <a:r>
              <a:rPr lang="en-US" sz="2400" dirty="0" smtClean="0"/>
              <a:t>map</a:t>
            </a:r>
            <a:r>
              <a:rPr lang="fa-IR" sz="2400" dirty="0" smtClean="0"/>
              <a:t> ربطی به </a:t>
            </a:r>
            <a:r>
              <a:rPr lang="en-US" sz="2400" dirty="0" err="1" smtClean="0"/>
              <a:t>java.util.Map</a:t>
            </a:r>
            <a:r>
              <a:rPr lang="fa-IR" sz="2400" dirty="0" smtClean="0"/>
              <a:t> (مثلاً </a:t>
            </a:r>
            <a:r>
              <a:rPr lang="en-US" sz="2400" dirty="0" err="1" smtClean="0"/>
              <a:t>HashMap</a:t>
            </a:r>
            <a:r>
              <a:rPr lang="fa-IR" sz="2400" dirty="0" smtClean="0"/>
              <a:t>) ندارد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9631" y="1981200"/>
            <a:ext cx="3692769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00200" y="4968895"/>
            <a:ext cx="5029200" cy="1508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.filter(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7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4114800"/>
          </a:xfrm>
        </p:spPr>
        <p:txBody>
          <a:bodyPr>
            <a:normAutofit fontScale="70000" lnSpcReduction="20000"/>
          </a:bodyPr>
          <a:lstStyle/>
          <a:p>
            <a:r>
              <a:rPr lang="fa-IR" dirty="0" smtClean="0"/>
              <a:t>یک عمل پایانی</a:t>
            </a:r>
          </a:p>
          <a:p>
            <a:r>
              <a:rPr lang="fa-IR" dirty="0" smtClean="0"/>
              <a:t>یک مقدار تجمیعی از مجموعه اعضای جویبار استخراج می‌کند</a:t>
            </a:r>
          </a:p>
          <a:p>
            <a:pPr lvl="1"/>
            <a:r>
              <a:rPr lang="fa-IR" dirty="0" smtClean="0"/>
              <a:t>مثال: از همه ماشین‌ها، مجموع قیمتشان را محاسبه کن</a:t>
            </a:r>
          </a:p>
          <a:p>
            <a:r>
              <a:rPr lang="fa-IR" dirty="0" smtClean="0"/>
              <a:t>پارامتر </a:t>
            </a:r>
            <a:r>
              <a:rPr lang="en-US" dirty="0" smtClean="0"/>
              <a:t>reduce</a:t>
            </a:r>
            <a:r>
              <a:rPr lang="fa-IR" dirty="0" smtClean="0"/>
              <a:t>: دو مقدار می‌گیرد و آن دو را ترکیب می‌کند</a:t>
            </a:r>
          </a:p>
          <a:p>
            <a:pPr lvl="1"/>
            <a:r>
              <a:rPr lang="fa-IR" dirty="0" smtClean="0"/>
              <a:t>از این دو مقدار، یک مقدار حاصل می‌کند</a:t>
            </a:r>
          </a:p>
          <a:p>
            <a:r>
              <a:rPr lang="fa-IR" dirty="0" smtClean="0"/>
              <a:t>پارامتر</a:t>
            </a:r>
            <a:r>
              <a:rPr lang="en-US" dirty="0" smtClean="0"/>
              <a:t> reduce</a:t>
            </a:r>
            <a:r>
              <a:rPr lang="fa-IR" dirty="0" smtClean="0"/>
              <a:t> از چه نوعی است؟</a:t>
            </a:r>
          </a:p>
          <a:p>
            <a:pPr lvl="1"/>
            <a:r>
              <a:rPr lang="fa-IR" dirty="0" smtClean="0"/>
              <a:t> </a:t>
            </a:r>
            <a:r>
              <a:rPr lang="en-US" dirty="0" err="1" smtClean="0"/>
              <a:t>BinaryOperator</a:t>
            </a:r>
            <a:endParaRPr lang="en-US" dirty="0" smtClean="0"/>
          </a:p>
          <a:p>
            <a:r>
              <a:rPr lang="fa-IR" dirty="0" smtClean="0"/>
              <a:t>خروجی آن از جنس </a:t>
            </a:r>
            <a:r>
              <a:rPr lang="en-US" dirty="0" smtClean="0"/>
              <a:t>Optional</a:t>
            </a:r>
            <a:r>
              <a:rPr lang="fa-IR" dirty="0" smtClean="0"/>
              <a:t> است</a:t>
            </a:r>
          </a:p>
          <a:p>
            <a:pPr lvl="1"/>
            <a:r>
              <a:rPr lang="fa-IR" dirty="0" smtClean="0"/>
              <a:t>چرا؟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004137"/>
            <a:ext cx="647700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Optional&lt;Integer&gt;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sumOfPrices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.map(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reduce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price1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price2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price1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price2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6019800"/>
            <a:ext cx="64770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sumOfPrices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.ifPresent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30793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0793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130793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1307931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939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000" b="1" dirty="0" smtClean="0"/>
              <a:t>0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838200" y="1990755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71600" y="2584848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5000" y="3194448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438400" y="3804048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1028700" y="1688931"/>
            <a:ext cx="0" cy="30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2"/>
          </p:cNvCxnSpPr>
          <p:nvPr/>
        </p:nvCxnSpPr>
        <p:spPr>
          <a:xfrm>
            <a:off x="393845" y="2181255"/>
            <a:ext cx="444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9323" y="2584039"/>
            <a:ext cx="381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71600" y="3194448"/>
            <a:ext cx="381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5000" y="3804048"/>
            <a:ext cx="381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chemeClr val="tx1"/>
                </a:solidFill>
              </a:rPr>
              <a:t>14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2200" y="4404092"/>
            <a:ext cx="542192" cy="381000"/>
          </a:xfrm>
          <a:prstGeom prst="rect">
            <a:avLst/>
          </a:prstGeom>
          <a:solidFill>
            <a:srgbClr val="92D050"/>
          </a:solidFill>
          <a:ln>
            <a:solidFill>
              <a:srgbClr val="218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</a:rPr>
              <a:t>17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9" idx="2"/>
            <a:endCxn id="14" idx="0"/>
          </p:cNvCxnSpPr>
          <p:nvPr/>
        </p:nvCxnSpPr>
        <p:spPr>
          <a:xfrm>
            <a:off x="1562100" y="1688931"/>
            <a:ext cx="0" cy="89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5" idx="0"/>
          </p:cNvCxnSpPr>
          <p:nvPr/>
        </p:nvCxnSpPr>
        <p:spPr>
          <a:xfrm>
            <a:off x="2095500" y="1688931"/>
            <a:ext cx="0" cy="15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6" idx="0"/>
          </p:cNvCxnSpPr>
          <p:nvPr/>
        </p:nvCxnSpPr>
        <p:spPr>
          <a:xfrm>
            <a:off x="2628900" y="1688931"/>
            <a:ext cx="0" cy="21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14" idx="2"/>
          </p:cNvCxnSpPr>
          <p:nvPr/>
        </p:nvCxnSpPr>
        <p:spPr>
          <a:xfrm>
            <a:off x="1220323" y="2774539"/>
            <a:ext cx="151277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15" idx="2"/>
          </p:cNvCxnSpPr>
          <p:nvPr/>
        </p:nvCxnSpPr>
        <p:spPr>
          <a:xfrm>
            <a:off x="1752600" y="3384948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</p:cNvCxnSpPr>
          <p:nvPr/>
        </p:nvCxnSpPr>
        <p:spPr>
          <a:xfrm>
            <a:off x="2286000" y="3994548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4"/>
            <a:endCxn id="24" idx="0"/>
          </p:cNvCxnSpPr>
          <p:nvPr/>
        </p:nvCxnSpPr>
        <p:spPr>
          <a:xfrm>
            <a:off x="2628900" y="4185048"/>
            <a:ext cx="4396" cy="21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4"/>
            <a:endCxn id="21" idx="0"/>
          </p:cNvCxnSpPr>
          <p:nvPr/>
        </p:nvCxnSpPr>
        <p:spPr>
          <a:xfrm>
            <a:off x="1028700" y="2371755"/>
            <a:ext cx="1123" cy="21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4"/>
            <a:endCxn id="22" idx="0"/>
          </p:cNvCxnSpPr>
          <p:nvPr/>
        </p:nvCxnSpPr>
        <p:spPr>
          <a:xfrm>
            <a:off x="1562100" y="296584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4"/>
            <a:endCxn id="23" idx="0"/>
          </p:cNvCxnSpPr>
          <p:nvPr/>
        </p:nvCxnSpPr>
        <p:spPr>
          <a:xfrm>
            <a:off x="2095500" y="357544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3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dirty="0"/>
              <a:t>یک عملیات پایانی (</a:t>
            </a:r>
            <a:r>
              <a:rPr lang="en-US" sz="2800" dirty="0"/>
              <a:t>terminal</a:t>
            </a:r>
            <a:r>
              <a:rPr lang="fa-IR" sz="2800" dirty="0"/>
              <a:t>)</a:t>
            </a:r>
          </a:p>
          <a:p>
            <a:pPr lvl="1"/>
            <a:r>
              <a:rPr lang="fa-IR" sz="2400" dirty="0"/>
              <a:t>تعداد اعضای جویبار را برمی‌گرداند</a:t>
            </a:r>
          </a:p>
          <a:p>
            <a:pPr lvl="1"/>
            <a:r>
              <a:rPr lang="en-US" sz="2400" dirty="0"/>
              <a:t>long</a:t>
            </a:r>
            <a:r>
              <a:rPr lang="fa-IR" sz="2400" dirty="0"/>
              <a:t> برمی‌گرداند</a:t>
            </a:r>
          </a:p>
          <a:p>
            <a:pPr lvl="1"/>
            <a:r>
              <a:rPr lang="fa-IR" sz="2400" dirty="0"/>
              <a:t>مثال: </a:t>
            </a:r>
          </a:p>
          <a:p>
            <a:pPr lvl="1"/>
            <a:r>
              <a:rPr lang="fa-IR" dirty="0"/>
              <a:t>تعداد اعضای لیست که قیمتی کمتر از 40 دارند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746" y="1905000"/>
            <a:ext cx="4015154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lowPrices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a-I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.filter((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&lt;40)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5" name="Picture 2" descr="http://www.5in5nowblog.com/wp-content/uploads/2013/03/1949541-36390-counting-cartoon-hand-vector-illustrati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1" y="4114801"/>
            <a:ext cx="1923409" cy="19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Collect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dirty="0"/>
              <a:t>یک عملیات پایانی </a:t>
            </a:r>
          </a:p>
          <a:p>
            <a:r>
              <a:rPr lang="fa-IR" sz="2800" dirty="0"/>
              <a:t>یک مجموعه از اشیاء (مثلاً یک </a:t>
            </a:r>
            <a:r>
              <a:rPr lang="en-US" sz="2800" dirty="0"/>
              <a:t>List</a:t>
            </a:r>
            <a:r>
              <a:rPr lang="fa-IR" sz="2800" dirty="0"/>
              <a:t> يا </a:t>
            </a:r>
            <a:r>
              <a:rPr lang="en-US" sz="2800" dirty="0"/>
              <a:t>Set</a:t>
            </a:r>
            <a:r>
              <a:rPr lang="fa-IR" sz="2800" dirty="0"/>
              <a:t>) از جویبار استخراج می‌کند</a:t>
            </a:r>
            <a:endParaRPr lang="en-US" sz="2800" dirty="0"/>
          </a:p>
          <a:p>
            <a:pPr lvl="1"/>
            <a:r>
              <a:rPr lang="fa-IR" sz="2400" dirty="0"/>
              <a:t>یک </a:t>
            </a:r>
            <a:r>
              <a:rPr lang="en-US" sz="2400" dirty="0"/>
              <a:t>Collector</a:t>
            </a:r>
            <a:r>
              <a:rPr lang="fa-IR" sz="2400" dirty="0"/>
              <a:t> به عنوان پارامتر می‌گیرد</a:t>
            </a:r>
          </a:p>
          <a:p>
            <a:r>
              <a:rPr lang="fa-IR" sz="2800" dirty="0"/>
              <a:t>مثال: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711715"/>
            <a:ext cx="8534400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List&lt;Car&gt;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().filter((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&lt;40)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collect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633556"/>
            <a:ext cx="8534400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Set&lt;Car&gt;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().filter((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&lt;40)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collect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toSet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692914"/>
            <a:ext cx="8534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Car&gt;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.collect(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toMap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5283487"/>
            <a:ext cx="233749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Car,Car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14800" y="6024772"/>
            <a:ext cx="1905000" cy="3539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5902" y="5992744"/>
            <a:ext cx="1487774" cy="38597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>
            <a:stCxn id="12" idx="2"/>
          </p:cNvCxnSpPr>
          <p:nvPr/>
        </p:nvCxnSpPr>
        <p:spPr>
          <a:xfrm>
            <a:off x="5168706" y="5666316"/>
            <a:ext cx="774894" cy="358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9" idx="0"/>
          </p:cNvCxnSpPr>
          <p:nvPr/>
        </p:nvCxnSpPr>
        <p:spPr>
          <a:xfrm flipH="1">
            <a:off x="6989789" y="5652819"/>
            <a:ext cx="884561" cy="3399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10000" y="5296984"/>
            <a:ext cx="271741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Car,String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70886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anyBlack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anyMatch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"Black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allBlack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allMatch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"Black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noneBlack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noneMatch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"Black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7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مرور چند عملیات </a:t>
            </a:r>
            <a:r>
              <a:rPr lang="fa-IR" dirty="0" smtClean="0"/>
              <a:t>دیگر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stream.distinct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Optional&lt;T&gt;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stream.findAny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Optional&lt;T&gt;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stream.findFirst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stream.min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stream.toArray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چرا جاوا 8 نسخه مهمی است؟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جاوا 8 </a:t>
            </a:r>
            <a:r>
              <a:rPr lang="fa-IR" b="1" dirty="0" err="1" smtClean="0"/>
              <a:t>گسترده‌ترين</a:t>
            </a:r>
            <a:r>
              <a:rPr lang="fa-IR" b="1" dirty="0" smtClean="0"/>
              <a:t> تغییر </a:t>
            </a:r>
            <a:r>
              <a:rPr lang="fa-IR" b="1" dirty="0"/>
              <a:t>در </a:t>
            </a:r>
            <a:r>
              <a:rPr lang="fa-IR" b="1" dirty="0" smtClean="0"/>
              <a:t>تاریخ </a:t>
            </a:r>
            <a:r>
              <a:rPr lang="fa-IR" b="1" dirty="0"/>
              <a:t>«زبان جاوا»</a:t>
            </a:r>
            <a:r>
              <a:rPr lang="fa-IR" dirty="0"/>
              <a:t> </a:t>
            </a:r>
            <a:r>
              <a:rPr lang="fa-IR" dirty="0" smtClean="0"/>
              <a:t>است</a:t>
            </a:r>
            <a:endParaRPr lang="fa-IR" dirty="0"/>
          </a:p>
          <a:p>
            <a:pPr lvl="1"/>
            <a:r>
              <a:rPr lang="fa-IR" dirty="0"/>
              <a:t>حتی </a:t>
            </a:r>
            <a:r>
              <a:rPr lang="fa-IR" dirty="0" err="1" smtClean="0"/>
              <a:t>گسترده‌تر</a:t>
            </a:r>
            <a:r>
              <a:rPr lang="fa-IR" dirty="0" smtClean="0"/>
              <a:t> </a:t>
            </a:r>
            <a:r>
              <a:rPr lang="fa-IR" dirty="0"/>
              <a:t>از جاوا </a:t>
            </a:r>
            <a:r>
              <a:rPr lang="fa-IR" dirty="0" smtClean="0"/>
              <a:t>5 </a:t>
            </a:r>
          </a:p>
          <a:p>
            <a:pPr lvl="1"/>
            <a:r>
              <a:rPr lang="fa-IR" dirty="0" smtClean="0"/>
              <a:t>که </a:t>
            </a:r>
            <a:r>
              <a:rPr lang="fa-IR" dirty="0"/>
              <a:t>ساختارهای مهمی مانند </a:t>
            </a:r>
            <a:r>
              <a:rPr lang="en-US" dirty="0"/>
              <a:t>Generic</a:t>
            </a:r>
            <a:r>
              <a:rPr lang="fa-IR" dirty="0"/>
              <a:t> و </a:t>
            </a:r>
            <a:r>
              <a:rPr lang="en-US" dirty="0"/>
              <a:t>Annotation</a:t>
            </a:r>
            <a:r>
              <a:rPr lang="fa-IR" dirty="0"/>
              <a:t> را </a:t>
            </a:r>
            <a:r>
              <a:rPr lang="fa-IR" dirty="0" smtClean="0"/>
              <a:t>معرفی </a:t>
            </a:r>
            <a:r>
              <a:rPr lang="fa-IR" dirty="0"/>
              <a:t>کرد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endParaRPr lang="fa-IR" dirty="0" smtClean="0"/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700" dirty="0" smtClean="0"/>
              <a:t>برنامه‌نويس به‌جای </a:t>
            </a:r>
            <a:r>
              <a:rPr lang="fa-IR" sz="2700" b="1" dirty="0" smtClean="0"/>
              <a:t>چگونگی </a:t>
            </a:r>
            <a:r>
              <a:rPr lang="fa-IR" sz="2700" b="1" dirty="0"/>
              <a:t>انجام </a:t>
            </a:r>
            <a:r>
              <a:rPr lang="fa-IR" sz="2700" b="1" dirty="0" smtClean="0"/>
              <a:t>کار</a:t>
            </a:r>
            <a:r>
              <a:rPr lang="fa-IR" sz="2700" dirty="0" smtClean="0"/>
              <a:t>، می‌تواند فقط </a:t>
            </a:r>
            <a:r>
              <a:rPr lang="fa-IR" sz="2700" b="1" dirty="0" smtClean="0"/>
              <a:t>هدف کار</a:t>
            </a:r>
            <a:r>
              <a:rPr lang="fa-IR" sz="2700" dirty="0" smtClean="0"/>
              <a:t> را توصیف کند</a:t>
            </a:r>
          </a:p>
          <a:p>
            <a:pPr lvl="1" algn="l" rtl="0"/>
            <a:r>
              <a:rPr lang="en-US" dirty="0" smtClean="0"/>
              <a:t>“</a:t>
            </a:r>
            <a:r>
              <a:rPr lang="en-US" b="1" dirty="0"/>
              <a:t>what to do</a:t>
            </a:r>
            <a:r>
              <a:rPr lang="en-US" dirty="0"/>
              <a:t>” instead of “</a:t>
            </a:r>
            <a:r>
              <a:rPr lang="en-US" b="1" dirty="0"/>
              <a:t>how to do</a:t>
            </a:r>
            <a:r>
              <a:rPr lang="en-US" dirty="0" smtClean="0"/>
              <a:t>”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122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قطعه‌برنامه‌ای</a:t>
            </a:r>
            <a:r>
              <a:rPr lang="fa-IR" dirty="0" smtClean="0"/>
              <a:t> </a:t>
            </a:r>
            <a:r>
              <a:rPr lang="fa-IR" dirty="0" err="1" smtClean="0"/>
              <a:t>بنوسید</a:t>
            </a:r>
            <a:r>
              <a:rPr lang="fa-IR" dirty="0" smtClean="0"/>
              <a:t> که:</a:t>
            </a:r>
          </a:p>
          <a:p>
            <a:pPr lvl="1"/>
            <a:r>
              <a:rPr lang="fa-IR" dirty="0" smtClean="0"/>
              <a:t>از مجموعه کارمندان شرکت (</a:t>
            </a:r>
            <a:r>
              <a:rPr lang="en-US" dirty="0" smtClean="0"/>
              <a:t>List&lt;Employee&gt;</a:t>
            </a:r>
            <a:r>
              <a:rPr lang="fa-IR" dirty="0" smtClean="0"/>
              <a:t>) </a:t>
            </a:r>
          </a:p>
          <a:p>
            <a:pPr lvl="1"/>
            <a:r>
              <a:rPr lang="fa-IR" dirty="0" smtClean="0"/>
              <a:t>از میان </a:t>
            </a:r>
            <a:r>
              <a:rPr lang="fa-IR" dirty="0"/>
              <a:t>کسانی که متأهل هستند و حقوقشان کمتر از 1000 </a:t>
            </a:r>
            <a:r>
              <a:rPr lang="fa-IR" dirty="0" smtClean="0"/>
              <a:t>است</a:t>
            </a:r>
          </a:p>
          <a:p>
            <a:pPr lvl="1"/>
            <a:r>
              <a:rPr lang="fa-IR" dirty="0" smtClean="0"/>
              <a:t>نام 10 نفر اول را به ترتیب حقوق (از کم به زیاد) چاپ کند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7848600" cy="2677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List&lt;Employee&gt;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.filter(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isMarried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.filter(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&lt;1000)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.sorted((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.limit(10)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4160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 برای جویبار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تمرين </a:t>
            </a:r>
            <a:r>
              <a:rPr lang="en-US" dirty="0" smtClean="0"/>
              <a:t>map-reduce</a:t>
            </a:r>
            <a:r>
              <a:rPr lang="fa-IR" dirty="0" smtClean="0"/>
              <a:t> : </a:t>
            </a:r>
          </a:p>
          <a:p>
            <a:pPr lvl="1"/>
            <a:r>
              <a:rPr lang="fa-IR" dirty="0" smtClean="0"/>
              <a:t>فرض کنید یک مجموعه (</a:t>
            </a:r>
            <a:r>
              <a:rPr lang="en-US" dirty="0" smtClean="0"/>
              <a:t>set</a:t>
            </a:r>
            <a:r>
              <a:rPr lang="fa-IR" dirty="0" smtClean="0"/>
              <a:t>) از رشته‌ها داریم</a:t>
            </a:r>
          </a:p>
          <a:p>
            <a:pPr lvl="1"/>
            <a:r>
              <a:rPr lang="fa-IR" dirty="0" smtClean="0"/>
              <a:t>می‌خواهیم مجمول طول رشته‌ها را حساب کنیم</a:t>
            </a:r>
          </a:p>
          <a:p>
            <a:pPr lvl="1"/>
            <a:r>
              <a:rPr lang="fa-IR" dirty="0" smtClean="0"/>
              <a:t>ابتدا </a:t>
            </a:r>
            <a:r>
              <a:rPr lang="en-US" dirty="0" smtClean="0"/>
              <a:t>map</a:t>
            </a:r>
            <a:r>
              <a:rPr lang="fa-IR" dirty="0" smtClean="0"/>
              <a:t> و سپس </a:t>
            </a:r>
            <a:r>
              <a:rPr lang="en-US" dirty="0" smtClean="0"/>
              <a:t>reduce</a:t>
            </a:r>
            <a:r>
              <a:rPr lang="fa-IR" dirty="0" smtClean="0"/>
              <a:t> می‌کنیم</a:t>
            </a:r>
          </a:p>
          <a:p>
            <a:pPr lvl="1"/>
            <a:r>
              <a:rPr lang="fa-IR" dirty="0" smtClean="0"/>
              <a:t>راه ساده‌تری هم هست، ولی این الگو برای اجرای همروند مناسب است</a:t>
            </a:r>
          </a:p>
          <a:p>
            <a:r>
              <a:rPr lang="fa-IR" dirty="0" smtClean="0"/>
              <a:t>تغییرات بعدی:</a:t>
            </a:r>
          </a:p>
          <a:p>
            <a:pPr lvl="1"/>
            <a:r>
              <a:rPr lang="fa-IR" dirty="0" smtClean="0"/>
              <a:t>فقط رشته‌هایی پردازش شوند که با </a:t>
            </a:r>
            <a:r>
              <a:rPr lang="en-US" dirty="0" smtClean="0"/>
              <a:t>log</a:t>
            </a:r>
            <a:r>
              <a:rPr lang="fa-IR" dirty="0" smtClean="0"/>
              <a:t> شروع می‌شوند (</a:t>
            </a:r>
            <a:r>
              <a:rPr lang="en-US" dirty="0" smtClean="0"/>
              <a:t>filter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فقط ده رشته اول که طول بیشتری دارند پردازش شوند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 جویبار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بازه‌ای</a:t>
            </a:r>
            <a:r>
              <a:rPr lang="fa-IR" dirty="0" smtClean="0"/>
              <a:t> از اعداد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واسط‌هایی</a:t>
            </a:r>
            <a:r>
              <a:rPr lang="fa-IR" dirty="0" smtClean="0"/>
              <a:t> مانند </a:t>
            </a:r>
            <a:r>
              <a:rPr lang="en-US" dirty="0" err="1" smtClean="0"/>
              <a:t>IntStream</a:t>
            </a:r>
            <a:r>
              <a:rPr lang="fa-IR" dirty="0" smtClean="0"/>
              <a:t> و </a:t>
            </a:r>
            <a:r>
              <a:rPr lang="en-US" dirty="0" err="1" smtClean="0"/>
              <a:t>LongStream</a:t>
            </a:r>
            <a:r>
              <a:rPr lang="fa-IR" dirty="0" smtClean="0"/>
              <a:t> وجود دارند</a:t>
            </a:r>
          </a:p>
          <a:p>
            <a:r>
              <a:rPr lang="fa-IR" dirty="0" smtClean="0"/>
              <a:t>که </a:t>
            </a:r>
            <a:r>
              <a:rPr lang="fa-IR" dirty="0" err="1" smtClean="0"/>
              <a:t>می‌توانند</a:t>
            </a:r>
            <a:r>
              <a:rPr lang="fa-IR" dirty="0" smtClean="0"/>
              <a:t> بازه (</a:t>
            </a:r>
            <a:r>
              <a:rPr lang="en-US" dirty="0" smtClean="0"/>
              <a:t>range</a:t>
            </a:r>
            <a:r>
              <a:rPr lang="fa-IR" dirty="0" smtClean="0"/>
              <a:t>) اعداد ایجاد کنند</a:t>
            </a:r>
          </a:p>
          <a:p>
            <a:r>
              <a:rPr lang="fa-IR" dirty="0" smtClean="0"/>
              <a:t>با انواع اولیه کار </a:t>
            </a:r>
            <a:r>
              <a:rPr lang="fa-IR" dirty="0" err="1" smtClean="0"/>
              <a:t>می‌کنند</a:t>
            </a:r>
            <a:r>
              <a:rPr lang="fa-IR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fa-IR" dirty="0" smtClean="0"/>
              <a:t> به جای </a:t>
            </a:r>
            <a:r>
              <a:rPr lang="en-US" dirty="0" smtClean="0"/>
              <a:t>Integer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en-US" dirty="0" smtClean="0"/>
              <a:t>long</a:t>
            </a:r>
            <a:r>
              <a:rPr lang="fa-IR" dirty="0" smtClean="0"/>
              <a:t> به جای </a:t>
            </a:r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4293513"/>
            <a:ext cx="86868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oneTo19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(1, 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oneTo20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rangeClosed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(1, 20);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5486400"/>
            <a:ext cx="67056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oneTo19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.forEach(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oneTo20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.forEach(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10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ایجاد </a:t>
            </a:r>
            <a:r>
              <a:rPr lang="fa-IR" dirty="0" err="1" smtClean="0"/>
              <a:t>دنباله‌ای</a:t>
            </a:r>
            <a:r>
              <a:rPr lang="fa-IR" dirty="0" smtClean="0"/>
              <a:t> از مقادیر با کمک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با کمک امکان </a:t>
            </a:r>
            <a:r>
              <a:rPr lang="en-US" dirty="0" smtClean="0"/>
              <a:t>iterate</a:t>
            </a:r>
            <a:r>
              <a:rPr lang="fa-IR" dirty="0" smtClean="0"/>
              <a:t> </a:t>
            </a:r>
            <a:r>
              <a:rPr lang="fa-IR" dirty="0" err="1" smtClean="0"/>
              <a:t>می‌توانیم</a:t>
            </a:r>
            <a:r>
              <a:rPr lang="fa-IR" dirty="0" smtClean="0"/>
              <a:t> </a:t>
            </a:r>
            <a:r>
              <a:rPr lang="fa-IR" dirty="0" err="1" smtClean="0"/>
              <a:t>دنباله‌ای</a:t>
            </a:r>
            <a:r>
              <a:rPr lang="fa-IR" dirty="0" smtClean="0"/>
              <a:t> از مقادیر را </a:t>
            </a:r>
            <a:r>
              <a:rPr lang="fa-IR" b="1" dirty="0" smtClean="0"/>
              <a:t>توصیف کنیم</a:t>
            </a:r>
            <a:endParaRPr lang="en-US" b="1" dirty="0" smtClean="0"/>
          </a:p>
          <a:p>
            <a:endParaRPr lang="en-US" b="1" dirty="0"/>
          </a:p>
          <a:p>
            <a:endParaRPr lang="fa-IR" b="1" dirty="0"/>
          </a:p>
          <a:p>
            <a:r>
              <a:rPr lang="fa-IR" dirty="0" smtClean="0"/>
              <a:t>پارامتر اول </a:t>
            </a:r>
            <a:r>
              <a:rPr lang="en-US" dirty="0" smtClean="0"/>
              <a:t>iterate</a:t>
            </a:r>
            <a:r>
              <a:rPr lang="fa-IR" dirty="0" smtClean="0"/>
              <a:t> : اولین عضو دنباله</a:t>
            </a:r>
          </a:p>
          <a:p>
            <a:r>
              <a:rPr lang="fa-IR" dirty="0" smtClean="0"/>
              <a:t>پارامتر دوم: یک </a:t>
            </a:r>
            <a:r>
              <a:rPr lang="en-US" dirty="0" err="1" smtClean="0"/>
              <a:t>UnaryOperator</a:t>
            </a:r>
            <a:endParaRPr lang="fa-IR" dirty="0" smtClean="0"/>
          </a:p>
          <a:p>
            <a:pPr lvl="1"/>
            <a:r>
              <a:rPr lang="fa-IR" dirty="0" smtClean="0"/>
              <a:t>که نحوه ایجاد هر عضو بعدی از عضو قبلی را مشخص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نکته: متد </a:t>
            </a:r>
            <a:r>
              <a:rPr lang="en-US" dirty="0" smtClean="0"/>
              <a:t>iterate</a:t>
            </a:r>
            <a:r>
              <a:rPr lang="fa-IR" dirty="0" smtClean="0"/>
              <a:t> یک جویبار بینهایت </a:t>
            </a:r>
            <a:r>
              <a:rPr lang="fa-IR" dirty="0" err="1" smtClean="0"/>
              <a:t>می‌سازد</a:t>
            </a:r>
            <a:endParaRPr lang="fa-IR" dirty="0" smtClean="0"/>
          </a:p>
          <a:p>
            <a:pPr lvl="1"/>
            <a:r>
              <a:rPr lang="fa-IR" dirty="0" smtClean="0"/>
              <a:t>با کمک </a:t>
            </a:r>
            <a:r>
              <a:rPr lang="en-US" dirty="0" smtClean="0"/>
              <a:t>limit</a:t>
            </a:r>
            <a:r>
              <a:rPr lang="fa-IR" dirty="0" smtClean="0"/>
              <a:t> تعداد اعضای دنباله که قرار است پردازش شوند، محدود شود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6172200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2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iterate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6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6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 + 2)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.limit(10)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52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روش‌های</a:t>
            </a:r>
            <a:r>
              <a:rPr lang="fa-IR" dirty="0" smtClean="0"/>
              <a:t> دیگر ساخت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sz="3500" dirty="0" err="1" smtClean="0"/>
              <a:t>جویباری</a:t>
            </a:r>
            <a:r>
              <a:rPr lang="fa-IR" sz="3500" dirty="0" smtClean="0"/>
              <a:t> از مقادیر</a:t>
            </a:r>
          </a:p>
          <a:p>
            <a:pPr marL="0" indent="0" algn="l" rtl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Stream&lt;String&gt; </a:t>
            </a:r>
            <a:r>
              <a:rPr lang="en-US" sz="2700" dirty="0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2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2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sz="2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r"/>
            <a:r>
              <a:rPr lang="fa-IR" sz="3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ساخت جویبار بر روی آرایه</a:t>
            </a:r>
          </a:p>
          <a:p>
            <a:pPr marL="0" indent="0" algn="l" rtl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27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27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7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7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 rtl="0">
              <a:buNone/>
            </a:pP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7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/>
            <a:r>
              <a:rPr lang="fa-IR" sz="3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جویبار بر روی فایل</a:t>
            </a:r>
          </a:p>
          <a:p>
            <a:pPr marL="0" indent="0" algn="l" rtl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Stream&lt;String&gt; </a:t>
            </a:r>
            <a:r>
              <a:rPr lang="en-US" sz="2700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2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lines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i="1" dirty="0">
                <a:solidFill>
                  <a:srgbClr val="2A00FF"/>
                </a:solidFill>
                <a:latin typeface="Consolas" panose="020B0609020204030204" pitchFamily="49" charset="0"/>
              </a:rPr>
              <a:t>"data.txt"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r"/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/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این برنامه چه </a:t>
            </a:r>
            <a:r>
              <a:rPr lang="fa-IR" dirty="0" err="1" smtClean="0"/>
              <a:t>می‌کند</a:t>
            </a:r>
            <a:r>
              <a:rPr lang="fa-IR" dirty="0" smtClean="0"/>
              <a:t>؟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fa-IR" dirty="0" smtClean="0"/>
              <a:t>اعداد اول بازه دو تا 100 را چاپ </a:t>
            </a:r>
            <a:r>
              <a:rPr lang="fa-IR" dirty="0" err="1" smtClean="0"/>
              <a:t>می‌کند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1336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(2, 100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28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.filter(</a:t>
            </a:r>
            <a:endParaRPr lang="fa-IR" sz="28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a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IntStream.range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- 1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28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noneMatch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== 0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28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1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چرا جاوا 8 نسخه مهمی است</a:t>
            </a:r>
            <a:r>
              <a:rPr lang="fa-IR" dirty="0" smtClean="0"/>
              <a:t>؟ (ادامه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/>
              <a:t>برنامه‌نویس جاوا 8 ، </a:t>
            </a:r>
            <a:r>
              <a:rPr lang="fa-IR" dirty="0" smtClean="0"/>
              <a:t>می‌تواند به صورت «</a:t>
            </a:r>
            <a:r>
              <a:rPr lang="fa-IR" b="1" dirty="0" smtClean="0"/>
              <a:t>تابعی» </a:t>
            </a:r>
            <a:r>
              <a:rPr lang="fa-IR" dirty="0" smtClean="0"/>
              <a:t>بیاندیشد</a:t>
            </a:r>
            <a:endParaRPr lang="fa-IR" dirty="0"/>
          </a:p>
          <a:p>
            <a:pPr lvl="1" algn="l" rtl="0"/>
            <a:r>
              <a:rPr lang="en-US" dirty="0"/>
              <a:t>Functional Programming</a:t>
            </a:r>
          </a:p>
          <a:p>
            <a:pPr lvl="1" algn="l" rtl="0"/>
            <a:r>
              <a:rPr lang="en-US" dirty="0"/>
              <a:t>Thinking Functional</a:t>
            </a:r>
          </a:p>
          <a:p>
            <a:r>
              <a:rPr lang="fa-IR" dirty="0"/>
              <a:t>این تغییر، در عمر جاوا </a:t>
            </a:r>
            <a:r>
              <a:rPr lang="fa-IR" dirty="0" err="1"/>
              <a:t>بی‌سابقه</a:t>
            </a:r>
            <a:r>
              <a:rPr lang="fa-IR" dirty="0"/>
              <a:t> </a:t>
            </a:r>
            <a:r>
              <a:rPr lang="fa-IR" dirty="0" smtClean="0"/>
              <a:t>است</a:t>
            </a:r>
          </a:p>
          <a:p>
            <a:pPr lvl="1"/>
            <a:r>
              <a:rPr lang="fa-IR" dirty="0" err="1" smtClean="0"/>
              <a:t>برنامه‌نویس</a:t>
            </a:r>
            <a:r>
              <a:rPr lang="fa-IR" dirty="0" smtClean="0"/>
              <a:t> </a:t>
            </a:r>
            <a:r>
              <a:rPr lang="fa-IR" dirty="0"/>
              <a:t>جاوا عادت کرده که </a:t>
            </a:r>
            <a:r>
              <a:rPr lang="fa-IR" dirty="0" err="1"/>
              <a:t>شیء‌گرا</a:t>
            </a:r>
            <a:r>
              <a:rPr lang="fa-IR" dirty="0"/>
              <a:t> فکر کند</a:t>
            </a:r>
          </a:p>
          <a:p>
            <a:r>
              <a:rPr lang="fa-IR" dirty="0"/>
              <a:t>جاوا 8 کتابخانه و </a:t>
            </a:r>
            <a:r>
              <a:rPr lang="en-US" dirty="0"/>
              <a:t>API</a:t>
            </a:r>
            <a:r>
              <a:rPr lang="fa-IR" dirty="0"/>
              <a:t> زبان را گسترش داده و تقویت کرده است</a:t>
            </a:r>
          </a:p>
          <a:p>
            <a:pPr lvl="1"/>
            <a:r>
              <a:rPr lang="fa-IR" dirty="0"/>
              <a:t>نیاز به </a:t>
            </a:r>
            <a:r>
              <a:rPr lang="fa-IR" dirty="0" err="1"/>
              <a:t>کتابخانه‌های</a:t>
            </a:r>
            <a:r>
              <a:rPr lang="fa-IR" dirty="0"/>
              <a:t> کمکی </a:t>
            </a:r>
            <a:r>
              <a:rPr lang="fa-IR" dirty="0" smtClean="0"/>
              <a:t>(مثل </a:t>
            </a:r>
            <a:r>
              <a:rPr lang="en-US" dirty="0" smtClean="0"/>
              <a:t>Apache Commons</a:t>
            </a:r>
            <a:r>
              <a:rPr lang="fa-IR" dirty="0" smtClean="0"/>
              <a:t>) </a:t>
            </a:r>
            <a:r>
              <a:rPr lang="fa-IR" dirty="0"/>
              <a:t>کمتر </a:t>
            </a:r>
            <a:r>
              <a:rPr lang="fa-IR" dirty="0" err="1"/>
              <a:t>می‌شود</a:t>
            </a:r>
            <a:endParaRPr lang="fa-IR" dirty="0"/>
          </a:p>
          <a:p>
            <a:r>
              <a:rPr lang="fa-IR" dirty="0" smtClean="0"/>
              <a:t>با </a:t>
            </a:r>
            <a:r>
              <a:rPr lang="fa-IR" dirty="0"/>
              <a:t>معرفی جاوا 8 ، دستخط </a:t>
            </a:r>
            <a:r>
              <a:rPr lang="fa-IR" dirty="0" err="1"/>
              <a:t>برنامه‌نویسی</a:t>
            </a:r>
            <a:r>
              <a:rPr lang="fa-IR" dirty="0"/>
              <a:t> جاوا به مرور تغییر خواهد </a:t>
            </a:r>
            <a:r>
              <a:rPr lang="fa-IR" dirty="0" smtClean="0"/>
              <a:t>کرد</a:t>
            </a:r>
          </a:p>
          <a:p>
            <a:pPr lvl="1"/>
            <a:r>
              <a:rPr lang="fa-IR" dirty="0" smtClean="0"/>
              <a:t>اگر دانش جاوا 8 نداشته باشیم، </a:t>
            </a:r>
            <a:r>
              <a:rPr lang="fa-IR" dirty="0" err="1" smtClean="0"/>
              <a:t>بسياری</a:t>
            </a:r>
            <a:r>
              <a:rPr lang="fa-IR" dirty="0" smtClean="0"/>
              <a:t> از کدها را نخواهیم فهمید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جویبارهای موازی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جویبارهای موازی (</a:t>
            </a:r>
            <a:r>
              <a:rPr lang="en-US" dirty="0" smtClean="0"/>
              <a:t>Parallel Streams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800" dirty="0" smtClean="0"/>
              <a:t>با کمک متد </a:t>
            </a:r>
            <a:r>
              <a:rPr lang="en-US" sz="2800" dirty="0" smtClean="0"/>
              <a:t>parallel</a:t>
            </a:r>
          </a:p>
          <a:p>
            <a:r>
              <a:rPr lang="fa-IR" sz="2800" dirty="0" smtClean="0"/>
              <a:t> عملیات مختلف به صورت موازی بر روی جویبار اجرا </a:t>
            </a:r>
            <a:r>
              <a:rPr lang="fa-IR" sz="2800" dirty="0" err="1" smtClean="0"/>
              <a:t>می‌شوند</a:t>
            </a:r>
            <a:endParaRPr lang="fa-IR" sz="2800" dirty="0" smtClean="0"/>
          </a:p>
          <a:p>
            <a:pPr marL="0" indent="0" algn="l" rtl="0">
              <a:buNone/>
            </a:pPr>
            <a:r>
              <a:rPr lang="en-US" sz="2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parallel()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.sorted().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800" dirty="0" smtClean="0"/>
              <a:t>به این ترتیب: </a:t>
            </a:r>
            <a:r>
              <a:rPr lang="fa-IR" sz="2800" dirty="0"/>
              <a:t>نیازی به ایجاد دستی </a:t>
            </a:r>
            <a:r>
              <a:rPr lang="en-US" sz="2800" dirty="0"/>
              <a:t>thread</a:t>
            </a:r>
            <a:r>
              <a:rPr lang="fa-IR" sz="2800" dirty="0"/>
              <a:t> ها نیست</a:t>
            </a:r>
          </a:p>
          <a:p>
            <a:r>
              <a:rPr lang="fa-IR" sz="2800" dirty="0" smtClean="0"/>
              <a:t>هم عملیات </a:t>
            </a:r>
            <a:r>
              <a:rPr lang="en-US" sz="2800" dirty="0" smtClean="0"/>
              <a:t>sort</a:t>
            </a:r>
            <a:r>
              <a:rPr lang="fa-IR" sz="2800" dirty="0" smtClean="0"/>
              <a:t> و هم </a:t>
            </a:r>
            <a:r>
              <a:rPr lang="en-US" sz="2800" dirty="0" err="1" smtClean="0"/>
              <a:t>forEach</a:t>
            </a:r>
            <a:r>
              <a:rPr lang="fa-IR" sz="2800" dirty="0" smtClean="0"/>
              <a:t> به صورت موازی انجام </a:t>
            </a:r>
            <a:r>
              <a:rPr lang="fa-IR" sz="2800" dirty="0" err="1" smtClean="0"/>
              <a:t>می‌شود</a:t>
            </a:r>
            <a:r>
              <a:rPr lang="fa-IR" sz="2800" dirty="0" smtClean="0"/>
              <a:t> (</a:t>
            </a:r>
            <a:r>
              <a:rPr lang="en-US" sz="2800" dirty="0"/>
              <a:t>multi-thread</a:t>
            </a:r>
            <a:r>
              <a:rPr lang="fa-IR" sz="2800" dirty="0"/>
              <a:t>)</a:t>
            </a:r>
            <a:endParaRPr lang="fa-IR" dirty="0" smtClean="0"/>
          </a:p>
          <a:p>
            <a:r>
              <a:rPr lang="fa-IR" sz="2800" dirty="0" smtClean="0"/>
              <a:t>این که متد </a:t>
            </a:r>
            <a:r>
              <a:rPr lang="en-US" sz="2800" dirty="0" smtClean="0"/>
              <a:t>parallel</a:t>
            </a:r>
            <a:r>
              <a:rPr lang="fa-IR" sz="2800" dirty="0" smtClean="0"/>
              <a:t> در کجا فراخوانی شده مهم نیست</a:t>
            </a:r>
          </a:p>
        </p:txBody>
      </p:sp>
    </p:spTree>
    <p:extLst>
      <p:ext uri="{BB962C8B-B14F-4D97-AF65-F5344CB8AC3E}">
        <p14:creationId xmlns:p14="http://schemas.microsoft.com/office/powerpoint/2010/main" val="1336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جویبارهای</a:t>
            </a:r>
            <a:r>
              <a:rPr lang="fa-IR" dirty="0" smtClean="0"/>
              <a:t> موازی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دنباله اعضا را به چند بخش تقسیم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و هر بخش در یک </a:t>
            </a:r>
            <a:r>
              <a:rPr lang="en-US" dirty="0" smtClean="0"/>
              <a:t>thread</a:t>
            </a:r>
            <a:r>
              <a:rPr lang="fa-IR" dirty="0" smtClean="0"/>
              <a:t> مجزا پردازش </a:t>
            </a:r>
            <a:r>
              <a:rPr lang="fa-IR" dirty="0" err="1" smtClean="0"/>
              <a:t>می‌شود</a:t>
            </a:r>
            <a:endParaRPr lang="en-US" dirty="0" smtClean="0"/>
          </a:p>
          <a:p>
            <a:r>
              <a:rPr lang="fa-IR" dirty="0" smtClean="0"/>
              <a:t>به صورت </a:t>
            </a:r>
            <a:r>
              <a:rPr lang="fa-IR" dirty="0" err="1" smtClean="0"/>
              <a:t>پیش‌فرض</a:t>
            </a:r>
            <a:r>
              <a:rPr lang="fa-IR" dirty="0" smtClean="0"/>
              <a:t>، به </a:t>
            </a:r>
            <a:r>
              <a:rPr lang="fa-IR" dirty="0"/>
              <a:t>تعداد </a:t>
            </a:r>
            <a:r>
              <a:rPr lang="fa-IR" dirty="0" err="1"/>
              <a:t>هسته‌های</a:t>
            </a:r>
            <a:r>
              <a:rPr lang="fa-IR" dirty="0"/>
              <a:t> </a:t>
            </a:r>
            <a:r>
              <a:rPr lang="fa-IR" dirty="0" err="1"/>
              <a:t>پردازشی</a:t>
            </a:r>
            <a:r>
              <a:rPr lang="fa-IR" dirty="0"/>
              <a:t> </a:t>
            </a:r>
            <a:r>
              <a:rPr lang="en-US" dirty="0" smtClean="0"/>
              <a:t>thread</a:t>
            </a:r>
            <a:r>
              <a:rPr lang="fa-IR" dirty="0" smtClean="0"/>
              <a:t> </a:t>
            </a:r>
            <a:r>
              <a:rPr lang="fa-IR" dirty="0" err="1" smtClean="0"/>
              <a:t>می‌سازد</a:t>
            </a:r>
            <a:endParaRPr lang="fa-IR" dirty="0"/>
          </a:p>
          <a:p>
            <a:r>
              <a:rPr lang="fa-IR" dirty="0" smtClean="0"/>
              <a:t>نکته</a:t>
            </a:r>
            <a:r>
              <a:rPr lang="fa-IR" dirty="0"/>
              <a:t>: </a:t>
            </a:r>
            <a:endParaRPr lang="fa-IR" dirty="0" smtClean="0"/>
          </a:p>
          <a:p>
            <a:pPr lvl="1"/>
            <a:r>
              <a:rPr lang="fa-IR" dirty="0"/>
              <a:t>امکانات </a:t>
            </a:r>
            <a:r>
              <a:rPr lang="fa-IR" dirty="0" smtClean="0"/>
              <a:t>جدید جاوا از نسخه 5 </a:t>
            </a:r>
            <a:r>
              <a:rPr lang="fa-IR" dirty="0"/>
              <a:t>به </a:t>
            </a:r>
            <a:r>
              <a:rPr lang="fa-IR" dirty="0" smtClean="0"/>
              <a:t>بعد</a:t>
            </a:r>
          </a:p>
          <a:p>
            <a:pPr lvl="1"/>
            <a:r>
              <a:rPr lang="fa-IR" dirty="0" smtClean="0"/>
              <a:t>برای </a:t>
            </a:r>
            <a:r>
              <a:rPr lang="fa-IR" dirty="0"/>
              <a:t>تسهیل و </a:t>
            </a:r>
            <a:r>
              <a:rPr lang="fa-IR" dirty="0" err="1"/>
              <a:t>کم‌خطر</a:t>
            </a:r>
            <a:r>
              <a:rPr lang="fa-IR" dirty="0"/>
              <a:t> شدن </a:t>
            </a:r>
            <a:r>
              <a:rPr lang="fa-IR" dirty="0" err="1"/>
              <a:t>برنامه‌نویسی</a:t>
            </a:r>
            <a:r>
              <a:rPr lang="fa-IR" dirty="0"/>
              <a:t> </a:t>
            </a:r>
            <a:r>
              <a:rPr lang="fa-IR" dirty="0" err="1"/>
              <a:t>همروند</a:t>
            </a:r>
            <a:r>
              <a:rPr lang="fa-IR" dirty="0"/>
              <a:t> </a:t>
            </a:r>
            <a:endParaRPr lang="fa-IR" dirty="0" smtClean="0"/>
          </a:p>
          <a:p>
            <a:pPr lvl="1" algn="l" rtl="0"/>
            <a:r>
              <a:rPr lang="en-US" dirty="0" smtClean="0"/>
              <a:t>Java 5: Thread Pools, Concurrent Collections</a:t>
            </a:r>
          </a:p>
          <a:p>
            <a:pPr lvl="1" algn="l" rtl="0"/>
            <a:r>
              <a:rPr lang="en-US" dirty="0" smtClean="0"/>
              <a:t>Java 7: Fork/Join Framework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3352800"/>
            <a:ext cx="2596243" cy="16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دقت به نحوه استفاده از </a:t>
            </a:r>
            <a:r>
              <a:rPr lang="fa-IR" dirty="0" err="1" smtClean="0"/>
              <a:t>جویبارهای</a:t>
            </a:r>
            <a:r>
              <a:rPr lang="fa-IR" dirty="0" smtClean="0"/>
              <a:t> موازی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استفاده از جویبار موازی، </a:t>
            </a:r>
            <a:r>
              <a:rPr lang="fa-IR" dirty="0" err="1" smtClean="0"/>
              <a:t>بسيار</a:t>
            </a:r>
            <a:r>
              <a:rPr lang="fa-IR" dirty="0" smtClean="0"/>
              <a:t> ساده و </a:t>
            </a:r>
            <a:r>
              <a:rPr lang="fa-IR" dirty="0" err="1" smtClean="0"/>
              <a:t>وسوسه‌برانگیز</a:t>
            </a:r>
            <a:r>
              <a:rPr lang="fa-IR" dirty="0" smtClean="0"/>
              <a:t> است</a:t>
            </a:r>
          </a:p>
          <a:p>
            <a:r>
              <a:rPr lang="fa-IR" dirty="0" smtClean="0"/>
              <a:t>اما </a:t>
            </a:r>
            <a:r>
              <a:rPr lang="fa-IR" dirty="0"/>
              <a:t>استفاده نامناسب از جویبار موازی </a:t>
            </a:r>
            <a:r>
              <a:rPr lang="fa-IR" dirty="0" smtClean="0"/>
              <a:t>ممکن است</a:t>
            </a:r>
            <a:r>
              <a:rPr lang="fa-IR" dirty="0"/>
              <a:t>:</a:t>
            </a:r>
            <a:endParaRPr lang="fa-IR" dirty="0" smtClean="0"/>
          </a:p>
          <a:p>
            <a:pPr lvl="1"/>
            <a:r>
              <a:rPr lang="fa-IR" sz="3200" dirty="0" smtClean="0"/>
              <a:t>موجب کاهش کارایی شود</a:t>
            </a:r>
          </a:p>
          <a:p>
            <a:pPr lvl="1"/>
            <a:r>
              <a:rPr lang="fa-IR" sz="3200" dirty="0" smtClean="0"/>
              <a:t>نتایج اشتباه به بار آورد</a:t>
            </a:r>
          </a:p>
          <a:p>
            <a:r>
              <a:rPr lang="fa-IR" sz="3600" dirty="0" smtClean="0"/>
              <a:t>در استفاده از </a:t>
            </a:r>
            <a:r>
              <a:rPr lang="en-US" sz="3600" dirty="0" smtClean="0"/>
              <a:t>parallel()</a:t>
            </a:r>
            <a:r>
              <a:rPr lang="fa-IR" sz="3600" dirty="0" smtClean="0"/>
              <a:t> برای جویبارها باید دقت کنیم</a:t>
            </a:r>
            <a:endParaRPr lang="fa-IR" sz="3600" dirty="0"/>
          </a:p>
          <a:p>
            <a:pPr lvl="1"/>
            <a:endParaRPr lang="fa-IR" sz="3200" dirty="0" smtClean="0"/>
          </a:p>
          <a:p>
            <a:endParaRPr lang="fa-I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کاهش کارایی جویبار موازی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کد </a:t>
            </a:r>
            <a:r>
              <a:rPr lang="fa-IR" dirty="0" err="1" smtClean="0">
                <a:solidFill>
                  <a:prstClr val="black"/>
                </a:solidFill>
              </a:rPr>
              <a:t>زير</a:t>
            </a:r>
            <a:r>
              <a:rPr lang="fa-IR" dirty="0" smtClean="0">
                <a:solidFill>
                  <a:prstClr val="black"/>
                </a:solidFill>
              </a:rPr>
              <a:t>، مجموع اعداد یک تا </a:t>
            </a:r>
            <a:r>
              <a:rPr lang="en-US" dirty="0" smtClean="0">
                <a:solidFill>
                  <a:prstClr val="black"/>
                </a:solidFill>
              </a:rPr>
              <a:t>n</a:t>
            </a:r>
            <a:r>
              <a:rPr lang="fa-IR" dirty="0" smtClean="0">
                <a:solidFill>
                  <a:prstClr val="black"/>
                </a:solidFill>
              </a:rPr>
              <a:t> را به صورت موازی محاسبه </a:t>
            </a:r>
            <a:r>
              <a:rPr lang="fa-IR" dirty="0" err="1" smtClean="0">
                <a:solidFill>
                  <a:prstClr val="black"/>
                </a:solidFill>
              </a:rPr>
              <a:t>می‌کند</a:t>
            </a:r>
            <a:endParaRPr lang="fa-IR" dirty="0">
              <a:solidFill>
                <a:prstClr val="black"/>
              </a:solidFill>
            </a:endParaRPr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اگر </a:t>
            </a:r>
            <a:r>
              <a:rPr lang="en-US" dirty="0" smtClean="0">
                <a:solidFill>
                  <a:prstClr val="black"/>
                </a:solidFill>
              </a:rPr>
              <a:t>parallel</a:t>
            </a:r>
            <a:r>
              <a:rPr lang="fa-IR" dirty="0" smtClean="0">
                <a:solidFill>
                  <a:prstClr val="black"/>
                </a:solidFill>
              </a:rPr>
              <a:t> را فراخوانی نکنیم: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چندین برابر </a:t>
            </a:r>
            <a:r>
              <a:rPr lang="fa-IR" dirty="0" err="1" smtClean="0">
                <a:solidFill>
                  <a:prstClr val="black"/>
                </a:solidFill>
              </a:rPr>
              <a:t>سريع‌تر</a:t>
            </a:r>
            <a:r>
              <a:rPr lang="fa-IR" dirty="0" smtClean="0">
                <a:solidFill>
                  <a:prstClr val="black"/>
                </a:solidFill>
              </a:rPr>
              <a:t> </a:t>
            </a:r>
            <a:r>
              <a:rPr lang="fa-IR" dirty="0" err="1" smtClean="0">
                <a:solidFill>
                  <a:prstClr val="black"/>
                </a:solidFill>
              </a:rPr>
              <a:t>می‌شود</a:t>
            </a:r>
            <a:r>
              <a:rPr lang="fa-IR" dirty="0" smtClean="0">
                <a:solidFill>
                  <a:prstClr val="black"/>
                </a:solidFill>
              </a:rPr>
              <a:t>! 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فکر </a:t>
            </a:r>
            <a:r>
              <a:rPr lang="fa-IR" dirty="0" err="1" smtClean="0">
                <a:solidFill>
                  <a:prstClr val="black"/>
                </a:solidFill>
              </a:rPr>
              <a:t>می‌کنید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fa-IR" dirty="0" smtClean="0">
                <a:solidFill>
                  <a:prstClr val="black"/>
                </a:solidFill>
              </a:rPr>
              <a:t>چرا؟</a:t>
            </a:r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زیرا </a:t>
            </a:r>
            <a:r>
              <a:rPr lang="en-US" dirty="0" smtClean="0">
                <a:solidFill>
                  <a:prstClr val="black"/>
                </a:solidFill>
              </a:rPr>
              <a:t>iterate</a:t>
            </a:r>
            <a:r>
              <a:rPr lang="fa-IR" dirty="0" smtClean="0">
                <a:solidFill>
                  <a:prstClr val="black"/>
                </a:solidFill>
              </a:rPr>
              <a:t> ماهیتی متوالی دارد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 تقسیم دنباله به چند بخش موازی، </a:t>
            </a:r>
            <a:r>
              <a:rPr lang="fa-IR" dirty="0" err="1" smtClean="0">
                <a:solidFill>
                  <a:prstClr val="black"/>
                </a:solidFill>
              </a:rPr>
              <a:t>هزينه‌بر</a:t>
            </a:r>
            <a:r>
              <a:rPr lang="fa-IR" dirty="0" smtClean="0">
                <a:solidFill>
                  <a:prstClr val="black"/>
                </a:solidFill>
              </a:rPr>
              <a:t> و کند است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متد </a:t>
            </a:r>
            <a:r>
              <a:rPr lang="en-US" dirty="0" smtClean="0">
                <a:solidFill>
                  <a:prstClr val="black"/>
                </a:solidFill>
              </a:rPr>
              <a:t>iterate</a:t>
            </a:r>
            <a:r>
              <a:rPr lang="fa-IR" dirty="0" smtClean="0">
                <a:solidFill>
                  <a:prstClr val="black"/>
                </a:solidFill>
              </a:rPr>
              <a:t> ، برای </a:t>
            </a:r>
            <a:r>
              <a:rPr lang="fa-IR" dirty="0" err="1" smtClean="0">
                <a:solidFill>
                  <a:prstClr val="black"/>
                </a:solidFill>
              </a:rPr>
              <a:t>موازی‌سازی</a:t>
            </a:r>
            <a:r>
              <a:rPr lang="fa-IR" dirty="0" smtClean="0">
                <a:solidFill>
                  <a:prstClr val="black"/>
                </a:solidFill>
              </a:rPr>
              <a:t> مناسب نیست 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</a:rPr>
              <a:t>parallel-friendly</a:t>
            </a:r>
            <a:r>
              <a:rPr lang="fa-IR" dirty="0" smtClean="0">
                <a:solidFill>
                  <a:prstClr val="black"/>
                </a:solidFill>
              </a:rPr>
              <a:t> نیست)</a:t>
            </a:r>
            <a:endParaRPr lang="fa-IR" dirty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468940"/>
            <a:ext cx="4800600" cy="1569660"/>
          </a:xfrm>
          <a:custGeom>
            <a:avLst/>
            <a:gdLst>
              <a:gd name="connsiteX0" fmla="*/ 0 w 4800600"/>
              <a:gd name="connsiteY0" fmla="*/ 0 h 1569660"/>
              <a:gd name="connsiteX1" fmla="*/ 4800600 w 4800600"/>
              <a:gd name="connsiteY1" fmla="*/ 0 h 1569660"/>
              <a:gd name="connsiteX2" fmla="*/ 4800600 w 4800600"/>
              <a:gd name="connsiteY2" fmla="*/ 1569660 h 1569660"/>
              <a:gd name="connsiteX3" fmla="*/ 0 w 4800600"/>
              <a:gd name="connsiteY3" fmla="*/ 1569660 h 1569660"/>
              <a:gd name="connsiteX4" fmla="*/ 0 w 4800600"/>
              <a:gd name="connsiteY4" fmla="*/ 0 h 1569660"/>
              <a:gd name="connsiteX0" fmla="*/ 0 w 4800600"/>
              <a:gd name="connsiteY0" fmla="*/ 0 h 1569660"/>
              <a:gd name="connsiteX1" fmla="*/ 4800600 w 4800600"/>
              <a:gd name="connsiteY1" fmla="*/ 0 h 1569660"/>
              <a:gd name="connsiteX2" fmla="*/ 3526971 w 4800600"/>
              <a:gd name="connsiteY2" fmla="*/ 1569660 h 1569660"/>
              <a:gd name="connsiteX3" fmla="*/ 0 w 4800600"/>
              <a:gd name="connsiteY3" fmla="*/ 1569660 h 1569660"/>
              <a:gd name="connsiteX4" fmla="*/ 0 w 4800600"/>
              <a:gd name="connsiteY4" fmla="*/ 0 h 1569660"/>
              <a:gd name="connsiteX0" fmla="*/ 0 w 4800600"/>
              <a:gd name="connsiteY0" fmla="*/ 0 h 1569660"/>
              <a:gd name="connsiteX1" fmla="*/ 4800600 w 4800600"/>
              <a:gd name="connsiteY1" fmla="*/ 0 h 1569660"/>
              <a:gd name="connsiteX2" fmla="*/ 3526971 w 4800600"/>
              <a:gd name="connsiteY2" fmla="*/ 1569660 h 1569660"/>
              <a:gd name="connsiteX3" fmla="*/ 0 w 4800600"/>
              <a:gd name="connsiteY3" fmla="*/ 1569660 h 1569660"/>
              <a:gd name="connsiteX4" fmla="*/ 0 w 4800600"/>
              <a:gd name="connsiteY4" fmla="*/ 0 h 1569660"/>
              <a:gd name="connsiteX0" fmla="*/ 0 w 4800600"/>
              <a:gd name="connsiteY0" fmla="*/ 0 h 1569660"/>
              <a:gd name="connsiteX1" fmla="*/ 4800600 w 4800600"/>
              <a:gd name="connsiteY1" fmla="*/ 0 h 1569660"/>
              <a:gd name="connsiteX2" fmla="*/ 3526971 w 4800600"/>
              <a:gd name="connsiteY2" fmla="*/ 1569660 h 1569660"/>
              <a:gd name="connsiteX3" fmla="*/ 0 w 4800600"/>
              <a:gd name="connsiteY3" fmla="*/ 1569660 h 1569660"/>
              <a:gd name="connsiteX4" fmla="*/ 0 w 4800600"/>
              <a:gd name="connsiteY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1569660">
                <a:moveTo>
                  <a:pt x="0" y="0"/>
                </a:moveTo>
                <a:lnTo>
                  <a:pt x="4800600" y="0"/>
                </a:lnTo>
                <a:cubicBezTo>
                  <a:pt x="4376057" y="523220"/>
                  <a:pt x="4898571" y="752526"/>
                  <a:pt x="3526971" y="1569660"/>
                </a:cubicBezTo>
                <a:lnTo>
                  <a:pt x="0" y="15696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2400" b="1" i="1">
                <a:solidFill>
                  <a:srgbClr val="000000"/>
                </a:solidFill>
                <a:latin typeface="Consolas" panose="020B0609020204030204" pitchFamily="49" charset="0"/>
              </a:rPr>
              <a:t>iterate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(1L,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24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+1)</a:t>
            </a:r>
            <a:endParaRPr lang="fa-IR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.limit(</a:t>
            </a:r>
            <a:r>
              <a:rPr lang="en-US" sz="24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.parallel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a-IR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.reduce((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073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تجزيه‌پذیری جویبار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sz="3500" dirty="0" smtClean="0"/>
              <a:t>دیدیم </a:t>
            </a:r>
            <a:r>
              <a:rPr lang="fa-IR" sz="3500" dirty="0" err="1" smtClean="0"/>
              <a:t>موازی‌سازی</a:t>
            </a:r>
            <a:r>
              <a:rPr lang="fa-IR" sz="3500" dirty="0" smtClean="0"/>
              <a:t> </a:t>
            </a:r>
            <a:r>
              <a:rPr lang="en-US" sz="3500" dirty="0"/>
              <a:t>iterate</a:t>
            </a:r>
            <a:r>
              <a:rPr lang="fa-IR" sz="3500" dirty="0"/>
              <a:t> </a:t>
            </a:r>
            <a:r>
              <a:rPr lang="fa-IR" sz="3500" dirty="0" err="1" smtClean="0"/>
              <a:t>پرهزينه</a:t>
            </a:r>
            <a:r>
              <a:rPr lang="fa-IR" sz="3500" dirty="0" smtClean="0"/>
              <a:t> است</a:t>
            </a:r>
          </a:p>
          <a:p>
            <a:r>
              <a:rPr lang="fa-IR" sz="3500" dirty="0" err="1" smtClean="0"/>
              <a:t>زيرا</a:t>
            </a:r>
            <a:r>
              <a:rPr lang="fa-IR" sz="3500" dirty="0" smtClean="0"/>
              <a:t> تقسیم (تجزیه) اعضای این دنباله به چند بخش سخت است</a:t>
            </a:r>
          </a:p>
          <a:p>
            <a:r>
              <a:rPr lang="fa-IR" sz="3500" dirty="0" err="1" smtClean="0"/>
              <a:t>هرگاه</a:t>
            </a:r>
            <a:r>
              <a:rPr lang="fa-IR" sz="3500" dirty="0" smtClean="0"/>
              <a:t> </a:t>
            </a:r>
            <a:r>
              <a:rPr lang="fa-IR" sz="3500" dirty="0" err="1" smtClean="0"/>
              <a:t>تجزیه‌پذیری</a:t>
            </a:r>
            <a:r>
              <a:rPr lang="fa-IR" sz="3500" dirty="0" smtClean="0"/>
              <a:t> سخت باشد، </a:t>
            </a:r>
            <a:r>
              <a:rPr lang="fa-IR" sz="3500" dirty="0" err="1" smtClean="0"/>
              <a:t>موازی‌سازی</a:t>
            </a:r>
            <a:r>
              <a:rPr lang="fa-IR" sz="3500" dirty="0" smtClean="0"/>
              <a:t> کند </a:t>
            </a:r>
            <a:r>
              <a:rPr lang="fa-IR" sz="3500" dirty="0" err="1" smtClean="0"/>
              <a:t>می‌شود</a:t>
            </a:r>
            <a:endParaRPr lang="fa-IR" sz="3500" dirty="0" smtClean="0"/>
          </a:p>
          <a:p>
            <a:r>
              <a:rPr lang="fa-IR" sz="3500" dirty="0" smtClean="0"/>
              <a:t>چند مثال دیگر</a:t>
            </a:r>
          </a:p>
          <a:p>
            <a:endParaRPr lang="en-US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کارایی کدام بیشتر است؟</a:t>
            </a:r>
          </a:p>
          <a:p>
            <a:pPr algn="l" rtl="0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LongStream.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+1).parallel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a-IR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(1L,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+1).limit(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).parallel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770142"/>
              </p:ext>
            </p:extLst>
          </p:nvPr>
        </p:nvGraphicFramePr>
        <p:xfrm>
          <a:off x="228595" y="3520440"/>
          <a:ext cx="74676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038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err="1" smtClean="0">
                          <a:cs typeface="B Nazanin" panose="00000400000000000000" pitchFamily="2" charset="-78"/>
                        </a:rPr>
                        <a:t>تجزیه‌پذیری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عالی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err="1" smtClean="0">
                          <a:cs typeface="B Nazanin" panose="00000400000000000000" pitchFamily="2" charset="-78"/>
                        </a:rPr>
                        <a:t>تجزيه‌پذیری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خوب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err="1" smtClean="0">
                          <a:cs typeface="B Nazanin" panose="00000400000000000000" pitchFamily="2" charset="-78"/>
                        </a:rPr>
                        <a:t>تجزیه‌پذیری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ضعیف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3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cs typeface="B Nazanin" panose="00000400000000000000" pitchFamily="2" charset="-78"/>
                        </a:rPr>
                        <a:t>ArrayList</a:t>
                      </a:r>
                      <a:endParaRPr lang="en-US" sz="2400" dirty="0" smtClean="0">
                        <a:cs typeface="B Nazanin" panose="00000400000000000000" pitchFamily="2" charset="-78"/>
                      </a:endParaRPr>
                    </a:p>
                    <a:p>
                      <a:r>
                        <a:rPr lang="en-US" sz="2400" dirty="0" err="1" smtClean="0">
                          <a:cs typeface="B Nazanin" panose="00000400000000000000" pitchFamily="2" charset="-78"/>
                        </a:rPr>
                        <a:t>IntStream.range</a:t>
                      </a:r>
                      <a:endParaRPr lang="en-US" sz="2400" dirty="0" smtClean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cs typeface="B Nazanin" panose="00000400000000000000" pitchFamily="2" charset="-78"/>
                        </a:rPr>
                        <a:t>HashSet</a:t>
                      </a:r>
                      <a:endParaRPr lang="en-US" sz="2400" dirty="0" smtClean="0">
                        <a:cs typeface="B Nazanin" panose="00000400000000000000" pitchFamily="2" charset="-78"/>
                      </a:endParaRPr>
                    </a:p>
                    <a:p>
                      <a:r>
                        <a:rPr lang="en-US" sz="2400" dirty="0" err="1" smtClean="0">
                          <a:cs typeface="B Nazanin" panose="00000400000000000000" pitchFamily="2" charset="-78"/>
                        </a:rPr>
                        <a:t>TreeSet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LinkedList</a:t>
                      </a:r>
                      <a:endParaRPr kumimoji="0"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Stream.iterate</a:t>
                      </a:r>
                      <a:endParaRPr kumimoji="0"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0" y="5438553"/>
            <a:ext cx="609600" cy="5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اشتباه در نتایج با </a:t>
            </a:r>
            <a:r>
              <a:rPr lang="fa-IR" dirty="0" err="1" smtClean="0"/>
              <a:t>موازی‌سازی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6553200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Accumulator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long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971800"/>
            <a:ext cx="7772400" cy="2215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sideEffectParallelSum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Accumulator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accumulator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Accumulator();</a:t>
            </a:r>
          </a:p>
          <a:p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LongStream.</a:t>
            </a:r>
            <a:r>
              <a:rPr lang="en-US" sz="23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rangeClosed</a:t>
            </a:r>
            <a:r>
              <a:rPr lang="en-US" sz="2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3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parallel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i="1" dirty="0">
                <a:solidFill>
                  <a:srgbClr val="6A3E3E"/>
                </a:solidFill>
                <a:latin typeface="Consolas" panose="020B0609020204030204" pitchFamily="49" charset="0"/>
              </a:rPr>
              <a:t>accumulator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accumulator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253335"/>
            <a:ext cx="528221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sideEffectParallelSum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(200_000)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65261" y="5638800"/>
            <a:ext cx="648446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نتیجه باید </a:t>
            </a:r>
            <a:r>
              <a:rPr lang="en-US" sz="2400" dirty="0" smtClean="0">
                <a:cs typeface="B Nazanin" panose="00000400000000000000" pitchFamily="2" charset="-78"/>
              </a:rPr>
              <a:t>20_100_000</a:t>
            </a:r>
            <a:r>
              <a:rPr lang="fa-IR" sz="2400" dirty="0" smtClean="0">
                <a:cs typeface="B Nazanin" panose="00000400000000000000" pitchFamily="2" charset="-78"/>
              </a:rPr>
              <a:t> باشد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ولی نتیجه عدد دیگری (مثل </a:t>
            </a:r>
            <a:r>
              <a:rPr lang="en-US" sz="2400" dirty="0" smtClean="0">
                <a:cs typeface="B Nazanin" panose="00000400000000000000" pitchFamily="2" charset="-78"/>
              </a:rPr>
              <a:t>19_899_923_159</a:t>
            </a:r>
            <a:r>
              <a:rPr lang="fa-IR" sz="2400" dirty="0" smtClean="0">
                <a:cs typeface="B Nazanin" panose="00000400000000000000" pitchFamily="2" charset="-78"/>
              </a:rPr>
              <a:t>) خواهد بود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91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 عملی برای جویبار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استفاده از </a:t>
            </a:r>
            <a:r>
              <a:rPr lang="en-US" dirty="0" smtClean="0"/>
              <a:t>parallel</a:t>
            </a:r>
            <a:r>
              <a:rPr lang="fa-IR" dirty="0" smtClean="0"/>
              <a:t> و </a:t>
            </a:r>
            <a:r>
              <a:rPr lang="en-US" dirty="0" err="1" smtClean="0"/>
              <a:t>foreach</a:t>
            </a:r>
            <a:r>
              <a:rPr lang="fa-IR" dirty="0" smtClean="0"/>
              <a:t> به صورت همزمان</a:t>
            </a:r>
          </a:p>
          <a:p>
            <a:r>
              <a:rPr lang="fa-IR" dirty="0" smtClean="0"/>
              <a:t>محل فراخوانی </a:t>
            </a:r>
            <a:r>
              <a:rPr lang="en-US" dirty="0" smtClean="0"/>
              <a:t>parallel</a:t>
            </a:r>
            <a:r>
              <a:rPr lang="fa-IR" dirty="0" smtClean="0"/>
              <a:t> مهم نیست</a:t>
            </a:r>
          </a:p>
          <a:p>
            <a:r>
              <a:rPr lang="fa-IR" dirty="0" smtClean="0"/>
              <a:t>امکان فراخوانی </a:t>
            </a:r>
            <a:r>
              <a:rPr lang="en-US" dirty="0"/>
              <a:t>sequential</a:t>
            </a:r>
            <a:r>
              <a:rPr lang="en-US" dirty="0" smtClean="0"/>
              <a:t>()</a:t>
            </a:r>
            <a:r>
              <a:rPr lang="fa-IR" dirty="0" smtClean="0"/>
              <a:t>: در نهایت یکی اجرا می‌شود</a:t>
            </a:r>
          </a:p>
          <a:p>
            <a:pPr lvl="1"/>
            <a:r>
              <a:rPr lang="fa-IR" dirty="0" smtClean="0"/>
              <a:t>مثلاً: </a:t>
            </a:r>
            <a:r>
              <a:rPr lang="en-US" dirty="0" err="1" smtClean="0"/>
              <a:t>stream.parallel</a:t>
            </a:r>
            <a:r>
              <a:rPr lang="en-US" dirty="0" smtClean="0"/>
              <a:t>().sequential()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 </a:t>
            </a:r>
            <a:r>
              <a:rPr lang="en-US" dirty="0" smtClean="0">
                <a:sym typeface="Wingdings" panose="05000000000000000000" pitchFamily="2" charset="2"/>
              </a:rPr>
              <a:t>sequential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73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68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2514600"/>
            <a:ext cx="6172200" cy="2053590"/>
          </a:xfrm>
        </p:spPr>
        <p:txBody>
          <a:bodyPr>
            <a:normAutofit/>
          </a:bodyPr>
          <a:lstStyle/>
          <a:p>
            <a:pPr algn="r"/>
            <a:r>
              <a:rPr lang="fa-IR" sz="3600" dirty="0" smtClean="0"/>
              <a:t>مروری بر مفاهیم جدید در جاوا 8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An Overview of Java 8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92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اشاره گذرا به چند نکته مهم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/>
              <a:t>تا زمانی که یک عمل پایانی </a:t>
            </a:r>
            <a:r>
              <a:rPr lang="fa-IR" dirty="0" smtClean="0"/>
              <a:t>(</a:t>
            </a:r>
            <a:r>
              <a:rPr lang="en-US" dirty="0" smtClean="0"/>
              <a:t>terminal</a:t>
            </a:r>
            <a:r>
              <a:rPr lang="fa-IR" dirty="0" smtClean="0"/>
              <a:t>) فراخوانی </a:t>
            </a:r>
            <a:r>
              <a:rPr lang="fa-IR" dirty="0"/>
              <a:t>نشود، هیچ یک از عملیات میانی </a:t>
            </a:r>
            <a:r>
              <a:rPr lang="fa-IR" dirty="0" smtClean="0"/>
              <a:t>(</a:t>
            </a:r>
            <a:r>
              <a:rPr lang="en-US" dirty="0" smtClean="0"/>
              <a:t>intermediate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اجرا </a:t>
            </a:r>
            <a:r>
              <a:rPr lang="fa-IR" dirty="0" err="1" smtClean="0"/>
              <a:t>نمی‌شود</a:t>
            </a:r>
            <a:endParaRPr lang="en-US" dirty="0" smtClean="0"/>
          </a:p>
          <a:p>
            <a:r>
              <a:rPr lang="fa-IR" dirty="0"/>
              <a:t>محدوده </a:t>
            </a:r>
            <a:r>
              <a:rPr lang="fa-IR" dirty="0" err="1" smtClean="0"/>
              <a:t>لامبدا</a:t>
            </a:r>
            <a:r>
              <a:rPr lang="fa-IR" dirty="0" smtClean="0"/>
              <a:t>: در یک عبارت </a:t>
            </a:r>
            <a:r>
              <a:rPr lang="fa-IR" dirty="0" err="1" smtClean="0"/>
              <a:t>لامبدا</a:t>
            </a:r>
            <a:r>
              <a:rPr lang="fa-IR" dirty="0" smtClean="0"/>
              <a:t> از متغیرهای محلی ( و سایر متغیرهای </a:t>
            </a:r>
            <a:r>
              <a:rPr lang="fa-IR" dirty="0" err="1" smtClean="0"/>
              <a:t>دردسترس</a:t>
            </a:r>
            <a:r>
              <a:rPr lang="fa-IR" dirty="0" smtClean="0"/>
              <a:t>) </a:t>
            </a:r>
            <a:r>
              <a:rPr lang="fa-IR" dirty="0" err="1" smtClean="0"/>
              <a:t>می‌توان</a:t>
            </a:r>
            <a:r>
              <a:rPr lang="fa-IR" dirty="0" smtClean="0"/>
              <a:t> استفاده کرد</a:t>
            </a:r>
          </a:p>
          <a:p>
            <a:pPr lvl="1"/>
            <a:r>
              <a:rPr lang="fa-IR" dirty="0" smtClean="0"/>
              <a:t>اما با این </a:t>
            </a:r>
            <a:r>
              <a:rPr lang="fa-IR" dirty="0" err="1" smtClean="0"/>
              <a:t>متغیرها</a:t>
            </a:r>
            <a:r>
              <a:rPr lang="fa-IR" dirty="0" smtClean="0"/>
              <a:t> باید مثل ثابت (</a:t>
            </a:r>
            <a:r>
              <a:rPr lang="en-US" dirty="0" smtClean="0"/>
              <a:t>final</a:t>
            </a:r>
            <a:r>
              <a:rPr lang="fa-IR" dirty="0" smtClean="0"/>
              <a:t>) برخورد کرد</a:t>
            </a:r>
          </a:p>
          <a:p>
            <a:pPr lvl="1"/>
            <a:r>
              <a:rPr lang="fa-IR" dirty="0" smtClean="0"/>
              <a:t>امکان </a:t>
            </a:r>
            <a:r>
              <a:rPr lang="fa-IR" dirty="0" err="1" smtClean="0"/>
              <a:t>تغییرشان</a:t>
            </a:r>
            <a:r>
              <a:rPr lang="fa-IR" dirty="0" smtClean="0"/>
              <a:t> وجود ندارد</a:t>
            </a:r>
          </a:p>
          <a:p>
            <a:r>
              <a:rPr lang="fa-IR" dirty="0" smtClean="0"/>
              <a:t>وراثت </a:t>
            </a:r>
            <a:r>
              <a:rPr lang="fa-IR" dirty="0" err="1" smtClean="0"/>
              <a:t>چندگانه</a:t>
            </a:r>
            <a:r>
              <a:rPr lang="fa-IR" dirty="0" smtClean="0"/>
              <a:t> در جاوا 8 ممکن شده است</a:t>
            </a:r>
          </a:p>
          <a:p>
            <a:pPr lvl="1"/>
            <a:r>
              <a:rPr lang="fa-IR" dirty="0" smtClean="0"/>
              <a:t>با کمک وراثت از چند واسط که متدهای </a:t>
            </a:r>
            <a:r>
              <a:rPr lang="fa-IR" dirty="0" err="1" smtClean="0"/>
              <a:t>پیش‌فرض</a:t>
            </a:r>
            <a:r>
              <a:rPr lang="fa-IR" dirty="0" smtClean="0"/>
              <a:t> دارند</a:t>
            </a:r>
          </a:p>
          <a:p>
            <a:pPr lvl="1"/>
            <a:r>
              <a:rPr lang="fa-IR" dirty="0" smtClean="0"/>
              <a:t>مشکلات وراثت چندگانه چیست؟ </a:t>
            </a:r>
            <a:r>
              <a:rPr lang="fa-IR" dirty="0"/>
              <a:t>آیا این وضعیت خطرناک است؟ </a:t>
            </a:r>
            <a:endParaRPr lang="fa-IR" dirty="0" smtClean="0"/>
          </a:p>
          <a:p>
            <a:pPr lvl="2"/>
            <a:r>
              <a:rPr lang="fa-IR" dirty="0" smtClean="0"/>
              <a:t>خیر.</a:t>
            </a:r>
            <a:endParaRPr lang="fa-IR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810000"/>
            <a:ext cx="50292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plus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plus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7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اهمیت و جایگاه نسخه 8 جاوا</a:t>
            </a:r>
          </a:p>
          <a:p>
            <a:r>
              <a:rPr lang="fa-IR" dirty="0" err="1" smtClean="0"/>
              <a:t>عبارت‌های</a:t>
            </a:r>
            <a:r>
              <a:rPr lang="fa-IR" dirty="0" smtClean="0"/>
              <a:t> </a:t>
            </a:r>
            <a:r>
              <a:rPr lang="fa-IR" dirty="0" err="1"/>
              <a:t>لامبدا</a:t>
            </a:r>
            <a:endParaRPr lang="fa-IR" dirty="0"/>
          </a:p>
          <a:p>
            <a:r>
              <a:rPr lang="fa-IR" dirty="0" smtClean="0"/>
              <a:t>ارجاع </a:t>
            </a:r>
            <a:r>
              <a:rPr lang="fa-IR" dirty="0"/>
              <a:t>به متد</a:t>
            </a:r>
          </a:p>
          <a:p>
            <a:pPr lvl="1"/>
            <a:r>
              <a:rPr lang="fa-IR" dirty="0" smtClean="0"/>
              <a:t>به عنوان شهروند درجه یک</a:t>
            </a:r>
            <a:endParaRPr lang="fa-IR" dirty="0"/>
          </a:p>
          <a:p>
            <a:r>
              <a:rPr lang="fa-IR" dirty="0" smtClean="0"/>
              <a:t>جویبار </a:t>
            </a:r>
            <a:r>
              <a:rPr lang="fa-IR" dirty="0"/>
              <a:t>و جویبار موازی</a:t>
            </a:r>
          </a:p>
          <a:p>
            <a:endParaRPr lang="en-US" dirty="0"/>
          </a:p>
        </p:txBody>
      </p:sp>
      <p:pic>
        <p:nvPicPr>
          <p:cNvPr id="4" name="Picture 2" descr="http://www.javacup.ir/javacup/images/public_img/aliakbari/Duke_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3349625" cy="28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b="1" dirty="0"/>
              <a:t>Java 8 in Action</a:t>
            </a:r>
            <a:r>
              <a:rPr lang="en-US" dirty="0"/>
              <a:t>: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Lambdas</a:t>
            </a:r>
            <a:r>
              <a:rPr lang="en-US" dirty="0"/>
              <a:t>, Streams, and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functional-style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1030" name="Picture 6" descr="http://cs.anu.edu.au/student/comp6700/icons/java-8_in-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438659"/>
            <a:ext cx="3883025" cy="47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پایان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</a:t>
            </a:r>
            <a:r>
              <a:rPr lang="fa-IR" dirty="0" err="1" smtClean="0"/>
              <a:t>پیش‌فرض</a:t>
            </a:r>
            <a:r>
              <a:rPr lang="fa-IR" dirty="0" smtClean="0"/>
              <a:t> برای </a:t>
            </a:r>
            <a:r>
              <a:rPr lang="fa-IR" dirty="0" err="1" smtClean="0"/>
              <a:t>واسط‌ها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dirty="0" smtClean="0"/>
              <a:t>یک واسط </a:t>
            </a:r>
            <a:r>
              <a:rPr lang="fa-IR" sz="2800" dirty="0"/>
              <a:t>(</a:t>
            </a:r>
            <a:r>
              <a:rPr lang="en-US" sz="2800" dirty="0"/>
              <a:t>interface</a:t>
            </a:r>
            <a:r>
              <a:rPr lang="fa-IR" sz="2800" dirty="0" smtClean="0"/>
              <a:t>):</a:t>
            </a:r>
          </a:p>
          <a:p>
            <a:pPr lvl="1"/>
            <a:r>
              <a:rPr lang="fa-IR" sz="2400" dirty="0" smtClean="0"/>
              <a:t>همانند کلاسی است که همه متدهای آن انتزاعی (</a:t>
            </a:r>
            <a:r>
              <a:rPr lang="en-US" sz="2400" dirty="0" smtClean="0"/>
              <a:t>abstract</a:t>
            </a:r>
            <a:r>
              <a:rPr lang="fa-IR" sz="2400" dirty="0" smtClean="0"/>
              <a:t>) هستند</a:t>
            </a:r>
          </a:p>
          <a:p>
            <a:r>
              <a:rPr lang="fa-IR" sz="2800" dirty="0" smtClean="0"/>
              <a:t>از جاوا 8 به بعد، یک واسط </a:t>
            </a:r>
            <a:r>
              <a:rPr lang="fa-IR" sz="2800" dirty="0" err="1" smtClean="0"/>
              <a:t>می‌تواند</a:t>
            </a:r>
            <a:r>
              <a:rPr lang="fa-IR" sz="2800" dirty="0" smtClean="0"/>
              <a:t> متدهای </a:t>
            </a:r>
            <a:r>
              <a:rPr lang="fa-IR" sz="2800" dirty="0" err="1" smtClean="0"/>
              <a:t>غیرانتزاعی</a:t>
            </a:r>
            <a:r>
              <a:rPr lang="fa-IR" sz="2800" dirty="0" smtClean="0"/>
              <a:t> داشته باشد</a:t>
            </a:r>
          </a:p>
          <a:p>
            <a:r>
              <a:rPr lang="fa-IR" sz="2800" dirty="0" smtClean="0"/>
              <a:t>به این </a:t>
            </a:r>
            <a:r>
              <a:rPr lang="fa-IR" sz="2800" dirty="0" err="1" smtClean="0"/>
              <a:t>متدها</a:t>
            </a:r>
            <a:r>
              <a:rPr lang="fa-IR" sz="2800" dirty="0" smtClean="0"/>
              <a:t>، </a:t>
            </a:r>
            <a:r>
              <a:rPr lang="fa-IR" sz="2800" b="1" dirty="0" smtClean="0"/>
              <a:t>متد </a:t>
            </a:r>
            <a:r>
              <a:rPr lang="fa-IR" sz="2800" b="1" dirty="0" err="1" smtClean="0"/>
              <a:t>پیش‌فرض</a:t>
            </a:r>
            <a:r>
              <a:rPr lang="fa-IR" sz="2800" b="1" dirty="0" smtClean="0"/>
              <a:t> (</a:t>
            </a:r>
            <a:r>
              <a:rPr lang="en-US" sz="2400" b="1" dirty="0" smtClean="0"/>
              <a:t>Default Method</a:t>
            </a:r>
            <a:r>
              <a:rPr lang="fa-IR" sz="2800" b="1" dirty="0" smtClean="0"/>
              <a:t>)</a:t>
            </a:r>
            <a:r>
              <a:rPr lang="fa-IR" sz="2800" dirty="0" smtClean="0"/>
              <a:t> گفته </a:t>
            </a:r>
            <a:r>
              <a:rPr lang="fa-IR" sz="2800" dirty="0" err="1" smtClean="0"/>
              <a:t>می‌شود</a:t>
            </a:r>
            <a:r>
              <a:rPr lang="fa-IR" sz="2800" dirty="0" smtClean="0"/>
              <a:t>. </a:t>
            </a:r>
          </a:p>
          <a:p>
            <a:r>
              <a:rPr lang="fa-IR" sz="2800" dirty="0" smtClean="0"/>
              <a:t>مثال: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8458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Integer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age(){</a:t>
            </a:r>
          </a:p>
          <a:p>
            <a:pPr>
              <a:spcBef>
                <a:spcPts val="400"/>
              </a:spcBef>
            </a:pP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long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diff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Date().</a:t>
            </a:r>
            <a:r>
              <a:rPr 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getBirthDate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sz="1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diff 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 (1000L*60*60*24*365));</a:t>
            </a:r>
          </a:p>
          <a:p>
            <a:pPr>
              <a:spcBef>
                <a:spcPts val="4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4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495800"/>
            <a:ext cx="1676400" cy="5334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687592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@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Integer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age()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long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yearMiliSeconds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1000L * 60 * 60 * 24 * 365;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long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currentYear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Date().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/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yearMiliSeconds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long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birthYear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/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yearMiliSeconds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currentYear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birthYear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ارث‌بری</a:t>
            </a:r>
            <a:r>
              <a:rPr lang="fa-IR" dirty="0" smtClean="0"/>
              <a:t> از متد </a:t>
            </a:r>
            <a:r>
              <a:rPr lang="fa-IR" dirty="0" err="1" smtClean="0"/>
              <a:t>پیش‌فرض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err="1" smtClean="0"/>
              <a:t>تعريف</a:t>
            </a:r>
            <a:r>
              <a:rPr lang="fa-IR" sz="2400" dirty="0" smtClean="0"/>
              <a:t> متد </a:t>
            </a:r>
            <a:r>
              <a:rPr lang="fa-IR" sz="2400" dirty="0" err="1" smtClean="0"/>
              <a:t>پیش‌فرض</a:t>
            </a:r>
            <a:r>
              <a:rPr lang="fa-IR" sz="2400" dirty="0" smtClean="0"/>
              <a:t> در </a:t>
            </a:r>
            <a:r>
              <a:rPr lang="fa-IR" sz="2400" dirty="0" err="1" smtClean="0"/>
              <a:t>کلاس‌هایی</a:t>
            </a:r>
            <a:r>
              <a:rPr lang="fa-IR" sz="2400" dirty="0" smtClean="0"/>
              <a:t> که واسط را پیاده‌‌سازی </a:t>
            </a:r>
            <a:r>
              <a:rPr lang="fa-IR" sz="2400" dirty="0" err="1" smtClean="0"/>
              <a:t>می‌کنند</a:t>
            </a:r>
            <a:r>
              <a:rPr lang="fa-IR" sz="2400" dirty="0" smtClean="0"/>
              <a:t>، اجباری نیست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33600" y="5181600"/>
            <a:ext cx="6629400" cy="1261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9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birthDate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1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getBirthDate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birthDate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255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6956</TotalTime>
  <Words>4200</Words>
  <Application>Microsoft Office PowerPoint</Application>
  <PresentationFormat>On-screen Show (4:3)</PresentationFormat>
  <Paragraphs>721</Paragraphs>
  <Slides>73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IranNastaliq</vt:lpstr>
      <vt:lpstr>B Nazanin</vt:lpstr>
      <vt:lpstr>Times New Roman</vt:lpstr>
      <vt:lpstr>Wingdings</vt:lpstr>
      <vt:lpstr>B Traffic</vt:lpstr>
      <vt:lpstr>Century Schoolbook</vt:lpstr>
      <vt:lpstr>Calibri</vt:lpstr>
      <vt:lpstr>B Titr</vt:lpstr>
      <vt:lpstr>Consolas</vt:lpstr>
      <vt:lpstr>Arial</vt:lpstr>
      <vt:lpstr>Wingdings 2</vt:lpstr>
      <vt:lpstr>Oriel</vt:lpstr>
      <vt:lpstr>امکانات جدید جاوا در نسخه 8 Java 8 Features</vt:lpstr>
      <vt:lpstr>حقوق مؤلف</vt:lpstr>
      <vt:lpstr>سرفصل مطالب</vt:lpstr>
      <vt:lpstr>در جاوا 8 چه اتفاقاتی افتاده است؟</vt:lpstr>
      <vt:lpstr>چرا جاوا 8 نسخه مهمی است؟</vt:lpstr>
      <vt:lpstr>چرا جاوا 8 نسخه مهمی است؟ (ادامه )</vt:lpstr>
      <vt:lpstr>مروری بر مفاهیم جدید در جاوا 8</vt:lpstr>
      <vt:lpstr>متدهای پیش‌فرض برای واسط‌ها</vt:lpstr>
      <vt:lpstr>ارث‌بری از متد پیش‌فرض</vt:lpstr>
      <vt:lpstr>واسط تابعی (Functional Interface)</vt:lpstr>
      <vt:lpstr>عبارت لامبدا (Lambda Expression)</vt:lpstr>
      <vt:lpstr>مثال: کاربرد عبارت‌های لامبدا</vt:lpstr>
      <vt:lpstr>ارجاع به متد (Method Reference)</vt:lpstr>
      <vt:lpstr>مثال برای ارجاع به متد</vt:lpstr>
      <vt:lpstr>واسط‌های تابعی جدید در جاوا 8</vt:lpstr>
      <vt:lpstr>واسط‌های  تابعی تعبیه‌شده در جاوا8</vt:lpstr>
      <vt:lpstr>مثال برای Comparator</vt:lpstr>
      <vt:lpstr>Predicate</vt:lpstr>
      <vt:lpstr>Function</vt:lpstr>
      <vt:lpstr>Supplier</vt:lpstr>
      <vt:lpstr>Consumer</vt:lpstr>
      <vt:lpstr>مروری بر واسط‌های تابعی</vt:lpstr>
      <vt:lpstr>مروری بر واسط‌های تابعی</vt:lpstr>
      <vt:lpstr>چند مثال از واسط‌های تابعی</vt:lpstr>
      <vt:lpstr>کوییز</vt:lpstr>
      <vt:lpstr>کوییز (پاسخ)</vt:lpstr>
      <vt:lpstr>تمرين عملی</vt:lpstr>
      <vt:lpstr>تمرین عملی</vt:lpstr>
      <vt:lpstr>جویبار Stream</vt:lpstr>
      <vt:lpstr>مفهوم جویبار (Stream)</vt:lpstr>
      <vt:lpstr>رفع سوءتفاهم درباره جویبار</vt:lpstr>
      <vt:lpstr>امکانات جویبار</vt:lpstr>
      <vt:lpstr>نگاهی به نحوه کاربرد جویبار</vt:lpstr>
      <vt:lpstr>درباره جویبار</vt:lpstr>
      <vt:lpstr>درباره کلاس Optional</vt:lpstr>
      <vt:lpstr>مفهوم Optional</vt:lpstr>
      <vt:lpstr>فلسفه Optional</vt:lpstr>
      <vt:lpstr>عملیات جویبار</vt:lpstr>
      <vt:lpstr>عملیات جویبار</vt:lpstr>
      <vt:lpstr>ForEach</vt:lpstr>
      <vt:lpstr>Filter</vt:lpstr>
      <vt:lpstr>Sorted</vt:lpstr>
      <vt:lpstr>Limit</vt:lpstr>
      <vt:lpstr>Map</vt:lpstr>
      <vt:lpstr>Reduce</vt:lpstr>
      <vt:lpstr>Count </vt:lpstr>
      <vt:lpstr>Collect</vt:lpstr>
      <vt:lpstr>Match</vt:lpstr>
      <vt:lpstr>مرور چند عملیات دیگر</vt:lpstr>
      <vt:lpstr>کوییز</vt:lpstr>
      <vt:lpstr>کوییز</vt:lpstr>
      <vt:lpstr>تمرين عملی</vt:lpstr>
      <vt:lpstr>تمرين عملی برای جویبار</vt:lpstr>
      <vt:lpstr>ساخت جویبار</vt:lpstr>
      <vt:lpstr>بازه‌ای از اعداد</vt:lpstr>
      <vt:lpstr>ایجاد دنباله‌ای از مقادیر با کمک جویبار</vt:lpstr>
      <vt:lpstr>روش‌های دیگر ساخت جویبار</vt:lpstr>
      <vt:lpstr>کوییز</vt:lpstr>
      <vt:lpstr>کوییز</vt:lpstr>
      <vt:lpstr>جویبارهای موازی</vt:lpstr>
      <vt:lpstr>جویبارهای موازی (Parallel Streams)</vt:lpstr>
      <vt:lpstr>جویبارهای موازی (ادامه)</vt:lpstr>
      <vt:lpstr>دقت به نحوه استفاده از جویبارهای موازی</vt:lpstr>
      <vt:lpstr>مثال: کاهش کارایی جویبار موازی</vt:lpstr>
      <vt:lpstr>تجزيه‌پذیری جویبار</vt:lpstr>
      <vt:lpstr>اشتباه در نتایج با موازی‌سازی</vt:lpstr>
      <vt:lpstr>تمرين عملی</vt:lpstr>
      <vt:lpstr>تمرين عملی برای جویبار</vt:lpstr>
      <vt:lpstr>جمع‌بندی</vt:lpstr>
      <vt:lpstr>اشاره گذرا به چند نکته مهم</vt:lpstr>
      <vt:lpstr>جمع‌بندی</vt:lpstr>
      <vt:lpstr>مطالعه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899</cp:revision>
  <dcterms:created xsi:type="dcterms:W3CDTF">2006-08-16T00:00:00Z</dcterms:created>
  <dcterms:modified xsi:type="dcterms:W3CDTF">2018-09-23T12:56:48Z</dcterms:modified>
</cp:coreProperties>
</file>