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99" r:id="rId2"/>
  </p:sldMasterIdLst>
  <p:notesMasterIdLst>
    <p:notesMasterId r:id="rId16"/>
  </p:notesMasterIdLst>
  <p:sldIdLst>
    <p:sldId id="1873" r:id="rId3"/>
    <p:sldId id="1874" r:id="rId4"/>
    <p:sldId id="1875" r:id="rId5"/>
    <p:sldId id="1876" r:id="rId6"/>
    <p:sldId id="1877" r:id="rId7"/>
    <p:sldId id="270" r:id="rId8"/>
    <p:sldId id="1878" r:id="rId9"/>
    <p:sldId id="1880" r:id="rId10"/>
    <p:sldId id="1883" r:id="rId11"/>
    <p:sldId id="1881" r:id="rId12"/>
    <p:sldId id="256" r:id="rId13"/>
    <p:sldId id="1882" r:id="rId14"/>
    <p:sldId id="1872"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1874"/>
            <p14:sldId id="1875"/>
            <p14:sldId id="1876"/>
            <p14:sldId id="1877"/>
            <p14:sldId id="270"/>
            <p14:sldId id="1878"/>
            <p14:sldId id="1880"/>
            <p14:sldId id="1883"/>
            <p14:sldId id="1881"/>
            <p14:sldId id="256"/>
            <p14:sldId id="188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25A02-7C5C-4A3C-B5CA-31C51830F362}" v="24" dt="2020-02-04T15:39:23.636"/>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93305" autoAdjust="0"/>
  </p:normalViewPr>
  <p:slideViewPr>
    <p:cSldViewPr snapToGrid="0">
      <p:cViewPr varScale="1">
        <p:scale>
          <a:sx n="100" d="100"/>
          <a:sy n="100" d="100"/>
        </p:scale>
        <p:origin x="10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4/14/2021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B05D0FC-B07B-4F4D-953A-53E89E1EC26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69946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4/14/2021 8:26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8170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4FEC80D-91D6-4A7B-B9BD-16D88774DDB2}"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4821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5351145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523162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6497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724696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F73B9B9-9E41-4DBB-94A3-4364320D13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25395955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09D6718A-B988-482C-9920-3581A02B86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5990935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3E5-E6CA-4082-B61C-78CF8B2F4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E32D4-0FA2-4B63-84D9-745E4FDF2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70E66-3F68-492D-8559-F15B8D91828B}"/>
              </a:ext>
            </a:extLst>
          </p:cNvPr>
          <p:cNvSpPr>
            <a:spLocks noGrp="1"/>
          </p:cNvSpPr>
          <p:nvPr>
            <p:ph type="dt" sz="half" idx="10"/>
          </p:nvPr>
        </p:nvSpPr>
        <p:spPr/>
        <p:txBody>
          <a:bodyPr/>
          <a:lstStyle/>
          <a:p>
            <a:fld id="{CB99F6E2-1D88-403D-BE5B-2B847968D287}" type="datetimeFigureOut">
              <a:rPr lang="en-US" smtClean="0"/>
              <a:t>4/14/2021</a:t>
            </a:fld>
            <a:endParaRPr lang="en-US"/>
          </a:p>
        </p:txBody>
      </p:sp>
      <p:sp>
        <p:nvSpPr>
          <p:cNvPr id="5" name="Footer Placeholder 4">
            <a:extLst>
              <a:ext uri="{FF2B5EF4-FFF2-40B4-BE49-F238E27FC236}">
                <a16:creationId xmlns:a16="http://schemas.microsoft.com/office/drawing/2014/main" id="{EC1BD50F-5CD0-4626-9A78-1C32A4613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D8CB6-5B13-4DCC-B14C-C99215D93E4A}"/>
              </a:ext>
            </a:extLst>
          </p:cNvPr>
          <p:cNvSpPr>
            <a:spLocks noGrp="1"/>
          </p:cNvSpPr>
          <p:nvPr>
            <p:ph type="sldNum" sz="quarter" idx="12"/>
          </p:nvPr>
        </p:nvSpPr>
        <p:spPr/>
        <p:txBody>
          <a:bodyPr/>
          <a:lstStyle/>
          <a:p>
            <a:fld id="{DE313039-BA08-4CB6-8D0B-E35E880E5763}" type="slidenum">
              <a:rPr lang="en-US" smtClean="0"/>
              <a:t>‹#›</a:t>
            </a:fld>
            <a:endParaRPr lang="en-US"/>
          </a:p>
        </p:txBody>
      </p:sp>
      <p:pic>
        <p:nvPicPr>
          <p:cNvPr id="7" name="Picture 6">
            <a:extLst>
              <a:ext uri="{FF2B5EF4-FFF2-40B4-BE49-F238E27FC236}">
                <a16:creationId xmlns:a16="http://schemas.microsoft.com/office/drawing/2014/main" id="{DFE3C2A6-0AE2-42A9-8ABE-8BF87AC4F0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384677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404585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4.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3.xml"/><Relationship Id="rId1" Type="http://schemas.openxmlformats.org/officeDocument/2006/relationships/tags" Target="../tags/tag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43.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DC34-54F9-4A60-A6CD-86A8F89E57B4}"/>
              </a:ext>
            </a:extLst>
          </p:cNvPr>
          <p:cNvSpPr>
            <a:spLocks noGrp="1"/>
          </p:cNvSpPr>
          <p:nvPr>
            <p:ph type="title"/>
          </p:nvPr>
        </p:nvSpPr>
        <p:spPr>
          <a:xfrm>
            <a:off x="584200" y="1871783"/>
            <a:ext cx="4572000" cy="1661993"/>
          </a:xfrm>
        </p:spPr>
        <p:txBody>
          <a:bodyPr/>
          <a:lstStyle/>
          <a:p>
            <a:r>
              <a:rPr lang="en-US" dirty="0"/>
              <a:t>AZ-204T00-A: Developing Solutions for Microsoft Azure</a:t>
            </a:r>
          </a:p>
        </p:txBody>
      </p:sp>
      <p:sp>
        <p:nvSpPr>
          <p:cNvPr id="3" name="Text Placeholder 2">
            <a:extLst>
              <a:ext uri="{FF2B5EF4-FFF2-40B4-BE49-F238E27FC236}">
                <a16:creationId xmlns:a16="http://schemas.microsoft.com/office/drawing/2014/main" id="{4FF8A5BE-5243-4B47-AE51-83B1F0B017B2}"/>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t>Certification Areas (AZ-204)</a:t>
            </a:r>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90868" y="3973414"/>
            <a:ext cx="11018520" cy="1329595"/>
          </a:xfrm>
        </p:spPr>
        <p:txBody>
          <a:bodyPr/>
          <a:lstStyle/>
          <a:p>
            <a:pPr marL="457200" indent="-457200">
              <a:buFont typeface="Arial" panose="020B0604020202020204" pitchFamily="34" charset="0"/>
              <a:buChar char="•"/>
            </a:pPr>
            <a:r>
              <a:rPr lang="en-US" altLang="en-US" sz="2400" dirty="0"/>
              <a:t>Percentages indicate the relative weight of each area on the exam</a:t>
            </a:r>
          </a:p>
          <a:p>
            <a:pPr marL="457200" indent="-457200">
              <a:buFont typeface="Arial" panose="020B0604020202020204" pitchFamily="34" charset="0"/>
              <a:buChar char="•"/>
            </a:pPr>
            <a:r>
              <a:rPr lang="en-US" altLang="en-US" sz="2400" dirty="0"/>
              <a:t>The higher the percentage, the more questions you are likely to see in that area</a:t>
            </a:r>
          </a:p>
          <a:p>
            <a:pPr marL="457200" indent="-457200">
              <a:buFont typeface="Arial" panose="020B0604020202020204" pitchFamily="34" charset="0"/>
              <a:buChar char="•"/>
            </a:pPr>
            <a:endParaRPr lang="en-US" dirty="0"/>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2141111357"/>
              </p:ext>
            </p:extLst>
          </p:nvPr>
        </p:nvGraphicFramePr>
        <p:xfrm>
          <a:off x="1503680" y="1431036"/>
          <a:ext cx="8300720" cy="2306958"/>
        </p:xfrm>
        <a:graphic>
          <a:graphicData uri="http://schemas.openxmlformats.org/drawingml/2006/table">
            <a:tbl>
              <a:tblPr firstRow="1" firstCol="1">
                <a:tableStyleId>{9DCAF9ED-07DC-4A11-8D7F-57B35C25682E}</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just">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r">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389416738"/>
                  </a:ext>
                </a:extLst>
              </a:tr>
              <a:tr h="338921">
                <a:tc>
                  <a:txBody>
                    <a:bodyPr/>
                    <a:lstStyle/>
                    <a:p>
                      <a:pPr marL="0" marR="0" algn="just">
                        <a:lnSpc>
                          <a:spcPct val="115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Develop Azure compute solutions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r">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25-30%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3186577190"/>
                  </a:ext>
                </a:extLst>
              </a:tr>
              <a:tr h="338921">
                <a:tc>
                  <a:txBody>
                    <a:bodyPr/>
                    <a:lstStyle/>
                    <a:p>
                      <a:pPr marL="0" marR="0" algn="just">
                        <a:lnSpc>
                          <a:spcPct val="115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Develop for Azure storage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r">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10-15%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1535524992"/>
                  </a:ext>
                </a:extLst>
              </a:tr>
              <a:tr h="338921">
                <a:tc>
                  <a:txBody>
                    <a:bodyPr/>
                    <a:lstStyle/>
                    <a:p>
                      <a:pPr marL="0" marR="0" algn="just">
                        <a:lnSpc>
                          <a:spcPct val="115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Implement Azure security</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r">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1298150387"/>
                  </a:ext>
                </a:extLst>
              </a:tr>
              <a:tr h="338921">
                <a:tc>
                  <a:txBody>
                    <a:bodyPr/>
                    <a:lstStyle/>
                    <a:p>
                      <a:pPr marL="0" marR="0" algn="just">
                        <a:lnSpc>
                          <a:spcPct val="115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Monitor, troubleshoot, and optimize Azure solutions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r">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10-15%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114613303"/>
                  </a:ext>
                </a:extLst>
              </a:tr>
              <a:tr h="45167">
                <a:tc>
                  <a:txBody>
                    <a:bodyPr/>
                    <a:lstStyle/>
                    <a:p>
                      <a:pPr marL="0" marR="0" algn="just">
                        <a:lnSpc>
                          <a:spcPct val="115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Connect to and consume Azure and third-party services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r">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25-30%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3062945303"/>
                  </a:ext>
                </a:extLst>
              </a:tr>
            </a:tbl>
          </a:graphicData>
        </a:graphic>
      </p:graphicFrame>
    </p:spTree>
    <p:custDataLst>
      <p:tags r:id="rId1"/>
    </p:custDataLst>
    <p:extLst>
      <p:ext uri="{BB962C8B-B14F-4D97-AF65-F5344CB8AC3E}">
        <p14:creationId xmlns:p14="http://schemas.microsoft.com/office/powerpoint/2010/main" val="21763150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 (Optional)</a:t>
            </a:r>
          </a:p>
        </p:txBody>
      </p:sp>
      <p:sp>
        <p:nvSpPr>
          <p:cNvPr id="8" name="Text Placeholder 7">
            <a:extLst>
              <a:ext uri="{FF2B5EF4-FFF2-40B4-BE49-F238E27FC236}">
                <a16:creationId xmlns:a16="http://schemas.microsoft.com/office/drawing/2014/main" id="{5457CFDC-5703-4921-9C64-D203AA5357E3}"/>
              </a:ext>
            </a:extLst>
          </p:cNvPr>
          <p:cNvSpPr>
            <a:spLocks noGrp="1"/>
          </p:cNvSpPr>
          <p:nvPr>
            <p:ph type="body" sz="quarter" idx="10"/>
          </p:nvPr>
        </p:nvSpPr>
        <p:spPr>
          <a:xfrm>
            <a:off x="588263" y="1231259"/>
            <a:ext cx="11018520" cy="1292662"/>
          </a:xfrm>
        </p:spPr>
        <p:txBody>
          <a:bodyPr/>
          <a:lstStyle/>
          <a:p>
            <a:pPr lvl="0">
              <a:tabLst>
                <a:tab pos="1430338" algn="l"/>
              </a:tabLst>
            </a:pPr>
            <a:r>
              <a:rPr lang="en-US" dirty="0">
                <a:gradFill>
                  <a:gsLst>
                    <a:gs pos="1250">
                      <a:srgbClr val="1A1A1A"/>
                    </a:gs>
                    <a:gs pos="100000">
                      <a:srgbClr val="1A1A1A"/>
                    </a:gs>
                  </a:gsLst>
                  <a:lin ang="5400000" scaled="0"/>
                </a:gradFill>
              </a:rPr>
              <a:t>Certifications give you a professional edge by providing globally recognized industry endorsed evidence of skills mastery, demonstrating your abilities and willingness to embrace new technologies. </a:t>
            </a:r>
            <a:endParaRPr lang="en-US" dirty="0"/>
          </a:p>
        </p:txBody>
      </p:sp>
      <p:sp>
        <p:nvSpPr>
          <p:cNvPr id="20" name="Rectangle 19">
            <a:extLst>
              <a:ext uri="{FF2B5EF4-FFF2-40B4-BE49-F238E27FC236}">
                <a16:creationId xmlns:a16="http://schemas.microsoft.com/office/drawing/2014/main" id="{C2C80F4F-A673-40FB-8264-81AC990A2B16}"/>
              </a:ext>
            </a:extLst>
          </p:cNvPr>
          <p:cNvSpPr/>
          <p:nvPr/>
        </p:nvSpPr>
        <p:spPr>
          <a:xfrm>
            <a:off x="687742" y="2770436"/>
            <a:ext cx="1965632" cy="923330"/>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pt-BR" sz="1765" b="1" i="0" u="none" strike="noStrike" kern="1200" cap="none" spc="0" normalizeH="0" baseline="0" noProof="0" dirty="0">
                <a:ln>
                  <a:noFill/>
                </a:ln>
                <a:solidFill>
                  <a:srgbClr val="1A1A1A"/>
                </a:solidFill>
                <a:effectLst/>
                <a:uLnTx/>
                <a:uFillTx/>
                <a:latin typeface="Segoe UI"/>
                <a:ea typeface="+mn-ea"/>
                <a:cs typeface="+mn-cs"/>
              </a:rPr>
              <a:t>Exam AZ-900: Microsoft Azure </a:t>
            </a:r>
            <a:r>
              <a:rPr kumimoji="0" lang="pt-BR" sz="1765" b="1" i="0" u="none" strike="noStrike" kern="1200" cap="none" spc="0" normalizeH="0" baseline="0" noProof="0" dirty="0">
                <a:ln>
                  <a:noFill/>
                </a:ln>
                <a:solidFill>
                  <a:srgbClr val="4472C4"/>
                </a:solidFill>
                <a:effectLst/>
                <a:uLnTx/>
                <a:uFillTx/>
                <a:latin typeface="Segoe UI"/>
                <a:ea typeface="+mn-ea"/>
                <a:cs typeface="+mn-cs"/>
              </a:rPr>
              <a:t>Fundamentals</a:t>
            </a:r>
            <a:endParaRPr kumimoji="0" lang="en-US" sz="1765" b="1" i="0" u="none" strike="noStrike" kern="1200" cap="none" spc="0" normalizeH="0" baseline="0" noProof="0" dirty="0">
              <a:ln>
                <a:noFill/>
              </a:ln>
              <a:solidFill>
                <a:srgbClr val="4472C4"/>
              </a:solidFill>
              <a:effectLst/>
              <a:uLnTx/>
              <a:uFillTx/>
              <a:latin typeface="Segoe UI"/>
              <a:ea typeface="+mn-ea"/>
              <a:cs typeface="+mn-cs"/>
            </a:endParaRPr>
          </a:p>
        </p:txBody>
      </p:sp>
      <p:pic>
        <p:nvPicPr>
          <p:cNvPr id="21" name="Picture 20" descr="Azure Fundamentals badge.">
            <a:extLst>
              <a:ext uri="{FF2B5EF4-FFF2-40B4-BE49-F238E27FC236}">
                <a16:creationId xmlns:a16="http://schemas.microsoft.com/office/drawing/2014/main" id="{763B39D0-9DAF-40A2-96E4-7903EC76CFB0}"/>
              </a:ext>
            </a:extLst>
          </p:cNvPr>
          <p:cNvPicPr>
            <a:picLocks noChangeAspect="1"/>
          </p:cNvPicPr>
          <p:nvPr/>
        </p:nvPicPr>
        <p:blipFill>
          <a:blip r:embed="rId4"/>
          <a:stretch>
            <a:fillRect/>
          </a:stretch>
        </p:blipFill>
        <p:spPr>
          <a:xfrm>
            <a:off x="2907902" y="2859505"/>
            <a:ext cx="582954" cy="687053"/>
          </a:xfrm>
          <a:prstGeom prst="rect">
            <a:avLst/>
          </a:prstGeom>
        </p:spPr>
      </p:pic>
      <p:sp>
        <p:nvSpPr>
          <p:cNvPr id="22" name="Rectangle 21">
            <a:extLst>
              <a:ext uri="{FF2B5EF4-FFF2-40B4-BE49-F238E27FC236}">
                <a16:creationId xmlns:a16="http://schemas.microsoft.com/office/drawing/2014/main" id="{539E9DB0-C246-4431-8DBE-08FC471D695E}"/>
              </a:ext>
            </a:extLst>
          </p:cNvPr>
          <p:cNvSpPr/>
          <p:nvPr/>
        </p:nvSpPr>
        <p:spPr>
          <a:xfrm>
            <a:off x="687742" y="3876756"/>
            <a:ext cx="2759734" cy="1754326"/>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Designed for candidates looking to demonstrate foundational level knowledge of cloud services and how those services are provided.</a:t>
            </a:r>
          </a:p>
        </p:txBody>
      </p:sp>
      <p:sp>
        <p:nvSpPr>
          <p:cNvPr id="28" name="Arrow: Chevron 27">
            <a:extLst>
              <a:ext uri="{FF2B5EF4-FFF2-40B4-BE49-F238E27FC236}">
                <a16:creationId xmlns:a16="http://schemas.microsoft.com/office/drawing/2014/main" id="{CF44ECC2-C6F8-4A6A-82DE-247E7BADA4E3}"/>
              </a:ext>
              <a:ext uri="{C183D7F6-B498-43B3-948B-1728B52AA6E4}">
                <adec:decorative xmlns:adec="http://schemas.microsoft.com/office/drawing/2017/decorative" val="1"/>
              </a:ext>
            </a:extLst>
          </p:cNvPr>
          <p:cNvSpPr/>
          <p:nvPr/>
        </p:nvSpPr>
        <p:spPr>
          <a:xfrm>
            <a:off x="3794358" y="3743849"/>
            <a:ext cx="249384" cy="806370"/>
          </a:xfrm>
          <a:prstGeom prst="chevron">
            <a:avLst/>
          </a:prstGeom>
          <a:solidFill>
            <a:schemeClr val="accent1"/>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47E51B3A-BD02-4363-B225-991B65B4AD51}"/>
              </a:ext>
            </a:extLst>
          </p:cNvPr>
          <p:cNvSpPr/>
          <p:nvPr/>
        </p:nvSpPr>
        <p:spPr>
          <a:xfrm>
            <a:off x="4248350" y="2770434"/>
            <a:ext cx="2537879" cy="907171"/>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1" i="0" u="none" strike="noStrike" kern="1200" cap="none" spc="0" normalizeH="0" baseline="0" noProof="0" dirty="0">
                <a:ln>
                  <a:noFill/>
                </a:ln>
                <a:solidFill>
                  <a:srgbClr val="1A1A1A"/>
                </a:solidFill>
                <a:effectLst/>
                <a:uLnTx/>
                <a:uFillTx/>
                <a:latin typeface="Segoe UI"/>
                <a:ea typeface="+mn-ea"/>
                <a:cs typeface="+mn-cs"/>
              </a:rPr>
              <a:t>Microsoft Certified: Azure Developer </a:t>
            </a:r>
            <a:r>
              <a:rPr kumimoji="0" lang="en-US" sz="1765" b="1" i="0" u="none" strike="noStrike" kern="1200" cap="none" spc="0" normalizeH="0" baseline="0" noProof="0" dirty="0">
                <a:ln>
                  <a:noFill/>
                </a:ln>
                <a:solidFill>
                  <a:srgbClr val="4472C4"/>
                </a:solidFill>
                <a:effectLst/>
                <a:uLnTx/>
                <a:uFillTx/>
                <a:latin typeface="Segoe UI"/>
                <a:ea typeface="+mn-ea"/>
                <a:cs typeface="+mn-cs"/>
              </a:rPr>
              <a:t>Associate</a:t>
            </a:r>
          </a:p>
        </p:txBody>
      </p:sp>
      <p:pic>
        <p:nvPicPr>
          <p:cNvPr id="14" name="Picture 13" descr="Azure Administrator Associate badge. ">
            <a:extLst>
              <a:ext uri="{FF2B5EF4-FFF2-40B4-BE49-F238E27FC236}">
                <a16:creationId xmlns:a16="http://schemas.microsoft.com/office/drawing/2014/main" id="{E9CDDA2C-DB02-4A9F-8FB7-5F7F5B884A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0093" y="2897623"/>
            <a:ext cx="619367" cy="610819"/>
          </a:xfrm>
          <a:prstGeom prst="rect">
            <a:avLst/>
          </a:prstGeom>
        </p:spPr>
      </p:pic>
      <p:pic>
        <p:nvPicPr>
          <p:cNvPr id="17" name="Picture 16" descr="Azure Architect Expert badge. ">
            <a:extLst>
              <a:ext uri="{FF2B5EF4-FFF2-40B4-BE49-F238E27FC236}">
                <a16:creationId xmlns:a16="http://schemas.microsoft.com/office/drawing/2014/main" id="{9F620B27-DD54-4236-9153-E89A165453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7256" y="2889850"/>
            <a:ext cx="626364" cy="626364"/>
          </a:xfrm>
          <a:prstGeom prst="rect">
            <a:avLst/>
          </a:prstGeom>
        </p:spPr>
      </p:pic>
      <p:sp>
        <p:nvSpPr>
          <p:cNvPr id="23" name="Rectangle 22">
            <a:extLst>
              <a:ext uri="{FF2B5EF4-FFF2-40B4-BE49-F238E27FC236}">
                <a16:creationId xmlns:a16="http://schemas.microsoft.com/office/drawing/2014/main" id="{521C169C-9DB3-4AB2-AC9C-B83D11714DDE}"/>
              </a:ext>
            </a:extLst>
          </p:cNvPr>
          <p:cNvSpPr/>
          <p:nvPr/>
        </p:nvSpPr>
        <p:spPr>
          <a:xfrm>
            <a:off x="4291626" y="3828724"/>
            <a:ext cx="2796915" cy="1450397"/>
          </a:xfrm>
          <a:prstGeom prst="rect">
            <a:avLst/>
          </a:prstGeom>
        </p:spPr>
        <p:txBody>
          <a:bodyPr wrap="square">
            <a:spAutoFit/>
          </a:bodyPr>
          <a:lstStyle/>
          <a:p>
            <a:pPr lvl="0" defTabSz="914367"/>
            <a:r>
              <a:rPr kumimoji="0" lang="en-US" sz="1765" b="0" i="0" u="none" strike="noStrike" kern="1200" cap="none" spc="0" normalizeH="0" baseline="0" noProof="0" dirty="0">
                <a:ln>
                  <a:noFill/>
                </a:ln>
                <a:solidFill>
                  <a:srgbClr val="1A1A1A"/>
                </a:solidFill>
                <a:effectLst/>
                <a:uLnTx/>
                <a:uFillTx/>
                <a:latin typeface="Segoe UI"/>
                <a:ea typeface="+mn-ea"/>
                <a:cs typeface="+mn-cs"/>
              </a:rPr>
              <a:t>Designed for Azure Developers who </a:t>
            </a:r>
            <a:r>
              <a:rPr lang="en-US" sz="1765" dirty="0">
                <a:solidFill>
                  <a:srgbClr val="1A1A1A"/>
                </a:solidFill>
              </a:rPr>
              <a:t>design, build, test, and maintain cloud solutions, such as applications and services.</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18" name="Rectangle 17">
            <a:extLst>
              <a:ext uri="{FF2B5EF4-FFF2-40B4-BE49-F238E27FC236}">
                <a16:creationId xmlns:a16="http://schemas.microsoft.com/office/drawing/2014/main" id="{D6A2EFBC-CC8D-4D12-B659-A48016E2720D}"/>
              </a:ext>
            </a:extLst>
          </p:cNvPr>
          <p:cNvSpPr/>
          <p:nvPr/>
        </p:nvSpPr>
        <p:spPr>
          <a:xfrm>
            <a:off x="7978489" y="2770436"/>
            <a:ext cx="2243800" cy="923330"/>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1" i="0" u="none" strike="noStrike" kern="1200" cap="none" spc="0" normalizeH="0" baseline="0" noProof="0" dirty="0">
                <a:ln>
                  <a:noFill/>
                </a:ln>
                <a:solidFill>
                  <a:srgbClr val="1A1A1A"/>
                </a:solidFill>
                <a:effectLst/>
                <a:uLnTx/>
                <a:uFillTx/>
                <a:latin typeface="Segoe UI"/>
                <a:ea typeface="+mn-ea"/>
                <a:cs typeface="+mn-cs"/>
              </a:rPr>
              <a:t>Microsoft Certified: Azure Solutions Architect </a:t>
            </a:r>
            <a:r>
              <a:rPr kumimoji="0" lang="en-US" sz="1765" b="1" i="0" u="none" strike="noStrike" kern="1200" cap="none" spc="0" normalizeH="0" baseline="0" noProof="0" dirty="0">
                <a:ln>
                  <a:noFill/>
                </a:ln>
                <a:solidFill>
                  <a:srgbClr val="4472C4"/>
                </a:solidFill>
                <a:effectLst/>
                <a:uLnTx/>
                <a:uFillTx/>
                <a:latin typeface="Segoe UI"/>
                <a:ea typeface="+mn-ea"/>
                <a:cs typeface="+mn-cs"/>
              </a:rPr>
              <a:t>Expert</a:t>
            </a:r>
          </a:p>
        </p:txBody>
      </p:sp>
      <p:sp>
        <p:nvSpPr>
          <p:cNvPr id="19" name="Rectangle 18">
            <a:extLst>
              <a:ext uri="{FF2B5EF4-FFF2-40B4-BE49-F238E27FC236}">
                <a16:creationId xmlns:a16="http://schemas.microsoft.com/office/drawing/2014/main" id="{1D7642EF-5F38-4D59-8B81-29D46AB09FA0}"/>
              </a:ext>
            </a:extLst>
          </p:cNvPr>
          <p:cNvSpPr/>
          <p:nvPr/>
        </p:nvSpPr>
        <p:spPr>
          <a:xfrm>
            <a:off x="8042967" y="3802318"/>
            <a:ext cx="2610197" cy="1477328"/>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Designed for Azure Solutions Architects who create solutions for compute, network, storage, and security.</a:t>
            </a:r>
          </a:p>
        </p:txBody>
      </p:sp>
      <p:sp>
        <p:nvSpPr>
          <p:cNvPr id="12" name="Arrow: Chevron 11">
            <a:extLst>
              <a:ext uri="{FF2B5EF4-FFF2-40B4-BE49-F238E27FC236}">
                <a16:creationId xmlns:a16="http://schemas.microsoft.com/office/drawing/2014/main" id="{4E11BD99-4D5F-4CC8-9CAC-6A4BB754DA1B}"/>
              </a:ext>
              <a:ext uri="{C183D7F6-B498-43B3-948B-1728B52AA6E4}">
                <adec:decorative xmlns:adec="http://schemas.microsoft.com/office/drawing/2017/decorative" val="1"/>
              </a:ext>
            </a:extLst>
          </p:cNvPr>
          <p:cNvSpPr/>
          <p:nvPr/>
        </p:nvSpPr>
        <p:spPr>
          <a:xfrm>
            <a:off x="7435616" y="3743849"/>
            <a:ext cx="249384" cy="806370"/>
          </a:xfrm>
          <a:prstGeom prst="chevron">
            <a:avLst/>
          </a:prstGeom>
          <a:solidFill>
            <a:schemeClr val="accent1"/>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0D8E066B-3742-4CC5-A0F5-0AAFC79BE6C8}"/>
              </a:ext>
              <a:ext uri="{C183D7F6-B498-43B3-948B-1728B52AA6E4}">
                <adec:decorative xmlns:adec="http://schemas.microsoft.com/office/drawing/2017/decorative" val="1"/>
              </a:ext>
            </a:extLst>
          </p:cNvPr>
          <p:cNvSpPr/>
          <p:nvPr/>
        </p:nvSpPr>
        <p:spPr>
          <a:xfrm>
            <a:off x="4248348" y="2770434"/>
            <a:ext cx="3021707"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FC8CACE8-C4AA-4D96-857D-98763810AC43}"/>
              </a:ext>
              <a:ext uri="{C183D7F6-B498-43B3-948B-1728B52AA6E4}">
                <adec:decorative xmlns:adec="http://schemas.microsoft.com/office/drawing/2017/decorative" val="1"/>
              </a:ext>
            </a:extLst>
          </p:cNvPr>
          <p:cNvSpPr/>
          <p:nvPr/>
        </p:nvSpPr>
        <p:spPr>
          <a:xfrm>
            <a:off x="7915877" y="2698392"/>
            <a:ext cx="3014263"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7" name="Rectangle 26">
            <a:extLst>
              <a:ext uri="{FF2B5EF4-FFF2-40B4-BE49-F238E27FC236}">
                <a16:creationId xmlns:a16="http://schemas.microsoft.com/office/drawing/2014/main" id="{7E484803-9FB2-48F3-A5D9-08DF8192E633}"/>
              </a:ext>
              <a:ext uri="{C183D7F6-B498-43B3-948B-1728B52AA6E4}">
                <adec:decorative xmlns:adec="http://schemas.microsoft.com/office/drawing/2017/decorative" val="1"/>
              </a:ext>
            </a:extLst>
          </p:cNvPr>
          <p:cNvSpPr/>
          <p:nvPr/>
        </p:nvSpPr>
        <p:spPr>
          <a:xfrm>
            <a:off x="588263" y="2770435"/>
            <a:ext cx="3066806"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38402312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BC93-6A6E-4DE3-BEA2-9D78CE4D87C4}"/>
              </a:ext>
            </a:extLst>
          </p:cNvPr>
          <p:cNvSpPr>
            <a:spLocks noGrp="1"/>
          </p:cNvSpPr>
          <p:nvPr>
            <p:ph type="title"/>
          </p:nvPr>
        </p:nvSpPr>
        <p:spPr/>
        <p:txBody>
          <a:bodyPr/>
          <a:lstStyle/>
          <a:p>
            <a:r>
              <a:rPr lang="en-US" dirty="0"/>
              <a:t>Microsoft Learning Azure Pass (Optional)</a:t>
            </a:r>
          </a:p>
        </p:txBody>
      </p:sp>
      <p:sp>
        <p:nvSpPr>
          <p:cNvPr id="3" name="Text Placeholder 2">
            <a:extLst>
              <a:ext uri="{FF2B5EF4-FFF2-40B4-BE49-F238E27FC236}">
                <a16:creationId xmlns:a16="http://schemas.microsoft.com/office/drawing/2014/main" id="{044F7A24-61F2-4785-B8E3-BD77F782E8C9}"/>
              </a:ext>
            </a:extLst>
          </p:cNvPr>
          <p:cNvSpPr>
            <a:spLocks noGrp="1"/>
          </p:cNvSpPr>
          <p:nvPr>
            <p:ph type="body" sz="quarter" idx="10"/>
          </p:nvPr>
        </p:nvSpPr>
        <p:spPr>
          <a:xfrm>
            <a:off x="584200" y="1435497"/>
            <a:ext cx="11018520" cy="4271939"/>
          </a:xfrm>
        </p:spPr>
        <p:txBody>
          <a:bodyPr/>
          <a:lstStyle/>
          <a:p>
            <a:pPr>
              <a:tabLst>
                <a:tab pos="1430338" algn="l"/>
              </a:tabLst>
            </a:pPr>
            <a:r>
              <a:rPr lang="en-IE" sz="2000" dirty="0"/>
              <a:t>You will use the Microsoft Learning Azure Pass to provide access to Microsoft Azure for demonstrations and labs</a:t>
            </a:r>
          </a:p>
          <a:p>
            <a:pPr>
              <a:tabLst>
                <a:tab pos="1430338" algn="l"/>
              </a:tabLst>
            </a:pPr>
            <a:r>
              <a:rPr lang="en-IE" sz="2000" dirty="0"/>
              <a:t>Microsoft Learning Azure Pass access and configuration</a:t>
            </a:r>
          </a:p>
          <a:p>
            <a:pPr>
              <a:tabLst>
                <a:tab pos="1430338" algn="l"/>
              </a:tabLst>
            </a:pPr>
            <a:r>
              <a:rPr lang="en-IE" sz="2000" dirty="0"/>
              <a:t>Best Practices for Microsoft Learning Azure Pass Usage:</a:t>
            </a:r>
          </a:p>
          <a:p>
            <a:pPr lvl="1"/>
            <a:r>
              <a:rPr lang="en-US" sz="1800" dirty="0"/>
              <a:t>Check the dollar balance of you Azure Pass within Microsoft Azure once you have set up your subscription, and be aware of how much you are consuming as you proceed through the labs</a:t>
            </a:r>
            <a:endParaRPr lang="en-IE" sz="1800" dirty="0"/>
          </a:p>
          <a:p>
            <a:pPr lvl="1"/>
            <a:r>
              <a:rPr lang="en-US" sz="1800" dirty="0"/>
              <a:t>Do not allow Microsoft Azure components to run overnight or for extended periods unless you need to do so</a:t>
            </a:r>
            <a:endParaRPr lang="en-IE" sz="1800" dirty="0"/>
          </a:p>
          <a:p>
            <a:pPr lvl="1"/>
            <a:r>
              <a:rPr lang="en-US" sz="1800" dirty="0"/>
              <a:t>Remove any Microsoft Azure–created components or services such as storage, virtual machines, or cloud services, after you finish your lab to help minimize cost usage and extend the life of your Microsoft Learning Azure Pass</a:t>
            </a:r>
            <a:endParaRPr lang="en-IE" sz="1800" dirty="0"/>
          </a:p>
          <a:p>
            <a:pPr lvl="1"/>
            <a:endParaRPr lang="en-IE" sz="1600" dirty="0"/>
          </a:p>
          <a:p>
            <a:endParaRPr lang="en-US" dirty="0"/>
          </a:p>
        </p:txBody>
      </p:sp>
    </p:spTree>
    <p:extLst>
      <p:ext uri="{BB962C8B-B14F-4D97-AF65-F5344CB8AC3E}">
        <p14:creationId xmlns:p14="http://schemas.microsoft.com/office/powerpoint/2010/main" val="7719590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dirty="0"/>
              <a:t>Welcome</a:t>
            </a:r>
          </a:p>
        </p:txBody>
      </p:sp>
      <p:sp>
        <p:nvSpPr>
          <p:cNvPr id="5" name="Content Placeholder 2">
            <a:extLst>
              <a:ext uri="{FF2B5EF4-FFF2-40B4-BE49-F238E27FC236}">
                <a16:creationId xmlns:a16="http://schemas.microsoft.com/office/drawing/2014/main" id="{6D341F66-98D9-4955-B5DB-ED7C3317CB09}"/>
              </a:ext>
            </a:extLst>
          </p:cNvPr>
          <p:cNvSpPr txBox="1">
            <a:spLocks/>
          </p:cNvSpPr>
          <p:nvPr/>
        </p:nvSpPr>
        <p:spPr>
          <a:xfrm>
            <a:off x="548639" y="1555865"/>
            <a:ext cx="10075025" cy="4921251"/>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We’ve worked together with the Microsoft Partner Network and Microsoft IT Academies to bring you a world-class learning experience. </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rPr>
              <a:t>Microsoft Certified Trainers + Instructors. </a:t>
            </a: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Your instructor is a premier technical and instructional expert who meets ongoing certification requirements.  </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rPr>
              <a:t>Customer Satisfaction Guarantee.</a:t>
            </a:r>
            <a:r>
              <a:rPr kumimoji="0" lang="en-US" sz="1800" b="0"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rPr>
              <a:t> </a:t>
            </a: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Our partners offer a satisfaction guarantee and we hold them accountable for it. </a:t>
            </a:r>
            <a:b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At the end of class, please complete an evaluation of today’s experience. We value your feedback!  </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rPr>
              <a:t>Certification Exam Benefits. </a:t>
            </a: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After training, consider pursuing a Microsoft Certification to help distinguish your technical expertise and experience. Ask your instructor about available exam promotions and discounts.</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We wish you a great learning experience and ongoing career success!</a:t>
            </a:r>
          </a:p>
          <a:p>
            <a:pPr marL="0" marR="0" lvl="0" indent="0" algn="l" defTabSz="932742" rtl="0" eaLnBrk="1" fontAlgn="auto" latinLnBrk="0" hangingPunct="1">
              <a:lnSpc>
                <a:spcPct val="97000"/>
              </a:lnSpc>
              <a:spcBef>
                <a:spcPct val="20000"/>
              </a:spcBef>
              <a:spcAft>
                <a:spcPts val="0"/>
              </a:spcAft>
              <a:buClrTx/>
              <a:buSzPct val="90000"/>
              <a:buFont typeface="Wingdings" panose="05000000000000000000" pitchFamily="2" charset="2"/>
              <a:buNone/>
              <a:tabLst/>
              <a:defRPr/>
            </a:pPr>
            <a:endPar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97000"/>
              </a:lnSpc>
              <a:spcBef>
                <a:spcPct val="20000"/>
              </a:spcBef>
              <a:spcAft>
                <a:spcPts val="0"/>
              </a:spcAft>
              <a:buClrTx/>
              <a:buSzPct val="90000"/>
              <a:buFont typeface="Wingdings" panose="05000000000000000000" pitchFamily="2" charset="2"/>
              <a:buNone/>
              <a:tabLst/>
              <a:defRPr/>
            </a:pPr>
            <a:endParaRPr kumimoji="0" lang="nl-NL" sz="10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97000"/>
              </a:lnSpc>
              <a:spcBef>
                <a:spcPct val="20000"/>
              </a:spcBef>
              <a:spcAft>
                <a:spcPts val="0"/>
              </a:spcAft>
              <a:buClrTx/>
              <a:buSzPct val="90000"/>
              <a:buFont typeface="Wingdings" panose="05000000000000000000" pitchFamily="2" charset="2"/>
              <a:buNone/>
              <a:tabLst/>
              <a:defRPr/>
            </a:pPr>
            <a:endParaRPr kumimoji="0" lang="nl-NL" sz="10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228600" marR="0" lvl="0" indent="-228600" algn="l" defTabSz="932742" rtl="0" eaLnBrk="1" fontAlgn="auto" latinLnBrk="0" hangingPunct="1">
              <a:lnSpc>
                <a:spcPct val="97000"/>
              </a:lnSpc>
              <a:spcBef>
                <a:spcPct val="20000"/>
              </a:spcBef>
              <a:spcAft>
                <a:spcPts val="0"/>
              </a:spcAft>
              <a:buClrTx/>
              <a:buSzPct val="90000"/>
              <a:buFont typeface="Wingdings" panose="05000000000000000000" pitchFamily="2" charset="2"/>
              <a:buChar char=""/>
              <a:tabLst/>
              <a:defRPr/>
            </a:pPr>
            <a:endPar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sp>
        <p:nvSpPr>
          <p:cNvPr id="6" name="TextBox 5">
            <a:extLst>
              <a:ext uri="{FF2B5EF4-FFF2-40B4-BE49-F238E27FC236}">
                <a16:creationId xmlns:a16="http://schemas.microsoft.com/office/drawing/2014/main" id="{747A633F-C7B3-4CDC-BAD6-645C4B9A74BA}"/>
              </a:ext>
            </a:extLst>
          </p:cNvPr>
          <p:cNvSpPr txBox="1"/>
          <p:nvPr/>
        </p:nvSpPr>
        <p:spPr>
          <a:xfrm>
            <a:off x="548639" y="1098665"/>
            <a:ext cx="9515301" cy="646331"/>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1" i="0" u="none" strike="noStrike" kern="1200" cap="none" spc="0" normalizeH="0" baseline="0" noProof="0" dirty="0">
                <a:ln>
                  <a:noFill/>
                </a:ln>
                <a:solidFill>
                  <a:srgbClr val="0070C0"/>
                </a:solidFill>
                <a:effectLst/>
                <a:uLnTx/>
                <a:uFillTx/>
                <a:latin typeface="Segoe UI"/>
                <a:ea typeface="+mn-ea"/>
                <a:cs typeface="+mn-cs"/>
              </a:rPr>
              <a:t>Thank you for joining us today.</a:t>
            </a:r>
            <a:r>
              <a:rPr kumimoji="0" lang="en-US" sz="1765" b="0" i="0" u="none" strike="noStrike" kern="1200" cap="none" spc="0" normalizeH="0" baseline="0" noProof="0" dirty="0">
                <a:ln>
                  <a:noFill/>
                </a:ln>
                <a:solidFill>
                  <a:srgbClr val="1A1A1A"/>
                </a:solidFill>
                <a:effectLst/>
                <a:uLnTx/>
                <a:uFillTx/>
                <a:latin typeface="Segoe UI"/>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dirty="0"/>
              <a:t>Hello! Instructor Introduction</a:t>
            </a:r>
          </a:p>
        </p:txBody>
      </p:sp>
      <p:sp>
        <p:nvSpPr>
          <p:cNvPr id="11" name="Text Placeholder 10">
            <a:extLst>
              <a:ext uri="{FF2B5EF4-FFF2-40B4-BE49-F238E27FC236}">
                <a16:creationId xmlns:a16="http://schemas.microsoft.com/office/drawing/2014/main" id="{0478B5E0-E5DC-45CE-99DB-CE27D655CB76}"/>
              </a:ext>
            </a:extLst>
          </p:cNvPr>
          <p:cNvSpPr>
            <a:spLocks noGrp="1"/>
          </p:cNvSpPr>
          <p:nvPr>
            <p:ph type="body" sz="quarter" idx="10"/>
          </p:nvPr>
        </p:nvSpPr>
        <p:spPr>
          <a:xfrm>
            <a:off x="586390" y="1434370"/>
            <a:ext cx="6537617" cy="2308324"/>
          </a:xfrm>
        </p:spPr>
        <p:txBody>
          <a:bodyPr/>
          <a:lstStyle/>
          <a:p>
            <a:r>
              <a:rPr lang="en-US" dirty="0"/>
              <a:t>Instructor: &lt;Name&gt;</a:t>
            </a:r>
          </a:p>
          <a:p>
            <a:r>
              <a:rPr lang="en-US" dirty="0"/>
              <a:t>&lt;Title or other credentials, e.g., Microsoft Certified Trainer&gt;</a:t>
            </a:r>
          </a:p>
          <a:p>
            <a:r>
              <a:rPr lang="en-US" dirty="0"/>
              <a:t>&lt;Affiliation/Company&gt;</a:t>
            </a:r>
          </a:p>
          <a:p>
            <a:r>
              <a:rPr lang="en-US" dirty="0"/>
              <a:t>&lt;A few words about my technical and professional experience&gt; </a:t>
            </a:r>
          </a:p>
          <a:p>
            <a:endParaRPr lang="en-US" dirty="0"/>
          </a:p>
        </p:txBody>
      </p:sp>
      <p:grpSp>
        <p:nvGrpSpPr>
          <p:cNvPr id="5" name="Group 4" descr="Hello badge">
            <a:extLst>
              <a:ext uri="{FF2B5EF4-FFF2-40B4-BE49-F238E27FC236}">
                <a16:creationId xmlns:a16="http://schemas.microsoft.com/office/drawing/2014/main" id="{6D3A1216-6212-47E7-A515-FE47BB53B004}"/>
              </a:ext>
            </a:extLst>
          </p:cNvPr>
          <p:cNvGrpSpPr>
            <a:grpSpLocks noChangeAspect="1"/>
          </p:cNvGrpSpPr>
          <p:nvPr/>
        </p:nvGrpSpPr>
        <p:grpSpPr>
          <a:xfrm>
            <a:off x="8406104" y="2194561"/>
            <a:ext cx="2200786" cy="1400500"/>
            <a:chOff x="1066800" y="1066800"/>
            <a:chExt cx="3352800" cy="2133600"/>
          </a:xfrm>
        </p:grpSpPr>
        <p:grpSp>
          <p:nvGrpSpPr>
            <p:cNvPr id="6" name="Group 5">
              <a:extLst>
                <a:ext uri="{FF2B5EF4-FFF2-40B4-BE49-F238E27FC236}">
                  <a16:creationId xmlns:a16="http://schemas.microsoft.com/office/drawing/2014/main" id="{E93D6A67-6E8E-4224-A3DA-174C4BAFF6DD}"/>
                </a:ext>
              </a:extLst>
            </p:cNvPr>
            <p:cNvGrpSpPr/>
            <p:nvPr/>
          </p:nvGrpSpPr>
          <p:grpSpPr>
            <a:xfrm>
              <a:off x="1066800" y="1066800"/>
              <a:ext cx="3352800" cy="2133600"/>
              <a:chOff x="762000" y="1066800"/>
              <a:chExt cx="3352800" cy="2133600"/>
            </a:xfrm>
            <a:solidFill>
              <a:srgbClr val="0072C6"/>
            </a:solidFill>
          </p:grpSpPr>
          <p:sp>
            <p:nvSpPr>
              <p:cNvPr id="8" name="Rounded Rectangle 19">
                <a:extLst>
                  <a:ext uri="{FF2B5EF4-FFF2-40B4-BE49-F238E27FC236}">
                    <a16:creationId xmlns:a16="http://schemas.microsoft.com/office/drawing/2014/main" id="{83D68593-64C7-48FC-BB81-06DF1FCEEFA3}"/>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4A15593A-2C86-4138-94EC-A321350452B1}"/>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pic>
          <p:nvPicPr>
            <p:cNvPr id="7" name="Picture 2">
              <a:extLst>
                <a:ext uri="{FF2B5EF4-FFF2-40B4-BE49-F238E27FC236}">
                  <a16:creationId xmlns:a16="http://schemas.microsoft.com/office/drawing/2014/main" id="{0052BA82-AE98-42E7-A99C-17F09617F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ustDataLst>
      <p:tags r:id="rId1"/>
    </p:custDataLst>
    <p:extLst>
      <p:ext uri="{BB962C8B-B14F-4D97-AF65-F5344CB8AC3E}">
        <p14:creationId xmlns:p14="http://schemas.microsoft.com/office/powerpoint/2010/main"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type="body" sz="quarter" idx="10"/>
          </p:nvPr>
        </p:nvSpPr>
        <p:spPr>
          <a:xfrm>
            <a:off x="586390" y="1434370"/>
            <a:ext cx="11018520" cy="3533275"/>
          </a:xfrm>
        </p:spPr>
        <p:txBody>
          <a:bodyPr/>
          <a:lstStyle/>
          <a:p>
            <a:r>
              <a:rPr lang="en-US" dirty="0"/>
              <a:t>Let’s get acquainted:</a:t>
            </a:r>
          </a:p>
          <a:p>
            <a:pPr marL="457200" indent="-457200">
              <a:buFont typeface="Arial" panose="020B0604020202020204" pitchFamily="34" charset="0"/>
              <a:buChar char="•"/>
            </a:pPr>
            <a:r>
              <a:rPr lang="en-US" dirty="0"/>
              <a:t>Your name</a:t>
            </a:r>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r>
              <a:rPr lang="en-US" dirty="0"/>
              <a:t>Title/function</a:t>
            </a:r>
          </a:p>
          <a:p>
            <a:pPr marL="457200" indent="-457200">
              <a:buFont typeface="Arial" panose="020B0604020202020204" pitchFamily="34" charset="0"/>
              <a:buChar char="•"/>
            </a:pPr>
            <a:r>
              <a:rPr lang="en-US" dirty="0"/>
              <a:t>Microsoft Azure experience</a:t>
            </a:r>
          </a:p>
          <a:p>
            <a:pPr marL="457200" indent="-457200">
              <a:buFont typeface="Arial" panose="020B0604020202020204" pitchFamily="34" charset="0"/>
              <a:buChar char="•"/>
            </a:pPr>
            <a:r>
              <a:rPr lang="en-US" dirty="0"/>
              <a:t>Your expectations for the course</a:t>
            </a:r>
          </a:p>
          <a:p>
            <a:endParaRPr lang="en-US" dirty="0"/>
          </a:p>
        </p:txBody>
      </p:sp>
      <p:grpSp>
        <p:nvGrpSpPr>
          <p:cNvPr id="4" name="Group 3" descr="Hello badge">
            <a:extLst>
              <a:ext uri="{FF2B5EF4-FFF2-40B4-BE49-F238E27FC236}">
                <a16:creationId xmlns:a16="http://schemas.microsoft.com/office/drawing/2014/main" id="{D4A708A9-7627-400D-9E24-825CA38BAF34}"/>
              </a:ext>
            </a:extLst>
          </p:cNvPr>
          <p:cNvGrpSpPr>
            <a:grpSpLocks noChangeAspect="1"/>
          </p:cNvGrpSpPr>
          <p:nvPr/>
        </p:nvGrpSpPr>
        <p:grpSpPr>
          <a:xfrm>
            <a:off x="8406104" y="2194561"/>
            <a:ext cx="2200786" cy="1400500"/>
            <a:chOff x="1066800" y="1066800"/>
            <a:chExt cx="3352800" cy="2133600"/>
          </a:xfrm>
        </p:grpSpPr>
        <p:grpSp>
          <p:nvGrpSpPr>
            <p:cNvPr id="5" name="Group 4">
              <a:extLst>
                <a:ext uri="{FF2B5EF4-FFF2-40B4-BE49-F238E27FC236}">
                  <a16:creationId xmlns:a16="http://schemas.microsoft.com/office/drawing/2014/main" id="{554C3A67-03D9-44D9-874C-24DF6EBA26FC}"/>
                </a:ext>
              </a:extLst>
            </p:cNvPr>
            <p:cNvGrpSpPr/>
            <p:nvPr/>
          </p:nvGrpSpPr>
          <p:grpSpPr>
            <a:xfrm>
              <a:off x="1066800" y="1066800"/>
              <a:ext cx="3352800" cy="2133600"/>
              <a:chOff x="762000" y="1066800"/>
              <a:chExt cx="3352800" cy="2133600"/>
            </a:xfrm>
            <a:solidFill>
              <a:srgbClr val="0072C6"/>
            </a:solidFill>
          </p:grpSpPr>
          <p:sp>
            <p:nvSpPr>
              <p:cNvPr id="7" name="Rounded Rectangle 19">
                <a:extLst>
                  <a:ext uri="{FF2B5EF4-FFF2-40B4-BE49-F238E27FC236}">
                    <a16:creationId xmlns:a16="http://schemas.microsoft.com/office/drawing/2014/main" id="{5AE55E0F-A437-4EB1-89E5-64B0572ADA0F}"/>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DAD7E146-D1FB-4E7A-8E0E-192018966300}"/>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pic>
          <p:nvPicPr>
            <p:cNvPr id="6" name="Picture 2">
              <a:extLst>
                <a:ext uri="{FF2B5EF4-FFF2-40B4-BE49-F238E27FC236}">
                  <a16:creationId xmlns:a16="http://schemas.microsoft.com/office/drawing/2014/main" id="{75340873-E0EF-4A11-AD39-81950D9FE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ustDataLst>
      <p:tags r:id="rId1"/>
    </p:custDataLst>
    <p:extLst>
      <p:ext uri="{BB962C8B-B14F-4D97-AF65-F5344CB8AC3E}">
        <p14:creationId xmlns:p14="http://schemas.microsoft.com/office/powerpoint/2010/main" val="268668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dirty="0"/>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type="body" sz="quarter" idx="10"/>
          </p:nvPr>
        </p:nvSpPr>
        <p:spPr>
          <a:xfrm>
            <a:off x="711080" y="1392806"/>
            <a:ext cx="11018520" cy="4832092"/>
          </a:xfrm>
        </p:spPr>
        <p:txBody>
          <a:bodyPr/>
          <a:lstStyle/>
          <a:p>
            <a:pPr marL="342900" indent="-342900">
              <a:spcBef>
                <a:spcPts val="0"/>
              </a:spcBef>
              <a:spcAft>
                <a:spcPts val="600"/>
              </a:spcAft>
              <a:buFont typeface="Arial" panose="020B0604020202020204" pitchFamily="34" charset="0"/>
              <a:buChar char="•"/>
            </a:pPr>
            <a:r>
              <a:rPr lang="en-US" sz="2400" dirty="0"/>
              <a:t>Class hours</a:t>
            </a:r>
          </a:p>
          <a:p>
            <a:pPr marL="342900" indent="-342900">
              <a:spcBef>
                <a:spcPts val="0"/>
              </a:spcBef>
              <a:spcAft>
                <a:spcPts val="600"/>
              </a:spcAft>
              <a:buFont typeface="Arial" panose="020B0604020202020204" pitchFamily="34" charset="0"/>
              <a:buChar char="•"/>
            </a:pPr>
            <a:r>
              <a:rPr lang="en-US" sz="2400" dirty="0"/>
              <a:t>Building hours</a:t>
            </a:r>
          </a:p>
          <a:p>
            <a:pPr marL="342900" indent="-342900">
              <a:spcBef>
                <a:spcPts val="0"/>
              </a:spcBef>
              <a:spcAft>
                <a:spcPts val="600"/>
              </a:spcAft>
              <a:buFont typeface="Arial" panose="020B0604020202020204" pitchFamily="34" charset="0"/>
              <a:buChar char="•"/>
            </a:pPr>
            <a:r>
              <a:rPr lang="en-US" sz="2400" dirty="0"/>
              <a:t>Parking</a:t>
            </a:r>
          </a:p>
          <a:p>
            <a:pPr marL="342900" indent="-342900">
              <a:spcBef>
                <a:spcPts val="0"/>
              </a:spcBef>
              <a:spcAft>
                <a:spcPts val="600"/>
              </a:spcAft>
              <a:buFont typeface="Arial" panose="020B0604020202020204" pitchFamily="34" charset="0"/>
              <a:buChar char="•"/>
            </a:pPr>
            <a:r>
              <a:rPr lang="en-US" sz="2400" dirty="0"/>
              <a:t>Restrooms</a:t>
            </a:r>
          </a:p>
          <a:p>
            <a:pPr marL="342900" indent="-342900">
              <a:spcBef>
                <a:spcPts val="0"/>
              </a:spcBef>
              <a:spcAft>
                <a:spcPts val="600"/>
              </a:spcAft>
              <a:buFont typeface="Arial" panose="020B0604020202020204" pitchFamily="34" charset="0"/>
              <a:buChar char="•"/>
            </a:pPr>
            <a:r>
              <a:rPr lang="en-US" sz="2400" dirty="0"/>
              <a:t>Meals</a:t>
            </a:r>
          </a:p>
          <a:p>
            <a:pPr marL="342900" indent="-342900">
              <a:spcBef>
                <a:spcPts val="0"/>
              </a:spcBef>
              <a:spcAft>
                <a:spcPts val="600"/>
              </a:spcAft>
              <a:buFont typeface="Arial" panose="020B0604020202020204" pitchFamily="34" charset="0"/>
              <a:buChar char="•"/>
            </a:pPr>
            <a:r>
              <a:rPr lang="en-US" sz="2400" dirty="0"/>
              <a:t>Phones</a:t>
            </a:r>
          </a:p>
          <a:p>
            <a:pPr marL="342900" indent="-342900">
              <a:spcBef>
                <a:spcPts val="0"/>
              </a:spcBef>
              <a:spcAft>
                <a:spcPts val="600"/>
              </a:spcAft>
              <a:buFont typeface="Arial" panose="020B0604020202020204" pitchFamily="34" charset="0"/>
              <a:buChar char="•"/>
            </a:pPr>
            <a:r>
              <a:rPr lang="en-US" sz="2400" dirty="0"/>
              <a:t>Messages</a:t>
            </a:r>
          </a:p>
          <a:p>
            <a:pPr marL="342900" indent="-342900">
              <a:spcBef>
                <a:spcPts val="0"/>
              </a:spcBef>
              <a:spcAft>
                <a:spcPts val="600"/>
              </a:spcAft>
              <a:buFont typeface="Arial" panose="020B0604020202020204" pitchFamily="34" charset="0"/>
              <a:buChar char="•"/>
            </a:pPr>
            <a:r>
              <a:rPr lang="en-US" sz="2400" dirty="0"/>
              <a:t>Smoking</a:t>
            </a:r>
          </a:p>
          <a:p>
            <a:pPr marL="342900" indent="-342900">
              <a:spcBef>
                <a:spcPts val="0"/>
              </a:spcBef>
              <a:spcAft>
                <a:spcPts val="600"/>
              </a:spcAft>
              <a:buFont typeface="Arial" panose="020B0604020202020204" pitchFamily="34" charset="0"/>
              <a:buChar char="•"/>
            </a:pPr>
            <a:r>
              <a:rPr lang="en-US" sz="2400" dirty="0"/>
              <a:t>Internet access </a:t>
            </a:r>
          </a:p>
          <a:p>
            <a:pPr marL="342900" indent="-342900">
              <a:spcBef>
                <a:spcPts val="0"/>
              </a:spcBef>
              <a:spcAft>
                <a:spcPts val="600"/>
              </a:spcAft>
              <a:buFont typeface="Arial" panose="020B0604020202020204" pitchFamily="34" charset="0"/>
              <a:buChar char="•"/>
            </a:pPr>
            <a:r>
              <a:rPr lang="en-US" sz="2400" dirty="0"/>
              <a:t>Recycling</a:t>
            </a:r>
          </a:p>
          <a:p>
            <a:pPr marL="342900" indent="-342900">
              <a:spcBef>
                <a:spcPts val="0"/>
              </a:spcBef>
              <a:spcAft>
                <a:spcPts val="600"/>
              </a:spcAft>
              <a:buFont typeface="Arial" panose="020B0604020202020204" pitchFamily="34" charset="0"/>
              <a:buChar char="•"/>
            </a:pPr>
            <a:r>
              <a:rPr lang="en-US" sz="2400" dirty="0"/>
              <a:t>Emergency procedures</a:t>
            </a:r>
            <a:endParaRPr lang="en-US" dirty="0"/>
          </a:p>
        </p:txBody>
      </p:sp>
      <p:pic>
        <p:nvPicPr>
          <p:cNvPr id="4" name="Picture 3" descr="Clock icon. ">
            <a:extLst>
              <a:ext uri="{FF2B5EF4-FFF2-40B4-BE49-F238E27FC236}">
                <a16:creationId xmlns:a16="http://schemas.microsoft.com/office/drawing/2014/main" id="{44743720-0B99-40D2-A2A7-A2D2392F9408}"/>
              </a:ext>
            </a:extLst>
          </p:cNvPr>
          <p:cNvPicPr>
            <a:picLocks noChangeAspect="1"/>
          </p:cNvPicPr>
          <p:nvPr/>
        </p:nvPicPr>
        <p:blipFill>
          <a:blip r:embed="rId3"/>
          <a:stretch>
            <a:fillRect/>
          </a:stretch>
        </p:blipFill>
        <p:spPr>
          <a:xfrm>
            <a:off x="4442115" y="2028242"/>
            <a:ext cx="1202732" cy="1202732"/>
          </a:xfrm>
          <a:prstGeom prst="rect">
            <a:avLst/>
          </a:prstGeom>
        </p:spPr>
      </p:pic>
      <p:pic>
        <p:nvPicPr>
          <p:cNvPr id="5" name="Picture 4">
            <a:extLst>
              <a:ext uri="{FF2B5EF4-FFF2-40B4-BE49-F238E27FC236}">
                <a16:creationId xmlns:a16="http://schemas.microsoft.com/office/drawing/2014/main" id="{51F8449F-EE12-45EF-AD13-C132060A56C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959689" y="1469968"/>
            <a:ext cx="1082875" cy="1686193"/>
          </a:xfrm>
          <a:prstGeom prst="rect">
            <a:avLst/>
          </a:prstGeom>
        </p:spPr>
      </p:pic>
      <p:grpSp>
        <p:nvGrpSpPr>
          <p:cNvPr id="6" name="Group 5" descr="PC icon. ">
            <a:extLst>
              <a:ext uri="{FF2B5EF4-FFF2-40B4-BE49-F238E27FC236}">
                <a16:creationId xmlns:a16="http://schemas.microsoft.com/office/drawing/2014/main" id="{1E664AD6-F76D-4BBE-8051-87694F425CDC}"/>
              </a:ext>
            </a:extLst>
          </p:cNvPr>
          <p:cNvGrpSpPr>
            <a:grpSpLocks noChangeAspect="1"/>
          </p:cNvGrpSpPr>
          <p:nvPr/>
        </p:nvGrpSpPr>
        <p:grpSpPr>
          <a:xfrm>
            <a:off x="4318611"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12" name="Picture 11" descr="Female icon">
            <a:extLst>
              <a:ext uri="{FF2B5EF4-FFF2-40B4-BE49-F238E27FC236}">
                <a16:creationId xmlns:a16="http://schemas.microsoft.com/office/drawing/2014/main" id="{6759F110-7E4B-4D8A-86F9-0F8C2F845CF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10782" y="3336149"/>
            <a:ext cx="758815" cy="1500602"/>
          </a:xfrm>
          <a:prstGeom prst="rect">
            <a:avLst/>
          </a:prstGeom>
        </p:spPr>
      </p:pic>
      <p:pic>
        <p:nvPicPr>
          <p:cNvPr id="13" name="Picture 12" descr="Male icon. ">
            <a:extLst>
              <a:ext uri="{FF2B5EF4-FFF2-40B4-BE49-F238E27FC236}">
                <a16:creationId xmlns:a16="http://schemas.microsoft.com/office/drawing/2014/main" id="{D2B8E8B4-D937-4DB4-8616-0A9411847AC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283335" y="3393108"/>
            <a:ext cx="609600" cy="1402080"/>
          </a:xfrm>
          <a:prstGeom prst="rect">
            <a:avLst/>
          </a:prstGeom>
        </p:spPr>
      </p:pic>
    </p:spTree>
    <p:custDataLst>
      <p:tags r:id="rId1"/>
    </p:custDataLst>
    <p:extLst>
      <p:ext uri="{BB962C8B-B14F-4D97-AF65-F5344CB8AC3E}">
        <p14:creationId xmlns:p14="http://schemas.microsoft.com/office/powerpoint/2010/main" val="1143185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Cloud Developer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18520" cy="3786229"/>
          </a:xfrm>
        </p:spPr>
        <p:txBody>
          <a:bodyPr anchor="ctr"/>
          <a:lstStyle/>
          <a:p>
            <a:pPr algn="ctr">
              <a:lnSpc>
                <a:spcPct val="200000"/>
              </a:lnSpc>
            </a:pPr>
            <a:r>
              <a:rPr lang="en-US" sz="3200" dirty="0"/>
              <a:t>Microsoft Azure Developers design, build, test, and maintain cloud solutions, such as applications and services, partnering with cloud solution architects, cloud DBAs, cloud administrators, and clients to implement these solutions.</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B9D2-201E-4E18-890D-45E1C5BC9262}"/>
              </a:ext>
            </a:extLst>
          </p:cNvPr>
          <p:cNvSpPr>
            <a:spLocks noGrp="1"/>
          </p:cNvSpPr>
          <p:nvPr>
            <p:ph type="title"/>
          </p:nvPr>
        </p:nvSpPr>
        <p:spPr/>
        <p:txBody>
          <a:bodyPr/>
          <a:lstStyle/>
          <a:p>
            <a:r>
              <a:rPr lang="en-US" dirty="0"/>
              <a:t>About this Course: Prerequisites</a:t>
            </a:r>
          </a:p>
        </p:txBody>
      </p:sp>
      <p:sp>
        <p:nvSpPr>
          <p:cNvPr id="3" name="Text Placeholder 2">
            <a:extLst>
              <a:ext uri="{FF2B5EF4-FFF2-40B4-BE49-F238E27FC236}">
                <a16:creationId xmlns:a16="http://schemas.microsoft.com/office/drawing/2014/main" id="{FA000F3E-D6AC-4AA0-BE77-7703DACF1806}"/>
              </a:ext>
            </a:extLst>
          </p:cNvPr>
          <p:cNvSpPr>
            <a:spLocks noGrp="1"/>
          </p:cNvSpPr>
          <p:nvPr>
            <p:ph type="body" sz="quarter" idx="10"/>
          </p:nvPr>
        </p:nvSpPr>
        <p:spPr>
          <a:xfrm>
            <a:off x="584200" y="1435497"/>
            <a:ext cx="11018520" cy="4555093"/>
          </a:xfrm>
        </p:spPr>
        <p:txBody>
          <a:bodyPr/>
          <a:lstStyle/>
          <a:p>
            <a:pPr marL="0" indent="0">
              <a:buNone/>
            </a:pPr>
            <a:r>
              <a:rPr lang="en-US" dirty="0"/>
              <a:t>This course assumes you have already acquired the following skills and experience:</a:t>
            </a:r>
          </a:p>
          <a:p>
            <a:r>
              <a:rPr lang="en-US" sz="2400" dirty="0"/>
              <a:t>At least one year of experience developing scalable solutions through all phases of software development.</a:t>
            </a:r>
          </a:p>
          <a:p>
            <a:r>
              <a:rPr lang="en-US" sz="2400" dirty="0"/>
              <a:t>Be skilled in at least one cloud-supported programming language. Much of the course focuses on C#, .NET Framework, HTML, and using REST in applications.</a:t>
            </a:r>
          </a:p>
          <a:p>
            <a:r>
              <a:rPr lang="en-US" sz="2400" dirty="0"/>
              <a:t>Have a base understanding of Azure and cloud concepts, services, and the Azure Portal. If you need to ramp up you can start with the Azure Fundamentals course which is freely available.</a:t>
            </a:r>
          </a:p>
          <a:p>
            <a:pPr lvl="1"/>
            <a:r>
              <a:rPr lang="en-US" sz="1600" dirty="0"/>
              <a:t>https://docs.microsoft.com/en-us/learn/paths/azure-fundamentals/</a:t>
            </a:r>
          </a:p>
          <a:p>
            <a:r>
              <a:rPr lang="en-US" sz="2400" dirty="0"/>
              <a:t>Are familiar with PowerShell and/or Azure CLI.</a:t>
            </a:r>
          </a:p>
        </p:txBody>
      </p:sp>
    </p:spTree>
    <p:extLst>
      <p:ext uri="{BB962C8B-B14F-4D97-AF65-F5344CB8AC3E}">
        <p14:creationId xmlns:p14="http://schemas.microsoft.com/office/powerpoint/2010/main" val="33717540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dirty="0"/>
              <a:t>About this Course: Course Outline</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595915" y="1320070"/>
            <a:ext cx="11018520" cy="4252383"/>
          </a:xfrm>
        </p:spPr>
        <p:txBody>
          <a:bodyPr/>
          <a:lstStyle/>
          <a:p>
            <a:pPr marL="342900" indent="-342900">
              <a:lnSpc>
                <a:spcPct val="150000"/>
              </a:lnSpc>
              <a:buFont typeface="Arial" panose="020B0604020202020204" pitchFamily="34" charset="0"/>
              <a:buChar char="•"/>
            </a:pPr>
            <a:r>
              <a:rPr lang="en-US" sz="2400" dirty="0"/>
              <a:t>Module 01: Creating Azure App Service Web Apps</a:t>
            </a:r>
          </a:p>
          <a:p>
            <a:pPr marL="342900" indent="-342900">
              <a:lnSpc>
                <a:spcPct val="150000"/>
              </a:lnSpc>
              <a:buFont typeface="Arial" panose="020B0604020202020204" pitchFamily="34" charset="0"/>
              <a:buChar char="•"/>
            </a:pPr>
            <a:r>
              <a:rPr lang="fr-FR" sz="2400" dirty="0"/>
              <a:t>Module 02: </a:t>
            </a:r>
            <a:r>
              <a:rPr lang="fr-FR" sz="2400" dirty="0" err="1"/>
              <a:t>Implement</a:t>
            </a:r>
            <a:r>
              <a:rPr lang="fr-FR" sz="2400" dirty="0"/>
              <a:t> Azure </a:t>
            </a:r>
            <a:r>
              <a:rPr lang="fr-FR" sz="2400" dirty="0" err="1"/>
              <a:t>Functions</a:t>
            </a:r>
            <a:endParaRPr lang="fr-FR" sz="2400" dirty="0"/>
          </a:p>
          <a:p>
            <a:pPr marL="342900" indent="-342900">
              <a:lnSpc>
                <a:spcPct val="150000"/>
              </a:lnSpc>
              <a:buFont typeface="Arial" panose="020B0604020202020204" pitchFamily="34" charset="0"/>
              <a:buChar char="•"/>
            </a:pPr>
            <a:r>
              <a:rPr lang="en-US" sz="2400" dirty="0"/>
              <a:t>Module 03: Develop solutions that use blob storage</a:t>
            </a:r>
          </a:p>
          <a:p>
            <a:pPr marL="342900" indent="-342900">
              <a:lnSpc>
                <a:spcPct val="150000"/>
              </a:lnSpc>
              <a:buFont typeface="Arial" panose="020B0604020202020204" pitchFamily="34" charset="0"/>
              <a:buChar char="•"/>
            </a:pPr>
            <a:r>
              <a:rPr lang="en-US" sz="2400" dirty="0"/>
              <a:t>Module 04: Develop solutions that use Cosmos DB storage</a:t>
            </a:r>
          </a:p>
          <a:p>
            <a:pPr marL="342900" indent="-342900">
              <a:lnSpc>
                <a:spcPct val="150000"/>
              </a:lnSpc>
              <a:buFont typeface="Arial" panose="020B0604020202020204" pitchFamily="34" charset="0"/>
              <a:buChar char="•"/>
            </a:pPr>
            <a:r>
              <a:rPr lang="fr-FR" sz="2400" dirty="0"/>
              <a:t>Module 05: </a:t>
            </a:r>
            <a:r>
              <a:rPr lang="fr-FR" sz="2400" dirty="0" err="1"/>
              <a:t>Implement</a:t>
            </a:r>
            <a:r>
              <a:rPr lang="fr-FR" sz="2400" dirty="0"/>
              <a:t> IaaS solutions</a:t>
            </a:r>
          </a:p>
          <a:p>
            <a:pPr marL="342900" indent="-342900">
              <a:lnSpc>
                <a:spcPct val="150000"/>
              </a:lnSpc>
              <a:buFont typeface="Arial" panose="020B0604020202020204" pitchFamily="34" charset="0"/>
              <a:buChar char="•"/>
            </a:pPr>
            <a:r>
              <a:rPr lang="en-US" sz="2400" dirty="0"/>
              <a:t>Module 06: Implement user authentication and authorization</a:t>
            </a:r>
          </a:p>
          <a:p>
            <a:pPr marL="342900" indent="-342900">
              <a:lnSpc>
                <a:spcPct val="150000"/>
              </a:lnSpc>
              <a:buFont typeface="Arial" panose="020B0604020202020204" pitchFamily="34" charset="0"/>
              <a:buChar char="•"/>
            </a:pPr>
            <a:r>
              <a:rPr lang="en-US" sz="2400" dirty="0"/>
              <a:t>Module 07: Implement secure cloud solutions</a:t>
            </a:r>
          </a:p>
        </p:txBody>
      </p:sp>
    </p:spTree>
    <p:extLst>
      <p:ext uri="{BB962C8B-B14F-4D97-AF65-F5344CB8AC3E}">
        <p14:creationId xmlns:p14="http://schemas.microsoft.com/office/powerpoint/2010/main" val="33141744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dirty="0"/>
              <a:t>About this Course: Course Outline (continued)</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595915" y="1320070"/>
            <a:ext cx="11018520" cy="2996654"/>
          </a:xfrm>
        </p:spPr>
        <p:txBody>
          <a:bodyPr/>
          <a:lstStyle/>
          <a:p>
            <a:pPr marL="342900" indent="-342900">
              <a:lnSpc>
                <a:spcPct val="150000"/>
              </a:lnSpc>
              <a:buFont typeface="Arial" panose="020B0604020202020204" pitchFamily="34" charset="0"/>
              <a:buChar char="•"/>
            </a:pPr>
            <a:r>
              <a:rPr lang="fr-FR" sz="2400" dirty="0"/>
              <a:t>Module 08: </a:t>
            </a:r>
            <a:r>
              <a:rPr lang="fr-FR" sz="2400" dirty="0" err="1"/>
              <a:t>Implement</a:t>
            </a:r>
            <a:r>
              <a:rPr lang="fr-FR" sz="2400" dirty="0"/>
              <a:t> API Management</a:t>
            </a:r>
          </a:p>
          <a:p>
            <a:pPr marL="342900" indent="-342900">
              <a:lnSpc>
                <a:spcPct val="150000"/>
              </a:lnSpc>
              <a:buFont typeface="Arial" panose="020B0604020202020204" pitchFamily="34" charset="0"/>
              <a:buChar char="•"/>
            </a:pPr>
            <a:r>
              <a:rPr lang="en-US" sz="2400" dirty="0"/>
              <a:t>Module 09: Develop event-based solutions</a:t>
            </a:r>
          </a:p>
          <a:p>
            <a:pPr marL="342900" indent="-342900">
              <a:lnSpc>
                <a:spcPct val="150000"/>
              </a:lnSpc>
              <a:buFont typeface="Arial" panose="020B0604020202020204" pitchFamily="34" charset="0"/>
              <a:buChar char="•"/>
            </a:pPr>
            <a:r>
              <a:rPr lang="en-US" sz="2400" dirty="0"/>
              <a:t>Module 10: Develop message-based solutions</a:t>
            </a:r>
          </a:p>
          <a:p>
            <a:pPr marL="342900" indent="-342900">
              <a:lnSpc>
                <a:spcPct val="150000"/>
              </a:lnSpc>
              <a:buFont typeface="Arial" panose="020B0604020202020204" pitchFamily="34" charset="0"/>
              <a:buChar char="•"/>
            </a:pPr>
            <a:r>
              <a:rPr lang="en-US" sz="2400" dirty="0"/>
              <a:t>Module 11: Instrument solutions to support monitoring and logging</a:t>
            </a:r>
          </a:p>
          <a:p>
            <a:pPr marL="342900" indent="-342900">
              <a:lnSpc>
                <a:spcPct val="150000"/>
              </a:lnSpc>
              <a:buFont typeface="Arial" panose="020B0604020202020204" pitchFamily="34" charset="0"/>
              <a:buChar char="•"/>
            </a:pPr>
            <a:r>
              <a:rPr lang="en-US" sz="2400"/>
              <a:t>Module 12: </a:t>
            </a:r>
            <a:r>
              <a:rPr lang="en-US" sz="2400" dirty="0"/>
              <a:t>Integrate caching and content delivery within solutions</a:t>
            </a:r>
          </a:p>
        </p:txBody>
      </p:sp>
    </p:spTree>
    <p:extLst>
      <p:ext uri="{BB962C8B-B14F-4D97-AF65-F5344CB8AC3E}">
        <p14:creationId xmlns:p14="http://schemas.microsoft.com/office/powerpoint/2010/main" val="81117621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Widescreen</PresentationFormat>
  <Paragraphs>96</Paragraphs>
  <Slides>13</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Consolas</vt:lpstr>
      <vt:lpstr>Segoe</vt:lpstr>
      <vt:lpstr>Segoe UI</vt:lpstr>
      <vt:lpstr>Segoe UI Semibold</vt:lpstr>
      <vt:lpstr>Segoe UI Semilight</vt:lpstr>
      <vt:lpstr>Wingdings</vt:lpstr>
      <vt:lpstr>WHITE TEMPLATE</vt:lpstr>
      <vt:lpstr>1_WHITE TEMPLATE</vt:lpstr>
      <vt:lpstr>AZ-204T00-A: Developing Solutions for Microsoft Azure</vt:lpstr>
      <vt:lpstr>Welcome</vt:lpstr>
      <vt:lpstr>Hello! Instructor Introduction</vt:lpstr>
      <vt:lpstr>Hello! Student Introductions</vt:lpstr>
      <vt:lpstr>Facilities</vt:lpstr>
      <vt:lpstr>Cloud Developer Role</vt:lpstr>
      <vt:lpstr>About this Course: Prerequisites</vt:lpstr>
      <vt:lpstr>About this Course: Course Outline</vt:lpstr>
      <vt:lpstr>About this Course: Course Outline (continued)</vt:lpstr>
      <vt:lpstr>Certification Areas (AZ-204)</vt:lpstr>
      <vt:lpstr>Microsoft Certifications (Optional)</vt:lpstr>
      <vt:lpstr>Microsoft Learning Azure Pass (Optional)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2021-04-14T15:28:02Z</dcterms:modified>
</cp:coreProperties>
</file>