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notesSlides/notesSlide37.xml" ContentType="application/vnd.openxmlformats-officedocument.presentationml.notesSlide+xml"/>
  <Override PartName="/ppt/tags/tag47.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0.xml" ContentType="application/vnd.openxmlformats-officedocument.presentationml.notesSlide+xml"/>
  <Override PartName="/ppt/tags/tag51.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2.xml" ContentType="application/vnd.openxmlformats-officedocument.presentationml.notesSlide+xml"/>
  <Override PartName="/ppt/tags/tag54.xml" ContentType="application/vnd.openxmlformats-officedocument.presentationml.tags+xml"/>
  <Override PartName="/ppt/notesSlides/notesSlide43.xml" ContentType="application/vnd.openxmlformats-officedocument.presentationml.notesSlide+xml"/>
  <Override PartName="/ppt/tags/tag55.xml" ContentType="application/vnd.openxmlformats-officedocument.presentationml.tags+xml"/>
  <Override PartName="/ppt/notesSlides/notesSlide44.xml" ContentType="application/vnd.openxmlformats-officedocument.presentationml.notesSlide+xml"/>
  <Override PartName="/ppt/tags/tag56.xml" ContentType="application/vnd.openxmlformats-officedocument.presentationml.tags+xml"/>
  <Override PartName="/ppt/notesSlides/notesSlide45.xml" ContentType="application/vnd.openxmlformats-officedocument.presentationml.notesSlide+xml"/>
  <Override PartName="/ppt/tags/tag57.xml" ContentType="application/vnd.openxmlformats-officedocument.presentationml.tags+xml"/>
  <Override PartName="/ppt/notesSlides/notesSlide4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7.xml" ContentType="application/vnd.openxmlformats-officedocument.presentationml.notesSlide+xml"/>
  <Override PartName="/ppt/tags/tag60.xml" ContentType="application/vnd.openxmlformats-officedocument.presentationml.tags+xml"/>
  <Override PartName="/ppt/notesSlides/notesSlide48.xml" ContentType="application/vnd.openxmlformats-officedocument.presentationml.notesSlide+xml"/>
  <Override PartName="/ppt/tags/tag61.xml" ContentType="application/vnd.openxmlformats-officedocument.presentationml.tags+xml"/>
  <Override PartName="/ppt/notesSlides/notesSlide4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6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68"/>
  </p:notesMasterIdLst>
  <p:sldIdLst>
    <p:sldId id="1873" r:id="rId6"/>
    <p:sldId id="4643" r:id="rId7"/>
    <p:sldId id="1896" r:id="rId8"/>
    <p:sldId id="1949" r:id="rId9"/>
    <p:sldId id="1950" r:id="rId10"/>
    <p:sldId id="1952" r:id="rId11"/>
    <p:sldId id="1953" r:id="rId12"/>
    <p:sldId id="1962" r:id="rId13"/>
    <p:sldId id="1956" r:id="rId14"/>
    <p:sldId id="1951" r:id="rId15"/>
    <p:sldId id="1891" r:id="rId16"/>
    <p:sldId id="1892" r:id="rId17"/>
    <p:sldId id="1905" r:id="rId18"/>
    <p:sldId id="1904" r:id="rId19"/>
    <p:sldId id="1970" r:id="rId20"/>
    <p:sldId id="1971" r:id="rId21"/>
    <p:sldId id="4638" r:id="rId22"/>
    <p:sldId id="4639" r:id="rId23"/>
    <p:sldId id="4644" r:id="rId24"/>
    <p:sldId id="4645" r:id="rId25"/>
    <p:sldId id="4646" r:id="rId26"/>
    <p:sldId id="4647" r:id="rId27"/>
    <p:sldId id="4648" r:id="rId28"/>
    <p:sldId id="1972" r:id="rId29"/>
    <p:sldId id="1874" r:id="rId30"/>
    <p:sldId id="1974" r:id="rId31"/>
    <p:sldId id="1973" r:id="rId32"/>
    <p:sldId id="1954" r:id="rId33"/>
    <p:sldId id="1955" r:id="rId34"/>
    <p:sldId id="1957" r:id="rId35"/>
    <p:sldId id="1958" r:id="rId36"/>
    <p:sldId id="1959" r:id="rId37"/>
    <p:sldId id="1975" r:id="rId38"/>
    <p:sldId id="1976" r:id="rId39"/>
    <p:sldId id="256" r:id="rId40"/>
    <p:sldId id="257" r:id="rId41"/>
    <p:sldId id="258" r:id="rId42"/>
    <p:sldId id="259" r:id="rId43"/>
    <p:sldId id="260" r:id="rId44"/>
    <p:sldId id="1963" r:id="rId45"/>
    <p:sldId id="1960" r:id="rId46"/>
    <p:sldId id="1967" r:id="rId47"/>
    <p:sldId id="1966" r:id="rId48"/>
    <p:sldId id="1968" r:id="rId49"/>
    <p:sldId id="4640" r:id="rId50"/>
    <p:sldId id="1969" r:id="rId51"/>
    <p:sldId id="4651" r:id="rId52"/>
    <p:sldId id="4642" r:id="rId53"/>
    <p:sldId id="4533" r:id="rId54"/>
    <p:sldId id="4537" r:id="rId55"/>
    <p:sldId id="4534" r:id="rId56"/>
    <p:sldId id="1948" r:id="rId57"/>
    <p:sldId id="4536" r:id="rId58"/>
    <p:sldId id="4538" r:id="rId59"/>
    <p:sldId id="4539" r:id="rId60"/>
    <p:sldId id="4540" r:id="rId61"/>
    <p:sldId id="4541" r:id="rId62"/>
    <p:sldId id="4535" r:id="rId63"/>
    <p:sldId id="4542" r:id="rId64"/>
    <p:sldId id="4649" r:id="rId65"/>
    <p:sldId id="4650" r:id="rId66"/>
    <p:sldId id="1872" r:id="rId67"/>
  </p:sldIdLst>
  <p:sldSz cx="12192000" cy="6858000"/>
  <p:notesSz cx="6858000" cy="9144000"/>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Microsoft Identity Platform v2.0" id="{B197ACF1-213D-443E-BEAB-99D0804074B3}">
          <p14:sldIdLst>
            <p14:sldId id="1896"/>
            <p14:sldId id="1949"/>
            <p14:sldId id="1950"/>
            <p14:sldId id="1952"/>
            <p14:sldId id="1953"/>
            <p14:sldId id="1962"/>
            <p14:sldId id="1956"/>
            <p14:sldId id="1951"/>
            <p14:sldId id="1891"/>
            <p14:sldId id="1892"/>
            <p14:sldId id="1905"/>
            <p14:sldId id="1904"/>
            <p14:sldId id="1970"/>
            <p14:sldId id="1971"/>
            <p14:sldId id="4638"/>
            <p14:sldId id="4639"/>
            <p14:sldId id="4644"/>
            <p14:sldId id="4645"/>
            <p14:sldId id="4646"/>
            <p14:sldId id="4647"/>
            <p14:sldId id="4648"/>
            <p14:sldId id="1972"/>
            <p14:sldId id="1874"/>
            <p14:sldId id="1974"/>
          </p14:sldIdLst>
        </p14:section>
        <p14:section name="Lesson 02: Microsoft Authentication Library (MSAL)" id="{510624B3-0990-4E0D-9ABF-8F9B0E51881C}">
          <p14:sldIdLst>
            <p14:sldId id="1973"/>
            <p14:sldId id="1954"/>
            <p14:sldId id="1955"/>
            <p14:sldId id="1957"/>
            <p14:sldId id="1958"/>
            <p14:sldId id="1959"/>
            <p14:sldId id="1975"/>
          </p14:sldIdLst>
        </p14:section>
        <p14:section name="Lesson 03: MIcrosoft Graph" id="{3A51D403-B2E1-4416-8368-AAB63A413EB0}">
          <p14:sldIdLst>
            <p14:sldId id="1976"/>
            <p14:sldId id="256"/>
            <p14:sldId id="257"/>
            <p14:sldId id="258"/>
            <p14:sldId id="259"/>
            <p14:sldId id="260"/>
            <p14:sldId id="1963"/>
            <p14:sldId id="1960"/>
            <p14:sldId id="1967"/>
            <p14:sldId id="1966"/>
            <p14:sldId id="1968"/>
            <p14:sldId id="4640"/>
            <p14:sldId id="1969"/>
            <p14:sldId id="4651"/>
          </p14:sldIdLst>
        </p14:section>
        <p14:section name="Lesson 04: Authorizing data operations in Azure Storage" id="{7A9D2810-5848-4B8B-AE2F-800468BE8409}">
          <p14:sldIdLst>
            <p14:sldId id="4642"/>
            <p14:sldId id="4533"/>
            <p14:sldId id="4537"/>
            <p14:sldId id="4534"/>
            <p14:sldId id="1948"/>
            <p14:sldId id="4536"/>
            <p14:sldId id="4538"/>
            <p14:sldId id="4539"/>
            <p14:sldId id="4540"/>
            <p14:sldId id="4541"/>
            <p14:sldId id="4535"/>
            <p14:sldId id="4542"/>
          </p14:sldIdLst>
        </p14:section>
        <p14:section name="Lab" id="{7C81ACFA-D78B-497C-BB36-09E408BB1CA1}">
          <p14:sldIdLst>
            <p14:sldId id="4649"/>
            <p14:sldId id="4650"/>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8C0A5-A739-4EBC-A720-D3FB89126DAB}" v="213" dt="2020-02-04T16:05:22.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5283" autoAdjust="0"/>
  </p:normalViewPr>
  <p:slideViewPr>
    <p:cSldViewPr snapToGrid="0">
      <p:cViewPr varScale="1">
        <p:scale>
          <a:sx n="68" d="100"/>
          <a:sy n="68" d="100"/>
        </p:scale>
        <p:origin x="2280"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5021"/>
    </p:cViewPr>
  </p:sorterViewPr>
  <p:notesViewPr>
    <p:cSldViewPr snapToGrid="0">
      <p:cViewPr varScale="1">
        <p:scale>
          <a:sx n="61" d="100"/>
          <a:sy n="61" d="100"/>
        </p:scale>
        <p:origin x="26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42598-DAC3-4279-99E8-3EB1C505144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3A6225D-1DD4-4506-8264-2AC5C959C40A}">
      <dgm:prSet phldrT="[Text]"/>
      <dgm:spPr/>
      <dgm:t>
        <a:bodyPr/>
        <a:lstStyle/>
        <a:p>
          <a:r>
            <a:rPr lang="en-US" dirty="0"/>
            <a:t>Office 365</a:t>
          </a:r>
        </a:p>
      </dgm:t>
    </dgm:pt>
    <dgm:pt modelId="{D51122AC-937E-4E1C-B055-CE665BE15603}" type="parTrans" cxnId="{DC1E37F1-9358-4756-B3E3-FD4105008DB8}">
      <dgm:prSet/>
      <dgm:spPr/>
      <dgm:t>
        <a:bodyPr/>
        <a:lstStyle/>
        <a:p>
          <a:endParaRPr lang="en-US"/>
        </a:p>
      </dgm:t>
    </dgm:pt>
    <dgm:pt modelId="{0C14C41F-797E-4B8B-82C9-A7D2AE9D30E2}" type="sibTrans" cxnId="{DC1E37F1-9358-4756-B3E3-FD4105008DB8}">
      <dgm:prSet/>
      <dgm:spPr/>
      <dgm:t>
        <a:bodyPr/>
        <a:lstStyle/>
        <a:p>
          <a:endParaRPr lang="en-US"/>
        </a:p>
      </dgm:t>
    </dgm:pt>
    <dgm:pt modelId="{90F6713E-20AB-41C7-89F7-8358154AF6C1}">
      <dgm:prSet phldrT="[Text]"/>
      <dgm:spPr/>
      <dgm:t>
        <a:bodyPr/>
        <a:lstStyle/>
        <a:p>
          <a:r>
            <a:rPr lang="en-US" dirty="0"/>
            <a:t>Activities</a:t>
          </a:r>
        </a:p>
      </dgm:t>
    </dgm:pt>
    <dgm:pt modelId="{0BA39DAD-C49A-4E8A-A7B8-563D12503F13}" type="parTrans" cxnId="{027EED21-6874-4285-8732-A2679FD7B583}">
      <dgm:prSet/>
      <dgm:spPr/>
      <dgm:t>
        <a:bodyPr/>
        <a:lstStyle/>
        <a:p>
          <a:endParaRPr lang="en-US"/>
        </a:p>
      </dgm:t>
    </dgm:pt>
    <dgm:pt modelId="{27F30C22-6DBC-408A-BD5B-A9F60F9BC94C}" type="sibTrans" cxnId="{027EED21-6874-4285-8732-A2679FD7B583}">
      <dgm:prSet/>
      <dgm:spPr/>
      <dgm:t>
        <a:bodyPr/>
        <a:lstStyle/>
        <a:p>
          <a:endParaRPr lang="en-US"/>
        </a:p>
      </dgm:t>
    </dgm:pt>
    <dgm:pt modelId="{579426C5-8394-4427-B555-FF376FCDFD5C}">
      <dgm:prSet phldrT="[Text]"/>
      <dgm:spPr/>
      <dgm:t>
        <a:bodyPr/>
        <a:lstStyle/>
        <a:p>
          <a:r>
            <a:rPr lang="en-US" dirty="0"/>
            <a:t>Business Central</a:t>
          </a:r>
        </a:p>
      </dgm:t>
    </dgm:pt>
    <dgm:pt modelId="{7CB4741A-CF90-46C9-BEEE-A88B5DB54222}" type="parTrans" cxnId="{C332EB8A-5F7A-45FF-9EF1-E2A59B5525EE}">
      <dgm:prSet/>
      <dgm:spPr/>
      <dgm:t>
        <a:bodyPr/>
        <a:lstStyle/>
        <a:p>
          <a:endParaRPr lang="en-US"/>
        </a:p>
      </dgm:t>
    </dgm:pt>
    <dgm:pt modelId="{ED4CED71-4FA7-4409-AEAA-1AD81FE43879}" type="sibTrans" cxnId="{C332EB8A-5F7A-45FF-9EF1-E2A59B5525EE}">
      <dgm:prSet/>
      <dgm:spPr/>
      <dgm:t>
        <a:bodyPr/>
        <a:lstStyle/>
        <a:p>
          <a:endParaRPr lang="en-US"/>
        </a:p>
      </dgm:t>
    </dgm:pt>
    <dgm:pt modelId="{1327F40D-BD68-466C-974D-20C65A380D79}">
      <dgm:prSet phldrT="[Text]"/>
      <dgm:spPr/>
      <dgm:t>
        <a:bodyPr/>
        <a:lstStyle/>
        <a:p>
          <a:r>
            <a:rPr lang="en-US" dirty="0"/>
            <a:t>Enterprise Mobility + Security</a:t>
          </a:r>
        </a:p>
      </dgm:t>
    </dgm:pt>
    <dgm:pt modelId="{D4C5B500-571E-421B-B15C-87431A0EDDC3}" type="parTrans" cxnId="{B3598A99-CDB3-48A0-B241-B0C8F26E4C11}">
      <dgm:prSet/>
      <dgm:spPr/>
      <dgm:t>
        <a:bodyPr/>
        <a:lstStyle/>
        <a:p>
          <a:endParaRPr lang="en-US"/>
        </a:p>
      </dgm:t>
    </dgm:pt>
    <dgm:pt modelId="{BD938E28-2773-4C57-86DD-ED3C09E9400B}" type="sibTrans" cxnId="{B3598A99-CDB3-48A0-B241-B0C8F26E4C11}">
      <dgm:prSet/>
      <dgm:spPr/>
      <dgm:t>
        <a:bodyPr/>
        <a:lstStyle/>
        <a:p>
          <a:endParaRPr lang="en-US"/>
        </a:p>
      </dgm:t>
    </dgm:pt>
    <dgm:pt modelId="{45F9EE48-C3A0-41F7-81B9-2670331C5E17}">
      <dgm:prSet phldrT="[Text]"/>
      <dgm:spPr/>
      <dgm:t>
        <a:bodyPr/>
        <a:lstStyle/>
        <a:p>
          <a:r>
            <a:rPr lang="en-US" dirty="0"/>
            <a:t>Azure AD</a:t>
          </a:r>
        </a:p>
      </dgm:t>
    </dgm:pt>
    <dgm:pt modelId="{017B39AD-4580-41FE-A758-790B8C1DBAC6}" type="parTrans" cxnId="{0F0837E0-D4F0-44C0-95ED-8CF118C662BE}">
      <dgm:prSet/>
      <dgm:spPr/>
      <dgm:t>
        <a:bodyPr/>
        <a:lstStyle/>
        <a:p>
          <a:endParaRPr lang="en-US"/>
        </a:p>
      </dgm:t>
    </dgm:pt>
    <dgm:pt modelId="{C3AF5A44-8665-416B-BAC5-0EB471A91315}" type="sibTrans" cxnId="{0F0837E0-D4F0-44C0-95ED-8CF118C662BE}">
      <dgm:prSet/>
      <dgm:spPr/>
      <dgm:t>
        <a:bodyPr/>
        <a:lstStyle/>
        <a:p>
          <a:endParaRPr lang="en-US"/>
        </a:p>
      </dgm:t>
    </dgm:pt>
    <dgm:pt modelId="{59F8BD57-D3E8-4A41-BE1F-88000FFF8AA6}">
      <dgm:prSet/>
      <dgm:spPr/>
      <dgm:t>
        <a:bodyPr/>
        <a:lstStyle/>
        <a:p>
          <a:r>
            <a:rPr lang="en-US" dirty="0"/>
            <a:t>Users, groups, and organizations</a:t>
          </a:r>
        </a:p>
      </dgm:t>
    </dgm:pt>
    <dgm:pt modelId="{749682B2-A394-4A1E-97D8-4BCB5246AEF9}" type="parTrans" cxnId="{4785BE48-EA20-493C-86DF-A34BE4F45FB1}">
      <dgm:prSet/>
      <dgm:spPr/>
      <dgm:t>
        <a:bodyPr/>
        <a:lstStyle/>
        <a:p>
          <a:endParaRPr lang="en-US"/>
        </a:p>
      </dgm:t>
    </dgm:pt>
    <dgm:pt modelId="{1856859F-F811-4F23-B767-F9706D9C4B6F}" type="sibTrans" cxnId="{4785BE48-EA20-493C-86DF-A34BE4F45FB1}">
      <dgm:prSet/>
      <dgm:spPr/>
      <dgm:t>
        <a:bodyPr/>
        <a:lstStyle/>
        <a:p>
          <a:endParaRPr lang="en-US"/>
        </a:p>
      </dgm:t>
    </dgm:pt>
    <dgm:pt modelId="{F5420944-B062-4F7F-9CE0-93E56ED89812}">
      <dgm:prSet/>
      <dgm:spPr/>
      <dgm:t>
        <a:bodyPr/>
        <a:lstStyle/>
        <a:p>
          <a:r>
            <a:rPr lang="en-US" dirty="0"/>
            <a:t>Outlook</a:t>
          </a:r>
        </a:p>
      </dgm:t>
    </dgm:pt>
    <dgm:pt modelId="{12D32271-DD2F-4098-BF3D-984FE003DD7A}" type="parTrans" cxnId="{B17B9127-3B1F-415A-8800-3CFC2032D44A}">
      <dgm:prSet/>
      <dgm:spPr/>
      <dgm:t>
        <a:bodyPr/>
        <a:lstStyle/>
        <a:p>
          <a:endParaRPr lang="en-US"/>
        </a:p>
      </dgm:t>
    </dgm:pt>
    <dgm:pt modelId="{FF4B00F4-F99B-42AF-A5CC-F1633021A42C}" type="sibTrans" cxnId="{B17B9127-3B1F-415A-8800-3CFC2032D44A}">
      <dgm:prSet/>
      <dgm:spPr/>
      <dgm:t>
        <a:bodyPr/>
        <a:lstStyle/>
        <a:p>
          <a:endParaRPr lang="en-US"/>
        </a:p>
      </dgm:t>
    </dgm:pt>
    <dgm:pt modelId="{C8A2A684-FF51-4A9F-BE44-C76C0AD808E3}">
      <dgm:prSet/>
      <dgm:spPr/>
      <dgm:t>
        <a:bodyPr/>
        <a:lstStyle/>
        <a:p>
          <a:r>
            <a:rPr lang="en-US" dirty="0"/>
            <a:t>SharePoint</a:t>
          </a:r>
        </a:p>
      </dgm:t>
    </dgm:pt>
    <dgm:pt modelId="{21B4907E-3952-475B-ACA9-FA6809DD2B9B}" type="parTrans" cxnId="{73966854-0290-4752-B2F0-025756121FE6}">
      <dgm:prSet/>
      <dgm:spPr/>
      <dgm:t>
        <a:bodyPr/>
        <a:lstStyle/>
        <a:p>
          <a:endParaRPr lang="en-US"/>
        </a:p>
      </dgm:t>
    </dgm:pt>
    <dgm:pt modelId="{F8C403A6-BAD2-4D0B-93A6-185D23F7CF8A}" type="sibTrans" cxnId="{73966854-0290-4752-B2F0-025756121FE6}">
      <dgm:prSet/>
      <dgm:spPr/>
      <dgm:t>
        <a:bodyPr/>
        <a:lstStyle/>
        <a:p>
          <a:endParaRPr lang="en-US"/>
        </a:p>
      </dgm:t>
    </dgm:pt>
    <dgm:pt modelId="{4CEDB212-9971-4224-8062-31CB80EE1C78}">
      <dgm:prSet/>
      <dgm:spPr/>
      <dgm:t>
        <a:bodyPr/>
        <a:lstStyle/>
        <a:p>
          <a:r>
            <a:rPr lang="en-US" dirty="0"/>
            <a:t>OneDrive</a:t>
          </a:r>
        </a:p>
      </dgm:t>
    </dgm:pt>
    <dgm:pt modelId="{E8B981D5-8089-4A96-B1FD-1DFCB5B425B6}" type="parTrans" cxnId="{BAFD0AD9-CBE3-493E-9660-4D8A5B46A12D}">
      <dgm:prSet/>
      <dgm:spPr/>
      <dgm:t>
        <a:bodyPr/>
        <a:lstStyle/>
        <a:p>
          <a:endParaRPr lang="en-US"/>
        </a:p>
      </dgm:t>
    </dgm:pt>
    <dgm:pt modelId="{53DD849F-EEF3-47C9-9081-5CED7FBE1A9E}" type="sibTrans" cxnId="{BAFD0AD9-CBE3-493E-9660-4D8A5B46A12D}">
      <dgm:prSet/>
      <dgm:spPr/>
      <dgm:t>
        <a:bodyPr/>
        <a:lstStyle/>
        <a:p>
          <a:endParaRPr lang="en-US"/>
        </a:p>
      </dgm:t>
    </dgm:pt>
    <dgm:pt modelId="{BB780CE0-A93D-47ED-8CF3-007F70A9DD82}">
      <dgm:prSet/>
      <dgm:spPr/>
      <dgm:t>
        <a:bodyPr/>
        <a:lstStyle/>
        <a:p>
          <a:r>
            <a:rPr lang="en-US" dirty="0"/>
            <a:t>Teams</a:t>
          </a:r>
        </a:p>
      </dgm:t>
    </dgm:pt>
    <dgm:pt modelId="{AA3E3656-2546-474E-A83C-918F6566A77B}" type="parTrans" cxnId="{AD16F2ED-FD2B-410F-A31B-D537ECF5AFF6}">
      <dgm:prSet/>
      <dgm:spPr/>
      <dgm:t>
        <a:bodyPr/>
        <a:lstStyle/>
        <a:p>
          <a:endParaRPr lang="en-US"/>
        </a:p>
      </dgm:t>
    </dgm:pt>
    <dgm:pt modelId="{DC688A78-905D-458F-A58A-4ED6086AC029}" type="sibTrans" cxnId="{AD16F2ED-FD2B-410F-A31B-D537ECF5AFF6}">
      <dgm:prSet/>
      <dgm:spPr/>
      <dgm:t>
        <a:bodyPr/>
        <a:lstStyle/>
        <a:p>
          <a:endParaRPr lang="en-US"/>
        </a:p>
      </dgm:t>
    </dgm:pt>
    <dgm:pt modelId="{8025307A-A80C-42DA-9360-39EAF3CC639E}">
      <dgm:prSet/>
      <dgm:spPr/>
      <dgm:t>
        <a:bodyPr/>
        <a:lstStyle/>
        <a:p>
          <a:r>
            <a:rPr lang="en-US" dirty="0"/>
            <a:t>Planner</a:t>
          </a:r>
        </a:p>
      </dgm:t>
    </dgm:pt>
    <dgm:pt modelId="{B1A8D4FF-4B41-4CC1-8D8E-8EB52B6E4B94}" type="parTrans" cxnId="{88F3FED8-2169-4BC4-A7E6-FCB99FEBBE08}">
      <dgm:prSet/>
      <dgm:spPr/>
      <dgm:t>
        <a:bodyPr/>
        <a:lstStyle/>
        <a:p>
          <a:endParaRPr lang="en-US"/>
        </a:p>
      </dgm:t>
    </dgm:pt>
    <dgm:pt modelId="{7B02D44A-17EA-49BE-8036-B1A3A13E2000}" type="sibTrans" cxnId="{88F3FED8-2169-4BC4-A7E6-FCB99FEBBE08}">
      <dgm:prSet/>
      <dgm:spPr/>
      <dgm:t>
        <a:bodyPr/>
        <a:lstStyle/>
        <a:p>
          <a:endParaRPr lang="en-US"/>
        </a:p>
      </dgm:t>
    </dgm:pt>
    <dgm:pt modelId="{D724E4E4-D682-43A4-AB71-44D5DCEBBA7C}">
      <dgm:prSet/>
      <dgm:spPr/>
      <dgm:t>
        <a:bodyPr/>
        <a:lstStyle/>
        <a:p>
          <a:r>
            <a:rPr lang="en-US" dirty="0"/>
            <a:t>Excel</a:t>
          </a:r>
        </a:p>
      </dgm:t>
    </dgm:pt>
    <dgm:pt modelId="{9FFBA677-4371-4B4E-AD29-A806F9E7C0CF}" type="parTrans" cxnId="{863443E5-D7A2-43EE-A193-FA492C3B6EE9}">
      <dgm:prSet/>
      <dgm:spPr/>
      <dgm:t>
        <a:bodyPr/>
        <a:lstStyle/>
        <a:p>
          <a:endParaRPr lang="en-US"/>
        </a:p>
      </dgm:t>
    </dgm:pt>
    <dgm:pt modelId="{82ED643F-F571-49D2-AEF9-904025917A00}" type="sibTrans" cxnId="{863443E5-D7A2-43EE-A193-FA492C3B6EE9}">
      <dgm:prSet/>
      <dgm:spPr/>
      <dgm:t>
        <a:bodyPr/>
        <a:lstStyle/>
        <a:p>
          <a:endParaRPr lang="en-US"/>
        </a:p>
      </dgm:t>
    </dgm:pt>
    <dgm:pt modelId="{86D5BC3B-4B68-42CB-9F31-CFE0575DF32E}">
      <dgm:prSet/>
      <dgm:spPr/>
      <dgm:t>
        <a:bodyPr/>
        <a:lstStyle/>
        <a:p>
          <a:r>
            <a:rPr lang="en-US" dirty="0"/>
            <a:t>OneNote</a:t>
          </a:r>
        </a:p>
      </dgm:t>
    </dgm:pt>
    <dgm:pt modelId="{F3C68772-CD5D-4E65-BD22-9145DDD4AFFB}" type="parTrans" cxnId="{8EC40ACC-6592-4A94-AB74-BAB9D2991601}">
      <dgm:prSet/>
      <dgm:spPr/>
      <dgm:t>
        <a:bodyPr/>
        <a:lstStyle/>
        <a:p>
          <a:endParaRPr lang="en-US"/>
        </a:p>
      </dgm:t>
    </dgm:pt>
    <dgm:pt modelId="{E6B27DFB-0A5A-4B39-8EA0-7206F25A71AA}" type="sibTrans" cxnId="{8EC40ACC-6592-4A94-AB74-BAB9D2991601}">
      <dgm:prSet/>
      <dgm:spPr/>
      <dgm:t>
        <a:bodyPr/>
        <a:lstStyle/>
        <a:p>
          <a:endParaRPr lang="en-US"/>
        </a:p>
      </dgm:t>
    </dgm:pt>
    <dgm:pt modelId="{5CAFF843-B890-405C-8726-FAE4A99296D0}">
      <dgm:prSet/>
      <dgm:spPr/>
      <dgm:t>
        <a:bodyPr/>
        <a:lstStyle/>
        <a:p>
          <a:r>
            <a:rPr lang="en-US" dirty="0"/>
            <a:t>Windows 10</a:t>
          </a:r>
        </a:p>
      </dgm:t>
    </dgm:pt>
    <dgm:pt modelId="{3FBA1596-6420-4B0E-B11E-F17DC23C3DD2}" type="parTrans" cxnId="{DCF7A88F-105A-449A-A114-C3A4821F9E35}">
      <dgm:prSet/>
      <dgm:spPr/>
      <dgm:t>
        <a:bodyPr/>
        <a:lstStyle/>
        <a:p>
          <a:endParaRPr lang="en-US"/>
        </a:p>
      </dgm:t>
    </dgm:pt>
    <dgm:pt modelId="{A6298BA9-8D64-4934-905E-65BBD5E30EF6}" type="sibTrans" cxnId="{DCF7A88F-105A-449A-A114-C3A4821F9E35}">
      <dgm:prSet/>
      <dgm:spPr/>
      <dgm:t>
        <a:bodyPr/>
        <a:lstStyle/>
        <a:p>
          <a:endParaRPr lang="en-US"/>
        </a:p>
      </dgm:t>
    </dgm:pt>
    <dgm:pt modelId="{7A1FD555-D63F-46A5-9BD2-DDBE88838695}">
      <dgm:prSet/>
      <dgm:spPr/>
      <dgm:t>
        <a:bodyPr/>
        <a:lstStyle/>
        <a:p>
          <a:r>
            <a:rPr lang="en-US" dirty="0"/>
            <a:t>Device relay </a:t>
          </a:r>
        </a:p>
      </dgm:t>
    </dgm:pt>
    <dgm:pt modelId="{7FE210D4-04E8-4A66-B601-1DCA73B31852}" type="parTrans" cxnId="{8E80935E-61B7-476F-B3DE-9AAD2FC451AB}">
      <dgm:prSet/>
      <dgm:spPr/>
      <dgm:t>
        <a:bodyPr/>
        <a:lstStyle/>
        <a:p>
          <a:endParaRPr lang="en-US"/>
        </a:p>
      </dgm:t>
    </dgm:pt>
    <dgm:pt modelId="{D2051069-1833-4E7E-B2E9-EC74DDB73455}" type="sibTrans" cxnId="{8E80935E-61B7-476F-B3DE-9AAD2FC451AB}">
      <dgm:prSet/>
      <dgm:spPr/>
      <dgm:t>
        <a:bodyPr/>
        <a:lstStyle/>
        <a:p>
          <a:endParaRPr lang="en-US"/>
        </a:p>
      </dgm:t>
    </dgm:pt>
    <dgm:pt modelId="{F4F65EED-1A1E-49F4-8CEF-D7F7A2AE4778}">
      <dgm:prSet/>
      <dgm:spPr/>
      <dgm:t>
        <a:bodyPr/>
        <a:lstStyle/>
        <a:p>
          <a:r>
            <a:rPr lang="en-US" dirty="0"/>
            <a:t>Commands</a:t>
          </a:r>
        </a:p>
      </dgm:t>
    </dgm:pt>
    <dgm:pt modelId="{17908CEE-42C2-4641-BE19-C543C6AF84E6}" type="parTrans" cxnId="{C1AF519F-4148-4A1C-B41D-D34C4F412776}">
      <dgm:prSet/>
      <dgm:spPr/>
      <dgm:t>
        <a:bodyPr/>
        <a:lstStyle/>
        <a:p>
          <a:endParaRPr lang="en-US"/>
        </a:p>
      </dgm:t>
    </dgm:pt>
    <dgm:pt modelId="{87F4F105-4DBF-4993-BFEC-661B8157FBF0}" type="sibTrans" cxnId="{C1AF519F-4148-4A1C-B41D-D34C4F412776}">
      <dgm:prSet/>
      <dgm:spPr/>
      <dgm:t>
        <a:bodyPr/>
        <a:lstStyle/>
        <a:p>
          <a:endParaRPr lang="en-US"/>
        </a:p>
      </dgm:t>
    </dgm:pt>
    <dgm:pt modelId="{16BA62AB-2308-47BB-ABB3-B80C54A56E7F}">
      <dgm:prSet/>
      <dgm:spPr/>
      <dgm:t>
        <a:bodyPr/>
        <a:lstStyle/>
        <a:p>
          <a:r>
            <a:rPr lang="en-US" dirty="0"/>
            <a:t>Notifications</a:t>
          </a:r>
        </a:p>
      </dgm:t>
    </dgm:pt>
    <dgm:pt modelId="{5F713648-6F34-4110-BD84-225468BD5648}" type="parTrans" cxnId="{4844B5B8-4C23-453E-928E-BB61C6A7F350}">
      <dgm:prSet/>
      <dgm:spPr/>
      <dgm:t>
        <a:bodyPr/>
        <a:lstStyle/>
        <a:p>
          <a:endParaRPr lang="en-US"/>
        </a:p>
      </dgm:t>
    </dgm:pt>
    <dgm:pt modelId="{3986F347-3E72-4F47-B053-C11523AE8A56}" type="sibTrans" cxnId="{4844B5B8-4C23-453E-928E-BB61C6A7F350}">
      <dgm:prSet/>
      <dgm:spPr/>
      <dgm:t>
        <a:bodyPr/>
        <a:lstStyle/>
        <a:p>
          <a:endParaRPr lang="en-US"/>
        </a:p>
      </dgm:t>
    </dgm:pt>
    <dgm:pt modelId="{A75DD09F-0590-4759-8220-1CBAAE75A382}">
      <dgm:prSet/>
      <dgm:spPr/>
      <dgm:t>
        <a:bodyPr/>
        <a:lstStyle/>
        <a:p>
          <a:r>
            <a:rPr lang="en-US" dirty="0"/>
            <a:t>Dynamics 365</a:t>
          </a:r>
        </a:p>
      </dgm:t>
    </dgm:pt>
    <dgm:pt modelId="{6333E50D-65F4-4788-A3F3-04B20B604EFE}" type="parTrans" cxnId="{23F39115-6EAA-4B3C-9246-1955571FF088}">
      <dgm:prSet/>
      <dgm:spPr/>
      <dgm:t>
        <a:bodyPr/>
        <a:lstStyle/>
        <a:p>
          <a:endParaRPr lang="en-US"/>
        </a:p>
      </dgm:t>
    </dgm:pt>
    <dgm:pt modelId="{3D4B6F29-5243-4694-A11D-8D1414FE05BD}" type="sibTrans" cxnId="{23F39115-6EAA-4B3C-9246-1955571FF088}">
      <dgm:prSet/>
      <dgm:spPr/>
      <dgm:t>
        <a:bodyPr/>
        <a:lstStyle/>
        <a:p>
          <a:endParaRPr lang="en-US"/>
        </a:p>
      </dgm:t>
    </dgm:pt>
    <dgm:pt modelId="{97D7A1E9-0BFC-405C-9ABF-4CA603D68E1C}">
      <dgm:prSet/>
      <dgm:spPr/>
      <dgm:t>
        <a:bodyPr/>
        <a:lstStyle/>
        <a:p>
          <a:r>
            <a:rPr lang="en-US" dirty="0"/>
            <a:t>Intune</a:t>
          </a:r>
        </a:p>
      </dgm:t>
    </dgm:pt>
    <dgm:pt modelId="{B4887150-445A-4770-A980-8A551D1A597E}" type="parTrans" cxnId="{39A577F8-57B9-4B4D-AED9-789D251EA237}">
      <dgm:prSet/>
      <dgm:spPr/>
      <dgm:t>
        <a:bodyPr/>
        <a:lstStyle/>
        <a:p>
          <a:endParaRPr lang="en-US"/>
        </a:p>
      </dgm:t>
    </dgm:pt>
    <dgm:pt modelId="{FE2CCECD-F832-447C-A80D-CA51F92BD211}" type="sibTrans" cxnId="{39A577F8-57B9-4B4D-AED9-789D251EA237}">
      <dgm:prSet/>
      <dgm:spPr/>
      <dgm:t>
        <a:bodyPr/>
        <a:lstStyle/>
        <a:p>
          <a:endParaRPr lang="en-US"/>
        </a:p>
      </dgm:t>
    </dgm:pt>
    <dgm:pt modelId="{1685C84D-3424-44C6-91DF-788002F8899F}">
      <dgm:prSet/>
      <dgm:spPr/>
      <dgm:t>
        <a:bodyPr/>
        <a:lstStyle/>
        <a:p>
          <a:r>
            <a:rPr lang="en-US" dirty="0"/>
            <a:t>Identity Manager</a:t>
          </a:r>
        </a:p>
      </dgm:t>
    </dgm:pt>
    <dgm:pt modelId="{A2CEFE1B-AF5A-4D29-B6DF-CBEE21D88311}" type="parTrans" cxnId="{55FE5322-5EA6-4F9A-84B7-30E961174C09}">
      <dgm:prSet/>
      <dgm:spPr/>
      <dgm:t>
        <a:bodyPr/>
        <a:lstStyle/>
        <a:p>
          <a:endParaRPr lang="en-US"/>
        </a:p>
      </dgm:t>
    </dgm:pt>
    <dgm:pt modelId="{F3EDB937-22F5-45F8-A86F-57549BE2522F}" type="sibTrans" cxnId="{55FE5322-5EA6-4F9A-84B7-30E961174C09}">
      <dgm:prSet/>
      <dgm:spPr/>
      <dgm:t>
        <a:bodyPr/>
        <a:lstStyle/>
        <a:p>
          <a:endParaRPr lang="en-US"/>
        </a:p>
      </dgm:t>
    </dgm:pt>
    <dgm:pt modelId="{5A4A1030-138C-461E-8222-3960A6065D15}">
      <dgm:prSet/>
      <dgm:spPr/>
      <dgm:t>
        <a:bodyPr/>
        <a:lstStyle/>
        <a:p>
          <a:r>
            <a:rPr lang="en-US" dirty="0"/>
            <a:t>Advanced Threat Analytics</a:t>
          </a:r>
        </a:p>
      </dgm:t>
    </dgm:pt>
    <dgm:pt modelId="{F94BD471-B056-46B7-A622-0BAA124F6D1F}" type="parTrans" cxnId="{B36BB8EE-48EE-451A-A0DF-69FC4359DD74}">
      <dgm:prSet/>
      <dgm:spPr/>
      <dgm:t>
        <a:bodyPr/>
        <a:lstStyle/>
        <a:p>
          <a:endParaRPr lang="en-US"/>
        </a:p>
      </dgm:t>
    </dgm:pt>
    <dgm:pt modelId="{0ED8FA27-5920-49A4-B14E-EDF0FC21D286}" type="sibTrans" cxnId="{B36BB8EE-48EE-451A-A0DF-69FC4359DD74}">
      <dgm:prSet/>
      <dgm:spPr/>
      <dgm:t>
        <a:bodyPr/>
        <a:lstStyle/>
        <a:p>
          <a:endParaRPr lang="en-US"/>
        </a:p>
      </dgm:t>
    </dgm:pt>
    <dgm:pt modelId="{17F7B65C-33BD-4AC1-BD41-4B3F6B6918A2}">
      <dgm:prSet/>
      <dgm:spPr/>
      <dgm:t>
        <a:bodyPr/>
        <a:lstStyle/>
        <a:p>
          <a:r>
            <a:rPr lang="en-US" dirty="0"/>
            <a:t>Advanced Threat Protection</a:t>
          </a:r>
        </a:p>
      </dgm:t>
    </dgm:pt>
    <dgm:pt modelId="{75F03D88-91A9-4526-ABCD-1AD1551DA4FF}" type="parTrans" cxnId="{EEA967CF-5436-4FF7-90B9-0A3143329C5A}">
      <dgm:prSet/>
      <dgm:spPr/>
      <dgm:t>
        <a:bodyPr/>
        <a:lstStyle/>
        <a:p>
          <a:endParaRPr lang="en-US"/>
        </a:p>
      </dgm:t>
    </dgm:pt>
    <dgm:pt modelId="{D308E8C6-B406-4B31-B5BC-6C3FA9991CC2}" type="sibTrans" cxnId="{EEA967CF-5436-4FF7-90B9-0A3143329C5A}">
      <dgm:prSet/>
      <dgm:spPr/>
      <dgm:t>
        <a:bodyPr/>
        <a:lstStyle/>
        <a:p>
          <a:endParaRPr lang="en-US"/>
        </a:p>
      </dgm:t>
    </dgm:pt>
    <dgm:pt modelId="{E5A0D9E1-5FE3-4844-B4F7-69F9574DF3E8}" type="pres">
      <dgm:prSet presAssocID="{0D642598-DAC3-4279-99E8-3EB1C505144B}" presName="Name0" presStyleCnt="0">
        <dgm:presLayoutVars>
          <dgm:dir/>
          <dgm:animLvl val="lvl"/>
          <dgm:resizeHandles val="exact"/>
        </dgm:presLayoutVars>
      </dgm:prSet>
      <dgm:spPr/>
    </dgm:pt>
    <dgm:pt modelId="{8F4EFA43-7115-4C24-B1CD-61C63D45E1FA}" type="pres">
      <dgm:prSet presAssocID="{F3A6225D-1DD4-4506-8264-2AC5C959C40A}" presName="composite" presStyleCnt="0"/>
      <dgm:spPr/>
    </dgm:pt>
    <dgm:pt modelId="{A94CFFBC-FA73-4424-999B-862660D26DD2}" type="pres">
      <dgm:prSet presAssocID="{F3A6225D-1DD4-4506-8264-2AC5C959C40A}" presName="parTx" presStyleLbl="alignNode1" presStyleIdx="0" presStyleCnt="4">
        <dgm:presLayoutVars>
          <dgm:chMax val="0"/>
          <dgm:chPref val="0"/>
          <dgm:bulletEnabled val="1"/>
        </dgm:presLayoutVars>
      </dgm:prSet>
      <dgm:spPr/>
    </dgm:pt>
    <dgm:pt modelId="{275D6AB1-2DD3-4DA0-B76E-09090D02EB1F}" type="pres">
      <dgm:prSet presAssocID="{F3A6225D-1DD4-4506-8264-2AC5C959C40A}" presName="desTx" presStyleLbl="alignAccFollowNode1" presStyleIdx="0" presStyleCnt="4">
        <dgm:presLayoutVars>
          <dgm:bulletEnabled val="1"/>
        </dgm:presLayoutVars>
      </dgm:prSet>
      <dgm:spPr/>
    </dgm:pt>
    <dgm:pt modelId="{66A46DD9-7DFE-4710-B17C-204E88A6EF59}" type="pres">
      <dgm:prSet presAssocID="{0C14C41F-797E-4B8B-82C9-A7D2AE9D30E2}" presName="space" presStyleCnt="0"/>
      <dgm:spPr/>
    </dgm:pt>
    <dgm:pt modelId="{851E47D8-5DF1-4D10-A1FF-555454F4EE07}" type="pres">
      <dgm:prSet presAssocID="{5CAFF843-B890-405C-8726-FAE4A99296D0}" presName="composite" presStyleCnt="0"/>
      <dgm:spPr/>
    </dgm:pt>
    <dgm:pt modelId="{51D68B30-D7B8-4339-8A38-B1FA45836D38}" type="pres">
      <dgm:prSet presAssocID="{5CAFF843-B890-405C-8726-FAE4A99296D0}" presName="parTx" presStyleLbl="alignNode1" presStyleIdx="1" presStyleCnt="4">
        <dgm:presLayoutVars>
          <dgm:chMax val="0"/>
          <dgm:chPref val="0"/>
          <dgm:bulletEnabled val="1"/>
        </dgm:presLayoutVars>
      </dgm:prSet>
      <dgm:spPr/>
    </dgm:pt>
    <dgm:pt modelId="{6CA75DEE-11E6-47ED-A45B-E26CBCDE6542}" type="pres">
      <dgm:prSet presAssocID="{5CAFF843-B890-405C-8726-FAE4A99296D0}" presName="desTx" presStyleLbl="alignAccFollowNode1" presStyleIdx="1" presStyleCnt="4">
        <dgm:presLayoutVars>
          <dgm:bulletEnabled val="1"/>
        </dgm:presLayoutVars>
      </dgm:prSet>
      <dgm:spPr/>
    </dgm:pt>
    <dgm:pt modelId="{491D316A-1659-44A7-BA3D-99F0019793ED}" type="pres">
      <dgm:prSet presAssocID="{A6298BA9-8D64-4934-905E-65BBD5E30EF6}" presName="space" presStyleCnt="0"/>
      <dgm:spPr/>
    </dgm:pt>
    <dgm:pt modelId="{2AFE9F05-460B-402B-981D-30B00E596EC7}" type="pres">
      <dgm:prSet presAssocID="{A75DD09F-0590-4759-8220-1CBAAE75A382}" presName="composite" presStyleCnt="0"/>
      <dgm:spPr/>
    </dgm:pt>
    <dgm:pt modelId="{2C10B101-B848-49AD-93A7-34A55B3D66BC}" type="pres">
      <dgm:prSet presAssocID="{A75DD09F-0590-4759-8220-1CBAAE75A382}" presName="parTx" presStyleLbl="alignNode1" presStyleIdx="2" presStyleCnt="4">
        <dgm:presLayoutVars>
          <dgm:chMax val="0"/>
          <dgm:chPref val="0"/>
          <dgm:bulletEnabled val="1"/>
        </dgm:presLayoutVars>
      </dgm:prSet>
      <dgm:spPr/>
    </dgm:pt>
    <dgm:pt modelId="{F123DC03-4AE3-4B16-A73C-52EB1EFC15B0}" type="pres">
      <dgm:prSet presAssocID="{A75DD09F-0590-4759-8220-1CBAAE75A382}" presName="desTx" presStyleLbl="alignAccFollowNode1" presStyleIdx="2" presStyleCnt="4">
        <dgm:presLayoutVars>
          <dgm:bulletEnabled val="1"/>
        </dgm:presLayoutVars>
      </dgm:prSet>
      <dgm:spPr/>
    </dgm:pt>
    <dgm:pt modelId="{D6495A1D-F67D-4C17-8F0D-3C648994164E}" type="pres">
      <dgm:prSet presAssocID="{3D4B6F29-5243-4694-A11D-8D1414FE05BD}" presName="space" presStyleCnt="0"/>
      <dgm:spPr/>
    </dgm:pt>
    <dgm:pt modelId="{43076C03-D0DB-423B-B8E4-5BA218E2CF77}" type="pres">
      <dgm:prSet presAssocID="{1327F40D-BD68-466C-974D-20C65A380D79}" presName="composite" presStyleCnt="0"/>
      <dgm:spPr/>
    </dgm:pt>
    <dgm:pt modelId="{5551190C-07E4-4FE0-99E9-1A379877011B}" type="pres">
      <dgm:prSet presAssocID="{1327F40D-BD68-466C-974D-20C65A380D79}" presName="parTx" presStyleLbl="alignNode1" presStyleIdx="3" presStyleCnt="4">
        <dgm:presLayoutVars>
          <dgm:chMax val="0"/>
          <dgm:chPref val="0"/>
          <dgm:bulletEnabled val="1"/>
        </dgm:presLayoutVars>
      </dgm:prSet>
      <dgm:spPr/>
    </dgm:pt>
    <dgm:pt modelId="{7DCD7087-DCD6-42FE-902B-0D4AC56574F2}" type="pres">
      <dgm:prSet presAssocID="{1327F40D-BD68-466C-974D-20C65A380D79}" presName="desTx" presStyleLbl="alignAccFollowNode1" presStyleIdx="3" presStyleCnt="4">
        <dgm:presLayoutVars>
          <dgm:bulletEnabled val="1"/>
        </dgm:presLayoutVars>
      </dgm:prSet>
      <dgm:spPr/>
    </dgm:pt>
  </dgm:ptLst>
  <dgm:cxnLst>
    <dgm:cxn modelId="{65923E0A-679A-40CE-AECD-F00736808696}" type="presOf" srcId="{BB780CE0-A93D-47ED-8CF3-007F70A9DD82}" destId="{275D6AB1-2DD3-4DA0-B76E-09090D02EB1F}" srcOrd="0" destOrd="4" presId="urn:microsoft.com/office/officeart/2005/8/layout/hList1"/>
    <dgm:cxn modelId="{0E5B6C0C-7830-47E5-9FCA-96528438E509}" type="presOf" srcId="{4CEDB212-9971-4224-8062-31CB80EE1C78}" destId="{275D6AB1-2DD3-4DA0-B76E-09090D02EB1F}" srcOrd="0" destOrd="3" presId="urn:microsoft.com/office/officeart/2005/8/layout/hList1"/>
    <dgm:cxn modelId="{6470F814-6090-4CA8-A1C4-AE0AFDC099A8}" type="presOf" srcId="{97D7A1E9-0BFC-405C-9ABF-4CA603D68E1C}" destId="{7DCD7087-DCD6-42FE-902B-0D4AC56574F2}" srcOrd="0" destOrd="1" presId="urn:microsoft.com/office/officeart/2005/8/layout/hList1"/>
    <dgm:cxn modelId="{23F39115-6EAA-4B3C-9246-1955571FF088}" srcId="{0D642598-DAC3-4279-99E8-3EB1C505144B}" destId="{A75DD09F-0590-4759-8220-1CBAAE75A382}" srcOrd="2" destOrd="0" parTransId="{6333E50D-65F4-4788-A3F3-04B20B604EFE}" sibTransId="{3D4B6F29-5243-4694-A11D-8D1414FE05BD}"/>
    <dgm:cxn modelId="{027EED21-6874-4285-8732-A2679FD7B583}" srcId="{5CAFF843-B890-405C-8726-FAE4A99296D0}" destId="{90F6713E-20AB-41C7-89F7-8358154AF6C1}" srcOrd="0" destOrd="0" parTransId="{0BA39DAD-C49A-4E8A-A7B8-563D12503F13}" sibTransId="{27F30C22-6DBC-408A-BD5B-A9F60F9BC94C}"/>
    <dgm:cxn modelId="{55FE5322-5EA6-4F9A-84B7-30E961174C09}" srcId="{1327F40D-BD68-466C-974D-20C65A380D79}" destId="{1685C84D-3424-44C6-91DF-788002F8899F}" srcOrd="2" destOrd="0" parTransId="{A2CEFE1B-AF5A-4D29-B6DF-CBEE21D88311}" sibTransId="{F3EDB937-22F5-45F8-A86F-57549BE2522F}"/>
    <dgm:cxn modelId="{B17B9127-3B1F-415A-8800-3CFC2032D44A}" srcId="{F3A6225D-1DD4-4506-8264-2AC5C959C40A}" destId="{F5420944-B062-4F7F-9CE0-93E56ED89812}" srcOrd="1" destOrd="0" parTransId="{12D32271-DD2F-4098-BF3D-984FE003DD7A}" sibTransId="{FF4B00F4-F99B-42AF-A5CC-F1633021A42C}"/>
    <dgm:cxn modelId="{8587E62F-CEF2-4E46-8805-814A0585F971}" type="presOf" srcId="{7A1FD555-D63F-46A5-9BD2-DDBE88838695}" destId="{6CA75DEE-11E6-47ED-A45B-E26CBCDE6542}" srcOrd="0" destOrd="1" presId="urn:microsoft.com/office/officeart/2005/8/layout/hList1"/>
    <dgm:cxn modelId="{8E80935E-61B7-476F-B3DE-9AAD2FC451AB}" srcId="{5CAFF843-B890-405C-8726-FAE4A99296D0}" destId="{7A1FD555-D63F-46A5-9BD2-DDBE88838695}" srcOrd="1" destOrd="0" parTransId="{7FE210D4-04E8-4A66-B601-1DCA73B31852}" sibTransId="{D2051069-1833-4E7E-B2E9-EC74DDB73455}"/>
    <dgm:cxn modelId="{D194BB41-B0C9-43E8-8B58-272F5D5DAF60}" type="presOf" srcId="{A75DD09F-0590-4759-8220-1CBAAE75A382}" destId="{2C10B101-B848-49AD-93A7-34A55B3D66BC}" srcOrd="0" destOrd="0" presId="urn:microsoft.com/office/officeart/2005/8/layout/hList1"/>
    <dgm:cxn modelId="{3876D866-100B-42F6-A6AB-80F0457F9DBF}" type="presOf" srcId="{86D5BC3B-4B68-42CB-9F31-CFE0575DF32E}" destId="{275D6AB1-2DD3-4DA0-B76E-09090D02EB1F}" srcOrd="0" destOrd="7" presId="urn:microsoft.com/office/officeart/2005/8/layout/hList1"/>
    <dgm:cxn modelId="{4785BE48-EA20-493C-86DF-A34BE4F45FB1}" srcId="{F3A6225D-1DD4-4506-8264-2AC5C959C40A}" destId="{59F8BD57-D3E8-4A41-BE1F-88000FFF8AA6}" srcOrd="0" destOrd="0" parTransId="{749682B2-A394-4A1E-97D8-4BCB5246AEF9}" sibTransId="{1856859F-F811-4F23-B767-F9706D9C4B6F}"/>
    <dgm:cxn modelId="{11FC5949-06EB-4E35-B7C5-AF29EC8DFACA}" type="presOf" srcId="{579426C5-8394-4427-B555-FF376FCDFD5C}" destId="{F123DC03-4AE3-4B16-A73C-52EB1EFC15B0}" srcOrd="0" destOrd="0" presId="urn:microsoft.com/office/officeart/2005/8/layout/hList1"/>
    <dgm:cxn modelId="{7DA7D46A-1D64-4BBB-A434-000CBE106CB3}" type="presOf" srcId="{90F6713E-20AB-41C7-89F7-8358154AF6C1}" destId="{6CA75DEE-11E6-47ED-A45B-E26CBCDE6542}" srcOrd="0" destOrd="0" presId="urn:microsoft.com/office/officeart/2005/8/layout/hList1"/>
    <dgm:cxn modelId="{33A69A4B-AE49-4BF2-94D8-23B90F1FBF43}" type="presOf" srcId="{8025307A-A80C-42DA-9360-39EAF3CC639E}" destId="{275D6AB1-2DD3-4DA0-B76E-09090D02EB1F}" srcOrd="0" destOrd="5" presId="urn:microsoft.com/office/officeart/2005/8/layout/hList1"/>
    <dgm:cxn modelId="{812AE54F-32A0-491B-AA46-1880E50F204D}" type="presOf" srcId="{5A4A1030-138C-461E-8222-3960A6065D15}" destId="{7DCD7087-DCD6-42FE-902B-0D4AC56574F2}" srcOrd="0" destOrd="3" presId="urn:microsoft.com/office/officeart/2005/8/layout/hList1"/>
    <dgm:cxn modelId="{D7F84152-AFA9-4919-BC02-827C1098F863}" type="presOf" srcId="{F5420944-B062-4F7F-9CE0-93E56ED89812}" destId="{275D6AB1-2DD3-4DA0-B76E-09090D02EB1F}" srcOrd="0" destOrd="1" presId="urn:microsoft.com/office/officeart/2005/8/layout/hList1"/>
    <dgm:cxn modelId="{73966854-0290-4752-B2F0-025756121FE6}" srcId="{F3A6225D-1DD4-4506-8264-2AC5C959C40A}" destId="{C8A2A684-FF51-4A9F-BE44-C76C0AD808E3}" srcOrd="2" destOrd="0" parTransId="{21B4907E-3952-475B-ACA9-FA6809DD2B9B}" sibTransId="{F8C403A6-BAD2-4D0B-93A6-185D23F7CF8A}"/>
    <dgm:cxn modelId="{2044027D-FE2E-4030-8CE2-A9F876319759}" type="presOf" srcId="{F4F65EED-1A1E-49F4-8CEF-D7F7A2AE4778}" destId="{6CA75DEE-11E6-47ED-A45B-E26CBCDE6542}" srcOrd="0" destOrd="2" presId="urn:microsoft.com/office/officeart/2005/8/layout/hList1"/>
    <dgm:cxn modelId="{C332EB8A-5F7A-45FF-9EF1-E2A59B5525EE}" srcId="{A75DD09F-0590-4759-8220-1CBAAE75A382}" destId="{579426C5-8394-4427-B555-FF376FCDFD5C}" srcOrd="0" destOrd="0" parTransId="{7CB4741A-CF90-46C9-BEEE-A88B5DB54222}" sibTransId="{ED4CED71-4FA7-4409-AEAA-1AD81FE43879}"/>
    <dgm:cxn modelId="{020A458B-6FF6-40A1-88F5-453461110594}" type="presOf" srcId="{17F7B65C-33BD-4AC1-BD41-4B3F6B6918A2}" destId="{7DCD7087-DCD6-42FE-902B-0D4AC56574F2}" srcOrd="0" destOrd="4" presId="urn:microsoft.com/office/officeart/2005/8/layout/hList1"/>
    <dgm:cxn modelId="{2BA6A58B-A4B8-42C4-BBF9-9318ED137945}" type="presOf" srcId="{5CAFF843-B890-405C-8726-FAE4A99296D0}" destId="{51D68B30-D7B8-4339-8A38-B1FA45836D38}" srcOrd="0" destOrd="0" presId="urn:microsoft.com/office/officeart/2005/8/layout/hList1"/>
    <dgm:cxn modelId="{DCF7A88F-105A-449A-A114-C3A4821F9E35}" srcId="{0D642598-DAC3-4279-99E8-3EB1C505144B}" destId="{5CAFF843-B890-405C-8726-FAE4A99296D0}" srcOrd="1" destOrd="0" parTransId="{3FBA1596-6420-4B0E-B11E-F17DC23C3DD2}" sibTransId="{A6298BA9-8D64-4934-905E-65BBD5E30EF6}"/>
    <dgm:cxn modelId="{24EFE490-D7DB-4A55-87F7-C37CEC117A29}" type="presOf" srcId="{F3A6225D-1DD4-4506-8264-2AC5C959C40A}" destId="{A94CFFBC-FA73-4424-999B-862660D26DD2}" srcOrd="0" destOrd="0" presId="urn:microsoft.com/office/officeart/2005/8/layout/hList1"/>
    <dgm:cxn modelId="{B3598A99-CDB3-48A0-B241-B0C8F26E4C11}" srcId="{0D642598-DAC3-4279-99E8-3EB1C505144B}" destId="{1327F40D-BD68-466C-974D-20C65A380D79}" srcOrd="3" destOrd="0" parTransId="{D4C5B500-571E-421B-B15C-87431A0EDDC3}" sibTransId="{BD938E28-2773-4C57-86DD-ED3C09E9400B}"/>
    <dgm:cxn modelId="{C1AF519F-4148-4A1C-B41D-D34C4F412776}" srcId="{5CAFF843-B890-405C-8726-FAE4A99296D0}" destId="{F4F65EED-1A1E-49F4-8CEF-D7F7A2AE4778}" srcOrd="2" destOrd="0" parTransId="{17908CEE-42C2-4641-BE19-C543C6AF84E6}" sibTransId="{87F4F105-4DBF-4993-BFEC-661B8157FBF0}"/>
    <dgm:cxn modelId="{85CBA3A3-6456-4D5F-8595-71DE85202D21}" type="presOf" srcId="{16BA62AB-2308-47BB-ABB3-B80C54A56E7F}" destId="{6CA75DEE-11E6-47ED-A45B-E26CBCDE6542}" srcOrd="0" destOrd="3" presId="urn:microsoft.com/office/officeart/2005/8/layout/hList1"/>
    <dgm:cxn modelId="{4844B5B8-4C23-453E-928E-BB61C6A7F350}" srcId="{5CAFF843-B890-405C-8726-FAE4A99296D0}" destId="{16BA62AB-2308-47BB-ABB3-B80C54A56E7F}" srcOrd="3" destOrd="0" parTransId="{5F713648-6F34-4110-BD84-225468BD5648}" sibTransId="{3986F347-3E72-4F47-B053-C11523AE8A56}"/>
    <dgm:cxn modelId="{A0BDA3BA-F69F-42C2-ABBF-F62931406882}" type="presOf" srcId="{45F9EE48-C3A0-41F7-81B9-2670331C5E17}" destId="{7DCD7087-DCD6-42FE-902B-0D4AC56574F2}" srcOrd="0" destOrd="0" presId="urn:microsoft.com/office/officeart/2005/8/layout/hList1"/>
    <dgm:cxn modelId="{DFBB51BD-AE94-48EE-91BA-09643FBF41A1}" type="presOf" srcId="{1685C84D-3424-44C6-91DF-788002F8899F}" destId="{7DCD7087-DCD6-42FE-902B-0D4AC56574F2}" srcOrd="0" destOrd="2" presId="urn:microsoft.com/office/officeart/2005/8/layout/hList1"/>
    <dgm:cxn modelId="{9137F0C2-F61B-41B0-815F-6D535AE5AB3F}" type="presOf" srcId="{0D642598-DAC3-4279-99E8-3EB1C505144B}" destId="{E5A0D9E1-5FE3-4844-B4F7-69F9574DF3E8}" srcOrd="0" destOrd="0" presId="urn:microsoft.com/office/officeart/2005/8/layout/hList1"/>
    <dgm:cxn modelId="{6DDF50C3-0316-44F0-A272-129EF5C20046}" type="presOf" srcId="{D724E4E4-D682-43A4-AB71-44D5DCEBBA7C}" destId="{275D6AB1-2DD3-4DA0-B76E-09090D02EB1F}" srcOrd="0" destOrd="6" presId="urn:microsoft.com/office/officeart/2005/8/layout/hList1"/>
    <dgm:cxn modelId="{DC47FEC4-39BA-440F-A968-854BD53AFDB8}" type="presOf" srcId="{59F8BD57-D3E8-4A41-BE1F-88000FFF8AA6}" destId="{275D6AB1-2DD3-4DA0-B76E-09090D02EB1F}" srcOrd="0" destOrd="0" presId="urn:microsoft.com/office/officeart/2005/8/layout/hList1"/>
    <dgm:cxn modelId="{8EC40ACC-6592-4A94-AB74-BAB9D2991601}" srcId="{F3A6225D-1DD4-4506-8264-2AC5C959C40A}" destId="{86D5BC3B-4B68-42CB-9F31-CFE0575DF32E}" srcOrd="7" destOrd="0" parTransId="{F3C68772-CD5D-4E65-BD22-9145DDD4AFFB}" sibTransId="{E6B27DFB-0A5A-4B39-8EA0-7206F25A71AA}"/>
    <dgm:cxn modelId="{EEA967CF-5436-4FF7-90B9-0A3143329C5A}" srcId="{1327F40D-BD68-466C-974D-20C65A380D79}" destId="{17F7B65C-33BD-4AC1-BD41-4B3F6B6918A2}" srcOrd="4" destOrd="0" parTransId="{75F03D88-91A9-4526-ABCD-1AD1551DA4FF}" sibTransId="{D308E8C6-B406-4B31-B5BC-6C3FA9991CC2}"/>
    <dgm:cxn modelId="{88F3FED8-2169-4BC4-A7E6-FCB99FEBBE08}" srcId="{F3A6225D-1DD4-4506-8264-2AC5C959C40A}" destId="{8025307A-A80C-42DA-9360-39EAF3CC639E}" srcOrd="5" destOrd="0" parTransId="{B1A8D4FF-4B41-4CC1-8D8E-8EB52B6E4B94}" sibTransId="{7B02D44A-17EA-49BE-8036-B1A3A13E2000}"/>
    <dgm:cxn modelId="{BAFD0AD9-CBE3-493E-9660-4D8A5B46A12D}" srcId="{F3A6225D-1DD4-4506-8264-2AC5C959C40A}" destId="{4CEDB212-9971-4224-8062-31CB80EE1C78}" srcOrd="3" destOrd="0" parTransId="{E8B981D5-8089-4A96-B1FD-1DFCB5B425B6}" sibTransId="{53DD849F-EEF3-47C9-9081-5CED7FBE1A9E}"/>
    <dgm:cxn modelId="{B1BDF3DB-B8F7-45B3-BC50-5A548D118B32}" type="presOf" srcId="{1327F40D-BD68-466C-974D-20C65A380D79}" destId="{5551190C-07E4-4FE0-99E9-1A379877011B}" srcOrd="0" destOrd="0" presId="urn:microsoft.com/office/officeart/2005/8/layout/hList1"/>
    <dgm:cxn modelId="{0F0837E0-D4F0-44C0-95ED-8CF118C662BE}" srcId="{1327F40D-BD68-466C-974D-20C65A380D79}" destId="{45F9EE48-C3A0-41F7-81B9-2670331C5E17}" srcOrd="0" destOrd="0" parTransId="{017B39AD-4580-41FE-A758-790B8C1DBAC6}" sibTransId="{C3AF5A44-8665-416B-BAC5-0EB471A91315}"/>
    <dgm:cxn modelId="{863443E5-D7A2-43EE-A193-FA492C3B6EE9}" srcId="{F3A6225D-1DD4-4506-8264-2AC5C959C40A}" destId="{D724E4E4-D682-43A4-AB71-44D5DCEBBA7C}" srcOrd="6" destOrd="0" parTransId="{9FFBA677-4371-4B4E-AD29-A806F9E7C0CF}" sibTransId="{82ED643F-F571-49D2-AEF9-904025917A00}"/>
    <dgm:cxn modelId="{AD16F2ED-FD2B-410F-A31B-D537ECF5AFF6}" srcId="{F3A6225D-1DD4-4506-8264-2AC5C959C40A}" destId="{BB780CE0-A93D-47ED-8CF3-007F70A9DD82}" srcOrd="4" destOrd="0" parTransId="{AA3E3656-2546-474E-A83C-918F6566A77B}" sibTransId="{DC688A78-905D-458F-A58A-4ED6086AC029}"/>
    <dgm:cxn modelId="{B36BB8EE-48EE-451A-A0DF-69FC4359DD74}" srcId="{1327F40D-BD68-466C-974D-20C65A380D79}" destId="{5A4A1030-138C-461E-8222-3960A6065D15}" srcOrd="3" destOrd="0" parTransId="{F94BD471-B056-46B7-A622-0BAA124F6D1F}" sibTransId="{0ED8FA27-5920-49A4-B14E-EDF0FC21D286}"/>
    <dgm:cxn modelId="{DC1E37F1-9358-4756-B3E3-FD4105008DB8}" srcId="{0D642598-DAC3-4279-99E8-3EB1C505144B}" destId="{F3A6225D-1DD4-4506-8264-2AC5C959C40A}" srcOrd="0" destOrd="0" parTransId="{D51122AC-937E-4E1C-B055-CE665BE15603}" sibTransId="{0C14C41F-797E-4B8B-82C9-A7D2AE9D30E2}"/>
    <dgm:cxn modelId="{39A577F8-57B9-4B4D-AED9-789D251EA237}" srcId="{1327F40D-BD68-466C-974D-20C65A380D79}" destId="{97D7A1E9-0BFC-405C-9ABF-4CA603D68E1C}" srcOrd="1" destOrd="0" parTransId="{B4887150-445A-4770-A980-8A551D1A597E}" sibTransId="{FE2CCECD-F832-447C-A80D-CA51F92BD211}"/>
    <dgm:cxn modelId="{EABDEBFF-A560-4592-BC3D-7A7E5708FA33}" type="presOf" srcId="{C8A2A684-FF51-4A9F-BE44-C76C0AD808E3}" destId="{275D6AB1-2DD3-4DA0-B76E-09090D02EB1F}" srcOrd="0" destOrd="2" presId="urn:microsoft.com/office/officeart/2005/8/layout/hList1"/>
    <dgm:cxn modelId="{CEA29E8E-76C9-472B-9219-E9A023FCF3A1}" type="presParOf" srcId="{E5A0D9E1-5FE3-4844-B4F7-69F9574DF3E8}" destId="{8F4EFA43-7115-4C24-B1CD-61C63D45E1FA}" srcOrd="0" destOrd="0" presId="urn:microsoft.com/office/officeart/2005/8/layout/hList1"/>
    <dgm:cxn modelId="{C44A4FF8-F99C-4A55-A953-4550263FCC5F}" type="presParOf" srcId="{8F4EFA43-7115-4C24-B1CD-61C63D45E1FA}" destId="{A94CFFBC-FA73-4424-999B-862660D26DD2}" srcOrd="0" destOrd="0" presId="urn:microsoft.com/office/officeart/2005/8/layout/hList1"/>
    <dgm:cxn modelId="{F11BDCDE-15DE-424B-8EC9-8E67C38346A1}" type="presParOf" srcId="{8F4EFA43-7115-4C24-B1CD-61C63D45E1FA}" destId="{275D6AB1-2DD3-4DA0-B76E-09090D02EB1F}" srcOrd="1" destOrd="0" presId="urn:microsoft.com/office/officeart/2005/8/layout/hList1"/>
    <dgm:cxn modelId="{F0F4BCCE-D471-476C-B900-A48FE92E65FA}" type="presParOf" srcId="{E5A0D9E1-5FE3-4844-B4F7-69F9574DF3E8}" destId="{66A46DD9-7DFE-4710-B17C-204E88A6EF59}" srcOrd="1" destOrd="0" presId="urn:microsoft.com/office/officeart/2005/8/layout/hList1"/>
    <dgm:cxn modelId="{3B63F292-A9B3-4FF1-917B-96E1710E48BE}" type="presParOf" srcId="{E5A0D9E1-5FE3-4844-B4F7-69F9574DF3E8}" destId="{851E47D8-5DF1-4D10-A1FF-555454F4EE07}" srcOrd="2" destOrd="0" presId="urn:microsoft.com/office/officeart/2005/8/layout/hList1"/>
    <dgm:cxn modelId="{FFC052FA-5AC6-4639-B777-5BDE25D64C94}" type="presParOf" srcId="{851E47D8-5DF1-4D10-A1FF-555454F4EE07}" destId="{51D68B30-D7B8-4339-8A38-B1FA45836D38}" srcOrd="0" destOrd="0" presId="urn:microsoft.com/office/officeart/2005/8/layout/hList1"/>
    <dgm:cxn modelId="{6ED50E41-C413-405A-AB45-C287E65801A4}" type="presParOf" srcId="{851E47D8-5DF1-4D10-A1FF-555454F4EE07}" destId="{6CA75DEE-11E6-47ED-A45B-E26CBCDE6542}" srcOrd="1" destOrd="0" presId="urn:microsoft.com/office/officeart/2005/8/layout/hList1"/>
    <dgm:cxn modelId="{E005E4DF-5BC6-463D-BB9A-C691C7636335}" type="presParOf" srcId="{E5A0D9E1-5FE3-4844-B4F7-69F9574DF3E8}" destId="{491D316A-1659-44A7-BA3D-99F0019793ED}" srcOrd="3" destOrd="0" presId="urn:microsoft.com/office/officeart/2005/8/layout/hList1"/>
    <dgm:cxn modelId="{F4F1FB56-85F4-4171-ABF9-66925417757A}" type="presParOf" srcId="{E5A0D9E1-5FE3-4844-B4F7-69F9574DF3E8}" destId="{2AFE9F05-460B-402B-981D-30B00E596EC7}" srcOrd="4" destOrd="0" presId="urn:microsoft.com/office/officeart/2005/8/layout/hList1"/>
    <dgm:cxn modelId="{CB95AE48-D309-4AAB-A31D-DFA8AF2A2904}" type="presParOf" srcId="{2AFE9F05-460B-402B-981D-30B00E596EC7}" destId="{2C10B101-B848-49AD-93A7-34A55B3D66BC}" srcOrd="0" destOrd="0" presId="urn:microsoft.com/office/officeart/2005/8/layout/hList1"/>
    <dgm:cxn modelId="{F9ACB6A3-436E-48C2-B824-356AE94F4D20}" type="presParOf" srcId="{2AFE9F05-460B-402B-981D-30B00E596EC7}" destId="{F123DC03-4AE3-4B16-A73C-52EB1EFC15B0}" srcOrd="1" destOrd="0" presId="urn:microsoft.com/office/officeart/2005/8/layout/hList1"/>
    <dgm:cxn modelId="{B97C545B-5CDE-42FD-8FAC-40361AE740A5}" type="presParOf" srcId="{E5A0D9E1-5FE3-4844-B4F7-69F9574DF3E8}" destId="{D6495A1D-F67D-4C17-8F0D-3C648994164E}" srcOrd="5" destOrd="0" presId="urn:microsoft.com/office/officeart/2005/8/layout/hList1"/>
    <dgm:cxn modelId="{41457B49-EC09-4FD0-8708-5A267B6BC893}" type="presParOf" srcId="{E5A0D9E1-5FE3-4844-B4F7-69F9574DF3E8}" destId="{43076C03-D0DB-423B-B8E4-5BA218E2CF77}" srcOrd="6" destOrd="0" presId="urn:microsoft.com/office/officeart/2005/8/layout/hList1"/>
    <dgm:cxn modelId="{DA9BBD42-D812-4E5A-9548-81F0E5EA1A3B}" type="presParOf" srcId="{43076C03-D0DB-423B-B8E4-5BA218E2CF77}" destId="{5551190C-07E4-4FE0-99E9-1A379877011B}" srcOrd="0" destOrd="0" presId="urn:microsoft.com/office/officeart/2005/8/layout/hList1"/>
    <dgm:cxn modelId="{87AD7A40-E4D5-4DF5-BF49-0BE3DAE2DFEE}" type="presParOf" srcId="{43076C03-D0DB-423B-B8E4-5BA218E2CF77}" destId="{7DCD7087-DCD6-42FE-902B-0D4AC56574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CFFBC-FA73-4424-999B-862660D26DD2}">
      <dsp:nvSpPr>
        <dsp:cNvPr id="0" name=""/>
        <dsp:cNvSpPr/>
      </dsp:nvSpPr>
      <dsp:spPr>
        <a:xfrm>
          <a:off x="4142" y="50322"/>
          <a:ext cx="2491003" cy="628175"/>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Office 365</a:t>
          </a:r>
        </a:p>
      </dsp:txBody>
      <dsp:txXfrm>
        <a:off x="4142" y="50322"/>
        <a:ext cx="2491003" cy="628175"/>
      </dsp:txXfrm>
    </dsp:sp>
    <dsp:sp modelId="{275D6AB1-2DD3-4DA0-B76E-09090D02EB1F}">
      <dsp:nvSpPr>
        <dsp:cNvPr id="0" name=""/>
        <dsp:cNvSpPr/>
      </dsp:nvSpPr>
      <dsp:spPr>
        <a:xfrm>
          <a:off x="4142" y="678498"/>
          <a:ext cx="2491003" cy="272304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Users, groups, and organizations</a:t>
          </a:r>
        </a:p>
        <a:p>
          <a:pPr marL="171450" lvl="1" indent="-171450" algn="l" defTabSz="711200">
            <a:lnSpc>
              <a:spcPct val="90000"/>
            </a:lnSpc>
            <a:spcBef>
              <a:spcPct val="0"/>
            </a:spcBef>
            <a:spcAft>
              <a:spcPct val="15000"/>
            </a:spcAft>
            <a:buChar char="•"/>
          </a:pPr>
          <a:r>
            <a:rPr lang="en-US" sz="1600" kern="1200" dirty="0"/>
            <a:t>Outlook</a:t>
          </a:r>
        </a:p>
        <a:p>
          <a:pPr marL="171450" lvl="1" indent="-171450" algn="l" defTabSz="711200">
            <a:lnSpc>
              <a:spcPct val="90000"/>
            </a:lnSpc>
            <a:spcBef>
              <a:spcPct val="0"/>
            </a:spcBef>
            <a:spcAft>
              <a:spcPct val="15000"/>
            </a:spcAft>
            <a:buChar char="•"/>
          </a:pPr>
          <a:r>
            <a:rPr lang="en-US" sz="1600" kern="1200" dirty="0"/>
            <a:t>SharePoint</a:t>
          </a:r>
        </a:p>
        <a:p>
          <a:pPr marL="171450" lvl="1" indent="-171450" algn="l" defTabSz="711200">
            <a:lnSpc>
              <a:spcPct val="90000"/>
            </a:lnSpc>
            <a:spcBef>
              <a:spcPct val="0"/>
            </a:spcBef>
            <a:spcAft>
              <a:spcPct val="15000"/>
            </a:spcAft>
            <a:buChar char="•"/>
          </a:pPr>
          <a:r>
            <a:rPr lang="en-US" sz="1600" kern="1200" dirty="0"/>
            <a:t>OneDrive</a:t>
          </a:r>
        </a:p>
        <a:p>
          <a:pPr marL="171450" lvl="1" indent="-171450" algn="l" defTabSz="711200">
            <a:lnSpc>
              <a:spcPct val="90000"/>
            </a:lnSpc>
            <a:spcBef>
              <a:spcPct val="0"/>
            </a:spcBef>
            <a:spcAft>
              <a:spcPct val="15000"/>
            </a:spcAft>
            <a:buChar char="•"/>
          </a:pPr>
          <a:r>
            <a:rPr lang="en-US" sz="1600" kern="1200" dirty="0"/>
            <a:t>Teams</a:t>
          </a:r>
        </a:p>
        <a:p>
          <a:pPr marL="171450" lvl="1" indent="-171450" algn="l" defTabSz="711200">
            <a:lnSpc>
              <a:spcPct val="90000"/>
            </a:lnSpc>
            <a:spcBef>
              <a:spcPct val="0"/>
            </a:spcBef>
            <a:spcAft>
              <a:spcPct val="15000"/>
            </a:spcAft>
            <a:buChar char="•"/>
          </a:pPr>
          <a:r>
            <a:rPr lang="en-US" sz="1600" kern="1200" dirty="0"/>
            <a:t>Planner</a:t>
          </a:r>
        </a:p>
        <a:p>
          <a:pPr marL="171450" lvl="1" indent="-171450" algn="l" defTabSz="711200">
            <a:lnSpc>
              <a:spcPct val="90000"/>
            </a:lnSpc>
            <a:spcBef>
              <a:spcPct val="0"/>
            </a:spcBef>
            <a:spcAft>
              <a:spcPct val="15000"/>
            </a:spcAft>
            <a:buChar char="•"/>
          </a:pPr>
          <a:r>
            <a:rPr lang="en-US" sz="1600" kern="1200" dirty="0"/>
            <a:t>Excel</a:t>
          </a:r>
        </a:p>
        <a:p>
          <a:pPr marL="171450" lvl="1" indent="-171450" algn="l" defTabSz="711200">
            <a:lnSpc>
              <a:spcPct val="90000"/>
            </a:lnSpc>
            <a:spcBef>
              <a:spcPct val="0"/>
            </a:spcBef>
            <a:spcAft>
              <a:spcPct val="15000"/>
            </a:spcAft>
            <a:buChar char="•"/>
          </a:pPr>
          <a:r>
            <a:rPr lang="en-US" sz="1600" kern="1200" dirty="0"/>
            <a:t>OneNote</a:t>
          </a:r>
        </a:p>
      </dsp:txBody>
      <dsp:txXfrm>
        <a:off x="4142" y="678498"/>
        <a:ext cx="2491003" cy="2723040"/>
      </dsp:txXfrm>
    </dsp:sp>
    <dsp:sp modelId="{51D68B30-D7B8-4339-8A38-B1FA45836D38}">
      <dsp:nvSpPr>
        <dsp:cNvPr id="0" name=""/>
        <dsp:cNvSpPr/>
      </dsp:nvSpPr>
      <dsp:spPr>
        <a:xfrm>
          <a:off x="2843886" y="50322"/>
          <a:ext cx="2491003" cy="628175"/>
        </a:xfrm>
        <a:prstGeom prst="rect">
          <a:avLst/>
        </a:prstGeom>
        <a:solidFill>
          <a:schemeClr val="accent2">
            <a:hueOff val="-1920077"/>
            <a:satOff val="-7617"/>
            <a:lumOff val="3921"/>
            <a:alphaOff val="0"/>
          </a:schemeClr>
        </a:solidFill>
        <a:ln w="10795" cap="flat" cmpd="sng" algn="ctr">
          <a:solidFill>
            <a:schemeClr val="accent2">
              <a:hueOff val="-1920077"/>
              <a:satOff val="-7617"/>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Windows 10</a:t>
          </a:r>
        </a:p>
      </dsp:txBody>
      <dsp:txXfrm>
        <a:off x="2843886" y="50322"/>
        <a:ext cx="2491003" cy="628175"/>
      </dsp:txXfrm>
    </dsp:sp>
    <dsp:sp modelId="{6CA75DEE-11E6-47ED-A45B-E26CBCDE6542}">
      <dsp:nvSpPr>
        <dsp:cNvPr id="0" name=""/>
        <dsp:cNvSpPr/>
      </dsp:nvSpPr>
      <dsp:spPr>
        <a:xfrm>
          <a:off x="2843886" y="678498"/>
          <a:ext cx="2491003" cy="2723040"/>
        </a:xfrm>
        <a:prstGeom prst="rect">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Activities</a:t>
          </a:r>
        </a:p>
        <a:p>
          <a:pPr marL="171450" lvl="1" indent="-171450" algn="l" defTabSz="711200">
            <a:lnSpc>
              <a:spcPct val="90000"/>
            </a:lnSpc>
            <a:spcBef>
              <a:spcPct val="0"/>
            </a:spcBef>
            <a:spcAft>
              <a:spcPct val="15000"/>
            </a:spcAft>
            <a:buChar char="•"/>
          </a:pPr>
          <a:r>
            <a:rPr lang="en-US" sz="1600" kern="1200" dirty="0"/>
            <a:t>Device relay </a:t>
          </a:r>
        </a:p>
        <a:p>
          <a:pPr marL="171450" lvl="1" indent="-171450" algn="l" defTabSz="711200">
            <a:lnSpc>
              <a:spcPct val="90000"/>
            </a:lnSpc>
            <a:spcBef>
              <a:spcPct val="0"/>
            </a:spcBef>
            <a:spcAft>
              <a:spcPct val="15000"/>
            </a:spcAft>
            <a:buChar char="•"/>
          </a:pPr>
          <a:r>
            <a:rPr lang="en-US" sz="1600" kern="1200" dirty="0"/>
            <a:t>Commands</a:t>
          </a:r>
        </a:p>
        <a:p>
          <a:pPr marL="171450" lvl="1" indent="-171450" algn="l" defTabSz="711200">
            <a:lnSpc>
              <a:spcPct val="90000"/>
            </a:lnSpc>
            <a:spcBef>
              <a:spcPct val="0"/>
            </a:spcBef>
            <a:spcAft>
              <a:spcPct val="15000"/>
            </a:spcAft>
            <a:buChar char="•"/>
          </a:pPr>
          <a:r>
            <a:rPr lang="en-US" sz="1600" kern="1200" dirty="0"/>
            <a:t>Notifications</a:t>
          </a:r>
        </a:p>
      </dsp:txBody>
      <dsp:txXfrm>
        <a:off x="2843886" y="678498"/>
        <a:ext cx="2491003" cy="2723040"/>
      </dsp:txXfrm>
    </dsp:sp>
    <dsp:sp modelId="{2C10B101-B848-49AD-93A7-34A55B3D66BC}">
      <dsp:nvSpPr>
        <dsp:cNvPr id="0" name=""/>
        <dsp:cNvSpPr/>
      </dsp:nvSpPr>
      <dsp:spPr>
        <a:xfrm>
          <a:off x="5683630" y="50322"/>
          <a:ext cx="2491003" cy="628175"/>
        </a:xfrm>
        <a:prstGeom prst="rect">
          <a:avLst/>
        </a:prstGeom>
        <a:solidFill>
          <a:schemeClr val="accent2">
            <a:hueOff val="-3840154"/>
            <a:satOff val="-15235"/>
            <a:lumOff val="7843"/>
            <a:alphaOff val="0"/>
          </a:schemeClr>
        </a:solidFill>
        <a:ln w="10795" cap="flat" cmpd="sng" algn="ctr">
          <a:solidFill>
            <a:schemeClr val="accent2">
              <a:hueOff val="-3840154"/>
              <a:satOff val="-15235"/>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Dynamics 365</a:t>
          </a:r>
        </a:p>
      </dsp:txBody>
      <dsp:txXfrm>
        <a:off x="5683630" y="50322"/>
        <a:ext cx="2491003" cy="628175"/>
      </dsp:txXfrm>
    </dsp:sp>
    <dsp:sp modelId="{F123DC03-4AE3-4B16-A73C-52EB1EFC15B0}">
      <dsp:nvSpPr>
        <dsp:cNvPr id="0" name=""/>
        <dsp:cNvSpPr/>
      </dsp:nvSpPr>
      <dsp:spPr>
        <a:xfrm>
          <a:off x="5683630" y="678498"/>
          <a:ext cx="2491003" cy="2723040"/>
        </a:xfrm>
        <a:prstGeom prst="rect">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Business Central</a:t>
          </a:r>
        </a:p>
      </dsp:txBody>
      <dsp:txXfrm>
        <a:off x="5683630" y="678498"/>
        <a:ext cx="2491003" cy="2723040"/>
      </dsp:txXfrm>
    </dsp:sp>
    <dsp:sp modelId="{5551190C-07E4-4FE0-99E9-1A379877011B}">
      <dsp:nvSpPr>
        <dsp:cNvPr id="0" name=""/>
        <dsp:cNvSpPr/>
      </dsp:nvSpPr>
      <dsp:spPr>
        <a:xfrm>
          <a:off x="8523373" y="50322"/>
          <a:ext cx="2491003" cy="628175"/>
        </a:xfrm>
        <a:prstGeom prst="rect">
          <a:avLst/>
        </a:prstGeom>
        <a:solidFill>
          <a:schemeClr val="accent2">
            <a:hueOff val="-5760231"/>
            <a:satOff val="-22852"/>
            <a:lumOff val="11764"/>
            <a:alphaOff val="0"/>
          </a:schemeClr>
        </a:solidFill>
        <a:ln w="10795" cap="flat" cmpd="sng" algn="ctr">
          <a:solidFill>
            <a:schemeClr val="accent2">
              <a:hueOff val="-5760231"/>
              <a:satOff val="-22852"/>
              <a:lumOff val="1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Enterprise Mobility + Security</a:t>
          </a:r>
        </a:p>
      </dsp:txBody>
      <dsp:txXfrm>
        <a:off x="8523373" y="50322"/>
        <a:ext cx="2491003" cy="628175"/>
      </dsp:txXfrm>
    </dsp:sp>
    <dsp:sp modelId="{7DCD7087-DCD6-42FE-902B-0D4AC56574F2}">
      <dsp:nvSpPr>
        <dsp:cNvPr id="0" name=""/>
        <dsp:cNvSpPr/>
      </dsp:nvSpPr>
      <dsp:spPr>
        <a:xfrm>
          <a:off x="8523373" y="678498"/>
          <a:ext cx="2491003" cy="2723040"/>
        </a:xfrm>
        <a:prstGeom prst="rect">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Azure AD</a:t>
          </a:r>
        </a:p>
        <a:p>
          <a:pPr marL="171450" lvl="1" indent="-171450" algn="l" defTabSz="711200">
            <a:lnSpc>
              <a:spcPct val="90000"/>
            </a:lnSpc>
            <a:spcBef>
              <a:spcPct val="0"/>
            </a:spcBef>
            <a:spcAft>
              <a:spcPct val="15000"/>
            </a:spcAft>
            <a:buChar char="•"/>
          </a:pPr>
          <a:r>
            <a:rPr lang="en-US" sz="1600" kern="1200" dirty="0"/>
            <a:t>Intune</a:t>
          </a:r>
        </a:p>
        <a:p>
          <a:pPr marL="171450" lvl="1" indent="-171450" algn="l" defTabSz="711200">
            <a:lnSpc>
              <a:spcPct val="90000"/>
            </a:lnSpc>
            <a:spcBef>
              <a:spcPct val="0"/>
            </a:spcBef>
            <a:spcAft>
              <a:spcPct val="15000"/>
            </a:spcAft>
            <a:buChar char="•"/>
          </a:pPr>
          <a:r>
            <a:rPr lang="en-US" sz="1600" kern="1200" dirty="0"/>
            <a:t>Identity Manager</a:t>
          </a:r>
        </a:p>
        <a:p>
          <a:pPr marL="171450" lvl="1" indent="-171450" algn="l" defTabSz="711200">
            <a:lnSpc>
              <a:spcPct val="90000"/>
            </a:lnSpc>
            <a:spcBef>
              <a:spcPct val="0"/>
            </a:spcBef>
            <a:spcAft>
              <a:spcPct val="15000"/>
            </a:spcAft>
            <a:buChar char="•"/>
          </a:pPr>
          <a:r>
            <a:rPr lang="en-US" sz="1600" kern="1200" dirty="0"/>
            <a:t>Advanced Threat Analytics</a:t>
          </a:r>
        </a:p>
        <a:p>
          <a:pPr marL="171450" lvl="1" indent="-171450" algn="l" defTabSz="711200">
            <a:lnSpc>
              <a:spcPct val="90000"/>
            </a:lnSpc>
            <a:spcBef>
              <a:spcPct val="0"/>
            </a:spcBef>
            <a:spcAft>
              <a:spcPct val="15000"/>
            </a:spcAft>
            <a:buChar char="•"/>
          </a:pPr>
          <a:r>
            <a:rPr lang="en-US" sz="1600" kern="1200" dirty="0"/>
            <a:t>Advanced Threat Protection</a:t>
          </a:r>
        </a:p>
      </dsp:txBody>
      <dsp:txXfrm>
        <a:off x="8523373" y="678498"/>
        <a:ext cx="2491003"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AD application is defined by its one and only application object, which resides in the Azure AD tenant where the application was registered.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access resources that are secured by an Azure AD tenant, the entity that requires access must be represented by a security principal. This is true for both users (user principal) and applications (service principal).</a:t>
            </a:r>
          </a:p>
          <a:p>
            <a:endParaRPr lang="en-US" sz="1200" b="0" i="0" kern="1200" dirty="0">
              <a:solidFill>
                <a:schemeClr val="tx1"/>
              </a:solidFill>
              <a:effectLst/>
              <a:latin typeface="+mn-lt"/>
              <a:ea typeface="+mn-ea"/>
              <a:cs typeface="+mn-cs"/>
            </a:endParaRPr>
          </a:p>
          <a:p>
            <a:r>
              <a:rPr lang="en-US" dirty="0"/>
              <a:t>The security principal defines the access policy and permissions for the user or application in the Azure AD tenant. This enables core features such as authentication of the user or application during sign-in and authorization during resource access.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608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Note</a:t>
            </a:r>
            <a:r>
              <a:rPr lang="en-US" baseline="0" dirty="0"/>
              <a:t> that registering an application is a necessary step, which involves telling Azure AD about the application, including the URL where it’s located, the URL to send replies after authentication, and the </a:t>
            </a:r>
            <a:r>
              <a:rPr lang="en-US" sz="1200" kern="1200" dirty="0">
                <a:solidFill>
                  <a:schemeClr val="tx1"/>
                </a:solidFill>
                <a:effectLst/>
                <a:latin typeface="+mn-lt"/>
                <a:ea typeface="+mn-ea"/>
                <a:cs typeface="+mn-cs"/>
              </a:rPr>
              <a:t>Uniform Resource Identifier (</a:t>
            </a:r>
            <a:r>
              <a:rPr lang="en-US" baseline="0" dirty="0"/>
              <a:t>URI) to identify the application. Azure AD needs to communicate with the application when handling sign-on or exchanging tokens. The information passed between Azure AD and the application includes the following:</a:t>
            </a:r>
          </a:p>
          <a:p>
            <a:pPr marL="171450" indent="-171450">
              <a:buFontTx/>
              <a:buChar char="-"/>
            </a:pPr>
            <a:r>
              <a:rPr lang="en-US" baseline="0" dirty="0"/>
              <a:t>Application ID URI - The identifier for an application. This value is sent to Azure AD during authentication to indicate which application the caller wants a token for. Additionally, this value is included in the token so that the application knows it was the intended target.</a:t>
            </a:r>
          </a:p>
          <a:p>
            <a:pPr marL="171450" indent="-171450">
              <a:buFontTx/>
              <a:buChar char="-"/>
            </a:pPr>
            <a:r>
              <a:rPr lang="en-US" baseline="0" dirty="0"/>
              <a:t>Reply URL and Redirect URI - For a web API or web application, the Reply URL is the location where Azure AD will send the authentication response, including a token if authentication was successful. For a native application, the Redirect URI is a unique identifier to which Azure AD will redirect the user-agent in an OAuth 2.0 request.</a:t>
            </a:r>
          </a:p>
          <a:p>
            <a:pPr marL="171450" indent="-171450">
              <a:buFontTx/>
              <a:buChar char="-"/>
            </a:pPr>
            <a:r>
              <a:rPr lang="en-US" baseline="0" dirty="0"/>
              <a:t>Application ID - The ID for an application, which is generated by Azure AD when the application is registered. When requesting an authorization code or token, the Application ID and Key are sent to Azure AD during authentication.</a:t>
            </a:r>
          </a:p>
          <a:p>
            <a:pPr marL="171450" indent="-171450">
              <a:buFontTx/>
              <a:buChar char="-"/>
            </a:pPr>
            <a:r>
              <a:rPr lang="en-US" baseline="0" dirty="0"/>
              <a:t>Key - The key that’s sent along with an Application ID when authenticating to Azure AD to call a web API.</a:t>
            </a:r>
          </a:p>
          <a:p>
            <a:pPr marL="0" indent="0">
              <a:buFontTx/>
              <a:buNone/>
            </a:pPr>
            <a:r>
              <a:rPr lang="en-US" baseline="0" dirty="0"/>
              <a:t>In addition, Azure AD needs to ensure that the application has the required permissions to access your directory data, other applications in your organization, and other resources.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65283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Some additional considerations exist when developing a multitenant application instead of a single-tenant application. In particular, if </a:t>
            </a:r>
            <a:r>
              <a:rPr lang="en-US" sz="1200" b="0" i="0" kern="1200" dirty="0">
                <a:solidFill>
                  <a:schemeClr val="tx1"/>
                </a:solidFill>
                <a:effectLst/>
                <a:latin typeface="Segoe UI Light" pitchFamily="34" charset="0"/>
                <a:ea typeface="+mn-ea"/>
                <a:cs typeface="+mn-cs"/>
              </a:rPr>
              <a:t>you’re</a:t>
            </a:r>
            <a:r>
              <a:rPr lang="en-US" dirty="0"/>
              <a:t> making an application available to users in multiple directories, you need a mechanism to determine which tenant they’re in. To accomplish this task, Azure AD provides a common authentication endpoint where any multitenant application can direct sign-in requests instead of a tenant-specific endpoint. This endpoint is </a:t>
            </a:r>
            <a:r>
              <a:rPr lang="en-US" b="1" dirty="0"/>
              <a:t>https://login.microsoftonline.com/common </a:t>
            </a:r>
            <a:r>
              <a:rPr lang="en-US" dirty="0"/>
              <a:t>for all directories in Azure AD, while a tenant-specific endpoint might be </a:t>
            </a:r>
            <a:r>
              <a:rPr lang="en-US" b="1" dirty="0"/>
              <a:t>https://login.microsoftonline.com/contoso.onmicrosoft.com</a:t>
            </a:r>
            <a:r>
              <a:rPr lang="en-US" dirty="0"/>
              <a:t>. The common endpoint is especially important to consider when developing your application because you’ll need the necessary logic to handle multiple tenants during sign-in, sign-out, and token validation.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95221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NOTE: With the removal of third-party cookies and greater attention paid to security concerns around the implicit flow, we've moved to recommend the authorization code flow for single-page apps.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Explain</a:t>
            </a:r>
            <a:r>
              <a:rPr lang="en-US" sz="882" b="0" i="0" kern="1200" baseline="0" dirty="0">
                <a:solidFill>
                  <a:schemeClr val="tx1"/>
                </a:solidFill>
                <a:effectLst/>
                <a:latin typeface="Segoe UI Light" pitchFamily="34" charset="0"/>
                <a:ea typeface="+mn-ea"/>
                <a:cs typeface="+mn-cs"/>
              </a:rPr>
              <a:t> that t</a:t>
            </a:r>
            <a:r>
              <a:rPr lang="en-US" sz="882" b="0" i="0" kern="1200" dirty="0">
                <a:solidFill>
                  <a:schemeClr val="tx1"/>
                </a:solidFill>
                <a:effectLst/>
                <a:latin typeface="Segoe UI Light" pitchFamily="34" charset="0"/>
                <a:ea typeface="+mn-ea"/>
                <a:cs typeface="+mn-cs"/>
              </a:rPr>
              <a:t>he quintessential OAuth 2.0 authorization code grant is the authorization grant that uses two separate endpoints. The authorization endpoint is used for the user interaction phase, which results in an authorization code. The token endpoint is then used by the client for exchanging the code for an access token, and often a refresh token as well. Web applications are required to present their own application credentials to the token endpoint, so that the authorization server can authenticate the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OAuth 2.0 implicit grant is a variant of other authorization grants. It allows a client to obtain an access token (and </a:t>
            </a:r>
            <a:r>
              <a:rPr lang="en-US" sz="882" b="1" i="0" kern="1200" dirty="0">
                <a:solidFill>
                  <a:schemeClr val="tx1"/>
                </a:solidFill>
                <a:effectLst/>
                <a:latin typeface="Segoe UI Light" pitchFamily="34" charset="0"/>
                <a:ea typeface="+mn-ea"/>
                <a:cs typeface="+mn-cs"/>
              </a:rPr>
              <a:t>id_token</a:t>
            </a:r>
            <a:r>
              <a:rPr lang="en-US" sz="882" b="0" i="0" kern="1200" dirty="0">
                <a:solidFill>
                  <a:schemeClr val="tx1"/>
                </a:solidFill>
                <a:effectLst/>
                <a:latin typeface="Segoe UI Light" pitchFamily="34" charset="0"/>
                <a:ea typeface="+mn-ea"/>
                <a:cs typeface="+mn-cs"/>
              </a:rPr>
              <a:t>, when using OpenId Connect) directly from the authorization endpoint, without contacting the token endpoint or authenticating the client. This variant was designed for JavaScript-based applications running in a web browser: in the original OAuth 2.0 specification, tokens are returned in a URI fragment. That makes the token bits available to the JavaScript code in the client, but it guarantees that they won’t be included in redirects toward the server—returning tokens via browser redirects directly from the authorization endpoint. It also has the advantage of eliminating any requirements for cross-origin calls, which are necessary if the JavaScript application is required to contact the token endpoint.</a:t>
            </a:r>
          </a:p>
          <a:p>
            <a:endParaRPr lang="en-US" dirty="0"/>
          </a:p>
          <a:p>
            <a:r>
              <a:rPr lang="en-US" dirty="0"/>
              <a:t>Point out that </a:t>
            </a:r>
            <a:r>
              <a:rPr lang="en-US" sz="882" b="0" i="0" kern="1200" dirty="0">
                <a:solidFill>
                  <a:schemeClr val="tx1"/>
                </a:solidFill>
                <a:effectLst/>
                <a:latin typeface="Segoe UI Light" pitchFamily="34" charset="0"/>
                <a:ea typeface="+mn-ea"/>
                <a:cs typeface="+mn-cs"/>
              </a:rPr>
              <a:t>the implicit flow provides a convenient mechanism for JavaScript applications to obtain access tokens for a web API, offering numerous advantages in respect to cookies:</a:t>
            </a:r>
          </a:p>
          <a:p>
            <a:pPr marL="171450" indent="-171450">
              <a:buFontTx/>
              <a:buChar char="-"/>
            </a:pPr>
            <a:r>
              <a:rPr lang="en-US" sz="882" b="0" i="0" kern="1200" dirty="0">
                <a:solidFill>
                  <a:schemeClr val="tx1"/>
                </a:solidFill>
                <a:effectLst/>
                <a:latin typeface="Segoe UI Light" pitchFamily="34" charset="0"/>
                <a:ea typeface="+mn-ea"/>
                <a:cs typeface="+mn-cs"/>
              </a:rPr>
              <a:t>Tokens can be reliably obtained without any need for cross-origin calls—mandatory registration of the redirect URI to which tokens are returned guarantees that tokens are not displaced.</a:t>
            </a:r>
          </a:p>
          <a:p>
            <a:pPr marL="171450" indent="-171450">
              <a:buFontTx/>
              <a:buChar char="-"/>
            </a:pPr>
            <a:r>
              <a:rPr lang="en-US" sz="882" b="0" i="0" kern="1200" dirty="0">
                <a:solidFill>
                  <a:schemeClr val="tx1"/>
                </a:solidFill>
                <a:effectLst/>
                <a:latin typeface="Segoe UI Light" pitchFamily="34" charset="0"/>
                <a:ea typeface="+mn-ea"/>
                <a:cs typeface="+mn-cs"/>
              </a:rPr>
              <a:t>JavaScript applications can obtain as many access tokens as they need, for as many web APIs as they target—with no restriction on domains.</a:t>
            </a:r>
          </a:p>
          <a:p>
            <a:pPr marL="171450" indent="-171450">
              <a:buFontTx/>
              <a:buChar char="-"/>
            </a:pPr>
            <a:r>
              <a:rPr lang="en-US" sz="882" b="0" i="0" kern="1200" dirty="0">
                <a:solidFill>
                  <a:schemeClr val="tx1"/>
                </a:solidFill>
                <a:effectLst/>
                <a:latin typeface="Segoe UI Light" pitchFamily="34" charset="0"/>
                <a:ea typeface="+mn-ea"/>
                <a:cs typeface="+mn-cs"/>
              </a:rPr>
              <a:t>HTML5 features like session or local storage grant full control over token caching and lifetime management, whereas cookies management is opaque to the app.</a:t>
            </a:r>
          </a:p>
          <a:p>
            <a:pPr marL="171450" indent="-171450">
              <a:buFontTx/>
              <a:buChar char="-"/>
            </a:pPr>
            <a:r>
              <a:rPr lang="en-US" sz="882" b="0" i="0" kern="1200" dirty="0">
                <a:solidFill>
                  <a:schemeClr val="tx1"/>
                </a:solidFill>
                <a:effectLst/>
                <a:latin typeface="Segoe UI Light" pitchFamily="34" charset="0"/>
                <a:ea typeface="+mn-ea"/>
                <a:cs typeface="+mn-cs"/>
              </a:rPr>
              <a:t>Access tokens aren’t susceptible to cross-site request forgery (CSRF) attacks.</a:t>
            </a:r>
          </a:p>
          <a:p>
            <a:endParaRPr lang="en-US" dirty="0"/>
          </a:p>
          <a:p>
            <a:r>
              <a:rPr lang="en-US" sz="882" b="0" i="0" kern="1200" dirty="0">
                <a:solidFill>
                  <a:schemeClr val="tx1"/>
                </a:solidFill>
                <a:effectLst/>
                <a:latin typeface="Segoe UI Light" pitchFamily="34" charset="0"/>
                <a:ea typeface="+mn-ea"/>
                <a:cs typeface="+mn-cs"/>
              </a:rPr>
              <a:t>The implicit grant flow doesn’t issue refresh tokens, mostly for security reasons. A refresh token isn’t as narrowly scoped as an access token, granting far more power, hence inflicting far more damage in the event that it’s leaked. In the implicit flow, tokens are delivered in the URL, hence the risk of interception is higher than in the authorization code grant.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However, a JavaScript application has another mechanism at its disposal for renewing access tokens without repeatedly prompting the user for credentials. The application can use a hidden iframe to perform new token requests against the authorization endpoint of Azure AD: as long as the browser still has an active session (read: has a session cookie) against the Azure AD domain, the authentication request can successfully occur without any need for user interaction.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model grants the JavaScript application the ability to independently renew access tokens and even acquire new ones for a new API (provided that the user previously consented for them). This avoids the added burden of acquiring, maintaining, and protecting a high-value artifact such as a refresh token. The artifact that makes the silent renewal possible, the Azure AD session cookie, is managed outside of the application. Another advantage of this approach is a user can sign out from Azure AD, using any of the applications signed into Azure AD, running in any of the browser tabs. This results in the deletion of the Azure AD session cookie, and the JavaScript application will automatically lose the ability to renew tokens for the signed-out user.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15975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Demonstrate</a:t>
            </a:r>
            <a:r>
              <a:rPr lang="en-US" baseline="0" dirty="0"/>
              <a:t> registering an app with an Azure AD tenant as you describe the process of authorizing access to Azure AD web applications that use the OAuth 2.0 code grant flow.</a:t>
            </a:r>
          </a:p>
          <a:p>
            <a:pPr marL="228600" indent="-228600">
              <a:buAutoNum type="arabicPeriod"/>
            </a:pPr>
            <a:r>
              <a:rPr lang="en-US" baseline="0" dirty="0"/>
              <a:t>Point out that t</a:t>
            </a:r>
            <a:r>
              <a:rPr lang="en-US" sz="882" b="0" i="0" kern="1200" dirty="0">
                <a:solidFill>
                  <a:schemeClr val="tx1"/>
                </a:solidFill>
                <a:effectLst/>
                <a:latin typeface="Segoe UI Light" pitchFamily="34" charset="0"/>
                <a:ea typeface="+mn-ea"/>
                <a:cs typeface="+mn-cs"/>
              </a:rPr>
              <a:t>he authorization code flow begins with the client directing the user to the </a:t>
            </a:r>
            <a:r>
              <a:rPr lang="en-US" sz="882" b="1" i="0" kern="1200" dirty="0">
                <a:solidFill>
                  <a:schemeClr val="tx1"/>
                </a:solidFill>
                <a:effectLst/>
                <a:latin typeface="Segoe UI Light" pitchFamily="34" charset="0"/>
                <a:ea typeface="+mn-ea"/>
                <a:cs typeface="+mn-cs"/>
              </a:rPr>
              <a:t>/authorize </a:t>
            </a:r>
            <a:r>
              <a:rPr lang="en-US" sz="882" b="0" i="0" kern="1200" dirty="0">
                <a:solidFill>
                  <a:schemeClr val="tx1"/>
                </a:solidFill>
                <a:effectLst/>
                <a:latin typeface="Segoe UI Light" pitchFamily="34" charset="0"/>
                <a:ea typeface="+mn-ea"/>
                <a:cs typeface="+mn-cs"/>
              </a:rPr>
              <a:t>endpoint. In this request, the client indicates the permissions it needs to acquire from the user. You can get the OAuth 2.0 authorization endpoint for your tenant by selecting </a:t>
            </a:r>
            <a:r>
              <a:rPr lang="en-US" sz="882" b="1" i="0" kern="1200" dirty="0">
                <a:solidFill>
                  <a:schemeClr val="tx1"/>
                </a:solidFill>
                <a:effectLst/>
                <a:latin typeface="Segoe UI Light" pitchFamily="34" charset="0"/>
                <a:ea typeface="+mn-ea"/>
                <a:cs typeface="+mn-cs"/>
              </a:rPr>
              <a:t>App registrations &gt; Endpoints </a:t>
            </a:r>
            <a:r>
              <a:rPr lang="en-US" sz="882" b="0" i="0" kern="1200" dirty="0">
                <a:solidFill>
                  <a:schemeClr val="tx1"/>
                </a:solidFill>
                <a:effectLst/>
                <a:latin typeface="Segoe UI Light" pitchFamily="34" charset="0"/>
                <a:ea typeface="+mn-ea"/>
                <a:cs typeface="+mn-cs"/>
              </a:rPr>
              <a:t>in the Azure portal.</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At this point, the user is asked to enter their credentials and consent to the permissions requested by the app in the Azure Portal. After the user authenticates and grants consent, Azure AD sends a response to your app at the </a:t>
            </a:r>
            <a:r>
              <a:rPr lang="en-US" b="1" dirty="0"/>
              <a:t>redirect_uri</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address in your request with the code.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acquired an authorization code and have been granted permission by the user, you can redeem the code for an access token to the desired resource, by sending a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Azure AD returns an access token upon a successful response. To minimize network calls from the client application and their associated latency, the client application should cache access tokens for the token lifetime </a:t>
            </a:r>
            <a:r>
              <a:rPr lang="en-US" sz="900" baseline="0" dirty="0"/>
              <a:t>that’s</a:t>
            </a:r>
            <a:r>
              <a:rPr lang="en-US" sz="882" b="0" i="0" kern="1200" dirty="0">
                <a:solidFill>
                  <a:schemeClr val="tx1"/>
                </a:solidFill>
                <a:effectLst/>
                <a:latin typeface="Segoe UI Light" pitchFamily="34" charset="0"/>
                <a:ea typeface="+mn-ea"/>
                <a:cs typeface="+mn-cs"/>
              </a:rPr>
              <a:t> specified in the OAuth 2.0 response. To determine the token lifetime, use either the </a:t>
            </a:r>
            <a:r>
              <a:rPr lang="en-US" sz="882" b="1" i="0" kern="1200" dirty="0">
                <a:solidFill>
                  <a:schemeClr val="tx1"/>
                </a:solidFill>
                <a:effectLst/>
                <a:latin typeface="Segoe UI Light" pitchFamily="34" charset="0"/>
                <a:ea typeface="+mn-ea"/>
                <a:cs typeface="+mn-cs"/>
              </a:rPr>
              <a:t>expires_in </a:t>
            </a:r>
            <a:r>
              <a:rPr lang="en-US" sz="882" b="0" i="0" kern="1200" dirty="0">
                <a:solidFill>
                  <a:schemeClr val="tx1"/>
                </a:solidFill>
                <a:effectLst/>
                <a:latin typeface="Segoe UI Light" pitchFamily="34" charset="0"/>
                <a:ea typeface="+mn-ea"/>
                <a:cs typeface="+mn-cs"/>
              </a:rPr>
              <a:t>or </a:t>
            </a:r>
            <a:r>
              <a:rPr lang="en-US" sz="882" b="1" i="0" kern="1200" dirty="0">
                <a:solidFill>
                  <a:schemeClr val="tx1"/>
                </a:solidFill>
                <a:effectLst/>
                <a:latin typeface="Segoe UI Light" pitchFamily="34" charset="0"/>
                <a:ea typeface="+mn-ea"/>
                <a:cs typeface="+mn-cs"/>
              </a:rPr>
              <a:t>expires_on </a:t>
            </a:r>
            <a:r>
              <a:rPr lang="en-US" sz="882" b="0" i="0" kern="1200" dirty="0">
                <a:solidFill>
                  <a:schemeClr val="tx1"/>
                </a:solidFill>
                <a:effectLst/>
                <a:latin typeface="Segoe UI Light" pitchFamily="34" charset="0"/>
                <a:ea typeface="+mn-ea"/>
                <a:cs typeface="+mn-cs"/>
              </a:rPr>
              <a:t>parameter values.</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If a web API resource returns an </a:t>
            </a:r>
            <a:r>
              <a:rPr lang="en-US" sz="882" b="1" i="0" kern="1200" dirty="0">
                <a:solidFill>
                  <a:schemeClr val="tx1"/>
                </a:solidFill>
                <a:effectLst/>
                <a:latin typeface="Segoe UI Light" pitchFamily="34" charset="0"/>
                <a:ea typeface="+mn-ea"/>
                <a:cs typeface="+mn-cs"/>
              </a:rPr>
              <a:t>invalid_token </a:t>
            </a:r>
            <a:r>
              <a:rPr lang="en-US" sz="882" b="0" i="0" kern="1200" dirty="0">
                <a:solidFill>
                  <a:schemeClr val="tx1"/>
                </a:solidFill>
                <a:effectLst/>
                <a:latin typeface="Segoe UI Light" pitchFamily="34" charset="0"/>
                <a:ea typeface="+mn-ea"/>
                <a:cs typeface="+mn-cs"/>
              </a:rPr>
              <a:t>error code, this might indicate that the resource has determined that the token is expired. If the client and resource clock times are different (known as a "time skew"), the resource might consider the token to be expired before the token is cleared from the client cache. If this occurs, clear the token from the cache, even if it’s still within its calculated lifetime.</a:t>
            </a:r>
          </a:p>
          <a:p>
            <a:pPr marL="228600" indent="-228600">
              <a:buAutoNum type="arabicPeriod"/>
            </a:pPr>
            <a:r>
              <a:rPr lang="en-US" sz="882" b="0" i="0" kern="1200" dirty="0">
                <a:solidFill>
                  <a:schemeClr val="tx1"/>
                </a:solidFill>
                <a:effectLst/>
                <a:latin typeface="Segoe UI Light" pitchFamily="34" charset="0"/>
                <a:ea typeface="+mn-ea"/>
                <a:cs typeface="+mn-cs"/>
              </a:rPr>
              <a:t>Now that you've successfully acquired an </a:t>
            </a:r>
            <a:r>
              <a:rPr lang="en-US" b="1" dirty="0"/>
              <a:t>access_token</a:t>
            </a:r>
            <a:r>
              <a:rPr lang="en-US" sz="882" b="0" i="0" kern="1200" dirty="0">
                <a:solidFill>
                  <a:schemeClr val="tx1"/>
                </a:solidFill>
                <a:effectLst/>
                <a:latin typeface="Segoe UI Light" pitchFamily="34" charset="0"/>
                <a:ea typeface="+mn-ea"/>
                <a:cs typeface="+mn-cs"/>
              </a:rPr>
              <a:t>, you can use the token in requests to web APIs by including it in the </a:t>
            </a:r>
            <a:r>
              <a:rPr lang="en-US" dirty="0"/>
              <a:t>Authorization</a:t>
            </a:r>
            <a:r>
              <a:rPr lang="en-US" sz="882" b="0" i="0" kern="1200" dirty="0">
                <a:solidFill>
                  <a:schemeClr val="tx1"/>
                </a:solidFill>
                <a:effectLst/>
                <a:latin typeface="Segoe UI Light" pitchFamily="34" charset="0"/>
                <a:ea typeface="+mn-ea"/>
                <a:cs typeface="+mn-cs"/>
              </a:rPr>
              <a:t> header.</a:t>
            </a:r>
          </a:p>
          <a:p>
            <a:pPr marL="228600" indent="-228600">
              <a:buAutoNum type="arabicPeriod"/>
            </a:pPr>
            <a:r>
              <a:rPr lang="en-US" sz="882" b="0" i="0" kern="1200" dirty="0">
                <a:solidFill>
                  <a:schemeClr val="tx1"/>
                </a:solidFill>
                <a:effectLst/>
                <a:latin typeface="Segoe UI Light" pitchFamily="34" charset="0"/>
                <a:ea typeface="+mn-ea"/>
                <a:cs typeface="+mn-cs"/>
              </a:rPr>
              <a:t>Access Tokens are short lived and must be refreshed after they expire to continue accessing resources. You can refresh the </a:t>
            </a:r>
            <a:r>
              <a:rPr lang="en-US" sz="882" b="1" i="0" kern="1200" dirty="0">
                <a:solidFill>
                  <a:schemeClr val="tx1"/>
                </a:solidFill>
                <a:effectLst/>
                <a:latin typeface="Segoe UI Light" pitchFamily="34" charset="0"/>
                <a:ea typeface="+mn-ea"/>
                <a:cs typeface="+mn-cs"/>
              </a:rPr>
              <a:t>access_token </a:t>
            </a:r>
            <a:r>
              <a:rPr lang="en-US" sz="882" b="0" i="0" kern="1200" dirty="0">
                <a:solidFill>
                  <a:schemeClr val="tx1"/>
                </a:solidFill>
                <a:effectLst/>
                <a:latin typeface="Segoe UI Light" pitchFamily="34" charset="0"/>
                <a:ea typeface="+mn-ea"/>
                <a:cs typeface="+mn-cs"/>
              </a:rPr>
              <a:t>by submitting another POST request to the </a:t>
            </a:r>
            <a:r>
              <a:rPr lang="en-US" sz="882" b="1" i="0" kern="1200" dirty="0">
                <a:solidFill>
                  <a:schemeClr val="tx1"/>
                </a:solidFill>
                <a:effectLst/>
                <a:latin typeface="Segoe UI Light" pitchFamily="34" charset="0"/>
                <a:ea typeface="+mn-ea"/>
                <a:cs typeface="+mn-cs"/>
              </a:rPr>
              <a:t>/token </a:t>
            </a:r>
            <a:r>
              <a:rPr lang="en-US" sz="882" b="0" i="0" kern="1200" dirty="0">
                <a:solidFill>
                  <a:schemeClr val="tx1"/>
                </a:solidFill>
                <a:effectLst/>
                <a:latin typeface="Segoe UI Light" pitchFamily="34" charset="0"/>
                <a:ea typeface="+mn-ea"/>
                <a:cs typeface="+mn-cs"/>
              </a:rPr>
              <a:t>endpoint, but this time providing the </a:t>
            </a:r>
            <a:r>
              <a:rPr lang="en-US" sz="882" b="1" i="0" kern="1200" dirty="0">
                <a:solidFill>
                  <a:schemeClr val="tx1"/>
                </a:solidFill>
                <a:effectLst/>
                <a:latin typeface="Segoe UI Light" pitchFamily="34" charset="0"/>
                <a:ea typeface="+mn-ea"/>
                <a:cs typeface="+mn-cs"/>
              </a:rPr>
              <a:t>refresh_token </a:t>
            </a:r>
            <a:r>
              <a:rPr lang="en-US" sz="882" b="0" i="0" kern="1200" dirty="0">
                <a:solidFill>
                  <a:schemeClr val="tx1"/>
                </a:solidFill>
                <a:effectLst/>
                <a:latin typeface="Segoe UI Light" pitchFamily="34" charset="0"/>
                <a:ea typeface="+mn-ea"/>
                <a:cs typeface="+mn-cs"/>
              </a:rPr>
              <a:t>instead of the code. Refresh tokens are valid for all resources that your client has already been given consent to access— thus, a refresh token issued on a request for </a:t>
            </a:r>
            <a:r>
              <a:rPr lang="en-US" sz="882" b="1" i="0" kern="1200" dirty="0">
                <a:solidFill>
                  <a:schemeClr val="tx1"/>
                </a:solidFill>
                <a:effectLst/>
                <a:latin typeface="Segoe UI Light" pitchFamily="34" charset="0"/>
                <a:ea typeface="+mn-ea"/>
                <a:cs typeface="+mn-cs"/>
              </a:rPr>
              <a:t>resource=https://graph.microsoft.com</a:t>
            </a:r>
            <a:r>
              <a:rPr lang="en-US" sz="882" b="0" i="0" kern="1200" dirty="0">
                <a:solidFill>
                  <a:schemeClr val="tx1"/>
                </a:solidFill>
                <a:effectLst/>
                <a:latin typeface="Segoe UI Light" pitchFamily="34" charset="0"/>
                <a:ea typeface="+mn-ea"/>
                <a:cs typeface="+mn-cs"/>
              </a:rPr>
              <a:t> can be used to request a new access token for </a:t>
            </a:r>
            <a:r>
              <a:rPr lang="en-US" sz="882" b="1" i="0" kern="1200" dirty="0">
                <a:solidFill>
                  <a:schemeClr val="tx1"/>
                </a:solidFill>
                <a:effectLst/>
                <a:latin typeface="Segoe UI Light" pitchFamily="34" charset="0"/>
                <a:ea typeface="+mn-ea"/>
                <a:cs typeface="+mn-cs"/>
              </a:rPr>
              <a:t>resource=https://contoso.com/api</a:t>
            </a:r>
            <a:r>
              <a:rPr lang="en-US" sz="882" b="0" i="0" kern="1200" dirty="0">
                <a:solidFill>
                  <a:schemeClr val="tx1"/>
                </a:solidFill>
                <a:effectLst/>
                <a:latin typeface="Segoe UI Light" pitchFamily="34" charset="0"/>
                <a:ea typeface="+mn-ea"/>
                <a:cs typeface="+mn-cs"/>
              </a:rPr>
              <a:t>.</a:t>
            </a:r>
            <a:r>
              <a:rPr lang="en-US" sz="882" b="0" i="0" kern="1200" baseline="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Refresh tokens don’t have specified lifetimes. Typically, the lifetimes of refresh tokens are relatively long. However, in some cases, refresh tokens expire, are revoked, or lack sufficient privileges for the desired action. Your application needs to expect and handle errors returned by the token issuance endpoint correctly. When you receive a response with a refresh token error, discard the current refresh token and request a new authorization code or access token. In particular, when using a refresh token in the authorization code grant flow, if you receive a response with the </a:t>
            </a:r>
            <a:r>
              <a:rPr lang="en-US" sz="882" b="1" i="0" kern="1200" dirty="0">
                <a:solidFill>
                  <a:schemeClr val="tx1"/>
                </a:solidFill>
                <a:effectLst/>
                <a:latin typeface="Segoe UI Light" pitchFamily="34" charset="0"/>
                <a:ea typeface="+mn-ea"/>
                <a:cs typeface="+mn-cs"/>
              </a:rPr>
              <a:t>interaction_required</a:t>
            </a:r>
            <a:r>
              <a:rPr lang="en-US" sz="882" b="0" i="0" kern="1200" dirty="0">
                <a:solidFill>
                  <a:schemeClr val="tx1"/>
                </a:solidFill>
                <a:effectLst/>
                <a:latin typeface="Segoe UI Light" pitchFamily="34" charset="0"/>
                <a:ea typeface="+mn-ea"/>
                <a:cs typeface="+mn-cs"/>
              </a:rPr>
              <a:t> or </a:t>
            </a:r>
            <a:r>
              <a:rPr lang="en-US" sz="882" b="1" i="0" kern="1200" dirty="0">
                <a:solidFill>
                  <a:schemeClr val="tx1"/>
                </a:solidFill>
                <a:effectLst/>
                <a:latin typeface="Segoe UI Light" pitchFamily="34" charset="0"/>
                <a:ea typeface="+mn-ea"/>
                <a:cs typeface="+mn-cs"/>
              </a:rPr>
              <a:t>invalid_grant </a:t>
            </a:r>
            <a:r>
              <a:rPr lang="en-US" sz="882" b="0" i="0" kern="1200" dirty="0">
                <a:solidFill>
                  <a:schemeClr val="tx1"/>
                </a:solidFill>
                <a:effectLst/>
                <a:latin typeface="Segoe UI Light" pitchFamily="34" charset="0"/>
                <a:ea typeface="+mn-ea"/>
                <a:cs typeface="+mn-cs"/>
              </a:rPr>
              <a:t>error codes, discard the refresh token and request a new authorization code.</a:t>
            </a:r>
          </a:p>
          <a:p>
            <a:pPr marL="228600" indent="-228600">
              <a:buAutoNum type="arabicPeriod"/>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6114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sz="882" b="0" i="0" kern="1200" dirty="0">
                <a:solidFill>
                  <a:schemeClr val="tx1"/>
                </a:solidFill>
                <a:effectLst/>
                <a:latin typeface="Segoe UI Light" pitchFamily="34" charset="0"/>
                <a:ea typeface="+mn-ea"/>
                <a:cs typeface="+mn-cs"/>
              </a:rPr>
              <a:t>Explain that OpenID Connect is a simple identity layer built on top of the OAuth 2.0 protocol. OAuth 2.0 defines mechanisms to obtain and use access tokens to access protected resources, but it doesn’t define standard methods to provide identity information. OpenID Connect implements authentication as an extension to the OAuth 2.0 authorization process. It provides information about the end user in the form of an </a:t>
            </a:r>
            <a:r>
              <a:rPr lang="en-US" b="1" dirty="0"/>
              <a:t>id_token</a:t>
            </a:r>
            <a:r>
              <a:rPr lang="en-US" sz="882" b="0" i="0" kern="1200" dirty="0">
                <a:solidFill>
                  <a:schemeClr val="tx1"/>
                </a:solidFill>
                <a:effectLst/>
                <a:latin typeface="Segoe UI Light" pitchFamily="34" charset="0"/>
                <a:ea typeface="+mn-ea"/>
                <a:cs typeface="+mn-cs"/>
              </a:rPr>
              <a:t> that verifies the identity of the user and provides basic profile information about the user.</a:t>
            </a:r>
            <a:endParaRPr lang="en-US" sz="882" kern="1200" dirty="0">
              <a:solidFill>
                <a:schemeClr val="tx1"/>
              </a:solidFill>
              <a:effectLst/>
              <a:latin typeface="Segoe UI Light" pitchFamily="34" charset="0"/>
              <a:ea typeface="+mn-ea"/>
              <a:cs typeface="+mn-cs"/>
            </a:endParaRPr>
          </a:p>
          <a:p>
            <a:pPr marL="0" lvl="0" indent="0">
              <a:buFont typeface="+mj-lt"/>
              <a:buNone/>
            </a:pPr>
            <a:endParaRPr lang="en-US" sz="882" kern="120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Describe authentication flow using Open</a:t>
            </a:r>
            <a:r>
              <a:rPr lang="en-US" sz="882" kern="1200" baseline="0" dirty="0">
                <a:solidFill>
                  <a:schemeClr val="tx1"/>
                </a:solidFill>
                <a:effectLst/>
                <a:latin typeface="Segoe UI Light" pitchFamily="34" charset="0"/>
                <a:ea typeface="+mn-ea"/>
                <a:cs typeface="+mn-cs"/>
              </a:rPr>
              <a:t>ID Connect: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A user running a browser signs in, enters credentials, and consents to permissions.</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/oauth2/authorize endpoint returns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 authorization code to the browser.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browser redirects to redirect URI (the web server).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validates </a:t>
            </a:r>
            <a:r>
              <a:rPr lang="en-US" sz="882" b="1" kern="1200" baseline="0" dirty="0">
                <a:solidFill>
                  <a:schemeClr val="tx1"/>
                </a:solidFill>
                <a:effectLst/>
                <a:latin typeface="Segoe UI Light" pitchFamily="34" charset="0"/>
                <a:ea typeface="+mn-ea"/>
                <a:cs typeface="+mn-cs"/>
              </a:rPr>
              <a:t>id_token </a:t>
            </a:r>
            <a:r>
              <a:rPr lang="en-US" sz="882" kern="1200" baseline="0" dirty="0">
                <a:solidFill>
                  <a:schemeClr val="tx1"/>
                </a:solidFill>
                <a:effectLst/>
                <a:latin typeface="Segoe UI Light" pitchFamily="34" charset="0"/>
                <a:ea typeface="+mn-ea"/>
                <a:cs typeface="+mn-cs"/>
              </a:rPr>
              <a:t>and sets a session cookie.</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requests an OAuth bearer token from the /oauth2/token endpoint and provides the authorization code.</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a:t>
            </a:r>
            <a:r>
              <a:rPr lang="en-US" sz="882" kern="1200" baseline="0" dirty="0">
                <a:solidFill>
                  <a:schemeClr val="tx1"/>
                </a:solidFill>
                <a:effectLst/>
                <a:latin typeface="Segoe UI Light" pitchFamily="34" charset="0"/>
                <a:ea typeface="+mn-ea"/>
                <a:cs typeface="+mn-cs"/>
              </a:rPr>
              <a:t> </a:t>
            </a:r>
            <a:r>
              <a:rPr lang="en-US" sz="882" b="1" kern="1200" baseline="0" dirty="0">
                <a:solidFill>
                  <a:schemeClr val="tx1"/>
                </a:solidFill>
                <a:effectLst/>
                <a:latin typeface="Segoe UI Light" pitchFamily="34" charset="0"/>
                <a:ea typeface="+mn-ea"/>
                <a:cs typeface="+mn-cs"/>
              </a:rPr>
              <a:t>/oauth2/token </a:t>
            </a:r>
            <a:r>
              <a:rPr lang="en-US" sz="882" kern="1200" baseline="0" dirty="0">
                <a:solidFill>
                  <a:schemeClr val="tx1"/>
                </a:solidFill>
                <a:effectLst/>
                <a:latin typeface="Segoe UI Light" pitchFamily="34" charset="0"/>
                <a:ea typeface="+mn-ea"/>
                <a:cs typeface="+mn-cs"/>
              </a:rPr>
              <a:t>endpoint returns an access token and a </a:t>
            </a:r>
            <a:r>
              <a:rPr lang="en-US" sz="882" b="1" kern="1200" baseline="0" dirty="0">
                <a:solidFill>
                  <a:schemeClr val="tx1"/>
                </a:solidFill>
                <a:effectLst/>
                <a:latin typeface="Segoe UI Light" pitchFamily="34" charset="0"/>
                <a:ea typeface="+mn-ea"/>
                <a:cs typeface="+mn-cs"/>
              </a:rPr>
              <a:t>refresh_token</a:t>
            </a:r>
            <a:r>
              <a:rPr lang="en-US" sz="882" kern="1200" baseline="0" dirty="0">
                <a:solidFill>
                  <a:schemeClr val="tx1"/>
                </a:solidFill>
                <a:effectLst/>
                <a:latin typeface="Segoe UI Light" pitchFamily="34" charset="0"/>
                <a:ea typeface="+mn-ea"/>
                <a:cs typeface="+mn-cs"/>
              </a:rPr>
              <a:t>.</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server calls a web API with token in the authorization header.</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validates token.</a:t>
            </a:r>
          </a:p>
          <a:p>
            <a:pPr marL="228600" lvl="0" indent="-228600">
              <a:buFont typeface="+mj-lt"/>
              <a:buAutoNum type="arabicPeriod"/>
            </a:pPr>
            <a:r>
              <a:rPr lang="en-US" sz="882" kern="1200" baseline="0" dirty="0">
                <a:solidFill>
                  <a:schemeClr val="tx1"/>
                </a:solidFill>
                <a:effectLst/>
                <a:latin typeface="Segoe UI Light" pitchFamily="34" charset="0"/>
                <a:ea typeface="+mn-ea"/>
                <a:cs typeface="+mn-cs"/>
              </a:rPr>
              <a:t>The web API returns secure data to the web server.</a:t>
            </a:r>
          </a:p>
          <a:p>
            <a:pPr marL="228600" lvl="0" indent="-228600">
              <a:buFont typeface="+mj-lt"/>
              <a:buAutoNum type="arabicPeriod"/>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kern="1200" dirty="0">
                <a:solidFill>
                  <a:schemeClr val="tx1"/>
                </a:solidFill>
                <a:effectLst/>
                <a:latin typeface="Segoe UI Light" pitchFamily="34" charset="0"/>
                <a:ea typeface="+mn-ea"/>
                <a:cs typeface="+mn-cs"/>
              </a:rPr>
              <a:t>Point</a:t>
            </a:r>
            <a:r>
              <a:rPr lang="en-US" sz="882" kern="1200" baseline="0" dirty="0">
                <a:solidFill>
                  <a:schemeClr val="tx1"/>
                </a:solidFill>
                <a:effectLst/>
                <a:latin typeface="Segoe UI Light" pitchFamily="34" charset="0"/>
                <a:ea typeface="+mn-ea"/>
                <a:cs typeface="+mn-cs"/>
              </a:rPr>
              <a:t> out that when signing the user out of the app, it isn’t sufficient to clear your app's cookies or otherwise end the session with the user. Instead, it’s also necessary to redirect the user to the </a:t>
            </a:r>
            <a:r>
              <a:rPr lang="en-US" sz="882" b="1" kern="1200" baseline="0" dirty="0">
                <a:solidFill>
                  <a:schemeClr val="tx1"/>
                </a:solidFill>
                <a:effectLst/>
                <a:latin typeface="Segoe UI Light" pitchFamily="34" charset="0"/>
                <a:ea typeface="+mn-ea"/>
                <a:cs typeface="+mn-cs"/>
              </a:rPr>
              <a:t>end_session </a:t>
            </a:r>
            <a:r>
              <a:rPr lang="en-US" sz="882" kern="1200" baseline="0" dirty="0">
                <a:solidFill>
                  <a:schemeClr val="tx1"/>
                </a:solidFill>
                <a:effectLst/>
                <a:latin typeface="Segoe UI Light" pitchFamily="34" charset="0"/>
                <a:ea typeface="+mn-ea"/>
                <a:cs typeface="+mn-cs"/>
              </a:rPr>
              <a:t>endpoint for sign-out. Otherwise, the user will be able to re-authenticate to the app without entering their credentials again, because they will have a valid single sign-on session with the Azure AD endpoint.</a:t>
            </a:r>
          </a:p>
          <a:p>
            <a:r>
              <a:rPr lang="en-US" sz="882" kern="1200" baseline="0" dirty="0">
                <a:solidFill>
                  <a:schemeClr val="tx1"/>
                </a:solidFill>
                <a:effectLst/>
                <a:latin typeface="Segoe UI Light" pitchFamily="34" charset="0"/>
                <a:ea typeface="+mn-ea"/>
                <a:cs typeface="+mn-cs"/>
              </a:rPr>
              <a:t>To accomplish this, </a:t>
            </a:r>
            <a:r>
              <a:rPr lang="en-US" sz="882" b="0" i="0" kern="1200" baseline="0" dirty="0">
                <a:solidFill>
                  <a:schemeClr val="tx1"/>
                </a:solidFill>
                <a:effectLst/>
                <a:latin typeface="Segoe UI Light" pitchFamily="34" charset="0"/>
                <a:ea typeface="+mn-ea"/>
                <a:cs typeface="+mn-cs"/>
              </a:rPr>
              <a:t>y</a:t>
            </a:r>
            <a:r>
              <a:rPr lang="en-US" sz="882" b="0" i="0" kern="1200" dirty="0">
                <a:solidFill>
                  <a:schemeClr val="tx1"/>
                </a:solidFill>
                <a:effectLst/>
                <a:latin typeface="Segoe UI Light" pitchFamily="34" charset="0"/>
                <a:ea typeface="+mn-ea"/>
                <a:cs typeface="+mn-cs"/>
              </a:rPr>
              <a:t>ou can redirect the user to the </a:t>
            </a:r>
            <a:r>
              <a:rPr lang="en-US" sz="882" b="1" i="0" kern="1200" dirty="0">
                <a:solidFill>
                  <a:schemeClr val="tx1"/>
                </a:solidFill>
                <a:effectLst/>
                <a:latin typeface="Segoe UI Light" pitchFamily="34" charset="0"/>
                <a:ea typeface="+mn-ea"/>
                <a:cs typeface="+mn-cs"/>
              </a:rPr>
              <a:t>end_session_endpoint </a:t>
            </a:r>
            <a:r>
              <a:rPr lang="en-US" sz="882" b="0" i="0" kern="1200" dirty="0">
                <a:solidFill>
                  <a:schemeClr val="tx1"/>
                </a:solidFill>
                <a:effectLst/>
                <a:latin typeface="Segoe UI Light" pitchFamily="34" charset="0"/>
                <a:ea typeface="+mn-ea"/>
                <a:cs typeface="+mn-cs"/>
              </a:rPr>
              <a:t>listed in the OpenID Connect metadata document. OpenID Connect describes a metadata document that contains most of the information required for an app to perform sign-in. This includes information such as the URLs to use and the location of the service's public signing keys. The OpenID Connect metadata document is accessible at:</a:t>
            </a:r>
          </a:p>
          <a:p>
            <a:r>
              <a:rPr lang="en-US" sz="882" kern="1200" dirty="0">
                <a:solidFill>
                  <a:schemeClr val="tx1"/>
                </a:solidFill>
                <a:effectLst/>
                <a:latin typeface="Segoe UI Light" pitchFamily="34" charset="0"/>
                <a:ea typeface="+mn-ea"/>
                <a:cs typeface="+mn-cs"/>
              </a:rPr>
              <a:t>https://login.microsoftonline.com/{tenant}/.well-known/openid-configuration</a:t>
            </a:r>
          </a:p>
          <a:p>
            <a:pPr marL="0" lvl="0" indent="0">
              <a:buFont typeface="+mj-lt"/>
              <a:buNone/>
            </a:pPr>
            <a:endParaRPr lang="en-US" sz="882" kern="1200" baseline="0" dirty="0">
              <a:solidFill>
                <a:schemeClr val="tx1"/>
              </a:solidFill>
              <a:effectLst/>
              <a:latin typeface="Segoe UI Light" pitchFamily="34" charset="0"/>
              <a:ea typeface="+mn-ea"/>
              <a:cs typeface="+mn-cs"/>
            </a:endParaRPr>
          </a:p>
          <a:p>
            <a:pPr marL="0" lvl="0" indent="0">
              <a:buFont typeface="+mj-lt"/>
              <a:buNone/>
            </a:pPr>
            <a:r>
              <a:rPr lang="en-US" sz="882" b="0" i="0" kern="1200" dirty="0">
                <a:solidFill>
                  <a:schemeClr val="tx1"/>
                </a:solidFill>
                <a:effectLst/>
                <a:latin typeface="Segoe UI Light" pitchFamily="34" charset="0"/>
                <a:ea typeface="+mn-ea"/>
                <a:cs typeface="+mn-cs"/>
              </a:rPr>
              <a:t>When you redirect the user to the </a:t>
            </a:r>
            <a:r>
              <a:rPr lang="en-US" b="1" dirty="0"/>
              <a:t>end_session_endpoint</a:t>
            </a:r>
            <a:r>
              <a:rPr lang="en-US" sz="882" b="0" i="0" kern="1200" dirty="0">
                <a:solidFill>
                  <a:schemeClr val="tx1"/>
                </a:solidFill>
                <a:effectLst/>
                <a:latin typeface="Segoe UI Light" pitchFamily="34" charset="0"/>
                <a:ea typeface="+mn-ea"/>
                <a:cs typeface="+mn-cs"/>
              </a:rPr>
              <a:t>, Azure AD clears the user's session from the browser. However, the user might still be signed in to other applications that use Azure AD for authentication. To enable those applications to sign out the user simultaneously, Azure AD sends an HTTP GET request to the registered </a:t>
            </a:r>
            <a:r>
              <a:rPr lang="en-US" b="1" dirty="0"/>
              <a:t>LogoutUrl</a:t>
            </a:r>
            <a:r>
              <a:rPr lang="en-US" sz="882" b="0" i="0" kern="1200" dirty="0">
                <a:solidFill>
                  <a:schemeClr val="tx1"/>
                </a:solidFill>
                <a:effectLst/>
                <a:latin typeface="Segoe UI Light" pitchFamily="34" charset="0"/>
                <a:ea typeface="+mn-ea"/>
                <a:cs typeface="+mn-cs"/>
              </a:rPr>
              <a:t> of all the applications that the user is currently signed in to. Applications must respond to this request by clearing any session that identifies the user and returning a </a:t>
            </a:r>
            <a:r>
              <a:rPr lang="en-US" dirty="0"/>
              <a:t>200</a:t>
            </a:r>
            <a:r>
              <a:rPr lang="en-US" sz="882" b="0" i="0" kern="1200" dirty="0">
                <a:solidFill>
                  <a:schemeClr val="tx1"/>
                </a:solidFill>
                <a:effectLst/>
                <a:latin typeface="Segoe UI Light" pitchFamily="34" charset="0"/>
                <a:ea typeface="+mn-ea"/>
                <a:cs typeface="+mn-cs"/>
              </a:rPr>
              <a:t> response. If you wish to support single sign-out in your application, you must implement such a </a:t>
            </a:r>
            <a:r>
              <a:rPr lang="en-US" b="1" dirty="0"/>
              <a:t>LogoutUrl</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in your application's code.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09729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a:t>
            </a:r>
            <a:r>
              <a:rPr lang="en-US" sz="882" b="0" i="0" kern="1200" baseline="0" dirty="0">
                <a:solidFill>
                  <a:schemeClr val="tx1"/>
                </a:solidFill>
                <a:effectLst/>
                <a:latin typeface="Segoe UI Light" pitchFamily="34" charset="0"/>
                <a:ea typeface="+mn-ea"/>
                <a:cs typeface="+mn-cs"/>
              </a:rPr>
              <a:t> t</a:t>
            </a:r>
            <a:r>
              <a:rPr lang="en-US" sz="882" b="0" i="0" kern="1200" dirty="0">
                <a:solidFill>
                  <a:schemeClr val="tx1"/>
                </a:solidFill>
                <a:effectLst/>
                <a:latin typeface="Segoe UI Light" pitchFamily="34" charset="0"/>
                <a:ea typeface="+mn-ea"/>
                <a:cs typeface="+mn-cs"/>
              </a:rPr>
              <a:t>he OAuth 2.0 Client Credentials Grant Flow permits a web service (serving the role of a </a:t>
            </a:r>
            <a:r>
              <a:rPr lang="en-US" sz="882" b="0" i="1" kern="1200" dirty="0">
                <a:solidFill>
                  <a:schemeClr val="tx1"/>
                </a:solidFill>
                <a:effectLst/>
                <a:latin typeface="Segoe UI Light" pitchFamily="34" charset="0"/>
                <a:ea typeface="+mn-ea"/>
                <a:cs typeface="+mn-cs"/>
              </a:rPr>
              <a:t>confidential client</a:t>
            </a:r>
            <a:r>
              <a:rPr lang="en-US" sz="882" b="0" i="0" kern="1200" dirty="0">
                <a:solidFill>
                  <a:schemeClr val="tx1"/>
                </a:solidFill>
                <a:effectLst/>
                <a:latin typeface="Segoe UI Light" pitchFamily="34" charset="0"/>
                <a:ea typeface="+mn-ea"/>
                <a:cs typeface="+mn-cs"/>
              </a:rPr>
              <a:t>) to use its own credentials instead of impersonating a user, to authenticate when calling another web service. In this scenario, the client is typically a middle-tier web service, a daemon service, or a website. For a higher level of assurance, Azure AD also allows the calling service to use a certificate (instead of a shared secret) as a credential.</a:t>
            </a:r>
          </a:p>
          <a:p>
            <a:r>
              <a:rPr lang="en-US" sz="882" b="0" i="0" kern="1200" dirty="0">
                <a:solidFill>
                  <a:schemeClr val="tx1"/>
                </a:solidFill>
                <a:effectLst/>
                <a:latin typeface="Segoe UI Light" pitchFamily="34" charset="0"/>
                <a:ea typeface="+mn-ea"/>
                <a:cs typeface="+mn-cs"/>
              </a:rPr>
              <a:t>The slide illustrates how the client credentials grant flow works in Azure AD.</a:t>
            </a:r>
          </a:p>
          <a:p>
            <a:pPr marL="228600" indent="-228600">
              <a:buAutoNum type="arabicPeriod"/>
            </a:pPr>
            <a:r>
              <a:rPr lang="en-US" sz="882" b="0" i="0" kern="1200" dirty="0">
                <a:solidFill>
                  <a:schemeClr val="tx1"/>
                </a:solidFill>
                <a:effectLst/>
                <a:latin typeface="Segoe UI Light" pitchFamily="34" charset="0"/>
                <a:ea typeface="+mn-ea"/>
                <a:cs typeface="+mn-cs"/>
              </a:rPr>
              <a:t>The client application authenticates to the Azure AD token issuance endpoint and requests an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Azure AD token issuance endpoint issues the access token.</a:t>
            </a:r>
          </a:p>
          <a:p>
            <a:pPr marL="228600" indent="-228600">
              <a:buAutoNum type="arabicPeriod"/>
            </a:pPr>
            <a:r>
              <a:rPr lang="en-US" sz="882" b="0" i="0" kern="1200" dirty="0">
                <a:solidFill>
                  <a:schemeClr val="tx1"/>
                </a:solidFill>
                <a:effectLst/>
                <a:latin typeface="Segoe UI Light" pitchFamily="34" charset="0"/>
                <a:ea typeface="+mn-ea"/>
                <a:cs typeface="+mn-cs"/>
              </a:rPr>
              <a:t>The access token is used to authenticate to the secured resource.</a:t>
            </a:r>
          </a:p>
          <a:p>
            <a:pPr marL="228600" indent="-228600">
              <a:buAutoNum type="arabicPeriod"/>
            </a:pPr>
            <a:r>
              <a:rPr lang="en-US" sz="882" b="0" i="0" kern="1200" dirty="0">
                <a:solidFill>
                  <a:schemeClr val="tx1"/>
                </a:solidFill>
                <a:effectLst/>
                <a:latin typeface="Segoe UI Light" pitchFamily="34" charset="0"/>
                <a:ea typeface="+mn-ea"/>
                <a:cs typeface="+mn-cs"/>
              </a:rPr>
              <a:t>Data from the secured resource is returned to the client application.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10742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how your client is built, it can use one or several of the authentication flows that the Microsoft identity platform supports. These flows can produce a variety of tokens, such as ID tokens, refresh tokens, and access tokens, in addition to authorization codes, and they require different tokens to make them work.</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378219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supports the ability to prompt a user interactively, typically by using a browser, to sign in to a website with their credentials and obtain a token.</a:t>
            </a:r>
          </a:p>
          <a:p>
            <a:endParaRPr lang="en-US" dirty="0"/>
          </a:p>
          <a:p>
            <a:r>
              <a:rPr lang="en-US" dirty="0"/>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380224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an application invokes a service or web API, which in turn must call another service or web API. The idea is to propagate the delegated user identity and permissions through the request chain. For the middle-tier service to make authenticated requests to the downstream service, it must secure an access token from the Microsoft identity platform on behalf of the 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dirty="0"/>
              <a:t>The application redirects the user to the Azure AD sign-in portal, and the user acquires a token interactively from Azure AD.</a:t>
            </a:r>
          </a:p>
          <a:p>
            <a:pPr marL="228600" indent="-228600">
              <a:buFont typeface="+mj-lt"/>
              <a:buAutoNum type="arabicPeriod"/>
            </a:pPr>
            <a:r>
              <a:rPr lang="en-US" dirty="0"/>
              <a:t>The application uses the token to access another tier of the application (the service tier).</a:t>
            </a:r>
          </a:p>
          <a:p>
            <a:pPr marL="228600" indent="-228600">
              <a:buFont typeface="+mj-lt"/>
              <a:buAutoNum type="arabicPeriod"/>
            </a:pPr>
            <a:r>
              <a:rPr lang="en-US" b="0" i="0">
                <a:solidFill>
                  <a:srgbClr val="E3E3E3"/>
                </a:solidFill>
                <a:effectLst/>
                <a:latin typeface="Segoe UI" panose="020B0502040204020203" pitchFamily="34" charset="0"/>
              </a:rPr>
              <a:t>The service </a:t>
            </a:r>
            <a:r>
              <a:rPr lang="en-US" b="0" i="0" dirty="0">
                <a:solidFill>
                  <a:srgbClr val="E3E3E3"/>
                </a:solidFill>
                <a:effectLst/>
                <a:latin typeface="Segoe UI" panose="020B0502040204020203" pitchFamily="34" charset="0"/>
              </a:rPr>
              <a:t>requests another token on-behalf-of the user.</a:t>
            </a:r>
            <a:endParaRPr lang="en-US" dirty="0"/>
          </a:p>
          <a:p>
            <a:pPr marL="228600" indent="-228600">
              <a:buFont typeface="+mj-lt"/>
              <a:buAutoNum type="arabicPeriod"/>
            </a:pPr>
            <a:r>
              <a:rPr lang="en-US" dirty="0"/>
              <a:t>The service tier uses the same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300782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cloud identity connects you to a wide variety of enterprise services both within your organization and outside of your organization. </a:t>
            </a:r>
            <a:r>
              <a:rPr lang="en-US" sz="882" b="0" i="0" kern="1200" dirty="0">
                <a:solidFill>
                  <a:schemeClr val="tx1"/>
                </a:solidFill>
                <a:effectLst/>
                <a:latin typeface="Segoe UI Light" pitchFamily="34" charset="0"/>
                <a:ea typeface="+mn-ea"/>
                <a:cs typeface="+mn-cs"/>
              </a:rPr>
              <a:t>Identities are the new control plane and securing them beyond just a password is a priority among many organizations. If an identity is stolen, the person or even the company is at risk for losing precious personal information and intellectual property. This can have devastating financial implications that are difficult to recover from.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02591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flow, you access web-hosted resources by using an application’s identity. This type of access is common for server-to-server interactions that must run in the background without immediate interaction with a user. These types of applications are often known as </a:t>
            </a:r>
            <a:r>
              <a:rPr lang="en-US" sz="1200" b="0" i="1" kern="1200" dirty="0">
                <a:solidFill>
                  <a:schemeClr val="tx1"/>
                </a:solidFill>
                <a:effectLst/>
                <a:latin typeface="+mn-lt"/>
                <a:ea typeface="+mn-ea"/>
                <a:cs typeface="+mn-cs"/>
              </a:rPr>
              <a:t>daemons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service accounts</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An Azure AD administrator generates credentials or a certificate ahead of time.</a:t>
            </a:r>
          </a:p>
          <a:p>
            <a:pPr marL="228600" indent="-228600">
              <a:buFont typeface="+mj-lt"/>
              <a:buAutoNum type="arabicPeriod"/>
            </a:pPr>
            <a:r>
              <a:rPr lang="en-US" sz="1200" b="0" i="0" kern="1200" dirty="0">
                <a:solidFill>
                  <a:schemeClr val="tx1"/>
                </a:solidFill>
                <a:effectLst/>
                <a:latin typeface="+mn-lt"/>
                <a:ea typeface="+mn-ea"/>
                <a:cs typeface="+mn-cs"/>
              </a:rPr>
              <a:t>The same administrator stores the credentials in a manner that’s accessible from the application.</a:t>
            </a:r>
          </a:p>
          <a:p>
            <a:pPr marL="228600" indent="-228600">
              <a:buFont typeface="+mj-lt"/>
              <a:buAutoNum type="arabicPeriod"/>
            </a:pPr>
            <a:r>
              <a:rPr lang="en-US" sz="1200" b="0" i="0" kern="1200" dirty="0">
                <a:solidFill>
                  <a:schemeClr val="tx1"/>
                </a:solidFill>
                <a:effectLst/>
                <a:latin typeface="+mn-lt"/>
                <a:ea typeface="+mn-ea"/>
                <a:cs typeface="+mn-cs"/>
              </a:rPr>
              <a:t>The application uses the previously stored credentials to access Microsoft Graph.</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22</a:t>
            </a:fld>
            <a:endParaRPr lang="en-US" dirty="0"/>
          </a:p>
        </p:txBody>
      </p:sp>
    </p:spTree>
    <p:extLst>
      <p:ext uri="{BB962C8B-B14F-4D97-AF65-F5344CB8AC3E}">
        <p14:creationId xmlns:p14="http://schemas.microsoft.com/office/powerpoint/2010/main" val="2625213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flow, </a:t>
            </a:r>
            <a:r>
              <a:rPr lang="en-US" sz="1200" b="0" i="0" kern="1200" dirty="0">
                <a:solidFill>
                  <a:schemeClr val="tx1"/>
                </a:solidFill>
                <a:effectLst/>
                <a:latin typeface="+mn-lt"/>
                <a:ea typeface="+mn-ea"/>
                <a:cs typeface="+mn-cs"/>
              </a:rPr>
              <a:t>users sign in to input-constrained devices such as a smart TVs, Internet of Things (IoT) devices, or printers. Interactive authentication with Azure AD requires a web browser. The device code flow lets the user use another device, such as another computer or a mobile phone, to sign in interactively where the device or operating system doesn't provide a web browser.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Steps:</a:t>
            </a:r>
          </a:p>
          <a:p>
            <a:pPr marL="228600" indent="-228600">
              <a:buFont typeface="+mj-lt"/>
              <a:buAutoNum type="arabicPeriod"/>
            </a:pPr>
            <a:r>
              <a:rPr lang="en-US" sz="1200" b="0" i="0" kern="1200" dirty="0">
                <a:solidFill>
                  <a:schemeClr val="tx1"/>
                </a:solidFill>
                <a:effectLst/>
                <a:latin typeface="+mn-lt"/>
                <a:ea typeface="+mn-ea"/>
                <a:cs typeface="+mn-cs"/>
              </a:rPr>
              <a:t>The application requests a unique device code from Azure AD.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user uses another workstation along with the device code to sign in </a:t>
            </a:r>
            <a:r>
              <a:rPr lang="en-US" dirty="0"/>
              <a:t>to the Azure AD sign-in portal.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original application acquires a token from Azure AD based on the user sign-in.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a:t>
            </a:r>
            <a:r>
              <a:rPr lang="en-US" dirty="0"/>
              <a:t>pplication uses the token to access Microsoft Graph.</a:t>
            </a:r>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34075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Explain that client certificate authentication enables each web-based client to establish its identity to a server by using a digital certificate, which provides additional security for user authentication.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Point out that</a:t>
            </a:r>
            <a:r>
              <a:rPr lang="en-US" sz="882" b="0" i="0" kern="1200" baseline="0" dirty="0">
                <a:solidFill>
                  <a:schemeClr val="tx1"/>
                </a:solidFill>
                <a:effectLst/>
                <a:latin typeface="Segoe UI Light" pitchFamily="34" charset="0"/>
                <a:ea typeface="+mn-ea"/>
                <a:cs typeface="+mn-cs"/>
              </a:rPr>
              <a:t> c</a:t>
            </a:r>
            <a:r>
              <a:rPr lang="en-US" sz="882" b="0" i="0" kern="1200" dirty="0">
                <a:solidFill>
                  <a:schemeClr val="tx1"/>
                </a:solidFill>
                <a:effectLst/>
                <a:latin typeface="Segoe UI Light" pitchFamily="34" charset="0"/>
                <a:ea typeface="+mn-ea"/>
                <a:cs typeface="+mn-cs"/>
              </a:rPr>
              <a:t>ertificate-based authentication can be useful in scenarios where your organization has multiple front-end applications communicating with back-end services. Traditionally, the certificates are installed on each server, and the machines trust each other after validating certificates. This same traditional structure can be used for infrastructure in Azure.</a:t>
            </a:r>
          </a:p>
          <a:p>
            <a:r>
              <a:rPr lang="en-US" sz="882" b="0" i="0" kern="1200" dirty="0">
                <a:solidFill>
                  <a:schemeClr val="tx1"/>
                </a:solidFill>
                <a:effectLst/>
                <a:latin typeface="Segoe UI Light" pitchFamily="34" charset="0"/>
                <a:ea typeface="+mn-ea"/>
                <a:cs typeface="+mn-cs"/>
              </a:rPr>
              <a:t>With cloud-native applications, you can use certificates to help secure connections in hybrid scenarios. For example, you can restrict access to your Azure web app by enabling different types of authentication for it. One way to do so is to authenticate by using a client certificate when the request is over Transport Layer Security (TLS) / Secure Sockets Layer (SSL). This mechanism is called TLS mutual authentication or client certificate authentication. As another example, Azure API Management allows more-secure access to the back-end service of an API using client certificates.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40485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context of Microsoft Azure, certificate-based authentication enables you to be authenticated by Azure AD with a client certificate on a Windows or mobile device when connecting to services listed on the current slide.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1920225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26</a:t>
            </a:fld>
            <a:endParaRPr lang="en-US" dirty="0"/>
          </a:p>
        </p:txBody>
      </p:sp>
    </p:spTree>
    <p:extLst>
      <p:ext uri="{BB962C8B-B14F-4D97-AF65-F5344CB8AC3E}">
        <p14:creationId xmlns:p14="http://schemas.microsoft.com/office/powerpoint/2010/main" val="2505502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Authentication Library (MSAL) enables developers to acquire tokens from the Microsoft identity platform endpoint to access secured Web APIs. These Web APIs can be Microsoft Graph, other Microsoft APIS, third-party web APIs, or your own web API. MSAL is available for .NET, JavaScript, Android, and iOS, which support many different application architectures and platforms.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627027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MSAL (Microsoft.Identity.Client) is the library that you can use to sign in users and request tokens that you can use to access APIs that are protected by the Microsoft identity platform. Creating a client application instance initializes MSAL and sets an authentication context for further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00968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latin typeface="Segoe UI Light" pitchFamily="34" charset="0"/>
                <a:ea typeface="+mn-ea"/>
                <a:cs typeface="+mn-cs"/>
              </a:rPr>
              <a:t>To call protected web APIs, you need an access token for your app</a:t>
            </a:r>
            <a:r>
              <a:rPr lang="en-US" sz="882" b="0" i="0" kern="1200" dirty="0">
                <a:solidFill>
                  <a:schemeClr val="tx1"/>
                </a:solidFill>
                <a:effectLst/>
                <a:latin typeface="Segoe UI Light" pitchFamily="34" charset="0"/>
                <a:ea typeface="+mn-ea"/>
                <a:cs typeface="+mn-cs"/>
              </a:rPr>
              <a:t>. When you request a token, you need to define a scope. The scope determines what data your app can access. MSAL supports the ability to interactively prompt the user for their credentials to sign in and obtain a token by using those credentials.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603631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If the user has signed-in in the past, you can acquire the token silently. </a:t>
            </a:r>
            <a:r>
              <a:rPr lang="en-US" sz="882" b="0" i="0" kern="1200" dirty="0">
                <a:solidFill>
                  <a:schemeClr val="tx1"/>
                </a:solidFill>
                <a:effectLst/>
                <a:latin typeface="Segoe UI Light" pitchFamily="34" charset="0"/>
                <a:ea typeface="+mn-ea"/>
                <a:cs typeface="+mn-cs"/>
              </a:rPr>
              <a:t>The ideal pattern is to perform a silent request and fall back to an interactive request. After your app has signed in a user and received tokens, MSAL exposes several pieces of information about the user, the user's environment, and the tokens issued. The </a:t>
            </a:r>
            <a:r>
              <a:rPr lang="en-US" sz="882" b="1" i="0" kern="1200" dirty="0">
                <a:solidFill>
                  <a:schemeClr val="tx1"/>
                </a:solidFill>
                <a:effectLst/>
                <a:latin typeface="Segoe UI Light" pitchFamily="34" charset="0"/>
                <a:ea typeface="+mn-ea"/>
                <a:cs typeface="+mn-cs"/>
              </a:rPr>
              <a:t>AccessToken </a:t>
            </a:r>
            <a:r>
              <a:rPr lang="en-US" sz="882" b="0" i="0" kern="1200" dirty="0">
                <a:solidFill>
                  <a:schemeClr val="tx1"/>
                </a:solidFill>
                <a:effectLst/>
                <a:latin typeface="Segoe UI Light" pitchFamily="34" charset="0"/>
                <a:ea typeface="+mn-ea"/>
                <a:cs typeface="+mn-cs"/>
              </a:rPr>
              <a:t>property contains a token </a:t>
            </a:r>
            <a:r>
              <a:rPr lang="en-US" sz="900" baseline="0" dirty="0"/>
              <a:t>that’s</a:t>
            </a:r>
            <a:r>
              <a:rPr lang="en-US" sz="882" b="0" i="0" kern="1200" dirty="0">
                <a:solidFill>
                  <a:schemeClr val="tx1"/>
                </a:solidFill>
                <a:effectLst/>
                <a:latin typeface="Segoe UI Light" pitchFamily="34" charset="0"/>
                <a:ea typeface="+mn-ea"/>
                <a:cs typeface="+mn-cs"/>
              </a:rPr>
              <a:t> used to call protected web APIs in an HTTP Bearer request.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5030163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After you have the access token, you can then call a web API. Your app will use the token as part of an HTTP Bearer authorization header to construct an HTTP request, and then execute the request. In this example, you’re getting the user's profile by using the </a:t>
            </a:r>
            <a:r>
              <a:rPr lang="en-US" sz="900" b="1" dirty="0">
                <a:solidFill>
                  <a:srgbClr val="A31515"/>
                </a:solidFill>
              </a:rPr>
              <a:t>https://graph.microsoft.com/v1.0/me </a:t>
            </a:r>
            <a:r>
              <a:rPr lang="en-US" sz="900" dirty="0">
                <a:solidFill>
                  <a:srgbClr val="A31515"/>
                </a:solidFill>
              </a:rPr>
              <a:t>API endpoint.</a:t>
            </a:r>
            <a:br>
              <a:rPr lang="en-US" dirty="0"/>
            </a:br>
            <a:endParaRPr lang="en-US" sz="882" b="0" i="0" kern="1200" dirty="0">
              <a:solidFill>
                <a:schemeClr val="tx1"/>
              </a:solidFill>
              <a:effectLst/>
              <a:latin typeface="Segoe UI Light" pitchFamily="34" charset="0"/>
              <a:ea typeface="+mn-ea"/>
              <a:cs typeface="+mn-cs"/>
            </a:endParaRPr>
          </a:p>
          <a:p>
            <a:endParaRPr lang="en-US" b="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40588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Active Directory (Azure AD) is Microsoft’s cloud-based identity and access management service. </a:t>
            </a:r>
            <a:r>
              <a:rPr lang="en-US" b="0" dirty="0"/>
              <a:t>Azure AD creates and manages credentials that help enterprise users sign in and access both internal and external resources that are offered by your company or third-party companies more securely. Azure AD's geographically distributed architecture combines extensive monitoring, automated rerouting, failover, and recovery capabilities, which deliver company-wide availability and performance to customers.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09591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56775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35</a:t>
            </a:fld>
            <a:endParaRPr lang="en-US" dirty="0"/>
          </a:p>
        </p:txBody>
      </p:sp>
    </p:spTree>
    <p:extLst>
      <p:ext uri="{BB962C8B-B14F-4D97-AF65-F5344CB8AC3E}">
        <p14:creationId xmlns:p14="http://schemas.microsoft.com/office/powerpoint/2010/main" val="925064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882793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authentication provider classes are special helper classes that implement most of the logic </a:t>
            </a:r>
            <a:r>
              <a:rPr lang="en-US" baseline="0" dirty="0"/>
              <a:t>that’s</a:t>
            </a:r>
            <a:r>
              <a:rPr lang="en-US" b="0" dirty="0"/>
              <a:t> usually implemented manually by using MSAL. To use the Microsoft Graph SDK, you will need to create an authentication provider instance to use as a parameter for the </a:t>
            </a:r>
            <a:r>
              <a:rPr lang="en-US" b="1" dirty="0"/>
              <a:t>GraphClient</a:t>
            </a:r>
            <a:r>
              <a:rPr lang="en-US" b="0" dirty="0"/>
              <a:t> class. In this example, you can use the same application builder classes from MSAL to specify the properties for the Microsoft Graph SDK.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61553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Authentication providers implement the code required to acquire a token using MSAL; handle a number of potential errors for cases like incremental consent, expired passwords, and conditional access; and then set the HTTP request authorization header. The table describes the set of providers available in the library.</a:t>
            </a:r>
          </a:p>
          <a:p>
            <a:endParaRPr lang="en-US" b="1" dirty="0"/>
          </a:p>
          <a:p>
            <a:pPr rtl="0" eaLnBrk="1" fontAlgn="t" latinLnBrk="0" hangingPunct="1"/>
            <a:r>
              <a:rPr lang="en-US" sz="882" b="0" i="0" u="none" strike="noStrike" kern="1200" dirty="0">
                <a:solidFill>
                  <a:schemeClr val="tx1"/>
                </a:solidFill>
                <a:effectLst/>
                <a:latin typeface="Segoe UI Light" pitchFamily="34" charset="0"/>
                <a:ea typeface="+mn-ea"/>
                <a:cs typeface="+mn-cs"/>
              </a:rPr>
              <a:t>Authorization code. The authorization code flow enables native and web apps to securely obtain tokens in the name of the user.</a:t>
            </a:r>
          </a:p>
          <a:p>
            <a:pPr rtl="0" eaLnBrk="1" fontAlgn="t" latinLnBrk="0" hangingPunct="1"/>
            <a:r>
              <a:rPr lang="en-US" sz="882" b="0" i="0" u="none" strike="noStrike" kern="1200" dirty="0">
                <a:solidFill>
                  <a:schemeClr val="tx1"/>
                </a:solidFill>
                <a:effectLst/>
                <a:latin typeface="Segoe UI Light" pitchFamily="34" charset="0"/>
                <a:ea typeface="+mn-ea"/>
                <a:cs typeface="+mn-cs"/>
              </a:rPr>
              <a:t>Client credentials. The client credential flow enables service applications to run without user interaction. </a:t>
            </a:r>
          </a:p>
          <a:p>
            <a:pPr marL="0" marR="0" lvl="0" indent="0" algn="l" defTabSz="914367" rtl="0" eaLnBrk="1" fontAlgn="t" latinLnBrk="0" hangingPunct="1">
              <a:lnSpc>
                <a:spcPct val="90000"/>
              </a:lnSpc>
              <a:spcBef>
                <a:spcPts val="0"/>
              </a:spcBef>
              <a:spcAft>
                <a:spcPts val="333"/>
              </a:spcAft>
              <a:buClrTx/>
              <a:buSzTx/>
              <a:buFontTx/>
              <a:buNone/>
              <a:tabLst/>
              <a:defRPr/>
            </a:pPr>
            <a:r>
              <a:rPr lang="en-US" sz="900" b="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 </a:t>
            </a:r>
            <a:r>
              <a:rPr lang="en-US" sz="882" b="0" i="0" u="none" strike="noStrike" kern="1200" dirty="0">
                <a:solidFill>
                  <a:schemeClr val="tx1"/>
                </a:solidFill>
                <a:effectLst/>
                <a:latin typeface="Segoe UI Light" pitchFamily="34" charset="0"/>
                <a:ea typeface="+mn-ea"/>
                <a:cs typeface="+mn-cs"/>
              </a:rPr>
              <a:t>The on-behalf-of flow is applicable when your application calls a service/web API which in turns calls Microsoft Graph. </a:t>
            </a:r>
          </a:p>
          <a:p>
            <a:r>
              <a:rPr lang="en-US" sz="882" b="0" i="0" kern="1200" dirty="0">
                <a:solidFill>
                  <a:schemeClr val="tx1"/>
                </a:solidFill>
                <a:effectLst/>
                <a:latin typeface="Segoe UI Light" pitchFamily="34" charset="0"/>
                <a:ea typeface="+mn-ea"/>
                <a:cs typeface="+mn-cs"/>
              </a:rPr>
              <a:t>Implicit provider. The implicit grant flow is used in browser-based applications.</a:t>
            </a:r>
          </a:p>
          <a:p>
            <a:r>
              <a:rPr lang="en-US" sz="882" b="0" i="0" kern="1200" dirty="0">
                <a:solidFill>
                  <a:schemeClr val="tx1"/>
                </a:solidFill>
                <a:effectLst/>
                <a:latin typeface="Segoe UI Light" pitchFamily="34" charset="0"/>
                <a:ea typeface="+mn-ea"/>
                <a:cs typeface="+mn-cs"/>
              </a:rPr>
              <a:t>Device code provider. The device code flow allows users sign in to a device by using another device that has a browser.</a:t>
            </a:r>
          </a:p>
          <a:p>
            <a:r>
              <a:rPr lang="en-US" sz="882" b="0" i="0" kern="1200" dirty="0">
                <a:solidFill>
                  <a:schemeClr val="tx1"/>
                </a:solidFill>
                <a:effectLst/>
                <a:latin typeface="Segoe UI Light" pitchFamily="34" charset="0"/>
                <a:ea typeface="+mn-ea"/>
                <a:cs typeface="+mn-cs"/>
              </a:rPr>
              <a:t>Integrated Windows provider. The integrated Windows flow provides a way for Windows computers to silently acquire an access token when they are domain joined.</a:t>
            </a:r>
          </a:p>
          <a:p>
            <a:r>
              <a:rPr lang="en-US" sz="882" b="0" i="0" kern="1200" dirty="0">
                <a:solidFill>
                  <a:schemeClr val="tx1"/>
                </a:solidFill>
                <a:effectLst/>
                <a:latin typeface="Segoe UI Light" pitchFamily="34" charset="0"/>
                <a:ea typeface="+mn-ea"/>
                <a:cs typeface="+mn-cs"/>
              </a:rPr>
              <a:t>Interactive provider. The interactive flow is used by mobile applications (Xamarin and UWP) and desktops applications to call Microsoft Graph in the name of a user.</a:t>
            </a:r>
          </a:p>
          <a:p>
            <a:r>
              <a:rPr lang="en-US" sz="882" b="0" i="0" kern="1200" dirty="0">
                <a:solidFill>
                  <a:schemeClr val="tx1"/>
                </a:solidFill>
                <a:effectLst/>
                <a:latin typeface="Segoe UI Light" pitchFamily="34" charset="0"/>
                <a:ea typeface="+mn-ea"/>
                <a:cs typeface="+mn-cs"/>
              </a:rPr>
              <a:t>Username/password provider. The username/password provider allows an application to sign in a user by using their username and password. Use this flow only when you cannot use any of the other OAuth flows.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4206531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device code flow allows users to sign in to a device by using another device. With this provider, you only need to provide a client id and authority. In this context, the authority specifies the types of accounts that you can allow to make requests by using this token. In this example, you’re allowing requests to any Azure AD organization on the Azure public cloud.</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1065150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integrated Windows flow allows Windows computers to silently acquire an access token when they are domain joined. With this provider, you only need to provide a client id and authority.  In this context, the authority specifies the types of accounts you can allow to make requests using this token. In this example, we are only allowing requests to a specific Azure AD organization on the Azure government cloud.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8590536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4862015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a:t>
            </a:r>
            <a:r>
              <a:rPr lang="en-US" sz="882" b="0" i="0" kern="1200" dirty="0">
                <a:solidFill>
                  <a:schemeClr val="tx1"/>
                </a:solidFill>
                <a:effectLst/>
                <a:latin typeface="Segoe UI Light" pitchFamily="34" charset="0"/>
                <a:ea typeface="+mn-ea"/>
                <a:cs typeface="+mn-cs"/>
              </a:rPr>
              <a:t>he Microsoft Graph client simplifies making calls to Microsoft Graph. You can use a single client instance for the lifetime of the application.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code example depicts how to create an instance of a Microsoft Graph client with an authentication provider. The authentication provider will handle acquiring access tokens for the application. </a:t>
            </a:r>
            <a:r>
              <a:rPr lang="en-US" dirty="0"/>
              <a:t>After the client is created, you can use the </a:t>
            </a:r>
            <a:r>
              <a:rPr lang="en-US" b="1" dirty="0"/>
              <a:t>Me</a:t>
            </a:r>
            <a:r>
              <a:rPr lang="en-US" b="0" dirty="0"/>
              <a:t> property to make a request to the associated endpoint.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624464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47</a:t>
            </a:fld>
            <a:endParaRPr lang="en-US" dirty="0"/>
          </a:p>
        </p:txBody>
      </p:sp>
    </p:spTree>
    <p:extLst>
      <p:ext uri="{BB962C8B-B14F-4D97-AF65-F5344CB8AC3E}">
        <p14:creationId xmlns:p14="http://schemas.microsoft.com/office/powerpoint/2010/main" val="313574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0" dirty="0"/>
              <a:t>For</a:t>
            </a:r>
            <a:r>
              <a:rPr lang="en-US" b="1" dirty="0"/>
              <a:t> </a:t>
            </a:r>
            <a:r>
              <a:rPr lang="en-US" sz="882" b="0" i="0" kern="1200" dirty="0">
                <a:solidFill>
                  <a:schemeClr val="tx1"/>
                </a:solidFill>
                <a:effectLst/>
                <a:latin typeface="Segoe UI Light" pitchFamily="34" charset="0"/>
                <a:ea typeface="+mn-ea"/>
                <a:cs typeface="+mn-cs"/>
              </a:rPr>
              <a:t>clients that need to access protected resources, Azure AD provides the Active Directory Authentication Library (ADAL). ADAL v1.0 enables application developers to authenticate users to cloud or on-premises Active Directory (AD) and obtain tokens for securing API calls. ADAL makes authentication easier for developers through features such 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Configurable token cache that stores access tokens and refresh tokens.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Automatic token refresh when an access token expires, and a refresh token is available.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Support for asynchronous method calls.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3485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Beginning with version 2013-08-15, Azure Storage services support Cross-Origin Resource Sharing (CORS) for the Blob, Table, and Queue services. The File service supports CORS beginning with version 2015-02-21.</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CORS is an HTTP feature that enables a web application running under one domain to access resources in another domain. Web browsers implement a security restriction known as same-origin policy that prevents a webpage from calling APIs in a different domain; CORS provides a secure way to allow one domain (the origin domain) to call APIs in another domain.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set CORS rules individually for each of the storage services, by calling Set Blob Service Properties, Set File Service Properties, Set Queue Service Properties, and Set Table Service Properties. Once you set the CORS rules for the service, then a properly authenticated request made against the service from a different domain will be evaluated to determine whether </a:t>
            </a:r>
            <a:r>
              <a:rPr lang="en-US" sz="1200" kern="1200" dirty="0">
                <a:solidFill>
                  <a:schemeClr val="tx1"/>
                </a:solidFill>
                <a:effectLst/>
                <a:latin typeface="+mn-lt"/>
                <a:ea typeface="+mn-ea"/>
                <a:cs typeface="+mn-cs"/>
              </a:rPr>
              <a:t>it’s</a:t>
            </a:r>
            <a:r>
              <a:rPr lang="en-US" sz="882" b="0" i="0" kern="1200" dirty="0">
                <a:solidFill>
                  <a:schemeClr val="tx1"/>
                </a:solidFill>
                <a:effectLst/>
                <a:latin typeface="Segoe UI Light" pitchFamily="34" charset="0"/>
                <a:ea typeface="+mn-ea"/>
                <a:cs typeface="+mn-cs"/>
              </a:rPr>
              <a:t> allowed according to the rules you have specified.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182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Every request made against a storage service must be authorized unless the request is for a blob or container resource that has been made available for public or signed access. </a:t>
            </a:r>
          </a:p>
          <a:p>
            <a:endParaRPr lang="en-US" sz="882" b="0" i="0" kern="1200" dirty="0">
              <a:solidFill>
                <a:schemeClr val="tx1"/>
              </a:solidFill>
              <a:effectLst/>
              <a:latin typeface="Segoe UI Light" pitchFamily="34" charset="0"/>
              <a:ea typeface="+mn-ea"/>
              <a:cs typeface="+mn-cs"/>
            </a:endParaRPr>
          </a:p>
          <a:p>
            <a:r>
              <a:rPr lang="en-US" sz="1100" b="0" i="0" dirty="0">
                <a:solidFill>
                  <a:srgbClr val="E3E3E3"/>
                </a:solidFill>
                <a:effectLst/>
                <a:latin typeface="Segoe UI" panose="020B0502040204020203" pitchFamily="34" charset="0"/>
              </a:rPr>
              <a:t>With Azure AD, access to a resource is a two-step process. First, the security principal's identity is authenticated and an OAuth 2.0 token is returned. Next, the token is passed as part of a request to the Blob or Queue service and used by the service to authorize access to the specified resource</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Shared Key authorization scheme to make requests against the Table service by using the </a:t>
            </a:r>
            <a:r>
              <a:rPr lang="en-US" sz="1200" kern="1200" dirty="0">
                <a:solidFill>
                  <a:schemeClr val="tx1"/>
                </a:solidFill>
                <a:effectLst/>
                <a:latin typeface="+mn-lt"/>
                <a:ea typeface="+mn-ea"/>
                <a:cs typeface="+mn-cs"/>
              </a:rPr>
              <a:t>Representational State Transfer (REST)</a:t>
            </a:r>
            <a:r>
              <a:rPr lang="en-US" sz="882" b="0" i="0" kern="1200" dirty="0">
                <a:solidFill>
                  <a:schemeClr val="tx1"/>
                </a:solidFill>
                <a:effectLst/>
                <a:latin typeface="Segoe UI Light" pitchFamily="34" charset="0"/>
                <a:ea typeface="+mn-ea"/>
                <a:cs typeface="+mn-cs"/>
              </a:rPr>
              <a:t> API. Shared Key authorization for the Table service in version 2009-09-19 and later versions uses the same signature string as in previous versions of the Table service.</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055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stored access policy provides an additional level of control over service-level Shared Access Signatures (SASs) on the server side. Establishing a stored access policy serves to group shared access signatures and to provide additional restrictions for signatures that are bound by the policy. You can use a stored access policy to change the start time, expiration time, or permissions for a signature, or to revoke it after it has been issued.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185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Shared Access Signature (SAS) is a URI that grants restricted access rights to containers, binary large objects (blobs), queues, and tables for a specific time interval. By providing a client with a Shared Access Signature, you can enable them to access resources in your storage account without sharing your account key with them.</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602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Shared Access Signature URI query parameters incorporate all the information necessary to grant controlled access to a storage resource. The URI query parameters specify the time interval over which the Shared Access Signature is valid, the permissions that it grants, the resource </a:t>
            </a:r>
            <a:r>
              <a:rPr lang="en-US" baseline="0" dirty="0"/>
              <a:t>that’s</a:t>
            </a:r>
            <a:r>
              <a:rPr lang="en-US" dirty="0"/>
              <a:t> to be made available, and the signature that the storage services should use to authenticate the request.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644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scenario where an SAS is useful is a service where users read and write their own data to your storage account. In a scenario where a storage account stores user data, two design patterns are typical:</a:t>
            </a:r>
          </a:p>
          <a:p>
            <a:pPr marL="171450" indent="-171450">
              <a:buFont typeface="Arial" panose="020B0604020202020204" pitchFamily="34" charset="0"/>
              <a:buChar char="•"/>
            </a:pPr>
            <a:r>
              <a:rPr lang="en-US" dirty="0"/>
              <a:t>Clients upload and download data via a front-end proxy service, which performs authentication. This front-end proxy service has the advantage of allowing the validation of business rules, but for large amounts of data or high-volume transactions, creating a service that can scale to match demand might be expensive or difficult.</a:t>
            </a:r>
          </a:p>
          <a:p>
            <a:pPr marL="171450" indent="-171450">
              <a:buFont typeface="Arial" panose="020B0604020202020204" pitchFamily="34" charset="0"/>
              <a:buChar char="•"/>
            </a:pPr>
            <a:r>
              <a:rPr lang="en-US" dirty="0"/>
              <a:t>Using the valet key pattern, a lightweight service authenticates the client as needed and then generates an SAS. After the client receives the SAS, it can access storage account resources directly with the permissions defined by the SAS and for the interval allowed by the SAS. The SAS mitigates the need for routing all data through the front-end proxy service.</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755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Shared Access Signature can take one of two forms: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ad hoc SAS</a:t>
            </a:r>
            <a:r>
              <a:rPr lang="en-US" sz="882" b="0" i="0" kern="1200" dirty="0">
                <a:solidFill>
                  <a:schemeClr val="tx1"/>
                </a:solidFill>
                <a:effectLst/>
                <a:latin typeface="Segoe UI Light" pitchFamily="34" charset="0"/>
                <a:ea typeface="+mn-ea"/>
                <a:cs typeface="+mn-cs"/>
              </a:rPr>
              <a:t>. When you create an ad hoc SAS, the start time, expiration time, and permissions for the SAS are all specified in the SAS URI (or are inferred in the case where the start time is omitted). This type of SAS can be created on a container, blob, table, or queue.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An SAS with a stored access policy</a:t>
            </a:r>
            <a:r>
              <a:rPr lang="en-US" sz="882" b="0" i="0" kern="1200" dirty="0">
                <a:solidFill>
                  <a:schemeClr val="tx1"/>
                </a:solidFill>
                <a:effectLst/>
                <a:latin typeface="Segoe UI Light" pitchFamily="34" charset="0"/>
                <a:ea typeface="+mn-ea"/>
                <a:cs typeface="+mn-cs"/>
              </a:rPr>
              <a:t>. A stored access policy is defined on a resource container—a blob container, table, or queue—and can be used to manage constraints for one or more Shared Access Signatures.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296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When you associate an SAS with a stored access policy, the SAS inherits the constraints—the start time, expiration time, and permissions—that were defined for the stored access policy.</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difference between ad hoc SAS and a stored access policy is important for one key scenario: revocation. An SAS is a URL, so anyone who obtains the SAS can use it, regardless of who requested it. If an SAS is published publicly, it can be used by anyone in the world. Stored access policies give you the option to revoke permissions without having to regenerate the storage account keys. Set the expiration on these to a very long time in the future (or infinitely), and make sure it’s regularly updated to move it further into the future.</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6/25/2021 1:10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21483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new employee at your company, you signed in to your Microsoft 365 applications for the first time and discovered that your profile information isn't accurate.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 also noticed that the name and profile picture when you sign in aren't correct.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i</a:t>
            </a:r>
            <a:r>
              <a:rPr lang="en-US" sz="882" b="0" i="0" kern="1200" dirty="0">
                <a:solidFill>
                  <a:schemeClr val="tx1"/>
                </a:solidFill>
                <a:effectLst/>
                <a:latin typeface="Segoe UI Light" pitchFamily="34" charset="0"/>
                <a:ea typeface="+mn-ea"/>
                <a:cs typeface="+mn-cs"/>
              </a:rPr>
              <a:t>nitialize your app's </a:t>
            </a:r>
            <a:r>
              <a:rPr lang="en-US" b="1" dirty="0"/>
              <a:t>AuthenticationContext</a:t>
            </a:r>
            <a:r>
              <a:rPr lang="en-US" sz="882" b="0" i="0" kern="1200" dirty="0">
                <a:solidFill>
                  <a:schemeClr val="tx1"/>
                </a:solidFill>
                <a:effectLst/>
                <a:latin typeface="Segoe UI Light" pitchFamily="34" charset="0"/>
                <a:ea typeface="+mn-ea"/>
                <a:cs typeface="+mn-cs"/>
              </a:rPr>
              <a:t>, which is ADAL's primary class.</a:t>
            </a:r>
            <a:r>
              <a:rPr lang="en-US" sz="882" b="1" i="0" kern="1200" dirty="0">
                <a:solidFill>
                  <a:schemeClr val="tx1"/>
                </a:solidFill>
                <a:effectLst/>
                <a:latin typeface="Segoe UI Light" pitchFamily="34" charset="0"/>
                <a:ea typeface="+mn-ea"/>
                <a:cs typeface="+mn-cs"/>
              </a:rPr>
              <a:t> </a:t>
            </a:r>
            <a:r>
              <a:rPr lang="en-US" b="1" dirty="0"/>
              <a:t>AuthenticationContext</a:t>
            </a:r>
            <a:r>
              <a:rPr lang="en-US" sz="882" b="0" i="0" kern="1200" dirty="0">
                <a:solidFill>
                  <a:schemeClr val="tx1"/>
                </a:solidFill>
                <a:effectLst/>
                <a:latin typeface="Segoe UI Light" pitchFamily="34" charset="0"/>
                <a:ea typeface="+mn-ea"/>
                <a:cs typeface="+mn-cs"/>
              </a:rPr>
              <a:t> is where you pass ADAL the coordinates it needs to communicate with Azure AD and tell it how to cache tokens.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4682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basic principle behind ADAL is that whenever your app needs an access token, your app simply calls </a:t>
            </a:r>
            <a:r>
              <a:rPr lang="en-US" b="1" dirty="0"/>
              <a:t>authContext.AcquireTokenAsync(...)</a:t>
            </a:r>
            <a:r>
              <a:rPr lang="en-US" b="0" i="0" dirty="0">
                <a:solidFill>
                  <a:srgbClr val="000000"/>
                </a:solidFill>
                <a:effectLst/>
                <a:latin typeface="Segoe UI" panose="020B0502040204020203" pitchFamily="34" charset="0"/>
              </a:rPr>
              <a:t>, and ADAL does the rest. </a:t>
            </a:r>
            <a:r>
              <a:rPr lang="en-US" sz="882" b="0" i="0" kern="1200" dirty="0">
                <a:solidFill>
                  <a:schemeClr val="tx1"/>
                </a:solidFill>
                <a:effectLst/>
                <a:latin typeface="Segoe UI Light" pitchFamily="34" charset="0"/>
                <a:ea typeface="+mn-ea"/>
                <a:cs typeface="+mn-cs"/>
              </a:rPr>
              <a:t>When your app requests a token by calling </a:t>
            </a:r>
            <a:r>
              <a:rPr lang="en-US" sz="882" b="1" i="0" kern="1200" dirty="0">
                <a:solidFill>
                  <a:schemeClr val="tx1"/>
                </a:solidFill>
                <a:effectLst/>
                <a:latin typeface="Segoe UI Light" pitchFamily="34" charset="0"/>
                <a:ea typeface="+mn-ea"/>
                <a:cs typeface="+mn-cs"/>
              </a:rPr>
              <a:t>AcquireTokenAsync(...)</a:t>
            </a:r>
            <a:r>
              <a:rPr lang="en-US" sz="882" b="0" i="0" kern="1200" dirty="0">
                <a:solidFill>
                  <a:schemeClr val="tx1"/>
                </a:solidFill>
                <a:effectLst/>
                <a:latin typeface="Segoe UI Light" pitchFamily="34" charset="0"/>
                <a:ea typeface="+mn-ea"/>
                <a:cs typeface="+mn-cs"/>
              </a:rPr>
              <a:t>, ADAL will attempt to return a token without asking the user for credentials. If ADAL determines that the user needs to sign in to get a token, it will display a login dialog, collect the user's credentials, and return a token upon successful authentication. If ADAL is unable to return a token for any reason, it will throw an </a:t>
            </a:r>
            <a:r>
              <a:rPr lang="en-US" sz="882" b="1" i="0" kern="1200" dirty="0">
                <a:solidFill>
                  <a:schemeClr val="tx1"/>
                </a:solidFill>
                <a:effectLst/>
                <a:latin typeface="Segoe UI Light" pitchFamily="34" charset="0"/>
                <a:ea typeface="+mn-ea"/>
                <a:cs typeface="+mn-cs"/>
              </a:rPr>
              <a:t>AdalException</a:t>
            </a:r>
            <a:r>
              <a:rPr lang="en-US" sz="882"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4272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Until recently, most developers have worked with the Azure AD v1.0 platform to authenticate work and school accounts (provisioned by Azure AD) by requesting tokens from the Azure AD v1.0 endpoint by using ADAL, Azure portal for application registration and configuration, and Azure AD Graph API for programmatic application configuration.</a:t>
            </a:r>
            <a:r>
              <a:rPr lang="en-US" b="0" dirty="0"/>
              <a:t> The diagram depicts the evolution of Azure AD into the Microsoft identity platform.</a:t>
            </a:r>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566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 Microsoft identity platform (v2.0), you can expand your reach to these kinds of users: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Work and school accounts (Azure AD provisioned accounts)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Personal accounts (such as Outlook.com or Hotmail.com)</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Your customers who bring their own email or social identity (such as LinkedIn, Facebook, Google) via the Azure AD B2C offering</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the unified Microsoft identity platform, you can write code once and authenticate any Microsoft identity into your application. For several platforms, there’s a fully supported open-source library called Microsoft Authentication Library (MSAL). You can use the Azure portal to register and configure your application, and use the Microsoft Graph API for programmatic application configuration.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027884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consists of an authentication service, open-source libraries, application registration and configuration (through a developer portal and application API), full developer documentation, quickstart samples, code samples, tutorials, how-to guides, and other developer content. The Microsoft identity platform supports industry standard protocols such as Open Authorization (OAuth) 2.0 and OpenID Connect.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80171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185051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110916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6915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0998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6476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5828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99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24086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840364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0296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4343229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01056221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8192916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396053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90351322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238259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33042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482631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275549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801793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2361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6162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47122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41284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8186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64045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093379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7202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365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9761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1591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79530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38406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25972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1965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30630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439445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69455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831211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011503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theme" Target="../theme/theme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84" r:id="rId37"/>
    <p:sldLayoutId id="2147483685"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0186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2.svg"/><Relationship Id="rId3" Type="http://schemas.openxmlformats.org/officeDocument/2006/relationships/notesSlide" Target="../notesSlides/notesSlide10.xml"/><Relationship Id="rId7" Type="http://schemas.openxmlformats.org/officeDocument/2006/relationships/image" Target="../media/image27.svg"/><Relationship Id="rId12"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13.xml"/><Relationship Id="rId6" Type="http://schemas.openxmlformats.org/officeDocument/2006/relationships/image" Target="../media/image26.png"/><Relationship Id="rId11" Type="http://schemas.openxmlformats.org/officeDocument/2006/relationships/image" Target="../media/image30.svg"/><Relationship Id="rId5" Type="http://schemas.openxmlformats.org/officeDocument/2006/relationships/image" Target="../media/image11.sv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6.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8.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1.xml"/><Relationship Id="rId6" Type="http://schemas.openxmlformats.org/officeDocument/2006/relationships/image" Target="../media/image25.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39.sv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19.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37.svg"/><Relationship Id="rId10" Type="http://schemas.openxmlformats.org/officeDocument/2006/relationships/image" Target="../media/image38.png"/><Relationship Id="rId4" Type="http://schemas.openxmlformats.org/officeDocument/2006/relationships/image" Target="../media/image36.png"/><Relationship Id="rId9" Type="http://schemas.openxmlformats.org/officeDocument/2006/relationships/image" Target="../media/image41.sv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20.xml"/><Relationship Id="rId7" Type="http://schemas.openxmlformats.org/officeDocument/2006/relationships/image" Target="../media/image11.svg"/><Relationship Id="rId2" Type="http://schemas.openxmlformats.org/officeDocument/2006/relationships/slideLayout" Target="../slideLayouts/slideLayout5.xml"/><Relationship Id="rId1" Type="http://schemas.openxmlformats.org/officeDocument/2006/relationships/tags" Target="../tags/tag23.xml"/><Relationship Id="rId6" Type="http://schemas.openxmlformats.org/officeDocument/2006/relationships/image" Target="../media/image25.png"/><Relationship Id="rId11" Type="http://schemas.openxmlformats.org/officeDocument/2006/relationships/image" Target="../media/image39.svg"/><Relationship Id="rId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42.png"/><Relationship Id="rId9" Type="http://schemas.openxmlformats.org/officeDocument/2006/relationships/image" Target="../media/image37.sv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21.xml"/><Relationship Id="rId7" Type="http://schemas.openxmlformats.org/officeDocument/2006/relationships/image" Target="../media/image37.svg"/><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image" Target="../media/image36.png"/><Relationship Id="rId11" Type="http://schemas.openxmlformats.org/officeDocument/2006/relationships/image" Target="../media/image39.svg"/><Relationship Id="rId5" Type="http://schemas.openxmlformats.org/officeDocument/2006/relationships/image" Target="../media/image45.svg"/><Relationship Id="rId10" Type="http://schemas.openxmlformats.org/officeDocument/2006/relationships/image" Target="../media/image38.png"/><Relationship Id="rId4" Type="http://schemas.openxmlformats.org/officeDocument/2006/relationships/image" Target="../media/image44.png"/><Relationship Id="rId9"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6.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9.xml"/><Relationship Id="rId1" Type="http://schemas.openxmlformats.org/officeDocument/2006/relationships/tags" Target="../tags/tag5.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4.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4.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png"/><Relationship Id="rId2" Type="http://schemas.openxmlformats.org/officeDocument/2006/relationships/slideLayout" Target="../slideLayouts/slideLayout9.xml"/><Relationship Id="rId1" Type="http://schemas.openxmlformats.org/officeDocument/2006/relationships/tags" Target="../tags/tag6.xml"/><Relationship Id="rId6" Type="http://schemas.openxmlformats.org/officeDocument/2006/relationships/image" Target="../media/image14.png"/><Relationship Id="rId11" Type="http://schemas.openxmlformats.org/officeDocument/2006/relationships/image" Target="../media/image11.svg"/><Relationship Id="rId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5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51.xml"/><Relationship Id="rId4" Type="http://schemas.openxmlformats.org/officeDocument/2006/relationships/image" Target="../media/image51.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55.png"/><Relationship Id="rId2" Type="http://schemas.openxmlformats.org/officeDocument/2006/relationships/slideLayout" Target="../slideLayouts/slideLayout9.xml"/><Relationship Id="rId1" Type="http://schemas.openxmlformats.org/officeDocument/2006/relationships/tags" Target="../tags/tag5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em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57.xml"/><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tags" Target="../tags/tag59.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1.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52.emf"/><Relationship Id="rId2" Type="http://schemas.openxmlformats.org/officeDocument/2006/relationships/slideLayout" Target="../slideLayouts/slideLayout52.xml"/><Relationship Id="rId1" Type="http://schemas.openxmlformats.org/officeDocument/2006/relationships/tags" Target="../tags/tag61.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5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sv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image" Target="../media/image11.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317546"/>
            <a:ext cx="4167887" cy="2215991"/>
          </a:xfrm>
        </p:spPr>
        <p:txBody>
          <a:bodyPr/>
          <a:lstStyle/>
          <a:p>
            <a:r>
              <a:rPr lang="en-US" dirty="0"/>
              <a:t>Module 06: Implement user authentication and authorization</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 overview</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3964162"/>
          </a:xfrm>
        </p:spPr>
        <p:txBody>
          <a:bodyPr/>
          <a:lstStyle/>
          <a:p>
            <a:r>
              <a:rPr lang="en-US" dirty="0">
                <a:latin typeface="Segoe UI" panose="020B0502040204020203" pitchFamily="34" charset="0"/>
                <a:cs typeface="Segoe UI" panose="020B0502040204020203" pitchFamily="34" charset="0"/>
              </a:rPr>
              <a:t>An evolution of the Azure Active Directory (Azure AD) identity service and developer platform</a:t>
            </a:r>
          </a:p>
          <a:p>
            <a:r>
              <a:rPr lang="en-US" dirty="0">
                <a:latin typeface="Segoe UI" panose="020B0502040204020203" pitchFamily="34" charset="0"/>
                <a:cs typeface="Segoe UI" panose="020B0502040204020203" pitchFamily="34" charset="0"/>
              </a:rPr>
              <a:t>A full-featured identity platform that provides:</a:t>
            </a:r>
          </a:p>
          <a:p>
            <a:pPr lvl="1"/>
            <a:r>
              <a:rPr lang="en-US" dirty="0"/>
              <a:t>An authentication service</a:t>
            </a:r>
          </a:p>
          <a:p>
            <a:pPr lvl="1"/>
            <a:r>
              <a:rPr lang="en-US" dirty="0"/>
              <a:t>Open-source libraries</a:t>
            </a:r>
          </a:p>
          <a:p>
            <a:pPr lvl="1"/>
            <a:r>
              <a:rPr lang="en-US" dirty="0"/>
              <a:t>Application registration and configuration</a:t>
            </a:r>
          </a:p>
          <a:p>
            <a:pPr lvl="1"/>
            <a:r>
              <a:rPr lang="en-US" dirty="0"/>
              <a:t>Full developer documentation</a:t>
            </a:r>
          </a:p>
          <a:p>
            <a:pPr lvl="1"/>
            <a:r>
              <a:rPr lang="en-US" dirty="0"/>
              <a:t>Code samples</a:t>
            </a:r>
          </a:p>
          <a:p>
            <a:pPr lvl="1"/>
            <a:r>
              <a:rPr lang="en-US" dirty="0"/>
              <a:t>Support for industry standard protocols (OAuth 2.0, Open ID Connect)</a:t>
            </a:r>
          </a:p>
          <a:p>
            <a:pPr lvl="1"/>
            <a:r>
              <a:rPr lang="en-US" dirty="0"/>
              <a:t>Support for Azure AD v1.0 and Azure AD v2.0</a:t>
            </a:r>
          </a:p>
        </p:txBody>
      </p:sp>
    </p:spTree>
    <p:custDataLst>
      <p:tags r:id="rId1"/>
    </p:custDataLst>
    <p:extLst>
      <p:ext uri="{BB962C8B-B14F-4D97-AF65-F5344CB8AC3E}">
        <p14:creationId xmlns:p14="http://schemas.microsoft.com/office/powerpoint/2010/main" val="3492138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Microsoft identity platform</a:t>
            </a:r>
          </a:p>
        </p:txBody>
      </p:sp>
      <p:grpSp>
        <p:nvGrpSpPr>
          <p:cNvPr id="7" name="Group 6" descr="The diagram depicts the layers of endpoints, SDKs, and UI associated with the Microsoft identity platform.">
            <a:extLst>
              <a:ext uri="{FF2B5EF4-FFF2-40B4-BE49-F238E27FC236}">
                <a16:creationId xmlns:a16="http://schemas.microsoft.com/office/drawing/2014/main" id="{B3C16D65-A051-40A0-AD51-972D62B450CA}"/>
              </a:ext>
            </a:extLst>
          </p:cNvPr>
          <p:cNvGrpSpPr/>
          <p:nvPr/>
        </p:nvGrpSpPr>
        <p:grpSpPr>
          <a:xfrm>
            <a:off x="634659" y="1428750"/>
            <a:ext cx="10922682" cy="4840288"/>
            <a:chOff x="634659" y="1428750"/>
            <a:chExt cx="10922682" cy="4840288"/>
          </a:xfrm>
        </p:grpSpPr>
        <p:sp>
          <p:nvSpPr>
            <p:cNvPr id="15" name="Rectangle 14">
              <a:extLst>
                <a:ext uri="{FF2B5EF4-FFF2-40B4-BE49-F238E27FC236}">
                  <a16:creationId xmlns:a16="http://schemas.microsoft.com/office/drawing/2014/main" id="{A38EF696-3121-482A-8049-5E8EBA4823FB}"/>
                </a:ext>
              </a:extLst>
            </p:cNvPr>
            <p:cNvSpPr/>
            <p:nvPr/>
          </p:nvSpPr>
          <p:spPr bwMode="auto">
            <a:xfrm>
              <a:off x="5002161" y="1971301"/>
              <a:ext cx="6555180" cy="403761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5" name="Group 34">
              <a:extLst>
                <a:ext uri="{FF2B5EF4-FFF2-40B4-BE49-F238E27FC236}">
                  <a16:creationId xmlns:a16="http://schemas.microsoft.com/office/drawing/2014/main" id="{3D54F4DA-9E66-4904-8A03-F485B5251E38}"/>
                </a:ext>
              </a:extLst>
            </p:cNvPr>
            <p:cNvGrpSpPr/>
            <p:nvPr/>
          </p:nvGrpSpPr>
          <p:grpSpPr>
            <a:xfrm>
              <a:off x="9618578" y="5126532"/>
              <a:ext cx="1634982" cy="432000"/>
              <a:chOff x="9159421" y="5175714"/>
              <a:chExt cx="1634982" cy="432000"/>
            </a:xfrm>
          </p:grpSpPr>
          <p:pic>
            <p:nvPicPr>
              <p:cNvPr id="4" name="Graphic 11">
                <a:extLst>
                  <a:ext uri="{FF2B5EF4-FFF2-40B4-BE49-F238E27FC236}">
                    <a16:creationId xmlns:a16="http://schemas.microsoft.com/office/drawing/2014/main" id="{5BA4DE76-54D1-418B-A037-9F2D213CA3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p:spPr>
          </p:pic>
          <p:pic>
            <p:nvPicPr>
              <p:cNvPr id="5" name="Graphic 21">
                <a:extLst>
                  <a:ext uri="{FF2B5EF4-FFF2-40B4-BE49-F238E27FC236}">
                    <a16:creationId xmlns:a16="http://schemas.microsoft.com/office/drawing/2014/main" id="{08D09605-BC90-4711-BF72-7DE37E3651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p:spPr>
          </p:pic>
          <p:pic>
            <p:nvPicPr>
              <p:cNvPr id="1026" name="Picture 2" descr="Image result for linkedin">
                <a:extLst>
                  <a:ext uri="{FF2B5EF4-FFF2-40B4-BE49-F238E27FC236}">
                    <a16:creationId xmlns:a16="http://schemas.microsoft.com/office/drawing/2014/main" id="{3BDE077A-B554-476F-BC5D-59C27E2DF5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54E3BE2E-3E7C-4A1B-971E-28A0161D9B4F}"/>
                </a:ext>
              </a:extLst>
            </p:cNvPr>
            <p:cNvPicPr>
              <a:picLocks noChangeAspect="1"/>
            </p:cNvPicPr>
            <p:nvPr/>
          </p:nvPicPr>
          <p:blipFill>
            <a:blip r:embed="rId7"/>
            <a:stretch>
              <a:fillRect/>
            </a:stretch>
          </p:blipFill>
          <p:spPr>
            <a:xfrm>
              <a:off x="8010895" y="5126532"/>
              <a:ext cx="540000" cy="540000"/>
            </a:xfrm>
            <a:prstGeom prst="rect">
              <a:avLst/>
            </a:prstGeom>
          </p:spPr>
        </p:pic>
        <p:sp>
          <p:nvSpPr>
            <p:cNvPr id="10" name="Rectangle 9">
              <a:extLst>
                <a:ext uri="{FF2B5EF4-FFF2-40B4-BE49-F238E27FC236}">
                  <a16:creationId xmlns:a16="http://schemas.microsoft.com/office/drawing/2014/main" id="{8D939E38-E70C-42A8-B02C-3CEA74368CCB}"/>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9" name="Rectangle 8">
              <a:extLst>
                <a:ext uri="{FF2B5EF4-FFF2-40B4-BE49-F238E27FC236}">
                  <a16:creationId xmlns:a16="http://schemas.microsoft.com/office/drawing/2014/main" id="{E8F57378-DBFC-469E-ADA2-BE39C57A1C4C}"/>
                </a:ext>
              </a:extLst>
            </p:cNvPr>
            <p:cNvSpPr/>
            <p:nvPr/>
          </p:nvSpPr>
          <p:spPr bwMode="auto">
            <a:xfrm>
              <a:off x="5099720"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3" name="Rectangle 12">
              <a:extLst>
                <a:ext uri="{FF2B5EF4-FFF2-40B4-BE49-F238E27FC236}">
                  <a16:creationId xmlns:a16="http://schemas.microsoft.com/office/drawing/2014/main" id="{5C7A47B8-3476-43B3-AC5B-7BB1729AC4CF}"/>
                </a:ext>
              </a:extLst>
            </p:cNvPr>
            <p:cNvSpPr/>
            <p:nvPr/>
          </p:nvSpPr>
          <p:spPr bwMode="auto">
            <a:xfrm>
              <a:off x="7254895"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4" name="Rectangle 13">
              <a:extLst>
                <a:ext uri="{FF2B5EF4-FFF2-40B4-BE49-F238E27FC236}">
                  <a16:creationId xmlns:a16="http://schemas.microsoft.com/office/drawing/2014/main" id="{1BEEB0B9-99A4-426F-933E-E63AE08440AF}"/>
                </a:ext>
              </a:extLst>
            </p:cNvPr>
            <p:cNvSpPr/>
            <p:nvPr/>
          </p:nvSpPr>
          <p:spPr bwMode="auto">
            <a:xfrm>
              <a:off x="9410069" y="4250491"/>
              <a:ext cx="2052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77219E34-2A7B-47F1-882B-CA76A540C6E9}"/>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837C4E47-EE6D-470F-B8D9-32B16192C5F0}"/>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2" name="TextBox 11">
              <a:extLst>
                <a:ext uri="{FF2B5EF4-FFF2-40B4-BE49-F238E27FC236}">
                  <a16:creationId xmlns:a16="http://schemas.microsoft.com/office/drawing/2014/main" id="{81F13FA4-01F2-4C07-A113-6F309D93DB70}"/>
                </a:ext>
              </a:extLst>
            </p:cNvPr>
            <p:cNvSpPr txBox="1"/>
            <p:nvPr/>
          </p:nvSpPr>
          <p:spPr>
            <a:xfrm>
              <a:off x="2062128" y="1636669"/>
              <a:ext cx="2761462"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E122683-FCDF-4172-BCB5-25AE19EF96E5}"/>
                </a:ext>
              </a:extLst>
            </p:cNvPr>
            <p:cNvSpPr txBox="1"/>
            <p:nvPr/>
          </p:nvSpPr>
          <p:spPr>
            <a:xfrm>
              <a:off x="6734702" y="1636669"/>
              <a:ext cx="3092385" cy="246221"/>
            </a:xfrm>
            <a:prstGeom prst="rect">
              <a:avLst/>
            </a:prstGeom>
            <a:noFill/>
          </p:spPr>
          <p:txBody>
            <a:bodyPr wrap="none" lIns="0" tIns="0" rIns="0" bIns="0" rtlCol="0">
              <a:spAutoFit/>
            </a:bodyPr>
            <a:lstStyle/>
            <a:p>
              <a:pPr algn="l"/>
              <a:r>
                <a:rPr lang="en-IN" sz="1600" dirty="0">
                  <a:gradFill>
                    <a:gsLst>
                      <a:gs pos="2917">
                        <a:schemeClr val="tx1"/>
                      </a:gs>
                      <a:gs pos="30000">
                        <a:schemeClr val="tx1"/>
                      </a:gs>
                    </a:gsLst>
                    <a:lin ang="5400000" scaled="0"/>
                  </a:gradFill>
                  <a:latin typeface="+mj-lt"/>
                </a:rPr>
                <a:t>Microsoft identity platform (v2.0)</a:t>
              </a:r>
            </a:p>
          </p:txBody>
        </p:sp>
        <p:sp>
          <p:nvSpPr>
            <p:cNvPr id="30" name="TextBox 29">
              <a:extLst>
                <a:ext uri="{FF2B5EF4-FFF2-40B4-BE49-F238E27FC236}">
                  <a16:creationId xmlns:a16="http://schemas.microsoft.com/office/drawing/2014/main" id="{F8E490DC-D89B-417C-9034-BFE8071A1205}"/>
                </a:ext>
              </a:extLst>
            </p:cNvPr>
            <p:cNvSpPr txBox="1"/>
            <p:nvPr/>
          </p:nvSpPr>
          <p:spPr>
            <a:xfrm>
              <a:off x="634659" y="2094173"/>
              <a:ext cx="873894"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31" name="TextBox 30">
              <a:extLst>
                <a:ext uri="{FF2B5EF4-FFF2-40B4-BE49-F238E27FC236}">
                  <a16:creationId xmlns:a16="http://schemas.microsoft.com/office/drawing/2014/main" id="{D311AADF-0EBA-4240-ADC3-860432A08656}"/>
                </a:ext>
              </a:extLst>
            </p:cNvPr>
            <p:cNvSpPr txBox="1"/>
            <p:nvPr/>
          </p:nvSpPr>
          <p:spPr>
            <a:xfrm>
              <a:off x="730070" y="4840830"/>
              <a:ext cx="778483" cy="369332"/>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32" name="TextBox 31">
              <a:extLst>
                <a:ext uri="{FF2B5EF4-FFF2-40B4-BE49-F238E27FC236}">
                  <a16:creationId xmlns:a16="http://schemas.microsoft.com/office/drawing/2014/main" id="{CBECC9E6-25A5-455C-A977-1BB3B65895ED}"/>
                </a:ext>
              </a:extLst>
            </p:cNvPr>
            <p:cNvSpPr txBox="1"/>
            <p:nvPr/>
          </p:nvSpPr>
          <p:spPr>
            <a:xfrm>
              <a:off x="774378" y="2799904"/>
              <a:ext cx="734175"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33" name="TextBox 32">
              <a:extLst>
                <a:ext uri="{FF2B5EF4-FFF2-40B4-BE49-F238E27FC236}">
                  <a16:creationId xmlns:a16="http://schemas.microsoft.com/office/drawing/2014/main" id="{42F38CC8-956E-45D8-8C81-7E1D1A96395F}"/>
                </a:ext>
              </a:extLst>
            </p:cNvPr>
            <p:cNvSpPr txBox="1"/>
            <p:nvPr/>
          </p:nvSpPr>
          <p:spPr>
            <a:xfrm>
              <a:off x="875367" y="3697803"/>
              <a:ext cx="633186" cy="184666"/>
            </a:xfrm>
            <a:prstGeom prst="rect">
              <a:avLst/>
            </a:prstGeom>
            <a:noFill/>
          </p:spPr>
          <p:txBody>
            <a:bodyPr wrap="non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37" name="Straight Arrow Connector 36">
              <a:extLst>
                <a:ext uri="{FF2B5EF4-FFF2-40B4-BE49-F238E27FC236}">
                  <a16:creationId xmlns:a16="http://schemas.microsoft.com/office/drawing/2014/main" id="{F098D587-084E-4AD0-B664-E49C04CFC2E6}"/>
                </a:ext>
              </a:extLst>
            </p:cNvPr>
            <p:cNvCxnSpPr>
              <a:cxnSpLocks/>
              <a:stCxn id="3" idx="2"/>
            </p:cNvCxnSpPr>
            <p:nvPr/>
          </p:nvCxnSpPr>
          <p:spPr>
            <a:xfrm>
              <a:off x="8280895" y="252446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F0A599A-2E74-44A4-BD63-4BAA57276B23}"/>
                </a:ext>
              </a:extLst>
            </p:cNvPr>
            <p:cNvCxnSpPr>
              <a:cxnSpLocks/>
            </p:cNvCxnSpPr>
            <p:nvPr/>
          </p:nvCxnSpPr>
          <p:spPr>
            <a:xfrm>
              <a:off x="8274123" y="3234362"/>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5EA3046-CCBF-420D-9C8D-45AACDF4CCE7}"/>
                </a:ext>
              </a:extLst>
            </p:cNvPr>
            <p:cNvCxnSpPr>
              <a:cxnSpLocks/>
            </p:cNvCxnSpPr>
            <p:nvPr/>
          </p:nvCxnSpPr>
          <p:spPr>
            <a:xfrm>
              <a:off x="8267351"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0F463DC-0909-444C-B8C7-4717A31E888F}"/>
                </a:ext>
              </a:extLst>
            </p:cNvPr>
            <p:cNvCxnSpPr>
              <a:cxnSpLocks/>
            </p:cNvCxnSpPr>
            <p:nvPr/>
          </p:nvCxnSpPr>
          <p:spPr>
            <a:xfrm>
              <a:off x="6125720"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BF0D9C-7957-4E59-9114-529528DE8D09}"/>
                </a:ext>
              </a:extLst>
            </p:cNvPr>
            <p:cNvCxnSpPr>
              <a:cxnSpLocks/>
            </p:cNvCxnSpPr>
            <p:nvPr/>
          </p:nvCxnSpPr>
          <p:spPr>
            <a:xfrm>
              <a:off x="10436069" y="3967119"/>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6C0FC0E-4570-444F-BFEE-4C76390941D4}"/>
                </a:ext>
              </a:extLst>
            </p:cNvPr>
            <p:cNvSpPr/>
            <p:nvPr/>
          </p:nvSpPr>
          <p:spPr bwMode="auto">
            <a:xfrm>
              <a:off x="5908304" y="3512259"/>
              <a:ext cx="4745180" cy="50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44" name="Straight Arrow Connector 43">
              <a:extLst>
                <a:ext uri="{FF2B5EF4-FFF2-40B4-BE49-F238E27FC236}">
                  <a16:creationId xmlns:a16="http://schemas.microsoft.com/office/drawing/2014/main" id="{E2BE936E-69B9-42AC-86E9-25AB8747A5E5}"/>
                </a:ext>
              </a:extLst>
            </p:cNvPr>
            <p:cNvCxnSpPr>
              <a:cxnSpLocks/>
              <a:stCxn id="9" idx="1"/>
              <a:endCxn id="18" idx="3"/>
            </p:cNvCxnSpPr>
            <p:nvPr/>
          </p:nvCxnSpPr>
          <p:spPr>
            <a:xfrm flipH="1">
              <a:off x="4757503" y="4610491"/>
              <a:ext cx="342217"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39B31CB-1153-4D52-9F76-276BC369035A}"/>
                </a:ext>
              </a:extLst>
            </p:cNvPr>
            <p:cNvCxnSpPr>
              <a:stCxn id="17" idx="3"/>
            </p:cNvCxnSpPr>
            <p:nvPr/>
          </p:nvCxnSpPr>
          <p:spPr>
            <a:xfrm>
              <a:off x="4755333" y="3802582"/>
              <a:ext cx="941033" cy="442434"/>
            </a:xfrm>
            <a:prstGeom prst="bentConnector3">
              <a:avLst>
                <a:gd name="adj1" fmla="val 10010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D98FE86-AF14-4DD1-A689-CAC461C3B76E}"/>
                </a:ext>
              </a:extLst>
            </p:cNvPr>
            <p:cNvCxnSpPr>
              <a:cxnSpLocks/>
            </p:cNvCxnSpPr>
            <p:nvPr/>
          </p:nvCxnSpPr>
          <p:spPr>
            <a:xfrm>
              <a:off x="3729333" y="3164685"/>
              <a:ext cx="0" cy="27789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2D2EECF5-E493-4C4F-828F-AEF198DA2314}"/>
                </a:ext>
              </a:extLst>
            </p:cNvPr>
            <p:cNvCxnSpPr>
              <a:cxnSpLocks/>
              <a:stCxn id="3" idx="1"/>
              <a:endCxn id="16" idx="0"/>
            </p:cNvCxnSpPr>
            <p:nvPr/>
          </p:nvCxnSpPr>
          <p:spPr>
            <a:xfrm rot="10800000" flipV="1">
              <a:off x="3729333" y="2344465"/>
              <a:ext cx="2178734" cy="183528"/>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854628D-5C06-417F-B910-CC32E17428E7}"/>
                </a:ext>
              </a:extLst>
            </p:cNvPr>
            <p:cNvCxnSpPr>
              <a:cxnSpLocks/>
              <a:endCxn id="18" idx="1"/>
            </p:cNvCxnSpPr>
            <p:nvPr/>
          </p:nvCxnSpPr>
          <p:spPr>
            <a:xfrm rot="16200000" flipH="1">
              <a:off x="1699193" y="3604181"/>
              <a:ext cx="1727246" cy="285374"/>
            </a:xfrm>
            <a:prstGeom prst="bentConnector2">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3363BD9-BC1D-418A-ACCC-F59791D01A8F}"/>
                </a:ext>
              </a:extLst>
            </p:cNvPr>
            <p:cNvCxnSpPr>
              <a:cxnSpLocks/>
            </p:cNvCxnSpPr>
            <p:nvPr/>
          </p:nvCxnSpPr>
          <p:spPr>
            <a:xfrm>
              <a:off x="2411322" y="2887993"/>
              <a:ext cx="422186" cy="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30" name="Left Bracket 1029">
              <a:extLst>
                <a:ext uri="{FF2B5EF4-FFF2-40B4-BE49-F238E27FC236}">
                  <a16:creationId xmlns:a16="http://schemas.microsoft.com/office/drawing/2014/main" id="{75B3CE11-726E-4D9E-99B6-9B3A1380B4FE}"/>
                </a:ext>
              </a:extLst>
            </p:cNvPr>
            <p:cNvSpPr/>
            <p:nvPr/>
          </p:nvSpPr>
          <p:spPr>
            <a:xfrm>
              <a:off x="1945056" y="4245016"/>
              <a:ext cx="194622" cy="1623715"/>
            </a:xfrm>
            <a:prstGeom prst="leftBracket">
              <a:avLst>
                <a:gd name="adj" fmla="val 77570"/>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2" name="Left Bracket 71">
              <a:extLst>
                <a:ext uri="{FF2B5EF4-FFF2-40B4-BE49-F238E27FC236}">
                  <a16:creationId xmlns:a16="http://schemas.microsoft.com/office/drawing/2014/main" id="{0DED0E13-3543-40D9-ABC2-29FFBC7997B7}"/>
                </a:ext>
              </a:extLst>
            </p:cNvPr>
            <p:cNvSpPr/>
            <p:nvPr/>
          </p:nvSpPr>
          <p:spPr>
            <a:xfrm>
              <a:off x="1945056" y="3439368"/>
              <a:ext cx="194622" cy="717109"/>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3" name="Left Bracket 72">
              <a:extLst>
                <a:ext uri="{FF2B5EF4-FFF2-40B4-BE49-F238E27FC236}">
                  <a16:creationId xmlns:a16="http://schemas.microsoft.com/office/drawing/2014/main" id="{89203517-E7C3-4B65-B114-6553C4DB1987}"/>
                </a:ext>
              </a:extLst>
            </p:cNvPr>
            <p:cNvSpPr/>
            <p:nvPr/>
          </p:nvSpPr>
          <p:spPr>
            <a:xfrm>
              <a:off x="1945056" y="2527992"/>
              <a:ext cx="194622" cy="710508"/>
            </a:xfrm>
            <a:prstGeom prst="leftBracket">
              <a:avLst>
                <a:gd name="adj" fmla="val 57993"/>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4" name="Left Bracket 73">
              <a:extLst>
                <a:ext uri="{FF2B5EF4-FFF2-40B4-BE49-F238E27FC236}">
                  <a16:creationId xmlns:a16="http://schemas.microsoft.com/office/drawing/2014/main" id="{FD708735-6DC9-4633-9593-B62DD8DA0C90}"/>
                </a:ext>
              </a:extLst>
            </p:cNvPr>
            <p:cNvSpPr/>
            <p:nvPr/>
          </p:nvSpPr>
          <p:spPr>
            <a:xfrm>
              <a:off x="1945056" y="2096298"/>
              <a:ext cx="194622" cy="367207"/>
            </a:xfrm>
            <a:prstGeom prst="leftBracket">
              <a:avLst>
                <a:gd name="adj" fmla="val 37438"/>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1032" name="Straight Connector 1031">
              <a:extLst>
                <a:ext uri="{FF2B5EF4-FFF2-40B4-BE49-F238E27FC236}">
                  <a16:creationId xmlns:a16="http://schemas.microsoft.com/office/drawing/2014/main" id="{67C78CEB-9667-48E4-9F35-16CBDBC94E41}"/>
                </a:ext>
              </a:extLst>
            </p:cNvPr>
            <p:cNvCxnSpPr>
              <a:cxnSpLocks/>
              <a:stCxn id="1030" idx="1"/>
            </p:cNvCxnSpPr>
            <p:nvPr/>
          </p:nvCxnSpPr>
          <p:spPr>
            <a:xfrm flipH="1">
              <a:off x="1633682" y="5056874"/>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5575FD6-8596-4128-8C3F-8F3B93C2D02A}"/>
                </a:ext>
              </a:extLst>
            </p:cNvPr>
            <p:cNvCxnSpPr>
              <a:cxnSpLocks/>
            </p:cNvCxnSpPr>
            <p:nvPr/>
          </p:nvCxnSpPr>
          <p:spPr>
            <a:xfrm flipH="1">
              <a:off x="1633682" y="3797922"/>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2812EB8-D3FE-48BA-896F-725F3D3CB671}"/>
                </a:ext>
              </a:extLst>
            </p:cNvPr>
            <p:cNvCxnSpPr>
              <a:cxnSpLocks/>
            </p:cNvCxnSpPr>
            <p:nvPr/>
          </p:nvCxnSpPr>
          <p:spPr>
            <a:xfrm flipH="1">
              <a:off x="1633682" y="2883246"/>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05E99B4-DB3D-4F69-8AB0-EA021D933E2D}"/>
                </a:ext>
              </a:extLst>
            </p:cNvPr>
            <p:cNvCxnSpPr>
              <a:cxnSpLocks/>
            </p:cNvCxnSpPr>
            <p:nvPr/>
          </p:nvCxnSpPr>
          <p:spPr>
            <a:xfrm flipH="1">
              <a:off x="1633682" y="2279901"/>
              <a:ext cx="311374" cy="0"/>
            </a:xfrm>
            <a:prstGeom prst="line">
              <a:avLst/>
            </a:prstGeom>
            <a:ln w="12700">
              <a:solidFill>
                <a:srgbClr val="00204F"/>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4812434-83A5-4FD9-86B3-944E203911D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3" name="Rectangle 2">
              <a:extLst>
                <a:ext uri="{FF2B5EF4-FFF2-40B4-BE49-F238E27FC236}">
                  <a16:creationId xmlns:a16="http://schemas.microsoft.com/office/drawing/2014/main" id="{13AC9233-9050-4EF8-B82E-EC1598F5AC7B}"/>
                </a:ext>
              </a:extLst>
            </p:cNvPr>
            <p:cNvSpPr/>
            <p:nvPr/>
          </p:nvSpPr>
          <p:spPr bwMode="auto">
            <a:xfrm>
              <a:off x="5908067" y="2164465"/>
              <a:ext cx="4745655"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1025" name="Straight Connector 1024">
              <a:extLst>
                <a:ext uri="{FF2B5EF4-FFF2-40B4-BE49-F238E27FC236}">
                  <a16:creationId xmlns:a16="http://schemas.microsoft.com/office/drawing/2014/main" id="{DD2EC72D-BB7F-410E-88A5-16BF4A3ECDF2}"/>
                </a:ext>
              </a:extLst>
            </p:cNvPr>
            <p:cNvCxnSpPr/>
            <p:nvPr/>
          </p:nvCxnSpPr>
          <p:spPr>
            <a:xfrm>
              <a:off x="1644001" y="1428750"/>
              <a:ext cx="0" cy="4840288"/>
            </a:xfrm>
            <a:prstGeom prst="line">
              <a:avLst/>
            </a:prstGeom>
            <a:ln w="38100">
              <a:solidFill>
                <a:srgbClr val="D73B02"/>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5" name="Graphic 44">
              <a:extLst>
                <a:ext uri="{FF2B5EF4-FFF2-40B4-BE49-F238E27FC236}">
                  <a16:creationId xmlns:a16="http://schemas.microsoft.com/office/drawing/2014/main" id="{356579F6-146C-4558-876D-527E263DB4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40230" y="5056874"/>
              <a:ext cx="720000" cy="720000"/>
            </a:xfrm>
            <a:prstGeom prst="rect">
              <a:avLst/>
            </a:prstGeom>
          </p:spPr>
        </p:pic>
      </p:grpSp>
    </p:spTree>
    <p:custDataLst>
      <p:tags r:id="rId1"/>
    </p:custDataLst>
    <p:extLst>
      <p:ext uri="{BB962C8B-B14F-4D97-AF65-F5344CB8AC3E}">
        <p14:creationId xmlns:p14="http://schemas.microsoft.com/office/powerpoint/2010/main" val="14733738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p:txBody>
          <a:bodyPr/>
          <a:lstStyle/>
          <a:p>
            <a:r>
              <a:rPr lang="en-US" dirty="0"/>
              <a:t>Objects in Azure AD</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7481"/>
            <a:ext cx="5212080" cy="2486835"/>
          </a:xfrm>
        </p:spPr>
        <p:txBody>
          <a:bodyPr/>
          <a:lstStyle/>
          <a:p>
            <a:pPr marL="0" indent="0">
              <a:buNone/>
            </a:pPr>
            <a:r>
              <a:rPr lang="en-US" dirty="0"/>
              <a:t>Azure AD includes two object types:</a:t>
            </a:r>
          </a:p>
          <a:p>
            <a:pPr lvl="1"/>
            <a:r>
              <a:rPr lang="en-US" sz="2400" dirty="0"/>
              <a:t>Application registration</a:t>
            </a:r>
          </a:p>
          <a:p>
            <a:pPr lvl="1"/>
            <a:r>
              <a:rPr lang="en-US" sz="2400" dirty="0"/>
              <a:t>Security principal:</a:t>
            </a:r>
          </a:p>
          <a:p>
            <a:pPr lvl="2"/>
            <a:r>
              <a:rPr lang="en-US" sz="2000" dirty="0"/>
              <a:t>User principal</a:t>
            </a:r>
          </a:p>
          <a:p>
            <a:pPr lvl="2"/>
            <a:r>
              <a:rPr lang="en-US" sz="2000" dirty="0"/>
              <a:t>Service principal</a:t>
            </a:r>
          </a:p>
        </p:txBody>
      </p:sp>
      <p:grpSp>
        <p:nvGrpSpPr>
          <p:cNvPr id="2" name="Group 1" descr="The diagram depicts the types of objects that are available in an Azure AD directory.">
            <a:extLst>
              <a:ext uri="{FF2B5EF4-FFF2-40B4-BE49-F238E27FC236}">
                <a16:creationId xmlns:a16="http://schemas.microsoft.com/office/drawing/2014/main" id="{9512A0AB-3B60-4920-8F1D-070824536763}"/>
              </a:ext>
            </a:extLst>
          </p:cNvPr>
          <p:cNvGrpSpPr/>
          <p:nvPr/>
        </p:nvGrpSpPr>
        <p:grpSpPr>
          <a:xfrm>
            <a:off x="5438262" y="2080981"/>
            <a:ext cx="6152363" cy="3774992"/>
            <a:chOff x="5438262" y="2080981"/>
            <a:chExt cx="6152363" cy="3774992"/>
          </a:xfrm>
        </p:grpSpPr>
        <p:sp>
          <p:nvSpPr>
            <p:cNvPr id="24" name="Azure AD">
              <a:extLst>
                <a:ext uri="{FF2B5EF4-FFF2-40B4-BE49-F238E27FC236}">
                  <a16:creationId xmlns:a16="http://schemas.microsoft.com/office/drawing/2014/main" id="{406BDDA4-2C5F-4458-B9F4-48FE19DF4C91}"/>
                </a:ext>
              </a:extLst>
            </p:cNvPr>
            <p:cNvSpPr/>
            <p:nvPr/>
          </p:nvSpPr>
          <p:spPr bwMode="auto">
            <a:xfrm>
              <a:off x="10025864" y="2881426"/>
              <a:ext cx="1564761"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612000" rIns="182880" bIns="146304" numCol="1" spcCol="0" rtlCol="0" fromWordArt="0" anchor="t" anchorCtr="0" forceAA="0" compatLnSpc="1">
              <a:prstTxWarp prst="textNoShape">
                <a:avLst/>
              </a:prstTxWarp>
              <a:noAutofit/>
            </a:bodyPr>
            <a:lstStyle/>
            <a:p>
              <a:pPr algn="ctr"/>
              <a:r>
                <a:rPr lang="en-IN" sz="1400" dirty="0">
                  <a:solidFill>
                    <a:schemeClr val="tx1"/>
                  </a:solidFill>
                  <a:latin typeface="+mj-lt"/>
                </a:rPr>
                <a:t>Azure AD</a:t>
              </a:r>
              <a:endParaRPr lang="en-IN" sz="1200" dirty="0">
                <a:solidFill>
                  <a:schemeClr val="tx1"/>
                </a:solidFill>
              </a:endParaRPr>
            </a:p>
          </p:txBody>
        </p:sp>
        <p:pic>
          <p:nvPicPr>
            <p:cNvPr id="34" name="Picture 33">
              <a:extLst>
                <a:ext uri="{FF2B5EF4-FFF2-40B4-BE49-F238E27FC236}">
                  <a16:creationId xmlns:a16="http://schemas.microsoft.com/office/drawing/2014/main" id="{BAE69E99-64ED-4E4D-9A9B-A39D121F2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0585574" y="2975131"/>
              <a:ext cx="479295" cy="479295"/>
            </a:xfrm>
            <a:prstGeom prst="rect">
              <a:avLst/>
            </a:prstGeom>
          </p:spPr>
        </p:pic>
        <p:cxnSp>
          <p:nvCxnSpPr>
            <p:cNvPr id="61" name="Straight Arrow Connector 60">
              <a:extLst>
                <a:ext uri="{FF2B5EF4-FFF2-40B4-BE49-F238E27FC236}">
                  <a16:creationId xmlns:a16="http://schemas.microsoft.com/office/drawing/2014/main" id="{09FB8C76-D14B-46AF-A864-ABFFBF84E39C}"/>
                </a:ext>
              </a:extLst>
            </p:cNvPr>
            <p:cNvCxnSpPr>
              <a:cxnSpLocks/>
              <a:stCxn id="6" idx="3"/>
              <a:endCxn id="24" idx="1"/>
            </p:cNvCxnSpPr>
            <p:nvPr/>
          </p:nvCxnSpPr>
          <p:spPr>
            <a:xfrm>
              <a:off x="9571875" y="2776431"/>
              <a:ext cx="453989" cy="800445"/>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DE7CC1B-5B98-49D0-A6EC-F01108E9E623}"/>
                </a:ext>
              </a:extLst>
            </p:cNvPr>
            <p:cNvCxnSpPr>
              <a:cxnSpLocks/>
              <a:stCxn id="23" idx="3"/>
              <a:endCxn id="24" idx="1"/>
            </p:cNvCxnSpPr>
            <p:nvPr/>
          </p:nvCxnSpPr>
          <p:spPr>
            <a:xfrm flipV="1">
              <a:off x="9562318" y="3576876"/>
              <a:ext cx="463546" cy="800446"/>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Application registration">
              <a:extLst>
                <a:ext uri="{FF2B5EF4-FFF2-40B4-BE49-F238E27FC236}">
                  <a16:creationId xmlns:a16="http://schemas.microsoft.com/office/drawing/2014/main" id="{AB58A3C1-0D35-4EBB-ABCB-4FC4F75FD34B}"/>
                </a:ext>
              </a:extLst>
            </p:cNvPr>
            <p:cNvSpPr/>
            <p:nvPr/>
          </p:nvSpPr>
          <p:spPr bwMode="auto">
            <a:xfrm>
              <a:off x="7833251" y="2080981"/>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28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Application registration</a:t>
              </a:r>
              <a:endParaRPr lang="en-IN" sz="1100" dirty="0">
                <a:solidFill>
                  <a:schemeClr val="tx1"/>
                </a:solidFill>
              </a:endParaRPr>
            </a:p>
          </p:txBody>
        </p:sp>
        <p:pic>
          <p:nvPicPr>
            <p:cNvPr id="12" name="Picture 11">
              <a:extLst>
                <a:ext uri="{FF2B5EF4-FFF2-40B4-BE49-F238E27FC236}">
                  <a16:creationId xmlns:a16="http://schemas.microsoft.com/office/drawing/2014/main" id="{38E08EF1-1B4B-4336-B216-2F897B78D1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8382593" y="2168778"/>
              <a:ext cx="639939" cy="639939"/>
            </a:xfrm>
            <a:prstGeom prst="rect">
              <a:avLst/>
            </a:prstGeom>
          </p:spPr>
        </p:pic>
        <p:sp>
          <p:nvSpPr>
            <p:cNvPr id="23" name="Security principal">
              <a:extLst>
                <a:ext uri="{FF2B5EF4-FFF2-40B4-BE49-F238E27FC236}">
                  <a16:creationId xmlns:a16="http://schemas.microsoft.com/office/drawing/2014/main" id="{30E191C9-708B-4F63-97C6-D5AD49C62621}"/>
                </a:ext>
              </a:extLst>
            </p:cNvPr>
            <p:cNvSpPr/>
            <p:nvPr/>
          </p:nvSpPr>
          <p:spPr bwMode="auto">
            <a:xfrm>
              <a:off x="7823694" y="3681872"/>
              <a:ext cx="1738624"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56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Security principal</a:t>
              </a:r>
              <a:endParaRPr lang="en-IN" sz="1100" dirty="0">
                <a:solidFill>
                  <a:schemeClr val="tx1"/>
                </a:solidFill>
              </a:endParaRPr>
            </a:p>
          </p:txBody>
        </p:sp>
        <p:pic>
          <p:nvPicPr>
            <p:cNvPr id="37" name="Picture 36">
              <a:extLst>
                <a:ext uri="{FF2B5EF4-FFF2-40B4-BE49-F238E27FC236}">
                  <a16:creationId xmlns:a16="http://schemas.microsoft.com/office/drawing/2014/main" id="{69DBD2B5-BD75-41F5-B126-F92723D03E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8474504" y="3825892"/>
              <a:ext cx="479295" cy="479295"/>
            </a:xfrm>
            <a:prstGeom prst="rect">
              <a:avLst/>
            </a:prstGeom>
          </p:spPr>
        </p:pic>
        <p:cxnSp>
          <p:nvCxnSpPr>
            <p:cNvPr id="48" name="Straight Arrow Connector 47">
              <a:extLst>
                <a:ext uri="{FF2B5EF4-FFF2-40B4-BE49-F238E27FC236}">
                  <a16:creationId xmlns:a16="http://schemas.microsoft.com/office/drawing/2014/main" id="{95C58D12-07EB-4FF4-A0A8-C4D64DC24560}"/>
                </a:ext>
              </a:extLst>
            </p:cNvPr>
            <p:cNvCxnSpPr>
              <a:cxnSpLocks/>
              <a:stCxn id="26" idx="3"/>
              <a:endCxn id="23" idx="1"/>
            </p:cNvCxnSpPr>
            <p:nvPr/>
          </p:nvCxnSpPr>
          <p:spPr>
            <a:xfrm>
              <a:off x="7211658" y="3714949"/>
              <a:ext cx="612036" cy="662373"/>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19FE86C-049F-4E42-974A-5D7344AE138A}"/>
                </a:ext>
              </a:extLst>
            </p:cNvPr>
            <p:cNvCxnSpPr>
              <a:cxnSpLocks/>
              <a:stCxn id="27" idx="3"/>
              <a:endCxn id="23" idx="1"/>
            </p:cNvCxnSpPr>
            <p:nvPr/>
          </p:nvCxnSpPr>
          <p:spPr>
            <a:xfrm flipV="1">
              <a:off x="7211658" y="4377322"/>
              <a:ext cx="612036" cy="783202"/>
            </a:xfrm>
            <a:prstGeom prst="straightConnector1">
              <a:avLst/>
            </a:prstGeom>
            <a:ln w="38100">
              <a:solidFill>
                <a:srgbClr val="D73B0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Service principal">
              <a:extLst>
                <a:ext uri="{FF2B5EF4-FFF2-40B4-BE49-F238E27FC236}">
                  <a16:creationId xmlns:a16="http://schemas.microsoft.com/office/drawing/2014/main" id="{16A5D4AE-D4D1-410F-A379-502D3A7B6FD1}"/>
                </a:ext>
              </a:extLst>
            </p:cNvPr>
            <p:cNvSpPr/>
            <p:nvPr/>
          </p:nvSpPr>
          <p:spPr bwMode="auto">
            <a:xfrm>
              <a:off x="5438262" y="4465074"/>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Service principal</a:t>
              </a:r>
            </a:p>
          </p:txBody>
        </p:sp>
        <p:pic>
          <p:nvPicPr>
            <p:cNvPr id="16" name="Picture 15">
              <a:extLst>
                <a:ext uri="{FF2B5EF4-FFF2-40B4-BE49-F238E27FC236}">
                  <a16:creationId xmlns:a16="http://schemas.microsoft.com/office/drawing/2014/main" id="{8FB68D27-A007-4C8A-99B0-D1DBFC1D00C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078055" y="4619012"/>
              <a:ext cx="422798" cy="753684"/>
            </a:xfrm>
            <a:prstGeom prst="rect">
              <a:avLst/>
            </a:prstGeom>
          </p:spPr>
        </p:pic>
        <p:sp>
          <p:nvSpPr>
            <p:cNvPr id="26" name="User principal">
              <a:extLst>
                <a:ext uri="{FF2B5EF4-FFF2-40B4-BE49-F238E27FC236}">
                  <a16:creationId xmlns:a16="http://schemas.microsoft.com/office/drawing/2014/main" id="{3238451C-A68B-4FB0-BDC4-F689019F7071}"/>
                </a:ext>
              </a:extLst>
            </p:cNvPr>
            <p:cNvSpPr/>
            <p:nvPr/>
          </p:nvSpPr>
          <p:spPr bwMode="auto">
            <a:xfrm>
              <a:off x="5438262" y="3019499"/>
              <a:ext cx="1773396" cy="1390899"/>
            </a:xfrm>
            <a:prstGeom prst="rect">
              <a:avLst/>
            </a:prstGeom>
            <a:solidFill>
              <a:schemeClr val="bg1"/>
            </a:solidFill>
            <a:ln w="1905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72000" rIns="182880" bIns="146304" numCol="1" spcCol="0" rtlCol="0" fromWordArt="0" anchor="t" anchorCtr="0" forceAA="0" compatLnSpc="1">
              <a:prstTxWarp prst="textNoShape">
                <a:avLst/>
              </a:prstTxWarp>
              <a:noAutofit/>
            </a:bodyPr>
            <a:lstStyle/>
            <a:p>
              <a:pPr algn="ctr"/>
              <a:r>
                <a:rPr lang="en-IN" sz="1200" dirty="0">
                  <a:solidFill>
                    <a:schemeClr val="tx1"/>
                  </a:solidFill>
                  <a:latin typeface="+mj-lt"/>
                </a:rPr>
                <a:t>User principal</a:t>
              </a:r>
            </a:p>
          </p:txBody>
        </p:sp>
        <p:pic>
          <p:nvPicPr>
            <p:cNvPr id="13" name="Picture 12">
              <a:extLst>
                <a:ext uri="{FF2B5EF4-FFF2-40B4-BE49-F238E27FC236}">
                  <a16:creationId xmlns:a16="http://schemas.microsoft.com/office/drawing/2014/main" id="{CF75541B-D0A9-49C4-A05E-4AB7D1F5613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5968280" y="3172253"/>
              <a:ext cx="642349" cy="642349"/>
            </a:xfrm>
            <a:prstGeom prst="rect">
              <a:avLst/>
            </a:prstGeom>
          </p:spPr>
        </p:pic>
      </p:grpSp>
    </p:spTree>
    <p:custDataLst>
      <p:tags r:id="rId1"/>
    </p:custDataLst>
    <p:extLst>
      <p:ext uri="{BB962C8B-B14F-4D97-AF65-F5344CB8AC3E}">
        <p14:creationId xmlns:p14="http://schemas.microsoft.com/office/powerpoint/2010/main" val="42631352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413237" cy="553998"/>
          </a:xfrm>
        </p:spPr>
        <p:txBody>
          <a:bodyPr/>
          <a:lstStyle/>
          <a:p>
            <a:r>
              <a:rPr lang="en-US" dirty="0"/>
              <a:t>Application registration</a:t>
            </a:r>
          </a:p>
        </p:txBody>
      </p:sp>
      <p:sp>
        <p:nvSpPr>
          <p:cNvPr id="4" name="Text Placeholder 3">
            <a:extLst>
              <a:ext uri="{FF2B5EF4-FFF2-40B4-BE49-F238E27FC236}">
                <a16:creationId xmlns:a16="http://schemas.microsoft.com/office/drawing/2014/main" id="{614163A3-E20F-4D80-9F96-D874AAB615B0}"/>
              </a:ext>
            </a:extLst>
          </p:cNvPr>
          <p:cNvSpPr>
            <a:spLocks noGrp="1"/>
          </p:cNvSpPr>
          <p:nvPr>
            <p:ph type="body" sz="quarter" idx="10"/>
          </p:nvPr>
        </p:nvSpPr>
        <p:spPr>
          <a:xfrm>
            <a:off x="584200" y="1435497"/>
            <a:ext cx="11168089" cy="3594830"/>
          </a:xfrm>
        </p:spPr>
        <p:txBody>
          <a:bodyPr/>
          <a:lstStyle/>
          <a:p>
            <a:r>
              <a:rPr lang="en-US" dirty="0">
                <a:latin typeface="Segoe UI" panose="020B0502040204020203" pitchFamily="34" charset="0"/>
                <a:cs typeface="Segoe UI" panose="020B0502040204020203" pitchFamily="34" charset="0"/>
              </a:rPr>
              <a:t>To outsource authentication to Azure AD, applications must be registered in one or more Azure AD tenants:</a:t>
            </a:r>
          </a:p>
          <a:p>
            <a:pPr lvl="1"/>
            <a:r>
              <a:rPr lang="en-US" dirty="0"/>
              <a:t>Single-tenant: common with line-of-business (LOB) applications</a:t>
            </a:r>
          </a:p>
          <a:p>
            <a:pPr lvl="1"/>
            <a:r>
              <a:rPr lang="en-US" dirty="0"/>
              <a:t>Multitenant: common with SaaS applications developed by ISVs</a:t>
            </a:r>
          </a:p>
          <a:p>
            <a:r>
              <a:rPr lang="en-US" dirty="0">
                <a:latin typeface="Segoe UI" panose="020B0502040204020203" pitchFamily="34" charset="0"/>
                <a:cs typeface="Segoe UI" panose="020B0502040204020203" pitchFamily="34" charset="0"/>
              </a:rPr>
              <a:t>The application registration might include, depending on the type:</a:t>
            </a:r>
          </a:p>
          <a:p>
            <a:pPr lvl="1"/>
            <a:r>
              <a:rPr lang="en-US" dirty="0"/>
              <a:t>Application ID URI</a:t>
            </a:r>
          </a:p>
          <a:p>
            <a:pPr lvl="1"/>
            <a:r>
              <a:rPr lang="en-US" dirty="0"/>
              <a:t>Reply URL and redirect URI</a:t>
            </a:r>
          </a:p>
          <a:p>
            <a:pPr lvl="1"/>
            <a:r>
              <a:rPr lang="en-US" dirty="0"/>
              <a:t>Application ID</a:t>
            </a:r>
          </a:p>
          <a:p>
            <a:pPr lvl="1"/>
            <a:r>
              <a:rPr lang="en-US" dirty="0"/>
              <a:t>Key</a:t>
            </a:r>
          </a:p>
        </p:txBody>
      </p:sp>
    </p:spTree>
    <p:custDataLst>
      <p:tags r:id="rId1"/>
    </p:custDataLst>
    <p:extLst>
      <p:ext uri="{BB962C8B-B14F-4D97-AF65-F5344CB8AC3E}">
        <p14:creationId xmlns:p14="http://schemas.microsoft.com/office/powerpoint/2010/main" val="36093394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0DFBD-A83F-49FB-B188-35062FBFED6D}"/>
              </a:ext>
            </a:extLst>
          </p:cNvPr>
          <p:cNvSpPr>
            <a:spLocks noGrp="1"/>
          </p:cNvSpPr>
          <p:nvPr>
            <p:ph type="title"/>
          </p:nvPr>
        </p:nvSpPr>
        <p:spPr>
          <a:xfrm>
            <a:off x="588262" y="457200"/>
            <a:ext cx="11232031" cy="553998"/>
          </a:xfrm>
        </p:spPr>
        <p:txBody>
          <a:bodyPr/>
          <a:lstStyle/>
          <a:p>
            <a:r>
              <a:rPr lang="en-US" dirty="0"/>
              <a:t>Authentication endpoints</a:t>
            </a:r>
          </a:p>
        </p:txBody>
      </p:sp>
      <p:sp>
        <p:nvSpPr>
          <p:cNvPr id="8" name="Text Placeholder 2">
            <a:extLst>
              <a:ext uri="{FF2B5EF4-FFF2-40B4-BE49-F238E27FC236}">
                <a16:creationId xmlns:a16="http://schemas.microsoft.com/office/drawing/2014/main" id="{C2EF57FA-170F-4B41-94EE-2B15F27D9500}"/>
              </a:ext>
            </a:extLst>
          </p:cNvPr>
          <p:cNvSpPr txBox="1">
            <a:spLocks/>
          </p:cNvSpPr>
          <p:nvPr/>
        </p:nvSpPr>
        <p:spPr>
          <a:xfrm>
            <a:off x="588262" y="2019300"/>
            <a:ext cx="9511284"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Multitenant applications </a:t>
            </a:r>
            <a:r>
              <a:rPr lang="en-US" dirty="0">
                <a:latin typeface="+mn-lt"/>
              </a:rPr>
              <a:t>(the same for all tenants): </a:t>
            </a:r>
          </a:p>
        </p:txBody>
      </p:sp>
      <p:sp>
        <p:nvSpPr>
          <p:cNvPr id="6" name="Text Placeholder 3">
            <a:extLst>
              <a:ext uri="{FF2B5EF4-FFF2-40B4-BE49-F238E27FC236}">
                <a16:creationId xmlns:a16="http://schemas.microsoft.com/office/drawing/2014/main" id="{F060A85F-92BE-4496-9E77-238F9E148E2D}"/>
              </a:ext>
            </a:extLst>
          </p:cNvPr>
          <p:cNvSpPr>
            <a:spLocks noGrp="1"/>
          </p:cNvSpPr>
          <p:nvPr>
            <p:ph type="body" sz="quarter" idx="10"/>
          </p:nvPr>
        </p:nvSpPr>
        <p:spPr>
          <a:xfrm>
            <a:off x="629409" y="2571752"/>
            <a:ext cx="11018520" cy="307777"/>
          </a:xfrm>
        </p:spPr>
        <p:txBody>
          <a:bodyPr/>
          <a:lstStyle/>
          <a:p>
            <a:pPr marL="0" indent="0">
              <a:buNone/>
            </a:pPr>
            <a:r>
              <a:rPr lang="en-US" sz="2000" dirty="0">
                <a:latin typeface="Segoe UI" panose="020B0502040204020203" pitchFamily="34" charset="0"/>
                <a:cs typeface="Segoe UI" panose="020B0502040204020203" pitchFamily="34" charset="0"/>
              </a:rPr>
              <a:t>https://login.microsoftonline.com/common</a:t>
            </a:r>
          </a:p>
        </p:txBody>
      </p:sp>
      <p:sp>
        <p:nvSpPr>
          <p:cNvPr id="17" name="Text Placeholder 2">
            <a:extLst>
              <a:ext uri="{FF2B5EF4-FFF2-40B4-BE49-F238E27FC236}">
                <a16:creationId xmlns:a16="http://schemas.microsoft.com/office/drawing/2014/main" id="{C2EF57FA-170F-4B41-94EE-2B15F27D9500}"/>
              </a:ext>
            </a:extLst>
          </p:cNvPr>
          <p:cNvSpPr txBox="1">
            <a:spLocks/>
          </p:cNvSpPr>
          <p:nvPr/>
        </p:nvSpPr>
        <p:spPr>
          <a:xfrm>
            <a:off x="629409" y="3244435"/>
            <a:ext cx="7187183"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1pPr>
            <a:lvl2pPr marL="34655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2pPr>
            <a:lvl3pPr marL="58460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3pPr>
            <a:lvl4pPr marL="8145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4pPr>
            <a:lvl5pPr marL="1050997"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gradFill>
                  <a:gsLst>
                    <a:gs pos="61049">
                      <a:schemeClr val="tx1"/>
                    </a:gs>
                    <a:gs pos="43000">
                      <a:schemeClr val="tx1"/>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mj-lt"/>
              </a:rPr>
              <a:t>Single-tenant applications </a:t>
            </a:r>
            <a:r>
              <a:rPr lang="en-US" dirty="0">
                <a:latin typeface="+mn-lt"/>
              </a:rPr>
              <a:t>(tenant-specific):</a:t>
            </a:r>
          </a:p>
        </p:txBody>
      </p:sp>
      <p:sp>
        <p:nvSpPr>
          <p:cNvPr id="16" name="Text Placeholder 3">
            <a:extLst>
              <a:ext uri="{FF2B5EF4-FFF2-40B4-BE49-F238E27FC236}">
                <a16:creationId xmlns:a16="http://schemas.microsoft.com/office/drawing/2014/main" id="{F060A85F-92BE-4496-9E77-238F9E148E2D}"/>
              </a:ext>
            </a:extLst>
          </p:cNvPr>
          <p:cNvSpPr txBox="1">
            <a:spLocks/>
          </p:cNvSpPr>
          <p:nvPr/>
        </p:nvSpPr>
        <p:spPr>
          <a:xfrm>
            <a:off x="629409" y="382597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https://login.microsoftonline.com/contoso.onmicrosoft.com</a:t>
            </a:r>
          </a:p>
        </p:txBody>
      </p:sp>
    </p:spTree>
    <p:custDataLst>
      <p:tags r:id="rId1"/>
    </p:custDataLst>
    <p:extLst>
      <p:ext uri="{BB962C8B-B14F-4D97-AF65-F5344CB8AC3E}">
        <p14:creationId xmlns:p14="http://schemas.microsoft.com/office/powerpoint/2010/main" val="391015104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Understanding the OAuth 2.0 implicit grant flow in Azure AD</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3" y="1613684"/>
            <a:ext cx="11150601" cy="4655121"/>
          </a:xfrm>
        </p:spPr>
        <p:txBody>
          <a:bodyPr/>
          <a:lstStyle/>
          <a:p>
            <a:pPr>
              <a:spcBef>
                <a:spcPts val="300"/>
              </a:spcBef>
            </a:pPr>
            <a:r>
              <a:rPr lang="en-US" dirty="0">
                <a:latin typeface="Segoe UI" panose="020B0502040204020203" pitchFamily="34" charset="0"/>
                <a:cs typeface="Segoe UI" panose="020B0502040204020203" pitchFamily="34" charset="0"/>
              </a:rPr>
              <a:t>The OAuth 2.0 authorization code grant relies on two separate endpoints:</a:t>
            </a:r>
          </a:p>
          <a:p>
            <a:pPr lvl="1">
              <a:spcBef>
                <a:spcPts val="300"/>
              </a:spcBef>
            </a:pPr>
            <a:r>
              <a:rPr lang="en-US" dirty="0">
                <a:latin typeface="Segoe UI" panose="020B0502040204020203" pitchFamily="34" charset="0"/>
                <a:cs typeface="Segoe UI" panose="020B0502040204020203" pitchFamily="34" charset="0"/>
              </a:rPr>
              <a:t>The authorization endpoint: used during the user interaction phase</a:t>
            </a:r>
          </a:p>
          <a:p>
            <a:pPr lvl="1">
              <a:spcBef>
                <a:spcPts val="300"/>
              </a:spcBef>
            </a:pPr>
            <a:r>
              <a:rPr lang="en-US" dirty="0">
                <a:latin typeface="Segoe UI" panose="020B0502040204020203" pitchFamily="34" charset="0"/>
                <a:cs typeface="Segoe UI" panose="020B0502040204020203" pitchFamily="34" charset="0"/>
              </a:rPr>
              <a:t>The token endpoint: used by a client to exchange the authorization code for an access token and, optionally, refresh tokens</a:t>
            </a:r>
          </a:p>
          <a:p>
            <a:pPr>
              <a:spcBef>
                <a:spcPts val="300"/>
              </a:spcBef>
            </a:pPr>
            <a:r>
              <a:rPr lang="en-US" dirty="0">
                <a:latin typeface="Segoe UI" panose="020B0502040204020203" pitchFamily="34" charset="0"/>
                <a:cs typeface="Segoe UI" panose="020B0502040204020203" pitchFamily="34" charset="0"/>
              </a:rPr>
              <a:t>The OAuth 2.0 implicit grant is a variant of an authorization grant:</a:t>
            </a:r>
          </a:p>
          <a:p>
            <a:pPr lvl="1">
              <a:spcBef>
                <a:spcPts val="300"/>
              </a:spcBef>
            </a:pPr>
            <a:r>
              <a:rPr lang="en-US" dirty="0">
                <a:latin typeface="Segoe UI" panose="020B0502040204020203" pitchFamily="34" charset="0"/>
                <a:cs typeface="Segoe UI" panose="020B0502040204020203" pitchFamily="34" charset="0"/>
              </a:rPr>
              <a:t>It allows the client to obtain an access token (and id_token, when using OpenID Connect) directly from the authorization endpoint, without relying on the token endpoint</a:t>
            </a:r>
          </a:p>
          <a:p>
            <a:pPr lvl="1">
              <a:spcBef>
                <a:spcPts val="300"/>
              </a:spcBef>
            </a:pPr>
            <a:r>
              <a:rPr lang="en-US" dirty="0">
                <a:latin typeface="Segoe UI" panose="020B0502040204020203" pitchFamily="34" charset="0"/>
                <a:cs typeface="Segoe UI" panose="020B0502040204020203" pitchFamily="34" charset="0"/>
              </a:rPr>
              <a:t>It never returns refresh tokens to the client</a:t>
            </a:r>
          </a:p>
          <a:p>
            <a:pPr lvl="1">
              <a:spcBef>
                <a:spcPts val="300"/>
              </a:spcBef>
            </a:pPr>
            <a:r>
              <a:rPr lang="en-US" dirty="0">
                <a:latin typeface="Segoe UI" panose="020B0502040204020203" pitchFamily="34" charset="0"/>
                <a:cs typeface="Segoe UI" panose="020B0502040204020203" pitchFamily="34" charset="0"/>
              </a:rPr>
              <a:t>It is intended for JavaScript applications running in a browser (such as SPAs)</a:t>
            </a:r>
          </a:p>
          <a:p>
            <a:pPr lvl="1">
              <a:spcBef>
                <a:spcPts val="300"/>
              </a:spcBef>
            </a:pPr>
            <a:r>
              <a:rPr lang="en-US" dirty="0">
                <a:latin typeface="Segoe UI" panose="020B0502040204020203" pitchFamily="34" charset="0"/>
                <a:cs typeface="Segoe UI" panose="020B0502040204020203" pitchFamily="34" charset="0"/>
              </a:rPr>
              <a:t>It should not be used for:</a:t>
            </a:r>
          </a:p>
          <a:p>
            <a:pPr lvl="2">
              <a:spcBef>
                <a:spcPts val="300"/>
              </a:spcBef>
            </a:pPr>
            <a:r>
              <a:rPr lang="en-US" sz="1800" dirty="0">
                <a:latin typeface="Segoe UI" panose="020B0502040204020203" pitchFamily="34" charset="0"/>
                <a:cs typeface="Segoe UI" panose="020B0502040204020203" pitchFamily="34" charset="0"/>
              </a:rPr>
              <a:t>Native clients</a:t>
            </a:r>
          </a:p>
          <a:p>
            <a:pPr lvl="2">
              <a:spcBef>
                <a:spcPts val="300"/>
              </a:spcBef>
            </a:pPr>
            <a:r>
              <a:rPr lang="en-US" sz="1800" dirty="0">
                <a:latin typeface="Segoe UI" panose="020B0502040204020203" pitchFamily="34" charset="0"/>
                <a:cs typeface="Segoe UI" panose="020B0502040204020203" pitchFamily="34" charset="0"/>
              </a:rPr>
              <a:t>Web applications that include a back end and consume an API from the back-end code</a:t>
            </a:r>
          </a:p>
        </p:txBody>
      </p:sp>
    </p:spTree>
    <p:custDataLst>
      <p:tags r:id="rId1"/>
    </p:custDataLst>
    <p:extLst>
      <p:ext uri="{BB962C8B-B14F-4D97-AF65-F5344CB8AC3E}">
        <p14:creationId xmlns:p14="http://schemas.microsoft.com/office/powerpoint/2010/main" val="2411463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1107996"/>
          </a:xfrm>
        </p:spPr>
        <p:txBody>
          <a:bodyPr/>
          <a:lstStyle/>
          <a:p>
            <a:r>
              <a:rPr lang="en-US" dirty="0"/>
              <a:t>Authorize access to Azure AD web applications by using the OAuth 2.0 code grant flow</a:t>
            </a:r>
          </a:p>
        </p:txBody>
      </p:sp>
      <p:sp>
        <p:nvSpPr>
          <p:cNvPr id="3" name="Text Placeholder 2">
            <a:extLst>
              <a:ext uri="{FF2B5EF4-FFF2-40B4-BE49-F238E27FC236}">
                <a16:creationId xmlns:a16="http://schemas.microsoft.com/office/drawing/2014/main" id="{842D4BEF-3207-42E1-A211-A3D8FEEA6A97}"/>
              </a:ext>
            </a:extLst>
          </p:cNvPr>
          <p:cNvSpPr>
            <a:spLocks noGrp="1"/>
          </p:cNvSpPr>
          <p:nvPr>
            <p:ph type="body" sz="quarter" idx="10"/>
          </p:nvPr>
        </p:nvSpPr>
        <p:spPr>
          <a:xfrm>
            <a:off x="588264" y="2019300"/>
            <a:ext cx="11018520" cy="2499146"/>
          </a:xfrm>
        </p:spPr>
        <p:txBody>
          <a:bodyPr/>
          <a:lstStyle/>
          <a:p>
            <a:pPr marL="0" indent="0">
              <a:buNone/>
            </a:pPr>
            <a:r>
              <a:rPr lang="en-US" dirty="0">
                <a:latin typeface="Segoe UI" panose="020B0502040204020203" pitchFamily="34" charset="0"/>
                <a:cs typeface="Segoe UI" panose="020B0502040204020203" pitchFamily="34" charset="0"/>
              </a:rPr>
              <a:t>1. Register your application with your Azure AD tenant</a:t>
            </a:r>
          </a:p>
          <a:p>
            <a:pPr marL="0" indent="0">
              <a:buNone/>
            </a:pPr>
            <a:r>
              <a:rPr lang="en-US" dirty="0">
                <a:latin typeface="Segoe UI" panose="020B0502040204020203" pitchFamily="34" charset="0"/>
                <a:cs typeface="Segoe UI" panose="020B0502040204020203" pitchFamily="34" charset="0"/>
              </a:rPr>
              <a:t>2. Request an authorization code</a:t>
            </a:r>
          </a:p>
          <a:p>
            <a:pPr marL="0" indent="0">
              <a:buNone/>
            </a:pPr>
            <a:r>
              <a:rPr lang="en-US" dirty="0">
                <a:latin typeface="Segoe UI" panose="020B0502040204020203" pitchFamily="34" charset="0"/>
                <a:cs typeface="Segoe UI" panose="020B0502040204020203" pitchFamily="34" charset="0"/>
              </a:rPr>
              <a:t>3. Use the authorization code to request an access token</a:t>
            </a:r>
          </a:p>
          <a:p>
            <a:pPr marL="0" indent="0">
              <a:buNone/>
            </a:pPr>
            <a:r>
              <a:rPr lang="en-US" dirty="0">
                <a:latin typeface="Segoe UI" panose="020B0502040204020203" pitchFamily="34" charset="0"/>
                <a:cs typeface="Segoe UI" panose="020B0502040204020203" pitchFamily="34" charset="0"/>
              </a:rPr>
              <a:t>4. Use the access token to access the resource</a:t>
            </a:r>
          </a:p>
          <a:p>
            <a:pPr marL="0" indent="0">
              <a:buNone/>
            </a:pPr>
            <a:r>
              <a:rPr lang="en-US" dirty="0">
                <a:latin typeface="Segoe UI" panose="020B0502040204020203" pitchFamily="34" charset="0"/>
                <a:cs typeface="Segoe UI" panose="020B0502040204020203" pitchFamily="34" charset="0"/>
              </a:rPr>
              <a:t>5. Refresh the access token</a:t>
            </a:r>
          </a:p>
        </p:txBody>
      </p:sp>
    </p:spTree>
    <p:custDataLst>
      <p:tags r:id="rId1"/>
    </p:custDataLst>
    <p:extLst>
      <p:ext uri="{BB962C8B-B14F-4D97-AF65-F5344CB8AC3E}">
        <p14:creationId xmlns:p14="http://schemas.microsoft.com/office/powerpoint/2010/main" val="18169745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D6CF-FD37-495C-9FFA-0E870234DE64}"/>
              </a:ext>
            </a:extLst>
          </p:cNvPr>
          <p:cNvSpPr>
            <a:spLocks noGrp="1"/>
          </p:cNvSpPr>
          <p:nvPr>
            <p:ph type="title"/>
          </p:nvPr>
        </p:nvSpPr>
        <p:spPr>
          <a:xfrm>
            <a:off x="584200" y="457200"/>
            <a:ext cx="11018520" cy="553998"/>
          </a:xfrm>
        </p:spPr>
        <p:txBody>
          <a:bodyPr/>
          <a:lstStyle/>
          <a:p>
            <a:r>
              <a:rPr lang="en-US" dirty="0"/>
              <a:t>Authorize access to web applications by using OAuth</a:t>
            </a:r>
          </a:p>
        </p:txBody>
      </p:sp>
      <p:grpSp>
        <p:nvGrpSpPr>
          <p:cNvPr id="4" name="Group 3" descr="The diagram depicts the steps in the authentication flow using OpenID Connect.">
            <a:extLst>
              <a:ext uri="{FF2B5EF4-FFF2-40B4-BE49-F238E27FC236}">
                <a16:creationId xmlns:a16="http://schemas.microsoft.com/office/drawing/2014/main" id="{B670C422-3E4F-4ECF-B179-ADF40336B0E1}"/>
              </a:ext>
            </a:extLst>
          </p:cNvPr>
          <p:cNvGrpSpPr/>
          <p:nvPr/>
        </p:nvGrpSpPr>
        <p:grpSpPr>
          <a:xfrm>
            <a:off x="596172" y="1696975"/>
            <a:ext cx="11022003" cy="4873402"/>
            <a:chOff x="596172" y="1696975"/>
            <a:chExt cx="11022003" cy="4873402"/>
          </a:xfrm>
        </p:grpSpPr>
        <p:cxnSp>
          <p:nvCxnSpPr>
            <p:cNvPr id="24" name="Straight Connector 23">
              <a:extLst>
                <a:ext uri="{FF2B5EF4-FFF2-40B4-BE49-F238E27FC236}">
                  <a16:creationId xmlns:a16="http://schemas.microsoft.com/office/drawing/2014/main" id="{402A3477-CBEA-47A9-98CD-7F83513EC56A}"/>
                </a:ext>
              </a:extLst>
            </p:cNvPr>
            <p:cNvCxnSpPr/>
            <p:nvPr/>
          </p:nvCxnSpPr>
          <p:spPr>
            <a:xfrm>
              <a:off x="1205339"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9911D4-BA40-4C97-8834-A5DE479E2E02}"/>
                </a:ext>
              </a:extLst>
            </p:cNvPr>
            <p:cNvCxnSpPr/>
            <p:nvPr/>
          </p:nvCxnSpPr>
          <p:spPr>
            <a:xfrm>
              <a:off x="3464354" y="2326989"/>
              <a:ext cx="0" cy="4243388"/>
            </a:xfrm>
            <a:prstGeom prst="line">
              <a:avLst/>
            </a:prstGeom>
            <a:ln w="76200">
              <a:solidFill>
                <a:srgbClr val="00206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278015B-53F1-48DD-94F6-E79B173EE1E6}"/>
                </a:ext>
              </a:extLst>
            </p:cNvPr>
            <p:cNvCxnSpPr/>
            <p:nvPr/>
          </p:nvCxnSpPr>
          <p:spPr>
            <a:xfrm>
              <a:off x="6973483"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2B23950-C0D2-4912-9E9C-65DCE024F2A4}"/>
                </a:ext>
              </a:extLst>
            </p:cNvPr>
            <p:cNvCxnSpPr/>
            <p:nvPr/>
          </p:nvCxnSpPr>
          <p:spPr>
            <a:xfrm>
              <a:off x="8694629" y="2326989"/>
              <a:ext cx="0" cy="4243388"/>
            </a:xfrm>
            <a:prstGeom prst="line">
              <a:avLst/>
            </a:prstGeom>
            <a:ln w="38100">
              <a:solidFill>
                <a:srgbClr val="00206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C367C0-C704-42A7-A7F2-01A3C2DECB67}"/>
                </a:ext>
              </a:extLst>
            </p:cNvPr>
            <p:cNvCxnSpPr/>
            <p:nvPr/>
          </p:nvCxnSpPr>
          <p:spPr>
            <a:xfrm>
              <a:off x="10886063" y="2326989"/>
              <a:ext cx="0" cy="4243388"/>
            </a:xfrm>
            <a:prstGeom prst="line">
              <a:avLst/>
            </a:prstGeom>
            <a:ln w="76200">
              <a:solidFill>
                <a:srgbClr val="002060"/>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162DE-E099-474E-99AD-B4690E3BABCD}"/>
                </a:ext>
              </a:extLst>
            </p:cNvPr>
            <p:cNvCxnSpPr>
              <a:cxnSpLocks/>
            </p:cNvCxnSpPr>
            <p:nvPr/>
          </p:nvCxnSpPr>
          <p:spPr>
            <a:xfrm flipV="1">
              <a:off x="1230898" y="3353237"/>
              <a:ext cx="5685052"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54857D-D2D2-4246-8BEB-C2071355649A}"/>
                </a:ext>
              </a:extLst>
            </p:cNvPr>
            <p:cNvSpPr txBox="1"/>
            <p:nvPr/>
          </p:nvSpPr>
          <p:spPr>
            <a:xfrm>
              <a:off x="1678726" y="3245515"/>
              <a:ext cx="4789396"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User signs in, enters credentials, and consents to permission</a:t>
              </a:r>
            </a:p>
          </p:txBody>
        </p:sp>
        <p:cxnSp>
          <p:nvCxnSpPr>
            <p:cNvPr id="34" name="Straight Arrow Connector 33">
              <a:extLst>
                <a:ext uri="{FF2B5EF4-FFF2-40B4-BE49-F238E27FC236}">
                  <a16:creationId xmlns:a16="http://schemas.microsoft.com/office/drawing/2014/main" id="{0A4C7C52-BBCF-4A51-8241-9E844049208D}"/>
                </a:ext>
              </a:extLst>
            </p:cNvPr>
            <p:cNvCxnSpPr>
              <a:cxnSpLocks/>
            </p:cNvCxnSpPr>
            <p:nvPr/>
          </p:nvCxnSpPr>
          <p:spPr>
            <a:xfrm flipH="1">
              <a:off x="1241986" y="3660299"/>
              <a:ext cx="5689325" cy="0"/>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C97302-4070-4438-8E8F-1CAC336BF672}"/>
                </a:ext>
              </a:extLst>
            </p:cNvPr>
            <p:cNvSpPr txBox="1"/>
            <p:nvPr/>
          </p:nvSpPr>
          <p:spPr>
            <a:xfrm>
              <a:off x="2042948" y="3552577"/>
              <a:ext cx="4129657"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id_token and authorization_code to browser</a:t>
              </a:r>
            </a:p>
          </p:txBody>
        </p:sp>
        <p:cxnSp>
          <p:nvCxnSpPr>
            <p:cNvPr id="35" name="Straight Arrow Connector 34">
              <a:extLst>
                <a:ext uri="{FF2B5EF4-FFF2-40B4-BE49-F238E27FC236}">
                  <a16:creationId xmlns:a16="http://schemas.microsoft.com/office/drawing/2014/main" id="{354EC13F-8535-4B20-94EF-D15C8909143C}"/>
                </a:ext>
              </a:extLst>
            </p:cNvPr>
            <p:cNvCxnSpPr>
              <a:cxnSpLocks/>
            </p:cNvCxnSpPr>
            <p:nvPr/>
          </p:nvCxnSpPr>
          <p:spPr>
            <a:xfrm flipV="1">
              <a:off x="1252675" y="3984275"/>
              <a:ext cx="2169507" cy="1"/>
            </a:xfrm>
            <a:prstGeom prst="straightConnector1">
              <a:avLst/>
            </a:prstGeom>
            <a:ln w="38100">
              <a:solidFill>
                <a:srgbClr val="D73B02"/>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774EA3-7D50-4525-9726-742D6FEC8434}"/>
                </a:ext>
              </a:extLst>
            </p:cNvPr>
            <p:cNvSpPr txBox="1"/>
            <p:nvPr/>
          </p:nvSpPr>
          <p:spPr>
            <a:xfrm>
              <a:off x="1361411" y="3876553"/>
              <a:ext cx="1918089"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Redirects to redirect URI</a:t>
              </a:r>
            </a:p>
          </p:txBody>
        </p:sp>
        <p:sp>
          <p:nvSpPr>
            <p:cNvPr id="17" name="TextBox 16">
              <a:extLst>
                <a:ext uri="{FF2B5EF4-FFF2-40B4-BE49-F238E27FC236}">
                  <a16:creationId xmlns:a16="http://schemas.microsoft.com/office/drawing/2014/main" id="{3E8DC91F-51F2-46D1-B25F-1C68D8EF311E}"/>
                </a:ext>
              </a:extLst>
            </p:cNvPr>
            <p:cNvSpPr txBox="1"/>
            <p:nvPr/>
          </p:nvSpPr>
          <p:spPr>
            <a:xfrm>
              <a:off x="2517549" y="4252569"/>
              <a:ext cx="1506823" cy="430887"/>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Validates id_token</a:t>
              </a:r>
            </a:p>
            <a:p>
              <a:pPr algn="l"/>
              <a:r>
                <a:rPr lang="en-IN" sz="1400" dirty="0">
                  <a:gradFill>
                    <a:gsLst>
                      <a:gs pos="2917">
                        <a:schemeClr val="tx1"/>
                      </a:gs>
                      <a:gs pos="30000">
                        <a:schemeClr val="tx1"/>
                      </a:gs>
                    </a:gsLst>
                    <a:lin ang="5400000" scaled="0"/>
                  </a:gradFill>
                </a:rPr>
                <a:t>sets session cookie</a:t>
              </a:r>
            </a:p>
          </p:txBody>
        </p:sp>
        <p:grpSp>
          <p:nvGrpSpPr>
            <p:cNvPr id="62" name="Group 61">
              <a:extLst>
                <a:ext uri="{FF2B5EF4-FFF2-40B4-BE49-F238E27FC236}">
                  <a16:creationId xmlns:a16="http://schemas.microsoft.com/office/drawing/2014/main" id="{1C0BF9F5-C9DA-4B11-8090-085448A4E389}"/>
                </a:ext>
              </a:extLst>
            </p:cNvPr>
            <p:cNvGrpSpPr/>
            <p:nvPr/>
          </p:nvGrpSpPr>
          <p:grpSpPr>
            <a:xfrm>
              <a:off x="3496675" y="4180841"/>
              <a:ext cx="689938" cy="600767"/>
              <a:chOff x="5065543" y="3368973"/>
              <a:chExt cx="689938" cy="600767"/>
            </a:xfrm>
          </p:grpSpPr>
          <p:cxnSp>
            <p:nvCxnSpPr>
              <p:cNvPr id="40" name="Connector: Elbow 39">
                <a:extLst>
                  <a:ext uri="{FF2B5EF4-FFF2-40B4-BE49-F238E27FC236}">
                    <a16:creationId xmlns:a16="http://schemas.microsoft.com/office/drawing/2014/main" id="{3CA164D0-B6D8-4B3A-A3B7-23CCF2389903}"/>
                  </a:ext>
                </a:extLst>
              </p:cNvPr>
              <p:cNvCxnSpPr>
                <a:cxnSpLocks/>
              </p:cNvCxnSpPr>
              <p:nvPr/>
            </p:nvCxnSpPr>
            <p:spPr>
              <a:xfrm rot="10800000" flipV="1">
                <a:off x="5080300" y="3371356"/>
                <a:ext cx="657468" cy="598384"/>
              </a:xfrm>
              <a:prstGeom prst="bentConnector3">
                <a:avLst>
                  <a:gd name="adj1" fmla="val 16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961F05F-DD62-4102-AE33-95FA727AE79A}"/>
                  </a:ext>
                </a:extLst>
              </p:cNvPr>
              <p:cNvCxnSpPr>
                <a:cxnSpLocks/>
              </p:cNvCxnSpPr>
              <p:nvPr/>
            </p:nvCxnSpPr>
            <p:spPr>
              <a:xfrm flipH="1" flipV="1">
                <a:off x="5065543" y="336897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6CE1E270-AAF8-40D8-A35C-AB1D768DBB6D}"/>
                </a:ext>
              </a:extLst>
            </p:cNvPr>
            <p:cNvCxnSpPr>
              <a:cxnSpLocks/>
            </p:cNvCxnSpPr>
            <p:nvPr/>
          </p:nvCxnSpPr>
          <p:spPr>
            <a:xfrm flipV="1">
              <a:off x="3491513" y="4976753"/>
              <a:ext cx="5158877"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4DEC6E-806E-4CB4-97B7-39BAE79A37F6}"/>
                </a:ext>
              </a:extLst>
            </p:cNvPr>
            <p:cNvSpPr txBox="1"/>
            <p:nvPr/>
          </p:nvSpPr>
          <p:spPr>
            <a:xfrm>
              <a:off x="3722545" y="4869031"/>
              <a:ext cx="4696812"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Requests OAuth bearer token providing authorization_code</a:t>
              </a:r>
            </a:p>
          </p:txBody>
        </p:sp>
        <p:cxnSp>
          <p:nvCxnSpPr>
            <p:cNvPr id="57" name="Straight Arrow Connector 56">
              <a:extLst>
                <a:ext uri="{FF2B5EF4-FFF2-40B4-BE49-F238E27FC236}">
                  <a16:creationId xmlns:a16="http://schemas.microsoft.com/office/drawing/2014/main" id="{F2B40705-3B56-4F83-9A9B-CC5D4AB73F74}"/>
                </a:ext>
              </a:extLst>
            </p:cNvPr>
            <p:cNvCxnSpPr>
              <a:cxnSpLocks/>
            </p:cNvCxnSpPr>
            <p:nvPr/>
          </p:nvCxnSpPr>
          <p:spPr>
            <a:xfrm flipH="1">
              <a:off x="3503181" y="5346453"/>
              <a:ext cx="5182320" cy="0"/>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FE3A3D7-EA40-4D9C-9A41-34EE02B7C8B8}"/>
                </a:ext>
              </a:extLst>
            </p:cNvPr>
            <p:cNvSpPr txBox="1"/>
            <p:nvPr/>
          </p:nvSpPr>
          <p:spPr>
            <a:xfrm>
              <a:off x="4740582" y="5238731"/>
              <a:ext cx="269862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a token and refresh_token</a:t>
              </a:r>
            </a:p>
          </p:txBody>
        </p:sp>
        <p:cxnSp>
          <p:nvCxnSpPr>
            <p:cNvPr id="58" name="Straight Arrow Connector 57">
              <a:extLst>
                <a:ext uri="{FF2B5EF4-FFF2-40B4-BE49-F238E27FC236}">
                  <a16:creationId xmlns:a16="http://schemas.microsoft.com/office/drawing/2014/main" id="{EC0098B1-D4FE-4BC1-9DE7-A472A41A5400}"/>
                </a:ext>
              </a:extLst>
            </p:cNvPr>
            <p:cNvCxnSpPr>
              <a:cxnSpLocks/>
            </p:cNvCxnSpPr>
            <p:nvPr/>
          </p:nvCxnSpPr>
          <p:spPr>
            <a:xfrm flipV="1">
              <a:off x="3506527" y="5725157"/>
              <a:ext cx="7322606"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FB4240-1ACD-4919-B009-E4323060CB39}"/>
                </a:ext>
              </a:extLst>
            </p:cNvPr>
            <p:cNvSpPr txBox="1"/>
            <p:nvPr/>
          </p:nvSpPr>
          <p:spPr>
            <a:xfrm>
              <a:off x="5235250" y="5617435"/>
              <a:ext cx="3865161" cy="215444"/>
            </a:xfrm>
            <a:prstGeom prst="rect">
              <a:avLst/>
            </a:prstGeom>
            <a:solidFill>
              <a:schemeClr val="bg1"/>
            </a:solidFill>
          </p:spPr>
          <p:txBody>
            <a:bodyPr wrap="square" lIns="0" tIns="0" rIns="0" bIns="0" rtlCol="0">
              <a:spAutoFit/>
            </a:bodyPr>
            <a:lstStyle/>
            <a:p>
              <a:pPr algn="l"/>
              <a:r>
                <a:rPr lang="en-IN" sz="1400" dirty="0">
                  <a:gradFill>
                    <a:gsLst>
                      <a:gs pos="2917">
                        <a:schemeClr val="tx1"/>
                      </a:gs>
                      <a:gs pos="30000">
                        <a:schemeClr val="tx1"/>
                      </a:gs>
                    </a:gsLst>
                    <a:lin ang="5400000" scaled="0"/>
                  </a:gradFill>
                </a:rPr>
                <a:t>Calls Web API with token in authorization header</a:t>
              </a:r>
            </a:p>
          </p:txBody>
        </p:sp>
        <p:cxnSp>
          <p:nvCxnSpPr>
            <p:cNvPr id="61" name="Straight Arrow Connector 60">
              <a:extLst>
                <a:ext uri="{FF2B5EF4-FFF2-40B4-BE49-F238E27FC236}">
                  <a16:creationId xmlns:a16="http://schemas.microsoft.com/office/drawing/2014/main" id="{D2BCB6F1-3383-4B5E-9739-1F4F51790539}"/>
                </a:ext>
              </a:extLst>
            </p:cNvPr>
            <p:cNvCxnSpPr>
              <a:cxnSpLocks/>
            </p:cNvCxnSpPr>
            <p:nvPr/>
          </p:nvCxnSpPr>
          <p:spPr>
            <a:xfrm flipH="1" flipV="1">
              <a:off x="3506527" y="6329160"/>
              <a:ext cx="7361550" cy="1"/>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D80A65-34E2-4D86-9E65-B1C000975CF6}"/>
                </a:ext>
              </a:extLst>
            </p:cNvPr>
            <p:cNvSpPr txBox="1"/>
            <p:nvPr/>
          </p:nvSpPr>
          <p:spPr>
            <a:xfrm>
              <a:off x="5689103" y="6221438"/>
              <a:ext cx="3038652"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rPr>
                <a:t>Returns secure data to web server app</a:t>
              </a:r>
            </a:p>
          </p:txBody>
        </p:sp>
        <p:sp>
          <p:nvSpPr>
            <p:cNvPr id="22" name="TextBox 21">
              <a:extLst>
                <a:ext uri="{FF2B5EF4-FFF2-40B4-BE49-F238E27FC236}">
                  <a16:creationId xmlns:a16="http://schemas.microsoft.com/office/drawing/2014/main" id="{4191A401-DDBF-4FC4-89BE-88235D02BA2B}"/>
                </a:ext>
              </a:extLst>
            </p:cNvPr>
            <p:cNvSpPr txBox="1"/>
            <p:nvPr/>
          </p:nvSpPr>
          <p:spPr>
            <a:xfrm>
              <a:off x="10041130" y="5890818"/>
              <a:ext cx="1348318" cy="246221"/>
            </a:xfrm>
            <a:prstGeom prst="rect">
              <a:avLst/>
            </a:prstGeom>
            <a:solidFill>
              <a:schemeClr val="bg1"/>
            </a:solidFill>
          </p:spPr>
          <p:txBody>
            <a:bodyPr wrap="none" lIns="0" tIns="0" rIns="0" bIns="0" rtlCol="0">
              <a:spAutoFit/>
            </a:bodyPr>
            <a:lstStyle/>
            <a:p>
              <a:pPr algn="l"/>
              <a:r>
                <a:rPr lang="en-IN" sz="1600" dirty="0">
                  <a:gradFill>
                    <a:gsLst>
                      <a:gs pos="2917">
                        <a:schemeClr val="tx1"/>
                      </a:gs>
                      <a:gs pos="30000">
                        <a:schemeClr val="tx1"/>
                      </a:gs>
                    </a:gsLst>
                    <a:lin ang="5400000" scaled="0"/>
                  </a:gradFill>
                </a:rPr>
                <a:t>validates token</a:t>
              </a:r>
            </a:p>
          </p:txBody>
        </p:sp>
        <p:grpSp>
          <p:nvGrpSpPr>
            <p:cNvPr id="63" name="Group 62">
              <a:extLst>
                <a:ext uri="{FF2B5EF4-FFF2-40B4-BE49-F238E27FC236}">
                  <a16:creationId xmlns:a16="http://schemas.microsoft.com/office/drawing/2014/main" id="{6391FE43-D426-4D99-8BA7-4EB1D7E1F21F}"/>
                </a:ext>
              </a:extLst>
            </p:cNvPr>
            <p:cNvGrpSpPr/>
            <p:nvPr/>
          </p:nvGrpSpPr>
          <p:grpSpPr>
            <a:xfrm>
              <a:off x="10928236" y="5803497"/>
              <a:ext cx="689939" cy="429317"/>
              <a:chOff x="5065543" y="3540422"/>
              <a:chExt cx="689939" cy="429317"/>
            </a:xfrm>
          </p:grpSpPr>
          <p:cxnSp>
            <p:nvCxnSpPr>
              <p:cNvPr id="64" name="Connector: Elbow 63">
                <a:extLst>
                  <a:ext uri="{FF2B5EF4-FFF2-40B4-BE49-F238E27FC236}">
                    <a16:creationId xmlns:a16="http://schemas.microsoft.com/office/drawing/2014/main" id="{94F4A419-EFD7-4D46-80CA-E61ED9C2A72E}"/>
                  </a:ext>
                </a:extLst>
              </p:cNvPr>
              <p:cNvCxnSpPr>
                <a:cxnSpLocks/>
              </p:cNvCxnSpPr>
              <p:nvPr/>
            </p:nvCxnSpPr>
            <p:spPr>
              <a:xfrm rot="10800000" flipV="1">
                <a:off x="5080301" y="3540422"/>
                <a:ext cx="675181" cy="429317"/>
              </a:xfrm>
              <a:prstGeom prst="bentConnector3">
                <a:avLst>
                  <a:gd name="adj1" fmla="val 2035"/>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E06222D-B7BE-4574-9DF8-24E8487FD68A}"/>
                  </a:ext>
                </a:extLst>
              </p:cNvPr>
              <p:cNvCxnSpPr>
                <a:cxnSpLocks/>
              </p:cNvCxnSpPr>
              <p:nvPr/>
            </p:nvCxnSpPr>
            <p:spPr>
              <a:xfrm flipH="1" flipV="1">
                <a:off x="5065543" y="3540423"/>
                <a:ext cx="689938" cy="28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35433DFA-010E-4F1A-9B50-86E1219955AF}"/>
                </a:ext>
              </a:extLst>
            </p:cNvPr>
            <p:cNvGrpSpPr/>
            <p:nvPr/>
          </p:nvGrpSpPr>
          <p:grpSpPr>
            <a:xfrm>
              <a:off x="2354042" y="1696975"/>
              <a:ext cx="7712517" cy="448495"/>
              <a:chOff x="3905657" y="-670341"/>
              <a:chExt cx="7712517" cy="448495"/>
            </a:xfrm>
          </p:grpSpPr>
          <p:sp>
            <p:nvSpPr>
              <p:cNvPr id="66" name="Rectangle 65">
                <a:extLst>
                  <a:ext uri="{FF2B5EF4-FFF2-40B4-BE49-F238E27FC236}">
                    <a16:creationId xmlns:a16="http://schemas.microsoft.com/office/drawing/2014/main" id="{42B16712-FF0A-4767-963A-5A0F1136CA5A}"/>
                  </a:ext>
                </a:extLst>
              </p:cNvPr>
              <p:cNvSpPr/>
              <p:nvPr/>
            </p:nvSpPr>
            <p:spPr bwMode="auto">
              <a:xfrm>
                <a:off x="3905657" y="-670341"/>
                <a:ext cx="7712517" cy="448495"/>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6FE2465-2786-4107-B6CA-014EFCCB37C0}"/>
                  </a:ext>
                </a:extLst>
              </p:cNvPr>
              <p:cNvSpPr txBox="1"/>
              <p:nvPr/>
            </p:nvSpPr>
            <p:spPr>
              <a:xfrm>
                <a:off x="4019525" y="-553816"/>
                <a:ext cx="3715262" cy="215444"/>
              </a:xfrm>
              <a:prstGeom prst="rect">
                <a:avLst/>
              </a:prstGeom>
              <a:noFill/>
            </p:spPr>
            <p:txBody>
              <a:bodyPr wrap="square" lIns="0" tIns="0" rIns="0" bIns="0" rtlCol="0">
                <a:spAutoFit/>
              </a:bodyPr>
              <a:lstStyle/>
              <a:p>
                <a:pPr algn="l"/>
                <a:r>
                  <a:rPr lang="en-IN" sz="1400" dirty="0"/>
                  <a:t>https://login.microsoftonline.com/{tenanted}</a:t>
                </a:r>
              </a:p>
            </p:txBody>
          </p:sp>
          <p:sp>
            <p:nvSpPr>
              <p:cNvPr id="3" name="Rectangle 2">
                <a:extLst>
                  <a:ext uri="{FF2B5EF4-FFF2-40B4-BE49-F238E27FC236}">
                    <a16:creationId xmlns:a16="http://schemas.microsoft.com/office/drawing/2014/main" id="{892FFE9F-B46E-4465-AD54-28FFB4425021}"/>
                  </a:ext>
                </a:extLst>
              </p:cNvPr>
              <p:cNvSpPr/>
              <p:nvPr/>
            </p:nvSpPr>
            <p:spPr>
              <a:xfrm>
                <a:off x="7969466" y="-599982"/>
                <a:ext cx="3596753" cy="307777"/>
              </a:xfrm>
              <a:prstGeom prst="rect">
                <a:avLst/>
              </a:prstGeom>
            </p:spPr>
            <p:txBody>
              <a:bodyPr wrap="square">
                <a:spAutoFit/>
              </a:bodyPr>
              <a:lstStyle/>
              <a:p>
                <a:r>
                  <a:rPr lang="en-IN" sz="1400" dirty="0">
                    <a:gradFill>
                      <a:gsLst>
                        <a:gs pos="2917">
                          <a:schemeClr val="tx1"/>
                        </a:gs>
                        <a:gs pos="30000">
                          <a:schemeClr val="tx1"/>
                        </a:gs>
                      </a:gsLst>
                      <a:lin ang="5400000" scaled="0"/>
                    </a:gradFill>
                  </a:rPr>
                  <a:t>https://login/microsoftonline.com/common</a:t>
                </a:r>
              </a:p>
            </p:txBody>
          </p:sp>
          <p:sp>
            <p:nvSpPr>
              <p:cNvPr id="41" name="Rectangle 40">
                <a:extLst>
                  <a:ext uri="{FF2B5EF4-FFF2-40B4-BE49-F238E27FC236}">
                    <a16:creationId xmlns:a16="http://schemas.microsoft.com/office/drawing/2014/main" id="{94C30AE7-6043-4334-BDF6-32C9BD11AACB}"/>
                  </a:ext>
                </a:extLst>
              </p:cNvPr>
              <p:cNvSpPr/>
              <p:nvPr/>
            </p:nvSpPr>
            <p:spPr>
              <a:xfrm>
                <a:off x="7614695" y="-615371"/>
                <a:ext cx="466963" cy="338554"/>
              </a:xfrm>
              <a:prstGeom prst="rect">
                <a:avLst/>
              </a:prstGeom>
            </p:spPr>
            <p:txBody>
              <a:bodyPr wrap="square">
                <a:spAutoFit/>
              </a:bodyPr>
              <a:lstStyle/>
              <a:p>
                <a:r>
                  <a:rPr lang="en-IN" sz="1600" dirty="0">
                    <a:gradFill>
                      <a:gsLst>
                        <a:gs pos="2917">
                          <a:schemeClr val="tx1"/>
                        </a:gs>
                        <a:gs pos="30000">
                          <a:schemeClr val="tx1"/>
                        </a:gs>
                      </a:gsLst>
                      <a:lin ang="5400000" scaled="0"/>
                    </a:gradFill>
                  </a:rPr>
                  <a:t>or</a:t>
                </a:r>
              </a:p>
            </p:txBody>
          </p:sp>
        </p:grpSp>
        <p:sp>
          <p:nvSpPr>
            <p:cNvPr id="9" name="TextBox 8">
              <a:extLst>
                <a:ext uri="{FF2B5EF4-FFF2-40B4-BE49-F238E27FC236}">
                  <a16:creationId xmlns:a16="http://schemas.microsoft.com/office/drawing/2014/main" id="{D9F049F7-37C6-4B6D-BAF6-AE12F9B04C12}"/>
                </a:ext>
              </a:extLst>
            </p:cNvPr>
            <p:cNvSpPr txBox="1"/>
            <p:nvPr/>
          </p:nvSpPr>
          <p:spPr>
            <a:xfrm>
              <a:off x="596172" y="2332237"/>
              <a:ext cx="1237254" cy="506256"/>
            </a:xfrm>
            <a:prstGeom prst="rect">
              <a:avLst/>
            </a:prstGeom>
            <a:solidFill>
              <a:srgbClr val="01BCF3"/>
            </a:solidFill>
          </p:spPr>
          <p:txBody>
            <a:bodyPr wrap="none" lIns="288000" tIns="144000" rIns="288000" bIns="144000" rtlCol="0">
              <a:spAutoFit/>
            </a:bodyPr>
            <a:lstStyle/>
            <a:p>
              <a:pPr algn="l"/>
              <a:r>
                <a:rPr lang="en-IN" sz="1400" dirty="0">
                  <a:latin typeface="+mj-lt"/>
                </a:rPr>
                <a:t>Browser</a:t>
              </a:r>
            </a:p>
          </p:txBody>
        </p:sp>
        <p:sp>
          <p:nvSpPr>
            <p:cNvPr id="10" name="TextBox 9">
              <a:extLst>
                <a:ext uri="{FF2B5EF4-FFF2-40B4-BE49-F238E27FC236}">
                  <a16:creationId xmlns:a16="http://schemas.microsoft.com/office/drawing/2014/main" id="{99B7C02F-93D9-4424-B6FE-0F906014CF29}"/>
                </a:ext>
              </a:extLst>
            </p:cNvPr>
            <p:cNvSpPr txBox="1"/>
            <p:nvPr/>
          </p:nvSpPr>
          <p:spPr>
            <a:xfrm>
              <a:off x="2713672" y="2332237"/>
              <a:ext cx="1501364"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server</a:t>
              </a:r>
            </a:p>
          </p:txBody>
        </p:sp>
        <p:sp>
          <p:nvSpPr>
            <p:cNvPr id="11" name="TextBox 10">
              <a:extLst>
                <a:ext uri="{FF2B5EF4-FFF2-40B4-BE49-F238E27FC236}">
                  <a16:creationId xmlns:a16="http://schemas.microsoft.com/office/drawing/2014/main" id="{2C6F9A0A-81B6-41ED-AF20-F195D8A94FC6}"/>
                </a:ext>
              </a:extLst>
            </p:cNvPr>
            <p:cNvSpPr txBox="1"/>
            <p:nvPr/>
          </p:nvSpPr>
          <p:spPr>
            <a:xfrm>
              <a:off x="6300354" y="2332237"/>
              <a:ext cx="1346258"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authorize</a:t>
              </a:r>
            </a:p>
          </p:txBody>
        </p:sp>
        <p:sp>
          <p:nvSpPr>
            <p:cNvPr id="12" name="TextBox 11">
              <a:extLst>
                <a:ext uri="{FF2B5EF4-FFF2-40B4-BE49-F238E27FC236}">
                  <a16:creationId xmlns:a16="http://schemas.microsoft.com/office/drawing/2014/main" id="{C3DE5743-BD23-4337-ABD4-1F6E98E7EB41}"/>
                </a:ext>
              </a:extLst>
            </p:cNvPr>
            <p:cNvSpPr txBox="1"/>
            <p:nvPr/>
          </p:nvSpPr>
          <p:spPr>
            <a:xfrm>
              <a:off x="8045001" y="2332237"/>
              <a:ext cx="1299257" cy="503590"/>
            </a:xfrm>
            <a:prstGeom prst="rect">
              <a:avLst/>
            </a:prstGeom>
            <a:solidFill>
              <a:srgbClr val="01BCF3"/>
            </a:solidFill>
          </p:spPr>
          <p:txBody>
            <a:bodyPr wrap="none" lIns="288000" tIns="36000" rIns="288000" bIns="36000" rtlCol="0">
              <a:spAutoFit/>
            </a:bodyPr>
            <a:lstStyle/>
            <a:p>
              <a:pPr algn="l"/>
              <a:r>
                <a:rPr lang="en-IN" sz="1400" dirty="0">
                  <a:latin typeface="+mj-lt"/>
                </a:rPr>
                <a:t>/oauth2/</a:t>
              </a:r>
            </a:p>
            <a:p>
              <a:pPr algn="l"/>
              <a:r>
                <a:rPr lang="en-IN" sz="1400" dirty="0">
                  <a:latin typeface="+mj-lt"/>
                </a:rPr>
                <a:t>token</a:t>
              </a:r>
            </a:p>
          </p:txBody>
        </p:sp>
        <p:sp>
          <p:nvSpPr>
            <p:cNvPr id="13" name="TextBox 12">
              <a:extLst>
                <a:ext uri="{FF2B5EF4-FFF2-40B4-BE49-F238E27FC236}">
                  <a16:creationId xmlns:a16="http://schemas.microsoft.com/office/drawing/2014/main" id="{578DCD4D-2691-4AB1-8FDD-D694963BF38F}"/>
                </a:ext>
              </a:extLst>
            </p:cNvPr>
            <p:cNvSpPr txBox="1"/>
            <p:nvPr/>
          </p:nvSpPr>
          <p:spPr>
            <a:xfrm>
              <a:off x="10263216" y="2332237"/>
              <a:ext cx="1280791" cy="506256"/>
            </a:xfrm>
            <a:prstGeom prst="rect">
              <a:avLst/>
            </a:prstGeom>
            <a:solidFill>
              <a:srgbClr val="01BCF3"/>
            </a:solidFill>
          </p:spPr>
          <p:txBody>
            <a:bodyPr wrap="none" lIns="288000" tIns="144000" rIns="288000" bIns="144000" rtlCol="0">
              <a:spAutoFit/>
            </a:bodyPr>
            <a:lstStyle/>
            <a:p>
              <a:pPr algn="l"/>
              <a:r>
                <a:rPr lang="en-IN" sz="1400" dirty="0">
                  <a:latin typeface="+mj-lt"/>
                </a:rPr>
                <a:t>Web API</a:t>
              </a:r>
            </a:p>
          </p:txBody>
        </p:sp>
      </p:grpSp>
    </p:spTree>
    <p:custDataLst>
      <p:tags r:id="rId1"/>
    </p:custDataLst>
    <p:extLst>
      <p:ext uri="{BB962C8B-B14F-4D97-AF65-F5344CB8AC3E}">
        <p14:creationId xmlns:p14="http://schemas.microsoft.com/office/powerpoint/2010/main" val="1415792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92DF-2051-402C-9326-236D8A4617C5}"/>
              </a:ext>
            </a:extLst>
          </p:cNvPr>
          <p:cNvSpPr>
            <a:spLocks noGrp="1"/>
          </p:cNvSpPr>
          <p:nvPr>
            <p:ph type="title"/>
          </p:nvPr>
        </p:nvSpPr>
        <p:spPr>
          <a:xfrm>
            <a:off x="588263" y="457200"/>
            <a:ext cx="11018520" cy="553998"/>
          </a:xfrm>
        </p:spPr>
        <p:txBody>
          <a:bodyPr/>
          <a:lstStyle/>
          <a:p>
            <a:r>
              <a:rPr lang="en-US" dirty="0"/>
              <a:t>Service-to-service calls using client credentials</a:t>
            </a:r>
          </a:p>
        </p:txBody>
      </p:sp>
      <p:sp>
        <p:nvSpPr>
          <p:cNvPr id="3" name="Rectangle 2">
            <a:extLst>
              <a:ext uri="{FF2B5EF4-FFF2-40B4-BE49-F238E27FC236}">
                <a16:creationId xmlns:a16="http://schemas.microsoft.com/office/drawing/2014/main" id="{E6776AB8-2E9A-40B3-95C4-74C8BEB176C3}"/>
              </a:ext>
            </a:extLst>
          </p:cNvPr>
          <p:cNvSpPr/>
          <p:nvPr/>
        </p:nvSpPr>
        <p:spPr>
          <a:xfrm>
            <a:off x="595403" y="4679858"/>
            <a:ext cx="11243758" cy="1477328"/>
          </a:xfrm>
          <a:prstGeom prst="rect">
            <a:avLst/>
          </a:prstGeom>
        </p:spPr>
        <p:txBody>
          <a:bodyPr wrap="square">
            <a:spAutoFit/>
          </a:bodyPr>
          <a:lstStyle/>
          <a:p>
            <a:r>
              <a:rPr lang="en-US" sz="1800" dirty="0">
                <a:latin typeface="Segoe UI" panose="020B0502040204020203" pitchFamily="34" charset="0"/>
                <a:cs typeface="Segoe UI" panose="020B0502040204020203" pitchFamily="34" charset="0"/>
              </a:rPr>
              <a:t>How the client credentials grant flow works in Azure AD:</a:t>
            </a:r>
          </a:p>
          <a:p>
            <a:pPr marL="228600" indent="-228600">
              <a:buAutoNum type="arabicPeriod"/>
            </a:pPr>
            <a:r>
              <a:rPr lang="en-US" sz="1800" dirty="0">
                <a:latin typeface="Segoe UI" panose="020B0502040204020203" pitchFamily="34" charset="0"/>
                <a:cs typeface="Segoe UI" panose="020B0502040204020203" pitchFamily="34" charset="0"/>
              </a:rPr>
              <a:t>The client application authenticates to the Azure AD token issuance endpoint and requests an access token</a:t>
            </a:r>
          </a:p>
          <a:p>
            <a:pPr marL="228600" indent="-228600">
              <a:buAutoNum type="arabicPeriod"/>
            </a:pPr>
            <a:r>
              <a:rPr lang="en-US" sz="1800" dirty="0">
                <a:latin typeface="Segoe UI" panose="020B0502040204020203" pitchFamily="34" charset="0"/>
                <a:cs typeface="Segoe UI" panose="020B0502040204020203" pitchFamily="34" charset="0"/>
              </a:rPr>
              <a:t>The Azure AD token issuance endpoint issues the access token</a:t>
            </a:r>
          </a:p>
          <a:p>
            <a:pPr marL="228600" indent="-228600">
              <a:buAutoNum type="arabicPeriod"/>
            </a:pPr>
            <a:r>
              <a:rPr lang="en-US" sz="1800" dirty="0">
                <a:latin typeface="Segoe UI" panose="020B0502040204020203" pitchFamily="34" charset="0"/>
                <a:cs typeface="Segoe UI" panose="020B0502040204020203" pitchFamily="34" charset="0"/>
              </a:rPr>
              <a:t>The access token is used to authenticate to the secured resource</a:t>
            </a:r>
          </a:p>
          <a:p>
            <a:pPr marL="228600" indent="-228600">
              <a:buAutoNum type="arabicPeriod"/>
            </a:pPr>
            <a:r>
              <a:rPr lang="en-US" sz="1800" dirty="0">
                <a:latin typeface="Segoe UI" panose="020B0502040204020203" pitchFamily="34" charset="0"/>
                <a:cs typeface="Segoe UI" panose="020B0502040204020203" pitchFamily="34" charset="0"/>
              </a:rPr>
              <a:t>Data from the secured resource is returned to the client application</a:t>
            </a:r>
          </a:p>
        </p:txBody>
      </p:sp>
      <p:grpSp>
        <p:nvGrpSpPr>
          <p:cNvPr id="4" name="Group 3" descr="The diagram depicts the client credentials grant flow in Azure AD.">
            <a:extLst>
              <a:ext uri="{FF2B5EF4-FFF2-40B4-BE49-F238E27FC236}">
                <a16:creationId xmlns:a16="http://schemas.microsoft.com/office/drawing/2014/main" id="{E2107782-AC3D-42DF-955E-4106BD85E610}"/>
              </a:ext>
            </a:extLst>
          </p:cNvPr>
          <p:cNvGrpSpPr/>
          <p:nvPr/>
        </p:nvGrpSpPr>
        <p:grpSpPr>
          <a:xfrm>
            <a:off x="781321" y="1435099"/>
            <a:ext cx="10629359" cy="3009897"/>
            <a:chOff x="781321" y="1435099"/>
            <a:chExt cx="10629359" cy="3009897"/>
          </a:xfrm>
        </p:grpSpPr>
        <p:sp>
          <p:nvSpPr>
            <p:cNvPr id="7" name="Rectangle 6">
              <a:extLst>
                <a:ext uri="{FF2B5EF4-FFF2-40B4-BE49-F238E27FC236}">
                  <a16:creationId xmlns:a16="http://schemas.microsoft.com/office/drawing/2014/main" id="{E2E1001D-DD22-4C47-A40F-4EBC49D654F5}"/>
                </a:ext>
              </a:extLst>
            </p:cNvPr>
            <p:cNvSpPr/>
            <p:nvPr/>
          </p:nvSpPr>
          <p:spPr bwMode="auto">
            <a:xfrm>
              <a:off x="9250680"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solidFill>
                    <a:schemeClr val="tx1"/>
                  </a:solidFill>
                  <a:latin typeface="+mj-lt"/>
                </a:rPr>
                <a:t>Resource Web API</a:t>
              </a:r>
            </a:p>
          </p:txBody>
        </p:sp>
        <p:cxnSp>
          <p:nvCxnSpPr>
            <p:cNvPr id="9" name="Straight Arrow Connector 8">
              <a:extLst>
                <a:ext uri="{FF2B5EF4-FFF2-40B4-BE49-F238E27FC236}">
                  <a16:creationId xmlns:a16="http://schemas.microsoft.com/office/drawing/2014/main" id="{00298851-ECB0-499F-A984-CD31FE4FFAEC}"/>
                </a:ext>
              </a:extLst>
            </p:cNvPr>
            <p:cNvCxnSpPr>
              <a:cxnSpLocks/>
            </p:cNvCxnSpPr>
            <p:nvPr/>
          </p:nvCxnSpPr>
          <p:spPr>
            <a:xfrm>
              <a:off x="2962275" y="2366010"/>
              <a:ext cx="3369307"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D93AE1-03A5-440F-9E13-7FFAE13251EA}"/>
                </a:ext>
              </a:extLst>
            </p:cNvPr>
            <p:cNvCxnSpPr>
              <a:cxnSpLocks/>
            </p:cNvCxnSpPr>
            <p:nvPr/>
          </p:nvCxnSpPr>
          <p:spPr>
            <a:xfrm flipH="1">
              <a:off x="2907030" y="3032760"/>
              <a:ext cx="351663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A7C490-EB69-4D93-BD22-B2EDA67E419B}"/>
                </a:ext>
              </a:extLst>
            </p:cNvPr>
            <p:cNvCxnSpPr>
              <a:cxnSpLocks/>
            </p:cNvCxnSpPr>
            <p:nvPr/>
          </p:nvCxnSpPr>
          <p:spPr>
            <a:xfrm>
              <a:off x="2907030" y="3649980"/>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C74D087-B88A-4E72-92F8-79FD02C1073D}"/>
                </a:ext>
              </a:extLst>
            </p:cNvPr>
            <p:cNvCxnSpPr>
              <a:cxnSpLocks/>
            </p:cNvCxnSpPr>
            <p:nvPr/>
          </p:nvCxnSpPr>
          <p:spPr>
            <a:xfrm flipH="1">
              <a:off x="2962275" y="4244975"/>
              <a:ext cx="6267450" cy="0"/>
            </a:xfrm>
            <a:prstGeom prst="straightConnector1">
              <a:avLst/>
            </a:prstGeom>
            <a:ln w="762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D1175E-A0B8-42A0-BDD9-DB841E4BA19A}"/>
                </a:ext>
              </a:extLst>
            </p:cNvPr>
            <p:cNvSpPr txBox="1"/>
            <p:nvPr/>
          </p:nvSpPr>
          <p:spPr>
            <a:xfrm>
              <a:off x="4814072" y="3258793"/>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sp>
          <p:nvSpPr>
            <p:cNvPr id="22" name="TextBox 21">
              <a:extLst>
                <a:ext uri="{FF2B5EF4-FFF2-40B4-BE49-F238E27FC236}">
                  <a16:creationId xmlns:a16="http://schemas.microsoft.com/office/drawing/2014/main" id="{0764823D-2EEE-4C08-88C2-ED05535113B7}"/>
                </a:ext>
              </a:extLst>
            </p:cNvPr>
            <p:cNvSpPr txBox="1"/>
            <p:nvPr/>
          </p:nvSpPr>
          <p:spPr>
            <a:xfrm>
              <a:off x="3704960" y="2605611"/>
              <a:ext cx="463653" cy="215444"/>
            </a:xfrm>
            <a:prstGeom prst="rect">
              <a:avLst/>
            </a:prstGeom>
            <a:noFill/>
          </p:spPr>
          <p:txBody>
            <a:bodyPr wrap="none" lIns="0" tIns="0" rIns="0" bIns="0" rtlCol="0">
              <a:spAutoFit/>
            </a:bodyPr>
            <a:lstStyle/>
            <a:p>
              <a:pPr algn="l"/>
              <a:r>
                <a:rPr lang="en-IN" sz="1400" dirty="0">
                  <a:gradFill>
                    <a:gsLst>
                      <a:gs pos="2917">
                        <a:schemeClr val="tx1"/>
                      </a:gs>
                      <a:gs pos="30000">
                        <a:schemeClr val="tx1"/>
                      </a:gs>
                    </a:gsLst>
                    <a:lin ang="5400000" scaled="0"/>
                  </a:gradFill>
                </a:rPr>
                <a:t>Token</a:t>
              </a:r>
            </a:p>
          </p:txBody>
        </p:sp>
        <p:pic>
          <p:nvPicPr>
            <p:cNvPr id="23" name="Graphic 22">
              <a:extLst>
                <a:ext uri="{FF2B5EF4-FFF2-40B4-BE49-F238E27FC236}">
                  <a16:creationId xmlns:a16="http://schemas.microsoft.com/office/drawing/2014/main" id="{EA2C9AFB-5632-4412-8073-DDAB95594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0134" y="2657779"/>
              <a:ext cx="1161092" cy="1161092"/>
            </a:xfrm>
            <a:prstGeom prst="rect">
              <a:avLst/>
            </a:prstGeom>
          </p:spPr>
        </p:pic>
        <p:sp>
          <p:nvSpPr>
            <p:cNvPr id="5" name="Rectangle 4">
              <a:extLst>
                <a:ext uri="{FF2B5EF4-FFF2-40B4-BE49-F238E27FC236}">
                  <a16:creationId xmlns:a16="http://schemas.microsoft.com/office/drawing/2014/main" id="{6865F21D-0654-4121-8B24-55B1424DD864}"/>
                </a:ext>
              </a:extLst>
            </p:cNvPr>
            <p:cNvSpPr/>
            <p:nvPr/>
          </p:nvSpPr>
          <p:spPr bwMode="auto">
            <a:xfrm>
              <a:off x="781321" y="1435099"/>
              <a:ext cx="2160000" cy="3009897"/>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Client Application</a:t>
              </a:r>
            </a:p>
          </p:txBody>
        </p:sp>
        <p:pic>
          <p:nvPicPr>
            <p:cNvPr id="26" name="Picture 25">
              <a:extLst>
                <a:ext uri="{FF2B5EF4-FFF2-40B4-BE49-F238E27FC236}">
                  <a16:creationId xmlns:a16="http://schemas.microsoft.com/office/drawing/2014/main" id="{64F53C42-54EB-4836-8387-F7E311A7C7C9}"/>
                </a:ext>
              </a:extLst>
            </p:cNvPr>
            <p:cNvPicPr>
              <a:picLocks noChangeAspect="1"/>
            </p:cNvPicPr>
            <p:nvPr/>
          </p:nvPicPr>
          <p:blipFill>
            <a:blip r:embed="rId6"/>
            <a:stretch>
              <a:fillRect/>
            </a:stretch>
          </p:blipFill>
          <p:spPr>
            <a:xfrm>
              <a:off x="1188756" y="2565760"/>
              <a:ext cx="1345131" cy="1345131"/>
            </a:xfrm>
            <a:prstGeom prst="rect">
              <a:avLst/>
            </a:prstGeom>
          </p:spPr>
        </p:pic>
        <p:pic>
          <p:nvPicPr>
            <p:cNvPr id="28" name="Picture 27">
              <a:extLst>
                <a:ext uri="{FF2B5EF4-FFF2-40B4-BE49-F238E27FC236}">
                  <a16:creationId xmlns:a16="http://schemas.microsoft.com/office/drawing/2014/main" id="{734F1F2B-6B98-4652-9F37-6B8FD9FA0D2C}"/>
                </a:ext>
              </a:extLst>
            </p:cNvPr>
            <p:cNvPicPr>
              <a:picLocks noChangeAspect="1"/>
            </p:cNvPicPr>
            <p:nvPr/>
          </p:nvPicPr>
          <p:blipFill>
            <a:blip r:embed="rId7"/>
            <a:stretch>
              <a:fillRect/>
            </a:stretch>
          </p:blipFill>
          <p:spPr>
            <a:xfrm>
              <a:off x="3289617" y="2537182"/>
              <a:ext cx="352303" cy="352303"/>
            </a:xfrm>
            <a:prstGeom prst="rect">
              <a:avLst/>
            </a:prstGeom>
          </p:spPr>
        </p:pic>
        <p:pic>
          <p:nvPicPr>
            <p:cNvPr id="29" name="Picture 28">
              <a:extLst>
                <a:ext uri="{FF2B5EF4-FFF2-40B4-BE49-F238E27FC236}">
                  <a16:creationId xmlns:a16="http://schemas.microsoft.com/office/drawing/2014/main" id="{248E590A-50D5-4E2A-9156-BAF46BAFC3DF}"/>
                </a:ext>
              </a:extLst>
            </p:cNvPr>
            <p:cNvPicPr>
              <a:picLocks noChangeAspect="1"/>
            </p:cNvPicPr>
            <p:nvPr/>
          </p:nvPicPr>
          <p:blipFill>
            <a:blip r:embed="rId7"/>
            <a:stretch>
              <a:fillRect/>
            </a:stretch>
          </p:blipFill>
          <p:spPr>
            <a:xfrm>
              <a:off x="4393746" y="3190364"/>
              <a:ext cx="352303" cy="352303"/>
            </a:xfrm>
            <a:prstGeom prst="rect">
              <a:avLst/>
            </a:prstGeom>
          </p:spPr>
        </p:pic>
        <p:sp>
          <p:nvSpPr>
            <p:cNvPr id="30" name="Oval 29">
              <a:extLst>
                <a:ext uri="{FF2B5EF4-FFF2-40B4-BE49-F238E27FC236}">
                  <a16:creationId xmlns:a16="http://schemas.microsoft.com/office/drawing/2014/main" id="{E5F4EF0D-B68B-4AE9-BECE-7402E6AADBDE}"/>
                </a:ext>
              </a:extLst>
            </p:cNvPr>
            <p:cNvSpPr/>
            <p:nvPr/>
          </p:nvSpPr>
          <p:spPr bwMode="auto">
            <a:xfrm>
              <a:off x="4395575" y="1707550"/>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1</a:t>
              </a:r>
            </a:p>
          </p:txBody>
        </p:sp>
        <p:sp>
          <p:nvSpPr>
            <p:cNvPr id="31" name="Oval 30">
              <a:extLst>
                <a:ext uri="{FF2B5EF4-FFF2-40B4-BE49-F238E27FC236}">
                  <a16:creationId xmlns:a16="http://schemas.microsoft.com/office/drawing/2014/main" id="{0AC01627-183D-4B6D-A800-A017029021D8}"/>
                </a:ext>
              </a:extLst>
            </p:cNvPr>
            <p:cNvSpPr/>
            <p:nvPr/>
          </p:nvSpPr>
          <p:spPr bwMode="auto">
            <a:xfrm>
              <a:off x="4395575" y="252392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2</a:t>
              </a:r>
            </a:p>
          </p:txBody>
        </p:sp>
        <p:sp>
          <p:nvSpPr>
            <p:cNvPr id="32" name="Oval 31">
              <a:extLst>
                <a:ext uri="{FF2B5EF4-FFF2-40B4-BE49-F238E27FC236}">
                  <a16:creationId xmlns:a16="http://schemas.microsoft.com/office/drawing/2014/main" id="{A58D1958-BAAD-482F-853F-42387354EE4C}"/>
                </a:ext>
              </a:extLst>
            </p:cNvPr>
            <p:cNvSpPr/>
            <p:nvPr/>
          </p:nvSpPr>
          <p:spPr bwMode="auto">
            <a:xfrm>
              <a:off x="5509499" y="3191055"/>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3</a:t>
              </a:r>
            </a:p>
          </p:txBody>
        </p:sp>
        <p:sp>
          <p:nvSpPr>
            <p:cNvPr id="33" name="Oval 32">
              <a:extLst>
                <a:ext uri="{FF2B5EF4-FFF2-40B4-BE49-F238E27FC236}">
                  <a16:creationId xmlns:a16="http://schemas.microsoft.com/office/drawing/2014/main" id="{89477DB9-34DA-4B00-90E6-003795B9FCC2}"/>
                </a:ext>
              </a:extLst>
            </p:cNvPr>
            <p:cNvSpPr/>
            <p:nvPr/>
          </p:nvSpPr>
          <p:spPr bwMode="auto">
            <a:xfrm>
              <a:off x="6463208" y="3763787"/>
              <a:ext cx="350920" cy="35092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gradFill>
                    <a:gsLst>
                      <a:gs pos="0">
                        <a:srgbClr val="FFFFFF"/>
                      </a:gs>
                      <a:gs pos="100000">
                        <a:srgbClr val="FFFFFF"/>
                      </a:gs>
                    </a:gsLst>
                    <a:lin ang="5400000" scaled="0"/>
                  </a:gradFill>
                  <a:latin typeface="+mj-lt"/>
                  <a:ea typeface="Segoe UI" pitchFamily="34" charset="0"/>
                  <a:cs typeface="Segoe UI" pitchFamily="34" charset="0"/>
                </a:rPr>
                <a:t>4</a:t>
              </a:r>
            </a:p>
          </p:txBody>
        </p:sp>
        <p:sp>
          <p:nvSpPr>
            <p:cNvPr id="6" name="Rectangle 5">
              <a:extLst>
                <a:ext uri="{FF2B5EF4-FFF2-40B4-BE49-F238E27FC236}">
                  <a16:creationId xmlns:a16="http://schemas.microsoft.com/office/drawing/2014/main" id="{C8BF0D79-588F-48D5-99B2-2345C988C359}"/>
                </a:ext>
              </a:extLst>
            </p:cNvPr>
            <p:cNvSpPr/>
            <p:nvPr/>
          </p:nvSpPr>
          <p:spPr bwMode="auto">
            <a:xfrm>
              <a:off x="6331582" y="1435100"/>
              <a:ext cx="1652545" cy="1993900"/>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800" dirty="0">
                  <a:gradFill>
                    <a:gsLst>
                      <a:gs pos="2917">
                        <a:schemeClr val="tx1"/>
                      </a:gs>
                      <a:gs pos="30000">
                        <a:schemeClr val="tx1"/>
                      </a:gs>
                    </a:gsLst>
                    <a:lin ang="5400000" scaled="0"/>
                  </a:gradFill>
                  <a:latin typeface="+mj-lt"/>
                </a:rPr>
                <a:t>Azure AD</a:t>
              </a:r>
            </a:p>
          </p:txBody>
        </p:sp>
        <p:pic>
          <p:nvPicPr>
            <p:cNvPr id="24" name="Graphic 23">
              <a:extLst>
                <a:ext uri="{FF2B5EF4-FFF2-40B4-BE49-F238E27FC236}">
                  <a16:creationId xmlns:a16="http://schemas.microsoft.com/office/drawing/2014/main" id="{FEB67C3C-3A71-4CC4-9888-0D8A9F567A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9137" y="2042608"/>
              <a:ext cx="1184870" cy="1184870"/>
            </a:xfrm>
            <a:prstGeom prst="rect">
              <a:avLst/>
            </a:prstGeom>
          </p:spPr>
        </p:pic>
      </p:grpSp>
    </p:spTree>
    <p:custDataLst>
      <p:tags r:id="rId1"/>
    </p:custDataLst>
    <p:extLst>
      <p:ext uri="{BB962C8B-B14F-4D97-AF65-F5344CB8AC3E}">
        <p14:creationId xmlns:p14="http://schemas.microsoft.com/office/powerpoint/2010/main" val="16538572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7742-285F-4A86-B0A2-180FFBEFDFCC}"/>
              </a:ext>
            </a:extLst>
          </p:cNvPr>
          <p:cNvSpPr>
            <a:spLocks noGrp="1"/>
          </p:cNvSpPr>
          <p:nvPr>
            <p:ph type="title"/>
          </p:nvPr>
        </p:nvSpPr>
        <p:spPr/>
        <p:txBody>
          <a:bodyPr/>
          <a:lstStyle/>
          <a:p>
            <a:r>
              <a:rPr lang="en-US" dirty="0"/>
              <a:t>Common authentication flows</a:t>
            </a:r>
          </a:p>
        </p:txBody>
      </p:sp>
      <p:sp>
        <p:nvSpPr>
          <p:cNvPr id="3" name="Text Placeholder 2">
            <a:extLst>
              <a:ext uri="{FF2B5EF4-FFF2-40B4-BE49-F238E27FC236}">
                <a16:creationId xmlns:a16="http://schemas.microsoft.com/office/drawing/2014/main" id="{B6525423-74C7-42E4-A899-9DCAC6E7303F}"/>
              </a:ext>
            </a:extLst>
          </p:cNvPr>
          <p:cNvSpPr>
            <a:spLocks noGrp="1"/>
          </p:cNvSpPr>
          <p:nvPr>
            <p:ph type="body" sz="quarter" idx="10"/>
          </p:nvPr>
        </p:nvSpPr>
        <p:spPr>
          <a:xfrm>
            <a:off x="584200" y="1435497"/>
            <a:ext cx="11018520" cy="3459409"/>
          </a:xfrm>
        </p:spPr>
        <p:txBody>
          <a:bodyPr/>
          <a:lstStyle/>
          <a:p>
            <a:r>
              <a:rPr lang="en-US" dirty="0"/>
              <a:t>Interactive:</a:t>
            </a:r>
          </a:p>
          <a:p>
            <a:pPr lvl="1"/>
            <a:r>
              <a:rPr lang="en-US" dirty="0"/>
              <a:t>User authenticates by using a web browser</a:t>
            </a:r>
          </a:p>
          <a:p>
            <a:r>
              <a:rPr lang="en-US" dirty="0"/>
              <a:t>On-Behalf-Of:</a:t>
            </a:r>
          </a:p>
          <a:p>
            <a:pPr lvl="1"/>
            <a:r>
              <a:rPr lang="en-US" dirty="0"/>
              <a:t>Application authenticates on behalf of a user</a:t>
            </a:r>
          </a:p>
          <a:p>
            <a:r>
              <a:rPr lang="en-US" dirty="0"/>
              <a:t>Client credentials:</a:t>
            </a:r>
          </a:p>
          <a:p>
            <a:pPr lvl="1"/>
            <a:r>
              <a:rPr lang="en-US" dirty="0"/>
              <a:t>Application authenticates by using pre-generated credentials</a:t>
            </a:r>
          </a:p>
          <a:p>
            <a:r>
              <a:rPr lang="en-US" dirty="0"/>
              <a:t>Device code:</a:t>
            </a:r>
          </a:p>
          <a:p>
            <a:pPr lvl="1"/>
            <a:r>
              <a:rPr lang="en-US" dirty="0"/>
              <a:t>User authenticates on another device</a:t>
            </a:r>
          </a:p>
        </p:txBody>
      </p:sp>
    </p:spTree>
    <p:custDataLst>
      <p:tags r:id="rId1"/>
    </p:custDataLst>
    <p:extLst>
      <p:ext uri="{BB962C8B-B14F-4D97-AF65-F5344CB8AC3E}">
        <p14:creationId xmlns:p14="http://schemas.microsoft.com/office/powerpoint/2010/main" val="42212183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F667-D473-4BB9-A592-D82C3F82EC1F}"/>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B206E19C-33AE-4F49-9E3A-F11C569D1CFE}"/>
              </a:ext>
            </a:extLst>
          </p:cNvPr>
          <p:cNvSpPr>
            <a:spLocks noGrp="1"/>
          </p:cNvSpPr>
          <p:nvPr>
            <p:ph type="body" sz="quarter" idx="12"/>
          </p:nvPr>
        </p:nvSpPr>
        <p:spPr>
          <a:xfrm>
            <a:off x="584200" y="3962400"/>
            <a:ext cx="9144000" cy="1231106"/>
          </a:xfrm>
        </p:spPr>
        <p:txBody>
          <a:bodyPr/>
          <a:lstStyle/>
          <a:p>
            <a:pPr marL="342900" indent="-342900">
              <a:buFont typeface="Arial" panose="020B0604020202020204" pitchFamily="34" charset="0"/>
              <a:buChar char="•"/>
            </a:pPr>
            <a:r>
              <a:rPr lang="en-US" dirty="0"/>
              <a:t>Microsoft identity platform</a:t>
            </a:r>
          </a:p>
          <a:p>
            <a:pPr marL="342900" indent="-342900">
              <a:buFont typeface="Arial" panose="020B0604020202020204" pitchFamily="34" charset="0"/>
              <a:buChar char="•"/>
            </a:pPr>
            <a:r>
              <a:rPr lang="en-US" dirty="0"/>
              <a:t>Microsoft Authentication Library (MSAL)</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Authorizing data operations in Azure Storage</a:t>
            </a:r>
          </a:p>
        </p:txBody>
      </p:sp>
    </p:spTree>
    <p:custDataLst>
      <p:tags r:id="rId1"/>
    </p:custDataLst>
    <p:extLst>
      <p:ext uri="{BB962C8B-B14F-4D97-AF65-F5344CB8AC3E}">
        <p14:creationId xmlns:p14="http://schemas.microsoft.com/office/powerpoint/2010/main" val="2863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4F8B-0DDA-4523-9A8B-4DEFEC4704EC}"/>
              </a:ext>
            </a:extLst>
          </p:cNvPr>
          <p:cNvSpPr>
            <a:spLocks noGrp="1"/>
          </p:cNvSpPr>
          <p:nvPr>
            <p:ph type="title"/>
          </p:nvPr>
        </p:nvSpPr>
        <p:spPr/>
        <p:txBody>
          <a:bodyPr/>
          <a:lstStyle/>
          <a:p>
            <a:r>
              <a:rPr lang="en-US" dirty="0"/>
              <a:t>Interactive authentication flow</a:t>
            </a:r>
          </a:p>
        </p:txBody>
      </p:sp>
      <p:sp>
        <p:nvSpPr>
          <p:cNvPr id="3" name="Text Placeholder 2">
            <a:extLst>
              <a:ext uri="{FF2B5EF4-FFF2-40B4-BE49-F238E27FC236}">
                <a16:creationId xmlns:a16="http://schemas.microsoft.com/office/drawing/2014/main" id="{F355C204-17CB-4D1C-80F8-C9A3F8D5DB31}"/>
              </a:ext>
            </a:extLst>
          </p:cNvPr>
          <p:cNvSpPr>
            <a:spLocks noGrp="1"/>
          </p:cNvSpPr>
          <p:nvPr>
            <p:ph type="body" sz="quarter" idx="10"/>
          </p:nvPr>
        </p:nvSpPr>
        <p:spPr>
          <a:xfrm>
            <a:off x="586390" y="1447526"/>
            <a:ext cx="11018520" cy="430887"/>
          </a:xfrm>
        </p:spPr>
        <p:txBody>
          <a:bodyPr anchor="ctr"/>
          <a:lstStyle/>
          <a:p>
            <a:pPr marL="0" indent="0" algn="ctr">
              <a:buNone/>
            </a:pPr>
            <a:r>
              <a:rPr lang="en-US" dirty="0"/>
              <a:t>User authenticates by using a web browser</a:t>
            </a:r>
          </a:p>
        </p:txBody>
      </p:sp>
      <p:grpSp>
        <p:nvGrpSpPr>
          <p:cNvPr id="21" name="Group 20" descr="Illustration of how an application can open a browser window, sign in the user, and then reuse the token directly with Microsoft Graph.">
            <a:extLst>
              <a:ext uri="{FF2B5EF4-FFF2-40B4-BE49-F238E27FC236}">
                <a16:creationId xmlns:a16="http://schemas.microsoft.com/office/drawing/2014/main" id="{98734709-734E-4911-9736-69DC78482B1B}"/>
              </a:ext>
            </a:extLst>
          </p:cNvPr>
          <p:cNvGrpSpPr/>
          <p:nvPr/>
        </p:nvGrpSpPr>
        <p:grpSpPr>
          <a:xfrm>
            <a:off x="1194170" y="2913433"/>
            <a:ext cx="9838819" cy="3487367"/>
            <a:chOff x="1194170" y="2913433"/>
            <a:chExt cx="9838819" cy="3487367"/>
          </a:xfrm>
        </p:grpSpPr>
        <p:pic>
          <p:nvPicPr>
            <p:cNvPr id="5" name="Application">
              <a:extLst>
                <a:ext uri="{FF2B5EF4-FFF2-40B4-BE49-F238E27FC236}">
                  <a16:creationId xmlns:a16="http://schemas.microsoft.com/office/drawing/2014/main" id="{F38E2764-9C31-4874-8D69-4CDCD6D1B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10" name="TextBox 9">
              <a:extLst>
                <a:ext uri="{FF2B5EF4-FFF2-40B4-BE49-F238E27FC236}">
                  <a16:creationId xmlns:a16="http://schemas.microsoft.com/office/drawing/2014/main" id="{05D24DA2-E315-43C8-B132-393124D166D9}"/>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4" name="Arrow 1">
              <a:extLst>
                <a:ext uri="{FF2B5EF4-FFF2-40B4-BE49-F238E27FC236}">
                  <a16:creationId xmlns:a16="http://schemas.microsoft.com/office/drawing/2014/main" id="{F64DB127-1C38-4A68-952A-14311CCE6CB4}"/>
                </a:ext>
              </a:extLst>
            </p:cNvPr>
            <p:cNvCxnSpPr>
              <a:stCxn id="5" idx="3"/>
              <a:endCxn id="7"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Step 1">
              <a:extLst>
                <a:ext uri="{FF2B5EF4-FFF2-40B4-BE49-F238E27FC236}">
                  <a16:creationId xmlns:a16="http://schemas.microsoft.com/office/drawing/2014/main" id="{40628C93-8F70-4669-8DDB-56429A5D5283}"/>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7" name="Azure AD">
              <a:extLst>
                <a:ext uri="{FF2B5EF4-FFF2-40B4-BE49-F238E27FC236}">
                  <a16:creationId xmlns:a16="http://schemas.microsoft.com/office/drawing/2014/main" id="{14CA2688-35E6-449F-8C62-E261E2DA0C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11" name="TextBox 10">
              <a:extLst>
                <a:ext uri="{FF2B5EF4-FFF2-40B4-BE49-F238E27FC236}">
                  <a16:creationId xmlns:a16="http://schemas.microsoft.com/office/drawing/2014/main" id="{DECB85BB-45B2-44B5-A1C0-E3A66357F00A}"/>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5" name="Arrow 2">
              <a:extLst>
                <a:ext uri="{FF2B5EF4-FFF2-40B4-BE49-F238E27FC236}">
                  <a16:creationId xmlns:a16="http://schemas.microsoft.com/office/drawing/2014/main" id="{7933A431-9E07-4D36-9498-42DE9A7BABCC}"/>
                </a:ext>
              </a:extLst>
            </p:cNvPr>
            <p:cNvCxnSpPr>
              <a:cxnSpLocks/>
              <a:stCxn id="5" idx="3"/>
              <a:endCxn id="9" idx="0"/>
            </p:cNvCxnSpPr>
            <p:nvPr/>
          </p:nvCxnSpPr>
          <p:spPr>
            <a:xfrm>
              <a:off x="2672775" y="3370634"/>
              <a:ext cx="3422875" cy="1685152"/>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 name="Step 2">
              <a:extLst>
                <a:ext uri="{FF2B5EF4-FFF2-40B4-BE49-F238E27FC236}">
                  <a16:creationId xmlns:a16="http://schemas.microsoft.com/office/drawing/2014/main" id="{C811B026-07FA-414C-BC82-4F93FA581B50}"/>
                </a:ext>
              </a:extLst>
            </p:cNvPr>
            <p:cNvSpPr/>
            <p:nvPr/>
          </p:nvSpPr>
          <p:spPr bwMode="auto">
            <a:xfrm>
              <a:off x="4863575" y="3660652"/>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9" name="Microsoft Graph">
              <a:extLst>
                <a:ext uri="{FF2B5EF4-FFF2-40B4-BE49-F238E27FC236}">
                  <a16:creationId xmlns:a16="http://schemas.microsoft.com/office/drawing/2014/main" id="{2A99F0B7-6CE6-4620-B426-617663DF84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450" y="5055786"/>
              <a:ext cx="914400" cy="871870"/>
            </a:xfrm>
            <a:prstGeom prst="rect">
              <a:avLst/>
            </a:prstGeom>
          </p:spPr>
        </p:pic>
        <p:sp>
          <p:nvSpPr>
            <p:cNvPr id="12" name="TextBox 11">
              <a:extLst>
                <a:ext uri="{FF2B5EF4-FFF2-40B4-BE49-F238E27FC236}">
                  <a16:creationId xmlns:a16="http://schemas.microsoft.com/office/drawing/2014/main" id="{8C3B45DC-C588-4929-BBCD-E4ACE4C66BE2}"/>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6203976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E791-9A36-4561-958C-E1B6BF413B0D}"/>
              </a:ext>
            </a:extLst>
          </p:cNvPr>
          <p:cNvSpPr>
            <a:spLocks noGrp="1"/>
          </p:cNvSpPr>
          <p:nvPr>
            <p:ph type="title"/>
          </p:nvPr>
        </p:nvSpPr>
        <p:spPr/>
        <p:txBody>
          <a:bodyPr/>
          <a:lstStyle/>
          <a:p>
            <a:r>
              <a:rPr lang="en-US" dirty="0"/>
              <a:t>On-Behalf-Of authentication flow</a:t>
            </a:r>
          </a:p>
        </p:txBody>
      </p:sp>
      <p:sp>
        <p:nvSpPr>
          <p:cNvPr id="3" name="Text Placeholder 2">
            <a:extLst>
              <a:ext uri="{FF2B5EF4-FFF2-40B4-BE49-F238E27FC236}">
                <a16:creationId xmlns:a16="http://schemas.microsoft.com/office/drawing/2014/main" id="{B204E898-0A19-4AFB-B919-79D36D17DF9F}"/>
              </a:ext>
            </a:extLst>
          </p:cNvPr>
          <p:cNvSpPr>
            <a:spLocks noGrp="1"/>
          </p:cNvSpPr>
          <p:nvPr>
            <p:ph type="body" sz="quarter" idx="10"/>
          </p:nvPr>
        </p:nvSpPr>
        <p:spPr>
          <a:xfrm>
            <a:off x="586390" y="1447525"/>
            <a:ext cx="11018520" cy="430887"/>
          </a:xfrm>
        </p:spPr>
        <p:txBody>
          <a:bodyPr anchor="ctr"/>
          <a:lstStyle/>
          <a:p>
            <a:pPr algn="ctr"/>
            <a:r>
              <a:rPr lang="en-US" dirty="0"/>
              <a:t>Application authenticates on behalf of a user</a:t>
            </a:r>
          </a:p>
        </p:txBody>
      </p:sp>
      <p:grpSp>
        <p:nvGrpSpPr>
          <p:cNvPr id="22" name="Group 21" descr="Illustration of how different tiers of an application can reuse tokens on behalf of the originating user.">
            <a:extLst>
              <a:ext uri="{FF2B5EF4-FFF2-40B4-BE49-F238E27FC236}">
                <a16:creationId xmlns:a16="http://schemas.microsoft.com/office/drawing/2014/main" id="{53600710-2DD1-4AE9-A964-6E123FFA068C}"/>
              </a:ext>
            </a:extLst>
          </p:cNvPr>
          <p:cNvGrpSpPr/>
          <p:nvPr/>
        </p:nvGrpSpPr>
        <p:grpSpPr>
          <a:xfrm>
            <a:off x="1194170" y="2913433"/>
            <a:ext cx="9838819" cy="3487367"/>
            <a:chOff x="1194170" y="2913433"/>
            <a:chExt cx="9838819" cy="3487367"/>
          </a:xfrm>
        </p:grpSpPr>
        <p:pic>
          <p:nvPicPr>
            <p:cNvPr id="4" name="Application">
              <a:extLst>
                <a:ext uri="{FF2B5EF4-FFF2-40B4-BE49-F238E27FC236}">
                  <a16:creationId xmlns:a16="http://schemas.microsoft.com/office/drawing/2014/main" id="{067331BB-43C7-4C43-8C9E-014CCB84C6D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F0CFD8EF-79F8-4BB6-A347-E72170CCC5EE}"/>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0" name="Arrow 1">
              <a:extLst>
                <a:ext uri="{FF2B5EF4-FFF2-40B4-BE49-F238E27FC236}">
                  <a16:creationId xmlns:a16="http://schemas.microsoft.com/office/drawing/2014/main" id="{0AE52743-805A-402F-A81A-3E2E568C3DD8}"/>
                </a:ext>
              </a:extLst>
            </p:cNvPr>
            <p:cNvCxnSpPr>
              <a:stCxn id="4" idx="3"/>
              <a:endCxn id="5" idx="1"/>
            </p:cNvCxnSpPr>
            <p:nvPr/>
          </p:nvCxnSpPr>
          <p:spPr>
            <a:xfrm flipV="1">
              <a:off x="2672775" y="3370633"/>
              <a:ext cx="6881610" cy="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1">
              <a:extLst>
                <a:ext uri="{FF2B5EF4-FFF2-40B4-BE49-F238E27FC236}">
                  <a16:creationId xmlns:a16="http://schemas.microsoft.com/office/drawing/2014/main" id="{88DB0A00-AE28-49B8-A1C1-4A31AFA347B1}"/>
                </a:ext>
              </a:extLst>
            </p:cNvPr>
            <p:cNvSpPr/>
            <p:nvPr/>
          </p:nvSpPr>
          <p:spPr bwMode="auto">
            <a:xfrm>
              <a:off x="5674310"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726B1FE1-96BC-47EC-ACA3-B7D4A26BB2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679AAC4E-BE1A-48EB-94F7-0DBE11CF2FC0}"/>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11" name="Arrow 2">
              <a:extLst>
                <a:ext uri="{FF2B5EF4-FFF2-40B4-BE49-F238E27FC236}">
                  <a16:creationId xmlns:a16="http://schemas.microsoft.com/office/drawing/2014/main" id="{E79FE833-C0EC-4834-9FE5-6A358E25EE76}"/>
                </a:ext>
              </a:extLst>
            </p:cNvPr>
            <p:cNvCxnSpPr>
              <a:cxnSpLocks/>
              <a:stCxn id="4" idx="3"/>
              <a:endCxn id="15" idx="0"/>
            </p:cNvCxnSpPr>
            <p:nvPr/>
          </p:nvCxnSpPr>
          <p:spPr>
            <a:xfrm>
              <a:off x="2672775" y="3370634"/>
              <a:ext cx="1226359" cy="1206687"/>
            </a:xfrm>
            <a:prstGeom prst="curvedConnector2">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2">
              <a:extLst>
                <a:ext uri="{FF2B5EF4-FFF2-40B4-BE49-F238E27FC236}">
                  <a16:creationId xmlns:a16="http://schemas.microsoft.com/office/drawing/2014/main" id="{767EC063-F341-4538-B877-4F6AEB7FDE66}"/>
                </a:ext>
              </a:extLst>
            </p:cNvPr>
            <p:cNvSpPr/>
            <p:nvPr/>
          </p:nvSpPr>
          <p:spPr bwMode="auto">
            <a:xfrm>
              <a:off x="3358575" y="356168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15" name="Service">
              <a:extLst>
                <a:ext uri="{FF2B5EF4-FFF2-40B4-BE49-F238E27FC236}">
                  <a16:creationId xmlns:a16="http://schemas.microsoft.com/office/drawing/2014/main" id="{3C22E64F-9CF6-4677-B1EC-DEFE83CC0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2655" y="4577321"/>
              <a:ext cx="512958" cy="914400"/>
            </a:xfrm>
            <a:prstGeom prst="rect">
              <a:avLst/>
            </a:prstGeom>
          </p:spPr>
        </p:pic>
        <p:sp>
          <p:nvSpPr>
            <p:cNvPr id="16" name="TextBox 15">
              <a:extLst>
                <a:ext uri="{FF2B5EF4-FFF2-40B4-BE49-F238E27FC236}">
                  <a16:creationId xmlns:a16="http://schemas.microsoft.com/office/drawing/2014/main" id="{1F7003EA-32C1-4336-80BE-1923DD6978DC}"/>
                </a:ext>
              </a:extLst>
            </p:cNvPr>
            <p:cNvSpPr txBox="1"/>
            <p:nvPr/>
          </p:nvSpPr>
          <p:spPr>
            <a:xfrm>
              <a:off x="2877729" y="569419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Service</a:t>
              </a:r>
            </a:p>
          </p:txBody>
        </p:sp>
        <p:cxnSp>
          <p:nvCxnSpPr>
            <p:cNvPr id="18" name="Arrow 3">
              <a:extLst>
                <a:ext uri="{FF2B5EF4-FFF2-40B4-BE49-F238E27FC236}">
                  <a16:creationId xmlns:a16="http://schemas.microsoft.com/office/drawing/2014/main" id="{BFFD8007-0FF0-44D4-85A6-2353C72FB9F4}"/>
                </a:ext>
              </a:extLst>
            </p:cNvPr>
            <p:cNvCxnSpPr>
              <a:cxnSpLocks/>
              <a:stCxn id="15" idx="3"/>
              <a:endCxn id="6" idx="1"/>
            </p:cNvCxnSpPr>
            <p:nvPr/>
          </p:nvCxnSpPr>
          <p:spPr>
            <a:xfrm>
              <a:off x="4155613" y="5034521"/>
              <a:ext cx="1482837" cy="457200"/>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Step 3">
              <a:extLst>
                <a:ext uri="{FF2B5EF4-FFF2-40B4-BE49-F238E27FC236}">
                  <a16:creationId xmlns:a16="http://schemas.microsoft.com/office/drawing/2014/main" id="{14CB022B-83E7-4FE7-B77D-31CE66899148}"/>
                </a:ext>
              </a:extLst>
            </p:cNvPr>
            <p:cNvSpPr/>
            <p:nvPr/>
          </p:nvSpPr>
          <p:spPr bwMode="auto">
            <a:xfrm>
              <a:off x="4644925" y="502388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584BCE58-B202-46DF-BB3B-502266017A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C0D64D09-3AA4-4404-A81B-3F62F4A25EB5}"/>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cxnSp>
          <p:nvCxnSpPr>
            <p:cNvPr id="19" name="Arrow 1">
              <a:extLst>
                <a:ext uri="{FF2B5EF4-FFF2-40B4-BE49-F238E27FC236}">
                  <a16:creationId xmlns:a16="http://schemas.microsoft.com/office/drawing/2014/main" id="{DA6479D0-80E1-4C5D-8F68-6F97025F5A63}"/>
                </a:ext>
              </a:extLst>
            </p:cNvPr>
            <p:cNvCxnSpPr>
              <a:cxnSpLocks/>
            </p:cNvCxnSpPr>
            <p:nvPr/>
          </p:nvCxnSpPr>
          <p:spPr>
            <a:xfrm flipV="1">
              <a:off x="4151379" y="3764600"/>
              <a:ext cx="5513126" cy="1067447"/>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Step 3">
              <a:extLst>
                <a:ext uri="{FF2B5EF4-FFF2-40B4-BE49-F238E27FC236}">
                  <a16:creationId xmlns:a16="http://schemas.microsoft.com/office/drawing/2014/main" id="{58584F9A-5186-40BF-A4A7-CE47C53533A2}"/>
                </a:ext>
              </a:extLst>
            </p:cNvPr>
            <p:cNvSpPr/>
            <p:nvPr/>
          </p:nvSpPr>
          <p:spPr bwMode="auto">
            <a:xfrm>
              <a:off x="5819688" y="426150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grpSp>
    </p:spTree>
    <p:custDataLst>
      <p:tags r:id="rId1"/>
    </p:custDataLst>
    <p:extLst>
      <p:ext uri="{BB962C8B-B14F-4D97-AF65-F5344CB8AC3E}">
        <p14:creationId xmlns:p14="http://schemas.microsoft.com/office/powerpoint/2010/main" val="10004990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DF00-4E67-44A1-9553-68C68F84230A}"/>
              </a:ext>
            </a:extLst>
          </p:cNvPr>
          <p:cNvSpPr>
            <a:spLocks noGrp="1"/>
          </p:cNvSpPr>
          <p:nvPr>
            <p:ph type="title"/>
          </p:nvPr>
        </p:nvSpPr>
        <p:spPr/>
        <p:txBody>
          <a:bodyPr/>
          <a:lstStyle/>
          <a:p>
            <a:r>
              <a:rPr lang="en-US" dirty="0"/>
              <a:t>Client credentials authentication flow</a:t>
            </a:r>
          </a:p>
        </p:txBody>
      </p:sp>
      <p:sp>
        <p:nvSpPr>
          <p:cNvPr id="3" name="Text Placeholder 2">
            <a:extLst>
              <a:ext uri="{FF2B5EF4-FFF2-40B4-BE49-F238E27FC236}">
                <a16:creationId xmlns:a16="http://schemas.microsoft.com/office/drawing/2014/main" id="{79B328DC-74B6-4473-B43C-56D77BABADB2}"/>
              </a:ext>
            </a:extLst>
          </p:cNvPr>
          <p:cNvSpPr>
            <a:spLocks noGrp="1"/>
          </p:cNvSpPr>
          <p:nvPr>
            <p:ph type="body" sz="quarter" idx="10"/>
          </p:nvPr>
        </p:nvSpPr>
        <p:spPr>
          <a:xfrm>
            <a:off x="586390" y="1434369"/>
            <a:ext cx="11018520" cy="430887"/>
          </a:xfrm>
        </p:spPr>
        <p:txBody>
          <a:bodyPr anchor="ctr"/>
          <a:lstStyle/>
          <a:p>
            <a:pPr algn="ctr"/>
            <a:r>
              <a:rPr lang="en-US" dirty="0"/>
              <a:t>Application authenticates by using pre-generated credentials</a:t>
            </a:r>
          </a:p>
        </p:txBody>
      </p:sp>
      <p:grpSp>
        <p:nvGrpSpPr>
          <p:cNvPr id="30" name="Group 29" descr="Illustration of how an Azure AD administrator can get secret credentials ahead of time that an application can use to query Microsoft Graph directly.">
            <a:extLst>
              <a:ext uri="{FF2B5EF4-FFF2-40B4-BE49-F238E27FC236}">
                <a16:creationId xmlns:a16="http://schemas.microsoft.com/office/drawing/2014/main" id="{5D49D9D5-9A32-4BF3-88F6-95A2C169F20E}"/>
              </a:ext>
            </a:extLst>
          </p:cNvPr>
          <p:cNvGrpSpPr/>
          <p:nvPr/>
        </p:nvGrpSpPr>
        <p:grpSpPr>
          <a:xfrm>
            <a:off x="1194170" y="2913433"/>
            <a:ext cx="9838819" cy="3487367"/>
            <a:chOff x="1194170" y="2913433"/>
            <a:chExt cx="9838819" cy="3487367"/>
          </a:xfrm>
        </p:grpSpPr>
        <p:pic>
          <p:nvPicPr>
            <p:cNvPr id="19" name="Admin">
              <a:extLst>
                <a:ext uri="{FF2B5EF4-FFF2-40B4-BE49-F238E27FC236}">
                  <a16:creationId xmlns:a16="http://schemas.microsoft.com/office/drawing/2014/main" id="{1E40F2E3-4C33-4FB3-BC29-9700CCA4C3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43589" y="3790284"/>
              <a:ext cx="869798" cy="914400"/>
            </a:xfrm>
            <a:prstGeom prst="rect">
              <a:avLst/>
            </a:prstGeom>
          </p:spPr>
        </p:pic>
        <p:sp>
          <p:nvSpPr>
            <p:cNvPr id="20" name="TextBox 19">
              <a:extLst>
                <a:ext uri="{FF2B5EF4-FFF2-40B4-BE49-F238E27FC236}">
                  <a16:creationId xmlns:a16="http://schemas.microsoft.com/office/drawing/2014/main" id="{68AE00C0-FDB9-4E44-8677-A73EC0AA4046}"/>
                </a:ext>
              </a:extLst>
            </p:cNvPr>
            <p:cNvSpPr txBox="1"/>
            <p:nvPr/>
          </p:nvSpPr>
          <p:spPr>
            <a:xfrm>
              <a:off x="6552850" y="484878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Admin</a:t>
              </a:r>
            </a:p>
          </p:txBody>
        </p:sp>
        <p:cxnSp>
          <p:nvCxnSpPr>
            <p:cNvPr id="10" name="Arrow 1">
              <a:extLst>
                <a:ext uri="{FF2B5EF4-FFF2-40B4-BE49-F238E27FC236}">
                  <a16:creationId xmlns:a16="http://schemas.microsoft.com/office/drawing/2014/main" id="{D61847E5-287E-4E69-ADB1-20FE1C923918}"/>
                </a:ext>
              </a:extLst>
            </p:cNvPr>
            <p:cNvCxnSpPr>
              <a:cxnSpLocks/>
              <a:stCxn id="19" idx="3"/>
              <a:endCxn id="5" idx="1"/>
            </p:cNvCxnSpPr>
            <p:nvPr/>
          </p:nvCxnSpPr>
          <p:spPr>
            <a:xfrm flipV="1">
              <a:off x="8013387" y="3370633"/>
              <a:ext cx="1540998" cy="876851"/>
            </a:xfrm>
            <a:prstGeom prst="straightConnector1">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2" name="Step 1">
              <a:extLst>
                <a:ext uri="{FF2B5EF4-FFF2-40B4-BE49-F238E27FC236}">
                  <a16:creationId xmlns:a16="http://schemas.microsoft.com/office/drawing/2014/main" id="{A248F3FD-D974-4446-8121-1F4FFAC3EEBE}"/>
                </a:ext>
              </a:extLst>
            </p:cNvPr>
            <p:cNvSpPr/>
            <p:nvPr/>
          </p:nvSpPr>
          <p:spPr bwMode="auto">
            <a:xfrm>
              <a:off x="8555286" y="35779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5" name="Azure AD">
              <a:extLst>
                <a:ext uri="{FF2B5EF4-FFF2-40B4-BE49-F238E27FC236}">
                  <a16:creationId xmlns:a16="http://schemas.microsoft.com/office/drawing/2014/main" id="{A0EE5F0B-1D4B-4E6D-BADD-2F3781D4C6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B2ACEE89-C9CC-4A57-9DFA-8153C2023CF5}"/>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3" name="Arrow 2">
              <a:extLst>
                <a:ext uri="{FF2B5EF4-FFF2-40B4-BE49-F238E27FC236}">
                  <a16:creationId xmlns:a16="http://schemas.microsoft.com/office/drawing/2014/main" id="{2DAA76BE-FD3B-4914-9159-F316D660C173}"/>
                </a:ext>
              </a:extLst>
            </p:cNvPr>
            <p:cNvCxnSpPr>
              <a:cxnSpLocks/>
              <a:stCxn id="19" idx="1"/>
              <a:endCxn id="4" idx="0"/>
            </p:cNvCxnSpPr>
            <p:nvPr/>
          </p:nvCxnSpPr>
          <p:spPr>
            <a:xfrm rot="10800000">
              <a:off x="2215575" y="2934698"/>
              <a:ext cx="4928014" cy="1312786"/>
            </a:xfrm>
            <a:prstGeom prst="curvedConnector4">
              <a:avLst>
                <a:gd name="adj1" fmla="val 45361"/>
                <a:gd name="adj2" fmla="val 117413"/>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E64D6CEE-7DFC-44E5-B3AB-E3398B03E42D}"/>
                </a:ext>
              </a:extLst>
            </p:cNvPr>
            <p:cNvSpPr/>
            <p:nvPr/>
          </p:nvSpPr>
          <p:spPr bwMode="auto">
            <a:xfrm>
              <a:off x="4732793" y="3349369"/>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4" name="Application">
              <a:extLst>
                <a:ext uri="{FF2B5EF4-FFF2-40B4-BE49-F238E27FC236}">
                  <a16:creationId xmlns:a16="http://schemas.microsoft.com/office/drawing/2014/main" id="{B9AA7577-D5B3-456E-B2AE-5EC4828EBC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58375" y="2934698"/>
              <a:ext cx="914400" cy="871871"/>
            </a:xfrm>
            <a:prstGeom prst="rect">
              <a:avLst/>
            </a:prstGeom>
          </p:spPr>
        </p:pic>
        <p:sp>
          <p:nvSpPr>
            <p:cNvPr id="7" name="TextBox 6">
              <a:extLst>
                <a:ext uri="{FF2B5EF4-FFF2-40B4-BE49-F238E27FC236}">
                  <a16:creationId xmlns:a16="http://schemas.microsoft.com/office/drawing/2014/main" id="{E8DA77AB-538F-4B0C-9284-C0EB8A515523}"/>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Application</a:t>
              </a:r>
            </a:p>
          </p:txBody>
        </p:sp>
        <p:cxnSp>
          <p:nvCxnSpPr>
            <p:cNvPr id="11" name="Arrow 3">
              <a:extLst>
                <a:ext uri="{FF2B5EF4-FFF2-40B4-BE49-F238E27FC236}">
                  <a16:creationId xmlns:a16="http://schemas.microsoft.com/office/drawing/2014/main" id="{6A88BE0A-DF8C-4AA9-B604-E5AA0D6A8354}"/>
                </a:ext>
              </a:extLst>
            </p:cNvPr>
            <p:cNvCxnSpPr>
              <a:cxnSpLocks/>
              <a:stCxn id="4" idx="3"/>
              <a:endCxn id="6" idx="1"/>
            </p:cNvCxnSpPr>
            <p:nvPr/>
          </p:nvCxnSpPr>
          <p:spPr>
            <a:xfrm>
              <a:off x="2672775" y="3370634"/>
              <a:ext cx="2965675" cy="2121087"/>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FE6923B8-9188-4C56-9721-C75A1F70E240}"/>
                </a:ext>
              </a:extLst>
            </p:cNvPr>
            <p:cNvSpPr/>
            <p:nvPr/>
          </p:nvSpPr>
          <p:spPr bwMode="auto">
            <a:xfrm>
              <a:off x="3927012" y="416479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pic>
          <p:nvPicPr>
            <p:cNvPr id="6" name="Microsoft Graph">
              <a:extLst>
                <a:ext uri="{FF2B5EF4-FFF2-40B4-BE49-F238E27FC236}">
                  <a16:creationId xmlns:a16="http://schemas.microsoft.com/office/drawing/2014/main" id="{6436804A-A9B2-4328-8CD9-6E68F6B28D3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29E6D761-DA27-43D3-BC98-3EA2AC3E78C6}"/>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2924754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BA13-C0DD-4569-BBF1-AAEC1B4FFD42}"/>
              </a:ext>
            </a:extLst>
          </p:cNvPr>
          <p:cNvSpPr>
            <a:spLocks noGrp="1"/>
          </p:cNvSpPr>
          <p:nvPr>
            <p:ph type="title"/>
          </p:nvPr>
        </p:nvSpPr>
        <p:spPr/>
        <p:txBody>
          <a:bodyPr/>
          <a:lstStyle/>
          <a:p>
            <a:r>
              <a:rPr lang="en-US" dirty="0"/>
              <a:t>Device code authentication flow</a:t>
            </a:r>
          </a:p>
        </p:txBody>
      </p:sp>
      <p:sp>
        <p:nvSpPr>
          <p:cNvPr id="3" name="Text Placeholder 2">
            <a:extLst>
              <a:ext uri="{FF2B5EF4-FFF2-40B4-BE49-F238E27FC236}">
                <a16:creationId xmlns:a16="http://schemas.microsoft.com/office/drawing/2014/main" id="{66145891-F7A9-4D9F-8F83-F7F0A5C0C72A}"/>
              </a:ext>
            </a:extLst>
          </p:cNvPr>
          <p:cNvSpPr>
            <a:spLocks noGrp="1"/>
          </p:cNvSpPr>
          <p:nvPr>
            <p:ph type="body" sz="quarter" idx="10"/>
          </p:nvPr>
        </p:nvSpPr>
        <p:spPr>
          <a:xfrm>
            <a:off x="586390" y="1434369"/>
            <a:ext cx="11018520" cy="457200"/>
          </a:xfrm>
        </p:spPr>
        <p:txBody>
          <a:bodyPr anchor="ctr"/>
          <a:lstStyle/>
          <a:p>
            <a:pPr algn="ctr"/>
            <a:r>
              <a:rPr lang="en-US" dirty="0"/>
              <a:t>User authenticates on another device</a:t>
            </a:r>
          </a:p>
        </p:txBody>
      </p:sp>
      <p:grpSp>
        <p:nvGrpSpPr>
          <p:cNvPr id="28" name="Group 27" descr="Illustration of how a user can use another device to authenticate to Azure AD.">
            <a:extLst>
              <a:ext uri="{FF2B5EF4-FFF2-40B4-BE49-F238E27FC236}">
                <a16:creationId xmlns:a16="http://schemas.microsoft.com/office/drawing/2014/main" id="{9FC4319C-81CE-4D4A-9796-9F1EB9700B6E}"/>
              </a:ext>
            </a:extLst>
          </p:cNvPr>
          <p:cNvGrpSpPr/>
          <p:nvPr/>
        </p:nvGrpSpPr>
        <p:grpSpPr>
          <a:xfrm>
            <a:off x="1194170" y="2402498"/>
            <a:ext cx="9838819" cy="3998302"/>
            <a:chOff x="1194170" y="2402498"/>
            <a:chExt cx="9838819" cy="3998302"/>
          </a:xfrm>
        </p:grpSpPr>
        <p:pic>
          <p:nvPicPr>
            <p:cNvPr id="4" name="App">
              <a:extLst>
                <a:ext uri="{FF2B5EF4-FFF2-40B4-BE49-F238E27FC236}">
                  <a16:creationId xmlns:a16="http://schemas.microsoft.com/office/drawing/2014/main" id="{53C10580-DFD8-4278-AC3A-19A37B475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779639" y="2934698"/>
              <a:ext cx="871871" cy="871871"/>
            </a:xfrm>
            <a:prstGeom prst="rect">
              <a:avLst/>
            </a:prstGeom>
          </p:spPr>
        </p:pic>
        <p:sp>
          <p:nvSpPr>
            <p:cNvPr id="7" name="TextBox 6">
              <a:extLst>
                <a:ext uri="{FF2B5EF4-FFF2-40B4-BE49-F238E27FC236}">
                  <a16:creationId xmlns:a16="http://schemas.microsoft.com/office/drawing/2014/main" id="{44760682-CB81-4C81-A75F-D44D2D287C82}"/>
                </a:ext>
              </a:extLst>
            </p:cNvPr>
            <p:cNvSpPr txBox="1"/>
            <p:nvPr/>
          </p:nvSpPr>
          <p:spPr>
            <a:xfrm>
              <a:off x="119417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App</a:t>
              </a:r>
            </a:p>
          </p:txBody>
        </p:sp>
        <p:cxnSp>
          <p:nvCxnSpPr>
            <p:cNvPr id="17" name="Arrow 1">
              <a:extLst>
                <a:ext uri="{FF2B5EF4-FFF2-40B4-BE49-F238E27FC236}">
                  <a16:creationId xmlns:a16="http://schemas.microsoft.com/office/drawing/2014/main" id="{A3E650F6-6952-4129-803D-34F78AF774CA}"/>
                </a:ext>
              </a:extLst>
            </p:cNvPr>
            <p:cNvCxnSpPr>
              <a:cxnSpLocks/>
              <a:stCxn id="4" idx="0"/>
            </p:cNvCxnSpPr>
            <p:nvPr/>
          </p:nvCxnSpPr>
          <p:spPr>
            <a:xfrm rot="5400000" flipH="1" flipV="1">
              <a:off x="3104782" y="1749583"/>
              <a:ext cx="295909" cy="2074322"/>
            </a:xfrm>
            <a:prstGeom prst="curvedConnector2">
              <a:avLst/>
            </a:prstGeom>
            <a:ln w="5715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Step 1">
              <a:extLst>
                <a:ext uri="{FF2B5EF4-FFF2-40B4-BE49-F238E27FC236}">
                  <a16:creationId xmlns:a16="http://schemas.microsoft.com/office/drawing/2014/main" id="{F65AB32E-4A0F-4B99-8D12-206F5A35D1EC}"/>
                </a:ext>
              </a:extLst>
            </p:cNvPr>
            <p:cNvSpPr/>
            <p:nvPr/>
          </p:nvSpPr>
          <p:spPr bwMode="auto">
            <a:xfrm>
              <a:off x="4061298" y="2402498"/>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1</a:t>
              </a:r>
            </a:p>
          </p:txBody>
        </p:sp>
        <p:pic>
          <p:nvPicPr>
            <p:cNvPr id="14" name="Workstation">
              <a:extLst>
                <a:ext uri="{FF2B5EF4-FFF2-40B4-BE49-F238E27FC236}">
                  <a16:creationId xmlns:a16="http://schemas.microsoft.com/office/drawing/2014/main" id="{AE4AEC67-54AD-4611-B209-BC81E97F80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4856" y="4049593"/>
              <a:ext cx="914400" cy="871871"/>
            </a:xfrm>
            <a:prstGeom prst="rect">
              <a:avLst/>
            </a:prstGeom>
          </p:spPr>
        </p:pic>
        <p:sp>
          <p:nvSpPr>
            <p:cNvPr id="16" name="TextBox 15">
              <a:extLst>
                <a:ext uri="{FF2B5EF4-FFF2-40B4-BE49-F238E27FC236}">
                  <a16:creationId xmlns:a16="http://schemas.microsoft.com/office/drawing/2014/main" id="{D54AF099-2DE5-4C8C-9927-FA0EB4D3FC8E}"/>
                </a:ext>
              </a:extLst>
            </p:cNvPr>
            <p:cNvSpPr txBox="1"/>
            <p:nvPr/>
          </p:nvSpPr>
          <p:spPr>
            <a:xfrm>
              <a:off x="6610651" y="5055785"/>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Workstation</a:t>
              </a:r>
            </a:p>
          </p:txBody>
        </p:sp>
        <p:cxnSp>
          <p:nvCxnSpPr>
            <p:cNvPr id="10" name="Arrow 2">
              <a:extLst>
                <a:ext uri="{FF2B5EF4-FFF2-40B4-BE49-F238E27FC236}">
                  <a16:creationId xmlns:a16="http://schemas.microsoft.com/office/drawing/2014/main" id="{52F192DA-50C9-43D5-9775-A25A836B4CB2}"/>
                </a:ext>
              </a:extLst>
            </p:cNvPr>
            <p:cNvCxnSpPr>
              <a:cxnSpLocks/>
              <a:stCxn id="14" idx="3"/>
              <a:endCxn id="5" idx="1"/>
            </p:cNvCxnSpPr>
            <p:nvPr/>
          </p:nvCxnSpPr>
          <p:spPr>
            <a:xfrm flipV="1">
              <a:off x="8089256" y="3370633"/>
              <a:ext cx="1465129" cy="1114896"/>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Step 2">
              <a:extLst>
                <a:ext uri="{FF2B5EF4-FFF2-40B4-BE49-F238E27FC236}">
                  <a16:creationId xmlns:a16="http://schemas.microsoft.com/office/drawing/2014/main" id="{FBD38391-3530-4038-AA47-86BA86D27CCE}"/>
                </a:ext>
              </a:extLst>
            </p:cNvPr>
            <p:cNvSpPr/>
            <p:nvPr/>
          </p:nvSpPr>
          <p:spPr bwMode="auto">
            <a:xfrm>
              <a:off x="8613791" y="3712290"/>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2</a:t>
              </a:r>
            </a:p>
          </p:txBody>
        </p:sp>
        <p:pic>
          <p:nvPicPr>
            <p:cNvPr id="5" name="Azure AD">
              <a:extLst>
                <a:ext uri="{FF2B5EF4-FFF2-40B4-BE49-F238E27FC236}">
                  <a16:creationId xmlns:a16="http://schemas.microsoft.com/office/drawing/2014/main" id="{3221FAB3-2337-448A-9706-9F991A2EB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54385" y="2913433"/>
              <a:ext cx="914400" cy="914400"/>
            </a:xfrm>
            <a:prstGeom prst="rect">
              <a:avLst/>
            </a:prstGeom>
          </p:spPr>
        </p:pic>
        <p:sp>
          <p:nvSpPr>
            <p:cNvPr id="8" name="TextBox 7">
              <a:extLst>
                <a:ext uri="{FF2B5EF4-FFF2-40B4-BE49-F238E27FC236}">
                  <a16:creationId xmlns:a16="http://schemas.microsoft.com/office/drawing/2014/main" id="{5D8937AA-FC7F-4D11-BEBD-30160A0B02D8}"/>
                </a:ext>
              </a:extLst>
            </p:cNvPr>
            <p:cNvSpPr txBox="1"/>
            <p:nvPr/>
          </p:nvSpPr>
          <p:spPr>
            <a:xfrm>
              <a:off x="8990180" y="4085616"/>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Azure AD</a:t>
              </a:r>
            </a:p>
          </p:txBody>
        </p:sp>
        <p:cxnSp>
          <p:nvCxnSpPr>
            <p:cNvPr id="21" name="Arrow 3">
              <a:extLst>
                <a:ext uri="{FF2B5EF4-FFF2-40B4-BE49-F238E27FC236}">
                  <a16:creationId xmlns:a16="http://schemas.microsoft.com/office/drawing/2014/main" id="{E1BCC778-5966-4A73-88CB-5F60BAB63BD0}"/>
                </a:ext>
              </a:extLst>
            </p:cNvPr>
            <p:cNvCxnSpPr>
              <a:cxnSpLocks/>
              <a:stCxn id="5" idx="1"/>
              <a:endCxn id="4" idx="3"/>
            </p:cNvCxnSpPr>
            <p:nvPr/>
          </p:nvCxnSpPr>
          <p:spPr>
            <a:xfrm rot="10800000" flipV="1">
              <a:off x="2651511" y="3370632"/>
              <a:ext cx="6902875" cy="1"/>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Step 3">
              <a:extLst>
                <a:ext uri="{FF2B5EF4-FFF2-40B4-BE49-F238E27FC236}">
                  <a16:creationId xmlns:a16="http://schemas.microsoft.com/office/drawing/2014/main" id="{C707876B-1CD6-4315-8137-88D925D9D70D}"/>
                </a:ext>
              </a:extLst>
            </p:cNvPr>
            <p:cNvSpPr/>
            <p:nvPr/>
          </p:nvSpPr>
          <p:spPr bwMode="auto">
            <a:xfrm>
              <a:off x="5898462" y="3142033"/>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3</a:t>
              </a:r>
            </a:p>
          </p:txBody>
        </p:sp>
        <p:cxnSp>
          <p:nvCxnSpPr>
            <p:cNvPr id="11" name="Arrow 4">
              <a:extLst>
                <a:ext uri="{FF2B5EF4-FFF2-40B4-BE49-F238E27FC236}">
                  <a16:creationId xmlns:a16="http://schemas.microsoft.com/office/drawing/2014/main" id="{A78FCE7A-E52C-41B9-BB4C-B56273C62D04}"/>
                </a:ext>
              </a:extLst>
            </p:cNvPr>
            <p:cNvCxnSpPr>
              <a:cxnSpLocks/>
              <a:stCxn id="4" idx="2"/>
              <a:endCxn id="6" idx="0"/>
            </p:cNvCxnSpPr>
            <p:nvPr/>
          </p:nvCxnSpPr>
          <p:spPr>
            <a:xfrm rot="16200000" flipH="1">
              <a:off x="3531004" y="2491139"/>
              <a:ext cx="1249217" cy="3880075"/>
            </a:xfrm>
            <a:prstGeom prst="curvedConnector3">
              <a:avLst>
                <a:gd name="adj1" fmla="val 50000"/>
              </a:avLst>
            </a:prstGeom>
            <a:ln w="571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Step 4">
              <a:extLst>
                <a:ext uri="{FF2B5EF4-FFF2-40B4-BE49-F238E27FC236}">
                  <a16:creationId xmlns:a16="http://schemas.microsoft.com/office/drawing/2014/main" id="{667A9C97-0BCB-408E-9A2E-DE4011176E8B}"/>
                </a:ext>
              </a:extLst>
            </p:cNvPr>
            <p:cNvSpPr/>
            <p:nvPr/>
          </p:nvSpPr>
          <p:spPr bwMode="auto">
            <a:xfrm>
              <a:off x="3751981" y="4214344"/>
              <a:ext cx="457200" cy="4572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latin typeface="Consolas" panose="020B0609020204030204" pitchFamily="49" charset="0"/>
                  <a:ea typeface="Segoe UI" pitchFamily="34" charset="0"/>
                  <a:cs typeface="Segoe UI" pitchFamily="34" charset="0"/>
                </a:rPr>
                <a:t>4</a:t>
              </a:r>
            </a:p>
          </p:txBody>
        </p:sp>
        <p:pic>
          <p:nvPicPr>
            <p:cNvPr id="6" name="Microsoft Graph">
              <a:extLst>
                <a:ext uri="{FF2B5EF4-FFF2-40B4-BE49-F238E27FC236}">
                  <a16:creationId xmlns:a16="http://schemas.microsoft.com/office/drawing/2014/main" id="{BD76BD79-6549-42C9-B799-38DA194AD56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450" y="5055786"/>
              <a:ext cx="914400" cy="871870"/>
            </a:xfrm>
            <a:prstGeom prst="rect">
              <a:avLst/>
            </a:prstGeom>
          </p:spPr>
        </p:pic>
        <p:sp>
          <p:nvSpPr>
            <p:cNvPr id="9" name="TextBox 8">
              <a:extLst>
                <a:ext uri="{FF2B5EF4-FFF2-40B4-BE49-F238E27FC236}">
                  <a16:creationId xmlns:a16="http://schemas.microsoft.com/office/drawing/2014/main" id="{A72EAE14-63CD-40E6-B9E0-A28866766127}"/>
                </a:ext>
              </a:extLst>
            </p:cNvPr>
            <p:cNvSpPr txBox="1"/>
            <p:nvPr/>
          </p:nvSpPr>
          <p:spPr>
            <a:xfrm>
              <a:off x="5074245" y="6093023"/>
              <a:ext cx="2042809" cy="307777"/>
            </a:xfrm>
            <a:prstGeom prst="rect">
              <a:avLst/>
            </a:prstGeom>
            <a:noFill/>
          </p:spPr>
          <p:txBody>
            <a:bodyPr wrap="square" lIns="0" tIns="0" rIns="0" bIns="0" rtlCol="0" anchor="ctr">
              <a:spAutoFit/>
            </a:bodyPr>
            <a:lstStyle/>
            <a:p>
              <a:pPr algn="ctr"/>
              <a:r>
                <a:rPr lang="en-US" sz="2000" dirty="0">
                  <a:gradFill>
                    <a:gsLst>
                      <a:gs pos="2917">
                        <a:schemeClr val="tx1"/>
                      </a:gs>
                      <a:gs pos="30000">
                        <a:schemeClr val="tx1"/>
                      </a:gs>
                    </a:gsLst>
                    <a:lin ang="5400000" scaled="0"/>
                  </a:gradFill>
                </a:rPr>
                <a:t>Microsoft Graph</a:t>
              </a:r>
            </a:p>
          </p:txBody>
        </p:sp>
      </p:grpSp>
    </p:spTree>
    <p:custDataLst>
      <p:tags r:id="rId1"/>
    </p:custDataLst>
    <p:extLst>
      <p:ext uri="{BB962C8B-B14F-4D97-AF65-F5344CB8AC3E}">
        <p14:creationId xmlns:p14="http://schemas.microsoft.com/office/powerpoint/2010/main" val="3672092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E71-B44F-49AE-8AB4-65DB02BAF432}"/>
              </a:ext>
            </a:extLst>
          </p:cNvPr>
          <p:cNvSpPr>
            <a:spLocks noGrp="1"/>
          </p:cNvSpPr>
          <p:nvPr>
            <p:ph type="title"/>
          </p:nvPr>
        </p:nvSpPr>
        <p:spPr/>
        <p:txBody>
          <a:bodyPr/>
          <a:lstStyle/>
          <a:p>
            <a:r>
              <a:rPr lang="en-US" dirty="0"/>
              <a:t>Certificate-based authentication</a:t>
            </a:r>
          </a:p>
        </p:txBody>
      </p:sp>
      <p:sp>
        <p:nvSpPr>
          <p:cNvPr id="3" name="Text Placeholder 2">
            <a:extLst>
              <a:ext uri="{FF2B5EF4-FFF2-40B4-BE49-F238E27FC236}">
                <a16:creationId xmlns:a16="http://schemas.microsoft.com/office/drawing/2014/main" id="{C39426D1-A821-4A3F-95CF-E3B78F48562B}"/>
              </a:ext>
            </a:extLst>
          </p:cNvPr>
          <p:cNvSpPr>
            <a:spLocks noGrp="1"/>
          </p:cNvSpPr>
          <p:nvPr>
            <p:ph type="body" sz="quarter" idx="10"/>
          </p:nvPr>
        </p:nvSpPr>
        <p:spPr>
          <a:xfrm>
            <a:off x="584200" y="1435497"/>
            <a:ext cx="11018520" cy="1317284"/>
          </a:xfrm>
        </p:spPr>
        <p:txBody>
          <a:bodyPr/>
          <a:lstStyle/>
          <a:p>
            <a:r>
              <a:rPr lang="en-US" dirty="0">
                <a:latin typeface="Segoe UI" panose="020B0502040204020203" pitchFamily="34" charset="0"/>
                <a:cs typeface="Segoe UI" panose="020B0502040204020203" pitchFamily="34" charset="0"/>
              </a:rPr>
              <a:t>Each web-based client establishes identity to a server</a:t>
            </a:r>
          </a:p>
          <a:p>
            <a:pPr lvl="1"/>
            <a:r>
              <a:rPr lang="en-US" dirty="0">
                <a:latin typeface="Segoe UI" panose="020B0502040204020203" pitchFamily="34" charset="0"/>
                <a:cs typeface="Segoe UI" panose="020B0502040204020203" pitchFamily="34" charset="0"/>
              </a:rPr>
              <a:t>By using a digital certificate</a:t>
            </a:r>
          </a:p>
          <a:p>
            <a:r>
              <a:rPr lang="en-US" dirty="0">
                <a:latin typeface="Segoe UI" panose="020B0502040204020203" pitchFamily="34" charset="0"/>
                <a:cs typeface="Segoe UI" panose="020B0502040204020203" pitchFamily="34" charset="0"/>
              </a:rPr>
              <a:t>Provides additional security beyond traditional user authentication</a:t>
            </a:r>
          </a:p>
        </p:txBody>
      </p:sp>
    </p:spTree>
    <p:custDataLst>
      <p:tags r:id="rId1"/>
    </p:custDataLst>
    <p:extLst>
      <p:ext uri="{BB962C8B-B14F-4D97-AF65-F5344CB8AC3E}">
        <p14:creationId xmlns:p14="http://schemas.microsoft.com/office/powerpoint/2010/main" val="5446616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5045-4410-4136-8339-75FD29A9684E}"/>
              </a:ext>
            </a:extLst>
          </p:cNvPr>
          <p:cNvSpPr>
            <a:spLocks noGrp="1"/>
          </p:cNvSpPr>
          <p:nvPr>
            <p:ph type="title"/>
          </p:nvPr>
        </p:nvSpPr>
        <p:spPr/>
        <p:txBody>
          <a:bodyPr/>
          <a:lstStyle/>
          <a:p>
            <a:r>
              <a:rPr lang="en-US" dirty="0"/>
              <a:t>Certificate-based authentication (continued)</a:t>
            </a:r>
          </a:p>
        </p:txBody>
      </p:sp>
      <p:sp>
        <p:nvSpPr>
          <p:cNvPr id="3" name="Text Placeholder 2">
            <a:extLst>
              <a:ext uri="{FF2B5EF4-FFF2-40B4-BE49-F238E27FC236}">
                <a16:creationId xmlns:a16="http://schemas.microsoft.com/office/drawing/2014/main" id="{AF25C5B6-5F97-41E7-9981-3E800B9849FC}"/>
              </a:ext>
            </a:extLst>
          </p:cNvPr>
          <p:cNvSpPr>
            <a:spLocks noGrp="1"/>
          </p:cNvSpPr>
          <p:nvPr>
            <p:ph type="body" sz="quarter" idx="10"/>
          </p:nvPr>
        </p:nvSpPr>
        <p:spPr>
          <a:xfrm>
            <a:off x="584200" y="1435497"/>
            <a:ext cx="11018520" cy="3520964"/>
          </a:xfrm>
        </p:spPr>
        <p:txBody>
          <a:bodyPr/>
          <a:lstStyle/>
          <a:p>
            <a:pPr marL="0" indent="0">
              <a:buNone/>
            </a:pPr>
            <a:r>
              <a:rPr lang="en-US" dirty="0">
                <a:latin typeface="Segoe UI" panose="020B0502040204020203" pitchFamily="34" charset="0"/>
                <a:cs typeface="Segoe UI" panose="020B0502040204020203" pitchFamily="34" charset="0"/>
              </a:rPr>
              <a:t>In Azure Active Directory, certificate-based authentication can be used to connect to:</a:t>
            </a:r>
          </a:p>
          <a:p>
            <a:r>
              <a:rPr lang="en-US" sz="2400" dirty="0">
                <a:latin typeface="Segoe UI" panose="020B0502040204020203" pitchFamily="34" charset="0"/>
                <a:cs typeface="Segoe UI" panose="020B0502040204020203" pitchFamily="34" charset="0"/>
              </a:rPr>
              <a:t>Custom services authored by your organization</a:t>
            </a:r>
          </a:p>
          <a:p>
            <a:r>
              <a:rPr lang="en-US" sz="2400" dirty="0">
                <a:latin typeface="Segoe UI" panose="020B0502040204020203" pitchFamily="34" charset="0"/>
                <a:cs typeface="Segoe UI" panose="020B0502040204020203" pitchFamily="34" charset="0"/>
              </a:rPr>
              <a:t>Microsoft SharePoint Online</a:t>
            </a:r>
          </a:p>
          <a:p>
            <a:r>
              <a:rPr lang="en-US" sz="2400" dirty="0">
                <a:latin typeface="Segoe UI" panose="020B0502040204020203" pitchFamily="34" charset="0"/>
                <a:cs typeface="Segoe UI" panose="020B0502040204020203" pitchFamily="34" charset="0"/>
              </a:rPr>
              <a:t>Microsoft Office 365 (or Microsoft Exchange)</a:t>
            </a:r>
          </a:p>
          <a:p>
            <a:r>
              <a:rPr lang="en-US" sz="2400" dirty="0">
                <a:latin typeface="Segoe UI" panose="020B0502040204020203" pitchFamily="34" charset="0"/>
                <a:cs typeface="Segoe UI" panose="020B0502040204020203" pitchFamily="34" charset="0"/>
              </a:rPr>
              <a:t>Skype for Business</a:t>
            </a:r>
          </a:p>
          <a:p>
            <a:r>
              <a:rPr lang="en-US" sz="2400" dirty="0">
                <a:latin typeface="Segoe UI" panose="020B0502040204020203" pitchFamily="34" charset="0"/>
                <a:cs typeface="Segoe UI" panose="020B0502040204020203" pitchFamily="34" charset="0"/>
              </a:rPr>
              <a:t>Azure API Management</a:t>
            </a:r>
          </a:p>
          <a:p>
            <a:r>
              <a:rPr lang="en-US" sz="2400" dirty="0">
                <a:latin typeface="Segoe UI" panose="020B0502040204020203" pitchFamily="34" charset="0"/>
                <a:cs typeface="Segoe UI" panose="020B0502040204020203" pitchFamily="34" charset="0"/>
              </a:rPr>
              <a:t>Third-party services deployed in your organization</a:t>
            </a:r>
          </a:p>
        </p:txBody>
      </p:sp>
    </p:spTree>
    <p:custDataLst>
      <p:tags r:id="rId1"/>
    </p:custDataLst>
    <p:extLst>
      <p:ext uri="{BB962C8B-B14F-4D97-AF65-F5344CB8AC3E}">
        <p14:creationId xmlns:p14="http://schemas.microsoft.com/office/powerpoint/2010/main" val="18773484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Register an app with the Microsoft identity platform</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26176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A4B32-BDDE-47BF-A944-E8D8D9457B4F}"/>
              </a:ext>
            </a:extLst>
          </p:cNvPr>
          <p:cNvSpPr>
            <a:spLocks noGrp="1"/>
          </p:cNvSpPr>
          <p:nvPr>
            <p:ph type="title"/>
          </p:nvPr>
        </p:nvSpPr>
        <p:spPr>
          <a:xfrm>
            <a:off x="585216" y="2537210"/>
            <a:ext cx="9144000" cy="997196"/>
          </a:xfrm>
        </p:spPr>
        <p:txBody>
          <a:bodyPr/>
          <a:lstStyle/>
          <a:p>
            <a:r>
              <a:rPr lang="en-US" dirty="0"/>
              <a:t>Lesson 02: Microsoft Authentication Library (MSAL)</a:t>
            </a:r>
          </a:p>
        </p:txBody>
      </p:sp>
    </p:spTree>
    <p:custDataLst>
      <p:tags r:id="rId1"/>
    </p:custDataLst>
    <p:extLst>
      <p:ext uri="{BB962C8B-B14F-4D97-AF65-F5344CB8AC3E}">
        <p14:creationId xmlns:p14="http://schemas.microsoft.com/office/powerpoint/2010/main" val="31774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Microsoft Authentication Library (MSAL)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333494"/>
          </a:xfrm>
        </p:spPr>
        <p:txBody>
          <a:bodyPr/>
          <a:lstStyle/>
          <a:p>
            <a:r>
              <a:rPr lang="en-US" dirty="0"/>
              <a:t>The library to streamline working with Microsoft identity platform from code:</a:t>
            </a:r>
          </a:p>
          <a:p>
            <a:pPr lvl="1"/>
            <a:r>
              <a:rPr lang="en-US" dirty="0"/>
              <a:t>Obtains and manages tokens</a:t>
            </a:r>
          </a:p>
          <a:p>
            <a:pPr lvl="1"/>
            <a:r>
              <a:rPr lang="en-US" dirty="0"/>
              <a:t>Caches tokens by using a configurable cache</a:t>
            </a:r>
          </a:p>
          <a:p>
            <a:pPr lvl="1"/>
            <a:r>
              <a:rPr lang="en-US" dirty="0"/>
              <a:t>Refreshes tokens automatically when they expire</a:t>
            </a:r>
          </a:p>
          <a:p>
            <a:pPr lvl="1"/>
            <a:r>
              <a:rPr lang="en-US" dirty="0"/>
              <a:t>Supports asynchronous invocation</a:t>
            </a:r>
          </a:p>
          <a:p>
            <a:r>
              <a:rPr lang="en-US" dirty="0"/>
              <a:t>Available on multiple platforms such as:</a:t>
            </a:r>
          </a:p>
          <a:p>
            <a:pPr lvl="1"/>
            <a:r>
              <a:rPr lang="en-US" dirty="0"/>
              <a:t>.NET</a:t>
            </a:r>
          </a:p>
          <a:p>
            <a:pPr lvl="1"/>
            <a:r>
              <a:rPr lang="en-US" dirty="0"/>
              <a:t>JavaScript</a:t>
            </a:r>
          </a:p>
          <a:p>
            <a:pPr lvl="1"/>
            <a:r>
              <a:rPr lang="en-US" dirty="0"/>
              <a:t>Android</a:t>
            </a:r>
          </a:p>
          <a:p>
            <a:pPr lvl="1"/>
            <a:r>
              <a:rPr lang="en-US" dirty="0"/>
              <a:t>iOS</a:t>
            </a:r>
          </a:p>
        </p:txBody>
      </p:sp>
    </p:spTree>
    <p:custDataLst>
      <p:tags r:id="rId1"/>
    </p:custDataLst>
    <p:extLst>
      <p:ext uri="{BB962C8B-B14F-4D97-AF65-F5344CB8AC3E}">
        <p14:creationId xmlns:p14="http://schemas.microsoft.com/office/powerpoint/2010/main" val="102741877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Creating an authentication context by using MSAL</a:t>
            </a:r>
          </a:p>
        </p:txBody>
      </p:sp>
      <p:sp>
        <p:nvSpPr>
          <p:cNvPr id="4" name="Text Placeholder 3" descr="The sample code creates an MSAL authentication contex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MSAL context using AAD authority</a:t>
            </a:r>
            <a:endParaRPr lang="en-US" sz="1800" dirty="0">
              <a:solidFill>
                <a:srgbClr val="000000"/>
              </a:solidFill>
            </a:endParaRPr>
          </a:p>
          <a:p>
            <a:r>
              <a:rPr lang="en-US" sz="1800" dirty="0">
                <a:solidFill>
                  <a:srgbClr val="0000FF"/>
                </a:solidFill>
              </a:rPr>
              <a:t>var</a:t>
            </a:r>
            <a:r>
              <a:rPr lang="en-US" sz="1800" dirty="0">
                <a:solidFill>
                  <a:srgbClr val="001080"/>
                </a:solidFill>
              </a:rPr>
              <a:t> clientApp </a:t>
            </a:r>
            <a:r>
              <a:rPr lang="en-US" sz="1800" dirty="0">
                <a:solidFill>
                  <a:srgbClr val="000000"/>
                </a:solidFill>
              </a:rPr>
              <a:t>=</a:t>
            </a:r>
            <a:r>
              <a:rPr lang="en-US" sz="1800" dirty="0">
                <a:solidFill>
                  <a:srgbClr val="001080"/>
                </a:solidFill>
              </a:rPr>
              <a:t> PublicClientApplicationBuilder</a:t>
            </a:r>
            <a:r>
              <a:rPr lang="en-US" sz="1800" dirty="0">
                <a:solidFill>
                  <a:srgbClr val="000000"/>
                </a:solidFill>
              </a:rPr>
              <a:t>.</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AzurePublic</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p:txBody>
      </p:sp>
    </p:spTree>
    <p:custDataLst>
      <p:tags r:id="rId1"/>
    </p:custDataLst>
    <p:extLst>
      <p:ext uri="{BB962C8B-B14F-4D97-AF65-F5344CB8AC3E}">
        <p14:creationId xmlns:p14="http://schemas.microsoft.com/office/powerpoint/2010/main" val="4890127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Microsoft identity platform</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interactively using MSAL</a:t>
            </a:r>
          </a:p>
        </p:txBody>
      </p:sp>
      <p:sp>
        <p:nvSpPr>
          <p:cNvPr id="4" name="Text Placeholder 3" descr="The sample code acquires a token by using an interactive promp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0000FF"/>
                </a:solidFill>
              </a:rPr>
              <a:t>string</a:t>
            </a:r>
            <a:r>
              <a:rPr lang="en-US" sz="1800" dirty="0">
                <a:solidFill>
                  <a:srgbClr val="000000"/>
                </a:solidFill>
              </a:rPr>
              <a:t>[] { </a:t>
            </a:r>
            <a:r>
              <a:rPr lang="en-US" sz="1800" dirty="0">
                <a:solidFill>
                  <a:srgbClr val="A31515"/>
                </a:solidFill>
              </a:rPr>
              <a:t>"user.read"</a:t>
            </a:r>
            <a:r>
              <a:rPr lang="en-US" sz="1800" dirty="0">
                <a:solidFill>
                  <a:srgbClr val="000000"/>
                </a:solidFill>
              </a:rPr>
              <a:t> };</a:t>
            </a:r>
          </a:p>
          <a:p>
            <a:r>
              <a:rPr lang="en-US" sz="1800" dirty="0">
                <a:solidFill>
                  <a:srgbClr val="0000FF"/>
                </a:solidFill>
              </a:rPr>
              <a:t>var</a:t>
            </a:r>
            <a:r>
              <a:rPr lang="en-US" sz="1800" dirty="0">
                <a:solidFill>
                  <a:srgbClr val="000000"/>
                </a:solidFill>
              </a:rPr>
              <a:t> </a:t>
            </a:r>
            <a:r>
              <a:rPr lang="en-US" sz="1800" dirty="0">
                <a:solidFill>
                  <a:srgbClr val="001080"/>
                </a:solidFill>
              </a:rPr>
              <a:t>windowHandle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WindowInteropHelper</a:t>
            </a:r>
            <a:r>
              <a:rPr lang="en-US" sz="1800" dirty="0">
                <a:solidFill>
                  <a:srgbClr val="000000"/>
                </a:solidFill>
              </a:rPr>
              <a:t>(</a:t>
            </a:r>
            <a:r>
              <a:rPr lang="en-US" sz="1800" dirty="0">
                <a:solidFill>
                  <a:srgbClr val="0000FF"/>
                </a:solidFill>
              </a:rPr>
              <a:t>this</a:t>
            </a:r>
            <a:r>
              <a:rPr lang="en-US" sz="1800" dirty="0">
                <a:solidFill>
                  <a:srgbClr val="000000"/>
                </a:solidFill>
              </a:rPr>
              <a:t>).</a:t>
            </a:r>
            <a:r>
              <a:rPr lang="en-US" sz="1800" dirty="0">
                <a:solidFill>
                  <a:srgbClr val="001080"/>
                </a:solidFill>
              </a:rPr>
              <a:t>Handle</a:t>
            </a:r>
            <a:r>
              <a:rPr lang="en-US" sz="1800" dirty="0">
                <a:solidFill>
                  <a:srgbClr val="000000"/>
                </a:solidFill>
              </a:rPr>
              <a:t>;</a:t>
            </a:r>
          </a:p>
          <a:p>
            <a:br>
              <a:rPr lang="en-US" sz="1800" dirty="0">
                <a:solidFill>
                  <a:srgbClr val="000000"/>
                </a:solidFill>
              </a:rPr>
            </a:br>
            <a:r>
              <a:rPr lang="en-US" sz="1800" dirty="0">
                <a:solidFill>
                  <a:srgbClr val="008000"/>
                </a:solidFill>
              </a:rPr>
              <a:t>// Acquire token using an interactive prompt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AcquireTokenInteractive</a:t>
            </a:r>
            <a:r>
              <a:rPr lang="en-US" sz="1800" dirty="0">
                <a:solidFill>
                  <a:srgbClr val="000000"/>
                </a:solidFill>
              </a:rPr>
              <a:t>(</a:t>
            </a:r>
            <a:r>
              <a:rPr lang="en-US" sz="1800" dirty="0">
                <a:solidFill>
                  <a:srgbClr val="001080"/>
                </a:solidFill>
              </a:rPr>
              <a:t>scopes</a:t>
            </a:r>
            <a:r>
              <a:rPr lang="en-US" sz="1800" dirty="0">
                <a:solidFill>
                  <a:srgbClr val="000000"/>
                </a:solidFill>
              </a:rPr>
              <a:t>)</a:t>
            </a:r>
          </a:p>
          <a:p>
            <a:r>
              <a:rPr lang="en-US" sz="1800" dirty="0">
                <a:solidFill>
                  <a:srgbClr val="000000"/>
                </a:solidFill>
              </a:rPr>
              <a:t>    .</a:t>
            </a:r>
            <a:r>
              <a:rPr lang="en-US" sz="1800" dirty="0">
                <a:solidFill>
                  <a:srgbClr val="795E26"/>
                </a:solidFill>
              </a:rPr>
              <a:t>WithParentActivityOrWindow</a:t>
            </a:r>
            <a:r>
              <a:rPr lang="en-US" sz="1800" dirty="0">
                <a:solidFill>
                  <a:srgbClr val="000000"/>
                </a:solidFill>
              </a:rPr>
              <a:t>(</a:t>
            </a:r>
            <a:r>
              <a:rPr lang="en-US" sz="1800" dirty="0">
                <a:solidFill>
                  <a:srgbClr val="001080"/>
                </a:solidFill>
              </a:rPr>
              <a:t>windowHandle</a:t>
            </a:r>
            <a:r>
              <a:rPr lang="en-US" sz="1800" dirty="0">
                <a:solidFill>
                  <a:srgbClr val="000000"/>
                </a:solidFill>
              </a:rPr>
              <a:t>)</a:t>
            </a:r>
          </a:p>
          <a:p>
            <a:r>
              <a:rPr lang="en-US" sz="1800" dirty="0">
                <a:solidFill>
                  <a:srgbClr val="000000"/>
                </a:solidFill>
              </a:rPr>
              <a:t>    .</a:t>
            </a:r>
            <a:r>
              <a:rPr lang="en-US" sz="1800" dirty="0">
                <a:solidFill>
                  <a:srgbClr val="795E26"/>
                </a:solidFill>
              </a:rPr>
              <a:t>WithPrompt</a:t>
            </a:r>
            <a:r>
              <a:rPr lang="en-US" sz="1800" dirty="0">
                <a:solidFill>
                  <a:srgbClr val="000000"/>
                </a:solidFill>
              </a:rPr>
              <a:t>(</a:t>
            </a:r>
            <a:r>
              <a:rPr lang="en-US" sz="1800" dirty="0">
                <a:solidFill>
                  <a:srgbClr val="001080"/>
                </a:solidFill>
              </a:rPr>
              <a:t>Prompt</a:t>
            </a:r>
            <a:r>
              <a:rPr lang="en-US" sz="1800" dirty="0">
                <a:solidFill>
                  <a:srgbClr val="000000"/>
                </a:solidFill>
              </a:rPr>
              <a:t>.</a:t>
            </a:r>
            <a:r>
              <a:rPr lang="en-US" sz="1800" dirty="0">
                <a:solidFill>
                  <a:srgbClr val="001080"/>
                </a:solidFill>
              </a:rPr>
              <a:t>SelectAccount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7281131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Acquiring a token silently using MSAL</a:t>
            </a:r>
          </a:p>
        </p:txBody>
      </p:sp>
      <p:sp>
        <p:nvSpPr>
          <p:cNvPr id="4" name="Text Placeholder 3" descr="The sample code silently acquires a token.">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492990"/>
          </a:xfrm>
        </p:spPr>
        <p:txBody>
          <a:bodyPr/>
          <a:lstStyle/>
          <a:p>
            <a:r>
              <a:rPr lang="en-US" sz="1800" dirty="0">
                <a:solidFill>
                  <a:srgbClr val="0000FF"/>
                </a:solidFill>
              </a:rPr>
              <a:t>var</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accounts</a:t>
            </a:r>
            <a:r>
              <a:rPr lang="en-US" sz="1800" dirty="0">
                <a:solidFill>
                  <a:srgbClr val="000000"/>
                </a:solidFill>
              </a:rPr>
              <a:t>.</a:t>
            </a:r>
            <a:r>
              <a:rPr lang="en-US" sz="1800" dirty="0">
                <a:solidFill>
                  <a:srgbClr val="795E26"/>
                </a:solidFill>
              </a:rPr>
              <a:t>FirstOrDefault</a:t>
            </a:r>
            <a:r>
              <a:rPr lang="en-US" sz="1800" dirty="0">
                <a:solidFill>
                  <a:srgbClr val="000000"/>
                </a:solidFill>
              </a:rPr>
              <a:t>();</a:t>
            </a:r>
          </a:p>
          <a:p>
            <a:br>
              <a:rPr lang="en-US" sz="1800" dirty="0">
                <a:solidFill>
                  <a:srgbClr val="000000"/>
                </a:solidFill>
              </a:rPr>
            </a:br>
            <a:r>
              <a:rPr lang="en-US" sz="1800" dirty="0">
                <a:solidFill>
                  <a:srgbClr val="008000"/>
                </a:solidFill>
              </a:rPr>
              <a:t>// Acquire token silently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authResult</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clientApp</a:t>
            </a:r>
            <a:r>
              <a:rPr lang="en-US" sz="1800" dirty="0">
                <a:solidFill>
                  <a:srgbClr val="000000"/>
                </a:solidFill>
              </a:rPr>
              <a:t>.</a:t>
            </a:r>
            <a:r>
              <a:rPr lang="en-US" sz="1800" dirty="0">
                <a:solidFill>
                  <a:srgbClr val="795E26"/>
                </a:solidFill>
              </a:rPr>
              <a:t>AcquireTokenSilent</a:t>
            </a:r>
            <a:r>
              <a:rPr lang="en-US" sz="1800" dirty="0">
                <a:solidFill>
                  <a:srgbClr val="000000"/>
                </a:solidFill>
              </a:rPr>
              <a:t>(</a:t>
            </a:r>
            <a:r>
              <a:rPr lang="en-US" sz="1800" dirty="0">
                <a:solidFill>
                  <a:srgbClr val="001080"/>
                </a:solidFill>
              </a:rPr>
              <a:t>scopes</a:t>
            </a:r>
            <a:r>
              <a:rPr lang="en-US" sz="1800" dirty="0">
                <a:solidFill>
                  <a:srgbClr val="000000"/>
                </a:solidFill>
              </a:rPr>
              <a:t>, </a:t>
            </a:r>
            <a:r>
              <a:rPr lang="en-US" sz="1800" dirty="0">
                <a:solidFill>
                  <a:srgbClr val="001080"/>
                </a:solidFill>
              </a:rPr>
              <a:t>account</a:t>
            </a:r>
            <a:r>
              <a:rPr lang="en-US" sz="1800" dirty="0">
                <a:solidFill>
                  <a:srgbClr val="000000"/>
                </a:solidFill>
              </a:rPr>
              <a:t>)</a:t>
            </a:r>
          </a:p>
          <a:p>
            <a:r>
              <a:rPr lang="en-US" sz="1800" dirty="0">
                <a:solidFill>
                  <a:srgbClr val="000000"/>
                </a:solidFill>
              </a:rPr>
              <a:t>    .</a:t>
            </a:r>
            <a:r>
              <a:rPr lang="en-US" sz="1800" dirty="0">
                <a:solidFill>
                  <a:srgbClr val="795E26"/>
                </a:solidFill>
              </a:rPr>
              <a:t>ExecuteAsync</a:t>
            </a:r>
            <a:r>
              <a:rPr lang="en-US" sz="1800" dirty="0">
                <a:solidFill>
                  <a:srgbClr val="000000"/>
                </a:solidFill>
              </a:rPr>
              <a:t>();</a:t>
            </a:r>
          </a:p>
          <a:p>
            <a:br>
              <a:rPr lang="en-US" sz="1800" dirty="0">
                <a:solidFill>
                  <a:srgbClr val="000000"/>
                </a:solidFill>
              </a:rPr>
            </a:br>
            <a:r>
              <a:rPr lang="en-US" sz="1800" dirty="0">
                <a:solidFill>
                  <a:srgbClr val="008000"/>
                </a:solidFill>
              </a:rPr>
              <a:t>// Observe token property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1080"/>
                </a:solidFill>
              </a:rPr>
              <a:t>authResult</a:t>
            </a:r>
            <a:r>
              <a:rPr lang="en-US" sz="1800" dirty="0">
                <a:solidFill>
                  <a:srgbClr val="000000"/>
                </a:solidFill>
              </a:rPr>
              <a:t>.</a:t>
            </a:r>
            <a:r>
              <a:rPr lang="en-US" sz="1800" dirty="0">
                <a:solidFill>
                  <a:srgbClr val="001080"/>
                </a:solidFill>
              </a:rPr>
              <a:t>AccessToken</a:t>
            </a:r>
            <a:r>
              <a:rPr lang="en-US" sz="1800" dirty="0">
                <a:solidFill>
                  <a:srgbClr val="000000"/>
                </a:solidFill>
              </a:rPr>
              <a:t>;</a:t>
            </a:r>
          </a:p>
        </p:txBody>
      </p:sp>
    </p:spTree>
    <p:custDataLst>
      <p:tags r:id="rId1"/>
    </p:custDataLst>
    <p:extLst>
      <p:ext uri="{BB962C8B-B14F-4D97-AF65-F5344CB8AC3E}">
        <p14:creationId xmlns:p14="http://schemas.microsoft.com/office/powerpoint/2010/main" val="194813615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Get user profile using MSAL</a:t>
            </a:r>
          </a:p>
        </p:txBody>
      </p:sp>
      <p:sp>
        <p:nvSpPr>
          <p:cNvPr id="4" name="Text Placeholder 3" descr="The sample code acquires a user’s profile by using an API endpoint.">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5041380"/>
          </a:xfrm>
        </p:spPr>
        <p:txBody>
          <a:bodyPr/>
          <a:lstStyle/>
          <a:p>
            <a:pPr>
              <a:spcBef>
                <a:spcPts val="300"/>
              </a:spcBef>
            </a:pPr>
            <a:r>
              <a:rPr lang="en-US" sz="1800" dirty="0">
                <a:solidFill>
                  <a:srgbClr val="0000FF"/>
                </a:solidFill>
              </a:rPr>
              <a:t>string</a:t>
            </a:r>
            <a:r>
              <a:rPr lang="en-US" sz="1800" dirty="0">
                <a:solidFill>
                  <a:srgbClr val="000000"/>
                </a:solidFill>
              </a:rPr>
              <a:t> </a:t>
            </a:r>
            <a:r>
              <a:rPr lang="en-US" sz="1800" dirty="0">
                <a:solidFill>
                  <a:srgbClr val="001080"/>
                </a:solidFill>
              </a:rPr>
              <a:t>endpoint</a:t>
            </a:r>
            <a:r>
              <a:rPr lang="en-US" sz="1800" dirty="0">
                <a:solidFill>
                  <a:srgbClr val="000000"/>
                </a:solidFill>
              </a:rPr>
              <a:t> = </a:t>
            </a:r>
            <a:r>
              <a:rPr lang="en-US" sz="1800" dirty="0">
                <a:solidFill>
                  <a:srgbClr val="A31515"/>
                </a:solidFill>
              </a:rPr>
              <a:t>"https://graph.microsoft.com/v1.0/me"</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Create a new instance of HttpClient class</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Build an auth header using your token</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authHeader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AuthenticationHeaderValue</a:t>
            </a:r>
            <a:r>
              <a:rPr lang="en-US" sz="1800" dirty="0">
                <a:solidFill>
                  <a:srgbClr val="000000"/>
                </a:solidFill>
              </a:rPr>
              <a:t>(</a:t>
            </a:r>
          </a:p>
          <a:p>
            <a:pPr>
              <a:spcBef>
                <a:spcPts val="300"/>
              </a:spcBef>
            </a:pPr>
            <a:r>
              <a:rPr lang="en-US" sz="1800" dirty="0">
                <a:solidFill>
                  <a:srgbClr val="000000"/>
                </a:solidFill>
              </a:rPr>
              <a:t>    </a:t>
            </a:r>
            <a:r>
              <a:rPr lang="en-US" sz="1800" dirty="0">
                <a:solidFill>
                  <a:srgbClr val="A31515"/>
                </a:solidFill>
              </a:rPr>
              <a:t>"Bearer"</a:t>
            </a:r>
            <a:r>
              <a:rPr lang="en-US" sz="1800" dirty="0">
                <a:solidFill>
                  <a:srgbClr val="000000"/>
                </a:solidFill>
              </a:rPr>
              <a:t>, </a:t>
            </a:r>
          </a:p>
          <a:p>
            <a:pPr>
              <a:spcBef>
                <a:spcPts val="300"/>
              </a:spcBef>
            </a:pPr>
            <a:r>
              <a:rPr lang="en-US" sz="1800" dirty="0">
                <a:solidFill>
                  <a:srgbClr val="000000"/>
                </a:solidFill>
              </a:rPr>
              <a:t>    </a:t>
            </a:r>
            <a:r>
              <a:rPr lang="en-US" sz="1800" dirty="0">
                <a:solidFill>
                  <a:srgbClr val="001080"/>
                </a:solidFill>
              </a:rPr>
              <a:t>token</a:t>
            </a:r>
            <a:endParaRPr lang="en-US" sz="1800" dirty="0">
              <a:solidFill>
                <a:srgbClr val="000000"/>
              </a:solidFill>
            </a:endParaRPr>
          </a:p>
          <a:p>
            <a:pPr>
              <a:spcBef>
                <a:spcPts val="300"/>
              </a:spcBef>
            </a:pP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Set httpClient to use the previously-build auth header</a:t>
            </a:r>
            <a:endParaRPr lang="en-US" sz="1800" dirty="0">
              <a:solidFill>
                <a:srgbClr val="000000"/>
              </a:solidFill>
            </a:endParaRPr>
          </a:p>
          <a:p>
            <a:pPr>
              <a:spcBef>
                <a:spcPts val="300"/>
              </a:spcBef>
            </a:pPr>
            <a:r>
              <a:rPr lang="en-US" sz="1800" dirty="0">
                <a:solidFill>
                  <a:srgbClr val="001080"/>
                </a:solidFill>
              </a:rPr>
              <a:t>client</a:t>
            </a:r>
            <a:r>
              <a:rPr lang="en-US" sz="1800" dirty="0">
                <a:solidFill>
                  <a:srgbClr val="000000"/>
                </a:solidFill>
              </a:rPr>
              <a:t>.</a:t>
            </a:r>
            <a:r>
              <a:rPr lang="en-US" sz="1800" dirty="0">
                <a:solidFill>
                  <a:srgbClr val="001080"/>
                </a:solidFill>
              </a:rPr>
              <a:t>DefaultRequestHeaders</a:t>
            </a:r>
            <a:r>
              <a:rPr lang="en-US" sz="1800" dirty="0">
                <a:solidFill>
                  <a:srgbClr val="000000"/>
                </a:solidFill>
              </a:rPr>
              <a:t>.</a:t>
            </a:r>
            <a:r>
              <a:rPr lang="en-US" sz="1800" dirty="0">
                <a:solidFill>
                  <a:srgbClr val="001080"/>
                </a:solidFill>
              </a:rPr>
              <a:t>Authorization</a:t>
            </a:r>
            <a:r>
              <a:rPr lang="en-US" sz="1800" dirty="0">
                <a:solidFill>
                  <a:srgbClr val="000000"/>
                </a:solidFill>
              </a:rPr>
              <a:t> = </a:t>
            </a:r>
            <a:r>
              <a:rPr lang="en-US" sz="1800" dirty="0">
                <a:solidFill>
                  <a:srgbClr val="001080"/>
                </a:solidFill>
              </a:rPr>
              <a:t>authHeader</a:t>
            </a:r>
            <a:r>
              <a:rPr lang="en-US" sz="1800" dirty="0">
                <a:solidFill>
                  <a:srgbClr val="000000"/>
                </a:solidFill>
              </a:rPr>
              <a:t>;</a:t>
            </a:r>
          </a:p>
          <a:p>
            <a:pPr>
              <a:spcBef>
                <a:spcPts val="300"/>
              </a:spcBef>
            </a:pPr>
            <a:br>
              <a:rPr lang="en-US" sz="1800" dirty="0">
                <a:solidFill>
                  <a:srgbClr val="000000"/>
                </a:solidFill>
              </a:rPr>
            </a:br>
            <a:r>
              <a:rPr lang="en-US" sz="1800" dirty="0">
                <a:solidFill>
                  <a:srgbClr val="008000"/>
                </a:solidFill>
              </a:rPr>
              <a:t>// Make a HTTP GET request to the endpoint</a:t>
            </a:r>
            <a:endParaRPr lang="en-US" sz="1800" dirty="0">
              <a:solidFill>
                <a:srgbClr val="000000"/>
              </a:solidFill>
            </a:endParaRPr>
          </a:p>
          <a:p>
            <a:pPr>
              <a:spcBef>
                <a:spcPts val="300"/>
              </a:spcBef>
            </a:pPr>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GetAsync</a:t>
            </a:r>
            <a:r>
              <a:rPr lang="en-US" sz="1800" dirty="0">
                <a:solidFill>
                  <a:srgbClr val="000000"/>
                </a:solidFill>
              </a:rPr>
              <a:t>(</a:t>
            </a:r>
            <a:r>
              <a:rPr lang="en-US" sz="1800" dirty="0">
                <a:solidFill>
                  <a:srgbClr val="001080"/>
                </a:solidFill>
              </a:rPr>
              <a:t>endpoint</a:t>
            </a:r>
            <a:r>
              <a:rPr lang="en-US" sz="1800" dirty="0">
                <a:solidFill>
                  <a:srgbClr val="000000"/>
                </a:solidFill>
              </a:rPr>
              <a:t>);</a:t>
            </a:r>
          </a:p>
        </p:txBody>
      </p:sp>
    </p:spTree>
    <p:custDataLst>
      <p:tags r:id="rId1"/>
    </p:custDataLst>
    <p:extLst>
      <p:ext uri="{BB962C8B-B14F-4D97-AF65-F5344CB8AC3E}">
        <p14:creationId xmlns:p14="http://schemas.microsoft.com/office/powerpoint/2010/main" val="38407379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BB5B-10F7-4EE2-9201-EE675F16F3D5}"/>
              </a:ext>
            </a:extLst>
          </p:cNvPr>
          <p:cNvSpPr>
            <a:spLocks noGrp="1"/>
          </p:cNvSpPr>
          <p:nvPr>
            <p:ph type="title"/>
          </p:nvPr>
        </p:nvSpPr>
        <p:spPr>
          <a:xfrm>
            <a:off x="585216" y="2534625"/>
            <a:ext cx="9144000" cy="997196"/>
          </a:xfrm>
        </p:spPr>
        <p:txBody>
          <a:bodyPr/>
          <a:lstStyle/>
          <a:p>
            <a:r>
              <a:rPr lang="en-US" dirty="0"/>
              <a:t>Walkthrough: Interactive authentication by using MSAL.NET</a:t>
            </a:r>
          </a:p>
        </p:txBody>
      </p:sp>
      <p:sp>
        <p:nvSpPr>
          <p:cNvPr id="3" name="Text Placeholder 2">
            <a:extLst>
              <a:ext uri="{FF2B5EF4-FFF2-40B4-BE49-F238E27FC236}">
                <a16:creationId xmlns:a16="http://schemas.microsoft.com/office/drawing/2014/main" id="{20F7B5E7-8C62-4005-B365-A9685984F6FF}"/>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2112808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F94-14C0-41A2-AF25-C6F8BA5128DB}"/>
              </a:ext>
            </a:extLst>
          </p:cNvPr>
          <p:cNvSpPr>
            <a:spLocks noGrp="1"/>
          </p:cNvSpPr>
          <p:nvPr>
            <p:ph type="title"/>
          </p:nvPr>
        </p:nvSpPr>
        <p:spPr/>
        <p:txBody>
          <a:bodyPr/>
          <a:lstStyle/>
          <a:p>
            <a:r>
              <a:rPr lang="en-US" dirty="0"/>
              <a:t>Lesson 03: Microsoft Graph</a:t>
            </a:r>
          </a:p>
        </p:txBody>
      </p:sp>
    </p:spTree>
    <p:custDataLst>
      <p:tags r:id="rId1"/>
    </p:custDataLst>
    <p:extLst>
      <p:ext uri="{BB962C8B-B14F-4D97-AF65-F5344CB8AC3E}">
        <p14:creationId xmlns:p14="http://schemas.microsoft.com/office/powerpoint/2010/main" val="208516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9B0-B12F-438A-BC75-C875C2634A23}"/>
              </a:ext>
            </a:extLst>
          </p:cNvPr>
          <p:cNvSpPr>
            <a:spLocks noGrp="1"/>
          </p:cNvSpPr>
          <p:nvPr>
            <p:ph type="title"/>
          </p:nvPr>
        </p:nvSpPr>
        <p:spPr/>
        <p:txBody>
          <a:bodyPr/>
          <a:lstStyle/>
          <a:p>
            <a:r>
              <a:rPr lang="en-US" dirty="0"/>
              <a:t>Microsoft 365 platform</a:t>
            </a:r>
          </a:p>
        </p:txBody>
      </p:sp>
      <p:grpSp>
        <p:nvGrpSpPr>
          <p:cNvPr id="196" name="Group 195" descr="The Microsoft 365 platform is illustrated as a union between Microsoft-provided services and customer-built experiences with Microsoft Graph serving as the connecting component.">
            <a:extLst>
              <a:ext uri="{FF2B5EF4-FFF2-40B4-BE49-F238E27FC236}">
                <a16:creationId xmlns:a16="http://schemas.microsoft.com/office/drawing/2014/main" id="{4A1E2598-6DD1-4063-A872-061F60D3FD13}"/>
              </a:ext>
            </a:extLst>
          </p:cNvPr>
          <p:cNvGrpSpPr/>
          <p:nvPr/>
        </p:nvGrpSpPr>
        <p:grpSpPr>
          <a:xfrm>
            <a:off x="0" y="1501299"/>
            <a:ext cx="12192000" cy="5076737"/>
            <a:chOff x="0" y="1501299"/>
            <a:chExt cx="12192000" cy="5076737"/>
          </a:xfrm>
        </p:grpSpPr>
        <p:sp>
          <p:nvSpPr>
            <p:cNvPr id="3" name="Rectangle 2">
              <a:extLst>
                <a:ext uri="{FF2B5EF4-FFF2-40B4-BE49-F238E27FC236}">
                  <a16:creationId xmlns:a16="http://schemas.microsoft.com/office/drawing/2014/main" id="{4319043E-205F-4747-B3CF-EDBD0091477E}"/>
                </a:ext>
              </a:extLst>
            </p:cNvPr>
            <p:cNvSpPr/>
            <p:nvPr/>
          </p:nvSpPr>
          <p:spPr bwMode="auto">
            <a:xfrm>
              <a:off x="6238311"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4" name="TextBox 149">
              <a:extLst>
                <a:ext uri="{FF2B5EF4-FFF2-40B4-BE49-F238E27FC236}">
                  <a16:creationId xmlns:a16="http://schemas.microsoft.com/office/drawing/2014/main" id="{2E43EA5A-156C-42F7-9242-D67085C66252}"/>
                </a:ext>
              </a:extLst>
            </p:cNvPr>
            <p:cNvSpPr txBox="1"/>
            <p:nvPr/>
          </p:nvSpPr>
          <p:spPr>
            <a:xfrm>
              <a:off x="10104078" y="5486140"/>
              <a:ext cx="1540478"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cxnSp>
          <p:nvCxnSpPr>
            <p:cNvPr id="5" name="Straight Connector 4">
              <a:extLst>
                <a:ext uri="{FF2B5EF4-FFF2-40B4-BE49-F238E27FC236}">
                  <a16:creationId xmlns:a16="http://schemas.microsoft.com/office/drawing/2014/main" id="{0F6B16CB-9A04-4E86-B23D-70C180F7438F}"/>
                </a:ext>
              </a:extLst>
            </p:cNvPr>
            <p:cNvCxnSpPr/>
            <p:nvPr/>
          </p:nvCxnSpPr>
          <p:spPr>
            <a:xfrm>
              <a:off x="9215155" y="2649992"/>
              <a:ext cx="0"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DCE2B33F-1F77-441D-B445-E057C33D4301}"/>
                </a:ext>
              </a:extLst>
            </p:cNvPr>
            <p:cNvGrpSpPr/>
            <p:nvPr/>
          </p:nvGrpSpPr>
          <p:grpSpPr>
            <a:xfrm>
              <a:off x="3269168" y="4875983"/>
              <a:ext cx="5661344" cy="1110072"/>
              <a:chOff x="3269168" y="4694199"/>
              <a:chExt cx="5661344" cy="1110072"/>
            </a:xfrm>
          </p:grpSpPr>
          <p:sp>
            <p:nvSpPr>
              <p:cNvPr id="189" name="Rectangle 188">
                <a:extLst>
                  <a:ext uri="{FF2B5EF4-FFF2-40B4-BE49-F238E27FC236}">
                    <a16:creationId xmlns:a16="http://schemas.microsoft.com/office/drawing/2014/main" id="{0622B4BB-F9EC-448B-A812-09B4F90CCB50}"/>
                  </a:ext>
                </a:extLst>
              </p:cNvPr>
              <p:cNvSpPr/>
              <p:nvPr/>
            </p:nvSpPr>
            <p:spPr>
              <a:xfrm>
                <a:off x="3272662" y="4698839"/>
                <a:ext cx="5657850" cy="1105432"/>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pic>
            <p:nvPicPr>
              <p:cNvPr id="190" name="Picture 189">
                <a:extLst>
                  <a:ext uri="{FF2B5EF4-FFF2-40B4-BE49-F238E27FC236}">
                    <a16:creationId xmlns:a16="http://schemas.microsoft.com/office/drawing/2014/main" id="{3FB08140-C887-4524-AEC6-304F18654217}"/>
                  </a:ext>
                </a:extLst>
              </p:cNvPr>
              <p:cNvPicPr>
                <a:picLocks noChangeAspect="1"/>
              </p:cNvPicPr>
              <p:nvPr/>
            </p:nvPicPr>
            <p:blipFill rotWithShape="1">
              <a:blip r:embed="rId4"/>
              <a:srcRect l="695" r="192" b="3570"/>
              <a:stretch/>
            </p:blipFill>
            <p:spPr>
              <a:xfrm>
                <a:off x="3269168" y="4694199"/>
                <a:ext cx="5661344" cy="592307"/>
              </a:xfrm>
              <a:prstGeom prst="rect">
                <a:avLst/>
              </a:prstGeom>
            </p:spPr>
          </p:pic>
          <p:sp>
            <p:nvSpPr>
              <p:cNvPr id="191" name="Title 1">
                <a:extLst>
                  <a:ext uri="{FF2B5EF4-FFF2-40B4-BE49-F238E27FC236}">
                    <a16:creationId xmlns:a16="http://schemas.microsoft.com/office/drawing/2014/main" id="{8D84DEA2-9040-4C0D-8F9C-C25C0E8E1C28}"/>
                  </a:ext>
                </a:extLst>
              </p:cNvPr>
              <p:cNvSpPr txBox="1">
                <a:spLocks/>
              </p:cNvSpPr>
              <p:nvPr/>
            </p:nvSpPr>
            <p:spPr>
              <a:xfrm>
                <a:off x="4433382" y="4749407"/>
                <a:ext cx="3336411" cy="486532"/>
              </a:xfrm>
              <a:prstGeom prst="rect">
                <a:avLst/>
              </a:prstGeom>
            </p:spPr>
            <p:txBody>
              <a:bodyPr vert="horz" wrap="square" lIns="146284" tIns="91427" rIns="146284" bIns="91427" rtlCol="0" anchor="t">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000" b="0" i="0" u="none" strike="noStrike" kern="0" cap="none" spc="-50" normalizeH="0" baseline="0" noProof="0" dirty="0">
                    <a:ln w="3175">
                      <a:noFill/>
                    </a:ln>
                    <a:solidFill>
                      <a:srgbClr val="1A1A1A"/>
                    </a:solidFill>
                    <a:effectLst/>
                    <a:uLnTx/>
                    <a:uFillTx/>
                    <a:latin typeface="Segoe UI Semibold" panose="020B0702040204020203" pitchFamily="34" charset="0"/>
                    <a:ea typeface="+mn-ea"/>
                    <a:cs typeface="Segoe UI Semibold" panose="020B0702040204020203" pitchFamily="34" charset="0"/>
                  </a:rPr>
                  <a:t>Microsoft </a:t>
                </a:r>
                <a:r>
                  <a:rPr kumimoji="0" lang="en-US" sz="2000" b="0" i="0" u="none" strike="noStrike" kern="0" cap="none" spc="-5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Graph</a:t>
                </a:r>
                <a:endParaRPr kumimoji="0" lang="en-US" sz="2000" b="0" i="0" u="none" strike="noStrike" kern="1200" cap="none" spc="-147" normalizeH="0" baseline="0" noProof="0" dirty="0">
                  <a:ln w="3175">
                    <a:noFill/>
                  </a:ln>
                  <a:solidFill>
                    <a:srgbClr val="1A1A1A"/>
                  </a:solidFill>
                  <a:effectLst/>
                  <a:uLnTx/>
                  <a:uFillTx/>
                  <a:latin typeface="Segoe UI"/>
                  <a:ea typeface="+mn-ea"/>
                  <a:cs typeface="+mn-cs"/>
                </a:endParaRPr>
              </a:p>
            </p:txBody>
          </p:sp>
          <p:sp>
            <p:nvSpPr>
              <p:cNvPr id="192" name="Rectangle 191">
                <a:extLst>
                  <a:ext uri="{FF2B5EF4-FFF2-40B4-BE49-F238E27FC236}">
                    <a16:creationId xmlns:a16="http://schemas.microsoft.com/office/drawing/2014/main" id="{70F7F918-2A85-4C15-8BCD-6F5D701549C2}"/>
                  </a:ext>
                </a:extLst>
              </p:cNvPr>
              <p:cNvSpPr/>
              <p:nvPr/>
            </p:nvSpPr>
            <p:spPr>
              <a:xfrm>
                <a:off x="3686508" y="5386009"/>
                <a:ext cx="725520"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Segoe UI" pitchFamily="34" charset="0"/>
                    <a:cs typeface="Segoe UI" pitchFamily="34" charset="0"/>
                  </a:rPr>
                  <a:t>Office 365</a:t>
                </a:r>
              </a:p>
            </p:txBody>
          </p:sp>
          <p:sp>
            <p:nvSpPr>
              <p:cNvPr id="193" name="Rectangle 192">
                <a:extLst>
                  <a:ext uri="{FF2B5EF4-FFF2-40B4-BE49-F238E27FC236}">
                    <a16:creationId xmlns:a16="http://schemas.microsoft.com/office/drawing/2014/main" id="{7F5B402B-7680-4CE1-8BE8-13995E1FED57}"/>
                  </a:ext>
                </a:extLst>
              </p:cNvPr>
              <p:cNvSpPr/>
              <p:nvPr/>
            </p:nvSpPr>
            <p:spPr>
              <a:xfrm>
                <a:off x="4884941" y="5386009"/>
                <a:ext cx="855362"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Windows 10</a:t>
                </a:r>
              </a:p>
            </p:txBody>
          </p:sp>
          <p:sp>
            <p:nvSpPr>
              <p:cNvPr id="194" name="Rectangle 193">
                <a:extLst>
                  <a:ext uri="{FF2B5EF4-FFF2-40B4-BE49-F238E27FC236}">
                    <a16:creationId xmlns:a16="http://schemas.microsoft.com/office/drawing/2014/main" id="{B354729A-6586-4D1E-8BE5-1ECF461A4C97}"/>
                  </a:ext>
                </a:extLst>
              </p:cNvPr>
              <p:cNvSpPr/>
              <p:nvPr/>
            </p:nvSpPr>
            <p:spPr>
              <a:xfrm>
                <a:off x="6081260" y="5386009"/>
                <a:ext cx="2567369" cy="2616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a:ea typeface="+mn-ea"/>
                    <a:cs typeface="Segoe UI" pitchFamily="34" charset="0"/>
                  </a:rPr>
                  <a:t>Microsoft Enterprise Mobility + Security</a:t>
                </a:r>
              </a:p>
            </p:txBody>
          </p:sp>
          <p:cxnSp>
            <p:nvCxnSpPr>
              <p:cNvPr id="195" name="Straight Connector 194">
                <a:extLst>
                  <a:ext uri="{FF2B5EF4-FFF2-40B4-BE49-F238E27FC236}">
                    <a16:creationId xmlns:a16="http://schemas.microsoft.com/office/drawing/2014/main" id="{37038862-8047-4746-A47B-19124455B90E}"/>
                  </a:ext>
                </a:extLst>
              </p:cNvPr>
              <p:cNvCxnSpPr>
                <a:cxnSpLocks/>
              </p:cNvCxnSpPr>
              <p:nvPr/>
            </p:nvCxnSpPr>
            <p:spPr>
              <a:xfrm>
                <a:off x="4481081" y="5305226"/>
                <a:ext cx="3241012"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7" name="Straight Arrow Connector 6">
              <a:extLst>
                <a:ext uri="{FF2B5EF4-FFF2-40B4-BE49-F238E27FC236}">
                  <a16:creationId xmlns:a16="http://schemas.microsoft.com/office/drawing/2014/main" id="{EE83A3E8-F450-4E79-A97A-2B20F4A1207D}"/>
                </a:ext>
              </a:extLst>
            </p:cNvPr>
            <p:cNvCxnSpPr>
              <a:cxnSpLocks/>
            </p:cNvCxnSpPr>
            <p:nvPr/>
          </p:nvCxnSpPr>
          <p:spPr>
            <a:xfrm flipV="1">
              <a:off x="6096000" y="4166717"/>
              <a:ext cx="0" cy="713906"/>
            </a:xfrm>
            <a:prstGeom prst="straightConnector1">
              <a:avLst/>
            </a:prstGeom>
            <a:ln w="50800">
              <a:solidFill>
                <a:schemeClr val="tx1"/>
              </a:solidFill>
              <a:headEnd type="none" w="lg" len="med"/>
              <a:tailEnd type="oval"/>
            </a:ln>
          </p:spPr>
          <p:style>
            <a:lnRef idx="1">
              <a:schemeClr val="accent1"/>
            </a:lnRef>
            <a:fillRef idx="0">
              <a:schemeClr val="accent1"/>
            </a:fillRef>
            <a:effectRef idx="0">
              <a:schemeClr val="accent1"/>
            </a:effectRef>
            <a:fontRef idx="minor">
              <a:schemeClr val="tx1"/>
            </a:fontRef>
          </p:style>
        </p:cxnSp>
        <p:sp>
          <p:nvSpPr>
            <p:cNvPr id="8" name="TextBox 280">
              <a:extLst>
                <a:ext uri="{FF2B5EF4-FFF2-40B4-BE49-F238E27FC236}">
                  <a16:creationId xmlns:a16="http://schemas.microsoft.com/office/drawing/2014/main" id="{17925C29-6B9F-4C70-9EC5-2430E274516D}"/>
                </a:ext>
              </a:extLst>
            </p:cNvPr>
            <p:cNvSpPr txBox="1"/>
            <p:nvPr/>
          </p:nvSpPr>
          <p:spPr>
            <a:xfrm>
              <a:off x="6391731" y="4230772"/>
              <a:ext cx="2267261" cy="33855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cxnSp>
          <p:nvCxnSpPr>
            <p:cNvPr id="9" name="Straight Arrow Connector 8">
              <a:extLst>
                <a:ext uri="{FF2B5EF4-FFF2-40B4-BE49-F238E27FC236}">
                  <a16:creationId xmlns:a16="http://schemas.microsoft.com/office/drawing/2014/main" id="{A54509C3-9078-449C-B4EB-C8CD679F0E43}"/>
                </a:ext>
              </a:extLst>
            </p:cNvPr>
            <p:cNvCxnSpPr>
              <a:cxnSpLocks/>
            </p:cNvCxnSpPr>
            <p:nvPr/>
          </p:nvCxnSpPr>
          <p:spPr>
            <a:xfrm>
              <a:off x="2245489"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877520-234D-405C-93FB-6375FD2EC8C6}"/>
                </a:ext>
              </a:extLst>
            </p:cNvPr>
            <p:cNvSpPr/>
            <p:nvPr/>
          </p:nvSpPr>
          <p:spPr bwMode="auto">
            <a:xfrm>
              <a:off x="0" y="1501299"/>
              <a:ext cx="5953689" cy="2407534"/>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grpSp>
          <p:nvGrpSpPr>
            <p:cNvPr id="11" name="Group 10">
              <a:extLst>
                <a:ext uri="{FF2B5EF4-FFF2-40B4-BE49-F238E27FC236}">
                  <a16:creationId xmlns:a16="http://schemas.microsoft.com/office/drawing/2014/main" id="{12CC79C8-2281-4FE6-9637-6E1EA7FF8618}"/>
                </a:ext>
              </a:extLst>
            </p:cNvPr>
            <p:cNvGrpSpPr/>
            <p:nvPr/>
          </p:nvGrpSpPr>
          <p:grpSpPr>
            <a:xfrm>
              <a:off x="310889" y="3374747"/>
              <a:ext cx="4048901" cy="215444"/>
              <a:chOff x="310889" y="3022368"/>
              <a:chExt cx="4048901" cy="215444"/>
            </a:xfrm>
          </p:grpSpPr>
          <p:sp>
            <p:nvSpPr>
              <p:cNvPr id="185" name="TextBox 105">
                <a:extLst>
                  <a:ext uri="{FF2B5EF4-FFF2-40B4-BE49-F238E27FC236}">
                    <a16:creationId xmlns:a16="http://schemas.microsoft.com/office/drawing/2014/main" id="{77613D4F-28AD-4BBF-A8CE-9C63DA9008FE}"/>
                  </a:ext>
                </a:extLst>
              </p:cNvPr>
              <p:cNvSpPr txBox="1"/>
              <p:nvPr/>
            </p:nvSpPr>
            <p:spPr>
              <a:xfrm>
                <a:off x="310889" y="3043079"/>
                <a:ext cx="904095" cy="193899"/>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Documents</a:t>
                </a:r>
              </a:p>
            </p:txBody>
          </p:sp>
          <p:sp>
            <p:nvSpPr>
              <p:cNvPr id="186" name="TextBox 106">
                <a:extLst>
                  <a:ext uri="{FF2B5EF4-FFF2-40B4-BE49-F238E27FC236}">
                    <a16:creationId xmlns:a16="http://schemas.microsoft.com/office/drawing/2014/main" id="{41454436-253B-4C11-8248-32107F5F9E9A}"/>
                  </a:ext>
                </a:extLst>
              </p:cNvPr>
              <p:cNvSpPr txBox="1"/>
              <p:nvPr/>
            </p:nvSpPr>
            <p:spPr>
              <a:xfrm>
                <a:off x="1457653" y="3022368"/>
                <a:ext cx="1117485"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Conversations</a:t>
                </a:r>
              </a:p>
            </p:txBody>
          </p:sp>
          <p:sp>
            <p:nvSpPr>
              <p:cNvPr id="187" name="TextBox 107">
                <a:extLst>
                  <a:ext uri="{FF2B5EF4-FFF2-40B4-BE49-F238E27FC236}">
                    <a16:creationId xmlns:a16="http://schemas.microsoft.com/office/drawing/2014/main" id="{6543DD92-EF1B-4491-A4B7-DA8F34277595}"/>
                  </a:ext>
                </a:extLst>
              </p:cNvPr>
              <p:cNvSpPr txBox="1"/>
              <p:nvPr/>
            </p:nvSpPr>
            <p:spPr>
              <a:xfrm>
                <a:off x="2887200" y="3022368"/>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Portals</a:t>
                </a:r>
              </a:p>
            </p:txBody>
          </p:sp>
          <p:sp>
            <p:nvSpPr>
              <p:cNvPr id="188" name="TextBox 108">
                <a:extLst>
                  <a:ext uri="{FF2B5EF4-FFF2-40B4-BE49-F238E27FC236}">
                    <a16:creationId xmlns:a16="http://schemas.microsoft.com/office/drawing/2014/main" id="{7FBACC53-36FA-4952-A239-9C57AC553E60}"/>
                  </a:ext>
                </a:extLst>
              </p:cNvPr>
              <p:cNvSpPr txBox="1"/>
              <p:nvPr/>
            </p:nvSpPr>
            <p:spPr>
              <a:xfrm>
                <a:off x="3691337" y="3022368"/>
                <a:ext cx="668453" cy="21544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Timeline</a:t>
                </a:r>
              </a:p>
            </p:txBody>
          </p:sp>
        </p:grpSp>
        <p:sp>
          <p:nvSpPr>
            <p:cNvPr id="12" name="Rectangle 11">
              <a:extLst>
                <a:ext uri="{FF2B5EF4-FFF2-40B4-BE49-F238E27FC236}">
                  <a16:creationId xmlns:a16="http://schemas.microsoft.com/office/drawing/2014/main" id="{2609C3F7-85B7-4681-967D-624E9A34B885}"/>
                </a:ext>
              </a:extLst>
            </p:cNvPr>
            <p:cNvSpPr/>
            <p:nvPr/>
          </p:nvSpPr>
          <p:spPr>
            <a:xfrm>
              <a:off x="1596264" y="2320837"/>
              <a:ext cx="292836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Extend Microsoft 365 experiences</a:t>
              </a:r>
            </a:p>
          </p:txBody>
        </p:sp>
        <p:grpSp>
          <p:nvGrpSpPr>
            <p:cNvPr id="13" name="Group 12">
              <a:extLst>
                <a:ext uri="{FF2B5EF4-FFF2-40B4-BE49-F238E27FC236}">
                  <a16:creationId xmlns:a16="http://schemas.microsoft.com/office/drawing/2014/main" id="{0A7DDD8B-EA0B-42B4-AD6D-390AA2BA323E}"/>
                </a:ext>
              </a:extLst>
            </p:cNvPr>
            <p:cNvGrpSpPr/>
            <p:nvPr/>
          </p:nvGrpSpPr>
          <p:grpSpPr>
            <a:xfrm>
              <a:off x="6558509" y="3299341"/>
              <a:ext cx="4183473" cy="393954"/>
              <a:chOff x="6384885" y="2925418"/>
              <a:chExt cx="4183473" cy="393954"/>
            </a:xfrm>
          </p:grpSpPr>
          <p:sp>
            <p:nvSpPr>
              <p:cNvPr id="180" name="TextBox 198">
                <a:extLst>
                  <a:ext uri="{FF2B5EF4-FFF2-40B4-BE49-F238E27FC236}">
                    <a16:creationId xmlns:a16="http://schemas.microsoft.com/office/drawing/2014/main" id="{EDA21563-13D3-484D-A991-6C0DB67D5B5F}"/>
                  </a:ext>
                </a:extLst>
              </p:cNvPr>
              <p:cNvSpPr txBox="1"/>
              <p:nvPr/>
            </p:nvSpPr>
            <p:spPr>
              <a:xfrm>
                <a:off x="6384885" y="2925418"/>
                <a:ext cx="471155" cy="393954"/>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8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Web </a:t>
                </a:r>
                <a:b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br>
                <a:r>
                  <a:rPr kumimoji="0" lang="en-US" sz="1600" b="0" i="0" u="none" strike="noStrike" kern="1200" cap="none" spc="0" normalizeH="0" baseline="0" noProof="0" dirty="0">
                    <a:ln>
                      <a:noFill/>
                    </a:ln>
                    <a:solidFill>
                      <a:srgbClr val="1A1A1A"/>
                    </a:solidFill>
                    <a:effectLst/>
                    <a:uLnTx/>
                    <a:uFillTx/>
                    <a:latin typeface="Segoe UI"/>
                    <a:ea typeface="+mn-ea"/>
                    <a:cs typeface="Segoe UI Semibold" panose="020B0702040204020203" pitchFamily="34" charset="0"/>
                  </a:rPr>
                  <a:t>apps</a:t>
                </a:r>
              </a:p>
            </p:txBody>
          </p:sp>
          <p:sp>
            <p:nvSpPr>
              <p:cNvPr id="181" name="TextBox 199">
                <a:extLst>
                  <a:ext uri="{FF2B5EF4-FFF2-40B4-BE49-F238E27FC236}">
                    <a16:creationId xmlns:a16="http://schemas.microsoft.com/office/drawing/2014/main" id="{805AEB4B-6705-4006-9DE4-38A682145DE1}"/>
                  </a:ext>
                </a:extLst>
              </p:cNvPr>
              <p:cNvSpPr txBox="1"/>
              <p:nvPr/>
            </p:nvSpPr>
            <p:spPr>
              <a:xfrm>
                <a:off x="7026637" y="2925418"/>
                <a:ext cx="724558"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Bots &amp; agents</a:t>
                </a:r>
              </a:p>
            </p:txBody>
          </p:sp>
          <p:sp>
            <p:nvSpPr>
              <p:cNvPr id="182" name="TextBox 204">
                <a:extLst>
                  <a:ext uri="{FF2B5EF4-FFF2-40B4-BE49-F238E27FC236}">
                    <a16:creationId xmlns:a16="http://schemas.microsoft.com/office/drawing/2014/main" id="{A2D9157E-2904-470C-8197-788E52636BDF}"/>
                  </a:ext>
                </a:extLst>
              </p:cNvPr>
              <p:cNvSpPr txBox="1"/>
              <p:nvPr/>
            </p:nvSpPr>
            <p:spPr>
              <a:xfrm>
                <a:off x="7799851" y="2925418"/>
                <a:ext cx="888742"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Device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&amp; native</a:t>
                </a:r>
              </a:p>
            </p:txBody>
          </p:sp>
          <p:sp>
            <p:nvSpPr>
              <p:cNvPr id="183" name="TextBox 209">
                <a:extLst>
                  <a:ext uri="{FF2B5EF4-FFF2-40B4-BE49-F238E27FC236}">
                    <a16:creationId xmlns:a16="http://schemas.microsoft.com/office/drawing/2014/main" id="{56523D2F-25E5-42B4-83A9-CE1EAD6FA838}"/>
                  </a:ext>
                </a:extLst>
              </p:cNvPr>
              <p:cNvSpPr txBox="1"/>
              <p:nvPr/>
            </p:nvSpPr>
            <p:spPr>
              <a:xfrm>
                <a:off x="8760399" y="2925418"/>
                <a:ext cx="722954"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Daemon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sp>
            <p:nvSpPr>
              <p:cNvPr id="184" name="TextBox 210">
                <a:extLst>
                  <a:ext uri="{FF2B5EF4-FFF2-40B4-BE49-F238E27FC236}">
                    <a16:creationId xmlns:a16="http://schemas.microsoft.com/office/drawing/2014/main" id="{500412CF-6591-4705-9379-9BD27263B6CD}"/>
                  </a:ext>
                </a:extLst>
              </p:cNvPr>
              <p:cNvSpPr txBox="1"/>
              <p:nvPr/>
            </p:nvSpPr>
            <p:spPr>
              <a:xfrm>
                <a:off x="9508858" y="2925418"/>
                <a:ext cx="1059500"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Workflow automation</a:t>
                </a:r>
              </a:p>
            </p:txBody>
          </p:sp>
        </p:grpSp>
        <p:sp>
          <p:nvSpPr>
            <p:cNvPr id="14" name="Rectangle 13">
              <a:extLst>
                <a:ext uri="{FF2B5EF4-FFF2-40B4-BE49-F238E27FC236}">
                  <a16:creationId xmlns:a16="http://schemas.microsoft.com/office/drawing/2014/main" id="{D6AF26B2-AE11-4B7F-BDFC-BF3198AACAB9}"/>
                </a:ext>
              </a:extLst>
            </p:cNvPr>
            <p:cNvSpPr/>
            <p:nvPr/>
          </p:nvSpPr>
          <p:spPr>
            <a:xfrm>
              <a:off x="8241042" y="2320837"/>
              <a:ext cx="1948226" cy="307777"/>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Build your experience</a:t>
              </a:r>
            </a:p>
          </p:txBody>
        </p:sp>
        <p:cxnSp>
          <p:nvCxnSpPr>
            <p:cNvPr id="15" name="Straight Connector 14">
              <a:extLst>
                <a:ext uri="{FF2B5EF4-FFF2-40B4-BE49-F238E27FC236}">
                  <a16:creationId xmlns:a16="http://schemas.microsoft.com/office/drawing/2014/main" id="{136F8728-CE29-44F7-9AF9-6FD32675179E}"/>
                </a:ext>
              </a:extLst>
            </p:cNvPr>
            <p:cNvCxnSpPr>
              <a:cxnSpLocks/>
            </p:cNvCxnSpPr>
            <p:nvPr/>
          </p:nvCxnSpPr>
          <p:spPr>
            <a:xfrm>
              <a:off x="10444787"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2D044F-5CFC-4186-A005-0A4EE1411936}"/>
                </a:ext>
              </a:extLst>
            </p:cNvPr>
            <p:cNvCxnSpPr>
              <a:cxnSpLocks/>
            </p:cNvCxnSpPr>
            <p:nvPr/>
          </p:nvCxnSpPr>
          <p:spPr>
            <a:xfrm>
              <a:off x="6492311" y="2515663"/>
              <a:ext cx="1493213"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CAD90D-A0CD-47E9-9F10-7C9118B3A9ED}"/>
                </a:ext>
              </a:extLst>
            </p:cNvPr>
            <p:cNvCxnSpPr>
              <a:cxnSpLocks/>
            </p:cNvCxnSpPr>
            <p:nvPr/>
          </p:nvCxnSpPr>
          <p:spPr>
            <a:xfrm>
              <a:off x="4939932"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934887-092C-4F8C-855D-F9FC2C7D846B}"/>
                </a:ext>
              </a:extLst>
            </p:cNvPr>
            <p:cNvCxnSpPr>
              <a:cxnSpLocks/>
            </p:cNvCxnSpPr>
            <p:nvPr/>
          </p:nvCxnSpPr>
          <p:spPr>
            <a:xfrm>
              <a:off x="434358" y="2515663"/>
              <a:ext cx="746607"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310">
              <a:extLst>
                <a:ext uri="{FF2B5EF4-FFF2-40B4-BE49-F238E27FC236}">
                  <a16:creationId xmlns:a16="http://schemas.microsoft.com/office/drawing/2014/main" id="{CFD12855-8A3A-41E8-889B-C1F8C4A7BE0A}"/>
                </a:ext>
              </a:extLst>
            </p:cNvPr>
            <p:cNvSpPr txBox="1"/>
            <p:nvPr/>
          </p:nvSpPr>
          <p:spPr>
            <a:xfrm>
              <a:off x="1004170" y="5643953"/>
              <a:ext cx="1051710" cy="16927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grpSp>
          <p:nvGrpSpPr>
            <p:cNvPr id="20" name="Group 19">
              <a:extLst>
                <a:ext uri="{FF2B5EF4-FFF2-40B4-BE49-F238E27FC236}">
                  <a16:creationId xmlns:a16="http://schemas.microsoft.com/office/drawing/2014/main" id="{8E6A0157-51AE-490F-9667-918E14B56F4B}"/>
                </a:ext>
              </a:extLst>
            </p:cNvPr>
            <p:cNvGrpSpPr/>
            <p:nvPr/>
          </p:nvGrpSpPr>
          <p:grpSpPr>
            <a:xfrm>
              <a:off x="5070697" y="4113805"/>
              <a:ext cx="729573" cy="664821"/>
              <a:chOff x="5081870" y="3955592"/>
              <a:chExt cx="729573" cy="664821"/>
            </a:xfrm>
          </p:grpSpPr>
          <p:grpSp>
            <p:nvGrpSpPr>
              <p:cNvPr id="146" name="Group 145">
                <a:extLst>
                  <a:ext uri="{FF2B5EF4-FFF2-40B4-BE49-F238E27FC236}">
                    <a16:creationId xmlns:a16="http://schemas.microsoft.com/office/drawing/2014/main" id="{5C63CC5A-90DA-46A4-919D-7FBF3946E311}"/>
                  </a:ext>
                </a:extLst>
              </p:cNvPr>
              <p:cNvGrpSpPr/>
              <p:nvPr/>
            </p:nvGrpSpPr>
            <p:grpSpPr>
              <a:xfrm rot="8100000">
                <a:off x="5635809" y="4401410"/>
                <a:ext cx="75530" cy="166062"/>
                <a:chOff x="11254944" y="181522"/>
                <a:chExt cx="133855" cy="294296"/>
              </a:xfrm>
              <a:solidFill>
                <a:srgbClr val="0078D4"/>
              </a:solidFill>
            </p:grpSpPr>
            <p:sp>
              <p:nvSpPr>
                <p:cNvPr id="178" name="Oval 177">
                  <a:extLst>
                    <a:ext uri="{FF2B5EF4-FFF2-40B4-BE49-F238E27FC236}">
                      <a16:creationId xmlns:a16="http://schemas.microsoft.com/office/drawing/2014/main" id="{CB9FEE61-8FD3-4B3B-B849-192EB3EAF4A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Rectangle 178">
                  <a:extLst>
                    <a:ext uri="{FF2B5EF4-FFF2-40B4-BE49-F238E27FC236}">
                      <a16:creationId xmlns:a16="http://schemas.microsoft.com/office/drawing/2014/main" id="{251441D3-C88F-4B14-96BE-1A535840DB1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7" name="Group 146">
                <a:extLst>
                  <a:ext uri="{FF2B5EF4-FFF2-40B4-BE49-F238E27FC236}">
                    <a16:creationId xmlns:a16="http://schemas.microsoft.com/office/drawing/2014/main" id="{6BBF5AB7-2804-423E-86BA-B5D279E4BD92}"/>
                  </a:ext>
                </a:extLst>
              </p:cNvPr>
              <p:cNvGrpSpPr/>
              <p:nvPr/>
            </p:nvGrpSpPr>
            <p:grpSpPr>
              <a:xfrm rot="13500000">
                <a:off x="5187952" y="4401410"/>
                <a:ext cx="75530" cy="166062"/>
                <a:chOff x="11254944" y="181522"/>
                <a:chExt cx="133855" cy="294296"/>
              </a:xfrm>
              <a:solidFill>
                <a:srgbClr val="0078D4"/>
              </a:solidFill>
            </p:grpSpPr>
            <p:sp>
              <p:nvSpPr>
                <p:cNvPr id="176" name="Oval 175">
                  <a:extLst>
                    <a:ext uri="{FF2B5EF4-FFF2-40B4-BE49-F238E27FC236}">
                      <a16:creationId xmlns:a16="http://schemas.microsoft.com/office/drawing/2014/main" id="{DE98FA72-1A05-40D8-BF19-5DBA748E241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ectangle 176">
                  <a:extLst>
                    <a:ext uri="{FF2B5EF4-FFF2-40B4-BE49-F238E27FC236}">
                      <a16:creationId xmlns:a16="http://schemas.microsoft.com/office/drawing/2014/main" id="{00B1A58E-4CAF-45A2-A1A1-0D6AC927B59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8" name="Group 147">
                <a:extLst>
                  <a:ext uri="{FF2B5EF4-FFF2-40B4-BE49-F238E27FC236}">
                    <a16:creationId xmlns:a16="http://schemas.microsoft.com/office/drawing/2014/main" id="{3503E782-187E-40CE-B4D8-72741AC2A2B1}"/>
                  </a:ext>
                </a:extLst>
              </p:cNvPr>
              <p:cNvGrpSpPr/>
              <p:nvPr/>
            </p:nvGrpSpPr>
            <p:grpSpPr>
              <a:xfrm rot="2700000">
                <a:off x="5635809" y="4018394"/>
                <a:ext cx="75530" cy="166062"/>
                <a:chOff x="11254944" y="181522"/>
                <a:chExt cx="133855" cy="294296"/>
              </a:xfrm>
              <a:solidFill>
                <a:srgbClr val="0078D4"/>
              </a:solidFill>
            </p:grpSpPr>
            <p:sp>
              <p:nvSpPr>
                <p:cNvPr id="174" name="Oval 173">
                  <a:extLst>
                    <a:ext uri="{FF2B5EF4-FFF2-40B4-BE49-F238E27FC236}">
                      <a16:creationId xmlns:a16="http://schemas.microsoft.com/office/drawing/2014/main" id="{7C845099-B52D-44B7-96F9-1A39D983D6C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Rectangle 174">
                  <a:extLst>
                    <a:ext uri="{FF2B5EF4-FFF2-40B4-BE49-F238E27FC236}">
                      <a16:creationId xmlns:a16="http://schemas.microsoft.com/office/drawing/2014/main" id="{1FF624C6-B6BB-4DBF-8604-BFF4FF99A3E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9" name="Group 148">
                <a:extLst>
                  <a:ext uri="{FF2B5EF4-FFF2-40B4-BE49-F238E27FC236}">
                    <a16:creationId xmlns:a16="http://schemas.microsoft.com/office/drawing/2014/main" id="{76A9ADC5-881D-4FC4-94A1-4BBE203890AF}"/>
                  </a:ext>
                </a:extLst>
              </p:cNvPr>
              <p:cNvGrpSpPr/>
              <p:nvPr/>
            </p:nvGrpSpPr>
            <p:grpSpPr>
              <a:xfrm rot="18900000">
                <a:off x="5187952" y="4018394"/>
                <a:ext cx="75530" cy="166062"/>
                <a:chOff x="11254944" y="181522"/>
                <a:chExt cx="133855" cy="294296"/>
              </a:xfrm>
              <a:solidFill>
                <a:srgbClr val="0078D4"/>
              </a:solidFill>
            </p:grpSpPr>
            <p:sp>
              <p:nvSpPr>
                <p:cNvPr id="172" name="Oval 171">
                  <a:extLst>
                    <a:ext uri="{FF2B5EF4-FFF2-40B4-BE49-F238E27FC236}">
                      <a16:creationId xmlns:a16="http://schemas.microsoft.com/office/drawing/2014/main" id="{8BC37187-FE74-46A8-9754-6E08366F65B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Rectangle 172">
                  <a:extLst>
                    <a:ext uri="{FF2B5EF4-FFF2-40B4-BE49-F238E27FC236}">
                      <a16:creationId xmlns:a16="http://schemas.microsoft.com/office/drawing/2014/main" id="{EAC415B1-2D1E-485A-A5AD-F3B316F10F7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A3B0105F-2C0D-4CEE-BC49-23EB86E247D7}"/>
                  </a:ext>
                </a:extLst>
              </p:cNvPr>
              <p:cNvGrpSpPr/>
              <p:nvPr/>
            </p:nvGrpSpPr>
            <p:grpSpPr>
              <a:xfrm>
                <a:off x="5408985" y="3955592"/>
                <a:ext cx="75530" cy="166062"/>
                <a:chOff x="11254944" y="181522"/>
                <a:chExt cx="133855" cy="294296"/>
              </a:xfrm>
              <a:solidFill>
                <a:srgbClr val="0078D4"/>
              </a:solidFill>
            </p:grpSpPr>
            <p:sp>
              <p:nvSpPr>
                <p:cNvPr id="170" name="Oval 169">
                  <a:extLst>
                    <a:ext uri="{FF2B5EF4-FFF2-40B4-BE49-F238E27FC236}">
                      <a16:creationId xmlns:a16="http://schemas.microsoft.com/office/drawing/2014/main" id="{E2588A0D-C32E-4D2E-A656-CE3E5D10A2CF}"/>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DA971496-3D9C-44A2-8D8E-5FE0F3D8A641}"/>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1" name="Group 150">
                <a:extLst>
                  <a:ext uri="{FF2B5EF4-FFF2-40B4-BE49-F238E27FC236}">
                    <a16:creationId xmlns:a16="http://schemas.microsoft.com/office/drawing/2014/main" id="{77AD8232-4CA9-4ADB-9C23-DC9BBA84C0E3}"/>
                  </a:ext>
                </a:extLst>
              </p:cNvPr>
              <p:cNvGrpSpPr/>
              <p:nvPr/>
            </p:nvGrpSpPr>
            <p:grpSpPr>
              <a:xfrm rot="10800000">
                <a:off x="5408985" y="4454351"/>
                <a:ext cx="75530" cy="166062"/>
                <a:chOff x="11254944" y="181522"/>
                <a:chExt cx="133855" cy="294296"/>
              </a:xfrm>
              <a:solidFill>
                <a:srgbClr val="0078D4"/>
              </a:solidFill>
            </p:grpSpPr>
            <p:sp>
              <p:nvSpPr>
                <p:cNvPr id="168" name="Oval 167">
                  <a:extLst>
                    <a:ext uri="{FF2B5EF4-FFF2-40B4-BE49-F238E27FC236}">
                      <a16:creationId xmlns:a16="http://schemas.microsoft.com/office/drawing/2014/main" id="{0D47A3BB-8C39-476D-907D-7921A438D27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CDE564A9-B8BF-41B4-B141-05C887771612}"/>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2" name="Group 151">
                <a:extLst>
                  <a:ext uri="{FF2B5EF4-FFF2-40B4-BE49-F238E27FC236}">
                    <a16:creationId xmlns:a16="http://schemas.microsoft.com/office/drawing/2014/main" id="{F2807D0C-547B-4288-BA9B-51CB2400F68F}"/>
                  </a:ext>
                </a:extLst>
              </p:cNvPr>
              <p:cNvGrpSpPr/>
              <p:nvPr/>
            </p:nvGrpSpPr>
            <p:grpSpPr>
              <a:xfrm rot="5400000">
                <a:off x="5690647" y="4204973"/>
                <a:ext cx="75530" cy="166062"/>
                <a:chOff x="11254944" y="181522"/>
                <a:chExt cx="133855" cy="294296"/>
              </a:xfrm>
              <a:solidFill>
                <a:srgbClr val="0078D4"/>
              </a:solidFill>
            </p:grpSpPr>
            <p:sp>
              <p:nvSpPr>
                <p:cNvPr id="166" name="Oval 165">
                  <a:extLst>
                    <a:ext uri="{FF2B5EF4-FFF2-40B4-BE49-F238E27FC236}">
                      <a16:creationId xmlns:a16="http://schemas.microsoft.com/office/drawing/2014/main" id="{DE2AA288-2034-4E94-A7EA-11053E30BCE4}"/>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ectangle 166">
                  <a:extLst>
                    <a:ext uri="{FF2B5EF4-FFF2-40B4-BE49-F238E27FC236}">
                      <a16:creationId xmlns:a16="http://schemas.microsoft.com/office/drawing/2014/main" id="{011CA19D-EFC6-4477-84BE-F2F4222B9F95}"/>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3" name="Group 152">
                <a:extLst>
                  <a:ext uri="{FF2B5EF4-FFF2-40B4-BE49-F238E27FC236}">
                    <a16:creationId xmlns:a16="http://schemas.microsoft.com/office/drawing/2014/main" id="{B16FCDD7-80D6-45CE-A950-BB2B0C1BBBB1}"/>
                  </a:ext>
                </a:extLst>
              </p:cNvPr>
              <p:cNvGrpSpPr/>
              <p:nvPr/>
            </p:nvGrpSpPr>
            <p:grpSpPr>
              <a:xfrm rot="16200000">
                <a:off x="5127136" y="4204972"/>
                <a:ext cx="75530" cy="166062"/>
                <a:chOff x="11254944" y="181522"/>
                <a:chExt cx="133855" cy="294296"/>
              </a:xfrm>
              <a:solidFill>
                <a:srgbClr val="0078D4"/>
              </a:solidFill>
            </p:grpSpPr>
            <p:sp>
              <p:nvSpPr>
                <p:cNvPr id="164" name="Oval 163">
                  <a:extLst>
                    <a:ext uri="{FF2B5EF4-FFF2-40B4-BE49-F238E27FC236}">
                      <a16:creationId xmlns:a16="http://schemas.microsoft.com/office/drawing/2014/main" id="{6067A7A4-23D7-4507-856F-738022E38CBC}"/>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ectangle 164">
                  <a:extLst>
                    <a:ext uri="{FF2B5EF4-FFF2-40B4-BE49-F238E27FC236}">
                      <a16:creationId xmlns:a16="http://schemas.microsoft.com/office/drawing/2014/main" id="{2F0C6A09-7413-4072-ADA6-37D4EF431B0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F7670741-2F1D-4558-8C40-C0BA1068B649}"/>
                  </a:ext>
                </a:extLst>
              </p:cNvPr>
              <p:cNvGrpSpPr/>
              <p:nvPr/>
            </p:nvGrpSpPr>
            <p:grpSpPr>
              <a:xfrm>
                <a:off x="5246373" y="4117638"/>
                <a:ext cx="402825" cy="340673"/>
                <a:chOff x="10943433" y="301623"/>
                <a:chExt cx="406400" cy="343696"/>
              </a:xfrm>
            </p:grpSpPr>
            <p:sp>
              <p:nvSpPr>
                <p:cNvPr id="155" name="Freeform 50">
                  <a:extLst>
                    <a:ext uri="{FF2B5EF4-FFF2-40B4-BE49-F238E27FC236}">
                      <a16:creationId xmlns:a16="http://schemas.microsoft.com/office/drawing/2014/main" id="{6A3CDECD-CB6B-4DF7-9ABF-7799B0CC0632}"/>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6" name="Freeform 50">
                  <a:extLst>
                    <a:ext uri="{FF2B5EF4-FFF2-40B4-BE49-F238E27FC236}">
                      <a16:creationId xmlns:a16="http://schemas.microsoft.com/office/drawing/2014/main" id="{715A281E-F8EA-48D7-8125-E9D1C96C8A10}"/>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57" name="Group 156">
                  <a:extLst>
                    <a:ext uri="{FF2B5EF4-FFF2-40B4-BE49-F238E27FC236}">
                      <a16:creationId xmlns:a16="http://schemas.microsoft.com/office/drawing/2014/main" id="{51BB547C-75F8-4E31-BB95-57B671FAC1E6}"/>
                    </a:ext>
                  </a:extLst>
                </p:cNvPr>
                <p:cNvGrpSpPr/>
                <p:nvPr/>
              </p:nvGrpSpPr>
              <p:grpSpPr>
                <a:xfrm>
                  <a:off x="10972632" y="343467"/>
                  <a:ext cx="344411" cy="203201"/>
                  <a:chOff x="11633222" y="512763"/>
                  <a:chExt cx="261938" cy="203201"/>
                </a:xfrm>
              </p:grpSpPr>
              <p:sp>
                <p:nvSpPr>
                  <p:cNvPr id="158" name="Freeform 38">
                    <a:extLst>
                      <a:ext uri="{FF2B5EF4-FFF2-40B4-BE49-F238E27FC236}">
                        <a16:creationId xmlns:a16="http://schemas.microsoft.com/office/drawing/2014/main" id="{37BAAD4B-129A-4E49-BE28-5929A84CB481}"/>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13856F77-0D31-4AFD-ABAC-911154DB330D}"/>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0" name="Freeform 40">
                    <a:extLst>
                      <a:ext uri="{FF2B5EF4-FFF2-40B4-BE49-F238E27FC236}">
                        <a16:creationId xmlns:a16="http://schemas.microsoft.com/office/drawing/2014/main" id="{CA8A21AD-5676-48A3-9694-F1FADA443A9E}"/>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id="{6B300541-2F84-4925-867E-454442CE5EEA}"/>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2" name="Freeform 42">
                    <a:extLst>
                      <a:ext uri="{FF2B5EF4-FFF2-40B4-BE49-F238E27FC236}">
                        <a16:creationId xmlns:a16="http://schemas.microsoft.com/office/drawing/2014/main" id="{84FF6B62-97FD-4780-A238-5148C0CB210B}"/>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43">
                    <a:extLst>
                      <a:ext uri="{FF2B5EF4-FFF2-40B4-BE49-F238E27FC236}">
                        <a16:creationId xmlns:a16="http://schemas.microsoft.com/office/drawing/2014/main" id="{5B28678F-658E-4908-B7BD-605A493E5085}"/>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21" name="Group 20">
              <a:extLst>
                <a:ext uri="{FF2B5EF4-FFF2-40B4-BE49-F238E27FC236}">
                  <a16:creationId xmlns:a16="http://schemas.microsoft.com/office/drawing/2014/main" id="{96EAB655-DF70-4910-850B-A2D68F902797}"/>
                </a:ext>
              </a:extLst>
            </p:cNvPr>
            <p:cNvGrpSpPr/>
            <p:nvPr/>
          </p:nvGrpSpPr>
          <p:grpSpPr>
            <a:xfrm>
              <a:off x="434358" y="6013671"/>
              <a:ext cx="11503641" cy="564365"/>
              <a:chOff x="434358" y="5831887"/>
              <a:chExt cx="11503641" cy="564365"/>
            </a:xfrm>
          </p:grpSpPr>
          <p:grpSp>
            <p:nvGrpSpPr>
              <p:cNvPr id="141" name="Group 140">
                <a:extLst>
                  <a:ext uri="{FF2B5EF4-FFF2-40B4-BE49-F238E27FC236}">
                    <a16:creationId xmlns:a16="http://schemas.microsoft.com/office/drawing/2014/main" id="{36997FBE-7D2C-4CEB-B242-7270C0582BDE}"/>
                  </a:ext>
                </a:extLst>
              </p:cNvPr>
              <p:cNvGrpSpPr/>
              <p:nvPr/>
            </p:nvGrpSpPr>
            <p:grpSpPr>
              <a:xfrm>
                <a:off x="434358" y="5831887"/>
                <a:ext cx="11503641" cy="451414"/>
                <a:chOff x="434358" y="5970784"/>
                <a:chExt cx="11267647" cy="451414"/>
              </a:xfrm>
            </p:grpSpPr>
            <p:cxnSp>
              <p:nvCxnSpPr>
                <p:cNvPr id="143" name="Straight Connector 142">
                  <a:extLst>
                    <a:ext uri="{FF2B5EF4-FFF2-40B4-BE49-F238E27FC236}">
                      <a16:creationId xmlns:a16="http://schemas.microsoft.com/office/drawing/2014/main" id="{79814820-7AD9-422A-9092-FAC13FE748D9}"/>
                    </a:ext>
                  </a:extLst>
                </p:cNvPr>
                <p:cNvCxnSpPr>
                  <a:cxnSpLocks/>
                </p:cNvCxnSpPr>
                <p:nvPr/>
              </p:nvCxnSpPr>
              <p:spPr>
                <a:xfrm>
                  <a:off x="434358" y="6422198"/>
                  <a:ext cx="11267647"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16E056C-B243-44EA-ABE6-8295CC01099A}"/>
                    </a:ext>
                  </a:extLst>
                </p:cNvPr>
                <p:cNvCxnSpPr>
                  <a:cxnSpLocks/>
                </p:cNvCxnSpPr>
                <p:nvPr/>
              </p:nvCxnSpPr>
              <p:spPr>
                <a:xfrm rot="16200000">
                  <a:off x="11476298"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BA7A5B0-1FA9-453F-A989-83DABC1AE5E3}"/>
                    </a:ext>
                  </a:extLst>
                </p:cNvPr>
                <p:cNvCxnSpPr>
                  <a:cxnSpLocks/>
                </p:cNvCxnSpPr>
                <p:nvPr/>
              </p:nvCxnSpPr>
              <p:spPr>
                <a:xfrm rot="16200000">
                  <a:off x="208652" y="6196491"/>
                  <a:ext cx="451413" cy="0"/>
                </a:xfrm>
                <a:prstGeom prst="line">
                  <a:avLst/>
                </a:prstGeom>
                <a:ln w="19050" cap="sq">
                  <a:solidFill>
                    <a:schemeClr val="bg1">
                      <a:lumMod val="75000"/>
                    </a:schemeClr>
                  </a:solidFill>
                  <a:miter lim="800000"/>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42" name="Rectangle 141">
                <a:extLst>
                  <a:ext uri="{FF2B5EF4-FFF2-40B4-BE49-F238E27FC236}">
                    <a16:creationId xmlns:a16="http://schemas.microsoft.com/office/drawing/2014/main" id="{6BCAA1B1-3EB5-4F15-A5B1-3BCA4397DB83}"/>
                  </a:ext>
                </a:extLst>
              </p:cNvPr>
              <p:cNvSpPr/>
              <p:nvPr/>
            </p:nvSpPr>
            <p:spPr>
              <a:xfrm>
                <a:off x="5365087" y="6088475"/>
                <a:ext cx="1642181" cy="307777"/>
              </a:xfrm>
              <a:prstGeom prst="rect">
                <a:avLst/>
              </a:prstGeom>
              <a:solidFill>
                <a:schemeClr val="bg1"/>
              </a:solidFill>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4"/>
                    </a:solidFill>
                    <a:effectLst/>
                    <a:uLnTx/>
                    <a:uFillTx/>
                    <a:latin typeface="Segoe UI Semibold"/>
                    <a:ea typeface="+mn-ea"/>
                    <a:cs typeface="Segoe UI" pitchFamily="34" charset="0"/>
                  </a:rPr>
                  <a:t>Microsoft identity</a:t>
                </a:r>
              </a:p>
            </p:txBody>
          </p:sp>
        </p:grpSp>
        <p:cxnSp>
          <p:nvCxnSpPr>
            <p:cNvPr id="22" name="Straight Arrow Connector 21">
              <a:extLst>
                <a:ext uri="{FF2B5EF4-FFF2-40B4-BE49-F238E27FC236}">
                  <a16:creationId xmlns:a16="http://schemas.microsoft.com/office/drawing/2014/main" id="{7C44F82B-C168-4AED-A5CB-966023EB7748}"/>
                </a:ext>
              </a:extLst>
            </p:cNvPr>
            <p:cNvCxnSpPr>
              <a:cxnSpLocks/>
            </p:cNvCxnSpPr>
            <p:nvPr/>
          </p:nvCxnSpPr>
          <p:spPr>
            <a:xfrm>
              <a:off x="8922833" y="5255779"/>
              <a:ext cx="1024289" cy="0"/>
            </a:xfrm>
            <a:prstGeom prst="straightConnector1">
              <a:avLst/>
            </a:prstGeom>
            <a:ln w="50800">
              <a:solidFill>
                <a:schemeClr val="tx1"/>
              </a:solidFill>
              <a:headEnd type="none" w="sm" len="sm"/>
              <a:tailEnd type="arrow" w="med" len="sm"/>
            </a:ln>
          </p:spPr>
          <p:style>
            <a:lnRef idx="1">
              <a:schemeClr val="accent1"/>
            </a:lnRef>
            <a:fillRef idx="0">
              <a:schemeClr val="accent1"/>
            </a:fillRef>
            <a:effectRef idx="0">
              <a:schemeClr val="accent1"/>
            </a:effectRef>
            <a:fontRef idx="minor">
              <a:schemeClr val="tx1"/>
            </a:fontRef>
          </p:style>
        </p:cxnSp>
        <p:sp>
          <p:nvSpPr>
            <p:cNvPr id="23" name="TextBox 124">
              <a:extLst>
                <a:ext uri="{FF2B5EF4-FFF2-40B4-BE49-F238E27FC236}">
                  <a16:creationId xmlns:a16="http://schemas.microsoft.com/office/drawing/2014/main" id="{1C53C934-7853-46E8-9683-BA8AF02EBABD}"/>
                </a:ext>
              </a:extLst>
            </p:cNvPr>
            <p:cNvSpPr txBox="1"/>
            <p:nvPr/>
          </p:nvSpPr>
          <p:spPr>
            <a:xfrm>
              <a:off x="1010407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Azure AI platform</a:t>
              </a:r>
            </a:p>
          </p:txBody>
        </p:sp>
        <p:sp>
          <p:nvSpPr>
            <p:cNvPr id="24" name="TextBox 128">
              <a:extLst>
                <a:ext uri="{FF2B5EF4-FFF2-40B4-BE49-F238E27FC236}">
                  <a16:creationId xmlns:a16="http://schemas.microsoft.com/office/drawing/2014/main" id="{9A1B78E5-38C1-4DC2-A84A-68415A7301D9}"/>
                </a:ext>
              </a:extLst>
            </p:cNvPr>
            <p:cNvSpPr txBox="1"/>
            <p:nvPr/>
          </p:nvSpPr>
          <p:spPr>
            <a:xfrm>
              <a:off x="232118" y="5120469"/>
              <a:ext cx="1823762" cy="184666"/>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8D4"/>
                  </a:solidFill>
                  <a:effectLst/>
                  <a:uLnTx/>
                  <a:uFillTx/>
                  <a:latin typeface="Segoe UI Semibold"/>
                  <a:ea typeface="+mn-ea"/>
                  <a:cs typeface="+mn-cs"/>
                </a:rPr>
                <a:t>Your local data</a:t>
              </a:r>
            </a:p>
          </p:txBody>
        </p:sp>
        <p:grpSp>
          <p:nvGrpSpPr>
            <p:cNvPr id="25" name="Group 24">
              <a:extLst>
                <a:ext uri="{FF2B5EF4-FFF2-40B4-BE49-F238E27FC236}">
                  <a16:creationId xmlns:a16="http://schemas.microsoft.com/office/drawing/2014/main" id="{A99D96D9-9B13-4A1B-AA10-12DAB6BD0229}"/>
                </a:ext>
              </a:extLst>
            </p:cNvPr>
            <p:cNvGrpSpPr/>
            <p:nvPr/>
          </p:nvGrpSpPr>
          <p:grpSpPr>
            <a:xfrm>
              <a:off x="4661127" y="2750464"/>
              <a:ext cx="1063614" cy="1011539"/>
              <a:chOff x="4661127" y="2001519"/>
              <a:chExt cx="1063614" cy="1011539"/>
            </a:xfrm>
          </p:grpSpPr>
          <p:sp>
            <p:nvSpPr>
              <p:cNvPr id="135" name="Rectangle 134">
                <a:extLst>
                  <a:ext uri="{FF2B5EF4-FFF2-40B4-BE49-F238E27FC236}">
                    <a16:creationId xmlns:a16="http://schemas.microsoft.com/office/drawing/2014/main" id="{90A87395-ED77-47EF-8123-7FCAE7E14604}"/>
                  </a:ext>
                </a:extLst>
              </p:cNvPr>
              <p:cNvSpPr/>
              <p:nvPr/>
            </p:nvSpPr>
            <p:spPr bwMode="auto">
              <a:xfrm>
                <a:off x="4661127" y="2001519"/>
                <a:ext cx="1063614" cy="101153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TextBox 264">
                <a:extLst>
                  <a:ext uri="{FF2B5EF4-FFF2-40B4-BE49-F238E27FC236}">
                    <a16:creationId xmlns:a16="http://schemas.microsoft.com/office/drawing/2014/main" id="{D64B7B3B-30E5-4586-8926-637D6FB42DD3}"/>
                  </a:ext>
                </a:extLst>
              </p:cNvPr>
              <p:cNvSpPr txBox="1"/>
              <p:nvPr/>
            </p:nvSpPr>
            <p:spPr>
              <a:xfrm>
                <a:off x="4875253" y="2625802"/>
                <a:ext cx="635361" cy="21544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Search</a:t>
                </a:r>
              </a:p>
            </p:txBody>
          </p:sp>
          <p:grpSp>
            <p:nvGrpSpPr>
              <p:cNvPr id="137" name="Group 136">
                <a:extLst>
                  <a:ext uri="{FF2B5EF4-FFF2-40B4-BE49-F238E27FC236}">
                    <a16:creationId xmlns:a16="http://schemas.microsoft.com/office/drawing/2014/main" id="{D5B14D46-F16A-4BF4-B5A8-DD822554883F}"/>
                  </a:ext>
                </a:extLst>
              </p:cNvPr>
              <p:cNvGrpSpPr>
                <a:grpSpLocks noChangeAspect="1"/>
              </p:cNvGrpSpPr>
              <p:nvPr/>
            </p:nvGrpSpPr>
            <p:grpSpPr bwMode="auto">
              <a:xfrm>
                <a:off x="5001208" y="2161097"/>
                <a:ext cx="383450" cy="381905"/>
                <a:chOff x="2769" y="2100"/>
                <a:chExt cx="248" cy="247"/>
              </a:xfrm>
            </p:grpSpPr>
            <p:sp>
              <p:nvSpPr>
                <p:cNvPr id="138" name="Freeform 5">
                  <a:extLst>
                    <a:ext uri="{FF2B5EF4-FFF2-40B4-BE49-F238E27FC236}">
                      <a16:creationId xmlns:a16="http://schemas.microsoft.com/office/drawing/2014/main" id="{756154D7-AA12-4BC0-BEE2-041CA49B6E4B}"/>
                    </a:ext>
                  </a:extLst>
                </p:cNvPr>
                <p:cNvSpPr>
                  <a:spLocks/>
                </p:cNvSpPr>
                <p:nvPr/>
              </p:nvSpPr>
              <p:spPr bwMode="auto">
                <a:xfrm>
                  <a:off x="2802" y="2132"/>
                  <a:ext cx="166" cy="116"/>
                </a:xfrm>
                <a:custGeom>
                  <a:avLst/>
                  <a:gdLst>
                    <a:gd name="T0" fmla="*/ 163 w 267"/>
                    <a:gd name="T1" fmla="*/ 187 h 187"/>
                    <a:gd name="T2" fmla="*/ 163 w 267"/>
                    <a:gd name="T3" fmla="*/ 187 h 187"/>
                    <a:gd name="T4" fmla="*/ 267 w 267"/>
                    <a:gd name="T5" fmla="*/ 84 h 187"/>
                    <a:gd name="T6" fmla="*/ 267 w 267"/>
                    <a:gd name="T7" fmla="*/ 84 h 187"/>
                    <a:gd name="T8" fmla="*/ 267 w 267"/>
                    <a:gd name="T9" fmla="*/ 0 h 187"/>
                    <a:gd name="T10" fmla="*/ 0 w 267"/>
                    <a:gd name="T11" fmla="*/ 0 h 187"/>
                    <a:gd name="T12" fmla="*/ 0 w 267"/>
                    <a:gd name="T13" fmla="*/ 187 h 187"/>
                    <a:gd name="T14" fmla="*/ 163 w 267"/>
                    <a:gd name="T15" fmla="*/ 187 h 187"/>
                    <a:gd name="T16" fmla="*/ 163 w 267"/>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87">
                      <a:moveTo>
                        <a:pt x="163" y="187"/>
                      </a:moveTo>
                      <a:lnTo>
                        <a:pt x="163" y="187"/>
                      </a:lnTo>
                      <a:cubicBezTo>
                        <a:pt x="163" y="130"/>
                        <a:pt x="210" y="83"/>
                        <a:pt x="267" y="84"/>
                      </a:cubicBezTo>
                      <a:lnTo>
                        <a:pt x="267" y="84"/>
                      </a:lnTo>
                      <a:lnTo>
                        <a:pt x="267" y="0"/>
                      </a:lnTo>
                      <a:lnTo>
                        <a:pt x="0" y="0"/>
                      </a:lnTo>
                      <a:lnTo>
                        <a:pt x="0" y="187"/>
                      </a:lnTo>
                      <a:lnTo>
                        <a:pt x="163" y="187"/>
                      </a:lnTo>
                      <a:lnTo>
                        <a:pt x="163" y="18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6">
                  <a:extLst>
                    <a:ext uri="{FF2B5EF4-FFF2-40B4-BE49-F238E27FC236}">
                      <a16:creationId xmlns:a16="http://schemas.microsoft.com/office/drawing/2014/main" id="{B9C5E2AF-601F-46CB-AC5A-9E50EEDD021E}"/>
                    </a:ext>
                  </a:extLst>
                </p:cNvPr>
                <p:cNvSpPr>
                  <a:spLocks/>
                </p:cNvSpPr>
                <p:nvPr/>
              </p:nvSpPr>
              <p:spPr bwMode="auto">
                <a:xfrm>
                  <a:off x="2769" y="2100"/>
                  <a:ext cx="166" cy="115"/>
                </a:xfrm>
                <a:custGeom>
                  <a:avLst/>
                  <a:gdLst>
                    <a:gd name="T0" fmla="*/ 267 w 267"/>
                    <a:gd name="T1" fmla="*/ 0 h 185"/>
                    <a:gd name="T2" fmla="*/ 267 w 267"/>
                    <a:gd name="T3" fmla="*/ 0 h 185"/>
                    <a:gd name="T4" fmla="*/ 1 w 267"/>
                    <a:gd name="T5" fmla="*/ 0 h 185"/>
                    <a:gd name="T6" fmla="*/ 0 w 267"/>
                    <a:gd name="T7" fmla="*/ 185 h 185"/>
                    <a:gd name="T8" fmla="*/ 27 w 267"/>
                    <a:gd name="T9" fmla="*/ 185 h 185"/>
                    <a:gd name="T10" fmla="*/ 27 w 267"/>
                    <a:gd name="T11" fmla="*/ 27 h 185"/>
                    <a:gd name="T12" fmla="*/ 267 w 267"/>
                    <a:gd name="T13" fmla="*/ 27 h 185"/>
                    <a:gd name="T14" fmla="*/ 267 w 267"/>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7" h="185">
                      <a:moveTo>
                        <a:pt x="267" y="0"/>
                      </a:moveTo>
                      <a:lnTo>
                        <a:pt x="267" y="0"/>
                      </a:lnTo>
                      <a:lnTo>
                        <a:pt x="1" y="0"/>
                      </a:lnTo>
                      <a:lnTo>
                        <a:pt x="0" y="185"/>
                      </a:lnTo>
                      <a:lnTo>
                        <a:pt x="27" y="185"/>
                      </a:lnTo>
                      <a:lnTo>
                        <a:pt x="27" y="27"/>
                      </a:lnTo>
                      <a:lnTo>
                        <a:pt x="267" y="27"/>
                      </a:lnTo>
                      <a:lnTo>
                        <a:pt x="26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7">
                  <a:extLst>
                    <a:ext uri="{FF2B5EF4-FFF2-40B4-BE49-F238E27FC236}">
                      <a16:creationId xmlns:a16="http://schemas.microsoft.com/office/drawing/2014/main" id="{55C71E37-7515-4569-A07B-09C3FD8CF7DD}"/>
                    </a:ext>
                  </a:extLst>
                </p:cNvPr>
                <p:cNvSpPr>
                  <a:spLocks noEditPoints="1"/>
                </p:cNvSpPr>
                <p:nvPr/>
              </p:nvSpPr>
              <p:spPr bwMode="auto">
                <a:xfrm>
                  <a:off x="2868" y="2199"/>
                  <a:ext cx="149" cy="148"/>
                </a:xfrm>
                <a:custGeom>
                  <a:avLst/>
                  <a:gdLst>
                    <a:gd name="T0" fmla="*/ 160 w 239"/>
                    <a:gd name="T1" fmla="*/ 132 h 239"/>
                    <a:gd name="T2" fmla="*/ 160 w 239"/>
                    <a:gd name="T3" fmla="*/ 132 h 239"/>
                    <a:gd name="T4" fmla="*/ 129 w 239"/>
                    <a:gd name="T5" fmla="*/ 122 h 239"/>
                    <a:gd name="T6" fmla="*/ 119 w 239"/>
                    <a:gd name="T7" fmla="*/ 112 h 239"/>
                    <a:gd name="T8" fmla="*/ 107 w 239"/>
                    <a:gd name="T9" fmla="*/ 79 h 239"/>
                    <a:gd name="T10" fmla="*/ 107 w 239"/>
                    <a:gd name="T11" fmla="*/ 79 h 239"/>
                    <a:gd name="T12" fmla="*/ 160 w 239"/>
                    <a:gd name="T13" fmla="*/ 26 h 239"/>
                    <a:gd name="T14" fmla="*/ 160 w 239"/>
                    <a:gd name="T15" fmla="*/ 26 h 239"/>
                    <a:gd name="T16" fmla="*/ 213 w 239"/>
                    <a:gd name="T17" fmla="*/ 79 h 239"/>
                    <a:gd name="T18" fmla="*/ 160 w 239"/>
                    <a:gd name="T19" fmla="*/ 132 h 239"/>
                    <a:gd name="T20" fmla="*/ 160 w 239"/>
                    <a:gd name="T21" fmla="*/ 0 h 239"/>
                    <a:gd name="T22" fmla="*/ 160 w 239"/>
                    <a:gd name="T23" fmla="*/ 0 h 239"/>
                    <a:gd name="T24" fmla="*/ 160 w 239"/>
                    <a:gd name="T25" fmla="*/ 0 h 239"/>
                    <a:gd name="T26" fmla="*/ 80 w 239"/>
                    <a:gd name="T27" fmla="*/ 79 h 239"/>
                    <a:gd name="T28" fmla="*/ 94 w 239"/>
                    <a:gd name="T29" fmla="*/ 125 h 239"/>
                    <a:gd name="T30" fmla="*/ 77 w 239"/>
                    <a:gd name="T31" fmla="*/ 142 h 239"/>
                    <a:gd name="T32" fmla="*/ 4 w 239"/>
                    <a:gd name="T33" fmla="*/ 216 h 239"/>
                    <a:gd name="T34" fmla="*/ 0 w 239"/>
                    <a:gd name="T35" fmla="*/ 226 h 239"/>
                    <a:gd name="T36" fmla="*/ 4 w 239"/>
                    <a:gd name="T37" fmla="*/ 235 h 239"/>
                    <a:gd name="T38" fmla="*/ 13 w 239"/>
                    <a:gd name="T39" fmla="*/ 239 h 239"/>
                    <a:gd name="T40" fmla="*/ 23 w 239"/>
                    <a:gd name="T41" fmla="*/ 235 h 239"/>
                    <a:gd name="T42" fmla="*/ 96 w 239"/>
                    <a:gd name="T43" fmla="*/ 161 h 239"/>
                    <a:gd name="T44" fmla="*/ 113 w 239"/>
                    <a:gd name="T45" fmla="*/ 144 h 239"/>
                    <a:gd name="T46" fmla="*/ 160 w 239"/>
                    <a:gd name="T47" fmla="*/ 159 h 239"/>
                    <a:gd name="T48" fmla="*/ 239 w 239"/>
                    <a:gd name="T49" fmla="*/ 79 h 239"/>
                    <a:gd name="T50" fmla="*/ 160 w 239"/>
                    <a:gd name="T5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239">
                      <a:moveTo>
                        <a:pt x="160" y="132"/>
                      </a:moveTo>
                      <a:lnTo>
                        <a:pt x="160" y="132"/>
                      </a:lnTo>
                      <a:cubicBezTo>
                        <a:pt x="148" y="132"/>
                        <a:pt x="137" y="128"/>
                        <a:pt x="129" y="122"/>
                      </a:cubicBezTo>
                      <a:cubicBezTo>
                        <a:pt x="125" y="119"/>
                        <a:pt x="122" y="115"/>
                        <a:pt x="119" y="112"/>
                      </a:cubicBezTo>
                      <a:cubicBezTo>
                        <a:pt x="111" y="103"/>
                        <a:pt x="107" y="91"/>
                        <a:pt x="107" y="79"/>
                      </a:cubicBezTo>
                      <a:lnTo>
                        <a:pt x="107" y="79"/>
                      </a:lnTo>
                      <a:cubicBezTo>
                        <a:pt x="107" y="50"/>
                        <a:pt x="131" y="26"/>
                        <a:pt x="160" y="26"/>
                      </a:cubicBezTo>
                      <a:lnTo>
                        <a:pt x="160" y="26"/>
                      </a:lnTo>
                      <a:cubicBezTo>
                        <a:pt x="189" y="26"/>
                        <a:pt x="213" y="50"/>
                        <a:pt x="213" y="79"/>
                      </a:cubicBezTo>
                      <a:cubicBezTo>
                        <a:pt x="212" y="108"/>
                        <a:pt x="189" y="132"/>
                        <a:pt x="160" y="132"/>
                      </a:cubicBezTo>
                      <a:close/>
                      <a:moveTo>
                        <a:pt x="160" y="0"/>
                      </a:moveTo>
                      <a:lnTo>
                        <a:pt x="160" y="0"/>
                      </a:lnTo>
                      <a:lnTo>
                        <a:pt x="160" y="0"/>
                      </a:lnTo>
                      <a:cubicBezTo>
                        <a:pt x="116" y="0"/>
                        <a:pt x="80" y="35"/>
                        <a:pt x="80" y="79"/>
                      </a:cubicBezTo>
                      <a:cubicBezTo>
                        <a:pt x="80" y="96"/>
                        <a:pt x="85" y="112"/>
                        <a:pt x="94" y="125"/>
                      </a:cubicBezTo>
                      <a:lnTo>
                        <a:pt x="77" y="142"/>
                      </a:lnTo>
                      <a:lnTo>
                        <a:pt x="4" y="216"/>
                      </a:lnTo>
                      <a:cubicBezTo>
                        <a:pt x="1" y="219"/>
                        <a:pt x="0" y="222"/>
                        <a:pt x="0" y="226"/>
                      </a:cubicBezTo>
                      <a:cubicBezTo>
                        <a:pt x="0" y="229"/>
                        <a:pt x="1" y="232"/>
                        <a:pt x="4" y="235"/>
                      </a:cubicBezTo>
                      <a:cubicBezTo>
                        <a:pt x="6" y="238"/>
                        <a:pt x="10" y="239"/>
                        <a:pt x="13" y="239"/>
                      </a:cubicBezTo>
                      <a:cubicBezTo>
                        <a:pt x="17" y="239"/>
                        <a:pt x="20" y="238"/>
                        <a:pt x="23" y="235"/>
                      </a:cubicBezTo>
                      <a:lnTo>
                        <a:pt x="96" y="161"/>
                      </a:lnTo>
                      <a:lnTo>
                        <a:pt x="113" y="144"/>
                      </a:lnTo>
                      <a:cubicBezTo>
                        <a:pt x="126" y="153"/>
                        <a:pt x="142" y="159"/>
                        <a:pt x="160" y="159"/>
                      </a:cubicBezTo>
                      <a:cubicBezTo>
                        <a:pt x="203" y="159"/>
                        <a:pt x="239" y="123"/>
                        <a:pt x="239" y="79"/>
                      </a:cubicBezTo>
                      <a:cubicBezTo>
                        <a:pt x="239" y="35"/>
                        <a:pt x="204" y="0"/>
                        <a:pt x="160"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6" name="Group 25">
              <a:extLst>
                <a:ext uri="{FF2B5EF4-FFF2-40B4-BE49-F238E27FC236}">
                  <a16:creationId xmlns:a16="http://schemas.microsoft.com/office/drawing/2014/main" id="{E5911EE0-AB43-42CE-BBFB-EFE5AEE95F35}"/>
                </a:ext>
              </a:extLst>
            </p:cNvPr>
            <p:cNvGrpSpPr/>
            <p:nvPr/>
          </p:nvGrpSpPr>
          <p:grpSpPr>
            <a:xfrm>
              <a:off x="10823957" y="2756349"/>
              <a:ext cx="1063244" cy="1008057"/>
              <a:chOff x="10823957" y="2007404"/>
              <a:chExt cx="1063244" cy="1008057"/>
            </a:xfrm>
          </p:grpSpPr>
          <p:sp>
            <p:nvSpPr>
              <p:cNvPr id="124" name="Rectangle 123">
                <a:extLst>
                  <a:ext uri="{FF2B5EF4-FFF2-40B4-BE49-F238E27FC236}">
                    <a16:creationId xmlns:a16="http://schemas.microsoft.com/office/drawing/2014/main" id="{BDD811B1-937E-45D2-9E07-B793F2018728}"/>
                  </a:ext>
                </a:extLst>
              </p:cNvPr>
              <p:cNvSpPr/>
              <p:nvPr/>
            </p:nvSpPr>
            <p:spPr bwMode="auto">
              <a:xfrm>
                <a:off x="10823957" y="2007404"/>
                <a:ext cx="1063244" cy="1008057"/>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TextBox 211">
                <a:extLst>
                  <a:ext uri="{FF2B5EF4-FFF2-40B4-BE49-F238E27FC236}">
                    <a16:creationId xmlns:a16="http://schemas.microsoft.com/office/drawing/2014/main" id="{24960280-9B45-4175-AC4C-C3F82A8771EA}"/>
                  </a:ext>
                </a:extLst>
              </p:cNvPr>
              <p:cNvSpPr txBox="1"/>
              <p:nvPr/>
            </p:nvSpPr>
            <p:spPr>
              <a:xfrm>
                <a:off x="10953750" y="2592436"/>
                <a:ext cx="793896" cy="344710"/>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Analytics </a:t>
                </a:r>
                <a:br>
                  <a:rPr kumimoji="0" lang="en-US" sz="1400" b="0" i="0" u="none" strike="noStrike" kern="1200" cap="none" spc="0" normalizeH="0" baseline="0" noProof="0" dirty="0">
                    <a:ln>
                      <a:noFill/>
                    </a:ln>
                    <a:solidFill>
                      <a:srgbClr val="1A1A1A"/>
                    </a:solidFill>
                    <a:effectLst/>
                    <a:uLnTx/>
                    <a:uFillTx/>
                    <a:latin typeface="Segoe UI"/>
                    <a:ea typeface="+mn-ea"/>
                    <a:cs typeface="+mn-cs"/>
                  </a:rPr>
                </a:br>
                <a:r>
                  <a:rPr kumimoji="0" lang="en-US" sz="1400" b="0" i="0" u="none" strike="noStrike" kern="1200" cap="none" spc="0" normalizeH="0" baseline="0" noProof="0" dirty="0">
                    <a:ln>
                      <a:noFill/>
                    </a:ln>
                    <a:solidFill>
                      <a:srgbClr val="1A1A1A"/>
                    </a:solidFill>
                    <a:effectLst/>
                    <a:uLnTx/>
                    <a:uFillTx/>
                    <a:latin typeface="Segoe UI"/>
                    <a:ea typeface="+mn-ea"/>
                    <a:cs typeface="+mn-cs"/>
                  </a:rPr>
                  <a:t>apps</a:t>
                </a:r>
              </a:p>
            </p:txBody>
          </p:sp>
          <p:grpSp>
            <p:nvGrpSpPr>
              <p:cNvPr id="126" name="Group 125">
                <a:extLst>
                  <a:ext uri="{FF2B5EF4-FFF2-40B4-BE49-F238E27FC236}">
                    <a16:creationId xmlns:a16="http://schemas.microsoft.com/office/drawing/2014/main" id="{475F2593-477F-466E-A45F-48B88884FBFE}"/>
                  </a:ext>
                </a:extLst>
              </p:cNvPr>
              <p:cNvGrpSpPr>
                <a:grpSpLocks noChangeAspect="1"/>
              </p:cNvGrpSpPr>
              <p:nvPr/>
            </p:nvGrpSpPr>
            <p:grpSpPr bwMode="auto">
              <a:xfrm>
                <a:off x="11189410" y="2058312"/>
                <a:ext cx="351203" cy="388385"/>
                <a:chOff x="6772" y="1880"/>
                <a:chExt cx="170" cy="188"/>
              </a:xfrm>
              <a:solidFill>
                <a:srgbClr val="0078D4"/>
              </a:solidFill>
            </p:grpSpPr>
            <p:sp>
              <p:nvSpPr>
                <p:cNvPr id="127" name="Freeform 11">
                  <a:extLst>
                    <a:ext uri="{FF2B5EF4-FFF2-40B4-BE49-F238E27FC236}">
                      <a16:creationId xmlns:a16="http://schemas.microsoft.com/office/drawing/2014/main" id="{C2BABA2D-DD25-46D9-B843-CEABC025D31F}"/>
                    </a:ext>
                  </a:extLst>
                </p:cNvPr>
                <p:cNvSpPr>
                  <a:spLocks/>
                </p:cNvSpPr>
                <p:nvPr/>
              </p:nvSpPr>
              <p:spPr bwMode="auto">
                <a:xfrm>
                  <a:off x="6836" y="1903"/>
                  <a:ext cx="28" cy="34"/>
                </a:xfrm>
                <a:custGeom>
                  <a:avLst/>
                  <a:gdLst>
                    <a:gd name="T0" fmla="*/ 63 w 63"/>
                    <a:gd name="T1" fmla="*/ 31 h 77"/>
                    <a:gd name="T2" fmla="*/ 63 w 63"/>
                    <a:gd name="T3" fmla="*/ 31 h 77"/>
                    <a:gd name="T4" fmla="*/ 0 w 63"/>
                    <a:gd name="T5" fmla="*/ 0 h 77"/>
                    <a:gd name="T6" fmla="*/ 0 w 63"/>
                    <a:gd name="T7" fmla="*/ 45 h 77"/>
                    <a:gd name="T8" fmla="*/ 63 w 63"/>
                    <a:gd name="T9" fmla="*/ 77 h 77"/>
                    <a:gd name="T10" fmla="*/ 63 w 63"/>
                    <a:gd name="T11" fmla="*/ 31 h 77"/>
                  </a:gdLst>
                  <a:ahLst/>
                  <a:cxnLst>
                    <a:cxn ang="0">
                      <a:pos x="T0" y="T1"/>
                    </a:cxn>
                    <a:cxn ang="0">
                      <a:pos x="T2" y="T3"/>
                    </a:cxn>
                    <a:cxn ang="0">
                      <a:pos x="T4" y="T5"/>
                    </a:cxn>
                    <a:cxn ang="0">
                      <a:pos x="T6" y="T7"/>
                    </a:cxn>
                    <a:cxn ang="0">
                      <a:pos x="T8" y="T9"/>
                    </a:cxn>
                    <a:cxn ang="0">
                      <a:pos x="T10" y="T11"/>
                    </a:cxn>
                  </a:cxnLst>
                  <a:rect l="0" t="0" r="r" b="b"/>
                  <a:pathLst>
                    <a:path w="63" h="77">
                      <a:moveTo>
                        <a:pt x="63" y="31"/>
                      </a:moveTo>
                      <a:lnTo>
                        <a:pt x="63" y="31"/>
                      </a:lnTo>
                      <a:lnTo>
                        <a:pt x="0" y="0"/>
                      </a:lnTo>
                      <a:lnTo>
                        <a:pt x="0" y="45"/>
                      </a:lnTo>
                      <a:lnTo>
                        <a:pt x="63" y="77"/>
                      </a:lnTo>
                      <a:lnTo>
                        <a:pt x="63" y="3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8" name="Freeform 12">
                  <a:extLst>
                    <a:ext uri="{FF2B5EF4-FFF2-40B4-BE49-F238E27FC236}">
                      <a16:creationId xmlns:a16="http://schemas.microsoft.com/office/drawing/2014/main" id="{749D188B-6681-4772-9BF2-9326820BDF57}"/>
                    </a:ext>
                  </a:extLst>
                </p:cNvPr>
                <p:cNvSpPr>
                  <a:spLocks/>
                </p:cNvSpPr>
                <p:nvPr/>
              </p:nvSpPr>
              <p:spPr bwMode="auto">
                <a:xfrm>
                  <a:off x="6794" y="1958"/>
                  <a:ext cx="28" cy="78"/>
                </a:xfrm>
                <a:custGeom>
                  <a:avLst/>
                  <a:gdLst>
                    <a:gd name="T0" fmla="*/ 0 w 63"/>
                    <a:gd name="T1" fmla="*/ 144 h 175"/>
                    <a:gd name="T2" fmla="*/ 0 w 63"/>
                    <a:gd name="T3" fmla="*/ 144 h 175"/>
                    <a:gd name="T4" fmla="*/ 63 w 63"/>
                    <a:gd name="T5" fmla="*/ 175 h 175"/>
                    <a:gd name="T6" fmla="*/ 63 w 63"/>
                    <a:gd name="T7" fmla="*/ 31 h 175"/>
                    <a:gd name="T8" fmla="*/ 0 w 63"/>
                    <a:gd name="T9" fmla="*/ 0 h 175"/>
                    <a:gd name="T10" fmla="*/ 0 w 63"/>
                    <a:gd name="T11" fmla="*/ 144 h 175"/>
                  </a:gdLst>
                  <a:ahLst/>
                  <a:cxnLst>
                    <a:cxn ang="0">
                      <a:pos x="T0" y="T1"/>
                    </a:cxn>
                    <a:cxn ang="0">
                      <a:pos x="T2" y="T3"/>
                    </a:cxn>
                    <a:cxn ang="0">
                      <a:pos x="T4" y="T5"/>
                    </a:cxn>
                    <a:cxn ang="0">
                      <a:pos x="T6" y="T7"/>
                    </a:cxn>
                    <a:cxn ang="0">
                      <a:pos x="T8" y="T9"/>
                    </a:cxn>
                    <a:cxn ang="0">
                      <a:pos x="T10" y="T11"/>
                    </a:cxn>
                  </a:cxnLst>
                  <a:rect l="0" t="0" r="r" b="b"/>
                  <a:pathLst>
                    <a:path w="63" h="175">
                      <a:moveTo>
                        <a:pt x="0" y="144"/>
                      </a:moveTo>
                      <a:lnTo>
                        <a:pt x="0" y="144"/>
                      </a:lnTo>
                      <a:lnTo>
                        <a:pt x="63" y="175"/>
                      </a:lnTo>
                      <a:lnTo>
                        <a:pt x="63" y="31"/>
                      </a:lnTo>
                      <a:lnTo>
                        <a:pt x="0" y="0"/>
                      </a:lnTo>
                      <a:lnTo>
                        <a:pt x="0" y="1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9" name="Freeform 13">
                  <a:extLst>
                    <a:ext uri="{FF2B5EF4-FFF2-40B4-BE49-F238E27FC236}">
                      <a16:creationId xmlns:a16="http://schemas.microsoft.com/office/drawing/2014/main" id="{5AAE79E5-1AB7-4F2C-B9C3-D90D38495215}"/>
                    </a:ext>
                  </a:extLst>
                </p:cNvPr>
                <p:cNvSpPr>
                  <a:spLocks/>
                </p:cNvSpPr>
                <p:nvPr/>
              </p:nvSpPr>
              <p:spPr bwMode="auto">
                <a:xfrm>
                  <a:off x="6772" y="1987"/>
                  <a:ext cx="157" cy="81"/>
                </a:xfrm>
                <a:custGeom>
                  <a:avLst/>
                  <a:gdLst>
                    <a:gd name="T0" fmla="*/ 239 w 354"/>
                    <a:gd name="T1" fmla="*/ 42 h 183"/>
                    <a:gd name="T2" fmla="*/ 239 w 354"/>
                    <a:gd name="T3" fmla="*/ 42 h 183"/>
                    <a:gd name="T4" fmla="*/ 239 w 354"/>
                    <a:gd name="T5" fmla="*/ 97 h 183"/>
                    <a:gd name="T6" fmla="*/ 129 w 354"/>
                    <a:gd name="T7" fmla="*/ 152 h 183"/>
                    <a:gd name="T8" fmla="*/ 27 w 354"/>
                    <a:gd name="T9" fmla="*/ 101 h 183"/>
                    <a:gd name="T10" fmla="*/ 0 w 354"/>
                    <a:gd name="T11" fmla="*/ 183 h 183"/>
                    <a:gd name="T12" fmla="*/ 175 w 354"/>
                    <a:gd name="T13" fmla="*/ 183 h 183"/>
                    <a:gd name="T14" fmla="*/ 354 w 354"/>
                    <a:gd name="T15" fmla="*/ 93 h 183"/>
                    <a:gd name="T16" fmla="*/ 323 w 354"/>
                    <a:gd name="T17" fmla="*/ 0 h 183"/>
                    <a:gd name="T18" fmla="*/ 239 w 354"/>
                    <a:gd name="T19" fmla="*/ 4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183">
                      <a:moveTo>
                        <a:pt x="239" y="42"/>
                      </a:moveTo>
                      <a:lnTo>
                        <a:pt x="239" y="42"/>
                      </a:lnTo>
                      <a:lnTo>
                        <a:pt x="239" y="97"/>
                      </a:lnTo>
                      <a:lnTo>
                        <a:pt x="129" y="152"/>
                      </a:lnTo>
                      <a:lnTo>
                        <a:pt x="27" y="101"/>
                      </a:lnTo>
                      <a:lnTo>
                        <a:pt x="0" y="183"/>
                      </a:lnTo>
                      <a:lnTo>
                        <a:pt x="175" y="183"/>
                      </a:lnTo>
                      <a:lnTo>
                        <a:pt x="354" y="93"/>
                      </a:lnTo>
                      <a:lnTo>
                        <a:pt x="323" y="0"/>
                      </a:lnTo>
                      <a:lnTo>
                        <a:pt x="239" y="4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0" name="Freeform 14">
                  <a:extLst>
                    <a:ext uri="{FF2B5EF4-FFF2-40B4-BE49-F238E27FC236}">
                      <a16:creationId xmlns:a16="http://schemas.microsoft.com/office/drawing/2014/main" id="{6EA20BFC-1AA3-4895-991F-2BF882BDEEC2}"/>
                    </a:ext>
                  </a:extLst>
                </p:cNvPr>
                <p:cNvSpPr>
                  <a:spLocks/>
                </p:cNvSpPr>
                <p:nvPr/>
              </p:nvSpPr>
              <p:spPr bwMode="auto">
                <a:xfrm>
                  <a:off x="6836" y="1958"/>
                  <a:ext cx="28" cy="78"/>
                </a:xfrm>
                <a:custGeom>
                  <a:avLst/>
                  <a:gdLst>
                    <a:gd name="T0" fmla="*/ 63 w 63"/>
                    <a:gd name="T1" fmla="*/ 0 h 175"/>
                    <a:gd name="T2" fmla="*/ 63 w 63"/>
                    <a:gd name="T3" fmla="*/ 0 h 175"/>
                    <a:gd name="T4" fmla="*/ 0 w 63"/>
                    <a:gd name="T5" fmla="*/ 31 h 175"/>
                    <a:gd name="T6" fmla="*/ 0 w 63"/>
                    <a:gd name="T7" fmla="*/ 175 h 175"/>
                    <a:gd name="T8" fmla="*/ 63 w 63"/>
                    <a:gd name="T9" fmla="*/ 144 h 175"/>
                    <a:gd name="T10" fmla="*/ 63 w 63"/>
                    <a:gd name="T11" fmla="*/ 0 h 175"/>
                  </a:gdLst>
                  <a:ahLst/>
                  <a:cxnLst>
                    <a:cxn ang="0">
                      <a:pos x="T0" y="T1"/>
                    </a:cxn>
                    <a:cxn ang="0">
                      <a:pos x="T2" y="T3"/>
                    </a:cxn>
                    <a:cxn ang="0">
                      <a:pos x="T4" y="T5"/>
                    </a:cxn>
                    <a:cxn ang="0">
                      <a:pos x="T6" y="T7"/>
                    </a:cxn>
                    <a:cxn ang="0">
                      <a:pos x="T8" y="T9"/>
                    </a:cxn>
                    <a:cxn ang="0">
                      <a:pos x="T10" y="T11"/>
                    </a:cxn>
                  </a:cxnLst>
                  <a:rect l="0" t="0" r="r" b="b"/>
                  <a:pathLst>
                    <a:path w="63" h="175">
                      <a:moveTo>
                        <a:pt x="63" y="0"/>
                      </a:moveTo>
                      <a:lnTo>
                        <a:pt x="63" y="0"/>
                      </a:lnTo>
                      <a:lnTo>
                        <a:pt x="0" y="31"/>
                      </a:lnTo>
                      <a:lnTo>
                        <a:pt x="0" y="175"/>
                      </a:lnTo>
                      <a:lnTo>
                        <a:pt x="63" y="144"/>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1" name="Freeform 15">
                  <a:extLst>
                    <a:ext uri="{FF2B5EF4-FFF2-40B4-BE49-F238E27FC236}">
                      <a16:creationId xmlns:a16="http://schemas.microsoft.com/office/drawing/2014/main" id="{ED040123-0595-4725-8F15-077DCF9B9499}"/>
                    </a:ext>
                  </a:extLst>
                </p:cNvPr>
                <p:cNvSpPr>
                  <a:spLocks/>
                </p:cNvSpPr>
                <p:nvPr/>
              </p:nvSpPr>
              <p:spPr bwMode="auto">
                <a:xfrm>
                  <a:off x="6878" y="1903"/>
                  <a:ext cx="28" cy="88"/>
                </a:xfrm>
                <a:custGeom>
                  <a:avLst/>
                  <a:gdLst>
                    <a:gd name="T0" fmla="*/ 63 w 63"/>
                    <a:gd name="T1" fmla="*/ 0 h 199"/>
                    <a:gd name="T2" fmla="*/ 63 w 63"/>
                    <a:gd name="T3" fmla="*/ 0 h 199"/>
                    <a:gd name="T4" fmla="*/ 0 w 63"/>
                    <a:gd name="T5" fmla="*/ 31 h 199"/>
                    <a:gd name="T6" fmla="*/ 0 w 63"/>
                    <a:gd name="T7" fmla="*/ 199 h 199"/>
                    <a:gd name="T8" fmla="*/ 63 w 63"/>
                    <a:gd name="T9" fmla="*/ 167 h 199"/>
                    <a:gd name="T10" fmla="*/ 63 w 63"/>
                    <a:gd name="T11" fmla="*/ 0 h 199"/>
                  </a:gdLst>
                  <a:ahLst/>
                  <a:cxnLst>
                    <a:cxn ang="0">
                      <a:pos x="T0" y="T1"/>
                    </a:cxn>
                    <a:cxn ang="0">
                      <a:pos x="T2" y="T3"/>
                    </a:cxn>
                    <a:cxn ang="0">
                      <a:pos x="T4" y="T5"/>
                    </a:cxn>
                    <a:cxn ang="0">
                      <a:pos x="T6" y="T7"/>
                    </a:cxn>
                    <a:cxn ang="0">
                      <a:pos x="T8" y="T9"/>
                    </a:cxn>
                    <a:cxn ang="0">
                      <a:pos x="T10" y="T11"/>
                    </a:cxn>
                  </a:cxnLst>
                  <a:rect l="0" t="0" r="r" b="b"/>
                  <a:pathLst>
                    <a:path w="63" h="199">
                      <a:moveTo>
                        <a:pt x="63" y="0"/>
                      </a:moveTo>
                      <a:lnTo>
                        <a:pt x="63" y="0"/>
                      </a:lnTo>
                      <a:lnTo>
                        <a:pt x="0" y="31"/>
                      </a:lnTo>
                      <a:lnTo>
                        <a:pt x="0" y="199"/>
                      </a:lnTo>
                      <a:lnTo>
                        <a:pt x="63" y="167"/>
                      </a:lnTo>
                      <a:lnTo>
                        <a:pt x="63"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2" name="Freeform 16">
                  <a:extLst>
                    <a:ext uri="{FF2B5EF4-FFF2-40B4-BE49-F238E27FC236}">
                      <a16:creationId xmlns:a16="http://schemas.microsoft.com/office/drawing/2014/main" id="{2F4C25E5-EE70-476E-B56A-40A45C2DE465}"/>
                    </a:ext>
                  </a:extLst>
                </p:cNvPr>
                <p:cNvSpPr>
                  <a:spLocks/>
                </p:cNvSpPr>
                <p:nvPr/>
              </p:nvSpPr>
              <p:spPr bwMode="auto">
                <a:xfrm>
                  <a:off x="6804" y="1935"/>
                  <a:ext cx="50" cy="25"/>
                </a:xfrm>
                <a:custGeom>
                  <a:avLst/>
                  <a:gdLst>
                    <a:gd name="T0" fmla="*/ 114 w 114"/>
                    <a:gd name="T1" fmla="*/ 28 h 57"/>
                    <a:gd name="T2" fmla="*/ 114 w 114"/>
                    <a:gd name="T3" fmla="*/ 28 h 57"/>
                    <a:gd name="T4" fmla="*/ 57 w 114"/>
                    <a:gd name="T5" fmla="*/ 0 h 57"/>
                    <a:gd name="T6" fmla="*/ 0 w 114"/>
                    <a:gd name="T7" fmla="*/ 28 h 57"/>
                    <a:gd name="T8" fmla="*/ 57 w 114"/>
                    <a:gd name="T9" fmla="*/ 57 h 57"/>
                    <a:gd name="T10" fmla="*/ 114 w 114"/>
                    <a:gd name="T11" fmla="*/ 28 h 57"/>
                  </a:gdLst>
                  <a:ahLst/>
                  <a:cxnLst>
                    <a:cxn ang="0">
                      <a:pos x="T0" y="T1"/>
                    </a:cxn>
                    <a:cxn ang="0">
                      <a:pos x="T2" y="T3"/>
                    </a:cxn>
                    <a:cxn ang="0">
                      <a:pos x="T4" y="T5"/>
                    </a:cxn>
                    <a:cxn ang="0">
                      <a:pos x="T6" y="T7"/>
                    </a:cxn>
                    <a:cxn ang="0">
                      <a:pos x="T8" y="T9"/>
                    </a:cxn>
                    <a:cxn ang="0">
                      <a:pos x="T10" y="T11"/>
                    </a:cxn>
                  </a:cxnLst>
                  <a:rect l="0" t="0" r="r" b="b"/>
                  <a:pathLst>
                    <a:path w="114" h="57">
                      <a:moveTo>
                        <a:pt x="114" y="28"/>
                      </a:moveTo>
                      <a:lnTo>
                        <a:pt x="114" y="28"/>
                      </a:lnTo>
                      <a:lnTo>
                        <a:pt x="57" y="0"/>
                      </a:lnTo>
                      <a:lnTo>
                        <a:pt x="0" y="28"/>
                      </a:lnTo>
                      <a:lnTo>
                        <a:pt x="57" y="57"/>
                      </a:lnTo>
                      <a:lnTo>
                        <a:pt x="114" y="28"/>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3" name="Freeform 17">
                  <a:extLst>
                    <a:ext uri="{FF2B5EF4-FFF2-40B4-BE49-F238E27FC236}">
                      <a16:creationId xmlns:a16="http://schemas.microsoft.com/office/drawing/2014/main" id="{F3E45CD8-B422-4847-9A56-884ED855C214}"/>
                    </a:ext>
                  </a:extLst>
                </p:cNvPr>
                <p:cNvSpPr>
                  <a:spLocks/>
                </p:cNvSpPr>
                <p:nvPr/>
              </p:nvSpPr>
              <p:spPr bwMode="auto">
                <a:xfrm>
                  <a:off x="6846" y="1880"/>
                  <a:ext cx="50" cy="25"/>
                </a:xfrm>
                <a:custGeom>
                  <a:avLst/>
                  <a:gdLst>
                    <a:gd name="T0" fmla="*/ 55 w 115"/>
                    <a:gd name="T1" fmla="*/ 0 h 55"/>
                    <a:gd name="T2" fmla="*/ 55 w 115"/>
                    <a:gd name="T3" fmla="*/ 0 h 55"/>
                    <a:gd name="T4" fmla="*/ 0 w 115"/>
                    <a:gd name="T5" fmla="*/ 26 h 55"/>
                    <a:gd name="T6" fmla="*/ 57 w 115"/>
                    <a:gd name="T7" fmla="*/ 55 h 55"/>
                    <a:gd name="T8" fmla="*/ 115 w 115"/>
                    <a:gd name="T9" fmla="*/ 26 h 55"/>
                    <a:gd name="T10" fmla="*/ 60 w 115"/>
                    <a:gd name="T11" fmla="*/ 0 h 55"/>
                    <a:gd name="T12" fmla="*/ 55 w 11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15" h="55">
                      <a:moveTo>
                        <a:pt x="55" y="0"/>
                      </a:moveTo>
                      <a:lnTo>
                        <a:pt x="55" y="0"/>
                      </a:lnTo>
                      <a:lnTo>
                        <a:pt x="0" y="26"/>
                      </a:lnTo>
                      <a:lnTo>
                        <a:pt x="57" y="55"/>
                      </a:lnTo>
                      <a:lnTo>
                        <a:pt x="115" y="26"/>
                      </a:lnTo>
                      <a:lnTo>
                        <a:pt x="60" y="0"/>
                      </a:lnTo>
                      <a:lnTo>
                        <a:pt x="55"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4" name="Freeform 18">
                  <a:extLst>
                    <a:ext uri="{FF2B5EF4-FFF2-40B4-BE49-F238E27FC236}">
                      <a16:creationId xmlns:a16="http://schemas.microsoft.com/office/drawing/2014/main" id="{3D71B136-F7B1-427D-B5BD-2BC31B8C59D8}"/>
                    </a:ext>
                  </a:extLst>
                </p:cNvPr>
                <p:cNvSpPr>
                  <a:spLocks/>
                </p:cNvSpPr>
                <p:nvPr/>
              </p:nvSpPr>
              <p:spPr bwMode="auto">
                <a:xfrm>
                  <a:off x="6880" y="2042"/>
                  <a:ext cx="62" cy="26"/>
                </a:xfrm>
                <a:custGeom>
                  <a:avLst/>
                  <a:gdLst>
                    <a:gd name="T0" fmla="*/ 0 w 139"/>
                    <a:gd name="T1" fmla="*/ 60 h 60"/>
                    <a:gd name="T2" fmla="*/ 0 w 139"/>
                    <a:gd name="T3" fmla="*/ 60 h 60"/>
                    <a:gd name="T4" fmla="*/ 139 w 139"/>
                    <a:gd name="T5" fmla="*/ 60 h 60"/>
                    <a:gd name="T6" fmla="*/ 119 w 139"/>
                    <a:gd name="T7" fmla="*/ 0 h 60"/>
                    <a:gd name="T8" fmla="*/ 0 w 139"/>
                    <a:gd name="T9" fmla="*/ 60 h 60"/>
                  </a:gdLst>
                  <a:ahLst/>
                  <a:cxnLst>
                    <a:cxn ang="0">
                      <a:pos x="T0" y="T1"/>
                    </a:cxn>
                    <a:cxn ang="0">
                      <a:pos x="T2" y="T3"/>
                    </a:cxn>
                    <a:cxn ang="0">
                      <a:pos x="T4" y="T5"/>
                    </a:cxn>
                    <a:cxn ang="0">
                      <a:pos x="T6" y="T7"/>
                    </a:cxn>
                    <a:cxn ang="0">
                      <a:pos x="T8" y="T9"/>
                    </a:cxn>
                  </a:cxnLst>
                  <a:rect l="0" t="0" r="r" b="b"/>
                  <a:pathLst>
                    <a:path w="139" h="60">
                      <a:moveTo>
                        <a:pt x="0" y="60"/>
                      </a:moveTo>
                      <a:lnTo>
                        <a:pt x="0" y="60"/>
                      </a:lnTo>
                      <a:lnTo>
                        <a:pt x="139" y="60"/>
                      </a:lnTo>
                      <a:lnTo>
                        <a:pt x="119" y="0"/>
                      </a:lnTo>
                      <a:lnTo>
                        <a:pt x="0" y="6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27" name="Group 26">
              <a:extLst>
                <a:ext uri="{FF2B5EF4-FFF2-40B4-BE49-F238E27FC236}">
                  <a16:creationId xmlns:a16="http://schemas.microsoft.com/office/drawing/2014/main" id="{6D37FA69-366E-4E08-A7DE-B5A2CDC1400B}"/>
                </a:ext>
              </a:extLst>
            </p:cNvPr>
            <p:cNvGrpSpPr/>
            <p:nvPr/>
          </p:nvGrpSpPr>
          <p:grpSpPr>
            <a:xfrm>
              <a:off x="9364493" y="5537198"/>
              <a:ext cx="546852" cy="377063"/>
              <a:chOff x="9390745" y="6012399"/>
              <a:chExt cx="546852" cy="377063"/>
            </a:xfrm>
          </p:grpSpPr>
          <p:sp>
            <p:nvSpPr>
              <p:cNvPr id="113" name="Freeform 24">
                <a:extLst>
                  <a:ext uri="{FF2B5EF4-FFF2-40B4-BE49-F238E27FC236}">
                    <a16:creationId xmlns:a16="http://schemas.microsoft.com/office/drawing/2014/main" id="{06019EDC-43C1-4532-A66A-CA2C191D3D3C}"/>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4" name="Freeform 25">
                <a:extLst>
                  <a:ext uri="{FF2B5EF4-FFF2-40B4-BE49-F238E27FC236}">
                    <a16:creationId xmlns:a16="http://schemas.microsoft.com/office/drawing/2014/main" id="{14BA6B42-5238-456B-8CDD-B2BF27D422DB}"/>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5" name="Freeform 26">
                <a:extLst>
                  <a:ext uri="{FF2B5EF4-FFF2-40B4-BE49-F238E27FC236}">
                    <a16:creationId xmlns:a16="http://schemas.microsoft.com/office/drawing/2014/main" id="{C8D48572-C728-4056-B5B9-8BE5156F7CCE}"/>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6" name="Freeform 26">
                <a:extLst>
                  <a:ext uri="{FF2B5EF4-FFF2-40B4-BE49-F238E27FC236}">
                    <a16:creationId xmlns:a16="http://schemas.microsoft.com/office/drawing/2014/main" id="{F36E0927-0F8C-4779-ACF4-438F0ED72E3C}"/>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7" name="Freeform 25">
                <a:extLst>
                  <a:ext uri="{FF2B5EF4-FFF2-40B4-BE49-F238E27FC236}">
                    <a16:creationId xmlns:a16="http://schemas.microsoft.com/office/drawing/2014/main" id="{C47039B8-4139-4D83-BA57-F8E226ED74DA}"/>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118" name="Straight Connector 117">
                <a:extLst>
                  <a:ext uri="{FF2B5EF4-FFF2-40B4-BE49-F238E27FC236}">
                    <a16:creationId xmlns:a16="http://schemas.microsoft.com/office/drawing/2014/main" id="{9A29F99B-09F9-46E5-8557-7290A9D9EC6D}"/>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96A2B49-1610-4DF1-B76D-6ACFCE088E94}"/>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3CF66AD-DFAA-42F9-8552-283E2B6130EB}"/>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D2E2D6-D7BA-40E1-B6AA-4F8DAB520DF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C29881A-82E4-4DCA-AF4D-770804286DA4}"/>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3" name="Freeform 36">
                <a:extLst>
                  <a:ext uri="{FF2B5EF4-FFF2-40B4-BE49-F238E27FC236}">
                    <a16:creationId xmlns:a16="http://schemas.microsoft.com/office/drawing/2014/main" id="{1F261BD2-2664-4C5E-9CE2-0B07E774EEC2}"/>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8" name="Freeform 5">
              <a:extLst>
                <a:ext uri="{FF2B5EF4-FFF2-40B4-BE49-F238E27FC236}">
                  <a16:creationId xmlns:a16="http://schemas.microsoft.com/office/drawing/2014/main" id="{02671BF7-4DF5-42D2-9301-F2AEF2ACB831}"/>
                </a:ext>
              </a:extLst>
            </p:cNvPr>
            <p:cNvSpPr>
              <a:spLocks/>
            </p:cNvSpPr>
            <p:nvPr/>
          </p:nvSpPr>
          <p:spPr bwMode="auto">
            <a:xfrm>
              <a:off x="2241963" y="5508547"/>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E7E3C126-6A3C-40E8-90C4-E6C6569A6014}"/>
                </a:ext>
              </a:extLst>
            </p:cNvPr>
            <p:cNvGrpSpPr/>
            <p:nvPr/>
          </p:nvGrpSpPr>
          <p:grpSpPr>
            <a:xfrm>
              <a:off x="1915388" y="2883180"/>
              <a:ext cx="382588" cy="374650"/>
              <a:chOff x="1928815" y="2165348"/>
              <a:chExt cx="382588" cy="374650"/>
            </a:xfrm>
          </p:grpSpPr>
          <p:sp>
            <p:nvSpPr>
              <p:cNvPr id="111" name="Freeform 5">
                <a:extLst>
                  <a:ext uri="{FF2B5EF4-FFF2-40B4-BE49-F238E27FC236}">
                    <a16:creationId xmlns:a16="http://schemas.microsoft.com/office/drawing/2014/main" id="{B83002D9-2BF9-4B96-9BE1-FEE26F40F669}"/>
                  </a:ext>
                </a:extLst>
              </p:cNvPr>
              <p:cNvSpPr>
                <a:spLocks noEditPoints="1"/>
              </p:cNvSpPr>
              <p:nvPr/>
            </p:nvSpPr>
            <p:spPr bwMode="auto">
              <a:xfrm>
                <a:off x="1928815" y="2165348"/>
                <a:ext cx="382588" cy="374650"/>
              </a:xfrm>
              <a:custGeom>
                <a:avLst/>
                <a:gdLst>
                  <a:gd name="T0" fmla="*/ 42 w 296"/>
                  <a:gd name="T1" fmla="*/ 170 h 288"/>
                  <a:gd name="T2" fmla="*/ 42 w 296"/>
                  <a:gd name="T3" fmla="*/ 170 h 288"/>
                  <a:gd name="T4" fmla="*/ 169 w 296"/>
                  <a:gd name="T5" fmla="*/ 170 h 288"/>
                  <a:gd name="T6" fmla="*/ 169 w 296"/>
                  <a:gd name="T7" fmla="*/ 191 h 288"/>
                  <a:gd name="T8" fmla="*/ 42 w 296"/>
                  <a:gd name="T9" fmla="*/ 191 h 288"/>
                  <a:gd name="T10" fmla="*/ 42 w 296"/>
                  <a:gd name="T11" fmla="*/ 170 h 288"/>
                  <a:gd name="T12" fmla="*/ 42 w 296"/>
                  <a:gd name="T13" fmla="*/ 106 h 288"/>
                  <a:gd name="T14" fmla="*/ 42 w 296"/>
                  <a:gd name="T15" fmla="*/ 106 h 288"/>
                  <a:gd name="T16" fmla="*/ 254 w 296"/>
                  <a:gd name="T17" fmla="*/ 106 h 288"/>
                  <a:gd name="T18" fmla="*/ 254 w 296"/>
                  <a:gd name="T19" fmla="*/ 127 h 288"/>
                  <a:gd name="T20" fmla="*/ 42 w 296"/>
                  <a:gd name="T21" fmla="*/ 127 h 288"/>
                  <a:gd name="T22" fmla="*/ 42 w 296"/>
                  <a:gd name="T23" fmla="*/ 106 h 288"/>
                  <a:gd name="T24" fmla="*/ 42 w 296"/>
                  <a:gd name="T25" fmla="*/ 43 h 288"/>
                  <a:gd name="T26" fmla="*/ 42 w 296"/>
                  <a:gd name="T27" fmla="*/ 43 h 288"/>
                  <a:gd name="T28" fmla="*/ 254 w 296"/>
                  <a:gd name="T29" fmla="*/ 43 h 288"/>
                  <a:gd name="T30" fmla="*/ 254 w 296"/>
                  <a:gd name="T31" fmla="*/ 64 h 288"/>
                  <a:gd name="T32" fmla="*/ 42 w 296"/>
                  <a:gd name="T33" fmla="*/ 64 h 288"/>
                  <a:gd name="T34" fmla="*/ 42 w 296"/>
                  <a:gd name="T35" fmla="*/ 43 h 288"/>
                  <a:gd name="T36" fmla="*/ 0 w 296"/>
                  <a:gd name="T37" fmla="*/ 233 h 288"/>
                  <a:gd name="T38" fmla="*/ 0 w 296"/>
                  <a:gd name="T39" fmla="*/ 233 h 288"/>
                  <a:gd name="T40" fmla="*/ 93 w 296"/>
                  <a:gd name="T41" fmla="*/ 233 h 288"/>
                  <a:gd name="T42" fmla="*/ 148 w 296"/>
                  <a:gd name="T43" fmla="*/ 288 h 288"/>
                  <a:gd name="T44" fmla="*/ 203 w 296"/>
                  <a:gd name="T45" fmla="*/ 233 h 288"/>
                  <a:gd name="T46" fmla="*/ 296 w 296"/>
                  <a:gd name="T47" fmla="*/ 233 h 288"/>
                  <a:gd name="T48" fmla="*/ 296 w 296"/>
                  <a:gd name="T49" fmla="*/ 0 h 288"/>
                  <a:gd name="T50" fmla="*/ 0 w 296"/>
                  <a:gd name="T51" fmla="*/ 0 h 288"/>
                  <a:gd name="T52" fmla="*/ 0 w 296"/>
                  <a:gd name="T53" fmla="*/ 23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6" h="288">
                    <a:moveTo>
                      <a:pt x="42" y="170"/>
                    </a:moveTo>
                    <a:lnTo>
                      <a:pt x="42" y="170"/>
                    </a:lnTo>
                    <a:lnTo>
                      <a:pt x="169" y="170"/>
                    </a:lnTo>
                    <a:lnTo>
                      <a:pt x="169" y="191"/>
                    </a:lnTo>
                    <a:lnTo>
                      <a:pt x="42" y="191"/>
                    </a:lnTo>
                    <a:lnTo>
                      <a:pt x="42" y="170"/>
                    </a:lnTo>
                    <a:close/>
                    <a:moveTo>
                      <a:pt x="42" y="106"/>
                    </a:moveTo>
                    <a:lnTo>
                      <a:pt x="42" y="106"/>
                    </a:lnTo>
                    <a:lnTo>
                      <a:pt x="254" y="106"/>
                    </a:lnTo>
                    <a:lnTo>
                      <a:pt x="254" y="127"/>
                    </a:lnTo>
                    <a:lnTo>
                      <a:pt x="42" y="127"/>
                    </a:lnTo>
                    <a:lnTo>
                      <a:pt x="42" y="106"/>
                    </a:lnTo>
                    <a:close/>
                    <a:moveTo>
                      <a:pt x="42" y="43"/>
                    </a:moveTo>
                    <a:lnTo>
                      <a:pt x="42" y="43"/>
                    </a:lnTo>
                    <a:lnTo>
                      <a:pt x="254" y="43"/>
                    </a:lnTo>
                    <a:lnTo>
                      <a:pt x="254" y="64"/>
                    </a:lnTo>
                    <a:lnTo>
                      <a:pt x="42" y="64"/>
                    </a:lnTo>
                    <a:lnTo>
                      <a:pt x="42" y="43"/>
                    </a:lnTo>
                    <a:close/>
                    <a:moveTo>
                      <a:pt x="0" y="233"/>
                    </a:moveTo>
                    <a:lnTo>
                      <a:pt x="0" y="233"/>
                    </a:lnTo>
                    <a:lnTo>
                      <a:pt x="93" y="233"/>
                    </a:lnTo>
                    <a:lnTo>
                      <a:pt x="148" y="288"/>
                    </a:lnTo>
                    <a:lnTo>
                      <a:pt x="203" y="233"/>
                    </a:lnTo>
                    <a:lnTo>
                      <a:pt x="296" y="233"/>
                    </a:lnTo>
                    <a:lnTo>
                      <a:pt x="296" y="0"/>
                    </a:lnTo>
                    <a:lnTo>
                      <a:pt x="0" y="0"/>
                    </a:lnTo>
                    <a:lnTo>
                      <a:pt x="0" y="233"/>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2" name="Rectangle 111">
                <a:extLst>
                  <a:ext uri="{FF2B5EF4-FFF2-40B4-BE49-F238E27FC236}">
                    <a16:creationId xmlns:a16="http://schemas.microsoft.com/office/drawing/2014/main" id="{4988BF98-564F-491F-AE9A-07EEAFC14E2E}"/>
                  </a:ext>
                </a:extLst>
              </p:cNvPr>
              <p:cNvSpPr/>
              <p:nvPr/>
            </p:nvSpPr>
            <p:spPr bwMode="auto">
              <a:xfrm>
                <a:off x="1983106" y="2293620"/>
                <a:ext cx="274320"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F1F661C8-8DDA-4D10-B5CE-000E893FE554}"/>
                </a:ext>
              </a:extLst>
            </p:cNvPr>
            <p:cNvGrpSpPr/>
            <p:nvPr/>
          </p:nvGrpSpPr>
          <p:grpSpPr>
            <a:xfrm>
              <a:off x="618177" y="2886652"/>
              <a:ext cx="362264" cy="367723"/>
              <a:chOff x="641352" y="2152657"/>
              <a:chExt cx="315913" cy="320676"/>
            </a:xfrm>
          </p:grpSpPr>
          <p:grpSp>
            <p:nvGrpSpPr>
              <p:cNvPr id="107" name="Group 106">
                <a:extLst>
                  <a:ext uri="{FF2B5EF4-FFF2-40B4-BE49-F238E27FC236}">
                    <a16:creationId xmlns:a16="http://schemas.microsoft.com/office/drawing/2014/main" id="{B5A3ABDE-CD4D-48E5-8724-315FFFC887B4}"/>
                  </a:ext>
                </a:extLst>
              </p:cNvPr>
              <p:cNvGrpSpPr>
                <a:grpSpLocks noChangeAspect="1"/>
              </p:cNvGrpSpPr>
              <p:nvPr/>
            </p:nvGrpSpPr>
            <p:grpSpPr bwMode="auto">
              <a:xfrm>
                <a:off x="641352" y="2152657"/>
                <a:ext cx="315913" cy="320676"/>
                <a:chOff x="404" y="1356"/>
                <a:chExt cx="199" cy="202"/>
              </a:xfrm>
            </p:grpSpPr>
            <p:sp>
              <p:nvSpPr>
                <p:cNvPr id="109" name="Freeform 9">
                  <a:extLst>
                    <a:ext uri="{FF2B5EF4-FFF2-40B4-BE49-F238E27FC236}">
                      <a16:creationId xmlns:a16="http://schemas.microsoft.com/office/drawing/2014/main" id="{8CF9D77F-171F-4C8F-86F4-D1B7D7362AE1}"/>
                    </a:ext>
                  </a:extLst>
                </p:cNvPr>
                <p:cNvSpPr>
                  <a:spLocks/>
                </p:cNvSpPr>
                <p:nvPr/>
              </p:nvSpPr>
              <p:spPr bwMode="auto">
                <a:xfrm>
                  <a:off x="404" y="1356"/>
                  <a:ext cx="108" cy="179"/>
                </a:xfrm>
                <a:custGeom>
                  <a:avLst/>
                  <a:gdLst>
                    <a:gd name="T0" fmla="*/ 150 w 174"/>
                    <a:gd name="T1" fmla="*/ 0 h 289"/>
                    <a:gd name="T2" fmla="*/ 150 w 174"/>
                    <a:gd name="T3" fmla="*/ 0 h 289"/>
                    <a:gd name="T4" fmla="*/ 0 w 174"/>
                    <a:gd name="T5" fmla="*/ 0 h 289"/>
                    <a:gd name="T6" fmla="*/ 0 w 174"/>
                    <a:gd name="T7" fmla="*/ 289 h 289"/>
                    <a:gd name="T8" fmla="*/ 67 w 174"/>
                    <a:gd name="T9" fmla="*/ 289 h 289"/>
                    <a:gd name="T10" fmla="*/ 67 w 174"/>
                    <a:gd name="T11" fmla="*/ 33 h 289"/>
                    <a:gd name="T12" fmla="*/ 174 w 174"/>
                    <a:gd name="T13" fmla="*/ 33 h 289"/>
                    <a:gd name="T14" fmla="*/ 150 w 174"/>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89">
                      <a:moveTo>
                        <a:pt x="150" y="0"/>
                      </a:moveTo>
                      <a:lnTo>
                        <a:pt x="150" y="0"/>
                      </a:lnTo>
                      <a:lnTo>
                        <a:pt x="0" y="0"/>
                      </a:lnTo>
                      <a:lnTo>
                        <a:pt x="0" y="289"/>
                      </a:lnTo>
                      <a:lnTo>
                        <a:pt x="67" y="289"/>
                      </a:lnTo>
                      <a:lnTo>
                        <a:pt x="67" y="33"/>
                      </a:lnTo>
                      <a:lnTo>
                        <a:pt x="174" y="33"/>
                      </a:lnTo>
                      <a:lnTo>
                        <a:pt x="15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10" name="Freeform 10">
                  <a:extLst>
                    <a:ext uri="{FF2B5EF4-FFF2-40B4-BE49-F238E27FC236}">
                      <a16:creationId xmlns:a16="http://schemas.microsoft.com/office/drawing/2014/main" id="{3DD13C42-92F4-465F-B258-9E69985610D0}"/>
                    </a:ext>
                  </a:extLst>
                </p:cNvPr>
                <p:cNvSpPr>
                  <a:spLocks noEditPoints="1"/>
                </p:cNvSpPr>
                <p:nvPr/>
              </p:nvSpPr>
              <p:spPr bwMode="auto">
                <a:xfrm>
                  <a:off x="461" y="1393"/>
                  <a:ext cx="142" cy="165"/>
                </a:xfrm>
                <a:custGeom>
                  <a:avLst/>
                  <a:gdLst>
                    <a:gd name="T0" fmla="*/ 200 w 228"/>
                    <a:gd name="T1" fmla="*/ 134 h 267"/>
                    <a:gd name="T2" fmla="*/ 200 w 228"/>
                    <a:gd name="T3" fmla="*/ 134 h 267"/>
                    <a:gd name="T4" fmla="*/ 27 w 228"/>
                    <a:gd name="T5" fmla="*/ 134 h 267"/>
                    <a:gd name="T6" fmla="*/ 27 w 228"/>
                    <a:gd name="T7" fmla="*/ 107 h 267"/>
                    <a:gd name="T8" fmla="*/ 200 w 228"/>
                    <a:gd name="T9" fmla="*/ 107 h 267"/>
                    <a:gd name="T10" fmla="*/ 200 w 228"/>
                    <a:gd name="T11" fmla="*/ 134 h 267"/>
                    <a:gd name="T12" fmla="*/ 200 w 228"/>
                    <a:gd name="T13" fmla="*/ 187 h 267"/>
                    <a:gd name="T14" fmla="*/ 200 w 228"/>
                    <a:gd name="T15" fmla="*/ 187 h 267"/>
                    <a:gd name="T16" fmla="*/ 27 w 228"/>
                    <a:gd name="T17" fmla="*/ 187 h 267"/>
                    <a:gd name="T18" fmla="*/ 27 w 228"/>
                    <a:gd name="T19" fmla="*/ 160 h 267"/>
                    <a:gd name="T20" fmla="*/ 200 w 228"/>
                    <a:gd name="T21" fmla="*/ 160 h 267"/>
                    <a:gd name="T22" fmla="*/ 200 w 228"/>
                    <a:gd name="T23" fmla="*/ 187 h 267"/>
                    <a:gd name="T24" fmla="*/ 200 w 228"/>
                    <a:gd name="T25" fmla="*/ 240 h 267"/>
                    <a:gd name="T26" fmla="*/ 200 w 228"/>
                    <a:gd name="T27" fmla="*/ 240 h 267"/>
                    <a:gd name="T28" fmla="*/ 27 w 228"/>
                    <a:gd name="T29" fmla="*/ 240 h 267"/>
                    <a:gd name="T30" fmla="*/ 27 w 228"/>
                    <a:gd name="T31" fmla="*/ 213 h 267"/>
                    <a:gd name="T32" fmla="*/ 200 w 228"/>
                    <a:gd name="T33" fmla="*/ 213 h 267"/>
                    <a:gd name="T34" fmla="*/ 200 w 228"/>
                    <a:gd name="T35" fmla="*/ 240 h 267"/>
                    <a:gd name="T36" fmla="*/ 27 w 228"/>
                    <a:gd name="T37" fmla="*/ 54 h 267"/>
                    <a:gd name="T38" fmla="*/ 27 w 228"/>
                    <a:gd name="T39" fmla="*/ 54 h 267"/>
                    <a:gd name="T40" fmla="*/ 94 w 228"/>
                    <a:gd name="T41" fmla="*/ 54 h 267"/>
                    <a:gd name="T42" fmla="*/ 94 w 228"/>
                    <a:gd name="T43" fmla="*/ 80 h 267"/>
                    <a:gd name="T44" fmla="*/ 27 w 228"/>
                    <a:gd name="T45" fmla="*/ 80 h 267"/>
                    <a:gd name="T46" fmla="*/ 27 w 228"/>
                    <a:gd name="T47" fmla="*/ 54 h 267"/>
                    <a:gd name="T48" fmla="*/ 212 w 228"/>
                    <a:gd name="T49" fmla="*/ 0 h 267"/>
                    <a:gd name="T50" fmla="*/ 212 w 228"/>
                    <a:gd name="T51" fmla="*/ 0 h 267"/>
                    <a:gd name="T52" fmla="*/ 93 w 228"/>
                    <a:gd name="T53" fmla="*/ 0 h 267"/>
                    <a:gd name="T54" fmla="*/ 0 w 228"/>
                    <a:gd name="T55" fmla="*/ 0 h 267"/>
                    <a:gd name="T56" fmla="*/ 0 w 228"/>
                    <a:gd name="T57" fmla="*/ 267 h 267"/>
                    <a:gd name="T58" fmla="*/ 225 w 228"/>
                    <a:gd name="T59" fmla="*/ 267 h 267"/>
                    <a:gd name="T60" fmla="*/ 228 w 228"/>
                    <a:gd name="T61" fmla="*/ 16 h 267"/>
                    <a:gd name="T62" fmla="*/ 212 w 228"/>
                    <a:gd name="T6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8" h="267">
                      <a:moveTo>
                        <a:pt x="200" y="134"/>
                      </a:moveTo>
                      <a:lnTo>
                        <a:pt x="200" y="134"/>
                      </a:lnTo>
                      <a:lnTo>
                        <a:pt x="27" y="134"/>
                      </a:lnTo>
                      <a:lnTo>
                        <a:pt x="27" y="107"/>
                      </a:lnTo>
                      <a:lnTo>
                        <a:pt x="200" y="107"/>
                      </a:lnTo>
                      <a:lnTo>
                        <a:pt x="200" y="134"/>
                      </a:lnTo>
                      <a:close/>
                      <a:moveTo>
                        <a:pt x="200" y="187"/>
                      </a:moveTo>
                      <a:lnTo>
                        <a:pt x="200" y="187"/>
                      </a:lnTo>
                      <a:lnTo>
                        <a:pt x="27" y="187"/>
                      </a:lnTo>
                      <a:lnTo>
                        <a:pt x="27" y="160"/>
                      </a:lnTo>
                      <a:lnTo>
                        <a:pt x="200" y="160"/>
                      </a:lnTo>
                      <a:lnTo>
                        <a:pt x="200" y="187"/>
                      </a:lnTo>
                      <a:close/>
                      <a:moveTo>
                        <a:pt x="200" y="240"/>
                      </a:moveTo>
                      <a:lnTo>
                        <a:pt x="200" y="240"/>
                      </a:lnTo>
                      <a:lnTo>
                        <a:pt x="27" y="240"/>
                      </a:lnTo>
                      <a:lnTo>
                        <a:pt x="27" y="213"/>
                      </a:lnTo>
                      <a:lnTo>
                        <a:pt x="200" y="213"/>
                      </a:lnTo>
                      <a:lnTo>
                        <a:pt x="200" y="240"/>
                      </a:lnTo>
                      <a:close/>
                      <a:moveTo>
                        <a:pt x="27" y="54"/>
                      </a:moveTo>
                      <a:lnTo>
                        <a:pt x="27" y="54"/>
                      </a:lnTo>
                      <a:lnTo>
                        <a:pt x="94" y="54"/>
                      </a:lnTo>
                      <a:lnTo>
                        <a:pt x="94" y="80"/>
                      </a:lnTo>
                      <a:lnTo>
                        <a:pt x="27" y="80"/>
                      </a:lnTo>
                      <a:lnTo>
                        <a:pt x="27" y="54"/>
                      </a:lnTo>
                      <a:close/>
                      <a:moveTo>
                        <a:pt x="212" y="0"/>
                      </a:moveTo>
                      <a:lnTo>
                        <a:pt x="212" y="0"/>
                      </a:lnTo>
                      <a:lnTo>
                        <a:pt x="93" y="0"/>
                      </a:lnTo>
                      <a:lnTo>
                        <a:pt x="0" y="0"/>
                      </a:lnTo>
                      <a:lnTo>
                        <a:pt x="0" y="267"/>
                      </a:lnTo>
                      <a:lnTo>
                        <a:pt x="225" y="267"/>
                      </a:lnTo>
                      <a:lnTo>
                        <a:pt x="228" y="16"/>
                      </a:lnTo>
                      <a:lnTo>
                        <a:pt x="212"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108" name="Rectangle 107">
                <a:extLst>
                  <a:ext uri="{FF2B5EF4-FFF2-40B4-BE49-F238E27FC236}">
                    <a16:creationId xmlns:a16="http://schemas.microsoft.com/office/drawing/2014/main" id="{92037A66-65CE-449C-AB80-FE128579750C}"/>
                  </a:ext>
                </a:extLst>
              </p:cNvPr>
              <p:cNvSpPr/>
              <p:nvPr/>
            </p:nvSpPr>
            <p:spPr bwMode="auto">
              <a:xfrm flipV="1">
                <a:off x="757255" y="2248842"/>
                <a:ext cx="174289" cy="45719"/>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1" name="Group 30">
              <a:extLst>
                <a:ext uri="{FF2B5EF4-FFF2-40B4-BE49-F238E27FC236}">
                  <a16:creationId xmlns:a16="http://schemas.microsoft.com/office/drawing/2014/main" id="{A26C8E66-B380-4F89-8187-0E7CAEC40C07}"/>
                </a:ext>
              </a:extLst>
            </p:cNvPr>
            <p:cNvGrpSpPr>
              <a:grpSpLocks noChangeAspect="1"/>
            </p:cNvGrpSpPr>
            <p:nvPr/>
          </p:nvGrpSpPr>
          <p:grpSpPr bwMode="auto">
            <a:xfrm>
              <a:off x="2977030" y="2917039"/>
              <a:ext cx="439812" cy="306932"/>
              <a:chOff x="1915" y="1382"/>
              <a:chExt cx="235" cy="164"/>
            </a:xfrm>
          </p:grpSpPr>
          <p:sp>
            <p:nvSpPr>
              <p:cNvPr id="102" name="Freeform 14">
                <a:extLst>
                  <a:ext uri="{FF2B5EF4-FFF2-40B4-BE49-F238E27FC236}">
                    <a16:creationId xmlns:a16="http://schemas.microsoft.com/office/drawing/2014/main" id="{0DFF5FC8-BE01-44BF-AF01-EC05A8FBCEFC}"/>
                  </a:ext>
                </a:extLst>
              </p:cNvPr>
              <p:cNvSpPr>
                <a:spLocks noEditPoints="1"/>
              </p:cNvSpPr>
              <p:nvPr/>
            </p:nvSpPr>
            <p:spPr bwMode="auto">
              <a:xfrm>
                <a:off x="1915" y="1427"/>
                <a:ext cx="235" cy="119"/>
              </a:xfrm>
              <a:custGeom>
                <a:avLst/>
                <a:gdLst>
                  <a:gd name="T0" fmla="*/ 239 w 378"/>
                  <a:gd name="T1" fmla="*/ 48 h 192"/>
                  <a:gd name="T2" fmla="*/ 239 w 378"/>
                  <a:gd name="T3" fmla="*/ 48 h 192"/>
                  <a:gd name="T4" fmla="*/ 167 w 378"/>
                  <a:gd name="T5" fmla="*/ 48 h 192"/>
                  <a:gd name="T6" fmla="*/ 167 w 378"/>
                  <a:gd name="T7" fmla="*/ 24 h 192"/>
                  <a:gd name="T8" fmla="*/ 239 w 378"/>
                  <a:gd name="T9" fmla="*/ 24 h 192"/>
                  <a:gd name="T10" fmla="*/ 239 w 378"/>
                  <a:gd name="T11" fmla="*/ 48 h 192"/>
                  <a:gd name="T12" fmla="*/ 239 w 378"/>
                  <a:gd name="T13" fmla="*/ 96 h 192"/>
                  <a:gd name="T14" fmla="*/ 239 w 378"/>
                  <a:gd name="T15" fmla="*/ 96 h 192"/>
                  <a:gd name="T16" fmla="*/ 167 w 378"/>
                  <a:gd name="T17" fmla="*/ 96 h 192"/>
                  <a:gd name="T18" fmla="*/ 167 w 378"/>
                  <a:gd name="T19" fmla="*/ 72 h 192"/>
                  <a:gd name="T20" fmla="*/ 239 w 378"/>
                  <a:gd name="T21" fmla="*/ 72 h 192"/>
                  <a:gd name="T22" fmla="*/ 239 w 378"/>
                  <a:gd name="T23" fmla="*/ 96 h 192"/>
                  <a:gd name="T24" fmla="*/ 215 w 378"/>
                  <a:gd name="T25" fmla="*/ 144 h 192"/>
                  <a:gd name="T26" fmla="*/ 215 w 378"/>
                  <a:gd name="T27" fmla="*/ 144 h 192"/>
                  <a:gd name="T28" fmla="*/ 167 w 378"/>
                  <a:gd name="T29" fmla="*/ 144 h 192"/>
                  <a:gd name="T30" fmla="*/ 167 w 378"/>
                  <a:gd name="T31" fmla="*/ 120 h 192"/>
                  <a:gd name="T32" fmla="*/ 215 w 378"/>
                  <a:gd name="T33" fmla="*/ 120 h 192"/>
                  <a:gd name="T34" fmla="*/ 215 w 378"/>
                  <a:gd name="T35" fmla="*/ 144 h 192"/>
                  <a:gd name="T36" fmla="*/ 143 w 378"/>
                  <a:gd name="T37" fmla="*/ 168 h 192"/>
                  <a:gd name="T38" fmla="*/ 143 w 378"/>
                  <a:gd name="T39" fmla="*/ 168 h 192"/>
                  <a:gd name="T40" fmla="*/ 23 w 378"/>
                  <a:gd name="T41" fmla="*/ 168 h 192"/>
                  <a:gd name="T42" fmla="*/ 23 w 378"/>
                  <a:gd name="T43" fmla="*/ 24 h 192"/>
                  <a:gd name="T44" fmla="*/ 143 w 378"/>
                  <a:gd name="T45" fmla="*/ 24 h 192"/>
                  <a:gd name="T46" fmla="*/ 143 w 378"/>
                  <a:gd name="T47" fmla="*/ 168 h 192"/>
                  <a:gd name="T48" fmla="*/ 378 w 378"/>
                  <a:gd name="T49" fmla="*/ 0 h 192"/>
                  <a:gd name="T50" fmla="*/ 378 w 378"/>
                  <a:gd name="T51" fmla="*/ 0 h 192"/>
                  <a:gd name="T52" fmla="*/ 0 w 378"/>
                  <a:gd name="T53" fmla="*/ 0 h 192"/>
                  <a:gd name="T54" fmla="*/ 0 w 378"/>
                  <a:gd name="T55" fmla="*/ 192 h 192"/>
                  <a:gd name="T56" fmla="*/ 378 w 378"/>
                  <a:gd name="T57" fmla="*/ 192 h 192"/>
                  <a:gd name="T58" fmla="*/ 378 w 378"/>
                  <a:gd name="T5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8" h="192">
                    <a:moveTo>
                      <a:pt x="239" y="48"/>
                    </a:moveTo>
                    <a:lnTo>
                      <a:pt x="239" y="48"/>
                    </a:lnTo>
                    <a:lnTo>
                      <a:pt x="167" y="48"/>
                    </a:lnTo>
                    <a:lnTo>
                      <a:pt x="167" y="24"/>
                    </a:lnTo>
                    <a:lnTo>
                      <a:pt x="239" y="24"/>
                    </a:lnTo>
                    <a:lnTo>
                      <a:pt x="239" y="48"/>
                    </a:lnTo>
                    <a:close/>
                    <a:moveTo>
                      <a:pt x="239" y="96"/>
                    </a:moveTo>
                    <a:lnTo>
                      <a:pt x="239" y="96"/>
                    </a:lnTo>
                    <a:lnTo>
                      <a:pt x="167" y="96"/>
                    </a:lnTo>
                    <a:lnTo>
                      <a:pt x="167" y="72"/>
                    </a:lnTo>
                    <a:lnTo>
                      <a:pt x="239" y="72"/>
                    </a:lnTo>
                    <a:lnTo>
                      <a:pt x="239" y="96"/>
                    </a:lnTo>
                    <a:close/>
                    <a:moveTo>
                      <a:pt x="215" y="144"/>
                    </a:moveTo>
                    <a:lnTo>
                      <a:pt x="215" y="144"/>
                    </a:lnTo>
                    <a:lnTo>
                      <a:pt x="167" y="144"/>
                    </a:lnTo>
                    <a:lnTo>
                      <a:pt x="167" y="120"/>
                    </a:lnTo>
                    <a:lnTo>
                      <a:pt x="215" y="120"/>
                    </a:lnTo>
                    <a:lnTo>
                      <a:pt x="215" y="144"/>
                    </a:lnTo>
                    <a:close/>
                    <a:moveTo>
                      <a:pt x="143" y="168"/>
                    </a:moveTo>
                    <a:lnTo>
                      <a:pt x="143" y="168"/>
                    </a:lnTo>
                    <a:lnTo>
                      <a:pt x="23" y="168"/>
                    </a:lnTo>
                    <a:lnTo>
                      <a:pt x="23" y="24"/>
                    </a:lnTo>
                    <a:lnTo>
                      <a:pt x="143" y="24"/>
                    </a:lnTo>
                    <a:lnTo>
                      <a:pt x="143" y="168"/>
                    </a:lnTo>
                    <a:close/>
                    <a:moveTo>
                      <a:pt x="378" y="0"/>
                    </a:moveTo>
                    <a:lnTo>
                      <a:pt x="378" y="0"/>
                    </a:lnTo>
                    <a:lnTo>
                      <a:pt x="0" y="0"/>
                    </a:lnTo>
                    <a:lnTo>
                      <a:pt x="0" y="192"/>
                    </a:lnTo>
                    <a:lnTo>
                      <a:pt x="378" y="192"/>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3" name="Freeform 15">
                <a:extLst>
                  <a:ext uri="{FF2B5EF4-FFF2-40B4-BE49-F238E27FC236}">
                    <a16:creationId xmlns:a16="http://schemas.microsoft.com/office/drawing/2014/main" id="{8DA1936E-3203-417E-9267-88651B63E172}"/>
                  </a:ext>
                </a:extLst>
              </p:cNvPr>
              <p:cNvSpPr>
                <a:spLocks/>
              </p:cNvSpPr>
              <p:nvPr/>
            </p:nvSpPr>
            <p:spPr bwMode="auto">
              <a:xfrm>
                <a:off x="1915" y="1382"/>
                <a:ext cx="235" cy="30"/>
              </a:xfrm>
              <a:custGeom>
                <a:avLst/>
                <a:gdLst>
                  <a:gd name="T0" fmla="*/ 378 w 378"/>
                  <a:gd name="T1" fmla="*/ 0 h 48"/>
                  <a:gd name="T2" fmla="*/ 378 w 378"/>
                  <a:gd name="T3" fmla="*/ 0 h 48"/>
                  <a:gd name="T4" fmla="*/ 0 w 378"/>
                  <a:gd name="T5" fmla="*/ 0 h 48"/>
                  <a:gd name="T6" fmla="*/ 0 w 378"/>
                  <a:gd name="T7" fmla="*/ 48 h 48"/>
                  <a:gd name="T8" fmla="*/ 378 w 378"/>
                  <a:gd name="T9" fmla="*/ 48 h 48"/>
                  <a:gd name="T10" fmla="*/ 378 w 378"/>
                  <a:gd name="T11" fmla="*/ 0 h 48"/>
                </a:gdLst>
                <a:ahLst/>
                <a:cxnLst>
                  <a:cxn ang="0">
                    <a:pos x="T0" y="T1"/>
                  </a:cxn>
                  <a:cxn ang="0">
                    <a:pos x="T2" y="T3"/>
                  </a:cxn>
                  <a:cxn ang="0">
                    <a:pos x="T4" y="T5"/>
                  </a:cxn>
                  <a:cxn ang="0">
                    <a:pos x="T6" y="T7"/>
                  </a:cxn>
                  <a:cxn ang="0">
                    <a:pos x="T8" y="T9"/>
                  </a:cxn>
                  <a:cxn ang="0">
                    <a:pos x="T10" y="T11"/>
                  </a:cxn>
                </a:cxnLst>
                <a:rect l="0" t="0" r="r" b="b"/>
                <a:pathLst>
                  <a:path w="378" h="48">
                    <a:moveTo>
                      <a:pt x="378" y="0"/>
                    </a:moveTo>
                    <a:lnTo>
                      <a:pt x="378" y="0"/>
                    </a:lnTo>
                    <a:lnTo>
                      <a:pt x="0" y="0"/>
                    </a:lnTo>
                    <a:lnTo>
                      <a:pt x="0" y="48"/>
                    </a:lnTo>
                    <a:lnTo>
                      <a:pt x="378" y="48"/>
                    </a:lnTo>
                    <a:lnTo>
                      <a:pt x="378"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4" name="Freeform 16">
                <a:extLst>
                  <a:ext uri="{FF2B5EF4-FFF2-40B4-BE49-F238E27FC236}">
                    <a16:creationId xmlns:a16="http://schemas.microsoft.com/office/drawing/2014/main" id="{4F2FD807-5D3E-4EEC-9AA9-6E6D26C5331F}"/>
                  </a:ext>
                </a:extLst>
              </p:cNvPr>
              <p:cNvSpPr>
                <a:spLocks/>
              </p:cNvSpPr>
              <p:nvPr/>
            </p:nvSpPr>
            <p:spPr bwMode="auto">
              <a:xfrm>
                <a:off x="2019" y="1501"/>
                <a:ext cx="29" cy="15"/>
              </a:xfrm>
              <a:custGeom>
                <a:avLst/>
                <a:gdLst>
                  <a:gd name="T0" fmla="*/ 0 w 48"/>
                  <a:gd name="T1" fmla="*/ 24 h 24"/>
                  <a:gd name="T2" fmla="*/ 0 w 48"/>
                  <a:gd name="T3" fmla="*/ 24 h 24"/>
                  <a:gd name="T4" fmla="*/ 48 w 48"/>
                  <a:gd name="T5" fmla="*/ 24 h 24"/>
                  <a:gd name="T6" fmla="*/ 48 w 48"/>
                  <a:gd name="T7" fmla="*/ 0 h 24"/>
                  <a:gd name="T8" fmla="*/ 0 w 48"/>
                  <a:gd name="T9" fmla="*/ 0 h 24"/>
                  <a:gd name="T10" fmla="*/ 0 w 48"/>
                  <a:gd name="T11" fmla="*/ 24 h 24"/>
                </a:gdLst>
                <a:ahLst/>
                <a:cxnLst>
                  <a:cxn ang="0">
                    <a:pos x="T0" y="T1"/>
                  </a:cxn>
                  <a:cxn ang="0">
                    <a:pos x="T2" y="T3"/>
                  </a:cxn>
                  <a:cxn ang="0">
                    <a:pos x="T4" y="T5"/>
                  </a:cxn>
                  <a:cxn ang="0">
                    <a:pos x="T6" y="T7"/>
                  </a:cxn>
                  <a:cxn ang="0">
                    <a:pos x="T8" y="T9"/>
                  </a:cxn>
                  <a:cxn ang="0">
                    <a:pos x="T10" y="T11"/>
                  </a:cxn>
                </a:cxnLst>
                <a:rect l="0" t="0" r="r" b="b"/>
                <a:pathLst>
                  <a:path w="48" h="24">
                    <a:moveTo>
                      <a:pt x="0" y="24"/>
                    </a:moveTo>
                    <a:lnTo>
                      <a:pt x="0" y="24"/>
                    </a:lnTo>
                    <a:lnTo>
                      <a:pt x="48" y="24"/>
                    </a:lnTo>
                    <a:lnTo>
                      <a:pt x="48"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5" name="Freeform 17">
                <a:extLst>
                  <a:ext uri="{FF2B5EF4-FFF2-40B4-BE49-F238E27FC236}">
                    <a16:creationId xmlns:a16="http://schemas.microsoft.com/office/drawing/2014/main" id="{A7BC2C11-375B-41A2-8FAF-45060887CB3F}"/>
                  </a:ext>
                </a:extLst>
              </p:cNvPr>
              <p:cNvSpPr>
                <a:spLocks/>
              </p:cNvSpPr>
              <p:nvPr/>
            </p:nvSpPr>
            <p:spPr bwMode="auto">
              <a:xfrm>
                <a:off x="2019" y="1472"/>
                <a:ext cx="44" cy="14"/>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6" name="Freeform 18">
                <a:extLst>
                  <a:ext uri="{FF2B5EF4-FFF2-40B4-BE49-F238E27FC236}">
                    <a16:creationId xmlns:a16="http://schemas.microsoft.com/office/drawing/2014/main" id="{F1F92C94-4282-4027-94AC-CF2663EE5BA0}"/>
                  </a:ext>
                </a:extLst>
              </p:cNvPr>
              <p:cNvSpPr>
                <a:spLocks/>
              </p:cNvSpPr>
              <p:nvPr/>
            </p:nvSpPr>
            <p:spPr bwMode="auto">
              <a:xfrm>
                <a:off x="2019" y="1442"/>
                <a:ext cx="44" cy="15"/>
              </a:xfrm>
              <a:custGeom>
                <a:avLst/>
                <a:gdLst>
                  <a:gd name="T0" fmla="*/ 0 w 72"/>
                  <a:gd name="T1" fmla="*/ 24 h 24"/>
                  <a:gd name="T2" fmla="*/ 0 w 72"/>
                  <a:gd name="T3" fmla="*/ 24 h 24"/>
                  <a:gd name="T4" fmla="*/ 72 w 72"/>
                  <a:gd name="T5" fmla="*/ 24 h 24"/>
                  <a:gd name="T6" fmla="*/ 72 w 72"/>
                  <a:gd name="T7" fmla="*/ 0 h 24"/>
                  <a:gd name="T8" fmla="*/ 0 w 72"/>
                  <a:gd name="T9" fmla="*/ 0 h 24"/>
                  <a:gd name="T10" fmla="*/ 0 w 72"/>
                  <a:gd name="T11" fmla="*/ 24 h 24"/>
                </a:gdLst>
                <a:ahLst/>
                <a:cxnLst>
                  <a:cxn ang="0">
                    <a:pos x="T0" y="T1"/>
                  </a:cxn>
                  <a:cxn ang="0">
                    <a:pos x="T2" y="T3"/>
                  </a:cxn>
                  <a:cxn ang="0">
                    <a:pos x="T4" y="T5"/>
                  </a:cxn>
                  <a:cxn ang="0">
                    <a:pos x="T6" y="T7"/>
                  </a:cxn>
                  <a:cxn ang="0">
                    <a:pos x="T8" y="T9"/>
                  </a:cxn>
                  <a:cxn ang="0">
                    <a:pos x="T10" y="T11"/>
                  </a:cxn>
                </a:cxnLst>
                <a:rect l="0" t="0" r="r" b="b"/>
                <a:pathLst>
                  <a:path w="72" h="24">
                    <a:moveTo>
                      <a:pt x="0" y="24"/>
                    </a:moveTo>
                    <a:lnTo>
                      <a:pt x="0" y="24"/>
                    </a:lnTo>
                    <a:lnTo>
                      <a:pt x="72" y="24"/>
                    </a:lnTo>
                    <a:lnTo>
                      <a:pt x="72" y="0"/>
                    </a:lnTo>
                    <a:lnTo>
                      <a:pt x="0" y="0"/>
                    </a:lnTo>
                    <a:lnTo>
                      <a:pt x="0" y="24"/>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52480311-F9FE-4A60-94F3-12220B0E2563}"/>
                </a:ext>
              </a:extLst>
            </p:cNvPr>
            <p:cNvGrpSpPr/>
            <p:nvPr/>
          </p:nvGrpSpPr>
          <p:grpSpPr>
            <a:xfrm>
              <a:off x="9149956" y="2769889"/>
              <a:ext cx="257679" cy="463101"/>
              <a:chOff x="3535920" y="475638"/>
              <a:chExt cx="274320" cy="493005"/>
            </a:xfrm>
          </p:grpSpPr>
          <p:sp>
            <p:nvSpPr>
              <p:cNvPr id="96" name="Rectangle 95">
                <a:extLst>
                  <a:ext uri="{FF2B5EF4-FFF2-40B4-BE49-F238E27FC236}">
                    <a16:creationId xmlns:a16="http://schemas.microsoft.com/office/drawing/2014/main" id="{5A201127-6694-4697-99D7-6917ABA9A89A}"/>
                  </a:ext>
                </a:extLst>
              </p:cNvPr>
              <p:cNvSpPr>
                <a:spLocks noChangeArrowheads="1"/>
              </p:cNvSpPr>
              <p:nvPr/>
            </p:nvSpPr>
            <p:spPr bwMode="auto">
              <a:xfrm rot="5400000">
                <a:off x="3595506" y="862411"/>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7AFD7E75-AE08-48BB-AB8D-87AE377F00B1}"/>
                  </a:ext>
                </a:extLst>
              </p:cNvPr>
              <p:cNvSpPr>
                <a:spLocks noChangeArrowheads="1"/>
              </p:cNvSpPr>
              <p:nvPr/>
            </p:nvSpPr>
            <p:spPr bwMode="auto">
              <a:xfrm>
                <a:off x="3570198" y="475638"/>
                <a:ext cx="205765" cy="412630"/>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8" name="Rectangle 97">
                <a:extLst>
                  <a:ext uri="{FF2B5EF4-FFF2-40B4-BE49-F238E27FC236}">
                    <a16:creationId xmlns:a16="http://schemas.microsoft.com/office/drawing/2014/main" id="{247D2E5C-19D5-4968-9D2F-4DCB27AD0AF4}"/>
                  </a:ext>
                </a:extLst>
              </p:cNvPr>
              <p:cNvSpPr>
                <a:spLocks noChangeArrowheads="1"/>
              </p:cNvSpPr>
              <p:nvPr/>
            </p:nvSpPr>
            <p:spPr bwMode="auto">
              <a:xfrm>
                <a:off x="3595506" y="772731"/>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9" name="Rectangle 98">
                <a:extLst>
                  <a:ext uri="{FF2B5EF4-FFF2-40B4-BE49-F238E27FC236}">
                    <a16:creationId xmlns:a16="http://schemas.microsoft.com/office/drawing/2014/main" id="{C8CA956E-763F-47F9-A689-FFC7555E58A9}"/>
                  </a:ext>
                </a:extLst>
              </p:cNvPr>
              <p:cNvSpPr>
                <a:spLocks noChangeArrowheads="1"/>
              </p:cNvSpPr>
              <p:nvPr/>
            </p:nvSpPr>
            <p:spPr bwMode="auto">
              <a:xfrm>
                <a:off x="3595506" y="514150"/>
                <a:ext cx="155149" cy="264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0" name="Rectangle 99">
                <a:extLst>
                  <a:ext uri="{FF2B5EF4-FFF2-40B4-BE49-F238E27FC236}">
                    <a16:creationId xmlns:a16="http://schemas.microsoft.com/office/drawing/2014/main" id="{663D6D44-406A-4C0D-BF50-39A5AF6984E5}"/>
                  </a:ext>
                </a:extLst>
              </p:cNvPr>
              <p:cNvSpPr>
                <a:spLocks noChangeArrowheads="1"/>
              </p:cNvSpPr>
              <p:nvPr/>
            </p:nvSpPr>
            <p:spPr bwMode="auto">
              <a:xfrm>
                <a:off x="3595506" y="824448"/>
                <a:ext cx="155149"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1" name="Rectangle 100">
                <a:extLst>
                  <a:ext uri="{FF2B5EF4-FFF2-40B4-BE49-F238E27FC236}">
                    <a16:creationId xmlns:a16="http://schemas.microsoft.com/office/drawing/2014/main" id="{D371D2A2-C3EE-4028-95BF-E9F950B1C698}"/>
                  </a:ext>
                </a:extLst>
              </p:cNvPr>
              <p:cNvSpPr>
                <a:spLocks noChangeArrowheads="1"/>
              </p:cNvSpPr>
              <p:nvPr/>
            </p:nvSpPr>
            <p:spPr bwMode="auto">
              <a:xfrm>
                <a:off x="3535920" y="943335"/>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F0BDA3EA-4364-46E6-BAFC-9B89674970F0}"/>
                </a:ext>
              </a:extLst>
            </p:cNvPr>
            <p:cNvGrpSpPr/>
            <p:nvPr/>
          </p:nvGrpSpPr>
          <p:grpSpPr>
            <a:xfrm>
              <a:off x="6526947" y="2812372"/>
              <a:ext cx="504181" cy="378134"/>
              <a:chOff x="6526947" y="2630588"/>
              <a:chExt cx="504181" cy="378134"/>
            </a:xfrm>
          </p:grpSpPr>
          <p:sp>
            <p:nvSpPr>
              <p:cNvPr id="82" name="Freeform 6">
                <a:extLst>
                  <a:ext uri="{FF2B5EF4-FFF2-40B4-BE49-F238E27FC236}">
                    <a16:creationId xmlns:a16="http://schemas.microsoft.com/office/drawing/2014/main" id="{C35053CA-42EB-42D1-90FC-B0C5AAD57728}"/>
                  </a:ext>
                </a:extLst>
              </p:cNvPr>
              <p:cNvSpPr>
                <a:spLocks/>
              </p:cNvSpPr>
              <p:nvPr/>
            </p:nvSpPr>
            <p:spPr bwMode="auto">
              <a:xfrm>
                <a:off x="6526947" y="2630588"/>
                <a:ext cx="410601" cy="317022"/>
              </a:xfrm>
              <a:custGeom>
                <a:avLst/>
                <a:gdLst>
                  <a:gd name="T0" fmla="*/ 0 w 346"/>
                  <a:gd name="T1" fmla="*/ 241 h 267"/>
                  <a:gd name="T2" fmla="*/ 0 w 346"/>
                  <a:gd name="T3" fmla="*/ 241 h 267"/>
                  <a:gd name="T4" fmla="*/ 2 w 346"/>
                  <a:gd name="T5" fmla="*/ 251 h 267"/>
                  <a:gd name="T6" fmla="*/ 7 w 346"/>
                  <a:gd name="T7" fmla="*/ 259 h 267"/>
                  <a:gd name="T8" fmla="*/ 15 w 346"/>
                  <a:gd name="T9" fmla="*/ 265 h 267"/>
                  <a:gd name="T10" fmla="*/ 25 w 346"/>
                  <a:gd name="T11" fmla="*/ 267 h 267"/>
                  <a:gd name="T12" fmla="*/ 133 w 346"/>
                  <a:gd name="T13" fmla="*/ 267 h 267"/>
                  <a:gd name="T14" fmla="*/ 133 w 346"/>
                  <a:gd name="T15" fmla="*/ 160 h 267"/>
                  <a:gd name="T16" fmla="*/ 80 w 346"/>
                  <a:gd name="T17" fmla="*/ 160 h 267"/>
                  <a:gd name="T18" fmla="*/ 80 w 346"/>
                  <a:gd name="T19" fmla="*/ 160 h 267"/>
                  <a:gd name="T20" fmla="*/ 80 w 346"/>
                  <a:gd name="T21" fmla="*/ 27 h 267"/>
                  <a:gd name="T22" fmla="*/ 80 w 346"/>
                  <a:gd name="T23" fmla="*/ 27 h 267"/>
                  <a:gd name="T24" fmla="*/ 319 w 346"/>
                  <a:gd name="T25" fmla="*/ 27 h 267"/>
                  <a:gd name="T26" fmla="*/ 319 w 346"/>
                  <a:gd name="T27" fmla="*/ 27 h 267"/>
                  <a:gd name="T28" fmla="*/ 319 w 346"/>
                  <a:gd name="T29" fmla="*/ 80 h 267"/>
                  <a:gd name="T30" fmla="*/ 346 w 346"/>
                  <a:gd name="T31" fmla="*/ 80 h 267"/>
                  <a:gd name="T32" fmla="*/ 346 w 346"/>
                  <a:gd name="T33" fmla="*/ 0 h 267"/>
                  <a:gd name="T34" fmla="*/ 53 w 346"/>
                  <a:gd name="T35" fmla="*/ 0 h 267"/>
                  <a:gd name="T36" fmla="*/ 53 w 346"/>
                  <a:gd name="T37" fmla="*/ 168 h 267"/>
                  <a:gd name="T38" fmla="*/ 9 w 346"/>
                  <a:gd name="T39" fmla="*/ 214 h 267"/>
                  <a:gd name="T40" fmla="*/ 2 w 346"/>
                  <a:gd name="T41" fmla="*/ 227 h 267"/>
                  <a:gd name="T42" fmla="*/ 0 w 346"/>
                  <a:gd name="T43" fmla="*/ 24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267">
                    <a:moveTo>
                      <a:pt x="0" y="241"/>
                    </a:moveTo>
                    <a:lnTo>
                      <a:pt x="0" y="241"/>
                    </a:lnTo>
                    <a:cubicBezTo>
                      <a:pt x="0" y="245"/>
                      <a:pt x="0" y="248"/>
                      <a:pt x="2" y="251"/>
                    </a:cubicBezTo>
                    <a:cubicBezTo>
                      <a:pt x="3" y="254"/>
                      <a:pt x="5" y="257"/>
                      <a:pt x="7" y="259"/>
                    </a:cubicBezTo>
                    <a:cubicBezTo>
                      <a:pt x="9" y="262"/>
                      <a:pt x="12" y="263"/>
                      <a:pt x="15" y="265"/>
                    </a:cubicBezTo>
                    <a:cubicBezTo>
                      <a:pt x="18" y="266"/>
                      <a:pt x="22" y="267"/>
                      <a:pt x="25" y="267"/>
                    </a:cubicBezTo>
                    <a:lnTo>
                      <a:pt x="133" y="267"/>
                    </a:lnTo>
                    <a:lnTo>
                      <a:pt x="133" y="160"/>
                    </a:lnTo>
                    <a:lnTo>
                      <a:pt x="80" y="160"/>
                    </a:lnTo>
                    <a:lnTo>
                      <a:pt x="80" y="160"/>
                    </a:lnTo>
                    <a:lnTo>
                      <a:pt x="80" y="27"/>
                    </a:lnTo>
                    <a:lnTo>
                      <a:pt x="80" y="27"/>
                    </a:lnTo>
                    <a:lnTo>
                      <a:pt x="319" y="27"/>
                    </a:lnTo>
                    <a:lnTo>
                      <a:pt x="319" y="27"/>
                    </a:lnTo>
                    <a:lnTo>
                      <a:pt x="319" y="80"/>
                    </a:lnTo>
                    <a:lnTo>
                      <a:pt x="346" y="80"/>
                    </a:lnTo>
                    <a:lnTo>
                      <a:pt x="346" y="0"/>
                    </a:lnTo>
                    <a:lnTo>
                      <a:pt x="53" y="0"/>
                    </a:lnTo>
                    <a:lnTo>
                      <a:pt x="53" y="168"/>
                    </a:lnTo>
                    <a:lnTo>
                      <a:pt x="9" y="214"/>
                    </a:lnTo>
                    <a:cubicBezTo>
                      <a:pt x="6" y="218"/>
                      <a:pt x="4" y="222"/>
                      <a:pt x="2" y="227"/>
                    </a:cubicBezTo>
                    <a:cubicBezTo>
                      <a:pt x="0" y="232"/>
                      <a:pt x="0" y="237"/>
                      <a:pt x="0" y="241"/>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3" name="Freeform 7">
                <a:extLst>
                  <a:ext uri="{FF2B5EF4-FFF2-40B4-BE49-F238E27FC236}">
                    <a16:creationId xmlns:a16="http://schemas.microsoft.com/office/drawing/2014/main" id="{597BE1A8-1E70-411F-8E28-2A8DF57E5ACB}"/>
                  </a:ext>
                </a:extLst>
              </p:cNvPr>
              <p:cNvSpPr>
                <a:spLocks/>
              </p:cNvSpPr>
              <p:nvPr/>
            </p:nvSpPr>
            <p:spPr bwMode="auto">
              <a:xfrm>
                <a:off x="6622435" y="2819655"/>
                <a:ext cx="63023" cy="0"/>
              </a:xfrm>
              <a:custGeom>
                <a:avLst/>
                <a:gdLst>
                  <a:gd name="T0" fmla="*/ 0 w 53"/>
                  <a:gd name="T1" fmla="*/ 0 w 53"/>
                  <a:gd name="T2" fmla="*/ 53 w 53"/>
                  <a:gd name="T3" fmla="*/ 53 w 53"/>
                  <a:gd name="T4" fmla="*/ 0 w 53"/>
                  <a:gd name="T5" fmla="*/ 0 w 53"/>
                </a:gdLst>
                <a:ahLst/>
                <a:cxnLst>
                  <a:cxn ang="0">
                    <a:pos x="T0" y="0"/>
                  </a:cxn>
                  <a:cxn ang="0">
                    <a:pos x="T1" y="0"/>
                  </a:cxn>
                  <a:cxn ang="0">
                    <a:pos x="T2" y="0"/>
                  </a:cxn>
                  <a:cxn ang="0">
                    <a:pos x="T3" y="0"/>
                  </a:cxn>
                  <a:cxn ang="0">
                    <a:pos x="T4" y="0"/>
                  </a:cxn>
                  <a:cxn ang="0">
                    <a:pos x="T5" y="0"/>
                  </a:cxn>
                </a:cxnLst>
                <a:rect l="0" t="0" r="r" b="b"/>
                <a:pathLst>
                  <a:path w="53">
                    <a:moveTo>
                      <a:pt x="0" y="0"/>
                    </a:moveTo>
                    <a:lnTo>
                      <a:pt x="0" y="0"/>
                    </a:lnTo>
                    <a:lnTo>
                      <a:pt x="53" y="0"/>
                    </a:lnTo>
                    <a:lnTo>
                      <a:pt x="53" y="0"/>
                    </a:lnTo>
                    <a:lnTo>
                      <a:pt x="0" y="0"/>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4" name="Freeform 8">
                <a:extLst>
                  <a:ext uri="{FF2B5EF4-FFF2-40B4-BE49-F238E27FC236}">
                    <a16:creationId xmlns:a16="http://schemas.microsoft.com/office/drawing/2014/main" id="{9AA18B9B-08F4-448D-8C75-6FEBB6909ADC}"/>
                  </a:ext>
                </a:extLst>
              </p:cNvPr>
              <p:cNvSpPr>
                <a:spLocks/>
              </p:cNvSpPr>
              <p:nvPr/>
            </p:nvSpPr>
            <p:spPr bwMode="auto">
              <a:xfrm>
                <a:off x="6622435" y="2663055"/>
                <a:ext cx="282646" cy="0"/>
              </a:xfrm>
              <a:custGeom>
                <a:avLst/>
                <a:gdLst>
                  <a:gd name="T0" fmla="*/ 239 w 239"/>
                  <a:gd name="T1" fmla="*/ 239 w 239"/>
                  <a:gd name="T2" fmla="*/ 0 w 239"/>
                  <a:gd name="T3" fmla="*/ 0 w 239"/>
                  <a:gd name="T4" fmla="*/ 239 w 239"/>
                  <a:gd name="T5" fmla="*/ 239 w 239"/>
                </a:gdLst>
                <a:ahLst/>
                <a:cxnLst>
                  <a:cxn ang="0">
                    <a:pos x="T0" y="0"/>
                  </a:cxn>
                  <a:cxn ang="0">
                    <a:pos x="T1" y="0"/>
                  </a:cxn>
                  <a:cxn ang="0">
                    <a:pos x="T2" y="0"/>
                  </a:cxn>
                  <a:cxn ang="0">
                    <a:pos x="T3" y="0"/>
                  </a:cxn>
                  <a:cxn ang="0">
                    <a:pos x="T4" y="0"/>
                  </a:cxn>
                  <a:cxn ang="0">
                    <a:pos x="T5" y="0"/>
                  </a:cxn>
                </a:cxnLst>
                <a:rect l="0" t="0" r="r" b="b"/>
                <a:pathLst>
                  <a:path w="239">
                    <a:moveTo>
                      <a:pt x="239" y="0"/>
                    </a:moveTo>
                    <a:lnTo>
                      <a:pt x="239" y="0"/>
                    </a:lnTo>
                    <a:lnTo>
                      <a:pt x="0" y="0"/>
                    </a:lnTo>
                    <a:lnTo>
                      <a:pt x="0" y="0"/>
                    </a:lnTo>
                    <a:lnTo>
                      <a:pt x="239" y="0"/>
                    </a:lnTo>
                    <a:lnTo>
                      <a:pt x="239"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85" name="Group 84">
                <a:extLst>
                  <a:ext uri="{FF2B5EF4-FFF2-40B4-BE49-F238E27FC236}">
                    <a16:creationId xmlns:a16="http://schemas.microsoft.com/office/drawing/2014/main" id="{8BD7162A-A632-45DA-BAB8-C0513D23B8B2}"/>
                  </a:ext>
                </a:extLst>
              </p:cNvPr>
              <p:cNvGrpSpPr/>
              <p:nvPr/>
            </p:nvGrpSpPr>
            <p:grpSpPr>
              <a:xfrm>
                <a:off x="6772734" y="2808359"/>
                <a:ext cx="201672" cy="148079"/>
                <a:chOff x="6718783" y="2209583"/>
                <a:chExt cx="274320" cy="201421"/>
              </a:xfrm>
            </p:grpSpPr>
            <p:sp>
              <p:nvSpPr>
                <p:cNvPr id="92" name="Rectangle 91">
                  <a:extLst>
                    <a:ext uri="{FF2B5EF4-FFF2-40B4-BE49-F238E27FC236}">
                      <a16:creationId xmlns:a16="http://schemas.microsoft.com/office/drawing/2014/main" id="{E2F93D67-8558-48E6-9270-8ECD8EDDBA3A}"/>
                    </a:ext>
                  </a:extLst>
                </p:cNvPr>
                <p:cNvSpPr>
                  <a:spLocks noChangeArrowheads="1"/>
                </p:cNvSpPr>
                <p:nvPr/>
              </p:nvSpPr>
              <p:spPr bwMode="auto">
                <a:xfrm>
                  <a:off x="6718783" y="2219024"/>
                  <a:ext cx="274320" cy="191980"/>
                </a:xfrm>
                <a:prstGeom prst="rect">
                  <a:avLst/>
                </a:prstGeom>
                <a:solidFill>
                  <a:srgbClr val="C1C1C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3" name="Rectangle 92">
                  <a:extLst>
                    <a:ext uri="{FF2B5EF4-FFF2-40B4-BE49-F238E27FC236}">
                      <a16:creationId xmlns:a16="http://schemas.microsoft.com/office/drawing/2014/main" id="{A6F418C5-1D67-4101-AD6F-B7F36C86D481}"/>
                    </a:ext>
                  </a:extLst>
                </p:cNvPr>
                <p:cNvSpPr>
                  <a:spLocks noChangeArrowheads="1"/>
                </p:cNvSpPr>
                <p:nvPr/>
              </p:nvSpPr>
              <p:spPr bwMode="auto">
                <a:xfrm>
                  <a:off x="6718783" y="2209583"/>
                  <a:ext cx="274320" cy="2530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4" name="Rectangle 93">
                  <a:extLst>
                    <a:ext uri="{FF2B5EF4-FFF2-40B4-BE49-F238E27FC236}">
                      <a16:creationId xmlns:a16="http://schemas.microsoft.com/office/drawing/2014/main" id="{26E19440-4E03-4656-90A4-BA50BAB95739}"/>
                    </a:ext>
                  </a:extLst>
                </p:cNvPr>
                <p:cNvSpPr>
                  <a:spLocks noChangeArrowheads="1"/>
                </p:cNvSpPr>
                <p:nvPr/>
              </p:nvSpPr>
              <p:spPr bwMode="auto">
                <a:xfrm>
                  <a:off x="6748224"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68DFF7F2-1D0A-4A41-901D-49DA0EFCEE4D}"/>
                    </a:ext>
                  </a:extLst>
                </p:cNvPr>
                <p:cNvSpPr>
                  <a:spLocks noChangeArrowheads="1"/>
                </p:cNvSpPr>
                <p:nvPr/>
              </p:nvSpPr>
              <p:spPr bwMode="auto">
                <a:xfrm>
                  <a:off x="6862052" y="2279077"/>
                  <a:ext cx="94143" cy="73127"/>
                </a:xfrm>
                <a:prstGeom prst="rect">
                  <a:avLst/>
                </a:prstGeom>
                <a:solidFill>
                  <a:srgbClr val="0078D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86" name="Freeform 9">
                <a:extLst>
                  <a:ext uri="{FF2B5EF4-FFF2-40B4-BE49-F238E27FC236}">
                    <a16:creationId xmlns:a16="http://schemas.microsoft.com/office/drawing/2014/main" id="{7FA326F2-E6A3-4B4E-9372-822A8A75366D}"/>
                  </a:ext>
                </a:extLst>
              </p:cNvPr>
              <p:cNvSpPr>
                <a:spLocks noEditPoints="1"/>
              </p:cNvSpPr>
              <p:nvPr/>
            </p:nvSpPr>
            <p:spPr bwMode="auto">
              <a:xfrm>
                <a:off x="6716015" y="2756633"/>
                <a:ext cx="315113" cy="252089"/>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7" name="Freeform 11">
                <a:extLst>
                  <a:ext uri="{FF2B5EF4-FFF2-40B4-BE49-F238E27FC236}">
                    <a16:creationId xmlns:a16="http://schemas.microsoft.com/office/drawing/2014/main" id="{7487CC60-E013-4412-9460-94CC0EB1992E}"/>
                  </a:ext>
                </a:extLst>
              </p:cNvPr>
              <p:cNvSpPr>
                <a:spLocks/>
              </p:cNvSpPr>
              <p:nvPr/>
            </p:nvSpPr>
            <p:spPr bwMode="auto">
              <a:xfrm>
                <a:off x="6700736" y="2703159"/>
                <a:ext cx="30557" cy="42015"/>
              </a:xfrm>
              <a:custGeom>
                <a:avLst/>
                <a:gdLst>
                  <a:gd name="T0" fmla="*/ 26 w 26"/>
                  <a:gd name="T1" fmla="*/ 0 h 35"/>
                  <a:gd name="T2" fmla="*/ 26 w 26"/>
                  <a:gd name="T3" fmla="*/ 0 h 35"/>
                  <a:gd name="T4" fmla="*/ 0 w 26"/>
                  <a:gd name="T5" fmla="*/ 0 h 35"/>
                  <a:gd name="T6" fmla="*/ 0 w 26"/>
                  <a:gd name="T7" fmla="*/ 35 h 35"/>
                  <a:gd name="T8" fmla="*/ 0 w 26"/>
                  <a:gd name="T9" fmla="*/ 35 h 35"/>
                  <a:gd name="T10" fmla="*/ 2 w 26"/>
                  <a:gd name="T11" fmla="*/ 34 h 35"/>
                  <a:gd name="T12" fmla="*/ 4 w 26"/>
                  <a:gd name="T13" fmla="*/ 32 h 35"/>
                  <a:gd name="T14" fmla="*/ 10 w 26"/>
                  <a:gd name="T15" fmla="*/ 27 h 35"/>
                  <a:gd name="T16" fmla="*/ 11 w 26"/>
                  <a:gd name="T17" fmla="*/ 27 h 35"/>
                  <a:gd name="T18" fmla="*/ 17 w 26"/>
                  <a:gd name="T19" fmla="*/ 23 h 35"/>
                  <a:gd name="T20" fmla="*/ 23 w 26"/>
                  <a:gd name="T21" fmla="*/ 21 h 35"/>
                  <a:gd name="T22" fmla="*/ 24 w 26"/>
                  <a:gd name="T23" fmla="*/ 21 h 35"/>
                  <a:gd name="T24" fmla="*/ 26 w 26"/>
                  <a:gd name="T25" fmla="*/ 20 h 35"/>
                  <a:gd name="T26" fmla="*/ 26 w 26"/>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35">
                    <a:moveTo>
                      <a:pt x="26" y="0"/>
                    </a:moveTo>
                    <a:lnTo>
                      <a:pt x="26" y="0"/>
                    </a:lnTo>
                    <a:lnTo>
                      <a:pt x="0" y="0"/>
                    </a:lnTo>
                    <a:lnTo>
                      <a:pt x="0" y="35"/>
                    </a:lnTo>
                    <a:lnTo>
                      <a:pt x="0" y="35"/>
                    </a:lnTo>
                    <a:cubicBezTo>
                      <a:pt x="0" y="35"/>
                      <a:pt x="1" y="34"/>
                      <a:pt x="2" y="34"/>
                    </a:cubicBezTo>
                    <a:cubicBezTo>
                      <a:pt x="2" y="33"/>
                      <a:pt x="3" y="32"/>
                      <a:pt x="4" y="32"/>
                    </a:cubicBezTo>
                    <a:cubicBezTo>
                      <a:pt x="6" y="30"/>
                      <a:pt x="8" y="29"/>
                      <a:pt x="10" y="27"/>
                    </a:cubicBezTo>
                    <a:cubicBezTo>
                      <a:pt x="10" y="27"/>
                      <a:pt x="10" y="27"/>
                      <a:pt x="11" y="27"/>
                    </a:cubicBezTo>
                    <a:cubicBezTo>
                      <a:pt x="13" y="25"/>
                      <a:pt x="15" y="24"/>
                      <a:pt x="17" y="23"/>
                    </a:cubicBezTo>
                    <a:cubicBezTo>
                      <a:pt x="19" y="22"/>
                      <a:pt x="21" y="22"/>
                      <a:pt x="23" y="21"/>
                    </a:cubicBezTo>
                    <a:cubicBezTo>
                      <a:pt x="23" y="21"/>
                      <a:pt x="23" y="21"/>
                      <a:pt x="24" y="21"/>
                    </a:cubicBezTo>
                    <a:cubicBezTo>
                      <a:pt x="25" y="20"/>
                      <a:pt x="26" y="20"/>
                      <a:pt x="26" y="20"/>
                    </a:cubicBezTo>
                    <a:lnTo>
                      <a:pt x="26"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8" name="Freeform 12">
                <a:extLst>
                  <a:ext uri="{FF2B5EF4-FFF2-40B4-BE49-F238E27FC236}">
                    <a16:creationId xmlns:a16="http://schemas.microsoft.com/office/drawing/2014/main" id="{59339950-4590-4607-AC38-34C6BDA81735}"/>
                  </a:ext>
                </a:extLst>
              </p:cNvPr>
              <p:cNvSpPr>
                <a:spLocks/>
              </p:cNvSpPr>
              <p:nvPr/>
            </p:nvSpPr>
            <p:spPr bwMode="auto">
              <a:xfrm>
                <a:off x="6729382" y="2727987"/>
                <a:ext cx="1911" cy="0"/>
              </a:xfrm>
              <a:custGeom>
                <a:avLst/>
                <a:gdLst>
                  <a:gd name="T0" fmla="*/ 2 w 2"/>
                  <a:gd name="T1" fmla="*/ 0 h 1"/>
                  <a:gd name="T2" fmla="*/ 2 w 2"/>
                  <a:gd name="T3" fmla="*/ 0 h 1"/>
                  <a:gd name="T4" fmla="*/ 0 w 2"/>
                  <a:gd name="T5" fmla="*/ 1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cubicBezTo>
                      <a:pt x="2" y="0"/>
                      <a:pt x="1" y="0"/>
                      <a:pt x="0" y="1"/>
                    </a:cubicBezTo>
                    <a:cubicBezTo>
                      <a:pt x="1" y="0"/>
                      <a:pt x="2" y="0"/>
                      <a:pt x="2" y="0"/>
                    </a:cubicBezTo>
                    <a:lnTo>
                      <a:pt x="2"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9" name="Freeform 16">
                <a:extLst>
                  <a:ext uri="{FF2B5EF4-FFF2-40B4-BE49-F238E27FC236}">
                    <a16:creationId xmlns:a16="http://schemas.microsoft.com/office/drawing/2014/main" id="{ABB72CD0-0060-4FE9-A994-AF32F3115A45}"/>
                  </a:ext>
                </a:extLst>
              </p:cNvPr>
              <p:cNvSpPr>
                <a:spLocks/>
              </p:cNvSpPr>
              <p:nvPr/>
            </p:nvSpPr>
            <p:spPr bwMode="auto">
              <a:xfrm>
                <a:off x="6652992" y="2718437"/>
                <a:ext cx="32467" cy="78301"/>
              </a:xfrm>
              <a:custGeom>
                <a:avLst/>
                <a:gdLst>
                  <a:gd name="T0" fmla="*/ 0 w 27"/>
                  <a:gd name="T1" fmla="*/ 66 h 66"/>
                  <a:gd name="T2" fmla="*/ 0 w 27"/>
                  <a:gd name="T3" fmla="*/ 66 h 66"/>
                  <a:gd name="T4" fmla="*/ 27 w 27"/>
                  <a:gd name="T5" fmla="*/ 66 h 66"/>
                  <a:gd name="T6" fmla="*/ 27 w 27"/>
                  <a:gd name="T7" fmla="*/ 0 h 66"/>
                  <a:gd name="T8" fmla="*/ 0 w 27"/>
                  <a:gd name="T9" fmla="*/ 0 h 66"/>
                  <a:gd name="T10" fmla="*/ 0 w 27"/>
                  <a:gd name="T11" fmla="*/ 66 h 66"/>
                </a:gdLst>
                <a:ahLst/>
                <a:cxnLst>
                  <a:cxn ang="0">
                    <a:pos x="T0" y="T1"/>
                  </a:cxn>
                  <a:cxn ang="0">
                    <a:pos x="T2" y="T3"/>
                  </a:cxn>
                  <a:cxn ang="0">
                    <a:pos x="T4" y="T5"/>
                  </a:cxn>
                  <a:cxn ang="0">
                    <a:pos x="T6" y="T7"/>
                  </a:cxn>
                  <a:cxn ang="0">
                    <a:pos x="T8" y="T9"/>
                  </a:cxn>
                  <a:cxn ang="0">
                    <a:pos x="T10" y="T11"/>
                  </a:cxn>
                </a:cxnLst>
                <a:rect l="0" t="0" r="r" b="b"/>
                <a:pathLst>
                  <a:path w="27" h="66">
                    <a:moveTo>
                      <a:pt x="0" y="66"/>
                    </a:moveTo>
                    <a:lnTo>
                      <a:pt x="0" y="66"/>
                    </a:lnTo>
                    <a:lnTo>
                      <a:pt x="27" y="66"/>
                    </a:lnTo>
                    <a:lnTo>
                      <a:pt x="27" y="0"/>
                    </a:lnTo>
                    <a:lnTo>
                      <a:pt x="0" y="0"/>
                    </a:lnTo>
                    <a:lnTo>
                      <a:pt x="0" y="66"/>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0" name="Freeform 17">
                <a:extLst>
                  <a:ext uri="{FF2B5EF4-FFF2-40B4-BE49-F238E27FC236}">
                    <a16:creationId xmlns:a16="http://schemas.microsoft.com/office/drawing/2014/main" id="{ACB3341F-4ACF-469E-AED8-5370588E0C0A}"/>
                  </a:ext>
                </a:extLst>
              </p:cNvPr>
              <p:cNvSpPr>
                <a:spLocks/>
              </p:cNvSpPr>
              <p:nvPr/>
            </p:nvSpPr>
            <p:spPr bwMode="auto">
              <a:xfrm>
                <a:off x="6746571" y="2687881"/>
                <a:ext cx="32467" cy="38195"/>
              </a:xfrm>
              <a:custGeom>
                <a:avLst/>
                <a:gdLst>
                  <a:gd name="T0" fmla="*/ 27 w 27"/>
                  <a:gd name="T1" fmla="*/ 0 h 32"/>
                  <a:gd name="T2" fmla="*/ 27 w 27"/>
                  <a:gd name="T3" fmla="*/ 0 h 32"/>
                  <a:gd name="T4" fmla="*/ 0 w 27"/>
                  <a:gd name="T5" fmla="*/ 0 h 32"/>
                  <a:gd name="T6" fmla="*/ 0 w 27"/>
                  <a:gd name="T7" fmla="*/ 31 h 32"/>
                  <a:gd name="T8" fmla="*/ 0 w 27"/>
                  <a:gd name="T9" fmla="*/ 32 h 32"/>
                  <a:gd name="T10" fmla="*/ 27 w 27"/>
                  <a:gd name="T11" fmla="*/ 32 h 32"/>
                  <a:gd name="T12" fmla="*/ 27 w 27"/>
                  <a:gd name="T13" fmla="*/ 31 h 32"/>
                  <a:gd name="T14" fmla="*/ 27 w 27"/>
                  <a:gd name="T15" fmla="*/ 31 h 32"/>
                  <a:gd name="T16" fmla="*/ 27 w 27"/>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2">
                    <a:moveTo>
                      <a:pt x="27" y="0"/>
                    </a:moveTo>
                    <a:lnTo>
                      <a:pt x="27" y="0"/>
                    </a:lnTo>
                    <a:lnTo>
                      <a:pt x="0" y="0"/>
                    </a:lnTo>
                    <a:lnTo>
                      <a:pt x="0" y="31"/>
                    </a:lnTo>
                    <a:lnTo>
                      <a:pt x="0" y="32"/>
                    </a:lnTo>
                    <a:lnTo>
                      <a:pt x="27" y="32"/>
                    </a:lnTo>
                    <a:lnTo>
                      <a:pt x="27" y="31"/>
                    </a:lnTo>
                    <a:lnTo>
                      <a:pt x="27" y="31"/>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91" name="Freeform 18">
                <a:extLst>
                  <a:ext uri="{FF2B5EF4-FFF2-40B4-BE49-F238E27FC236}">
                    <a16:creationId xmlns:a16="http://schemas.microsoft.com/office/drawing/2014/main" id="{6C977436-2F71-4F84-AE85-49AAD5CE3EE3}"/>
                  </a:ext>
                </a:extLst>
              </p:cNvPr>
              <p:cNvSpPr>
                <a:spLocks/>
              </p:cNvSpPr>
              <p:nvPr/>
            </p:nvSpPr>
            <p:spPr bwMode="auto">
              <a:xfrm>
                <a:off x="6746571" y="2687881"/>
                <a:ext cx="32467" cy="0"/>
              </a:xfrm>
              <a:custGeom>
                <a:avLst/>
                <a:gdLst>
                  <a:gd name="T0" fmla="*/ 27 w 27"/>
                  <a:gd name="T1" fmla="*/ 27 w 27"/>
                  <a:gd name="T2" fmla="*/ 0 w 27"/>
                  <a:gd name="T3" fmla="*/ 0 w 27"/>
                  <a:gd name="T4" fmla="*/ 27 w 27"/>
                  <a:gd name="T5" fmla="*/ 27 w 27"/>
                </a:gdLst>
                <a:ahLst/>
                <a:cxnLst>
                  <a:cxn ang="0">
                    <a:pos x="T0" y="0"/>
                  </a:cxn>
                  <a:cxn ang="0">
                    <a:pos x="T1" y="0"/>
                  </a:cxn>
                  <a:cxn ang="0">
                    <a:pos x="T2" y="0"/>
                  </a:cxn>
                  <a:cxn ang="0">
                    <a:pos x="T3" y="0"/>
                  </a:cxn>
                  <a:cxn ang="0">
                    <a:pos x="T4" y="0"/>
                  </a:cxn>
                  <a:cxn ang="0">
                    <a:pos x="T5" y="0"/>
                  </a:cxn>
                </a:cxnLst>
                <a:rect l="0" t="0" r="r" b="b"/>
                <a:pathLst>
                  <a:path w="27">
                    <a:moveTo>
                      <a:pt x="27" y="0"/>
                    </a:moveTo>
                    <a:lnTo>
                      <a:pt x="27" y="0"/>
                    </a:lnTo>
                    <a:lnTo>
                      <a:pt x="0" y="0"/>
                    </a:lnTo>
                    <a:lnTo>
                      <a:pt x="0" y="0"/>
                    </a:lnTo>
                    <a:lnTo>
                      <a:pt x="27" y="0"/>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21DF9F7B-572D-4412-AE4B-451969BE639D}"/>
                </a:ext>
              </a:extLst>
            </p:cNvPr>
            <p:cNvGrpSpPr>
              <a:grpSpLocks noChangeAspect="1"/>
            </p:cNvGrpSpPr>
            <p:nvPr/>
          </p:nvGrpSpPr>
          <p:grpSpPr bwMode="auto">
            <a:xfrm>
              <a:off x="8194666" y="2919023"/>
              <a:ext cx="460642" cy="164797"/>
              <a:chOff x="5089" y="1396"/>
              <a:chExt cx="232" cy="83"/>
            </a:xfrm>
          </p:grpSpPr>
          <p:sp>
            <p:nvSpPr>
              <p:cNvPr id="79" name="Freeform 33">
                <a:extLst>
                  <a:ext uri="{FF2B5EF4-FFF2-40B4-BE49-F238E27FC236}">
                    <a16:creationId xmlns:a16="http://schemas.microsoft.com/office/drawing/2014/main" id="{36A4C94A-3EE1-4196-AD72-41CC48035A1A}"/>
                  </a:ext>
                </a:extLst>
              </p:cNvPr>
              <p:cNvSpPr>
                <a:spLocks/>
              </p:cNvSpPr>
              <p:nvPr/>
            </p:nvSpPr>
            <p:spPr bwMode="auto">
              <a:xfrm>
                <a:off x="5213" y="1446"/>
                <a:ext cx="84" cy="16"/>
              </a:xfrm>
              <a:custGeom>
                <a:avLst/>
                <a:gdLst>
                  <a:gd name="T0" fmla="*/ 102 w 134"/>
                  <a:gd name="T1" fmla="*/ 19 h 26"/>
                  <a:gd name="T2" fmla="*/ 102 w 134"/>
                  <a:gd name="T3" fmla="*/ 19 h 26"/>
                  <a:gd name="T4" fmla="*/ 134 w 134"/>
                  <a:gd name="T5" fmla="*/ 13 h 26"/>
                  <a:gd name="T6" fmla="*/ 73 w 134"/>
                  <a:gd name="T7" fmla="*/ 3 h 26"/>
                  <a:gd name="T8" fmla="*/ 12 w 134"/>
                  <a:gd name="T9" fmla="*/ 0 h 26"/>
                  <a:gd name="T10" fmla="*/ 0 w 134"/>
                  <a:gd name="T11" fmla="*/ 26 h 26"/>
                  <a:gd name="T12" fmla="*/ 33 w 134"/>
                  <a:gd name="T13" fmla="*/ 25 h 26"/>
                  <a:gd name="T14" fmla="*/ 68 w 134"/>
                  <a:gd name="T15" fmla="*/ 23 h 26"/>
                  <a:gd name="T16" fmla="*/ 102 w 134"/>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26">
                    <a:moveTo>
                      <a:pt x="102" y="19"/>
                    </a:moveTo>
                    <a:lnTo>
                      <a:pt x="102" y="19"/>
                    </a:lnTo>
                    <a:cubicBezTo>
                      <a:pt x="113" y="18"/>
                      <a:pt x="124" y="15"/>
                      <a:pt x="134" y="13"/>
                    </a:cubicBezTo>
                    <a:cubicBezTo>
                      <a:pt x="114" y="8"/>
                      <a:pt x="94" y="5"/>
                      <a:pt x="73" y="3"/>
                    </a:cubicBezTo>
                    <a:cubicBezTo>
                      <a:pt x="53" y="2"/>
                      <a:pt x="32" y="0"/>
                      <a:pt x="12" y="0"/>
                    </a:cubicBezTo>
                    <a:cubicBezTo>
                      <a:pt x="9" y="9"/>
                      <a:pt x="5" y="18"/>
                      <a:pt x="0" y="26"/>
                    </a:cubicBezTo>
                    <a:cubicBezTo>
                      <a:pt x="11" y="26"/>
                      <a:pt x="22" y="26"/>
                      <a:pt x="33" y="25"/>
                    </a:cubicBezTo>
                    <a:cubicBezTo>
                      <a:pt x="45" y="25"/>
                      <a:pt x="56" y="24"/>
                      <a:pt x="68" y="23"/>
                    </a:cubicBezTo>
                    <a:cubicBezTo>
                      <a:pt x="79" y="22"/>
                      <a:pt x="91" y="21"/>
                      <a:pt x="102" y="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0" name="Freeform 34">
                <a:extLst>
                  <a:ext uri="{FF2B5EF4-FFF2-40B4-BE49-F238E27FC236}">
                    <a16:creationId xmlns:a16="http://schemas.microsoft.com/office/drawing/2014/main" id="{E99858F9-A611-4F63-95DA-32231A494504}"/>
                  </a:ext>
                </a:extLst>
              </p:cNvPr>
              <p:cNvSpPr>
                <a:spLocks/>
              </p:cNvSpPr>
              <p:nvPr/>
            </p:nvSpPr>
            <p:spPr bwMode="auto">
              <a:xfrm>
                <a:off x="5089" y="1396"/>
                <a:ext cx="116" cy="83"/>
              </a:xfrm>
              <a:custGeom>
                <a:avLst/>
                <a:gdLst>
                  <a:gd name="T0" fmla="*/ 125 w 187"/>
                  <a:gd name="T1" fmla="*/ 119 h 133"/>
                  <a:gd name="T2" fmla="*/ 125 w 187"/>
                  <a:gd name="T3" fmla="*/ 119 h 133"/>
                  <a:gd name="T4" fmla="*/ 135 w 187"/>
                  <a:gd name="T5" fmla="*/ 116 h 133"/>
                  <a:gd name="T6" fmla="*/ 144 w 187"/>
                  <a:gd name="T7" fmla="*/ 115 h 133"/>
                  <a:gd name="T8" fmla="*/ 161 w 187"/>
                  <a:gd name="T9" fmla="*/ 108 h 133"/>
                  <a:gd name="T10" fmla="*/ 175 w 187"/>
                  <a:gd name="T11" fmla="*/ 96 h 133"/>
                  <a:gd name="T12" fmla="*/ 184 w 187"/>
                  <a:gd name="T13" fmla="*/ 81 h 133"/>
                  <a:gd name="T14" fmla="*/ 187 w 187"/>
                  <a:gd name="T15" fmla="*/ 63 h 133"/>
                  <a:gd name="T16" fmla="*/ 187 w 187"/>
                  <a:gd name="T17" fmla="*/ 0 h 133"/>
                  <a:gd name="T18" fmla="*/ 122 w 187"/>
                  <a:gd name="T19" fmla="*/ 2 h 133"/>
                  <a:gd name="T20" fmla="*/ 57 w 187"/>
                  <a:gd name="T21" fmla="*/ 9 h 133"/>
                  <a:gd name="T22" fmla="*/ 44 w 187"/>
                  <a:gd name="T23" fmla="*/ 12 h 133"/>
                  <a:gd name="T24" fmla="*/ 27 w 187"/>
                  <a:gd name="T25" fmla="*/ 16 h 133"/>
                  <a:gd name="T26" fmla="*/ 11 w 187"/>
                  <a:gd name="T27" fmla="*/ 21 h 133"/>
                  <a:gd name="T28" fmla="*/ 0 w 187"/>
                  <a:gd name="T29" fmla="*/ 28 h 133"/>
                  <a:gd name="T30" fmla="*/ 3 w 187"/>
                  <a:gd name="T31" fmla="*/ 55 h 133"/>
                  <a:gd name="T32" fmla="*/ 12 w 187"/>
                  <a:gd name="T33" fmla="*/ 82 h 133"/>
                  <a:gd name="T34" fmla="*/ 25 w 187"/>
                  <a:gd name="T35" fmla="*/ 107 h 133"/>
                  <a:gd name="T36" fmla="*/ 43 w 187"/>
                  <a:gd name="T37" fmla="*/ 129 h 133"/>
                  <a:gd name="T38" fmla="*/ 51 w 187"/>
                  <a:gd name="T39" fmla="*/ 133 h 133"/>
                  <a:gd name="T40" fmla="*/ 53 w 187"/>
                  <a:gd name="T41" fmla="*/ 128 h 133"/>
                  <a:gd name="T42" fmla="*/ 53 w 187"/>
                  <a:gd name="T43" fmla="*/ 121 h 133"/>
                  <a:gd name="T44" fmla="*/ 54 w 187"/>
                  <a:gd name="T45" fmla="*/ 114 h 133"/>
                  <a:gd name="T46" fmla="*/ 60 w 187"/>
                  <a:gd name="T47" fmla="*/ 108 h 133"/>
                  <a:gd name="T48" fmla="*/ 67 w 187"/>
                  <a:gd name="T49" fmla="*/ 106 h 133"/>
                  <a:gd name="T50" fmla="*/ 75 w 187"/>
                  <a:gd name="T51" fmla="*/ 109 h 133"/>
                  <a:gd name="T52" fmla="*/ 85 w 187"/>
                  <a:gd name="T53" fmla="*/ 114 h 133"/>
                  <a:gd name="T54" fmla="*/ 96 w 187"/>
                  <a:gd name="T55" fmla="*/ 119 h 133"/>
                  <a:gd name="T56" fmla="*/ 107 w 187"/>
                  <a:gd name="T57" fmla="*/ 121 h 133"/>
                  <a:gd name="T58" fmla="*/ 115 w 187"/>
                  <a:gd name="T59" fmla="*/ 121 h 133"/>
                  <a:gd name="T60" fmla="*/ 125 w 187"/>
                  <a:gd name="T61" fmla="*/ 11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7" h="133">
                    <a:moveTo>
                      <a:pt x="125" y="119"/>
                    </a:moveTo>
                    <a:lnTo>
                      <a:pt x="125" y="119"/>
                    </a:lnTo>
                    <a:cubicBezTo>
                      <a:pt x="129" y="118"/>
                      <a:pt x="132" y="117"/>
                      <a:pt x="135" y="116"/>
                    </a:cubicBezTo>
                    <a:cubicBezTo>
                      <a:pt x="139" y="116"/>
                      <a:pt x="142" y="115"/>
                      <a:pt x="144" y="115"/>
                    </a:cubicBezTo>
                    <a:cubicBezTo>
                      <a:pt x="150" y="113"/>
                      <a:pt x="156" y="111"/>
                      <a:pt x="161" y="108"/>
                    </a:cubicBezTo>
                    <a:cubicBezTo>
                      <a:pt x="166" y="105"/>
                      <a:pt x="171" y="101"/>
                      <a:pt x="175" y="96"/>
                    </a:cubicBezTo>
                    <a:cubicBezTo>
                      <a:pt x="178" y="92"/>
                      <a:pt x="181" y="87"/>
                      <a:pt x="184" y="81"/>
                    </a:cubicBezTo>
                    <a:cubicBezTo>
                      <a:pt x="186" y="75"/>
                      <a:pt x="187" y="69"/>
                      <a:pt x="187" y="63"/>
                    </a:cubicBezTo>
                    <a:lnTo>
                      <a:pt x="187" y="0"/>
                    </a:lnTo>
                    <a:cubicBezTo>
                      <a:pt x="165" y="0"/>
                      <a:pt x="143" y="0"/>
                      <a:pt x="122" y="2"/>
                    </a:cubicBezTo>
                    <a:cubicBezTo>
                      <a:pt x="100" y="3"/>
                      <a:pt x="78" y="6"/>
                      <a:pt x="57" y="9"/>
                    </a:cubicBezTo>
                    <a:cubicBezTo>
                      <a:pt x="54" y="10"/>
                      <a:pt x="50" y="11"/>
                      <a:pt x="44" y="12"/>
                    </a:cubicBezTo>
                    <a:cubicBezTo>
                      <a:pt x="39" y="13"/>
                      <a:pt x="33" y="14"/>
                      <a:pt x="27" y="16"/>
                    </a:cubicBezTo>
                    <a:cubicBezTo>
                      <a:pt x="22" y="18"/>
                      <a:pt x="16" y="19"/>
                      <a:pt x="11" y="21"/>
                    </a:cubicBezTo>
                    <a:cubicBezTo>
                      <a:pt x="6" y="23"/>
                      <a:pt x="2" y="26"/>
                      <a:pt x="0" y="28"/>
                    </a:cubicBezTo>
                    <a:cubicBezTo>
                      <a:pt x="0" y="37"/>
                      <a:pt x="1" y="46"/>
                      <a:pt x="3" y="55"/>
                    </a:cubicBezTo>
                    <a:cubicBezTo>
                      <a:pt x="5" y="65"/>
                      <a:pt x="8" y="74"/>
                      <a:pt x="12" y="82"/>
                    </a:cubicBezTo>
                    <a:cubicBezTo>
                      <a:pt x="15" y="91"/>
                      <a:pt x="20" y="99"/>
                      <a:pt x="25" y="107"/>
                    </a:cubicBezTo>
                    <a:cubicBezTo>
                      <a:pt x="30" y="115"/>
                      <a:pt x="36" y="122"/>
                      <a:pt x="43" y="129"/>
                    </a:cubicBezTo>
                    <a:cubicBezTo>
                      <a:pt x="45" y="131"/>
                      <a:pt x="48" y="132"/>
                      <a:pt x="51" y="133"/>
                    </a:cubicBezTo>
                    <a:cubicBezTo>
                      <a:pt x="53" y="131"/>
                      <a:pt x="53" y="130"/>
                      <a:pt x="53" y="128"/>
                    </a:cubicBezTo>
                    <a:lnTo>
                      <a:pt x="53" y="121"/>
                    </a:lnTo>
                    <a:cubicBezTo>
                      <a:pt x="53" y="119"/>
                      <a:pt x="54" y="117"/>
                      <a:pt x="54" y="114"/>
                    </a:cubicBezTo>
                    <a:cubicBezTo>
                      <a:pt x="55" y="112"/>
                      <a:pt x="57" y="110"/>
                      <a:pt x="60" y="108"/>
                    </a:cubicBezTo>
                    <a:cubicBezTo>
                      <a:pt x="62" y="107"/>
                      <a:pt x="64" y="106"/>
                      <a:pt x="67" y="106"/>
                    </a:cubicBezTo>
                    <a:cubicBezTo>
                      <a:pt x="69" y="106"/>
                      <a:pt x="72" y="107"/>
                      <a:pt x="75" y="109"/>
                    </a:cubicBezTo>
                    <a:cubicBezTo>
                      <a:pt x="78" y="110"/>
                      <a:pt x="82" y="112"/>
                      <a:pt x="85" y="114"/>
                    </a:cubicBezTo>
                    <a:cubicBezTo>
                      <a:pt x="88" y="116"/>
                      <a:pt x="92" y="117"/>
                      <a:pt x="96" y="119"/>
                    </a:cubicBezTo>
                    <a:cubicBezTo>
                      <a:pt x="99" y="121"/>
                      <a:pt x="103" y="121"/>
                      <a:pt x="107" y="121"/>
                    </a:cubicBezTo>
                    <a:cubicBezTo>
                      <a:pt x="109" y="121"/>
                      <a:pt x="112" y="121"/>
                      <a:pt x="115" y="121"/>
                    </a:cubicBezTo>
                    <a:cubicBezTo>
                      <a:pt x="119" y="120"/>
                      <a:pt x="122" y="119"/>
                      <a:pt x="125" y="119"/>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81" name="Freeform 35">
                <a:extLst>
                  <a:ext uri="{FF2B5EF4-FFF2-40B4-BE49-F238E27FC236}">
                    <a16:creationId xmlns:a16="http://schemas.microsoft.com/office/drawing/2014/main" id="{F49E86E3-5E71-4114-84AD-9B8D57612193}"/>
                  </a:ext>
                </a:extLst>
              </p:cNvPr>
              <p:cNvSpPr>
                <a:spLocks/>
              </p:cNvSpPr>
              <p:nvPr/>
            </p:nvSpPr>
            <p:spPr bwMode="auto">
              <a:xfrm>
                <a:off x="5221" y="1396"/>
                <a:ext cx="100" cy="48"/>
              </a:xfrm>
              <a:custGeom>
                <a:avLst/>
                <a:gdLst>
                  <a:gd name="T0" fmla="*/ 160 w 160"/>
                  <a:gd name="T1" fmla="*/ 77 h 77"/>
                  <a:gd name="T2" fmla="*/ 160 w 160"/>
                  <a:gd name="T3" fmla="*/ 77 h 77"/>
                  <a:gd name="T4" fmla="*/ 160 w 160"/>
                  <a:gd name="T5" fmla="*/ 28 h 77"/>
                  <a:gd name="T6" fmla="*/ 150 w 160"/>
                  <a:gd name="T7" fmla="*/ 21 h 77"/>
                  <a:gd name="T8" fmla="*/ 133 w 160"/>
                  <a:gd name="T9" fmla="*/ 16 h 77"/>
                  <a:gd name="T10" fmla="*/ 116 w 160"/>
                  <a:gd name="T11" fmla="*/ 12 h 77"/>
                  <a:gd name="T12" fmla="*/ 104 w 160"/>
                  <a:gd name="T13" fmla="*/ 9 h 77"/>
                  <a:gd name="T14" fmla="*/ 52 w 160"/>
                  <a:gd name="T15" fmla="*/ 3 h 77"/>
                  <a:gd name="T16" fmla="*/ 0 w 160"/>
                  <a:gd name="T17" fmla="*/ 0 h 77"/>
                  <a:gd name="T18" fmla="*/ 0 w 160"/>
                  <a:gd name="T19" fmla="*/ 53 h 77"/>
                  <a:gd name="T20" fmla="*/ 25 w 160"/>
                  <a:gd name="T21" fmla="*/ 54 h 77"/>
                  <a:gd name="T22" fmla="*/ 53 w 160"/>
                  <a:gd name="T23" fmla="*/ 56 h 77"/>
                  <a:gd name="T24" fmla="*/ 82 w 160"/>
                  <a:gd name="T25" fmla="*/ 59 h 77"/>
                  <a:gd name="T26" fmla="*/ 111 w 160"/>
                  <a:gd name="T27" fmla="*/ 63 h 77"/>
                  <a:gd name="T28" fmla="*/ 137 w 160"/>
                  <a:gd name="T29" fmla="*/ 69 h 77"/>
                  <a:gd name="T30" fmla="*/ 160 w 160"/>
                  <a:gd name="T3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 h="77">
                    <a:moveTo>
                      <a:pt x="160" y="77"/>
                    </a:moveTo>
                    <a:lnTo>
                      <a:pt x="160" y="77"/>
                    </a:lnTo>
                    <a:lnTo>
                      <a:pt x="160" y="28"/>
                    </a:lnTo>
                    <a:cubicBezTo>
                      <a:pt x="158" y="26"/>
                      <a:pt x="155" y="23"/>
                      <a:pt x="150" y="21"/>
                    </a:cubicBezTo>
                    <a:cubicBezTo>
                      <a:pt x="144" y="19"/>
                      <a:pt x="139" y="18"/>
                      <a:pt x="133" y="16"/>
                    </a:cubicBezTo>
                    <a:cubicBezTo>
                      <a:pt x="128" y="14"/>
                      <a:pt x="122" y="13"/>
                      <a:pt x="116" y="12"/>
                    </a:cubicBezTo>
                    <a:cubicBezTo>
                      <a:pt x="111" y="11"/>
                      <a:pt x="107" y="10"/>
                      <a:pt x="104" y="9"/>
                    </a:cubicBezTo>
                    <a:cubicBezTo>
                      <a:pt x="87" y="6"/>
                      <a:pt x="70" y="4"/>
                      <a:pt x="52" y="3"/>
                    </a:cubicBezTo>
                    <a:cubicBezTo>
                      <a:pt x="35" y="1"/>
                      <a:pt x="18" y="0"/>
                      <a:pt x="0" y="0"/>
                    </a:cubicBezTo>
                    <a:lnTo>
                      <a:pt x="0" y="53"/>
                    </a:lnTo>
                    <a:cubicBezTo>
                      <a:pt x="8" y="53"/>
                      <a:pt x="16" y="54"/>
                      <a:pt x="25" y="54"/>
                    </a:cubicBezTo>
                    <a:cubicBezTo>
                      <a:pt x="34" y="55"/>
                      <a:pt x="43" y="55"/>
                      <a:pt x="53" y="56"/>
                    </a:cubicBezTo>
                    <a:cubicBezTo>
                      <a:pt x="62" y="57"/>
                      <a:pt x="72" y="58"/>
                      <a:pt x="82" y="59"/>
                    </a:cubicBezTo>
                    <a:cubicBezTo>
                      <a:pt x="92" y="60"/>
                      <a:pt x="101" y="62"/>
                      <a:pt x="111" y="63"/>
                    </a:cubicBezTo>
                    <a:cubicBezTo>
                      <a:pt x="120" y="65"/>
                      <a:pt x="129" y="67"/>
                      <a:pt x="137" y="69"/>
                    </a:cubicBezTo>
                    <a:cubicBezTo>
                      <a:pt x="146" y="72"/>
                      <a:pt x="154" y="74"/>
                      <a:pt x="160" y="7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5" name="Group 34">
              <a:extLst>
                <a:ext uri="{FF2B5EF4-FFF2-40B4-BE49-F238E27FC236}">
                  <a16:creationId xmlns:a16="http://schemas.microsoft.com/office/drawing/2014/main" id="{E1C48C29-DB53-44F8-A24F-69AEDDD1779B}"/>
                </a:ext>
              </a:extLst>
            </p:cNvPr>
            <p:cNvGrpSpPr>
              <a:grpSpLocks noChangeAspect="1"/>
            </p:cNvGrpSpPr>
            <p:nvPr/>
          </p:nvGrpSpPr>
          <p:grpSpPr bwMode="auto">
            <a:xfrm>
              <a:off x="7372937" y="2797445"/>
              <a:ext cx="342900" cy="407988"/>
              <a:chOff x="4535" y="1261"/>
              <a:chExt cx="216" cy="257"/>
            </a:xfrm>
          </p:grpSpPr>
          <p:sp>
            <p:nvSpPr>
              <p:cNvPr id="74" name="Freeform 39">
                <a:extLst>
                  <a:ext uri="{FF2B5EF4-FFF2-40B4-BE49-F238E27FC236}">
                    <a16:creationId xmlns:a16="http://schemas.microsoft.com/office/drawing/2014/main" id="{5BC29A12-FBF1-43D3-91DA-9880CAC44173}"/>
                  </a:ext>
                </a:extLst>
              </p:cNvPr>
              <p:cNvSpPr>
                <a:spLocks noEditPoints="1"/>
              </p:cNvSpPr>
              <p:nvPr/>
            </p:nvSpPr>
            <p:spPr bwMode="auto">
              <a:xfrm>
                <a:off x="4535" y="1261"/>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5" name="Freeform 40">
                <a:extLst>
                  <a:ext uri="{FF2B5EF4-FFF2-40B4-BE49-F238E27FC236}">
                    <a16:creationId xmlns:a16="http://schemas.microsoft.com/office/drawing/2014/main" id="{63C63316-3CD4-44FD-BC97-8BF593B7D0EC}"/>
                  </a:ext>
                </a:extLst>
              </p:cNvPr>
              <p:cNvSpPr>
                <a:spLocks/>
              </p:cNvSpPr>
              <p:nvPr/>
            </p:nvSpPr>
            <p:spPr bwMode="auto">
              <a:xfrm>
                <a:off x="4606"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6" name="Freeform 41">
                <a:extLst>
                  <a:ext uri="{FF2B5EF4-FFF2-40B4-BE49-F238E27FC236}">
                    <a16:creationId xmlns:a16="http://schemas.microsoft.com/office/drawing/2014/main" id="{CAA98E9A-AFB3-4DF0-B695-5A487A069B65}"/>
                  </a:ext>
                </a:extLst>
              </p:cNvPr>
              <p:cNvSpPr>
                <a:spLocks/>
              </p:cNvSpPr>
              <p:nvPr/>
            </p:nvSpPr>
            <p:spPr bwMode="auto">
              <a:xfrm>
                <a:off x="4668" y="1352"/>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7" name="Freeform 42">
                <a:extLst>
                  <a:ext uri="{FF2B5EF4-FFF2-40B4-BE49-F238E27FC236}">
                    <a16:creationId xmlns:a16="http://schemas.microsoft.com/office/drawing/2014/main" id="{BC5F7D7A-73FA-4683-81DA-97B273A810DA}"/>
                  </a:ext>
                </a:extLst>
              </p:cNvPr>
              <p:cNvSpPr>
                <a:spLocks/>
              </p:cNvSpPr>
              <p:nvPr/>
            </p:nvSpPr>
            <p:spPr bwMode="auto">
              <a:xfrm>
                <a:off x="4664" y="1352"/>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8" name="Freeform 43">
                <a:extLst>
                  <a:ext uri="{FF2B5EF4-FFF2-40B4-BE49-F238E27FC236}">
                    <a16:creationId xmlns:a16="http://schemas.microsoft.com/office/drawing/2014/main" id="{D078744F-6CF2-4C92-9F72-52B0F9595C72}"/>
                  </a:ext>
                </a:extLst>
              </p:cNvPr>
              <p:cNvSpPr>
                <a:spLocks/>
              </p:cNvSpPr>
              <p:nvPr/>
            </p:nvSpPr>
            <p:spPr bwMode="auto">
              <a:xfrm>
                <a:off x="4626" y="1261"/>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88ABDE0B-396F-4F21-8793-168C3C3F8094}"/>
                </a:ext>
              </a:extLst>
            </p:cNvPr>
            <p:cNvGrpSpPr/>
            <p:nvPr/>
          </p:nvGrpSpPr>
          <p:grpSpPr>
            <a:xfrm>
              <a:off x="2641196" y="1604195"/>
              <a:ext cx="838504" cy="671904"/>
              <a:chOff x="9432924" y="395057"/>
              <a:chExt cx="608808" cy="487847"/>
            </a:xfrm>
          </p:grpSpPr>
          <p:sp>
            <p:nvSpPr>
              <p:cNvPr id="59" name="Freeform 5">
                <a:extLst>
                  <a:ext uri="{FF2B5EF4-FFF2-40B4-BE49-F238E27FC236}">
                    <a16:creationId xmlns:a16="http://schemas.microsoft.com/office/drawing/2014/main" id="{45E5357E-BD57-4787-B5F6-F3A6E3D9BF02}"/>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60" name="Group 59">
                <a:extLst>
                  <a:ext uri="{FF2B5EF4-FFF2-40B4-BE49-F238E27FC236}">
                    <a16:creationId xmlns:a16="http://schemas.microsoft.com/office/drawing/2014/main" id="{6AA3DF9D-7000-4EA2-B5E2-12E27990FE62}"/>
                  </a:ext>
                </a:extLst>
              </p:cNvPr>
              <p:cNvGrpSpPr/>
              <p:nvPr/>
            </p:nvGrpSpPr>
            <p:grpSpPr>
              <a:xfrm>
                <a:off x="9468355" y="511969"/>
                <a:ext cx="435264" cy="261937"/>
                <a:chOff x="9468355" y="509588"/>
                <a:chExt cx="435264" cy="261937"/>
              </a:xfrm>
            </p:grpSpPr>
            <p:sp>
              <p:nvSpPr>
                <p:cNvPr id="69" name="Rectangle 68">
                  <a:extLst>
                    <a:ext uri="{FF2B5EF4-FFF2-40B4-BE49-F238E27FC236}">
                      <a16:creationId xmlns:a16="http://schemas.microsoft.com/office/drawing/2014/main" id="{1EA27F4F-D29F-456D-922A-0671BE188A61}"/>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0" name="Group 69">
                  <a:extLst>
                    <a:ext uri="{FF2B5EF4-FFF2-40B4-BE49-F238E27FC236}">
                      <a16:creationId xmlns:a16="http://schemas.microsoft.com/office/drawing/2014/main" id="{8153EA8C-B6DF-46E5-8A83-CF5DF7953BFF}"/>
                    </a:ext>
                  </a:extLst>
                </p:cNvPr>
                <p:cNvGrpSpPr/>
                <p:nvPr/>
              </p:nvGrpSpPr>
              <p:grpSpPr>
                <a:xfrm>
                  <a:off x="9512805" y="597693"/>
                  <a:ext cx="174625" cy="139700"/>
                  <a:chOff x="8921568" y="690563"/>
                  <a:chExt cx="174625" cy="139700"/>
                </a:xfrm>
              </p:grpSpPr>
              <p:sp>
                <p:nvSpPr>
                  <p:cNvPr id="71" name="Freeform 25">
                    <a:extLst>
                      <a:ext uri="{FF2B5EF4-FFF2-40B4-BE49-F238E27FC236}">
                        <a16:creationId xmlns:a16="http://schemas.microsoft.com/office/drawing/2014/main" id="{D9CB8D24-8E40-4828-B357-06ED4E81EE5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2" name="Freeform 26">
                    <a:extLst>
                      <a:ext uri="{FF2B5EF4-FFF2-40B4-BE49-F238E27FC236}">
                        <a16:creationId xmlns:a16="http://schemas.microsoft.com/office/drawing/2014/main" id="{ED9A13B0-B1CC-4BB2-914E-A836A73ACFA7}"/>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73" name="Freeform 27">
                    <a:extLst>
                      <a:ext uri="{FF2B5EF4-FFF2-40B4-BE49-F238E27FC236}">
                        <a16:creationId xmlns:a16="http://schemas.microsoft.com/office/drawing/2014/main" id="{795772E1-24A3-4B76-8288-236DAC500CC1}"/>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61" name="Group 60">
                <a:extLst>
                  <a:ext uri="{FF2B5EF4-FFF2-40B4-BE49-F238E27FC236}">
                    <a16:creationId xmlns:a16="http://schemas.microsoft.com/office/drawing/2014/main" id="{B7E22003-7BF0-4CD2-982A-18D8465BC89E}"/>
                  </a:ext>
                </a:extLst>
              </p:cNvPr>
              <p:cNvGrpSpPr/>
              <p:nvPr/>
            </p:nvGrpSpPr>
            <p:grpSpPr>
              <a:xfrm>
                <a:off x="9720010" y="395057"/>
                <a:ext cx="321722" cy="351067"/>
                <a:chOff x="9766529" y="358433"/>
                <a:chExt cx="376382" cy="410713"/>
              </a:xfrm>
            </p:grpSpPr>
            <p:sp>
              <p:nvSpPr>
                <p:cNvPr id="62" name="Rectangle 61">
                  <a:extLst>
                    <a:ext uri="{FF2B5EF4-FFF2-40B4-BE49-F238E27FC236}">
                      <a16:creationId xmlns:a16="http://schemas.microsoft.com/office/drawing/2014/main" id="{91FC0476-3DB7-4B18-8461-2CC69179AF5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id="{0F07E5E3-154D-4929-A8E5-51E67DCE79ED}"/>
                    </a:ext>
                  </a:extLst>
                </p:cNvPr>
                <p:cNvGrpSpPr>
                  <a:grpSpLocks noChangeAspect="1"/>
                </p:cNvGrpSpPr>
                <p:nvPr/>
              </p:nvGrpSpPr>
              <p:grpSpPr bwMode="auto">
                <a:xfrm>
                  <a:off x="9804391" y="374458"/>
                  <a:ext cx="317502" cy="361953"/>
                  <a:chOff x="6212" y="212"/>
                  <a:chExt cx="200" cy="228"/>
                </a:xfrm>
              </p:grpSpPr>
              <p:sp>
                <p:nvSpPr>
                  <p:cNvPr id="64" name="Freeform 9">
                    <a:extLst>
                      <a:ext uri="{FF2B5EF4-FFF2-40B4-BE49-F238E27FC236}">
                        <a16:creationId xmlns:a16="http://schemas.microsoft.com/office/drawing/2014/main" id="{CB186A6B-6D43-4231-83FD-683496FA3CCD}"/>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id="{CCF3B29C-701D-4073-A042-2BD02EF0D1F2}"/>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6" name="Freeform 11">
                    <a:extLst>
                      <a:ext uri="{FF2B5EF4-FFF2-40B4-BE49-F238E27FC236}">
                        <a16:creationId xmlns:a16="http://schemas.microsoft.com/office/drawing/2014/main" id="{D94A4419-B8A6-4AAC-8183-D97BB34AAE79}"/>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7" name="Freeform 12">
                    <a:extLst>
                      <a:ext uri="{FF2B5EF4-FFF2-40B4-BE49-F238E27FC236}">
                        <a16:creationId xmlns:a16="http://schemas.microsoft.com/office/drawing/2014/main" id="{DE9FB187-0768-4A40-B6DE-7F97EE51C973}"/>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68" name="Freeform 13">
                    <a:extLst>
                      <a:ext uri="{FF2B5EF4-FFF2-40B4-BE49-F238E27FC236}">
                        <a16:creationId xmlns:a16="http://schemas.microsoft.com/office/drawing/2014/main" id="{E8DCFEBF-0AD3-412E-BBC1-9656AFECDBF2}"/>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grpSp>
          <p:nvGrpSpPr>
            <p:cNvPr id="37" name="Group 36">
              <a:extLst>
                <a:ext uri="{FF2B5EF4-FFF2-40B4-BE49-F238E27FC236}">
                  <a16:creationId xmlns:a16="http://schemas.microsoft.com/office/drawing/2014/main" id="{99646F09-E409-466E-97C0-A2F3E28742F6}"/>
                </a:ext>
              </a:extLst>
            </p:cNvPr>
            <p:cNvGrpSpPr/>
            <p:nvPr/>
          </p:nvGrpSpPr>
          <p:grpSpPr>
            <a:xfrm>
              <a:off x="8659834" y="1604195"/>
              <a:ext cx="1051317" cy="671904"/>
              <a:chOff x="8415591" y="1300508"/>
              <a:chExt cx="1049725" cy="670888"/>
            </a:xfrm>
          </p:grpSpPr>
          <p:grpSp>
            <p:nvGrpSpPr>
              <p:cNvPr id="49" name="Group 48">
                <a:extLst>
                  <a:ext uri="{FF2B5EF4-FFF2-40B4-BE49-F238E27FC236}">
                    <a16:creationId xmlns:a16="http://schemas.microsoft.com/office/drawing/2014/main" id="{2E4F54C3-9E43-4003-AF1C-A2BD3D09A0B6}"/>
                  </a:ext>
                </a:extLst>
              </p:cNvPr>
              <p:cNvGrpSpPr/>
              <p:nvPr/>
            </p:nvGrpSpPr>
            <p:grpSpPr>
              <a:xfrm>
                <a:off x="8415591" y="1561014"/>
                <a:ext cx="476085" cy="341540"/>
                <a:chOff x="8094049" y="1510237"/>
                <a:chExt cx="476085" cy="341540"/>
              </a:xfrm>
            </p:grpSpPr>
            <p:sp>
              <p:nvSpPr>
                <p:cNvPr id="57" name="Freeform 40">
                  <a:extLst>
                    <a:ext uri="{FF2B5EF4-FFF2-40B4-BE49-F238E27FC236}">
                      <a16:creationId xmlns:a16="http://schemas.microsoft.com/office/drawing/2014/main" id="{EA129D65-7837-4B0D-924B-BDD4A6AEC16F}"/>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58" name="Rectangle 57">
                  <a:extLst>
                    <a:ext uri="{FF2B5EF4-FFF2-40B4-BE49-F238E27FC236}">
                      <a16:creationId xmlns:a16="http://schemas.microsoft.com/office/drawing/2014/main" id="{E755747C-52CD-496D-9483-DD765BF7B7FA}"/>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0" name="Group 49">
                <a:extLst>
                  <a:ext uri="{FF2B5EF4-FFF2-40B4-BE49-F238E27FC236}">
                    <a16:creationId xmlns:a16="http://schemas.microsoft.com/office/drawing/2014/main" id="{CA8F9704-BDE2-47BC-83FA-B9523CD7A21A}"/>
                  </a:ext>
                </a:extLst>
              </p:cNvPr>
              <p:cNvGrpSpPr>
                <a:grpSpLocks noChangeAspect="1"/>
              </p:cNvGrpSpPr>
              <p:nvPr/>
            </p:nvGrpSpPr>
            <p:grpSpPr bwMode="auto">
              <a:xfrm>
                <a:off x="8681085" y="1300508"/>
                <a:ext cx="549037" cy="653253"/>
                <a:chOff x="3620" y="233"/>
                <a:chExt cx="216" cy="257"/>
              </a:xfrm>
            </p:grpSpPr>
            <p:sp>
              <p:nvSpPr>
                <p:cNvPr id="52" name="Freeform 19">
                  <a:extLst>
                    <a:ext uri="{FF2B5EF4-FFF2-40B4-BE49-F238E27FC236}">
                      <a16:creationId xmlns:a16="http://schemas.microsoft.com/office/drawing/2014/main" id="{B4B1EC92-073E-48F5-B3F9-7BF2F3C11C26}"/>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3" name="Freeform 20">
                  <a:extLst>
                    <a:ext uri="{FF2B5EF4-FFF2-40B4-BE49-F238E27FC236}">
                      <a16:creationId xmlns:a16="http://schemas.microsoft.com/office/drawing/2014/main" id="{C3A285BA-D5E2-47DE-8D46-291C6BF6B039}"/>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4" name="Freeform 21">
                  <a:extLst>
                    <a:ext uri="{FF2B5EF4-FFF2-40B4-BE49-F238E27FC236}">
                      <a16:creationId xmlns:a16="http://schemas.microsoft.com/office/drawing/2014/main" id="{568FA401-9543-4549-B1F4-E6462035AE84}"/>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5" name="Freeform 22">
                  <a:extLst>
                    <a:ext uri="{FF2B5EF4-FFF2-40B4-BE49-F238E27FC236}">
                      <a16:creationId xmlns:a16="http://schemas.microsoft.com/office/drawing/2014/main" id="{F36CFBA2-0954-4013-A323-0B41F50A9012}"/>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56" name="Freeform 23">
                  <a:extLst>
                    <a:ext uri="{FF2B5EF4-FFF2-40B4-BE49-F238E27FC236}">
                      <a16:creationId xmlns:a16="http://schemas.microsoft.com/office/drawing/2014/main" id="{71CC639B-A8B4-4B2E-B4CD-76D6FA545214}"/>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51" name="Freeform 44">
                <a:extLst>
                  <a:ext uri="{FF2B5EF4-FFF2-40B4-BE49-F238E27FC236}">
                    <a16:creationId xmlns:a16="http://schemas.microsoft.com/office/drawing/2014/main" id="{08CED3AE-9FB8-4CA2-AD85-EFDF0A6AC689}"/>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B9A868E7-739D-40D4-B41C-45A632C9BA1E}"/>
                </a:ext>
              </a:extLst>
            </p:cNvPr>
            <p:cNvGrpSpPr>
              <a:grpSpLocks noChangeAspect="1"/>
            </p:cNvGrpSpPr>
            <p:nvPr/>
          </p:nvGrpSpPr>
          <p:grpSpPr bwMode="auto">
            <a:xfrm>
              <a:off x="9994913" y="2794809"/>
              <a:ext cx="411163" cy="419100"/>
              <a:chOff x="6296" y="1646"/>
              <a:chExt cx="259" cy="264"/>
            </a:xfrm>
          </p:grpSpPr>
          <p:sp>
            <p:nvSpPr>
              <p:cNvPr id="47" name="Freeform 5">
                <a:extLst>
                  <a:ext uri="{FF2B5EF4-FFF2-40B4-BE49-F238E27FC236}">
                    <a16:creationId xmlns:a16="http://schemas.microsoft.com/office/drawing/2014/main" id="{4AB91B1F-26A6-4EB5-A4B0-DBB7F7CE3824}"/>
                  </a:ext>
                </a:extLst>
              </p:cNvPr>
              <p:cNvSpPr>
                <a:spLocks/>
              </p:cNvSpPr>
              <p:nvPr/>
            </p:nvSpPr>
            <p:spPr bwMode="auto">
              <a:xfrm>
                <a:off x="6296" y="1700"/>
                <a:ext cx="160" cy="210"/>
              </a:xfrm>
              <a:custGeom>
                <a:avLst/>
                <a:gdLst>
                  <a:gd name="T0" fmla="*/ 26 w 258"/>
                  <a:gd name="T1" fmla="*/ 57 h 338"/>
                  <a:gd name="T2" fmla="*/ 26 w 258"/>
                  <a:gd name="T3" fmla="*/ 57 h 338"/>
                  <a:gd name="T4" fmla="*/ 13 w 258"/>
                  <a:gd name="T5" fmla="*/ 72 h 338"/>
                  <a:gd name="T6" fmla="*/ 4 w 258"/>
                  <a:gd name="T7" fmla="*/ 83 h 338"/>
                  <a:gd name="T8" fmla="*/ 0 w 258"/>
                  <a:gd name="T9" fmla="*/ 89 h 338"/>
                  <a:gd name="T10" fmla="*/ 2 w 258"/>
                  <a:gd name="T11" fmla="*/ 95 h 338"/>
                  <a:gd name="T12" fmla="*/ 8 w 258"/>
                  <a:gd name="T13" fmla="*/ 98 h 338"/>
                  <a:gd name="T14" fmla="*/ 14 w 258"/>
                  <a:gd name="T15" fmla="*/ 98 h 338"/>
                  <a:gd name="T16" fmla="*/ 24 w 258"/>
                  <a:gd name="T17" fmla="*/ 96 h 338"/>
                  <a:gd name="T18" fmla="*/ 34 w 258"/>
                  <a:gd name="T19" fmla="*/ 93 h 338"/>
                  <a:gd name="T20" fmla="*/ 45 w 258"/>
                  <a:gd name="T21" fmla="*/ 90 h 338"/>
                  <a:gd name="T22" fmla="*/ 55 w 258"/>
                  <a:gd name="T23" fmla="*/ 87 h 338"/>
                  <a:gd name="T24" fmla="*/ 62 w 258"/>
                  <a:gd name="T25" fmla="*/ 86 h 338"/>
                  <a:gd name="T26" fmla="*/ 70 w 258"/>
                  <a:gd name="T27" fmla="*/ 144 h 338"/>
                  <a:gd name="T28" fmla="*/ 95 w 258"/>
                  <a:gd name="T29" fmla="*/ 194 h 338"/>
                  <a:gd name="T30" fmla="*/ 134 w 258"/>
                  <a:gd name="T31" fmla="*/ 233 h 338"/>
                  <a:gd name="T32" fmla="*/ 186 w 258"/>
                  <a:gd name="T33" fmla="*/ 260 h 338"/>
                  <a:gd name="T34" fmla="*/ 199 w 258"/>
                  <a:gd name="T35" fmla="*/ 269 h 338"/>
                  <a:gd name="T36" fmla="*/ 204 w 258"/>
                  <a:gd name="T37" fmla="*/ 285 h 338"/>
                  <a:gd name="T38" fmla="*/ 204 w 258"/>
                  <a:gd name="T39" fmla="*/ 338 h 338"/>
                  <a:gd name="T40" fmla="*/ 258 w 258"/>
                  <a:gd name="T41" fmla="*/ 338 h 338"/>
                  <a:gd name="T42" fmla="*/ 258 w 258"/>
                  <a:gd name="T43" fmla="*/ 285 h 338"/>
                  <a:gd name="T44" fmla="*/ 254 w 258"/>
                  <a:gd name="T45" fmla="*/ 260 h 338"/>
                  <a:gd name="T46" fmla="*/ 242 w 258"/>
                  <a:gd name="T47" fmla="*/ 238 h 338"/>
                  <a:gd name="T48" fmla="*/ 224 w 258"/>
                  <a:gd name="T49" fmla="*/ 220 h 338"/>
                  <a:gd name="T50" fmla="*/ 201 w 258"/>
                  <a:gd name="T51" fmla="*/ 209 h 338"/>
                  <a:gd name="T52" fmla="*/ 165 w 258"/>
                  <a:gd name="T53" fmla="*/ 191 h 338"/>
                  <a:gd name="T54" fmla="*/ 138 w 258"/>
                  <a:gd name="T55" fmla="*/ 163 h 338"/>
                  <a:gd name="T56" fmla="*/ 121 w 258"/>
                  <a:gd name="T57" fmla="*/ 128 h 338"/>
                  <a:gd name="T58" fmla="*/ 115 w 258"/>
                  <a:gd name="T59" fmla="*/ 88 h 338"/>
                  <a:gd name="T60" fmla="*/ 115 w 258"/>
                  <a:gd name="T61" fmla="*/ 86 h 338"/>
                  <a:gd name="T62" fmla="*/ 127 w 258"/>
                  <a:gd name="T63" fmla="*/ 89 h 338"/>
                  <a:gd name="T64" fmla="*/ 143 w 258"/>
                  <a:gd name="T65" fmla="*/ 93 h 338"/>
                  <a:gd name="T66" fmla="*/ 159 w 258"/>
                  <a:gd name="T67" fmla="*/ 97 h 338"/>
                  <a:gd name="T68" fmla="*/ 169 w 258"/>
                  <a:gd name="T69" fmla="*/ 98 h 338"/>
                  <a:gd name="T70" fmla="*/ 175 w 258"/>
                  <a:gd name="T71" fmla="*/ 95 h 338"/>
                  <a:gd name="T72" fmla="*/ 178 w 258"/>
                  <a:gd name="T73" fmla="*/ 89 h 338"/>
                  <a:gd name="T74" fmla="*/ 174 w 258"/>
                  <a:gd name="T75" fmla="*/ 83 h 338"/>
                  <a:gd name="T76" fmla="*/ 165 w 258"/>
                  <a:gd name="T77" fmla="*/ 72 h 338"/>
                  <a:gd name="T78" fmla="*/ 151 w 258"/>
                  <a:gd name="T79" fmla="*/ 57 h 338"/>
                  <a:gd name="T80" fmla="*/ 136 w 258"/>
                  <a:gd name="T81" fmla="*/ 42 h 338"/>
                  <a:gd name="T82" fmla="*/ 120 w 258"/>
                  <a:gd name="T83" fmla="*/ 26 h 338"/>
                  <a:gd name="T84" fmla="*/ 106 w 258"/>
                  <a:gd name="T85" fmla="*/ 13 h 338"/>
                  <a:gd name="T86" fmla="*/ 95 w 258"/>
                  <a:gd name="T87" fmla="*/ 3 h 338"/>
                  <a:gd name="T88" fmla="*/ 89 w 258"/>
                  <a:gd name="T89" fmla="*/ 0 h 338"/>
                  <a:gd name="T90" fmla="*/ 83 w 258"/>
                  <a:gd name="T91" fmla="*/ 3 h 338"/>
                  <a:gd name="T92" fmla="*/ 72 w 258"/>
                  <a:gd name="T93" fmla="*/ 13 h 338"/>
                  <a:gd name="T94" fmla="*/ 57 w 258"/>
                  <a:gd name="T95" fmla="*/ 26 h 338"/>
                  <a:gd name="T96" fmla="*/ 42 w 258"/>
                  <a:gd name="T97" fmla="*/ 42 h 338"/>
                  <a:gd name="T98" fmla="*/ 26 w 258"/>
                  <a:gd name="T99" fmla="*/ 5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8" h="338">
                    <a:moveTo>
                      <a:pt x="26" y="57"/>
                    </a:moveTo>
                    <a:lnTo>
                      <a:pt x="26" y="57"/>
                    </a:lnTo>
                    <a:cubicBezTo>
                      <a:pt x="21" y="63"/>
                      <a:pt x="17" y="67"/>
                      <a:pt x="13" y="72"/>
                    </a:cubicBezTo>
                    <a:cubicBezTo>
                      <a:pt x="9" y="76"/>
                      <a:pt x="6" y="80"/>
                      <a:pt x="4" y="83"/>
                    </a:cubicBezTo>
                    <a:cubicBezTo>
                      <a:pt x="1" y="86"/>
                      <a:pt x="0" y="88"/>
                      <a:pt x="0" y="89"/>
                    </a:cubicBezTo>
                    <a:cubicBezTo>
                      <a:pt x="0" y="91"/>
                      <a:pt x="1" y="93"/>
                      <a:pt x="2" y="95"/>
                    </a:cubicBezTo>
                    <a:cubicBezTo>
                      <a:pt x="4" y="97"/>
                      <a:pt x="6" y="98"/>
                      <a:pt x="8" y="98"/>
                    </a:cubicBezTo>
                    <a:cubicBezTo>
                      <a:pt x="9" y="98"/>
                      <a:pt x="12" y="98"/>
                      <a:pt x="14" y="98"/>
                    </a:cubicBezTo>
                    <a:cubicBezTo>
                      <a:pt x="17" y="97"/>
                      <a:pt x="20" y="96"/>
                      <a:pt x="24" y="96"/>
                    </a:cubicBezTo>
                    <a:cubicBezTo>
                      <a:pt x="27" y="95"/>
                      <a:pt x="31" y="94"/>
                      <a:pt x="34" y="93"/>
                    </a:cubicBezTo>
                    <a:cubicBezTo>
                      <a:pt x="38" y="92"/>
                      <a:pt x="42" y="91"/>
                      <a:pt x="45" y="90"/>
                    </a:cubicBezTo>
                    <a:cubicBezTo>
                      <a:pt x="49" y="89"/>
                      <a:pt x="52" y="88"/>
                      <a:pt x="55" y="87"/>
                    </a:cubicBezTo>
                    <a:cubicBezTo>
                      <a:pt x="58" y="87"/>
                      <a:pt x="60" y="86"/>
                      <a:pt x="62" y="86"/>
                    </a:cubicBezTo>
                    <a:cubicBezTo>
                      <a:pt x="62" y="106"/>
                      <a:pt x="65" y="125"/>
                      <a:pt x="70" y="144"/>
                    </a:cubicBezTo>
                    <a:cubicBezTo>
                      <a:pt x="76" y="162"/>
                      <a:pt x="84" y="179"/>
                      <a:pt x="95" y="194"/>
                    </a:cubicBezTo>
                    <a:cubicBezTo>
                      <a:pt x="105" y="209"/>
                      <a:pt x="118" y="222"/>
                      <a:pt x="134" y="233"/>
                    </a:cubicBezTo>
                    <a:cubicBezTo>
                      <a:pt x="149" y="244"/>
                      <a:pt x="167" y="253"/>
                      <a:pt x="186" y="260"/>
                    </a:cubicBezTo>
                    <a:cubicBezTo>
                      <a:pt x="191" y="262"/>
                      <a:pt x="196" y="265"/>
                      <a:pt x="199" y="269"/>
                    </a:cubicBezTo>
                    <a:cubicBezTo>
                      <a:pt x="203" y="274"/>
                      <a:pt x="204" y="279"/>
                      <a:pt x="204" y="285"/>
                    </a:cubicBezTo>
                    <a:lnTo>
                      <a:pt x="204" y="338"/>
                    </a:lnTo>
                    <a:lnTo>
                      <a:pt x="258" y="338"/>
                    </a:lnTo>
                    <a:lnTo>
                      <a:pt x="258" y="285"/>
                    </a:lnTo>
                    <a:cubicBezTo>
                      <a:pt x="258" y="276"/>
                      <a:pt x="256" y="268"/>
                      <a:pt x="254" y="260"/>
                    </a:cubicBezTo>
                    <a:cubicBezTo>
                      <a:pt x="251" y="252"/>
                      <a:pt x="247" y="244"/>
                      <a:pt x="242" y="238"/>
                    </a:cubicBezTo>
                    <a:cubicBezTo>
                      <a:pt x="237" y="231"/>
                      <a:pt x="231" y="225"/>
                      <a:pt x="224" y="220"/>
                    </a:cubicBezTo>
                    <a:cubicBezTo>
                      <a:pt x="217" y="215"/>
                      <a:pt x="209" y="212"/>
                      <a:pt x="201" y="209"/>
                    </a:cubicBezTo>
                    <a:cubicBezTo>
                      <a:pt x="188" y="205"/>
                      <a:pt x="176" y="199"/>
                      <a:pt x="165" y="191"/>
                    </a:cubicBezTo>
                    <a:cubicBezTo>
                      <a:pt x="155" y="183"/>
                      <a:pt x="146" y="173"/>
                      <a:pt x="138" y="163"/>
                    </a:cubicBezTo>
                    <a:cubicBezTo>
                      <a:pt x="131" y="152"/>
                      <a:pt x="125" y="141"/>
                      <a:pt x="121" y="128"/>
                    </a:cubicBezTo>
                    <a:cubicBezTo>
                      <a:pt x="117" y="115"/>
                      <a:pt x="115" y="102"/>
                      <a:pt x="115" y="88"/>
                    </a:cubicBezTo>
                    <a:lnTo>
                      <a:pt x="115" y="86"/>
                    </a:lnTo>
                    <a:cubicBezTo>
                      <a:pt x="118" y="86"/>
                      <a:pt x="122" y="87"/>
                      <a:pt x="127" y="89"/>
                    </a:cubicBezTo>
                    <a:cubicBezTo>
                      <a:pt x="132" y="90"/>
                      <a:pt x="138" y="92"/>
                      <a:pt x="143" y="93"/>
                    </a:cubicBezTo>
                    <a:cubicBezTo>
                      <a:pt x="149" y="94"/>
                      <a:pt x="154" y="96"/>
                      <a:pt x="159" y="97"/>
                    </a:cubicBezTo>
                    <a:cubicBezTo>
                      <a:pt x="164" y="98"/>
                      <a:pt x="167" y="98"/>
                      <a:pt x="169" y="98"/>
                    </a:cubicBezTo>
                    <a:cubicBezTo>
                      <a:pt x="172" y="98"/>
                      <a:pt x="174" y="97"/>
                      <a:pt x="175" y="95"/>
                    </a:cubicBezTo>
                    <a:cubicBezTo>
                      <a:pt x="177" y="93"/>
                      <a:pt x="178" y="91"/>
                      <a:pt x="178" y="89"/>
                    </a:cubicBezTo>
                    <a:cubicBezTo>
                      <a:pt x="178" y="88"/>
                      <a:pt x="177" y="86"/>
                      <a:pt x="174" y="83"/>
                    </a:cubicBezTo>
                    <a:cubicBezTo>
                      <a:pt x="172" y="80"/>
                      <a:pt x="169" y="76"/>
                      <a:pt x="165" y="72"/>
                    </a:cubicBezTo>
                    <a:cubicBezTo>
                      <a:pt x="161" y="67"/>
                      <a:pt x="156" y="63"/>
                      <a:pt x="151" y="57"/>
                    </a:cubicBezTo>
                    <a:cubicBezTo>
                      <a:pt x="146" y="52"/>
                      <a:pt x="141" y="47"/>
                      <a:pt x="136" y="42"/>
                    </a:cubicBezTo>
                    <a:cubicBezTo>
                      <a:pt x="131" y="36"/>
                      <a:pt x="125" y="31"/>
                      <a:pt x="120" y="26"/>
                    </a:cubicBezTo>
                    <a:cubicBezTo>
                      <a:pt x="115" y="21"/>
                      <a:pt x="110" y="17"/>
                      <a:pt x="106" y="13"/>
                    </a:cubicBezTo>
                    <a:cubicBezTo>
                      <a:pt x="102" y="9"/>
                      <a:pt x="98" y="6"/>
                      <a:pt x="95" y="3"/>
                    </a:cubicBezTo>
                    <a:cubicBezTo>
                      <a:pt x="92" y="1"/>
                      <a:pt x="90" y="0"/>
                      <a:pt x="89" y="0"/>
                    </a:cubicBezTo>
                    <a:cubicBezTo>
                      <a:pt x="88" y="0"/>
                      <a:pt x="86" y="1"/>
                      <a:pt x="83" y="3"/>
                    </a:cubicBezTo>
                    <a:cubicBezTo>
                      <a:pt x="80" y="6"/>
                      <a:pt x="76" y="9"/>
                      <a:pt x="72" y="13"/>
                    </a:cubicBezTo>
                    <a:cubicBezTo>
                      <a:pt x="67" y="17"/>
                      <a:pt x="63" y="21"/>
                      <a:pt x="57" y="26"/>
                    </a:cubicBezTo>
                    <a:cubicBezTo>
                      <a:pt x="52" y="31"/>
                      <a:pt x="47" y="36"/>
                      <a:pt x="42" y="42"/>
                    </a:cubicBezTo>
                    <a:cubicBezTo>
                      <a:pt x="36" y="47"/>
                      <a:pt x="31" y="52"/>
                      <a:pt x="26" y="5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48" name="Freeform 6">
                <a:extLst>
                  <a:ext uri="{FF2B5EF4-FFF2-40B4-BE49-F238E27FC236}">
                    <a16:creationId xmlns:a16="http://schemas.microsoft.com/office/drawing/2014/main" id="{E7A10B21-2648-43ED-AD28-2083697FA519}"/>
                  </a:ext>
                </a:extLst>
              </p:cNvPr>
              <p:cNvSpPr>
                <a:spLocks/>
              </p:cNvSpPr>
              <p:nvPr/>
            </p:nvSpPr>
            <p:spPr bwMode="auto">
              <a:xfrm>
                <a:off x="6363" y="1646"/>
                <a:ext cx="192" cy="215"/>
              </a:xfrm>
              <a:custGeom>
                <a:avLst/>
                <a:gdLst>
                  <a:gd name="T0" fmla="*/ 310 w 310"/>
                  <a:gd name="T1" fmla="*/ 177 h 347"/>
                  <a:gd name="T2" fmla="*/ 310 w 310"/>
                  <a:gd name="T3" fmla="*/ 177 h 347"/>
                  <a:gd name="T4" fmla="*/ 303 w 310"/>
                  <a:gd name="T5" fmla="*/ 129 h 347"/>
                  <a:gd name="T6" fmla="*/ 285 w 310"/>
                  <a:gd name="T7" fmla="*/ 87 h 347"/>
                  <a:gd name="T8" fmla="*/ 257 w 310"/>
                  <a:gd name="T9" fmla="*/ 51 h 347"/>
                  <a:gd name="T10" fmla="*/ 221 w 310"/>
                  <a:gd name="T11" fmla="*/ 23 h 347"/>
                  <a:gd name="T12" fmla="*/ 179 w 310"/>
                  <a:gd name="T13" fmla="*/ 5 h 347"/>
                  <a:gd name="T14" fmla="*/ 132 w 310"/>
                  <a:gd name="T15" fmla="*/ 0 h 347"/>
                  <a:gd name="T16" fmla="*/ 95 w 310"/>
                  <a:gd name="T17" fmla="*/ 4 h 347"/>
                  <a:gd name="T18" fmla="*/ 60 w 310"/>
                  <a:gd name="T19" fmla="*/ 14 h 347"/>
                  <a:gd name="T20" fmla="*/ 28 w 310"/>
                  <a:gd name="T21" fmla="*/ 33 h 347"/>
                  <a:gd name="T22" fmla="*/ 0 w 310"/>
                  <a:gd name="T23" fmla="*/ 58 h 347"/>
                  <a:gd name="T24" fmla="*/ 38 w 310"/>
                  <a:gd name="T25" fmla="*/ 96 h 347"/>
                  <a:gd name="T26" fmla="*/ 57 w 310"/>
                  <a:gd name="T27" fmla="*/ 77 h 347"/>
                  <a:gd name="T28" fmla="*/ 80 w 310"/>
                  <a:gd name="T29" fmla="*/ 64 h 347"/>
                  <a:gd name="T30" fmla="*/ 105 w 310"/>
                  <a:gd name="T31" fmla="*/ 55 h 347"/>
                  <a:gd name="T32" fmla="*/ 132 w 310"/>
                  <a:gd name="T33" fmla="*/ 52 h 347"/>
                  <a:gd name="T34" fmla="*/ 180 w 310"/>
                  <a:gd name="T35" fmla="*/ 62 h 347"/>
                  <a:gd name="T36" fmla="*/ 220 w 310"/>
                  <a:gd name="T37" fmla="*/ 89 h 347"/>
                  <a:gd name="T38" fmla="*/ 247 w 310"/>
                  <a:gd name="T39" fmla="*/ 128 h 347"/>
                  <a:gd name="T40" fmla="*/ 256 w 310"/>
                  <a:gd name="T41" fmla="*/ 177 h 347"/>
                  <a:gd name="T42" fmla="*/ 249 w 310"/>
                  <a:gd name="T43" fmla="*/ 219 h 347"/>
                  <a:gd name="T44" fmla="*/ 228 w 310"/>
                  <a:gd name="T45" fmla="*/ 256 h 347"/>
                  <a:gd name="T46" fmla="*/ 195 w 310"/>
                  <a:gd name="T47" fmla="*/ 283 h 347"/>
                  <a:gd name="T48" fmla="*/ 155 w 310"/>
                  <a:gd name="T49" fmla="*/ 299 h 347"/>
                  <a:gd name="T50" fmla="*/ 172 w 310"/>
                  <a:gd name="T51" fmla="*/ 321 h 347"/>
                  <a:gd name="T52" fmla="*/ 182 w 310"/>
                  <a:gd name="T53" fmla="*/ 347 h 347"/>
                  <a:gd name="T54" fmla="*/ 234 w 310"/>
                  <a:gd name="T55" fmla="*/ 322 h 347"/>
                  <a:gd name="T56" fmla="*/ 274 w 310"/>
                  <a:gd name="T57" fmla="*/ 283 h 347"/>
                  <a:gd name="T58" fmla="*/ 300 w 310"/>
                  <a:gd name="T59" fmla="*/ 233 h 347"/>
                  <a:gd name="T60" fmla="*/ 310 w 310"/>
                  <a:gd name="T61" fmla="*/ 1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0" h="347">
                    <a:moveTo>
                      <a:pt x="310" y="177"/>
                    </a:moveTo>
                    <a:lnTo>
                      <a:pt x="310" y="177"/>
                    </a:lnTo>
                    <a:cubicBezTo>
                      <a:pt x="310" y="160"/>
                      <a:pt x="308" y="145"/>
                      <a:pt x="303" y="129"/>
                    </a:cubicBezTo>
                    <a:cubicBezTo>
                      <a:pt x="299" y="114"/>
                      <a:pt x="293" y="100"/>
                      <a:pt x="285" y="87"/>
                    </a:cubicBezTo>
                    <a:cubicBezTo>
                      <a:pt x="278" y="74"/>
                      <a:pt x="268" y="62"/>
                      <a:pt x="257" y="51"/>
                    </a:cubicBezTo>
                    <a:cubicBezTo>
                      <a:pt x="247" y="40"/>
                      <a:pt x="235" y="31"/>
                      <a:pt x="221" y="23"/>
                    </a:cubicBezTo>
                    <a:cubicBezTo>
                      <a:pt x="208" y="15"/>
                      <a:pt x="194" y="9"/>
                      <a:pt x="179" y="5"/>
                    </a:cubicBezTo>
                    <a:cubicBezTo>
                      <a:pt x="164" y="2"/>
                      <a:pt x="148" y="0"/>
                      <a:pt x="132" y="0"/>
                    </a:cubicBezTo>
                    <a:cubicBezTo>
                      <a:pt x="119" y="0"/>
                      <a:pt x="107" y="1"/>
                      <a:pt x="95" y="4"/>
                    </a:cubicBezTo>
                    <a:cubicBezTo>
                      <a:pt x="83" y="5"/>
                      <a:pt x="71" y="9"/>
                      <a:pt x="60" y="14"/>
                    </a:cubicBezTo>
                    <a:cubicBezTo>
                      <a:pt x="49" y="19"/>
                      <a:pt x="38" y="25"/>
                      <a:pt x="28" y="33"/>
                    </a:cubicBezTo>
                    <a:cubicBezTo>
                      <a:pt x="18" y="40"/>
                      <a:pt x="8" y="48"/>
                      <a:pt x="0" y="58"/>
                    </a:cubicBezTo>
                    <a:lnTo>
                      <a:pt x="38" y="96"/>
                    </a:lnTo>
                    <a:cubicBezTo>
                      <a:pt x="44" y="89"/>
                      <a:pt x="50" y="83"/>
                      <a:pt x="57" y="77"/>
                    </a:cubicBezTo>
                    <a:cubicBezTo>
                      <a:pt x="65" y="72"/>
                      <a:pt x="72" y="67"/>
                      <a:pt x="80" y="64"/>
                    </a:cubicBezTo>
                    <a:cubicBezTo>
                      <a:pt x="88" y="60"/>
                      <a:pt x="97" y="57"/>
                      <a:pt x="105" y="55"/>
                    </a:cubicBezTo>
                    <a:cubicBezTo>
                      <a:pt x="114" y="53"/>
                      <a:pt x="123" y="52"/>
                      <a:pt x="132" y="52"/>
                    </a:cubicBezTo>
                    <a:cubicBezTo>
                      <a:pt x="149" y="52"/>
                      <a:pt x="165" y="55"/>
                      <a:pt x="180" y="62"/>
                    </a:cubicBezTo>
                    <a:cubicBezTo>
                      <a:pt x="195" y="68"/>
                      <a:pt x="209" y="77"/>
                      <a:pt x="220" y="89"/>
                    </a:cubicBezTo>
                    <a:cubicBezTo>
                      <a:pt x="231" y="100"/>
                      <a:pt x="240" y="113"/>
                      <a:pt x="247" y="128"/>
                    </a:cubicBezTo>
                    <a:cubicBezTo>
                      <a:pt x="253" y="143"/>
                      <a:pt x="256" y="159"/>
                      <a:pt x="256" y="177"/>
                    </a:cubicBezTo>
                    <a:cubicBezTo>
                      <a:pt x="256" y="192"/>
                      <a:pt x="254" y="206"/>
                      <a:pt x="249" y="219"/>
                    </a:cubicBezTo>
                    <a:cubicBezTo>
                      <a:pt x="244" y="233"/>
                      <a:pt x="237" y="245"/>
                      <a:pt x="228" y="256"/>
                    </a:cubicBezTo>
                    <a:cubicBezTo>
                      <a:pt x="219" y="267"/>
                      <a:pt x="208" y="276"/>
                      <a:pt x="195" y="283"/>
                    </a:cubicBezTo>
                    <a:cubicBezTo>
                      <a:pt x="183" y="291"/>
                      <a:pt x="169" y="296"/>
                      <a:pt x="155" y="299"/>
                    </a:cubicBezTo>
                    <a:cubicBezTo>
                      <a:pt x="161" y="305"/>
                      <a:pt x="167" y="313"/>
                      <a:pt x="172" y="321"/>
                    </a:cubicBezTo>
                    <a:cubicBezTo>
                      <a:pt x="176" y="329"/>
                      <a:pt x="180" y="338"/>
                      <a:pt x="182" y="347"/>
                    </a:cubicBezTo>
                    <a:cubicBezTo>
                      <a:pt x="201" y="342"/>
                      <a:pt x="218" y="333"/>
                      <a:pt x="234" y="322"/>
                    </a:cubicBezTo>
                    <a:cubicBezTo>
                      <a:pt x="250" y="311"/>
                      <a:pt x="263" y="298"/>
                      <a:pt x="274" y="283"/>
                    </a:cubicBezTo>
                    <a:cubicBezTo>
                      <a:pt x="286" y="268"/>
                      <a:pt x="294" y="251"/>
                      <a:pt x="300" y="233"/>
                    </a:cubicBezTo>
                    <a:cubicBezTo>
                      <a:pt x="307" y="215"/>
                      <a:pt x="310" y="196"/>
                      <a:pt x="310" y="17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39" name="Group 38">
              <a:extLst>
                <a:ext uri="{FF2B5EF4-FFF2-40B4-BE49-F238E27FC236}">
                  <a16:creationId xmlns:a16="http://schemas.microsoft.com/office/drawing/2014/main" id="{E91A96BD-BAFC-42E3-A00E-672F206CE2E9}"/>
                </a:ext>
              </a:extLst>
            </p:cNvPr>
            <p:cNvGrpSpPr/>
            <p:nvPr/>
          </p:nvGrpSpPr>
          <p:grpSpPr>
            <a:xfrm>
              <a:off x="3858388" y="2884849"/>
              <a:ext cx="441322" cy="353378"/>
              <a:chOff x="7566039" y="563563"/>
              <a:chExt cx="578997" cy="463617"/>
            </a:xfrm>
          </p:grpSpPr>
          <p:sp>
            <p:nvSpPr>
              <p:cNvPr id="40" name="Rectangle 39">
                <a:extLst>
                  <a:ext uri="{FF2B5EF4-FFF2-40B4-BE49-F238E27FC236}">
                    <a16:creationId xmlns:a16="http://schemas.microsoft.com/office/drawing/2014/main" id="{1E074FE8-4D97-4732-AD26-B268AF09C260}"/>
                  </a:ext>
                </a:extLst>
              </p:cNvPr>
              <p:cNvSpPr/>
              <p:nvPr/>
            </p:nvSpPr>
            <p:spPr bwMode="auto">
              <a:xfrm>
                <a:off x="7615252" y="619124"/>
                <a:ext cx="474648" cy="358775"/>
              </a:xfrm>
              <a:prstGeom prst="rect">
                <a:avLst/>
              </a:prstGeom>
              <a:solidFill>
                <a:srgbClr val="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Freeform 21">
                <a:extLst>
                  <a:ext uri="{FF2B5EF4-FFF2-40B4-BE49-F238E27FC236}">
                    <a16:creationId xmlns:a16="http://schemas.microsoft.com/office/drawing/2014/main" id="{B5843FBB-67CE-46BF-AED8-319D36C03C49}"/>
                  </a:ext>
                </a:extLst>
              </p:cNvPr>
              <p:cNvSpPr>
                <a:spLocks noEditPoints="1"/>
              </p:cNvSpPr>
              <p:nvPr/>
            </p:nvSpPr>
            <p:spPr bwMode="auto">
              <a:xfrm>
                <a:off x="7566039" y="563563"/>
                <a:ext cx="578997" cy="463617"/>
              </a:xfrm>
              <a:custGeom>
                <a:avLst/>
                <a:gdLst>
                  <a:gd name="T0" fmla="*/ 240 w 267"/>
                  <a:gd name="T1" fmla="*/ 186 h 213"/>
                  <a:gd name="T2" fmla="*/ 240 w 267"/>
                  <a:gd name="T3" fmla="*/ 186 h 213"/>
                  <a:gd name="T4" fmla="*/ 27 w 267"/>
                  <a:gd name="T5" fmla="*/ 186 h 213"/>
                  <a:gd name="T6" fmla="*/ 27 w 267"/>
                  <a:gd name="T7" fmla="*/ 27 h 213"/>
                  <a:gd name="T8" fmla="*/ 240 w 267"/>
                  <a:gd name="T9" fmla="*/ 27 h 213"/>
                  <a:gd name="T10" fmla="*/ 240 w 267"/>
                  <a:gd name="T11" fmla="*/ 186 h 213"/>
                  <a:gd name="T12" fmla="*/ 259 w 267"/>
                  <a:gd name="T13" fmla="*/ 205 h 213"/>
                  <a:gd name="T14" fmla="*/ 259 w 267"/>
                  <a:gd name="T15" fmla="*/ 205 h 213"/>
                  <a:gd name="T16" fmla="*/ 265 w 267"/>
                  <a:gd name="T17" fmla="*/ 197 h 213"/>
                  <a:gd name="T18" fmla="*/ 267 w 267"/>
                  <a:gd name="T19" fmla="*/ 186 h 213"/>
                  <a:gd name="T20" fmla="*/ 267 w 267"/>
                  <a:gd name="T21" fmla="*/ 26 h 213"/>
                  <a:gd name="T22" fmla="*/ 265 w 267"/>
                  <a:gd name="T23" fmla="*/ 16 h 213"/>
                  <a:gd name="T24" fmla="*/ 259 w 267"/>
                  <a:gd name="T25" fmla="*/ 8 h 213"/>
                  <a:gd name="T26" fmla="*/ 251 w 267"/>
                  <a:gd name="T27" fmla="*/ 2 h 213"/>
                  <a:gd name="T28" fmla="*/ 240 w 267"/>
                  <a:gd name="T29" fmla="*/ 0 h 213"/>
                  <a:gd name="T30" fmla="*/ 27 w 267"/>
                  <a:gd name="T31" fmla="*/ 0 h 213"/>
                  <a:gd name="T32" fmla="*/ 14 w 267"/>
                  <a:gd name="T33" fmla="*/ 4 h 213"/>
                  <a:gd name="T34" fmla="*/ 0 w 267"/>
                  <a:gd name="T35" fmla="*/ 25 h 213"/>
                  <a:gd name="T36" fmla="*/ 0 w 267"/>
                  <a:gd name="T37" fmla="*/ 160 h 213"/>
                  <a:gd name="T38" fmla="*/ 1 w 267"/>
                  <a:gd name="T39" fmla="*/ 160 h 213"/>
                  <a:gd name="T40" fmla="*/ 1 w 267"/>
                  <a:gd name="T41" fmla="*/ 186 h 213"/>
                  <a:gd name="T42" fmla="*/ 3 w 267"/>
                  <a:gd name="T43" fmla="*/ 197 h 213"/>
                  <a:gd name="T44" fmla="*/ 8 w 267"/>
                  <a:gd name="T45" fmla="*/ 205 h 213"/>
                  <a:gd name="T46" fmla="*/ 17 w 267"/>
                  <a:gd name="T47" fmla="*/ 211 h 213"/>
                  <a:gd name="T48" fmla="*/ 27 w 267"/>
                  <a:gd name="T49" fmla="*/ 213 h 213"/>
                  <a:gd name="T50" fmla="*/ 240 w 267"/>
                  <a:gd name="T51" fmla="*/ 213 h 213"/>
                  <a:gd name="T52" fmla="*/ 251 w 267"/>
                  <a:gd name="T53" fmla="*/ 211 h 213"/>
                  <a:gd name="T54" fmla="*/ 259 w 267"/>
                  <a:gd name="T55" fmla="*/ 20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7" h="213">
                    <a:moveTo>
                      <a:pt x="240" y="186"/>
                    </a:moveTo>
                    <a:lnTo>
                      <a:pt x="240" y="186"/>
                    </a:lnTo>
                    <a:lnTo>
                      <a:pt x="27" y="186"/>
                    </a:lnTo>
                    <a:lnTo>
                      <a:pt x="27" y="27"/>
                    </a:lnTo>
                    <a:lnTo>
                      <a:pt x="240" y="27"/>
                    </a:lnTo>
                    <a:lnTo>
                      <a:pt x="240" y="186"/>
                    </a:lnTo>
                    <a:close/>
                    <a:moveTo>
                      <a:pt x="259" y="205"/>
                    </a:moveTo>
                    <a:lnTo>
                      <a:pt x="259" y="205"/>
                    </a:lnTo>
                    <a:cubicBezTo>
                      <a:pt x="262" y="203"/>
                      <a:pt x="264" y="200"/>
                      <a:pt x="265" y="197"/>
                    </a:cubicBezTo>
                    <a:cubicBezTo>
                      <a:pt x="266" y="193"/>
                      <a:pt x="267" y="190"/>
                      <a:pt x="267" y="186"/>
                    </a:cubicBezTo>
                    <a:lnTo>
                      <a:pt x="267" y="26"/>
                    </a:lnTo>
                    <a:cubicBezTo>
                      <a:pt x="267" y="22"/>
                      <a:pt x="266" y="19"/>
                      <a:pt x="265" y="16"/>
                    </a:cubicBezTo>
                    <a:cubicBezTo>
                      <a:pt x="263" y="13"/>
                      <a:pt x="261" y="10"/>
                      <a:pt x="259" y="8"/>
                    </a:cubicBezTo>
                    <a:cubicBezTo>
                      <a:pt x="257" y="5"/>
                      <a:pt x="254" y="3"/>
                      <a:pt x="251" y="2"/>
                    </a:cubicBezTo>
                    <a:cubicBezTo>
                      <a:pt x="247" y="1"/>
                      <a:pt x="244" y="0"/>
                      <a:pt x="240" y="0"/>
                    </a:cubicBezTo>
                    <a:lnTo>
                      <a:pt x="27" y="0"/>
                    </a:lnTo>
                    <a:cubicBezTo>
                      <a:pt x="19" y="0"/>
                      <a:pt x="14" y="4"/>
                      <a:pt x="14" y="4"/>
                    </a:cubicBezTo>
                    <a:cubicBezTo>
                      <a:pt x="7" y="8"/>
                      <a:pt x="0" y="13"/>
                      <a:pt x="0" y="25"/>
                    </a:cubicBezTo>
                    <a:lnTo>
                      <a:pt x="0" y="160"/>
                    </a:lnTo>
                    <a:lnTo>
                      <a:pt x="1" y="160"/>
                    </a:lnTo>
                    <a:lnTo>
                      <a:pt x="1" y="186"/>
                    </a:lnTo>
                    <a:cubicBezTo>
                      <a:pt x="1" y="190"/>
                      <a:pt x="1" y="194"/>
                      <a:pt x="3" y="197"/>
                    </a:cubicBezTo>
                    <a:cubicBezTo>
                      <a:pt x="4" y="200"/>
                      <a:pt x="6" y="203"/>
                      <a:pt x="8" y="205"/>
                    </a:cubicBezTo>
                    <a:cubicBezTo>
                      <a:pt x="11" y="208"/>
                      <a:pt x="14" y="210"/>
                      <a:pt x="17" y="211"/>
                    </a:cubicBezTo>
                    <a:cubicBezTo>
                      <a:pt x="20" y="212"/>
                      <a:pt x="23" y="213"/>
                      <a:pt x="27" y="213"/>
                    </a:cubicBezTo>
                    <a:lnTo>
                      <a:pt x="240" y="213"/>
                    </a:lnTo>
                    <a:cubicBezTo>
                      <a:pt x="244" y="213"/>
                      <a:pt x="248" y="212"/>
                      <a:pt x="251" y="211"/>
                    </a:cubicBezTo>
                    <a:cubicBezTo>
                      <a:pt x="254" y="210"/>
                      <a:pt x="257" y="208"/>
                      <a:pt x="259" y="205"/>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1A1A1A"/>
                  </a:solidFill>
                  <a:effectLst/>
                  <a:uLnTx/>
                  <a:uFillTx/>
                  <a:latin typeface="Segoe UI"/>
                  <a:ea typeface="+mn-ea"/>
                  <a:cs typeface="+mn-cs"/>
                </a:endParaRPr>
              </a:p>
            </p:txBody>
          </p:sp>
          <p:sp>
            <p:nvSpPr>
              <p:cNvPr id="42" name="Rectangle 41">
                <a:extLst>
                  <a:ext uri="{FF2B5EF4-FFF2-40B4-BE49-F238E27FC236}">
                    <a16:creationId xmlns:a16="http://schemas.microsoft.com/office/drawing/2014/main" id="{FBFA02EA-0884-49D0-ADB5-B8B801B8A2F2}"/>
                  </a:ext>
                </a:extLst>
              </p:cNvPr>
              <p:cNvSpPr/>
              <p:nvPr/>
            </p:nvSpPr>
            <p:spPr bwMode="auto">
              <a:xfrm>
                <a:off x="7656994" y="666582"/>
                <a:ext cx="111846" cy="111846"/>
              </a:xfrm>
              <a:prstGeom prst="rect">
                <a:avLst/>
              </a:prstGeom>
              <a:solidFill>
                <a:srgbClr val="0078D4"/>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B765CE6-B140-4A87-9D7B-DF54D9CBA6D0}"/>
                  </a:ext>
                </a:extLst>
              </p:cNvPr>
              <p:cNvSpPr/>
              <p:nvPr/>
            </p:nvSpPr>
            <p:spPr bwMode="auto">
              <a:xfrm>
                <a:off x="779961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1CA6E7F9-CB59-4FDC-B934-C0C9E47FCAD3}"/>
                  </a:ext>
                </a:extLst>
              </p:cNvPr>
              <p:cNvSpPr/>
              <p:nvPr/>
            </p:nvSpPr>
            <p:spPr bwMode="auto">
              <a:xfrm>
                <a:off x="7942234" y="666582"/>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a:extLst>
                  <a:ext uri="{FF2B5EF4-FFF2-40B4-BE49-F238E27FC236}">
                    <a16:creationId xmlns:a16="http://schemas.microsoft.com/office/drawing/2014/main" id="{CD785091-F28A-4E9B-8EE3-6FDF8D74DC57}"/>
                  </a:ext>
                </a:extLst>
              </p:cNvPr>
              <p:cNvSpPr/>
              <p:nvPr/>
            </p:nvSpPr>
            <p:spPr bwMode="auto">
              <a:xfrm>
                <a:off x="765699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a:extLst>
                  <a:ext uri="{FF2B5EF4-FFF2-40B4-BE49-F238E27FC236}">
                    <a16:creationId xmlns:a16="http://schemas.microsoft.com/office/drawing/2014/main" id="{F8A22D6C-3621-4580-8BBC-AE6A5D9AB90C}"/>
                  </a:ext>
                </a:extLst>
              </p:cNvPr>
              <p:cNvSpPr/>
              <p:nvPr/>
            </p:nvSpPr>
            <p:spPr bwMode="auto">
              <a:xfrm>
                <a:off x="7799614" y="815807"/>
                <a:ext cx="111846" cy="111846"/>
              </a:xfrm>
              <a:prstGeom prst="rect">
                <a:avLst/>
              </a:prstGeom>
              <a:solidFill>
                <a:srgbClr val="C1C1C1"/>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24997470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0-3C39-433C-9874-8061F98869F0}"/>
              </a:ext>
            </a:extLst>
          </p:cNvPr>
          <p:cNvSpPr>
            <a:spLocks noGrp="1"/>
          </p:cNvSpPr>
          <p:nvPr>
            <p:ph type="title"/>
          </p:nvPr>
        </p:nvSpPr>
        <p:spPr/>
        <p:txBody>
          <a:bodyPr/>
          <a:lstStyle/>
          <a:p>
            <a:r>
              <a:rPr lang="en-US" dirty="0"/>
              <a:t>Microsoft Graph data and services</a:t>
            </a:r>
          </a:p>
        </p:txBody>
      </p:sp>
      <p:grpSp>
        <p:nvGrpSpPr>
          <p:cNvPr id="254" name="Group 253" descr="Microsoft Graph is illustrated as layers of services that affect the authorization, user experience, library, and capability components of applications.">
            <a:extLst>
              <a:ext uri="{FF2B5EF4-FFF2-40B4-BE49-F238E27FC236}">
                <a16:creationId xmlns:a16="http://schemas.microsoft.com/office/drawing/2014/main" id="{43FF8508-77F0-4312-ADEB-6099D99DAA3A}"/>
              </a:ext>
            </a:extLst>
          </p:cNvPr>
          <p:cNvGrpSpPr/>
          <p:nvPr/>
        </p:nvGrpSpPr>
        <p:grpSpPr>
          <a:xfrm>
            <a:off x="0" y="1369685"/>
            <a:ext cx="12192000" cy="5488315"/>
            <a:chOff x="0" y="1369685"/>
            <a:chExt cx="12192000" cy="5488315"/>
          </a:xfrm>
        </p:grpSpPr>
        <p:sp>
          <p:nvSpPr>
            <p:cNvPr id="128" name="Rectangle 127">
              <a:extLst>
                <a:ext uri="{FF2B5EF4-FFF2-40B4-BE49-F238E27FC236}">
                  <a16:creationId xmlns:a16="http://schemas.microsoft.com/office/drawing/2014/main" id="{88EDBEC6-75EA-477C-AA97-15D5D26F6BAF}"/>
                </a:ext>
              </a:extLst>
            </p:cNvPr>
            <p:cNvSpPr/>
            <p:nvPr/>
          </p:nvSpPr>
          <p:spPr bwMode="auto">
            <a:xfrm>
              <a:off x="0" y="5056375"/>
              <a:ext cx="12192000" cy="1801625"/>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29" name="Rectangle 128">
              <a:extLst>
                <a:ext uri="{FF2B5EF4-FFF2-40B4-BE49-F238E27FC236}">
                  <a16:creationId xmlns:a16="http://schemas.microsoft.com/office/drawing/2014/main" id="{2E66FCE9-84C6-4E32-95A8-B4A0D8686287}"/>
                </a:ext>
              </a:extLst>
            </p:cNvPr>
            <p:cNvSpPr/>
            <p:nvPr/>
          </p:nvSpPr>
          <p:spPr bwMode="auto">
            <a:xfrm>
              <a:off x="154187" y="5972537"/>
              <a:ext cx="11883626" cy="88546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a:extLst>
                <a:ext uri="{FF2B5EF4-FFF2-40B4-BE49-F238E27FC236}">
                  <a16:creationId xmlns:a16="http://schemas.microsoft.com/office/drawing/2014/main" id="{01D91B3B-49EF-47A4-B89B-631581876F3B}"/>
                </a:ext>
              </a:extLst>
            </p:cNvPr>
            <p:cNvSpPr/>
            <p:nvPr/>
          </p:nvSpPr>
          <p:spPr bwMode="auto">
            <a:xfrm>
              <a:off x="0" y="1369685"/>
              <a:ext cx="12192000" cy="1084148"/>
            </a:xfrm>
            <a:prstGeom prst="rect">
              <a:avLst/>
            </a:prstGeom>
            <a:solidFill>
              <a:schemeClr val="bg1"/>
            </a:solidFill>
            <a:ln>
              <a:noFill/>
              <a:headEnd type="none" w="med" len="med"/>
              <a:tailEnd type="none" w="med" len="med"/>
            </a:ln>
            <a:effectLst>
              <a:outerShdw blurRad="177800" dist="38100" dir="5400000" sx="97000" sy="97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Semibold"/>
                <a:ea typeface="+mn-ea"/>
                <a:cs typeface="Segoe UI" pitchFamily="34" charset="0"/>
              </a:endParaRPr>
            </a:p>
          </p:txBody>
        </p:sp>
        <p:sp>
          <p:nvSpPr>
            <p:cNvPr id="131" name="Rectangle 130">
              <a:extLst>
                <a:ext uri="{FF2B5EF4-FFF2-40B4-BE49-F238E27FC236}">
                  <a16:creationId xmlns:a16="http://schemas.microsoft.com/office/drawing/2014/main" id="{86BE1715-3A4D-4E5B-A8E9-CEA420794935}"/>
                </a:ext>
              </a:extLst>
            </p:cNvPr>
            <p:cNvSpPr/>
            <p:nvPr/>
          </p:nvSpPr>
          <p:spPr>
            <a:xfrm>
              <a:off x="5703463" y="1559007"/>
              <a:ext cx="774571" cy="400110"/>
            </a:xfrm>
            <a:prstGeom prst="rect">
              <a:avLst/>
            </a:prstGeom>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a:ea typeface="+mn-ea"/>
                  <a:cs typeface="Segoe UI" pitchFamily="34" charset="0"/>
                </a:rPr>
                <a:t>Apps</a:t>
              </a:r>
            </a:p>
          </p:txBody>
        </p:sp>
        <p:grpSp>
          <p:nvGrpSpPr>
            <p:cNvPr id="132" name="Group 131">
              <a:extLst>
                <a:ext uri="{FF2B5EF4-FFF2-40B4-BE49-F238E27FC236}">
                  <a16:creationId xmlns:a16="http://schemas.microsoft.com/office/drawing/2014/main" id="{418B8C7F-C6AA-4FC3-87EF-CE5CFBDAAA95}"/>
                </a:ext>
              </a:extLst>
            </p:cNvPr>
            <p:cNvGrpSpPr/>
            <p:nvPr/>
          </p:nvGrpSpPr>
          <p:grpSpPr>
            <a:xfrm>
              <a:off x="1230371" y="1597795"/>
              <a:ext cx="783624" cy="627928"/>
              <a:chOff x="9432924" y="395057"/>
              <a:chExt cx="608808" cy="487847"/>
            </a:xfrm>
          </p:grpSpPr>
          <p:sp>
            <p:nvSpPr>
              <p:cNvPr id="133" name="Freeform 5">
                <a:extLst>
                  <a:ext uri="{FF2B5EF4-FFF2-40B4-BE49-F238E27FC236}">
                    <a16:creationId xmlns:a16="http://schemas.microsoft.com/office/drawing/2014/main" id="{053936F0-7000-42BE-9BA6-BD8BA34AFD2B}"/>
                  </a:ext>
                </a:extLst>
              </p:cNvPr>
              <p:cNvSpPr>
                <a:spLocks/>
              </p:cNvSpPr>
              <p:nvPr/>
            </p:nvSpPr>
            <p:spPr bwMode="auto">
              <a:xfrm>
                <a:off x="9432924" y="484189"/>
                <a:ext cx="508505" cy="398715"/>
              </a:xfrm>
              <a:custGeom>
                <a:avLst/>
                <a:gdLst>
                  <a:gd name="T0" fmla="*/ 0 w 426"/>
                  <a:gd name="T1" fmla="*/ 12 h 333"/>
                  <a:gd name="T2" fmla="*/ 0 w 426"/>
                  <a:gd name="T3" fmla="*/ 12 h 333"/>
                  <a:gd name="T4" fmla="*/ 0 w 426"/>
                  <a:gd name="T5" fmla="*/ 255 h 333"/>
                  <a:gd name="T6" fmla="*/ 12 w 426"/>
                  <a:gd name="T7" fmla="*/ 268 h 333"/>
                  <a:gd name="T8" fmla="*/ 195 w 426"/>
                  <a:gd name="T9" fmla="*/ 268 h 333"/>
                  <a:gd name="T10" fmla="*/ 195 w 426"/>
                  <a:gd name="T11" fmla="*/ 306 h 333"/>
                  <a:gd name="T12" fmla="*/ 130 w 426"/>
                  <a:gd name="T13" fmla="*/ 306 h 333"/>
                  <a:gd name="T14" fmla="*/ 130 w 426"/>
                  <a:gd name="T15" fmla="*/ 333 h 333"/>
                  <a:gd name="T16" fmla="*/ 293 w 426"/>
                  <a:gd name="T17" fmla="*/ 333 h 333"/>
                  <a:gd name="T18" fmla="*/ 293 w 426"/>
                  <a:gd name="T19" fmla="*/ 306 h 333"/>
                  <a:gd name="T20" fmla="*/ 228 w 426"/>
                  <a:gd name="T21" fmla="*/ 306 h 333"/>
                  <a:gd name="T22" fmla="*/ 228 w 426"/>
                  <a:gd name="T23" fmla="*/ 268 h 333"/>
                  <a:gd name="T24" fmla="*/ 413 w 426"/>
                  <a:gd name="T25" fmla="*/ 268 h 333"/>
                  <a:gd name="T26" fmla="*/ 426 w 426"/>
                  <a:gd name="T27" fmla="*/ 255 h 333"/>
                  <a:gd name="T28" fmla="*/ 426 w 426"/>
                  <a:gd name="T29" fmla="*/ 12 h 333"/>
                  <a:gd name="T30" fmla="*/ 413 w 426"/>
                  <a:gd name="T31" fmla="*/ 0 h 333"/>
                  <a:gd name="T32" fmla="*/ 12 w 426"/>
                  <a:gd name="T33" fmla="*/ 0 h 333"/>
                  <a:gd name="T34" fmla="*/ 0 w 426"/>
                  <a:gd name="T35" fmla="*/ 12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6" h="333">
                    <a:moveTo>
                      <a:pt x="0" y="12"/>
                    </a:moveTo>
                    <a:lnTo>
                      <a:pt x="0" y="12"/>
                    </a:lnTo>
                    <a:lnTo>
                      <a:pt x="0" y="255"/>
                    </a:lnTo>
                    <a:cubicBezTo>
                      <a:pt x="0" y="262"/>
                      <a:pt x="5" y="268"/>
                      <a:pt x="12" y="268"/>
                    </a:cubicBezTo>
                    <a:lnTo>
                      <a:pt x="195" y="268"/>
                    </a:lnTo>
                    <a:lnTo>
                      <a:pt x="195" y="306"/>
                    </a:lnTo>
                    <a:lnTo>
                      <a:pt x="130" y="306"/>
                    </a:lnTo>
                    <a:lnTo>
                      <a:pt x="130" y="333"/>
                    </a:lnTo>
                    <a:lnTo>
                      <a:pt x="293" y="333"/>
                    </a:lnTo>
                    <a:lnTo>
                      <a:pt x="293" y="306"/>
                    </a:lnTo>
                    <a:lnTo>
                      <a:pt x="228" y="306"/>
                    </a:lnTo>
                    <a:lnTo>
                      <a:pt x="228" y="268"/>
                    </a:lnTo>
                    <a:lnTo>
                      <a:pt x="413" y="268"/>
                    </a:lnTo>
                    <a:cubicBezTo>
                      <a:pt x="420" y="268"/>
                      <a:pt x="426" y="262"/>
                      <a:pt x="426" y="255"/>
                    </a:cubicBezTo>
                    <a:lnTo>
                      <a:pt x="426" y="12"/>
                    </a:lnTo>
                    <a:cubicBezTo>
                      <a:pt x="426" y="5"/>
                      <a:pt x="420" y="0"/>
                      <a:pt x="413" y="0"/>
                    </a:cubicBezTo>
                    <a:lnTo>
                      <a:pt x="12" y="0"/>
                    </a:lnTo>
                    <a:cubicBezTo>
                      <a:pt x="5"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34" name="Group 133">
                <a:extLst>
                  <a:ext uri="{FF2B5EF4-FFF2-40B4-BE49-F238E27FC236}">
                    <a16:creationId xmlns:a16="http://schemas.microsoft.com/office/drawing/2014/main" id="{7923E754-5D5B-4582-87B0-53DEE20AAF9F}"/>
                  </a:ext>
                </a:extLst>
              </p:cNvPr>
              <p:cNvGrpSpPr/>
              <p:nvPr/>
            </p:nvGrpSpPr>
            <p:grpSpPr>
              <a:xfrm>
                <a:off x="9468355" y="511969"/>
                <a:ext cx="435264" cy="261937"/>
                <a:chOff x="9468355" y="509588"/>
                <a:chExt cx="435264" cy="261937"/>
              </a:xfrm>
            </p:grpSpPr>
            <p:sp>
              <p:nvSpPr>
                <p:cNvPr id="143" name="Rectangle 142">
                  <a:extLst>
                    <a:ext uri="{FF2B5EF4-FFF2-40B4-BE49-F238E27FC236}">
                      <a16:creationId xmlns:a16="http://schemas.microsoft.com/office/drawing/2014/main" id="{A8F76C44-6E3B-4336-BAC0-4F20B5BCFCCF}"/>
                    </a:ext>
                  </a:extLst>
                </p:cNvPr>
                <p:cNvSpPr/>
                <p:nvPr/>
              </p:nvSpPr>
              <p:spPr bwMode="auto">
                <a:xfrm>
                  <a:off x="9468355" y="509588"/>
                  <a:ext cx="435264" cy="261937"/>
                </a:xfrm>
                <a:prstGeom prst="rect">
                  <a:avLst/>
                </a:prstGeom>
                <a:solidFill>
                  <a:srgbClr val="C1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4" name="Group 143">
                  <a:extLst>
                    <a:ext uri="{FF2B5EF4-FFF2-40B4-BE49-F238E27FC236}">
                      <a16:creationId xmlns:a16="http://schemas.microsoft.com/office/drawing/2014/main" id="{6EC7D874-93C5-4BF7-8846-4471CDD43F76}"/>
                    </a:ext>
                  </a:extLst>
                </p:cNvPr>
                <p:cNvGrpSpPr/>
                <p:nvPr/>
              </p:nvGrpSpPr>
              <p:grpSpPr>
                <a:xfrm>
                  <a:off x="9512805" y="597693"/>
                  <a:ext cx="174625" cy="139700"/>
                  <a:chOff x="8921568" y="690563"/>
                  <a:chExt cx="174625" cy="139700"/>
                </a:xfrm>
              </p:grpSpPr>
              <p:sp>
                <p:nvSpPr>
                  <p:cNvPr id="145" name="Freeform 25">
                    <a:extLst>
                      <a:ext uri="{FF2B5EF4-FFF2-40B4-BE49-F238E27FC236}">
                        <a16:creationId xmlns:a16="http://schemas.microsoft.com/office/drawing/2014/main" id="{AFCEC2FA-FFA4-44DB-ADC5-70B09F354D09}"/>
                      </a:ext>
                    </a:extLst>
                  </p:cNvPr>
                  <p:cNvSpPr>
                    <a:spLocks/>
                  </p:cNvSpPr>
                  <p:nvPr/>
                </p:nvSpPr>
                <p:spPr bwMode="auto">
                  <a:xfrm>
                    <a:off x="8921568" y="720725"/>
                    <a:ext cx="41275" cy="109537"/>
                  </a:xfrm>
                  <a:custGeom>
                    <a:avLst/>
                    <a:gdLst>
                      <a:gd name="T0" fmla="*/ 26 w 26"/>
                      <a:gd name="T1" fmla="*/ 0 h 67"/>
                      <a:gd name="T2" fmla="*/ 26 w 26"/>
                      <a:gd name="T3" fmla="*/ 0 h 67"/>
                      <a:gd name="T4" fmla="*/ 0 w 26"/>
                      <a:gd name="T5" fmla="*/ 0 h 67"/>
                      <a:gd name="T6" fmla="*/ 0 w 26"/>
                      <a:gd name="T7" fmla="*/ 67 h 67"/>
                      <a:gd name="T8" fmla="*/ 26 w 26"/>
                      <a:gd name="T9" fmla="*/ 67 h 67"/>
                      <a:gd name="T10" fmla="*/ 26 w 26"/>
                      <a:gd name="T11" fmla="*/ 0 h 67"/>
                    </a:gdLst>
                    <a:ahLst/>
                    <a:cxnLst>
                      <a:cxn ang="0">
                        <a:pos x="T0" y="T1"/>
                      </a:cxn>
                      <a:cxn ang="0">
                        <a:pos x="T2" y="T3"/>
                      </a:cxn>
                      <a:cxn ang="0">
                        <a:pos x="T4" y="T5"/>
                      </a:cxn>
                      <a:cxn ang="0">
                        <a:pos x="T6" y="T7"/>
                      </a:cxn>
                      <a:cxn ang="0">
                        <a:pos x="T8" y="T9"/>
                      </a:cxn>
                      <a:cxn ang="0">
                        <a:pos x="T10" y="T11"/>
                      </a:cxn>
                    </a:cxnLst>
                    <a:rect l="0" t="0" r="r" b="b"/>
                    <a:pathLst>
                      <a:path w="26" h="67">
                        <a:moveTo>
                          <a:pt x="26" y="0"/>
                        </a:moveTo>
                        <a:lnTo>
                          <a:pt x="26" y="0"/>
                        </a:lnTo>
                        <a:lnTo>
                          <a:pt x="0" y="0"/>
                        </a:lnTo>
                        <a:lnTo>
                          <a:pt x="0" y="67"/>
                        </a:lnTo>
                        <a:lnTo>
                          <a:pt x="26" y="67"/>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6" name="Freeform 26">
                    <a:extLst>
                      <a:ext uri="{FF2B5EF4-FFF2-40B4-BE49-F238E27FC236}">
                        <a16:creationId xmlns:a16="http://schemas.microsoft.com/office/drawing/2014/main" id="{4CD6F11D-D889-4043-A059-D6A0408FF0F9}"/>
                      </a:ext>
                    </a:extLst>
                  </p:cNvPr>
                  <p:cNvSpPr>
                    <a:spLocks/>
                  </p:cNvSpPr>
                  <p:nvPr/>
                </p:nvSpPr>
                <p:spPr bwMode="auto">
                  <a:xfrm>
                    <a:off x="8986655" y="762000"/>
                    <a:ext cx="42863" cy="68262"/>
                  </a:xfrm>
                  <a:custGeom>
                    <a:avLst/>
                    <a:gdLst>
                      <a:gd name="T0" fmla="*/ 26 w 26"/>
                      <a:gd name="T1" fmla="*/ 0 h 42"/>
                      <a:gd name="T2" fmla="*/ 26 w 26"/>
                      <a:gd name="T3" fmla="*/ 0 h 42"/>
                      <a:gd name="T4" fmla="*/ 0 w 26"/>
                      <a:gd name="T5" fmla="*/ 0 h 42"/>
                      <a:gd name="T6" fmla="*/ 0 w 26"/>
                      <a:gd name="T7" fmla="*/ 42 h 42"/>
                      <a:gd name="T8" fmla="*/ 26 w 26"/>
                      <a:gd name="T9" fmla="*/ 42 h 42"/>
                      <a:gd name="T10" fmla="*/ 26 w 26"/>
                      <a:gd name="T11" fmla="*/ 0 h 42"/>
                    </a:gdLst>
                    <a:ahLst/>
                    <a:cxnLst>
                      <a:cxn ang="0">
                        <a:pos x="T0" y="T1"/>
                      </a:cxn>
                      <a:cxn ang="0">
                        <a:pos x="T2" y="T3"/>
                      </a:cxn>
                      <a:cxn ang="0">
                        <a:pos x="T4" y="T5"/>
                      </a:cxn>
                      <a:cxn ang="0">
                        <a:pos x="T6" y="T7"/>
                      </a:cxn>
                      <a:cxn ang="0">
                        <a:pos x="T8" y="T9"/>
                      </a:cxn>
                      <a:cxn ang="0">
                        <a:pos x="T10" y="T11"/>
                      </a:cxn>
                    </a:cxnLst>
                    <a:rect l="0" t="0" r="r" b="b"/>
                    <a:pathLst>
                      <a:path w="26" h="42">
                        <a:moveTo>
                          <a:pt x="26" y="0"/>
                        </a:moveTo>
                        <a:lnTo>
                          <a:pt x="26" y="0"/>
                        </a:lnTo>
                        <a:lnTo>
                          <a:pt x="0" y="0"/>
                        </a:lnTo>
                        <a:lnTo>
                          <a:pt x="0" y="42"/>
                        </a:lnTo>
                        <a:lnTo>
                          <a:pt x="26" y="42"/>
                        </a:lnTo>
                        <a:lnTo>
                          <a:pt x="2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7" name="Freeform 27">
                    <a:extLst>
                      <a:ext uri="{FF2B5EF4-FFF2-40B4-BE49-F238E27FC236}">
                        <a16:creationId xmlns:a16="http://schemas.microsoft.com/office/drawing/2014/main" id="{0A39704B-E1A8-4DED-BD9E-7023E0CEF704}"/>
                      </a:ext>
                    </a:extLst>
                  </p:cNvPr>
                  <p:cNvSpPr>
                    <a:spLocks/>
                  </p:cNvSpPr>
                  <p:nvPr/>
                </p:nvSpPr>
                <p:spPr bwMode="auto">
                  <a:xfrm>
                    <a:off x="9051743" y="690563"/>
                    <a:ext cx="44450" cy="139700"/>
                  </a:xfrm>
                  <a:custGeom>
                    <a:avLst/>
                    <a:gdLst>
                      <a:gd name="T0" fmla="*/ 27 w 27"/>
                      <a:gd name="T1" fmla="*/ 0 h 85"/>
                      <a:gd name="T2" fmla="*/ 27 w 27"/>
                      <a:gd name="T3" fmla="*/ 0 h 85"/>
                      <a:gd name="T4" fmla="*/ 0 w 27"/>
                      <a:gd name="T5" fmla="*/ 0 h 85"/>
                      <a:gd name="T6" fmla="*/ 0 w 27"/>
                      <a:gd name="T7" fmla="*/ 85 h 85"/>
                      <a:gd name="T8" fmla="*/ 27 w 27"/>
                      <a:gd name="T9" fmla="*/ 85 h 85"/>
                      <a:gd name="T10" fmla="*/ 27 w 27"/>
                      <a:gd name="T11" fmla="*/ 0 h 85"/>
                    </a:gdLst>
                    <a:ahLst/>
                    <a:cxnLst>
                      <a:cxn ang="0">
                        <a:pos x="T0" y="T1"/>
                      </a:cxn>
                      <a:cxn ang="0">
                        <a:pos x="T2" y="T3"/>
                      </a:cxn>
                      <a:cxn ang="0">
                        <a:pos x="T4" y="T5"/>
                      </a:cxn>
                      <a:cxn ang="0">
                        <a:pos x="T6" y="T7"/>
                      </a:cxn>
                      <a:cxn ang="0">
                        <a:pos x="T8" y="T9"/>
                      </a:cxn>
                      <a:cxn ang="0">
                        <a:pos x="T10" y="T11"/>
                      </a:cxn>
                    </a:cxnLst>
                    <a:rect l="0" t="0" r="r" b="b"/>
                    <a:pathLst>
                      <a:path w="27" h="85">
                        <a:moveTo>
                          <a:pt x="27" y="0"/>
                        </a:moveTo>
                        <a:lnTo>
                          <a:pt x="27" y="0"/>
                        </a:lnTo>
                        <a:lnTo>
                          <a:pt x="0" y="0"/>
                        </a:lnTo>
                        <a:lnTo>
                          <a:pt x="0" y="85"/>
                        </a:lnTo>
                        <a:lnTo>
                          <a:pt x="27" y="85"/>
                        </a:lnTo>
                        <a:lnTo>
                          <a:pt x="27" y="0"/>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nvGrpSpPr>
              <p:cNvPr id="135" name="Group 134">
                <a:extLst>
                  <a:ext uri="{FF2B5EF4-FFF2-40B4-BE49-F238E27FC236}">
                    <a16:creationId xmlns:a16="http://schemas.microsoft.com/office/drawing/2014/main" id="{41FC4388-BCF1-4DEC-84F1-1DFCE368FE43}"/>
                  </a:ext>
                </a:extLst>
              </p:cNvPr>
              <p:cNvGrpSpPr/>
              <p:nvPr/>
            </p:nvGrpSpPr>
            <p:grpSpPr>
              <a:xfrm>
                <a:off x="9720010" y="395057"/>
                <a:ext cx="321722" cy="351067"/>
                <a:chOff x="9766529" y="358433"/>
                <a:chExt cx="376382" cy="410713"/>
              </a:xfrm>
            </p:grpSpPr>
            <p:sp>
              <p:nvSpPr>
                <p:cNvPr id="136" name="Rectangle 135">
                  <a:extLst>
                    <a:ext uri="{FF2B5EF4-FFF2-40B4-BE49-F238E27FC236}">
                      <a16:creationId xmlns:a16="http://schemas.microsoft.com/office/drawing/2014/main" id="{8F3E15D0-58DF-489E-9985-AF1B6EAEF479}"/>
                    </a:ext>
                  </a:extLst>
                </p:cNvPr>
                <p:cNvSpPr/>
                <p:nvPr/>
              </p:nvSpPr>
              <p:spPr bwMode="auto">
                <a:xfrm>
                  <a:off x="9766529" y="358433"/>
                  <a:ext cx="376382" cy="41071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37" name="Group 8">
                  <a:extLst>
                    <a:ext uri="{FF2B5EF4-FFF2-40B4-BE49-F238E27FC236}">
                      <a16:creationId xmlns:a16="http://schemas.microsoft.com/office/drawing/2014/main" id="{50A78A80-4FAE-4CAC-84C5-BEF33ADBAAAD}"/>
                    </a:ext>
                  </a:extLst>
                </p:cNvPr>
                <p:cNvGrpSpPr>
                  <a:grpSpLocks noChangeAspect="1"/>
                </p:cNvGrpSpPr>
                <p:nvPr/>
              </p:nvGrpSpPr>
              <p:grpSpPr bwMode="auto">
                <a:xfrm>
                  <a:off x="9804328" y="374456"/>
                  <a:ext cx="317500" cy="361951"/>
                  <a:chOff x="6212" y="212"/>
                  <a:chExt cx="200" cy="228"/>
                </a:xfrm>
              </p:grpSpPr>
              <p:sp>
                <p:nvSpPr>
                  <p:cNvPr id="138" name="Freeform 9">
                    <a:extLst>
                      <a:ext uri="{FF2B5EF4-FFF2-40B4-BE49-F238E27FC236}">
                        <a16:creationId xmlns:a16="http://schemas.microsoft.com/office/drawing/2014/main" id="{FFC4BBFC-656C-4C3D-A140-E0C81B1F16D3}"/>
                      </a:ext>
                    </a:extLst>
                  </p:cNvPr>
                  <p:cNvSpPr>
                    <a:spLocks/>
                  </p:cNvSpPr>
                  <p:nvPr/>
                </p:nvSpPr>
                <p:spPr bwMode="auto">
                  <a:xfrm>
                    <a:off x="6326" y="354"/>
                    <a:ext cx="43" cy="43"/>
                  </a:xfrm>
                  <a:custGeom>
                    <a:avLst/>
                    <a:gdLst>
                      <a:gd name="T0" fmla="*/ 80 w 80"/>
                      <a:gd name="T1" fmla="*/ 0 h 80"/>
                      <a:gd name="T2" fmla="*/ 80 w 80"/>
                      <a:gd name="T3" fmla="*/ 0 h 80"/>
                      <a:gd name="T4" fmla="*/ 0 w 80"/>
                      <a:gd name="T5" fmla="*/ 0 h 80"/>
                      <a:gd name="T6" fmla="*/ 0 w 80"/>
                      <a:gd name="T7" fmla="*/ 80 h 80"/>
                      <a:gd name="T8" fmla="*/ 80 w 80"/>
                      <a:gd name="T9" fmla="*/ 80 h 80"/>
                      <a:gd name="T10" fmla="*/ 80 w 80"/>
                      <a:gd name="T11" fmla="*/ 0 h 80"/>
                    </a:gdLst>
                    <a:ahLst/>
                    <a:cxnLst>
                      <a:cxn ang="0">
                        <a:pos x="T0" y="T1"/>
                      </a:cxn>
                      <a:cxn ang="0">
                        <a:pos x="T2" y="T3"/>
                      </a:cxn>
                      <a:cxn ang="0">
                        <a:pos x="T4" y="T5"/>
                      </a:cxn>
                      <a:cxn ang="0">
                        <a:pos x="T6" y="T7"/>
                      </a:cxn>
                      <a:cxn ang="0">
                        <a:pos x="T8" y="T9"/>
                      </a:cxn>
                      <a:cxn ang="0">
                        <a:pos x="T10" y="T11"/>
                      </a:cxn>
                    </a:cxnLst>
                    <a:rect l="0" t="0" r="r" b="b"/>
                    <a:pathLst>
                      <a:path w="80" h="80">
                        <a:moveTo>
                          <a:pt x="80" y="0"/>
                        </a:moveTo>
                        <a:lnTo>
                          <a:pt x="80" y="0"/>
                        </a:lnTo>
                        <a:lnTo>
                          <a:pt x="0" y="0"/>
                        </a:lnTo>
                        <a:lnTo>
                          <a:pt x="0" y="80"/>
                        </a:lnTo>
                        <a:lnTo>
                          <a:pt x="80" y="80"/>
                        </a:lnTo>
                        <a:lnTo>
                          <a:pt x="8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39" name="Freeform 10">
                    <a:extLst>
                      <a:ext uri="{FF2B5EF4-FFF2-40B4-BE49-F238E27FC236}">
                        <a16:creationId xmlns:a16="http://schemas.microsoft.com/office/drawing/2014/main" id="{8D3E99AC-0C21-4212-9E47-0202CE7F800D}"/>
                      </a:ext>
                    </a:extLst>
                  </p:cNvPr>
                  <p:cNvSpPr>
                    <a:spLocks noEditPoints="1"/>
                  </p:cNvSpPr>
                  <p:nvPr/>
                </p:nvSpPr>
                <p:spPr bwMode="auto">
                  <a:xfrm>
                    <a:off x="6212" y="212"/>
                    <a:ext cx="200" cy="228"/>
                  </a:xfrm>
                  <a:custGeom>
                    <a:avLst/>
                    <a:gdLst>
                      <a:gd name="T0" fmla="*/ 0 w 373"/>
                      <a:gd name="T1" fmla="*/ 425 h 425"/>
                      <a:gd name="T2" fmla="*/ 0 w 373"/>
                      <a:gd name="T3" fmla="*/ 425 h 425"/>
                      <a:gd name="T4" fmla="*/ 373 w 373"/>
                      <a:gd name="T5" fmla="*/ 425 h 425"/>
                      <a:gd name="T6" fmla="*/ 373 w 373"/>
                      <a:gd name="T7" fmla="*/ 0 h 425"/>
                      <a:gd name="T8" fmla="*/ 0 w 373"/>
                      <a:gd name="T9" fmla="*/ 0 h 425"/>
                      <a:gd name="T10" fmla="*/ 0 w 373"/>
                      <a:gd name="T11" fmla="*/ 425 h 425"/>
                      <a:gd name="T12" fmla="*/ 54 w 373"/>
                      <a:gd name="T13" fmla="*/ 52 h 425"/>
                      <a:gd name="T14" fmla="*/ 54 w 373"/>
                      <a:gd name="T15" fmla="*/ 52 h 425"/>
                      <a:gd name="T16" fmla="*/ 320 w 373"/>
                      <a:gd name="T17" fmla="*/ 52 h 425"/>
                      <a:gd name="T18" fmla="*/ 320 w 373"/>
                      <a:gd name="T19" fmla="*/ 79 h 425"/>
                      <a:gd name="T20" fmla="*/ 54 w 373"/>
                      <a:gd name="T21" fmla="*/ 79 h 425"/>
                      <a:gd name="T22" fmla="*/ 54 w 373"/>
                      <a:gd name="T23" fmla="*/ 52 h 425"/>
                      <a:gd name="T24" fmla="*/ 54 w 373"/>
                      <a:gd name="T25" fmla="*/ 104 h 425"/>
                      <a:gd name="T26" fmla="*/ 54 w 373"/>
                      <a:gd name="T27" fmla="*/ 104 h 425"/>
                      <a:gd name="T28" fmla="*/ 320 w 373"/>
                      <a:gd name="T29" fmla="*/ 104 h 425"/>
                      <a:gd name="T30" fmla="*/ 320 w 373"/>
                      <a:gd name="T31" fmla="*/ 131 h 425"/>
                      <a:gd name="T32" fmla="*/ 54 w 373"/>
                      <a:gd name="T33" fmla="*/ 131 h 425"/>
                      <a:gd name="T34" fmla="*/ 54 w 373"/>
                      <a:gd name="T35" fmla="*/ 104 h 425"/>
                      <a:gd name="T36" fmla="*/ 54 w 373"/>
                      <a:gd name="T37" fmla="*/ 163 h 425"/>
                      <a:gd name="T38" fmla="*/ 54 w 373"/>
                      <a:gd name="T39" fmla="*/ 163 h 425"/>
                      <a:gd name="T40" fmla="*/ 320 w 373"/>
                      <a:gd name="T41" fmla="*/ 163 h 425"/>
                      <a:gd name="T42" fmla="*/ 320 w 373"/>
                      <a:gd name="T43" fmla="*/ 189 h 425"/>
                      <a:gd name="T44" fmla="*/ 54 w 373"/>
                      <a:gd name="T45" fmla="*/ 189 h 425"/>
                      <a:gd name="T46" fmla="*/ 54 w 373"/>
                      <a:gd name="T47" fmla="*/ 163 h 425"/>
                      <a:gd name="T48" fmla="*/ 187 w 373"/>
                      <a:gd name="T49" fmla="*/ 238 h 425"/>
                      <a:gd name="T50" fmla="*/ 187 w 373"/>
                      <a:gd name="T51" fmla="*/ 238 h 425"/>
                      <a:gd name="T52" fmla="*/ 320 w 373"/>
                      <a:gd name="T53" fmla="*/ 238 h 425"/>
                      <a:gd name="T54" fmla="*/ 320 w 373"/>
                      <a:gd name="T55" fmla="*/ 371 h 425"/>
                      <a:gd name="T56" fmla="*/ 187 w 373"/>
                      <a:gd name="T57" fmla="*/ 371 h 425"/>
                      <a:gd name="T58" fmla="*/ 187 w 373"/>
                      <a:gd name="T59" fmla="*/ 238 h 425"/>
                      <a:gd name="T60" fmla="*/ 54 w 373"/>
                      <a:gd name="T61" fmla="*/ 238 h 425"/>
                      <a:gd name="T62" fmla="*/ 54 w 373"/>
                      <a:gd name="T63" fmla="*/ 238 h 425"/>
                      <a:gd name="T64" fmla="*/ 160 w 373"/>
                      <a:gd name="T65" fmla="*/ 238 h 425"/>
                      <a:gd name="T66" fmla="*/ 160 w 373"/>
                      <a:gd name="T67" fmla="*/ 265 h 425"/>
                      <a:gd name="T68" fmla="*/ 54 w 373"/>
                      <a:gd name="T69" fmla="*/ 265 h 425"/>
                      <a:gd name="T70" fmla="*/ 54 w 373"/>
                      <a:gd name="T71" fmla="*/ 238 h 425"/>
                      <a:gd name="T72" fmla="*/ 54 w 373"/>
                      <a:gd name="T73" fmla="*/ 291 h 425"/>
                      <a:gd name="T74" fmla="*/ 54 w 373"/>
                      <a:gd name="T75" fmla="*/ 291 h 425"/>
                      <a:gd name="T76" fmla="*/ 160 w 373"/>
                      <a:gd name="T77" fmla="*/ 291 h 425"/>
                      <a:gd name="T78" fmla="*/ 160 w 373"/>
                      <a:gd name="T79" fmla="*/ 318 h 425"/>
                      <a:gd name="T80" fmla="*/ 54 w 373"/>
                      <a:gd name="T81" fmla="*/ 318 h 425"/>
                      <a:gd name="T82" fmla="*/ 54 w 373"/>
                      <a:gd name="T83" fmla="*/ 291 h 425"/>
                      <a:gd name="T84" fmla="*/ 54 w 373"/>
                      <a:gd name="T85" fmla="*/ 345 h 425"/>
                      <a:gd name="T86" fmla="*/ 54 w 373"/>
                      <a:gd name="T87" fmla="*/ 345 h 425"/>
                      <a:gd name="T88" fmla="*/ 160 w 373"/>
                      <a:gd name="T89" fmla="*/ 345 h 425"/>
                      <a:gd name="T90" fmla="*/ 160 w 373"/>
                      <a:gd name="T91" fmla="*/ 371 h 425"/>
                      <a:gd name="T92" fmla="*/ 54 w 373"/>
                      <a:gd name="T93" fmla="*/ 371 h 425"/>
                      <a:gd name="T94" fmla="*/ 54 w 373"/>
                      <a:gd name="T95" fmla="*/ 34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3" h="425">
                        <a:moveTo>
                          <a:pt x="0" y="425"/>
                        </a:moveTo>
                        <a:lnTo>
                          <a:pt x="0" y="425"/>
                        </a:lnTo>
                        <a:lnTo>
                          <a:pt x="373" y="425"/>
                        </a:lnTo>
                        <a:lnTo>
                          <a:pt x="373" y="0"/>
                        </a:lnTo>
                        <a:lnTo>
                          <a:pt x="0" y="0"/>
                        </a:lnTo>
                        <a:lnTo>
                          <a:pt x="0" y="425"/>
                        </a:lnTo>
                        <a:close/>
                        <a:moveTo>
                          <a:pt x="54" y="52"/>
                        </a:moveTo>
                        <a:lnTo>
                          <a:pt x="54" y="52"/>
                        </a:lnTo>
                        <a:lnTo>
                          <a:pt x="320" y="52"/>
                        </a:lnTo>
                        <a:lnTo>
                          <a:pt x="320" y="79"/>
                        </a:lnTo>
                        <a:lnTo>
                          <a:pt x="54" y="79"/>
                        </a:lnTo>
                        <a:lnTo>
                          <a:pt x="54" y="52"/>
                        </a:lnTo>
                        <a:close/>
                        <a:moveTo>
                          <a:pt x="54" y="104"/>
                        </a:moveTo>
                        <a:lnTo>
                          <a:pt x="54" y="104"/>
                        </a:lnTo>
                        <a:lnTo>
                          <a:pt x="320" y="104"/>
                        </a:lnTo>
                        <a:lnTo>
                          <a:pt x="320" y="131"/>
                        </a:lnTo>
                        <a:lnTo>
                          <a:pt x="54" y="131"/>
                        </a:lnTo>
                        <a:lnTo>
                          <a:pt x="54" y="104"/>
                        </a:lnTo>
                        <a:close/>
                        <a:moveTo>
                          <a:pt x="54" y="163"/>
                        </a:moveTo>
                        <a:lnTo>
                          <a:pt x="54" y="163"/>
                        </a:lnTo>
                        <a:lnTo>
                          <a:pt x="320" y="163"/>
                        </a:lnTo>
                        <a:lnTo>
                          <a:pt x="320" y="189"/>
                        </a:lnTo>
                        <a:lnTo>
                          <a:pt x="54" y="189"/>
                        </a:lnTo>
                        <a:lnTo>
                          <a:pt x="54" y="163"/>
                        </a:lnTo>
                        <a:close/>
                        <a:moveTo>
                          <a:pt x="187" y="238"/>
                        </a:moveTo>
                        <a:lnTo>
                          <a:pt x="187" y="238"/>
                        </a:lnTo>
                        <a:lnTo>
                          <a:pt x="320" y="238"/>
                        </a:lnTo>
                        <a:lnTo>
                          <a:pt x="320" y="371"/>
                        </a:lnTo>
                        <a:lnTo>
                          <a:pt x="187" y="371"/>
                        </a:lnTo>
                        <a:lnTo>
                          <a:pt x="187" y="238"/>
                        </a:lnTo>
                        <a:close/>
                        <a:moveTo>
                          <a:pt x="54" y="238"/>
                        </a:moveTo>
                        <a:lnTo>
                          <a:pt x="54" y="238"/>
                        </a:lnTo>
                        <a:lnTo>
                          <a:pt x="160" y="238"/>
                        </a:lnTo>
                        <a:lnTo>
                          <a:pt x="160" y="265"/>
                        </a:lnTo>
                        <a:lnTo>
                          <a:pt x="54" y="265"/>
                        </a:lnTo>
                        <a:lnTo>
                          <a:pt x="54" y="238"/>
                        </a:lnTo>
                        <a:close/>
                        <a:moveTo>
                          <a:pt x="54" y="291"/>
                        </a:moveTo>
                        <a:lnTo>
                          <a:pt x="54" y="291"/>
                        </a:lnTo>
                        <a:lnTo>
                          <a:pt x="160" y="291"/>
                        </a:lnTo>
                        <a:lnTo>
                          <a:pt x="160" y="318"/>
                        </a:lnTo>
                        <a:lnTo>
                          <a:pt x="54" y="318"/>
                        </a:lnTo>
                        <a:lnTo>
                          <a:pt x="54" y="291"/>
                        </a:lnTo>
                        <a:close/>
                        <a:moveTo>
                          <a:pt x="54" y="345"/>
                        </a:moveTo>
                        <a:lnTo>
                          <a:pt x="54" y="345"/>
                        </a:lnTo>
                        <a:lnTo>
                          <a:pt x="160" y="345"/>
                        </a:lnTo>
                        <a:lnTo>
                          <a:pt x="160" y="371"/>
                        </a:lnTo>
                        <a:lnTo>
                          <a:pt x="54" y="371"/>
                        </a:lnTo>
                        <a:lnTo>
                          <a:pt x="54" y="345"/>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0" name="Freeform 11">
                    <a:extLst>
                      <a:ext uri="{FF2B5EF4-FFF2-40B4-BE49-F238E27FC236}">
                        <a16:creationId xmlns:a16="http://schemas.microsoft.com/office/drawing/2014/main" id="{360C852A-6A2B-4015-AF00-67E03A14A4CE}"/>
                      </a:ext>
                    </a:extLst>
                  </p:cNvPr>
                  <p:cNvSpPr>
                    <a:spLocks/>
                  </p:cNvSpPr>
                  <p:nvPr/>
                </p:nvSpPr>
                <p:spPr bwMode="auto">
                  <a:xfrm>
                    <a:off x="6241" y="339"/>
                    <a:ext cx="57" cy="15"/>
                  </a:xfrm>
                  <a:custGeom>
                    <a:avLst/>
                    <a:gdLst>
                      <a:gd name="T0" fmla="*/ 0 w 106"/>
                      <a:gd name="T1" fmla="*/ 27 h 27"/>
                      <a:gd name="T2" fmla="*/ 0 w 106"/>
                      <a:gd name="T3" fmla="*/ 27 h 27"/>
                      <a:gd name="T4" fmla="*/ 106 w 106"/>
                      <a:gd name="T5" fmla="*/ 27 h 27"/>
                      <a:gd name="T6" fmla="*/ 106 w 106"/>
                      <a:gd name="T7" fmla="*/ 0 h 27"/>
                      <a:gd name="T8" fmla="*/ 0 w 106"/>
                      <a:gd name="T9" fmla="*/ 0 h 27"/>
                      <a:gd name="T10" fmla="*/ 0 w 106"/>
                      <a:gd name="T11" fmla="*/ 27 h 27"/>
                    </a:gdLst>
                    <a:ahLst/>
                    <a:cxnLst>
                      <a:cxn ang="0">
                        <a:pos x="T0" y="T1"/>
                      </a:cxn>
                      <a:cxn ang="0">
                        <a:pos x="T2" y="T3"/>
                      </a:cxn>
                      <a:cxn ang="0">
                        <a:pos x="T4" y="T5"/>
                      </a:cxn>
                      <a:cxn ang="0">
                        <a:pos x="T6" y="T7"/>
                      </a:cxn>
                      <a:cxn ang="0">
                        <a:pos x="T8" y="T9"/>
                      </a:cxn>
                      <a:cxn ang="0">
                        <a:pos x="T10" y="T11"/>
                      </a:cxn>
                    </a:cxnLst>
                    <a:rect l="0" t="0" r="r" b="b"/>
                    <a:pathLst>
                      <a:path w="106" h="27">
                        <a:moveTo>
                          <a:pt x="0" y="27"/>
                        </a:moveTo>
                        <a:lnTo>
                          <a:pt x="0" y="27"/>
                        </a:lnTo>
                        <a:lnTo>
                          <a:pt x="106" y="27"/>
                        </a:lnTo>
                        <a:lnTo>
                          <a:pt x="106" y="0"/>
                        </a:lnTo>
                        <a:lnTo>
                          <a:pt x="0" y="0"/>
                        </a:lnTo>
                        <a:lnTo>
                          <a:pt x="0" y="27"/>
                        </a:ln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1" name="Freeform 12">
                    <a:extLst>
                      <a:ext uri="{FF2B5EF4-FFF2-40B4-BE49-F238E27FC236}">
                        <a16:creationId xmlns:a16="http://schemas.microsoft.com/office/drawing/2014/main" id="{2A2DEB1E-238D-4128-B065-FDD33FD38E19}"/>
                      </a:ext>
                    </a:extLst>
                  </p:cNvPr>
                  <p:cNvSpPr>
                    <a:spLocks/>
                  </p:cNvSpPr>
                  <p:nvPr/>
                </p:nvSpPr>
                <p:spPr bwMode="auto">
                  <a:xfrm>
                    <a:off x="6241" y="240"/>
                    <a:ext cx="142" cy="14"/>
                  </a:xfrm>
                  <a:custGeom>
                    <a:avLst/>
                    <a:gdLst>
                      <a:gd name="T0" fmla="*/ 266 w 266"/>
                      <a:gd name="T1" fmla="*/ 0 h 27"/>
                      <a:gd name="T2" fmla="*/ 266 w 266"/>
                      <a:gd name="T3" fmla="*/ 0 h 27"/>
                      <a:gd name="T4" fmla="*/ 0 w 266"/>
                      <a:gd name="T5" fmla="*/ 0 h 27"/>
                      <a:gd name="T6" fmla="*/ 0 w 266"/>
                      <a:gd name="T7" fmla="*/ 27 h 27"/>
                      <a:gd name="T8" fmla="*/ 266 w 266"/>
                      <a:gd name="T9" fmla="*/ 27 h 27"/>
                      <a:gd name="T10" fmla="*/ 266 w 266"/>
                      <a:gd name="T11" fmla="*/ 0 h 27"/>
                    </a:gdLst>
                    <a:ahLst/>
                    <a:cxnLst>
                      <a:cxn ang="0">
                        <a:pos x="T0" y="T1"/>
                      </a:cxn>
                      <a:cxn ang="0">
                        <a:pos x="T2" y="T3"/>
                      </a:cxn>
                      <a:cxn ang="0">
                        <a:pos x="T4" y="T5"/>
                      </a:cxn>
                      <a:cxn ang="0">
                        <a:pos x="T6" y="T7"/>
                      </a:cxn>
                      <a:cxn ang="0">
                        <a:pos x="T8" y="T9"/>
                      </a:cxn>
                      <a:cxn ang="0">
                        <a:pos x="T10" y="T11"/>
                      </a:cxn>
                    </a:cxnLst>
                    <a:rect l="0" t="0" r="r" b="b"/>
                    <a:pathLst>
                      <a:path w="266" h="27">
                        <a:moveTo>
                          <a:pt x="266" y="0"/>
                        </a:moveTo>
                        <a:lnTo>
                          <a:pt x="266" y="0"/>
                        </a:lnTo>
                        <a:lnTo>
                          <a:pt x="0" y="0"/>
                        </a:lnTo>
                        <a:lnTo>
                          <a:pt x="0" y="27"/>
                        </a:lnTo>
                        <a:lnTo>
                          <a:pt x="266" y="27"/>
                        </a:lnTo>
                        <a:lnTo>
                          <a:pt x="26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42" name="Freeform 13">
                    <a:extLst>
                      <a:ext uri="{FF2B5EF4-FFF2-40B4-BE49-F238E27FC236}">
                        <a16:creationId xmlns:a16="http://schemas.microsoft.com/office/drawing/2014/main" id="{1E53AE93-FD0D-4AD3-AEB5-1E4D5B1625C6}"/>
                      </a:ext>
                    </a:extLst>
                  </p:cNvPr>
                  <p:cNvSpPr>
                    <a:spLocks noEditPoints="1"/>
                  </p:cNvSpPr>
                  <p:nvPr/>
                </p:nvSpPr>
                <p:spPr bwMode="auto">
                  <a:xfrm>
                    <a:off x="6312" y="339"/>
                    <a:ext cx="71" cy="72"/>
                  </a:xfrm>
                  <a:custGeom>
                    <a:avLst/>
                    <a:gdLst>
                      <a:gd name="T0" fmla="*/ 26 w 133"/>
                      <a:gd name="T1" fmla="*/ 27 h 133"/>
                      <a:gd name="T2" fmla="*/ 26 w 133"/>
                      <a:gd name="T3" fmla="*/ 27 h 133"/>
                      <a:gd name="T4" fmla="*/ 106 w 133"/>
                      <a:gd name="T5" fmla="*/ 27 h 133"/>
                      <a:gd name="T6" fmla="*/ 106 w 133"/>
                      <a:gd name="T7" fmla="*/ 107 h 133"/>
                      <a:gd name="T8" fmla="*/ 26 w 133"/>
                      <a:gd name="T9" fmla="*/ 107 h 133"/>
                      <a:gd name="T10" fmla="*/ 26 w 133"/>
                      <a:gd name="T11" fmla="*/ 27 h 133"/>
                      <a:gd name="T12" fmla="*/ 0 w 133"/>
                      <a:gd name="T13" fmla="*/ 133 h 133"/>
                      <a:gd name="T14" fmla="*/ 0 w 133"/>
                      <a:gd name="T15" fmla="*/ 133 h 133"/>
                      <a:gd name="T16" fmla="*/ 133 w 133"/>
                      <a:gd name="T17" fmla="*/ 133 h 133"/>
                      <a:gd name="T18" fmla="*/ 133 w 133"/>
                      <a:gd name="T19" fmla="*/ 0 h 133"/>
                      <a:gd name="T20" fmla="*/ 0 w 133"/>
                      <a:gd name="T21" fmla="*/ 0 h 133"/>
                      <a:gd name="T22" fmla="*/ 0 w 133"/>
                      <a:gd name="T23"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133">
                        <a:moveTo>
                          <a:pt x="26" y="27"/>
                        </a:moveTo>
                        <a:lnTo>
                          <a:pt x="26" y="27"/>
                        </a:lnTo>
                        <a:lnTo>
                          <a:pt x="106" y="27"/>
                        </a:lnTo>
                        <a:lnTo>
                          <a:pt x="106" y="107"/>
                        </a:lnTo>
                        <a:lnTo>
                          <a:pt x="26" y="107"/>
                        </a:lnTo>
                        <a:lnTo>
                          <a:pt x="26" y="27"/>
                        </a:lnTo>
                        <a:close/>
                        <a:moveTo>
                          <a:pt x="0" y="133"/>
                        </a:moveTo>
                        <a:lnTo>
                          <a:pt x="0" y="133"/>
                        </a:lnTo>
                        <a:lnTo>
                          <a:pt x="133" y="133"/>
                        </a:lnTo>
                        <a:lnTo>
                          <a:pt x="133" y="0"/>
                        </a:lnTo>
                        <a:lnTo>
                          <a:pt x="0" y="0"/>
                        </a:lnTo>
                        <a:lnTo>
                          <a:pt x="0" y="13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cxnSp>
          <p:nvCxnSpPr>
            <p:cNvPr id="148" name="Straight Connector 147">
              <a:extLst>
                <a:ext uri="{FF2B5EF4-FFF2-40B4-BE49-F238E27FC236}">
                  <a16:creationId xmlns:a16="http://schemas.microsoft.com/office/drawing/2014/main" id="{D65A5CCC-C899-4784-B00A-BEEDC4C3C7A6}"/>
                </a:ext>
              </a:extLst>
            </p:cNvPr>
            <p:cNvCxnSpPr>
              <a:cxnSpLocks/>
            </p:cNvCxnSpPr>
            <p:nvPr/>
          </p:nvCxnSpPr>
          <p:spPr>
            <a:xfrm>
              <a:off x="6791048"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F925AE5F-998D-4FB1-8861-347916A5CFFB}"/>
                </a:ext>
              </a:extLst>
            </p:cNvPr>
            <p:cNvSpPr txBox="1"/>
            <p:nvPr/>
          </p:nvSpPr>
          <p:spPr>
            <a:xfrm>
              <a:off x="2766716" y="5402071"/>
              <a:ext cx="105171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Connectors</a:t>
              </a:r>
            </a:p>
          </p:txBody>
        </p:sp>
        <p:sp>
          <p:nvSpPr>
            <p:cNvPr id="150" name="TextBox 149">
              <a:extLst>
                <a:ext uri="{FF2B5EF4-FFF2-40B4-BE49-F238E27FC236}">
                  <a16:creationId xmlns:a16="http://schemas.microsoft.com/office/drawing/2014/main" id="{03ED672A-DDD4-40D6-9427-23D59F2AD58E}"/>
                </a:ext>
              </a:extLst>
            </p:cNvPr>
            <p:cNvSpPr txBox="1"/>
            <p:nvPr/>
          </p:nvSpPr>
          <p:spPr>
            <a:xfrm>
              <a:off x="9861016" y="5294350"/>
              <a:ext cx="1540478"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data connect</a:t>
              </a:r>
            </a:p>
          </p:txBody>
        </p:sp>
        <p:sp>
          <p:nvSpPr>
            <p:cNvPr id="151" name="TextBox 150">
              <a:extLst>
                <a:ext uri="{FF2B5EF4-FFF2-40B4-BE49-F238E27FC236}">
                  <a16:creationId xmlns:a16="http://schemas.microsoft.com/office/drawing/2014/main" id="{2E3D88A8-0900-42B2-A0E3-240817670C95}"/>
                </a:ext>
              </a:extLst>
            </p:cNvPr>
            <p:cNvSpPr txBox="1"/>
            <p:nvPr/>
          </p:nvSpPr>
          <p:spPr>
            <a:xfrm>
              <a:off x="5680825" y="5294350"/>
              <a:ext cx="2267261"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Microsoft Graph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REST APIs and webhooks</a:t>
              </a:r>
            </a:p>
          </p:txBody>
        </p:sp>
        <p:grpSp>
          <p:nvGrpSpPr>
            <p:cNvPr id="152" name="Group 151">
              <a:extLst>
                <a:ext uri="{FF2B5EF4-FFF2-40B4-BE49-F238E27FC236}">
                  <a16:creationId xmlns:a16="http://schemas.microsoft.com/office/drawing/2014/main" id="{2BD3C3B3-482C-43FC-9CEA-D26D1B7A38C7}"/>
                </a:ext>
              </a:extLst>
            </p:cNvPr>
            <p:cNvGrpSpPr/>
            <p:nvPr/>
          </p:nvGrpSpPr>
          <p:grpSpPr>
            <a:xfrm>
              <a:off x="4954480" y="5276298"/>
              <a:ext cx="512476" cy="466990"/>
              <a:chOff x="5081869" y="3955592"/>
              <a:chExt cx="729574" cy="664821"/>
            </a:xfrm>
          </p:grpSpPr>
          <p:grpSp>
            <p:nvGrpSpPr>
              <p:cNvPr id="153" name="Group 152">
                <a:extLst>
                  <a:ext uri="{FF2B5EF4-FFF2-40B4-BE49-F238E27FC236}">
                    <a16:creationId xmlns:a16="http://schemas.microsoft.com/office/drawing/2014/main" id="{9017086C-90D0-40E7-BAE7-EA9BC3F0E75F}"/>
                  </a:ext>
                </a:extLst>
              </p:cNvPr>
              <p:cNvGrpSpPr/>
              <p:nvPr/>
            </p:nvGrpSpPr>
            <p:grpSpPr>
              <a:xfrm rot="8100000">
                <a:off x="5635810" y="4401411"/>
                <a:ext cx="75530" cy="166061"/>
                <a:chOff x="11254944" y="181522"/>
                <a:chExt cx="133855" cy="294296"/>
              </a:xfrm>
              <a:solidFill>
                <a:srgbClr val="0078D4"/>
              </a:solidFill>
            </p:grpSpPr>
            <p:sp>
              <p:nvSpPr>
                <p:cNvPr id="185" name="Oval 184">
                  <a:extLst>
                    <a:ext uri="{FF2B5EF4-FFF2-40B4-BE49-F238E27FC236}">
                      <a16:creationId xmlns:a16="http://schemas.microsoft.com/office/drawing/2014/main" id="{B8BB1765-BA64-410D-871E-58F169CDED09}"/>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a:extLst>
                    <a:ext uri="{FF2B5EF4-FFF2-40B4-BE49-F238E27FC236}">
                      <a16:creationId xmlns:a16="http://schemas.microsoft.com/office/drawing/2014/main" id="{0B3E2C84-19DE-4980-907D-52F014663BB3}"/>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4" name="Group 153">
                <a:extLst>
                  <a:ext uri="{FF2B5EF4-FFF2-40B4-BE49-F238E27FC236}">
                    <a16:creationId xmlns:a16="http://schemas.microsoft.com/office/drawing/2014/main" id="{08BFB3C6-C686-4DC3-A7B4-5A2ED3BDB16C}"/>
                  </a:ext>
                </a:extLst>
              </p:cNvPr>
              <p:cNvGrpSpPr/>
              <p:nvPr/>
            </p:nvGrpSpPr>
            <p:grpSpPr>
              <a:xfrm rot="13500000">
                <a:off x="5187951" y="4401411"/>
                <a:ext cx="75530" cy="166061"/>
                <a:chOff x="11254944" y="181522"/>
                <a:chExt cx="133855" cy="294296"/>
              </a:xfrm>
              <a:solidFill>
                <a:srgbClr val="0078D4"/>
              </a:solidFill>
            </p:grpSpPr>
            <p:sp>
              <p:nvSpPr>
                <p:cNvPr id="183" name="Oval 182">
                  <a:extLst>
                    <a:ext uri="{FF2B5EF4-FFF2-40B4-BE49-F238E27FC236}">
                      <a16:creationId xmlns:a16="http://schemas.microsoft.com/office/drawing/2014/main" id="{59CDD295-9050-4382-AA29-2C986BC86B50}"/>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Rectangle 183">
                  <a:extLst>
                    <a:ext uri="{FF2B5EF4-FFF2-40B4-BE49-F238E27FC236}">
                      <a16:creationId xmlns:a16="http://schemas.microsoft.com/office/drawing/2014/main" id="{79F28FCF-E3C3-4608-B53B-247A98BEF1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5" name="Group 154">
                <a:extLst>
                  <a:ext uri="{FF2B5EF4-FFF2-40B4-BE49-F238E27FC236}">
                    <a16:creationId xmlns:a16="http://schemas.microsoft.com/office/drawing/2014/main" id="{9C683585-3DFD-44BB-A56E-C85CF65E3D02}"/>
                  </a:ext>
                </a:extLst>
              </p:cNvPr>
              <p:cNvGrpSpPr/>
              <p:nvPr/>
            </p:nvGrpSpPr>
            <p:grpSpPr>
              <a:xfrm rot="2700000">
                <a:off x="5635810" y="4018394"/>
                <a:ext cx="75530" cy="166061"/>
                <a:chOff x="11254944" y="181522"/>
                <a:chExt cx="133855" cy="294296"/>
              </a:xfrm>
              <a:solidFill>
                <a:srgbClr val="0078D4"/>
              </a:solidFill>
            </p:grpSpPr>
            <p:sp>
              <p:nvSpPr>
                <p:cNvPr id="181" name="Oval 180">
                  <a:extLst>
                    <a:ext uri="{FF2B5EF4-FFF2-40B4-BE49-F238E27FC236}">
                      <a16:creationId xmlns:a16="http://schemas.microsoft.com/office/drawing/2014/main" id="{33C62089-6790-4EEC-9584-3AAE7CEE6CB8}"/>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2" name="Rectangle 181">
                  <a:extLst>
                    <a:ext uri="{FF2B5EF4-FFF2-40B4-BE49-F238E27FC236}">
                      <a16:creationId xmlns:a16="http://schemas.microsoft.com/office/drawing/2014/main" id="{BC67D278-0237-47AF-BE9E-7980EC36423B}"/>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6" name="Group 155">
                <a:extLst>
                  <a:ext uri="{FF2B5EF4-FFF2-40B4-BE49-F238E27FC236}">
                    <a16:creationId xmlns:a16="http://schemas.microsoft.com/office/drawing/2014/main" id="{58F33D71-1E42-473C-9F2B-5A755B86BB31}"/>
                  </a:ext>
                </a:extLst>
              </p:cNvPr>
              <p:cNvGrpSpPr/>
              <p:nvPr/>
            </p:nvGrpSpPr>
            <p:grpSpPr>
              <a:xfrm rot="18900000">
                <a:off x="5187951" y="4018394"/>
                <a:ext cx="75530" cy="166061"/>
                <a:chOff x="11254944" y="181522"/>
                <a:chExt cx="133855" cy="294296"/>
              </a:xfrm>
              <a:solidFill>
                <a:srgbClr val="0078D4"/>
              </a:solidFill>
            </p:grpSpPr>
            <p:sp>
              <p:nvSpPr>
                <p:cNvPr id="179" name="Oval 178">
                  <a:extLst>
                    <a:ext uri="{FF2B5EF4-FFF2-40B4-BE49-F238E27FC236}">
                      <a16:creationId xmlns:a16="http://schemas.microsoft.com/office/drawing/2014/main" id="{9399BDC3-3EE1-4350-B44C-AC6B5CBDF0A6}"/>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ectangle 179">
                  <a:extLst>
                    <a:ext uri="{FF2B5EF4-FFF2-40B4-BE49-F238E27FC236}">
                      <a16:creationId xmlns:a16="http://schemas.microsoft.com/office/drawing/2014/main" id="{1A8CC796-70F4-4B18-8B79-72B926FE18AD}"/>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7" name="Group 156">
                <a:extLst>
                  <a:ext uri="{FF2B5EF4-FFF2-40B4-BE49-F238E27FC236}">
                    <a16:creationId xmlns:a16="http://schemas.microsoft.com/office/drawing/2014/main" id="{B8043D2F-506F-4A7C-8FC4-EDB9CC3822DC}"/>
                  </a:ext>
                </a:extLst>
              </p:cNvPr>
              <p:cNvGrpSpPr/>
              <p:nvPr/>
            </p:nvGrpSpPr>
            <p:grpSpPr>
              <a:xfrm>
                <a:off x="5408985" y="3955592"/>
                <a:ext cx="75530" cy="166061"/>
                <a:chOff x="11254944" y="181522"/>
                <a:chExt cx="133855" cy="294296"/>
              </a:xfrm>
              <a:solidFill>
                <a:srgbClr val="0078D4"/>
              </a:solidFill>
            </p:grpSpPr>
            <p:sp>
              <p:nvSpPr>
                <p:cNvPr id="177" name="Oval 176">
                  <a:extLst>
                    <a:ext uri="{FF2B5EF4-FFF2-40B4-BE49-F238E27FC236}">
                      <a16:creationId xmlns:a16="http://schemas.microsoft.com/office/drawing/2014/main" id="{D345CFD2-0EE1-4E3A-8311-5A31B8E5602E}"/>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Rectangle 177">
                  <a:extLst>
                    <a:ext uri="{FF2B5EF4-FFF2-40B4-BE49-F238E27FC236}">
                      <a16:creationId xmlns:a16="http://schemas.microsoft.com/office/drawing/2014/main" id="{3D5F80A2-F132-4EB1-B5D2-B813756FD6A8}"/>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FC7658DE-3B31-4708-A2DB-0AC8F3E62FC6}"/>
                  </a:ext>
                </a:extLst>
              </p:cNvPr>
              <p:cNvGrpSpPr/>
              <p:nvPr/>
            </p:nvGrpSpPr>
            <p:grpSpPr>
              <a:xfrm rot="10800000">
                <a:off x="5408985" y="4454352"/>
                <a:ext cx="75530" cy="166061"/>
                <a:chOff x="11254944" y="181522"/>
                <a:chExt cx="133855" cy="294296"/>
              </a:xfrm>
              <a:solidFill>
                <a:srgbClr val="0078D4"/>
              </a:solidFill>
            </p:grpSpPr>
            <p:sp>
              <p:nvSpPr>
                <p:cNvPr id="175" name="Oval 174">
                  <a:extLst>
                    <a:ext uri="{FF2B5EF4-FFF2-40B4-BE49-F238E27FC236}">
                      <a16:creationId xmlns:a16="http://schemas.microsoft.com/office/drawing/2014/main" id="{28511217-95FE-4DD8-B30F-5E9F272658CA}"/>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6" name="Rectangle 175">
                  <a:extLst>
                    <a:ext uri="{FF2B5EF4-FFF2-40B4-BE49-F238E27FC236}">
                      <a16:creationId xmlns:a16="http://schemas.microsoft.com/office/drawing/2014/main" id="{36B822CF-C8DF-4417-86A5-D4E5849976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9" name="Group 158">
                <a:extLst>
                  <a:ext uri="{FF2B5EF4-FFF2-40B4-BE49-F238E27FC236}">
                    <a16:creationId xmlns:a16="http://schemas.microsoft.com/office/drawing/2014/main" id="{4FE90472-7352-42D3-9E8B-3728ED67D35B}"/>
                  </a:ext>
                </a:extLst>
              </p:cNvPr>
              <p:cNvGrpSpPr/>
              <p:nvPr/>
            </p:nvGrpSpPr>
            <p:grpSpPr>
              <a:xfrm rot="5400000">
                <a:off x="5690648" y="4204973"/>
                <a:ext cx="75530" cy="166061"/>
                <a:chOff x="11254944" y="181522"/>
                <a:chExt cx="133855" cy="294296"/>
              </a:xfrm>
              <a:solidFill>
                <a:srgbClr val="0078D4"/>
              </a:solidFill>
            </p:grpSpPr>
            <p:sp>
              <p:nvSpPr>
                <p:cNvPr id="173" name="Oval 172">
                  <a:extLst>
                    <a:ext uri="{FF2B5EF4-FFF2-40B4-BE49-F238E27FC236}">
                      <a16:creationId xmlns:a16="http://schemas.microsoft.com/office/drawing/2014/main" id="{E9BBFE82-6BE5-4519-A374-7F534406F641}"/>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4" name="Rectangle 173">
                  <a:extLst>
                    <a:ext uri="{FF2B5EF4-FFF2-40B4-BE49-F238E27FC236}">
                      <a16:creationId xmlns:a16="http://schemas.microsoft.com/office/drawing/2014/main" id="{EA89F6F4-862B-424E-B784-CC7C79AAF0F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0" name="Group 159">
                <a:extLst>
                  <a:ext uri="{FF2B5EF4-FFF2-40B4-BE49-F238E27FC236}">
                    <a16:creationId xmlns:a16="http://schemas.microsoft.com/office/drawing/2014/main" id="{4951C55D-CC95-4EFB-B985-6F545F7534A5}"/>
                  </a:ext>
                </a:extLst>
              </p:cNvPr>
              <p:cNvGrpSpPr/>
              <p:nvPr/>
            </p:nvGrpSpPr>
            <p:grpSpPr>
              <a:xfrm rot="16200000">
                <a:off x="5127135" y="4204972"/>
                <a:ext cx="75530" cy="166061"/>
                <a:chOff x="11254944" y="181522"/>
                <a:chExt cx="133855" cy="294296"/>
              </a:xfrm>
              <a:solidFill>
                <a:srgbClr val="0078D4"/>
              </a:solidFill>
            </p:grpSpPr>
            <p:sp>
              <p:nvSpPr>
                <p:cNvPr id="171" name="Oval 170">
                  <a:extLst>
                    <a:ext uri="{FF2B5EF4-FFF2-40B4-BE49-F238E27FC236}">
                      <a16:creationId xmlns:a16="http://schemas.microsoft.com/office/drawing/2014/main" id="{3F11C414-4A7F-44C6-9AC3-96FC8F7F31A7}"/>
                    </a:ext>
                  </a:extLst>
                </p:cNvPr>
                <p:cNvSpPr/>
                <p:nvPr/>
              </p:nvSpPr>
              <p:spPr bwMode="auto">
                <a:xfrm>
                  <a:off x="11254944" y="181522"/>
                  <a:ext cx="133855" cy="13385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Rectangle 171">
                  <a:extLst>
                    <a:ext uri="{FF2B5EF4-FFF2-40B4-BE49-F238E27FC236}">
                      <a16:creationId xmlns:a16="http://schemas.microsoft.com/office/drawing/2014/main" id="{D23828F8-E98F-49AC-A49B-5E6D55953129}"/>
                    </a:ext>
                  </a:extLst>
                </p:cNvPr>
                <p:cNvSpPr/>
                <p:nvPr/>
              </p:nvSpPr>
              <p:spPr bwMode="auto">
                <a:xfrm>
                  <a:off x="11299012" y="263697"/>
                  <a:ext cx="45719" cy="21212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1" name="Group 160">
                <a:extLst>
                  <a:ext uri="{FF2B5EF4-FFF2-40B4-BE49-F238E27FC236}">
                    <a16:creationId xmlns:a16="http://schemas.microsoft.com/office/drawing/2014/main" id="{B003C5BF-6ACD-4892-B0F5-5B023B4B0A59}"/>
                  </a:ext>
                </a:extLst>
              </p:cNvPr>
              <p:cNvGrpSpPr/>
              <p:nvPr/>
            </p:nvGrpSpPr>
            <p:grpSpPr>
              <a:xfrm>
                <a:off x="5246373" y="4117638"/>
                <a:ext cx="402825" cy="340673"/>
                <a:chOff x="10943433" y="301623"/>
                <a:chExt cx="406400" cy="343696"/>
              </a:xfrm>
            </p:grpSpPr>
            <p:sp>
              <p:nvSpPr>
                <p:cNvPr id="162" name="Freeform 50">
                  <a:extLst>
                    <a:ext uri="{FF2B5EF4-FFF2-40B4-BE49-F238E27FC236}">
                      <a16:creationId xmlns:a16="http://schemas.microsoft.com/office/drawing/2014/main" id="{1E48352A-6874-4B89-9DE3-1DCB4F4B3D64}"/>
                    </a:ext>
                  </a:extLst>
                </p:cNvPr>
                <p:cNvSpPr>
                  <a:spLocks/>
                </p:cNvSpPr>
                <p:nvPr/>
              </p:nvSpPr>
              <p:spPr bwMode="auto">
                <a:xfrm>
                  <a:off x="10943433" y="377701"/>
                  <a:ext cx="406400" cy="267618"/>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rgbClr val="D1D1D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3" name="Freeform 50">
                  <a:extLst>
                    <a:ext uri="{FF2B5EF4-FFF2-40B4-BE49-F238E27FC236}">
                      <a16:creationId xmlns:a16="http://schemas.microsoft.com/office/drawing/2014/main" id="{71F9562C-2964-43FC-8F37-BEA9E54CC93E}"/>
                    </a:ext>
                  </a:extLst>
                </p:cNvPr>
                <p:cNvSpPr>
                  <a:spLocks/>
                </p:cNvSpPr>
                <p:nvPr/>
              </p:nvSpPr>
              <p:spPr bwMode="auto">
                <a:xfrm>
                  <a:off x="10943433" y="301623"/>
                  <a:ext cx="406400" cy="50800"/>
                </a:xfrm>
                <a:custGeom>
                  <a:avLst/>
                  <a:gdLst>
                    <a:gd name="T0" fmla="*/ 0 w 307"/>
                    <a:gd name="T1" fmla="*/ 0 h 38"/>
                    <a:gd name="T2" fmla="*/ 0 w 307"/>
                    <a:gd name="T3" fmla="*/ 0 h 38"/>
                    <a:gd name="T4" fmla="*/ 0 w 307"/>
                    <a:gd name="T5" fmla="*/ 38 h 38"/>
                    <a:gd name="T6" fmla="*/ 14 w 307"/>
                    <a:gd name="T7" fmla="*/ 38 h 38"/>
                    <a:gd name="T8" fmla="*/ 293 w 307"/>
                    <a:gd name="T9" fmla="*/ 38 h 38"/>
                    <a:gd name="T10" fmla="*/ 307 w 307"/>
                    <a:gd name="T11" fmla="*/ 38 h 38"/>
                    <a:gd name="T12" fmla="*/ 307 w 307"/>
                    <a:gd name="T13" fmla="*/ 0 h 38"/>
                    <a:gd name="T14" fmla="*/ 0 w 307"/>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8">
                      <a:moveTo>
                        <a:pt x="0" y="0"/>
                      </a:moveTo>
                      <a:lnTo>
                        <a:pt x="0" y="0"/>
                      </a:lnTo>
                      <a:lnTo>
                        <a:pt x="0" y="38"/>
                      </a:lnTo>
                      <a:lnTo>
                        <a:pt x="14" y="38"/>
                      </a:lnTo>
                      <a:lnTo>
                        <a:pt x="293" y="38"/>
                      </a:lnTo>
                      <a:lnTo>
                        <a:pt x="307" y="38"/>
                      </a:lnTo>
                      <a:lnTo>
                        <a:pt x="307" y="0"/>
                      </a:lnTo>
                      <a:lnTo>
                        <a:pt x="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E06B9F65-FA51-4F8E-AB27-F1B806B276B7}"/>
                    </a:ext>
                  </a:extLst>
                </p:cNvPr>
                <p:cNvGrpSpPr/>
                <p:nvPr/>
              </p:nvGrpSpPr>
              <p:grpSpPr>
                <a:xfrm>
                  <a:off x="10974408" y="398922"/>
                  <a:ext cx="344451" cy="225177"/>
                  <a:chOff x="11633222" y="512763"/>
                  <a:chExt cx="261938" cy="203201"/>
                </a:xfrm>
              </p:grpSpPr>
              <p:sp>
                <p:nvSpPr>
                  <p:cNvPr id="165" name="Freeform 38">
                    <a:extLst>
                      <a:ext uri="{FF2B5EF4-FFF2-40B4-BE49-F238E27FC236}">
                        <a16:creationId xmlns:a16="http://schemas.microsoft.com/office/drawing/2014/main" id="{6C43A35A-0119-4238-ACE6-6FF79519060E}"/>
                      </a:ext>
                    </a:extLst>
                  </p:cNvPr>
                  <p:cNvSpPr>
                    <a:spLocks/>
                  </p:cNvSpPr>
                  <p:nvPr/>
                </p:nvSpPr>
                <p:spPr bwMode="auto">
                  <a:xfrm>
                    <a:off x="11730060" y="625476"/>
                    <a:ext cx="1588"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lnTo>
                          <a:pt x="1" y="0"/>
                        </a:lnTo>
                        <a:cubicBezTo>
                          <a:pt x="1" y="0"/>
                          <a:pt x="1" y="0"/>
                          <a:pt x="0" y="0"/>
                        </a:cubicBezTo>
                        <a:lnTo>
                          <a:pt x="0" y="0"/>
                        </a:lnTo>
                        <a:cubicBezTo>
                          <a:pt x="1" y="0"/>
                          <a:pt x="1" y="0"/>
                          <a:pt x="1" y="0"/>
                        </a:cubicBez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6" name="Rectangle 39">
                    <a:extLst>
                      <a:ext uri="{FF2B5EF4-FFF2-40B4-BE49-F238E27FC236}">
                        <a16:creationId xmlns:a16="http://schemas.microsoft.com/office/drawing/2014/main" id="{688CB559-7460-467A-8FB4-7E5542B14014}"/>
                      </a:ext>
                    </a:extLst>
                  </p:cNvPr>
                  <p:cNvSpPr>
                    <a:spLocks noChangeArrowheads="1"/>
                  </p:cNvSpPr>
                  <p:nvPr/>
                </p:nvSpPr>
                <p:spPr bwMode="auto">
                  <a:xfrm>
                    <a:off x="11730060" y="625476"/>
                    <a:ext cx="1588" cy="1588"/>
                  </a:xfrm>
                  <a:prstGeom prst="rect">
                    <a:avLst/>
                  </a:prstGeom>
                  <a:solidFill>
                    <a:srgbClr val="2F2F2F"/>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7" name="Freeform 40">
                    <a:extLst>
                      <a:ext uri="{FF2B5EF4-FFF2-40B4-BE49-F238E27FC236}">
                        <a16:creationId xmlns:a16="http://schemas.microsoft.com/office/drawing/2014/main" id="{03CC825D-817F-4BB3-B9E1-558CCE1FEA94}"/>
                      </a:ext>
                    </a:extLst>
                  </p:cNvPr>
                  <p:cNvSpPr>
                    <a:spLocks/>
                  </p:cNvSpPr>
                  <p:nvPr/>
                </p:nvSpPr>
                <p:spPr bwMode="auto">
                  <a:xfrm>
                    <a:off x="11699897" y="715963"/>
                    <a:ext cx="0" cy="0"/>
                  </a:xfrm>
                  <a:custGeom>
                    <a:avLst/>
                    <a:gdLst>
                      <a:gd name="T0" fmla="*/ 0 w 1"/>
                      <a:gd name="T1" fmla="*/ 1 h 1"/>
                      <a:gd name="T2" fmla="*/ 0 w 1"/>
                      <a:gd name="T3" fmla="*/ 1 h 1"/>
                      <a:gd name="T4" fmla="*/ 0 w 1"/>
                      <a:gd name="T5" fmla="*/ 1 h 1"/>
                      <a:gd name="T6" fmla="*/ 1 w 1"/>
                      <a:gd name="T7" fmla="*/ 0 h 1"/>
                      <a:gd name="T8" fmla="*/ 0 w 1"/>
                      <a:gd name="T9" fmla="*/ 1 h 1"/>
                    </a:gdLst>
                    <a:ahLst/>
                    <a:cxnLst>
                      <a:cxn ang="0">
                        <a:pos x="T0" y="T1"/>
                      </a:cxn>
                      <a:cxn ang="0">
                        <a:pos x="T2" y="T3"/>
                      </a:cxn>
                      <a:cxn ang="0">
                        <a:pos x="T4" y="T5"/>
                      </a:cxn>
                      <a:cxn ang="0">
                        <a:pos x="T6" y="T7"/>
                      </a:cxn>
                      <a:cxn ang="0">
                        <a:pos x="T8" y="T9"/>
                      </a:cxn>
                    </a:cxnLst>
                    <a:rect l="0" t="0" r="r" b="b"/>
                    <a:pathLst>
                      <a:path w="1" h="1">
                        <a:moveTo>
                          <a:pt x="0" y="1"/>
                        </a:moveTo>
                        <a:lnTo>
                          <a:pt x="0" y="1"/>
                        </a:lnTo>
                        <a:lnTo>
                          <a:pt x="0" y="1"/>
                        </a:lnTo>
                        <a:lnTo>
                          <a:pt x="1" y="0"/>
                        </a:lnTo>
                        <a:lnTo>
                          <a:pt x="0" y="1"/>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8" name="Rectangle 41">
                    <a:extLst>
                      <a:ext uri="{FF2B5EF4-FFF2-40B4-BE49-F238E27FC236}">
                        <a16:creationId xmlns:a16="http://schemas.microsoft.com/office/drawing/2014/main" id="{3807C716-6302-4A34-95A9-D23E0DD94CF0}"/>
                      </a:ext>
                    </a:extLst>
                  </p:cNvPr>
                  <p:cNvSpPr>
                    <a:spLocks noChangeArrowheads="1"/>
                  </p:cNvSpPr>
                  <p:nvPr/>
                </p:nvSpPr>
                <p:spPr bwMode="auto">
                  <a:xfrm>
                    <a:off x="11730060" y="625476"/>
                    <a:ext cx="1588" cy="1588"/>
                  </a:xfrm>
                  <a:prstGeom prst="rect">
                    <a:avLst/>
                  </a:prstGeom>
                  <a:solidFill>
                    <a:srgbClr val="C1C1C1"/>
                  </a:solidFill>
                  <a:ln w="0">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69" name="Freeform 42">
                    <a:extLst>
                      <a:ext uri="{FF2B5EF4-FFF2-40B4-BE49-F238E27FC236}">
                        <a16:creationId xmlns:a16="http://schemas.microsoft.com/office/drawing/2014/main" id="{9C55A1AF-BCDB-4BCB-86DB-F2C5AF75C7B7}"/>
                      </a:ext>
                    </a:extLst>
                  </p:cNvPr>
                  <p:cNvSpPr>
                    <a:spLocks/>
                  </p:cNvSpPr>
                  <p:nvPr/>
                </p:nvSpPr>
                <p:spPr bwMode="auto">
                  <a:xfrm>
                    <a:off x="11633222" y="512763"/>
                    <a:ext cx="261938" cy="203200"/>
                  </a:xfrm>
                  <a:custGeom>
                    <a:avLst/>
                    <a:gdLst>
                      <a:gd name="T0" fmla="*/ 130 w 266"/>
                      <a:gd name="T1" fmla="*/ 2 h 207"/>
                      <a:gd name="T2" fmla="*/ 130 w 266"/>
                      <a:gd name="T3" fmla="*/ 2 h 207"/>
                      <a:gd name="T4" fmla="*/ 124 w 266"/>
                      <a:gd name="T5" fmla="*/ 0 h 207"/>
                      <a:gd name="T6" fmla="*/ 118 w 266"/>
                      <a:gd name="T7" fmla="*/ 2 h 207"/>
                      <a:gd name="T8" fmla="*/ 114 w 266"/>
                      <a:gd name="T9" fmla="*/ 7 h 207"/>
                      <a:gd name="T10" fmla="*/ 99 w 266"/>
                      <a:gd name="T11" fmla="*/ 69 h 207"/>
                      <a:gd name="T12" fmla="*/ 76 w 266"/>
                      <a:gd name="T13" fmla="*/ 69 h 207"/>
                      <a:gd name="T14" fmla="*/ 70 w 266"/>
                      <a:gd name="T15" fmla="*/ 71 h 207"/>
                      <a:gd name="T16" fmla="*/ 67 w 266"/>
                      <a:gd name="T17" fmla="*/ 76 h 207"/>
                      <a:gd name="T18" fmla="*/ 56 w 266"/>
                      <a:gd name="T19" fmla="*/ 118 h 207"/>
                      <a:gd name="T20" fmla="*/ 0 w 266"/>
                      <a:gd name="T21" fmla="*/ 118 h 207"/>
                      <a:gd name="T22" fmla="*/ 0 w 266"/>
                      <a:gd name="T23" fmla="*/ 207 h 207"/>
                      <a:gd name="T24" fmla="*/ 41 w 266"/>
                      <a:gd name="T25" fmla="*/ 207 h 207"/>
                      <a:gd name="T26" fmla="*/ 42 w 266"/>
                      <a:gd name="T27" fmla="*/ 201 h 207"/>
                      <a:gd name="T28" fmla="*/ 63 w 266"/>
                      <a:gd name="T29" fmla="*/ 116 h 207"/>
                      <a:gd name="T30" fmla="*/ 99 w 266"/>
                      <a:gd name="T31" fmla="*/ 88 h 207"/>
                      <a:gd name="T32" fmla="*/ 135 w 266"/>
                      <a:gd name="T33" fmla="*/ 115 h 207"/>
                      <a:gd name="T34" fmla="*/ 159 w 266"/>
                      <a:gd name="T35" fmla="*/ 200 h 207"/>
                      <a:gd name="T36" fmla="*/ 161 w 266"/>
                      <a:gd name="T37" fmla="*/ 207 h 207"/>
                      <a:gd name="T38" fmla="*/ 266 w 266"/>
                      <a:gd name="T39" fmla="*/ 207 h 207"/>
                      <a:gd name="T40" fmla="*/ 266 w 266"/>
                      <a:gd name="T41" fmla="*/ 137 h 207"/>
                      <a:gd name="T42" fmla="*/ 225 w 266"/>
                      <a:gd name="T43" fmla="*/ 137 h 207"/>
                      <a:gd name="T44" fmla="*/ 209 w 266"/>
                      <a:gd name="T45" fmla="*/ 121 h 207"/>
                      <a:gd name="T46" fmla="*/ 202 w 266"/>
                      <a:gd name="T47" fmla="*/ 118 h 207"/>
                      <a:gd name="T48" fmla="*/ 195 w 266"/>
                      <a:gd name="T49" fmla="*/ 121 h 207"/>
                      <a:gd name="T50" fmla="*/ 169 w 266"/>
                      <a:gd name="T51" fmla="*/ 147 h 207"/>
                      <a:gd name="T52" fmla="*/ 133 w 266"/>
                      <a:gd name="T53" fmla="*/ 7 h 207"/>
                      <a:gd name="T54" fmla="*/ 130 w 266"/>
                      <a:gd name="T55" fmla="*/ 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6" h="207">
                        <a:moveTo>
                          <a:pt x="130" y="2"/>
                        </a:moveTo>
                        <a:lnTo>
                          <a:pt x="130" y="2"/>
                        </a:lnTo>
                        <a:cubicBezTo>
                          <a:pt x="128" y="0"/>
                          <a:pt x="126" y="0"/>
                          <a:pt x="124" y="0"/>
                        </a:cubicBezTo>
                        <a:cubicBezTo>
                          <a:pt x="121" y="0"/>
                          <a:pt x="119" y="0"/>
                          <a:pt x="118" y="2"/>
                        </a:cubicBezTo>
                        <a:cubicBezTo>
                          <a:pt x="116" y="3"/>
                          <a:pt x="115" y="5"/>
                          <a:pt x="114" y="7"/>
                        </a:cubicBezTo>
                        <a:lnTo>
                          <a:pt x="99" y="69"/>
                        </a:lnTo>
                        <a:lnTo>
                          <a:pt x="76" y="69"/>
                        </a:lnTo>
                        <a:cubicBezTo>
                          <a:pt x="74" y="69"/>
                          <a:pt x="72" y="70"/>
                          <a:pt x="70" y="71"/>
                        </a:cubicBezTo>
                        <a:cubicBezTo>
                          <a:pt x="69" y="72"/>
                          <a:pt x="68" y="74"/>
                          <a:pt x="67" y="76"/>
                        </a:cubicBezTo>
                        <a:lnTo>
                          <a:pt x="56" y="118"/>
                        </a:lnTo>
                        <a:lnTo>
                          <a:pt x="0" y="118"/>
                        </a:lnTo>
                        <a:lnTo>
                          <a:pt x="0" y="207"/>
                        </a:lnTo>
                        <a:lnTo>
                          <a:pt x="41" y="207"/>
                        </a:lnTo>
                        <a:lnTo>
                          <a:pt x="42" y="201"/>
                        </a:lnTo>
                        <a:lnTo>
                          <a:pt x="63" y="116"/>
                        </a:lnTo>
                        <a:cubicBezTo>
                          <a:pt x="68" y="100"/>
                          <a:pt x="82" y="88"/>
                          <a:pt x="99" y="88"/>
                        </a:cubicBezTo>
                        <a:cubicBezTo>
                          <a:pt x="116" y="88"/>
                          <a:pt x="131" y="99"/>
                          <a:pt x="135" y="115"/>
                        </a:cubicBezTo>
                        <a:lnTo>
                          <a:pt x="159" y="200"/>
                        </a:lnTo>
                        <a:lnTo>
                          <a:pt x="161" y="207"/>
                        </a:lnTo>
                        <a:lnTo>
                          <a:pt x="266" y="207"/>
                        </a:lnTo>
                        <a:lnTo>
                          <a:pt x="266" y="137"/>
                        </a:lnTo>
                        <a:lnTo>
                          <a:pt x="225" y="137"/>
                        </a:lnTo>
                        <a:lnTo>
                          <a:pt x="209" y="121"/>
                        </a:lnTo>
                        <a:cubicBezTo>
                          <a:pt x="207" y="119"/>
                          <a:pt x="205" y="118"/>
                          <a:pt x="202" y="118"/>
                        </a:cubicBezTo>
                        <a:cubicBezTo>
                          <a:pt x="199" y="118"/>
                          <a:pt x="197" y="119"/>
                          <a:pt x="195" y="121"/>
                        </a:cubicBezTo>
                        <a:lnTo>
                          <a:pt x="169" y="147"/>
                        </a:lnTo>
                        <a:lnTo>
                          <a:pt x="133" y="7"/>
                        </a:lnTo>
                        <a:cubicBezTo>
                          <a:pt x="132" y="5"/>
                          <a:pt x="131" y="3"/>
                          <a:pt x="130" y="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70" name="Freeform 43">
                    <a:extLst>
                      <a:ext uri="{FF2B5EF4-FFF2-40B4-BE49-F238E27FC236}">
                        <a16:creationId xmlns:a16="http://schemas.microsoft.com/office/drawing/2014/main" id="{0B908B27-F3F9-43A6-8E0B-05D1C3CA1CD8}"/>
                      </a:ext>
                    </a:extLst>
                  </p:cNvPr>
                  <p:cNvSpPr>
                    <a:spLocks/>
                  </p:cNvSpPr>
                  <p:nvPr/>
                </p:nvSpPr>
                <p:spPr bwMode="auto">
                  <a:xfrm>
                    <a:off x="11699897" y="625476"/>
                    <a:ext cx="63500" cy="90488"/>
                  </a:xfrm>
                  <a:custGeom>
                    <a:avLst/>
                    <a:gdLst>
                      <a:gd name="T0" fmla="*/ 32 w 65"/>
                      <a:gd name="T1" fmla="*/ 0 h 92"/>
                      <a:gd name="T2" fmla="*/ 32 w 65"/>
                      <a:gd name="T3" fmla="*/ 0 h 92"/>
                      <a:gd name="T4" fmla="*/ 31 w 65"/>
                      <a:gd name="T5" fmla="*/ 0 h 92"/>
                      <a:gd name="T6" fmla="*/ 31 w 65"/>
                      <a:gd name="T7" fmla="*/ 0 h 92"/>
                      <a:gd name="T8" fmla="*/ 31 w 65"/>
                      <a:gd name="T9" fmla="*/ 0 h 92"/>
                      <a:gd name="T10" fmla="*/ 31 w 65"/>
                      <a:gd name="T11" fmla="*/ 0 h 92"/>
                      <a:gd name="T12" fmla="*/ 21 w 65"/>
                      <a:gd name="T13" fmla="*/ 8 h 92"/>
                      <a:gd name="T14" fmla="*/ 1 w 65"/>
                      <a:gd name="T15" fmla="*/ 91 h 92"/>
                      <a:gd name="T16" fmla="*/ 0 w 65"/>
                      <a:gd name="T17" fmla="*/ 92 h 92"/>
                      <a:gd name="T18" fmla="*/ 65 w 65"/>
                      <a:gd name="T19" fmla="*/ 92 h 92"/>
                      <a:gd name="T20" fmla="*/ 65 w 65"/>
                      <a:gd name="T21" fmla="*/ 92 h 92"/>
                      <a:gd name="T22" fmla="*/ 42 w 65"/>
                      <a:gd name="T23" fmla="*/ 7 h 92"/>
                      <a:gd name="T24" fmla="*/ 32 w 65"/>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92">
                        <a:moveTo>
                          <a:pt x="32" y="0"/>
                        </a:moveTo>
                        <a:lnTo>
                          <a:pt x="32" y="0"/>
                        </a:lnTo>
                        <a:cubicBezTo>
                          <a:pt x="32" y="0"/>
                          <a:pt x="32" y="0"/>
                          <a:pt x="31" y="0"/>
                        </a:cubicBezTo>
                        <a:lnTo>
                          <a:pt x="31" y="0"/>
                        </a:lnTo>
                        <a:lnTo>
                          <a:pt x="31" y="0"/>
                        </a:lnTo>
                        <a:cubicBezTo>
                          <a:pt x="31" y="0"/>
                          <a:pt x="31" y="0"/>
                          <a:pt x="31" y="0"/>
                        </a:cubicBezTo>
                        <a:cubicBezTo>
                          <a:pt x="27" y="0"/>
                          <a:pt x="23" y="3"/>
                          <a:pt x="21" y="8"/>
                        </a:cubicBezTo>
                        <a:lnTo>
                          <a:pt x="1" y="91"/>
                        </a:lnTo>
                        <a:lnTo>
                          <a:pt x="0" y="92"/>
                        </a:lnTo>
                        <a:lnTo>
                          <a:pt x="65" y="92"/>
                        </a:lnTo>
                        <a:lnTo>
                          <a:pt x="65" y="92"/>
                        </a:lnTo>
                        <a:lnTo>
                          <a:pt x="42" y="7"/>
                        </a:lnTo>
                        <a:cubicBezTo>
                          <a:pt x="40" y="2"/>
                          <a:pt x="36" y="0"/>
                          <a:pt x="32" y="0"/>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grpSp>
        <p:sp>
          <p:nvSpPr>
            <p:cNvPr id="187" name="Rectangle 186">
              <a:extLst>
                <a:ext uri="{FF2B5EF4-FFF2-40B4-BE49-F238E27FC236}">
                  <a16:creationId xmlns:a16="http://schemas.microsoft.com/office/drawing/2014/main" id="{98351D27-5408-4124-8099-88DFC001CAFC}"/>
                </a:ext>
              </a:extLst>
            </p:cNvPr>
            <p:cNvSpPr/>
            <p:nvPr/>
          </p:nvSpPr>
          <p:spPr>
            <a:xfrm>
              <a:off x="588263" y="5325127"/>
              <a:ext cx="1121846" cy="369332"/>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Segoe UI" pitchFamily="34" charset="0"/>
                </a:rPr>
                <a:t>Interfaces</a:t>
              </a:r>
            </a:p>
          </p:txBody>
        </p:sp>
        <p:sp>
          <p:nvSpPr>
            <p:cNvPr id="188" name="Rectangle 187">
              <a:extLst>
                <a:ext uri="{FF2B5EF4-FFF2-40B4-BE49-F238E27FC236}">
                  <a16:creationId xmlns:a16="http://schemas.microsoft.com/office/drawing/2014/main" id="{9B5C040F-AE96-4799-95F8-C8ACB5C690BB}"/>
                </a:ext>
              </a:extLst>
            </p:cNvPr>
            <p:cNvSpPr/>
            <p:nvPr/>
          </p:nvSpPr>
          <p:spPr>
            <a:xfrm>
              <a:off x="588263" y="6170076"/>
              <a:ext cx="581249" cy="369332"/>
            </a:xfrm>
            <a:prstGeom prst="rect">
              <a:avLst/>
            </a:prstGeom>
            <a:noFill/>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Data</a:t>
              </a:r>
            </a:p>
          </p:txBody>
        </p:sp>
        <p:cxnSp>
          <p:nvCxnSpPr>
            <p:cNvPr id="189" name="Straight Connector 188">
              <a:extLst>
                <a:ext uri="{FF2B5EF4-FFF2-40B4-BE49-F238E27FC236}">
                  <a16:creationId xmlns:a16="http://schemas.microsoft.com/office/drawing/2014/main" id="{7FE903EF-3F97-4993-ACB2-DA1B2F45D817}"/>
                </a:ext>
              </a:extLst>
            </p:cNvPr>
            <p:cNvCxnSpPr>
              <a:cxnSpLocks/>
            </p:cNvCxnSpPr>
            <p:nvPr/>
          </p:nvCxnSpPr>
          <p:spPr>
            <a:xfrm>
              <a:off x="2327009" y="1789839"/>
              <a:ext cx="3063440" cy="0"/>
            </a:xfrm>
            <a:prstGeom prst="line">
              <a:avLst/>
            </a:prstGeom>
            <a:ln w="1905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B76060A8-A58D-4389-8FD7-5986BDABCC93}"/>
                </a:ext>
              </a:extLst>
            </p:cNvPr>
            <p:cNvGrpSpPr/>
            <p:nvPr/>
          </p:nvGrpSpPr>
          <p:grpSpPr>
            <a:xfrm>
              <a:off x="3707119" y="6145803"/>
              <a:ext cx="4765741" cy="387531"/>
              <a:chOff x="3530367" y="6145803"/>
              <a:chExt cx="4765741" cy="387531"/>
            </a:xfrm>
          </p:grpSpPr>
          <p:sp>
            <p:nvSpPr>
              <p:cNvPr id="191" name="Rectangle 190">
                <a:extLst>
                  <a:ext uri="{FF2B5EF4-FFF2-40B4-BE49-F238E27FC236}">
                    <a16:creationId xmlns:a16="http://schemas.microsoft.com/office/drawing/2014/main" id="{34EFADB6-EE20-4BB0-B63C-A57469086AA1}"/>
                  </a:ext>
                </a:extLst>
              </p:cNvPr>
              <p:cNvSpPr/>
              <p:nvPr/>
            </p:nvSpPr>
            <p:spPr>
              <a:xfrm>
                <a:off x="3530367" y="6154902"/>
                <a:ext cx="1638590"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Microsoft 365</a:t>
                </a:r>
              </a:p>
            </p:txBody>
          </p:sp>
          <p:sp>
            <p:nvSpPr>
              <p:cNvPr id="192" name="Rectangle 191">
                <a:extLst>
                  <a:ext uri="{FF2B5EF4-FFF2-40B4-BE49-F238E27FC236}">
                    <a16:creationId xmlns:a16="http://schemas.microsoft.com/office/drawing/2014/main" id="{886D24DC-7B24-4E00-A8E7-64D93F108FCE}"/>
                  </a:ext>
                </a:extLst>
              </p:cNvPr>
              <p:cNvSpPr/>
              <p:nvPr/>
            </p:nvSpPr>
            <p:spPr>
              <a:xfrm>
                <a:off x="6803071" y="6154902"/>
                <a:ext cx="1493037" cy="369332"/>
              </a:xfrm>
              <a:prstGeom prst="rect">
                <a:avLst/>
              </a:prstGeom>
              <a:noFill/>
            </p:spPr>
            <p:txBody>
              <a:bodyPr wrap="none">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itchFamily="34" charset="0"/>
                  </a:rPr>
                  <a:t>your.domain</a:t>
                </a:r>
              </a:p>
            </p:txBody>
          </p:sp>
          <p:cxnSp>
            <p:nvCxnSpPr>
              <p:cNvPr id="193" name="Straight Connector 192">
                <a:extLst>
                  <a:ext uri="{FF2B5EF4-FFF2-40B4-BE49-F238E27FC236}">
                    <a16:creationId xmlns:a16="http://schemas.microsoft.com/office/drawing/2014/main" id="{A034C9A0-F62C-4CEF-9A28-F16D3EF80235}"/>
                  </a:ext>
                </a:extLst>
              </p:cNvPr>
              <p:cNvCxnSpPr>
                <a:cxnSpLocks/>
              </p:cNvCxnSpPr>
              <p:nvPr/>
            </p:nvCxnSpPr>
            <p:spPr>
              <a:xfrm flipV="1">
                <a:off x="5980003" y="6145803"/>
                <a:ext cx="0" cy="387531"/>
              </a:xfrm>
              <a:prstGeom prst="line">
                <a:avLst/>
              </a:prstGeom>
              <a:ln w="1905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64296351-7C6E-4CC6-8376-F7EB76BFFE03}"/>
                </a:ext>
              </a:extLst>
            </p:cNvPr>
            <p:cNvGrpSpPr/>
            <p:nvPr/>
          </p:nvGrpSpPr>
          <p:grpSpPr>
            <a:xfrm>
              <a:off x="588263" y="4437817"/>
              <a:ext cx="11015474" cy="338554"/>
              <a:chOff x="588263" y="4241047"/>
              <a:chExt cx="11015474" cy="338554"/>
            </a:xfrm>
          </p:grpSpPr>
          <p:sp>
            <p:nvSpPr>
              <p:cNvPr id="195" name="TextBox 194">
                <a:extLst>
                  <a:ext uri="{FF2B5EF4-FFF2-40B4-BE49-F238E27FC236}">
                    <a16:creationId xmlns:a16="http://schemas.microsoft.com/office/drawing/2014/main" id="{94EC7BCD-B557-4C7B-B18E-718430B3FC06}"/>
                  </a:ext>
                </a:extLst>
              </p:cNvPr>
              <p:cNvSpPr txBox="1"/>
              <p:nvPr/>
            </p:nvSpPr>
            <p:spPr>
              <a:xfrm>
                <a:off x="2063976"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Webhooks</a:t>
                </a:r>
              </a:p>
            </p:txBody>
          </p:sp>
          <p:sp>
            <p:nvSpPr>
              <p:cNvPr id="196" name="TextBox 195">
                <a:extLst>
                  <a:ext uri="{FF2B5EF4-FFF2-40B4-BE49-F238E27FC236}">
                    <a16:creationId xmlns:a16="http://schemas.microsoft.com/office/drawing/2014/main" id="{E75C50C0-B3AC-4C13-9304-1A51B0524D61}"/>
                  </a:ext>
                </a:extLst>
              </p:cNvPr>
              <p:cNvSpPr txBox="1"/>
              <p:nvPr/>
            </p:nvSpPr>
            <p:spPr>
              <a:xfrm>
                <a:off x="3679320"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Deltas</a:t>
                </a:r>
              </a:p>
            </p:txBody>
          </p:sp>
          <p:sp>
            <p:nvSpPr>
              <p:cNvPr id="197" name="TextBox 196">
                <a:extLst>
                  <a:ext uri="{FF2B5EF4-FFF2-40B4-BE49-F238E27FC236}">
                    <a16:creationId xmlns:a16="http://schemas.microsoft.com/office/drawing/2014/main" id="{374DF07B-8340-4F15-B4B6-768E535E7AE7}"/>
                  </a:ext>
                </a:extLst>
              </p:cNvPr>
              <p:cNvSpPr txBox="1"/>
              <p:nvPr/>
            </p:nvSpPr>
            <p:spPr>
              <a:xfrm>
                <a:off x="5294664"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Query</a:t>
                </a:r>
              </a:p>
            </p:txBody>
          </p:sp>
          <p:sp>
            <p:nvSpPr>
              <p:cNvPr id="198" name="TextBox 197">
                <a:extLst>
                  <a:ext uri="{FF2B5EF4-FFF2-40B4-BE49-F238E27FC236}">
                    <a16:creationId xmlns:a16="http://schemas.microsoft.com/office/drawing/2014/main" id="{369D1C66-506B-4250-9B16-0B36EB640F5E}"/>
                  </a:ext>
                </a:extLst>
              </p:cNvPr>
              <p:cNvSpPr txBox="1"/>
              <p:nvPr/>
            </p:nvSpPr>
            <p:spPr>
              <a:xfrm>
                <a:off x="6910008"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Notifications</a:t>
                </a:r>
              </a:p>
            </p:txBody>
          </p:sp>
          <p:sp>
            <p:nvSpPr>
              <p:cNvPr id="199" name="TextBox 198">
                <a:extLst>
                  <a:ext uri="{FF2B5EF4-FFF2-40B4-BE49-F238E27FC236}">
                    <a16:creationId xmlns:a16="http://schemas.microsoft.com/office/drawing/2014/main" id="{01131C42-C2B0-429E-987E-7B5092632A97}"/>
                  </a:ext>
                </a:extLst>
              </p:cNvPr>
              <p:cNvSpPr txBox="1"/>
              <p:nvPr/>
            </p:nvSpPr>
            <p:spPr>
              <a:xfrm>
                <a:off x="8629200" y="4254605"/>
                <a:ext cx="125534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Data extensions</a:t>
                </a:r>
              </a:p>
            </p:txBody>
          </p:sp>
          <p:sp>
            <p:nvSpPr>
              <p:cNvPr id="200" name="TextBox 199">
                <a:extLst>
                  <a:ext uri="{FF2B5EF4-FFF2-40B4-BE49-F238E27FC236}">
                    <a16:creationId xmlns:a16="http://schemas.microsoft.com/office/drawing/2014/main" id="{CE40F829-C49F-4E53-A517-5087B8939CDC}"/>
                  </a:ext>
                </a:extLst>
              </p:cNvPr>
              <p:cNvSpPr txBox="1"/>
              <p:nvPr/>
            </p:nvSpPr>
            <p:spPr>
              <a:xfrm>
                <a:off x="10140697" y="4271333"/>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More...</a:t>
                </a:r>
              </a:p>
            </p:txBody>
          </p:sp>
          <p:sp>
            <p:nvSpPr>
              <p:cNvPr id="201" name="Rectangle 200">
                <a:extLst>
                  <a:ext uri="{FF2B5EF4-FFF2-40B4-BE49-F238E27FC236}">
                    <a16:creationId xmlns:a16="http://schemas.microsoft.com/office/drawing/2014/main" id="{22F5FDB1-5B3F-4511-AF4E-23708C4780AB}"/>
                  </a:ext>
                </a:extLst>
              </p:cNvPr>
              <p:cNvSpPr/>
              <p:nvPr/>
            </p:nvSpPr>
            <p:spPr>
              <a:xfrm>
                <a:off x="588263" y="4241047"/>
                <a:ext cx="1162306"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Capabilities</a:t>
                </a:r>
              </a:p>
            </p:txBody>
          </p:sp>
        </p:grpSp>
        <p:grpSp>
          <p:nvGrpSpPr>
            <p:cNvPr id="202" name="Group 201">
              <a:extLst>
                <a:ext uri="{FF2B5EF4-FFF2-40B4-BE49-F238E27FC236}">
                  <a16:creationId xmlns:a16="http://schemas.microsoft.com/office/drawing/2014/main" id="{04AF92D9-A3E7-4256-B256-205A80DBCC0C}"/>
                </a:ext>
              </a:extLst>
            </p:cNvPr>
            <p:cNvGrpSpPr/>
            <p:nvPr/>
          </p:nvGrpSpPr>
          <p:grpSpPr>
            <a:xfrm>
              <a:off x="588263" y="3869278"/>
              <a:ext cx="11015474" cy="338554"/>
              <a:chOff x="588263" y="3684124"/>
              <a:chExt cx="11015474" cy="338554"/>
            </a:xfrm>
          </p:grpSpPr>
          <p:sp>
            <p:nvSpPr>
              <p:cNvPr id="203" name="TextBox 202">
                <a:extLst>
                  <a:ext uri="{FF2B5EF4-FFF2-40B4-BE49-F238E27FC236}">
                    <a16:creationId xmlns:a16="http://schemas.microsoft.com/office/drawing/2014/main" id="{3E2A068C-714F-4907-AD06-74EF039C0169}"/>
                  </a:ext>
                </a:extLst>
              </p:cNvPr>
              <p:cNvSpPr txBox="1"/>
              <p:nvPr/>
            </p:nvSpPr>
            <p:spPr>
              <a:xfrm>
                <a:off x="10140697"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Python</a:t>
                </a:r>
              </a:p>
            </p:txBody>
          </p:sp>
          <p:sp>
            <p:nvSpPr>
              <p:cNvPr id="204" name="TextBox 203">
                <a:extLst>
                  <a:ext uri="{FF2B5EF4-FFF2-40B4-BE49-F238E27FC236}">
                    <a16:creationId xmlns:a16="http://schemas.microsoft.com/office/drawing/2014/main" id="{5AC36988-FF30-4FD4-866E-B3C4CFC4B7B9}"/>
                  </a:ext>
                </a:extLst>
              </p:cNvPr>
              <p:cNvSpPr txBox="1"/>
              <p:nvPr/>
            </p:nvSpPr>
            <p:spPr>
              <a:xfrm>
                <a:off x="8525352"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PHP</a:t>
                </a:r>
              </a:p>
            </p:txBody>
          </p:sp>
          <p:sp>
            <p:nvSpPr>
              <p:cNvPr id="205" name="TextBox 204">
                <a:extLst>
                  <a:ext uri="{FF2B5EF4-FFF2-40B4-BE49-F238E27FC236}">
                    <a16:creationId xmlns:a16="http://schemas.microsoft.com/office/drawing/2014/main" id="{C1CC34C2-1661-4E6F-90D0-48C459BA22CF}"/>
                  </a:ext>
                </a:extLst>
              </p:cNvPr>
              <p:cNvSpPr txBox="1"/>
              <p:nvPr/>
            </p:nvSpPr>
            <p:spPr>
              <a:xfrm>
                <a:off x="3679320"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JavaScript/Node</a:t>
                </a:r>
              </a:p>
            </p:txBody>
          </p:sp>
          <p:sp>
            <p:nvSpPr>
              <p:cNvPr id="206" name="TextBox 205">
                <a:extLst>
                  <a:ext uri="{FF2B5EF4-FFF2-40B4-BE49-F238E27FC236}">
                    <a16:creationId xmlns:a16="http://schemas.microsoft.com/office/drawing/2014/main" id="{5F0DF1E1-1686-418A-AB47-DBFBA2619E88}"/>
                  </a:ext>
                </a:extLst>
              </p:cNvPr>
              <p:cNvSpPr txBox="1"/>
              <p:nvPr/>
            </p:nvSpPr>
            <p:spPr>
              <a:xfrm>
                <a:off x="2063976"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a:t>
                </a:r>
              </a:p>
            </p:txBody>
          </p:sp>
          <p:sp>
            <p:nvSpPr>
              <p:cNvPr id="207" name="TextBox 206">
                <a:extLst>
                  <a:ext uri="{FF2B5EF4-FFF2-40B4-BE49-F238E27FC236}">
                    <a16:creationId xmlns:a16="http://schemas.microsoft.com/office/drawing/2014/main" id="{C4FDC77F-F9EA-467F-A0F3-6E74F68CA1AA}"/>
                  </a:ext>
                </a:extLst>
              </p:cNvPr>
              <p:cNvSpPr txBox="1"/>
              <p:nvPr/>
            </p:nvSpPr>
            <p:spPr>
              <a:xfrm>
                <a:off x="5294664" y="3714315"/>
                <a:ext cx="146304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squar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Java</a:t>
                </a:r>
              </a:p>
            </p:txBody>
          </p:sp>
          <p:sp>
            <p:nvSpPr>
              <p:cNvPr id="208" name="TextBox 207">
                <a:extLst>
                  <a:ext uri="{FF2B5EF4-FFF2-40B4-BE49-F238E27FC236}">
                    <a16:creationId xmlns:a16="http://schemas.microsoft.com/office/drawing/2014/main" id="{FD2B721F-AD5F-4A83-8496-3C07DEAE10EE}"/>
                  </a:ext>
                </a:extLst>
              </p:cNvPr>
              <p:cNvSpPr txBox="1"/>
              <p:nvPr/>
            </p:nvSpPr>
            <p:spPr>
              <a:xfrm>
                <a:off x="7177170" y="3697587"/>
                <a:ext cx="928716"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Objective-C</a:t>
                </a:r>
              </a:p>
            </p:txBody>
          </p:sp>
          <p:sp>
            <p:nvSpPr>
              <p:cNvPr id="209" name="Rectangle 208">
                <a:extLst>
                  <a:ext uri="{FF2B5EF4-FFF2-40B4-BE49-F238E27FC236}">
                    <a16:creationId xmlns:a16="http://schemas.microsoft.com/office/drawing/2014/main" id="{83C5CAAB-4259-4B59-B927-3213E0895024}"/>
                  </a:ext>
                </a:extLst>
              </p:cNvPr>
              <p:cNvSpPr/>
              <p:nvPr/>
            </p:nvSpPr>
            <p:spPr>
              <a:xfrm>
                <a:off x="588263" y="3684124"/>
                <a:ext cx="877804"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Libraries</a:t>
                </a:r>
              </a:p>
            </p:txBody>
          </p:sp>
        </p:grpSp>
        <p:grpSp>
          <p:nvGrpSpPr>
            <p:cNvPr id="210" name="Group 209">
              <a:extLst>
                <a:ext uri="{FF2B5EF4-FFF2-40B4-BE49-F238E27FC236}">
                  <a16:creationId xmlns:a16="http://schemas.microsoft.com/office/drawing/2014/main" id="{CB857AAB-E612-4AF6-9A32-05E73E122AC0}"/>
                </a:ext>
              </a:extLst>
            </p:cNvPr>
            <p:cNvGrpSpPr/>
            <p:nvPr/>
          </p:nvGrpSpPr>
          <p:grpSpPr>
            <a:xfrm>
              <a:off x="588263" y="3304404"/>
              <a:ext cx="11015474" cy="338554"/>
              <a:chOff x="588263" y="3106077"/>
              <a:chExt cx="11015474" cy="338554"/>
            </a:xfrm>
          </p:grpSpPr>
          <p:sp>
            <p:nvSpPr>
              <p:cNvPr id="211" name="TextBox 210">
                <a:extLst>
                  <a:ext uri="{FF2B5EF4-FFF2-40B4-BE49-F238E27FC236}">
                    <a16:creationId xmlns:a16="http://schemas.microsoft.com/office/drawing/2014/main" id="{EBE953B9-CDB8-4583-A55E-D4CC1D939E61}"/>
                  </a:ext>
                </a:extLst>
              </p:cNvPr>
              <p:cNvSpPr txBox="1"/>
              <p:nvPr/>
            </p:nvSpPr>
            <p:spPr>
              <a:xfrm>
                <a:off x="2185365" y="3115780"/>
                <a:ext cx="1403141"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Web components</a:t>
                </a:r>
              </a:p>
            </p:txBody>
          </p:sp>
          <p:sp>
            <p:nvSpPr>
              <p:cNvPr id="212" name="TextBox 211">
                <a:extLst>
                  <a:ext uri="{FF2B5EF4-FFF2-40B4-BE49-F238E27FC236}">
                    <a16:creationId xmlns:a16="http://schemas.microsoft.com/office/drawing/2014/main" id="{CB6DCEDA-BF4F-42D0-B640-4433F6D8170C}"/>
                  </a:ext>
                </a:extLst>
              </p:cNvPr>
              <p:cNvSpPr txBox="1"/>
              <p:nvPr/>
            </p:nvSpPr>
            <p:spPr>
              <a:xfrm>
                <a:off x="5758918" y="3115780"/>
                <a:ext cx="2149884"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Univeral Windows Platform</a:t>
                </a:r>
              </a:p>
            </p:txBody>
          </p:sp>
          <p:sp>
            <p:nvSpPr>
              <p:cNvPr id="213" name="TextBox 212">
                <a:extLst>
                  <a:ext uri="{FF2B5EF4-FFF2-40B4-BE49-F238E27FC236}">
                    <a16:creationId xmlns:a16="http://schemas.microsoft.com/office/drawing/2014/main" id="{9FCE4C2F-A623-4909-9C94-734DAFB5DDC9}"/>
                  </a:ext>
                </a:extLst>
              </p:cNvPr>
              <p:cNvSpPr txBox="1"/>
              <p:nvPr/>
            </p:nvSpPr>
            <p:spPr>
              <a:xfrm>
                <a:off x="9957817"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Adaptive cards</a:t>
                </a:r>
              </a:p>
            </p:txBody>
          </p:sp>
          <p:sp>
            <p:nvSpPr>
              <p:cNvPr id="214" name="TextBox 213">
                <a:extLst>
                  <a:ext uri="{FF2B5EF4-FFF2-40B4-BE49-F238E27FC236}">
                    <a16:creationId xmlns:a16="http://schemas.microsoft.com/office/drawing/2014/main" id="{E359AA92-AD9A-4BAC-81C0-A589EDBE9782}"/>
                  </a:ext>
                </a:extLst>
              </p:cNvPr>
              <p:cNvSpPr txBox="1"/>
              <p:nvPr/>
            </p:nvSpPr>
            <p:spPr>
              <a:xfrm>
                <a:off x="798435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defPPr>
                  <a:defRPr lang="en-US"/>
                </a:defPPr>
                <a:lvl1pP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Pickers</a:t>
                </a:r>
              </a:p>
            </p:txBody>
          </p:sp>
          <p:sp>
            <p:nvSpPr>
              <p:cNvPr id="215" name="TextBox 214">
                <a:extLst>
                  <a:ext uri="{FF2B5EF4-FFF2-40B4-BE49-F238E27FC236}">
                    <a16:creationId xmlns:a16="http://schemas.microsoft.com/office/drawing/2014/main" id="{49A70DAD-402B-4173-A37A-0FE67362C89C}"/>
                  </a:ext>
                </a:extLst>
              </p:cNvPr>
              <p:cNvSpPr txBox="1"/>
              <p:nvPr/>
            </p:nvSpPr>
            <p:spPr>
              <a:xfrm>
                <a:off x="4037436" y="3132508"/>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React components</a:t>
                </a:r>
              </a:p>
            </p:txBody>
          </p:sp>
          <p:sp>
            <p:nvSpPr>
              <p:cNvPr id="216" name="Rectangle 215">
                <a:extLst>
                  <a:ext uri="{FF2B5EF4-FFF2-40B4-BE49-F238E27FC236}">
                    <a16:creationId xmlns:a16="http://schemas.microsoft.com/office/drawing/2014/main" id="{9277419D-FAC8-4309-99C0-0B5626F035CB}"/>
                  </a:ext>
                </a:extLst>
              </p:cNvPr>
              <p:cNvSpPr/>
              <p:nvPr/>
            </p:nvSpPr>
            <p:spPr>
              <a:xfrm>
                <a:off x="588263" y="3106077"/>
                <a:ext cx="1571905"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User experience</a:t>
                </a:r>
              </a:p>
            </p:txBody>
          </p:sp>
        </p:grpSp>
        <p:grpSp>
          <p:nvGrpSpPr>
            <p:cNvPr id="217" name="Group 216">
              <a:extLst>
                <a:ext uri="{FF2B5EF4-FFF2-40B4-BE49-F238E27FC236}">
                  <a16:creationId xmlns:a16="http://schemas.microsoft.com/office/drawing/2014/main" id="{3D1CB9DB-2A25-40DB-B1B8-ABA9E68B5A02}"/>
                </a:ext>
              </a:extLst>
            </p:cNvPr>
            <p:cNvGrpSpPr/>
            <p:nvPr/>
          </p:nvGrpSpPr>
          <p:grpSpPr>
            <a:xfrm>
              <a:off x="588263" y="2735137"/>
              <a:ext cx="11015474" cy="338554"/>
              <a:chOff x="588263" y="2549942"/>
              <a:chExt cx="11015474" cy="338554"/>
            </a:xfrm>
          </p:grpSpPr>
          <p:sp>
            <p:nvSpPr>
              <p:cNvPr id="218" name="TextBox 217">
                <a:extLst>
                  <a:ext uri="{FF2B5EF4-FFF2-40B4-BE49-F238E27FC236}">
                    <a16:creationId xmlns:a16="http://schemas.microsoft.com/office/drawing/2014/main" id="{E116E8FA-0280-4B14-812D-BBDD3A07BF7D}"/>
                  </a:ext>
                </a:extLst>
              </p:cNvPr>
              <p:cNvSpPr txBox="1"/>
              <p:nvPr/>
            </p:nvSpPr>
            <p:spPr>
              <a:xfrm>
                <a:off x="403743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Implicit-grant</a:t>
                </a:r>
              </a:p>
            </p:txBody>
          </p:sp>
          <p:sp>
            <p:nvSpPr>
              <p:cNvPr id="219" name="TextBox 218">
                <a:extLst>
                  <a:ext uri="{FF2B5EF4-FFF2-40B4-BE49-F238E27FC236}">
                    <a16:creationId xmlns:a16="http://schemas.microsoft.com/office/drawing/2014/main" id="{98867B2F-BC43-43C8-B5E8-A2A8F54BCAA0}"/>
                  </a:ext>
                </a:extLst>
              </p:cNvPr>
              <p:cNvSpPr txBox="1"/>
              <p:nvPr/>
            </p:nvSpPr>
            <p:spPr>
              <a:xfrm>
                <a:off x="2085436" y="2560278"/>
                <a:ext cx="1603003" cy="307777"/>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Authentication code</a:t>
                </a:r>
              </a:p>
            </p:txBody>
          </p:sp>
          <p:sp>
            <p:nvSpPr>
              <p:cNvPr id="220" name="TextBox 219">
                <a:extLst>
                  <a:ext uri="{FF2B5EF4-FFF2-40B4-BE49-F238E27FC236}">
                    <a16:creationId xmlns:a16="http://schemas.microsoft.com/office/drawing/2014/main" id="{AB9FF559-4DCA-4475-BC28-1BC6126CFDEB}"/>
                  </a:ext>
                </a:extLst>
              </p:cNvPr>
              <p:cNvSpPr txBox="1"/>
              <p:nvPr/>
            </p:nvSpPr>
            <p:spPr>
              <a:xfrm>
                <a:off x="601089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Device-code</a:t>
                </a:r>
              </a:p>
            </p:txBody>
          </p:sp>
          <p:sp>
            <p:nvSpPr>
              <p:cNvPr id="221" name="TextBox 220">
                <a:extLst>
                  <a:ext uri="{FF2B5EF4-FFF2-40B4-BE49-F238E27FC236}">
                    <a16:creationId xmlns:a16="http://schemas.microsoft.com/office/drawing/2014/main" id="{62519083-E121-4E16-9B5F-3BE57B3E90AD}"/>
                  </a:ext>
                </a:extLst>
              </p:cNvPr>
              <p:cNvSpPr txBox="1"/>
              <p:nvPr/>
            </p:nvSpPr>
            <p:spPr>
              <a:xfrm>
                <a:off x="7984356"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On-behalf-of</a:t>
                </a:r>
              </a:p>
            </p:txBody>
          </p:sp>
          <p:sp>
            <p:nvSpPr>
              <p:cNvPr id="222" name="TextBox 221">
                <a:extLst>
                  <a:ext uri="{FF2B5EF4-FFF2-40B4-BE49-F238E27FC236}">
                    <a16:creationId xmlns:a16="http://schemas.microsoft.com/office/drawing/2014/main" id="{68AEE49E-C3D4-4CE3-A852-459F5617044D}"/>
                  </a:ext>
                </a:extLst>
              </p:cNvPr>
              <p:cNvSpPr txBox="1"/>
              <p:nvPr/>
            </p:nvSpPr>
            <p:spPr>
              <a:xfrm>
                <a:off x="9957817" y="2577006"/>
                <a:ext cx="1645920" cy="274320"/>
              </a:xfrm>
              <a:prstGeom prst="rect">
                <a:avLst/>
              </a:prstGeom>
              <a:solidFill>
                <a:schemeClr val="bg2"/>
              </a:solidFill>
              <a:ln>
                <a:noFill/>
              </a:ln>
            </p:spPr>
            <p:style>
              <a:lnRef idx="2">
                <a:schemeClr val="accent3"/>
              </a:lnRef>
              <a:fillRef idx="1">
                <a:schemeClr val="lt1"/>
              </a:fillRef>
              <a:effectRef idx="0">
                <a:schemeClr val="accent3"/>
              </a:effectRef>
              <a:fontRef idx="minor">
                <a:schemeClr val="dk1"/>
              </a:fontRef>
            </p:style>
            <p:txBody>
              <a:bodyPr wrap="none" lIns="0" tIns="45720" rIns="0" b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Client-credentials</a:t>
                </a:r>
              </a:p>
            </p:txBody>
          </p:sp>
          <p:sp>
            <p:nvSpPr>
              <p:cNvPr id="223" name="Rectangle 222">
                <a:extLst>
                  <a:ext uri="{FF2B5EF4-FFF2-40B4-BE49-F238E27FC236}">
                    <a16:creationId xmlns:a16="http://schemas.microsoft.com/office/drawing/2014/main" id="{356673EB-DF18-4D55-B373-665834BA13C7}"/>
                  </a:ext>
                </a:extLst>
              </p:cNvPr>
              <p:cNvSpPr/>
              <p:nvPr/>
            </p:nvSpPr>
            <p:spPr>
              <a:xfrm>
                <a:off x="588263" y="2549942"/>
                <a:ext cx="544380" cy="338554"/>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1A1A1A"/>
                    </a:solidFill>
                    <a:effectLst/>
                    <a:uLnTx/>
                    <a:uFillTx/>
                    <a:latin typeface="Segoe UI Semibold"/>
                    <a:ea typeface="+mn-ea"/>
                    <a:cs typeface="Segoe UI" pitchFamily="34" charset="0"/>
                  </a:rPr>
                  <a:t>Auth</a:t>
                </a:r>
              </a:p>
            </p:txBody>
          </p:sp>
        </p:grpSp>
        <p:sp>
          <p:nvSpPr>
            <p:cNvPr id="224" name="TextBox 223">
              <a:extLst>
                <a:ext uri="{FF2B5EF4-FFF2-40B4-BE49-F238E27FC236}">
                  <a16:creationId xmlns:a16="http://schemas.microsoft.com/office/drawing/2014/main" id="{BD3EEC99-1B6F-4471-839C-A7C685CF7AEE}"/>
                </a:ext>
              </a:extLst>
            </p:cNvPr>
            <p:cNvSpPr txBox="1"/>
            <p:nvPr/>
          </p:nvSpPr>
          <p:spPr>
            <a:xfrm>
              <a:off x="2306878" y="2004929"/>
              <a:ext cx="556820"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Web</a:t>
              </a:r>
            </a:p>
          </p:txBody>
        </p:sp>
        <p:sp>
          <p:nvSpPr>
            <p:cNvPr id="225" name="TextBox 224">
              <a:extLst>
                <a:ext uri="{FF2B5EF4-FFF2-40B4-BE49-F238E27FC236}">
                  <a16:creationId xmlns:a16="http://schemas.microsoft.com/office/drawing/2014/main" id="{E8C6970B-C92F-4A1F-912F-1794795E46F7}"/>
                </a:ext>
              </a:extLst>
            </p:cNvPr>
            <p:cNvSpPr txBox="1"/>
            <p:nvPr/>
          </p:nvSpPr>
          <p:spPr>
            <a:xfrm>
              <a:off x="7239878" y="2004929"/>
              <a:ext cx="1153457"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Automation</a:t>
              </a:r>
            </a:p>
          </p:txBody>
        </p:sp>
        <p:sp>
          <p:nvSpPr>
            <p:cNvPr id="226" name="TextBox 225">
              <a:extLst>
                <a:ext uri="{FF2B5EF4-FFF2-40B4-BE49-F238E27FC236}">
                  <a16:creationId xmlns:a16="http://schemas.microsoft.com/office/drawing/2014/main" id="{9BD3692A-6E21-42A6-8946-8874BF12F9EB}"/>
                </a:ext>
              </a:extLst>
            </p:cNvPr>
            <p:cNvSpPr txBox="1"/>
            <p:nvPr/>
          </p:nvSpPr>
          <p:spPr>
            <a:xfrm>
              <a:off x="4826165" y="2004929"/>
              <a:ext cx="54213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Bots</a:t>
              </a:r>
            </a:p>
          </p:txBody>
        </p:sp>
        <p:sp>
          <p:nvSpPr>
            <p:cNvPr id="227" name="TextBox 226">
              <a:extLst>
                <a:ext uri="{FF2B5EF4-FFF2-40B4-BE49-F238E27FC236}">
                  <a16:creationId xmlns:a16="http://schemas.microsoft.com/office/drawing/2014/main" id="{2A9C0E87-CF8C-492B-AD04-4DFB01D0C282}"/>
                </a:ext>
              </a:extLst>
            </p:cNvPr>
            <p:cNvSpPr txBox="1"/>
            <p:nvPr/>
          </p:nvSpPr>
          <p:spPr>
            <a:xfrm>
              <a:off x="8980664" y="2004929"/>
              <a:ext cx="912879"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Analytics</a:t>
              </a:r>
            </a:p>
          </p:txBody>
        </p:sp>
        <p:sp>
          <p:nvSpPr>
            <p:cNvPr id="228" name="TextBox 227">
              <a:extLst>
                <a:ext uri="{FF2B5EF4-FFF2-40B4-BE49-F238E27FC236}">
                  <a16:creationId xmlns:a16="http://schemas.microsoft.com/office/drawing/2014/main" id="{F226079F-582E-4150-9F21-DA0A9A0A48E5}"/>
                </a:ext>
              </a:extLst>
            </p:cNvPr>
            <p:cNvSpPr txBox="1"/>
            <p:nvPr/>
          </p:nvSpPr>
          <p:spPr>
            <a:xfrm>
              <a:off x="3489406" y="2004929"/>
              <a:ext cx="712246"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defPPr>
                <a:defRPr lang="en-US"/>
              </a:defPPr>
              <a:lvl1pPr algn="ctr">
                <a:defRPr sz="1400">
                  <a:gradFill>
                    <a:gsLst>
                      <a:gs pos="2917">
                        <a:schemeClr val="tx1"/>
                      </a:gs>
                      <a:gs pos="30000">
                        <a:schemeClr val="tx1"/>
                      </a:gs>
                    </a:gsLst>
                    <a:lin ang="5400000" scaled="0"/>
                  </a:gra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Native</a:t>
              </a:r>
            </a:p>
          </p:txBody>
        </p:sp>
        <p:sp>
          <p:nvSpPr>
            <p:cNvPr id="229" name="TextBox 228">
              <a:extLst>
                <a:ext uri="{FF2B5EF4-FFF2-40B4-BE49-F238E27FC236}">
                  <a16:creationId xmlns:a16="http://schemas.microsoft.com/office/drawing/2014/main" id="{177B5872-1C05-4D44-8DD8-553474E6CFC8}"/>
                </a:ext>
              </a:extLst>
            </p:cNvPr>
            <p:cNvSpPr txBox="1"/>
            <p:nvPr/>
          </p:nvSpPr>
          <p:spPr>
            <a:xfrm>
              <a:off x="5996991" y="2004929"/>
              <a:ext cx="641522" cy="2154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lIns="91440" tIns="0" rIns="9144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Flows</a:t>
              </a:r>
            </a:p>
          </p:txBody>
        </p:sp>
        <p:grpSp>
          <p:nvGrpSpPr>
            <p:cNvPr id="230" name="Group 229">
              <a:extLst>
                <a:ext uri="{FF2B5EF4-FFF2-40B4-BE49-F238E27FC236}">
                  <a16:creationId xmlns:a16="http://schemas.microsoft.com/office/drawing/2014/main" id="{D46D3E2C-CEE7-4BDF-9351-540E479E4333}"/>
                </a:ext>
              </a:extLst>
            </p:cNvPr>
            <p:cNvGrpSpPr/>
            <p:nvPr/>
          </p:nvGrpSpPr>
          <p:grpSpPr>
            <a:xfrm>
              <a:off x="9137860" y="5355414"/>
              <a:ext cx="546852" cy="377063"/>
              <a:chOff x="9390745" y="6012399"/>
              <a:chExt cx="546852" cy="377063"/>
            </a:xfrm>
          </p:grpSpPr>
          <p:sp>
            <p:nvSpPr>
              <p:cNvPr id="231" name="Freeform 24">
                <a:extLst>
                  <a:ext uri="{FF2B5EF4-FFF2-40B4-BE49-F238E27FC236}">
                    <a16:creationId xmlns:a16="http://schemas.microsoft.com/office/drawing/2014/main" id="{92FEDB6D-915A-4EC7-A100-3BD28E35EB5D}"/>
                  </a:ext>
                </a:extLst>
              </p:cNvPr>
              <p:cNvSpPr>
                <a:spLocks/>
              </p:cNvSpPr>
              <p:nvPr/>
            </p:nvSpPr>
            <p:spPr bwMode="auto">
              <a:xfrm>
                <a:off x="9390745" y="6250856"/>
                <a:ext cx="84641" cy="85923"/>
              </a:xfrm>
              <a:custGeom>
                <a:avLst/>
                <a:gdLst>
                  <a:gd name="T0" fmla="*/ 53 w 107"/>
                  <a:gd name="T1" fmla="*/ 0 h 107"/>
                  <a:gd name="T2" fmla="*/ 53 w 107"/>
                  <a:gd name="T3" fmla="*/ 0 h 107"/>
                  <a:gd name="T4" fmla="*/ 0 w 107"/>
                  <a:gd name="T5" fmla="*/ 53 h 107"/>
                  <a:gd name="T6" fmla="*/ 53 w 107"/>
                  <a:gd name="T7" fmla="*/ 107 h 107"/>
                  <a:gd name="T8" fmla="*/ 107 w 107"/>
                  <a:gd name="T9" fmla="*/ 53 h 107"/>
                  <a:gd name="T10" fmla="*/ 53 w 107"/>
                  <a:gd name="T11" fmla="*/ 0 h 107"/>
                </a:gdLst>
                <a:ahLst/>
                <a:cxnLst>
                  <a:cxn ang="0">
                    <a:pos x="T0" y="T1"/>
                  </a:cxn>
                  <a:cxn ang="0">
                    <a:pos x="T2" y="T3"/>
                  </a:cxn>
                  <a:cxn ang="0">
                    <a:pos x="T4" y="T5"/>
                  </a:cxn>
                  <a:cxn ang="0">
                    <a:pos x="T6" y="T7"/>
                  </a:cxn>
                  <a:cxn ang="0">
                    <a:pos x="T8" y="T9"/>
                  </a:cxn>
                  <a:cxn ang="0">
                    <a:pos x="T10" y="T11"/>
                  </a:cxn>
                </a:cxnLst>
                <a:rect l="0" t="0" r="r" b="b"/>
                <a:pathLst>
                  <a:path w="107" h="107">
                    <a:moveTo>
                      <a:pt x="53" y="0"/>
                    </a:moveTo>
                    <a:lnTo>
                      <a:pt x="53" y="0"/>
                    </a:lnTo>
                    <a:cubicBezTo>
                      <a:pt x="24" y="0"/>
                      <a:pt x="0" y="24"/>
                      <a:pt x="0" y="53"/>
                    </a:cubicBezTo>
                    <a:cubicBezTo>
                      <a:pt x="0" y="83"/>
                      <a:pt x="24" y="107"/>
                      <a:pt x="53" y="107"/>
                    </a:cubicBezTo>
                    <a:cubicBezTo>
                      <a:pt x="83" y="107"/>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2" name="Freeform 25">
                <a:extLst>
                  <a:ext uri="{FF2B5EF4-FFF2-40B4-BE49-F238E27FC236}">
                    <a16:creationId xmlns:a16="http://schemas.microsoft.com/office/drawing/2014/main" id="{A09138AE-98FA-4884-96E2-FAE53048F6A3}"/>
                  </a:ext>
                </a:extLst>
              </p:cNvPr>
              <p:cNvSpPr>
                <a:spLocks/>
              </p:cNvSpPr>
              <p:nvPr/>
            </p:nvSpPr>
            <p:spPr bwMode="auto">
              <a:xfrm>
                <a:off x="9851673" y="614931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3" name="Freeform 26">
                <a:extLst>
                  <a:ext uri="{FF2B5EF4-FFF2-40B4-BE49-F238E27FC236}">
                    <a16:creationId xmlns:a16="http://schemas.microsoft.com/office/drawing/2014/main" id="{557F4C86-87A5-432F-9EDE-5F722498A1CF}"/>
                  </a:ext>
                </a:extLst>
              </p:cNvPr>
              <p:cNvSpPr>
                <a:spLocks/>
              </p:cNvSpPr>
              <p:nvPr/>
            </p:nvSpPr>
            <p:spPr bwMode="auto">
              <a:xfrm>
                <a:off x="9704401" y="6304821"/>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4" name="Freeform 26">
                <a:extLst>
                  <a:ext uri="{FF2B5EF4-FFF2-40B4-BE49-F238E27FC236}">
                    <a16:creationId xmlns:a16="http://schemas.microsoft.com/office/drawing/2014/main" id="{0BEBEEA0-5E85-4EA9-BA0A-027C442CD225}"/>
                  </a:ext>
                </a:extLst>
              </p:cNvPr>
              <p:cNvSpPr>
                <a:spLocks/>
              </p:cNvSpPr>
              <p:nvPr/>
            </p:nvSpPr>
            <p:spPr bwMode="auto">
              <a:xfrm>
                <a:off x="9703762" y="6012399"/>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2"/>
                      <a:pt x="24" y="106"/>
                      <a:pt x="53" y="106"/>
                    </a:cubicBezTo>
                    <a:cubicBezTo>
                      <a:pt x="83" y="106"/>
                      <a:pt x="107" y="82"/>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35" name="Freeform 25">
                <a:extLst>
                  <a:ext uri="{FF2B5EF4-FFF2-40B4-BE49-F238E27FC236}">
                    <a16:creationId xmlns:a16="http://schemas.microsoft.com/office/drawing/2014/main" id="{2149492B-216E-4D2F-B741-25D1625F8BFB}"/>
                  </a:ext>
                </a:extLst>
              </p:cNvPr>
              <p:cNvSpPr>
                <a:spLocks/>
              </p:cNvSpPr>
              <p:nvPr/>
            </p:nvSpPr>
            <p:spPr bwMode="auto">
              <a:xfrm>
                <a:off x="9421245" y="6050335"/>
                <a:ext cx="85924" cy="84641"/>
              </a:xfrm>
              <a:custGeom>
                <a:avLst/>
                <a:gdLst>
                  <a:gd name="T0" fmla="*/ 53 w 107"/>
                  <a:gd name="T1" fmla="*/ 0 h 106"/>
                  <a:gd name="T2" fmla="*/ 53 w 107"/>
                  <a:gd name="T3" fmla="*/ 0 h 106"/>
                  <a:gd name="T4" fmla="*/ 0 w 107"/>
                  <a:gd name="T5" fmla="*/ 53 h 106"/>
                  <a:gd name="T6" fmla="*/ 53 w 107"/>
                  <a:gd name="T7" fmla="*/ 106 h 106"/>
                  <a:gd name="T8" fmla="*/ 107 w 107"/>
                  <a:gd name="T9" fmla="*/ 53 h 106"/>
                  <a:gd name="T10" fmla="*/ 53 w 107"/>
                  <a:gd name="T11" fmla="*/ 0 h 106"/>
                </a:gdLst>
                <a:ahLst/>
                <a:cxnLst>
                  <a:cxn ang="0">
                    <a:pos x="T0" y="T1"/>
                  </a:cxn>
                  <a:cxn ang="0">
                    <a:pos x="T2" y="T3"/>
                  </a:cxn>
                  <a:cxn ang="0">
                    <a:pos x="T4" y="T5"/>
                  </a:cxn>
                  <a:cxn ang="0">
                    <a:pos x="T6" y="T7"/>
                  </a:cxn>
                  <a:cxn ang="0">
                    <a:pos x="T8" y="T9"/>
                  </a:cxn>
                  <a:cxn ang="0">
                    <a:pos x="T10" y="T11"/>
                  </a:cxn>
                </a:cxnLst>
                <a:rect l="0" t="0" r="r" b="b"/>
                <a:pathLst>
                  <a:path w="107" h="106">
                    <a:moveTo>
                      <a:pt x="53" y="0"/>
                    </a:moveTo>
                    <a:lnTo>
                      <a:pt x="53" y="0"/>
                    </a:lnTo>
                    <a:cubicBezTo>
                      <a:pt x="24" y="0"/>
                      <a:pt x="0" y="24"/>
                      <a:pt x="0" y="53"/>
                    </a:cubicBezTo>
                    <a:cubicBezTo>
                      <a:pt x="0" y="83"/>
                      <a:pt x="24" y="106"/>
                      <a:pt x="53" y="106"/>
                    </a:cubicBezTo>
                    <a:cubicBezTo>
                      <a:pt x="83" y="106"/>
                      <a:pt x="107" y="83"/>
                      <a:pt x="107" y="53"/>
                    </a:cubicBezTo>
                    <a:cubicBezTo>
                      <a:pt x="107" y="24"/>
                      <a:pt x="83" y="0"/>
                      <a:pt x="53" y="0"/>
                    </a:cubicBezTo>
                    <a:close/>
                  </a:path>
                </a:pathLst>
              </a:custGeom>
              <a:solidFill>
                <a:srgbClr val="0078D4"/>
              </a:solidFill>
              <a:ln w="2540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236" name="Straight Connector 235">
                <a:extLst>
                  <a:ext uri="{FF2B5EF4-FFF2-40B4-BE49-F238E27FC236}">
                    <a16:creationId xmlns:a16="http://schemas.microsoft.com/office/drawing/2014/main" id="{68B4CE85-B9E8-46C8-86AA-89F928129C03}"/>
                  </a:ext>
                </a:extLst>
              </p:cNvPr>
              <p:cNvCxnSpPr/>
              <p:nvPr/>
            </p:nvCxnSpPr>
            <p:spPr>
              <a:xfrm>
                <a:off x="9644904" y="6192819"/>
                <a:ext cx="208371" cy="0"/>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BEE45F6-E5D1-402F-B32F-FB481EC845D3}"/>
                  </a:ext>
                </a:extLst>
              </p:cNvPr>
              <p:cNvCxnSpPr>
                <a:cxnSpLocks/>
              </p:cNvCxnSpPr>
              <p:nvPr/>
            </p:nvCxnSpPr>
            <p:spPr>
              <a:xfrm flipH="1">
                <a:off x="9457808" y="6200439"/>
                <a:ext cx="164235" cy="81151"/>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DAE5CA9-FF9B-4501-9AE5-80754695F060}"/>
                  </a:ext>
                </a:extLst>
              </p:cNvPr>
              <p:cNvCxnSpPr>
                <a:cxnSpLocks/>
              </p:cNvCxnSpPr>
              <p:nvPr/>
            </p:nvCxnSpPr>
            <p:spPr>
              <a:xfrm flipH="1" flipV="1">
                <a:off x="9483970" y="6106655"/>
                <a:ext cx="143789" cy="80449"/>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544122A-DD7B-43B1-8BFD-7A5CE21E0C31}"/>
                  </a:ext>
                </a:extLst>
              </p:cNvPr>
              <p:cNvCxnSpPr>
                <a:cxnSpLocks/>
              </p:cNvCxnSpPr>
              <p:nvPr/>
            </p:nvCxnSpPr>
            <p:spPr>
              <a:xfrm>
                <a:off x="9646809" y="6202344"/>
                <a:ext cx="80584" cy="119468"/>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7799967-E645-44E8-A078-50640B5C8AAB}"/>
                  </a:ext>
                </a:extLst>
              </p:cNvPr>
              <p:cNvCxnSpPr>
                <a:cxnSpLocks/>
              </p:cNvCxnSpPr>
              <p:nvPr/>
            </p:nvCxnSpPr>
            <p:spPr>
              <a:xfrm flipV="1">
                <a:off x="9646809" y="6081503"/>
                <a:ext cx="80584" cy="103696"/>
              </a:xfrm>
              <a:prstGeom prst="line">
                <a:avLst/>
              </a:prstGeom>
              <a:ln w="254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1" name="Freeform 36">
                <a:extLst>
                  <a:ext uri="{FF2B5EF4-FFF2-40B4-BE49-F238E27FC236}">
                    <a16:creationId xmlns:a16="http://schemas.microsoft.com/office/drawing/2014/main" id="{431E795C-451A-48AA-A356-34A677BDBA9D}"/>
                  </a:ext>
                </a:extLst>
              </p:cNvPr>
              <p:cNvSpPr>
                <a:spLocks/>
              </p:cNvSpPr>
              <p:nvPr/>
            </p:nvSpPr>
            <p:spPr bwMode="auto">
              <a:xfrm>
                <a:off x="9524143" y="6076572"/>
                <a:ext cx="227552" cy="233694"/>
              </a:xfrm>
              <a:custGeom>
                <a:avLst/>
                <a:gdLst>
                  <a:gd name="T0" fmla="*/ 3 w 61"/>
                  <a:gd name="T1" fmla="*/ 34 h 62"/>
                  <a:gd name="T2" fmla="*/ 3 w 61"/>
                  <a:gd name="T3" fmla="*/ 34 h 62"/>
                  <a:gd name="T4" fmla="*/ 14 w 61"/>
                  <a:gd name="T5" fmla="*/ 37 h 62"/>
                  <a:gd name="T6" fmla="*/ 21 w 61"/>
                  <a:gd name="T7" fmla="*/ 41 h 62"/>
                  <a:gd name="T8" fmla="*/ 25 w 61"/>
                  <a:gd name="T9" fmla="*/ 48 h 62"/>
                  <a:gd name="T10" fmla="*/ 27 w 61"/>
                  <a:gd name="T11" fmla="*/ 59 h 62"/>
                  <a:gd name="T12" fmla="*/ 31 w 61"/>
                  <a:gd name="T13" fmla="*/ 62 h 62"/>
                  <a:gd name="T14" fmla="*/ 34 w 61"/>
                  <a:gd name="T15" fmla="*/ 59 h 62"/>
                  <a:gd name="T16" fmla="*/ 37 w 61"/>
                  <a:gd name="T17" fmla="*/ 48 h 62"/>
                  <a:gd name="T18" fmla="*/ 41 w 61"/>
                  <a:gd name="T19" fmla="*/ 41 h 62"/>
                  <a:gd name="T20" fmla="*/ 48 w 61"/>
                  <a:gd name="T21" fmla="*/ 37 h 62"/>
                  <a:gd name="T22" fmla="*/ 59 w 61"/>
                  <a:gd name="T23" fmla="*/ 34 h 62"/>
                  <a:gd name="T24" fmla="*/ 61 w 61"/>
                  <a:gd name="T25" fmla="*/ 31 h 62"/>
                  <a:gd name="T26" fmla="*/ 59 w 61"/>
                  <a:gd name="T27" fmla="*/ 28 h 62"/>
                  <a:gd name="T28" fmla="*/ 48 w 61"/>
                  <a:gd name="T29" fmla="*/ 25 h 62"/>
                  <a:gd name="T30" fmla="*/ 41 w 61"/>
                  <a:gd name="T31" fmla="*/ 21 h 62"/>
                  <a:gd name="T32" fmla="*/ 37 w 61"/>
                  <a:gd name="T33" fmla="*/ 14 h 62"/>
                  <a:gd name="T34" fmla="*/ 34 w 61"/>
                  <a:gd name="T35" fmla="*/ 3 h 62"/>
                  <a:gd name="T36" fmla="*/ 31 w 61"/>
                  <a:gd name="T37" fmla="*/ 0 h 62"/>
                  <a:gd name="T38" fmla="*/ 27 w 61"/>
                  <a:gd name="T39" fmla="*/ 3 h 62"/>
                  <a:gd name="T40" fmla="*/ 25 w 61"/>
                  <a:gd name="T41" fmla="*/ 14 h 62"/>
                  <a:gd name="T42" fmla="*/ 21 w 61"/>
                  <a:gd name="T43" fmla="*/ 21 h 62"/>
                  <a:gd name="T44" fmla="*/ 14 w 61"/>
                  <a:gd name="T45" fmla="*/ 25 h 62"/>
                  <a:gd name="T46" fmla="*/ 3 w 61"/>
                  <a:gd name="T47" fmla="*/ 28 h 62"/>
                  <a:gd name="T48" fmla="*/ 0 w 61"/>
                  <a:gd name="T49" fmla="*/ 31 h 62"/>
                  <a:gd name="T50" fmla="*/ 3 w 61"/>
                  <a:gd name="T51" fmla="*/ 3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2">
                    <a:moveTo>
                      <a:pt x="3" y="34"/>
                    </a:moveTo>
                    <a:lnTo>
                      <a:pt x="3" y="34"/>
                    </a:lnTo>
                    <a:cubicBezTo>
                      <a:pt x="8" y="35"/>
                      <a:pt x="11" y="36"/>
                      <a:pt x="14" y="37"/>
                    </a:cubicBezTo>
                    <a:cubicBezTo>
                      <a:pt x="17" y="38"/>
                      <a:pt x="19" y="40"/>
                      <a:pt x="21" y="41"/>
                    </a:cubicBezTo>
                    <a:cubicBezTo>
                      <a:pt x="22" y="43"/>
                      <a:pt x="24" y="45"/>
                      <a:pt x="25" y="48"/>
                    </a:cubicBezTo>
                    <a:cubicBezTo>
                      <a:pt x="26" y="51"/>
                      <a:pt x="27" y="54"/>
                      <a:pt x="27" y="59"/>
                    </a:cubicBezTo>
                    <a:cubicBezTo>
                      <a:pt x="28" y="61"/>
                      <a:pt x="29" y="62"/>
                      <a:pt x="31" y="62"/>
                    </a:cubicBezTo>
                    <a:cubicBezTo>
                      <a:pt x="32" y="62"/>
                      <a:pt x="34" y="61"/>
                      <a:pt x="34" y="59"/>
                    </a:cubicBezTo>
                    <a:cubicBezTo>
                      <a:pt x="35" y="54"/>
                      <a:pt x="36" y="51"/>
                      <a:pt x="37" y="48"/>
                    </a:cubicBezTo>
                    <a:cubicBezTo>
                      <a:pt x="38" y="45"/>
                      <a:pt x="39" y="43"/>
                      <a:pt x="41" y="41"/>
                    </a:cubicBezTo>
                    <a:cubicBezTo>
                      <a:pt x="43" y="40"/>
                      <a:pt x="45" y="38"/>
                      <a:pt x="48" y="37"/>
                    </a:cubicBezTo>
                    <a:cubicBezTo>
                      <a:pt x="50" y="36"/>
                      <a:pt x="54" y="35"/>
                      <a:pt x="59" y="34"/>
                    </a:cubicBezTo>
                    <a:cubicBezTo>
                      <a:pt x="61" y="34"/>
                      <a:pt x="61" y="33"/>
                      <a:pt x="61" y="31"/>
                    </a:cubicBezTo>
                    <a:cubicBezTo>
                      <a:pt x="61" y="29"/>
                      <a:pt x="61" y="28"/>
                      <a:pt x="59" y="28"/>
                    </a:cubicBezTo>
                    <a:cubicBezTo>
                      <a:pt x="54" y="27"/>
                      <a:pt x="50" y="26"/>
                      <a:pt x="48" y="25"/>
                    </a:cubicBezTo>
                    <a:cubicBezTo>
                      <a:pt x="45" y="24"/>
                      <a:pt x="43" y="23"/>
                      <a:pt x="41" y="21"/>
                    </a:cubicBezTo>
                    <a:cubicBezTo>
                      <a:pt x="39" y="19"/>
                      <a:pt x="38" y="17"/>
                      <a:pt x="37" y="14"/>
                    </a:cubicBezTo>
                    <a:cubicBezTo>
                      <a:pt x="36" y="12"/>
                      <a:pt x="35" y="8"/>
                      <a:pt x="34" y="3"/>
                    </a:cubicBezTo>
                    <a:cubicBezTo>
                      <a:pt x="34" y="1"/>
                      <a:pt x="32" y="0"/>
                      <a:pt x="31" y="0"/>
                    </a:cubicBezTo>
                    <a:cubicBezTo>
                      <a:pt x="29" y="0"/>
                      <a:pt x="28" y="1"/>
                      <a:pt x="27" y="3"/>
                    </a:cubicBezTo>
                    <a:cubicBezTo>
                      <a:pt x="27" y="8"/>
                      <a:pt x="26" y="12"/>
                      <a:pt x="25" y="14"/>
                    </a:cubicBezTo>
                    <a:cubicBezTo>
                      <a:pt x="24" y="17"/>
                      <a:pt x="22" y="19"/>
                      <a:pt x="21" y="21"/>
                    </a:cubicBezTo>
                    <a:cubicBezTo>
                      <a:pt x="19" y="23"/>
                      <a:pt x="17" y="24"/>
                      <a:pt x="14" y="25"/>
                    </a:cubicBezTo>
                    <a:cubicBezTo>
                      <a:pt x="11" y="26"/>
                      <a:pt x="8" y="27"/>
                      <a:pt x="3" y="28"/>
                    </a:cubicBezTo>
                    <a:cubicBezTo>
                      <a:pt x="1" y="28"/>
                      <a:pt x="0" y="29"/>
                      <a:pt x="0" y="31"/>
                    </a:cubicBezTo>
                    <a:cubicBezTo>
                      <a:pt x="0" y="33"/>
                      <a:pt x="1" y="34"/>
                      <a:pt x="3" y="34"/>
                    </a:cubicBezTo>
                    <a:close/>
                  </a:path>
                </a:pathLst>
              </a:custGeom>
              <a:solidFill>
                <a:srgbClr val="000000"/>
              </a:solidFill>
              <a:ln w="1905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grpSp>
          <p:nvGrpSpPr>
            <p:cNvPr id="242" name="Group 241">
              <a:extLst>
                <a:ext uri="{FF2B5EF4-FFF2-40B4-BE49-F238E27FC236}">
                  <a16:creationId xmlns:a16="http://schemas.microsoft.com/office/drawing/2014/main" id="{16D18AB5-8D0F-4803-BA5D-F52948FB2D10}"/>
                </a:ext>
              </a:extLst>
            </p:cNvPr>
            <p:cNvGrpSpPr/>
            <p:nvPr/>
          </p:nvGrpSpPr>
          <p:grpSpPr>
            <a:xfrm>
              <a:off x="10231475" y="1615424"/>
              <a:ext cx="954695" cy="610153"/>
              <a:chOff x="8415591" y="1300508"/>
              <a:chExt cx="1049725" cy="670888"/>
            </a:xfrm>
          </p:grpSpPr>
          <p:grpSp>
            <p:nvGrpSpPr>
              <p:cNvPr id="243" name="Group 242">
                <a:extLst>
                  <a:ext uri="{FF2B5EF4-FFF2-40B4-BE49-F238E27FC236}">
                    <a16:creationId xmlns:a16="http://schemas.microsoft.com/office/drawing/2014/main" id="{31A366C0-93C8-4128-BA9D-551B061B0D86}"/>
                  </a:ext>
                </a:extLst>
              </p:cNvPr>
              <p:cNvGrpSpPr/>
              <p:nvPr/>
            </p:nvGrpSpPr>
            <p:grpSpPr>
              <a:xfrm>
                <a:off x="8415591" y="1561014"/>
                <a:ext cx="476085" cy="341540"/>
                <a:chOff x="8094049" y="1510237"/>
                <a:chExt cx="476085" cy="341540"/>
              </a:xfrm>
            </p:grpSpPr>
            <p:sp>
              <p:nvSpPr>
                <p:cNvPr id="251" name="Freeform 40">
                  <a:extLst>
                    <a:ext uri="{FF2B5EF4-FFF2-40B4-BE49-F238E27FC236}">
                      <a16:creationId xmlns:a16="http://schemas.microsoft.com/office/drawing/2014/main" id="{A2C85D8E-A138-4497-9E6D-97ED1354CA33}"/>
                    </a:ext>
                  </a:extLst>
                </p:cNvPr>
                <p:cNvSpPr>
                  <a:spLocks noEditPoints="1"/>
                </p:cNvSpPr>
                <p:nvPr/>
              </p:nvSpPr>
              <p:spPr bwMode="auto">
                <a:xfrm>
                  <a:off x="8094049" y="1510237"/>
                  <a:ext cx="476085" cy="341540"/>
                </a:xfrm>
                <a:custGeom>
                  <a:avLst/>
                  <a:gdLst>
                    <a:gd name="T0" fmla="*/ 158 w 370"/>
                    <a:gd name="T1" fmla="*/ 214 h 267"/>
                    <a:gd name="T2" fmla="*/ 158 w 370"/>
                    <a:gd name="T3" fmla="*/ 214 h 267"/>
                    <a:gd name="T4" fmla="*/ 211 w 370"/>
                    <a:gd name="T5" fmla="*/ 214 h 267"/>
                    <a:gd name="T6" fmla="*/ 211 w 370"/>
                    <a:gd name="T7" fmla="*/ 241 h 267"/>
                    <a:gd name="T8" fmla="*/ 158 w 370"/>
                    <a:gd name="T9" fmla="*/ 241 h 267"/>
                    <a:gd name="T10" fmla="*/ 158 w 370"/>
                    <a:gd name="T11" fmla="*/ 214 h 267"/>
                    <a:gd name="T12" fmla="*/ 0 w 370"/>
                    <a:gd name="T13" fmla="*/ 12 h 267"/>
                    <a:gd name="T14" fmla="*/ 0 w 370"/>
                    <a:gd name="T15" fmla="*/ 12 h 267"/>
                    <a:gd name="T16" fmla="*/ 0 w 370"/>
                    <a:gd name="T17" fmla="*/ 254 h 267"/>
                    <a:gd name="T18" fmla="*/ 12 w 370"/>
                    <a:gd name="T19" fmla="*/ 267 h 267"/>
                    <a:gd name="T20" fmla="*/ 357 w 370"/>
                    <a:gd name="T21" fmla="*/ 267 h 267"/>
                    <a:gd name="T22" fmla="*/ 370 w 370"/>
                    <a:gd name="T23" fmla="*/ 254 h 267"/>
                    <a:gd name="T24" fmla="*/ 370 w 370"/>
                    <a:gd name="T25" fmla="*/ 12 h 267"/>
                    <a:gd name="T26" fmla="*/ 357 w 370"/>
                    <a:gd name="T27" fmla="*/ 0 h 267"/>
                    <a:gd name="T28" fmla="*/ 12 w 370"/>
                    <a:gd name="T29" fmla="*/ 0 h 267"/>
                    <a:gd name="T30" fmla="*/ 0 w 370"/>
                    <a:gd name="T3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0" h="267">
                      <a:moveTo>
                        <a:pt x="158" y="214"/>
                      </a:moveTo>
                      <a:lnTo>
                        <a:pt x="158" y="214"/>
                      </a:lnTo>
                      <a:lnTo>
                        <a:pt x="211" y="214"/>
                      </a:lnTo>
                      <a:lnTo>
                        <a:pt x="211" y="241"/>
                      </a:lnTo>
                      <a:lnTo>
                        <a:pt x="158" y="241"/>
                      </a:lnTo>
                      <a:lnTo>
                        <a:pt x="158" y="214"/>
                      </a:lnTo>
                      <a:close/>
                      <a:moveTo>
                        <a:pt x="0" y="12"/>
                      </a:moveTo>
                      <a:lnTo>
                        <a:pt x="0" y="12"/>
                      </a:lnTo>
                      <a:lnTo>
                        <a:pt x="0" y="254"/>
                      </a:lnTo>
                      <a:cubicBezTo>
                        <a:pt x="0" y="261"/>
                        <a:pt x="6" y="267"/>
                        <a:pt x="12" y="267"/>
                      </a:cubicBezTo>
                      <a:lnTo>
                        <a:pt x="357" y="267"/>
                      </a:lnTo>
                      <a:cubicBezTo>
                        <a:pt x="364" y="267"/>
                        <a:pt x="370" y="261"/>
                        <a:pt x="370" y="254"/>
                      </a:cubicBezTo>
                      <a:lnTo>
                        <a:pt x="370" y="12"/>
                      </a:lnTo>
                      <a:cubicBezTo>
                        <a:pt x="370" y="5"/>
                        <a:pt x="364" y="0"/>
                        <a:pt x="357" y="0"/>
                      </a:cubicBezTo>
                      <a:lnTo>
                        <a:pt x="12" y="0"/>
                      </a:lnTo>
                      <a:cubicBezTo>
                        <a:pt x="6" y="0"/>
                        <a:pt x="0" y="5"/>
                        <a:pt x="0" y="1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252" name="Rectangle 251">
                  <a:extLst>
                    <a:ext uri="{FF2B5EF4-FFF2-40B4-BE49-F238E27FC236}">
                      <a16:creationId xmlns:a16="http://schemas.microsoft.com/office/drawing/2014/main" id="{CE63E01D-08E3-417C-8AD7-DE15D44AA402}"/>
                    </a:ext>
                  </a:extLst>
                </p:cNvPr>
                <p:cNvSpPr/>
                <p:nvPr/>
              </p:nvSpPr>
              <p:spPr bwMode="auto">
                <a:xfrm>
                  <a:off x="8143513" y="1549784"/>
                  <a:ext cx="412293" cy="2103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4" name="Group 18">
                <a:extLst>
                  <a:ext uri="{FF2B5EF4-FFF2-40B4-BE49-F238E27FC236}">
                    <a16:creationId xmlns:a16="http://schemas.microsoft.com/office/drawing/2014/main" id="{B7711B02-30F7-4B6F-8B7A-9BA746AE3FC6}"/>
                  </a:ext>
                </a:extLst>
              </p:cNvPr>
              <p:cNvGrpSpPr>
                <a:grpSpLocks noChangeAspect="1"/>
              </p:cNvGrpSpPr>
              <p:nvPr/>
            </p:nvGrpSpPr>
            <p:grpSpPr bwMode="auto">
              <a:xfrm>
                <a:off x="8681085" y="1300508"/>
                <a:ext cx="549037" cy="653253"/>
                <a:chOff x="3620" y="233"/>
                <a:chExt cx="216" cy="257"/>
              </a:xfrm>
            </p:grpSpPr>
            <p:sp>
              <p:nvSpPr>
                <p:cNvPr id="246" name="Freeform 19">
                  <a:extLst>
                    <a:ext uri="{FF2B5EF4-FFF2-40B4-BE49-F238E27FC236}">
                      <a16:creationId xmlns:a16="http://schemas.microsoft.com/office/drawing/2014/main" id="{267D373D-4D1D-4E05-89DC-5FFD629507DA}"/>
                    </a:ext>
                  </a:extLst>
                </p:cNvPr>
                <p:cNvSpPr>
                  <a:spLocks noEditPoints="1"/>
                </p:cNvSpPr>
                <p:nvPr/>
              </p:nvSpPr>
              <p:spPr bwMode="auto">
                <a:xfrm>
                  <a:off x="3620" y="233"/>
                  <a:ext cx="216" cy="257"/>
                </a:xfrm>
                <a:custGeom>
                  <a:avLst/>
                  <a:gdLst>
                    <a:gd name="T0" fmla="*/ 134 w 347"/>
                    <a:gd name="T1" fmla="*/ 280 h 413"/>
                    <a:gd name="T2" fmla="*/ 214 w 347"/>
                    <a:gd name="T3" fmla="*/ 253 h 413"/>
                    <a:gd name="T4" fmla="*/ 134 w 347"/>
                    <a:gd name="T5" fmla="*/ 280 h 413"/>
                    <a:gd name="T6" fmla="*/ 27 w 347"/>
                    <a:gd name="T7" fmla="*/ 413 h 413"/>
                    <a:gd name="T8" fmla="*/ 0 w 347"/>
                    <a:gd name="T9" fmla="*/ 315 h 413"/>
                    <a:gd name="T10" fmla="*/ 11 w 347"/>
                    <a:gd name="T11" fmla="*/ 290 h 413"/>
                    <a:gd name="T12" fmla="*/ 36 w 347"/>
                    <a:gd name="T13" fmla="*/ 280 h 413"/>
                    <a:gd name="T14" fmla="*/ 107 w 347"/>
                    <a:gd name="T15" fmla="*/ 253 h 413"/>
                    <a:gd name="T16" fmla="*/ 76 w 347"/>
                    <a:gd name="T17" fmla="*/ 250 h 413"/>
                    <a:gd name="T18" fmla="*/ 57 w 347"/>
                    <a:gd name="T19" fmla="*/ 231 h 413"/>
                    <a:gd name="T20" fmla="*/ 54 w 347"/>
                    <a:gd name="T21" fmla="*/ 200 h 413"/>
                    <a:gd name="T22" fmla="*/ 27 w 347"/>
                    <a:gd name="T23" fmla="*/ 146 h 413"/>
                    <a:gd name="T24" fmla="*/ 54 w 347"/>
                    <a:gd name="T25" fmla="*/ 129 h 413"/>
                    <a:gd name="T26" fmla="*/ 64 w 347"/>
                    <a:gd name="T27" fmla="*/ 104 h 413"/>
                    <a:gd name="T28" fmla="*/ 89 w 347"/>
                    <a:gd name="T29" fmla="*/ 93 h 413"/>
                    <a:gd name="T30" fmla="*/ 160 w 347"/>
                    <a:gd name="T31" fmla="*/ 49 h 413"/>
                    <a:gd name="T32" fmla="*/ 147 w 347"/>
                    <a:gd name="T33" fmla="*/ 26 h 413"/>
                    <a:gd name="T34" fmla="*/ 155 w 347"/>
                    <a:gd name="T35" fmla="*/ 7 h 413"/>
                    <a:gd name="T36" fmla="*/ 174 w 347"/>
                    <a:gd name="T37" fmla="*/ 0 h 413"/>
                    <a:gd name="T38" fmla="*/ 193 w 347"/>
                    <a:gd name="T39" fmla="*/ 7 h 413"/>
                    <a:gd name="T40" fmla="*/ 200 w 347"/>
                    <a:gd name="T41" fmla="*/ 26 h 413"/>
                    <a:gd name="T42" fmla="*/ 187 w 347"/>
                    <a:gd name="T43" fmla="*/ 49 h 413"/>
                    <a:gd name="T44" fmla="*/ 258 w 347"/>
                    <a:gd name="T45" fmla="*/ 93 h 413"/>
                    <a:gd name="T46" fmla="*/ 283 w 347"/>
                    <a:gd name="T47" fmla="*/ 104 h 413"/>
                    <a:gd name="T48" fmla="*/ 294 w 347"/>
                    <a:gd name="T49" fmla="*/ 129 h 413"/>
                    <a:gd name="T50" fmla="*/ 320 w 347"/>
                    <a:gd name="T51" fmla="*/ 146 h 413"/>
                    <a:gd name="T52" fmla="*/ 294 w 347"/>
                    <a:gd name="T53" fmla="*/ 200 h 413"/>
                    <a:gd name="T54" fmla="*/ 291 w 347"/>
                    <a:gd name="T55" fmla="*/ 231 h 413"/>
                    <a:gd name="T56" fmla="*/ 272 w 347"/>
                    <a:gd name="T57" fmla="*/ 250 h 413"/>
                    <a:gd name="T58" fmla="*/ 240 w 347"/>
                    <a:gd name="T59" fmla="*/ 253 h 413"/>
                    <a:gd name="T60" fmla="*/ 312 w 347"/>
                    <a:gd name="T61" fmla="*/ 280 h 413"/>
                    <a:gd name="T62" fmla="*/ 337 w 347"/>
                    <a:gd name="T63" fmla="*/ 290 h 413"/>
                    <a:gd name="T64" fmla="*/ 347 w 347"/>
                    <a:gd name="T65" fmla="*/ 315 h 413"/>
                    <a:gd name="T66" fmla="*/ 320 w 347"/>
                    <a:gd name="T67"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413">
                      <a:moveTo>
                        <a:pt x="134" y="280"/>
                      </a:moveTo>
                      <a:lnTo>
                        <a:pt x="134" y="280"/>
                      </a:lnTo>
                      <a:lnTo>
                        <a:pt x="214" y="280"/>
                      </a:lnTo>
                      <a:lnTo>
                        <a:pt x="214" y="253"/>
                      </a:lnTo>
                      <a:lnTo>
                        <a:pt x="134" y="253"/>
                      </a:lnTo>
                      <a:lnTo>
                        <a:pt x="134" y="280"/>
                      </a:lnTo>
                      <a:close/>
                      <a:moveTo>
                        <a:pt x="27" y="413"/>
                      </a:moveTo>
                      <a:lnTo>
                        <a:pt x="27" y="413"/>
                      </a:lnTo>
                      <a:lnTo>
                        <a:pt x="0" y="413"/>
                      </a:lnTo>
                      <a:lnTo>
                        <a:pt x="0" y="315"/>
                      </a:lnTo>
                      <a:cubicBezTo>
                        <a:pt x="0" y="310"/>
                        <a:pt x="1" y="306"/>
                        <a:pt x="3" y="302"/>
                      </a:cubicBezTo>
                      <a:cubicBezTo>
                        <a:pt x="5" y="297"/>
                        <a:pt x="8" y="293"/>
                        <a:pt x="11" y="290"/>
                      </a:cubicBezTo>
                      <a:cubicBezTo>
                        <a:pt x="14" y="287"/>
                        <a:pt x="18" y="284"/>
                        <a:pt x="22" y="282"/>
                      </a:cubicBezTo>
                      <a:cubicBezTo>
                        <a:pt x="27" y="281"/>
                        <a:pt x="31" y="280"/>
                        <a:pt x="36" y="280"/>
                      </a:cubicBezTo>
                      <a:lnTo>
                        <a:pt x="107" y="280"/>
                      </a:lnTo>
                      <a:lnTo>
                        <a:pt x="107" y="253"/>
                      </a:lnTo>
                      <a:lnTo>
                        <a:pt x="89" y="253"/>
                      </a:lnTo>
                      <a:cubicBezTo>
                        <a:pt x="85" y="253"/>
                        <a:pt x="80" y="252"/>
                        <a:pt x="76" y="250"/>
                      </a:cubicBezTo>
                      <a:cubicBezTo>
                        <a:pt x="71" y="248"/>
                        <a:pt x="67" y="246"/>
                        <a:pt x="64" y="243"/>
                      </a:cubicBezTo>
                      <a:cubicBezTo>
                        <a:pt x="61" y="239"/>
                        <a:pt x="59" y="236"/>
                        <a:pt x="57" y="231"/>
                      </a:cubicBezTo>
                      <a:cubicBezTo>
                        <a:pt x="55" y="227"/>
                        <a:pt x="54" y="222"/>
                        <a:pt x="54" y="217"/>
                      </a:cubicBezTo>
                      <a:lnTo>
                        <a:pt x="54" y="200"/>
                      </a:lnTo>
                      <a:lnTo>
                        <a:pt x="27" y="200"/>
                      </a:lnTo>
                      <a:lnTo>
                        <a:pt x="27" y="146"/>
                      </a:lnTo>
                      <a:lnTo>
                        <a:pt x="54" y="146"/>
                      </a:lnTo>
                      <a:lnTo>
                        <a:pt x="54" y="129"/>
                      </a:lnTo>
                      <a:cubicBezTo>
                        <a:pt x="54" y="124"/>
                        <a:pt x="55" y="119"/>
                        <a:pt x="57" y="115"/>
                      </a:cubicBezTo>
                      <a:cubicBezTo>
                        <a:pt x="59" y="111"/>
                        <a:pt x="61" y="107"/>
                        <a:pt x="64" y="104"/>
                      </a:cubicBezTo>
                      <a:cubicBezTo>
                        <a:pt x="67" y="100"/>
                        <a:pt x="71" y="98"/>
                        <a:pt x="76" y="96"/>
                      </a:cubicBezTo>
                      <a:cubicBezTo>
                        <a:pt x="80" y="94"/>
                        <a:pt x="85" y="93"/>
                        <a:pt x="89" y="93"/>
                      </a:cubicBezTo>
                      <a:lnTo>
                        <a:pt x="160" y="93"/>
                      </a:lnTo>
                      <a:lnTo>
                        <a:pt x="160" y="49"/>
                      </a:lnTo>
                      <a:cubicBezTo>
                        <a:pt x="156" y="47"/>
                        <a:pt x="153" y="44"/>
                        <a:pt x="151" y="40"/>
                      </a:cubicBezTo>
                      <a:cubicBezTo>
                        <a:pt x="148" y="36"/>
                        <a:pt x="147" y="31"/>
                        <a:pt x="147" y="26"/>
                      </a:cubicBezTo>
                      <a:cubicBezTo>
                        <a:pt x="147" y="23"/>
                        <a:pt x="148" y="19"/>
                        <a:pt x="149" y="16"/>
                      </a:cubicBezTo>
                      <a:cubicBezTo>
                        <a:pt x="151" y="13"/>
                        <a:pt x="153" y="10"/>
                        <a:pt x="155" y="7"/>
                      </a:cubicBezTo>
                      <a:cubicBezTo>
                        <a:pt x="157" y="5"/>
                        <a:pt x="160" y="3"/>
                        <a:pt x="163" y="2"/>
                      </a:cubicBezTo>
                      <a:cubicBezTo>
                        <a:pt x="167" y="0"/>
                        <a:pt x="170" y="0"/>
                        <a:pt x="174" y="0"/>
                      </a:cubicBezTo>
                      <a:cubicBezTo>
                        <a:pt x="178" y="0"/>
                        <a:pt x="181" y="0"/>
                        <a:pt x="184" y="2"/>
                      </a:cubicBezTo>
                      <a:cubicBezTo>
                        <a:pt x="187" y="3"/>
                        <a:pt x="190" y="5"/>
                        <a:pt x="193" y="7"/>
                      </a:cubicBezTo>
                      <a:cubicBezTo>
                        <a:pt x="195" y="10"/>
                        <a:pt x="197" y="13"/>
                        <a:pt x="198" y="16"/>
                      </a:cubicBezTo>
                      <a:cubicBezTo>
                        <a:pt x="200" y="19"/>
                        <a:pt x="200" y="23"/>
                        <a:pt x="200" y="26"/>
                      </a:cubicBezTo>
                      <a:cubicBezTo>
                        <a:pt x="200" y="31"/>
                        <a:pt x="199" y="36"/>
                        <a:pt x="197" y="40"/>
                      </a:cubicBezTo>
                      <a:cubicBezTo>
                        <a:pt x="194" y="44"/>
                        <a:pt x="191" y="47"/>
                        <a:pt x="187" y="49"/>
                      </a:cubicBezTo>
                      <a:lnTo>
                        <a:pt x="187" y="93"/>
                      </a:lnTo>
                      <a:lnTo>
                        <a:pt x="258" y="93"/>
                      </a:lnTo>
                      <a:cubicBezTo>
                        <a:pt x="263" y="93"/>
                        <a:pt x="268" y="94"/>
                        <a:pt x="272" y="96"/>
                      </a:cubicBezTo>
                      <a:cubicBezTo>
                        <a:pt x="276" y="98"/>
                        <a:pt x="280" y="100"/>
                        <a:pt x="283" y="104"/>
                      </a:cubicBezTo>
                      <a:cubicBezTo>
                        <a:pt x="287" y="107"/>
                        <a:pt x="289" y="111"/>
                        <a:pt x="291" y="115"/>
                      </a:cubicBezTo>
                      <a:cubicBezTo>
                        <a:pt x="293" y="119"/>
                        <a:pt x="294" y="124"/>
                        <a:pt x="294" y="129"/>
                      </a:cubicBezTo>
                      <a:lnTo>
                        <a:pt x="294" y="146"/>
                      </a:lnTo>
                      <a:lnTo>
                        <a:pt x="320" y="146"/>
                      </a:lnTo>
                      <a:lnTo>
                        <a:pt x="320" y="200"/>
                      </a:lnTo>
                      <a:lnTo>
                        <a:pt x="294" y="200"/>
                      </a:lnTo>
                      <a:lnTo>
                        <a:pt x="294" y="217"/>
                      </a:lnTo>
                      <a:cubicBezTo>
                        <a:pt x="294" y="222"/>
                        <a:pt x="293" y="227"/>
                        <a:pt x="291" y="231"/>
                      </a:cubicBezTo>
                      <a:cubicBezTo>
                        <a:pt x="289" y="236"/>
                        <a:pt x="287" y="239"/>
                        <a:pt x="283" y="243"/>
                      </a:cubicBezTo>
                      <a:cubicBezTo>
                        <a:pt x="280" y="246"/>
                        <a:pt x="276" y="248"/>
                        <a:pt x="272" y="250"/>
                      </a:cubicBezTo>
                      <a:cubicBezTo>
                        <a:pt x="268" y="252"/>
                        <a:pt x="263" y="253"/>
                        <a:pt x="258" y="253"/>
                      </a:cubicBezTo>
                      <a:lnTo>
                        <a:pt x="240" y="253"/>
                      </a:lnTo>
                      <a:lnTo>
                        <a:pt x="240" y="280"/>
                      </a:lnTo>
                      <a:lnTo>
                        <a:pt x="312" y="280"/>
                      </a:lnTo>
                      <a:cubicBezTo>
                        <a:pt x="316" y="280"/>
                        <a:pt x="321" y="281"/>
                        <a:pt x="325" y="282"/>
                      </a:cubicBezTo>
                      <a:cubicBezTo>
                        <a:pt x="330" y="284"/>
                        <a:pt x="333" y="287"/>
                        <a:pt x="337" y="290"/>
                      </a:cubicBezTo>
                      <a:cubicBezTo>
                        <a:pt x="340" y="293"/>
                        <a:pt x="342" y="297"/>
                        <a:pt x="344" y="302"/>
                      </a:cubicBezTo>
                      <a:cubicBezTo>
                        <a:pt x="346" y="306"/>
                        <a:pt x="347" y="310"/>
                        <a:pt x="347" y="315"/>
                      </a:cubicBezTo>
                      <a:lnTo>
                        <a:pt x="347" y="413"/>
                      </a:lnTo>
                      <a:lnTo>
                        <a:pt x="320" y="413"/>
                      </a:lnTo>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7" name="Freeform 20">
                  <a:extLst>
                    <a:ext uri="{FF2B5EF4-FFF2-40B4-BE49-F238E27FC236}">
                      <a16:creationId xmlns:a16="http://schemas.microsoft.com/office/drawing/2014/main" id="{CA795CDC-C917-430C-BB17-41F6925F5D47}"/>
                    </a:ext>
                  </a:extLst>
                </p:cNvPr>
                <p:cNvSpPr>
                  <a:spLocks/>
                </p:cNvSpPr>
                <p:nvPr/>
              </p:nvSpPr>
              <p:spPr bwMode="auto">
                <a:xfrm>
                  <a:off x="3691"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8" name="Freeform 21">
                  <a:extLst>
                    <a:ext uri="{FF2B5EF4-FFF2-40B4-BE49-F238E27FC236}">
                      <a16:creationId xmlns:a16="http://schemas.microsoft.com/office/drawing/2014/main" id="{4A9E0B3F-7B65-43F5-A515-C8F4649FE68F}"/>
                    </a:ext>
                  </a:extLst>
                </p:cNvPr>
                <p:cNvSpPr>
                  <a:spLocks/>
                </p:cNvSpPr>
                <p:nvPr/>
              </p:nvSpPr>
              <p:spPr bwMode="auto">
                <a:xfrm>
                  <a:off x="3753" y="324"/>
                  <a:ext cx="16" cy="17"/>
                </a:xfrm>
                <a:custGeom>
                  <a:avLst/>
                  <a:gdLst>
                    <a:gd name="T0" fmla="*/ 0 w 26"/>
                    <a:gd name="T1" fmla="*/ 0 h 27"/>
                    <a:gd name="T2" fmla="*/ 0 w 26"/>
                    <a:gd name="T3" fmla="*/ 0 h 27"/>
                    <a:gd name="T4" fmla="*/ 26 w 26"/>
                    <a:gd name="T5" fmla="*/ 0 h 27"/>
                    <a:gd name="T6" fmla="*/ 26 w 26"/>
                    <a:gd name="T7" fmla="*/ 27 h 27"/>
                    <a:gd name="T8" fmla="*/ 0 w 26"/>
                    <a:gd name="T9" fmla="*/ 27 h 27"/>
                    <a:gd name="T10" fmla="*/ 0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0" y="0"/>
                      </a:moveTo>
                      <a:lnTo>
                        <a:pt x="0" y="0"/>
                      </a:lnTo>
                      <a:lnTo>
                        <a:pt x="26" y="0"/>
                      </a:lnTo>
                      <a:lnTo>
                        <a:pt x="26" y="27"/>
                      </a:lnTo>
                      <a:lnTo>
                        <a:pt x="0" y="27"/>
                      </a:lnTo>
                      <a:lnTo>
                        <a:pt x="0" y="0"/>
                      </a:ln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49" name="Freeform 22">
                  <a:extLst>
                    <a:ext uri="{FF2B5EF4-FFF2-40B4-BE49-F238E27FC236}">
                      <a16:creationId xmlns:a16="http://schemas.microsoft.com/office/drawing/2014/main" id="{717C4F3D-B621-4A1F-925A-E7E117E07A95}"/>
                    </a:ext>
                  </a:extLst>
                </p:cNvPr>
                <p:cNvSpPr>
                  <a:spLocks/>
                </p:cNvSpPr>
                <p:nvPr/>
              </p:nvSpPr>
              <p:spPr bwMode="auto">
                <a:xfrm>
                  <a:off x="3749" y="324"/>
                  <a:ext cx="16" cy="17"/>
                </a:xfrm>
                <a:custGeom>
                  <a:avLst/>
                  <a:gdLst>
                    <a:gd name="T0" fmla="*/ 0 w 27"/>
                    <a:gd name="T1" fmla="*/ 0 h 27"/>
                    <a:gd name="T2" fmla="*/ 0 w 27"/>
                    <a:gd name="T3" fmla="*/ 0 h 27"/>
                    <a:gd name="T4" fmla="*/ 27 w 27"/>
                    <a:gd name="T5" fmla="*/ 0 h 27"/>
                    <a:gd name="T6" fmla="*/ 27 w 27"/>
                    <a:gd name="T7" fmla="*/ 27 h 27"/>
                    <a:gd name="T8" fmla="*/ 0 w 27"/>
                    <a:gd name="T9" fmla="*/ 27 h 27"/>
                    <a:gd name="T10" fmla="*/ 0 w 27"/>
                    <a:gd name="T11" fmla="*/ 0 h 27"/>
                  </a:gdLst>
                  <a:ahLst/>
                  <a:cxnLst>
                    <a:cxn ang="0">
                      <a:pos x="T0" y="T1"/>
                    </a:cxn>
                    <a:cxn ang="0">
                      <a:pos x="T2" y="T3"/>
                    </a:cxn>
                    <a:cxn ang="0">
                      <a:pos x="T4" y="T5"/>
                    </a:cxn>
                    <a:cxn ang="0">
                      <a:pos x="T6" y="T7"/>
                    </a:cxn>
                    <a:cxn ang="0">
                      <a:pos x="T8" y="T9"/>
                    </a:cxn>
                    <a:cxn ang="0">
                      <a:pos x="T10" y="T11"/>
                    </a:cxn>
                  </a:cxnLst>
                  <a:rect l="0" t="0" r="r" b="b"/>
                  <a:pathLst>
                    <a:path w="27" h="27">
                      <a:moveTo>
                        <a:pt x="0" y="0"/>
                      </a:moveTo>
                      <a:lnTo>
                        <a:pt x="0" y="0"/>
                      </a:lnTo>
                      <a:lnTo>
                        <a:pt x="27" y="0"/>
                      </a:lnTo>
                      <a:lnTo>
                        <a:pt x="27" y="27"/>
                      </a:lnTo>
                      <a:lnTo>
                        <a:pt x="0" y="27"/>
                      </a:lnTo>
                      <a:lnTo>
                        <a:pt x="0" y="0"/>
                      </a:lnTo>
                      <a:close/>
                    </a:path>
                  </a:pathLst>
                </a:custGeom>
                <a:solidFill>
                  <a:srgbClr val="2F2F2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sp>
              <p:nvSpPr>
                <p:cNvPr id="250" name="Freeform 23">
                  <a:extLst>
                    <a:ext uri="{FF2B5EF4-FFF2-40B4-BE49-F238E27FC236}">
                      <a16:creationId xmlns:a16="http://schemas.microsoft.com/office/drawing/2014/main" id="{D986D0EC-1488-410B-A260-EBBC0B3987A1}"/>
                    </a:ext>
                  </a:extLst>
                </p:cNvPr>
                <p:cNvSpPr>
                  <a:spLocks/>
                </p:cNvSpPr>
                <p:nvPr/>
              </p:nvSpPr>
              <p:spPr bwMode="auto">
                <a:xfrm>
                  <a:off x="3711" y="233"/>
                  <a:ext cx="34" cy="33"/>
                </a:xfrm>
                <a:custGeom>
                  <a:avLst/>
                  <a:gdLst>
                    <a:gd name="T0" fmla="*/ 54 w 54"/>
                    <a:gd name="T1" fmla="*/ 27 h 54"/>
                    <a:gd name="T2" fmla="*/ 54 w 54"/>
                    <a:gd name="T3" fmla="*/ 27 h 54"/>
                    <a:gd name="T4" fmla="*/ 27 w 54"/>
                    <a:gd name="T5" fmla="*/ 54 h 54"/>
                    <a:gd name="T6" fmla="*/ 0 w 54"/>
                    <a:gd name="T7" fmla="*/ 27 h 54"/>
                    <a:gd name="T8" fmla="*/ 27 w 54"/>
                    <a:gd name="T9" fmla="*/ 0 h 54"/>
                    <a:gd name="T10" fmla="*/ 54 w 54"/>
                    <a:gd name="T11" fmla="*/ 27 h 54"/>
                  </a:gdLst>
                  <a:ahLst/>
                  <a:cxnLst>
                    <a:cxn ang="0">
                      <a:pos x="T0" y="T1"/>
                    </a:cxn>
                    <a:cxn ang="0">
                      <a:pos x="T2" y="T3"/>
                    </a:cxn>
                    <a:cxn ang="0">
                      <a:pos x="T4" y="T5"/>
                    </a:cxn>
                    <a:cxn ang="0">
                      <a:pos x="T6" y="T7"/>
                    </a:cxn>
                    <a:cxn ang="0">
                      <a:pos x="T8" y="T9"/>
                    </a:cxn>
                    <a:cxn ang="0">
                      <a:pos x="T10" y="T11"/>
                    </a:cxn>
                  </a:cxnLst>
                  <a:rect l="0" t="0" r="r" b="b"/>
                  <a:pathLst>
                    <a:path w="54" h="54">
                      <a:moveTo>
                        <a:pt x="54" y="27"/>
                      </a:moveTo>
                      <a:lnTo>
                        <a:pt x="54" y="27"/>
                      </a:lnTo>
                      <a:cubicBezTo>
                        <a:pt x="54" y="42"/>
                        <a:pt x="42" y="54"/>
                        <a:pt x="27" y="54"/>
                      </a:cubicBezTo>
                      <a:cubicBezTo>
                        <a:pt x="12" y="54"/>
                        <a:pt x="0" y="42"/>
                        <a:pt x="0" y="27"/>
                      </a:cubicBezTo>
                      <a:cubicBezTo>
                        <a:pt x="0" y="12"/>
                        <a:pt x="12" y="0"/>
                        <a:pt x="27" y="0"/>
                      </a:cubicBezTo>
                      <a:cubicBezTo>
                        <a:pt x="42" y="0"/>
                        <a:pt x="54" y="12"/>
                        <a:pt x="54" y="2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latin typeface="Segoe UI"/>
                    <a:ea typeface="+mn-ea"/>
                    <a:cs typeface="+mn-cs"/>
                  </a:endParaRPr>
                </a:p>
              </p:txBody>
            </p:sp>
          </p:grpSp>
          <p:sp>
            <p:nvSpPr>
              <p:cNvPr id="245" name="Freeform 44">
                <a:extLst>
                  <a:ext uri="{FF2B5EF4-FFF2-40B4-BE49-F238E27FC236}">
                    <a16:creationId xmlns:a16="http://schemas.microsoft.com/office/drawing/2014/main" id="{BB8CA118-E8D1-4C2C-A6B1-7F717CFDB790}"/>
                  </a:ext>
                </a:extLst>
              </p:cNvPr>
              <p:cNvSpPr>
                <a:spLocks noEditPoints="1"/>
              </p:cNvSpPr>
              <p:nvPr/>
            </p:nvSpPr>
            <p:spPr bwMode="auto">
              <a:xfrm>
                <a:off x="9133872" y="1641207"/>
                <a:ext cx="331444" cy="330189"/>
              </a:xfrm>
              <a:custGeom>
                <a:avLst/>
                <a:gdLst>
                  <a:gd name="T0" fmla="*/ 285 w 426"/>
                  <a:gd name="T1" fmla="*/ 243 h 425"/>
                  <a:gd name="T2" fmla="*/ 244 w 426"/>
                  <a:gd name="T3" fmla="*/ 285 h 425"/>
                  <a:gd name="T4" fmla="*/ 182 w 426"/>
                  <a:gd name="T5" fmla="*/ 285 h 425"/>
                  <a:gd name="T6" fmla="*/ 140 w 426"/>
                  <a:gd name="T7" fmla="*/ 243 h 425"/>
                  <a:gd name="T8" fmla="*/ 140 w 426"/>
                  <a:gd name="T9" fmla="*/ 181 h 425"/>
                  <a:gd name="T10" fmla="*/ 182 w 426"/>
                  <a:gd name="T11" fmla="*/ 140 h 425"/>
                  <a:gd name="T12" fmla="*/ 244 w 426"/>
                  <a:gd name="T13" fmla="*/ 140 h 425"/>
                  <a:gd name="T14" fmla="*/ 285 w 426"/>
                  <a:gd name="T15" fmla="*/ 181 h 425"/>
                  <a:gd name="T16" fmla="*/ 285 w 426"/>
                  <a:gd name="T17" fmla="*/ 243 h 425"/>
                  <a:gd name="T18" fmla="*/ 372 w 426"/>
                  <a:gd name="T19" fmla="*/ 216 h 425"/>
                  <a:gd name="T20" fmla="*/ 372 w 426"/>
                  <a:gd name="T21" fmla="*/ 208 h 425"/>
                  <a:gd name="T22" fmla="*/ 426 w 426"/>
                  <a:gd name="T23" fmla="*/ 171 h 425"/>
                  <a:gd name="T24" fmla="*/ 331 w 426"/>
                  <a:gd name="T25" fmla="*/ 105 h 425"/>
                  <a:gd name="T26" fmla="*/ 334 w 426"/>
                  <a:gd name="T27" fmla="*/ 32 h 425"/>
                  <a:gd name="T28" fmla="*/ 220 w 426"/>
                  <a:gd name="T29" fmla="*/ 53 h 425"/>
                  <a:gd name="T30" fmla="*/ 213 w 426"/>
                  <a:gd name="T31" fmla="*/ 53 h 425"/>
                  <a:gd name="T32" fmla="*/ 205 w 426"/>
                  <a:gd name="T33" fmla="*/ 53 h 425"/>
                  <a:gd name="T34" fmla="*/ 91 w 426"/>
                  <a:gd name="T35" fmla="*/ 32 h 425"/>
                  <a:gd name="T36" fmla="*/ 95 w 426"/>
                  <a:gd name="T37" fmla="*/ 105 h 425"/>
                  <a:gd name="T38" fmla="*/ 0 w 426"/>
                  <a:gd name="T39" fmla="*/ 171 h 425"/>
                  <a:gd name="T40" fmla="*/ 54 w 426"/>
                  <a:gd name="T41" fmla="*/ 208 h 425"/>
                  <a:gd name="T42" fmla="*/ 54 w 426"/>
                  <a:gd name="T43" fmla="*/ 216 h 425"/>
                  <a:gd name="T44" fmla="*/ 0 w 426"/>
                  <a:gd name="T45" fmla="*/ 253 h 425"/>
                  <a:gd name="T46" fmla="*/ 95 w 426"/>
                  <a:gd name="T47" fmla="*/ 319 h 425"/>
                  <a:gd name="T48" fmla="*/ 91 w 426"/>
                  <a:gd name="T49" fmla="*/ 392 h 425"/>
                  <a:gd name="T50" fmla="*/ 205 w 426"/>
                  <a:gd name="T51" fmla="*/ 371 h 425"/>
                  <a:gd name="T52" fmla="*/ 213 w 426"/>
                  <a:gd name="T53" fmla="*/ 371 h 425"/>
                  <a:gd name="T54" fmla="*/ 220 w 426"/>
                  <a:gd name="T55" fmla="*/ 371 h 425"/>
                  <a:gd name="T56" fmla="*/ 334 w 426"/>
                  <a:gd name="T57" fmla="*/ 392 h 425"/>
                  <a:gd name="T58" fmla="*/ 331 w 426"/>
                  <a:gd name="T59" fmla="*/ 319 h 425"/>
                  <a:gd name="T60" fmla="*/ 426 w 426"/>
                  <a:gd name="T61" fmla="*/ 253 h 425"/>
                  <a:gd name="T62" fmla="*/ 372 w 426"/>
                  <a:gd name="T63" fmla="*/ 21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6" h="425">
                    <a:moveTo>
                      <a:pt x="285" y="243"/>
                    </a:moveTo>
                    <a:lnTo>
                      <a:pt x="285" y="243"/>
                    </a:lnTo>
                    <a:cubicBezTo>
                      <a:pt x="281" y="252"/>
                      <a:pt x="276" y="261"/>
                      <a:pt x="269" y="268"/>
                    </a:cubicBezTo>
                    <a:cubicBezTo>
                      <a:pt x="261" y="275"/>
                      <a:pt x="253" y="281"/>
                      <a:pt x="244" y="285"/>
                    </a:cubicBezTo>
                    <a:cubicBezTo>
                      <a:pt x="234" y="289"/>
                      <a:pt x="224" y="291"/>
                      <a:pt x="213" y="291"/>
                    </a:cubicBezTo>
                    <a:cubicBezTo>
                      <a:pt x="202" y="291"/>
                      <a:pt x="192" y="289"/>
                      <a:pt x="182" y="285"/>
                    </a:cubicBezTo>
                    <a:cubicBezTo>
                      <a:pt x="173" y="281"/>
                      <a:pt x="164" y="275"/>
                      <a:pt x="157" y="268"/>
                    </a:cubicBezTo>
                    <a:cubicBezTo>
                      <a:pt x="150" y="261"/>
                      <a:pt x="144" y="252"/>
                      <a:pt x="140" y="243"/>
                    </a:cubicBezTo>
                    <a:cubicBezTo>
                      <a:pt x="136" y="233"/>
                      <a:pt x="134" y="223"/>
                      <a:pt x="134" y="212"/>
                    </a:cubicBezTo>
                    <a:cubicBezTo>
                      <a:pt x="134" y="201"/>
                      <a:pt x="136" y="191"/>
                      <a:pt x="140" y="181"/>
                    </a:cubicBezTo>
                    <a:cubicBezTo>
                      <a:pt x="144" y="172"/>
                      <a:pt x="150" y="164"/>
                      <a:pt x="157" y="156"/>
                    </a:cubicBezTo>
                    <a:cubicBezTo>
                      <a:pt x="164" y="149"/>
                      <a:pt x="173" y="144"/>
                      <a:pt x="182" y="140"/>
                    </a:cubicBezTo>
                    <a:cubicBezTo>
                      <a:pt x="192" y="135"/>
                      <a:pt x="202" y="133"/>
                      <a:pt x="213" y="133"/>
                    </a:cubicBezTo>
                    <a:cubicBezTo>
                      <a:pt x="224" y="133"/>
                      <a:pt x="234" y="135"/>
                      <a:pt x="244" y="140"/>
                    </a:cubicBezTo>
                    <a:cubicBezTo>
                      <a:pt x="253" y="144"/>
                      <a:pt x="261" y="149"/>
                      <a:pt x="269" y="156"/>
                    </a:cubicBezTo>
                    <a:cubicBezTo>
                      <a:pt x="276" y="164"/>
                      <a:pt x="281" y="172"/>
                      <a:pt x="285" y="181"/>
                    </a:cubicBezTo>
                    <a:cubicBezTo>
                      <a:pt x="290" y="191"/>
                      <a:pt x="292" y="201"/>
                      <a:pt x="292" y="212"/>
                    </a:cubicBezTo>
                    <a:cubicBezTo>
                      <a:pt x="292" y="223"/>
                      <a:pt x="290" y="233"/>
                      <a:pt x="285" y="243"/>
                    </a:cubicBezTo>
                    <a:close/>
                    <a:moveTo>
                      <a:pt x="372" y="216"/>
                    </a:moveTo>
                    <a:lnTo>
                      <a:pt x="372" y="216"/>
                    </a:lnTo>
                    <a:cubicBezTo>
                      <a:pt x="372" y="215"/>
                      <a:pt x="372" y="213"/>
                      <a:pt x="372" y="212"/>
                    </a:cubicBezTo>
                    <a:cubicBezTo>
                      <a:pt x="372" y="211"/>
                      <a:pt x="372" y="210"/>
                      <a:pt x="372" y="208"/>
                    </a:cubicBezTo>
                    <a:cubicBezTo>
                      <a:pt x="372" y="207"/>
                      <a:pt x="372" y="206"/>
                      <a:pt x="372" y="205"/>
                    </a:cubicBezTo>
                    <a:lnTo>
                      <a:pt x="426" y="171"/>
                    </a:lnTo>
                    <a:lnTo>
                      <a:pt x="393" y="91"/>
                    </a:lnTo>
                    <a:lnTo>
                      <a:pt x="331" y="105"/>
                    </a:lnTo>
                    <a:cubicBezTo>
                      <a:pt x="327" y="101"/>
                      <a:pt x="324" y="98"/>
                      <a:pt x="320" y="94"/>
                    </a:cubicBezTo>
                    <a:lnTo>
                      <a:pt x="334" y="32"/>
                    </a:lnTo>
                    <a:lnTo>
                      <a:pt x="254" y="0"/>
                    </a:lnTo>
                    <a:lnTo>
                      <a:pt x="220" y="53"/>
                    </a:lnTo>
                    <a:cubicBezTo>
                      <a:pt x="219" y="53"/>
                      <a:pt x="218" y="53"/>
                      <a:pt x="217" y="53"/>
                    </a:cubicBezTo>
                    <a:cubicBezTo>
                      <a:pt x="215" y="53"/>
                      <a:pt x="214" y="53"/>
                      <a:pt x="213" y="53"/>
                    </a:cubicBezTo>
                    <a:cubicBezTo>
                      <a:pt x="212" y="53"/>
                      <a:pt x="210" y="53"/>
                      <a:pt x="209" y="53"/>
                    </a:cubicBezTo>
                    <a:cubicBezTo>
                      <a:pt x="208" y="53"/>
                      <a:pt x="207" y="53"/>
                      <a:pt x="205" y="53"/>
                    </a:cubicBezTo>
                    <a:lnTo>
                      <a:pt x="172" y="0"/>
                    </a:lnTo>
                    <a:lnTo>
                      <a:pt x="91" y="32"/>
                    </a:lnTo>
                    <a:lnTo>
                      <a:pt x="106" y="94"/>
                    </a:lnTo>
                    <a:cubicBezTo>
                      <a:pt x="102" y="98"/>
                      <a:pt x="98" y="101"/>
                      <a:pt x="95" y="105"/>
                    </a:cubicBezTo>
                    <a:lnTo>
                      <a:pt x="33" y="91"/>
                    </a:lnTo>
                    <a:lnTo>
                      <a:pt x="0" y="171"/>
                    </a:lnTo>
                    <a:lnTo>
                      <a:pt x="54" y="205"/>
                    </a:lnTo>
                    <a:cubicBezTo>
                      <a:pt x="54" y="206"/>
                      <a:pt x="54" y="207"/>
                      <a:pt x="54" y="208"/>
                    </a:cubicBezTo>
                    <a:cubicBezTo>
                      <a:pt x="54" y="210"/>
                      <a:pt x="54" y="211"/>
                      <a:pt x="54" y="212"/>
                    </a:cubicBezTo>
                    <a:cubicBezTo>
                      <a:pt x="54" y="213"/>
                      <a:pt x="54" y="215"/>
                      <a:pt x="54" y="216"/>
                    </a:cubicBezTo>
                    <a:cubicBezTo>
                      <a:pt x="54" y="217"/>
                      <a:pt x="54" y="218"/>
                      <a:pt x="54" y="220"/>
                    </a:cubicBezTo>
                    <a:lnTo>
                      <a:pt x="0" y="253"/>
                    </a:lnTo>
                    <a:lnTo>
                      <a:pt x="33" y="334"/>
                    </a:lnTo>
                    <a:lnTo>
                      <a:pt x="95" y="319"/>
                    </a:lnTo>
                    <a:cubicBezTo>
                      <a:pt x="98" y="323"/>
                      <a:pt x="102" y="327"/>
                      <a:pt x="106" y="330"/>
                    </a:cubicBezTo>
                    <a:lnTo>
                      <a:pt x="91" y="392"/>
                    </a:lnTo>
                    <a:lnTo>
                      <a:pt x="172" y="425"/>
                    </a:lnTo>
                    <a:lnTo>
                      <a:pt x="205" y="371"/>
                    </a:lnTo>
                    <a:cubicBezTo>
                      <a:pt x="207" y="371"/>
                      <a:pt x="208" y="371"/>
                      <a:pt x="209" y="371"/>
                    </a:cubicBezTo>
                    <a:cubicBezTo>
                      <a:pt x="210" y="371"/>
                      <a:pt x="212" y="371"/>
                      <a:pt x="213" y="371"/>
                    </a:cubicBezTo>
                    <a:cubicBezTo>
                      <a:pt x="214" y="371"/>
                      <a:pt x="215" y="371"/>
                      <a:pt x="217" y="371"/>
                    </a:cubicBezTo>
                    <a:cubicBezTo>
                      <a:pt x="218" y="371"/>
                      <a:pt x="219" y="371"/>
                      <a:pt x="220" y="371"/>
                    </a:cubicBezTo>
                    <a:lnTo>
                      <a:pt x="254" y="425"/>
                    </a:lnTo>
                    <a:lnTo>
                      <a:pt x="334" y="392"/>
                    </a:lnTo>
                    <a:lnTo>
                      <a:pt x="320" y="330"/>
                    </a:lnTo>
                    <a:cubicBezTo>
                      <a:pt x="324" y="327"/>
                      <a:pt x="327" y="323"/>
                      <a:pt x="331" y="319"/>
                    </a:cubicBezTo>
                    <a:lnTo>
                      <a:pt x="393" y="334"/>
                    </a:lnTo>
                    <a:lnTo>
                      <a:pt x="426" y="253"/>
                    </a:lnTo>
                    <a:lnTo>
                      <a:pt x="372" y="220"/>
                    </a:lnTo>
                    <a:cubicBezTo>
                      <a:pt x="372" y="218"/>
                      <a:pt x="372" y="217"/>
                      <a:pt x="372" y="216"/>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
          <p:nvSpPr>
            <p:cNvPr id="253" name="Freeform 5">
              <a:extLst>
                <a:ext uri="{FF2B5EF4-FFF2-40B4-BE49-F238E27FC236}">
                  <a16:creationId xmlns:a16="http://schemas.microsoft.com/office/drawing/2014/main" id="{30784CD0-79A0-4EA9-B45B-B04B6C2F83FB}"/>
                </a:ext>
              </a:extLst>
            </p:cNvPr>
            <p:cNvSpPr>
              <a:spLocks/>
            </p:cNvSpPr>
            <p:nvPr/>
          </p:nvSpPr>
          <p:spPr bwMode="auto">
            <a:xfrm>
              <a:off x="2299838" y="5279433"/>
              <a:ext cx="352498" cy="415725"/>
            </a:xfrm>
            <a:custGeom>
              <a:avLst/>
              <a:gdLst>
                <a:gd name="T0" fmla="*/ 157 w 360"/>
                <a:gd name="T1" fmla="*/ 147 h 423"/>
                <a:gd name="T2" fmla="*/ 157 w 360"/>
                <a:gd name="T3" fmla="*/ 147 h 423"/>
                <a:gd name="T4" fmla="*/ 139 w 360"/>
                <a:gd name="T5" fmla="*/ 121 h 423"/>
                <a:gd name="T6" fmla="*/ 113 w 360"/>
                <a:gd name="T7" fmla="*/ 103 h 423"/>
                <a:gd name="T8" fmla="*/ 82 w 360"/>
                <a:gd name="T9" fmla="*/ 97 h 423"/>
                <a:gd name="T10" fmla="*/ 50 w 360"/>
                <a:gd name="T11" fmla="*/ 103 h 423"/>
                <a:gd name="T12" fmla="*/ 24 w 360"/>
                <a:gd name="T13" fmla="*/ 121 h 423"/>
                <a:gd name="T14" fmla="*/ 7 w 360"/>
                <a:gd name="T15" fmla="*/ 147 h 423"/>
                <a:gd name="T16" fmla="*/ 0 w 360"/>
                <a:gd name="T17" fmla="*/ 178 h 423"/>
                <a:gd name="T18" fmla="*/ 0 w 360"/>
                <a:gd name="T19" fmla="*/ 423 h 423"/>
                <a:gd name="T20" fmla="*/ 33 w 360"/>
                <a:gd name="T21" fmla="*/ 423 h 423"/>
                <a:gd name="T22" fmla="*/ 33 w 360"/>
                <a:gd name="T23" fmla="*/ 178 h 423"/>
                <a:gd name="T24" fmla="*/ 37 w 360"/>
                <a:gd name="T25" fmla="*/ 159 h 423"/>
                <a:gd name="T26" fmla="*/ 47 w 360"/>
                <a:gd name="T27" fmla="*/ 144 h 423"/>
                <a:gd name="T28" fmla="*/ 63 w 360"/>
                <a:gd name="T29" fmla="*/ 133 h 423"/>
                <a:gd name="T30" fmla="*/ 82 w 360"/>
                <a:gd name="T31" fmla="*/ 129 h 423"/>
                <a:gd name="T32" fmla="*/ 101 w 360"/>
                <a:gd name="T33" fmla="*/ 133 h 423"/>
                <a:gd name="T34" fmla="*/ 117 w 360"/>
                <a:gd name="T35" fmla="*/ 144 h 423"/>
                <a:gd name="T36" fmla="*/ 127 w 360"/>
                <a:gd name="T37" fmla="*/ 159 h 423"/>
                <a:gd name="T38" fmla="*/ 131 w 360"/>
                <a:gd name="T39" fmla="*/ 178 h 423"/>
                <a:gd name="T40" fmla="*/ 131 w 360"/>
                <a:gd name="T41" fmla="*/ 325 h 423"/>
                <a:gd name="T42" fmla="*/ 138 w 360"/>
                <a:gd name="T43" fmla="*/ 364 h 423"/>
                <a:gd name="T44" fmla="*/ 160 w 360"/>
                <a:gd name="T45" fmla="*/ 395 h 423"/>
                <a:gd name="T46" fmla="*/ 191 w 360"/>
                <a:gd name="T47" fmla="*/ 416 h 423"/>
                <a:gd name="T48" fmla="*/ 229 w 360"/>
                <a:gd name="T49" fmla="*/ 423 h 423"/>
                <a:gd name="T50" fmla="*/ 267 w 360"/>
                <a:gd name="T51" fmla="*/ 416 h 423"/>
                <a:gd name="T52" fmla="*/ 298 w 360"/>
                <a:gd name="T53" fmla="*/ 395 h 423"/>
                <a:gd name="T54" fmla="*/ 319 w 360"/>
                <a:gd name="T55" fmla="*/ 364 h 423"/>
                <a:gd name="T56" fmla="*/ 327 w 360"/>
                <a:gd name="T57" fmla="*/ 325 h 423"/>
                <a:gd name="T58" fmla="*/ 327 w 360"/>
                <a:gd name="T59" fmla="*/ 257 h 423"/>
                <a:gd name="T60" fmla="*/ 340 w 360"/>
                <a:gd name="T61" fmla="*/ 250 h 423"/>
                <a:gd name="T62" fmla="*/ 351 w 360"/>
                <a:gd name="T63" fmla="*/ 239 h 423"/>
                <a:gd name="T64" fmla="*/ 357 w 360"/>
                <a:gd name="T65" fmla="*/ 226 h 423"/>
                <a:gd name="T66" fmla="*/ 360 w 360"/>
                <a:gd name="T67" fmla="*/ 211 h 423"/>
                <a:gd name="T68" fmla="*/ 360 w 360"/>
                <a:gd name="T69" fmla="*/ 97 h 423"/>
                <a:gd name="T70" fmla="*/ 327 w 360"/>
                <a:gd name="T71" fmla="*/ 97 h 423"/>
                <a:gd name="T72" fmla="*/ 327 w 360"/>
                <a:gd name="T73" fmla="*/ 15 h 423"/>
                <a:gd name="T74" fmla="*/ 322 w 360"/>
                <a:gd name="T75" fmla="*/ 4 h 423"/>
                <a:gd name="T76" fmla="*/ 311 w 360"/>
                <a:gd name="T77" fmla="*/ 0 h 423"/>
                <a:gd name="T78" fmla="*/ 299 w 360"/>
                <a:gd name="T79" fmla="*/ 4 h 423"/>
                <a:gd name="T80" fmla="*/ 294 w 360"/>
                <a:gd name="T81" fmla="*/ 15 h 423"/>
                <a:gd name="T82" fmla="*/ 294 w 360"/>
                <a:gd name="T83" fmla="*/ 97 h 423"/>
                <a:gd name="T84" fmla="*/ 262 w 360"/>
                <a:gd name="T85" fmla="*/ 97 h 423"/>
                <a:gd name="T86" fmla="*/ 262 w 360"/>
                <a:gd name="T87" fmla="*/ 211 h 423"/>
                <a:gd name="T88" fmla="*/ 264 w 360"/>
                <a:gd name="T89" fmla="*/ 226 h 423"/>
                <a:gd name="T90" fmla="*/ 270 w 360"/>
                <a:gd name="T91" fmla="*/ 239 h 423"/>
                <a:gd name="T92" fmla="*/ 281 w 360"/>
                <a:gd name="T93" fmla="*/ 250 h 423"/>
                <a:gd name="T94" fmla="*/ 294 w 360"/>
                <a:gd name="T95" fmla="*/ 257 h 423"/>
                <a:gd name="T96" fmla="*/ 294 w 360"/>
                <a:gd name="T97" fmla="*/ 325 h 423"/>
                <a:gd name="T98" fmla="*/ 289 w 360"/>
                <a:gd name="T99" fmla="*/ 351 h 423"/>
                <a:gd name="T100" fmla="*/ 275 w 360"/>
                <a:gd name="T101" fmla="*/ 372 h 423"/>
                <a:gd name="T102" fmla="*/ 254 w 360"/>
                <a:gd name="T103" fmla="*/ 386 h 423"/>
                <a:gd name="T104" fmla="*/ 229 w 360"/>
                <a:gd name="T105" fmla="*/ 391 h 423"/>
                <a:gd name="T106" fmla="*/ 203 w 360"/>
                <a:gd name="T107" fmla="*/ 386 h 423"/>
                <a:gd name="T108" fmla="*/ 183 w 360"/>
                <a:gd name="T109" fmla="*/ 372 h 423"/>
                <a:gd name="T110" fmla="*/ 169 w 360"/>
                <a:gd name="T111" fmla="*/ 351 h 423"/>
                <a:gd name="T112" fmla="*/ 164 w 360"/>
                <a:gd name="T113" fmla="*/ 325 h 423"/>
                <a:gd name="T114" fmla="*/ 164 w 360"/>
                <a:gd name="T115" fmla="*/ 178 h 423"/>
                <a:gd name="T116" fmla="*/ 157 w 360"/>
                <a:gd name="T117" fmla="*/ 1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423">
                  <a:moveTo>
                    <a:pt x="157" y="147"/>
                  </a:moveTo>
                  <a:lnTo>
                    <a:pt x="157" y="147"/>
                  </a:lnTo>
                  <a:cubicBezTo>
                    <a:pt x="153" y="137"/>
                    <a:pt x="147" y="128"/>
                    <a:pt x="139" y="121"/>
                  </a:cubicBezTo>
                  <a:cubicBezTo>
                    <a:pt x="132" y="114"/>
                    <a:pt x="123" y="108"/>
                    <a:pt x="113" y="103"/>
                  </a:cubicBezTo>
                  <a:cubicBezTo>
                    <a:pt x="104" y="99"/>
                    <a:pt x="93" y="97"/>
                    <a:pt x="82" y="97"/>
                  </a:cubicBezTo>
                  <a:cubicBezTo>
                    <a:pt x="71" y="97"/>
                    <a:pt x="60" y="99"/>
                    <a:pt x="50" y="103"/>
                  </a:cubicBezTo>
                  <a:cubicBezTo>
                    <a:pt x="40" y="108"/>
                    <a:pt x="31" y="114"/>
                    <a:pt x="24" y="121"/>
                  </a:cubicBezTo>
                  <a:cubicBezTo>
                    <a:pt x="17" y="128"/>
                    <a:pt x="11" y="137"/>
                    <a:pt x="7" y="147"/>
                  </a:cubicBezTo>
                  <a:cubicBezTo>
                    <a:pt x="2" y="157"/>
                    <a:pt x="0" y="167"/>
                    <a:pt x="0" y="178"/>
                  </a:cubicBezTo>
                  <a:lnTo>
                    <a:pt x="0" y="423"/>
                  </a:lnTo>
                  <a:lnTo>
                    <a:pt x="33" y="423"/>
                  </a:lnTo>
                  <a:lnTo>
                    <a:pt x="33" y="178"/>
                  </a:lnTo>
                  <a:cubicBezTo>
                    <a:pt x="33" y="172"/>
                    <a:pt x="34" y="165"/>
                    <a:pt x="37" y="159"/>
                  </a:cubicBezTo>
                  <a:cubicBezTo>
                    <a:pt x="39" y="153"/>
                    <a:pt x="43" y="148"/>
                    <a:pt x="47" y="144"/>
                  </a:cubicBezTo>
                  <a:cubicBezTo>
                    <a:pt x="52" y="139"/>
                    <a:pt x="57" y="136"/>
                    <a:pt x="63" y="133"/>
                  </a:cubicBezTo>
                  <a:cubicBezTo>
                    <a:pt x="69" y="131"/>
                    <a:pt x="75" y="129"/>
                    <a:pt x="82" y="129"/>
                  </a:cubicBezTo>
                  <a:cubicBezTo>
                    <a:pt x="89" y="129"/>
                    <a:pt x="95" y="131"/>
                    <a:pt x="101" y="133"/>
                  </a:cubicBezTo>
                  <a:cubicBezTo>
                    <a:pt x="107" y="136"/>
                    <a:pt x="112" y="139"/>
                    <a:pt x="117" y="144"/>
                  </a:cubicBezTo>
                  <a:cubicBezTo>
                    <a:pt x="121" y="148"/>
                    <a:pt x="124" y="153"/>
                    <a:pt x="127" y="159"/>
                  </a:cubicBezTo>
                  <a:cubicBezTo>
                    <a:pt x="130" y="165"/>
                    <a:pt x="131" y="172"/>
                    <a:pt x="131" y="178"/>
                  </a:cubicBezTo>
                  <a:lnTo>
                    <a:pt x="131" y="325"/>
                  </a:lnTo>
                  <a:cubicBezTo>
                    <a:pt x="131" y="339"/>
                    <a:pt x="133" y="352"/>
                    <a:pt x="138" y="364"/>
                  </a:cubicBezTo>
                  <a:cubicBezTo>
                    <a:pt x="144" y="375"/>
                    <a:pt x="151" y="386"/>
                    <a:pt x="160" y="395"/>
                  </a:cubicBezTo>
                  <a:cubicBezTo>
                    <a:pt x="168" y="404"/>
                    <a:pt x="179" y="411"/>
                    <a:pt x="191" y="416"/>
                  </a:cubicBezTo>
                  <a:cubicBezTo>
                    <a:pt x="203" y="421"/>
                    <a:pt x="215" y="423"/>
                    <a:pt x="229" y="423"/>
                  </a:cubicBezTo>
                  <a:cubicBezTo>
                    <a:pt x="242" y="423"/>
                    <a:pt x="255" y="421"/>
                    <a:pt x="267" y="416"/>
                  </a:cubicBezTo>
                  <a:cubicBezTo>
                    <a:pt x="279" y="411"/>
                    <a:pt x="289" y="404"/>
                    <a:pt x="298" y="395"/>
                  </a:cubicBezTo>
                  <a:cubicBezTo>
                    <a:pt x="307" y="386"/>
                    <a:pt x="314" y="375"/>
                    <a:pt x="319" y="364"/>
                  </a:cubicBezTo>
                  <a:cubicBezTo>
                    <a:pt x="324" y="352"/>
                    <a:pt x="327" y="339"/>
                    <a:pt x="327" y="325"/>
                  </a:cubicBezTo>
                  <a:lnTo>
                    <a:pt x="327" y="257"/>
                  </a:lnTo>
                  <a:cubicBezTo>
                    <a:pt x="332" y="256"/>
                    <a:pt x="336" y="253"/>
                    <a:pt x="340" y="250"/>
                  </a:cubicBezTo>
                  <a:cubicBezTo>
                    <a:pt x="344" y="247"/>
                    <a:pt x="348" y="244"/>
                    <a:pt x="351" y="239"/>
                  </a:cubicBezTo>
                  <a:cubicBezTo>
                    <a:pt x="353" y="235"/>
                    <a:pt x="356" y="231"/>
                    <a:pt x="357" y="226"/>
                  </a:cubicBezTo>
                  <a:cubicBezTo>
                    <a:pt x="359" y="221"/>
                    <a:pt x="360" y="216"/>
                    <a:pt x="360" y="211"/>
                  </a:cubicBezTo>
                  <a:lnTo>
                    <a:pt x="360" y="97"/>
                  </a:lnTo>
                  <a:lnTo>
                    <a:pt x="327" y="97"/>
                  </a:lnTo>
                  <a:lnTo>
                    <a:pt x="327" y="15"/>
                  </a:lnTo>
                  <a:cubicBezTo>
                    <a:pt x="327" y="11"/>
                    <a:pt x="325" y="7"/>
                    <a:pt x="322" y="4"/>
                  </a:cubicBezTo>
                  <a:cubicBezTo>
                    <a:pt x="319" y="1"/>
                    <a:pt x="315" y="0"/>
                    <a:pt x="311" y="0"/>
                  </a:cubicBezTo>
                  <a:cubicBezTo>
                    <a:pt x="306" y="0"/>
                    <a:pt x="302" y="1"/>
                    <a:pt x="299" y="4"/>
                  </a:cubicBezTo>
                  <a:cubicBezTo>
                    <a:pt x="296" y="7"/>
                    <a:pt x="294" y="11"/>
                    <a:pt x="294" y="15"/>
                  </a:cubicBezTo>
                  <a:lnTo>
                    <a:pt x="294" y="97"/>
                  </a:lnTo>
                  <a:lnTo>
                    <a:pt x="262" y="97"/>
                  </a:lnTo>
                  <a:lnTo>
                    <a:pt x="262" y="211"/>
                  </a:lnTo>
                  <a:cubicBezTo>
                    <a:pt x="262" y="216"/>
                    <a:pt x="262" y="221"/>
                    <a:pt x="264" y="226"/>
                  </a:cubicBezTo>
                  <a:cubicBezTo>
                    <a:pt x="265" y="231"/>
                    <a:pt x="268" y="235"/>
                    <a:pt x="270" y="239"/>
                  </a:cubicBezTo>
                  <a:cubicBezTo>
                    <a:pt x="273" y="244"/>
                    <a:pt x="277" y="247"/>
                    <a:pt x="281" y="250"/>
                  </a:cubicBezTo>
                  <a:cubicBezTo>
                    <a:pt x="285" y="253"/>
                    <a:pt x="289" y="256"/>
                    <a:pt x="294" y="257"/>
                  </a:cubicBezTo>
                  <a:lnTo>
                    <a:pt x="294" y="325"/>
                  </a:lnTo>
                  <a:cubicBezTo>
                    <a:pt x="294" y="335"/>
                    <a:pt x="292" y="343"/>
                    <a:pt x="289" y="351"/>
                  </a:cubicBezTo>
                  <a:cubicBezTo>
                    <a:pt x="286" y="359"/>
                    <a:pt x="281" y="366"/>
                    <a:pt x="275" y="372"/>
                  </a:cubicBezTo>
                  <a:cubicBezTo>
                    <a:pt x="269" y="378"/>
                    <a:pt x="262" y="382"/>
                    <a:pt x="254" y="386"/>
                  </a:cubicBezTo>
                  <a:cubicBezTo>
                    <a:pt x="246" y="389"/>
                    <a:pt x="238" y="391"/>
                    <a:pt x="229" y="391"/>
                  </a:cubicBezTo>
                  <a:cubicBezTo>
                    <a:pt x="220" y="391"/>
                    <a:pt x="211" y="389"/>
                    <a:pt x="203" y="386"/>
                  </a:cubicBezTo>
                  <a:cubicBezTo>
                    <a:pt x="196" y="382"/>
                    <a:pt x="189" y="378"/>
                    <a:pt x="183" y="372"/>
                  </a:cubicBezTo>
                  <a:cubicBezTo>
                    <a:pt x="177" y="366"/>
                    <a:pt x="172" y="359"/>
                    <a:pt x="169" y="351"/>
                  </a:cubicBezTo>
                  <a:cubicBezTo>
                    <a:pt x="165" y="343"/>
                    <a:pt x="164" y="335"/>
                    <a:pt x="164" y="325"/>
                  </a:cubicBezTo>
                  <a:lnTo>
                    <a:pt x="164" y="178"/>
                  </a:lnTo>
                  <a:cubicBezTo>
                    <a:pt x="164" y="167"/>
                    <a:pt x="161" y="157"/>
                    <a:pt x="157" y="14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A1A1A"/>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291136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730F-BB41-43D1-B937-6ABCE51BDDF5}"/>
              </a:ext>
            </a:extLst>
          </p:cNvPr>
          <p:cNvSpPr>
            <a:spLocks noGrp="1"/>
          </p:cNvSpPr>
          <p:nvPr>
            <p:ph type="title"/>
          </p:nvPr>
        </p:nvSpPr>
        <p:spPr/>
        <p:txBody>
          <a:bodyPr/>
          <a:lstStyle/>
          <a:p>
            <a:r>
              <a:rPr lang="en-US" dirty="0"/>
              <a:t>Graph data</a:t>
            </a:r>
          </a:p>
        </p:txBody>
      </p:sp>
      <p:graphicFrame>
        <p:nvGraphicFramePr>
          <p:cNvPr id="7" name="Diagram 6" descr="Tables illustrating the various types of data you can find on the Graph.">
            <a:extLst>
              <a:ext uri="{FF2B5EF4-FFF2-40B4-BE49-F238E27FC236}">
                <a16:creationId xmlns:a16="http://schemas.microsoft.com/office/drawing/2014/main" id="{F5C70255-4CB2-4553-8A72-20BD38679A2F}"/>
              </a:ext>
            </a:extLst>
          </p:cNvPr>
          <p:cNvGraphicFramePr/>
          <p:nvPr>
            <p:extLst>
              <p:ext uri="{D42A27DB-BD31-4B8C-83A1-F6EECF244321}">
                <p14:modId xmlns:p14="http://schemas.microsoft.com/office/powerpoint/2010/main" val="2038165929"/>
              </p:ext>
            </p:extLst>
          </p:nvPr>
        </p:nvGraphicFramePr>
        <p:xfrm>
          <a:off x="469900" y="1435497"/>
          <a:ext cx="11018520" cy="3451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95D0F87A-0073-4445-A650-87A57A6435C8}"/>
              </a:ext>
            </a:extLst>
          </p:cNvPr>
          <p:cNvSpPr>
            <a:spLocks noGrp="1"/>
          </p:cNvSpPr>
          <p:nvPr>
            <p:ph type="body" sz="quarter" idx="10"/>
          </p:nvPr>
        </p:nvSpPr>
        <p:spPr>
          <a:xfrm>
            <a:off x="584200" y="5135881"/>
            <a:ext cx="11018520" cy="1264919"/>
          </a:xfrm>
        </p:spPr>
        <p:txBody>
          <a:bodyPr lIns="0" rIns="0" numCol="5" spcCol="0">
            <a:noAutofit/>
          </a:bodyPr>
          <a:lstStyle/>
          <a:p>
            <a:pPr marL="0" indent="0">
              <a:lnSpc>
                <a:spcPct val="114000"/>
              </a:lnSpc>
              <a:buNone/>
            </a:pPr>
            <a:r>
              <a:rPr lang="en-US" sz="1400" dirty="0"/>
              <a:t>Mail, Calendar,  </a:t>
            </a:r>
          </a:p>
          <a:p>
            <a:pPr marL="0" indent="0">
              <a:lnSpc>
                <a:spcPct val="114000"/>
              </a:lnSpc>
              <a:buNone/>
            </a:pPr>
            <a:r>
              <a:rPr lang="en-US" sz="1400" dirty="0"/>
              <a:t>Contacts, Tasks,</a:t>
            </a:r>
          </a:p>
          <a:p>
            <a:pPr marL="0" indent="0">
              <a:lnSpc>
                <a:spcPct val="114000"/>
              </a:lnSpc>
              <a:buNone/>
            </a:pPr>
            <a:r>
              <a:rPr lang="en-US" sz="1400" dirty="0"/>
              <a:t>Sites, Lists,</a:t>
            </a:r>
          </a:p>
          <a:p>
            <a:pPr marL="0" indent="0">
              <a:lnSpc>
                <a:spcPct val="114000"/>
              </a:lnSpc>
              <a:buNone/>
            </a:pPr>
            <a:r>
              <a:rPr lang="en-US" sz="1400" dirty="0"/>
              <a:t>Drives, Files</a:t>
            </a:r>
          </a:p>
          <a:p>
            <a:pPr marL="0" indent="0">
              <a:lnSpc>
                <a:spcPct val="114000"/>
              </a:lnSpc>
              <a:buNone/>
            </a:pPr>
            <a:r>
              <a:rPr lang="en-US" sz="1400" dirty="0"/>
              <a:t>Channels, Messages,</a:t>
            </a:r>
          </a:p>
          <a:p>
            <a:pPr marL="0" indent="0">
              <a:lnSpc>
                <a:spcPct val="114000"/>
              </a:lnSpc>
              <a:buNone/>
            </a:pPr>
            <a:r>
              <a:rPr lang="en-US" sz="1400" dirty="0"/>
              <a:t>Tasks, Plans,</a:t>
            </a:r>
          </a:p>
          <a:p>
            <a:pPr marL="0" indent="0">
              <a:lnSpc>
                <a:spcPct val="114000"/>
              </a:lnSpc>
              <a:buNone/>
            </a:pPr>
            <a:r>
              <a:rPr lang="en-US" sz="1400" dirty="0"/>
              <a:t>Spreadsheets,</a:t>
            </a:r>
          </a:p>
          <a:p>
            <a:pPr marL="0" indent="0">
              <a:lnSpc>
                <a:spcPct val="114000"/>
              </a:lnSpc>
              <a:buNone/>
            </a:pPr>
            <a:r>
              <a:rPr lang="en-US" sz="1400" dirty="0"/>
              <a:t>Notes, </a:t>
            </a:r>
          </a:p>
          <a:p>
            <a:pPr marL="0" indent="0">
              <a:lnSpc>
                <a:spcPct val="114000"/>
              </a:lnSpc>
              <a:buNone/>
            </a:pPr>
            <a:r>
              <a:rPr lang="en-US" sz="1400" dirty="0"/>
              <a:t>Identity Management,</a:t>
            </a:r>
          </a:p>
          <a:p>
            <a:pPr marL="0" indent="0">
              <a:lnSpc>
                <a:spcPct val="114000"/>
              </a:lnSpc>
              <a:buNone/>
            </a:pPr>
            <a:r>
              <a:rPr lang="en-US" sz="1400" dirty="0"/>
              <a:t>Access Control, </a:t>
            </a:r>
          </a:p>
          <a:p>
            <a:pPr marL="0" indent="0">
              <a:lnSpc>
                <a:spcPct val="114000"/>
              </a:lnSpc>
              <a:buNone/>
            </a:pPr>
            <a:r>
              <a:rPr lang="en-US" sz="1400" dirty="0"/>
              <a:t>Synchronization, </a:t>
            </a:r>
          </a:p>
          <a:p>
            <a:pPr marL="0" indent="0">
              <a:lnSpc>
                <a:spcPct val="114000"/>
              </a:lnSpc>
              <a:buNone/>
            </a:pPr>
            <a:r>
              <a:rPr lang="en-US" sz="1400" dirty="0"/>
              <a:t>Policies</a:t>
            </a:r>
          </a:p>
          <a:p>
            <a:pPr marL="0" indent="0">
              <a:lnSpc>
                <a:spcPct val="114000"/>
              </a:lnSpc>
              <a:buNone/>
            </a:pPr>
            <a:r>
              <a:rPr lang="en-US" sz="1400" dirty="0"/>
              <a:t>Administrative Units,</a:t>
            </a:r>
          </a:p>
          <a:p>
            <a:pPr marL="0" indent="0">
              <a:lnSpc>
                <a:spcPct val="114000"/>
              </a:lnSpc>
              <a:buNone/>
            </a:pPr>
            <a:r>
              <a:rPr lang="en-US" sz="1400" dirty="0"/>
              <a:t>Applications and Devices, </a:t>
            </a:r>
          </a:p>
          <a:p>
            <a:pPr marL="0" indent="0">
              <a:lnSpc>
                <a:spcPct val="114000"/>
              </a:lnSpc>
              <a:buNone/>
            </a:pPr>
            <a:r>
              <a:rPr lang="en-US" sz="1400" dirty="0"/>
              <a:t>Alerts, </a:t>
            </a:r>
          </a:p>
          <a:p>
            <a:pPr marL="0" indent="0">
              <a:lnSpc>
                <a:spcPct val="114000"/>
              </a:lnSpc>
              <a:buNone/>
            </a:pPr>
            <a:r>
              <a:rPr lang="en-US" sz="1400" dirty="0"/>
              <a:t>Domains</a:t>
            </a:r>
          </a:p>
          <a:p>
            <a:pPr marL="0" indent="0">
              <a:lnSpc>
                <a:spcPct val="114000"/>
              </a:lnSpc>
              <a:buNone/>
            </a:pPr>
            <a:r>
              <a:rPr lang="en-US" sz="1400" dirty="0"/>
              <a:t>Advanced Threat Analytics,</a:t>
            </a:r>
          </a:p>
          <a:p>
            <a:pPr marL="0" indent="0">
              <a:lnSpc>
                <a:spcPct val="114000"/>
              </a:lnSpc>
              <a:buNone/>
            </a:pPr>
            <a:r>
              <a:rPr lang="en-US" sz="1400" dirty="0"/>
              <a:t>Advanced Threat Protection,</a:t>
            </a:r>
          </a:p>
          <a:p>
            <a:pPr marL="0" indent="0">
              <a:lnSpc>
                <a:spcPct val="114000"/>
              </a:lnSpc>
              <a:buNone/>
            </a:pPr>
            <a:r>
              <a:rPr lang="en-US" sz="1400" dirty="0"/>
              <a:t>and more</a:t>
            </a:r>
          </a:p>
        </p:txBody>
      </p:sp>
    </p:spTree>
    <p:custDataLst>
      <p:tags r:id="rId1"/>
    </p:custDataLst>
    <p:extLst>
      <p:ext uri="{BB962C8B-B14F-4D97-AF65-F5344CB8AC3E}">
        <p14:creationId xmlns:p14="http://schemas.microsoft.com/office/powerpoint/2010/main" val="5289490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7EB0-917F-44B0-930B-36BE663DE04F}"/>
              </a:ext>
            </a:extLst>
          </p:cNvPr>
          <p:cNvSpPr>
            <a:spLocks noGrp="1"/>
          </p:cNvSpPr>
          <p:nvPr>
            <p:ph type="title"/>
          </p:nvPr>
        </p:nvSpPr>
        <p:spPr/>
        <p:txBody>
          <a:bodyPr/>
          <a:lstStyle/>
          <a:p>
            <a:r>
              <a:rPr lang="en-US" dirty="0"/>
              <a:t>Graph explorer</a:t>
            </a:r>
          </a:p>
        </p:txBody>
      </p:sp>
      <p:sp>
        <p:nvSpPr>
          <p:cNvPr id="3" name="Text Placeholder 2">
            <a:extLst>
              <a:ext uri="{FF2B5EF4-FFF2-40B4-BE49-F238E27FC236}">
                <a16:creationId xmlns:a16="http://schemas.microsoft.com/office/drawing/2014/main" id="{848FD62D-C93C-4C8E-B841-D4D7D150D82F}"/>
              </a:ext>
            </a:extLst>
          </p:cNvPr>
          <p:cNvSpPr>
            <a:spLocks noGrp="1"/>
          </p:cNvSpPr>
          <p:nvPr>
            <p:ph type="body" sz="quarter" idx="10"/>
          </p:nvPr>
        </p:nvSpPr>
        <p:spPr>
          <a:xfrm>
            <a:off x="584199" y="1435100"/>
            <a:ext cx="2923761" cy="4425827"/>
          </a:xfrm>
        </p:spPr>
        <p:txBody>
          <a:bodyPr/>
          <a:lstStyle/>
          <a:p>
            <a:r>
              <a:rPr lang="en-US" sz="2400" dirty="0"/>
              <a:t>Quickly test requests directly in the browser</a:t>
            </a:r>
          </a:p>
          <a:p>
            <a:endParaRPr lang="en-US" sz="2400" dirty="0"/>
          </a:p>
          <a:p>
            <a:r>
              <a:rPr lang="en-US" sz="2400" dirty="0"/>
              <a:t>Supported accounts:</a:t>
            </a:r>
          </a:p>
          <a:p>
            <a:pPr lvl="1"/>
            <a:r>
              <a:rPr lang="it-IT" sz="1600" dirty="0"/>
              <a:t>Demo (commercial)</a:t>
            </a:r>
          </a:p>
          <a:p>
            <a:pPr lvl="1"/>
            <a:r>
              <a:rPr lang="it-IT" sz="1600" dirty="0"/>
              <a:t>Consumer (@outlook.com)</a:t>
            </a:r>
          </a:p>
          <a:p>
            <a:pPr lvl="1"/>
            <a:r>
              <a:rPr lang="it-IT" sz="1600" dirty="0"/>
              <a:t>Commercial (@your.domain)</a:t>
            </a:r>
          </a:p>
          <a:p>
            <a:endParaRPr lang="en-US" sz="2400" dirty="0"/>
          </a:p>
        </p:txBody>
      </p:sp>
      <p:pic>
        <p:nvPicPr>
          <p:cNvPr id="6" name="Picture 5" descr="The screenshot depicts a user’s profile data in the Graph Explorer online tool.">
            <a:extLst>
              <a:ext uri="{FF2B5EF4-FFF2-40B4-BE49-F238E27FC236}">
                <a16:creationId xmlns:a16="http://schemas.microsoft.com/office/drawing/2014/main" id="{FB482B07-7FF9-436A-9C75-C14A0AD261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99559" y="1435100"/>
            <a:ext cx="7507222" cy="3803464"/>
          </a:xfrm>
          <a:prstGeom prst="rect">
            <a:avLst/>
          </a:prstGeom>
          <a:ln>
            <a:solidFill>
              <a:schemeClr val="tx1"/>
            </a:solidFill>
          </a:ln>
        </p:spPr>
      </p:pic>
    </p:spTree>
    <p:custDataLst>
      <p:tags r:id="rId1"/>
    </p:custDataLst>
    <p:extLst>
      <p:ext uri="{BB962C8B-B14F-4D97-AF65-F5344CB8AC3E}">
        <p14:creationId xmlns:p14="http://schemas.microsoft.com/office/powerpoint/2010/main" val="290378359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4C65-5745-4BF9-A282-4462E31C3376}"/>
              </a:ext>
            </a:extLst>
          </p:cNvPr>
          <p:cNvSpPr>
            <a:spLocks noGrp="1"/>
          </p:cNvSpPr>
          <p:nvPr>
            <p:ph type="title"/>
          </p:nvPr>
        </p:nvSpPr>
        <p:spPr>
          <a:xfrm>
            <a:off x="588263" y="457200"/>
            <a:ext cx="11018520" cy="553998"/>
          </a:xfrm>
        </p:spPr>
        <p:txBody>
          <a:bodyPr/>
          <a:lstStyle/>
          <a:p>
            <a:r>
              <a:rPr lang="en-US" dirty="0"/>
              <a:t>Microsoft Graph SDK</a:t>
            </a:r>
          </a:p>
        </p:txBody>
      </p:sp>
      <p:sp>
        <p:nvSpPr>
          <p:cNvPr id="6" name="Text Placeholder 2">
            <a:extLst>
              <a:ext uri="{FF2B5EF4-FFF2-40B4-BE49-F238E27FC236}">
                <a16:creationId xmlns:a16="http://schemas.microsoft.com/office/drawing/2014/main" id="{096B692A-4467-4823-8CE3-CCF7FEAA2155}"/>
              </a:ext>
            </a:extLst>
          </p:cNvPr>
          <p:cNvSpPr txBox="1">
            <a:spLocks/>
          </p:cNvSpPr>
          <p:nvPr/>
        </p:nvSpPr>
        <p:spPr>
          <a:xfrm>
            <a:off x="584200" y="1435100"/>
            <a:ext cx="11018838" cy="430887"/>
          </a:xfrm>
          <a:prstGeom prst="rect">
            <a:avLst/>
          </a:prstGeom>
        </p:spPr>
        <p:txBody>
          <a:bodyPr vert="horz" wrap="square" lIns="0" tIns="0" rIns="0" bIns="0" rtlCol="0">
            <a:spAutoFit/>
          </a:bodyPr>
          <a:lstStyle>
            <a:lvl1pPr marL="231775" marR="0" indent="-231775"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Char char=""/>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27038" marR="0" indent="-17145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b="0" kern="1200" spc="0" baseline="0">
                <a:gradFill>
                  <a:gsLst>
                    <a:gs pos="1250">
                      <a:schemeClr val="tx1"/>
                    </a:gs>
                    <a:gs pos="100000">
                      <a:schemeClr val="tx1"/>
                    </a:gs>
                  </a:gsLst>
                  <a:lin ang="5400000" scaled="0"/>
                </a:gradFill>
                <a:latin typeface="+mn-lt"/>
                <a:ea typeface="+mn-ea"/>
                <a:cs typeface="+mn-cs"/>
              </a:defRPr>
            </a:lvl2pPr>
            <a:lvl3pPr marL="639763" marR="0" indent="-1889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b="0" kern="1200" spc="0" baseline="0">
                <a:gradFill>
                  <a:gsLst>
                    <a:gs pos="1250">
                      <a:schemeClr val="tx1"/>
                    </a:gs>
                    <a:gs pos="100000">
                      <a:schemeClr val="tx1"/>
                    </a:gs>
                  </a:gsLst>
                  <a:lin ang="5400000" scaled="0"/>
                </a:gradFill>
                <a:latin typeface="+mn-lt"/>
                <a:ea typeface="+mn-ea"/>
                <a:cs typeface="+mn-cs"/>
              </a:defRPr>
            </a:lvl3pPr>
            <a:lvl4pPr marL="828675"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4pPr>
            <a:lvl5pPr marL="1023938" marR="0" indent="-16986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224"/>
              </a:spcBef>
              <a:spcAft>
                <a:spcPts val="0"/>
              </a:spcAft>
              <a:buClr>
                <a:srgbClr val="1A1A1A"/>
              </a:buClr>
              <a:buSzPct val="90000"/>
              <a:buFont typeface="Wingdings" panose="05000000000000000000" pitchFamily="2" charset="2"/>
              <a:buNone/>
              <a:tabLst/>
              <a:defRPr/>
            </a:pPr>
            <a:r>
              <a:rPr kumimoji="0" lang="en-US" sz="2800" b="0" i="0" u="none" strike="noStrike" kern="1200" cap="none" spc="0" normalizeH="0" baseline="0" noProof="0" dirty="0">
                <a:ln>
                  <a:noFill/>
                </a:ln>
                <a:gradFill>
                  <a:gsLst>
                    <a:gs pos="1250">
                      <a:srgbClr val="1A1A1A"/>
                    </a:gs>
                    <a:gs pos="100000">
                      <a:srgbClr val="1A1A1A"/>
                    </a:gs>
                  </a:gsLst>
                  <a:lin ang="5400000" scaled="0"/>
                </a:gradFill>
                <a:effectLst/>
                <a:uLnTx/>
                <a:uFillTx/>
                <a:latin typeface="Segoe UI Semilight" panose="020B0402040204020203" pitchFamily="34" charset="0"/>
                <a:ea typeface="+mn-ea"/>
                <a:cs typeface="Segoe UI Semilight" panose="020B0402040204020203" pitchFamily="34" charset="0"/>
              </a:rPr>
              <a:t>Installs as two packages</a:t>
            </a:r>
          </a:p>
        </p:txBody>
      </p:sp>
      <p:sp>
        <p:nvSpPr>
          <p:cNvPr id="3" name="Text Placeholder 2">
            <a:extLst>
              <a:ext uri="{FF2B5EF4-FFF2-40B4-BE49-F238E27FC236}">
                <a16:creationId xmlns:a16="http://schemas.microsoft.com/office/drawing/2014/main" id="{20418CBF-92FF-4737-A028-587FA63CF097}"/>
              </a:ext>
            </a:extLst>
          </p:cNvPr>
          <p:cNvSpPr>
            <a:spLocks noGrp="1"/>
          </p:cNvSpPr>
          <p:nvPr>
            <p:ph type="body" sz="quarter" idx="10"/>
          </p:nvPr>
        </p:nvSpPr>
        <p:spPr>
          <a:xfrm>
            <a:off x="584200" y="2289889"/>
            <a:ext cx="5212080" cy="1785104"/>
          </a:xfrm>
        </p:spPr>
        <p:txBody>
          <a:bodyPr/>
          <a:lstStyle/>
          <a:p>
            <a:pPr marL="0" indent="0">
              <a:buNone/>
            </a:pPr>
            <a:r>
              <a:rPr lang="en-US" b="1" dirty="0">
                <a:latin typeface="+mj-lt"/>
              </a:rPr>
              <a:t>Microsoft.Graph</a:t>
            </a:r>
          </a:p>
          <a:p>
            <a:pPr lvl="1"/>
            <a:r>
              <a:rPr lang="en-US" dirty="0"/>
              <a:t>Object-relational mapping tool for Microsoft Graph</a:t>
            </a:r>
          </a:p>
          <a:p>
            <a:pPr lvl="1"/>
            <a:r>
              <a:rPr lang="en-US" dirty="0"/>
              <a:t>Contains classes mapped to the RESTful syntax of the Microsoft Graph API</a:t>
            </a:r>
          </a:p>
        </p:txBody>
      </p:sp>
      <p:sp>
        <p:nvSpPr>
          <p:cNvPr id="4" name="Text Placeholder 3">
            <a:extLst>
              <a:ext uri="{FF2B5EF4-FFF2-40B4-BE49-F238E27FC236}">
                <a16:creationId xmlns:a16="http://schemas.microsoft.com/office/drawing/2014/main" id="{9DCD0F3A-35E1-427C-954E-F243F0B7D8B4}"/>
              </a:ext>
            </a:extLst>
          </p:cNvPr>
          <p:cNvSpPr>
            <a:spLocks noGrp="1"/>
          </p:cNvSpPr>
          <p:nvPr>
            <p:ph type="body" sz="quarter" idx="11"/>
          </p:nvPr>
        </p:nvSpPr>
        <p:spPr>
          <a:xfrm>
            <a:off x="6389914" y="2289889"/>
            <a:ext cx="5212080" cy="1477328"/>
          </a:xfrm>
        </p:spPr>
        <p:txBody>
          <a:bodyPr/>
          <a:lstStyle/>
          <a:p>
            <a:pPr marL="0" indent="0">
              <a:buNone/>
            </a:pPr>
            <a:r>
              <a:rPr lang="en-US" b="1" dirty="0">
                <a:latin typeface="Segoe UI Semibold" panose="020B0702040204020203" pitchFamily="34" charset="0"/>
                <a:cs typeface="Segoe UI Semibold" panose="020B0702040204020203" pitchFamily="34" charset="0"/>
              </a:rPr>
              <a:t>Microsoft.Graph.Auth</a:t>
            </a:r>
          </a:p>
          <a:p>
            <a:pPr lvl="1"/>
            <a:r>
              <a:rPr lang="en-US" dirty="0"/>
              <a:t>Providers to integrate the Microsoft Graph SDK with the MSAL application builders</a:t>
            </a:r>
          </a:p>
          <a:p>
            <a:pPr lvl="1"/>
            <a:r>
              <a:rPr lang="en-US" dirty="0"/>
              <a:t>Supports various authentication flows</a:t>
            </a:r>
          </a:p>
        </p:txBody>
      </p:sp>
    </p:spTree>
    <p:custDataLst>
      <p:tags r:id="rId1"/>
    </p:custDataLst>
    <p:extLst>
      <p:ext uri="{BB962C8B-B14F-4D97-AF65-F5344CB8AC3E}">
        <p14:creationId xmlns:p14="http://schemas.microsoft.com/office/powerpoint/2010/main" val="4214540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3F68-EC93-46D8-8246-88D80E750741}"/>
              </a:ext>
            </a:extLst>
          </p:cNvPr>
          <p:cNvSpPr>
            <a:spLocks noGrp="1"/>
          </p:cNvSpPr>
          <p:nvPr>
            <p:ph type="title"/>
          </p:nvPr>
        </p:nvSpPr>
        <p:spPr/>
        <p:txBody>
          <a:bodyPr/>
          <a:lstStyle/>
          <a:p>
            <a:r>
              <a:rPr lang="en-US" dirty="0"/>
              <a:t>Identity as the control plane</a:t>
            </a:r>
          </a:p>
        </p:txBody>
      </p:sp>
      <p:grpSp>
        <p:nvGrpSpPr>
          <p:cNvPr id="283" name="Group 282" descr="The diagram depicts the cloud identity as the common service among many cloud, on-premises, and device applications.">
            <a:extLst>
              <a:ext uri="{FF2B5EF4-FFF2-40B4-BE49-F238E27FC236}">
                <a16:creationId xmlns:a16="http://schemas.microsoft.com/office/drawing/2014/main" id="{51AC6528-0066-4B1A-A0DB-C41787692242}"/>
              </a:ext>
            </a:extLst>
          </p:cNvPr>
          <p:cNvGrpSpPr/>
          <p:nvPr/>
        </p:nvGrpSpPr>
        <p:grpSpPr>
          <a:xfrm>
            <a:off x="370937" y="1155600"/>
            <a:ext cx="11341192" cy="5119086"/>
            <a:chOff x="370937" y="1155600"/>
            <a:chExt cx="11341192" cy="5119086"/>
          </a:xfrm>
        </p:grpSpPr>
        <p:sp>
          <p:nvSpPr>
            <p:cNvPr id="3" name="Rectangle 2">
              <a:extLst>
                <a:ext uri="{FF2B5EF4-FFF2-40B4-BE49-F238E27FC236}">
                  <a16:creationId xmlns:a16="http://schemas.microsoft.com/office/drawing/2014/main" id="{3C94D1BA-9E7D-460E-A10C-2ECAAC5FE194}"/>
                </a:ext>
              </a:extLst>
            </p:cNvPr>
            <p:cNvSpPr/>
            <p:nvPr/>
          </p:nvSpPr>
          <p:spPr bwMode="auto">
            <a:xfrm>
              <a:off x="785914" y="5862683"/>
              <a:ext cx="2464430" cy="369332"/>
            </a:xfrm>
            <a:prstGeom prst="rect">
              <a:avLst/>
            </a:prstGeom>
            <a:noFill/>
          </p:spPr>
          <p:txBody>
            <a:bodyPr wrap="square" rtlCol="0" anchor="ctr">
              <a:spAutoFit/>
            </a:bodyPr>
            <a:lstStyle/>
            <a:p>
              <a:pPr algn="ctr" defTabSz="914102" fontAlgn="base">
                <a:lnSpc>
                  <a:spcPct val="90000"/>
                </a:lnSpc>
                <a:spcBef>
                  <a:spcPct val="0"/>
                </a:spcBef>
                <a:spcAft>
                  <a:spcPct val="0"/>
                </a:spcAft>
              </a:pPr>
              <a:r>
                <a:rPr lang="en-US" sz="2000" spc="29" dirty="0">
                  <a:gradFill>
                    <a:gsLst>
                      <a:gs pos="0">
                        <a:srgbClr val="353535"/>
                      </a:gs>
                      <a:gs pos="100000">
                        <a:srgbClr val="353535"/>
                      </a:gs>
                    </a:gsLst>
                    <a:lin ang="5400000" scaled="0"/>
                  </a:gradFill>
                  <a:latin typeface="Segoe UI (Body)"/>
                  <a:cs typeface="Segoe UI Semilight" panose="020B0402040204020203" pitchFamily="34" charset="0"/>
                </a:rPr>
                <a:t>On-premises apps</a:t>
              </a:r>
            </a:p>
          </p:txBody>
        </p:sp>
        <p:grpSp>
          <p:nvGrpSpPr>
            <p:cNvPr id="4" name="Group 207">
              <a:extLst>
                <a:ext uri="{FF2B5EF4-FFF2-40B4-BE49-F238E27FC236}">
                  <a16:creationId xmlns:a16="http://schemas.microsoft.com/office/drawing/2014/main" id="{C63D808F-B932-42BC-9333-A689E1B22040}"/>
                </a:ext>
              </a:extLst>
            </p:cNvPr>
            <p:cNvGrpSpPr>
              <a:grpSpLocks noChangeAspect="1"/>
            </p:cNvGrpSpPr>
            <p:nvPr/>
          </p:nvGrpSpPr>
          <p:grpSpPr bwMode="auto">
            <a:xfrm>
              <a:off x="3341620" y="5532892"/>
              <a:ext cx="743588" cy="723552"/>
              <a:chOff x="3750" y="2040"/>
              <a:chExt cx="334" cy="325"/>
            </a:xfrm>
            <a:solidFill>
              <a:srgbClr val="0078D7"/>
            </a:solidFill>
          </p:grpSpPr>
          <p:sp>
            <p:nvSpPr>
              <p:cNvPr id="5" name="Rectangle 208">
                <a:extLst>
                  <a:ext uri="{FF2B5EF4-FFF2-40B4-BE49-F238E27FC236}">
                    <a16:creationId xmlns:a16="http://schemas.microsoft.com/office/drawing/2014/main" id="{060993FA-8DF8-425C-B580-825F6C899B54}"/>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6" name="Freeform 209">
                <a:extLst>
                  <a:ext uri="{FF2B5EF4-FFF2-40B4-BE49-F238E27FC236}">
                    <a16:creationId xmlns:a16="http://schemas.microsoft.com/office/drawing/2014/main" id="{10EDF812-527F-4A91-B833-13CEC642E639}"/>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7" name="Freeform 210">
                <a:extLst>
                  <a:ext uri="{FF2B5EF4-FFF2-40B4-BE49-F238E27FC236}">
                    <a16:creationId xmlns:a16="http://schemas.microsoft.com/office/drawing/2014/main" id="{CC2A3FDA-25A4-4373-A8F4-44B02B2EE6C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8" name="Freeform 211">
                <a:extLst>
                  <a:ext uri="{FF2B5EF4-FFF2-40B4-BE49-F238E27FC236}">
                    <a16:creationId xmlns:a16="http://schemas.microsoft.com/office/drawing/2014/main" id="{3C91A56E-0D0C-4695-AC8E-D2176B228548}"/>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9" name="Rectangle 212">
                <a:extLst>
                  <a:ext uri="{FF2B5EF4-FFF2-40B4-BE49-F238E27FC236}">
                    <a16:creationId xmlns:a16="http://schemas.microsoft.com/office/drawing/2014/main" id="{365B7126-7CFB-4F07-A2D9-0A8339E6B99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0" name="Rectangle 213">
                <a:extLst>
                  <a:ext uri="{FF2B5EF4-FFF2-40B4-BE49-F238E27FC236}">
                    <a16:creationId xmlns:a16="http://schemas.microsoft.com/office/drawing/2014/main" id="{D51FB59A-8E9E-425C-9C3B-CAE2E3AE3954}"/>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1" name="Rectangle 214">
                <a:extLst>
                  <a:ext uri="{FF2B5EF4-FFF2-40B4-BE49-F238E27FC236}">
                    <a16:creationId xmlns:a16="http://schemas.microsoft.com/office/drawing/2014/main" id="{EA217AA6-D156-41F3-87D3-6811D84765CA}"/>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2" name="Rectangle 215">
                <a:extLst>
                  <a:ext uri="{FF2B5EF4-FFF2-40B4-BE49-F238E27FC236}">
                    <a16:creationId xmlns:a16="http://schemas.microsoft.com/office/drawing/2014/main" id="{EFE2FD6D-6435-4837-AA8C-EBD5E9B90B2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3" name="Rectangle 216">
                <a:extLst>
                  <a:ext uri="{FF2B5EF4-FFF2-40B4-BE49-F238E27FC236}">
                    <a16:creationId xmlns:a16="http://schemas.microsoft.com/office/drawing/2014/main" id="{9D13924A-3174-493D-9BB5-5E71D2CBD3D6}"/>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4" name="Rectangle 217">
                <a:extLst>
                  <a:ext uri="{FF2B5EF4-FFF2-40B4-BE49-F238E27FC236}">
                    <a16:creationId xmlns:a16="http://schemas.microsoft.com/office/drawing/2014/main" id="{6F3E5626-50AF-45A9-90B3-9A26B9FC4379}"/>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Rectangle 218">
                <a:extLst>
                  <a:ext uri="{FF2B5EF4-FFF2-40B4-BE49-F238E27FC236}">
                    <a16:creationId xmlns:a16="http://schemas.microsoft.com/office/drawing/2014/main" id="{152363CB-89A8-4C88-B46F-F9591EF21E82}"/>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Rectangle 219">
                <a:extLst>
                  <a:ext uri="{FF2B5EF4-FFF2-40B4-BE49-F238E27FC236}">
                    <a16:creationId xmlns:a16="http://schemas.microsoft.com/office/drawing/2014/main" id="{85180ED4-8E69-40E9-8BF5-8D85CF377D34}"/>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Rectangle 220">
                <a:extLst>
                  <a:ext uri="{FF2B5EF4-FFF2-40B4-BE49-F238E27FC236}">
                    <a16:creationId xmlns:a16="http://schemas.microsoft.com/office/drawing/2014/main" id="{FF7AEFED-BD5D-4BC2-A4AB-A599619BCEF5}"/>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21">
                <a:extLst>
                  <a:ext uri="{FF2B5EF4-FFF2-40B4-BE49-F238E27FC236}">
                    <a16:creationId xmlns:a16="http://schemas.microsoft.com/office/drawing/2014/main" id="{094C7691-56E0-434E-B9F9-5F48FB0291BA}"/>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22">
                <a:extLst>
                  <a:ext uri="{FF2B5EF4-FFF2-40B4-BE49-F238E27FC236}">
                    <a16:creationId xmlns:a16="http://schemas.microsoft.com/office/drawing/2014/main" id="{F62FCF27-1E25-4630-BE3A-1D6A1B10EC63}"/>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23">
                <a:extLst>
                  <a:ext uri="{FF2B5EF4-FFF2-40B4-BE49-F238E27FC236}">
                    <a16:creationId xmlns:a16="http://schemas.microsoft.com/office/drawing/2014/main" id="{EC943A34-1A88-47F4-851D-24291391AF4F}"/>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24">
                <a:extLst>
                  <a:ext uri="{FF2B5EF4-FFF2-40B4-BE49-F238E27FC236}">
                    <a16:creationId xmlns:a16="http://schemas.microsoft.com/office/drawing/2014/main" id="{D60AC4A2-00D5-46DD-9907-CBE830CAFEFC}"/>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25">
                <a:extLst>
                  <a:ext uri="{FF2B5EF4-FFF2-40B4-BE49-F238E27FC236}">
                    <a16:creationId xmlns:a16="http://schemas.microsoft.com/office/drawing/2014/main" id="{F62E7B09-3897-426B-8C7A-3835436C7FC4}"/>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26">
                <a:extLst>
                  <a:ext uri="{FF2B5EF4-FFF2-40B4-BE49-F238E27FC236}">
                    <a16:creationId xmlns:a16="http://schemas.microsoft.com/office/drawing/2014/main" id="{E52FCBA8-2B4B-4A8A-9DC4-D6F6CB0AD7AE}"/>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27">
                <a:extLst>
                  <a:ext uri="{FF2B5EF4-FFF2-40B4-BE49-F238E27FC236}">
                    <a16:creationId xmlns:a16="http://schemas.microsoft.com/office/drawing/2014/main" id="{DB957A30-3CAA-46EE-966B-E65B6AC3CBAD}"/>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28">
                <a:extLst>
                  <a:ext uri="{FF2B5EF4-FFF2-40B4-BE49-F238E27FC236}">
                    <a16:creationId xmlns:a16="http://schemas.microsoft.com/office/drawing/2014/main" id="{E1BD4205-8E79-4283-A5D2-97F7CE1C7C31}"/>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9">
                <a:extLst>
                  <a:ext uri="{FF2B5EF4-FFF2-40B4-BE49-F238E27FC236}">
                    <a16:creationId xmlns:a16="http://schemas.microsoft.com/office/drawing/2014/main" id="{951B0187-4DBE-4A6A-AC56-6C9FF802AF52}"/>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30">
                <a:extLst>
                  <a:ext uri="{FF2B5EF4-FFF2-40B4-BE49-F238E27FC236}">
                    <a16:creationId xmlns:a16="http://schemas.microsoft.com/office/drawing/2014/main" id="{85256739-A500-4B0A-BF87-17621BAE7279}"/>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31">
                <a:extLst>
                  <a:ext uri="{FF2B5EF4-FFF2-40B4-BE49-F238E27FC236}">
                    <a16:creationId xmlns:a16="http://schemas.microsoft.com/office/drawing/2014/main" id="{FDFBAC25-1305-4355-AE07-72B681470230}"/>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32">
                <a:extLst>
                  <a:ext uri="{FF2B5EF4-FFF2-40B4-BE49-F238E27FC236}">
                    <a16:creationId xmlns:a16="http://schemas.microsoft.com/office/drawing/2014/main" id="{EBE00596-8860-4C79-BDE7-71AD99005D46}"/>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33">
                <a:extLst>
                  <a:ext uri="{FF2B5EF4-FFF2-40B4-BE49-F238E27FC236}">
                    <a16:creationId xmlns:a16="http://schemas.microsoft.com/office/drawing/2014/main" id="{74B9E66A-911B-4654-A082-2AF03B504A19}"/>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34">
                <a:extLst>
                  <a:ext uri="{FF2B5EF4-FFF2-40B4-BE49-F238E27FC236}">
                    <a16:creationId xmlns:a16="http://schemas.microsoft.com/office/drawing/2014/main" id="{255D38B7-1E66-45D5-8C51-28644258F205}"/>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35">
                <a:extLst>
                  <a:ext uri="{FF2B5EF4-FFF2-40B4-BE49-F238E27FC236}">
                    <a16:creationId xmlns:a16="http://schemas.microsoft.com/office/drawing/2014/main" id="{F1DAEFC3-153B-477A-91AF-C9DBAFF45A12}"/>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nvGrpSpPr>
            <p:cNvPr id="33" name="Group 32">
              <a:extLst>
                <a:ext uri="{FF2B5EF4-FFF2-40B4-BE49-F238E27FC236}">
                  <a16:creationId xmlns:a16="http://schemas.microsoft.com/office/drawing/2014/main" id="{9AF9C3CF-ED91-46B8-A1A8-2BCC868D4034}"/>
                </a:ext>
              </a:extLst>
            </p:cNvPr>
            <p:cNvGrpSpPr>
              <a:grpSpLocks noChangeAspect="1"/>
            </p:cNvGrpSpPr>
            <p:nvPr/>
          </p:nvGrpSpPr>
          <p:grpSpPr>
            <a:xfrm>
              <a:off x="1896627" y="5215781"/>
              <a:ext cx="457200" cy="457200"/>
              <a:chOff x="1896627" y="5215781"/>
              <a:chExt cx="482174" cy="482174"/>
            </a:xfrm>
          </p:grpSpPr>
          <p:sp useBgFill="1">
            <p:nvSpPr>
              <p:cNvPr id="34" name="Oval 33">
                <a:extLst>
                  <a:ext uri="{FF2B5EF4-FFF2-40B4-BE49-F238E27FC236}">
                    <a16:creationId xmlns:a16="http://schemas.microsoft.com/office/drawing/2014/main" id="{B9E7330E-900F-4960-A450-E10716FDB017}"/>
                  </a:ext>
                </a:extLst>
              </p:cNvPr>
              <p:cNvSpPr/>
              <p:nvPr/>
            </p:nvSpPr>
            <p:spPr bwMode="auto">
              <a:xfrm rot="20949588">
                <a:off x="1896627" y="5215781"/>
                <a:ext cx="482174" cy="48217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5" name="graph_9" title="Icon of a line chart with connected circles at varying points">
                <a:extLst>
                  <a:ext uri="{FF2B5EF4-FFF2-40B4-BE49-F238E27FC236}">
                    <a16:creationId xmlns:a16="http://schemas.microsoft.com/office/drawing/2014/main" id="{ABC55151-1EFE-4170-9C85-C7BC0B5FB197}"/>
                  </a:ext>
                </a:extLst>
              </p:cNvPr>
              <p:cNvSpPr>
                <a:spLocks noChangeAspect="1" noEditPoints="1"/>
              </p:cNvSpPr>
              <p:nvPr/>
            </p:nvSpPr>
            <p:spPr bwMode="auto">
              <a:xfrm>
                <a:off x="2003742" y="5300371"/>
                <a:ext cx="304008" cy="274320"/>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36" name="Group 35">
              <a:extLst>
                <a:ext uri="{FF2B5EF4-FFF2-40B4-BE49-F238E27FC236}">
                  <a16:creationId xmlns:a16="http://schemas.microsoft.com/office/drawing/2014/main" id="{EF72E5C8-1E76-448E-92D8-43204400CCC1}"/>
                </a:ext>
              </a:extLst>
            </p:cNvPr>
            <p:cNvGrpSpPr>
              <a:grpSpLocks noChangeAspect="1"/>
            </p:cNvGrpSpPr>
            <p:nvPr/>
          </p:nvGrpSpPr>
          <p:grpSpPr>
            <a:xfrm>
              <a:off x="1157026" y="4622545"/>
              <a:ext cx="457200" cy="457200"/>
              <a:chOff x="1157026" y="4622545"/>
              <a:chExt cx="541630" cy="541630"/>
            </a:xfrm>
          </p:grpSpPr>
          <p:sp useBgFill="1">
            <p:nvSpPr>
              <p:cNvPr id="37" name="Oval 36">
                <a:extLst>
                  <a:ext uri="{FF2B5EF4-FFF2-40B4-BE49-F238E27FC236}">
                    <a16:creationId xmlns:a16="http://schemas.microsoft.com/office/drawing/2014/main" id="{74209B64-EE94-44C5-9031-FEEE8B71BF3E}"/>
                  </a:ext>
                </a:extLst>
              </p:cNvPr>
              <p:cNvSpPr/>
              <p:nvPr/>
            </p:nvSpPr>
            <p:spPr bwMode="auto">
              <a:xfrm rot="1963522">
                <a:off x="1157026" y="4622545"/>
                <a:ext cx="541630" cy="5416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8" name="Browser_4" title="Icon of a website or an app window">
                <a:extLst>
                  <a:ext uri="{FF2B5EF4-FFF2-40B4-BE49-F238E27FC236}">
                    <a16:creationId xmlns:a16="http://schemas.microsoft.com/office/drawing/2014/main" id="{F746AD9D-5E1F-4ABA-B1C4-E87DB95A08BB}"/>
                  </a:ext>
                </a:extLst>
              </p:cNvPr>
              <p:cNvSpPr>
                <a:spLocks noChangeAspect="1" noEditPoints="1"/>
              </p:cNvSpPr>
              <p:nvPr/>
            </p:nvSpPr>
            <p:spPr bwMode="auto">
              <a:xfrm>
                <a:off x="1239119" y="4750395"/>
                <a:ext cx="370670" cy="274320"/>
              </a:xfrm>
              <a:custGeom>
                <a:avLst/>
                <a:gdLst>
                  <a:gd name="T0" fmla="*/ 80 w 604"/>
                  <a:gd name="T1" fmla="*/ 244 h 447"/>
                  <a:gd name="T2" fmla="*/ 320 w 604"/>
                  <a:gd name="T3" fmla="*/ 244 h 447"/>
                  <a:gd name="T4" fmla="*/ 80 w 604"/>
                  <a:gd name="T5" fmla="*/ 367 h 447"/>
                  <a:gd name="T6" fmla="*/ 320 w 604"/>
                  <a:gd name="T7" fmla="*/ 367 h 447"/>
                  <a:gd name="T8" fmla="*/ 525 w 604"/>
                  <a:gd name="T9" fmla="*/ 305 h 447"/>
                  <a:gd name="T10" fmla="*/ 525 w 604"/>
                  <a:gd name="T11" fmla="*/ 244 h 447"/>
                  <a:gd name="T12" fmla="*/ 403 w 604"/>
                  <a:gd name="T13" fmla="*/ 244 h 447"/>
                  <a:gd name="T14" fmla="*/ 403 w 604"/>
                  <a:gd name="T15" fmla="*/ 367 h 447"/>
                  <a:gd name="T16" fmla="*/ 525 w 604"/>
                  <a:gd name="T17" fmla="*/ 367 h 447"/>
                  <a:gd name="T18" fmla="*/ 525 w 604"/>
                  <a:gd name="T19" fmla="*/ 305 h 447"/>
                  <a:gd name="T20" fmla="*/ 525 w 604"/>
                  <a:gd name="T21" fmla="*/ 123 h 447"/>
                  <a:gd name="T22" fmla="*/ 525 w 604"/>
                  <a:gd name="T23" fmla="*/ 80 h 447"/>
                  <a:gd name="T24" fmla="*/ 82 w 604"/>
                  <a:gd name="T25" fmla="*/ 80 h 447"/>
                  <a:gd name="T26" fmla="*/ 82 w 604"/>
                  <a:gd name="T27" fmla="*/ 166 h 447"/>
                  <a:gd name="T28" fmla="*/ 525 w 604"/>
                  <a:gd name="T29" fmla="*/ 166 h 447"/>
                  <a:gd name="T30" fmla="*/ 525 w 604"/>
                  <a:gd name="T31" fmla="*/ 123 h 447"/>
                  <a:gd name="T32" fmla="*/ 604 w 604"/>
                  <a:gd name="T33" fmla="*/ 225 h 447"/>
                  <a:gd name="T34" fmla="*/ 604 w 604"/>
                  <a:gd name="T35" fmla="*/ 0 h 447"/>
                  <a:gd name="T36" fmla="*/ 0 w 604"/>
                  <a:gd name="T37" fmla="*/ 0 h 447"/>
                  <a:gd name="T38" fmla="*/ 0 w 604"/>
                  <a:gd name="T39" fmla="*/ 447 h 447"/>
                  <a:gd name="T40" fmla="*/ 604 w 604"/>
                  <a:gd name="T41" fmla="*/ 447 h 447"/>
                  <a:gd name="T42" fmla="*/ 604 w 604"/>
                  <a:gd name="T43" fmla="*/ 2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4" h="447">
                    <a:moveTo>
                      <a:pt x="80" y="244"/>
                    </a:moveTo>
                    <a:lnTo>
                      <a:pt x="320" y="244"/>
                    </a:lnTo>
                    <a:moveTo>
                      <a:pt x="80" y="367"/>
                    </a:moveTo>
                    <a:lnTo>
                      <a:pt x="320" y="367"/>
                    </a:lnTo>
                    <a:moveTo>
                      <a:pt x="525" y="305"/>
                    </a:moveTo>
                    <a:lnTo>
                      <a:pt x="525" y="244"/>
                    </a:lnTo>
                    <a:lnTo>
                      <a:pt x="403" y="244"/>
                    </a:lnTo>
                    <a:lnTo>
                      <a:pt x="403" y="367"/>
                    </a:lnTo>
                    <a:lnTo>
                      <a:pt x="525" y="367"/>
                    </a:lnTo>
                    <a:lnTo>
                      <a:pt x="525" y="305"/>
                    </a:lnTo>
                    <a:moveTo>
                      <a:pt x="525" y="123"/>
                    </a:moveTo>
                    <a:lnTo>
                      <a:pt x="525" y="80"/>
                    </a:lnTo>
                    <a:lnTo>
                      <a:pt x="82" y="80"/>
                    </a:lnTo>
                    <a:lnTo>
                      <a:pt x="82" y="166"/>
                    </a:lnTo>
                    <a:lnTo>
                      <a:pt x="525" y="166"/>
                    </a:lnTo>
                    <a:lnTo>
                      <a:pt x="525" y="123"/>
                    </a:lnTo>
                    <a:moveTo>
                      <a:pt x="604" y="225"/>
                    </a:moveTo>
                    <a:lnTo>
                      <a:pt x="604" y="0"/>
                    </a:lnTo>
                    <a:lnTo>
                      <a:pt x="0" y="0"/>
                    </a:lnTo>
                    <a:lnTo>
                      <a:pt x="0" y="447"/>
                    </a:lnTo>
                    <a:lnTo>
                      <a:pt x="604" y="447"/>
                    </a:lnTo>
                    <a:lnTo>
                      <a:pt x="604" y="22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99F050B1-61F5-4779-B19E-07DDD25D13FE}"/>
                </a:ext>
              </a:extLst>
            </p:cNvPr>
            <p:cNvGrpSpPr>
              <a:grpSpLocks noChangeAspect="1"/>
            </p:cNvGrpSpPr>
            <p:nvPr/>
          </p:nvGrpSpPr>
          <p:grpSpPr>
            <a:xfrm>
              <a:off x="4233502" y="4456587"/>
              <a:ext cx="457200" cy="457200"/>
              <a:chOff x="4294815" y="4541652"/>
              <a:chExt cx="532130" cy="532130"/>
            </a:xfrm>
          </p:grpSpPr>
          <p:sp useBgFill="1">
            <p:nvSpPr>
              <p:cNvPr id="40" name="Oval 39">
                <a:extLst>
                  <a:ext uri="{FF2B5EF4-FFF2-40B4-BE49-F238E27FC236}">
                    <a16:creationId xmlns:a16="http://schemas.microsoft.com/office/drawing/2014/main" id="{2282A7C2-C737-436D-A7AE-902404400C4A}"/>
                  </a:ext>
                </a:extLst>
              </p:cNvPr>
              <p:cNvSpPr/>
              <p:nvPr/>
            </p:nvSpPr>
            <p:spPr bwMode="auto">
              <a:xfrm rot="829071">
                <a:off x="4294815" y="4541652"/>
                <a:ext cx="532130" cy="5321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Browser" title="Icon of a browser window">
                <a:extLst>
                  <a:ext uri="{FF2B5EF4-FFF2-40B4-BE49-F238E27FC236}">
                    <a16:creationId xmlns:a16="http://schemas.microsoft.com/office/drawing/2014/main" id="{3222EBBF-0FE0-4B3B-B776-B2336FAC6517}"/>
                  </a:ext>
                </a:extLst>
              </p:cNvPr>
              <p:cNvSpPr>
                <a:spLocks noChangeAspect="1" noEditPoints="1"/>
              </p:cNvSpPr>
              <p:nvPr/>
            </p:nvSpPr>
            <p:spPr bwMode="auto">
              <a:xfrm>
                <a:off x="4389498" y="4670557"/>
                <a:ext cx="342765" cy="27432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a:extLst>
                <a:ext uri="{FF2B5EF4-FFF2-40B4-BE49-F238E27FC236}">
                  <a16:creationId xmlns:a16="http://schemas.microsoft.com/office/drawing/2014/main" id="{8C33F180-58FA-42EA-83B1-B2B470135D6C}"/>
                </a:ext>
              </a:extLst>
            </p:cNvPr>
            <p:cNvGrpSpPr>
              <a:grpSpLocks noChangeAspect="1"/>
            </p:cNvGrpSpPr>
            <p:nvPr/>
          </p:nvGrpSpPr>
          <p:grpSpPr>
            <a:xfrm>
              <a:off x="3462191" y="3604158"/>
              <a:ext cx="457200" cy="457200"/>
              <a:chOff x="1140250" y="3639754"/>
              <a:chExt cx="604488" cy="604488"/>
            </a:xfrm>
          </p:grpSpPr>
          <p:sp useBgFill="1">
            <p:nvSpPr>
              <p:cNvPr id="43" name="Oval 42">
                <a:extLst>
                  <a:ext uri="{FF2B5EF4-FFF2-40B4-BE49-F238E27FC236}">
                    <a16:creationId xmlns:a16="http://schemas.microsoft.com/office/drawing/2014/main" id="{3D8C5892-C2A0-440F-93C0-28DB3B7FAE35}"/>
                  </a:ext>
                </a:extLst>
              </p:cNvPr>
              <p:cNvSpPr/>
              <p:nvPr/>
            </p:nvSpPr>
            <p:spPr bwMode="auto">
              <a:xfrm rot="20989471">
                <a:off x="1140250" y="363975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Financial_E7BB" title="Icon of a chart made of vertical lines with a line tracing the top of each, turning into an arrow pointing up">
                <a:extLst>
                  <a:ext uri="{FF2B5EF4-FFF2-40B4-BE49-F238E27FC236}">
                    <a16:creationId xmlns:a16="http://schemas.microsoft.com/office/drawing/2014/main" id="{0673EFA8-8FF7-4DED-8235-9EB565FD9682}"/>
                  </a:ext>
                </a:extLst>
              </p:cNvPr>
              <p:cNvSpPr>
                <a:spLocks noChangeAspect="1" noEditPoints="1"/>
              </p:cNvSpPr>
              <p:nvPr/>
            </p:nvSpPr>
            <p:spPr bwMode="auto">
              <a:xfrm>
                <a:off x="1237479" y="3759118"/>
                <a:ext cx="410030" cy="365760"/>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45" name="Group 44">
              <a:extLst>
                <a:ext uri="{FF2B5EF4-FFF2-40B4-BE49-F238E27FC236}">
                  <a16:creationId xmlns:a16="http://schemas.microsoft.com/office/drawing/2014/main" id="{2DDA80B5-16C0-4752-B365-668F9C7E45FB}"/>
                </a:ext>
              </a:extLst>
            </p:cNvPr>
            <p:cNvGrpSpPr/>
            <p:nvPr/>
          </p:nvGrpSpPr>
          <p:grpSpPr>
            <a:xfrm>
              <a:off x="923736" y="1568603"/>
              <a:ext cx="783610" cy="764214"/>
              <a:chOff x="1411101" y="1343746"/>
              <a:chExt cx="619830" cy="604488"/>
            </a:xfrm>
          </p:grpSpPr>
          <p:sp useBgFill="1">
            <p:nvSpPr>
              <p:cNvPr id="46" name="Oval 45">
                <a:extLst>
                  <a:ext uri="{FF2B5EF4-FFF2-40B4-BE49-F238E27FC236}">
                    <a16:creationId xmlns:a16="http://schemas.microsoft.com/office/drawing/2014/main" id="{BEF33146-CE79-4A34-9A3A-93DE8F2CE1AA}"/>
                  </a:ext>
                </a:extLst>
              </p:cNvPr>
              <p:cNvSpPr/>
              <p:nvPr/>
            </p:nvSpPr>
            <p:spPr bwMode="auto">
              <a:xfrm rot="20152574">
                <a:off x="1414680" y="1343746"/>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cloud" title="Icon of a cloud">
                <a:extLst>
                  <a:ext uri="{FF2B5EF4-FFF2-40B4-BE49-F238E27FC236}">
                    <a16:creationId xmlns:a16="http://schemas.microsoft.com/office/drawing/2014/main" id="{8AD7912A-66B8-4FC1-BE96-AE6275F96BF7}"/>
                  </a:ext>
                </a:extLst>
              </p:cNvPr>
              <p:cNvSpPr>
                <a:spLocks noChangeAspect="1"/>
              </p:cNvSpPr>
              <p:nvPr/>
            </p:nvSpPr>
            <p:spPr bwMode="auto">
              <a:xfrm>
                <a:off x="1411101" y="1436007"/>
                <a:ext cx="619830" cy="39489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48" name="Group 47">
              <a:extLst>
                <a:ext uri="{FF2B5EF4-FFF2-40B4-BE49-F238E27FC236}">
                  <a16:creationId xmlns:a16="http://schemas.microsoft.com/office/drawing/2014/main" id="{EAED0A34-CEF4-490B-9E0C-32D9D278AA79}"/>
                </a:ext>
              </a:extLst>
            </p:cNvPr>
            <p:cNvGrpSpPr>
              <a:grpSpLocks noChangeAspect="1"/>
            </p:cNvGrpSpPr>
            <p:nvPr/>
          </p:nvGrpSpPr>
          <p:grpSpPr>
            <a:xfrm>
              <a:off x="10612427" y="5608162"/>
              <a:ext cx="457200" cy="465623"/>
              <a:chOff x="10612413" y="5608118"/>
              <a:chExt cx="457810" cy="466244"/>
            </a:xfrm>
          </p:grpSpPr>
          <p:sp useBgFill="1">
            <p:nvSpPr>
              <p:cNvPr id="49" name="Oval 48">
                <a:extLst>
                  <a:ext uri="{FF2B5EF4-FFF2-40B4-BE49-F238E27FC236}">
                    <a16:creationId xmlns:a16="http://schemas.microsoft.com/office/drawing/2014/main" id="{C5264576-45B4-4670-81CE-9DC9464979D2}"/>
                  </a:ext>
                </a:extLst>
              </p:cNvPr>
              <p:cNvSpPr/>
              <p:nvPr/>
            </p:nvSpPr>
            <p:spPr bwMode="auto">
              <a:xfrm rot="1704175">
                <a:off x="10612413" y="5608118"/>
                <a:ext cx="457810" cy="4578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0" name="signal_3" title="Icon of a communication tower with signal lines">
                <a:extLst>
                  <a:ext uri="{FF2B5EF4-FFF2-40B4-BE49-F238E27FC236}">
                    <a16:creationId xmlns:a16="http://schemas.microsoft.com/office/drawing/2014/main" id="{3BBEA682-43F3-4E05-AF70-AE0F336A3AA5}"/>
                  </a:ext>
                </a:extLst>
              </p:cNvPr>
              <p:cNvSpPr>
                <a:spLocks noChangeAspect="1" noEditPoints="1"/>
              </p:cNvSpPr>
              <p:nvPr/>
            </p:nvSpPr>
            <p:spPr bwMode="auto">
              <a:xfrm>
                <a:off x="10718158" y="5708602"/>
                <a:ext cx="266669" cy="365760"/>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a:extLst>
                <a:ext uri="{FF2B5EF4-FFF2-40B4-BE49-F238E27FC236}">
                  <a16:creationId xmlns:a16="http://schemas.microsoft.com/office/drawing/2014/main" id="{E88ADD56-52BE-4892-A783-D89512E38474}"/>
                </a:ext>
              </a:extLst>
            </p:cNvPr>
            <p:cNvGrpSpPr>
              <a:grpSpLocks noChangeAspect="1"/>
            </p:cNvGrpSpPr>
            <p:nvPr/>
          </p:nvGrpSpPr>
          <p:grpSpPr>
            <a:xfrm>
              <a:off x="8716601" y="4278602"/>
              <a:ext cx="457200" cy="457200"/>
              <a:chOff x="7475573" y="4715004"/>
              <a:chExt cx="498762" cy="498762"/>
            </a:xfrm>
          </p:grpSpPr>
          <p:sp useBgFill="1">
            <p:nvSpPr>
              <p:cNvPr id="52" name="Oval 51">
                <a:extLst>
                  <a:ext uri="{FF2B5EF4-FFF2-40B4-BE49-F238E27FC236}">
                    <a16:creationId xmlns:a16="http://schemas.microsoft.com/office/drawing/2014/main" id="{F80EF66D-7D2A-4AF5-96D3-5BC2831FEAB4}"/>
                  </a:ext>
                </a:extLst>
              </p:cNvPr>
              <p:cNvSpPr/>
              <p:nvPr/>
            </p:nvSpPr>
            <p:spPr bwMode="auto">
              <a:xfrm rot="20008084">
                <a:off x="7475573" y="4715004"/>
                <a:ext cx="498762" cy="4987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3" name="server" title="Icon of a server tower">
                <a:extLst>
                  <a:ext uri="{FF2B5EF4-FFF2-40B4-BE49-F238E27FC236}">
                    <a16:creationId xmlns:a16="http://schemas.microsoft.com/office/drawing/2014/main" id="{20D8CDD4-836C-4A96-8506-D5F652091EC2}"/>
                  </a:ext>
                </a:extLst>
              </p:cNvPr>
              <p:cNvSpPr>
                <a:spLocks noChangeAspect="1" noEditPoints="1"/>
              </p:cNvSpPr>
              <p:nvPr/>
            </p:nvSpPr>
            <p:spPr bwMode="auto">
              <a:xfrm>
                <a:off x="7630073" y="4753846"/>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54" name="Group 53">
              <a:extLst>
                <a:ext uri="{FF2B5EF4-FFF2-40B4-BE49-F238E27FC236}">
                  <a16:creationId xmlns:a16="http://schemas.microsoft.com/office/drawing/2014/main" id="{85A2D239-A220-4396-8927-DD2AFBAE1A85}"/>
                </a:ext>
              </a:extLst>
            </p:cNvPr>
            <p:cNvGrpSpPr>
              <a:grpSpLocks noChangeAspect="1"/>
            </p:cNvGrpSpPr>
            <p:nvPr/>
          </p:nvGrpSpPr>
          <p:grpSpPr>
            <a:xfrm>
              <a:off x="2066161" y="2473009"/>
              <a:ext cx="457200" cy="457200"/>
              <a:chOff x="1126865" y="2366817"/>
              <a:chExt cx="604488" cy="604488"/>
            </a:xfrm>
          </p:grpSpPr>
          <p:sp useBgFill="1">
            <p:nvSpPr>
              <p:cNvPr id="55" name="Oval 54">
                <a:extLst>
                  <a:ext uri="{FF2B5EF4-FFF2-40B4-BE49-F238E27FC236}">
                    <a16:creationId xmlns:a16="http://schemas.microsoft.com/office/drawing/2014/main" id="{0DF4E6FD-2277-4A06-84CE-10F93D8B0095}"/>
                  </a:ext>
                </a:extLst>
              </p:cNvPr>
              <p:cNvSpPr/>
              <p:nvPr/>
            </p:nvSpPr>
            <p:spPr bwMode="auto">
              <a:xfrm>
                <a:off x="1126865" y="23668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6" name="Database_EFC7" title="Icon of a cylinder">
                <a:extLst>
                  <a:ext uri="{FF2B5EF4-FFF2-40B4-BE49-F238E27FC236}">
                    <a16:creationId xmlns:a16="http://schemas.microsoft.com/office/drawing/2014/main" id="{149DD599-13CD-47EB-8D2F-A5C45FF84983}"/>
                  </a:ext>
                </a:extLst>
              </p:cNvPr>
              <p:cNvSpPr>
                <a:spLocks noChangeAspect="1" noEditPoints="1"/>
              </p:cNvSpPr>
              <p:nvPr/>
            </p:nvSpPr>
            <p:spPr bwMode="auto">
              <a:xfrm>
                <a:off x="1270828" y="2463321"/>
                <a:ext cx="316562" cy="41148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B3D0C212-D020-450B-B448-1ACEA0FBE2E7}"/>
                </a:ext>
              </a:extLst>
            </p:cNvPr>
            <p:cNvGrpSpPr>
              <a:grpSpLocks noChangeAspect="1"/>
            </p:cNvGrpSpPr>
            <p:nvPr/>
          </p:nvGrpSpPr>
          <p:grpSpPr>
            <a:xfrm>
              <a:off x="2788800" y="1184793"/>
              <a:ext cx="458875" cy="457200"/>
              <a:chOff x="3430399" y="1830309"/>
              <a:chExt cx="606703" cy="604488"/>
            </a:xfrm>
          </p:grpSpPr>
          <p:sp useBgFill="1">
            <p:nvSpPr>
              <p:cNvPr id="58" name="Oval 57">
                <a:extLst>
                  <a:ext uri="{FF2B5EF4-FFF2-40B4-BE49-F238E27FC236}">
                    <a16:creationId xmlns:a16="http://schemas.microsoft.com/office/drawing/2014/main" id="{E9A7633F-EA91-4002-96F1-E13077325FF6}"/>
                  </a:ext>
                </a:extLst>
              </p:cNvPr>
              <p:cNvSpPr/>
              <p:nvPr/>
            </p:nvSpPr>
            <p:spPr bwMode="auto">
              <a:xfrm rot="3278507">
                <a:off x="3432614" y="1830309"/>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9" name="brain_2" title="Icon of a brain with circles and connection lines inside">
                <a:extLst>
                  <a:ext uri="{FF2B5EF4-FFF2-40B4-BE49-F238E27FC236}">
                    <a16:creationId xmlns:a16="http://schemas.microsoft.com/office/drawing/2014/main" id="{15DA429E-E078-49F8-B302-D9907498F70D}"/>
                  </a:ext>
                </a:extLst>
              </p:cNvPr>
              <p:cNvSpPr>
                <a:spLocks noChangeAspect="1" noEditPoints="1"/>
              </p:cNvSpPr>
              <p:nvPr/>
            </p:nvSpPr>
            <p:spPr bwMode="auto">
              <a:xfrm>
                <a:off x="3430399" y="1981011"/>
                <a:ext cx="544536" cy="365128"/>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0" name="Group 59">
              <a:extLst>
                <a:ext uri="{FF2B5EF4-FFF2-40B4-BE49-F238E27FC236}">
                  <a16:creationId xmlns:a16="http://schemas.microsoft.com/office/drawing/2014/main" id="{E49C7EA0-0FDE-4AD6-829B-2206313D853C}"/>
                </a:ext>
              </a:extLst>
            </p:cNvPr>
            <p:cNvGrpSpPr/>
            <p:nvPr/>
          </p:nvGrpSpPr>
          <p:grpSpPr>
            <a:xfrm>
              <a:off x="9582191" y="4333206"/>
              <a:ext cx="457200" cy="457200"/>
              <a:chOff x="9463232" y="4272032"/>
              <a:chExt cx="457200" cy="457200"/>
            </a:xfrm>
          </p:grpSpPr>
          <p:sp useBgFill="1">
            <p:nvSpPr>
              <p:cNvPr id="61" name="Oval 60">
                <a:extLst>
                  <a:ext uri="{FF2B5EF4-FFF2-40B4-BE49-F238E27FC236}">
                    <a16:creationId xmlns:a16="http://schemas.microsoft.com/office/drawing/2014/main" id="{3055F2D4-89AA-4E85-A2E5-08FDA1EB805C}"/>
                  </a:ext>
                </a:extLst>
              </p:cNvPr>
              <p:cNvSpPr>
                <a:spLocks noChangeAspect="1"/>
              </p:cNvSpPr>
              <p:nvPr/>
            </p:nvSpPr>
            <p:spPr bwMode="auto">
              <a:xfrm>
                <a:off x="9463232" y="4272032"/>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2" name="printer" title="Icon of a printer">
                <a:extLst>
                  <a:ext uri="{FF2B5EF4-FFF2-40B4-BE49-F238E27FC236}">
                    <a16:creationId xmlns:a16="http://schemas.microsoft.com/office/drawing/2014/main" id="{BE4EFB4E-0E3B-4BF9-8E47-6A23C57DCF5C}"/>
                  </a:ext>
                </a:extLst>
              </p:cNvPr>
              <p:cNvSpPr>
                <a:spLocks noChangeAspect="1" noEditPoints="1"/>
              </p:cNvSpPr>
              <p:nvPr/>
            </p:nvSpPr>
            <p:spPr bwMode="auto">
              <a:xfrm>
                <a:off x="9550005" y="4359393"/>
                <a:ext cx="283654" cy="282478"/>
              </a:xfrm>
              <a:custGeom>
                <a:avLst/>
                <a:gdLst>
                  <a:gd name="T0" fmla="*/ 88 w 333"/>
                  <a:gd name="T1" fmla="*/ 285 h 331"/>
                  <a:gd name="T2" fmla="*/ 0 w 333"/>
                  <a:gd name="T3" fmla="*/ 285 h 331"/>
                  <a:gd name="T4" fmla="*/ 0 w 333"/>
                  <a:gd name="T5" fmla="*/ 146 h 331"/>
                  <a:gd name="T6" fmla="*/ 18 w 333"/>
                  <a:gd name="T7" fmla="*/ 128 h 331"/>
                  <a:gd name="T8" fmla="*/ 315 w 333"/>
                  <a:gd name="T9" fmla="*/ 128 h 331"/>
                  <a:gd name="T10" fmla="*/ 333 w 333"/>
                  <a:gd name="T11" fmla="*/ 146 h 331"/>
                  <a:gd name="T12" fmla="*/ 333 w 333"/>
                  <a:gd name="T13" fmla="*/ 285 h 331"/>
                  <a:gd name="T14" fmla="*/ 243 w 333"/>
                  <a:gd name="T15" fmla="*/ 285 h 331"/>
                  <a:gd name="T16" fmla="*/ 244 w 333"/>
                  <a:gd name="T17" fmla="*/ 128 h 331"/>
                  <a:gd name="T18" fmla="*/ 244 w 333"/>
                  <a:gd name="T19" fmla="*/ 0 h 331"/>
                  <a:gd name="T20" fmla="*/ 88 w 333"/>
                  <a:gd name="T21" fmla="*/ 0 h 331"/>
                  <a:gd name="T22" fmla="*/ 88 w 333"/>
                  <a:gd name="T23" fmla="*/ 128 h 331"/>
                  <a:gd name="T24" fmla="*/ 244 w 333"/>
                  <a:gd name="T25" fmla="*/ 222 h 331"/>
                  <a:gd name="T26" fmla="*/ 88 w 333"/>
                  <a:gd name="T27" fmla="*/ 222 h 331"/>
                  <a:gd name="T28" fmla="*/ 88 w 333"/>
                  <a:gd name="T29" fmla="*/ 331 h 331"/>
                  <a:gd name="T30" fmla="*/ 244 w 333"/>
                  <a:gd name="T31" fmla="*/ 331 h 331"/>
                  <a:gd name="T32" fmla="*/ 244 w 333"/>
                  <a:gd name="T33" fmla="*/ 222 h 331"/>
                  <a:gd name="T34" fmla="*/ 44 w 333"/>
                  <a:gd name="T35" fmla="*/ 181 h 331"/>
                  <a:gd name="T36" fmla="*/ 50 w 333"/>
                  <a:gd name="T37" fmla="*/ 175 h 331"/>
                  <a:gd name="T38" fmla="*/ 44 w 333"/>
                  <a:gd name="T39" fmla="*/ 168 h 331"/>
                  <a:gd name="T40" fmla="*/ 37 w 333"/>
                  <a:gd name="T41" fmla="*/ 175 h 331"/>
                  <a:gd name="T42" fmla="*/ 44 w 333"/>
                  <a:gd name="T43" fmla="*/ 18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1">
                    <a:moveTo>
                      <a:pt x="88" y="285"/>
                    </a:moveTo>
                    <a:cubicBezTo>
                      <a:pt x="0" y="285"/>
                      <a:pt x="0" y="285"/>
                      <a:pt x="0" y="285"/>
                    </a:cubicBezTo>
                    <a:cubicBezTo>
                      <a:pt x="0" y="146"/>
                      <a:pt x="0" y="146"/>
                      <a:pt x="0" y="146"/>
                    </a:cubicBezTo>
                    <a:cubicBezTo>
                      <a:pt x="0" y="136"/>
                      <a:pt x="8" y="128"/>
                      <a:pt x="18" y="128"/>
                    </a:cubicBezTo>
                    <a:cubicBezTo>
                      <a:pt x="315" y="128"/>
                      <a:pt x="315" y="128"/>
                      <a:pt x="315" y="128"/>
                    </a:cubicBezTo>
                    <a:cubicBezTo>
                      <a:pt x="325" y="128"/>
                      <a:pt x="333" y="136"/>
                      <a:pt x="333" y="146"/>
                    </a:cubicBezTo>
                    <a:cubicBezTo>
                      <a:pt x="333" y="285"/>
                      <a:pt x="333" y="285"/>
                      <a:pt x="333" y="285"/>
                    </a:cubicBezTo>
                    <a:cubicBezTo>
                      <a:pt x="243" y="285"/>
                      <a:pt x="243" y="285"/>
                      <a:pt x="243" y="285"/>
                    </a:cubicBezTo>
                    <a:moveTo>
                      <a:pt x="244" y="128"/>
                    </a:moveTo>
                    <a:cubicBezTo>
                      <a:pt x="244" y="0"/>
                      <a:pt x="244" y="0"/>
                      <a:pt x="244" y="0"/>
                    </a:cubicBezTo>
                    <a:cubicBezTo>
                      <a:pt x="88" y="0"/>
                      <a:pt x="88" y="0"/>
                      <a:pt x="88" y="0"/>
                    </a:cubicBezTo>
                    <a:cubicBezTo>
                      <a:pt x="88" y="128"/>
                      <a:pt x="88" y="128"/>
                      <a:pt x="88" y="128"/>
                    </a:cubicBezTo>
                    <a:moveTo>
                      <a:pt x="244" y="222"/>
                    </a:moveTo>
                    <a:cubicBezTo>
                      <a:pt x="88" y="222"/>
                      <a:pt x="88" y="222"/>
                      <a:pt x="88" y="222"/>
                    </a:cubicBezTo>
                    <a:cubicBezTo>
                      <a:pt x="88" y="331"/>
                      <a:pt x="88" y="331"/>
                      <a:pt x="88" y="331"/>
                    </a:cubicBezTo>
                    <a:cubicBezTo>
                      <a:pt x="244" y="331"/>
                      <a:pt x="244" y="331"/>
                      <a:pt x="244" y="331"/>
                    </a:cubicBezTo>
                    <a:lnTo>
                      <a:pt x="244" y="222"/>
                    </a:lnTo>
                    <a:close/>
                    <a:moveTo>
                      <a:pt x="44" y="181"/>
                    </a:moveTo>
                    <a:cubicBezTo>
                      <a:pt x="47" y="181"/>
                      <a:pt x="50" y="178"/>
                      <a:pt x="50" y="175"/>
                    </a:cubicBezTo>
                    <a:cubicBezTo>
                      <a:pt x="50" y="171"/>
                      <a:pt x="47" y="168"/>
                      <a:pt x="44" y="168"/>
                    </a:cubicBezTo>
                    <a:cubicBezTo>
                      <a:pt x="40" y="168"/>
                      <a:pt x="37" y="171"/>
                      <a:pt x="37" y="175"/>
                    </a:cubicBezTo>
                    <a:cubicBezTo>
                      <a:pt x="37" y="178"/>
                      <a:pt x="40" y="181"/>
                      <a:pt x="44" y="18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3" name="Group 62">
              <a:extLst>
                <a:ext uri="{FF2B5EF4-FFF2-40B4-BE49-F238E27FC236}">
                  <a16:creationId xmlns:a16="http://schemas.microsoft.com/office/drawing/2014/main" id="{4D6AC839-EA04-4717-960A-EE3D12A8A489}"/>
                </a:ext>
              </a:extLst>
            </p:cNvPr>
            <p:cNvGrpSpPr>
              <a:grpSpLocks noChangeAspect="1"/>
            </p:cNvGrpSpPr>
            <p:nvPr/>
          </p:nvGrpSpPr>
          <p:grpSpPr>
            <a:xfrm>
              <a:off x="2708682" y="4394060"/>
              <a:ext cx="457200" cy="457200"/>
              <a:chOff x="2354380" y="4396466"/>
              <a:chExt cx="572142" cy="572142"/>
            </a:xfrm>
          </p:grpSpPr>
          <p:sp useBgFill="1">
            <p:nvSpPr>
              <p:cNvPr id="64" name="Oval 63">
                <a:extLst>
                  <a:ext uri="{FF2B5EF4-FFF2-40B4-BE49-F238E27FC236}">
                    <a16:creationId xmlns:a16="http://schemas.microsoft.com/office/drawing/2014/main" id="{409356C3-C224-449D-B746-42D56BDCBE8D}"/>
                  </a:ext>
                </a:extLst>
              </p:cNvPr>
              <p:cNvSpPr/>
              <p:nvPr/>
            </p:nvSpPr>
            <p:spPr bwMode="auto">
              <a:xfrm rot="20979210">
                <a:off x="2354380" y="4396466"/>
                <a:ext cx="572142" cy="57214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5" name="server_2" title="Icon of a server tower with a padlock on the lower right corner">
                <a:extLst>
                  <a:ext uri="{FF2B5EF4-FFF2-40B4-BE49-F238E27FC236}">
                    <a16:creationId xmlns:a16="http://schemas.microsoft.com/office/drawing/2014/main" id="{79BA6CE3-6149-42DA-BBE2-FD5921F0EC22}"/>
                  </a:ext>
                </a:extLst>
              </p:cNvPr>
              <p:cNvSpPr>
                <a:spLocks noChangeAspect="1" noEditPoints="1"/>
              </p:cNvSpPr>
              <p:nvPr/>
            </p:nvSpPr>
            <p:spPr bwMode="auto">
              <a:xfrm>
                <a:off x="2532563" y="4474713"/>
                <a:ext cx="295016" cy="365760"/>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6" name="Group 65">
              <a:extLst>
                <a:ext uri="{FF2B5EF4-FFF2-40B4-BE49-F238E27FC236}">
                  <a16:creationId xmlns:a16="http://schemas.microsoft.com/office/drawing/2014/main" id="{17B21310-992D-4E72-9C3D-862F5B993002}"/>
                </a:ext>
              </a:extLst>
            </p:cNvPr>
            <p:cNvGrpSpPr>
              <a:grpSpLocks noChangeAspect="1"/>
            </p:cNvGrpSpPr>
            <p:nvPr/>
          </p:nvGrpSpPr>
          <p:grpSpPr>
            <a:xfrm>
              <a:off x="6884307" y="4987181"/>
              <a:ext cx="457200" cy="457200"/>
              <a:chOff x="6538140" y="5095221"/>
              <a:chExt cx="512584" cy="512584"/>
            </a:xfrm>
          </p:grpSpPr>
          <p:sp useBgFill="1">
            <p:nvSpPr>
              <p:cNvPr id="67" name="Oval 66">
                <a:extLst>
                  <a:ext uri="{FF2B5EF4-FFF2-40B4-BE49-F238E27FC236}">
                    <a16:creationId xmlns:a16="http://schemas.microsoft.com/office/drawing/2014/main" id="{CCADA87E-2711-46FA-AA92-856518B883E2}"/>
                  </a:ext>
                </a:extLst>
              </p:cNvPr>
              <p:cNvSpPr/>
              <p:nvPr/>
            </p:nvSpPr>
            <p:spPr bwMode="auto">
              <a:xfrm rot="829071">
                <a:off x="6538140" y="5095221"/>
                <a:ext cx="512584" cy="51258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8" name="watch" title="Icon of a smart watch">
                <a:extLst>
                  <a:ext uri="{FF2B5EF4-FFF2-40B4-BE49-F238E27FC236}">
                    <a16:creationId xmlns:a16="http://schemas.microsoft.com/office/drawing/2014/main" id="{1683A873-C902-483C-9539-39F76B0FE05C}"/>
                  </a:ext>
                </a:extLst>
              </p:cNvPr>
              <p:cNvSpPr>
                <a:spLocks noChangeAspect="1" noEditPoints="1"/>
              </p:cNvSpPr>
              <p:nvPr/>
            </p:nvSpPr>
            <p:spPr bwMode="auto">
              <a:xfrm>
                <a:off x="6686058" y="5168632"/>
                <a:ext cx="216746" cy="365760"/>
              </a:xfrm>
              <a:custGeom>
                <a:avLst/>
                <a:gdLst>
                  <a:gd name="T0" fmla="*/ 105 w 197"/>
                  <a:gd name="T1" fmla="*/ 90 h 335"/>
                  <a:gd name="T2" fmla="*/ 105 w 197"/>
                  <a:gd name="T3" fmla="*/ 46 h 335"/>
                  <a:gd name="T4" fmla="*/ 151 w 197"/>
                  <a:gd name="T5" fmla="*/ 0 h 335"/>
                  <a:gd name="T6" fmla="*/ 197 w 197"/>
                  <a:gd name="T7" fmla="*/ 46 h 335"/>
                  <a:gd name="T8" fmla="*/ 197 w 197"/>
                  <a:gd name="T9" fmla="*/ 161 h 335"/>
                  <a:gd name="T10" fmla="*/ 151 w 197"/>
                  <a:gd name="T11" fmla="*/ 0 h 335"/>
                  <a:gd name="T12" fmla="*/ 68 w 197"/>
                  <a:gd name="T13" fmla="*/ 0 h 335"/>
                  <a:gd name="T14" fmla="*/ 22 w 197"/>
                  <a:gd name="T15" fmla="*/ 46 h 335"/>
                  <a:gd name="T16" fmla="*/ 22 w 197"/>
                  <a:gd name="T17" fmla="*/ 90 h 335"/>
                  <a:gd name="T18" fmla="*/ 105 w 197"/>
                  <a:gd name="T19" fmla="*/ 245 h 335"/>
                  <a:gd name="T20" fmla="*/ 105 w 197"/>
                  <a:gd name="T21" fmla="*/ 289 h 335"/>
                  <a:gd name="T22" fmla="*/ 151 w 197"/>
                  <a:gd name="T23" fmla="*/ 335 h 335"/>
                  <a:gd name="T24" fmla="*/ 197 w 197"/>
                  <a:gd name="T25" fmla="*/ 289 h 335"/>
                  <a:gd name="T26" fmla="*/ 197 w 197"/>
                  <a:gd name="T27" fmla="*/ 254 h 335"/>
                  <a:gd name="T28" fmla="*/ 22 w 197"/>
                  <a:gd name="T29" fmla="*/ 245 h 335"/>
                  <a:gd name="T30" fmla="*/ 22 w 197"/>
                  <a:gd name="T31" fmla="*/ 289 h 335"/>
                  <a:gd name="T32" fmla="*/ 68 w 197"/>
                  <a:gd name="T33" fmla="*/ 335 h 335"/>
                  <a:gd name="T34" fmla="*/ 151 w 197"/>
                  <a:gd name="T35" fmla="*/ 335 h 335"/>
                  <a:gd name="T36" fmla="*/ 125 w 197"/>
                  <a:gd name="T37" fmla="*/ 231 h 335"/>
                  <a:gd name="T38" fmla="*/ 125 w 197"/>
                  <a:gd name="T39" fmla="*/ 104 h 335"/>
                  <a:gd name="T40" fmla="*/ 110 w 197"/>
                  <a:gd name="T41" fmla="*/ 90 h 335"/>
                  <a:gd name="T42" fmla="*/ 15 w 197"/>
                  <a:gd name="T43" fmla="*/ 90 h 335"/>
                  <a:gd name="T44" fmla="*/ 0 w 197"/>
                  <a:gd name="T45" fmla="*/ 104 h 335"/>
                  <a:gd name="T46" fmla="*/ 0 w 197"/>
                  <a:gd name="T47" fmla="*/ 104 h 335"/>
                  <a:gd name="T48" fmla="*/ 0 w 197"/>
                  <a:gd name="T49" fmla="*/ 231 h 335"/>
                  <a:gd name="T50" fmla="*/ 15 w 197"/>
                  <a:gd name="T51" fmla="*/ 245 h 335"/>
                  <a:gd name="T52" fmla="*/ 110 w 197"/>
                  <a:gd name="T53" fmla="*/ 245 h 335"/>
                  <a:gd name="T54" fmla="*/ 125 w 197"/>
                  <a:gd name="T55" fmla="*/ 23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7" h="335">
                    <a:moveTo>
                      <a:pt x="105" y="90"/>
                    </a:moveTo>
                    <a:cubicBezTo>
                      <a:pt x="105" y="46"/>
                      <a:pt x="105" y="46"/>
                      <a:pt x="105" y="46"/>
                    </a:cubicBezTo>
                    <a:cubicBezTo>
                      <a:pt x="105" y="21"/>
                      <a:pt x="125" y="0"/>
                      <a:pt x="151" y="0"/>
                    </a:cubicBezTo>
                    <a:cubicBezTo>
                      <a:pt x="176" y="0"/>
                      <a:pt x="197" y="21"/>
                      <a:pt x="197" y="46"/>
                    </a:cubicBezTo>
                    <a:cubicBezTo>
                      <a:pt x="197" y="161"/>
                      <a:pt x="197" y="161"/>
                      <a:pt x="197" y="161"/>
                    </a:cubicBezTo>
                    <a:moveTo>
                      <a:pt x="151" y="0"/>
                    </a:moveTo>
                    <a:cubicBezTo>
                      <a:pt x="68" y="0"/>
                      <a:pt x="68" y="0"/>
                      <a:pt x="68" y="0"/>
                    </a:cubicBezTo>
                    <a:cubicBezTo>
                      <a:pt x="42" y="0"/>
                      <a:pt x="22" y="21"/>
                      <a:pt x="22" y="46"/>
                    </a:cubicBezTo>
                    <a:cubicBezTo>
                      <a:pt x="22" y="90"/>
                      <a:pt x="22" y="90"/>
                      <a:pt x="22" y="90"/>
                    </a:cubicBezTo>
                    <a:moveTo>
                      <a:pt x="105" y="245"/>
                    </a:moveTo>
                    <a:cubicBezTo>
                      <a:pt x="105" y="289"/>
                      <a:pt x="105" y="289"/>
                      <a:pt x="105" y="289"/>
                    </a:cubicBezTo>
                    <a:cubicBezTo>
                      <a:pt x="105" y="314"/>
                      <a:pt x="125" y="335"/>
                      <a:pt x="151" y="335"/>
                    </a:cubicBezTo>
                    <a:cubicBezTo>
                      <a:pt x="176" y="335"/>
                      <a:pt x="197" y="314"/>
                      <a:pt x="197" y="289"/>
                    </a:cubicBezTo>
                    <a:cubicBezTo>
                      <a:pt x="197" y="254"/>
                      <a:pt x="197" y="254"/>
                      <a:pt x="197" y="254"/>
                    </a:cubicBezTo>
                    <a:moveTo>
                      <a:pt x="22" y="245"/>
                    </a:moveTo>
                    <a:cubicBezTo>
                      <a:pt x="22" y="289"/>
                      <a:pt x="22" y="289"/>
                      <a:pt x="22" y="289"/>
                    </a:cubicBezTo>
                    <a:cubicBezTo>
                      <a:pt x="22" y="314"/>
                      <a:pt x="42" y="335"/>
                      <a:pt x="68" y="335"/>
                    </a:cubicBezTo>
                    <a:cubicBezTo>
                      <a:pt x="151" y="335"/>
                      <a:pt x="151" y="335"/>
                      <a:pt x="151" y="335"/>
                    </a:cubicBezTo>
                    <a:moveTo>
                      <a:pt x="125" y="231"/>
                    </a:moveTo>
                    <a:cubicBezTo>
                      <a:pt x="125" y="104"/>
                      <a:pt x="125" y="104"/>
                      <a:pt x="125" y="104"/>
                    </a:cubicBezTo>
                    <a:cubicBezTo>
                      <a:pt x="125" y="96"/>
                      <a:pt x="118" y="90"/>
                      <a:pt x="110" y="90"/>
                    </a:cubicBezTo>
                    <a:cubicBezTo>
                      <a:pt x="15" y="90"/>
                      <a:pt x="15" y="90"/>
                      <a:pt x="15" y="90"/>
                    </a:cubicBezTo>
                    <a:cubicBezTo>
                      <a:pt x="7" y="90"/>
                      <a:pt x="0" y="96"/>
                      <a:pt x="0" y="104"/>
                    </a:cubicBezTo>
                    <a:moveTo>
                      <a:pt x="0" y="104"/>
                    </a:moveTo>
                    <a:cubicBezTo>
                      <a:pt x="0" y="231"/>
                      <a:pt x="0" y="231"/>
                      <a:pt x="0" y="231"/>
                    </a:cubicBezTo>
                    <a:cubicBezTo>
                      <a:pt x="0" y="239"/>
                      <a:pt x="7" y="245"/>
                      <a:pt x="15" y="245"/>
                    </a:cubicBezTo>
                    <a:cubicBezTo>
                      <a:pt x="110" y="245"/>
                      <a:pt x="110" y="245"/>
                      <a:pt x="110" y="245"/>
                    </a:cubicBezTo>
                    <a:cubicBezTo>
                      <a:pt x="118" y="245"/>
                      <a:pt x="125" y="239"/>
                      <a:pt x="125" y="23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69" name="Group 68">
              <a:extLst>
                <a:ext uri="{FF2B5EF4-FFF2-40B4-BE49-F238E27FC236}">
                  <a16:creationId xmlns:a16="http://schemas.microsoft.com/office/drawing/2014/main" id="{FB57ABEC-6C4E-4482-844B-8625DFF5DDC3}"/>
                </a:ext>
              </a:extLst>
            </p:cNvPr>
            <p:cNvGrpSpPr>
              <a:grpSpLocks noChangeAspect="1"/>
            </p:cNvGrpSpPr>
            <p:nvPr/>
          </p:nvGrpSpPr>
          <p:grpSpPr>
            <a:xfrm>
              <a:off x="4745624" y="5313894"/>
              <a:ext cx="457200" cy="457200"/>
              <a:chOff x="4745624" y="5313894"/>
              <a:chExt cx="604488" cy="604488"/>
            </a:xfrm>
          </p:grpSpPr>
          <p:sp useBgFill="1">
            <p:nvSpPr>
              <p:cNvPr id="70" name="Oval 69">
                <a:extLst>
                  <a:ext uri="{FF2B5EF4-FFF2-40B4-BE49-F238E27FC236}">
                    <a16:creationId xmlns:a16="http://schemas.microsoft.com/office/drawing/2014/main" id="{E5404516-B5BA-472C-A708-039F3FA1D37A}"/>
                  </a:ext>
                </a:extLst>
              </p:cNvPr>
              <p:cNvSpPr/>
              <p:nvPr/>
            </p:nvSpPr>
            <p:spPr bwMode="auto">
              <a:xfrm rot="829071">
                <a:off x="4745624" y="5313894"/>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1" name="network_3" title="Icon of a server connected to a network">
                <a:extLst>
                  <a:ext uri="{FF2B5EF4-FFF2-40B4-BE49-F238E27FC236}">
                    <a16:creationId xmlns:a16="http://schemas.microsoft.com/office/drawing/2014/main" id="{54BCAD36-E9B6-4736-9B9A-16CC2188784A}"/>
                  </a:ext>
                </a:extLst>
              </p:cNvPr>
              <p:cNvSpPr>
                <a:spLocks noChangeAspect="1" noEditPoints="1"/>
              </p:cNvSpPr>
              <p:nvPr/>
            </p:nvSpPr>
            <p:spPr bwMode="auto">
              <a:xfrm>
                <a:off x="4871638" y="5433258"/>
                <a:ext cx="352461" cy="365760"/>
              </a:xfrm>
              <a:custGeom>
                <a:avLst/>
                <a:gdLst>
                  <a:gd name="T0" fmla="*/ 136 w 270"/>
                  <a:gd name="T1" fmla="*/ 281 h 281"/>
                  <a:gd name="T2" fmla="*/ 71 w 270"/>
                  <a:gd name="T3" fmla="*/ 281 h 281"/>
                  <a:gd name="T4" fmla="*/ 71 w 270"/>
                  <a:gd name="T5" fmla="*/ 240 h 281"/>
                  <a:gd name="T6" fmla="*/ 115 w 270"/>
                  <a:gd name="T7" fmla="*/ 240 h 281"/>
                  <a:gd name="T8" fmla="*/ 115 w 270"/>
                  <a:gd name="T9" fmla="*/ 218 h 281"/>
                  <a:gd name="T10" fmla="*/ 157 w 270"/>
                  <a:gd name="T11" fmla="*/ 218 h 281"/>
                  <a:gd name="T12" fmla="*/ 157 w 270"/>
                  <a:gd name="T13" fmla="*/ 240 h 281"/>
                  <a:gd name="T14" fmla="*/ 198 w 270"/>
                  <a:gd name="T15" fmla="*/ 240 h 281"/>
                  <a:gd name="T16" fmla="*/ 198 w 270"/>
                  <a:gd name="T17" fmla="*/ 281 h 281"/>
                  <a:gd name="T18" fmla="*/ 136 w 270"/>
                  <a:gd name="T19" fmla="*/ 281 h 281"/>
                  <a:gd name="T20" fmla="*/ 71 w 270"/>
                  <a:gd name="T21" fmla="*/ 260 h 281"/>
                  <a:gd name="T22" fmla="*/ 0 w 270"/>
                  <a:gd name="T23" fmla="*/ 260 h 281"/>
                  <a:gd name="T24" fmla="*/ 198 w 270"/>
                  <a:gd name="T25" fmla="*/ 260 h 281"/>
                  <a:gd name="T26" fmla="*/ 270 w 270"/>
                  <a:gd name="T27" fmla="*/ 260 h 281"/>
                  <a:gd name="T28" fmla="*/ 135 w 270"/>
                  <a:gd name="T29" fmla="*/ 218 h 281"/>
                  <a:gd name="T30" fmla="*/ 135 w 270"/>
                  <a:gd name="T31" fmla="*/ 190 h 281"/>
                  <a:gd name="T32" fmla="*/ 191 w 270"/>
                  <a:gd name="T33" fmla="*/ 189 h 281"/>
                  <a:gd name="T34" fmla="*/ 191 w 270"/>
                  <a:gd name="T35" fmla="*/ 14 h 281"/>
                  <a:gd name="T36" fmla="*/ 177 w 270"/>
                  <a:gd name="T37" fmla="*/ 0 h 281"/>
                  <a:gd name="T38" fmla="*/ 93 w 270"/>
                  <a:gd name="T39" fmla="*/ 0 h 281"/>
                  <a:gd name="T40" fmla="*/ 79 w 270"/>
                  <a:gd name="T41" fmla="*/ 14 h 281"/>
                  <a:gd name="T42" fmla="*/ 79 w 270"/>
                  <a:gd name="T43" fmla="*/ 189 h 281"/>
                  <a:gd name="T44" fmla="*/ 191 w 270"/>
                  <a:gd name="T45" fmla="*/ 189 h 281"/>
                  <a:gd name="T46" fmla="*/ 110 w 270"/>
                  <a:gd name="T47" fmla="*/ 37 h 281"/>
                  <a:gd name="T48" fmla="*/ 160 w 270"/>
                  <a:gd name="T49" fmla="*/ 37 h 281"/>
                  <a:gd name="T50" fmla="*/ 110 w 270"/>
                  <a:gd name="T51" fmla="*/ 113 h 281"/>
                  <a:gd name="T52" fmla="*/ 160 w 270"/>
                  <a:gd name="T53" fmla="*/ 113 h 281"/>
                  <a:gd name="T54" fmla="*/ 110 w 270"/>
                  <a:gd name="T55" fmla="*/ 150 h 281"/>
                  <a:gd name="T56" fmla="*/ 160 w 270"/>
                  <a:gd name="T57" fmla="*/ 15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0" h="281">
                    <a:moveTo>
                      <a:pt x="136" y="281"/>
                    </a:moveTo>
                    <a:cubicBezTo>
                      <a:pt x="71" y="281"/>
                      <a:pt x="71" y="281"/>
                      <a:pt x="71" y="281"/>
                    </a:cubicBezTo>
                    <a:cubicBezTo>
                      <a:pt x="71" y="240"/>
                      <a:pt x="71" y="240"/>
                      <a:pt x="71" y="240"/>
                    </a:cubicBezTo>
                    <a:cubicBezTo>
                      <a:pt x="115" y="240"/>
                      <a:pt x="115" y="240"/>
                      <a:pt x="115" y="240"/>
                    </a:cubicBezTo>
                    <a:cubicBezTo>
                      <a:pt x="115" y="218"/>
                      <a:pt x="115" y="218"/>
                      <a:pt x="115" y="218"/>
                    </a:cubicBezTo>
                    <a:cubicBezTo>
                      <a:pt x="157" y="218"/>
                      <a:pt x="157" y="218"/>
                      <a:pt x="157" y="218"/>
                    </a:cubicBezTo>
                    <a:cubicBezTo>
                      <a:pt x="157" y="240"/>
                      <a:pt x="157" y="240"/>
                      <a:pt x="157" y="240"/>
                    </a:cubicBezTo>
                    <a:cubicBezTo>
                      <a:pt x="198" y="240"/>
                      <a:pt x="198" y="240"/>
                      <a:pt x="198" y="240"/>
                    </a:cubicBezTo>
                    <a:cubicBezTo>
                      <a:pt x="198" y="281"/>
                      <a:pt x="198" y="281"/>
                      <a:pt x="198" y="281"/>
                    </a:cubicBezTo>
                    <a:lnTo>
                      <a:pt x="136" y="281"/>
                    </a:lnTo>
                    <a:close/>
                    <a:moveTo>
                      <a:pt x="71" y="260"/>
                    </a:moveTo>
                    <a:cubicBezTo>
                      <a:pt x="0" y="260"/>
                      <a:pt x="0" y="260"/>
                      <a:pt x="0" y="260"/>
                    </a:cubicBezTo>
                    <a:moveTo>
                      <a:pt x="198" y="260"/>
                    </a:moveTo>
                    <a:cubicBezTo>
                      <a:pt x="270" y="260"/>
                      <a:pt x="270" y="260"/>
                      <a:pt x="270" y="260"/>
                    </a:cubicBezTo>
                    <a:moveTo>
                      <a:pt x="135" y="218"/>
                    </a:moveTo>
                    <a:cubicBezTo>
                      <a:pt x="135" y="190"/>
                      <a:pt x="135" y="190"/>
                      <a:pt x="135" y="190"/>
                    </a:cubicBezTo>
                    <a:moveTo>
                      <a:pt x="191" y="189"/>
                    </a:moveTo>
                    <a:cubicBezTo>
                      <a:pt x="191" y="14"/>
                      <a:pt x="191" y="14"/>
                      <a:pt x="191" y="14"/>
                    </a:cubicBezTo>
                    <a:cubicBezTo>
                      <a:pt x="191" y="6"/>
                      <a:pt x="185" y="0"/>
                      <a:pt x="177" y="0"/>
                    </a:cubicBezTo>
                    <a:cubicBezTo>
                      <a:pt x="93" y="0"/>
                      <a:pt x="93" y="0"/>
                      <a:pt x="93" y="0"/>
                    </a:cubicBezTo>
                    <a:cubicBezTo>
                      <a:pt x="85" y="0"/>
                      <a:pt x="79" y="6"/>
                      <a:pt x="79" y="14"/>
                    </a:cubicBezTo>
                    <a:cubicBezTo>
                      <a:pt x="79" y="189"/>
                      <a:pt x="79" y="189"/>
                      <a:pt x="79" y="189"/>
                    </a:cubicBezTo>
                    <a:lnTo>
                      <a:pt x="191" y="189"/>
                    </a:lnTo>
                    <a:close/>
                    <a:moveTo>
                      <a:pt x="110" y="37"/>
                    </a:moveTo>
                    <a:cubicBezTo>
                      <a:pt x="160" y="37"/>
                      <a:pt x="160" y="37"/>
                      <a:pt x="160" y="37"/>
                    </a:cubicBezTo>
                    <a:moveTo>
                      <a:pt x="110" y="113"/>
                    </a:moveTo>
                    <a:cubicBezTo>
                      <a:pt x="160" y="113"/>
                      <a:pt x="160" y="113"/>
                      <a:pt x="160" y="113"/>
                    </a:cubicBezTo>
                    <a:moveTo>
                      <a:pt x="110" y="150"/>
                    </a:moveTo>
                    <a:cubicBezTo>
                      <a:pt x="160" y="150"/>
                      <a:pt x="160" y="150"/>
                      <a:pt x="160" y="15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2" name="Group 71">
              <a:extLst>
                <a:ext uri="{FF2B5EF4-FFF2-40B4-BE49-F238E27FC236}">
                  <a16:creationId xmlns:a16="http://schemas.microsoft.com/office/drawing/2014/main" id="{76A11000-ABBA-47A5-B2BD-07D9DD8456DA}"/>
                </a:ext>
              </a:extLst>
            </p:cNvPr>
            <p:cNvGrpSpPr/>
            <p:nvPr/>
          </p:nvGrpSpPr>
          <p:grpSpPr>
            <a:xfrm>
              <a:off x="9387191" y="5210022"/>
              <a:ext cx="457200" cy="457200"/>
              <a:chOff x="9689149" y="5198375"/>
              <a:chExt cx="457200" cy="457200"/>
            </a:xfrm>
          </p:grpSpPr>
          <p:sp useBgFill="1">
            <p:nvSpPr>
              <p:cNvPr id="73" name="Oval 72">
                <a:extLst>
                  <a:ext uri="{FF2B5EF4-FFF2-40B4-BE49-F238E27FC236}">
                    <a16:creationId xmlns:a16="http://schemas.microsoft.com/office/drawing/2014/main" id="{97CC6618-302B-4B5B-ADAF-9ED96030FAD4}"/>
                  </a:ext>
                </a:extLst>
              </p:cNvPr>
              <p:cNvSpPr>
                <a:spLocks noChangeAspect="1"/>
              </p:cNvSpPr>
              <p:nvPr/>
            </p:nvSpPr>
            <p:spPr bwMode="auto">
              <a:xfrm rot="21178379">
                <a:off x="9689149" y="5198375"/>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4" name="scanner_2" title="Icon of a barcode scanner">
                <a:extLst>
                  <a:ext uri="{FF2B5EF4-FFF2-40B4-BE49-F238E27FC236}">
                    <a16:creationId xmlns:a16="http://schemas.microsoft.com/office/drawing/2014/main" id="{E5E7DEFD-0F54-4EAD-B95A-B24576C0C9E9}"/>
                  </a:ext>
                </a:extLst>
              </p:cNvPr>
              <p:cNvSpPr>
                <a:spLocks noChangeAspect="1" noEditPoints="1"/>
              </p:cNvSpPr>
              <p:nvPr/>
            </p:nvSpPr>
            <p:spPr bwMode="auto">
              <a:xfrm>
                <a:off x="9795551" y="5284426"/>
                <a:ext cx="228014" cy="271676"/>
              </a:xfrm>
              <a:custGeom>
                <a:avLst/>
                <a:gdLst>
                  <a:gd name="T0" fmla="*/ 61 w 238"/>
                  <a:gd name="T1" fmla="*/ 120 h 286"/>
                  <a:gd name="T2" fmla="*/ 57 w 238"/>
                  <a:gd name="T3" fmla="*/ 116 h 286"/>
                  <a:gd name="T4" fmla="*/ 40 w 238"/>
                  <a:gd name="T5" fmla="*/ 57 h 286"/>
                  <a:gd name="T6" fmla="*/ 62 w 238"/>
                  <a:gd name="T7" fmla="*/ 7 h 286"/>
                  <a:gd name="T8" fmla="*/ 230 w 238"/>
                  <a:gd name="T9" fmla="*/ 101 h 286"/>
                  <a:gd name="T10" fmla="*/ 40 w 238"/>
                  <a:gd name="T11" fmla="*/ 64 h 286"/>
                  <a:gd name="T12" fmla="*/ 24 w 238"/>
                  <a:gd name="T13" fmla="*/ 1 h 286"/>
                  <a:gd name="T14" fmla="*/ 2 w 238"/>
                  <a:gd name="T15" fmla="*/ 50 h 286"/>
                  <a:gd name="T16" fmla="*/ 19 w 238"/>
                  <a:gd name="T17" fmla="*/ 108 h 286"/>
                  <a:gd name="T18" fmla="*/ 23 w 238"/>
                  <a:gd name="T19" fmla="*/ 112 h 286"/>
                  <a:gd name="T20" fmla="*/ 31 w 238"/>
                  <a:gd name="T21" fmla="*/ 114 h 286"/>
                  <a:gd name="T22" fmla="*/ 116 w 238"/>
                  <a:gd name="T23" fmla="*/ 129 h 286"/>
                  <a:gd name="T24" fmla="*/ 150 w 238"/>
                  <a:gd name="T25" fmla="*/ 286 h 286"/>
                  <a:gd name="T26" fmla="*/ 228 w 238"/>
                  <a:gd name="T27" fmla="*/ 286 h 286"/>
                  <a:gd name="T28" fmla="*/ 197 w 238"/>
                  <a:gd name="T29" fmla="*/ 131 h 286"/>
                  <a:gd name="T30" fmla="*/ 234 w 238"/>
                  <a:gd name="T31" fmla="*/ 88 h 286"/>
                  <a:gd name="T32" fmla="*/ 226 w 238"/>
                  <a:gd name="T33" fmla="*/ 49 h 286"/>
                  <a:gd name="T34" fmla="*/ 210 w 238"/>
                  <a:gd name="T35" fmla="*/ 39 h 286"/>
                  <a:gd name="T36" fmla="*/ 187 w 238"/>
                  <a:gd name="T37" fmla="*/ 33 h 286"/>
                  <a:gd name="T38" fmla="*/ 29 w 238"/>
                  <a:gd name="T39" fmla="*/ 1 h 286"/>
                  <a:gd name="T40" fmla="*/ 24 w 238"/>
                  <a:gd name="T41" fmla="*/ 1 h 286"/>
                  <a:gd name="T42" fmla="*/ 150 w 238"/>
                  <a:gd name="T43" fmla="*/ 286 h 286"/>
                  <a:gd name="T44" fmla="*/ 117 w 238"/>
                  <a:gd name="T45" fmla="*/ 286 h 286"/>
                  <a:gd name="T46" fmla="*/ 79 w 238"/>
                  <a:gd name="T47" fmla="*/ 123 h 286"/>
                  <a:gd name="T48" fmla="*/ 79 w 238"/>
                  <a:gd name="T49" fmla="*/ 168 h 286"/>
                  <a:gd name="T50" fmla="*/ 68 w 238"/>
                  <a:gd name="T51" fmla="*/ 190 h 286"/>
                  <a:gd name="T52" fmla="*/ 129 w 238"/>
                  <a:gd name="T53" fmla="*/ 19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8" h="286">
                    <a:moveTo>
                      <a:pt x="61" y="120"/>
                    </a:moveTo>
                    <a:cubicBezTo>
                      <a:pt x="60" y="119"/>
                      <a:pt x="60" y="119"/>
                      <a:pt x="57" y="116"/>
                    </a:cubicBezTo>
                    <a:cubicBezTo>
                      <a:pt x="51" y="107"/>
                      <a:pt x="38" y="82"/>
                      <a:pt x="40" y="57"/>
                    </a:cubicBezTo>
                    <a:cubicBezTo>
                      <a:pt x="42" y="33"/>
                      <a:pt x="52" y="16"/>
                      <a:pt x="62" y="7"/>
                    </a:cubicBezTo>
                    <a:moveTo>
                      <a:pt x="230" y="101"/>
                    </a:moveTo>
                    <a:cubicBezTo>
                      <a:pt x="40" y="64"/>
                      <a:pt x="40" y="64"/>
                      <a:pt x="40" y="64"/>
                    </a:cubicBezTo>
                    <a:moveTo>
                      <a:pt x="24" y="1"/>
                    </a:moveTo>
                    <a:cubicBezTo>
                      <a:pt x="14" y="10"/>
                      <a:pt x="4" y="27"/>
                      <a:pt x="2" y="50"/>
                    </a:cubicBezTo>
                    <a:cubicBezTo>
                      <a:pt x="0" y="75"/>
                      <a:pt x="12" y="99"/>
                      <a:pt x="19" y="108"/>
                    </a:cubicBezTo>
                    <a:cubicBezTo>
                      <a:pt x="21" y="111"/>
                      <a:pt x="22" y="112"/>
                      <a:pt x="23" y="112"/>
                    </a:cubicBezTo>
                    <a:cubicBezTo>
                      <a:pt x="24" y="113"/>
                      <a:pt x="31" y="114"/>
                      <a:pt x="31" y="114"/>
                    </a:cubicBezTo>
                    <a:cubicBezTo>
                      <a:pt x="116" y="129"/>
                      <a:pt x="116" y="129"/>
                      <a:pt x="116" y="129"/>
                    </a:cubicBezTo>
                    <a:cubicBezTo>
                      <a:pt x="150" y="286"/>
                      <a:pt x="150" y="286"/>
                      <a:pt x="150" y="286"/>
                    </a:cubicBezTo>
                    <a:cubicBezTo>
                      <a:pt x="228" y="286"/>
                      <a:pt x="228" y="286"/>
                      <a:pt x="228" y="286"/>
                    </a:cubicBezTo>
                    <a:cubicBezTo>
                      <a:pt x="197" y="131"/>
                      <a:pt x="197" y="131"/>
                      <a:pt x="197" y="131"/>
                    </a:cubicBezTo>
                    <a:cubicBezTo>
                      <a:pt x="197" y="131"/>
                      <a:pt x="226" y="123"/>
                      <a:pt x="234" y="88"/>
                    </a:cubicBezTo>
                    <a:cubicBezTo>
                      <a:pt x="238" y="73"/>
                      <a:pt x="233" y="57"/>
                      <a:pt x="226" y="49"/>
                    </a:cubicBezTo>
                    <a:cubicBezTo>
                      <a:pt x="219" y="42"/>
                      <a:pt x="214" y="41"/>
                      <a:pt x="210" y="39"/>
                    </a:cubicBezTo>
                    <a:cubicBezTo>
                      <a:pt x="206" y="38"/>
                      <a:pt x="187" y="33"/>
                      <a:pt x="187" y="33"/>
                    </a:cubicBezTo>
                    <a:cubicBezTo>
                      <a:pt x="29" y="1"/>
                      <a:pt x="29" y="1"/>
                      <a:pt x="29" y="1"/>
                    </a:cubicBezTo>
                    <a:cubicBezTo>
                      <a:pt x="29" y="1"/>
                      <a:pt x="26" y="0"/>
                      <a:pt x="24" y="1"/>
                    </a:cubicBezTo>
                    <a:close/>
                    <a:moveTo>
                      <a:pt x="150" y="286"/>
                    </a:moveTo>
                    <a:cubicBezTo>
                      <a:pt x="117" y="286"/>
                      <a:pt x="117" y="286"/>
                      <a:pt x="117" y="286"/>
                    </a:cubicBezTo>
                    <a:moveTo>
                      <a:pt x="79" y="123"/>
                    </a:moveTo>
                    <a:cubicBezTo>
                      <a:pt x="79" y="123"/>
                      <a:pt x="79" y="156"/>
                      <a:pt x="79" y="168"/>
                    </a:cubicBezTo>
                    <a:cubicBezTo>
                      <a:pt x="78" y="179"/>
                      <a:pt x="68" y="190"/>
                      <a:pt x="68" y="190"/>
                    </a:cubicBezTo>
                    <a:cubicBezTo>
                      <a:pt x="129" y="190"/>
                      <a:pt x="129" y="190"/>
                      <a:pt x="129" y="190"/>
                    </a:cubicBezTo>
                  </a:path>
                </a:pathLst>
              </a:custGeom>
              <a:noFill/>
              <a:ln w="15875" cap="flat">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BDCC284E-2EF6-4F0C-9C0D-A45447C80651}"/>
                </a:ext>
              </a:extLst>
            </p:cNvPr>
            <p:cNvGrpSpPr>
              <a:grpSpLocks noChangeAspect="1"/>
            </p:cNvGrpSpPr>
            <p:nvPr/>
          </p:nvGrpSpPr>
          <p:grpSpPr>
            <a:xfrm>
              <a:off x="8023783" y="4096836"/>
              <a:ext cx="416062" cy="416062"/>
              <a:chOff x="8421331" y="4300684"/>
              <a:chExt cx="493683" cy="493683"/>
            </a:xfrm>
          </p:grpSpPr>
          <p:sp useBgFill="1">
            <p:nvSpPr>
              <p:cNvPr id="76" name="Oval 75">
                <a:extLst>
                  <a:ext uri="{FF2B5EF4-FFF2-40B4-BE49-F238E27FC236}">
                    <a16:creationId xmlns:a16="http://schemas.microsoft.com/office/drawing/2014/main" id="{FB36D333-6F05-4DCD-A531-F143DEBDB177}"/>
                  </a:ext>
                </a:extLst>
              </p:cNvPr>
              <p:cNvSpPr/>
              <p:nvPr/>
            </p:nvSpPr>
            <p:spPr bwMode="auto">
              <a:xfrm rot="4356482">
                <a:off x="8421331" y="4300684"/>
                <a:ext cx="493683" cy="493683"/>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7" name="CellPhone_E8EA" title="Icon of a cellphone">
                <a:extLst>
                  <a:ext uri="{FF2B5EF4-FFF2-40B4-BE49-F238E27FC236}">
                    <a16:creationId xmlns:a16="http://schemas.microsoft.com/office/drawing/2014/main" id="{A8F1A5C1-02F4-45D2-8376-2C2E95D25D6B}"/>
                  </a:ext>
                </a:extLst>
              </p:cNvPr>
              <p:cNvSpPr>
                <a:spLocks noChangeAspect="1" noEditPoints="1"/>
              </p:cNvSpPr>
              <p:nvPr/>
            </p:nvSpPr>
            <p:spPr bwMode="auto">
              <a:xfrm>
                <a:off x="8553266" y="4370674"/>
                <a:ext cx="219493" cy="36576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78" name="Group 77">
              <a:extLst>
                <a:ext uri="{FF2B5EF4-FFF2-40B4-BE49-F238E27FC236}">
                  <a16:creationId xmlns:a16="http://schemas.microsoft.com/office/drawing/2014/main" id="{58564EE6-2A9E-4BA8-B2DA-04AFB4AABB63}"/>
                </a:ext>
              </a:extLst>
            </p:cNvPr>
            <p:cNvGrpSpPr>
              <a:grpSpLocks noChangeAspect="1"/>
            </p:cNvGrpSpPr>
            <p:nvPr/>
          </p:nvGrpSpPr>
          <p:grpSpPr>
            <a:xfrm>
              <a:off x="7370441" y="4356720"/>
              <a:ext cx="457200" cy="457200"/>
              <a:chOff x="8424907" y="5060951"/>
              <a:chExt cx="604488" cy="604488"/>
            </a:xfrm>
          </p:grpSpPr>
          <p:sp useBgFill="1">
            <p:nvSpPr>
              <p:cNvPr id="79" name="Oval 78">
                <a:extLst>
                  <a:ext uri="{FF2B5EF4-FFF2-40B4-BE49-F238E27FC236}">
                    <a16:creationId xmlns:a16="http://schemas.microsoft.com/office/drawing/2014/main" id="{3D249FD8-C536-492A-ABAF-4F77EC5183A6}"/>
                  </a:ext>
                </a:extLst>
              </p:cNvPr>
              <p:cNvSpPr/>
              <p:nvPr/>
            </p:nvSpPr>
            <p:spPr bwMode="auto">
              <a:xfrm rot="1315268">
                <a:off x="8424907" y="5060951"/>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0" name="Laptop_E770" title="Icon of a laptop">
                <a:extLst>
                  <a:ext uri="{FF2B5EF4-FFF2-40B4-BE49-F238E27FC236}">
                    <a16:creationId xmlns:a16="http://schemas.microsoft.com/office/drawing/2014/main" id="{095E29C4-FF16-4E93-8636-DB87F3BEC1C4}"/>
                  </a:ext>
                </a:extLst>
              </p:cNvPr>
              <p:cNvSpPr>
                <a:spLocks noChangeAspect="1" noEditPoints="1"/>
              </p:cNvSpPr>
              <p:nvPr/>
            </p:nvSpPr>
            <p:spPr bwMode="auto">
              <a:xfrm>
                <a:off x="8497531" y="5197557"/>
                <a:ext cx="457200" cy="305079"/>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1" name="Group 80">
              <a:extLst>
                <a:ext uri="{FF2B5EF4-FFF2-40B4-BE49-F238E27FC236}">
                  <a16:creationId xmlns:a16="http://schemas.microsoft.com/office/drawing/2014/main" id="{5FE429F8-EE6F-4842-B6FB-E9415F488977}"/>
                </a:ext>
              </a:extLst>
            </p:cNvPr>
            <p:cNvGrpSpPr>
              <a:grpSpLocks noChangeAspect="1"/>
            </p:cNvGrpSpPr>
            <p:nvPr/>
          </p:nvGrpSpPr>
          <p:grpSpPr>
            <a:xfrm>
              <a:off x="7335022" y="5817486"/>
              <a:ext cx="457200" cy="457200"/>
              <a:chOff x="7389406" y="5633327"/>
              <a:chExt cx="604488" cy="604488"/>
            </a:xfrm>
          </p:grpSpPr>
          <p:sp useBgFill="1">
            <p:nvSpPr>
              <p:cNvPr id="82" name="Oval 81">
                <a:extLst>
                  <a:ext uri="{FF2B5EF4-FFF2-40B4-BE49-F238E27FC236}">
                    <a16:creationId xmlns:a16="http://schemas.microsoft.com/office/drawing/2014/main" id="{A972E7BE-6E53-4943-A890-2FB19386ED7C}"/>
                  </a:ext>
                </a:extLst>
              </p:cNvPr>
              <p:cNvSpPr/>
              <p:nvPr/>
            </p:nvSpPr>
            <p:spPr bwMode="auto">
              <a:xfrm rot="829071">
                <a:off x="7389406" y="563332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3" name="Devices3_EA6C" title="Icon of a cellphone in front of a monitor">
                <a:extLst>
                  <a:ext uri="{FF2B5EF4-FFF2-40B4-BE49-F238E27FC236}">
                    <a16:creationId xmlns:a16="http://schemas.microsoft.com/office/drawing/2014/main" id="{D58A72FF-2CAB-4557-AC80-CF5327003DFF}"/>
                  </a:ext>
                </a:extLst>
              </p:cNvPr>
              <p:cNvSpPr>
                <a:spLocks noChangeAspect="1" noEditPoints="1"/>
              </p:cNvSpPr>
              <p:nvPr/>
            </p:nvSpPr>
            <p:spPr bwMode="auto">
              <a:xfrm>
                <a:off x="7479885" y="5774213"/>
                <a:ext cx="411480" cy="285065"/>
              </a:xfrm>
              <a:custGeom>
                <a:avLst/>
                <a:gdLst>
                  <a:gd name="T0" fmla="*/ 1320 w 5719"/>
                  <a:gd name="T1" fmla="*/ 3962 h 3962"/>
                  <a:gd name="T2" fmla="*/ 0 w 5719"/>
                  <a:gd name="T3" fmla="*/ 3962 h 3962"/>
                  <a:gd name="T4" fmla="*/ 0 w 5719"/>
                  <a:gd name="T5" fmla="*/ 1761 h 3962"/>
                  <a:gd name="T6" fmla="*/ 1320 w 5719"/>
                  <a:gd name="T7" fmla="*/ 1761 h 3962"/>
                  <a:gd name="T8" fmla="*/ 1320 w 5719"/>
                  <a:gd name="T9" fmla="*/ 3962 h 3962"/>
                  <a:gd name="T10" fmla="*/ 1320 w 5719"/>
                  <a:gd name="T11" fmla="*/ 3081 h 3962"/>
                  <a:gd name="T12" fmla="*/ 5719 w 5719"/>
                  <a:gd name="T13" fmla="*/ 3081 h 3962"/>
                  <a:gd name="T14" fmla="*/ 5719 w 5719"/>
                  <a:gd name="T15" fmla="*/ 0 h 3962"/>
                  <a:gd name="T16" fmla="*/ 440 w 5719"/>
                  <a:gd name="T17" fmla="*/ 0 h 3962"/>
                  <a:gd name="T18" fmla="*/ 440 w 5719"/>
                  <a:gd name="T19" fmla="*/ 1761 h 3962"/>
                  <a:gd name="T20" fmla="*/ 3080 w 5719"/>
                  <a:gd name="T21" fmla="*/ 3962 h 3962"/>
                  <a:gd name="T22" fmla="*/ 3080 w 5719"/>
                  <a:gd name="T23" fmla="*/ 3081 h 3962"/>
                  <a:gd name="T24" fmla="*/ 4180 w 5719"/>
                  <a:gd name="T25" fmla="*/ 3962 h 3962"/>
                  <a:gd name="T26" fmla="*/ 1980 w 5719"/>
                  <a:gd name="T27" fmla="*/ 3962 h 3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19" h="3962">
                    <a:moveTo>
                      <a:pt x="1320" y="3962"/>
                    </a:moveTo>
                    <a:lnTo>
                      <a:pt x="0" y="3962"/>
                    </a:lnTo>
                    <a:lnTo>
                      <a:pt x="0" y="1761"/>
                    </a:lnTo>
                    <a:lnTo>
                      <a:pt x="1320" y="1761"/>
                    </a:lnTo>
                    <a:lnTo>
                      <a:pt x="1320" y="3962"/>
                    </a:lnTo>
                    <a:moveTo>
                      <a:pt x="1320" y="3081"/>
                    </a:moveTo>
                    <a:lnTo>
                      <a:pt x="5719" y="3081"/>
                    </a:lnTo>
                    <a:lnTo>
                      <a:pt x="5719" y="0"/>
                    </a:lnTo>
                    <a:lnTo>
                      <a:pt x="440" y="0"/>
                    </a:lnTo>
                    <a:lnTo>
                      <a:pt x="440" y="1761"/>
                    </a:lnTo>
                    <a:moveTo>
                      <a:pt x="3080" y="3962"/>
                    </a:moveTo>
                    <a:lnTo>
                      <a:pt x="3080" y="3081"/>
                    </a:lnTo>
                    <a:moveTo>
                      <a:pt x="4180" y="3962"/>
                    </a:moveTo>
                    <a:lnTo>
                      <a:pt x="1980" y="396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4" name="Group 83">
              <a:extLst>
                <a:ext uri="{FF2B5EF4-FFF2-40B4-BE49-F238E27FC236}">
                  <a16:creationId xmlns:a16="http://schemas.microsoft.com/office/drawing/2014/main" id="{4BC0C9BD-9D42-4DAF-973C-F8D3C586EEF3}"/>
                </a:ext>
              </a:extLst>
            </p:cNvPr>
            <p:cNvGrpSpPr>
              <a:grpSpLocks noChangeAspect="1"/>
            </p:cNvGrpSpPr>
            <p:nvPr/>
          </p:nvGrpSpPr>
          <p:grpSpPr>
            <a:xfrm>
              <a:off x="11213477" y="5128050"/>
              <a:ext cx="457200" cy="457200"/>
              <a:chOff x="2918031" y="2453893"/>
              <a:chExt cx="475798" cy="475798"/>
            </a:xfrm>
          </p:grpSpPr>
          <p:sp useBgFill="1">
            <p:nvSpPr>
              <p:cNvPr id="85" name="Oval 84">
                <a:extLst>
                  <a:ext uri="{FF2B5EF4-FFF2-40B4-BE49-F238E27FC236}">
                    <a16:creationId xmlns:a16="http://schemas.microsoft.com/office/drawing/2014/main" id="{E78CDD69-29F0-485E-ACF9-3CF9FF36155B}"/>
                  </a:ext>
                </a:extLst>
              </p:cNvPr>
              <p:cNvSpPr/>
              <p:nvPr/>
            </p:nvSpPr>
            <p:spPr bwMode="auto">
              <a:xfrm rot="1018474">
                <a:off x="2918031" y="2453893"/>
                <a:ext cx="475798" cy="47579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6" name="Robot_E99A" title="Icon of a robot">
                <a:extLst>
                  <a:ext uri="{FF2B5EF4-FFF2-40B4-BE49-F238E27FC236}">
                    <a16:creationId xmlns:a16="http://schemas.microsoft.com/office/drawing/2014/main" id="{DF6E26BA-2F61-4CB5-84FC-053972FA0E5E}"/>
                  </a:ext>
                </a:extLst>
              </p:cNvPr>
              <p:cNvSpPr>
                <a:spLocks noChangeAspect="1" noEditPoints="1"/>
              </p:cNvSpPr>
              <p:nvPr/>
            </p:nvSpPr>
            <p:spPr bwMode="auto">
              <a:xfrm>
                <a:off x="3014404" y="2470166"/>
                <a:ext cx="283053" cy="365760"/>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87" name="Group 86">
              <a:extLst>
                <a:ext uri="{FF2B5EF4-FFF2-40B4-BE49-F238E27FC236}">
                  <a16:creationId xmlns:a16="http://schemas.microsoft.com/office/drawing/2014/main" id="{FB0D7DA6-1578-4AA2-A1E3-50FA1434829B}"/>
                </a:ext>
              </a:extLst>
            </p:cNvPr>
            <p:cNvGrpSpPr>
              <a:grpSpLocks noChangeAspect="1"/>
            </p:cNvGrpSpPr>
            <p:nvPr/>
          </p:nvGrpSpPr>
          <p:grpSpPr>
            <a:xfrm>
              <a:off x="10813717" y="4431400"/>
              <a:ext cx="457200" cy="457200"/>
              <a:chOff x="10742419" y="4392663"/>
              <a:chExt cx="503962" cy="503962"/>
            </a:xfrm>
          </p:grpSpPr>
          <p:sp useBgFill="1">
            <p:nvSpPr>
              <p:cNvPr id="88" name="Oval 87">
                <a:extLst>
                  <a:ext uri="{FF2B5EF4-FFF2-40B4-BE49-F238E27FC236}">
                    <a16:creationId xmlns:a16="http://schemas.microsoft.com/office/drawing/2014/main" id="{80E839E5-7F2B-4AE5-AE5F-AA9773954416}"/>
                  </a:ext>
                </a:extLst>
              </p:cNvPr>
              <p:cNvSpPr/>
              <p:nvPr/>
            </p:nvSpPr>
            <p:spPr bwMode="auto">
              <a:xfrm rot="829071">
                <a:off x="10742419" y="4392663"/>
                <a:ext cx="503962" cy="50396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9" name="camera_4" title="Icon of a security camera">
                <a:extLst>
                  <a:ext uri="{FF2B5EF4-FFF2-40B4-BE49-F238E27FC236}">
                    <a16:creationId xmlns:a16="http://schemas.microsoft.com/office/drawing/2014/main" id="{3F882426-E737-4C1E-A15F-D0F77E93DC68}"/>
                  </a:ext>
                </a:extLst>
              </p:cNvPr>
              <p:cNvSpPr>
                <a:spLocks noChangeAspect="1" noEditPoints="1"/>
              </p:cNvSpPr>
              <p:nvPr/>
            </p:nvSpPr>
            <p:spPr bwMode="auto">
              <a:xfrm>
                <a:off x="10810826" y="4533107"/>
                <a:ext cx="348001" cy="280518"/>
              </a:xfrm>
              <a:custGeom>
                <a:avLst/>
                <a:gdLst>
                  <a:gd name="T0" fmla="*/ 284 w 297"/>
                  <a:gd name="T1" fmla="*/ 84 h 238"/>
                  <a:gd name="T2" fmla="*/ 13 w 297"/>
                  <a:gd name="T3" fmla="*/ 84 h 238"/>
                  <a:gd name="T4" fmla="*/ 0 w 297"/>
                  <a:gd name="T5" fmla="*/ 71 h 238"/>
                  <a:gd name="T6" fmla="*/ 0 w 297"/>
                  <a:gd name="T7" fmla="*/ 13 h 238"/>
                  <a:gd name="T8" fmla="*/ 13 w 297"/>
                  <a:gd name="T9" fmla="*/ 0 h 238"/>
                  <a:gd name="T10" fmla="*/ 284 w 297"/>
                  <a:gd name="T11" fmla="*/ 0 h 238"/>
                  <a:gd name="T12" fmla="*/ 297 w 297"/>
                  <a:gd name="T13" fmla="*/ 13 h 238"/>
                  <a:gd name="T14" fmla="*/ 297 w 297"/>
                  <a:gd name="T15" fmla="*/ 71 h 238"/>
                  <a:gd name="T16" fmla="*/ 284 w 297"/>
                  <a:gd name="T17" fmla="*/ 84 h 238"/>
                  <a:gd name="T18" fmla="*/ 31 w 297"/>
                  <a:gd name="T19" fmla="*/ 84 h 238"/>
                  <a:gd name="T20" fmla="*/ 31 w 297"/>
                  <a:gd name="T21" fmla="*/ 121 h 238"/>
                  <a:gd name="T22" fmla="*/ 149 w 297"/>
                  <a:gd name="T23" fmla="*/ 238 h 238"/>
                  <a:gd name="T24" fmla="*/ 149 w 297"/>
                  <a:gd name="T25" fmla="*/ 238 h 238"/>
                  <a:gd name="T26" fmla="*/ 266 w 297"/>
                  <a:gd name="T27" fmla="*/ 121 h 238"/>
                  <a:gd name="T28" fmla="*/ 266 w 297"/>
                  <a:gd name="T29" fmla="*/ 84 h 238"/>
                  <a:gd name="T30" fmla="*/ 207 w 297"/>
                  <a:gd name="T31" fmla="*/ 223 h 238"/>
                  <a:gd name="T32" fmla="*/ 207 w 297"/>
                  <a:gd name="T33" fmla="*/ 174 h 238"/>
                  <a:gd name="T34" fmla="*/ 149 w 297"/>
                  <a:gd name="T35" fmla="*/ 115 h 238"/>
                  <a:gd name="T36" fmla="*/ 149 w 297"/>
                  <a:gd name="T37" fmla="*/ 115 h 238"/>
                  <a:gd name="T38" fmla="*/ 90 w 297"/>
                  <a:gd name="T39" fmla="*/ 174 h 238"/>
                  <a:gd name="T40" fmla="*/ 90 w 297"/>
                  <a:gd name="T41" fmla="*/ 223 h 238"/>
                  <a:gd name="T42" fmla="*/ 149 w 297"/>
                  <a:gd name="T43" fmla="*/ 135 h 238"/>
                  <a:gd name="T44" fmla="*/ 112 w 297"/>
                  <a:gd name="T45" fmla="*/ 172 h 238"/>
                  <a:gd name="T46" fmla="*/ 149 w 297"/>
                  <a:gd name="T47" fmla="*/ 209 h 238"/>
                  <a:gd name="T48" fmla="*/ 185 w 297"/>
                  <a:gd name="T49" fmla="*/ 172 h 238"/>
                  <a:gd name="T50" fmla="*/ 149 w 297"/>
                  <a:gd name="T51" fmla="*/ 135 h 238"/>
                  <a:gd name="T52" fmla="*/ 266 w 297"/>
                  <a:gd name="T53" fmla="*/ 41 h 238"/>
                  <a:gd name="T54" fmla="*/ 259 w 297"/>
                  <a:gd name="T55" fmla="*/ 48 h 238"/>
                  <a:gd name="T56" fmla="*/ 266 w 297"/>
                  <a:gd name="T57" fmla="*/ 56 h 238"/>
                  <a:gd name="T58" fmla="*/ 274 w 297"/>
                  <a:gd name="T59" fmla="*/ 48 h 238"/>
                  <a:gd name="T60" fmla="*/ 266 w 297"/>
                  <a:gd name="T6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7" h="238">
                    <a:moveTo>
                      <a:pt x="284" y="84"/>
                    </a:moveTo>
                    <a:cubicBezTo>
                      <a:pt x="13" y="84"/>
                      <a:pt x="13" y="84"/>
                      <a:pt x="13" y="84"/>
                    </a:cubicBezTo>
                    <a:cubicBezTo>
                      <a:pt x="6" y="84"/>
                      <a:pt x="0" y="78"/>
                      <a:pt x="0" y="71"/>
                    </a:cubicBezTo>
                    <a:cubicBezTo>
                      <a:pt x="0" y="13"/>
                      <a:pt x="0" y="13"/>
                      <a:pt x="0" y="13"/>
                    </a:cubicBezTo>
                    <a:cubicBezTo>
                      <a:pt x="0" y="6"/>
                      <a:pt x="6" y="0"/>
                      <a:pt x="13" y="0"/>
                    </a:cubicBezTo>
                    <a:cubicBezTo>
                      <a:pt x="284" y="0"/>
                      <a:pt x="284" y="0"/>
                      <a:pt x="284" y="0"/>
                    </a:cubicBezTo>
                    <a:cubicBezTo>
                      <a:pt x="291" y="0"/>
                      <a:pt x="297" y="6"/>
                      <a:pt x="297" y="13"/>
                    </a:cubicBezTo>
                    <a:cubicBezTo>
                      <a:pt x="297" y="71"/>
                      <a:pt x="297" y="71"/>
                      <a:pt x="297" y="71"/>
                    </a:cubicBezTo>
                    <a:cubicBezTo>
                      <a:pt x="297" y="78"/>
                      <a:pt x="291" y="84"/>
                      <a:pt x="284" y="84"/>
                    </a:cubicBezTo>
                    <a:close/>
                    <a:moveTo>
                      <a:pt x="31" y="84"/>
                    </a:moveTo>
                    <a:cubicBezTo>
                      <a:pt x="31" y="121"/>
                      <a:pt x="31" y="121"/>
                      <a:pt x="31" y="121"/>
                    </a:cubicBezTo>
                    <a:cubicBezTo>
                      <a:pt x="31" y="185"/>
                      <a:pt x="84" y="238"/>
                      <a:pt x="149" y="238"/>
                    </a:cubicBezTo>
                    <a:cubicBezTo>
                      <a:pt x="149" y="238"/>
                      <a:pt x="149" y="238"/>
                      <a:pt x="149" y="238"/>
                    </a:cubicBezTo>
                    <a:cubicBezTo>
                      <a:pt x="213" y="238"/>
                      <a:pt x="266" y="185"/>
                      <a:pt x="266" y="121"/>
                    </a:cubicBezTo>
                    <a:cubicBezTo>
                      <a:pt x="266" y="84"/>
                      <a:pt x="266" y="84"/>
                      <a:pt x="266" y="84"/>
                    </a:cubicBezTo>
                    <a:moveTo>
                      <a:pt x="207" y="223"/>
                    </a:moveTo>
                    <a:cubicBezTo>
                      <a:pt x="207" y="174"/>
                      <a:pt x="207" y="174"/>
                      <a:pt x="207" y="174"/>
                    </a:cubicBezTo>
                    <a:cubicBezTo>
                      <a:pt x="207" y="141"/>
                      <a:pt x="181" y="115"/>
                      <a:pt x="149" y="115"/>
                    </a:cubicBezTo>
                    <a:cubicBezTo>
                      <a:pt x="149" y="115"/>
                      <a:pt x="149" y="115"/>
                      <a:pt x="149" y="115"/>
                    </a:cubicBezTo>
                    <a:cubicBezTo>
                      <a:pt x="117" y="115"/>
                      <a:pt x="90" y="141"/>
                      <a:pt x="90" y="174"/>
                    </a:cubicBezTo>
                    <a:cubicBezTo>
                      <a:pt x="90" y="223"/>
                      <a:pt x="90" y="223"/>
                      <a:pt x="90" y="223"/>
                    </a:cubicBezTo>
                    <a:moveTo>
                      <a:pt x="149" y="135"/>
                    </a:moveTo>
                    <a:cubicBezTo>
                      <a:pt x="128" y="135"/>
                      <a:pt x="112" y="152"/>
                      <a:pt x="112" y="172"/>
                    </a:cubicBezTo>
                    <a:cubicBezTo>
                      <a:pt x="112" y="192"/>
                      <a:pt x="128" y="209"/>
                      <a:pt x="149" y="209"/>
                    </a:cubicBezTo>
                    <a:cubicBezTo>
                      <a:pt x="169" y="209"/>
                      <a:pt x="185" y="192"/>
                      <a:pt x="185" y="172"/>
                    </a:cubicBezTo>
                    <a:cubicBezTo>
                      <a:pt x="185" y="152"/>
                      <a:pt x="169" y="135"/>
                      <a:pt x="149" y="135"/>
                    </a:cubicBezTo>
                    <a:close/>
                    <a:moveTo>
                      <a:pt x="266" y="41"/>
                    </a:moveTo>
                    <a:cubicBezTo>
                      <a:pt x="262" y="41"/>
                      <a:pt x="259" y="44"/>
                      <a:pt x="259" y="48"/>
                    </a:cubicBezTo>
                    <a:cubicBezTo>
                      <a:pt x="259" y="53"/>
                      <a:pt x="262" y="56"/>
                      <a:pt x="266" y="56"/>
                    </a:cubicBezTo>
                    <a:cubicBezTo>
                      <a:pt x="270" y="56"/>
                      <a:pt x="274" y="53"/>
                      <a:pt x="274" y="48"/>
                    </a:cubicBezTo>
                    <a:cubicBezTo>
                      <a:pt x="274" y="44"/>
                      <a:pt x="270" y="41"/>
                      <a:pt x="266" y="4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0" name="Group 89">
              <a:extLst>
                <a:ext uri="{FF2B5EF4-FFF2-40B4-BE49-F238E27FC236}">
                  <a16:creationId xmlns:a16="http://schemas.microsoft.com/office/drawing/2014/main" id="{5B96FD5C-9C87-4676-BAE9-5AAEECF39447}"/>
                </a:ext>
              </a:extLst>
            </p:cNvPr>
            <p:cNvGrpSpPr>
              <a:grpSpLocks noChangeAspect="1"/>
            </p:cNvGrpSpPr>
            <p:nvPr/>
          </p:nvGrpSpPr>
          <p:grpSpPr>
            <a:xfrm>
              <a:off x="2846747" y="2000879"/>
              <a:ext cx="457200" cy="457200"/>
              <a:chOff x="1991812" y="2055341"/>
              <a:chExt cx="531570" cy="531570"/>
            </a:xfrm>
          </p:grpSpPr>
          <p:sp useBgFill="1">
            <p:nvSpPr>
              <p:cNvPr id="91" name="Oval 90">
                <a:extLst>
                  <a:ext uri="{FF2B5EF4-FFF2-40B4-BE49-F238E27FC236}">
                    <a16:creationId xmlns:a16="http://schemas.microsoft.com/office/drawing/2014/main" id="{DF5DE7C3-07E1-47AA-B600-633B60231F41}"/>
                  </a:ext>
                </a:extLst>
              </p:cNvPr>
              <p:cNvSpPr/>
              <p:nvPr/>
            </p:nvSpPr>
            <p:spPr bwMode="auto">
              <a:xfrm rot="20650545">
                <a:off x="1991812" y="2055341"/>
                <a:ext cx="531570" cy="53157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2" name="chip" title="Icon of a computer chip">
                <a:extLst>
                  <a:ext uri="{FF2B5EF4-FFF2-40B4-BE49-F238E27FC236}">
                    <a16:creationId xmlns:a16="http://schemas.microsoft.com/office/drawing/2014/main" id="{7B0E60C8-4CFA-455A-93B9-99CD73AB61ED}"/>
                  </a:ext>
                </a:extLst>
              </p:cNvPr>
              <p:cNvSpPr>
                <a:spLocks noChangeAspect="1" noEditPoints="1"/>
              </p:cNvSpPr>
              <p:nvPr/>
            </p:nvSpPr>
            <p:spPr bwMode="auto">
              <a:xfrm>
                <a:off x="2078350" y="2138246"/>
                <a:ext cx="358494" cy="365760"/>
              </a:xfrm>
              <a:custGeom>
                <a:avLst/>
                <a:gdLst>
                  <a:gd name="T0" fmla="*/ 267 w 334"/>
                  <a:gd name="T1" fmla="*/ 298 h 341"/>
                  <a:gd name="T2" fmla="*/ 60 w 334"/>
                  <a:gd name="T3" fmla="*/ 298 h 341"/>
                  <a:gd name="T4" fmla="*/ 36 w 334"/>
                  <a:gd name="T5" fmla="*/ 273 h 341"/>
                  <a:gd name="T6" fmla="*/ 36 w 334"/>
                  <a:gd name="T7" fmla="*/ 61 h 341"/>
                  <a:gd name="T8" fmla="*/ 60 w 334"/>
                  <a:gd name="T9" fmla="*/ 36 h 341"/>
                  <a:gd name="T10" fmla="*/ 267 w 334"/>
                  <a:gd name="T11" fmla="*/ 36 h 341"/>
                  <a:gd name="T12" fmla="*/ 291 w 334"/>
                  <a:gd name="T13" fmla="*/ 61 h 341"/>
                  <a:gd name="T14" fmla="*/ 291 w 334"/>
                  <a:gd name="T15" fmla="*/ 273 h 341"/>
                  <a:gd name="T16" fmla="*/ 267 w 334"/>
                  <a:gd name="T17" fmla="*/ 298 h 341"/>
                  <a:gd name="T18" fmla="*/ 78 w 334"/>
                  <a:gd name="T19" fmla="*/ 36 h 341"/>
                  <a:gd name="T20" fmla="*/ 78 w 334"/>
                  <a:gd name="T21" fmla="*/ 0 h 341"/>
                  <a:gd name="T22" fmla="*/ 121 w 334"/>
                  <a:gd name="T23" fmla="*/ 36 h 341"/>
                  <a:gd name="T24" fmla="*/ 121 w 334"/>
                  <a:gd name="T25" fmla="*/ 0 h 341"/>
                  <a:gd name="T26" fmla="*/ 163 w 334"/>
                  <a:gd name="T27" fmla="*/ 0 h 341"/>
                  <a:gd name="T28" fmla="*/ 163 w 334"/>
                  <a:gd name="T29" fmla="*/ 36 h 341"/>
                  <a:gd name="T30" fmla="*/ 206 w 334"/>
                  <a:gd name="T31" fmla="*/ 0 h 341"/>
                  <a:gd name="T32" fmla="*/ 206 w 334"/>
                  <a:gd name="T33" fmla="*/ 36 h 341"/>
                  <a:gd name="T34" fmla="*/ 256 w 334"/>
                  <a:gd name="T35" fmla="*/ 0 h 341"/>
                  <a:gd name="T36" fmla="*/ 256 w 334"/>
                  <a:gd name="T37" fmla="*/ 36 h 341"/>
                  <a:gd name="T38" fmla="*/ 334 w 334"/>
                  <a:gd name="T39" fmla="*/ 78 h 341"/>
                  <a:gd name="T40" fmla="*/ 291 w 334"/>
                  <a:gd name="T41" fmla="*/ 78 h 341"/>
                  <a:gd name="T42" fmla="*/ 334 w 334"/>
                  <a:gd name="T43" fmla="*/ 121 h 341"/>
                  <a:gd name="T44" fmla="*/ 291 w 334"/>
                  <a:gd name="T45" fmla="*/ 121 h 341"/>
                  <a:gd name="T46" fmla="*/ 334 w 334"/>
                  <a:gd name="T47" fmla="*/ 163 h 341"/>
                  <a:gd name="T48" fmla="*/ 291 w 334"/>
                  <a:gd name="T49" fmla="*/ 163 h 341"/>
                  <a:gd name="T50" fmla="*/ 334 w 334"/>
                  <a:gd name="T51" fmla="*/ 213 h 341"/>
                  <a:gd name="T52" fmla="*/ 291 w 334"/>
                  <a:gd name="T53" fmla="*/ 213 h 341"/>
                  <a:gd name="T54" fmla="*/ 334 w 334"/>
                  <a:gd name="T55" fmla="*/ 256 h 341"/>
                  <a:gd name="T56" fmla="*/ 291 w 334"/>
                  <a:gd name="T57" fmla="*/ 256 h 341"/>
                  <a:gd name="T58" fmla="*/ 36 w 334"/>
                  <a:gd name="T59" fmla="*/ 78 h 341"/>
                  <a:gd name="T60" fmla="*/ 0 w 334"/>
                  <a:gd name="T61" fmla="*/ 78 h 341"/>
                  <a:gd name="T62" fmla="*/ 36 w 334"/>
                  <a:gd name="T63" fmla="*/ 121 h 341"/>
                  <a:gd name="T64" fmla="*/ 0 w 334"/>
                  <a:gd name="T65" fmla="*/ 121 h 341"/>
                  <a:gd name="T66" fmla="*/ 36 w 334"/>
                  <a:gd name="T67" fmla="*/ 163 h 341"/>
                  <a:gd name="T68" fmla="*/ 0 w 334"/>
                  <a:gd name="T69" fmla="*/ 163 h 341"/>
                  <a:gd name="T70" fmla="*/ 36 w 334"/>
                  <a:gd name="T71" fmla="*/ 213 h 341"/>
                  <a:gd name="T72" fmla="*/ 0 w 334"/>
                  <a:gd name="T73" fmla="*/ 213 h 341"/>
                  <a:gd name="T74" fmla="*/ 36 w 334"/>
                  <a:gd name="T75" fmla="*/ 256 h 341"/>
                  <a:gd name="T76" fmla="*/ 0 w 334"/>
                  <a:gd name="T77" fmla="*/ 256 h 341"/>
                  <a:gd name="T78" fmla="*/ 78 w 334"/>
                  <a:gd name="T79" fmla="*/ 298 h 341"/>
                  <a:gd name="T80" fmla="*/ 78 w 334"/>
                  <a:gd name="T81" fmla="*/ 341 h 341"/>
                  <a:gd name="T82" fmla="*/ 121 w 334"/>
                  <a:gd name="T83" fmla="*/ 298 h 341"/>
                  <a:gd name="T84" fmla="*/ 121 w 334"/>
                  <a:gd name="T85" fmla="*/ 341 h 341"/>
                  <a:gd name="T86" fmla="*/ 163 w 334"/>
                  <a:gd name="T87" fmla="*/ 341 h 341"/>
                  <a:gd name="T88" fmla="*/ 163 w 334"/>
                  <a:gd name="T89" fmla="*/ 298 h 341"/>
                  <a:gd name="T90" fmla="*/ 206 w 334"/>
                  <a:gd name="T91" fmla="*/ 298 h 341"/>
                  <a:gd name="T92" fmla="*/ 206 w 334"/>
                  <a:gd name="T93" fmla="*/ 341 h 341"/>
                  <a:gd name="T94" fmla="*/ 256 w 334"/>
                  <a:gd name="T95" fmla="*/ 298 h 341"/>
                  <a:gd name="T96" fmla="*/ 256 w 334"/>
                  <a:gd name="T9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4" h="341">
                    <a:moveTo>
                      <a:pt x="267" y="298"/>
                    </a:moveTo>
                    <a:cubicBezTo>
                      <a:pt x="60" y="298"/>
                      <a:pt x="60" y="298"/>
                      <a:pt x="60" y="298"/>
                    </a:cubicBezTo>
                    <a:cubicBezTo>
                      <a:pt x="48" y="298"/>
                      <a:pt x="36" y="286"/>
                      <a:pt x="36" y="273"/>
                    </a:cubicBezTo>
                    <a:cubicBezTo>
                      <a:pt x="36" y="61"/>
                      <a:pt x="36" y="61"/>
                      <a:pt x="36" y="61"/>
                    </a:cubicBezTo>
                    <a:cubicBezTo>
                      <a:pt x="36" y="45"/>
                      <a:pt x="48" y="36"/>
                      <a:pt x="60" y="36"/>
                    </a:cubicBezTo>
                    <a:cubicBezTo>
                      <a:pt x="267" y="36"/>
                      <a:pt x="267" y="36"/>
                      <a:pt x="267" y="36"/>
                    </a:cubicBezTo>
                    <a:cubicBezTo>
                      <a:pt x="282" y="36"/>
                      <a:pt x="291" y="45"/>
                      <a:pt x="291" y="61"/>
                    </a:cubicBezTo>
                    <a:cubicBezTo>
                      <a:pt x="291" y="273"/>
                      <a:pt x="291" y="273"/>
                      <a:pt x="291" y="273"/>
                    </a:cubicBezTo>
                    <a:cubicBezTo>
                      <a:pt x="291" y="286"/>
                      <a:pt x="282" y="298"/>
                      <a:pt x="267" y="298"/>
                    </a:cubicBezTo>
                    <a:close/>
                    <a:moveTo>
                      <a:pt x="78" y="36"/>
                    </a:moveTo>
                    <a:cubicBezTo>
                      <a:pt x="78" y="0"/>
                      <a:pt x="78" y="0"/>
                      <a:pt x="78" y="0"/>
                    </a:cubicBezTo>
                    <a:moveTo>
                      <a:pt x="121" y="36"/>
                    </a:moveTo>
                    <a:cubicBezTo>
                      <a:pt x="121" y="0"/>
                      <a:pt x="121" y="0"/>
                      <a:pt x="121" y="0"/>
                    </a:cubicBezTo>
                    <a:moveTo>
                      <a:pt x="163" y="0"/>
                    </a:moveTo>
                    <a:cubicBezTo>
                      <a:pt x="163" y="36"/>
                      <a:pt x="163" y="36"/>
                      <a:pt x="163" y="36"/>
                    </a:cubicBezTo>
                    <a:moveTo>
                      <a:pt x="206" y="0"/>
                    </a:moveTo>
                    <a:cubicBezTo>
                      <a:pt x="206" y="36"/>
                      <a:pt x="206" y="36"/>
                      <a:pt x="206" y="36"/>
                    </a:cubicBezTo>
                    <a:moveTo>
                      <a:pt x="256" y="0"/>
                    </a:moveTo>
                    <a:cubicBezTo>
                      <a:pt x="256" y="36"/>
                      <a:pt x="256" y="36"/>
                      <a:pt x="256" y="36"/>
                    </a:cubicBezTo>
                    <a:moveTo>
                      <a:pt x="334" y="78"/>
                    </a:moveTo>
                    <a:cubicBezTo>
                      <a:pt x="291" y="78"/>
                      <a:pt x="291" y="78"/>
                      <a:pt x="291" y="78"/>
                    </a:cubicBezTo>
                    <a:moveTo>
                      <a:pt x="334" y="121"/>
                    </a:moveTo>
                    <a:cubicBezTo>
                      <a:pt x="291" y="121"/>
                      <a:pt x="291" y="121"/>
                      <a:pt x="291" y="121"/>
                    </a:cubicBezTo>
                    <a:moveTo>
                      <a:pt x="334" y="163"/>
                    </a:moveTo>
                    <a:cubicBezTo>
                      <a:pt x="291" y="163"/>
                      <a:pt x="291" y="163"/>
                      <a:pt x="291" y="163"/>
                    </a:cubicBezTo>
                    <a:moveTo>
                      <a:pt x="334" y="213"/>
                    </a:moveTo>
                    <a:cubicBezTo>
                      <a:pt x="291" y="213"/>
                      <a:pt x="291" y="213"/>
                      <a:pt x="291" y="213"/>
                    </a:cubicBezTo>
                    <a:moveTo>
                      <a:pt x="334" y="256"/>
                    </a:moveTo>
                    <a:cubicBezTo>
                      <a:pt x="291" y="256"/>
                      <a:pt x="291" y="256"/>
                      <a:pt x="291" y="256"/>
                    </a:cubicBezTo>
                    <a:moveTo>
                      <a:pt x="36" y="78"/>
                    </a:moveTo>
                    <a:cubicBezTo>
                      <a:pt x="0" y="78"/>
                      <a:pt x="0" y="78"/>
                      <a:pt x="0" y="78"/>
                    </a:cubicBezTo>
                    <a:moveTo>
                      <a:pt x="36" y="121"/>
                    </a:moveTo>
                    <a:cubicBezTo>
                      <a:pt x="0" y="121"/>
                      <a:pt x="0" y="121"/>
                      <a:pt x="0" y="121"/>
                    </a:cubicBezTo>
                    <a:moveTo>
                      <a:pt x="36" y="163"/>
                    </a:moveTo>
                    <a:cubicBezTo>
                      <a:pt x="0" y="163"/>
                      <a:pt x="0" y="163"/>
                      <a:pt x="0" y="163"/>
                    </a:cubicBezTo>
                    <a:moveTo>
                      <a:pt x="36" y="213"/>
                    </a:moveTo>
                    <a:cubicBezTo>
                      <a:pt x="0" y="213"/>
                      <a:pt x="0" y="213"/>
                      <a:pt x="0" y="213"/>
                    </a:cubicBezTo>
                    <a:moveTo>
                      <a:pt x="36" y="256"/>
                    </a:moveTo>
                    <a:cubicBezTo>
                      <a:pt x="0" y="256"/>
                      <a:pt x="0" y="256"/>
                      <a:pt x="0" y="256"/>
                    </a:cubicBezTo>
                    <a:moveTo>
                      <a:pt x="78" y="298"/>
                    </a:moveTo>
                    <a:cubicBezTo>
                      <a:pt x="78" y="341"/>
                      <a:pt x="78" y="341"/>
                      <a:pt x="78" y="341"/>
                    </a:cubicBezTo>
                    <a:moveTo>
                      <a:pt x="121" y="298"/>
                    </a:moveTo>
                    <a:cubicBezTo>
                      <a:pt x="121" y="341"/>
                      <a:pt x="121" y="341"/>
                      <a:pt x="121" y="341"/>
                    </a:cubicBezTo>
                    <a:moveTo>
                      <a:pt x="163" y="341"/>
                    </a:moveTo>
                    <a:cubicBezTo>
                      <a:pt x="163" y="298"/>
                      <a:pt x="163" y="298"/>
                      <a:pt x="163" y="298"/>
                    </a:cubicBezTo>
                    <a:moveTo>
                      <a:pt x="206" y="298"/>
                    </a:moveTo>
                    <a:cubicBezTo>
                      <a:pt x="206" y="341"/>
                      <a:pt x="206" y="341"/>
                      <a:pt x="206" y="341"/>
                    </a:cubicBezTo>
                    <a:moveTo>
                      <a:pt x="256" y="298"/>
                    </a:moveTo>
                    <a:cubicBezTo>
                      <a:pt x="256" y="341"/>
                      <a:pt x="256" y="341"/>
                      <a:pt x="256" y="34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3" name="Group 92">
              <a:extLst>
                <a:ext uri="{FF2B5EF4-FFF2-40B4-BE49-F238E27FC236}">
                  <a16:creationId xmlns:a16="http://schemas.microsoft.com/office/drawing/2014/main" id="{6CE6C247-66F0-43F2-BC6F-68B1914F3419}"/>
                </a:ext>
              </a:extLst>
            </p:cNvPr>
            <p:cNvGrpSpPr>
              <a:grpSpLocks noChangeAspect="1"/>
            </p:cNvGrpSpPr>
            <p:nvPr/>
          </p:nvGrpSpPr>
          <p:grpSpPr>
            <a:xfrm>
              <a:off x="4288571" y="2140181"/>
              <a:ext cx="457200" cy="457200"/>
              <a:chOff x="4333356" y="2180217"/>
              <a:chExt cx="604488" cy="604488"/>
            </a:xfrm>
          </p:grpSpPr>
          <p:sp useBgFill="1">
            <p:nvSpPr>
              <p:cNvPr id="94" name="Oval 93">
                <a:extLst>
                  <a:ext uri="{FF2B5EF4-FFF2-40B4-BE49-F238E27FC236}">
                    <a16:creationId xmlns:a16="http://schemas.microsoft.com/office/drawing/2014/main" id="{53279057-922E-4BF0-812B-A97104B51BE2}"/>
                  </a:ext>
                </a:extLst>
              </p:cNvPr>
              <p:cNvSpPr/>
              <p:nvPr/>
            </p:nvSpPr>
            <p:spPr bwMode="auto">
              <a:xfrm rot="1864674">
                <a:off x="4333356" y="2180217"/>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5" name="Browser_2" title="Icon of a browser window with a home symbol inside">
                <a:extLst>
                  <a:ext uri="{FF2B5EF4-FFF2-40B4-BE49-F238E27FC236}">
                    <a16:creationId xmlns:a16="http://schemas.microsoft.com/office/drawing/2014/main" id="{12CB9E8D-0A0B-4877-9048-E2C65F38EC83}"/>
                  </a:ext>
                </a:extLst>
              </p:cNvPr>
              <p:cNvSpPr>
                <a:spLocks noChangeAspect="1" noEditPoints="1"/>
              </p:cNvSpPr>
              <p:nvPr/>
            </p:nvSpPr>
            <p:spPr bwMode="auto">
              <a:xfrm>
                <a:off x="4413378" y="2289618"/>
                <a:ext cx="430220" cy="365760"/>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40CBFD3C-B290-41B5-AF15-0F14269DC3DC}"/>
                </a:ext>
              </a:extLst>
            </p:cNvPr>
            <p:cNvGrpSpPr>
              <a:grpSpLocks noChangeAspect="1"/>
            </p:cNvGrpSpPr>
            <p:nvPr/>
          </p:nvGrpSpPr>
          <p:grpSpPr>
            <a:xfrm>
              <a:off x="8574787" y="2085105"/>
              <a:ext cx="495911" cy="495911"/>
              <a:chOff x="8078398" y="2264154"/>
              <a:chExt cx="534779" cy="534779"/>
            </a:xfrm>
          </p:grpSpPr>
          <p:sp useBgFill="1">
            <p:nvSpPr>
              <p:cNvPr id="97" name="Oval 96">
                <a:extLst>
                  <a:ext uri="{FF2B5EF4-FFF2-40B4-BE49-F238E27FC236}">
                    <a16:creationId xmlns:a16="http://schemas.microsoft.com/office/drawing/2014/main" id="{7113F444-AFB6-4BF6-8802-45E693ADC9AE}"/>
                  </a:ext>
                </a:extLst>
              </p:cNvPr>
              <p:cNvSpPr/>
              <p:nvPr/>
            </p:nvSpPr>
            <p:spPr bwMode="auto">
              <a:xfrm rot="499123">
                <a:off x="8078398" y="2264154"/>
                <a:ext cx="534779" cy="534779"/>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8" name="girl" title="Icon of a young woman">
                <a:extLst>
                  <a:ext uri="{FF2B5EF4-FFF2-40B4-BE49-F238E27FC236}">
                    <a16:creationId xmlns:a16="http://schemas.microsoft.com/office/drawing/2014/main" id="{2ECF901E-85BE-402B-BA94-9B4CDEB2EE10}"/>
                  </a:ext>
                </a:extLst>
              </p:cNvPr>
              <p:cNvSpPr>
                <a:spLocks noChangeAspect="1" noEditPoints="1"/>
              </p:cNvSpPr>
              <p:nvPr/>
            </p:nvSpPr>
            <p:spPr bwMode="auto">
              <a:xfrm>
                <a:off x="8169012" y="2348401"/>
                <a:ext cx="308832" cy="365760"/>
              </a:xfrm>
              <a:custGeom>
                <a:avLst/>
                <a:gdLst>
                  <a:gd name="T0" fmla="*/ 65 w 299"/>
                  <a:gd name="T1" fmla="*/ 119 h 354"/>
                  <a:gd name="T2" fmla="*/ 169 w 299"/>
                  <a:gd name="T3" fmla="*/ 15 h 354"/>
                  <a:gd name="T4" fmla="*/ 273 w 299"/>
                  <a:gd name="T5" fmla="*/ 119 h 354"/>
                  <a:gd name="T6" fmla="*/ 169 w 299"/>
                  <a:gd name="T7" fmla="*/ 223 h 354"/>
                  <a:gd name="T8" fmla="*/ 65 w 299"/>
                  <a:gd name="T9" fmla="*/ 119 h 354"/>
                  <a:gd name="T10" fmla="*/ 299 w 299"/>
                  <a:gd name="T11" fmla="*/ 354 h 354"/>
                  <a:gd name="T12" fmla="*/ 169 w 299"/>
                  <a:gd name="T13" fmla="*/ 223 h 354"/>
                  <a:gd name="T14" fmla="*/ 38 w 299"/>
                  <a:gd name="T15" fmla="*/ 354 h 354"/>
                  <a:gd name="T16" fmla="*/ 112 w 299"/>
                  <a:gd name="T17" fmla="*/ 236 h 354"/>
                  <a:gd name="T18" fmla="*/ 169 w 299"/>
                  <a:gd name="T19" fmla="*/ 289 h 354"/>
                  <a:gd name="T20" fmla="*/ 225 w 299"/>
                  <a:gd name="T21" fmla="*/ 236 h 354"/>
                  <a:gd name="T22" fmla="*/ 105 w 299"/>
                  <a:gd name="T23" fmla="*/ 37 h 354"/>
                  <a:gd name="T24" fmla="*/ 165 w 299"/>
                  <a:gd name="T25" fmla="*/ 85 h 354"/>
                  <a:gd name="T26" fmla="*/ 269 w 299"/>
                  <a:gd name="T27" fmla="*/ 90 h 354"/>
                  <a:gd name="T28" fmla="*/ 69 w 299"/>
                  <a:gd name="T29" fmla="*/ 148 h 354"/>
                  <a:gd name="T30" fmla="*/ 105 w 299"/>
                  <a:gd name="T31" fmla="*/ 107 h 354"/>
                  <a:gd name="T32" fmla="*/ 99 w 299"/>
                  <a:gd name="T33" fmla="*/ 42 h 354"/>
                  <a:gd name="T34" fmla="*/ 105 w 299"/>
                  <a:gd name="T35" fmla="*/ 37 h 354"/>
                  <a:gd name="T36" fmla="*/ 55 w 299"/>
                  <a:gd name="T37" fmla="*/ 25 h 354"/>
                  <a:gd name="T38" fmla="*/ 62 w 299"/>
                  <a:gd name="T39" fmla="*/ 109 h 354"/>
                  <a:gd name="T40" fmla="*/ 0 w 299"/>
                  <a:gd name="T41" fmla="*/ 127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 h="354">
                    <a:moveTo>
                      <a:pt x="65" y="119"/>
                    </a:moveTo>
                    <a:cubicBezTo>
                      <a:pt x="65" y="62"/>
                      <a:pt x="111" y="15"/>
                      <a:pt x="169" y="15"/>
                    </a:cubicBezTo>
                    <a:cubicBezTo>
                      <a:pt x="226" y="15"/>
                      <a:pt x="273" y="62"/>
                      <a:pt x="273" y="119"/>
                    </a:cubicBezTo>
                    <a:cubicBezTo>
                      <a:pt x="273" y="177"/>
                      <a:pt x="226" y="223"/>
                      <a:pt x="169" y="223"/>
                    </a:cubicBezTo>
                    <a:cubicBezTo>
                      <a:pt x="111" y="223"/>
                      <a:pt x="65" y="177"/>
                      <a:pt x="65" y="119"/>
                    </a:cubicBezTo>
                    <a:close/>
                    <a:moveTo>
                      <a:pt x="299" y="354"/>
                    </a:moveTo>
                    <a:cubicBezTo>
                      <a:pt x="299" y="282"/>
                      <a:pt x="241" y="223"/>
                      <a:pt x="169" y="223"/>
                    </a:cubicBezTo>
                    <a:cubicBezTo>
                      <a:pt x="97" y="223"/>
                      <a:pt x="38" y="282"/>
                      <a:pt x="38" y="354"/>
                    </a:cubicBezTo>
                    <a:moveTo>
                      <a:pt x="112" y="236"/>
                    </a:moveTo>
                    <a:cubicBezTo>
                      <a:pt x="169" y="289"/>
                      <a:pt x="169" y="289"/>
                      <a:pt x="169" y="289"/>
                    </a:cubicBezTo>
                    <a:cubicBezTo>
                      <a:pt x="225" y="236"/>
                      <a:pt x="225" y="236"/>
                      <a:pt x="225" y="236"/>
                    </a:cubicBezTo>
                    <a:moveTo>
                      <a:pt x="105" y="37"/>
                    </a:moveTo>
                    <a:cubicBezTo>
                      <a:pt x="105" y="37"/>
                      <a:pt x="130" y="75"/>
                      <a:pt x="165" y="85"/>
                    </a:cubicBezTo>
                    <a:cubicBezTo>
                      <a:pt x="206" y="96"/>
                      <a:pt x="269" y="90"/>
                      <a:pt x="269" y="90"/>
                    </a:cubicBezTo>
                    <a:moveTo>
                      <a:pt x="69" y="148"/>
                    </a:moveTo>
                    <a:cubicBezTo>
                      <a:pt x="69" y="148"/>
                      <a:pt x="98" y="128"/>
                      <a:pt x="105" y="107"/>
                    </a:cubicBezTo>
                    <a:cubicBezTo>
                      <a:pt x="117" y="68"/>
                      <a:pt x="99" y="42"/>
                      <a:pt x="99" y="42"/>
                    </a:cubicBezTo>
                    <a:moveTo>
                      <a:pt x="105" y="37"/>
                    </a:moveTo>
                    <a:cubicBezTo>
                      <a:pt x="105" y="37"/>
                      <a:pt x="87" y="0"/>
                      <a:pt x="55" y="25"/>
                    </a:cubicBezTo>
                    <a:cubicBezTo>
                      <a:pt x="28" y="47"/>
                      <a:pt x="66" y="87"/>
                      <a:pt x="62" y="109"/>
                    </a:cubicBezTo>
                    <a:cubicBezTo>
                      <a:pt x="55" y="139"/>
                      <a:pt x="0" y="127"/>
                      <a:pt x="0" y="12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99" name="Group 98">
              <a:extLst>
                <a:ext uri="{FF2B5EF4-FFF2-40B4-BE49-F238E27FC236}">
                  <a16:creationId xmlns:a16="http://schemas.microsoft.com/office/drawing/2014/main" id="{6C980C21-76A9-49B6-9134-FAB99AD6ACE2}"/>
                </a:ext>
              </a:extLst>
            </p:cNvPr>
            <p:cNvGrpSpPr>
              <a:grpSpLocks noChangeAspect="1"/>
            </p:cNvGrpSpPr>
            <p:nvPr/>
          </p:nvGrpSpPr>
          <p:grpSpPr>
            <a:xfrm>
              <a:off x="7405031" y="1872424"/>
              <a:ext cx="457200" cy="457200"/>
              <a:chOff x="7390889" y="2022303"/>
              <a:chExt cx="507144" cy="507144"/>
            </a:xfrm>
          </p:grpSpPr>
          <p:sp useBgFill="1">
            <p:nvSpPr>
              <p:cNvPr id="100" name="Oval 99">
                <a:extLst>
                  <a:ext uri="{FF2B5EF4-FFF2-40B4-BE49-F238E27FC236}">
                    <a16:creationId xmlns:a16="http://schemas.microsoft.com/office/drawing/2014/main" id="{5A73E101-812B-4BDD-AD62-325B68EBF011}"/>
                  </a:ext>
                </a:extLst>
              </p:cNvPr>
              <p:cNvSpPr/>
              <p:nvPr/>
            </p:nvSpPr>
            <p:spPr bwMode="auto">
              <a:xfrm rot="4020000">
                <a:off x="7390889" y="2022303"/>
                <a:ext cx="507144" cy="50714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01" name="girl_2" title="Icon of a woman">
                <a:extLst>
                  <a:ext uri="{FF2B5EF4-FFF2-40B4-BE49-F238E27FC236}">
                    <a16:creationId xmlns:a16="http://schemas.microsoft.com/office/drawing/2014/main" id="{49298DCD-823F-467B-803A-A3F6E5A04CA9}"/>
                  </a:ext>
                </a:extLst>
              </p:cNvPr>
              <p:cNvSpPr>
                <a:spLocks noChangeAspect="1" noEditPoints="1"/>
              </p:cNvSpPr>
              <p:nvPr/>
            </p:nvSpPr>
            <p:spPr bwMode="auto">
              <a:xfrm>
                <a:off x="7466785" y="2068928"/>
                <a:ext cx="355352" cy="365760"/>
              </a:xfrm>
              <a:custGeom>
                <a:avLst/>
                <a:gdLst>
                  <a:gd name="T0" fmla="*/ 62 w 331"/>
                  <a:gd name="T1" fmla="*/ 104 h 339"/>
                  <a:gd name="T2" fmla="*/ 166 w 331"/>
                  <a:gd name="T3" fmla="*/ 0 h 339"/>
                  <a:gd name="T4" fmla="*/ 270 w 331"/>
                  <a:gd name="T5" fmla="*/ 104 h 339"/>
                  <a:gd name="T6" fmla="*/ 166 w 331"/>
                  <a:gd name="T7" fmla="*/ 208 h 339"/>
                  <a:gd name="T8" fmla="*/ 62 w 331"/>
                  <a:gd name="T9" fmla="*/ 104 h 339"/>
                  <a:gd name="T10" fmla="*/ 296 w 331"/>
                  <a:gd name="T11" fmla="*/ 339 h 339"/>
                  <a:gd name="T12" fmla="*/ 166 w 331"/>
                  <a:gd name="T13" fmla="*/ 208 h 339"/>
                  <a:gd name="T14" fmla="*/ 35 w 331"/>
                  <a:gd name="T15" fmla="*/ 339 h 339"/>
                  <a:gd name="T16" fmla="*/ 109 w 331"/>
                  <a:gd name="T17" fmla="*/ 221 h 339"/>
                  <a:gd name="T18" fmla="*/ 166 w 331"/>
                  <a:gd name="T19" fmla="*/ 274 h 339"/>
                  <a:gd name="T20" fmla="*/ 222 w 331"/>
                  <a:gd name="T21" fmla="*/ 221 h 339"/>
                  <a:gd name="T22" fmla="*/ 0 w 331"/>
                  <a:gd name="T23" fmla="*/ 190 h 339"/>
                  <a:gd name="T24" fmla="*/ 31 w 331"/>
                  <a:gd name="T25" fmla="*/ 217 h 339"/>
                  <a:gd name="T26" fmla="*/ 62 w 331"/>
                  <a:gd name="T27" fmla="*/ 190 h 339"/>
                  <a:gd name="T28" fmla="*/ 62 w 331"/>
                  <a:gd name="T29" fmla="*/ 101 h 339"/>
                  <a:gd name="T30" fmla="*/ 62 w 331"/>
                  <a:gd name="T31" fmla="*/ 192 h 339"/>
                  <a:gd name="T32" fmla="*/ 270 w 331"/>
                  <a:gd name="T33" fmla="*/ 190 h 339"/>
                  <a:gd name="T34" fmla="*/ 300 w 331"/>
                  <a:gd name="T35" fmla="*/ 217 h 339"/>
                  <a:gd name="T36" fmla="*/ 331 w 331"/>
                  <a:gd name="T37" fmla="*/ 190 h 339"/>
                  <a:gd name="T38" fmla="*/ 270 w 331"/>
                  <a:gd name="T39" fmla="*/ 101 h 339"/>
                  <a:gd name="T40" fmla="*/ 270 w 331"/>
                  <a:gd name="T41" fmla="*/ 192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1" h="339">
                    <a:moveTo>
                      <a:pt x="62" y="104"/>
                    </a:moveTo>
                    <a:cubicBezTo>
                      <a:pt x="62" y="47"/>
                      <a:pt x="108" y="0"/>
                      <a:pt x="166" y="0"/>
                    </a:cubicBezTo>
                    <a:cubicBezTo>
                      <a:pt x="223" y="0"/>
                      <a:pt x="270" y="47"/>
                      <a:pt x="270" y="104"/>
                    </a:cubicBezTo>
                    <a:cubicBezTo>
                      <a:pt x="270" y="162"/>
                      <a:pt x="223" y="208"/>
                      <a:pt x="166" y="208"/>
                    </a:cubicBezTo>
                    <a:cubicBezTo>
                      <a:pt x="108" y="208"/>
                      <a:pt x="62" y="162"/>
                      <a:pt x="62" y="104"/>
                    </a:cubicBezTo>
                    <a:close/>
                    <a:moveTo>
                      <a:pt x="296" y="339"/>
                    </a:moveTo>
                    <a:cubicBezTo>
                      <a:pt x="296" y="267"/>
                      <a:pt x="238" y="208"/>
                      <a:pt x="166" y="208"/>
                    </a:cubicBezTo>
                    <a:cubicBezTo>
                      <a:pt x="94" y="208"/>
                      <a:pt x="35" y="267"/>
                      <a:pt x="35" y="339"/>
                    </a:cubicBezTo>
                    <a:moveTo>
                      <a:pt x="109" y="221"/>
                    </a:moveTo>
                    <a:cubicBezTo>
                      <a:pt x="166" y="274"/>
                      <a:pt x="166" y="274"/>
                      <a:pt x="166" y="274"/>
                    </a:cubicBezTo>
                    <a:cubicBezTo>
                      <a:pt x="222" y="221"/>
                      <a:pt x="222" y="221"/>
                      <a:pt x="222" y="221"/>
                    </a:cubicBezTo>
                    <a:moveTo>
                      <a:pt x="0" y="190"/>
                    </a:moveTo>
                    <a:cubicBezTo>
                      <a:pt x="0" y="205"/>
                      <a:pt x="14" y="217"/>
                      <a:pt x="31" y="217"/>
                    </a:cubicBezTo>
                    <a:cubicBezTo>
                      <a:pt x="48" y="217"/>
                      <a:pt x="62" y="205"/>
                      <a:pt x="62" y="190"/>
                    </a:cubicBezTo>
                    <a:moveTo>
                      <a:pt x="62" y="101"/>
                    </a:moveTo>
                    <a:cubicBezTo>
                      <a:pt x="62" y="192"/>
                      <a:pt x="62" y="192"/>
                      <a:pt x="62" y="192"/>
                    </a:cubicBezTo>
                    <a:moveTo>
                      <a:pt x="270" y="190"/>
                    </a:moveTo>
                    <a:cubicBezTo>
                      <a:pt x="270" y="205"/>
                      <a:pt x="283" y="217"/>
                      <a:pt x="300" y="217"/>
                    </a:cubicBezTo>
                    <a:cubicBezTo>
                      <a:pt x="317" y="217"/>
                      <a:pt x="331" y="205"/>
                      <a:pt x="331" y="190"/>
                    </a:cubicBezTo>
                    <a:moveTo>
                      <a:pt x="270" y="101"/>
                    </a:moveTo>
                    <a:cubicBezTo>
                      <a:pt x="270" y="192"/>
                      <a:pt x="270" y="192"/>
                      <a:pt x="270" y="19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02" name="Group 101">
              <a:extLst>
                <a:ext uri="{FF2B5EF4-FFF2-40B4-BE49-F238E27FC236}">
                  <a16:creationId xmlns:a16="http://schemas.microsoft.com/office/drawing/2014/main" id="{9EADB15A-8F0B-4E98-8442-920C60D552C4}"/>
                </a:ext>
              </a:extLst>
            </p:cNvPr>
            <p:cNvGrpSpPr>
              <a:grpSpLocks noChangeAspect="1"/>
            </p:cNvGrpSpPr>
            <p:nvPr/>
          </p:nvGrpSpPr>
          <p:grpSpPr>
            <a:xfrm>
              <a:off x="3489988" y="2419774"/>
              <a:ext cx="457200" cy="457200"/>
              <a:chOff x="3581379" y="3092968"/>
              <a:chExt cx="604488" cy="604488"/>
            </a:xfrm>
          </p:grpSpPr>
          <p:sp useBgFill="1">
            <p:nvSpPr>
              <p:cNvPr id="103" name="Oval 102">
                <a:extLst>
                  <a:ext uri="{FF2B5EF4-FFF2-40B4-BE49-F238E27FC236}">
                    <a16:creationId xmlns:a16="http://schemas.microsoft.com/office/drawing/2014/main" id="{2A037231-8349-4602-A7BB-3A82AE063C1A}"/>
                  </a:ext>
                </a:extLst>
              </p:cNvPr>
              <p:cNvSpPr/>
              <p:nvPr/>
            </p:nvSpPr>
            <p:spPr bwMode="auto">
              <a:xfrm>
                <a:off x="3581379" y="309296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4" name="mail" title="Icon of an envelope">
                <a:extLst>
                  <a:ext uri="{FF2B5EF4-FFF2-40B4-BE49-F238E27FC236}">
                    <a16:creationId xmlns:a16="http://schemas.microsoft.com/office/drawing/2014/main" id="{E91F9749-5A30-4E5D-BCFC-0F0F7CE10898}"/>
                  </a:ext>
                </a:extLst>
              </p:cNvPr>
              <p:cNvSpPr>
                <a:spLocks noChangeAspect="1" noEditPoints="1"/>
              </p:cNvSpPr>
              <p:nvPr/>
            </p:nvSpPr>
            <p:spPr bwMode="auto">
              <a:xfrm>
                <a:off x="3682816" y="3265983"/>
                <a:ext cx="411480" cy="246888"/>
              </a:xfrm>
              <a:custGeom>
                <a:avLst/>
                <a:gdLst>
                  <a:gd name="T0" fmla="*/ 245 w 245"/>
                  <a:gd name="T1" fmla="*/ 75 h 147"/>
                  <a:gd name="T2" fmla="*/ 245 w 245"/>
                  <a:gd name="T3" fmla="*/ 147 h 147"/>
                  <a:gd name="T4" fmla="*/ 0 w 245"/>
                  <a:gd name="T5" fmla="*/ 147 h 147"/>
                  <a:gd name="T6" fmla="*/ 0 w 245"/>
                  <a:gd name="T7" fmla="*/ 0 h 147"/>
                  <a:gd name="T8" fmla="*/ 245 w 245"/>
                  <a:gd name="T9" fmla="*/ 0 h 147"/>
                  <a:gd name="T10" fmla="*/ 245 w 245"/>
                  <a:gd name="T11" fmla="*/ 75 h 147"/>
                  <a:gd name="T12" fmla="*/ 0 w 245"/>
                  <a:gd name="T13" fmla="*/ 0 h 147"/>
                  <a:gd name="T14" fmla="*/ 123 w 245"/>
                  <a:gd name="T15" fmla="*/ 73 h 147"/>
                  <a:gd name="T16" fmla="*/ 245 w 245"/>
                  <a:gd name="T1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 h="147">
                    <a:moveTo>
                      <a:pt x="245" y="75"/>
                    </a:moveTo>
                    <a:lnTo>
                      <a:pt x="245" y="147"/>
                    </a:lnTo>
                    <a:lnTo>
                      <a:pt x="0" y="147"/>
                    </a:lnTo>
                    <a:lnTo>
                      <a:pt x="0" y="0"/>
                    </a:lnTo>
                    <a:lnTo>
                      <a:pt x="245" y="0"/>
                    </a:lnTo>
                    <a:lnTo>
                      <a:pt x="245" y="75"/>
                    </a:lnTo>
                    <a:moveTo>
                      <a:pt x="0" y="0"/>
                    </a:moveTo>
                    <a:lnTo>
                      <a:pt x="123" y="73"/>
                    </a:lnTo>
                    <a:lnTo>
                      <a:pt x="245"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5" name="Group 104">
              <a:extLst>
                <a:ext uri="{FF2B5EF4-FFF2-40B4-BE49-F238E27FC236}">
                  <a16:creationId xmlns:a16="http://schemas.microsoft.com/office/drawing/2014/main" id="{589BA6F4-9F47-466B-AA7D-2B45A514F697}"/>
                </a:ext>
              </a:extLst>
            </p:cNvPr>
            <p:cNvGrpSpPr>
              <a:grpSpLocks noChangeAspect="1"/>
            </p:cNvGrpSpPr>
            <p:nvPr/>
          </p:nvGrpSpPr>
          <p:grpSpPr>
            <a:xfrm>
              <a:off x="3015848" y="3072427"/>
              <a:ext cx="457200" cy="457200"/>
              <a:chOff x="2049022" y="3050887"/>
              <a:chExt cx="541624" cy="541624"/>
            </a:xfrm>
          </p:grpSpPr>
          <p:sp useBgFill="1">
            <p:nvSpPr>
              <p:cNvPr id="106" name="Oval 105">
                <a:extLst>
                  <a:ext uri="{FF2B5EF4-FFF2-40B4-BE49-F238E27FC236}">
                    <a16:creationId xmlns:a16="http://schemas.microsoft.com/office/drawing/2014/main" id="{22DA289A-BAD0-4EE8-88C6-6A96FDA2FC5B}"/>
                  </a:ext>
                </a:extLst>
              </p:cNvPr>
              <p:cNvSpPr/>
              <p:nvPr/>
            </p:nvSpPr>
            <p:spPr bwMode="auto">
              <a:xfrm>
                <a:off x="2049022" y="3050887"/>
                <a:ext cx="541624" cy="54162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7" name="speech_4" title="Icon of a chat bubble with a video camera inside">
                <a:extLst>
                  <a:ext uri="{FF2B5EF4-FFF2-40B4-BE49-F238E27FC236}">
                    <a16:creationId xmlns:a16="http://schemas.microsoft.com/office/drawing/2014/main" id="{0F6DA8C3-5511-4E62-91D1-B09972E4A174}"/>
                  </a:ext>
                </a:extLst>
              </p:cNvPr>
              <p:cNvSpPr>
                <a:spLocks noChangeAspect="1" noEditPoints="1"/>
              </p:cNvSpPr>
              <p:nvPr/>
            </p:nvSpPr>
            <p:spPr bwMode="auto">
              <a:xfrm>
                <a:off x="2142755" y="3188431"/>
                <a:ext cx="357666" cy="317742"/>
              </a:xfrm>
              <a:custGeom>
                <a:avLst/>
                <a:gdLst>
                  <a:gd name="T0" fmla="*/ 122 w 215"/>
                  <a:gd name="T1" fmla="*/ 145 h 191"/>
                  <a:gd name="T2" fmla="*/ 77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0 w 215"/>
                  <a:gd name="T17" fmla="*/ 145 h 191"/>
                  <a:gd name="T18" fmla="*/ 120 w 215"/>
                  <a:gd name="T19" fmla="*/ 145 h 191"/>
                  <a:gd name="T20" fmla="*/ 122 w 215"/>
                  <a:gd name="T21" fmla="*/ 145 h 191"/>
                  <a:gd name="T22" fmla="*/ 215 w 215"/>
                  <a:gd name="T23" fmla="*/ 145 h 191"/>
                  <a:gd name="T24" fmla="*/ 215 w 215"/>
                  <a:gd name="T25" fmla="*/ 120 h 191"/>
                  <a:gd name="T26" fmla="*/ 131 w 215"/>
                  <a:gd name="T27" fmla="*/ 60 h 191"/>
                  <a:gd name="T28" fmla="*/ 131 w 215"/>
                  <a:gd name="T29" fmla="*/ 40 h 191"/>
                  <a:gd name="T30" fmla="*/ 54 w 215"/>
                  <a:gd name="T31" fmla="*/ 40 h 191"/>
                  <a:gd name="T32" fmla="*/ 54 w 215"/>
                  <a:gd name="T33" fmla="*/ 102 h 191"/>
                  <a:gd name="T34" fmla="*/ 131 w 215"/>
                  <a:gd name="T35" fmla="*/ 102 h 191"/>
                  <a:gd name="T36" fmla="*/ 131 w 215"/>
                  <a:gd name="T37" fmla="*/ 60 h 191"/>
                  <a:gd name="T38" fmla="*/ 131 w 215"/>
                  <a:gd name="T39" fmla="*/ 84 h 191"/>
                  <a:gd name="T40" fmla="*/ 161 w 215"/>
                  <a:gd name="T41" fmla="*/ 100 h 191"/>
                  <a:gd name="T42" fmla="*/ 161 w 215"/>
                  <a:gd name="T43" fmla="*/ 45 h 191"/>
                  <a:gd name="T44" fmla="*/ 131 w 215"/>
                  <a:gd name="T45" fmla="*/ 6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191">
                    <a:moveTo>
                      <a:pt x="122" y="145"/>
                    </a:moveTo>
                    <a:lnTo>
                      <a:pt x="77" y="145"/>
                    </a:lnTo>
                    <a:lnTo>
                      <a:pt x="31" y="191"/>
                    </a:lnTo>
                    <a:lnTo>
                      <a:pt x="31" y="145"/>
                    </a:lnTo>
                    <a:lnTo>
                      <a:pt x="0" y="145"/>
                    </a:lnTo>
                    <a:lnTo>
                      <a:pt x="0" y="0"/>
                    </a:lnTo>
                    <a:lnTo>
                      <a:pt x="215" y="0"/>
                    </a:lnTo>
                    <a:lnTo>
                      <a:pt x="215" y="120"/>
                    </a:lnTo>
                    <a:moveTo>
                      <a:pt x="120" y="145"/>
                    </a:moveTo>
                    <a:lnTo>
                      <a:pt x="120" y="145"/>
                    </a:lnTo>
                    <a:moveTo>
                      <a:pt x="122" y="145"/>
                    </a:moveTo>
                    <a:lnTo>
                      <a:pt x="215" y="145"/>
                    </a:lnTo>
                    <a:lnTo>
                      <a:pt x="215" y="120"/>
                    </a:lnTo>
                    <a:moveTo>
                      <a:pt x="131" y="60"/>
                    </a:moveTo>
                    <a:lnTo>
                      <a:pt x="131" y="40"/>
                    </a:lnTo>
                    <a:lnTo>
                      <a:pt x="54" y="40"/>
                    </a:lnTo>
                    <a:lnTo>
                      <a:pt x="54" y="102"/>
                    </a:lnTo>
                    <a:lnTo>
                      <a:pt x="131" y="102"/>
                    </a:lnTo>
                    <a:lnTo>
                      <a:pt x="131" y="60"/>
                    </a:lnTo>
                    <a:moveTo>
                      <a:pt x="131" y="84"/>
                    </a:moveTo>
                    <a:lnTo>
                      <a:pt x="161" y="100"/>
                    </a:lnTo>
                    <a:lnTo>
                      <a:pt x="161" y="45"/>
                    </a:lnTo>
                    <a:lnTo>
                      <a:pt x="131" y="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nvGrpSpPr>
            <p:cNvPr id="108" name="Group 107">
              <a:extLst>
                <a:ext uri="{FF2B5EF4-FFF2-40B4-BE49-F238E27FC236}">
                  <a16:creationId xmlns:a16="http://schemas.microsoft.com/office/drawing/2014/main" id="{F8A7F01F-834C-482C-AF7C-9FC4F9C1B8FA}"/>
                </a:ext>
              </a:extLst>
            </p:cNvPr>
            <p:cNvGrpSpPr>
              <a:grpSpLocks noChangeAspect="1"/>
            </p:cNvGrpSpPr>
            <p:nvPr/>
          </p:nvGrpSpPr>
          <p:grpSpPr>
            <a:xfrm>
              <a:off x="4419179" y="1358375"/>
              <a:ext cx="457200" cy="457200"/>
              <a:chOff x="4654814" y="1371795"/>
              <a:chExt cx="604488" cy="604488"/>
            </a:xfrm>
          </p:grpSpPr>
          <p:sp useBgFill="1">
            <p:nvSpPr>
              <p:cNvPr id="109" name="Oval 108">
                <a:extLst>
                  <a:ext uri="{FF2B5EF4-FFF2-40B4-BE49-F238E27FC236}">
                    <a16:creationId xmlns:a16="http://schemas.microsoft.com/office/drawing/2014/main" id="{454A6710-4B52-49FE-AEEE-D8F6BCAF1755}"/>
                  </a:ext>
                </a:extLst>
              </p:cNvPr>
              <p:cNvSpPr/>
              <p:nvPr/>
            </p:nvSpPr>
            <p:spPr bwMode="auto">
              <a:xfrm rot="1225678">
                <a:off x="4654814" y="1371795"/>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0" name="ActivityFeed_F056" title="Icon of two chat bubbles stacked vertically">
                <a:extLst>
                  <a:ext uri="{FF2B5EF4-FFF2-40B4-BE49-F238E27FC236}">
                    <a16:creationId xmlns:a16="http://schemas.microsoft.com/office/drawing/2014/main" id="{B3E0A7C0-5064-40DA-8E30-F7CB108A8579}"/>
                  </a:ext>
                </a:extLst>
              </p:cNvPr>
              <p:cNvSpPr>
                <a:spLocks noChangeAspect="1" noEditPoints="1"/>
              </p:cNvSpPr>
              <p:nvPr/>
            </p:nvSpPr>
            <p:spPr bwMode="auto">
              <a:xfrm>
                <a:off x="4743157" y="1508151"/>
                <a:ext cx="412556" cy="365760"/>
              </a:xfrm>
              <a:custGeom>
                <a:avLst/>
                <a:gdLst>
                  <a:gd name="T0" fmla="*/ 3734 w 4408"/>
                  <a:gd name="T1" fmla="*/ 3380 h 3908"/>
                  <a:gd name="T2" fmla="*/ 879 w 4408"/>
                  <a:gd name="T3" fmla="*/ 3380 h 3908"/>
                  <a:gd name="T4" fmla="*/ 879 w 4408"/>
                  <a:gd name="T5" fmla="*/ 2056 h 3908"/>
                  <a:gd name="T6" fmla="*/ 4408 w 4408"/>
                  <a:gd name="T7" fmla="*/ 2056 h 3908"/>
                  <a:gd name="T8" fmla="*/ 4408 w 4408"/>
                  <a:gd name="T9" fmla="*/ 3380 h 3908"/>
                  <a:gd name="T10" fmla="*/ 4261 w 4408"/>
                  <a:gd name="T11" fmla="*/ 3380 h 3908"/>
                  <a:gd name="T12" fmla="*/ 4261 w 4408"/>
                  <a:gd name="T13" fmla="*/ 3908 h 3908"/>
                  <a:gd name="T14" fmla="*/ 3734 w 4408"/>
                  <a:gd name="T15" fmla="*/ 3380 h 3908"/>
                  <a:gd name="T16" fmla="*/ 147 w 4408"/>
                  <a:gd name="T17" fmla="*/ 1849 h 3908"/>
                  <a:gd name="T18" fmla="*/ 673 w 4408"/>
                  <a:gd name="T19" fmla="*/ 1323 h 3908"/>
                  <a:gd name="T20" fmla="*/ 3523 w 4408"/>
                  <a:gd name="T21" fmla="*/ 1323 h 3908"/>
                  <a:gd name="T22" fmla="*/ 3523 w 4408"/>
                  <a:gd name="T23" fmla="*/ 0 h 3908"/>
                  <a:gd name="T24" fmla="*/ 0 w 4408"/>
                  <a:gd name="T25" fmla="*/ 0 h 3908"/>
                  <a:gd name="T26" fmla="*/ 0 w 4408"/>
                  <a:gd name="T27" fmla="*/ 1323 h 3908"/>
                  <a:gd name="T28" fmla="*/ 147 w 4408"/>
                  <a:gd name="T29" fmla="*/ 1323 h 3908"/>
                  <a:gd name="T30" fmla="*/ 147 w 4408"/>
                  <a:gd name="T31" fmla="*/ 1849 h 3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08" h="3908">
                    <a:moveTo>
                      <a:pt x="3734" y="3380"/>
                    </a:moveTo>
                    <a:lnTo>
                      <a:pt x="879" y="3380"/>
                    </a:lnTo>
                    <a:lnTo>
                      <a:pt x="879" y="2056"/>
                    </a:lnTo>
                    <a:lnTo>
                      <a:pt x="4408" y="2056"/>
                    </a:lnTo>
                    <a:lnTo>
                      <a:pt x="4408" y="3380"/>
                    </a:lnTo>
                    <a:lnTo>
                      <a:pt x="4261" y="3380"/>
                    </a:lnTo>
                    <a:lnTo>
                      <a:pt x="4261" y="3908"/>
                    </a:lnTo>
                    <a:lnTo>
                      <a:pt x="3734" y="3380"/>
                    </a:lnTo>
                    <a:close/>
                    <a:moveTo>
                      <a:pt x="147" y="1849"/>
                    </a:moveTo>
                    <a:lnTo>
                      <a:pt x="673" y="1323"/>
                    </a:lnTo>
                    <a:lnTo>
                      <a:pt x="3523" y="1323"/>
                    </a:lnTo>
                    <a:lnTo>
                      <a:pt x="3523" y="0"/>
                    </a:lnTo>
                    <a:lnTo>
                      <a:pt x="0" y="0"/>
                    </a:lnTo>
                    <a:lnTo>
                      <a:pt x="0" y="1323"/>
                    </a:lnTo>
                    <a:lnTo>
                      <a:pt x="147" y="1323"/>
                    </a:lnTo>
                    <a:lnTo>
                      <a:pt x="147" y="1849"/>
                    </a:lnTo>
                    <a:close/>
                  </a:path>
                </a:pathLst>
              </a:custGeom>
              <a:noFill/>
              <a:ln w="15875" cap="sq">
                <a:solidFill>
                  <a:schemeClr val="tx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a:extLst>
                <a:ext uri="{FF2B5EF4-FFF2-40B4-BE49-F238E27FC236}">
                  <a16:creationId xmlns:a16="http://schemas.microsoft.com/office/drawing/2014/main" id="{F1DB12A0-EF51-489A-B693-A34CF01136FC}"/>
                </a:ext>
              </a:extLst>
            </p:cNvPr>
            <p:cNvSpPr txBox="1"/>
            <p:nvPr/>
          </p:nvSpPr>
          <p:spPr>
            <a:xfrm>
              <a:off x="9068481" y="5900371"/>
              <a:ext cx="1387275" cy="32585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l"/>
              <a:r>
                <a:rPr lang="en-US" dirty="0"/>
                <a:t>Devices</a:t>
              </a:r>
            </a:p>
          </p:txBody>
        </p:sp>
        <p:sp>
          <p:nvSpPr>
            <p:cNvPr id="112" name="TextBox 111">
              <a:extLst>
                <a:ext uri="{FF2B5EF4-FFF2-40B4-BE49-F238E27FC236}">
                  <a16:creationId xmlns:a16="http://schemas.microsoft.com/office/drawing/2014/main" id="{DE260379-5CE8-4E83-847B-259D390CAFA2}"/>
                </a:ext>
              </a:extLst>
            </p:cNvPr>
            <p:cNvSpPr txBox="1"/>
            <p:nvPr/>
          </p:nvSpPr>
          <p:spPr>
            <a:xfrm>
              <a:off x="370937" y="1291275"/>
              <a:ext cx="1663737"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stStyle>
            <a:p>
              <a:pPr algn="r"/>
              <a:r>
                <a:rPr lang="en-US" sz="2000" dirty="0">
                  <a:latin typeface="Segoe UI (Body)"/>
                  <a:cs typeface="Segoe UI Semilight" panose="020B0402040204020203" pitchFamily="34" charset="0"/>
                </a:rPr>
                <a:t>Cloud Apps</a:t>
              </a:r>
            </a:p>
          </p:txBody>
        </p:sp>
        <p:sp>
          <p:nvSpPr>
            <p:cNvPr id="113" name="TextBox 112">
              <a:extLst>
                <a:ext uri="{FF2B5EF4-FFF2-40B4-BE49-F238E27FC236}">
                  <a16:creationId xmlns:a16="http://schemas.microsoft.com/office/drawing/2014/main" id="{2D85A0DF-51DD-46B0-9DAD-D62371AF48D9}"/>
                </a:ext>
              </a:extLst>
            </p:cNvPr>
            <p:cNvSpPr txBox="1"/>
            <p:nvPr/>
          </p:nvSpPr>
          <p:spPr>
            <a:xfrm>
              <a:off x="9835408" y="1411691"/>
              <a:ext cx="1360522" cy="553998"/>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Partners &amp;</a:t>
              </a:r>
              <a:br>
                <a:rPr lang="en-US" sz="2000" dirty="0">
                  <a:latin typeface="Segoe UI (Body)"/>
                  <a:cs typeface="Segoe UI Semilight" panose="020B0402040204020203" pitchFamily="34" charset="0"/>
                </a:rPr>
              </a:br>
              <a:r>
                <a:rPr lang="en-US" sz="2000" dirty="0">
                  <a:latin typeface="Segoe UI (Body)"/>
                  <a:cs typeface="Segoe UI Semilight" panose="020B0402040204020203" pitchFamily="34" charset="0"/>
                </a:rPr>
                <a:t>Customers</a:t>
              </a:r>
            </a:p>
          </p:txBody>
        </p:sp>
        <p:grpSp>
          <p:nvGrpSpPr>
            <p:cNvPr id="114" name="Group 113">
              <a:extLst>
                <a:ext uri="{FF2B5EF4-FFF2-40B4-BE49-F238E27FC236}">
                  <a16:creationId xmlns:a16="http://schemas.microsoft.com/office/drawing/2014/main" id="{560C2318-EC93-416A-AF44-4AF1F1A6E007}"/>
                </a:ext>
              </a:extLst>
            </p:cNvPr>
            <p:cNvGrpSpPr/>
            <p:nvPr/>
          </p:nvGrpSpPr>
          <p:grpSpPr>
            <a:xfrm>
              <a:off x="9566946" y="3040208"/>
              <a:ext cx="687118" cy="687116"/>
              <a:chOff x="9474333" y="2932047"/>
              <a:chExt cx="519317" cy="519316"/>
            </a:xfrm>
          </p:grpSpPr>
          <p:sp useBgFill="1">
            <p:nvSpPr>
              <p:cNvPr id="115" name="Oval 114">
                <a:extLst>
                  <a:ext uri="{FF2B5EF4-FFF2-40B4-BE49-F238E27FC236}">
                    <a16:creationId xmlns:a16="http://schemas.microsoft.com/office/drawing/2014/main" id="{7F4E45F0-96DD-47E8-88FD-A94EA60DEBA1}"/>
                  </a:ext>
                </a:extLst>
              </p:cNvPr>
              <p:cNvSpPr/>
              <p:nvPr/>
            </p:nvSpPr>
            <p:spPr bwMode="auto">
              <a:xfrm rot="273531">
                <a:off x="9474333" y="2932047"/>
                <a:ext cx="519317" cy="51931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6" name="people_4" title="Icon of a person">
                <a:extLst>
                  <a:ext uri="{FF2B5EF4-FFF2-40B4-BE49-F238E27FC236}">
                    <a16:creationId xmlns:a16="http://schemas.microsoft.com/office/drawing/2014/main" id="{38DE264C-6F38-4F15-880B-1B18134704EE}"/>
                  </a:ext>
                </a:extLst>
              </p:cNvPr>
              <p:cNvSpPr>
                <a:spLocks noChangeAspect="1" noEditPoints="1"/>
              </p:cNvSpPr>
              <p:nvPr/>
            </p:nvSpPr>
            <p:spPr bwMode="auto">
              <a:xfrm>
                <a:off x="9570411" y="2984890"/>
                <a:ext cx="327161" cy="36576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a:extLst>
                <a:ext uri="{FF2B5EF4-FFF2-40B4-BE49-F238E27FC236}">
                  <a16:creationId xmlns:a16="http://schemas.microsoft.com/office/drawing/2014/main" id="{77E5AED9-5F49-444A-8C46-D090591D343E}"/>
                </a:ext>
              </a:extLst>
            </p:cNvPr>
            <p:cNvGrpSpPr>
              <a:grpSpLocks noChangeAspect="1"/>
            </p:cNvGrpSpPr>
            <p:nvPr/>
          </p:nvGrpSpPr>
          <p:grpSpPr>
            <a:xfrm>
              <a:off x="6603137" y="1562428"/>
              <a:ext cx="457200" cy="457200"/>
              <a:chOff x="6280345" y="1579525"/>
              <a:chExt cx="565440" cy="565440"/>
            </a:xfrm>
          </p:grpSpPr>
          <p:sp useBgFill="1">
            <p:nvSpPr>
              <p:cNvPr id="118" name="Oval 117">
                <a:extLst>
                  <a:ext uri="{FF2B5EF4-FFF2-40B4-BE49-F238E27FC236}">
                    <a16:creationId xmlns:a16="http://schemas.microsoft.com/office/drawing/2014/main" id="{9A5401E5-6ABC-4B2D-A739-0FADA51AA03A}"/>
                  </a:ext>
                </a:extLst>
              </p:cNvPr>
              <p:cNvSpPr/>
              <p:nvPr/>
            </p:nvSpPr>
            <p:spPr bwMode="auto">
              <a:xfrm rot="3735757">
                <a:off x="6280345" y="1579525"/>
                <a:ext cx="565440" cy="5654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19" name="people_12" title="Icon of three people">
                <a:extLst>
                  <a:ext uri="{FF2B5EF4-FFF2-40B4-BE49-F238E27FC236}">
                    <a16:creationId xmlns:a16="http://schemas.microsoft.com/office/drawing/2014/main" id="{8E3D1C01-67CF-4A27-8CB2-D988DE9DCF04}"/>
                  </a:ext>
                </a:extLst>
              </p:cNvPr>
              <p:cNvSpPr>
                <a:spLocks noChangeAspect="1" noEditPoints="1"/>
              </p:cNvSpPr>
              <p:nvPr/>
            </p:nvSpPr>
            <p:spPr bwMode="auto">
              <a:xfrm>
                <a:off x="6348713" y="1679365"/>
                <a:ext cx="428704" cy="36576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a:extLst>
                <a:ext uri="{FF2B5EF4-FFF2-40B4-BE49-F238E27FC236}">
                  <a16:creationId xmlns:a16="http://schemas.microsoft.com/office/drawing/2014/main" id="{3CD93897-54EA-469B-BB33-DCC4A86D5054}"/>
                </a:ext>
              </a:extLst>
            </p:cNvPr>
            <p:cNvGrpSpPr>
              <a:grpSpLocks noChangeAspect="1"/>
            </p:cNvGrpSpPr>
            <p:nvPr/>
          </p:nvGrpSpPr>
          <p:grpSpPr>
            <a:xfrm>
              <a:off x="8870374" y="3609368"/>
              <a:ext cx="457200" cy="457200"/>
              <a:chOff x="3811718" y="5897776"/>
              <a:chExt cx="548640" cy="548640"/>
            </a:xfrm>
          </p:grpSpPr>
          <p:sp useBgFill="1">
            <p:nvSpPr>
              <p:cNvPr id="121" name="Oval 120">
                <a:extLst>
                  <a:ext uri="{FF2B5EF4-FFF2-40B4-BE49-F238E27FC236}">
                    <a16:creationId xmlns:a16="http://schemas.microsoft.com/office/drawing/2014/main" id="{0E1531F6-0130-4BB1-8D0D-B229FA3AFE4D}"/>
                  </a:ext>
                </a:extLst>
              </p:cNvPr>
              <p:cNvSpPr/>
              <p:nvPr/>
            </p:nvSpPr>
            <p:spPr bwMode="auto">
              <a:xfrm>
                <a:off x="381171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2" name="people_4" title="Icon of a person">
                <a:extLst>
                  <a:ext uri="{FF2B5EF4-FFF2-40B4-BE49-F238E27FC236}">
                    <a16:creationId xmlns:a16="http://schemas.microsoft.com/office/drawing/2014/main" id="{F8AED0BC-316B-4F1B-B080-82D90961BAEA}"/>
                  </a:ext>
                </a:extLst>
              </p:cNvPr>
              <p:cNvSpPr>
                <a:spLocks noChangeAspect="1" noEditPoints="1"/>
              </p:cNvSpPr>
              <p:nvPr/>
            </p:nvSpPr>
            <p:spPr bwMode="auto">
              <a:xfrm>
                <a:off x="3942905" y="6012076"/>
                <a:ext cx="286267"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3" name="Group 122">
              <a:extLst>
                <a:ext uri="{FF2B5EF4-FFF2-40B4-BE49-F238E27FC236}">
                  <a16:creationId xmlns:a16="http://schemas.microsoft.com/office/drawing/2014/main" id="{CBED3389-2FD3-4CE0-B4E9-BE4AE0FB14C6}"/>
                </a:ext>
              </a:extLst>
            </p:cNvPr>
            <p:cNvGrpSpPr>
              <a:grpSpLocks noChangeAspect="1"/>
            </p:cNvGrpSpPr>
            <p:nvPr/>
          </p:nvGrpSpPr>
          <p:grpSpPr>
            <a:xfrm>
              <a:off x="8173906" y="2990384"/>
              <a:ext cx="457200" cy="457200"/>
              <a:chOff x="2134878" y="5897776"/>
              <a:chExt cx="548640" cy="548640"/>
            </a:xfrm>
          </p:grpSpPr>
          <p:sp useBgFill="1">
            <p:nvSpPr>
              <p:cNvPr id="124" name="Oval 123">
                <a:extLst>
                  <a:ext uri="{FF2B5EF4-FFF2-40B4-BE49-F238E27FC236}">
                    <a16:creationId xmlns:a16="http://schemas.microsoft.com/office/drawing/2014/main" id="{BC592477-D16C-4C3A-AEC3-AA6018531D1E}"/>
                  </a:ext>
                </a:extLst>
              </p:cNvPr>
              <p:cNvSpPr/>
              <p:nvPr/>
            </p:nvSpPr>
            <p:spPr bwMode="auto">
              <a:xfrm>
                <a:off x="2134878"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5" name="people_7" title="Icon of two people">
                <a:extLst>
                  <a:ext uri="{FF2B5EF4-FFF2-40B4-BE49-F238E27FC236}">
                    <a16:creationId xmlns:a16="http://schemas.microsoft.com/office/drawing/2014/main" id="{241B6CAF-8941-4FEA-9A49-A7AEFF7B350F}"/>
                  </a:ext>
                </a:extLst>
              </p:cNvPr>
              <p:cNvSpPr>
                <a:spLocks noChangeAspect="1" noEditPoints="1"/>
              </p:cNvSpPr>
              <p:nvPr/>
            </p:nvSpPr>
            <p:spPr bwMode="auto">
              <a:xfrm>
                <a:off x="2257032" y="5993788"/>
                <a:ext cx="293157" cy="320040"/>
              </a:xfrm>
              <a:custGeom>
                <a:avLst/>
                <a:gdLst>
                  <a:gd name="T0" fmla="*/ 26 w 316"/>
                  <a:gd name="T1" fmla="*/ 200 h 345"/>
                  <a:gd name="T2" fmla="*/ 85 w 316"/>
                  <a:gd name="T3" fmla="*/ 141 h 345"/>
                  <a:gd name="T4" fmla="*/ 144 w 316"/>
                  <a:gd name="T5" fmla="*/ 200 h 345"/>
                  <a:gd name="T6" fmla="*/ 85 w 316"/>
                  <a:gd name="T7" fmla="*/ 259 h 345"/>
                  <a:gd name="T8" fmla="*/ 26 w 316"/>
                  <a:gd name="T9" fmla="*/ 200 h 345"/>
                  <a:gd name="T10" fmla="*/ 172 w 316"/>
                  <a:gd name="T11" fmla="*/ 345 h 345"/>
                  <a:gd name="T12" fmla="*/ 86 w 316"/>
                  <a:gd name="T13" fmla="*/ 259 h 345"/>
                  <a:gd name="T14" fmla="*/ 0 w 316"/>
                  <a:gd name="T15" fmla="*/ 345 h 345"/>
                  <a:gd name="T16" fmla="*/ 229 w 316"/>
                  <a:gd name="T17" fmla="*/ 118 h 345"/>
                  <a:gd name="T18" fmla="*/ 288 w 316"/>
                  <a:gd name="T19" fmla="*/ 59 h 345"/>
                  <a:gd name="T20" fmla="*/ 229 w 316"/>
                  <a:gd name="T21" fmla="*/ 0 h 345"/>
                  <a:gd name="T22" fmla="*/ 170 w 316"/>
                  <a:gd name="T23" fmla="*/ 59 h 345"/>
                  <a:gd name="T24" fmla="*/ 229 w 316"/>
                  <a:gd name="T25" fmla="*/ 118 h 345"/>
                  <a:gd name="T26" fmla="*/ 316 w 316"/>
                  <a:gd name="T27" fmla="*/ 204 h 345"/>
                  <a:gd name="T28" fmla="*/ 230 w 316"/>
                  <a:gd name="T29" fmla="*/ 118 h 345"/>
                  <a:gd name="T30" fmla="*/ 144 w 316"/>
                  <a:gd name="T31" fmla="*/ 20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6" h="345">
                    <a:moveTo>
                      <a:pt x="26" y="200"/>
                    </a:moveTo>
                    <a:cubicBezTo>
                      <a:pt x="26" y="167"/>
                      <a:pt x="52" y="141"/>
                      <a:pt x="85" y="141"/>
                    </a:cubicBezTo>
                    <a:cubicBezTo>
                      <a:pt x="117" y="141"/>
                      <a:pt x="144" y="167"/>
                      <a:pt x="144" y="200"/>
                    </a:cubicBezTo>
                    <a:cubicBezTo>
                      <a:pt x="144" y="233"/>
                      <a:pt x="117" y="259"/>
                      <a:pt x="85" y="259"/>
                    </a:cubicBezTo>
                    <a:cubicBezTo>
                      <a:pt x="52" y="259"/>
                      <a:pt x="26" y="233"/>
                      <a:pt x="26" y="200"/>
                    </a:cubicBezTo>
                    <a:close/>
                    <a:moveTo>
                      <a:pt x="172" y="345"/>
                    </a:moveTo>
                    <a:cubicBezTo>
                      <a:pt x="172" y="298"/>
                      <a:pt x="133" y="259"/>
                      <a:pt x="86" y="259"/>
                    </a:cubicBezTo>
                    <a:cubicBezTo>
                      <a:pt x="38" y="259"/>
                      <a:pt x="0" y="298"/>
                      <a:pt x="0" y="345"/>
                    </a:cubicBezTo>
                    <a:moveTo>
                      <a:pt x="229" y="118"/>
                    </a:moveTo>
                    <a:cubicBezTo>
                      <a:pt x="261" y="118"/>
                      <a:pt x="288" y="92"/>
                      <a:pt x="288" y="59"/>
                    </a:cubicBezTo>
                    <a:cubicBezTo>
                      <a:pt x="288" y="26"/>
                      <a:pt x="261" y="0"/>
                      <a:pt x="229" y="0"/>
                    </a:cubicBezTo>
                    <a:cubicBezTo>
                      <a:pt x="196" y="0"/>
                      <a:pt x="170" y="26"/>
                      <a:pt x="170" y="59"/>
                    </a:cubicBezTo>
                    <a:cubicBezTo>
                      <a:pt x="170" y="92"/>
                      <a:pt x="196" y="118"/>
                      <a:pt x="229" y="118"/>
                    </a:cubicBezTo>
                    <a:close/>
                    <a:moveTo>
                      <a:pt x="316" y="204"/>
                    </a:moveTo>
                    <a:cubicBezTo>
                      <a:pt x="316" y="157"/>
                      <a:pt x="277" y="118"/>
                      <a:pt x="230" y="118"/>
                    </a:cubicBezTo>
                    <a:cubicBezTo>
                      <a:pt x="182" y="118"/>
                      <a:pt x="144" y="157"/>
                      <a:pt x="144" y="20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grpSp>
          <p:nvGrpSpPr>
            <p:cNvPr id="126" name="Group 125">
              <a:extLst>
                <a:ext uri="{FF2B5EF4-FFF2-40B4-BE49-F238E27FC236}">
                  <a16:creationId xmlns:a16="http://schemas.microsoft.com/office/drawing/2014/main" id="{7BFA47F8-591B-493B-B71C-FA854ECBB6F3}"/>
                </a:ext>
              </a:extLst>
            </p:cNvPr>
            <p:cNvGrpSpPr>
              <a:grpSpLocks noChangeAspect="1"/>
            </p:cNvGrpSpPr>
            <p:nvPr/>
          </p:nvGrpSpPr>
          <p:grpSpPr>
            <a:xfrm>
              <a:off x="9158590" y="3030386"/>
              <a:ext cx="457201" cy="457200"/>
              <a:chOff x="2929661" y="5897776"/>
              <a:chExt cx="548640" cy="548640"/>
            </a:xfrm>
          </p:grpSpPr>
          <p:sp useBgFill="1">
            <p:nvSpPr>
              <p:cNvPr id="127" name="Oval 126">
                <a:extLst>
                  <a:ext uri="{FF2B5EF4-FFF2-40B4-BE49-F238E27FC236}">
                    <a16:creationId xmlns:a16="http://schemas.microsoft.com/office/drawing/2014/main" id="{D56EA9CD-DD67-435B-B224-7C0E6E38E990}"/>
                  </a:ext>
                </a:extLst>
              </p:cNvPr>
              <p:cNvSpPr/>
              <p:nvPr/>
            </p:nvSpPr>
            <p:spPr bwMode="auto">
              <a:xfrm>
                <a:off x="2929661" y="5897776"/>
                <a:ext cx="548640" cy="54864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8" name="Family_EBDA" title="Icon of a family of people">
                <a:extLst>
                  <a:ext uri="{FF2B5EF4-FFF2-40B4-BE49-F238E27FC236}">
                    <a16:creationId xmlns:a16="http://schemas.microsoft.com/office/drawing/2014/main" id="{16F8FD3A-EF42-4FEE-8333-9979FB71BC89}"/>
                  </a:ext>
                </a:extLst>
              </p:cNvPr>
              <p:cNvSpPr>
                <a:spLocks noChangeAspect="1" noEditPoints="1"/>
              </p:cNvSpPr>
              <p:nvPr/>
            </p:nvSpPr>
            <p:spPr bwMode="auto">
              <a:xfrm>
                <a:off x="3031374" y="6002594"/>
                <a:ext cx="345214" cy="317694"/>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dirty="0"/>
              </a:p>
            </p:txBody>
          </p:sp>
        </p:grpSp>
        <p:sp>
          <p:nvSpPr>
            <p:cNvPr id="129" name="TextBox 128">
              <a:extLst>
                <a:ext uri="{FF2B5EF4-FFF2-40B4-BE49-F238E27FC236}">
                  <a16:creationId xmlns:a16="http://schemas.microsoft.com/office/drawing/2014/main" id="{17950A67-9ED9-4206-B1D1-C67AD9AEA82B}"/>
                </a:ext>
              </a:extLst>
            </p:cNvPr>
            <p:cNvSpPr txBox="1"/>
            <p:nvPr/>
          </p:nvSpPr>
          <p:spPr>
            <a:xfrm>
              <a:off x="10288786" y="3221293"/>
              <a:ext cx="1423343" cy="276999"/>
            </a:xfrm>
            <a:prstGeom prst="rect">
              <a:avLst/>
            </a:prstGeom>
            <a:noFill/>
          </p:spPr>
          <p:txBody>
            <a:bodyPr wrap="square" lIns="0" tIns="0" rIns="0" bIns="0" rtlCol="0" anchor="ctr">
              <a:spAutoFit/>
            </a:bodyPr>
            <a:lstStyle>
              <a:defPPr>
                <a:defRPr lang="en-US"/>
              </a:defPPr>
              <a:lvl1pPr algn="ctr" defTabSz="914102" fontAlgn="base">
                <a:lnSpc>
                  <a:spcPct val="90000"/>
                </a:lnSpc>
                <a:spcBef>
                  <a:spcPct val="0"/>
                </a:spcBef>
                <a:spcAft>
                  <a:spcPct val="0"/>
                </a:spcAft>
                <a:defRPr sz="2353" spc="29">
                  <a:gradFill>
                    <a:gsLst>
                      <a:gs pos="0">
                        <a:srgbClr val="353535"/>
                      </a:gs>
                      <a:gs pos="100000">
                        <a:srgbClr val="353535"/>
                      </a:gs>
                    </a:gsLst>
                    <a:lin ang="5400000" scaled="0"/>
                  </a:gradFill>
                  <a:latin typeface="Segoe UI Semilight"/>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2000" dirty="0">
                  <a:latin typeface="Segoe UI (Body)"/>
                  <a:cs typeface="Segoe UI Semilight" panose="020B0402040204020203" pitchFamily="34" charset="0"/>
                </a:rPr>
                <a:t>Employees</a:t>
              </a:r>
            </a:p>
          </p:txBody>
        </p:sp>
        <p:grpSp>
          <p:nvGrpSpPr>
            <p:cNvPr id="130" name="Group 129" descr="factory icon">
              <a:extLst>
                <a:ext uri="{FF2B5EF4-FFF2-40B4-BE49-F238E27FC236}">
                  <a16:creationId xmlns:a16="http://schemas.microsoft.com/office/drawing/2014/main" id="{044263E5-CAD7-49CD-A1EA-B374497A7375}"/>
                </a:ext>
              </a:extLst>
            </p:cNvPr>
            <p:cNvGrpSpPr>
              <a:grpSpLocks noChangeAspect="1"/>
            </p:cNvGrpSpPr>
            <p:nvPr/>
          </p:nvGrpSpPr>
          <p:grpSpPr>
            <a:xfrm>
              <a:off x="8062799" y="1255624"/>
              <a:ext cx="457200" cy="457200"/>
              <a:chOff x="3888602" y="4110297"/>
              <a:chExt cx="527686" cy="527686"/>
            </a:xfrm>
          </p:grpSpPr>
          <p:sp useBgFill="1">
            <p:nvSpPr>
              <p:cNvPr id="131" name="Oval 130">
                <a:extLst>
                  <a:ext uri="{FF2B5EF4-FFF2-40B4-BE49-F238E27FC236}">
                    <a16:creationId xmlns:a16="http://schemas.microsoft.com/office/drawing/2014/main" id="{8CB75821-5707-4341-87CC-73F92718F12F}"/>
                  </a:ext>
                </a:extLst>
              </p:cNvPr>
              <p:cNvSpPr/>
              <p:nvPr/>
            </p:nvSpPr>
            <p:spPr bwMode="auto">
              <a:xfrm rot="4401276">
                <a:off x="3888602" y="4110297"/>
                <a:ext cx="527686" cy="527686"/>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Freeform 41">
                <a:extLst>
                  <a:ext uri="{FF2B5EF4-FFF2-40B4-BE49-F238E27FC236}">
                    <a16:creationId xmlns:a16="http://schemas.microsoft.com/office/drawing/2014/main" id="{95366CBB-EDF1-4037-BBDF-CCBB5E345D1F}"/>
                  </a:ext>
                </a:extLst>
              </p:cNvPr>
              <p:cNvSpPr>
                <a:spLocks noEditPoints="1"/>
              </p:cNvSpPr>
              <p:nvPr/>
            </p:nvSpPr>
            <p:spPr bwMode="auto">
              <a:xfrm>
                <a:off x="3962698" y="4255548"/>
                <a:ext cx="379494" cy="237184"/>
              </a:xfrm>
              <a:custGeom>
                <a:avLst/>
                <a:gdLst>
                  <a:gd name="T0" fmla="*/ 208 w 208"/>
                  <a:gd name="T1" fmla="*/ 54 h 130"/>
                  <a:gd name="T2" fmla="*/ 208 w 208"/>
                  <a:gd name="T3" fmla="*/ 130 h 130"/>
                  <a:gd name="T4" fmla="*/ 0 w 208"/>
                  <a:gd name="T5" fmla="*/ 130 h 130"/>
                  <a:gd name="T6" fmla="*/ 0 w 208"/>
                  <a:gd name="T7" fmla="*/ 54 h 130"/>
                  <a:gd name="T8" fmla="*/ 40 w 208"/>
                  <a:gd name="T9" fmla="*/ 24 h 130"/>
                  <a:gd name="T10" fmla="*/ 40 w 208"/>
                  <a:gd name="T11" fmla="*/ 54 h 130"/>
                  <a:gd name="T12" fmla="*/ 85 w 208"/>
                  <a:gd name="T13" fmla="*/ 24 h 130"/>
                  <a:gd name="T14" fmla="*/ 85 w 208"/>
                  <a:gd name="T15" fmla="*/ 54 h 130"/>
                  <a:gd name="T16" fmla="*/ 208 w 208"/>
                  <a:gd name="T17" fmla="*/ 54 h 130"/>
                  <a:gd name="T18" fmla="*/ 163 w 208"/>
                  <a:gd name="T19" fmla="*/ 54 h 130"/>
                  <a:gd name="T20" fmla="*/ 153 w 208"/>
                  <a:gd name="T21" fmla="*/ 0 h 130"/>
                  <a:gd name="T22" fmla="*/ 144 w 208"/>
                  <a:gd name="T23" fmla="*/ 0 h 130"/>
                  <a:gd name="T24" fmla="*/ 136 w 208"/>
                  <a:gd name="T25" fmla="*/ 54 h 130"/>
                  <a:gd name="T26" fmla="*/ 200 w 208"/>
                  <a:gd name="T27" fmla="*/ 54 h 130"/>
                  <a:gd name="T28" fmla="*/ 189 w 208"/>
                  <a:gd name="T29" fmla="*/ 0 h 130"/>
                  <a:gd name="T30" fmla="*/ 180 w 208"/>
                  <a:gd name="T31" fmla="*/ 0 h 130"/>
                  <a:gd name="T32" fmla="*/ 171 w 208"/>
                  <a:gd name="T33" fmla="*/ 54 h 130"/>
                  <a:gd name="T34" fmla="*/ 30 w 208"/>
                  <a:gd name="T35" fmla="*/ 77 h 130"/>
                  <a:gd name="T36" fmla="*/ 19 w 208"/>
                  <a:gd name="T37" fmla="*/ 77 h 130"/>
                  <a:gd name="T38" fmla="*/ 19 w 208"/>
                  <a:gd name="T39" fmla="*/ 88 h 130"/>
                  <a:gd name="T40" fmla="*/ 30 w 208"/>
                  <a:gd name="T41" fmla="*/ 88 h 130"/>
                  <a:gd name="T42" fmla="*/ 30 w 208"/>
                  <a:gd name="T43" fmla="*/ 77 h 130"/>
                  <a:gd name="T44" fmla="*/ 69 w 208"/>
                  <a:gd name="T45" fmla="*/ 77 h 130"/>
                  <a:gd name="T46" fmla="*/ 59 w 208"/>
                  <a:gd name="T47" fmla="*/ 77 h 130"/>
                  <a:gd name="T48" fmla="*/ 59 w 208"/>
                  <a:gd name="T49" fmla="*/ 88 h 130"/>
                  <a:gd name="T50" fmla="*/ 69 w 208"/>
                  <a:gd name="T51" fmla="*/ 88 h 130"/>
                  <a:gd name="T52" fmla="*/ 69 w 208"/>
                  <a:gd name="T53" fmla="*/ 77 h 130"/>
                  <a:gd name="T54" fmla="*/ 109 w 208"/>
                  <a:gd name="T55" fmla="*/ 77 h 130"/>
                  <a:gd name="T56" fmla="*/ 99 w 208"/>
                  <a:gd name="T57" fmla="*/ 77 h 130"/>
                  <a:gd name="T58" fmla="*/ 99 w 208"/>
                  <a:gd name="T59" fmla="*/ 88 h 130"/>
                  <a:gd name="T60" fmla="*/ 109 w 208"/>
                  <a:gd name="T61" fmla="*/ 88 h 130"/>
                  <a:gd name="T62" fmla="*/ 109 w 208"/>
                  <a:gd name="T63" fmla="*/ 77 h 130"/>
                  <a:gd name="T64" fmla="*/ 149 w 208"/>
                  <a:gd name="T65" fmla="*/ 77 h 130"/>
                  <a:gd name="T66" fmla="*/ 139 w 208"/>
                  <a:gd name="T67" fmla="*/ 77 h 130"/>
                  <a:gd name="T68" fmla="*/ 139 w 208"/>
                  <a:gd name="T69" fmla="*/ 88 h 130"/>
                  <a:gd name="T70" fmla="*/ 149 w 208"/>
                  <a:gd name="T71" fmla="*/ 88 h 130"/>
                  <a:gd name="T72" fmla="*/ 149 w 208"/>
                  <a:gd name="T73" fmla="*/ 77 h 130"/>
                  <a:gd name="T74" fmla="*/ 189 w 208"/>
                  <a:gd name="T75" fmla="*/ 77 h 130"/>
                  <a:gd name="T76" fmla="*/ 179 w 208"/>
                  <a:gd name="T77" fmla="*/ 77 h 130"/>
                  <a:gd name="T78" fmla="*/ 179 w 208"/>
                  <a:gd name="T79" fmla="*/ 88 h 130"/>
                  <a:gd name="T80" fmla="*/ 189 w 208"/>
                  <a:gd name="T81" fmla="*/ 88 h 130"/>
                  <a:gd name="T82" fmla="*/ 189 w 208"/>
                  <a:gd name="T83"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130">
                    <a:moveTo>
                      <a:pt x="208" y="54"/>
                    </a:moveTo>
                    <a:lnTo>
                      <a:pt x="208" y="130"/>
                    </a:lnTo>
                    <a:lnTo>
                      <a:pt x="0" y="130"/>
                    </a:lnTo>
                    <a:lnTo>
                      <a:pt x="0" y="54"/>
                    </a:lnTo>
                    <a:lnTo>
                      <a:pt x="40" y="24"/>
                    </a:lnTo>
                    <a:lnTo>
                      <a:pt x="40" y="54"/>
                    </a:lnTo>
                    <a:lnTo>
                      <a:pt x="85" y="24"/>
                    </a:lnTo>
                    <a:lnTo>
                      <a:pt x="85" y="54"/>
                    </a:lnTo>
                    <a:lnTo>
                      <a:pt x="208" y="54"/>
                    </a:lnTo>
                    <a:moveTo>
                      <a:pt x="163" y="54"/>
                    </a:moveTo>
                    <a:lnTo>
                      <a:pt x="153" y="0"/>
                    </a:lnTo>
                    <a:lnTo>
                      <a:pt x="144" y="0"/>
                    </a:lnTo>
                    <a:lnTo>
                      <a:pt x="136" y="54"/>
                    </a:lnTo>
                    <a:moveTo>
                      <a:pt x="200" y="54"/>
                    </a:moveTo>
                    <a:lnTo>
                      <a:pt x="189" y="0"/>
                    </a:lnTo>
                    <a:lnTo>
                      <a:pt x="180" y="0"/>
                    </a:lnTo>
                    <a:lnTo>
                      <a:pt x="171" y="54"/>
                    </a:lnTo>
                    <a:moveTo>
                      <a:pt x="30" y="77"/>
                    </a:moveTo>
                    <a:lnTo>
                      <a:pt x="19" y="77"/>
                    </a:lnTo>
                    <a:lnTo>
                      <a:pt x="19" y="88"/>
                    </a:lnTo>
                    <a:lnTo>
                      <a:pt x="30" y="88"/>
                    </a:lnTo>
                    <a:lnTo>
                      <a:pt x="30" y="77"/>
                    </a:lnTo>
                    <a:moveTo>
                      <a:pt x="69" y="77"/>
                    </a:moveTo>
                    <a:lnTo>
                      <a:pt x="59" y="77"/>
                    </a:lnTo>
                    <a:lnTo>
                      <a:pt x="59" y="88"/>
                    </a:lnTo>
                    <a:lnTo>
                      <a:pt x="69" y="88"/>
                    </a:lnTo>
                    <a:lnTo>
                      <a:pt x="69" y="77"/>
                    </a:lnTo>
                    <a:moveTo>
                      <a:pt x="109" y="77"/>
                    </a:moveTo>
                    <a:lnTo>
                      <a:pt x="99" y="77"/>
                    </a:lnTo>
                    <a:lnTo>
                      <a:pt x="99" y="88"/>
                    </a:lnTo>
                    <a:lnTo>
                      <a:pt x="109" y="88"/>
                    </a:lnTo>
                    <a:lnTo>
                      <a:pt x="109" y="77"/>
                    </a:lnTo>
                    <a:moveTo>
                      <a:pt x="149" y="77"/>
                    </a:moveTo>
                    <a:lnTo>
                      <a:pt x="139" y="77"/>
                    </a:lnTo>
                    <a:lnTo>
                      <a:pt x="139" y="88"/>
                    </a:lnTo>
                    <a:lnTo>
                      <a:pt x="149" y="88"/>
                    </a:lnTo>
                    <a:lnTo>
                      <a:pt x="149" y="77"/>
                    </a:lnTo>
                    <a:moveTo>
                      <a:pt x="189" y="77"/>
                    </a:moveTo>
                    <a:lnTo>
                      <a:pt x="179" y="77"/>
                    </a:lnTo>
                    <a:lnTo>
                      <a:pt x="179" y="88"/>
                    </a:lnTo>
                    <a:lnTo>
                      <a:pt x="189" y="88"/>
                    </a:lnTo>
                    <a:lnTo>
                      <a:pt x="189" y="77"/>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defTabSz="896354">
                  <a:defRPr/>
                </a:pPr>
                <a:endParaRPr lang="en-US" sz="865" dirty="0">
                  <a:gradFill>
                    <a:gsLst>
                      <a:gs pos="0">
                        <a:srgbClr val="505050"/>
                      </a:gs>
                      <a:gs pos="100000">
                        <a:srgbClr val="505050"/>
                      </a:gs>
                    </a:gsLst>
                    <a:lin ang="5400000" scaled="1"/>
                  </a:gradFill>
                  <a:latin typeface="Segoe UI Semilight"/>
                </a:endParaRPr>
              </a:p>
            </p:txBody>
          </p:sp>
        </p:grpSp>
        <p:grpSp>
          <p:nvGrpSpPr>
            <p:cNvPr id="133" name="Group 132">
              <a:extLst>
                <a:ext uri="{FF2B5EF4-FFF2-40B4-BE49-F238E27FC236}">
                  <a16:creationId xmlns:a16="http://schemas.microsoft.com/office/drawing/2014/main" id="{9E2E4DBD-2647-4CF1-9730-8D644224D7A7}"/>
                </a:ext>
              </a:extLst>
            </p:cNvPr>
            <p:cNvGrpSpPr>
              <a:grpSpLocks noChangeAspect="1"/>
            </p:cNvGrpSpPr>
            <p:nvPr/>
          </p:nvGrpSpPr>
          <p:grpSpPr>
            <a:xfrm>
              <a:off x="2930066" y="5072528"/>
              <a:ext cx="457200" cy="457200"/>
              <a:chOff x="2930066" y="5072528"/>
              <a:chExt cx="562530" cy="562530"/>
            </a:xfrm>
          </p:grpSpPr>
          <p:sp useBgFill="1">
            <p:nvSpPr>
              <p:cNvPr id="134" name="Oval 133">
                <a:extLst>
                  <a:ext uri="{FF2B5EF4-FFF2-40B4-BE49-F238E27FC236}">
                    <a16:creationId xmlns:a16="http://schemas.microsoft.com/office/drawing/2014/main" id="{00984C7F-3D39-484F-BB21-4B23A6B65820}"/>
                  </a:ext>
                </a:extLst>
              </p:cNvPr>
              <p:cNvSpPr/>
              <p:nvPr/>
            </p:nvSpPr>
            <p:spPr bwMode="auto">
              <a:xfrm rot="21043547">
                <a:off x="2930066" y="5072528"/>
                <a:ext cx="562530" cy="56253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35" name="Database_EFC7" title="Icon of a cylinder">
                <a:extLst>
                  <a:ext uri="{FF2B5EF4-FFF2-40B4-BE49-F238E27FC236}">
                    <a16:creationId xmlns:a16="http://schemas.microsoft.com/office/drawing/2014/main" id="{3E69E77F-2BF8-4B75-BA36-EE6D5950055C}"/>
                  </a:ext>
                </a:extLst>
              </p:cNvPr>
              <p:cNvSpPr>
                <a:spLocks noChangeAspect="1" noEditPoints="1"/>
              </p:cNvSpPr>
              <p:nvPr/>
            </p:nvSpPr>
            <p:spPr bwMode="auto">
              <a:xfrm>
                <a:off x="3070637" y="5170913"/>
                <a:ext cx="281388" cy="3657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CF4B0A7B-5E14-47DF-8FB0-E7DBD92395CD}"/>
                </a:ext>
              </a:extLst>
            </p:cNvPr>
            <p:cNvGrpSpPr>
              <a:grpSpLocks noChangeAspect="1"/>
            </p:cNvGrpSpPr>
            <p:nvPr/>
          </p:nvGrpSpPr>
          <p:grpSpPr>
            <a:xfrm>
              <a:off x="8333068" y="5899523"/>
              <a:ext cx="498435" cy="365760"/>
              <a:chOff x="7016656" y="6251061"/>
              <a:chExt cx="498435" cy="365760"/>
            </a:xfrm>
          </p:grpSpPr>
          <p:sp>
            <p:nvSpPr>
              <p:cNvPr id="137" name="Rectangle 136">
                <a:extLst>
                  <a:ext uri="{FF2B5EF4-FFF2-40B4-BE49-F238E27FC236}">
                    <a16:creationId xmlns:a16="http://schemas.microsoft.com/office/drawing/2014/main" id="{C4AC4AF0-3C9D-481B-AD48-0AF96A48AFA4}"/>
                  </a:ext>
                </a:extLst>
              </p:cNvPr>
              <p:cNvSpPr/>
              <p:nvPr/>
            </p:nvSpPr>
            <p:spPr bwMode="auto">
              <a:xfrm>
                <a:off x="7086600" y="6343650"/>
                <a:ext cx="142875" cy="204788"/>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38" name="UniversalApp_E8CC" title="Icon of a cellphone in front of a tablet">
                <a:extLst>
                  <a:ext uri="{FF2B5EF4-FFF2-40B4-BE49-F238E27FC236}">
                    <a16:creationId xmlns:a16="http://schemas.microsoft.com/office/drawing/2014/main" id="{661D99C1-9CF0-4384-AD3A-D00531B3981E}"/>
                  </a:ext>
                </a:extLst>
              </p:cNvPr>
              <p:cNvSpPr>
                <a:spLocks noChangeAspect="1" noEditPoints="1"/>
              </p:cNvSpPr>
              <p:nvPr/>
            </p:nvSpPr>
            <p:spPr bwMode="auto">
              <a:xfrm>
                <a:off x="7016656" y="6251061"/>
                <a:ext cx="498435" cy="365760"/>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solidFill>
                <a:schemeClr val="bg1"/>
              </a:solidFill>
              <a:ln w="1587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nvGrpSpPr>
            <p:cNvPr id="139" name="Group 138">
              <a:extLst>
                <a:ext uri="{FF2B5EF4-FFF2-40B4-BE49-F238E27FC236}">
                  <a16:creationId xmlns:a16="http://schemas.microsoft.com/office/drawing/2014/main" id="{A501D2BB-DC46-48C1-BCAE-942C84DAD0C7}"/>
                </a:ext>
              </a:extLst>
            </p:cNvPr>
            <p:cNvGrpSpPr/>
            <p:nvPr/>
          </p:nvGrpSpPr>
          <p:grpSpPr>
            <a:xfrm>
              <a:off x="8942459" y="1304542"/>
              <a:ext cx="838656" cy="838656"/>
              <a:chOff x="8150339" y="1402293"/>
              <a:chExt cx="708222" cy="708222"/>
            </a:xfrm>
          </p:grpSpPr>
          <p:sp useBgFill="1">
            <p:nvSpPr>
              <p:cNvPr id="140" name="Oval 139">
                <a:extLst>
                  <a:ext uri="{FF2B5EF4-FFF2-40B4-BE49-F238E27FC236}">
                    <a16:creationId xmlns:a16="http://schemas.microsoft.com/office/drawing/2014/main" id="{F1C49FAE-6DB3-4858-B12A-9665DE34B2D3}"/>
                  </a:ext>
                </a:extLst>
              </p:cNvPr>
              <p:cNvSpPr/>
              <p:nvPr/>
            </p:nvSpPr>
            <p:spPr bwMode="auto">
              <a:xfrm rot="5790326">
                <a:off x="8150339" y="1402293"/>
                <a:ext cx="708222" cy="708222"/>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kern="0" dirty="0">
                  <a:gradFill>
                    <a:gsLst>
                      <a:gs pos="0">
                        <a:srgbClr val="FFFFFF"/>
                      </a:gs>
                      <a:gs pos="100000">
                        <a:srgbClr val="FFFFFF"/>
                      </a:gs>
                    </a:gsLst>
                    <a:lin ang="5400000" scaled="0"/>
                  </a:gradFill>
                  <a:ea typeface="Segoe UI" pitchFamily="34" charset="0"/>
                  <a:cs typeface="Segoe UI" pitchFamily="34" charset="0"/>
                </a:endParaRPr>
              </a:p>
            </p:txBody>
          </p:sp>
          <p:sp>
            <p:nvSpPr>
              <p:cNvPr id="141" name="Modern_workplace" title="Icon of three people connected by a dotted line">
                <a:extLst>
                  <a:ext uri="{FF2B5EF4-FFF2-40B4-BE49-F238E27FC236}">
                    <a16:creationId xmlns:a16="http://schemas.microsoft.com/office/drawing/2014/main" id="{412A420B-2C7F-4741-9B8B-59E80D8F139F}"/>
                  </a:ext>
                </a:extLst>
              </p:cNvPr>
              <p:cNvSpPr>
                <a:spLocks noChangeAspect="1" noEditPoints="1"/>
              </p:cNvSpPr>
              <p:nvPr/>
            </p:nvSpPr>
            <p:spPr bwMode="auto">
              <a:xfrm>
                <a:off x="8256761" y="1478337"/>
                <a:ext cx="495378" cy="480081"/>
              </a:xfrm>
              <a:custGeom>
                <a:avLst/>
                <a:gdLst>
                  <a:gd name="T0" fmla="*/ 210 w 584"/>
                  <a:gd name="T1" fmla="*/ 515 h 564"/>
                  <a:gd name="T2" fmla="*/ 226 w 584"/>
                  <a:gd name="T3" fmla="*/ 515 h 564"/>
                  <a:gd name="T4" fmla="*/ 239 w 584"/>
                  <a:gd name="T5" fmla="*/ 515 h 564"/>
                  <a:gd name="T6" fmla="*/ 255 w 584"/>
                  <a:gd name="T7" fmla="*/ 515 h 564"/>
                  <a:gd name="T8" fmla="*/ 269 w 584"/>
                  <a:gd name="T9" fmla="*/ 515 h 564"/>
                  <a:gd name="T10" fmla="*/ 285 w 584"/>
                  <a:gd name="T11" fmla="*/ 515 h 564"/>
                  <a:gd name="T12" fmla="*/ 298 w 584"/>
                  <a:gd name="T13" fmla="*/ 515 h 564"/>
                  <a:gd name="T14" fmla="*/ 314 w 584"/>
                  <a:gd name="T15" fmla="*/ 515 h 564"/>
                  <a:gd name="T16" fmla="*/ 328 w 584"/>
                  <a:gd name="T17" fmla="*/ 515 h 564"/>
                  <a:gd name="T18" fmla="*/ 344 w 584"/>
                  <a:gd name="T19" fmla="*/ 515 h 564"/>
                  <a:gd name="T20" fmla="*/ 357 w 584"/>
                  <a:gd name="T21" fmla="*/ 515 h 564"/>
                  <a:gd name="T22" fmla="*/ 373 w 584"/>
                  <a:gd name="T23" fmla="*/ 515 h 564"/>
                  <a:gd name="T24" fmla="*/ 366 w 584"/>
                  <a:gd name="T25" fmla="*/ 247 h 564"/>
                  <a:gd name="T26" fmla="*/ 358 w 584"/>
                  <a:gd name="T27" fmla="*/ 233 h 564"/>
                  <a:gd name="T28" fmla="*/ 372 w 584"/>
                  <a:gd name="T29" fmla="*/ 259 h 564"/>
                  <a:gd name="T30" fmla="*/ 380 w 584"/>
                  <a:gd name="T31" fmla="*/ 273 h 564"/>
                  <a:gd name="T32" fmla="*/ 386 w 584"/>
                  <a:gd name="T33" fmla="*/ 285 h 564"/>
                  <a:gd name="T34" fmla="*/ 393 w 584"/>
                  <a:gd name="T35" fmla="*/ 299 h 564"/>
                  <a:gd name="T36" fmla="*/ 400 w 584"/>
                  <a:gd name="T37" fmla="*/ 311 h 564"/>
                  <a:gd name="T38" fmla="*/ 407 w 584"/>
                  <a:gd name="T39" fmla="*/ 325 h 564"/>
                  <a:gd name="T40" fmla="*/ 414 w 584"/>
                  <a:gd name="T41" fmla="*/ 337 h 564"/>
                  <a:gd name="T42" fmla="*/ 421 w 584"/>
                  <a:gd name="T43" fmla="*/ 351 h 564"/>
                  <a:gd name="T44" fmla="*/ 226 w 584"/>
                  <a:gd name="T45" fmla="*/ 233 h 564"/>
                  <a:gd name="T46" fmla="*/ 218 w 584"/>
                  <a:gd name="T47" fmla="*/ 247 h 564"/>
                  <a:gd name="T48" fmla="*/ 212 w 584"/>
                  <a:gd name="T49" fmla="*/ 259 h 564"/>
                  <a:gd name="T50" fmla="*/ 204 w 584"/>
                  <a:gd name="T51" fmla="*/ 273 h 564"/>
                  <a:gd name="T52" fmla="*/ 198 w 584"/>
                  <a:gd name="T53" fmla="*/ 285 h 564"/>
                  <a:gd name="T54" fmla="*/ 191 w 584"/>
                  <a:gd name="T55" fmla="*/ 299 h 564"/>
                  <a:gd name="T56" fmla="*/ 184 w 584"/>
                  <a:gd name="T57" fmla="*/ 311 h 564"/>
                  <a:gd name="T58" fmla="*/ 177 w 584"/>
                  <a:gd name="T59" fmla="*/ 325 h 564"/>
                  <a:gd name="T60" fmla="*/ 170 w 584"/>
                  <a:gd name="T61" fmla="*/ 337 h 564"/>
                  <a:gd name="T62" fmla="*/ 163 w 584"/>
                  <a:gd name="T63" fmla="*/ 351 h 564"/>
                  <a:gd name="T64" fmla="*/ 239 w 584"/>
                  <a:gd name="T65" fmla="*/ 53 h 564"/>
                  <a:gd name="T66" fmla="*/ 293 w 584"/>
                  <a:gd name="T67" fmla="*/ 105 h 564"/>
                  <a:gd name="T68" fmla="*/ 347 w 584"/>
                  <a:gd name="T69" fmla="*/ 53 h 564"/>
                  <a:gd name="T70" fmla="*/ 293 w 584"/>
                  <a:gd name="T71" fmla="*/ 0 h 564"/>
                  <a:gd name="T72" fmla="*/ 239 w 584"/>
                  <a:gd name="T73" fmla="*/ 53 h 564"/>
                  <a:gd name="T74" fmla="*/ 205 w 584"/>
                  <a:gd name="T75" fmla="*/ 190 h 564"/>
                  <a:gd name="T76" fmla="*/ 292 w 584"/>
                  <a:gd name="T77" fmla="*/ 105 h 564"/>
                  <a:gd name="T78" fmla="*/ 379 w 584"/>
                  <a:gd name="T79" fmla="*/ 190 h 564"/>
                  <a:gd name="T80" fmla="*/ 444 w 584"/>
                  <a:gd name="T81" fmla="*/ 427 h 564"/>
                  <a:gd name="T82" fmla="*/ 498 w 584"/>
                  <a:gd name="T83" fmla="*/ 479 h 564"/>
                  <a:gd name="T84" fmla="*/ 553 w 584"/>
                  <a:gd name="T85" fmla="*/ 427 h 564"/>
                  <a:gd name="T86" fmla="*/ 498 w 584"/>
                  <a:gd name="T87" fmla="*/ 374 h 564"/>
                  <a:gd name="T88" fmla="*/ 444 w 584"/>
                  <a:gd name="T89" fmla="*/ 427 h 564"/>
                  <a:gd name="T90" fmla="*/ 411 w 584"/>
                  <a:gd name="T91" fmla="*/ 564 h 564"/>
                  <a:gd name="T92" fmla="*/ 498 w 584"/>
                  <a:gd name="T93" fmla="*/ 479 h 564"/>
                  <a:gd name="T94" fmla="*/ 584 w 584"/>
                  <a:gd name="T95" fmla="*/ 564 h 564"/>
                  <a:gd name="T96" fmla="*/ 34 w 584"/>
                  <a:gd name="T97" fmla="*/ 427 h 564"/>
                  <a:gd name="T98" fmla="*/ 87 w 584"/>
                  <a:gd name="T99" fmla="*/ 479 h 564"/>
                  <a:gd name="T100" fmla="*/ 142 w 584"/>
                  <a:gd name="T101" fmla="*/ 427 h 564"/>
                  <a:gd name="T102" fmla="*/ 87 w 584"/>
                  <a:gd name="T103" fmla="*/ 374 h 564"/>
                  <a:gd name="T104" fmla="*/ 34 w 584"/>
                  <a:gd name="T105" fmla="*/ 427 h 564"/>
                  <a:gd name="T106" fmla="*/ 0 w 584"/>
                  <a:gd name="T107" fmla="*/ 564 h 564"/>
                  <a:gd name="T108" fmla="*/ 87 w 584"/>
                  <a:gd name="T109" fmla="*/ 479 h 564"/>
                  <a:gd name="T110" fmla="*/ 173 w 584"/>
                  <a:gd name="T111" fmla="*/ 56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84" h="564">
                    <a:moveTo>
                      <a:pt x="210" y="515"/>
                    </a:moveTo>
                    <a:cubicBezTo>
                      <a:pt x="226" y="515"/>
                      <a:pt x="226" y="515"/>
                      <a:pt x="226" y="515"/>
                    </a:cubicBezTo>
                    <a:moveTo>
                      <a:pt x="239" y="515"/>
                    </a:moveTo>
                    <a:cubicBezTo>
                      <a:pt x="255" y="515"/>
                      <a:pt x="255" y="515"/>
                      <a:pt x="255" y="515"/>
                    </a:cubicBezTo>
                    <a:moveTo>
                      <a:pt x="269" y="515"/>
                    </a:moveTo>
                    <a:cubicBezTo>
                      <a:pt x="285" y="515"/>
                      <a:pt x="285" y="515"/>
                      <a:pt x="285" y="515"/>
                    </a:cubicBezTo>
                    <a:moveTo>
                      <a:pt x="298" y="515"/>
                    </a:moveTo>
                    <a:cubicBezTo>
                      <a:pt x="314" y="515"/>
                      <a:pt x="314" y="515"/>
                      <a:pt x="314" y="515"/>
                    </a:cubicBezTo>
                    <a:moveTo>
                      <a:pt x="328" y="515"/>
                    </a:moveTo>
                    <a:cubicBezTo>
                      <a:pt x="344" y="515"/>
                      <a:pt x="344" y="515"/>
                      <a:pt x="344" y="515"/>
                    </a:cubicBezTo>
                    <a:moveTo>
                      <a:pt x="357" y="515"/>
                    </a:moveTo>
                    <a:cubicBezTo>
                      <a:pt x="373" y="515"/>
                      <a:pt x="373" y="515"/>
                      <a:pt x="373" y="515"/>
                    </a:cubicBezTo>
                    <a:moveTo>
                      <a:pt x="366" y="247"/>
                    </a:moveTo>
                    <a:cubicBezTo>
                      <a:pt x="358" y="233"/>
                      <a:pt x="358" y="233"/>
                      <a:pt x="358" y="233"/>
                    </a:cubicBezTo>
                    <a:moveTo>
                      <a:pt x="372" y="259"/>
                    </a:moveTo>
                    <a:cubicBezTo>
                      <a:pt x="380" y="273"/>
                      <a:pt x="380" y="273"/>
                      <a:pt x="380" y="273"/>
                    </a:cubicBezTo>
                    <a:moveTo>
                      <a:pt x="386" y="285"/>
                    </a:moveTo>
                    <a:cubicBezTo>
                      <a:pt x="393" y="299"/>
                      <a:pt x="393" y="299"/>
                      <a:pt x="393" y="299"/>
                    </a:cubicBezTo>
                    <a:moveTo>
                      <a:pt x="400" y="311"/>
                    </a:moveTo>
                    <a:cubicBezTo>
                      <a:pt x="407" y="325"/>
                      <a:pt x="407" y="325"/>
                      <a:pt x="407" y="325"/>
                    </a:cubicBezTo>
                    <a:moveTo>
                      <a:pt x="414" y="337"/>
                    </a:moveTo>
                    <a:cubicBezTo>
                      <a:pt x="421" y="351"/>
                      <a:pt x="421" y="351"/>
                      <a:pt x="421" y="351"/>
                    </a:cubicBezTo>
                    <a:moveTo>
                      <a:pt x="226" y="233"/>
                    </a:moveTo>
                    <a:cubicBezTo>
                      <a:pt x="218" y="247"/>
                      <a:pt x="218" y="247"/>
                      <a:pt x="218" y="247"/>
                    </a:cubicBezTo>
                    <a:moveTo>
                      <a:pt x="212" y="259"/>
                    </a:moveTo>
                    <a:cubicBezTo>
                      <a:pt x="204" y="273"/>
                      <a:pt x="204" y="273"/>
                      <a:pt x="204" y="273"/>
                    </a:cubicBezTo>
                    <a:moveTo>
                      <a:pt x="198" y="285"/>
                    </a:moveTo>
                    <a:cubicBezTo>
                      <a:pt x="191" y="299"/>
                      <a:pt x="191" y="299"/>
                      <a:pt x="191" y="299"/>
                    </a:cubicBezTo>
                    <a:moveTo>
                      <a:pt x="184" y="311"/>
                    </a:moveTo>
                    <a:cubicBezTo>
                      <a:pt x="177" y="325"/>
                      <a:pt x="177" y="325"/>
                      <a:pt x="177" y="325"/>
                    </a:cubicBezTo>
                    <a:moveTo>
                      <a:pt x="170" y="337"/>
                    </a:moveTo>
                    <a:cubicBezTo>
                      <a:pt x="163" y="351"/>
                      <a:pt x="163" y="351"/>
                      <a:pt x="163" y="351"/>
                    </a:cubicBezTo>
                    <a:moveTo>
                      <a:pt x="239" y="53"/>
                    </a:moveTo>
                    <a:cubicBezTo>
                      <a:pt x="239" y="82"/>
                      <a:pt x="263" y="105"/>
                      <a:pt x="293" y="105"/>
                    </a:cubicBezTo>
                    <a:cubicBezTo>
                      <a:pt x="322" y="105"/>
                      <a:pt x="347" y="82"/>
                      <a:pt x="347" y="53"/>
                    </a:cubicBezTo>
                    <a:cubicBezTo>
                      <a:pt x="347" y="24"/>
                      <a:pt x="322" y="0"/>
                      <a:pt x="293" y="0"/>
                    </a:cubicBezTo>
                    <a:cubicBezTo>
                      <a:pt x="263" y="0"/>
                      <a:pt x="239" y="24"/>
                      <a:pt x="239" y="53"/>
                    </a:cubicBezTo>
                    <a:close/>
                    <a:moveTo>
                      <a:pt x="205" y="190"/>
                    </a:moveTo>
                    <a:cubicBezTo>
                      <a:pt x="205" y="143"/>
                      <a:pt x="244" y="105"/>
                      <a:pt x="292" y="105"/>
                    </a:cubicBezTo>
                    <a:cubicBezTo>
                      <a:pt x="340" y="105"/>
                      <a:pt x="379" y="143"/>
                      <a:pt x="379" y="190"/>
                    </a:cubicBezTo>
                    <a:moveTo>
                      <a:pt x="444" y="427"/>
                    </a:moveTo>
                    <a:cubicBezTo>
                      <a:pt x="444" y="456"/>
                      <a:pt x="469" y="479"/>
                      <a:pt x="498" y="479"/>
                    </a:cubicBezTo>
                    <a:cubicBezTo>
                      <a:pt x="528" y="479"/>
                      <a:pt x="553" y="456"/>
                      <a:pt x="553" y="427"/>
                    </a:cubicBezTo>
                    <a:cubicBezTo>
                      <a:pt x="553" y="398"/>
                      <a:pt x="528" y="374"/>
                      <a:pt x="498" y="374"/>
                    </a:cubicBezTo>
                    <a:cubicBezTo>
                      <a:pt x="469" y="374"/>
                      <a:pt x="444" y="398"/>
                      <a:pt x="444" y="427"/>
                    </a:cubicBezTo>
                    <a:close/>
                    <a:moveTo>
                      <a:pt x="411" y="564"/>
                    </a:moveTo>
                    <a:cubicBezTo>
                      <a:pt x="411" y="517"/>
                      <a:pt x="449" y="479"/>
                      <a:pt x="498" y="479"/>
                    </a:cubicBezTo>
                    <a:cubicBezTo>
                      <a:pt x="546" y="479"/>
                      <a:pt x="584" y="517"/>
                      <a:pt x="584" y="564"/>
                    </a:cubicBezTo>
                    <a:moveTo>
                      <a:pt x="34" y="427"/>
                    </a:moveTo>
                    <a:cubicBezTo>
                      <a:pt x="34" y="456"/>
                      <a:pt x="58" y="479"/>
                      <a:pt x="87" y="479"/>
                    </a:cubicBezTo>
                    <a:cubicBezTo>
                      <a:pt x="117" y="479"/>
                      <a:pt x="142" y="456"/>
                      <a:pt x="142" y="427"/>
                    </a:cubicBezTo>
                    <a:cubicBezTo>
                      <a:pt x="142" y="398"/>
                      <a:pt x="117" y="374"/>
                      <a:pt x="87" y="374"/>
                    </a:cubicBezTo>
                    <a:cubicBezTo>
                      <a:pt x="58" y="374"/>
                      <a:pt x="34" y="398"/>
                      <a:pt x="34" y="427"/>
                    </a:cubicBezTo>
                    <a:close/>
                    <a:moveTo>
                      <a:pt x="0" y="564"/>
                    </a:moveTo>
                    <a:cubicBezTo>
                      <a:pt x="0" y="517"/>
                      <a:pt x="38" y="479"/>
                      <a:pt x="87" y="479"/>
                    </a:cubicBezTo>
                    <a:cubicBezTo>
                      <a:pt x="135" y="479"/>
                      <a:pt x="173" y="517"/>
                      <a:pt x="173" y="564"/>
                    </a:cubicBezTo>
                  </a:path>
                </a:pathLst>
              </a:custGeom>
              <a:solidFill>
                <a:schemeClr val="bg1"/>
              </a:solidFill>
              <a:ln w="15875"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cxnSp>
          <p:nvCxnSpPr>
            <p:cNvPr id="142" name="Straight Connector 141">
              <a:extLst>
                <a:ext uri="{FF2B5EF4-FFF2-40B4-BE49-F238E27FC236}">
                  <a16:creationId xmlns:a16="http://schemas.microsoft.com/office/drawing/2014/main" id="{57B6A5AA-387A-4F23-AE05-290207E51152}"/>
                </a:ext>
              </a:extLst>
            </p:cNvPr>
            <p:cNvCxnSpPr>
              <a:cxnSpLocks/>
              <a:stCxn id="121" idx="1"/>
              <a:endCxn id="124" idx="5"/>
            </p:cNvCxnSpPr>
            <p:nvPr/>
          </p:nvCxnSpPr>
          <p:spPr>
            <a:xfrm flipH="1" flipV="1">
              <a:off x="8564151" y="3380629"/>
              <a:ext cx="373178" cy="29569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657D583-0EA8-47B0-A636-24EDAFDA70A6}"/>
                </a:ext>
              </a:extLst>
            </p:cNvPr>
            <p:cNvCxnSpPr>
              <a:cxnSpLocks/>
              <a:stCxn id="124" idx="6"/>
              <a:endCxn id="127" idx="2"/>
            </p:cNvCxnSpPr>
            <p:nvPr/>
          </p:nvCxnSpPr>
          <p:spPr>
            <a:xfrm>
              <a:off x="8631106" y="3218984"/>
              <a:ext cx="527484" cy="4000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2471995-543E-475C-B581-61CDAE085A7D}"/>
                </a:ext>
              </a:extLst>
            </p:cNvPr>
            <p:cNvCxnSpPr>
              <a:cxnSpLocks/>
              <a:stCxn id="97" idx="1"/>
              <a:endCxn id="131" idx="7"/>
            </p:cNvCxnSpPr>
            <p:nvPr/>
          </p:nvCxnSpPr>
          <p:spPr>
            <a:xfrm flipH="1" flipV="1">
              <a:off x="8492573" y="1592793"/>
              <a:ext cx="182050" cy="5414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0724473-E2A9-4F24-8007-F8219BC16DFE}"/>
                </a:ext>
              </a:extLst>
            </p:cNvPr>
            <p:cNvCxnSpPr>
              <a:cxnSpLocks/>
              <a:stCxn id="193" idx="6"/>
              <a:endCxn id="131" idx="4"/>
            </p:cNvCxnSpPr>
            <p:nvPr/>
          </p:nvCxnSpPr>
          <p:spPr>
            <a:xfrm>
              <a:off x="7606449" y="1504809"/>
              <a:ext cx="465929" cy="448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76F28F9-039C-405A-B963-8040AB4839F9}"/>
                </a:ext>
              </a:extLst>
            </p:cNvPr>
            <p:cNvCxnSpPr>
              <a:cxnSpLocks/>
              <a:stCxn id="97" idx="3"/>
            </p:cNvCxnSpPr>
            <p:nvPr/>
          </p:nvCxnSpPr>
          <p:spPr>
            <a:xfrm flipH="1">
              <a:off x="6179511" y="2481180"/>
              <a:ext cx="2444378" cy="9493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9FD3899-BF6D-4E20-A185-C66FE97DE31A}"/>
                </a:ext>
              </a:extLst>
            </p:cNvPr>
            <p:cNvCxnSpPr>
              <a:cxnSpLocks/>
              <a:stCxn id="100" idx="4"/>
            </p:cNvCxnSpPr>
            <p:nvPr/>
          </p:nvCxnSpPr>
          <p:spPr>
            <a:xfrm flipH="1">
              <a:off x="6166164" y="2190345"/>
              <a:ext cx="1257040" cy="12049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F298033-90D4-44DB-9A6C-76B169059BD2}"/>
                </a:ext>
              </a:extLst>
            </p:cNvPr>
            <p:cNvCxnSpPr>
              <a:cxnSpLocks/>
              <a:stCxn id="118" idx="5"/>
            </p:cNvCxnSpPr>
            <p:nvPr/>
          </p:nvCxnSpPr>
          <p:spPr>
            <a:xfrm flipH="1">
              <a:off x="6128138" y="2009331"/>
              <a:ext cx="635761" cy="132029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681FA4-6811-4FF3-952B-540048D4B263}"/>
                </a:ext>
              </a:extLst>
            </p:cNvPr>
            <p:cNvCxnSpPr>
              <a:cxnSpLocks/>
              <a:stCxn id="109" idx="5"/>
            </p:cNvCxnSpPr>
            <p:nvPr/>
          </p:nvCxnSpPr>
          <p:spPr>
            <a:xfrm>
              <a:off x="4742840" y="1794873"/>
              <a:ext cx="1333521" cy="15798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A3CA29F-0A37-4ABD-8D40-C26ADBAA94FB}"/>
                </a:ext>
              </a:extLst>
            </p:cNvPr>
            <p:cNvCxnSpPr>
              <a:cxnSpLocks/>
              <a:stCxn id="94" idx="6"/>
            </p:cNvCxnSpPr>
            <p:nvPr/>
          </p:nvCxnSpPr>
          <p:spPr>
            <a:xfrm>
              <a:off x="4712959" y="2486785"/>
              <a:ext cx="1556590" cy="10124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3510CCA-4A8B-45AD-AC33-C1EF092BBEF3}"/>
                </a:ext>
              </a:extLst>
            </p:cNvPr>
            <p:cNvCxnSpPr>
              <a:cxnSpLocks/>
              <a:stCxn id="210" idx="0"/>
              <a:endCxn id="52" idx="3"/>
            </p:cNvCxnSpPr>
            <p:nvPr/>
          </p:nvCxnSpPr>
          <p:spPr>
            <a:xfrm flipV="1">
              <a:off x="8829152" y="4724030"/>
              <a:ext cx="43634" cy="3433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60807BF-3F2F-4D95-B621-64D88D04C8E4}"/>
                </a:ext>
              </a:extLst>
            </p:cNvPr>
            <p:cNvCxnSpPr>
              <a:cxnSpLocks/>
              <a:stCxn id="232" idx="6"/>
            </p:cNvCxnSpPr>
            <p:nvPr/>
          </p:nvCxnSpPr>
          <p:spPr>
            <a:xfrm>
              <a:off x="4585454" y="3101022"/>
              <a:ext cx="1649386" cy="316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A638203-0841-45EA-A13F-F4E1F756EBD2}"/>
                </a:ext>
              </a:extLst>
            </p:cNvPr>
            <p:cNvCxnSpPr>
              <a:cxnSpLocks/>
              <a:stCxn id="131" idx="5"/>
              <a:endCxn id="100" idx="0"/>
            </p:cNvCxnSpPr>
            <p:nvPr/>
          </p:nvCxnSpPr>
          <p:spPr>
            <a:xfrm flipH="1">
              <a:off x="7844058" y="1685398"/>
              <a:ext cx="338772" cy="3263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9F8543B-EF4E-4028-8163-4C6D6FFB9F36}"/>
                </a:ext>
              </a:extLst>
            </p:cNvPr>
            <p:cNvCxnSpPr>
              <a:cxnSpLocks/>
              <a:stCxn id="121" idx="2"/>
            </p:cNvCxnSpPr>
            <p:nvPr/>
          </p:nvCxnSpPr>
          <p:spPr>
            <a:xfrm flipH="1" flipV="1">
              <a:off x="6140274" y="3419014"/>
              <a:ext cx="2730100" cy="41895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AD8E4B8-F62C-4220-B3FF-28DE478CBCF1}"/>
                </a:ext>
              </a:extLst>
            </p:cNvPr>
            <p:cNvCxnSpPr>
              <a:cxnSpLocks/>
              <a:stCxn id="124" idx="2"/>
            </p:cNvCxnSpPr>
            <p:nvPr/>
          </p:nvCxnSpPr>
          <p:spPr>
            <a:xfrm flipH="1">
              <a:off x="6128460" y="3218984"/>
              <a:ext cx="2045446" cy="187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D6F495BB-FDFA-40C4-992F-BBF6A5A6C3BE}"/>
                </a:ext>
              </a:extLst>
            </p:cNvPr>
            <p:cNvCxnSpPr>
              <a:cxnSpLocks/>
              <a:stCxn id="106" idx="7"/>
              <a:endCxn id="103" idx="3"/>
            </p:cNvCxnSpPr>
            <p:nvPr/>
          </p:nvCxnSpPr>
          <p:spPr>
            <a:xfrm flipV="1">
              <a:off x="3406093" y="2810019"/>
              <a:ext cx="150850" cy="32936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1CB80B-2F49-464C-8374-6E3BEB759223}"/>
                </a:ext>
              </a:extLst>
            </p:cNvPr>
            <p:cNvCxnSpPr>
              <a:cxnSpLocks/>
              <a:stCxn id="61" idx="6"/>
              <a:endCxn id="88" idx="2"/>
            </p:cNvCxnSpPr>
            <p:nvPr/>
          </p:nvCxnSpPr>
          <p:spPr>
            <a:xfrm>
              <a:off x="10039391" y="4561806"/>
              <a:ext cx="780942" cy="4359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C0DD7BC-8E2E-4829-80A6-8B4E99C0D253}"/>
                </a:ext>
              </a:extLst>
            </p:cNvPr>
            <p:cNvCxnSpPr>
              <a:cxnSpLocks/>
              <a:stCxn id="55" idx="2"/>
            </p:cNvCxnSpPr>
            <p:nvPr/>
          </p:nvCxnSpPr>
          <p:spPr>
            <a:xfrm flipH="1">
              <a:off x="1766888" y="2701609"/>
              <a:ext cx="299273" cy="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88E25AB-BD01-4660-9660-E983E7D48236}"/>
                </a:ext>
              </a:extLst>
            </p:cNvPr>
            <p:cNvCxnSpPr>
              <a:cxnSpLocks/>
              <a:stCxn id="40" idx="7"/>
            </p:cNvCxnSpPr>
            <p:nvPr/>
          </p:nvCxnSpPr>
          <p:spPr>
            <a:xfrm flipV="1">
              <a:off x="4657676" y="3455109"/>
              <a:ext cx="1444060" cy="111171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D3E1D25F-CD40-4FFA-9CAD-DCB6D5B344BA}"/>
                </a:ext>
              </a:extLst>
            </p:cNvPr>
            <p:cNvCxnSpPr>
              <a:cxnSpLocks/>
              <a:stCxn id="134" idx="6"/>
              <a:endCxn id="40" idx="3"/>
            </p:cNvCxnSpPr>
            <p:nvPr/>
          </p:nvCxnSpPr>
          <p:spPr>
            <a:xfrm flipV="1">
              <a:off x="3384278" y="4803547"/>
              <a:ext cx="882250" cy="46074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7CC471A-7C3E-408B-A642-EC0FCCE8C0BD}"/>
                </a:ext>
              </a:extLst>
            </p:cNvPr>
            <p:cNvCxnSpPr>
              <a:cxnSpLocks/>
              <a:stCxn id="235" idx="7"/>
              <a:endCxn id="58" idx="4"/>
            </p:cNvCxnSpPr>
            <p:nvPr/>
          </p:nvCxnSpPr>
          <p:spPr>
            <a:xfrm flipV="1">
              <a:off x="2441937" y="1545681"/>
              <a:ext cx="390705" cy="29355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CFBB1BF-818E-436C-A785-84E6E29CF161}"/>
                </a:ext>
              </a:extLst>
            </p:cNvPr>
            <p:cNvCxnSpPr>
              <a:cxnSpLocks/>
              <a:stCxn id="58" idx="7"/>
              <a:endCxn id="109" idx="3"/>
            </p:cNvCxnSpPr>
            <p:nvPr/>
          </p:nvCxnSpPr>
          <p:spPr>
            <a:xfrm>
              <a:off x="3244448" y="1451681"/>
              <a:ext cx="1195433" cy="23035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2CB65C8-65EF-42A5-8927-4A1DB55FDB97}"/>
                </a:ext>
              </a:extLst>
            </p:cNvPr>
            <p:cNvCxnSpPr>
              <a:cxnSpLocks/>
              <a:stCxn id="94" idx="1"/>
              <a:endCxn id="109" idx="4"/>
            </p:cNvCxnSpPr>
            <p:nvPr/>
          </p:nvCxnSpPr>
          <p:spPr>
            <a:xfrm flipV="1">
              <a:off x="4462169" y="1801199"/>
              <a:ext cx="105822" cy="34569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9D1D640B-C4AF-4D33-98CE-07DB0EA5F796}"/>
                </a:ext>
              </a:extLst>
            </p:cNvPr>
            <p:cNvCxnSpPr>
              <a:cxnSpLocks/>
              <a:stCxn id="70" idx="0"/>
            </p:cNvCxnSpPr>
            <p:nvPr/>
          </p:nvCxnSpPr>
          <p:spPr>
            <a:xfrm flipV="1">
              <a:off x="5028822" y="3431950"/>
              <a:ext cx="1105519" cy="18885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480D3EB-E3B7-4224-9F50-F7E3ADE4B1DB}"/>
                </a:ext>
              </a:extLst>
            </p:cNvPr>
            <p:cNvGrpSpPr>
              <a:grpSpLocks noChangeAspect="1"/>
            </p:cNvGrpSpPr>
            <p:nvPr/>
          </p:nvGrpSpPr>
          <p:grpSpPr>
            <a:xfrm>
              <a:off x="6279038" y="5817486"/>
              <a:ext cx="457200" cy="457200"/>
              <a:chOff x="6063453" y="5701048"/>
              <a:chExt cx="604488" cy="604488"/>
            </a:xfrm>
          </p:grpSpPr>
          <p:sp useBgFill="1">
            <p:nvSpPr>
              <p:cNvPr id="166" name="Oval 165">
                <a:extLst>
                  <a:ext uri="{FF2B5EF4-FFF2-40B4-BE49-F238E27FC236}">
                    <a16:creationId xmlns:a16="http://schemas.microsoft.com/office/drawing/2014/main" id="{3B88C14E-DC78-42B4-BE18-BBBF322C608D}"/>
                  </a:ext>
                </a:extLst>
              </p:cNvPr>
              <p:cNvSpPr/>
              <p:nvPr/>
            </p:nvSpPr>
            <p:spPr bwMode="auto">
              <a:xfrm>
                <a:off x="6063453" y="5701048"/>
                <a:ext cx="604488" cy="604488"/>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67" name="Group 166">
                <a:extLst>
                  <a:ext uri="{FF2B5EF4-FFF2-40B4-BE49-F238E27FC236}">
                    <a16:creationId xmlns:a16="http://schemas.microsoft.com/office/drawing/2014/main" id="{A83E02F3-E5B2-4DEF-B1B3-7052F183A67D}"/>
                  </a:ext>
                </a:extLst>
              </p:cNvPr>
              <p:cNvGrpSpPr>
                <a:grpSpLocks noChangeAspect="1"/>
              </p:cNvGrpSpPr>
              <p:nvPr/>
            </p:nvGrpSpPr>
            <p:grpSpPr>
              <a:xfrm>
                <a:off x="6165235" y="5794471"/>
                <a:ext cx="400924" cy="331478"/>
                <a:chOff x="6032952" y="5892675"/>
                <a:chExt cx="411480" cy="340208"/>
              </a:xfrm>
            </p:grpSpPr>
            <p:sp>
              <p:nvSpPr>
                <p:cNvPr id="168" name="Freeform 21" title="Icon of an xbox controller">
                  <a:extLst>
                    <a:ext uri="{FF2B5EF4-FFF2-40B4-BE49-F238E27FC236}">
                      <a16:creationId xmlns:a16="http://schemas.microsoft.com/office/drawing/2014/main" id="{059D87A9-28A5-44A8-8C85-B5016DE2624B}"/>
                    </a:ext>
                  </a:extLst>
                </p:cNvPr>
                <p:cNvSpPr>
                  <a:spLocks noChangeAspect="1" noEditPoints="1"/>
                </p:cNvSpPr>
                <p:nvPr/>
              </p:nvSpPr>
              <p:spPr bwMode="auto">
                <a:xfrm>
                  <a:off x="6110249" y="5892675"/>
                  <a:ext cx="242677" cy="140980"/>
                </a:xfrm>
                <a:custGeom>
                  <a:avLst/>
                  <a:gdLst>
                    <a:gd name="T0" fmla="*/ 601 w 770"/>
                    <a:gd name="T1" fmla="*/ 70 h 447"/>
                    <a:gd name="T2" fmla="*/ 526 w 770"/>
                    <a:gd name="T3" fmla="*/ 10 h 447"/>
                    <a:gd name="T4" fmla="*/ 456 w 770"/>
                    <a:gd name="T5" fmla="*/ 39 h 447"/>
                    <a:gd name="T6" fmla="*/ 390 w 770"/>
                    <a:gd name="T7" fmla="*/ 39 h 447"/>
                    <a:gd name="T8" fmla="*/ 382 w 770"/>
                    <a:gd name="T9" fmla="*/ 39 h 447"/>
                    <a:gd name="T10" fmla="*/ 314 w 770"/>
                    <a:gd name="T11" fmla="*/ 39 h 447"/>
                    <a:gd name="T12" fmla="*/ 246 w 770"/>
                    <a:gd name="T13" fmla="*/ 10 h 447"/>
                    <a:gd name="T14" fmla="*/ 170 w 770"/>
                    <a:gd name="T15" fmla="*/ 70 h 447"/>
                    <a:gd name="T16" fmla="*/ 93 w 770"/>
                    <a:gd name="T17" fmla="*/ 420 h 447"/>
                    <a:gd name="T18" fmla="*/ 146 w 770"/>
                    <a:gd name="T19" fmla="*/ 447 h 447"/>
                    <a:gd name="T20" fmla="*/ 220 w 770"/>
                    <a:gd name="T21" fmla="*/ 368 h 447"/>
                    <a:gd name="T22" fmla="*/ 316 w 770"/>
                    <a:gd name="T23" fmla="*/ 329 h 447"/>
                    <a:gd name="T24" fmla="*/ 454 w 770"/>
                    <a:gd name="T25" fmla="*/ 329 h 447"/>
                    <a:gd name="T26" fmla="*/ 552 w 770"/>
                    <a:gd name="T27" fmla="*/ 368 h 447"/>
                    <a:gd name="T28" fmla="*/ 624 w 770"/>
                    <a:gd name="T29" fmla="*/ 447 h 447"/>
                    <a:gd name="T30" fmla="*/ 677 w 770"/>
                    <a:gd name="T31" fmla="*/ 420 h 447"/>
                    <a:gd name="T32" fmla="*/ 601 w 770"/>
                    <a:gd name="T33" fmla="*/ 70 h 447"/>
                    <a:gd name="T34" fmla="*/ 405 w 770"/>
                    <a:gd name="T35" fmla="*/ 133 h 447"/>
                    <a:gd name="T36" fmla="*/ 386 w 770"/>
                    <a:gd name="T37" fmla="*/ 111 h 447"/>
                    <a:gd name="T38" fmla="*/ 366 w 770"/>
                    <a:gd name="T39" fmla="*/ 131 h 447"/>
                    <a:gd name="T40" fmla="*/ 384 w 770"/>
                    <a:gd name="T41" fmla="*/ 150 h 447"/>
                    <a:gd name="T42" fmla="*/ 405 w 770"/>
                    <a:gd name="T43" fmla="*/ 133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0" h="447">
                      <a:moveTo>
                        <a:pt x="601" y="70"/>
                      </a:moveTo>
                      <a:cubicBezTo>
                        <a:pt x="608" y="33"/>
                        <a:pt x="583" y="22"/>
                        <a:pt x="526" y="10"/>
                      </a:cubicBezTo>
                      <a:cubicBezTo>
                        <a:pt x="468" y="0"/>
                        <a:pt x="456" y="39"/>
                        <a:pt x="456" y="39"/>
                      </a:cubicBezTo>
                      <a:cubicBezTo>
                        <a:pt x="390" y="39"/>
                        <a:pt x="390" y="39"/>
                        <a:pt x="390" y="39"/>
                      </a:cubicBezTo>
                      <a:cubicBezTo>
                        <a:pt x="382" y="39"/>
                        <a:pt x="382" y="39"/>
                        <a:pt x="382" y="39"/>
                      </a:cubicBezTo>
                      <a:cubicBezTo>
                        <a:pt x="314" y="39"/>
                        <a:pt x="314" y="39"/>
                        <a:pt x="314" y="39"/>
                      </a:cubicBezTo>
                      <a:cubicBezTo>
                        <a:pt x="314" y="39"/>
                        <a:pt x="304" y="0"/>
                        <a:pt x="246" y="10"/>
                      </a:cubicBezTo>
                      <a:cubicBezTo>
                        <a:pt x="187" y="22"/>
                        <a:pt x="164" y="33"/>
                        <a:pt x="170" y="70"/>
                      </a:cubicBezTo>
                      <a:cubicBezTo>
                        <a:pt x="170" y="70"/>
                        <a:pt x="0" y="321"/>
                        <a:pt x="93" y="420"/>
                      </a:cubicBezTo>
                      <a:cubicBezTo>
                        <a:pt x="125" y="447"/>
                        <a:pt x="132" y="447"/>
                        <a:pt x="146" y="447"/>
                      </a:cubicBezTo>
                      <a:cubicBezTo>
                        <a:pt x="160" y="447"/>
                        <a:pt x="185" y="395"/>
                        <a:pt x="220" y="368"/>
                      </a:cubicBezTo>
                      <a:cubicBezTo>
                        <a:pt x="255" y="339"/>
                        <a:pt x="288" y="331"/>
                        <a:pt x="316" y="329"/>
                      </a:cubicBezTo>
                      <a:cubicBezTo>
                        <a:pt x="337" y="329"/>
                        <a:pt x="435" y="329"/>
                        <a:pt x="454" y="329"/>
                      </a:cubicBezTo>
                      <a:cubicBezTo>
                        <a:pt x="483" y="331"/>
                        <a:pt x="517" y="339"/>
                        <a:pt x="552" y="368"/>
                      </a:cubicBezTo>
                      <a:cubicBezTo>
                        <a:pt x="587" y="395"/>
                        <a:pt x="610" y="447"/>
                        <a:pt x="624" y="447"/>
                      </a:cubicBezTo>
                      <a:cubicBezTo>
                        <a:pt x="638" y="447"/>
                        <a:pt x="647" y="447"/>
                        <a:pt x="677" y="420"/>
                      </a:cubicBezTo>
                      <a:cubicBezTo>
                        <a:pt x="770" y="321"/>
                        <a:pt x="601" y="70"/>
                        <a:pt x="601" y="70"/>
                      </a:cubicBezTo>
                      <a:close/>
                      <a:moveTo>
                        <a:pt x="405" y="133"/>
                      </a:moveTo>
                      <a:cubicBezTo>
                        <a:pt x="405" y="121"/>
                        <a:pt x="398" y="111"/>
                        <a:pt x="386" y="111"/>
                      </a:cubicBezTo>
                      <a:cubicBezTo>
                        <a:pt x="376" y="111"/>
                        <a:pt x="366" y="119"/>
                        <a:pt x="366" y="131"/>
                      </a:cubicBezTo>
                      <a:cubicBezTo>
                        <a:pt x="366" y="140"/>
                        <a:pt x="374" y="150"/>
                        <a:pt x="384" y="150"/>
                      </a:cubicBezTo>
                      <a:cubicBezTo>
                        <a:pt x="396" y="150"/>
                        <a:pt x="404" y="142"/>
                        <a:pt x="405" y="133"/>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69" name="Xbox" title="Icon of an xbox one">
                  <a:extLst>
                    <a:ext uri="{FF2B5EF4-FFF2-40B4-BE49-F238E27FC236}">
                      <a16:creationId xmlns:a16="http://schemas.microsoft.com/office/drawing/2014/main" id="{3CB9F096-2284-460B-971A-7024EC00D723}"/>
                    </a:ext>
                  </a:extLst>
                </p:cNvPr>
                <p:cNvSpPr>
                  <a:spLocks noChangeAspect="1" noEditPoints="1"/>
                </p:cNvSpPr>
                <p:nvPr/>
              </p:nvSpPr>
              <p:spPr bwMode="auto">
                <a:xfrm>
                  <a:off x="6032952" y="6066611"/>
                  <a:ext cx="411480" cy="166272"/>
                </a:xfrm>
                <a:custGeom>
                  <a:avLst/>
                  <a:gdLst>
                    <a:gd name="T0" fmla="*/ 337 w 337"/>
                    <a:gd name="T1" fmla="*/ 135 h 135"/>
                    <a:gd name="T2" fmla="*/ 0 w 337"/>
                    <a:gd name="T3" fmla="*/ 135 h 135"/>
                    <a:gd name="T4" fmla="*/ 0 w 337"/>
                    <a:gd name="T5" fmla="*/ 0 h 135"/>
                    <a:gd name="T6" fmla="*/ 337 w 337"/>
                    <a:gd name="T7" fmla="*/ 0 h 135"/>
                    <a:gd name="T8" fmla="*/ 337 w 337"/>
                    <a:gd name="T9" fmla="*/ 135 h 135"/>
                    <a:gd name="T10" fmla="*/ 145 w 337"/>
                    <a:gd name="T11" fmla="*/ 68 h 135"/>
                    <a:gd name="T12" fmla="*/ 0 w 337"/>
                    <a:gd name="T13" fmla="*/ 68 h 135"/>
                    <a:gd name="T14" fmla="*/ 269 w 337"/>
                    <a:gd name="T15" fmla="*/ 74 h 135"/>
                    <a:gd name="T16" fmla="*/ 275 w 337"/>
                    <a:gd name="T17" fmla="*/ 67 h 135"/>
                    <a:gd name="T18" fmla="*/ 269 w 337"/>
                    <a:gd name="T19" fmla="*/ 61 h 135"/>
                    <a:gd name="T20" fmla="*/ 263 w 337"/>
                    <a:gd name="T21" fmla="*/ 67 h 135"/>
                    <a:gd name="T22" fmla="*/ 269 w 337"/>
                    <a:gd name="T23" fmla="*/ 7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7" h="135">
                      <a:moveTo>
                        <a:pt x="337" y="135"/>
                      </a:moveTo>
                      <a:cubicBezTo>
                        <a:pt x="0" y="135"/>
                        <a:pt x="0" y="135"/>
                        <a:pt x="0" y="135"/>
                      </a:cubicBezTo>
                      <a:cubicBezTo>
                        <a:pt x="0" y="0"/>
                        <a:pt x="0" y="0"/>
                        <a:pt x="0" y="0"/>
                      </a:cubicBezTo>
                      <a:cubicBezTo>
                        <a:pt x="337" y="0"/>
                        <a:pt x="337" y="0"/>
                        <a:pt x="337" y="0"/>
                      </a:cubicBezTo>
                      <a:lnTo>
                        <a:pt x="337" y="135"/>
                      </a:lnTo>
                      <a:close/>
                      <a:moveTo>
                        <a:pt x="145" y="68"/>
                      </a:moveTo>
                      <a:cubicBezTo>
                        <a:pt x="0" y="68"/>
                        <a:pt x="0" y="68"/>
                        <a:pt x="0" y="68"/>
                      </a:cubicBezTo>
                      <a:moveTo>
                        <a:pt x="269" y="74"/>
                      </a:moveTo>
                      <a:cubicBezTo>
                        <a:pt x="272" y="74"/>
                        <a:pt x="275" y="71"/>
                        <a:pt x="275" y="67"/>
                      </a:cubicBezTo>
                      <a:cubicBezTo>
                        <a:pt x="275" y="64"/>
                        <a:pt x="272" y="61"/>
                        <a:pt x="269" y="61"/>
                      </a:cubicBezTo>
                      <a:cubicBezTo>
                        <a:pt x="265" y="61"/>
                        <a:pt x="263" y="64"/>
                        <a:pt x="263" y="67"/>
                      </a:cubicBezTo>
                      <a:cubicBezTo>
                        <a:pt x="263" y="71"/>
                        <a:pt x="265" y="74"/>
                        <a:pt x="269" y="7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cxnSp>
          <p:nvCxnSpPr>
            <p:cNvPr id="170" name="Straight Connector 169">
              <a:extLst>
                <a:ext uri="{FF2B5EF4-FFF2-40B4-BE49-F238E27FC236}">
                  <a16:creationId xmlns:a16="http://schemas.microsoft.com/office/drawing/2014/main" id="{EC38BB71-2B0A-4C01-A713-F016A727210A}"/>
                </a:ext>
              </a:extLst>
            </p:cNvPr>
            <p:cNvCxnSpPr>
              <a:cxnSpLocks/>
              <a:stCxn id="43" idx="2"/>
              <a:endCxn id="201" idx="6"/>
            </p:cNvCxnSpPr>
            <p:nvPr/>
          </p:nvCxnSpPr>
          <p:spPr>
            <a:xfrm flipH="1">
              <a:off x="2792841" y="3873143"/>
              <a:ext cx="672946" cy="1080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515AB79-D3B6-4F56-A5F8-59E48954558F}"/>
                </a:ext>
              </a:extLst>
            </p:cNvPr>
            <p:cNvCxnSpPr>
              <a:cxnSpLocks/>
              <a:stCxn id="43" idx="6"/>
            </p:cNvCxnSpPr>
            <p:nvPr/>
          </p:nvCxnSpPr>
          <p:spPr>
            <a:xfrm flipV="1">
              <a:off x="3915795" y="3468515"/>
              <a:ext cx="2207465" cy="3238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010BA505-1872-4FF6-BEDF-295108E02E43}"/>
                </a:ext>
              </a:extLst>
            </p:cNvPr>
            <p:cNvCxnSpPr>
              <a:cxnSpLocks/>
              <a:stCxn id="37" idx="7"/>
              <a:endCxn id="64" idx="2"/>
            </p:cNvCxnSpPr>
            <p:nvPr/>
          </p:nvCxnSpPr>
          <p:spPr>
            <a:xfrm flipV="1">
              <a:off x="1609001" y="4663717"/>
              <a:ext cx="1103398" cy="1388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57F3CB7-4C29-4235-99A6-9B3C73C67A57}"/>
                </a:ext>
              </a:extLst>
            </p:cNvPr>
            <p:cNvCxnSpPr>
              <a:cxnSpLocks/>
              <a:stCxn id="64" idx="6"/>
              <a:endCxn id="40" idx="2"/>
            </p:cNvCxnSpPr>
            <p:nvPr/>
          </p:nvCxnSpPr>
          <p:spPr>
            <a:xfrm>
              <a:off x="3162165" y="4581603"/>
              <a:ext cx="1077953" cy="4898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CAA1EC4-388E-4BDA-966A-FFAE34AC791C}"/>
                </a:ext>
              </a:extLst>
            </p:cNvPr>
            <p:cNvCxnSpPr>
              <a:cxnSpLocks/>
              <a:stCxn id="34" idx="6"/>
              <a:endCxn id="134" idx="2"/>
            </p:cNvCxnSpPr>
            <p:nvPr/>
          </p:nvCxnSpPr>
          <p:spPr>
            <a:xfrm flipV="1">
              <a:off x="2349748" y="5337969"/>
              <a:ext cx="583306" cy="634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D015A72-EE7B-4677-A14F-AB0AD645308E}"/>
                </a:ext>
              </a:extLst>
            </p:cNvPr>
            <p:cNvCxnSpPr>
              <a:cxnSpLocks/>
              <a:stCxn id="34" idx="7"/>
              <a:endCxn id="64" idx="3"/>
            </p:cNvCxnSpPr>
            <p:nvPr/>
          </p:nvCxnSpPr>
          <p:spPr>
            <a:xfrm flipV="1">
              <a:off x="2253587" y="4810708"/>
              <a:ext cx="553710" cy="4445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4AB1C03A-D833-4C54-BB0A-91B3242372EE}"/>
                </a:ext>
              </a:extLst>
            </p:cNvPr>
            <p:cNvCxnSpPr>
              <a:cxnSpLocks/>
              <a:stCxn id="70" idx="1"/>
              <a:endCxn id="40" idx="5"/>
            </p:cNvCxnSpPr>
            <p:nvPr/>
          </p:nvCxnSpPr>
          <p:spPr>
            <a:xfrm flipH="1" flipV="1">
              <a:off x="4580462" y="4880761"/>
              <a:ext cx="275402" cy="46615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BBFDA0C-05AD-4326-9A37-1320DC4FE6D1}"/>
                </a:ext>
              </a:extLst>
            </p:cNvPr>
            <p:cNvCxnSpPr>
              <a:cxnSpLocks/>
              <a:stCxn id="204" idx="5"/>
              <a:endCxn id="49" idx="1"/>
            </p:cNvCxnSpPr>
            <p:nvPr/>
          </p:nvCxnSpPr>
          <p:spPr>
            <a:xfrm>
              <a:off x="10493139" y="5278845"/>
              <a:ext cx="282591" cy="33884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E4450ACF-84D2-43C3-90E2-E78475966933}"/>
                </a:ext>
              </a:extLst>
            </p:cNvPr>
            <p:cNvCxnSpPr>
              <a:cxnSpLocks/>
              <a:stCxn id="73" idx="5"/>
              <a:endCxn id="49" idx="2"/>
            </p:cNvCxnSpPr>
            <p:nvPr/>
          </p:nvCxnSpPr>
          <p:spPr>
            <a:xfrm>
              <a:off x="9795997" y="5579278"/>
              <a:ext cx="843948" cy="14874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209F54E-EC25-443D-9B6C-26C5AF106FB3}"/>
                </a:ext>
              </a:extLst>
            </p:cNvPr>
            <p:cNvCxnSpPr>
              <a:cxnSpLocks/>
              <a:stCxn id="210" idx="6"/>
              <a:endCxn id="73" idx="2"/>
            </p:cNvCxnSpPr>
            <p:nvPr/>
          </p:nvCxnSpPr>
          <p:spPr>
            <a:xfrm>
              <a:off x="9057752" y="5295990"/>
              <a:ext cx="331156" cy="17059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C3F21B7-4683-4680-A265-7BD823DDF6F8}"/>
                </a:ext>
              </a:extLst>
            </p:cNvPr>
            <p:cNvCxnSpPr>
              <a:cxnSpLocks/>
              <a:stCxn id="73" idx="7"/>
              <a:endCxn id="204" idx="2"/>
            </p:cNvCxnSpPr>
            <p:nvPr/>
          </p:nvCxnSpPr>
          <p:spPr>
            <a:xfrm flipV="1">
              <a:off x="9756447" y="5117200"/>
              <a:ext cx="346447" cy="14121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B632EA3-B537-43DC-A27D-03629924B031}"/>
                </a:ext>
              </a:extLst>
            </p:cNvPr>
            <p:cNvCxnSpPr>
              <a:cxnSpLocks/>
              <a:stCxn id="85" idx="1"/>
              <a:endCxn id="88" idx="5"/>
            </p:cNvCxnSpPr>
            <p:nvPr/>
          </p:nvCxnSpPr>
          <p:spPr>
            <a:xfrm flipH="1" flipV="1">
              <a:off x="11160677" y="4855574"/>
              <a:ext cx="173989" cy="29928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B73C7F1-D311-45AB-8E95-1AC39235B79D}"/>
                </a:ext>
              </a:extLst>
            </p:cNvPr>
            <p:cNvCxnSpPr>
              <a:cxnSpLocks/>
              <a:stCxn id="88" idx="3"/>
              <a:endCxn id="204" idx="7"/>
            </p:cNvCxnSpPr>
            <p:nvPr/>
          </p:nvCxnSpPr>
          <p:spPr>
            <a:xfrm flipH="1">
              <a:off x="10493139" y="4778360"/>
              <a:ext cx="353604" cy="17719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9C7134E9-0EC0-43E5-B5AE-97BA1D2DDF5E}"/>
                </a:ext>
              </a:extLst>
            </p:cNvPr>
            <p:cNvCxnSpPr>
              <a:cxnSpLocks/>
              <a:stCxn id="49" idx="0"/>
              <a:endCxn id="85" idx="3"/>
            </p:cNvCxnSpPr>
            <p:nvPr/>
          </p:nvCxnSpPr>
          <p:spPr>
            <a:xfrm flipV="1">
              <a:off x="10949765" y="5464061"/>
              <a:ext cx="290517" cy="17161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B0F72AF-0315-490D-B6AA-09B75B85262A}"/>
                </a:ext>
              </a:extLst>
            </p:cNvPr>
            <p:cNvCxnSpPr>
              <a:cxnSpLocks/>
              <a:endCxn id="76" idx="3"/>
            </p:cNvCxnSpPr>
            <p:nvPr/>
          </p:nvCxnSpPr>
          <p:spPr>
            <a:xfrm>
              <a:off x="5781783" y="3225910"/>
              <a:ext cx="2265687" cy="98255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D3AB644-C87D-4E19-811E-A41F0C2EFBB9}"/>
                </a:ext>
              </a:extLst>
            </p:cNvPr>
            <p:cNvCxnSpPr>
              <a:cxnSpLocks/>
              <a:endCxn id="79" idx="2"/>
            </p:cNvCxnSpPr>
            <p:nvPr/>
          </p:nvCxnSpPr>
          <p:spPr>
            <a:xfrm>
              <a:off x="6141919" y="3415111"/>
              <a:ext cx="1245050" cy="1084866"/>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671C5D9-F5CA-4793-906D-126CFA78143D}"/>
                </a:ext>
              </a:extLst>
            </p:cNvPr>
            <p:cNvCxnSpPr>
              <a:cxnSpLocks/>
              <a:endCxn id="67" idx="1"/>
            </p:cNvCxnSpPr>
            <p:nvPr/>
          </p:nvCxnSpPr>
          <p:spPr>
            <a:xfrm>
              <a:off x="6162330" y="3433995"/>
              <a:ext cx="832217" cy="158621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4780DB6-DA7E-43AF-91A8-1468FFAC6568}"/>
                </a:ext>
              </a:extLst>
            </p:cNvPr>
            <p:cNvCxnSpPr>
              <a:cxnSpLocks/>
              <a:endCxn id="166" idx="0"/>
            </p:cNvCxnSpPr>
            <p:nvPr/>
          </p:nvCxnSpPr>
          <p:spPr>
            <a:xfrm>
              <a:off x="6160965" y="3421281"/>
              <a:ext cx="346673" cy="2396205"/>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20CF74F-57DD-4674-AC50-CC4BBC8F5797}"/>
                </a:ext>
              </a:extLst>
            </p:cNvPr>
            <p:cNvCxnSpPr>
              <a:cxnSpLocks/>
            </p:cNvCxnSpPr>
            <p:nvPr/>
          </p:nvCxnSpPr>
          <p:spPr>
            <a:xfrm flipH="1">
              <a:off x="6736238" y="6000576"/>
              <a:ext cx="605400" cy="9102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23CA1CC-A960-4990-A762-034FD3513C6E}"/>
                </a:ext>
              </a:extLst>
            </p:cNvPr>
            <p:cNvCxnSpPr>
              <a:cxnSpLocks/>
              <a:stCxn id="67" idx="5"/>
              <a:endCxn id="82" idx="1"/>
            </p:cNvCxnSpPr>
            <p:nvPr/>
          </p:nvCxnSpPr>
          <p:spPr>
            <a:xfrm>
              <a:off x="7231267" y="5411355"/>
              <a:ext cx="213995" cy="43915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BDE5D5D-64C8-4914-A29D-845B25C02189}"/>
                </a:ext>
              </a:extLst>
            </p:cNvPr>
            <p:cNvCxnSpPr>
              <a:cxnSpLocks/>
              <a:stCxn id="121" idx="7"/>
              <a:endCxn id="127" idx="4"/>
            </p:cNvCxnSpPr>
            <p:nvPr/>
          </p:nvCxnSpPr>
          <p:spPr>
            <a:xfrm flipV="1">
              <a:off x="9260619" y="3487586"/>
              <a:ext cx="126572" cy="18873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1EB420D2-5124-46DF-A4B5-4034B2E0B72C}"/>
                </a:ext>
              </a:extLst>
            </p:cNvPr>
            <p:cNvCxnSpPr>
              <a:cxnSpLocks/>
              <a:stCxn id="97" idx="2"/>
              <a:endCxn id="100" idx="7"/>
            </p:cNvCxnSpPr>
            <p:nvPr/>
          </p:nvCxnSpPr>
          <p:spPr>
            <a:xfrm flipH="1" flipV="1">
              <a:off x="7845586" y="2186659"/>
              <a:ext cx="731810" cy="11052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870F4ECC-CBC3-4C73-BE92-A65957914837}"/>
                </a:ext>
              </a:extLst>
            </p:cNvPr>
            <p:cNvGrpSpPr>
              <a:grpSpLocks noChangeAspect="1"/>
            </p:cNvGrpSpPr>
            <p:nvPr/>
          </p:nvGrpSpPr>
          <p:grpSpPr>
            <a:xfrm>
              <a:off x="7183654" y="1155600"/>
              <a:ext cx="457200" cy="457200"/>
              <a:chOff x="9083273" y="2224226"/>
              <a:chExt cx="493034" cy="493034"/>
            </a:xfrm>
          </p:grpSpPr>
          <p:sp useBgFill="1">
            <p:nvSpPr>
              <p:cNvPr id="193" name="Oval 192">
                <a:extLst>
                  <a:ext uri="{FF2B5EF4-FFF2-40B4-BE49-F238E27FC236}">
                    <a16:creationId xmlns:a16="http://schemas.microsoft.com/office/drawing/2014/main" id="{348F5272-3D90-4188-AC1C-B294A8995203}"/>
                  </a:ext>
                </a:extLst>
              </p:cNvPr>
              <p:cNvSpPr/>
              <p:nvPr/>
            </p:nvSpPr>
            <p:spPr bwMode="auto">
              <a:xfrm rot="1910594">
                <a:off x="9083273" y="2224226"/>
                <a:ext cx="493034" cy="493034"/>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boy" title="Icon of a man">
                <a:extLst>
                  <a:ext uri="{FF2B5EF4-FFF2-40B4-BE49-F238E27FC236}">
                    <a16:creationId xmlns:a16="http://schemas.microsoft.com/office/drawing/2014/main" id="{287F4A6D-F817-48DA-A8A9-F45BC8E779CB}"/>
                  </a:ext>
                </a:extLst>
              </p:cNvPr>
              <p:cNvSpPr>
                <a:spLocks noChangeAspect="1" noEditPoints="1"/>
              </p:cNvSpPr>
              <p:nvPr/>
            </p:nvSpPr>
            <p:spPr bwMode="auto">
              <a:xfrm>
                <a:off x="9189284" y="2265702"/>
                <a:ext cx="281011" cy="365760"/>
              </a:xfrm>
              <a:custGeom>
                <a:avLst/>
                <a:gdLst>
                  <a:gd name="T0" fmla="*/ 27 w 261"/>
                  <a:gd name="T1" fmla="*/ 104 h 339"/>
                  <a:gd name="T2" fmla="*/ 131 w 261"/>
                  <a:gd name="T3" fmla="*/ 0 h 339"/>
                  <a:gd name="T4" fmla="*/ 235 w 261"/>
                  <a:gd name="T5" fmla="*/ 104 h 339"/>
                  <a:gd name="T6" fmla="*/ 131 w 261"/>
                  <a:gd name="T7" fmla="*/ 208 h 339"/>
                  <a:gd name="T8" fmla="*/ 27 w 261"/>
                  <a:gd name="T9" fmla="*/ 104 h 339"/>
                  <a:gd name="T10" fmla="*/ 261 w 261"/>
                  <a:gd name="T11" fmla="*/ 339 h 339"/>
                  <a:gd name="T12" fmla="*/ 131 w 261"/>
                  <a:gd name="T13" fmla="*/ 208 h 339"/>
                  <a:gd name="T14" fmla="*/ 0 w 261"/>
                  <a:gd name="T15" fmla="*/ 339 h 339"/>
                  <a:gd name="T16" fmla="*/ 74 w 261"/>
                  <a:gd name="T17" fmla="*/ 221 h 339"/>
                  <a:gd name="T18" fmla="*/ 131 w 261"/>
                  <a:gd name="T19" fmla="*/ 274 h 339"/>
                  <a:gd name="T20" fmla="*/ 187 w 261"/>
                  <a:gd name="T21" fmla="*/ 22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339">
                    <a:moveTo>
                      <a:pt x="27" y="104"/>
                    </a:moveTo>
                    <a:cubicBezTo>
                      <a:pt x="27" y="47"/>
                      <a:pt x="73" y="0"/>
                      <a:pt x="131" y="0"/>
                    </a:cubicBezTo>
                    <a:cubicBezTo>
                      <a:pt x="188" y="0"/>
                      <a:pt x="235" y="47"/>
                      <a:pt x="235" y="104"/>
                    </a:cubicBezTo>
                    <a:cubicBezTo>
                      <a:pt x="235" y="162"/>
                      <a:pt x="188" y="208"/>
                      <a:pt x="131" y="208"/>
                    </a:cubicBezTo>
                    <a:cubicBezTo>
                      <a:pt x="73" y="208"/>
                      <a:pt x="27" y="162"/>
                      <a:pt x="27" y="104"/>
                    </a:cubicBezTo>
                    <a:close/>
                    <a:moveTo>
                      <a:pt x="261" y="339"/>
                    </a:moveTo>
                    <a:cubicBezTo>
                      <a:pt x="261" y="267"/>
                      <a:pt x="203" y="208"/>
                      <a:pt x="131" y="208"/>
                    </a:cubicBezTo>
                    <a:cubicBezTo>
                      <a:pt x="59" y="208"/>
                      <a:pt x="0" y="267"/>
                      <a:pt x="0" y="339"/>
                    </a:cubicBezTo>
                    <a:moveTo>
                      <a:pt x="74" y="221"/>
                    </a:moveTo>
                    <a:cubicBezTo>
                      <a:pt x="131" y="274"/>
                      <a:pt x="131" y="274"/>
                      <a:pt x="131" y="274"/>
                    </a:cubicBezTo>
                    <a:cubicBezTo>
                      <a:pt x="187" y="221"/>
                      <a:pt x="187" y="221"/>
                      <a:pt x="187" y="22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cxnSp>
          <p:nvCxnSpPr>
            <p:cNvPr id="195" name="Straight Connector 194">
              <a:extLst>
                <a:ext uri="{FF2B5EF4-FFF2-40B4-BE49-F238E27FC236}">
                  <a16:creationId xmlns:a16="http://schemas.microsoft.com/office/drawing/2014/main" id="{C1B965FB-5BBF-41E3-905B-81E97CF8B3C9}"/>
                </a:ext>
              </a:extLst>
            </p:cNvPr>
            <p:cNvCxnSpPr>
              <a:cxnSpLocks/>
              <a:stCxn id="118" idx="0"/>
              <a:endCxn id="193" idx="4"/>
            </p:cNvCxnSpPr>
            <p:nvPr/>
          </p:nvCxnSpPr>
          <p:spPr>
            <a:xfrm flipV="1">
              <a:off x="7034069" y="1578395"/>
              <a:ext cx="257576" cy="10623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E604219-25F3-4A85-902A-1D7D7A37E1EF}"/>
                </a:ext>
              </a:extLst>
            </p:cNvPr>
            <p:cNvCxnSpPr>
              <a:cxnSpLocks/>
              <a:stCxn id="100" idx="3"/>
              <a:endCxn id="118" idx="7"/>
            </p:cNvCxnSpPr>
            <p:nvPr/>
          </p:nvCxnSpPr>
          <p:spPr>
            <a:xfrm flipH="1" flipV="1">
              <a:off x="7050040" y="1858866"/>
              <a:ext cx="371636" cy="15652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7" name="Group 196">
              <a:extLst>
                <a:ext uri="{FF2B5EF4-FFF2-40B4-BE49-F238E27FC236}">
                  <a16:creationId xmlns:a16="http://schemas.microsoft.com/office/drawing/2014/main" id="{A3C2EA01-ED5D-4C11-8D0E-FE8C72202D4A}"/>
                </a:ext>
              </a:extLst>
            </p:cNvPr>
            <p:cNvGrpSpPr/>
            <p:nvPr/>
          </p:nvGrpSpPr>
          <p:grpSpPr>
            <a:xfrm>
              <a:off x="950884" y="3421347"/>
              <a:ext cx="457200" cy="457200"/>
              <a:chOff x="4835090" y="6953298"/>
              <a:chExt cx="457200" cy="457200"/>
            </a:xfrm>
          </p:grpSpPr>
          <p:sp useBgFill="1">
            <p:nvSpPr>
              <p:cNvPr id="198" name="Oval 197">
                <a:extLst>
                  <a:ext uri="{FF2B5EF4-FFF2-40B4-BE49-F238E27FC236}">
                    <a16:creationId xmlns:a16="http://schemas.microsoft.com/office/drawing/2014/main" id="{1F6D4862-5AD7-4032-9156-3D41B7027BE0}"/>
                  </a:ext>
                </a:extLst>
              </p:cNvPr>
              <p:cNvSpPr/>
              <p:nvPr/>
            </p:nvSpPr>
            <p:spPr bwMode="auto">
              <a:xfrm rot="623412">
                <a:off x="4835090"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9" name="Train2_EA0E" title="Icon of a train">
                <a:extLst>
                  <a:ext uri="{FF2B5EF4-FFF2-40B4-BE49-F238E27FC236}">
                    <a16:creationId xmlns:a16="http://schemas.microsoft.com/office/drawing/2014/main" id="{895644CE-BD5A-4523-B649-D3EED0937654}"/>
                  </a:ext>
                </a:extLst>
              </p:cNvPr>
              <p:cNvSpPr>
                <a:spLocks noChangeAspect="1" noEditPoints="1"/>
              </p:cNvSpPr>
              <p:nvPr/>
            </p:nvSpPr>
            <p:spPr bwMode="auto">
              <a:xfrm>
                <a:off x="4939876" y="7021878"/>
                <a:ext cx="247628" cy="320040"/>
              </a:xfrm>
              <a:custGeom>
                <a:avLst/>
                <a:gdLst>
                  <a:gd name="T0" fmla="*/ 2996 w 2996"/>
                  <a:gd name="T1" fmla="*/ 3872 h 3872"/>
                  <a:gd name="T2" fmla="*/ 2369 w 2996"/>
                  <a:gd name="T3" fmla="*/ 3245 h 3872"/>
                  <a:gd name="T4" fmla="*/ 621 w 2996"/>
                  <a:gd name="T5" fmla="*/ 3251 h 3872"/>
                  <a:gd name="T6" fmla="*/ 0 w 2996"/>
                  <a:gd name="T7" fmla="*/ 3872 h 3872"/>
                  <a:gd name="T8" fmla="*/ 1867 w 2996"/>
                  <a:gd name="T9" fmla="*/ 1624 h 3872"/>
                  <a:gd name="T10" fmla="*/ 1492 w 2996"/>
                  <a:gd name="T11" fmla="*/ 1998 h 3872"/>
                  <a:gd name="T12" fmla="*/ 1117 w 2996"/>
                  <a:gd name="T13" fmla="*/ 1624 h 3872"/>
                  <a:gd name="T14" fmla="*/ 1492 w 2996"/>
                  <a:gd name="T15" fmla="*/ 1249 h 3872"/>
                  <a:gd name="T16" fmla="*/ 1867 w 2996"/>
                  <a:gd name="T17" fmla="*/ 1624 h 3872"/>
                  <a:gd name="T18" fmla="*/ 1492 w 2996"/>
                  <a:gd name="T19" fmla="*/ 0 h 3872"/>
                  <a:gd name="T20" fmla="*/ 1492 w 2996"/>
                  <a:gd name="T21" fmla="*/ 749 h 3872"/>
                  <a:gd name="T22" fmla="*/ 480 w 2996"/>
                  <a:gd name="T23" fmla="*/ 999 h 3872"/>
                  <a:gd name="T24" fmla="*/ 1492 w 2996"/>
                  <a:gd name="T25" fmla="*/ 749 h 3872"/>
                  <a:gd name="T26" fmla="*/ 2504 w 2996"/>
                  <a:gd name="T27" fmla="*/ 999 h 3872"/>
                  <a:gd name="T28" fmla="*/ 368 w 2996"/>
                  <a:gd name="T29" fmla="*/ 2748 h 3872"/>
                  <a:gd name="T30" fmla="*/ 2616 w 2996"/>
                  <a:gd name="T31" fmla="*/ 2748 h 3872"/>
                  <a:gd name="T32" fmla="*/ 1492 w 2996"/>
                  <a:gd name="T33" fmla="*/ 2748 h 3872"/>
                  <a:gd name="T34" fmla="*/ 1492 w 2996"/>
                  <a:gd name="T35" fmla="*/ 3539 h 3872"/>
                  <a:gd name="T36" fmla="*/ 2117 w 2996"/>
                  <a:gd name="T37" fmla="*/ 2748 h 3872"/>
                  <a:gd name="T38" fmla="*/ 2117 w 2996"/>
                  <a:gd name="T39" fmla="*/ 3330 h 3872"/>
                  <a:gd name="T40" fmla="*/ 867 w 2996"/>
                  <a:gd name="T41" fmla="*/ 2748 h 3872"/>
                  <a:gd name="T42" fmla="*/ 867 w 2996"/>
                  <a:gd name="T43" fmla="*/ 3330 h 3872"/>
                  <a:gd name="T44" fmla="*/ 2445 w 2996"/>
                  <a:gd name="T45" fmla="*/ 3221 h 3872"/>
                  <a:gd name="T46" fmla="*/ 1492 w 2996"/>
                  <a:gd name="T47" fmla="*/ 3539 h 3872"/>
                  <a:gd name="T48" fmla="*/ 539 w 2996"/>
                  <a:gd name="T49" fmla="*/ 3221 h 3872"/>
                  <a:gd name="T50" fmla="*/ 368 w 2996"/>
                  <a:gd name="T51" fmla="*/ 2984 h 3872"/>
                  <a:gd name="T52" fmla="*/ 368 w 2996"/>
                  <a:gd name="T53" fmla="*/ 1249 h 3872"/>
                  <a:gd name="T54" fmla="*/ 493 w 2996"/>
                  <a:gd name="T55" fmla="*/ 874 h 3872"/>
                  <a:gd name="T56" fmla="*/ 493 w 2996"/>
                  <a:gd name="T57" fmla="*/ 414 h 3872"/>
                  <a:gd name="T58" fmla="*/ 682 w 2996"/>
                  <a:gd name="T59" fmla="*/ 171 h 3872"/>
                  <a:gd name="T60" fmla="*/ 1242 w 2996"/>
                  <a:gd name="T61" fmla="*/ 31 h 3872"/>
                  <a:gd name="T62" fmla="*/ 1363 w 2996"/>
                  <a:gd name="T63" fmla="*/ 8 h 3872"/>
                  <a:gd name="T64" fmla="*/ 1492 w 2996"/>
                  <a:gd name="T65" fmla="*/ 0 h 3872"/>
                  <a:gd name="T66" fmla="*/ 1621 w 2996"/>
                  <a:gd name="T67" fmla="*/ 8 h 3872"/>
                  <a:gd name="T68" fmla="*/ 1742 w 2996"/>
                  <a:gd name="T69" fmla="*/ 31 h 3872"/>
                  <a:gd name="T70" fmla="*/ 2302 w 2996"/>
                  <a:gd name="T71" fmla="*/ 171 h 3872"/>
                  <a:gd name="T72" fmla="*/ 2491 w 2996"/>
                  <a:gd name="T73" fmla="*/ 414 h 3872"/>
                  <a:gd name="T74" fmla="*/ 2491 w 2996"/>
                  <a:gd name="T75" fmla="*/ 874 h 3872"/>
                  <a:gd name="T76" fmla="*/ 2616 w 2996"/>
                  <a:gd name="T77" fmla="*/ 1249 h 3872"/>
                  <a:gd name="T78" fmla="*/ 2616 w 2996"/>
                  <a:gd name="T79" fmla="*/ 2984 h 3872"/>
                  <a:gd name="T80" fmla="*/ 2445 w 2996"/>
                  <a:gd name="T81" fmla="*/ 3221 h 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96" h="3872">
                    <a:moveTo>
                      <a:pt x="2996" y="3872"/>
                    </a:moveTo>
                    <a:cubicBezTo>
                      <a:pt x="2369" y="3245"/>
                      <a:pt x="2369" y="3245"/>
                      <a:pt x="2369" y="3245"/>
                    </a:cubicBezTo>
                    <a:moveTo>
                      <a:pt x="621" y="3251"/>
                    </a:moveTo>
                    <a:cubicBezTo>
                      <a:pt x="0" y="3872"/>
                      <a:pt x="0" y="3872"/>
                      <a:pt x="0" y="3872"/>
                    </a:cubicBezTo>
                    <a:moveTo>
                      <a:pt x="1867" y="1624"/>
                    </a:moveTo>
                    <a:cubicBezTo>
                      <a:pt x="1867" y="1831"/>
                      <a:pt x="1699" y="1998"/>
                      <a:pt x="1492" y="1998"/>
                    </a:cubicBezTo>
                    <a:cubicBezTo>
                      <a:pt x="1285" y="1998"/>
                      <a:pt x="1117" y="1831"/>
                      <a:pt x="1117" y="1624"/>
                    </a:cubicBezTo>
                    <a:cubicBezTo>
                      <a:pt x="1117" y="1417"/>
                      <a:pt x="1285" y="1249"/>
                      <a:pt x="1492" y="1249"/>
                    </a:cubicBezTo>
                    <a:cubicBezTo>
                      <a:pt x="1699" y="1249"/>
                      <a:pt x="1867" y="1417"/>
                      <a:pt x="1867" y="1624"/>
                    </a:cubicBezTo>
                    <a:close/>
                    <a:moveTo>
                      <a:pt x="1492" y="0"/>
                    </a:moveTo>
                    <a:cubicBezTo>
                      <a:pt x="1492" y="749"/>
                      <a:pt x="1492" y="749"/>
                      <a:pt x="1492" y="749"/>
                    </a:cubicBezTo>
                    <a:moveTo>
                      <a:pt x="480" y="999"/>
                    </a:moveTo>
                    <a:cubicBezTo>
                      <a:pt x="1492" y="749"/>
                      <a:pt x="1492" y="749"/>
                      <a:pt x="1492" y="749"/>
                    </a:cubicBezTo>
                    <a:cubicBezTo>
                      <a:pt x="2504" y="999"/>
                      <a:pt x="2504" y="999"/>
                      <a:pt x="2504" y="999"/>
                    </a:cubicBezTo>
                    <a:moveTo>
                      <a:pt x="368" y="2748"/>
                    </a:moveTo>
                    <a:cubicBezTo>
                      <a:pt x="2616" y="2748"/>
                      <a:pt x="2616" y="2748"/>
                      <a:pt x="2616" y="2748"/>
                    </a:cubicBezTo>
                    <a:moveTo>
                      <a:pt x="1492" y="2748"/>
                    </a:moveTo>
                    <a:cubicBezTo>
                      <a:pt x="1492" y="3539"/>
                      <a:pt x="1492" y="3539"/>
                      <a:pt x="1492" y="3539"/>
                    </a:cubicBezTo>
                    <a:moveTo>
                      <a:pt x="2117" y="2748"/>
                    </a:moveTo>
                    <a:cubicBezTo>
                      <a:pt x="2117" y="3330"/>
                      <a:pt x="2117" y="3330"/>
                      <a:pt x="2117" y="3330"/>
                    </a:cubicBezTo>
                    <a:moveTo>
                      <a:pt x="867" y="2748"/>
                    </a:moveTo>
                    <a:cubicBezTo>
                      <a:pt x="867" y="3330"/>
                      <a:pt x="867" y="3330"/>
                      <a:pt x="867" y="3330"/>
                    </a:cubicBezTo>
                    <a:moveTo>
                      <a:pt x="2445" y="3221"/>
                    </a:moveTo>
                    <a:cubicBezTo>
                      <a:pt x="1492" y="3539"/>
                      <a:pt x="1492" y="3539"/>
                      <a:pt x="1492" y="3539"/>
                    </a:cubicBezTo>
                    <a:cubicBezTo>
                      <a:pt x="539" y="3221"/>
                      <a:pt x="539" y="3221"/>
                      <a:pt x="539" y="3221"/>
                    </a:cubicBezTo>
                    <a:cubicBezTo>
                      <a:pt x="437" y="3187"/>
                      <a:pt x="368" y="3092"/>
                      <a:pt x="368" y="2984"/>
                    </a:cubicBezTo>
                    <a:cubicBezTo>
                      <a:pt x="368" y="1249"/>
                      <a:pt x="368" y="1249"/>
                      <a:pt x="368" y="1249"/>
                    </a:cubicBezTo>
                    <a:cubicBezTo>
                      <a:pt x="493" y="874"/>
                      <a:pt x="493" y="874"/>
                      <a:pt x="493" y="874"/>
                    </a:cubicBezTo>
                    <a:cubicBezTo>
                      <a:pt x="493" y="414"/>
                      <a:pt x="493" y="414"/>
                      <a:pt x="493" y="414"/>
                    </a:cubicBezTo>
                    <a:cubicBezTo>
                      <a:pt x="493" y="299"/>
                      <a:pt x="571" y="199"/>
                      <a:pt x="682" y="171"/>
                    </a:cubicBezTo>
                    <a:cubicBezTo>
                      <a:pt x="1242" y="31"/>
                      <a:pt x="1242" y="31"/>
                      <a:pt x="1242" y="31"/>
                    </a:cubicBezTo>
                    <a:cubicBezTo>
                      <a:pt x="1281" y="21"/>
                      <a:pt x="1321" y="13"/>
                      <a:pt x="1363" y="8"/>
                    </a:cubicBezTo>
                    <a:cubicBezTo>
                      <a:pt x="1404" y="3"/>
                      <a:pt x="1448" y="0"/>
                      <a:pt x="1492" y="0"/>
                    </a:cubicBezTo>
                    <a:cubicBezTo>
                      <a:pt x="1536" y="0"/>
                      <a:pt x="1580" y="3"/>
                      <a:pt x="1621" y="8"/>
                    </a:cubicBezTo>
                    <a:cubicBezTo>
                      <a:pt x="1663" y="13"/>
                      <a:pt x="1703" y="21"/>
                      <a:pt x="1742" y="31"/>
                    </a:cubicBezTo>
                    <a:cubicBezTo>
                      <a:pt x="2302" y="171"/>
                      <a:pt x="2302" y="171"/>
                      <a:pt x="2302" y="171"/>
                    </a:cubicBezTo>
                    <a:cubicBezTo>
                      <a:pt x="2413" y="199"/>
                      <a:pt x="2491" y="299"/>
                      <a:pt x="2491" y="414"/>
                    </a:cubicBezTo>
                    <a:cubicBezTo>
                      <a:pt x="2491" y="874"/>
                      <a:pt x="2491" y="874"/>
                      <a:pt x="2491" y="874"/>
                    </a:cubicBezTo>
                    <a:cubicBezTo>
                      <a:pt x="2616" y="1249"/>
                      <a:pt x="2616" y="1249"/>
                      <a:pt x="2616" y="1249"/>
                    </a:cubicBezTo>
                    <a:cubicBezTo>
                      <a:pt x="2616" y="2984"/>
                      <a:pt x="2616" y="2984"/>
                      <a:pt x="2616" y="2984"/>
                    </a:cubicBezTo>
                    <a:cubicBezTo>
                      <a:pt x="2616" y="3092"/>
                      <a:pt x="2547" y="3187"/>
                      <a:pt x="2445" y="322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0" name="Group 199">
              <a:extLst>
                <a:ext uri="{FF2B5EF4-FFF2-40B4-BE49-F238E27FC236}">
                  <a16:creationId xmlns:a16="http://schemas.microsoft.com/office/drawing/2014/main" id="{9719BBD6-8417-4FED-BAF1-EF4B289C0FDD}"/>
                </a:ext>
              </a:extLst>
            </p:cNvPr>
            <p:cNvGrpSpPr/>
            <p:nvPr/>
          </p:nvGrpSpPr>
          <p:grpSpPr>
            <a:xfrm>
              <a:off x="2335641" y="3655352"/>
              <a:ext cx="457200" cy="457200"/>
              <a:chOff x="4165619" y="6953298"/>
              <a:chExt cx="457200" cy="457200"/>
            </a:xfrm>
          </p:grpSpPr>
          <p:sp useBgFill="1">
            <p:nvSpPr>
              <p:cNvPr id="201" name="Oval 200">
                <a:extLst>
                  <a:ext uri="{FF2B5EF4-FFF2-40B4-BE49-F238E27FC236}">
                    <a16:creationId xmlns:a16="http://schemas.microsoft.com/office/drawing/2014/main" id="{4C0C61F1-A92F-4882-BBC5-E942DCF52FC0}"/>
                  </a:ext>
                </a:extLst>
              </p:cNvPr>
              <p:cNvSpPr/>
              <p:nvPr/>
            </p:nvSpPr>
            <p:spPr bwMode="auto">
              <a:xfrm>
                <a:off x="4165619"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2" name="Airplane_E709" title="Icon of an airplane">
                <a:extLst>
                  <a:ext uri="{FF2B5EF4-FFF2-40B4-BE49-F238E27FC236}">
                    <a16:creationId xmlns:a16="http://schemas.microsoft.com/office/drawing/2014/main" id="{BED1A215-23C2-4F5B-8069-7F1F171D34A5}"/>
                  </a:ext>
                </a:extLst>
              </p:cNvPr>
              <p:cNvSpPr>
                <a:spLocks noChangeAspect="1"/>
              </p:cNvSpPr>
              <p:nvPr/>
            </p:nvSpPr>
            <p:spPr bwMode="auto">
              <a:xfrm>
                <a:off x="4255340" y="7021878"/>
                <a:ext cx="315859" cy="320040"/>
              </a:xfrm>
              <a:custGeom>
                <a:avLst/>
                <a:gdLst>
                  <a:gd name="T0" fmla="*/ 1002 w 3707"/>
                  <a:gd name="T1" fmla="*/ 3755 h 3755"/>
                  <a:gd name="T2" fmla="*/ 1502 w 3707"/>
                  <a:gd name="T3" fmla="*/ 2253 h 3755"/>
                  <a:gd name="T4" fmla="*/ 751 w 3707"/>
                  <a:gd name="T5" fmla="*/ 2253 h 3755"/>
                  <a:gd name="T6" fmla="*/ 625 w 3707"/>
                  <a:gd name="T7" fmla="*/ 2503 h 3755"/>
                  <a:gd name="T8" fmla="*/ 0 w 3707"/>
                  <a:gd name="T9" fmla="*/ 2503 h 3755"/>
                  <a:gd name="T10" fmla="*/ 209 w 3707"/>
                  <a:gd name="T11" fmla="*/ 1877 h 3755"/>
                  <a:gd name="T12" fmla="*/ 0 w 3707"/>
                  <a:gd name="T13" fmla="*/ 1251 h 3755"/>
                  <a:gd name="T14" fmla="*/ 625 w 3707"/>
                  <a:gd name="T15" fmla="*/ 1251 h 3755"/>
                  <a:gd name="T16" fmla="*/ 751 w 3707"/>
                  <a:gd name="T17" fmla="*/ 1502 h 3755"/>
                  <a:gd name="T18" fmla="*/ 1502 w 3707"/>
                  <a:gd name="T19" fmla="*/ 1502 h 3755"/>
                  <a:gd name="T20" fmla="*/ 1002 w 3707"/>
                  <a:gd name="T21" fmla="*/ 0 h 3755"/>
                  <a:gd name="T22" fmla="*/ 1627 w 3707"/>
                  <a:gd name="T23" fmla="*/ 0 h 3755"/>
                  <a:gd name="T24" fmla="*/ 2378 w 3707"/>
                  <a:gd name="T25" fmla="*/ 1502 h 3755"/>
                  <a:gd name="T26" fmla="*/ 3331 w 3707"/>
                  <a:gd name="T27" fmla="*/ 1502 h 3755"/>
                  <a:gd name="T28" fmla="*/ 3707 w 3707"/>
                  <a:gd name="T29" fmla="*/ 1877 h 3755"/>
                  <a:gd name="T30" fmla="*/ 3331 w 3707"/>
                  <a:gd name="T31" fmla="*/ 2253 h 3755"/>
                  <a:gd name="T32" fmla="*/ 2378 w 3707"/>
                  <a:gd name="T33" fmla="*/ 2253 h 3755"/>
                  <a:gd name="T34" fmla="*/ 1627 w 3707"/>
                  <a:gd name="T35" fmla="*/ 3755 h 3755"/>
                  <a:gd name="T36" fmla="*/ 1002 w 3707"/>
                  <a:gd name="T37" fmla="*/ 3755 h 3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07" h="3755">
                    <a:moveTo>
                      <a:pt x="1002" y="3755"/>
                    </a:moveTo>
                    <a:cubicBezTo>
                      <a:pt x="1502" y="2253"/>
                      <a:pt x="1502" y="2253"/>
                      <a:pt x="1502" y="2253"/>
                    </a:cubicBezTo>
                    <a:cubicBezTo>
                      <a:pt x="751" y="2253"/>
                      <a:pt x="751" y="2253"/>
                      <a:pt x="751" y="2253"/>
                    </a:cubicBezTo>
                    <a:cubicBezTo>
                      <a:pt x="625" y="2503"/>
                      <a:pt x="625" y="2503"/>
                      <a:pt x="625" y="2503"/>
                    </a:cubicBezTo>
                    <a:cubicBezTo>
                      <a:pt x="0" y="2503"/>
                      <a:pt x="0" y="2503"/>
                      <a:pt x="0" y="2503"/>
                    </a:cubicBezTo>
                    <a:cubicBezTo>
                      <a:pt x="209" y="1877"/>
                      <a:pt x="209" y="1877"/>
                      <a:pt x="209" y="1877"/>
                    </a:cubicBezTo>
                    <a:cubicBezTo>
                      <a:pt x="0" y="1251"/>
                      <a:pt x="0" y="1251"/>
                      <a:pt x="0" y="1251"/>
                    </a:cubicBezTo>
                    <a:cubicBezTo>
                      <a:pt x="625" y="1251"/>
                      <a:pt x="625" y="1251"/>
                      <a:pt x="625" y="1251"/>
                    </a:cubicBezTo>
                    <a:cubicBezTo>
                      <a:pt x="751" y="1502"/>
                      <a:pt x="751" y="1502"/>
                      <a:pt x="751" y="1502"/>
                    </a:cubicBezTo>
                    <a:cubicBezTo>
                      <a:pt x="1502" y="1502"/>
                      <a:pt x="1502" y="1502"/>
                      <a:pt x="1502" y="1502"/>
                    </a:cubicBezTo>
                    <a:cubicBezTo>
                      <a:pt x="1002" y="0"/>
                      <a:pt x="1002" y="0"/>
                      <a:pt x="1002" y="0"/>
                    </a:cubicBezTo>
                    <a:cubicBezTo>
                      <a:pt x="1627" y="0"/>
                      <a:pt x="1627" y="0"/>
                      <a:pt x="1627" y="0"/>
                    </a:cubicBezTo>
                    <a:cubicBezTo>
                      <a:pt x="2378" y="1502"/>
                      <a:pt x="2378" y="1502"/>
                      <a:pt x="2378" y="1502"/>
                    </a:cubicBezTo>
                    <a:cubicBezTo>
                      <a:pt x="3331" y="1502"/>
                      <a:pt x="3331" y="1502"/>
                      <a:pt x="3331" y="1502"/>
                    </a:cubicBezTo>
                    <a:cubicBezTo>
                      <a:pt x="3538" y="1502"/>
                      <a:pt x="3707" y="1670"/>
                      <a:pt x="3707" y="1877"/>
                    </a:cubicBezTo>
                    <a:cubicBezTo>
                      <a:pt x="3707" y="2084"/>
                      <a:pt x="3538" y="2253"/>
                      <a:pt x="3331" y="2253"/>
                    </a:cubicBezTo>
                    <a:cubicBezTo>
                      <a:pt x="2378" y="2253"/>
                      <a:pt x="2378" y="2253"/>
                      <a:pt x="2378" y="2253"/>
                    </a:cubicBezTo>
                    <a:cubicBezTo>
                      <a:pt x="1627" y="3755"/>
                      <a:pt x="1627" y="3755"/>
                      <a:pt x="1627" y="3755"/>
                    </a:cubicBezTo>
                    <a:lnTo>
                      <a:pt x="1002" y="3755"/>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3" name="Group 202">
              <a:extLst>
                <a:ext uri="{FF2B5EF4-FFF2-40B4-BE49-F238E27FC236}">
                  <a16:creationId xmlns:a16="http://schemas.microsoft.com/office/drawing/2014/main" id="{C565C807-0178-42A9-9DA6-7EDBA7892ACF}"/>
                </a:ext>
              </a:extLst>
            </p:cNvPr>
            <p:cNvGrpSpPr/>
            <p:nvPr/>
          </p:nvGrpSpPr>
          <p:grpSpPr>
            <a:xfrm>
              <a:off x="10102894" y="4888600"/>
              <a:ext cx="457200" cy="457200"/>
              <a:chOff x="5485511" y="6953298"/>
              <a:chExt cx="457200" cy="457200"/>
            </a:xfrm>
          </p:grpSpPr>
          <p:sp useBgFill="1">
            <p:nvSpPr>
              <p:cNvPr id="204" name="Oval 203">
                <a:extLst>
                  <a:ext uri="{FF2B5EF4-FFF2-40B4-BE49-F238E27FC236}">
                    <a16:creationId xmlns:a16="http://schemas.microsoft.com/office/drawing/2014/main" id="{A3AA1743-5B84-493F-A1E5-90650951FEC4}"/>
                  </a:ext>
                </a:extLst>
              </p:cNvPr>
              <p:cNvSpPr/>
              <p:nvPr/>
            </p:nvSpPr>
            <p:spPr bwMode="auto">
              <a:xfrm>
                <a:off x="5485511"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5" name="Temperature_med" title="Icon of a thermometer showing medium temperature">
                <a:extLst>
                  <a:ext uri="{FF2B5EF4-FFF2-40B4-BE49-F238E27FC236}">
                    <a16:creationId xmlns:a16="http://schemas.microsoft.com/office/drawing/2014/main" id="{20B641AF-0773-4A30-A8AD-95B590087FC3}"/>
                  </a:ext>
                </a:extLst>
              </p:cNvPr>
              <p:cNvSpPr>
                <a:spLocks noChangeAspect="1" noEditPoints="1"/>
              </p:cNvSpPr>
              <p:nvPr/>
            </p:nvSpPr>
            <p:spPr bwMode="auto">
              <a:xfrm>
                <a:off x="5650119" y="7021878"/>
                <a:ext cx="127985" cy="320040"/>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37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371"/>
                    </a:moveTo>
                    <a:cubicBezTo>
                      <a:pt x="748" y="2716"/>
                      <a:pt x="748" y="2716"/>
                      <a:pt x="748" y="271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06" name="Group 205">
              <a:extLst>
                <a:ext uri="{FF2B5EF4-FFF2-40B4-BE49-F238E27FC236}">
                  <a16:creationId xmlns:a16="http://schemas.microsoft.com/office/drawing/2014/main" id="{CDBB6023-1719-4C09-90D1-4D17A98B32FE}"/>
                </a:ext>
              </a:extLst>
            </p:cNvPr>
            <p:cNvGrpSpPr/>
            <p:nvPr/>
          </p:nvGrpSpPr>
          <p:grpSpPr>
            <a:xfrm>
              <a:off x="566513" y="2318426"/>
              <a:ext cx="457200" cy="457200"/>
              <a:chOff x="3534248" y="6953298"/>
              <a:chExt cx="457200" cy="457200"/>
            </a:xfrm>
          </p:grpSpPr>
          <p:sp useBgFill="1">
            <p:nvSpPr>
              <p:cNvPr id="207" name="Oval 206">
                <a:extLst>
                  <a:ext uri="{FF2B5EF4-FFF2-40B4-BE49-F238E27FC236}">
                    <a16:creationId xmlns:a16="http://schemas.microsoft.com/office/drawing/2014/main" id="{BE5413C8-0225-4079-881F-91FA8DF0173F}"/>
                  </a:ext>
                </a:extLst>
              </p:cNvPr>
              <p:cNvSpPr/>
              <p:nvPr/>
            </p:nvSpPr>
            <p:spPr bwMode="auto">
              <a:xfrm>
                <a:off x="3534248"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8" name="bot_3" title="Icon of two chevron brackets with two dots between them">
                <a:extLst>
                  <a:ext uri="{FF2B5EF4-FFF2-40B4-BE49-F238E27FC236}">
                    <a16:creationId xmlns:a16="http://schemas.microsoft.com/office/drawing/2014/main" id="{96335B4C-E9E8-4806-8F7D-361FE8BF39DC}"/>
                  </a:ext>
                </a:extLst>
              </p:cNvPr>
              <p:cNvSpPr>
                <a:spLocks noChangeAspect="1" noEditPoints="1"/>
              </p:cNvSpPr>
              <p:nvPr/>
            </p:nvSpPr>
            <p:spPr bwMode="auto">
              <a:xfrm>
                <a:off x="3579968" y="7050682"/>
                <a:ext cx="365760" cy="262433"/>
              </a:xfrm>
              <a:custGeom>
                <a:avLst/>
                <a:gdLst>
                  <a:gd name="T0" fmla="*/ 134 w 420"/>
                  <a:gd name="T1" fmla="*/ 154 h 302"/>
                  <a:gd name="T2" fmla="*/ 157 w 420"/>
                  <a:gd name="T3" fmla="*/ 131 h 302"/>
                  <a:gd name="T4" fmla="*/ 180 w 420"/>
                  <a:gd name="T5" fmla="*/ 154 h 302"/>
                  <a:gd name="T6" fmla="*/ 157 w 420"/>
                  <a:gd name="T7" fmla="*/ 177 h 302"/>
                  <a:gd name="T8" fmla="*/ 134 w 420"/>
                  <a:gd name="T9" fmla="*/ 154 h 302"/>
                  <a:gd name="T10" fmla="*/ 241 w 420"/>
                  <a:gd name="T11" fmla="*/ 154 h 302"/>
                  <a:gd name="T12" fmla="*/ 264 w 420"/>
                  <a:gd name="T13" fmla="*/ 177 h 302"/>
                  <a:gd name="T14" fmla="*/ 287 w 420"/>
                  <a:gd name="T15" fmla="*/ 154 h 302"/>
                  <a:gd name="T16" fmla="*/ 264 w 420"/>
                  <a:gd name="T17" fmla="*/ 131 h 302"/>
                  <a:gd name="T18" fmla="*/ 241 w 420"/>
                  <a:gd name="T19" fmla="*/ 154 h 302"/>
                  <a:gd name="T20" fmla="*/ 276 w 420"/>
                  <a:gd name="T21" fmla="*/ 302 h 302"/>
                  <a:gd name="T22" fmla="*/ 410 w 420"/>
                  <a:gd name="T23" fmla="*/ 168 h 302"/>
                  <a:gd name="T24" fmla="*/ 410 w 420"/>
                  <a:gd name="T25" fmla="*/ 132 h 302"/>
                  <a:gd name="T26" fmla="*/ 276 w 420"/>
                  <a:gd name="T27" fmla="*/ 0 h 302"/>
                  <a:gd name="T28" fmla="*/ 144 w 420"/>
                  <a:gd name="T29" fmla="*/ 0 h 302"/>
                  <a:gd name="T30" fmla="*/ 10 w 420"/>
                  <a:gd name="T31" fmla="*/ 132 h 302"/>
                  <a:gd name="T32" fmla="*/ 10 w 420"/>
                  <a:gd name="T33" fmla="*/ 168 h 302"/>
                  <a:gd name="T34" fmla="*/ 145 w 420"/>
                  <a:gd name="T35"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0" h="302">
                    <a:moveTo>
                      <a:pt x="134" y="154"/>
                    </a:moveTo>
                    <a:cubicBezTo>
                      <a:pt x="134" y="141"/>
                      <a:pt x="144" y="131"/>
                      <a:pt x="157" y="131"/>
                    </a:cubicBezTo>
                    <a:cubicBezTo>
                      <a:pt x="169" y="131"/>
                      <a:pt x="180" y="141"/>
                      <a:pt x="180" y="154"/>
                    </a:cubicBezTo>
                    <a:cubicBezTo>
                      <a:pt x="180" y="167"/>
                      <a:pt x="169" y="177"/>
                      <a:pt x="157" y="177"/>
                    </a:cubicBezTo>
                    <a:cubicBezTo>
                      <a:pt x="144" y="177"/>
                      <a:pt x="134" y="167"/>
                      <a:pt x="134" y="154"/>
                    </a:cubicBezTo>
                    <a:close/>
                    <a:moveTo>
                      <a:pt x="241" y="154"/>
                    </a:moveTo>
                    <a:cubicBezTo>
                      <a:pt x="241" y="167"/>
                      <a:pt x="251" y="177"/>
                      <a:pt x="264" y="177"/>
                    </a:cubicBezTo>
                    <a:cubicBezTo>
                      <a:pt x="276" y="177"/>
                      <a:pt x="287" y="167"/>
                      <a:pt x="287" y="154"/>
                    </a:cubicBezTo>
                    <a:cubicBezTo>
                      <a:pt x="287" y="141"/>
                      <a:pt x="276" y="131"/>
                      <a:pt x="264" y="131"/>
                    </a:cubicBezTo>
                    <a:cubicBezTo>
                      <a:pt x="251" y="131"/>
                      <a:pt x="241" y="141"/>
                      <a:pt x="241" y="154"/>
                    </a:cubicBezTo>
                    <a:close/>
                    <a:moveTo>
                      <a:pt x="276" y="302"/>
                    </a:moveTo>
                    <a:cubicBezTo>
                      <a:pt x="276" y="302"/>
                      <a:pt x="276" y="302"/>
                      <a:pt x="410" y="168"/>
                    </a:cubicBezTo>
                    <a:cubicBezTo>
                      <a:pt x="420" y="158"/>
                      <a:pt x="420" y="142"/>
                      <a:pt x="410" y="132"/>
                    </a:cubicBezTo>
                    <a:cubicBezTo>
                      <a:pt x="410" y="132"/>
                      <a:pt x="410" y="132"/>
                      <a:pt x="276" y="0"/>
                    </a:cubicBezTo>
                    <a:moveTo>
                      <a:pt x="144" y="0"/>
                    </a:moveTo>
                    <a:cubicBezTo>
                      <a:pt x="10" y="132"/>
                      <a:pt x="10" y="132"/>
                      <a:pt x="10" y="132"/>
                    </a:cubicBezTo>
                    <a:cubicBezTo>
                      <a:pt x="0" y="142"/>
                      <a:pt x="0" y="158"/>
                      <a:pt x="10" y="168"/>
                    </a:cubicBezTo>
                    <a:cubicBezTo>
                      <a:pt x="145" y="302"/>
                      <a:pt x="145" y="302"/>
                      <a:pt x="145" y="302"/>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9" name="Group 208">
              <a:extLst>
                <a:ext uri="{FF2B5EF4-FFF2-40B4-BE49-F238E27FC236}">
                  <a16:creationId xmlns:a16="http://schemas.microsoft.com/office/drawing/2014/main" id="{9EAC35B8-79E7-4060-A43F-295ADB0CE11D}"/>
                </a:ext>
              </a:extLst>
            </p:cNvPr>
            <p:cNvGrpSpPr/>
            <p:nvPr/>
          </p:nvGrpSpPr>
          <p:grpSpPr>
            <a:xfrm>
              <a:off x="8600552" y="5067390"/>
              <a:ext cx="457200" cy="457200"/>
              <a:chOff x="6135932" y="6953298"/>
              <a:chExt cx="457200" cy="457200"/>
            </a:xfrm>
          </p:grpSpPr>
          <p:sp useBgFill="1">
            <p:nvSpPr>
              <p:cNvPr id="210" name="Oval 209">
                <a:extLst>
                  <a:ext uri="{FF2B5EF4-FFF2-40B4-BE49-F238E27FC236}">
                    <a16:creationId xmlns:a16="http://schemas.microsoft.com/office/drawing/2014/main" id="{F94DA9A7-1ACE-4EF8-8E5D-D2A88ABFAE2D}"/>
                  </a:ext>
                </a:extLst>
              </p:cNvPr>
              <p:cNvSpPr/>
              <p:nvPr/>
            </p:nvSpPr>
            <p:spPr bwMode="auto">
              <a:xfrm>
                <a:off x="6135932"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1" name="speedometer_2" title="Icon of a spedometer showing fast speed">
                <a:extLst>
                  <a:ext uri="{FF2B5EF4-FFF2-40B4-BE49-F238E27FC236}">
                    <a16:creationId xmlns:a16="http://schemas.microsoft.com/office/drawing/2014/main" id="{E830A099-48EF-480E-8998-68D061AE6943}"/>
                  </a:ext>
                </a:extLst>
              </p:cNvPr>
              <p:cNvSpPr>
                <a:spLocks noChangeAspect="1" noEditPoints="1"/>
              </p:cNvSpPr>
              <p:nvPr/>
            </p:nvSpPr>
            <p:spPr bwMode="auto">
              <a:xfrm>
                <a:off x="6204512" y="7021878"/>
                <a:ext cx="320040" cy="320040"/>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grpSp>
        <p:grpSp>
          <p:nvGrpSpPr>
            <p:cNvPr id="212" name="Group 211">
              <a:extLst>
                <a:ext uri="{FF2B5EF4-FFF2-40B4-BE49-F238E27FC236}">
                  <a16:creationId xmlns:a16="http://schemas.microsoft.com/office/drawing/2014/main" id="{23B20793-3E19-49DC-946E-2C71BF9A0180}"/>
                </a:ext>
              </a:extLst>
            </p:cNvPr>
            <p:cNvGrpSpPr/>
            <p:nvPr/>
          </p:nvGrpSpPr>
          <p:grpSpPr>
            <a:xfrm>
              <a:off x="7766421" y="5184831"/>
              <a:ext cx="457200" cy="457200"/>
              <a:chOff x="6786353" y="6953298"/>
              <a:chExt cx="457200" cy="457200"/>
            </a:xfrm>
          </p:grpSpPr>
          <p:sp useBgFill="1">
            <p:nvSpPr>
              <p:cNvPr id="213" name="Oval 212">
                <a:extLst>
                  <a:ext uri="{FF2B5EF4-FFF2-40B4-BE49-F238E27FC236}">
                    <a16:creationId xmlns:a16="http://schemas.microsoft.com/office/drawing/2014/main" id="{E390A0F6-316E-4A64-8AA3-0DFDB05E79CD}"/>
                  </a:ext>
                </a:extLst>
              </p:cNvPr>
              <p:cNvSpPr/>
              <p:nvPr/>
            </p:nvSpPr>
            <p:spPr bwMode="auto">
              <a:xfrm rot="20197877">
                <a:off x="6786353" y="6953298"/>
                <a:ext cx="457200" cy="45720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4" name="plant_3" title="Icon of three stalks of wheat">
                <a:extLst>
                  <a:ext uri="{FF2B5EF4-FFF2-40B4-BE49-F238E27FC236}">
                    <a16:creationId xmlns:a16="http://schemas.microsoft.com/office/drawing/2014/main" id="{31DA750C-BC75-4C1C-AC93-467717E7D38C}"/>
                  </a:ext>
                </a:extLst>
              </p:cNvPr>
              <p:cNvSpPr>
                <a:spLocks noChangeAspect="1" noEditPoints="1"/>
              </p:cNvSpPr>
              <p:nvPr/>
            </p:nvSpPr>
            <p:spPr bwMode="auto">
              <a:xfrm>
                <a:off x="6921989" y="7021878"/>
                <a:ext cx="185928" cy="320040"/>
              </a:xfrm>
              <a:custGeom>
                <a:avLst/>
                <a:gdLst>
                  <a:gd name="T0" fmla="*/ 130 w 205"/>
                  <a:gd name="T1" fmla="*/ 78 h 355"/>
                  <a:gd name="T2" fmla="*/ 102 w 205"/>
                  <a:gd name="T3" fmla="*/ 106 h 355"/>
                  <a:gd name="T4" fmla="*/ 73 w 205"/>
                  <a:gd name="T5" fmla="*/ 77 h 355"/>
                  <a:gd name="T6" fmla="*/ 73 w 205"/>
                  <a:gd name="T7" fmla="*/ 47 h 355"/>
                  <a:gd name="T8" fmla="*/ 102 w 205"/>
                  <a:gd name="T9" fmla="*/ 76 h 355"/>
                  <a:gd name="T10" fmla="*/ 130 w 205"/>
                  <a:gd name="T11" fmla="*/ 48 h 355"/>
                  <a:gd name="T12" fmla="*/ 73 w 205"/>
                  <a:gd name="T13" fmla="*/ 17 h 355"/>
                  <a:gd name="T14" fmla="*/ 102 w 205"/>
                  <a:gd name="T15" fmla="*/ 46 h 355"/>
                  <a:gd name="T16" fmla="*/ 130 w 205"/>
                  <a:gd name="T17" fmla="*/ 18 h 355"/>
                  <a:gd name="T18" fmla="*/ 102 w 205"/>
                  <a:gd name="T19" fmla="*/ 0 h 355"/>
                  <a:gd name="T20" fmla="*/ 102 w 205"/>
                  <a:gd name="T21" fmla="*/ 46 h 355"/>
                  <a:gd name="T22" fmla="*/ 146 w 205"/>
                  <a:gd name="T23" fmla="*/ 137 h 355"/>
                  <a:gd name="T24" fmla="*/ 174 w 205"/>
                  <a:gd name="T25" fmla="*/ 166 h 355"/>
                  <a:gd name="T26" fmla="*/ 202 w 205"/>
                  <a:gd name="T27" fmla="*/ 138 h 355"/>
                  <a:gd name="T28" fmla="*/ 146 w 205"/>
                  <a:gd name="T29" fmla="*/ 107 h 355"/>
                  <a:gd name="T30" fmla="*/ 174 w 205"/>
                  <a:gd name="T31" fmla="*/ 136 h 355"/>
                  <a:gd name="T32" fmla="*/ 202 w 205"/>
                  <a:gd name="T33" fmla="*/ 108 h 355"/>
                  <a:gd name="T34" fmla="*/ 146 w 205"/>
                  <a:gd name="T35" fmla="*/ 77 h 355"/>
                  <a:gd name="T36" fmla="*/ 174 w 205"/>
                  <a:gd name="T37" fmla="*/ 106 h 355"/>
                  <a:gd name="T38" fmla="*/ 202 w 205"/>
                  <a:gd name="T39" fmla="*/ 78 h 355"/>
                  <a:gd name="T40" fmla="*/ 174 w 205"/>
                  <a:gd name="T41" fmla="*/ 60 h 355"/>
                  <a:gd name="T42" fmla="*/ 174 w 205"/>
                  <a:gd name="T43" fmla="*/ 106 h 355"/>
                  <a:gd name="T44" fmla="*/ 5 w 205"/>
                  <a:gd name="T45" fmla="*/ 137 h 355"/>
                  <a:gd name="T46" fmla="*/ 34 w 205"/>
                  <a:gd name="T47" fmla="*/ 166 h 355"/>
                  <a:gd name="T48" fmla="*/ 62 w 205"/>
                  <a:gd name="T49" fmla="*/ 138 h 355"/>
                  <a:gd name="T50" fmla="*/ 5 w 205"/>
                  <a:gd name="T51" fmla="*/ 107 h 355"/>
                  <a:gd name="T52" fmla="*/ 34 w 205"/>
                  <a:gd name="T53" fmla="*/ 136 h 355"/>
                  <a:gd name="T54" fmla="*/ 62 w 205"/>
                  <a:gd name="T55" fmla="*/ 108 h 355"/>
                  <a:gd name="T56" fmla="*/ 5 w 205"/>
                  <a:gd name="T57" fmla="*/ 77 h 355"/>
                  <a:gd name="T58" fmla="*/ 34 w 205"/>
                  <a:gd name="T59" fmla="*/ 106 h 355"/>
                  <a:gd name="T60" fmla="*/ 62 w 205"/>
                  <a:gd name="T61" fmla="*/ 78 h 355"/>
                  <a:gd name="T62" fmla="*/ 34 w 205"/>
                  <a:gd name="T63" fmla="*/ 60 h 355"/>
                  <a:gd name="T64" fmla="*/ 34 w 205"/>
                  <a:gd name="T65" fmla="*/ 106 h 355"/>
                  <a:gd name="T66" fmla="*/ 34 w 205"/>
                  <a:gd name="T67" fmla="*/ 208 h 355"/>
                  <a:gd name="T68" fmla="*/ 34 w 205"/>
                  <a:gd name="T69" fmla="*/ 166 h 355"/>
                  <a:gd name="T70" fmla="*/ 102 w 205"/>
                  <a:gd name="T71" fmla="*/ 106 h 355"/>
                  <a:gd name="T72" fmla="*/ 102 w 205"/>
                  <a:gd name="T73" fmla="*/ 252 h 355"/>
                  <a:gd name="T74" fmla="*/ 174 w 205"/>
                  <a:gd name="T75" fmla="*/ 166 h 355"/>
                  <a:gd name="T76" fmla="*/ 174 w 205"/>
                  <a:gd name="T77" fmla="*/ 204 h 355"/>
                  <a:gd name="T78" fmla="*/ 31 w 205"/>
                  <a:gd name="T79" fmla="*/ 294 h 355"/>
                  <a:gd name="T80" fmla="*/ 88 w 205"/>
                  <a:gd name="T81" fmla="*/ 349 h 355"/>
                  <a:gd name="T82" fmla="*/ 78 w 205"/>
                  <a:gd name="T83" fmla="*/ 270 h 355"/>
                  <a:gd name="T84" fmla="*/ 2 w 205"/>
                  <a:gd name="T85" fmla="*/ 173 h 355"/>
                  <a:gd name="T86" fmla="*/ 31 w 205"/>
                  <a:gd name="T87" fmla="*/ 294 h 355"/>
                  <a:gd name="T88" fmla="*/ 174 w 205"/>
                  <a:gd name="T89" fmla="*/ 294 h 355"/>
                  <a:gd name="T90" fmla="*/ 203 w 205"/>
                  <a:gd name="T91" fmla="*/ 173 h 355"/>
                  <a:gd name="T92" fmla="*/ 127 w 205"/>
                  <a:gd name="T93" fmla="*/ 270 h 355"/>
                  <a:gd name="T94" fmla="*/ 117 w 205"/>
                  <a:gd name="T95" fmla="*/ 349 h 355"/>
                  <a:gd name="T96" fmla="*/ 174 w 205"/>
                  <a:gd name="T97" fmla="*/ 294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355">
                    <a:moveTo>
                      <a:pt x="130" y="78"/>
                    </a:moveTo>
                    <a:cubicBezTo>
                      <a:pt x="102" y="106"/>
                      <a:pt x="102" y="106"/>
                      <a:pt x="102" y="106"/>
                    </a:cubicBezTo>
                    <a:cubicBezTo>
                      <a:pt x="73" y="77"/>
                      <a:pt x="73" y="77"/>
                      <a:pt x="73" y="77"/>
                    </a:cubicBezTo>
                    <a:moveTo>
                      <a:pt x="73" y="47"/>
                    </a:moveTo>
                    <a:cubicBezTo>
                      <a:pt x="102" y="76"/>
                      <a:pt x="102" y="76"/>
                      <a:pt x="102" y="76"/>
                    </a:cubicBezTo>
                    <a:cubicBezTo>
                      <a:pt x="130" y="48"/>
                      <a:pt x="130" y="48"/>
                      <a:pt x="130" y="48"/>
                    </a:cubicBezTo>
                    <a:moveTo>
                      <a:pt x="73" y="17"/>
                    </a:moveTo>
                    <a:cubicBezTo>
                      <a:pt x="102" y="46"/>
                      <a:pt x="102" y="46"/>
                      <a:pt x="102" y="46"/>
                    </a:cubicBezTo>
                    <a:cubicBezTo>
                      <a:pt x="130" y="18"/>
                      <a:pt x="130" y="18"/>
                      <a:pt x="130" y="18"/>
                    </a:cubicBezTo>
                    <a:moveTo>
                      <a:pt x="102" y="0"/>
                    </a:moveTo>
                    <a:cubicBezTo>
                      <a:pt x="102" y="46"/>
                      <a:pt x="102" y="46"/>
                      <a:pt x="102" y="46"/>
                    </a:cubicBezTo>
                    <a:moveTo>
                      <a:pt x="146" y="137"/>
                    </a:moveTo>
                    <a:cubicBezTo>
                      <a:pt x="174" y="166"/>
                      <a:pt x="174" y="166"/>
                      <a:pt x="174" y="166"/>
                    </a:cubicBezTo>
                    <a:cubicBezTo>
                      <a:pt x="202" y="138"/>
                      <a:pt x="202" y="138"/>
                      <a:pt x="202" y="138"/>
                    </a:cubicBezTo>
                    <a:moveTo>
                      <a:pt x="146" y="107"/>
                    </a:moveTo>
                    <a:cubicBezTo>
                      <a:pt x="174" y="136"/>
                      <a:pt x="174" y="136"/>
                      <a:pt x="174" y="136"/>
                    </a:cubicBezTo>
                    <a:cubicBezTo>
                      <a:pt x="202" y="108"/>
                      <a:pt x="202" y="108"/>
                      <a:pt x="202" y="108"/>
                    </a:cubicBezTo>
                    <a:moveTo>
                      <a:pt x="146" y="77"/>
                    </a:moveTo>
                    <a:cubicBezTo>
                      <a:pt x="174" y="106"/>
                      <a:pt x="174" y="106"/>
                      <a:pt x="174" y="106"/>
                    </a:cubicBezTo>
                    <a:cubicBezTo>
                      <a:pt x="202" y="78"/>
                      <a:pt x="202" y="78"/>
                      <a:pt x="202" y="78"/>
                    </a:cubicBezTo>
                    <a:moveTo>
                      <a:pt x="174" y="60"/>
                    </a:moveTo>
                    <a:cubicBezTo>
                      <a:pt x="174" y="106"/>
                      <a:pt x="174" y="106"/>
                      <a:pt x="174" y="106"/>
                    </a:cubicBezTo>
                    <a:moveTo>
                      <a:pt x="5" y="137"/>
                    </a:moveTo>
                    <a:cubicBezTo>
                      <a:pt x="34" y="166"/>
                      <a:pt x="34" y="166"/>
                      <a:pt x="34" y="166"/>
                    </a:cubicBezTo>
                    <a:cubicBezTo>
                      <a:pt x="62" y="138"/>
                      <a:pt x="62" y="138"/>
                      <a:pt x="62" y="138"/>
                    </a:cubicBezTo>
                    <a:moveTo>
                      <a:pt x="5" y="107"/>
                    </a:moveTo>
                    <a:cubicBezTo>
                      <a:pt x="34" y="136"/>
                      <a:pt x="34" y="136"/>
                      <a:pt x="34" y="136"/>
                    </a:cubicBezTo>
                    <a:cubicBezTo>
                      <a:pt x="62" y="108"/>
                      <a:pt x="62" y="108"/>
                      <a:pt x="62" y="108"/>
                    </a:cubicBezTo>
                    <a:moveTo>
                      <a:pt x="5" y="77"/>
                    </a:moveTo>
                    <a:cubicBezTo>
                      <a:pt x="34" y="106"/>
                      <a:pt x="34" y="106"/>
                      <a:pt x="34" y="106"/>
                    </a:cubicBezTo>
                    <a:cubicBezTo>
                      <a:pt x="62" y="78"/>
                      <a:pt x="62" y="78"/>
                      <a:pt x="62" y="78"/>
                    </a:cubicBezTo>
                    <a:moveTo>
                      <a:pt x="34" y="60"/>
                    </a:moveTo>
                    <a:cubicBezTo>
                      <a:pt x="34" y="106"/>
                      <a:pt x="34" y="106"/>
                      <a:pt x="34" y="106"/>
                    </a:cubicBezTo>
                    <a:moveTo>
                      <a:pt x="34" y="208"/>
                    </a:moveTo>
                    <a:cubicBezTo>
                      <a:pt x="34" y="166"/>
                      <a:pt x="34" y="166"/>
                      <a:pt x="34" y="166"/>
                    </a:cubicBezTo>
                    <a:moveTo>
                      <a:pt x="102" y="106"/>
                    </a:moveTo>
                    <a:cubicBezTo>
                      <a:pt x="102" y="252"/>
                      <a:pt x="102" y="252"/>
                      <a:pt x="102" y="252"/>
                    </a:cubicBezTo>
                    <a:moveTo>
                      <a:pt x="174" y="166"/>
                    </a:moveTo>
                    <a:cubicBezTo>
                      <a:pt x="174" y="204"/>
                      <a:pt x="174" y="204"/>
                      <a:pt x="174" y="204"/>
                    </a:cubicBezTo>
                    <a:moveTo>
                      <a:pt x="31" y="294"/>
                    </a:moveTo>
                    <a:cubicBezTo>
                      <a:pt x="45" y="323"/>
                      <a:pt x="75" y="355"/>
                      <a:pt x="88" y="349"/>
                    </a:cubicBezTo>
                    <a:cubicBezTo>
                      <a:pt x="101" y="342"/>
                      <a:pt x="97" y="307"/>
                      <a:pt x="78" y="270"/>
                    </a:cubicBezTo>
                    <a:cubicBezTo>
                      <a:pt x="60" y="233"/>
                      <a:pt x="3" y="173"/>
                      <a:pt x="2" y="173"/>
                    </a:cubicBezTo>
                    <a:cubicBezTo>
                      <a:pt x="0" y="172"/>
                      <a:pt x="17" y="264"/>
                      <a:pt x="31" y="294"/>
                    </a:cubicBezTo>
                    <a:close/>
                    <a:moveTo>
                      <a:pt x="174" y="294"/>
                    </a:moveTo>
                    <a:cubicBezTo>
                      <a:pt x="189" y="264"/>
                      <a:pt x="205" y="172"/>
                      <a:pt x="203" y="173"/>
                    </a:cubicBezTo>
                    <a:cubicBezTo>
                      <a:pt x="202" y="173"/>
                      <a:pt x="145" y="233"/>
                      <a:pt x="127" y="270"/>
                    </a:cubicBezTo>
                    <a:cubicBezTo>
                      <a:pt x="109" y="307"/>
                      <a:pt x="104" y="342"/>
                      <a:pt x="117" y="349"/>
                    </a:cubicBezTo>
                    <a:cubicBezTo>
                      <a:pt x="130" y="355"/>
                      <a:pt x="160" y="323"/>
                      <a:pt x="174" y="294"/>
                    </a:cubicBez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5" name="Straight Connector 214">
              <a:extLst>
                <a:ext uri="{FF2B5EF4-FFF2-40B4-BE49-F238E27FC236}">
                  <a16:creationId xmlns:a16="http://schemas.microsoft.com/office/drawing/2014/main" id="{570C211A-A8E5-4BA9-A74A-96F05CAD4EFA}"/>
                </a:ext>
              </a:extLst>
            </p:cNvPr>
            <p:cNvCxnSpPr>
              <a:cxnSpLocks/>
              <a:stCxn id="52" idx="5"/>
              <a:endCxn id="61" idx="2"/>
            </p:cNvCxnSpPr>
            <p:nvPr/>
          </p:nvCxnSpPr>
          <p:spPr>
            <a:xfrm flipV="1">
              <a:off x="9162029" y="4561806"/>
              <a:ext cx="420162" cy="17811"/>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EDC30DF7-BE6C-4AC4-A4BF-5DE2194FF37E}"/>
                </a:ext>
              </a:extLst>
            </p:cNvPr>
            <p:cNvCxnSpPr>
              <a:cxnSpLocks/>
              <a:stCxn id="52" idx="1"/>
              <a:endCxn id="76" idx="7"/>
            </p:cNvCxnSpPr>
            <p:nvPr/>
          </p:nvCxnSpPr>
          <p:spPr>
            <a:xfrm flipH="1" flipV="1">
              <a:off x="8416158" y="4401273"/>
              <a:ext cx="312215" cy="3351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099BC47-C186-4FD0-9618-3D9D34F60A9C}"/>
                </a:ext>
              </a:extLst>
            </p:cNvPr>
            <p:cNvCxnSpPr>
              <a:cxnSpLocks/>
              <a:stCxn id="67" idx="7"/>
              <a:endCxn id="79" idx="4"/>
            </p:cNvCxnSpPr>
            <p:nvPr/>
          </p:nvCxnSpPr>
          <p:spPr>
            <a:xfrm flipV="1">
              <a:off x="7308481" y="4797392"/>
              <a:ext cx="205217" cy="3000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C263122C-CCDF-4CF2-9A81-FCC9C80B4727}"/>
                </a:ext>
              </a:extLst>
            </p:cNvPr>
            <p:cNvCxnSpPr>
              <a:cxnSpLocks/>
              <a:stCxn id="79" idx="7"/>
              <a:endCxn id="76" idx="4"/>
            </p:cNvCxnSpPr>
            <p:nvPr/>
          </p:nvCxnSpPr>
          <p:spPr>
            <a:xfrm flipV="1">
              <a:off x="7809346" y="4367049"/>
              <a:ext cx="223948" cy="12866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B244A02-ED22-4AAC-AD91-456F41B4F387}"/>
                </a:ext>
              </a:extLst>
            </p:cNvPr>
            <p:cNvCxnSpPr>
              <a:cxnSpLocks/>
              <a:stCxn id="210" idx="2"/>
              <a:endCxn id="213" idx="6"/>
            </p:cNvCxnSpPr>
            <p:nvPr/>
          </p:nvCxnSpPr>
          <p:spPr>
            <a:xfrm flipH="1">
              <a:off x="8204869" y="5295990"/>
              <a:ext cx="395683" cy="2676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D2DF08BD-5B16-4AFE-A4D5-281C930365A1}"/>
                </a:ext>
              </a:extLst>
            </p:cNvPr>
            <p:cNvCxnSpPr>
              <a:cxnSpLocks/>
              <a:stCxn id="79" idx="5"/>
              <a:endCxn id="213" idx="0"/>
            </p:cNvCxnSpPr>
            <p:nvPr/>
          </p:nvCxnSpPr>
          <p:spPr>
            <a:xfrm>
              <a:off x="7688652" y="4795625"/>
              <a:ext cx="215696" cy="4079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C19481C-7007-40A6-B40F-225386430DD7}"/>
                </a:ext>
              </a:extLst>
            </p:cNvPr>
            <p:cNvCxnSpPr>
              <a:cxnSpLocks/>
              <a:stCxn id="201" idx="2"/>
              <a:endCxn id="198" idx="6"/>
            </p:cNvCxnSpPr>
            <p:nvPr/>
          </p:nvCxnSpPr>
          <p:spPr>
            <a:xfrm flipH="1" flipV="1">
              <a:off x="1404335" y="3691175"/>
              <a:ext cx="931306" cy="192777"/>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16B86018-6298-4436-A83F-4CB99C1721D0}"/>
                </a:ext>
              </a:extLst>
            </p:cNvPr>
            <p:cNvGrpSpPr/>
            <p:nvPr/>
          </p:nvGrpSpPr>
          <p:grpSpPr>
            <a:xfrm>
              <a:off x="3358121" y="1632143"/>
              <a:ext cx="457200" cy="457200"/>
              <a:chOff x="1724949" y="2851929"/>
              <a:chExt cx="457200" cy="457200"/>
            </a:xfrm>
          </p:grpSpPr>
          <p:sp useBgFill="1">
            <p:nvSpPr>
              <p:cNvPr id="223" name="Oval 222">
                <a:extLst>
                  <a:ext uri="{FF2B5EF4-FFF2-40B4-BE49-F238E27FC236}">
                    <a16:creationId xmlns:a16="http://schemas.microsoft.com/office/drawing/2014/main" id="{2AB19948-C8F3-45D3-AC06-8D87DC131AC6}"/>
                  </a:ext>
                </a:extLst>
              </p:cNvPr>
              <p:cNvSpPr/>
              <p:nvPr/>
            </p:nvSpPr>
            <p:spPr bwMode="auto">
              <a:xfrm>
                <a:off x="1724949" y="285192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4" name="Picture 2" descr="See the source image">
                <a:extLst>
                  <a:ext uri="{FF2B5EF4-FFF2-40B4-BE49-F238E27FC236}">
                    <a16:creationId xmlns:a16="http://schemas.microsoft.com/office/drawing/2014/main" id="{422C8A07-3C37-40EA-9D67-9D320558FBDA}"/>
                  </a:ext>
                </a:extLst>
              </p:cNvPr>
              <p:cNvPicPr>
                <a:picLocks noChangeAspect="1" noChangeArrowheads="1"/>
              </p:cNvPicPr>
              <p:nvPr/>
            </p:nvPicPr>
            <p:blipFill>
              <a:blip r:embed="rId4" cstate="hqprint">
                <a:biLevel thresh="50000"/>
                <a:extLst>
                  <a:ext uri="{28A0092B-C50C-407E-A947-70E740481C1C}">
                    <a14:useLocalDpi xmlns:a14="http://schemas.microsoft.com/office/drawing/2010/main"/>
                  </a:ext>
                </a:extLst>
              </a:blip>
              <a:srcRect/>
              <a:stretch>
                <a:fillRect/>
              </a:stretch>
            </p:blipFill>
            <p:spPr bwMode="auto">
              <a:xfrm>
                <a:off x="1793241" y="2986997"/>
                <a:ext cx="320618" cy="176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5" name="Group 224">
              <a:extLst>
                <a:ext uri="{FF2B5EF4-FFF2-40B4-BE49-F238E27FC236}">
                  <a16:creationId xmlns:a16="http://schemas.microsoft.com/office/drawing/2014/main" id="{C181D898-DD59-4AA1-8BB2-91A2468A1AFC}"/>
                </a:ext>
              </a:extLst>
            </p:cNvPr>
            <p:cNvGrpSpPr/>
            <p:nvPr/>
          </p:nvGrpSpPr>
          <p:grpSpPr>
            <a:xfrm>
              <a:off x="1814867" y="3161209"/>
              <a:ext cx="457200" cy="457200"/>
              <a:chOff x="1896861" y="2824101"/>
              <a:chExt cx="457200" cy="457200"/>
            </a:xfrm>
          </p:grpSpPr>
          <p:sp useBgFill="1">
            <p:nvSpPr>
              <p:cNvPr id="226" name="Oval 225">
                <a:extLst>
                  <a:ext uri="{FF2B5EF4-FFF2-40B4-BE49-F238E27FC236}">
                    <a16:creationId xmlns:a16="http://schemas.microsoft.com/office/drawing/2014/main" id="{24264B08-E765-4B90-BF44-3AD1DD0BD67B}"/>
                  </a:ext>
                </a:extLst>
              </p:cNvPr>
              <p:cNvSpPr/>
              <p:nvPr/>
            </p:nvSpPr>
            <p:spPr bwMode="auto">
              <a:xfrm>
                <a:off x="1896861" y="2824101"/>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27" name="Picture 226">
                <a:extLst>
                  <a:ext uri="{FF2B5EF4-FFF2-40B4-BE49-F238E27FC236}">
                    <a16:creationId xmlns:a16="http://schemas.microsoft.com/office/drawing/2014/main" id="{020201CE-46E8-47E8-B6DB-3B8BCEFC14A2}"/>
                  </a:ext>
                </a:extLst>
              </p:cNvPr>
              <p:cNvPicPr>
                <a:picLocks noChangeAspect="1"/>
              </p:cNvPicPr>
              <p:nvPr/>
            </p:nvPicPr>
            <p:blipFill rotWithShape="1">
              <a:blip r:embed="rId5" cstate="hqprint">
                <a:extLst>
                  <a:ext uri="{28A0092B-C50C-407E-A947-70E740481C1C}">
                    <a14:useLocalDpi xmlns:a14="http://schemas.microsoft.com/office/drawing/2010/main"/>
                  </a:ext>
                </a:extLst>
              </a:blip>
              <a:srcRect/>
              <a:stretch/>
            </p:blipFill>
            <p:spPr>
              <a:xfrm>
                <a:off x="1908035" y="2835275"/>
                <a:ext cx="434852" cy="434852"/>
              </a:xfrm>
              <a:prstGeom prst="ellipse">
                <a:avLst/>
              </a:prstGeom>
              <a:ln>
                <a:noFill/>
              </a:ln>
            </p:spPr>
          </p:pic>
        </p:grpSp>
        <p:grpSp>
          <p:nvGrpSpPr>
            <p:cNvPr id="228" name="Group 227">
              <a:extLst>
                <a:ext uri="{FF2B5EF4-FFF2-40B4-BE49-F238E27FC236}">
                  <a16:creationId xmlns:a16="http://schemas.microsoft.com/office/drawing/2014/main" id="{8488FC9B-9AB1-4848-8917-73617112C054}"/>
                </a:ext>
              </a:extLst>
            </p:cNvPr>
            <p:cNvGrpSpPr/>
            <p:nvPr/>
          </p:nvGrpSpPr>
          <p:grpSpPr>
            <a:xfrm>
              <a:off x="2736351" y="2614282"/>
              <a:ext cx="457200" cy="457200"/>
              <a:chOff x="2544684" y="2284726"/>
              <a:chExt cx="457200" cy="457200"/>
            </a:xfrm>
          </p:grpSpPr>
          <p:sp useBgFill="1">
            <p:nvSpPr>
              <p:cNvPr id="229" name="Oval 228">
                <a:extLst>
                  <a:ext uri="{FF2B5EF4-FFF2-40B4-BE49-F238E27FC236}">
                    <a16:creationId xmlns:a16="http://schemas.microsoft.com/office/drawing/2014/main" id="{B0C52E2D-05E7-41AF-815F-B8E4030984E2}"/>
                  </a:ext>
                </a:extLst>
              </p:cNvPr>
              <p:cNvSpPr/>
              <p:nvPr/>
            </p:nvSpPr>
            <p:spPr bwMode="auto">
              <a:xfrm>
                <a:off x="2544684" y="2284726"/>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0" name="Picture 229">
                <a:extLst>
                  <a:ext uri="{FF2B5EF4-FFF2-40B4-BE49-F238E27FC236}">
                    <a16:creationId xmlns:a16="http://schemas.microsoft.com/office/drawing/2014/main" id="{5ECD4702-E6A4-4C08-87F4-87A84782C6A5}"/>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2594469" y="2459184"/>
                <a:ext cx="357630" cy="108284"/>
              </a:xfrm>
              <a:prstGeom prst="rect">
                <a:avLst/>
              </a:prstGeom>
            </p:spPr>
          </p:pic>
        </p:grpSp>
        <p:grpSp>
          <p:nvGrpSpPr>
            <p:cNvPr id="231" name="Group 230">
              <a:extLst>
                <a:ext uri="{FF2B5EF4-FFF2-40B4-BE49-F238E27FC236}">
                  <a16:creationId xmlns:a16="http://schemas.microsoft.com/office/drawing/2014/main" id="{73CC6CDD-6FA3-4D75-8803-98AE9D15CFD3}"/>
                </a:ext>
              </a:extLst>
            </p:cNvPr>
            <p:cNvGrpSpPr/>
            <p:nvPr/>
          </p:nvGrpSpPr>
          <p:grpSpPr>
            <a:xfrm>
              <a:off x="4128254" y="2872422"/>
              <a:ext cx="457200" cy="457200"/>
              <a:chOff x="3352499" y="2284390"/>
              <a:chExt cx="457200" cy="457200"/>
            </a:xfrm>
          </p:grpSpPr>
          <p:sp useBgFill="1">
            <p:nvSpPr>
              <p:cNvPr id="232" name="Oval 231">
                <a:extLst>
                  <a:ext uri="{FF2B5EF4-FFF2-40B4-BE49-F238E27FC236}">
                    <a16:creationId xmlns:a16="http://schemas.microsoft.com/office/drawing/2014/main" id="{7B826FE4-7370-432C-A813-F51FE71CC0F4}"/>
                  </a:ext>
                </a:extLst>
              </p:cNvPr>
              <p:cNvSpPr/>
              <p:nvPr/>
            </p:nvSpPr>
            <p:spPr bwMode="auto">
              <a:xfrm>
                <a:off x="3352499" y="2284390"/>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233" name="Picture 232">
                <a:extLst>
                  <a:ext uri="{FF2B5EF4-FFF2-40B4-BE49-F238E27FC236}">
                    <a16:creationId xmlns:a16="http://schemas.microsoft.com/office/drawing/2014/main" id="{10A1EA88-2330-4A8F-A96E-B5322286C00E}"/>
                  </a:ext>
                </a:extLst>
              </p:cNvPr>
              <p:cNvPicPr>
                <a:picLocks noChangeAspect="1"/>
              </p:cNvPicPr>
              <p:nvPr/>
            </p:nvPicPr>
            <p:blipFill>
              <a:blip r:embed="rId7" cstate="hqprint">
                <a:biLevel thresh="50000"/>
                <a:extLst>
                  <a:ext uri="{28A0092B-C50C-407E-A947-70E740481C1C}">
                    <a14:useLocalDpi xmlns:a14="http://schemas.microsoft.com/office/drawing/2010/main"/>
                  </a:ext>
                </a:extLst>
              </a:blip>
              <a:stretch>
                <a:fillRect/>
              </a:stretch>
            </p:blipFill>
            <p:spPr>
              <a:xfrm>
                <a:off x="3447185" y="2395799"/>
                <a:ext cx="267828" cy="244110"/>
              </a:xfrm>
              <a:prstGeom prst="rect">
                <a:avLst/>
              </a:prstGeom>
            </p:spPr>
          </p:pic>
        </p:grpSp>
        <p:grpSp>
          <p:nvGrpSpPr>
            <p:cNvPr id="234" name="Group 233">
              <a:extLst>
                <a:ext uri="{FF2B5EF4-FFF2-40B4-BE49-F238E27FC236}">
                  <a16:creationId xmlns:a16="http://schemas.microsoft.com/office/drawing/2014/main" id="{0FC49C02-859E-43C2-A0AD-7AFF0DD8DDC3}"/>
                </a:ext>
              </a:extLst>
            </p:cNvPr>
            <p:cNvGrpSpPr/>
            <p:nvPr/>
          </p:nvGrpSpPr>
          <p:grpSpPr>
            <a:xfrm>
              <a:off x="2051692" y="1772279"/>
              <a:ext cx="457200" cy="457200"/>
              <a:chOff x="401859" y="3990789"/>
              <a:chExt cx="457200" cy="457200"/>
            </a:xfrm>
          </p:grpSpPr>
          <p:sp useBgFill="1">
            <p:nvSpPr>
              <p:cNvPr id="235" name="Oval 234">
                <a:extLst>
                  <a:ext uri="{FF2B5EF4-FFF2-40B4-BE49-F238E27FC236}">
                    <a16:creationId xmlns:a16="http://schemas.microsoft.com/office/drawing/2014/main" id="{2FE4002B-F5BC-4489-8353-AE00F699CAD0}"/>
                  </a:ext>
                </a:extLst>
              </p:cNvPr>
              <p:cNvSpPr/>
              <p:nvPr/>
            </p:nvSpPr>
            <p:spPr bwMode="auto">
              <a:xfrm>
                <a:off x="401859" y="3990789"/>
                <a:ext cx="457200" cy="457200"/>
              </a:xfrm>
              <a:prstGeom prst="ellipse">
                <a:avLst/>
              </a:prstGeom>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16">
                <a:extLst>
                  <a:ext uri="{FF2B5EF4-FFF2-40B4-BE49-F238E27FC236}">
                    <a16:creationId xmlns:a16="http://schemas.microsoft.com/office/drawing/2014/main" id="{285324ED-D069-42EB-BAE7-5F04B336B5AD}"/>
                  </a:ext>
                </a:extLst>
              </p:cNvPr>
              <p:cNvSpPr>
                <a:spLocks noChangeAspect="1"/>
              </p:cNvSpPr>
              <p:nvPr/>
            </p:nvSpPr>
            <p:spPr bwMode="black">
              <a:xfrm>
                <a:off x="509376" y="4074160"/>
                <a:ext cx="242166" cy="290458"/>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cxnSp>
          <p:nvCxnSpPr>
            <p:cNvPr id="237" name="Straight Connector 236">
              <a:extLst>
                <a:ext uri="{FF2B5EF4-FFF2-40B4-BE49-F238E27FC236}">
                  <a16:creationId xmlns:a16="http://schemas.microsoft.com/office/drawing/2014/main" id="{17C38094-6F88-4F51-8784-F66E1F661F9D}"/>
                </a:ext>
              </a:extLst>
            </p:cNvPr>
            <p:cNvCxnSpPr>
              <a:cxnSpLocks/>
              <a:stCxn id="232" idx="1"/>
              <a:endCxn id="103" idx="5"/>
            </p:cNvCxnSpPr>
            <p:nvPr/>
          </p:nvCxnSpPr>
          <p:spPr>
            <a:xfrm flipH="1" flipV="1">
              <a:off x="3880233" y="2810019"/>
              <a:ext cx="314976" cy="12935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7BD9433-11C6-4E9F-8544-21DC7E32B566}"/>
                </a:ext>
              </a:extLst>
            </p:cNvPr>
            <p:cNvCxnSpPr>
              <a:cxnSpLocks/>
              <a:stCxn id="223" idx="5"/>
              <a:endCxn id="94" idx="2"/>
            </p:cNvCxnSpPr>
            <p:nvPr/>
          </p:nvCxnSpPr>
          <p:spPr>
            <a:xfrm>
              <a:off x="3748366" y="2022388"/>
              <a:ext cx="573017" cy="22838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6E5B2B9-0780-4EDE-AEB7-D5EBE3DDC0C3}"/>
                </a:ext>
              </a:extLst>
            </p:cNvPr>
            <p:cNvCxnSpPr>
              <a:cxnSpLocks/>
              <a:stCxn id="240" idx="2"/>
              <a:endCxn id="207" idx="6"/>
            </p:cNvCxnSpPr>
            <p:nvPr/>
          </p:nvCxnSpPr>
          <p:spPr>
            <a:xfrm flipH="1" flipV="1">
              <a:off x="1023713" y="2547026"/>
              <a:ext cx="140943" cy="5827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useBgFill="1">
          <p:nvSpPr>
            <p:cNvPr id="240" name="Oval 239">
              <a:extLst>
                <a:ext uri="{FF2B5EF4-FFF2-40B4-BE49-F238E27FC236}">
                  <a16:creationId xmlns:a16="http://schemas.microsoft.com/office/drawing/2014/main" id="{C891F4B2-F6FC-4E22-9ECC-0865E612E7E8}"/>
                </a:ext>
              </a:extLst>
            </p:cNvPr>
            <p:cNvSpPr/>
            <p:nvPr/>
          </p:nvSpPr>
          <p:spPr bwMode="auto">
            <a:xfrm rot="565764">
              <a:off x="1161185" y="2390525"/>
              <a:ext cx="513710" cy="513710"/>
            </a:xfrm>
            <a:prstGeom prst="ellipse">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41" name="Group 240">
              <a:extLst>
                <a:ext uri="{FF2B5EF4-FFF2-40B4-BE49-F238E27FC236}">
                  <a16:creationId xmlns:a16="http://schemas.microsoft.com/office/drawing/2014/main" id="{498E3D6E-8958-40F5-9232-7729E5887663}"/>
                </a:ext>
              </a:extLst>
            </p:cNvPr>
            <p:cNvGrpSpPr/>
            <p:nvPr/>
          </p:nvGrpSpPr>
          <p:grpSpPr>
            <a:xfrm>
              <a:off x="1259145" y="2449643"/>
              <a:ext cx="457200" cy="457200"/>
              <a:chOff x="-3541236" y="2776286"/>
              <a:chExt cx="457200" cy="457200"/>
            </a:xfrm>
          </p:grpSpPr>
          <p:pic>
            <p:nvPicPr>
              <p:cNvPr id="242" name="Picture 241">
                <a:extLst>
                  <a:ext uri="{FF2B5EF4-FFF2-40B4-BE49-F238E27FC236}">
                    <a16:creationId xmlns:a16="http://schemas.microsoft.com/office/drawing/2014/main" id="{81861444-6C27-48C7-9091-6AFCB8C29D8B}"/>
                  </a:ext>
                </a:extLst>
              </p:cNvPr>
              <p:cNvPicPr>
                <a:picLocks noChangeAspect="1"/>
              </p:cNvPicPr>
              <p:nvPr/>
            </p:nvPicPr>
            <p:blipFill>
              <a:blip r:embed="rId8" cstate="hqprint">
                <a:biLevel thresh="75000"/>
                <a:extLst>
                  <a:ext uri="{28A0092B-C50C-407E-A947-70E740481C1C}">
                    <a14:useLocalDpi xmlns:a14="http://schemas.microsoft.com/office/drawing/2010/main"/>
                  </a:ext>
                </a:extLst>
              </a:blip>
              <a:stretch>
                <a:fillRect/>
              </a:stretch>
            </p:blipFill>
            <p:spPr>
              <a:xfrm>
                <a:off x="-3541236" y="2842561"/>
                <a:ext cx="457200" cy="324650"/>
              </a:xfrm>
              <a:prstGeom prst="rect">
                <a:avLst/>
              </a:prstGeom>
            </p:spPr>
          </p:pic>
          <p:pic>
            <p:nvPicPr>
              <p:cNvPr id="243" name="Picture 242">
                <a:extLst>
                  <a:ext uri="{FF2B5EF4-FFF2-40B4-BE49-F238E27FC236}">
                    <a16:creationId xmlns:a16="http://schemas.microsoft.com/office/drawing/2014/main" id="{25AF54C6-2BEE-491F-9ABD-48DBDE113E47}"/>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a:off x="-3541236" y="2776286"/>
                <a:ext cx="457200" cy="457200"/>
              </a:xfrm>
              <a:prstGeom prst="rect">
                <a:avLst/>
              </a:prstGeom>
            </p:spPr>
          </p:pic>
        </p:grpSp>
        <p:cxnSp>
          <p:nvCxnSpPr>
            <p:cNvPr id="244" name="Straight Connector 243">
              <a:extLst>
                <a:ext uri="{FF2B5EF4-FFF2-40B4-BE49-F238E27FC236}">
                  <a16:creationId xmlns:a16="http://schemas.microsoft.com/office/drawing/2014/main" id="{4F6A7454-C85E-43C9-84AD-79DCAC905E39}"/>
                </a:ext>
              </a:extLst>
            </p:cNvPr>
            <p:cNvCxnSpPr>
              <a:cxnSpLocks/>
              <a:stCxn id="198" idx="1"/>
              <a:endCxn id="207" idx="4"/>
            </p:cNvCxnSpPr>
            <p:nvPr/>
          </p:nvCxnSpPr>
          <p:spPr>
            <a:xfrm flipH="1" flipV="1">
              <a:off x="795113" y="2775626"/>
              <a:ext cx="254529" cy="68617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77480C1-2C30-4F3F-922E-D14C2E1D473D}"/>
                </a:ext>
              </a:extLst>
            </p:cNvPr>
            <p:cNvCxnSpPr>
              <a:cxnSpLocks/>
              <a:stCxn id="229" idx="3"/>
              <a:endCxn id="227" idx="6"/>
            </p:cNvCxnSpPr>
            <p:nvPr/>
          </p:nvCxnSpPr>
          <p:spPr>
            <a:xfrm flipH="1">
              <a:off x="2260893" y="3004527"/>
              <a:ext cx="542413" cy="385282"/>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B0151BCA-74AF-4C6E-A45F-435ED2EB4D52}"/>
                </a:ext>
              </a:extLst>
            </p:cNvPr>
            <p:cNvCxnSpPr>
              <a:cxnSpLocks/>
              <a:stCxn id="55" idx="3"/>
              <a:endCxn id="227" idx="0"/>
            </p:cNvCxnSpPr>
            <p:nvPr/>
          </p:nvCxnSpPr>
          <p:spPr>
            <a:xfrm flipH="1">
              <a:off x="2043467" y="2863254"/>
              <a:ext cx="89649" cy="309129"/>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8FB2221-EFD6-4329-98F2-EBDB08D29870}"/>
                </a:ext>
              </a:extLst>
            </p:cNvPr>
            <p:cNvCxnSpPr>
              <a:cxnSpLocks/>
              <a:stCxn id="235" idx="4"/>
              <a:endCxn id="55" idx="0"/>
            </p:cNvCxnSpPr>
            <p:nvPr/>
          </p:nvCxnSpPr>
          <p:spPr>
            <a:xfrm>
              <a:off x="2280292" y="2229479"/>
              <a:ext cx="14469" cy="243530"/>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758AAC-1A00-4081-BB98-43444CC6BD61}"/>
                </a:ext>
              </a:extLst>
            </p:cNvPr>
            <p:cNvCxnSpPr>
              <a:cxnSpLocks/>
              <a:stCxn id="91" idx="0"/>
              <a:endCxn id="58" idx="5"/>
            </p:cNvCxnSpPr>
            <p:nvPr/>
          </p:nvCxnSpPr>
          <p:spPr>
            <a:xfrm flipH="1" flipV="1">
              <a:off x="2980789" y="1638764"/>
              <a:ext cx="32222" cy="370778"/>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E449B26-E93C-4C8E-9C18-7E1758C52515}"/>
                </a:ext>
              </a:extLst>
            </p:cNvPr>
            <p:cNvCxnSpPr>
              <a:cxnSpLocks/>
              <a:stCxn id="229" idx="1"/>
              <a:endCxn id="235" idx="5"/>
            </p:cNvCxnSpPr>
            <p:nvPr/>
          </p:nvCxnSpPr>
          <p:spPr>
            <a:xfrm flipH="1" flipV="1">
              <a:off x="2441937" y="2162524"/>
              <a:ext cx="361369" cy="518713"/>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F703E9C-50D6-4DD5-984A-0E3FD0187CBC}"/>
                </a:ext>
              </a:extLst>
            </p:cNvPr>
            <p:cNvCxnSpPr>
              <a:cxnSpLocks/>
              <a:endCxn id="43" idx="1"/>
            </p:cNvCxnSpPr>
            <p:nvPr/>
          </p:nvCxnSpPr>
          <p:spPr>
            <a:xfrm>
              <a:off x="3416201" y="3498788"/>
              <a:ext cx="86931" cy="203424"/>
            </a:xfrm>
            <a:prstGeom prst="line">
              <a:avLst/>
            </a:prstGeom>
            <a:ln w="63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1" name="Group 250">
              <a:extLst>
                <a:ext uri="{FF2B5EF4-FFF2-40B4-BE49-F238E27FC236}">
                  <a16:creationId xmlns:a16="http://schemas.microsoft.com/office/drawing/2014/main" id="{7A46BD9E-F9AF-45E3-AFD7-8854DC147023}"/>
                </a:ext>
              </a:extLst>
            </p:cNvPr>
            <p:cNvGrpSpPr/>
            <p:nvPr/>
          </p:nvGrpSpPr>
          <p:grpSpPr>
            <a:xfrm>
              <a:off x="5012030" y="2437709"/>
              <a:ext cx="2167940" cy="1730640"/>
              <a:chOff x="6066724" y="2662016"/>
              <a:chExt cx="2167940" cy="1730640"/>
            </a:xfrm>
          </p:grpSpPr>
          <p:sp useBgFill="1">
            <p:nvSpPr>
              <p:cNvPr id="252" name="Flowchart: Extract 251">
                <a:extLst>
                  <a:ext uri="{FF2B5EF4-FFF2-40B4-BE49-F238E27FC236}">
                    <a16:creationId xmlns:a16="http://schemas.microsoft.com/office/drawing/2014/main" id="{59AB00D4-5C58-4799-A8FD-4491A222B5AD}"/>
                  </a:ext>
                </a:extLst>
              </p:cNvPr>
              <p:cNvSpPr/>
              <p:nvPr/>
            </p:nvSpPr>
            <p:spPr bwMode="auto">
              <a:xfrm>
                <a:off x="6066724" y="2662016"/>
                <a:ext cx="2167940" cy="1730640"/>
              </a:xfrm>
              <a:prstGeom prst="flowChartExtra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53" name="Group 252">
                <a:extLst>
                  <a:ext uri="{FF2B5EF4-FFF2-40B4-BE49-F238E27FC236}">
                    <a16:creationId xmlns:a16="http://schemas.microsoft.com/office/drawing/2014/main" id="{726BFBEB-3E55-48C7-AB98-BEA7563E0AA3}"/>
                  </a:ext>
                </a:extLst>
              </p:cNvPr>
              <p:cNvGrpSpPr/>
              <p:nvPr/>
            </p:nvGrpSpPr>
            <p:grpSpPr>
              <a:xfrm>
                <a:off x="6449492" y="2922661"/>
                <a:ext cx="1541462" cy="1314852"/>
                <a:chOff x="270385" y="5374758"/>
                <a:chExt cx="1165996" cy="994584"/>
              </a:xfrm>
            </p:grpSpPr>
            <p:grpSp>
              <p:nvGrpSpPr>
                <p:cNvPr id="254" name="Group 253">
                  <a:extLst>
                    <a:ext uri="{FF2B5EF4-FFF2-40B4-BE49-F238E27FC236}">
                      <a16:creationId xmlns:a16="http://schemas.microsoft.com/office/drawing/2014/main" id="{B58085CC-4B90-484D-99AD-42272470FAEB}"/>
                    </a:ext>
                  </a:extLst>
                </p:cNvPr>
                <p:cNvGrpSpPr/>
                <p:nvPr/>
              </p:nvGrpSpPr>
              <p:grpSpPr>
                <a:xfrm>
                  <a:off x="580349" y="5738380"/>
                  <a:ext cx="504579" cy="551512"/>
                  <a:chOff x="2115104" y="3006725"/>
                  <a:chExt cx="1191985" cy="1302858"/>
                </a:xfrm>
              </p:grpSpPr>
              <p:cxnSp>
                <p:nvCxnSpPr>
                  <p:cNvPr id="278" name="Straight Connector 277">
                    <a:extLst>
                      <a:ext uri="{FF2B5EF4-FFF2-40B4-BE49-F238E27FC236}">
                        <a16:creationId xmlns:a16="http://schemas.microsoft.com/office/drawing/2014/main" id="{7EEB5373-ED91-4848-858D-03BEF1D274F5}"/>
                      </a:ext>
                    </a:extLst>
                  </p:cNvPr>
                  <p:cNvCxnSpPr>
                    <a:cxnSpLocks/>
                  </p:cNvCxnSpPr>
                  <p:nvPr/>
                </p:nvCxnSpPr>
                <p:spPr>
                  <a:xfrm flipV="1">
                    <a:off x="2115104" y="3006725"/>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E4056F0-51ED-4858-AA70-AEA130B66971}"/>
                      </a:ext>
                    </a:extLst>
                  </p:cNvPr>
                  <p:cNvCxnSpPr>
                    <a:cxnSpLocks/>
                  </p:cNvCxnSpPr>
                  <p:nvPr/>
                </p:nvCxnSpPr>
                <p:spPr>
                  <a:xfrm>
                    <a:off x="2336096" y="4309583"/>
                    <a:ext cx="742467" cy="0"/>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9C54B02A-7395-463E-8646-B3FC921D5903}"/>
                      </a:ext>
                    </a:extLst>
                  </p:cNvPr>
                  <p:cNvCxnSpPr>
                    <a:cxnSpLocks/>
                  </p:cNvCxnSpPr>
                  <p:nvPr/>
                </p:nvCxnSpPr>
                <p:spPr>
                  <a:xfrm flipH="1" flipV="1">
                    <a:off x="3013629" y="3021150"/>
                    <a:ext cx="293460" cy="554355"/>
                  </a:xfrm>
                  <a:prstGeom prst="line">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useBgFill="1">
              <p:nvSpPr>
                <p:cNvPr id="255" name="manager" title="Icon of three people with lines connecting them">
                  <a:extLst>
                    <a:ext uri="{FF2B5EF4-FFF2-40B4-BE49-F238E27FC236}">
                      <a16:creationId xmlns:a16="http://schemas.microsoft.com/office/drawing/2014/main" id="{F17481F9-AB8F-4667-A894-1083DFDD45E7}"/>
                    </a:ext>
                  </a:extLst>
                </p:cNvPr>
                <p:cNvSpPr>
                  <a:spLocks noChangeAspect="1" noEditPoints="1"/>
                </p:cNvSpPr>
                <p:nvPr/>
              </p:nvSpPr>
              <p:spPr bwMode="auto">
                <a:xfrm>
                  <a:off x="642461" y="5374758"/>
                  <a:ext cx="387074" cy="390146"/>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6" name="building_5" title="Icon of tall buildings">
                  <a:extLst>
                    <a:ext uri="{FF2B5EF4-FFF2-40B4-BE49-F238E27FC236}">
                      <a16:creationId xmlns:a16="http://schemas.microsoft.com/office/drawing/2014/main" id="{022E8DEC-C067-437C-970B-E02E0DBF4D30}"/>
                    </a:ext>
                  </a:extLst>
                </p:cNvPr>
                <p:cNvSpPr>
                  <a:spLocks noChangeAspect="1" noEditPoints="1"/>
                </p:cNvSpPr>
                <p:nvPr/>
              </p:nvSpPr>
              <p:spPr bwMode="auto">
                <a:xfrm flipH="1">
                  <a:off x="270385" y="5976155"/>
                  <a:ext cx="357657" cy="388443"/>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257" name="Group 256">
                  <a:extLst>
                    <a:ext uri="{FF2B5EF4-FFF2-40B4-BE49-F238E27FC236}">
                      <a16:creationId xmlns:a16="http://schemas.microsoft.com/office/drawing/2014/main" id="{45772B6E-D997-42DB-8A55-D921912915D7}"/>
                    </a:ext>
                  </a:extLst>
                </p:cNvPr>
                <p:cNvGrpSpPr/>
                <p:nvPr/>
              </p:nvGrpSpPr>
              <p:grpSpPr>
                <a:xfrm>
                  <a:off x="988190" y="6029532"/>
                  <a:ext cx="448191" cy="339810"/>
                  <a:chOff x="2810087" y="4925435"/>
                  <a:chExt cx="767042" cy="581557"/>
                </a:xfrm>
              </p:grpSpPr>
              <p:grpSp>
                <p:nvGrpSpPr>
                  <p:cNvPr id="258" name="Group 4">
                    <a:extLst>
                      <a:ext uri="{FF2B5EF4-FFF2-40B4-BE49-F238E27FC236}">
                        <a16:creationId xmlns:a16="http://schemas.microsoft.com/office/drawing/2014/main" id="{447D1A2B-6076-4628-B191-D7172854F245}"/>
                      </a:ext>
                    </a:extLst>
                  </p:cNvPr>
                  <p:cNvGrpSpPr>
                    <a:grpSpLocks noChangeAspect="1"/>
                  </p:cNvGrpSpPr>
                  <p:nvPr/>
                </p:nvGrpSpPr>
                <p:grpSpPr bwMode="auto">
                  <a:xfrm>
                    <a:off x="3228625" y="5274407"/>
                    <a:ext cx="348504" cy="198190"/>
                    <a:chOff x="4568" y="3459"/>
                    <a:chExt cx="313" cy="178"/>
                  </a:xfrm>
                </p:grpSpPr>
                <p:sp>
                  <p:nvSpPr>
                    <p:cNvPr id="261" name="Freeform 5">
                      <a:extLst>
                        <a:ext uri="{FF2B5EF4-FFF2-40B4-BE49-F238E27FC236}">
                          <a16:creationId xmlns:a16="http://schemas.microsoft.com/office/drawing/2014/main" id="{01A6AD82-8285-4660-B8E6-A2F1249ABFDC}"/>
                        </a:ext>
                      </a:extLst>
                    </p:cNvPr>
                    <p:cNvSpPr>
                      <a:spLocks/>
                    </p:cNvSpPr>
                    <p:nvPr/>
                  </p:nvSpPr>
                  <p:spPr bwMode="auto">
                    <a:xfrm>
                      <a:off x="4645" y="3512"/>
                      <a:ext cx="159" cy="63"/>
                    </a:xfrm>
                    <a:custGeom>
                      <a:avLst/>
                      <a:gdLst>
                        <a:gd name="T0" fmla="*/ 220 w 220"/>
                        <a:gd name="T1" fmla="*/ 67 h 87"/>
                        <a:gd name="T2" fmla="*/ 199 w 220"/>
                        <a:gd name="T3" fmla="*/ 87 h 87"/>
                        <a:gd name="T4" fmla="*/ 21 w 220"/>
                        <a:gd name="T5" fmla="*/ 87 h 87"/>
                        <a:gd name="T6" fmla="*/ 0 w 220"/>
                        <a:gd name="T7" fmla="*/ 67 h 87"/>
                        <a:gd name="T8" fmla="*/ 0 w 220"/>
                        <a:gd name="T9" fmla="*/ 21 h 87"/>
                        <a:gd name="T10" fmla="*/ 21 w 220"/>
                        <a:gd name="T11" fmla="*/ 0 h 87"/>
                        <a:gd name="T12" fmla="*/ 199 w 220"/>
                        <a:gd name="T13" fmla="*/ 0 h 87"/>
                        <a:gd name="T14" fmla="*/ 220 w 220"/>
                        <a:gd name="T15" fmla="*/ 21 h 87"/>
                        <a:gd name="T16" fmla="*/ 220 w 220"/>
                        <a:gd name="T17" fmla="*/ 6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87">
                          <a:moveTo>
                            <a:pt x="220" y="67"/>
                          </a:moveTo>
                          <a:cubicBezTo>
                            <a:pt x="220" y="78"/>
                            <a:pt x="210" y="87"/>
                            <a:pt x="199" y="87"/>
                          </a:cubicBezTo>
                          <a:cubicBezTo>
                            <a:pt x="21" y="87"/>
                            <a:pt x="21" y="87"/>
                            <a:pt x="21" y="87"/>
                          </a:cubicBezTo>
                          <a:cubicBezTo>
                            <a:pt x="10" y="87"/>
                            <a:pt x="0" y="78"/>
                            <a:pt x="0" y="67"/>
                          </a:cubicBezTo>
                          <a:cubicBezTo>
                            <a:pt x="0" y="21"/>
                            <a:pt x="0" y="21"/>
                            <a:pt x="0" y="21"/>
                          </a:cubicBezTo>
                          <a:cubicBezTo>
                            <a:pt x="0" y="10"/>
                            <a:pt x="10" y="0"/>
                            <a:pt x="21" y="0"/>
                          </a:cubicBezTo>
                          <a:cubicBezTo>
                            <a:pt x="199" y="0"/>
                            <a:pt x="199" y="0"/>
                            <a:pt x="199" y="0"/>
                          </a:cubicBezTo>
                          <a:cubicBezTo>
                            <a:pt x="210" y="0"/>
                            <a:pt x="220" y="10"/>
                            <a:pt x="220" y="21"/>
                          </a:cubicBezTo>
                          <a:lnTo>
                            <a:pt x="220" y="67"/>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2" name="Freeform 6">
                      <a:extLst>
                        <a:ext uri="{FF2B5EF4-FFF2-40B4-BE49-F238E27FC236}">
                          <a16:creationId xmlns:a16="http://schemas.microsoft.com/office/drawing/2014/main" id="{5DE2D86A-3373-4AE2-BD32-8756978C94A1}"/>
                        </a:ext>
                      </a:extLst>
                    </p:cNvPr>
                    <p:cNvSpPr>
                      <a:spLocks/>
                    </p:cNvSpPr>
                    <p:nvPr/>
                  </p:nvSpPr>
                  <p:spPr bwMode="auto">
                    <a:xfrm>
                      <a:off x="4603" y="3511"/>
                      <a:ext cx="24" cy="65"/>
                    </a:xfrm>
                    <a:custGeom>
                      <a:avLst/>
                      <a:gdLst>
                        <a:gd name="T0" fmla="*/ 33 w 33"/>
                        <a:gd name="T1" fmla="*/ 72 h 89"/>
                        <a:gd name="T2" fmla="*/ 17 w 33"/>
                        <a:gd name="T3" fmla="*/ 89 h 89"/>
                        <a:gd name="T4" fmla="*/ 0 w 33"/>
                        <a:gd name="T5" fmla="*/ 72 h 89"/>
                        <a:gd name="T6" fmla="*/ 0 w 33"/>
                        <a:gd name="T7" fmla="*/ 17 h 89"/>
                        <a:gd name="T8" fmla="*/ 17 w 33"/>
                        <a:gd name="T9" fmla="*/ 0 h 89"/>
                        <a:gd name="T10" fmla="*/ 33 w 33"/>
                        <a:gd name="T11" fmla="*/ 17 h 89"/>
                        <a:gd name="T12" fmla="*/ 33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33" y="72"/>
                          </a:moveTo>
                          <a:cubicBezTo>
                            <a:pt x="33" y="82"/>
                            <a:pt x="26" y="89"/>
                            <a:pt x="17" y="89"/>
                          </a:cubicBezTo>
                          <a:cubicBezTo>
                            <a:pt x="7" y="89"/>
                            <a:pt x="0" y="82"/>
                            <a:pt x="0" y="72"/>
                          </a:cubicBezTo>
                          <a:cubicBezTo>
                            <a:pt x="0" y="17"/>
                            <a:pt x="0" y="17"/>
                            <a:pt x="0" y="17"/>
                          </a:cubicBezTo>
                          <a:cubicBezTo>
                            <a:pt x="0" y="7"/>
                            <a:pt x="7" y="0"/>
                            <a:pt x="17" y="0"/>
                          </a:cubicBezTo>
                          <a:cubicBezTo>
                            <a:pt x="26" y="0"/>
                            <a:pt x="33" y="7"/>
                            <a:pt x="33" y="17"/>
                          </a:cubicBezTo>
                          <a:lnTo>
                            <a:pt x="33"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3" name="Line 7">
                      <a:extLst>
                        <a:ext uri="{FF2B5EF4-FFF2-40B4-BE49-F238E27FC236}">
                          <a16:creationId xmlns:a16="http://schemas.microsoft.com/office/drawing/2014/main" id="{830F2912-0FC9-454A-8139-3C026913D8FC}"/>
                        </a:ext>
                      </a:extLst>
                    </p:cNvPr>
                    <p:cNvSpPr>
                      <a:spLocks noChangeShapeType="1"/>
                    </p:cNvSpPr>
                    <p:nvPr/>
                  </p:nvSpPr>
                  <p:spPr bwMode="auto">
                    <a:xfrm>
                      <a:off x="4568"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4" name="Line 8">
                      <a:extLst>
                        <a:ext uri="{FF2B5EF4-FFF2-40B4-BE49-F238E27FC236}">
                          <a16:creationId xmlns:a16="http://schemas.microsoft.com/office/drawing/2014/main" id="{488DFD36-27FE-420A-B528-8966FAE47FDA}"/>
                        </a:ext>
                      </a:extLst>
                    </p:cNvPr>
                    <p:cNvSpPr>
                      <a:spLocks noChangeShapeType="1"/>
                    </p:cNvSpPr>
                    <p:nvPr/>
                  </p:nvSpPr>
                  <p:spPr bwMode="auto">
                    <a:xfrm>
                      <a:off x="4614"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5" name="Freeform 9">
                      <a:extLst>
                        <a:ext uri="{FF2B5EF4-FFF2-40B4-BE49-F238E27FC236}">
                          <a16:creationId xmlns:a16="http://schemas.microsoft.com/office/drawing/2014/main" id="{7E222796-469F-4322-8E10-6AEF0EAC9880}"/>
                        </a:ext>
                      </a:extLst>
                    </p:cNvPr>
                    <p:cNvSpPr>
                      <a:spLocks/>
                    </p:cNvSpPr>
                    <p:nvPr/>
                  </p:nvSpPr>
                  <p:spPr bwMode="auto">
                    <a:xfrm>
                      <a:off x="4605" y="3459"/>
                      <a:ext cx="19" cy="20"/>
                    </a:xfrm>
                    <a:custGeom>
                      <a:avLst/>
                      <a:gdLst>
                        <a:gd name="T0" fmla="*/ 26 w 26"/>
                        <a:gd name="T1" fmla="*/ 27 h 28"/>
                        <a:gd name="T2" fmla="*/ 26 w 26"/>
                        <a:gd name="T3" fmla="*/ 8 h 28"/>
                        <a:gd name="T4" fmla="*/ 18 w 26"/>
                        <a:gd name="T5" fmla="*/ 0 h 28"/>
                        <a:gd name="T6" fmla="*/ 8 w 26"/>
                        <a:gd name="T7" fmla="*/ 0 h 28"/>
                        <a:gd name="T8" fmla="*/ 0 w 26"/>
                        <a:gd name="T9" fmla="*/ 8 h 28"/>
                        <a:gd name="T10" fmla="*/ 0 w 26"/>
                        <a:gd name="T11" fmla="*/ 28 h 28"/>
                      </a:gdLst>
                      <a:ahLst/>
                      <a:cxnLst>
                        <a:cxn ang="0">
                          <a:pos x="T0" y="T1"/>
                        </a:cxn>
                        <a:cxn ang="0">
                          <a:pos x="T2" y="T3"/>
                        </a:cxn>
                        <a:cxn ang="0">
                          <a:pos x="T4" y="T5"/>
                        </a:cxn>
                        <a:cxn ang="0">
                          <a:pos x="T6" y="T7"/>
                        </a:cxn>
                        <a:cxn ang="0">
                          <a:pos x="T8" y="T9"/>
                        </a:cxn>
                        <a:cxn ang="0">
                          <a:pos x="T10" y="T11"/>
                        </a:cxn>
                      </a:cxnLst>
                      <a:rect l="0" t="0" r="r" b="b"/>
                      <a:pathLst>
                        <a:path w="26" h="28">
                          <a:moveTo>
                            <a:pt x="26" y="27"/>
                          </a:moveTo>
                          <a:cubicBezTo>
                            <a:pt x="26" y="8"/>
                            <a:pt x="26" y="8"/>
                            <a:pt x="26" y="8"/>
                          </a:cubicBezTo>
                          <a:cubicBezTo>
                            <a:pt x="26" y="4"/>
                            <a:pt x="23" y="0"/>
                            <a:pt x="18" y="0"/>
                          </a:cubicBezTo>
                          <a:cubicBezTo>
                            <a:pt x="8" y="0"/>
                            <a:pt x="8" y="0"/>
                            <a:pt x="8" y="0"/>
                          </a:cubicBezTo>
                          <a:cubicBezTo>
                            <a:pt x="3" y="0"/>
                            <a:pt x="0" y="4"/>
                            <a:pt x="0" y="8"/>
                          </a:cubicBezTo>
                          <a:cubicBezTo>
                            <a:pt x="0" y="28"/>
                            <a:pt x="0" y="28"/>
                            <a:pt x="0"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6" name="Line 10">
                      <a:extLst>
                        <a:ext uri="{FF2B5EF4-FFF2-40B4-BE49-F238E27FC236}">
                          <a16:creationId xmlns:a16="http://schemas.microsoft.com/office/drawing/2014/main" id="{A8150434-EE86-41FF-9EC1-02B5043D5F32}"/>
                        </a:ext>
                      </a:extLst>
                    </p:cNvPr>
                    <p:cNvSpPr>
                      <a:spLocks noChangeShapeType="1"/>
                    </p:cNvSpPr>
                    <p:nvPr/>
                  </p:nvSpPr>
                  <p:spPr bwMode="auto">
                    <a:xfrm>
                      <a:off x="4627"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7" name="Line 11">
                      <a:extLst>
                        <a:ext uri="{FF2B5EF4-FFF2-40B4-BE49-F238E27FC236}">
                          <a16:creationId xmlns:a16="http://schemas.microsoft.com/office/drawing/2014/main" id="{F60B8807-00CA-44D2-97D2-2BF913B7A33B}"/>
                        </a:ext>
                      </a:extLst>
                    </p:cNvPr>
                    <p:cNvSpPr>
                      <a:spLocks noChangeShapeType="1"/>
                    </p:cNvSpPr>
                    <p:nvPr/>
                  </p:nvSpPr>
                  <p:spPr bwMode="auto">
                    <a:xfrm>
                      <a:off x="4627"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8" name="Freeform 12">
                      <a:extLst>
                        <a:ext uri="{FF2B5EF4-FFF2-40B4-BE49-F238E27FC236}">
                          <a16:creationId xmlns:a16="http://schemas.microsoft.com/office/drawing/2014/main" id="{5FDCF21C-91FC-436B-9ECB-8A2D646CD874}"/>
                        </a:ext>
                      </a:extLst>
                    </p:cNvPr>
                    <p:cNvSpPr>
                      <a:spLocks/>
                    </p:cNvSpPr>
                    <p:nvPr/>
                  </p:nvSpPr>
                  <p:spPr bwMode="auto">
                    <a:xfrm>
                      <a:off x="4822" y="3511"/>
                      <a:ext cx="24" cy="65"/>
                    </a:xfrm>
                    <a:custGeom>
                      <a:avLst/>
                      <a:gdLst>
                        <a:gd name="T0" fmla="*/ 0 w 33"/>
                        <a:gd name="T1" fmla="*/ 72 h 89"/>
                        <a:gd name="T2" fmla="*/ 17 w 33"/>
                        <a:gd name="T3" fmla="*/ 89 h 89"/>
                        <a:gd name="T4" fmla="*/ 33 w 33"/>
                        <a:gd name="T5" fmla="*/ 72 h 89"/>
                        <a:gd name="T6" fmla="*/ 33 w 33"/>
                        <a:gd name="T7" fmla="*/ 17 h 89"/>
                        <a:gd name="T8" fmla="*/ 17 w 33"/>
                        <a:gd name="T9" fmla="*/ 0 h 89"/>
                        <a:gd name="T10" fmla="*/ 0 w 33"/>
                        <a:gd name="T11" fmla="*/ 17 h 89"/>
                        <a:gd name="T12" fmla="*/ 0 w 33"/>
                        <a:gd name="T13" fmla="*/ 72 h 89"/>
                      </a:gdLst>
                      <a:ahLst/>
                      <a:cxnLst>
                        <a:cxn ang="0">
                          <a:pos x="T0" y="T1"/>
                        </a:cxn>
                        <a:cxn ang="0">
                          <a:pos x="T2" y="T3"/>
                        </a:cxn>
                        <a:cxn ang="0">
                          <a:pos x="T4" y="T5"/>
                        </a:cxn>
                        <a:cxn ang="0">
                          <a:pos x="T6" y="T7"/>
                        </a:cxn>
                        <a:cxn ang="0">
                          <a:pos x="T8" y="T9"/>
                        </a:cxn>
                        <a:cxn ang="0">
                          <a:pos x="T10" y="T11"/>
                        </a:cxn>
                        <a:cxn ang="0">
                          <a:pos x="T12" y="T13"/>
                        </a:cxn>
                      </a:cxnLst>
                      <a:rect l="0" t="0" r="r" b="b"/>
                      <a:pathLst>
                        <a:path w="33" h="89">
                          <a:moveTo>
                            <a:pt x="0" y="72"/>
                          </a:moveTo>
                          <a:cubicBezTo>
                            <a:pt x="0" y="82"/>
                            <a:pt x="8" y="89"/>
                            <a:pt x="17" y="89"/>
                          </a:cubicBezTo>
                          <a:cubicBezTo>
                            <a:pt x="26" y="89"/>
                            <a:pt x="33" y="82"/>
                            <a:pt x="33" y="72"/>
                          </a:cubicBezTo>
                          <a:cubicBezTo>
                            <a:pt x="33" y="17"/>
                            <a:pt x="33" y="17"/>
                            <a:pt x="33" y="17"/>
                          </a:cubicBezTo>
                          <a:cubicBezTo>
                            <a:pt x="33" y="7"/>
                            <a:pt x="26" y="0"/>
                            <a:pt x="17" y="0"/>
                          </a:cubicBezTo>
                          <a:cubicBezTo>
                            <a:pt x="8" y="0"/>
                            <a:pt x="0" y="7"/>
                            <a:pt x="0" y="17"/>
                          </a:cubicBezTo>
                          <a:lnTo>
                            <a:pt x="0" y="72"/>
                          </a:ln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69" name="Line 13">
                      <a:extLst>
                        <a:ext uri="{FF2B5EF4-FFF2-40B4-BE49-F238E27FC236}">
                          <a16:creationId xmlns:a16="http://schemas.microsoft.com/office/drawing/2014/main" id="{3DC7D046-6FA4-44A2-A981-35CB98596D2F}"/>
                        </a:ext>
                      </a:extLst>
                    </p:cNvPr>
                    <p:cNvSpPr>
                      <a:spLocks noChangeShapeType="1"/>
                    </p:cNvSpPr>
                    <p:nvPr/>
                  </p:nvSpPr>
                  <p:spPr bwMode="auto">
                    <a:xfrm flipH="1">
                      <a:off x="4789" y="3479"/>
                      <a:ext cx="92"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0" name="Line 14">
                      <a:extLst>
                        <a:ext uri="{FF2B5EF4-FFF2-40B4-BE49-F238E27FC236}">
                          <a16:creationId xmlns:a16="http://schemas.microsoft.com/office/drawing/2014/main" id="{6EA2D885-34DA-42F8-84EA-2BF4541EC9D9}"/>
                        </a:ext>
                      </a:extLst>
                    </p:cNvPr>
                    <p:cNvSpPr>
                      <a:spLocks noChangeShapeType="1"/>
                    </p:cNvSpPr>
                    <p:nvPr/>
                  </p:nvSpPr>
                  <p:spPr bwMode="auto">
                    <a:xfrm>
                      <a:off x="4835" y="3479"/>
                      <a:ext cx="0" cy="32"/>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1" name="Freeform 15">
                      <a:extLst>
                        <a:ext uri="{FF2B5EF4-FFF2-40B4-BE49-F238E27FC236}">
                          <a16:creationId xmlns:a16="http://schemas.microsoft.com/office/drawing/2014/main" id="{7D64E8D6-12BF-4209-B800-8FB56169180F}"/>
                        </a:ext>
                      </a:extLst>
                    </p:cNvPr>
                    <p:cNvSpPr>
                      <a:spLocks/>
                    </p:cNvSpPr>
                    <p:nvPr/>
                  </p:nvSpPr>
                  <p:spPr bwMode="auto">
                    <a:xfrm>
                      <a:off x="4825" y="3459"/>
                      <a:ext cx="19" cy="20"/>
                    </a:xfrm>
                    <a:custGeom>
                      <a:avLst/>
                      <a:gdLst>
                        <a:gd name="T0" fmla="*/ 0 w 27"/>
                        <a:gd name="T1" fmla="*/ 27 h 28"/>
                        <a:gd name="T2" fmla="*/ 0 w 27"/>
                        <a:gd name="T3" fmla="*/ 8 h 28"/>
                        <a:gd name="T4" fmla="*/ 8 w 27"/>
                        <a:gd name="T5" fmla="*/ 0 h 28"/>
                        <a:gd name="T6" fmla="*/ 19 w 27"/>
                        <a:gd name="T7" fmla="*/ 0 h 28"/>
                        <a:gd name="T8" fmla="*/ 27 w 27"/>
                        <a:gd name="T9" fmla="*/ 8 h 28"/>
                        <a:gd name="T10" fmla="*/ 27 w 27"/>
                        <a:gd name="T11" fmla="*/ 28 h 28"/>
                      </a:gdLst>
                      <a:ahLst/>
                      <a:cxnLst>
                        <a:cxn ang="0">
                          <a:pos x="T0" y="T1"/>
                        </a:cxn>
                        <a:cxn ang="0">
                          <a:pos x="T2" y="T3"/>
                        </a:cxn>
                        <a:cxn ang="0">
                          <a:pos x="T4" y="T5"/>
                        </a:cxn>
                        <a:cxn ang="0">
                          <a:pos x="T6" y="T7"/>
                        </a:cxn>
                        <a:cxn ang="0">
                          <a:pos x="T8" y="T9"/>
                        </a:cxn>
                        <a:cxn ang="0">
                          <a:pos x="T10" y="T11"/>
                        </a:cxn>
                      </a:cxnLst>
                      <a:rect l="0" t="0" r="r" b="b"/>
                      <a:pathLst>
                        <a:path w="27" h="28">
                          <a:moveTo>
                            <a:pt x="0" y="27"/>
                          </a:moveTo>
                          <a:cubicBezTo>
                            <a:pt x="0" y="8"/>
                            <a:pt x="0" y="8"/>
                            <a:pt x="0" y="8"/>
                          </a:cubicBezTo>
                          <a:cubicBezTo>
                            <a:pt x="0" y="4"/>
                            <a:pt x="4" y="0"/>
                            <a:pt x="8" y="0"/>
                          </a:cubicBezTo>
                          <a:cubicBezTo>
                            <a:pt x="19" y="0"/>
                            <a:pt x="19" y="0"/>
                            <a:pt x="19" y="0"/>
                          </a:cubicBezTo>
                          <a:cubicBezTo>
                            <a:pt x="23" y="0"/>
                            <a:pt x="27" y="4"/>
                            <a:pt x="27" y="8"/>
                          </a:cubicBezTo>
                          <a:cubicBezTo>
                            <a:pt x="27" y="28"/>
                            <a:pt x="27" y="28"/>
                            <a:pt x="27" y="28"/>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2" name="Line 16">
                      <a:extLst>
                        <a:ext uri="{FF2B5EF4-FFF2-40B4-BE49-F238E27FC236}">
                          <a16:creationId xmlns:a16="http://schemas.microsoft.com/office/drawing/2014/main" id="{8E78CBC5-90F1-40CF-9497-5594CCA55A33}"/>
                        </a:ext>
                      </a:extLst>
                    </p:cNvPr>
                    <p:cNvSpPr>
                      <a:spLocks noChangeShapeType="1"/>
                    </p:cNvSpPr>
                    <p:nvPr/>
                  </p:nvSpPr>
                  <p:spPr bwMode="auto">
                    <a:xfrm flipH="1">
                      <a:off x="4804" y="3526"/>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3" name="Line 17">
                      <a:extLst>
                        <a:ext uri="{FF2B5EF4-FFF2-40B4-BE49-F238E27FC236}">
                          <a16:creationId xmlns:a16="http://schemas.microsoft.com/office/drawing/2014/main" id="{CF0C15B3-A33D-4CFA-AEDD-1597442572EF}"/>
                        </a:ext>
                      </a:extLst>
                    </p:cNvPr>
                    <p:cNvSpPr>
                      <a:spLocks noChangeShapeType="1"/>
                    </p:cNvSpPr>
                    <p:nvPr/>
                  </p:nvSpPr>
                  <p:spPr bwMode="auto">
                    <a:xfrm flipH="1">
                      <a:off x="4804" y="3558"/>
                      <a:ext cx="18"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4" name="Line 18">
                      <a:extLst>
                        <a:ext uri="{FF2B5EF4-FFF2-40B4-BE49-F238E27FC236}">
                          <a16:creationId xmlns:a16="http://schemas.microsoft.com/office/drawing/2014/main" id="{3E210CB2-3BD8-46FD-904D-0532E7034BF0}"/>
                        </a:ext>
                      </a:extLst>
                    </p:cNvPr>
                    <p:cNvSpPr>
                      <a:spLocks noChangeShapeType="1"/>
                    </p:cNvSpPr>
                    <p:nvPr/>
                  </p:nvSpPr>
                  <p:spPr bwMode="auto">
                    <a:xfrm flipH="1">
                      <a:off x="4638"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5" name="Line 19">
                      <a:extLst>
                        <a:ext uri="{FF2B5EF4-FFF2-40B4-BE49-F238E27FC236}">
                          <a16:creationId xmlns:a16="http://schemas.microsoft.com/office/drawing/2014/main" id="{F2C6025D-4F3F-4FEF-9C38-44D932991AC7}"/>
                        </a:ext>
                      </a:extLst>
                    </p:cNvPr>
                    <p:cNvSpPr>
                      <a:spLocks noChangeShapeType="1"/>
                    </p:cNvSpPr>
                    <p:nvPr/>
                  </p:nvSpPr>
                  <p:spPr bwMode="auto">
                    <a:xfrm>
                      <a:off x="4777" y="3573"/>
                      <a:ext cx="33" cy="64"/>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6" name="Line 20">
                      <a:extLst>
                        <a:ext uri="{FF2B5EF4-FFF2-40B4-BE49-F238E27FC236}">
                          <a16:creationId xmlns:a16="http://schemas.microsoft.com/office/drawing/2014/main" id="{9572B08E-CDBC-4C72-A583-C1158336C9AE}"/>
                        </a:ext>
                      </a:extLst>
                    </p:cNvPr>
                    <p:cNvSpPr>
                      <a:spLocks noChangeShapeType="1"/>
                    </p:cNvSpPr>
                    <p:nvPr/>
                  </p:nvSpPr>
                  <p:spPr bwMode="auto">
                    <a:xfrm>
                      <a:off x="4683" y="3552"/>
                      <a:ext cx="83" cy="0"/>
                    </a:xfrm>
                    <a:prstGeom prst="line">
                      <a:avLst/>
                    </a:pr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p:nvSpPr>
                    <p:cNvPr id="277" name="Freeform 21">
                      <a:extLst>
                        <a:ext uri="{FF2B5EF4-FFF2-40B4-BE49-F238E27FC236}">
                          <a16:creationId xmlns:a16="http://schemas.microsoft.com/office/drawing/2014/main" id="{46AE8A37-C086-4E7A-AC9E-DB5F76CBB3A1}"/>
                        </a:ext>
                      </a:extLst>
                    </p:cNvPr>
                    <p:cNvSpPr>
                      <a:spLocks/>
                    </p:cNvSpPr>
                    <p:nvPr/>
                  </p:nvSpPr>
                  <p:spPr bwMode="auto">
                    <a:xfrm>
                      <a:off x="4686" y="3512"/>
                      <a:ext cx="76" cy="20"/>
                    </a:xfrm>
                    <a:custGeom>
                      <a:avLst/>
                      <a:gdLst>
                        <a:gd name="T0" fmla="*/ 0 w 76"/>
                        <a:gd name="T1" fmla="*/ 0 h 20"/>
                        <a:gd name="T2" fmla="*/ 12 w 76"/>
                        <a:gd name="T3" fmla="*/ 20 h 20"/>
                        <a:gd name="T4" fmla="*/ 64 w 76"/>
                        <a:gd name="T5" fmla="*/ 20 h 20"/>
                        <a:gd name="T6" fmla="*/ 76 w 76"/>
                        <a:gd name="T7" fmla="*/ 0 h 20"/>
                      </a:gdLst>
                      <a:ahLst/>
                      <a:cxnLst>
                        <a:cxn ang="0">
                          <a:pos x="T0" y="T1"/>
                        </a:cxn>
                        <a:cxn ang="0">
                          <a:pos x="T2" y="T3"/>
                        </a:cxn>
                        <a:cxn ang="0">
                          <a:pos x="T4" y="T5"/>
                        </a:cxn>
                        <a:cxn ang="0">
                          <a:pos x="T6" y="T7"/>
                        </a:cxn>
                      </a:cxnLst>
                      <a:rect l="0" t="0" r="r" b="b"/>
                      <a:pathLst>
                        <a:path w="76" h="20">
                          <a:moveTo>
                            <a:pt x="0" y="0"/>
                          </a:moveTo>
                          <a:lnTo>
                            <a:pt x="12" y="20"/>
                          </a:lnTo>
                          <a:lnTo>
                            <a:pt x="64" y="20"/>
                          </a:lnTo>
                          <a:lnTo>
                            <a:pt x="76" y="0"/>
                          </a:ln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grpSp>
              <p:sp>
                <p:nvSpPr>
                  <p:cNvPr id="259" name="speedometer_2">
                    <a:extLst>
                      <a:ext uri="{FF2B5EF4-FFF2-40B4-BE49-F238E27FC236}">
                        <a16:creationId xmlns:a16="http://schemas.microsoft.com/office/drawing/2014/main" id="{EA67A3B2-AD3D-47BD-AA63-C0ECB313677F}"/>
                      </a:ext>
                    </a:extLst>
                  </p:cNvPr>
                  <p:cNvSpPr>
                    <a:spLocks noChangeAspect="1" noEditPoints="1"/>
                  </p:cNvSpPr>
                  <p:nvPr/>
                </p:nvSpPr>
                <p:spPr bwMode="auto">
                  <a:xfrm>
                    <a:off x="2994877" y="5300685"/>
                    <a:ext cx="206307" cy="206307"/>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952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67">
                      <a:defRPr/>
                    </a:pPr>
                    <a:endParaRPr lang="en-US" sz="1765" dirty="0">
                      <a:solidFill>
                        <a:srgbClr val="505050"/>
                      </a:solidFill>
                      <a:latin typeface="Segoe UI Semilight"/>
                    </a:endParaRPr>
                  </a:p>
                </p:txBody>
              </p:sp>
              <p:sp useBgFill="1">
                <p:nvSpPr>
                  <p:cNvPr id="260" name="UniversalApp_E8CC" title="Icon of a cellphone in front of a tablet">
                    <a:extLst>
                      <a:ext uri="{FF2B5EF4-FFF2-40B4-BE49-F238E27FC236}">
                        <a16:creationId xmlns:a16="http://schemas.microsoft.com/office/drawing/2014/main" id="{8E0EE820-0B27-4A66-A7A8-D963DC0C07FC}"/>
                      </a:ext>
                    </a:extLst>
                  </p:cNvPr>
                  <p:cNvSpPr>
                    <a:spLocks noChangeAspect="1" noEditPoints="1"/>
                  </p:cNvSpPr>
                  <p:nvPr/>
                </p:nvSpPr>
                <p:spPr bwMode="auto">
                  <a:xfrm>
                    <a:off x="2810087" y="4925435"/>
                    <a:ext cx="501712" cy="368165"/>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grpSp>
          </p:grpSp>
        </p:grpSp>
        <p:sp useBgFill="1">
          <p:nvSpPr>
            <p:cNvPr id="281" name="Oval 280">
              <a:extLst>
                <a:ext uri="{FF2B5EF4-FFF2-40B4-BE49-F238E27FC236}">
                  <a16:creationId xmlns:a16="http://schemas.microsoft.com/office/drawing/2014/main" id="{3362D201-55A2-4526-B10B-7651259CA7FC}"/>
                </a:ext>
              </a:extLst>
            </p:cNvPr>
            <p:cNvSpPr/>
            <p:nvPr/>
          </p:nvSpPr>
          <p:spPr bwMode="auto">
            <a:xfrm>
              <a:off x="5120515" y="2483870"/>
              <a:ext cx="1950970" cy="1950970"/>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useBgFill="1">
          <p:nvSpPr>
            <p:cNvPr id="282" name="TextBox 281">
              <a:extLst>
                <a:ext uri="{FF2B5EF4-FFF2-40B4-BE49-F238E27FC236}">
                  <a16:creationId xmlns:a16="http://schemas.microsoft.com/office/drawing/2014/main" id="{8502B74A-3C57-40E5-A593-9189FCEB9BF9}"/>
                </a:ext>
              </a:extLst>
            </p:cNvPr>
            <p:cNvSpPr txBox="1"/>
            <p:nvPr/>
          </p:nvSpPr>
          <p:spPr>
            <a:xfrm>
              <a:off x="5509109" y="4198714"/>
              <a:ext cx="1173783" cy="536139"/>
            </a:xfrm>
            <a:prstGeom prst="rect">
              <a:avLst/>
            </a:prstGeom>
          </p:spPr>
          <p:txBody>
            <a:bodyPr wrap="none" lIns="45720" tIns="45720" rIns="45720" bIns="45720" rtlCol="0" anchor="b">
              <a:noAutofit/>
            </a:bodyPr>
            <a:lstStyle/>
            <a:p>
              <a:pPr algn="ctr" defTabSz="896386">
                <a:lnSpc>
                  <a:spcPct val="90000"/>
                </a:lnSpc>
                <a:spcAft>
                  <a:spcPts val="588"/>
                </a:spcAft>
                <a:defRPr/>
              </a:pPr>
              <a:r>
                <a:rPr lang="en-US" sz="2745" kern="0" spc="-49" dirty="0">
                  <a:gradFill>
                    <a:gsLst>
                      <a:gs pos="20000">
                        <a:schemeClr val="tx1"/>
                      </a:gs>
                      <a:gs pos="68000">
                        <a:schemeClr val="tx1"/>
                      </a:gs>
                    </a:gsLst>
                    <a:lin ang="5400000" scaled="0"/>
                  </a:gradFill>
                  <a:latin typeface="+mj-lt"/>
                  <a:cs typeface="Segoe UI Semilight" panose="020B0402040204020203" pitchFamily="34" charset="0"/>
                </a:rPr>
                <a:t>Identity</a:t>
              </a:r>
            </a:p>
          </p:txBody>
        </p:sp>
        <p:sp>
          <p:nvSpPr>
            <p:cNvPr id="284" name="object 60">
              <a:extLst>
                <a:ext uri="{FF2B5EF4-FFF2-40B4-BE49-F238E27FC236}">
                  <a16:creationId xmlns:a16="http://schemas.microsoft.com/office/drawing/2014/main" id="{9E09272B-ABC2-46E9-B07A-F8DB825C2CAF}"/>
                </a:ext>
              </a:extLst>
            </p:cNvPr>
            <p:cNvSpPr/>
            <p:nvPr/>
          </p:nvSpPr>
          <p:spPr>
            <a:xfrm>
              <a:off x="5260730" y="2596895"/>
              <a:ext cx="1670540" cy="1674120"/>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solidFill>
            <a:ln>
              <a:solidFill>
                <a:schemeClr val="accent1"/>
              </a:solidFill>
            </a:ln>
          </p:spPr>
          <p:txBody>
            <a:bodyPr wrap="square" lIns="0" tIns="0" rIns="0" bIns="0" rtlCol="0"/>
            <a:lstStyle/>
            <a:p>
              <a:pPr defTabSz="623318">
                <a:defRPr/>
              </a:pPr>
              <a:endParaRPr sz="1226" dirty="0">
                <a:solidFill>
                  <a:prstClr val="black"/>
                </a:solidFill>
                <a:latin typeface="Calibri"/>
              </a:endParaRPr>
            </a:p>
          </p:txBody>
        </p:sp>
        <p:pic>
          <p:nvPicPr>
            <p:cNvPr id="286" name="Graphic 285">
              <a:extLst>
                <a:ext uri="{FF2B5EF4-FFF2-40B4-BE49-F238E27FC236}">
                  <a16:creationId xmlns:a16="http://schemas.microsoft.com/office/drawing/2014/main" id="{13C630BA-A5E5-4D38-A755-D67ECAF2C7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2150" y="2933797"/>
              <a:ext cx="984893" cy="984893"/>
            </a:xfrm>
            <a:prstGeom prst="rect">
              <a:avLst/>
            </a:prstGeom>
          </p:spPr>
        </p:pic>
      </p:grpSp>
    </p:spTree>
    <p:custDataLst>
      <p:tags r:id="rId1"/>
    </p:custDataLst>
    <p:extLst>
      <p:ext uri="{BB962C8B-B14F-4D97-AF65-F5344CB8AC3E}">
        <p14:creationId xmlns:p14="http://schemas.microsoft.com/office/powerpoint/2010/main" val="14873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authentication SDK</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2593018"/>
          </a:xfrm>
        </p:spPr>
        <p:txBody>
          <a:bodyPr/>
          <a:lstStyle/>
          <a:p>
            <a:pPr marL="0" indent="0">
              <a:spcBef>
                <a:spcPts val="300"/>
              </a:spcBef>
              <a:buNone/>
            </a:pPr>
            <a:r>
              <a:rPr lang="en-US" dirty="0"/>
              <a:t>Wrapper for the MSAL library:</a:t>
            </a:r>
          </a:p>
          <a:p>
            <a:pPr lvl="1">
              <a:spcBef>
                <a:spcPts val="300"/>
              </a:spcBef>
            </a:pPr>
            <a:r>
              <a:rPr lang="en-US" dirty="0"/>
              <a:t>Supplies authentication provider helpers</a:t>
            </a:r>
          </a:p>
          <a:p>
            <a:pPr lvl="1">
              <a:spcBef>
                <a:spcPts val="300"/>
              </a:spcBef>
            </a:pPr>
            <a:r>
              <a:rPr lang="en-US" dirty="0"/>
              <a:t>Uses MSAL "under the hood"</a:t>
            </a:r>
          </a:p>
          <a:p>
            <a:pPr lvl="1">
              <a:spcBef>
                <a:spcPts val="300"/>
              </a:spcBef>
            </a:pPr>
            <a:r>
              <a:rPr lang="en-US" dirty="0"/>
              <a:t>Helpers automatically acquire tokens on your behalf</a:t>
            </a:r>
          </a:p>
          <a:p>
            <a:pPr lvl="1">
              <a:spcBef>
                <a:spcPts val="300"/>
              </a:spcBef>
            </a:pPr>
            <a:r>
              <a:rPr lang="en-US" dirty="0"/>
              <a:t>Reduces the complexity of using Microsoft Graph in your application</a:t>
            </a:r>
          </a:p>
          <a:p>
            <a:pPr>
              <a:spcBef>
                <a:spcPts val="300"/>
              </a:spcBef>
            </a:pPr>
            <a:endParaRPr lang="en-US" dirty="0"/>
          </a:p>
        </p:txBody>
      </p:sp>
      <p:grpSp>
        <p:nvGrpSpPr>
          <p:cNvPr id="7" name="Group 6"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39645839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authentication provider</a:t>
            </a:r>
          </a:p>
        </p:txBody>
      </p:sp>
      <p:sp>
        <p:nvSpPr>
          <p:cNvPr id="4" name="Text Placeholder 3" descr="The sample code builds a client application and creates an authentication provider instance.">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WithRedirectUri</a:t>
            </a:r>
            <a:r>
              <a:rPr lang="en-US" sz="1800" dirty="0">
                <a:solidFill>
                  <a:srgbClr val="000000"/>
                </a:solidFill>
              </a:rPr>
              <a:t>(</a:t>
            </a:r>
            <a:r>
              <a:rPr lang="en-US" sz="1800" dirty="0">
                <a:solidFill>
                  <a:srgbClr val="001080"/>
                </a:solidFill>
              </a:rPr>
              <a:t>redirectUri</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InteractiveAuthenticationProvider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412457066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Authentication providers</a:t>
            </a:r>
          </a:p>
        </p:txBody>
      </p:sp>
      <p:graphicFrame>
        <p:nvGraphicFramePr>
          <p:cNvPr id="5" name="Table 4" descr="The table describes the set of providers available in the library.&#10;">
            <a:extLst>
              <a:ext uri="{FF2B5EF4-FFF2-40B4-BE49-F238E27FC236}">
                <a16:creationId xmlns:a16="http://schemas.microsoft.com/office/drawing/2014/main" id="{FDADD137-386D-401A-9754-A596BF687C82}"/>
              </a:ext>
            </a:extLst>
          </p:cNvPr>
          <p:cNvGraphicFramePr>
            <a:graphicFrameLocks noGrp="1"/>
          </p:cNvGraphicFramePr>
          <p:nvPr/>
        </p:nvGraphicFramePr>
        <p:xfrm>
          <a:off x="584200" y="1258908"/>
          <a:ext cx="11022584" cy="5010128"/>
        </p:xfrm>
        <a:graphic>
          <a:graphicData uri="http://schemas.openxmlformats.org/drawingml/2006/table">
            <a:tbl>
              <a:tblPr firstRow="1" firstCol="1">
                <a:tableStyleId>{BC89EF96-8CEA-46FF-86C4-4CE0E7609802}</a:tableStyleId>
              </a:tblPr>
              <a:tblGrid>
                <a:gridCol w="2641321">
                  <a:extLst>
                    <a:ext uri="{9D8B030D-6E8A-4147-A177-3AD203B41FA5}">
                      <a16:colId xmlns:a16="http://schemas.microsoft.com/office/drawing/2014/main" val="1173267169"/>
                    </a:ext>
                  </a:extLst>
                </a:gridCol>
                <a:gridCol w="8381263">
                  <a:extLst>
                    <a:ext uri="{9D8B030D-6E8A-4147-A177-3AD203B41FA5}">
                      <a16:colId xmlns:a16="http://schemas.microsoft.com/office/drawing/2014/main" val="1081038665"/>
                    </a:ext>
                  </a:extLst>
                </a:gridCol>
              </a:tblGrid>
              <a:tr h="385632">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Provider</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rPr>
                        <a:t>Description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177452225"/>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Authorization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Native and web apps securely obtain tokens in the name of the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188329"/>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Client credentials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Service applications run without user interaction</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063738"/>
                  </a:ext>
                </a:extLst>
              </a:tr>
              <a:tr h="578062">
                <a:tc>
                  <a:txBody>
                    <a:bodyPr/>
                    <a:lstStyle/>
                    <a:p>
                      <a:pPr marL="0" marR="0">
                        <a:lnSpc>
                          <a:spcPct val="107000"/>
                        </a:lnSpc>
                        <a:spcBef>
                          <a:spcPts val="0"/>
                        </a:spcBef>
                        <a:spcAft>
                          <a:spcPts val="0"/>
                        </a:spcAft>
                      </a:pPr>
                      <a:r>
                        <a:rPr lang="en-US" sz="18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On-behalf-of</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 application calls a service/web API, which in turns calls Microsoft Graph</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8053974"/>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Implicit</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Used in browser-based applications</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2606257"/>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Device code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Enables sign-in to a device by using another device that has a browser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136642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Integrated Windows</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Windows computers silently acquire an access token when they are domain joined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8988462"/>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Interactive</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Mobile and desktops applications call Microsoft Graph in the name of a user</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979448"/>
                  </a:ext>
                </a:extLst>
              </a:tr>
              <a:tr h="578062">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b="1" kern="1200" dirty="0">
                          <a:solidFill>
                            <a:sysClr val="windowText" lastClr="000000"/>
                          </a:solidFill>
                          <a:effectLst/>
                          <a:latin typeface="Calibri" panose="020F0502020204030204" pitchFamily="34" charset="0"/>
                          <a:ea typeface="Malgun Gothic" panose="020B0503020000020004" pitchFamily="34" charset="-127"/>
                          <a:cs typeface="Times New Roman" panose="02020603050405020304" pitchFamily="18" charset="0"/>
                        </a:rPr>
                        <a:t>Username/password</a:t>
                      </a:r>
                    </a:p>
                  </a:txBody>
                  <a:tcPr marL="216000" marR="72000" marT="36000" marB="36000">
                    <a:lnL w="12700" cap="flat" cmpd="sng" algn="ctr">
                      <a:solidFill>
                        <a:srgbClr val="881798"/>
                      </a:solidFill>
                      <a:prstDash val="solid"/>
                      <a:round/>
                      <a:headEnd type="none" w="med" len="med"/>
                      <a:tailEnd type="none" w="med" len="med"/>
                    </a:lnL>
                    <a:lnR w="12700" cmpd="sng">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Calibri" panose="020F0502020204030204" pitchFamily="34" charset="0"/>
                          <a:ea typeface="Malgun Gothic" panose="020B0503020000020004" pitchFamily="34" charset="-127"/>
                          <a:cs typeface="Times New Roman" panose="02020603050405020304" pitchFamily="18" charset="0"/>
                        </a:rPr>
                        <a:t>The application signs in a user by using their username and password</a:t>
                      </a:r>
                    </a:p>
                  </a:txBody>
                  <a:tcPr marL="216000" marR="72000" marT="36000" marB="36000">
                    <a:lnL w="12700" cmpd="sng">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867322"/>
                  </a:ext>
                </a:extLst>
              </a:tr>
            </a:tbl>
          </a:graphicData>
        </a:graphic>
      </p:graphicFrame>
    </p:spTree>
    <p:custDataLst>
      <p:tags r:id="rId1"/>
    </p:custDataLst>
    <p:extLst>
      <p:ext uri="{BB962C8B-B14F-4D97-AF65-F5344CB8AC3E}">
        <p14:creationId xmlns:p14="http://schemas.microsoft.com/office/powerpoint/2010/main" val="371318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device code provider</a:t>
            </a:r>
          </a:p>
        </p:txBody>
      </p:sp>
      <p:sp>
        <p:nvSpPr>
          <p:cNvPr id="4" name="Text Placeholder 3" descr="The sample code creates an authentication provider by using the device code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600" dirty="0">
                <a:solidFill>
                  <a:srgbClr val="001080"/>
                </a:solidFill>
              </a:rPr>
              <a:t>AzureCloudInstance</a:t>
            </a:r>
            <a:r>
              <a:rPr lang="en-US" sz="1600" dirty="0">
                <a:solidFill>
                  <a:srgbClr val="000000"/>
                </a:solidFill>
              </a:rPr>
              <a:t>.</a:t>
            </a:r>
            <a:r>
              <a:rPr lang="en-US" sz="1600" dirty="0">
                <a:solidFill>
                  <a:srgbClr val="001080"/>
                </a:solidFill>
              </a:rPr>
              <a:t>AzurePublic</a:t>
            </a:r>
            <a:r>
              <a:rPr lang="en-US" sz="1600" dirty="0">
                <a:solidFill>
                  <a:srgbClr val="000000"/>
                </a:solidFill>
              </a:rPr>
              <a:t>, </a:t>
            </a:r>
            <a:r>
              <a:rPr lang="en-US" sz="1600" dirty="0">
                <a:solidFill>
                  <a:srgbClr val="001080"/>
                </a:solidFill>
              </a:rPr>
              <a:t>AadAuthorityAudience</a:t>
            </a:r>
            <a:r>
              <a:rPr lang="en-US" sz="1600" dirty="0">
                <a:solidFill>
                  <a:srgbClr val="000000"/>
                </a:solidFill>
              </a:rPr>
              <a:t>.</a:t>
            </a:r>
            <a:r>
              <a:rPr lang="en-US" sz="1600" dirty="0">
                <a:solidFill>
                  <a:srgbClr val="001080"/>
                </a:solidFill>
              </a:rPr>
              <a:t>AzureAdMultipleOrgs</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DeviceCodeProvider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72508715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integrated windows provider</a:t>
            </a:r>
          </a:p>
        </p:txBody>
      </p:sp>
      <p:sp>
        <p:nvSpPr>
          <p:cNvPr id="4" name="Text Placeholder 3" descr="The sample code creates an authentication provider by using the integrated Windows flow.">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819781"/>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scopes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List</a:t>
            </a:r>
            <a:r>
              <a:rPr lang="en-US" sz="1800" dirty="0">
                <a:solidFill>
                  <a:srgbClr val="000000"/>
                </a:solidFill>
              </a:rPr>
              <a:t>&lt;</a:t>
            </a:r>
            <a:r>
              <a:rPr lang="en-US" sz="1800" dirty="0">
                <a:solidFill>
                  <a:srgbClr val="0000FF"/>
                </a:solidFill>
              </a:rPr>
              <a:t>string</a:t>
            </a:r>
            <a:r>
              <a:rPr lang="en-US" sz="1800" dirty="0">
                <a:solidFill>
                  <a:srgbClr val="000000"/>
                </a:solidFill>
              </a:rPr>
              <a:t>&gt; { </a:t>
            </a:r>
            <a:r>
              <a:rPr lang="en-US" sz="1800" dirty="0">
                <a:solidFill>
                  <a:srgbClr val="A31515"/>
                </a:solidFill>
              </a:rPr>
              <a:t>"user.read"</a:t>
            </a:r>
            <a:r>
              <a:rPr lang="en-US" sz="1800" dirty="0">
                <a:solidFill>
                  <a:srgbClr val="000000"/>
                </a:solidFill>
              </a:rPr>
              <a:t> };</a:t>
            </a:r>
          </a:p>
          <a:p>
            <a:br>
              <a:rPr lang="en-US" sz="1800" dirty="0">
                <a:solidFill>
                  <a:srgbClr val="000000"/>
                </a:solidFill>
              </a:rPr>
            </a:br>
            <a:r>
              <a:rPr lang="en-US" sz="1800" dirty="0">
                <a:solidFill>
                  <a:srgbClr val="008000"/>
                </a:solidFill>
              </a:rPr>
              <a:t>// Build a client application.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clientApplication</a:t>
            </a:r>
            <a:r>
              <a:rPr lang="en-US" sz="1800" dirty="0">
                <a:solidFill>
                  <a:srgbClr val="000000"/>
                </a:solidFill>
              </a:rPr>
              <a:t> = </a:t>
            </a:r>
            <a:r>
              <a:rPr lang="en-US" sz="1800" dirty="0">
                <a:solidFill>
                  <a:srgbClr val="001080"/>
                </a:solidFill>
              </a:rPr>
              <a:t>PublicClientApplicationBuilder</a:t>
            </a:r>
            <a:endParaRPr lang="en-US" sz="1800" dirty="0">
              <a:solidFill>
                <a:srgbClr val="000000"/>
              </a:solidFill>
            </a:endParaRPr>
          </a:p>
          <a:p>
            <a:r>
              <a:rPr lang="en-US" sz="1800" dirty="0">
                <a:solidFill>
                  <a:srgbClr val="000000"/>
                </a:solidFill>
              </a:rPr>
              <a:t>    .</a:t>
            </a:r>
            <a:r>
              <a:rPr lang="en-US" sz="1800" dirty="0">
                <a:solidFill>
                  <a:srgbClr val="795E26"/>
                </a:solidFill>
              </a:rPr>
              <a:t>Create</a:t>
            </a:r>
            <a:r>
              <a:rPr lang="en-US" sz="1800" dirty="0">
                <a:solidFill>
                  <a:srgbClr val="000000"/>
                </a:solidFill>
              </a:rPr>
              <a:t>(</a:t>
            </a:r>
            <a:r>
              <a:rPr lang="en-US" sz="1800" dirty="0">
                <a:solidFill>
                  <a:srgbClr val="001080"/>
                </a:solidFill>
              </a:rPr>
              <a:t>clientId</a:t>
            </a:r>
            <a:r>
              <a:rPr lang="en-US" sz="1800" dirty="0">
                <a:solidFill>
                  <a:srgbClr val="000000"/>
                </a:solidFill>
              </a:rPr>
              <a:t>)</a:t>
            </a:r>
          </a:p>
          <a:p>
            <a:r>
              <a:rPr lang="en-US" sz="1800" dirty="0">
                <a:solidFill>
                  <a:srgbClr val="000000"/>
                </a:solidFill>
              </a:rPr>
              <a:t>    .</a:t>
            </a:r>
            <a:r>
              <a:rPr lang="en-US" sz="1800" dirty="0">
                <a:solidFill>
                  <a:srgbClr val="795E26"/>
                </a:solidFill>
              </a:rPr>
              <a:t>WithAadAuthority</a:t>
            </a:r>
            <a:r>
              <a:rPr lang="en-US" sz="1800" dirty="0">
                <a:solidFill>
                  <a:srgbClr val="000000"/>
                </a:solidFill>
              </a:rPr>
              <a:t>(</a:t>
            </a:r>
            <a:r>
              <a:rPr lang="en-US" sz="1800" dirty="0">
                <a:solidFill>
                  <a:srgbClr val="001080"/>
                </a:solidFill>
              </a:rPr>
              <a:t>AzureCloudInstance</a:t>
            </a:r>
            <a:r>
              <a:rPr lang="en-US" sz="1800" dirty="0">
                <a:solidFill>
                  <a:srgbClr val="000000"/>
                </a:solidFill>
              </a:rPr>
              <a:t>.</a:t>
            </a:r>
            <a:r>
              <a:rPr lang="en-US" sz="1800" dirty="0">
                <a:solidFill>
                  <a:srgbClr val="001080"/>
                </a:solidFill>
              </a:rPr>
              <a:t>AzureUsGovernment</a:t>
            </a:r>
            <a:r>
              <a:rPr lang="en-US" sz="1800" dirty="0">
                <a:solidFill>
                  <a:srgbClr val="000000"/>
                </a:solidFill>
              </a:rPr>
              <a:t>, </a:t>
            </a:r>
            <a:r>
              <a:rPr lang="en-US" sz="1800" dirty="0">
                <a:solidFill>
                  <a:srgbClr val="001080"/>
                </a:solidFill>
              </a:rPr>
              <a:t>tenant</a:t>
            </a:r>
            <a:r>
              <a:rPr lang="en-US" sz="1800" dirty="0">
                <a:solidFill>
                  <a:srgbClr val="000000"/>
                </a:solidFill>
              </a:rPr>
              <a:t>)</a:t>
            </a:r>
          </a:p>
          <a:p>
            <a:r>
              <a:rPr lang="en-US" sz="1800" dirty="0">
                <a:solidFill>
                  <a:srgbClr val="000000"/>
                </a:solidFill>
              </a:rPr>
              <a:t>    .</a:t>
            </a:r>
            <a:r>
              <a:rPr lang="en-US" sz="1800" dirty="0">
                <a:solidFill>
                  <a:srgbClr val="795E26"/>
                </a:solidFill>
              </a:rPr>
              <a:t>Build</a:t>
            </a:r>
            <a:r>
              <a:rPr lang="en-US" sz="1800" dirty="0">
                <a:solidFill>
                  <a:srgbClr val="000000"/>
                </a:solidFill>
              </a:rPr>
              <a:t>();</a:t>
            </a:r>
          </a:p>
          <a:p>
            <a:br>
              <a:rPr lang="en-US" sz="1800" dirty="0">
                <a:solidFill>
                  <a:srgbClr val="000000"/>
                </a:solidFill>
              </a:rPr>
            </a:br>
            <a:r>
              <a:rPr lang="en-US" sz="1800" dirty="0">
                <a:solidFill>
                  <a:srgbClr val="008000"/>
                </a:solidFill>
              </a:rPr>
              <a:t>// Create an authentication provider by passing in a client application and scopes.</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authProvider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IntegratedWindowsAuthenticationProvider</a:t>
            </a:r>
            <a:r>
              <a:rPr lang="en-US" sz="1800" dirty="0">
                <a:solidFill>
                  <a:srgbClr val="000000"/>
                </a:solidFill>
              </a:rPr>
              <a:t>(</a:t>
            </a:r>
          </a:p>
          <a:p>
            <a:r>
              <a:rPr lang="en-US" sz="1800" dirty="0">
                <a:solidFill>
                  <a:srgbClr val="000000"/>
                </a:solidFill>
              </a:rPr>
              <a:t>    </a:t>
            </a:r>
            <a:r>
              <a:rPr lang="en-US" sz="1800" dirty="0">
                <a:solidFill>
                  <a:srgbClr val="001080"/>
                </a:solidFill>
              </a:rPr>
              <a:t>clientApplication</a:t>
            </a:r>
            <a:r>
              <a:rPr lang="en-US" sz="1800" dirty="0">
                <a:solidFill>
                  <a:srgbClr val="000000"/>
                </a:solidFill>
              </a:rPr>
              <a:t>, </a:t>
            </a:r>
          </a:p>
          <a:p>
            <a:r>
              <a:rPr lang="en-US" sz="1800" dirty="0">
                <a:solidFill>
                  <a:srgbClr val="000000"/>
                </a:solidFill>
              </a:rPr>
              <a:t>    </a:t>
            </a:r>
            <a:r>
              <a:rPr lang="en-US" sz="1800" dirty="0">
                <a:solidFill>
                  <a:srgbClr val="001080"/>
                </a:solidFill>
              </a:rPr>
              <a:t>scopes</a:t>
            </a:r>
            <a:endParaRPr lang="en-US" sz="1800" dirty="0">
              <a:solidFill>
                <a:srgbClr val="000000"/>
              </a:solidFill>
            </a:endParaRPr>
          </a:p>
          <a:p>
            <a:r>
              <a:rPr lang="en-US" sz="1800" dirty="0">
                <a:solidFill>
                  <a:srgbClr val="000000"/>
                </a:solidFill>
              </a:rPr>
              <a:t>);</a:t>
            </a:r>
          </a:p>
        </p:txBody>
      </p:sp>
    </p:spTree>
    <p:custDataLst>
      <p:tags r:id="rId1"/>
    </p:custDataLst>
    <p:extLst>
      <p:ext uri="{BB962C8B-B14F-4D97-AF65-F5344CB8AC3E}">
        <p14:creationId xmlns:p14="http://schemas.microsoft.com/office/powerpoint/2010/main" val="32957969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D3B1-87D6-4150-AB71-E045C30B7A77}"/>
              </a:ext>
            </a:extLst>
          </p:cNvPr>
          <p:cNvSpPr>
            <a:spLocks noGrp="1"/>
          </p:cNvSpPr>
          <p:nvPr>
            <p:ph type="title"/>
          </p:nvPr>
        </p:nvSpPr>
        <p:spPr/>
        <p:txBody>
          <a:bodyPr/>
          <a:lstStyle/>
          <a:p>
            <a:r>
              <a:rPr lang="en-US" dirty="0"/>
              <a:t>Microsoft Graph SDK Fluent API</a:t>
            </a:r>
          </a:p>
        </p:txBody>
      </p:sp>
      <p:sp>
        <p:nvSpPr>
          <p:cNvPr id="3" name="Text Placeholder 2">
            <a:extLst>
              <a:ext uri="{FF2B5EF4-FFF2-40B4-BE49-F238E27FC236}">
                <a16:creationId xmlns:a16="http://schemas.microsoft.com/office/drawing/2014/main" id="{C19FE97C-EC1D-4CAB-A3C0-F2A256F7189E}"/>
              </a:ext>
            </a:extLst>
          </p:cNvPr>
          <p:cNvSpPr>
            <a:spLocks noGrp="1"/>
          </p:cNvSpPr>
          <p:nvPr>
            <p:ph type="body" sz="quarter" idx="10"/>
          </p:nvPr>
        </p:nvSpPr>
        <p:spPr>
          <a:xfrm>
            <a:off x="584200" y="1397397"/>
            <a:ext cx="6450583" cy="1862048"/>
          </a:xfrm>
        </p:spPr>
        <p:txBody>
          <a:bodyPr/>
          <a:lstStyle/>
          <a:p>
            <a:pPr marL="0" indent="0">
              <a:spcBef>
                <a:spcPts val="300"/>
              </a:spcBef>
              <a:buNone/>
            </a:pPr>
            <a:r>
              <a:rPr lang="en-US" dirty="0"/>
              <a:t>Fluent API to issue requests to Microsoft Graph:</a:t>
            </a:r>
          </a:p>
          <a:p>
            <a:pPr lvl="1">
              <a:spcBef>
                <a:spcPts val="300"/>
              </a:spcBef>
            </a:pPr>
            <a:r>
              <a:rPr lang="en-US" dirty="0"/>
              <a:t>Automatically generated properties and methods for endpoints in Microsoft Graph</a:t>
            </a:r>
          </a:p>
          <a:p>
            <a:pPr lvl="1">
              <a:spcBef>
                <a:spcPts val="300"/>
              </a:spcBef>
            </a:pPr>
            <a:r>
              <a:rPr lang="en-US" dirty="0"/>
              <a:t>Supports batching and paging</a:t>
            </a:r>
          </a:p>
        </p:txBody>
      </p:sp>
      <p:grpSp>
        <p:nvGrpSpPr>
          <p:cNvPr id="7" name="Group 6" descr="The diagram depicts how the Microsoft Graph SDK acts as a wrapper to the MSAL and reduces the complexity of using Microsoft Graph.">
            <a:extLst>
              <a:ext uri="{FF2B5EF4-FFF2-40B4-BE49-F238E27FC236}">
                <a16:creationId xmlns:a16="http://schemas.microsoft.com/office/drawing/2014/main" id="{8B269BEE-569E-4E85-B2BD-4724B5A5C5AD}"/>
              </a:ext>
            </a:extLst>
          </p:cNvPr>
          <p:cNvGrpSpPr/>
          <p:nvPr/>
        </p:nvGrpSpPr>
        <p:grpSpPr>
          <a:xfrm>
            <a:off x="7422874" y="1774191"/>
            <a:ext cx="4002640" cy="3371425"/>
            <a:chOff x="7422874" y="1774191"/>
            <a:chExt cx="4002640" cy="3371425"/>
          </a:xfrm>
        </p:grpSpPr>
        <p:sp>
          <p:nvSpPr>
            <p:cNvPr id="4" name="Hexagon 3">
              <a:extLst>
                <a:ext uri="{FF2B5EF4-FFF2-40B4-BE49-F238E27FC236}">
                  <a16:creationId xmlns:a16="http://schemas.microsoft.com/office/drawing/2014/main" id="{4FCC3B0D-5F91-4799-B6B7-E552EB2FD7D4}"/>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5" name="Rectangle 4">
              <a:extLst>
                <a:ext uri="{FF2B5EF4-FFF2-40B4-BE49-F238E27FC236}">
                  <a16:creationId xmlns:a16="http://schemas.microsoft.com/office/drawing/2014/main" id="{D93244F6-ACF7-494F-A992-03D2648D21D3}"/>
                </a:ext>
              </a:extLst>
            </p:cNvPr>
            <p:cNvSpPr/>
            <p:nvPr/>
          </p:nvSpPr>
          <p:spPr bwMode="auto">
            <a:xfrm>
              <a:off x="7422874" y="4425616"/>
              <a:ext cx="1779610" cy="720000"/>
            </a:xfrm>
            <a:prstGeom prst="rect">
              <a:avLst/>
            </a:prstGeom>
            <a:solidFill>
              <a:srgbClr val="01BCF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MSAL</a:t>
              </a:r>
            </a:p>
          </p:txBody>
        </p:sp>
        <p:sp>
          <p:nvSpPr>
            <p:cNvPr id="6" name="Rectangle 5">
              <a:extLst>
                <a:ext uri="{FF2B5EF4-FFF2-40B4-BE49-F238E27FC236}">
                  <a16:creationId xmlns:a16="http://schemas.microsoft.com/office/drawing/2014/main" id="{F6AE1BEF-ABB0-4F03-8512-560CD3B40646}"/>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Microsoft Graph</a:t>
              </a:r>
            </a:p>
          </p:txBody>
        </p:sp>
        <p:cxnSp>
          <p:nvCxnSpPr>
            <p:cNvPr id="8" name="Straight Arrow Connector 7">
              <a:extLst>
                <a:ext uri="{FF2B5EF4-FFF2-40B4-BE49-F238E27FC236}">
                  <a16:creationId xmlns:a16="http://schemas.microsoft.com/office/drawing/2014/main" id="{CFE3F704-3607-4DBC-A9B8-84408E2A4BD8}"/>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F527239A-3101-40DA-AD60-B06EFD72A8D5}"/>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282605330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Using Graph Service client</a:t>
            </a:r>
          </a:p>
        </p:txBody>
      </p:sp>
      <p:sp>
        <p:nvSpPr>
          <p:cNvPr id="4" name="Text Placeholder 3" descr="The sample code creates an instance of a Microsoft Graph client by using an authentication provider.">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3213187"/>
          </a:xfrm>
        </p:spPr>
        <p:txBody>
          <a:bodyPr/>
          <a:lstStyle/>
          <a:p>
            <a:r>
              <a:rPr lang="en-US" sz="1800" dirty="0">
                <a:solidFill>
                  <a:srgbClr val="008000"/>
                </a:solidFill>
              </a:rPr>
              <a:t>// Create a new instance of GraphServiceClient with the authentication provider.</a:t>
            </a:r>
            <a:endParaRPr lang="en-US" sz="1800" dirty="0">
              <a:solidFill>
                <a:srgbClr val="000000"/>
              </a:solidFill>
            </a:endParaRPr>
          </a:p>
          <a:p>
            <a:r>
              <a:rPr lang="en-US" sz="1800" dirty="0">
                <a:solidFill>
                  <a:srgbClr val="267F99"/>
                </a:solidFill>
              </a:rPr>
              <a:t>GraphServiceClient</a:t>
            </a:r>
            <a:r>
              <a:rPr lang="en-US" sz="1800" dirty="0">
                <a:solidFill>
                  <a:srgbClr val="000000"/>
                </a:solidFill>
              </a:rPr>
              <a:t> </a:t>
            </a:r>
            <a:r>
              <a:rPr lang="en-US" sz="1800" dirty="0">
                <a:solidFill>
                  <a:srgbClr val="001080"/>
                </a:solidFill>
              </a:rPr>
              <a:t>graphClient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GraphServiceClient</a:t>
            </a:r>
            <a:r>
              <a:rPr lang="en-US" sz="1800" dirty="0">
                <a:solidFill>
                  <a:srgbClr val="000000"/>
                </a:solidFill>
              </a:rPr>
              <a:t>(</a:t>
            </a:r>
          </a:p>
          <a:p>
            <a:r>
              <a:rPr lang="en-US" sz="1800" dirty="0">
                <a:solidFill>
                  <a:srgbClr val="000000"/>
                </a:solidFill>
              </a:rPr>
              <a:t>    </a:t>
            </a:r>
            <a:r>
              <a:rPr lang="en-US" sz="1800" dirty="0">
                <a:solidFill>
                  <a:srgbClr val="001080"/>
                </a:solidFill>
              </a:rPr>
              <a:t>authProvider</a:t>
            </a:r>
            <a:endParaRPr lang="en-US" sz="1800" dirty="0">
              <a:solidFill>
                <a:srgbClr val="000000"/>
              </a:solidFill>
            </a:endParaRPr>
          </a:p>
          <a:p>
            <a:r>
              <a:rPr lang="en-US" sz="1800" dirty="0">
                <a:solidFill>
                  <a:srgbClr val="000000"/>
                </a:solidFill>
              </a:rPr>
              <a:t>);</a:t>
            </a:r>
          </a:p>
          <a:p>
            <a:br>
              <a:rPr lang="en-US" sz="1800" dirty="0">
                <a:solidFill>
                  <a:srgbClr val="000000"/>
                </a:solidFill>
              </a:rPr>
            </a:br>
            <a:r>
              <a:rPr lang="en-US" sz="1800" dirty="0">
                <a:solidFill>
                  <a:srgbClr val="008000"/>
                </a:solidFill>
              </a:rPr>
              <a:t>// Makes a request to https://graph.microsoft.com/v1.0/me</a:t>
            </a:r>
            <a:endParaRPr lang="en-US" sz="1800" dirty="0">
              <a:solidFill>
                <a:srgbClr val="000000"/>
              </a:solidFill>
            </a:endParaRPr>
          </a:p>
          <a:p>
            <a:r>
              <a:rPr lang="en-US" sz="1800" dirty="0">
                <a:solidFill>
                  <a:srgbClr val="267F99"/>
                </a:solidFill>
              </a:rPr>
              <a:t>User</a:t>
            </a:r>
            <a:r>
              <a:rPr lang="en-US" sz="1800" dirty="0">
                <a:solidFill>
                  <a:srgbClr val="000000"/>
                </a:solidFill>
              </a:rPr>
              <a:t> </a:t>
            </a:r>
            <a:r>
              <a:rPr lang="en-US" sz="1800" dirty="0">
                <a:solidFill>
                  <a:srgbClr val="001080"/>
                </a:solidFill>
              </a:rPr>
              <a:t>me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graphClient</a:t>
            </a:r>
            <a:endParaRPr lang="en-US" sz="1800" dirty="0">
              <a:solidFill>
                <a:srgbClr val="000000"/>
              </a:solidFill>
            </a:endParaRPr>
          </a:p>
          <a:p>
            <a:r>
              <a:rPr lang="en-US" sz="1800" dirty="0">
                <a:solidFill>
                  <a:srgbClr val="000000"/>
                </a:solidFill>
              </a:rPr>
              <a:t>    .</a:t>
            </a:r>
            <a:r>
              <a:rPr lang="en-US" sz="1800" dirty="0">
                <a:solidFill>
                  <a:srgbClr val="001080"/>
                </a:solidFill>
              </a:rPr>
              <a:t>Me</a:t>
            </a:r>
            <a:endParaRPr lang="en-US" sz="1800" dirty="0">
              <a:solidFill>
                <a:srgbClr val="000000"/>
              </a:solidFill>
            </a:endParaRPr>
          </a:p>
          <a:p>
            <a:r>
              <a:rPr lang="en-US" sz="1800" dirty="0">
                <a:solidFill>
                  <a:srgbClr val="000000"/>
                </a:solidFill>
              </a:rPr>
              <a:t>    .</a:t>
            </a:r>
            <a:r>
              <a:rPr lang="en-US" sz="1800" dirty="0">
                <a:solidFill>
                  <a:srgbClr val="795E26"/>
                </a:solidFill>
              </a:rPr>
              <a:t>Request</a:t>
            </a:r>
            <a:r>
              <a:rPr lang="en-US" sz="1800" dirty="0">
                <a:solidFill>
                  <a:srgbClr val="000000"/>
                </a:solidFill>
              </a:rPr>
              <a:t>()</a:t>
            </a:r>
          </a:p>
          <a:p>
            <a:r>
              <a:rPr lang="en-US" sz="1800" dirty="0">
                <a:solidFill>
                  <a:srgbClr val="000000"/>
                </a:solidFill>
              </a:rPr>
              <a:t>    .</a:t>
            </a:r>
            <a:r>
              <a:rPr lang="en-US" sz="1800" dirty="0">
                <a:solidFill>
                  <a:srgbClr val="795E26"/>
                </a:solidFill>
              </a:rPr>
              <a:t>GetAsync</a:t>
            </a:r>
            <a:r>
              <a:rPr lang="en-US" sz="1800" dirty="0">
                <a:solidFill>
                  <a:srgbClr val="000000"/>
                </a:solidFill>
              </a:rPr>
              <a:t>();</a:t>
            </a:r>
          </a:p>
        </p:txBody>
      </p:sp>
    </p:spTree>
    <p:custDataLst>
      <p:tags r:id="rId1"/>
    </p:custDataLst>
    <p:extLst>
      <p:ext uri="{BB962C8B-B14F-4D97-AF65-F5344CB8AC3E}">
        <p14:creationId xmlns:p14="http://schemas.microsoft.com/office/powerpoint/2010/main" val="6657909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21FE-5DF0-42C5-9C7F-7BD664BEA340}"/>
              </a:ext>
            </a:extLst>
          </p:cNvPr>
          <p:cNvSpPr>
            <a:spLocks noGrp="1"/>
          </p:cNvSpPr>
          <p:nvPr>
            <p:ph type="title"/>
          </p:nvPr>
        </p:nvSpPr>
        <p:spPr>
          <a:xfrm>
            <a:off x="585216" y="2534625"/>
            <a:ext cx="9144000" cy="997196"/>
          </a:xfrm>
        </p:spPr>
        <p:txBody>
          <a:bodyPr/>
          <a:lstStyle/>
          <a:p>
            <a:r>
              <a:rPr lang="en-US" dirty="0"/>
              <a:t>Walkthrough: Retrieving profile information by using the Microsoft Graph SDK</a:t>
            </a:r>
          </a:p>
        </p:txBody>
      </p:sp>
      <p:sp>
        <p:nvSpPr>
          <p:cNvPr id="3" name="Text Placeholder 2">
            <a:extLst>
              <a:ext uri="{FF2B5EF4-FFF2-40B4-BE49-F238E27FC236}">
                <a16:creationId xmlns:a16="http://schemas.microsoft.com/office/drawing/2014/main" id="{409E7E09-2E5D-43E4-A553-FC7FD94924CC}"/>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97944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44364C-9B3F-45D4-94A4-B8B0B97245A7}"/>
              </a:ext>
            </a:extLst>
          </p:cNvPr>
          <p:cNvSpPr>
            <a:spLocks noGrp="1"/>
          </p:cNvSpPr>
          <p:nvPr>
            <p:ph type="title"/>
          </p:nvPr>
        </p:nvSpPr>
        <p:spPr>
          <a:xfrm>
            <a:off x="585216" y="2537210"/>
            <a:ext cx="9144000" cy="997196"/>
          </a:xfrm>
        </p:spPr>
        <p:txBody>
          <a:bodyPr/>
          <a:lstStyle/>
          <a:p>
            <a:r>
              <a:rPr lang="en-US" dirty="0"/>
              <a:t>Lesson 04: Authorizing data operations in Azure Storage</a:t>
            </a:r>
          </a:p>
        </p:txBody>
      </p:sp>
    </p:spTree>
    <p:custDataLst>
      <p:tags r:id="rId1"/>
    </p:custDataLst>
    <p:extLst>
      <p:ext uri="{BB962C8B-B14F-4D97-AF65-F5344CB8AC3E}">
        <p14:creationId xmlns:p14="http://schemas.microsoft.com/office/powerpoint/2010/main" val="273361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F1A4-113D-4C80-BE32-D3113A51F610}"/>
              </a:ext>
            </a:extLst>
          </p:cNvPr>
          <p:cNvSpPr>
            <a:spLocks noGrp="1"/>
          </p:cNvSpPr>
          <p:nvPr>
            <p:ph type="title"/>
          </p:nvPr>
        </p:nvSpPr>
        <p:spPr/>
        <p:txBody>
          <a:bodyPr/>
          <a:lstStyle/>
          <a:p>
            <a:r>
              <a:rPr lang="en-US" dirty="0"/>
              <a:t>Container permissions</a:t>
            </a:r>
          </a:p>
        </p:txBody>
      </p:sp>
      <p:sp>
        <p:nvSpPr>
          <p:cNvPr id="3" name="Text Placeholder 2">
            <a:extLst>
              <a:ext uri="{FF2B5EF4-FFF2-40B4-BE49-F238E27FC236}">
                <a16:creationId xmlns:a16="http://schemas.microsoft.com/office/drawing/2014/main" id="{BE0CFA32-96A0-42FE-A6A8-BAECFCF10F6D}"/>
              </a:ext>
            </a:extLst>
          </p:cNvPr>
          <p:cNvSpPr>
            <a:spLocks noGrp="1"/>
          </p:cNvSpPr>
          <p:nvPr>
            <p:ph type="body" sz="quarter" idx="10"/>
          </p:nvPr>
        </p:nvSpPr>
        <p:spPr>
          <a:xfrm>
            <a:off x="584200" y="1435497"/>
            <a:ext cx="11018520" cy="3533275"/>
          </a:xfrm>
        </p:spPr>
        <p:txBody>
          <a:bodyPr/>
          <a:lstStyle/>
          <a:p>
            <a:r>
              <a:rPr lang="en-US" dirty="0"/>
              <a:t>There are three levels of container access that are available:</a:t>
            </a:r>
          </a:p>
          <a:p>
            <a:pPr lvl="1"/>
            <a:r>
              <a:rPr lang="en-US" b="1" dirty="0">
                <a:latin typeface="+mj-lt"/>
              </a:rPr>
              <a:t>Full public read access:</a:t>
            </a:r>
          </a:p>
          <a:p>
            <a:pPr lvl="2"/>
            <a:r>
              <a:rPr lang="en-US" dirty="0"/>
              <a:t>Enumerate container blobs</a:t>
            </a:r>
          </a:p>
          <a:p>
            <a:pPr lvl="2"/>
            <a:r>
              <a:rPr lang="en-US" dirty="0"/>
              <a:t>Read individual blobs</a:t>
            </a:r>
          </a:p>
          <a:p>
            <a:pPr lvl="2"/>
            <a:r>
              <a:rPr lang="en-US" dirty="0"/>
              <a:t>Cannot enumerate containers</a:t>
            </a:r>
          </a:p>
          <a:p>
            <a:pPr lvl="1"/>
            <a:r>
              <a:rPr lang="en-US" b="1" dirty="0">
                <a:latin typeface="+mj-lt"/>
              </a:rPr>
              <a:t>Public read access for blobs only:</a:t>
            </a:r>
          </a:p>
          <a:p>
            <a:pPr lvl="2"/>
            <a:r>
              <a:rPr lang="en-US" dirty="0"/>
              <a:t>Read individual blobs</a:t>
            </a:r>
          </a:p>
          <a:p>
            <a:pPr lvl="1"/>
            <a:r>
              <a:rPr lang="en-US" b="1" dirty="0">
                <a:latin typeface="+mj-lt"/>
              </a:rPr>
              <a:t>No public read access:</a:t>
            </a:r>
          </a:p>
          <a:p>
            <a:pPr lvl="2"/>
            <a:r>
              <a:rPr lang="en-US" dirty="0"/>
              <a:t>No access to blobs, containers, or enumerating contents</a:t>
            </a:r>
          </a:p>
          <a:p>
            <a:endParaRPr lang="en-US" dirty="0"/>
          </a:p>
        </p:txBody>
      </p:sp>
    </p:spTree>
    <p:custDataLst>
      <p:tags r:id="rId1"/>
    </p:custDataLst>
    <p:extLst>
      <p:ext uri="{BB962C8B-B14F-4D97-AF65-F5344CB8AC3E}">
        <p14:creationId xmlns:p14="http://schemas.microsoft.com/office/powerpoint/2010/main" val="25516501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3AE0-329E-422B-A917-64221B75D90D}"/>
              </a:ext>
            </a:extLst>
          </p:cNvPr>
          <p:cNvSpPr>
            <a:spLocks noGrp="1"/>
          </p:cNvSpPr>
          <p:nvPr>
            <p:ph type="title"/>
          </p:nvPr>
        </p:nvSpPr>
        <p:spPr/>
        <p:txBody>
          <a:bodyPr/>
          <a:lstStyle/>
          <a:p>
            <a:r>
              <a:rPr lang="en-US" dirty="0"/>
              <a:t>Azure Active Directory</a:t>
            </a:r>
          </a:p>
        </p:txBody>
      </p:sp>
      <p:grpSp>
        <p:nvGrpSpPr>
          <p:cNvPr id="6" name="Group 5" descr="The diagram depicts Microsoft Azure Active Directory (Azure AD) as the central identity store for multiple devices and applications both on-premises and in the cloud.&#10;">
            <a:extLst>
              <a:ext uri="{FF2B5EF4-FFF2-40B4-BE49-F238E27FC236}">
                <a16:creationId xmlns:a16="http://schemas.microsoft.com/office/drawing/2014/main" id="{CAC2F5EE-C1BD-498C-AC05-2AFB87464F68}"/>
              </a:ext>
            </a:extLst>
          </p:cNvPr>
          <p:cNvGrpSpPr/>
          <p:nvPr/>
        </p:nvGrpSpPr>
        <p:grpSpPr>
          <a:xfrm>
            <a:off x="1657350" y="1428750"/>
            <a:ext cx="9246870" cy="4840288"/>
            <a:chOff x="1657350" y="1428750"/>
            <a:chExt cx="9246870" cy="4840288"/>
          </a:xfrm>
        </p:grpSpPr>
        <p:sp>
          <p:nvSpPr>
            <p:cNvPr id="92" name="Rectangle 91">
              <a:extLst>
                <a:ext uri="{FF2B5EF4-FFF2-40B4-BE49-F238E27FC236}">
                  <a16:creationId xmlns:a16="http://schemas.microsoft.com/office/drawing/2014/main" id="{5792FE6A-D329-4433-A1E6-CA3250E740CB}"/>
                </a:ext>
              </a:extLst>
            </p:cNvPr>
            <p:cNvSpPr/>
            <p:nvPr/>
          </p:nvSpPr>
          <p:spPr bwMode="auto">
            <a:xfrm>
              <a:off x="1657350" y="1428750"/>
              <a:ext cx="9246870" cy="4840288"/>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05F6B195-D753-4241-BC60-A8C4EEC1881C}"/>
                </a:ext>
              </a:extLst>
            </p:cNvPr>
            <p:cNvGrpSpPr/>
            <p:nvPr/>
          </p:nvGrpSpPr>
          <p:grpSpPr>
            <a:xfrm>
              <a:off x="4205274" y="1977668"/>
              <a:ext cx="2652548" cy="2652547"/>
              <a:chOff x="2966508" y="1285011"/>
              <a:chExt cx="3535696" cy="3535694"/>
            </a:xfrm>
          </p:grpSpPr>
          <p:sp>
            <p:nvSpPr>
              <p:cNvPr id="4" name="Oval 3">
                <a:extLst>
                  <a:ext uri="{FF2B5EF4-FFF2-40B4-BE49-F238E27FC236}">
                    <a16:creationId xmlns:a16="http://schemas.microsoft.com/office/drawing/2014/main" id="{5D626B0C-B0C8-4E09-9E99-BB1B7ABBFAC5}"/>
                  </a:ext>
                </a:extLst>
              </p:cNvPr>
              <p:cNvSpPr/>
              <p:nvPr/>
            </p:nvSpPr>
            <p:spPr bwMode="auto">
              <a:xfrm>
                <a:off x="2966508" y="1285011"/>
                <a:ext cx="3535696" cy="3535694"/>
              </a:xfrm>
              <a:prstGeom prst="ellipse">
                <a:avLst/>
              </a:prstGeom>
              <a:solidFill>
                <a:srgbClr val="FFFFFF">
                  <a:alpha val="45000"/>
                </a:srgbClr>
              </a:solidFill>
              <a:ln w="12700" cap="flat" cmpd="sng" algn="ctr">
                <a:solidFill>
                  <a:schemeClr val="accent1"/>
                </a:solidFill>
                <a:prstDash val="dash"/>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5" name="TextBox 4">
                <a:extLst>
                  <a:ext uri="{FF2B5EF4-FFF2-40B4-BE49-F238E27FC236}">
                    <a16:creationId xmlns:a16="http://schemas.microsoft.com/office/drawing/2014/main" id="{74B2F9FA-075B-4DDF-8974-E242AA066C51}"/>
                  </a:ext>
                </a:extLst>
              </p:cNvPr>
              <p:cNvSpPr txBox="1"/>
              <p:nvPr/>
            </p:nvSpPr>
            <p:spPr>
              <a:xfrm>
                <a:off x="3523681" y="3568422"/>
                <a:ext cx="2421387" cy="1124544"/>
              </a:xfrm>
              <a:prstGeom prst="rect">
                <a:avLst/>
              </a:prstGeom>
              <a:noFill/>
            </p:spPr>
            <p:txBody>
              <a:bodyPr wrap="none" lIns="179285" tIns="143428" rIns="179285" bIns="143428" rtlCol="0">
                <a:spAutoFit/>
              </a:bodyPr>
              <a:lstStyle/>
              <a:p>
                <a:pPr marL="0" marR="0" lvl="0" indent="0" algn="ctr" defTabSz="914102" eaLnBrk="1" fontAlgn="base" latinLnBrk="0" hangingPunct="1">
                  <a:lnSpc>
                    <a:spcPct val="90000"/>
                  </a:lnSpc>
                  <a:spcBef>
                    <a:spcPct val="0"/>
                  </a:spcBef>
                  <a:spcAft>
                    <a:spcPct val="0"/>
                  </a:spcAft>
                  <a:buClrTx/>
                  <a:buSzTx/>
                  <a:buFontTx/>
                  <a:buNone/>
                  <a:tabLst/>
                  <a:defRPr/>
                </a:pPr>
                <a:r>
                  <a:rPr lang="en-US" sz="2000" dirty="0">
                    <a:latin typeface="+mj-lt"/>
                  </a:rPr>
                  <a:t>Azure Active</a:t>
                </a:r>
                <a:br>
                  <a:rPr lang="en-US" sz="2000" dirty="0">
                    <a:latin typeface="+mj-lt"/>
                  </a:rPr>
                </a:br>
                <a:r>
                  <a:rPr lang="en-US" sz="2000" dirty="0">
                    <a:latin typeface="+mj-lt"/>
                  </a:rPr>
                  <a:t>Directory</a:t>
                </a:r>
              </a:p>
            </p:txBody>
          </p:sp>
        </p:grpSp>
        <p:sp>
          <p:nvSpPr>
            <p:cNvPr id="7" name="Freeform 38">
              <a:extLst>
                <a:ext uri="{FF2B5EF4-FFF2-40B4-BE49-F238E27FC236}">
                  <a16:creationId xmlns:a16="http://schemas.microsoft.com/office/drawing/2014/main" id="{597798F9-EA5B-46FA-A03C-38C27C4420DD}"/>
                </a:ext>
              </a:extLst>
            </p:cNvPr>
            <p:cNvSpPr>
              <a:spLocks/>
            </p:cNvSpPr>
            <p:nvPr/>
          </p:nvSpPr>
          <p:spPr bwMode="auto">
            <a:xfrm>
              <a:off x="6474818" y="1671547"/>
              <a:ext cx="2063810" cy="1357069"/>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blipFill>
              <a:blip r:embed="rId4" cstate="hqprint">
                <a:extLst>
                  <a:ext uri="{28A0092B-C50C-407E-A947-70E740481C1C}">
                    <a14:useLocalDpi xmlns:a14="http://schemas.microsoft.com/office/drawing/2010/main"/>
                  </a:ext>
                </a:extLst>
              </a:blip>
              <a:stretch>
                <a:fillRect/>
              </a:stretch>
            </a:blipFill>
            <a:ln w="9525">
              <a:solidFill>
                <a:schemeClr val="bg2">
                  <a:lumMod val="75000"/>
                </a:schemeClr>
              </a:solidFill>
            </a:ln>
          </p:spPr>
          <p:txBody>
            <a:bodyPr vert="horz" wrap="square" lIns="91414" tIns="45706" rIns="91414" bIns="45706" numCol="1" anchor="t" anchorCtr="0" compatLnSpc="1">
              <a:prstTxWarp prst="textNoShape">
                <a:avLst/>
              </a:prstTxWarp>
            </a:bodyPr>
            <a:lstStyle/>
            <a:p>
              <a:pPr marL="0" marR="0" lvl="0" indent="0" defTabSz="914049"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 name="Rectangle 7">
              <a:extLst>
                <a:ext uri="{FF2B5EF4-FFF2-40B4-BE49-F238E27FC236}">
                  <a16:creationId xmlns:a16="http://schemas.microsoft.com/office/drawing/2014/main" id="{B8863400-4858-4EE5-89BB-5E7D2601BE6E}"/>
                </a:ext>
              </a:extLst>
            </p:cNvPr>
            <p:cNvSpPr/>
            <p:nvPr/>
          </p:nvSpPr>
          <p:spPr>
            <a:xfrm>
              <a:off x="2083035" y="1735602"/>
              <a:ext cx="1268532" cy="744168"/>
            </a:xfrm>
            <a:prstGeom prst="rect">
              <a:avLst/>
            </a:prstGeom>
          </p:spPr>
          <p:txBody>
            <a:bodyPr wrap="none">
              <a:spAutoFit/>
            </a:bodyPr>
            <a:lstStyle/>
            <a:p>
              <a:r>
                <a:rPr lang="en-US" sz="2400" spc="-50" dirty="0">
                  <a:ln w="3175">
                    <a:noFill/>
                  </a:ln>
                  <a:gradFill>
                    <a:gsLst>
                      <a:gs pos="1250">
                        <a:srgbClr val="1A1A1A"/>
                      </a:gs>
                      <a:gs pos="100000">
                        <a:srgbClr val="1A1A1A"/>
                      </a:gs>
                    </a:gsLst>
                    <a:lin ang="5400000" scaled="0"/>
                  </a:gradFill>
                  <a:cs typeface="Segoe UI" pitchFamily="34" charset="0"/>
                </a:rPr>
                <a:t>Microsoft</a:t>
              </a:r>
              <a:br>
                <a:rPr lang="en-US" sz="2400" spc="-50" dirty="0">
                  <a:ln w="3175">
                    <a:noFill/>
                  </a:ln>
                  <a:gradFill>
                    <a:gsLst>
                      <a:gs pos="1250">
                        <a:srgbClr val="1A1A1A"/>
                      </a:gs>
                      <a:gs pos="100000">
                        <a:srgbClr val="1A1A1A"/>
                      </a:gs>
                    </a:gsLst>
                    <a:lin ang="5400000" scaled="0"/>
                  </a:gradFill>
                  <a:cs typeface="Segoe UI" pitchFamily="34" charset="0"/>
                </a:rPr>
              </a:br>
              <a:r>
                <a:rPr lang="en-US" sz="2400" spc="-50" dirty="0">
                  <a:ln w="3175">
                    <a:noFill/>
                  </a:ln>
                  <a:gradFill>
                    <a:gsLst>
                      <a:gs pos="1250">
                        <a:srgbClr val="1A1A1A"/>
                      </a:gs>
                      <a:gs pos="100000">
                        <a:srgbClr val="1A1A1A"/>
                      </a:gs>
                    </a:gsLst>
                    <a:lin ang="5400000" scaled="0"/>
                  </a:gradFill>
                  <a:cs typeface="Segoe UI" pitchFamily="34" charset="0"/>
                </a:rPr>
                <a:t>Cloud</a:t>
              </a:r>
              <a:endParaRPr lang="en-US" sz="1200" dirty="0"/>
            </a:p>
          </p:txBody>
        </p:sp>
        <p:sp>
          <p:nvSpPr>
            <p:cNvPr id="9" name="Rectangle 8">
              <a:extLst>
                <a:ext uri="{FF2B5EF4-FFF2-40B4-BE49-F238E27FC236}">
                  <a16:creationId xmlns:a16="http://schemas.microsoft.com/office/drawing/2014/main" id="{8C464664-C811-4291-9FBC-F1042299889B}"/>
                </a:ext>
              </a:extLst>
            </p:cNvPr>
            <p:cNvSpPr/>
            <p:nvPr/>
          </p:nvSpPr>
          <p:spPr>
            <a:xfrm>
              <a:off x="8336345" y="1873782"/>
              <a:ext cx="1917959"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Cloud SaaS apps</a:t>
              </a:r>
              <a:endParaRPr lang="en-US" sz="1050" dirty="0"/>
            </a:p>
          </p:txBody>
        </p:sp>
        <p:grpSp>
          <p:nvGrpSpPr>
            <p:cNvPr id="10" name="Group 9">
              <a:extLst>
                <a:ext uri="{FF2B5EF4-FFF2-40B4-BE49-F238E27FC236}">
                  <a16:creationId xmlns:a16="http://schemas.microsoft.com/office/drawing/2014/main" id="{1D70D629-D07B-4BEA-B71A-A7FC44E7D31F}"/>
                </a:ext>
              </a:extLst>
            </p:cNvPr>
            <p:cNvGrpSpPr/>
            <p:nvPr/>
          </p:nvGrpSpPr>
          <p:grpSpPr>
            <a:xfrm>
              <a:off x="6778423" y="4637110"/>
              <a:ext cx="1983171" cy="1386638"/>
              <a:chOff x="7467600" y="4990305"/>
              <a:chExt cx="2214565" cy="1548429"/>
            </a:xfrm>
          </p:grpSpPr>
          <p:sp>
            <p:nvSpPr>
              <p:cNvPr id="11" name="Oval 10">
                <a:extLst>
                  <a:ext uri="{FF2B5EF4-FFF2-40B4-BE49-F238E27FC236}">
                    <a16:creationId xmlns:a16="http://schemas.microsoft.com/office/drawing/2014/main" id="{21E43065-202D-4747-9929-5D6D1FBD05AC}"/>
                  </a:ext>
                </a:extLst>
              </p:cNvPr>
              <p:cNvSpPr/>
              <p:nvPr/>
            </p:nvSpPr>
            <p:spPr bwMode="auto">
              <a:xfrm>
                <a:off x="8133736" y="4990305"/>
                <a:ext cx="1548429" cy="1548429"/>
              </a:xfrm>
              <a:prstGeom prst="ellipse">
                <a:avLst/>
              </a:prstGeom>
              <a:solidFill>
                <a:schemeClr val="bg1"/>
              </a:solidFill>
              <a:ln w="9525" cap="sq">
                <a:solidFill>
                  <a:schemeClr val="bg2">
                    <a:lumMod val="7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nvGrpSpPr>
              <p:cNvPr id="12" name="Group 11">
                <a:extLst>
                  <a:ext uri="{FF2B5EF4-FFF2-40B4-BE49-F238E27FC236}">
                    <a16:creationId xmlns:a16="http://schemas.microsoft.com/office/drawing/2014/main" id="{2887F44C-CC0E-426E-866C-291F1EFFEBBF}"/>
                  </a:ext>
                </a:extLst>
              </p:cNvPr>
              <p:cNvGrpSpPr/>
              <p:nvPr/>
            </p:nvGrpSpPr>
            <p:grpSpPr>
              <a:xfrm>
                <a:off x="8580166" y="5347140"/>
                <a:ext cx="894919" cy="752296"/>
                <a:chOff x="8554412" y="5299068"/>
                <a:chExt cx="894919" cy="752296"/>
              </a:xfrm>
            </p:grpSpPr>
            <p:sp>
              <p:nvSpPr>
                <p:cNvPr id="42" name="Browser_2" title="Icon of a browser window with a home symbol inside">
                  <a:extLst>
                    <a:ext uri="{FF2B5EF4-FFF2-40B4-BE49-F238E27FC236}">
                      <a16:creationId xmlns:a16="http://schemas.microsoft.com/office/drawing/2014/main" id="{158E7F7D-4550-4F33-91FD-8DA1C27F3060}"/>
                    </a:ext>
                  </a:extLst>
                </p:cNvPr>
                <p:cNvSpPr>
                  <a:spLocks noChangeAspect="1" noEditPoints="1"/>
                </p:cNvSpPr>
                <p:nvPr/>
              </p:nvSpPr>
              <p:spPr bwMode="auto">
                <a:xfrm>
                  <a:off x="9071755" y="5443515"/>
                  <a:ext cx="377576" cy="321004"/>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GenericApp_EB3B" title="Icon of an app window">
                  <a:extLst>
                    <a:ext uri="{FF2B5EF4-FFF2-40B4-BE49-F238E27FC236}">
                      <a16:creationId xmlns:a16="http://schemas.microsoft.com/office/drawing/2014/main" id="{736B336C-21DE-4D7F-B025-2736BFAB9A3E}"/>
                    </a:ext>
                  </a:extLst>
                </p:cNvPr>
                <p:cNvSpPr>
                  <a:spLocks noChangeAspect="1" noEditPoints="1"/>
                </p:cNvSpPr>
                <p:nvPr/>
              </p:nvSpPr>
              <p:spPr bwMode="auto">
                <a:xfrm>
                  <a:off x="8554412" y="5299068"/>
                  <a:ext cx="401098" cy="321004"/>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Website" title="Icon of multiple app windows">
                  <a:extLst>
                    <a:ext uri="{FF2B5EF4-FFF2-40B4-BE49-F238E27FC236}">
                      <a16:creationId xmlns:a16="http://schemas.microsoft.com/office/drawing/2014/main" id="{6A82B397-05D7-44F8-A47A-F1DE907EBDBD}"/>
                    </a:ext>
                  </a:extLst>
                </p:cNvPr>
                <p:cNvSpPr>
                  <a:spLocks noChangeAspect="1" noEditPoints="1"/>
                </p:cNvSpPr>
                <p:nvPr/>
              </p:nvSpPr>
              <p:spPr bwMode="auto">
                <a:xfrm>
                  <a:off x="8623010" y="5730360"/>
                  <a:ext cx="366352" cy="321004"/>
                </a:xfrm>
                <a:custGeom>
                  <a:avLst/>
                  <a:gdLst>
                    <a:gd name="T0" fmla="*/ 0 w 614"/>
                    <a:gd name="T1" fmla="*/ 0 h 538"/>
                    <a:gd name="T2" fmla="*/ 614 w 614"/>
                    <a:gd name="T3" fmla="*/ 0 h 538"/>
                    <a:gd name="T4" fmla="*/ 614 w 614"/>
                    <a:gd name="T5" fmla="*/ 538 h 538"/>
                    <a:gd name="T6" fmla="*/ 0 w 614"/>
                    <a:gd name="T7" fmla="*/ 538 h 538"/>
                    <a:gd name="T8" fmla="*/ 0 w 614"/>
                    <a:gd name="T9" fmla="*/ 0 h 538"/>
                    <a:gd name="T10" fmla="*/ 0 w 614"/>
                    <a:gd name="T11" fmla="*/ 0 h 538"/>
                    <a:gd name="T12" fmla="*/ 327 w 614"/>
                    <a:gd name="T13" fmla="*/ 250 h 538"/>
                    <a:gd name="T14" fmla="*/ 327 w 614"/>
                    <a:gd name="T15" fmla="*/ 250 h 538"/>
                    <a:gd name="T16" fmla="*/ 327 w 614"/>
                    <a:gd name="T17" fmla="*/ 87 h 538"/>
                    <a:gd name="T18" fmla="*/ 77 w 614"/>
                    <a:gd name="T19" fmla="*/ 87 h 538"/>
                    <a:gd name="T20" fmla="*/ 77 w 614"/>
                    <a:gd name="T21" fmla="*/ 250 h 538"/>
                    <a:gd name="T22" fmla="*/ 128 w 614"/>
                    <a:gd name="T23" fmla="*/ 250 h 538"/>
                    <a:gd name="T24" fmla="*/ 327 w 614"/>
                    <a:gd name="T25" fmla="*/ 250 h 538"/>
                    <a:gd name="T26" fmla="*/ 327 w 614"/>
                    <a:gd name="T27" fmla="*/ 250 h 538"/>
                    <a:gd name="T28" fmla="*/ 139 w 614"/>
                    <a:gd name="T29" fmla="*/ 254 h 538"/>
                    <a:gd name="T30" fmla="*/ 139 w 614"/>
                    <a:gd name="T31" fmla="*/ 362 h 538"/>
                    <a:gd name="T32" fmla="*/ 513 w 614"/>
                    <a:gd name="T33" fmla="*/ 362 h 538"/>
                    <a:gd name="T34" fmla="*/ 513 w 614"/>
                    <a:gd name="T35" fmla="*/ 163 h 538"/>
                    <a:gd name="T36" fmla="*/ 325 w 614"/>
                    <a:gd name="T37" fmla="*/ 163 h 538"/>
                    <a:gd name="T38" fmla="*/ 0 w 614"/>
                    <a:gd name="T39" fmla="*/ 451 h 538"/>
                    <a:gd name="T40" fmla="*/ 614 w 614"/>
                    <a:gd name="T41" fmla="*/ 451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4" h="538">
                      <a:moveTo>
                        <a:pt x="0" y="0"/>
                      </a:moveTo>
                      <a:lnTo>
                        <a:pt x="614" y="0"/>
                      </a:lnTo>
                      <a:lnTo>
                        <a:pt x="614" y="538"/>
                      </a:lnTo>
                      <a:lnTo>
                        <a:pt x="0" y="538"/>
                      </a:lnTo>
                      <a:lnTo>
                        <a:pt x="0" y="0"/>
                      </a:lnTo>
                      <a:lnTo>
                        <a:pt x="0" y="0"/>
                      </a:lnTo>
                      <a:moveTo>
                        <a:pt x="327" y="250"/>
                      </a:moveTo>
                      <a:lnTo>
                        <a:pt x="327" y="250"/>
                      </a:lnTo>
                      <a:lnTo>
                        <a:pt x="327" y="87"/>
                      </a:lnTo>
                      <a:lnTo>
                        <a:pt x="77" y="87"/>
                      </a:lnTo>
                      <a:lnTo>
                        <a:pt x="77" y="250"/>
                      </a:lnTo>
                      <a:lnTo>
                        <a:pt x="128" y="250"/>
                      </a:lnTo>
                      <a:lnTo>
                        <a:pt x="327" y="250"/>
                      </a:lnTo>
                      <a:lnTo>
                        <a:pt x="327" y="250"/>
                      </a:lnTo>
                      <a:moveTo>
                        <a:pt x="139" y="254"/>
                      </a:moveTo>
                      <a:lnTo>
                        <a:pt x="139" y="362"/>
                      </a:lnTo>
                      <a:lnTo>
                        <a:pt x="513" y="362"/>
                      </a:lnTo>
                      <a:lnTo>
                        <a:pt x="513" y="163"/>
                      </a:lnTo>
                      <a:lnTo>
                        <a:pt x="325" y="163"/>
                      </a:lnTo>
                      <a:moveTo>
                        <a:pt x="0" y="451"/>
                      </a:moveTo>
                      <a:lnTo>
                        <a:pt x="614" y="451"/>
                      </a:lnTo>
                    </a:path>
                  </a:pathLst>
                </a:custGeom>
                <a:noFill/>
                <a:ln w="1270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207">
                <a:extLst>
                  <a:ext uri="{FF2B5EF4-FFF2-40B4-BE49-F238E27FC236}">
                    <a16:creationId xmlns:a16="http://schemas.microsoft.com/office/drawing/2014/main" id="{545F29B5-82D5-44F6-8B5A-6FC1DDD034D8}"/>
                  </a:ext>
                </a:extLst>
              </p:cNvPr>
              <p:cNvGrpSpPr>
                <a:grpSpLocks noChangeAspect="1"/>
              </p:cNvGrpSpPr>
              <p:nvPr/>
            </p:nvGrpSpPr>
            <p:grpSpPr bwMode="auto">
              <a:xfrm>
                <a:off x="7467600" y="5496188"/>
                <a:ext cx="1071415" cy="1042546"/>
                <a:chOff x="3750" y="2040"/>
                <a:chExt cx="334" cy="325"/>
              </a:xfrm>
              <a:solidFill>
                <a:srgbClr val="0078D7"/>
              </a:solidFill>
            </p:grpSpPr>
            <p:sp>
              <p:nvSpPr>
                <p:cNvPr id="14" name="Rectangle 208">
                  <a:extLst>
                    <a:ext uri="{FF2B5EF4-FFF2-40B4-BE49-F238E27FC236}">
                      <a16:creationId xmlns:a16="http://schemas.microsoft.com/office/drawing/2014/main" id="{3D91EB66-91A6-455A-968F-DBF2CDBA5586}"/>
                    </a:ext>
                  </a:extLst>
                </p:cNvPr>
                <p:cNvSpPr>
                  <a:spLocks noChangeArrowheads="1"/>
                </p:cNvSpPr>
                <p:nvPr/>
              </p:nvSpPr>
              <p:spPr bwMode="auto">
                <a:xfrm>
                  <a:off x="3860" y="2071"/>
                  <a:ext cx="150" cy="294"/>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5" name="Freeform 209">
                  <a:extLst>
                    <a:ext uri="{FF2B5EF4-FFF2-40B4-BE49-F238E27FC236}">
                      <a16:creationId xmlns:a16="http://schemas.microsoft.com/office/drawing/2014/main" id="{5060F50E-9343-44F0-B76F-711914836FE4}"/>
                    </a:ext>
                  </a:extLst>
                </p:cNvPr>
                <p:cNvSpPr>
                  <a:spLocks/>
                </p:cNvSpPr>
                <p:nvPr/>
              </p:nvSpPr>
              <p:spPr bwMode="auto">
                <a:xfrm>
                  <a:off x="3750" y="2146"/>
                  <a:ext cx="83" cy="219"/>
                </a:xfrm>
                <a:custGeom>
                  <a:avLst/>
                  <a:gdLst>
                    <a:gd name="T0" fmla="*/ 83 w 83"/>
                    <a:gd name="T1" fmla="*/ 219 h 219"/>
                    <a:gd name="T2" fmla="*/ 0 w 83"/>
                    <a:gd name="T3" fmla="*/ 219 h 219"/>
                    <a:gd name="T4" fmla="*/ 0 w 83"/>
                    <a:gd name="T5" fmla="*/ 0 h 219"/>
                    <a:gd name="T6" fmla="*/ 83 w 83"/>
                    <a:gd name="T7" fmla="*/ 0 h 219"/>
                  </a:gdLst>
                  <a:ahLst/>
                  <a:cxnLst>
                    <a:cxn ang="0">
                      <a:pos x="T0" y="T1"/>
                    </a:cxn>
                    <a:cxn ang="0">
                      <a:pos x="T2" y="T3"/>
                    </a:cxn>
                    <a:cxn ang="0">
                      <a:pos x="T4" y="T5"/>
                    </a:cxn>
                    <a:cxn ang="0">
                      <a:pos x="T6" y="T7"/>
                    </a:cxn>
                  </a:cxnLst>
                  <a:rect l="0" t="0" r="r" b="b"/>
                  <a:pathLst>
                    <a:path w="83" h="219">
                      <a:moveTo>
                        <a:pt x="83" y="219"/>
                      </a:moveTo>
                      <a:lnTo>
                        <a:pt x="0" y="219"/>
                      </a:lnTo>
                      <a:lnTo>
                        <a:pt x="0" y="0"/>
                      </a:lnTo>
                      <a:lnTo>
                        <a:pt x="83"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6" name="Freeform 210">
                  <a:extLst>
                    <a:ext uri="{FF2B5EF4-FFF2-40B4-BE49-F238E27FC236}">
                      <a16:creationId xmlns:a16="http://schemas.microsoft.com/office/drawing/2014/main" id="{812FC5BC-BD42-4AFC-AF13-F3586085F8F8}"/>
                    </a:ext>
                  </a:extLst>
                </p:cNvPr>
                <p:cNvSpPr>
                  <a:spLocks/>
                </p:cNvSpPr>
                <p:nvPr/>
              </p:nvSpPr>
              <p:spPr bwMode="auto">
                <a:xfrm>
                  <a:off x="4037" y="2224"/>
                  <a:ext cx="47" cy="141"/>
                </a:xfrm>
                <a:custGeom>
                  <a:avLst/>
                  <a:gdLst>
                    <a:gd name="T0" fmla="*/ 0 w 47"/>
                    <a:gd name="T1" fmla="*/ 141 h 141"/>
                    <a:gd name="T2" fmla="*/ 47 w 47"/>
                    <a:gd name="T3" fmla="*/ 141 h 141"/>
                    <a:gd name="T4" fmla="*/ 47 w 47"/>
                    <a:gd name="T5" fmla="*/ 0 h 141"/>
                    <a:gd name="T6" fmla="*/ 0 w 47"/>
                    <a:gd name="T7" fmla="*/ 0 h 141"/>
                  </a:gdLst>
                  <a:ahLst/>
                  <a:cxnLst>
                    <a:cxn ang="0">
                      <a:pos x="T0" y="T1"/>
                    </a:cxn>
                    <a:cxn ang="0">
                      <a:pos x="T2" y="T3"/>
                    </a:cxn>
                    <a:cxn ang="0">
                      <a:pos x="T4" y="T5"/>
                    </a:cxn>
                    <a:cxn ang="0">
                      <a:pos x="T6" y="T7"/>
                    </a:cxn>
                  </a:cxnLst>
                  <a:rect l="0" t="0" r="r" b="b"/>
                  <a:pathLst>
                    <a:path w="47" h="141">
                      <a:moveTo>
                        <a:pt x="0" y="141"/>
                      </a:moveTo>
                      <a:lnTo>
                        <a:pt x="47" y="141"/>
                      </a:lnTo>
                      <a:lnTo>
                        <a:pt x="47" y="0"/>
                      </a:lnTo>
                      <a:lnTo>
                        <a:pt x="0" y="0"/>
                      </a:ln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7" name="Freeform 211">
                  <a:extLst>
                    <a:ext uri="{FF2B5EF4-FFF2-40B4-BE49-F238E27FC236}">
                      <a16:creationId xmlns:a16="http://schemas.microsoft.com/office/drawing/2014/main" id="{012E00F0-42A4-4FC5-928E-0D90C4AEC2E2}"/>
                    </a:ext>
                  </a:extLst>
                </p:cNvPr>
                <p:cNvSpPr>
                  <a:spLocks/>
                </p:cNvSpPr>
                <p:nvPr/>
              </p:nvSpPr>
              <p:spPr bwMode="auto">
                <a:xfrm>
                  <a:off x="3917" y="2312"/>
                  <a:ext cx="36" cy="53"/>
                </a:xfrm>
                <a:custGeom>
                  <a:avLst/>
                  <a:gdLst>
                    <a:gd name="T0" fmla="*/ 19 w 19"/>
                    <a:gd name="T1" fmla="*/ 28 h 28"/>
                    <a:gd name="T2" fmla="*/ 19 w 19"/>
                    <a:gd name="T3" fmla="*/ 10 h 28"/>
                    <a:gd name="T4" fmla="*/ 9 w 19"/>
                    <a:gd name="T5" fmla="*/ 0 h 28"/>
                    <a:gd name="T6" fmla="*/ 0 w 19"/>
                    <a:gd name="T7" fmla="*/ 10 h 28"/>
                    <a:gd name="T8" fmla="*/ 0 w 19"/>
                    <a:gd name="T9" fmla="*/ 28 h 28"/>
                  </a:gdLst>
                  <a:ahLst/>
                  <a:cxnLst>
                    <a:cxn ang="0">
                      <a:pos x="T0" y="T1"/>
                    </a:cxn>
                    <a:cxn ang="0">
                      <a:pos x="T2" y="T3"/>
                    </a:cxn>
                    <a:cxn ang="0">
                      <a:pos x="T4" y="T5"/>
                    </a:cxn>
                    <a:cxn ang="0">
                      <a:pos x="T6" y="T7"/>
                    </a:cxn>
                    <a:cxn ang="0">
                      <a:pos x="T8" y="T9"/>
                    </a:cxn>
                  </a:cxnLst>
                  <a:rect l="0" t="0" r="r" b="b"/>
                  <a:pathLst>
                    <a:path w="19" h="28">
                      <a:moveTo>
                        <a:pt x="19" y="28"/>
                      </a:moveTo>
                      <a:cubicBezTo>
                        <a:pt x="19" y="10"/>
                        <a:pt x="19" y="10"/>
                        <a:pt x="19" y="10"/>
                      </a:cubicBezTo>
                      <a:cubicBezTo>
                        <a:pt x="19" y="5"/>
                        <a:pt x="15" y="0"/>
                        <a:pt x="9" y="0"/>
                      </a:cubicBezTo>
                      <a:cubicBezTo>
                        <a:pt x="4" y="0"/>
                        <a:pt x="0" y="5"/>
                        <a:pt x="0" y="10"/>
                      </a:cubicBezTo>
                      <a:cubicBezTo>
                        <a:pt x="0" y="28"/>
                        <a:pt x="0" y="28"/>
                        <a:pt x="0" y="28"/>
                      </a:cubicBezTo>
                    </a:path>
                  </a:pathLst>
                </a:cu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8" name="Rectangle 212">
                  <a:extLst>
                    <a:ext uri="{FF2B5EF4-FFF2-40B4-BE49-F238E27FC236}">
                      <a16:creationId xmlns:a16="http://schemas.microsoft.com/office/drawing/2014/main" id="{319EE5EB-2C10-48A0-9A94-7520A0E9600A}"/>
                    </a:ext>
                  </a:extLst>
                </p:cNvPr>
                <p:cNvSpPr>
                  <a:spLocks noChangeArrowheads="1"/>
                </p:cNvSpPr>
                <p:nvPr/>
              </p:nvSpPr>
              <p:spPr bwMode="auto">
                <a:xfrm>
                  <a:off x="3888" y="2040"/>
                  <a:ext cx="42" cy="31"/>
                </a:xfrm>
                <a:prstGeom prst="rect">
                  <a:avLst/>
                </a:prstGeom>
                <a:solidFill>
                  <a:srgbClr val="FFFFFF"/>
                </a:solidFill>
                <a:ln w="15875"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19" name="Rectangle 213">
                  <a:extLst>
                    <a:ext uri="{FF2B5EF4-FFF2-40B4-BE49-F238E27FC236}">
                      <a16:creationId xmlns:a16="http://schemas.microsoft.com/office/drawing/2014/main" id="{A400FCC8-1544-42A9-8A54-AB0612F1B3B8}"/>
                    </a:ext>
                  </a:extLst>
                </p:cNvPr>
                <p:cNvSpPr>
                  <a:spLocks noChangeArrowheads="1"/>
                </p:cNvSpPr>
                <p:nvPr/>
              </p:nvSpPr>
              <p:spPr bwMode="auto">
                <a:xfrm>
                  <a:off x="3970"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0" name="Rectangle 214">
                  <a:extLst>
                    <a:ext uri="{FF2B5EF4-FFF2-40B4-BE49-F238E27FC236}">
                      <a16:creationId xmlns:a16="http://schemas.microsoft.com/office/drawing/2014/main" id="{FAE1F31C-2D3C-414D-B8AC-18685748E5DE}"/>
                    </a:ext>
                  </a:extLst>
                </p:cNvPr>
                <p:cNvSpPr>
                  <a:spLocks noChangeArrowheads="1"/>
                </p:cNvSpPr>
                <p:nvPr/>
              </p:nvSpPr>
              <p:spPr bwMode="auto">
                <a:xfrm>
                  <a:off x="3970"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1" name="Rectangle 215">
                  <a:extLst>
                    <a:ext uri="{FF2B5EF4-FFF2-40B4-BE49-F238E27FC236}">
                      <a16:creationId xmlns:a16="http://schemas.microsoft.com/office/drawing/2014/main" id="{E335CCE9-DF6E-422F-9102-12A21727734A}"/>
                    </a:ext>
                  </a:extLst>
                </p:cNvPr>
                <p:cNvSpPr>
                  <a:spLocks noChangeArrowheads="1"/>
                </p:cNvSpPr>
                <p:nvPr/>
              </p:nvSpPr>
              <p:spPr bwMode="auto">
                <a:xfrm>
                  <a:off x="3970"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2" name="Rectangle 216">
                  <a:extLst>
                    <a:ext uri="{FF2B5EF4-FFF2-40B4-BE49-F238E27FC236}">
                      <a16:creationId xmlns:a16="http://schemas.microsoft.com/office/drawing/2014/main" id="{E89F7DD4-BED1-43DC-803E-DFFE26DB92C9}"/>
                    </a:ext>
                  </a:extLst>
                </p:cNvPr>
                <p:cNvSpPr>
                  <a:spLocks noChangeArrowheads="1"/>
                </p:cNvSpPr>
                <p:nvPr/>
              </p:nvSpPr>
              <p:spPr bwMode="auto">
                <a:xfrm>
                  <a:off x="3970"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3" name="Rectangle 217">
                  <a:extLst>
                    <a:ext uri="{FF2B5EF4-FFF2-40B4-BE49-F238E27FC236}">
                      <a16:creationId xmlns:a16="http://schemas.microsoft.com/office/drawing/2014/main" id="{590AA2C5-EA1C-4389-B5A1-EECE58E4FE07}"/>
                    </a:ext>
                  </a:extLst>
                </p:cNvPr>
                <p:cNvSpPr>
                  <a:spLocks noChangeArrowheads="1"/>
                </p:cNvSpPr>
                <p:nvPr/>
              </p:nvSpPr>
              <p:spPr bwMode="auto">
                <a:xfrm>
                  <a:off x="3970"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4" name="Rectangle 218">
                  <a:extLst>
                    <a:ext uri="{FF2B5EF4-FFF2-40B4-BE49-F238E27FC236}">
                      <a16:creationId xmlns:a16="http://schemas.microsoft.com/office/drawing/2014/main" id="{E2933513-E326-40BB-A90B-70AEC95797A6}"/>
                    </a:ext>
                  </a:extLst>
                </p:cNvPr>
                <p:cNvSpPr>
                  <a:spLocks noChangeArrowheads="1"/>
                </p:cNvSpPr>
                <p:nvPr/>
              </p:nvSpPr>
              <p:spPr bwMode="auto">
                <a:xfrm>
                  <a:off x="3885"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5" name="Rectangle 219">
                  <a:extLst>
                    <a:ext uri="{FF2B5EF4-FFF2-40B4-BE49-F238E27FC236}">
                      <a16:creationId xmlns:a16="http://schemas.microsoft.com/office/drawing/2014/main" id="{B74B54C8-EAEA-4F9A-9BE4-C9DCECF6EF93}"/>
                    </a:ext>
                  </a:extLst>
                </p:cNvPr>
                <p:cNvSpPr>
                  <a:spLocks noChangeArrowheads="1"/>
                </p:cNvSpPr>
                <p:nvPr/>
              </p:nvSpPr>
              <p:spPr bwMode="auto">
                <a:xfrm>
                  <a:off x="3885"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6" name="Rectangle 220">
                  <a:extLst>
                    <a:ext uri="{FF2B5EF4-FFF2-40B4-BE49-F238E27FC236}">
                      <a16:creationId xmlns:a16="http://schemas.microsoft.com/office/drawing/2014/main" id="{9A45A9A4-C317-42C5-9993-1874474DD0E2}"/>
                    </a:ext>
                  </a:extLst>
                </p:cNvPr>
                <p:cNvSpPr>
                  <a:spLocks noChangeArrowheads="1"/>
                </p:cNvSpPr>
                <p:nvPr/>
              </p:nvSpPr>
              <p:spPr bwMode="auto">
                <a:xfrm>
                  <a:off x="3885"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7" name="Rectangle 221">
                  <a:extLst>
                    <a:ext uri="{FF2B5EF4-FFF2-40B4-BE49-F238E27FC236}">
                      <a16:creationId xmlns:a16="http://schemas.microsoft.com/office/drawing/2014/main" id="{F192D903-7372-4822-90C1-8B074BE2847D}"/>
                    </a:ext>
                  </a:extLst>
                </p:cNvPr>
                <p:cNvSpPr>
                  <a:spLocks noChangeArrowheads="1"/>
                </p:cNvSpPr>
                <p:nvPr/>
              </p:nvSpPr>
              <p:spPr bwMode="auto">
                <a:xfrm>
                  <a:off x="3885"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8" name="Rectangle 222">
                  <a:extLst>
                    <a:ext uri="{FF2B5EF4-FFF2-40B4-BE49-F238E27FC236}">
                      <a16:creationId xmlns:a16="http://schemas.microsoft.com/office/drawing/2014/main" id="{6AE5BB18-E292-40BE-BEFC-2537DA6EF4B8}"/>
                    </a:ext>
                  </a:extLst>
                </p:cNvPr>
                <p:cNvSpPr>
                  <a:spLocks noChangeArrowheads="1"/>
                </p:cNvSpPr>
                <p:nvPr/>
              </p:nvSpPr>
              <p:spPr bwMode="auto">
                <a:xfrm>
                  <a:off x="3885"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29" name="Rectangle 223">
                  <a:extLst>
                    <a:ext uri="{FF2B5EF4-FFF2-40B4-BE49-F238E27FC236}">
                      <a16:creationId xmlns:a16="http://schemas.microsoft.com/office/drawing/2014/main" id="{0161B0FA-D477-4FA3-9747-D96B70F36E67}"/>
                    </a:ext>
                  </a:extLst>
                </p:cNvPr>
                <p:cNvSpPr>
                  <a:spLocks noChangeArrowheads="1"/>
                </p:cNvSpPr>
                <p:nvPr/>
              </p:nvSpPr>
              <p:spPr bwMode="auto">
                <a:xfrm>
                  <a:off x="3927" y="209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0" name="Rectangle 224">
                  <a:extLst>
                    <a:ext uri="{FF2B5EF4-FFF2-40B4-BE49-F238E27FC236}">
                      <a16:creationId xmlns:a16="http://schemas.microsoft.com/office/drawing/2014/main" id="{37E2435E-CC2A-498B-993E-4C8075FED129}"/>
                    </a:ext>
                  </a:extLst>
                </p:cNvPr>
                <p:cNvSpPr>
                  <a:spLocks noChangeArrowheads="1"/>
                </p:cNvSpPr>
                <p:nvPr/>
              </p:nvSpPr>
              <p:spPr bwMode="auto">
                <a:xfrm>
                  <a:off x="3927" y="2138"/>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1" name="Rectangle 225">
                  <a:extLst>
                    <a:ext uri="{FF2B5EF4-FFF2-40B4-BE49-F238E27FC236}">
                      <a16:creationId xmlns:a16="http://schemas.microsoft.com/office/drawing/2014/main" id="{22240E8B-0DB5-40B8-8FAB-54B1B48C98D9}"/>
                    </a:ext>
                  </a:extLst>
                </p:cNvPr>
                <p:cNvSpPr>
                  <a:spLocks noChangeArrowheads="1"/>
                </p:cNvSpPr>
                <p:nvPr/>
              </p:nvSpPr>
              <p:spPr bwMode="auto">
                <a:xfrm>
                  <a:off x="3927"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2" name="Rectangle 226">
                  <a:extLst>
                    <a:ext uri="{FF2B5EF4-FFF2-40B4-BE49-F238E27FC236}">
                      <a16:creationId xmlns:a16="http://schemas.microsoft.com/office/drawing/2014/main" id="{16D3C37E-79A0-4D64-BA8E-4C4B2C72838A}"/>
                    </a:ext>
                  </a:extLst>
                </p:cNvPr>
                <p:cNvSpPr>
                  <a:spLocks noChangeArrowheads="1"/>
                </p:cNvSpPr>
                <p:nvPr/>
              </p:nvSpPr>
              <p:spPr bwMode="auto">
                <a:xfrm>
                  <a:off x="3927"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3" name="Rectangle 227">
                  <a:extLst>
                    <a:ext uri="{FF2B5EF4-FFF2-40B4-BE49-F238E27FC236}">
                      <a16:creationId xmlns:a16="http://schemas.microsoft.com/office/drawing/2014/main" id="{094664E1-74F1-48BA-B529-24D2EE217EBA}"/>
                    </a:ext>
                  </a:extLst>
                </p:cNvPr>
                <p:cNvSpPr>
                  <a:spLocks noChangeArrowheads="1"/>
                </p:cNvSpPr>
                <p:nvPr/>
              </p:nvSpPr>
              <p:spPr bwMode="auto">
                <a:xfrm>
                  <a:off x="3927"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4" name="Rectangle 228">
                  <a:extLst>
                    <a:ext uri="{FF2B5EF4-FFF2-40B4-BE49-F238E27FC236}">
                      <a16:creationId xmlns:a16="http://schemas.microsoft.com/office/drawing/2014/main" id="{A0B1CD41-07CC-41D5-B9D7-A7FE81ED55FE}"/>
                    </a:ext>
                  </a:extLst>
                </p:cNvPr>
                <p:cNvSpPr>
                  <a:spLocks noChangeArrowheads="1"/>
                </p:cNvSpPr>
                <p:nvPr/>
              </p:nvSpPr>
              <p:spPr bwMode="auto">
                <a:xfrm>
                  <a:off x="3776"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5" name="Rectangle 229">
                  <a:extLst>
                    <a:ext uri="{FF2B5EF4-FFF2-40B4-BE49-F238E27FC236}">
                      <a16:creationId xmlns:a16="http://schemas.microsoft.com/office/drawing/2014/main" id="{B6F12A9C-CC35-4F9D-8122-73809C3CB848}"/>
                    </a:ext>
                  </a:extLst>
                </p:cNvPr>
                <p:cNvSpPr>
                  <a:spLocks noChangeArrowheads="1"/>
                </p:cNvSpPr>
                <p:nvPr/>
              </p:nvSpPr>
              <p:spPr bwMode="auto">
                <a:xfrm>
                  <a:off x="3776"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6" name="Rectangle 230">
                  <a:extLst>
                    <a:ext uri="{FF2B5EF4-FFF2-40B4-BE49-F238E27FC236}">
                      <a16:creationId xmlns:a16="http://schemas.microsoft.com/office/drawing/2014/main" id="{E81255D6-E899-4D9B-BE7A-2FEEDB03824F}"/>
                    </a:ext>
                  </a:extLst>
                </p:cNvPr>
                <p:cNvSpPr>
                  <a:spLocks noChangeArrowheads="1"/>
                </p:cNvSpPr>
                <p:nvPr/>
              </p:nvSpPr>
              <p:spPr bwMode="auto">
                <a:xfrm>
                  <a:off x="3776"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7" name="Rectangle 231">
                  <a:extLst>
                    <a:ext uri="{FF2B5EF4-FFF2-40B4-BE49-F238E27FC236}">
                      <a16:creationId xmlns:a16="http://schemas.microsoft.com/office/drawing/2014/main" id="{9A514F52-F051-4353-9EE9-1283F9808667}"/>
                    </a:ext>
                  </a:extLst>
                </p:cNvPr>
                <p:cNvSpPr>
                  <a:spLocks noChangeArrowheads="1"/>
                </p:cNvSpPr>
                <p:nvPr/>
              </p:nvSpPr>
              <p:spPr bwMode="auto">
                <a:xfrm>
                  <a:off x="3818" y="2176"/>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8" name="Rectangle 232">
                  <a:extLst>
                    <a:ext uri="{FF2B5EF4-FFF2-40B4-BE49-F238E27FC236}">
                      <a16:creationId xmlns:a16="http://schemas.microsoft.com/office/drawing/2014/main" id="{B62841A7-08F3-44C9-8238-2CFBD8CC85B9}"/>
                    </a:ext>
                  </a:extLst>
                </p:cNvPr>
                <p:cNvSpPr>
                  <a:spLocks noChangeArrowheads="1"/>
                </p:cNvSpPr>
                <p:nvPr/>
              </p:nvSpPr>
              <p:spPr bwMode="auto">
                <a:xfrm>
                  <a:off x="3818" y="2216"/>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39" name="Rectangle 233">
                  <a:extLst>
                    <a:ext uri="{FF2B5EF4-FFF2-40B4-BE49-F238E27FC236}">
                      <a16:creationId xmlns:a16="http://schemas.microsoft.com/office/drawing/2014/main" id="{99E965A8-02FA-4183-B52E-369CE18CEE9E}"/>
                    </a:ext>
                  </a:extLst>
                </p:cNvPr>
                <p:cNvSpPr>
                  <a:spLocks noChangeArrowheads="1"/>
                </p:cNvSpPr>
                <p:nvPr/>
              </p:nvSpPr>
              <p:spPr bwMode="auto">
                <a:xfrm>
                  <a:off x="3818" y="2254"/>
                  <a:ext cx="15" cy="16"/>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0" name="Rectangle 234">
                  <a:extLst>
                    <a:ext uri="{FF2B5EF4-FFF2-40B4-BE49-F238E27FC236}">
                      <a16:creationId xmlns:a16="http://schemas.microsoft.com/office/drawing/2014/main" id="{516E2AED-F1F6-4676-B7D4-E02CC5461A78}"/>
                    </a:ext>
                  </a:extLst>
                </p:cNvPr>
                <p:cNvSpPr>
                  <a:spLocks noChangeArrowheads="1"/>
                </p:cNvSpPr>
                <p:nvPr/>
              </p:nvSpPr>
              <p:spPr bwMode="auto">
                <a:xfrm>
                  <a:off x="3776"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sp>
              <p:nvSpPr>
                <p:cNvPr id="41" name="Rectangle 235">
                  <a:extLst>
                    <a:ext uri="{FF2B5EF4-FFF2-40B4-BE49-F238E27FC236}">
                      <a16:creationId xmlns:a16="http://schemas.microsoft.com/office/drawing/2014/main" id="{E81AD397-2A1C-459B-B1D8-FBCCA7173A80}"/>
                    </a:ext>
                  </a:extLst>
                </p:cNvPr>
                <p:cNvSpPr>
                  <a:spLocks noChangeArrowheads="1"/>
                </p:cNvSpPr>
                <p:nvPr/>
              </p:nvSpPr>
              <p:spPr bwMode="auto">
                <a:xfrm>
                  <a:off x="3818" y="2295"/>
                  <a:ext cx="15" cy="15"/>
                </a:xfrm>
                <a:prstGeom prst="rect">
                  <a:avLst/>
                </a:prstGeom>
                <a:grpFill/>
                <a:ln w="31750">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endParaRPr>
                </a:p>
              </p:txBody>
            </p:sp>
          </p:grpSp>
        </p:grpSp>
        <p:grpSp>
          <p:nvGrpSpPr>
            <p:cNvPr id="45" name="Group 44">
              <a:extLst>
                <a:ext uri="{FF2B5EF4-FFF2-40B4-BE49-F238E27FC236}">
                  <a16:creationId xmlns:a16="http://schemas.microsoft.com/office/drawing/2014/main" id="{7C06CA7B-12CD-4D1D-9770-103536F01CDA}"/>
                </a:ext>
              </a:extLst>
            </p:cNvPr>
            <p:cNvGrpSpPr/>
            <p:nvPr/>
          </p:nvGrpSpPr>
          <p:grpSpPr>
            <a:xfrm>
              <a:off x="5017125" y="5220396"/>
              <a:ext cx="1021214" cy="925299"/>
              <a:chOff x="1099439" y="3534104"/>
              <a:chExt cx="1140368" cy="1033262"/>
            </a:xfrm>
          </p:grpSpPr>
          <p:sp>
            <p:nvSpPr>
              <p:cNvPr id="46" name="TextBox 45">
                <a:extLst>
                  <a:ext uri="{FF2B5EF4-FFF2-40B4-BE49-F238E27FC236}">
                    <a16:creationId xmlns:a16="http://schemas.microsoft.com/office/drawing/2014/main" id="{C6994B1D-2425-408B-9584-B44E21CC0126}"/>
                  </a:ext>
                </a:extLst>
              </p:cNvPr>
              <p:cNvSpPr txBox="1"/>
              <p:nvPr/>
            </p:nvSpPr>
            <p:spPr>
              <a:xfrm>
                <a:off x="1281055" y="4373467"/>
                <a:ext cx="777136" cy="1938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400" dirty="0"/>
                  <a:t>Windows</a:t>
                </a:r>
                <a:endParaRPr lang="en-US" sz="1200" dirty="0"/>
              </a:p>
            </p:txBody>
          </p:sp>
          <p:sp>
            <p:nvSpPr>
              <p:cNvPr id="47" name="Laptop_E770" title="Icon of a laptop">
                <a:extLst>
                  <a:ext uri="{FF2B5EF4-FFF2-40B4-BE49-F238E27FC236}">
                    <a16:creationId xmlns:a16="http://schemas.microsoft.com/office/drawing/2014/main" id="{21BA5E64-3C46-4E7A-9BBA-0C80948B6211}"/>
                  </a:ext>
                </a:extLst>
              </p:cNvPr>
              <p:cNvSpPr>
                <a:spLocks noChangeAspect="1" noEditPoints="1"/>
              </p:cNvSpPr>
              <p:nvPr/>
            </p:nvSpPr>
            <p:spPr bwMode="auto">
              <a:xfrm>
                <a:off x="1099439" y="3534104"/>
                <a:ext cx="1140368" cy="760941"/>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solidFill>
                <a:schemeClr val="bg1"/>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48" name="Freeform 15">
                <a:extLst>
                  <a:ext uri="{FF2B5EF4-FFF2-40B4-BE49-F238E27FC236}">
                    <a16:creationId xmlns:a16="http://schemas.microsoft.com/office/drawing/2014/main" id="{EE048134-F483-4F8C-86F4-312399305444}"/>
                  </a:ext>
                </a:extLst>
              </p:cNvPr>
              <p:cNvSpPr>
                <a:spLocks noChangeAspect="1" noEditPoints="1"/>
              </p:cNvSpPr>
              <p:nvPr/>
            </p:nvSpPr>
            <p:spPr bwMode="black">
              <a:xfrm>
                <a:off x="1500181" y="3656976"/>
                <a:ext cx="338884" cy="33750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200" dirty="0"/>
              </a:p>
            </p:txBody>
          </p:sp>
        </p:grpSp>
        <p:grpSp>
          <p:nvGrpSpPr>
            <p:cNvPr id="49" name="Group 48">
              <a:extLst>
                <a:ext uri="{FF2B5EF4-FFF2-40B4-BE49-F238E27FC236}">
                  <a16:creationId xmlns:a16="http://schemas.microsoft.com/office/drawing/2014/main" id="{8FEA5C51-13B0-4187-B48F-FD05FCEBC9E1}"/>
                </a:ext>
              </a:extLst>
            </p:cNvPr>
            <p:cNvGrpSpPr/>
            <p:nvPr/>
          </p:nvGrpSpPr>
          <p:grpSpPr>
            <a:xfrm>
              <a:off x="2466140" y="4776376"/>
              <a:ext cx="1683597" cy="1162141"/>
              <a:chOff x="2672925" y="4768436"/>
              <a:chExt cx="1880037" cy="1297738"/>
            </a:xfrm>
          </p:grpSpPr>
          <p:grpSp>
            <p:nvGrpSpPr>
              <p:cNvPr id="50" name="Group 49">
                <a:extLst>
                  <a:ext uri="{FF2B5EF4-FFF2-40B4-BE49-F238E27FC236}">
                    <a16:creationId xmlns:a16="http://schemas.microsoft.com/office/drawing/2014/main" id="{865644DB-790C-464C-8E5E-AF3C0878208D}"/>
                  </a:ext>
                </a:extLst>
              </p:cNvPr>
              <p:cNvGrpSpPr/>
              <p:nvPr/>
            </p:nvGrpSpPr>
            <p:grpSpPr>
              <a:xfrm>
                <a:off x="2672925" y="4768436"/>
                <a:ext cx="892600" cy="1170498"/>
                <a:chOff x="2672925" y="4768436"/>
                <a:chExt cx="892600" cy="1170498"/>
              </a:xfrm>
            </p:grpSpPr>
            <p:sp>
              <p:nvSpPr>
                <p:cNvPr id="61" name="Trapezoid 60">
                  <a:extLst>
                    <a:ext uri="{FF2B5EF4-FFF2-40B4-BE49-F238E27FC236}">
                      <a16:creationId xmlns:a16="http://schemas.microsoft.com/office/drawing/2014/main" id="{35D54E5A-E072-4F4E-A692-2F2CF9DA4535}"/>
                    </a:ext>
                  </a:extLst>
                </p:cNvPr>
                <p:cNvSpPr/>
                <p:nvPr/>
              </p:nvSpPr>
              <p:spPr bwMode="auto">
                <a:xfrm>
                  <a:off x="2701663" y="5510597"/>
                  <a:ext cx="834429" cy="129442"/>
                </a:xfrm>
                <a:prstGeom prst="trapezoid">
                  <a:avLst>
                    <a:gd name="adj" fmla="val 65881"/>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2" name="Group 61">
                  <a:extLst>
                    <a:ext uri="{FF2B5EF4-FFF2-40B4-BE49-F238E27FC236}">
                      <a16:creationId xmlns:a16="http://schemas.microsoft.com/office/drawing/2014/main" id="{D560C30C-90A3-43AF-B193-7A44A7C3525C}"/>
                    </a:ext>
                  </a:extLst>
                </p:cNvPr>
                <p:cNvGrpSpPr/>
                <p:nvPr/>
              </p:nvGrpSpPr>
              <p:grpSpPr>
                <a:xfrm>
                  <a:off x="2672925" y="4768436"/>
                  <a:ext cx="892600" cy="1170498"/>
                  <a:chOff x="2672925" y="4768436"/>
                  <a:chExt cx="892600" cy="1170498"/>
                </a:xfrm>
              </p:grpSpPr>
              <p:sp>
                <p:nvSpPr>
                  <p:cNvPr id="63" name="Rectangle 62">
                    <a:extLst>
                      <a:ext uri="{FF2B5EF4-FFF2-40B4-BE49-F238E27FC236}">
                        <a16:creationId xmlns:a16="http://schemas.microsoft.com/office/drawing/2014/main" id="{F5834868-8DF4-4D75-8D43-BF2974F5A534}"/>
                      </a:ext>
                    </a:extLst>
                  </p:cNvPr>
                  <p:cNvSpPr/>
                  <p:nvPr/>
                </p:nvSpPr>
                <p:spPr bwMode="auto">
                  <a:xfrm>
                    <a:off x="2672925" y="4768436"/>
                    <a:ext cx="892600" cy="50365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nvGrpSpPr>
                  <p:cNvPr id="64" name="Group 63">
                    <a:extLst>
                      <a:ext uri="{FF2B5EF4-FFF2-40B4-BE49-F238E27FC236}">
                        <a16:creationId xmlns:a16="http://schemas.microsoft.com/office/drawing/2014/main" id="{F05F4B2C-FA46-4416-BAC5-E04E6C4557C3}"/>
                      </a:ext>
                    </a:extLst>
                  </p:cNvPr>
                  <p:cNvGrpSpPr/>
                  <p:nvPr/>
                </p:nvGrpSpPr>
                <p:grpSpPr>
                  <a:xfrm>
                    <a:off x="2673590" y="4769612"/>
                    <a:ext cx="890294" cy="1169322"/>
                    <a:chOff x="2739855" y="5372677"/>
                    <a:chExt cx="890294" cy="1169322"/>
                  </a:xfrm>
                </p:grpSpPr>
                <p:sp>
                  <p:nvSpPr>
                    <p:cNvPr id="65" name="TextBox 64">
                      <a:extLst>
                        <a:ext uri="{FF2B5EF4-FFF2-40B4-BE49-F238E27FC236}">
                          <a16:creationId xmlns:a16="http://schemas.microsoft.com/office/drawing/2014/main" id="{59F04CDE-D9FB-49D7-BFF6-D645F751BF61}"/>
                        </a:ext>
                      </a:extLst>
                    </p:cNvPr>
                    <p:cNvSpPr txBox="1"/>
                    <p:nvPr/>
                  </p:nvSpPr>
                  <p:spPr>
                    <a:xfrm>
                      <a:off x="2919865" y="6375800"/>
                      <a:ext cx="530273"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MacOS</a:t>
                      </a:r>
                    </a:p>
                  </p:txBody>
                </p:sp>
                <p:grpSp>
                  <p:nvGrpSpPr>
                    <p:cNvPr id="66" name="Group 65">
                      <a:extLst>
                        <a:ext uri="{FF2B5EF4-FFF2-40B4-BE49-F238E27FC236}">
                          <a16:creationId xmlns:a16="http://schemas.microsoft.com/office/drawing/2014/main" id="{1B7CCAC7-82A9-47A0-9645-970CE0108278}"/>
                        </a:ext>
                      </a:extLst>
                    </p:cNvPr>
                    <p:cNvGrpSpPr/>
                    <p:nvPr/>
                  </p:nvGrpSpPr>
                  <p:grpSpPr>
                    <a:xfrm>
                      <a:off x="2739855" y="5372677"/>
                      <a:ext cx="890294" cy="875758"/>
                      <a:chOff x="1458270" y="5446029"/>
                      <a:chExt cx="890294" cy="875758"/>
                    </a:xfrm>
                  </p:grpSpPr>
                  <p:pic>
                    <p:nvPicPr>
                      <p:cNvPr id="67" name="Picture 2" descr="See the source image">
                        <a:extLst>
                          <a:ext uri="{FF2B5EF4-FFF2-40B4-BE49-F238E27FC236}">
                            <a16:creationId xmlns:a16="http://schemas.microsoft.com/office/drawing/2014/main" id="{741F959C-AAA4-4F47-BE0D-3F6127C4C0AA}"/>
                          </a:ext>
                        </a:extLst>
                      </p:cNvPr>
                      <p:cNvPicPr>
                        <a:picLocks noChangeAspect="1" noChangeArrowheads="1"/>
                      </p:cNvPicPr>
                      <p:nvPr/>
                    </p:nvPicPr>
                    <p:blipFill>
                      <a:blip r:embed="rId5" cstate="hqprint">
                        <a:extLst>
                          <a:ext uri="{28A0092B-C50C-407E-A947-70E740481C1C}">
                            <a14:useLocalDpi xmlns:a14="http://schemas.microsoft.com/office/drawing/2010/main"/>
                          </a:ext>
                        </a:extLst>
                      </a:blip>
                      <a:srcRect/>
                      <a:stretch>
                        <a:fillRect/>
                      </a:stretch>
                    </p:blipFill>
                    <p:spPr bwMode="auto">
                      <a:xfrm>
                        <a:off x="1747028" y="5525853"/>
                        <a:ext cx="312778" cy="312778"/>
                      </a:xfrm>
                      <a:prstGeom prst="rect">
                        <a:avLst/>
                      </a:prstGeom>
                      <a:noFill/>
                      <a:extLst>
                        <a:ext uri="{909E8E84-426E-40DD-AFC4-6F175D3DCCD1}">
                          <a14:hiddenFill xmlns:a14="http://schemas.microsoft.com/office/drawing/2010/main">
                            <a:solidFill>
                              <a:srgbClr val="FFFFFF"/>
                            </a:solidFill>
                          </a14:hiddenFill>
                        </a:ext>
                      </a:extLst>
                    </p:spPr>
                  </p:pic>
                  <p:sp>
                    <p:nvSpPr>
                      <p:cNvPr id="68" name="desktop" title="a desktop PC">
                        <a:extLst>
                          <a:ext uri="{FF2B5EF4-FFF2-40B4-BE49-F238E27FC236}">
                            <a16:creationId xmlns:a16="http://schemas.microsoft.com/office/drawing/2014/main" id="{D24A60F0-AF66-49EE-86C2-DA3A25A4FE2E}"/>
                          </a:ext>
                        </a:extLst>
                      </p:cNvPr>
                      <p:cNvSpPr>
                        <a:spLocks noChangeAspect="1" noEditPoints="1"/>
                      </p:cNvSpPr>
                      <p:nvPr/>
                    </p:nvSpPr>
                    <p:spPr bwMode="auto">
                      <a:xfrm>
                        <a:off x="1458270" y="5446029"/>
                        <a:ext cx="890294" cy="875758"/>
                      </a:xfrm>
                      <a:custGeom>
                        <a:avLst/>
                        <a:gdLst>
                          <a:gd name="T0" fmla="*/ 245 w 245"/>
                          <a:gd name="T1" fmla="*/ 67 h 241"/>
                          <a:gd name="T2" fmla="*/ 245 w 245"/>
                          <a:gd name="T3" fmla="*/ 138 h 241"/>
                          <a:gd name="T4" fmla="*/ 0 w 245"/>
                          <a:gd name="T5" fmla="*/ 138 h 241"/>
                          <a:gd name="T6" fmla="*/ 0 w 245"/>
                          <a:gd name="T7" fmla="*/ 0 h 241"/>
                          <a:gd name="T8" fmla="*/ 245 w 245"/>
                          <a:gd name="T9" fmla="*/ 0 h 241"/>
                          <a:gd name="T10" fmla="*/ 245 w 245"/>
                          <a:gd name="T11" fmla="*/ 67 h 241"/>
                          <a:gd name="T12" fmla="*/ 224 w 245"/>
                          <a:gd name="T13" fmla="*/ 222 h 241"/>
                          <a:gd name="T14" fmla="*/ 212 w 245"/>
                          <a:gd name="T15" fmla="*/ 204 h 241"/>
                          <a:gd name="T16" fmla="*/ 33 w 245"/>
                          <a:gd name="T17" fmla="*/ 204 h 241"/>
                          <a:gd name="T18" fmla="*/ 7 w 245"/>
                          <a:gd name="T19" fmla="*/ 241 h 241"/>
                          <a:gd name="T20" fmla="*/ 238 w 245"/>
                          <a:gd name="T21" fmla="*/ 241 h 241"/>
                          <a:gd name="T22" fmla="*/ 224 w 245"/>
                          <a:gd name="T23" fmla="*/ 222 h 241"/>
                          <a:gd name="T24" fmla="*/ 79 w 245"/>
                          <a:gd name="T25" fmla="*/ 172 h 241"/>
                          <a:gd name="T26" fmla="*/ 165 w 245"/>
                          <a:gd name="T27" fmla="*/ 172 h 241"/>
                          <a:gd name="T28" fmla="*/ 123 w 245"/>
                          <a:gd name="T29" fmla="*/ 139 h 241"/>
                          <a:gd name="T30" fmla="*/ 123 w 245"/>
                          <a:gd name="T31" fmla="*/ 17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5" h="241">
                            <a:moveTo>
                              <a:pt x="245" y="67"/>
                            </a:moveTo>
                            <a:lnTo>
                              <a:pt x="245" y="138"/>
                            </a:lnTo>
                            <a:lnTo>
                              <a:pt x="0" y="138"/>
                            </a:lnTo>
                            <a:lnTo>
                              <a:pt x="0" y="0"/>
                            </a:lnTo>
                            <a:lnTo>
                              <a:pt x="245" y="0"/>
                            </a:lnTo>
                            <a:lnTo>
                              <a:pt x="245" y="67"/>
                            </a:lnTo>
                            <a:moveTo>
                              <a:pt x="224" y="222"/>
                            </a:moveTo>
                            <a:lnTo>
                              <a:pt x="212" y="204"/>
                            </a:lnTo>
                            <a:lnTo>
                              <a:pt x="33" y="204"/>
                            </a:lnTo>
                            <a:lnTo>
                              <a:pt x="7" y="241"/>
                            </a:lnTo>
                            <a:lnTo>
                              <a:pt x="238" y="241"/>
                            </a:lnTo>
                            <a:lnTo>
                              <a:pt x="224" y="222"/>
                            </a:lnTo>
                            <a:moveTo>
                              <a:pt x="79" y="172"/>
                            </a:moveTo>
                            <a:lnTo>
                              <a:pt x="165" y="172"/>
                            </a:lnTo>
                            <a:moveTo>
                              <a:pt x="123" y="139"/>
                            </a:moveTo>
                            <a:lnTo>
                              <a:pt x="123" y="171"/>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grpSp>
              </p:grpSp>
            </p:grpSp>
          </p:grpSp>
          <p:grpSp>
            <p:nvGrpSpPr>
              <p:cNvPr id="51" name="Group 50">
                <a:extLst>
                  <a:ext uri="{FF2B5EF4-FFF2-40B4-BE49-F238E27FC236}">
                    <a16:creationId xmlns:a16="http://schemas.microsoft.com/office/drawing/2014/main" id="{E37716AA-0E7B-4CC5-A78D-C917C3481699}"/>
                  </a:ext>
                </a:extLst>
              </p:cNvPr>
              <p:cNvGrpSpPr/>
              <p:nvPr/>
            </p:nvGrpSpPr>
            <p:grpSpPr>
              <a:xfrm>
                <a:off x="3706414" y="5292209"/>
                <a:ext cx="846548" cy="773965"/>
                <a:chOff x="3706414" y="5292209"/>
                <a:chExt cx="846548" cy="773965"/>
              </a:xfrm>
            </p:grpSpPr>
            <p:grpSp>
              <p:nvGrpSpPr>
                <p:cNvPr id="52" name="Group 51">
                  <a:extLst>
                    <a:ext uri="{FF2B5EF4-FFF2-40B4-BE49-F238E27FC236}">
                      <a16:creationId xmlns:a16="http://schemas.microsoft.com/office/drawing/2014/main" id="{3ED20454-3F3C-4330-9976-D012DAF0F891}"/>
                    </a:ext>
                  </a:extLst>
                </p:cNvPr>
                <p:cNvGrpSpPr/>
                <p:nvPr/>
              </p:nvGrpSpPr>
              <p:grpSpPr>
                <a:xfrm flipH="1">
                  <a:off x="3714614" y="5292887"/>
                  <a:ext cx="838348" cy="620598"/>
                  <a:chOff x="2276325" y="3556116"/>
                  <a:chExt cx="838348" cy="620598"/>
                </a:xfrm>
                <a:solidFill>
                  <a:schemeClr val="bg1">
                    <a:lumMod val="95000"/>
                  </a:schemeClr>
                </a:solidFill>
              </p:grpSpPr>
              <p:sp>
                <p:nvSpPr>
                  <p:cNvPr id="59" name="Rectangle: Rounded Corners 58">
                    <a:extLst>
                      <a:ext uri="{FF2B5EF4-FFF2-40B4-BE49-F238E27FC236}">
                        <a16:creationId xmlns:a16="http://schemas.microsoft.com/office/drawing/2014/main" id="{88665E51-2CBC-4FD5-9E01-AB6FFCDBAEF5}"/>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60" name="Rectangle 59">
                    <a:extLst>
                      <a:ext uri="{FF2B5EF4-FFF2-40B4-BE49-F238E27FC236}">
                        <a16:creationId xmlns:a16="http://schemas.microsoft.com/office/drawing/2014/main" id="{A51D049C-F4DF-4CCE-93CE-0F77364BE8FB}"/>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53" name="Group 52">
                  <a:extLst>
                    <a:ext uri="{FF2B5EF4-FFF2-40B4-BE49-F238E27FC236}">
                      <a16:creationId xmlns:a16="http://schemas.microsoft.com/office/drawing/2014/main" id="{D9CDA35F-A40A-4B9B-B7F1-AFDD566E72B0}"/>
                    </a:ext>
                  </a:extLst>
                </p:cNvPr>
                <p:cNvGrpSpPr/>
                <p:nvPr/>
              </p:nvGrpSpPr>
              <p:grpSpPr>
                <a:xfrm>
                  <a:off x="3706414" y="5292209"/>
                  <a:ext cx="845782" cy="773965"/>
                  <a:chOff x="3920197" y="5679761"/>
                  <a:chExt cx="845782" cy="773965"/>
                </a:xfrm>
              </p:grpSpPr>
              <p:sp>
                <p:nvSpPr>
                  <p:cNvPr id="54" name="TextBox 53">
                    <a:extLst>
                      <a:ext uri="{FF2B5EF4-FFF2-40B4-BE49-F238E27FC236}">
                        <a16:creationId xmlns:a16="http://schemas.microsoft.com/office/drawing/2014/main" id="{D30961F7-BFF3-4EAA-B088-1A64E12E66E0}"/>
                      </a:ext>
                    </a:extLst>
                  </p:cNvPr>
                  <p:cNvSpPr txBox="1"/>
                  <p:nvPr/>
                </p:nvSpPr>
                <p:spPr>
                  <a:xfrm>
                    <a:off x="4231318" y="6287527"/>
                    <a:ext cx="280205"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iOS</a:t>
                    </a:r>
                  </a:p>
                </p:txBody>
              </p:sp>
              <p:grpSp>
                <p:nvGrpSpPr>
                  <p:cNvPr id="55" name="Group 54">
                    <a:extLst>
                      <a:ext uri="{FF2B5EF4-FFF2-40B4-BE49-F238E27FC236}">
                        <a16:creationId xmlns:a16="http://schemas.microsoft.com/office/drawing/2014/main" id="{0AB69AF0-FD89-4B7D-BB67-B80190440F6B}"/>
                      </a:ext>
                    </a:extLst>
                  </p:cNvPr>
                  <p:cNvGrpSpPr/>
                  <p:nvPr/>
                </p:nvGrpSpPr>
                <p:grpSpPr>
                  <a:xfrm>
                    <a:off x="3920197" y="5679761"/>
                    <a:ext cx="845782" cy="620648"/>
                    <a:chOff x="3331466" y="4591430"/>
                    <a:chExt cx="845782" cy="620648"/>
                  </a:xfrm>
                </p:grpSpPr>
                <p:pic>
                  <p:nvPicPr>
                    <p:cNvPr id="56" name="Picture 2" descr="See the source image">
                      <a:extLst>
                        <a:ext uri="{FF2B5EF4-FFF2-40B4-BE49-F238E27FC236}">
                          <a16:creationId xmlns:a16="http://schemas.microsoft.com/office/drawing/2014/main" id="{477A6EDF-7A9F-44AE-A9F9-4F84AAF8C63B}"/>
                        </a:ext>
                      </a:extLst>
                    </p:cNvPr>
                    <p:cNvPicPr>
                      <a:picLocks noChangeAspect="1" noChangeArrowheads="1"/>
                    </p:cNvPicPr>
                    <p:nvPr/>
                  </p:nvPicPr>
                  <p:blipFill>
                    <a:blip r:embed="rId6" cstate="hqprint">
                      <a:extLst>
                        <a:ext uri="{28A0092B-C50C-407E-A947-70E740481C1C}">
                          <a14:useLocalDpi xmlns:a14="http://schemas.microsoft.com/office/drawing/2010/main"/>
                        </a:ext>
                      </a:extLst>
                    </a:blip>
                    <a:srcRect/>
                    <a:stretch>
                      <a:fillRect/>
                    </a:stretch>
                  </p:blipFill>
                  <p:spPr bwMode="auto">
                    <a:xfrm>
                      <a:off x="3689846" y="4640626"/>
                      <a:ext cx="232946" cy="232946"/>
                    </a:xfrm>
                    <a:prstGeom prst="rect">
                      <a:avLst/>
                    </a:prstGeom>
                    <a:noFill/>
                    <a:extLst>
                      <a:ext uri="{909E8E84-426E-40DD-AFC4-6F175D3DCCD1}">
                        <a14:hiddenFill xmlns:a14="http://schemas.microsoft.com/office/drawing/2010/main">
                          <a:solidFill>
                            <a:srgbClr val="FFFFFF"/>
                          </a:solidFill>
                        </a14:hiddenFill>
                      </a:ext>
                    </a:extLst>
                  </p:spPr>
                </p:pic>
                <p:sp>
                  <p:nvSpPr>
                    <p:cNvPr id="57" name="UniversalApp_E8CC" title="Icon of a cellphone in front of a tablet">
                      <a:extLst>
                        <a:ext uri="{FF2B5EF4-FFF2-40B4-BE49-F238E27FC236}">
                          <a16:creationId xmlns:a16="http://schemas.microsoft.com/office/drawing/2014/main" id="{58BE3CCD-86E7-4EFB-B9EA-2917211F8C99}"/>
                        </a:ext>
                      </a:extLst>
                    </p:cNvPr>
                    <p:cNvSpPr>
                      <a:spLocks noChangeAspect="1" noEditPoints="1"/>
                    </p:cNvSpPr>
                    <p:nvPr/>
                  </p:nvSpPr>
                  <p:spPr bwMode="auto">
                    <a:xfrm>
                      <a:off x="3331466" y="459143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58" name="Picture 2" descr="See the source image">
                      <a:extLst>
                        <a:ext uri="{FF2B5EF4-FFF2-40B4-BE49-F238E27FC236}">
                          <a16:creationId xmlns:a16="http://schemas.microsoft.com/office/drawing/2014/main" id="{6270E6BA-DF37-4259-AD03-FB1CFD9E7E22}"/>
                        </a:ext>
                      </a:extLst>
                    </p:cNvPr>
                    <p:cNvPicPr>
                      <a:picLocks noChangeAspect="1" noChangeArrowheads="1"/>
                    </p:cNvPicPr>
                    <p:nvPr/>
                  </p:nvPicPr>
                  <p:blipFill>
                    <a:blip r:embed="rId7" cstate="hqprint">
                      <a:extLst>
                        <a:ext uri="{28A0092B-C50C-407E-A947-70E740481C1C}">
                          <a14:useLocalDpi xmlns:a14="http://schemas.microsoft.com/office/drawing/2010/main"/>
                        </a:ext>
                      </a:extLst>
                    </a:blip>
                    <a:srcRect/>
                    <a:stretch>
                      <a:fillRect/>
                    </a:stretch>
                  </p:blipFill>
                  <p:spPr bwMode="auto">
                    <a:xfrm>
                      <a:off x="3395663" y="4820510"/>
                      <a:ext cx="150636" cy="15063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nvGrpSpPr>
            <p:cNvPr id="69" name="Group 68">
              <a:extLst>
                <a:ext uri="{FF2B5EF4-FFF2-40B4-BE49-F238E27FC236}">
                  <a16:creationId xmlns:a16="http://schemas.microsoft.com/office/drawing/2014/main" id="{3A0C72E1-0BF3-464B-9D03-4537B73D8E0D}"/>
                </a:ext>
              </a:extLst>
            </p:cNvPr>
            <p:cNvGrpSpPr/>
            <p:nvPr/>
          </p:nvGrpSpPr>
          <p:grpSpPr>
            <a:xfrm>
              <a:off x="2056351" y="3690728"/>
              <a:ext cx="812037" cy="694641"/>
              <a:chOff x="2215322" y="3556116"/>
              <a:chExt cx="906784" cy="775691"/>
            </a:xfrm>
          </p:grpSpPr>
          <p:grpSp>
            <p:nvGrpSpPr>
              <p:cNvPr id="70" name="Group 69">
                <a:extLst>
                  <a:ext uri="{FF2B5EF4-FFF2-40B4-BE49-F238E27FC236}">
                    <a16:creationId xmlns:a16="http://schemas.microsoft.com/office/drawing/2014/main" id="{C18802FA-5D13-4A84-9600-96BE42E54318}"/>
                  </a:ext>
                </a:extLst>
              </p:cNvPr>
              <p:cNvGrpSpPr/>
              <p:nvPr/>
            </p:nvGrpSpPr>
            <p:grpSpPr>
              <a:xfrm>
                <a:off x="2276325" y="3556116"/>
                <a:ext cx="838348" cy="620598"/>
                <a:chOff x="2276325" y="3556116"/>
                <a:chExt cx="838348" cy="620598"/>
              </a:xfrm>
              <a:solidFill>
                <a:schemeClr val="bg1">
                  <a:lumMod val="95000"/>
                </a:schemeClr>
              </a:solidFill>
            </p:grpSpPr>
            <p:sp>
              <p:nvSpPr>
                <p:cNvPr id="77" name="Rectangle: Rounded Corners 76">
                  <a:extLst>
                    <a:ext uri="{FF2B5EF4-FFF2-40B4-BE49-F238E27FC236}">
                      <a16:creationId xmlns:a16="http://schemas.microsoft.com/office/drawing/2014/main" id="{8B3F07E7-87BE-49EE-B5E6-38F6162D20AF}"/>
                    </a:ext>
                  </a:extLst>
                </p:cNvPr>
                <p:cNvSpPr/>
                <p:nvPr/>
              </p:nvSpPr>
              <p:spPr bwMode="auto">
                <a:xfrm>
                  <a:off x="2276325" y="3556116"/>
                  <a:ext cx="735164" cy="509471"/>
                </a:xfrm>
                <a:prstGeom prst="roundRect">
                  <a:avLst>
                    <a:gd name="adj" fmla="val 6073"/>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78" name="Rectangle 77">
                  <a:extLst>
                    <a:ext uri="{FF2B5EF4-FFF2-40B4-BE49-F238E27FC236}">
                      <a16:creationId xmlns:a16="http://schemas.microsoft.com/office/drawing/2014/main" id="{DD9C47B9-F888-4E5E-82AB-D68EE48B43C2}"/>
                    </a:ext>
                  </a:extLst>
                </p:cNvPr>
                <p:cNvSpPr/>
                <p:nvPr/>
              </p:nvSpPr>
              <p:spPr bwMode="auto">
                <a:xfrm>
                  <a:off x="2841622" y="3725863"/>
                  <a:ext cx="273051" cy="450851"/>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grpSp>
          <p:grpSp>
            <p:nvGrpSpPr>
              <p:cNvPr id="71" name="Group 70">
                <a:extLst>
                  <a:ext uri="{FF2B5EF4-FFF2-40B4-BE49-F238E27FC236}">
                    <a16:creationId xmlns:a16="http://schemas.microsoft.com/office/drawing/2014/main" id="{B3550384-6D8C-4EB4-A3B3-454D8F7757AA}"/>
                  </a:ext>
                </a:extLst>
              </p:cNvPr>
              <p:cNvGrpSpPr/>
              <p:nvPr/>
            </p:nvGrpSpPr>
            <p:grpSpPr>
              <a:xfrm>
                <a:off x="2215322" y="3556117"/>
                <a:ext cx="906784" cy="775690"/>
                <a:chOff x="1400053" y="4630180"/>
                <a:chExt cx="906784" cy="775690"/>
              </a:xfrm>
            </p:grpSpPr>
            <p:sp>
              <p:nvSpPr>
                <p:cNvPr id="72" name="TextBox 71">
                  <a:extLst>
                    <a:ext uri="{FF2B5EF4-FFF2-40B4-BE49-F238E27FC236}">
                      <a16:creationId xmlns:a16="http://schemas.microsoft.com/office/drawing/2014/main" id="{7BCC9EF5-C312-4415-9B4E-D85DA2C49AA7}"/>
                    </a:ext>
                  </a:extLst>
                </p:cNvPr>
                <p:cNvSpPr txBox="1"/>
                <p:nvPr/>
              </p:nvSpPr>
              <p:spPr>
                <a:xfrm>
                  <a:off x="1400053" y="5239671"/>
                  <a:ext cx="592342" cy="166199"/>
                </a:xfrm>
                <a:prstGeom prst="rect">
                  <a:avLst/>
                </a:prstGeom>
              </p:spPr>
              <p:txBody>
                <a:bodyPr wrap="none" lIns="45720" tIns="0" rIns="0" bIns="0">
                  <a:spAutoFit/>
                </a:bodyPr>
                <a:lstStyle>
                  <a:defPPr>
                    <a:defRPr lang="en-US"/>
                  </a:defPPr>
                  <a:lvl1pPr defTabSz="896215">
                    <a:lnSpc>
                      <a:spcPct val="90000"/>
                    </a:lnSpc>
                    <a:defRPr sz="1372" kern="100">
                      <a:solidFill>
                        <a:srgbClr val="353535"/>
                      </a:solidFill>
                      <a:latin typeface="Segoe UI"/>
                      <a:ea typeface="ＭＳ Ｐゴシック" charset="0"/>
                    </a:defRPr>
                  </a:lvl1pPr>
                </a:lstStyle>
                <a:p>
                  <a:pPr defTabSz="878391">
                    <a:defRPr/>
                  </a:pPr>
                  <a:r>
                    <a:rPr lang="en-US" sz="1200" dirty="0"/>
                    <a:t>Android</a:t>
                  </a:r>
                </a:p>
              </p:txBody>
            </p:sp>
            <p:grpSp>
              <p:nvGrpSpPr>
                <p:cNvPr id="73" name="Group 72">
                  <a:extLst>
                    <a:ext uri="{FF2B5EF4-FFF2-40B4-BE49-F238E27FC236}">
                      <a16:creationId xmlns:a16="http://schemas.microsoft.com/office/drawing/2014/main" id="{E2B50CF5-7A3A-495B-B189-AAFC00EFDF7F}"/>
                    </a:ext>
                  </a:extLst>
                </p:cNvPr>
                <p:cNvGrpSpPr/>
                <p:nvPr/>
              </p:nvGrpSpPr>
              <p:grpSpPr>
                <a:xfrm>
                  <a:off x="1461055" y="4630180"/>
                  <a:ext cx="845782" cy="620648"/>
                  <a:chOff x="-88760" y="5357820"/>
                  <a:chExt cx="845782" cy="620648"/>
                </a:xfrm>
              </p:grpSpPr>
              <p:sp>
                <p:nvSpPr>
                  <p:cNvPr id="74" name="UniversalApp_E8CC" title="Icon of a cellphone in front of a tablet">
                    <a:extLst>
                      <a:ext uri="{FF2B5EF4-FFF2-40B4-BE49-F238E27FC236}">
                        <a16:creationId xmlns:a16="http://schemas.microsoft.com/office/drawing/2014/main" id="{4CDE361F-5CEF-4008-A89E-EED1D4D1B77D}"/>
                      </a:ext>
                    </a:extLst>
                  </p:cNvPr>
                  <p:cNvSpPr>
                    <a:spLocks noChangeAspect="1" noEditPoints="1"/>
                  </p:cNvSpPr>
                  <p:nvPr/>
                </p:nvSpPr>
                <p:spPr bwMode="auto">
                  <a:xfrm flipH="1">
                    <a:off x="-88760" y="5357820"/>
                    <a:ext cx="845782" cy="620648"/>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pic>
                <p:nvPicPr>
                  <p:cNvPr id="75" name="Picture 2">
                    <a:extLst>
                      <a:ext uri="{FF2B5EF4-FFF2-40B4-BE49-F238E27FC236}">
                        <a16:creationId xmlns:a16="http://schemas.microsoft.com/office/drawing/2014/main" id="{A39BDE31-5453-4DA6-840D-5B395E1BB5E2}"/>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531814" y="5607066"/>
                    <a:ext cx="163436" cy="16343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a:extLst>
                      <a:ext uri="{FF2B5EF4-FFF2-40B4-BE49-F238E27FC236}">
                        <a16:creationId xmlns:a16="http://schemas.microsoft.com/office/drawing/2014/main" id="{AA14F3F5-55CB-48F7-90CF-C80005DD990B}"/>
                      </a:ext>
                    </a:extLst>
                  </p:cNvPr>
                  <p:cNvPicPr>
                    <a:picLocks noChangeAspect="1" noChangeArrowheads="1"/>
                  </p:cNvPicPr>
                  <p:nvPr/>
                </p:nvPicPr>
                <p:blipFill>
                  <a:blip r:embed="rId8" cstate="hqprint">
                    <a:extLst>
                      <a:ext uri="{28A0092B-C50C-407E-A947-70E740481C1C}">
                        <a14:useLocalDpi xmlns:a14="http://schemas.microsoft.com/office/drawing/2010/main"/>
                      </a:ext>
                    </a:extLst>
                  </a:blip>
                  <a:stretch>
                    <a:fillRect/>
                  </a:stretch>
                </p:blipFill>
                <p:spPr bwMode="auto">
                  <a:xfrm>
                    <a:off x="166324" y="5436840"/>
                    <a:ext cx="218138" cy="218138"/>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79" name="Straight Connector 78">
              <a:extLst>
                <a:ext uri="{FF2B5EF4-FFF2-40B4-BE49-F238E27FC236}">
                  <a16:creationId xmlns:a16="http://schemas.microsoft.com/office/drawing/2014/main" id="{A1BEDB8D-B5F1-4EA9-B359-D76FC3719E4B}"/>
                </a:ext>
              </a:extLst>
            </p:cNvPr>
            <p:cNvCxnSpPr>
              <a:cxnSpLocks/>
              <a:stCxn id="4" idx="4"/>
            </p:cNvCxnSpPr>
            <p:nvPr/>
          </p:nvCxnSpPr>
          <p:spPr>
            <a:xfrm flipH="1">
              <a:off x="5529641" y="4630215"/>
              <a:ext cx="1907" cy="59018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ED0D8B1-801D-4123-B754-D1F3E355A09A}"/>
                </a:ext>
              </a:extLst>
            </p:cNvPr>
            <p:cNvCxnSpPr>
              <a:cxnSpLocks/>
            </p:cNvCxnSpPr>
            <p:nvPr/>
          </p:nvCxnSpPr>
          <p:spPr>
            <a:xfrm flipV="1">
              <a:off x="2966934" y="3957890"/>
              <a:ext cx="1386180" cy="1"/>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3B00798-09DD-48FD-B7DA-66542309074F}"/>
                </a:ext>
              </a:extLst>
            </p:cNvPr>
            <p:cNvCxnSpPr>
              <a:cxnSpLocks/>
              <a:endCxn id="4" idx="3"/>
            </p:cNvCxnSpPr>
            <p:nvPr/>
          </p:nvCxnSpPr>
          <p:spPr>
            <a:xfrm flipV="1">
              <a:off x="3449132" y="4241759"/>
              <a:ext cx="1144598" cy="887253"/>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B25E3A-3037-4E3D-B642-15AB32DCFD8B}"/>
                </a:ext>
              </a:extLst>
            </p:cNvPr>
            <p:cNvCxnSpPr>
              <a:cxnSpLocks/>
              <a:stCxn id="4" idx="5"/>
              <a:endCxn id="11" idx="1"/>
            </p:cNvCxnSpPr>
            <p:nvPr/>
          </p:nvCxnSpPr>
          <p:spPr>
            <a:xfrm>
              <a:off x="6469366" y="4241759"/>
              <a:ext cx="1108659" cy="598419"/>
            </a:xfrm>
            <a:prstGeom prst="line">
              <a:avLst/>
            </a:prstGeom>
            <a:ln>
              <a:solidFill>
                <a:schemeClr val="tx1">
                  <a:lumMod val="75000"/>
                  <a:lumOff val="25000"/>
                </a:schemeClr>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05B8D64A-5FDC-4F5D-A978-179C00040493}"/>
                </a:ext>
              </a:extLst>
            </p:cNvPr>
            <p:cNvGrpSpPr/>
            <p:nvPr/>
          </p:nvGrpSpPr>
          <p:grpSpPr>
            <a:xfrm>
              <a:off x="2996138" y="1885581"/>
              <a:ext cx="1925341" cy="1022806"/>
              <a:chOff x="9500160" y="1883743"/>
              <a:chExt cx="2149987" cy="1142146"/>
            </a:xfrm>
          </p:grpSpPr>
          <p:grpSp>
            <p:nvGrpSpPr>
              <p:cNvPr id="84" name="Group 83">
                <a:extLst>
                  <a:ext uri="{FF2B5EF4-FFF2-40B4-BE49-F238E27FC236}">
                    <a16:creationId xmlns:a16="http://schemas.microsoft.com/office/drawing/2014/main" id="{BBDBB454-AD71-4785-8D6F-EDCEE79072AD}"/>
                  </a:ext>
                </a:extLst>
              </p:cNvPr>
              <p:cNvGrpSpPr/>
              <p:nvPr/>
            </p:nvGrpSpPr>
            <p:grpSpPr>
              <a:xfrm>
                <a:off x="10024261" y="1883743"/>
                <a:ext cx="1625886" cy="1069106"/>
                <a:chOff x="10800330" y="1325766"/>
                <a:chExt cx="1625886" cy="1069106"/>
              </a:xfrm>
            </p:grpSpPr>
            <p:sp>
              <p:nvSpPr>
                <p:cNvPr id="88" name="Freeform 38">
                  <a:extLst>
                    <a:ext uri="{FF2B5EF4-FFF2-40B4-BE49-F238E27FC236}">
                      <a16:creationId xmlns:a16="http://schemas.microsoft.com/office/drawing/2014/main" id="{1E7390C9-F36B-4EF2-B030-2E876530401F}"/>
                    </a:ext>
                  </a:extLst>
                </p:cNvPr>
                <p:cNvSpPr>
                  <a:spLocks/>
                </p:cNvSpPr>
                <p:nvPr/>
              </p:nvSpPr>
              <p:spPr bwMode="auto">
                <a:xfrm>
                  <a:off x="10800330" y="1325766"/>
                  <a:ext cx="1625886" cy="10691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89" name="Freeform 131">
                  <a:extLst>
                    <a:ext uri="{FF2B5EF4-FFF2-40B4-BE49-F238E27FC236}">
                      <a16:creationId xmlns:a16="http://schemas.microsoft.com/office/drawing/2014/main" id="{7B3AE242-A6BE-4BDA-9807-CA587C30885D}"/>
                    </a:ext>
                  </a:extLst>
                </p:cNvPr>
                <p:cNvSpPr>
                  <a:spLocks noChangeAspect="1"/>
                </p:cNvSpPr>
                <p:nvPr/>
              </p:nvSpPr>
              <p:spPr bwMode="black">
                <a:xfrm>
                  <a:off x="11631459" y="1488508"/>
                  <a:ext cx="381908" cy="458066"/>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rgbClr val="DA3104"/>
                </a:solidFill>
                <a:ln>
                  <a:noFill/>
                </a:ln>
              </p:spPr>
              <p:txBody>
                <a:bodyPr vert="horz" wrap="square" lIns="91440" tIns="45720" rIns="91440" bIns="45720" numCol="1" anchor="t" anchorCtr="0" compatLnSpc="1">
                  <a:prstTxWarp prst="textNoShape">
                    <a:avLst/>
                  </a:prstTxWarp>
                </a:bodyPr>
                <a:lstStyle/>
                <a:p>
                  <a:pPr algn="ctr"/>
                  <a:endParaRPr lang="en-US" dirty="0"/>
                </a:p>
              </p:txBody>
            </p:sp>
          </p:grpSp>
          <p:grpSp>
            <p:nvGrpSpPr>
              <p:cNvPr id="85" name="Group 84">
                <a:extLst>
                  <a:ext uri="{FF2B5EF4-FFF2-40B4-BE49-F238E27FC236}">
                    <a16:creationId xmlns:a16="http://schemas.microsoft.com/office/drawing/2014/main" id="{5B1DF40A-DA27-4288-B411-3142D96DCC01}"/>
                  </a:ext>
                </a:extLst>
              </p:cNvPr>
              <p:cNvGrpSpPr/>
              <p:nvPr/>
            </p:nvGrpSpPr>
            <p:grpSpPr>
              <a:xfrm>
                <a:off x="9500160" y="2020028"/>
                <a:ext cx="1529703" cy="1005861"/>
                <a:chOff x="10727105" y="1557876"/>
                <a:chExt cx="1529703" cy="1005861"/>
              </a:xfrm>
            </p:grpSpPr>
            <p:sp>
              <p:nvSpPr>
                <p:cNvPr id="86" name="Freeform 38">
                  <a:extLst>
                    <a:ext uri="{FF2B5EF4-FFF2-40B4-BE49-F238E27FC236}">
                      <a16:creationId xmlns:a16="http://schemas.microsoft.com/office/drawing/2014/main" id="{AF2C7E59-668B-40A7-98E8-6BE569ACA4F4}"/>
                    </a:ext>
                  </a:extLst>
                </p:cNvPr>
                <p:cNvSpPr>
                  <a:spLocks/>
                </p:cNvSpPr>
                <p:nvPr/>
              </p:nvSpPr>
              <p:spPr bwMode="auto">
                <a:xfrm>
                  <a:off x="10727105" y="1557876"/>
                  <a:ext cx="1529703" cy="100586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chemeClr val="tx1">
                      <a:lumMod val="25000"/>
                      <a:lumOff val="75000"/>
                    </a:schemeClr>
                  </a:solid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7" name="Picture 2" descr="https://azure.microsoft.com/svghandler/preview/?width=600&amp;amp;height=315">
                  <a:extLst>
                    <a:ext uri="{FF2B5EF4-FFF2-40B4-BE49-F238E27FC236}">
                      <a16:creationId xmlns:a16="http://schemas.microsoft.com/office/drawing/2014/main" id="{5FFF53E0-C55A-44B7-BE4A-49CF02978F50}"/>
                    </a:ext>
                  </a:extLst>
                </p:cNvPr>
                <p:cNvPicPr>
                  <a:picLocks noChangeAspect="1" noChangeArrowheads="1"/>
                </p:cNvPicPr>
                <p:nvPr/>
              </p:nvPicPr>
              <p:blipFill>
                <a:blip r:embed="rId9" cstate="hqprint">
                  <a:extLst>
                    <a:ext uri="{28A0092B-C50C-407E-A947-70E740481C1C}">
                      <a14:useLocalDpi xmlns:a14="http://schemas.microsoft.com/office/drawing/2010/main"/>
                    </a:ext>
                  </a:extLst>
                </a:blip>
                <a:srcRect/>
                <a:stretch>
                  <a:fillRect/>
                </a:stretch>
              </p:blipFill>
              <p:spPr bwMode="auto">
                <a:xfrm>
                  <a:off x="11165727" y="1839045"/>
                  <a:ext cx="652458" cy="513267"/>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90" name="Rectangle 89">
              <a:extLst>
                <a:ext uri="{FF2B5EF4-FFF2-40B4-BE49-F238E27FC236}">
                  <a16:creationId xmlns:a16="http://schemas.microsoft.com/office/drawing/2014/main" id="{15E5528B-7CE7-48F6-B298-8EDC44BDB911}"/>
                </a:ext>
              </a:extLst>
            </p:cNvPr>
            <p:cNvSpPr/>
            <p:nvPr/>
          </p:nvSpPr>
          <p:spPr>
            <a:xfrm>
              <a:off x="8538628" y="4541279"/>
              <a:ext cx="2020022" cy="369332"/>
            </a:xfrm>
            <a:prstGeom prst="rect">
              <a:avLst/>
            </a:prstGeom>
          </p:spPr>
          <p:txBody>
            <a:bodyPr wrap="square">
              <a:spAutoFit/>
            </a:bodyPr>
            <a:lstStyle/>
            <a:p>
              <a:r>
                <a:rPr lang="en-US" sz="1800" spc="-50" dirty="0">
                  <a:ln w="3175">
                    <a:noFill/>
                  </a:ln>
                  <a:gradFill>
                    <a:gsLst>
                      <a:gs pos="1250">
                        <a:srgbClr val="1A1A1A"/>
                      </a:gs>
                      <a:gs pos="100000">
                        <a:srgbClr val="1A1A1A"/>
                      </a:gs>
                    </a:gsLst>
                    <a:lin ang="5400000" scaled="0"/>
                  </a:gradFill>
                  <a:cs typeface="Segoe UI" pitchFamily="34" charset="0"/>
                </a:rPr>
                <a:t>On-premises apps</a:t>
              </a:r>
              <a:endParaRPr lang="en-US" sz="1050" dirty="0"/>
            </a:p>
          </p:txBody>
        </p:sp>
        <p:pic>
          <p:nvPicPr>
            <p:cNvPr id="93" name="Graphic 92">
              <a:extLst>
                <a:ext uri="{FF2B5EF4-FFF2-40B4-BE49-F238E27FC236}">
                  <a16:creationId xmlns:a16="http://schemas.microsoft.com/office/drawing/2014/main" id="{B2F68AAE-CA0A-436F-81B1-7848DBC30F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33633" y="2680953"/>
              <a:ext cx="984893" cy="984893"/>
            </a:xfrm>
            <a:prstGeom prst="rect">
              <a:avLst/>
            </a:prstGeom>
          </p:spPr>
        </p:pic>
      </p:grpSp>
    </p:spTree>
    <p:custDataLst>
      <p:tags r:id="rId1"/>
    </p:custDataLst>
    <p:extLst>
      <p:ext uri="{BB962C8B-B14F-4D97-AF65-F5344CB8AC3E}">
        <p14:creationId xmlns:p14="http://schemas.microsoft.com/office/powerpoint/2010/main" val="400126262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D10C-87E4-45BE-9BBA-03305A89389D}"/>
              </a:ext>
            </a:extLst>
          </p:cNvPr>
          <p:cNvSpPr>
            <a:spLocks noGrp="1"/>
          </p:cNvSpPr>
          <p:nvPr>
            <p:ph type="title"/>
          </p:nvPr>
        </p:nvSpPr>
        <p:spPr>
          <a:xfrm>
            <a:off x="588263" y="457200"/>
            <a:ext cx="11018520" cy="553998"/>
          </a:xfrm>
        </p:spPr>
        <p:txBody>
          <a:bodyPr/>
          <a:lstStyle/>
          <a:p>
            <a:r>
              <a:rPr lang="en-US" dirty="0"/>
              <a:t>CORS support for the Azure Storage services</a:t>
            </a:r>
          </a:p>
        </p:txBody>
      </p:sp>
      <p:sp>
        <p:nvSpPr>
          <p:cNvPr id="3" name="Text Placeholder 2">
            <a:extLst>
              <a:ext uri="{FF2B5EF4-FFF2-40B4-BE49-F238E27FC236}">
                <a16:creationId xmlns:a16="http://schemas.microsoft.com/office/drawing/2014/main" id="{28A7A2E4-568E-43C8-B0BD-4F5B0F7536CE}"/>
              </a:ext>
            </a:extLst>
          </p:cNvPr>
          <p:cNvSpPr>
            <a:spLocks noGrp="1"/>
          </p:cNvSpPr>
          <p:nvPr>
            <p:ph type="body" sz="quarter" idx="10"/>
          </p:nvPr>
        </p:nvSpPr>
        <p:spPr>
          <a:xfrm>
            <a:off x="584200" y="1435497"/>
            <a:ext cx="8331200" cy="3816429"/>
          </a:xfrm>
        </p:spPr>
        <p:txBody>
          <a:bodyPr/>
          <a:lstStyle/>
          <a:p>
            <a:r>
              <a:rPr lang="en-US" dirty="0">
                <a:latin typeface="+mn-lt"/>
              </a:rPr>
              <a:t>CORS is an HTTP feature that enables requests from one domain to another</a:t>
            </a:r>
          </a:p>
          <a:p>
            <a:pPr lvl="1"/>
            <a:r>
              <a:rPr lang="en-US" dirty="0"/>
              <a:t>This is mostly required to issue API calls from a JavaScript application</a:t>
            </a:r>
          </a:p>
          <a:p>
            <a:r>
              <a:rPr lang="en-US" dirty="0">
                <a:latin typeface="+mn-lt"/>
              </a:rPr>
              <a:t>Azure Storage supports enabling CORS at the service level</a:t>
            </a:r>
          </a:p>
          <a:p>
            <a:pPr lvl="1"/>
            <a:r>
              <a:rPr lang="en-US" dirty="0"/>
              <a:t>Can be scoped to specific domains and specific permissions</a:t>
            </a:r>
          </a:p>
          <a:p>
            <a:pPr lvl="1"/>
            <a:r>
              <a:rPr lang="en-US" dirty="0"/>
              <a:t>Can be scoped to storage services</a:t>
            </a:r>
          </a:p>
          <a:p>
            <a:pPr lvl="2"/>
            <a:r>
              <a:rPr lang="en-US" sz="1800" dirty="0"/>
              <a:t>Blob</a:t>
            </a:r>
          </a:p>
          <a:p>
            <a:pPr lvl="2"/>
            <a:r>
              <a:rPr lang="en-US" sz="1800" dirty="0"/>
              <a:t>File</a:t>
            </a:r>
          </a:p>
          <a:p>
            <a:pPr lvl="2"/>
            <a:r>
              <a:rPr lang="en-US" sz="1800" dirty="0"/>
              <a:t>Queue</a:t>
            </a:r>
          </a:p>
          <a:p>
            <a:pPr lvl="2"/>
            <a:r>
              <a:rPr lang="en-US" sz="1800" dirty="0"/>
              <a:t>Table</a:t>
            </a:r>
          </a:p>
        </p:txBody>
      </p:sp>
      <p:grpSp>
        <p:nvGrpSpPr>
          <p:cNvPr id="4" name="Group 3" descr="The diagram depicts how Azure Storage supports enabling cross-origin resource sharing (CORS) at the service level.">
            <a:extLst>
              <a:ext uri="{FF2B5EF4-FFF2-40B4-BE49-F238E27FC236}">
                <a16:creationId xmlns:a16="http://schemas.microsoft.com/office/drawing/2014/main" id="{4564440F-4CC6-4EC1-8FCB-2A7AEE1FC9B2}"/>
              </a:ext>
            </a:extLst>
          </p:cNvPr>
          <p:cNvGrpSpPr/>
          <p:nvPr/>
        </p:nvGrpSpPr>
        <p:grpSpPr>
          <a:xfrm>
            <a:off x="8186588" y="1409021"/>
            <a:ext cx="3103712" cy="4725079"/>
            <a:chOff x="8186588" y="1409021"/>
            <a:chExt cx="3103712" cy="4725079"/>
          </a:xfrm>
        </p:grpSpPr>
        <p:grpSp>
          <p:nvGrpSpPr>
            <p:cNvPr id="27" name="Group 26" descr="A diagram depicting how Azure Storage supports enabling CORS at the service level. &#10;">
              <a:extLst>
                <a:ext uri="{FF2B5EF4-FFF2-40B4-BE49-F238E27FC236}">
                  <a16:creationId xmlns:a16="http://schemas.microsoft.com/office/drawing/2014/main" id="{45B0E134-A53F-40C2-9D8B-C48F784CDBC3}"/>
                </a:ext>
              </a:extLst>
            </p:cNvPr>
            <p:cNvGrpSpPr/>
            <p:nvPr/>
          </p:nvGrpSpPr>
          <p:grpSpPr>
            <a:xfrm>
              <a:off x="8186588" y="1409021"/>
              <a:ext cx="3103712" cy="4725079"/>
              <a:chOff x="8567588" y="1269321"/>
              <a:chExt cx="3103712" cy="4725079"/>
            </a:xfrm>
          </p:grpSpPr>
          <p:cxnSp>
            <p:nvCxnSpPr>
              <p:cNvPr id="8" name="Straight Arrow Connector 7">
                <a:extLst>
                  <a:ext uri="{FF2B5EF4-FFF2-40B4-BE49-F238E27FC236}">
                    <a16:creationId xmlns:a16="http://schemas.microsoft.com/office/drawing/2014/main" id="{4EA7450B-A3C7-4411-A0CF-293D75BF7D4E}"/>
                  </a:ext>
                </a:extLst>
              </p:cNvPr>
              <p:cNvCxnSpPr>
                <a:cxnSpLocks/>
                <a:endCxn id="20" idx="0"/>
              </p:cNvCxnSpPr>
              <p:nvPr/>
            </p:nvCxnSpPr>
            <p:spPr>
              <a:xfrm flipH="1">
                <a:off x="10458450" y="2636837"/>
                <a:ext cx="438150" cy="906463"/>
              </a:xfrm>
              <a:prstGeom prst="straightConnector1">
                <a:avLst/>
              </a:prstGeom>
              <a:ln w="57150">
                <a:solidFill>
                  <a:srgbClr val="D73B0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A31BD2E-C4B3-4FEF-A5E3-F72492234389}"/>
                  </a:ext>
                </a:extLst>
              </p:cNvPr>
              <p:cNvPicPr>
                <a:picLocks noChangeAspect="1"/>
              </p:cNvPicPr>
              <p:nvPr/>
            </p:nvPicPr>
            <p:blipFill>
              <a:blip r:embed="rId4"/>
              <a:stretch>
                <a:fillRect/>
              </a:stretch>
            </p:blipFill>
            <p:spPr>
              <a:xfrm>
                <a:off x="10442956" y="1269321"/>
                <a:ext cx="1228344" cy="1228344"/>
              </a:xfrm>
              <a:prstGeom prst="rect">
                <a:avLst/>
              </a:prstGeom>
            </p:spPr>
          </p:pic>
          <p:grpSp>
            <p:nvGrpSpPr>
              <p:cNvPr id="21" name="Group 20">
                <a:extLst>
                  <a:ext uri="{FF2B5EF4-FFF2-40B4-BE49-F238E27FC236}">
                    <a16:creationId xmlns:a16="http://schemas.microsoft.com/office/drawing/2014/main" id="{488E5D31-D337-4ECF-A121-BE17E8FD1846}"/>
                  </a:ext>
                </a:extLst>
              </p:cNvPr>
              <p:cNvGrpSpPr/>
              <p:nvPr/>
            </p:nvGrpSpPr>
            <p:grpSpPr>
              <a:xfrm>
                <a:off x="8567588" y="3543300"/>
                <a:ext cx="2544912" cy="2451100"/>
                <a:chOff x="3081188" y="4229100"/>
                <a:chExt cx="2544912" cy="2451100"/>
              </a:xfrm>
            </p:grpSpPr>
            <p:pic>
              <p:nvPicPr>
                <p:cNvPr id="18" name="Picture 17">
                  <a:extLst>
                    <a:ext uri="{FF2B5EF4-FFF2-40B4-BE49-F238E27FC236}">
                      <a16:creationId xmlns:a16="http://schemas.microsoft.com/office/drawing/2014/main" id="{1DE07803-DD3A-4DF5-B326-1FEB49B2D332}"/>
                    </a:ext>
                  </a:extLst>
                </p:cNvPr>
                <p:cNvPicPr>
                  <a:picLocks noChangeAspect="1"/>
                </p:cNvPicPr>
                <p:nvPr/>
              </p:nvPicPr>
              <p:blipFill>
                <a:blip r:embed="rId5"/>
                <a:srcRect/>
                <a:stretch/>
              </p:blipFill>
              <p:spPr>
                <a:xfrm>
                  <a:off x="3081188" y="4630588"/>
                  <a:ext cx="2049612" cy="2049612"/>
                </a:xfrm>
                <a:prstGeom prst="rect">
                  <a:avLst/>
                </a:prstGeom>
              </p:spPr>
            </p:pic>
            <p:sp>
              <p:nvSpPr>
                <p:cNvPr id="20" name="Rectangle 19">
                  <a:extLst>
                    <a:ext uri="{FF2B5EF4-FFF2-40B4-BE49-F238E27FC236}">
                      <a16:creationId xmlns:a16="http://schemas.microsoft.com/office/drawing/2014/main" id="{98187614-C29F-4115-AEDD-39E356ADADB2}"/>
                    </a:ext>
                  </a:extLst>
                </p:cNvPr>
                <p:cNvSpPr/>
                <p:nvPr/>
              </p:nvSpPr>
              <p:spPr bwMode="auto">
                <a:xfrm>
                  <a:off x="4318000" y="4229100"/>
                  <a:ext cx="1308100" cy="1168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 name="Picture 4">
              <a:extLst>
                <a:ext uri="{FF2B5EF4-FFF2-40B4-BE49-F238E27FC236}">
                  <a16:creationId xmlns:a16="http://schemas.microsoft.com/office/drawing/2014/main" id="{F4057EC6-DACE-481D-8CFB-54CC60035D3E}"/>
                </a:ext>
              </a:extLst>
            </p:cNvPr>
            <p:cNvPicPr>
              <a:picLocks noChangeAspect="1"/>
            </p:cNvPicPr>
            <p:nvPr/>
          </p:nvPicPr>
          <p:blipFill>
            <a:blip r:embed="rId6"/>
            <a:stretch>
              <a:fillRect/>
            </a:stretch>
          </p:blipFill>
          <p:spPr>
            <a:xfrm>
              <a:off x="9612836" y="3882003"/>
              <a:ext cx="780290" cy="780290"/>
            </a:xfrm>
            <a:prstGeom prst="rect">
              <a:avLst/>
            </a:prstGeom>
          </p:spPr>
        </p:pic>
      </p:grpSp>
    </p:spTree>
    <p:custDataLst>
      <p:tags r:id="rId1"/>
    </p:custDataLst>
    <p:extLst>
      <p:ext uri="{BB962C8B-B14F-4D97-AF65-F5344CB8AC3E}">
        <p14:creationId xmlns:p14="http://schemas.microsoft.com/office/powerpoint/2010/main" val="277563960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C9B-2651-4F53-B102-7999EFFEA754}"/>
              </a:ext>
            </a:extLst>
          </p:cNvPr>
          <p:cNvSpPr>
            <a:spLocks noGrp="1"/>
          </p:cNvSpPr>
          <p:nvPr>
            <p:ph type="title"/>
          </p:nvPr>
        </p:nvSpPr>
        <p:spPr/>
        <p:txBody>
          <a:bodyPr/>
          <a:lstStyle/>
          <a:p>
            <a:r>
              <a:rPr lang="en-US" dirty="0"/>
              <a:t>Authorization</a:t>
            </a:r>
          </a:p>
        </p:txBody>
      </p:sp>
      <p:sp>
        <p:nvSpPr>
          <p:cNvPr id="3" name="Text Placeholder 2">
            <a:extLst>
              <a:ext uri="{FF2B5EF4-FFF2-40B4-BE49-F238E27FC236}">
                <a16:creationId xmlns:a16="http://schemas.microsoft.com/office/drawing/2014/main" id="{92BAB67A-F911-42DB-88C0-98598A22A5C9}"/>
              </a:ext>
            </a:extLst>
          </p:cNvPr>
          <p:cNvSpPr>
            <a:spLocks noGrp="1"/>
          </p:cNvSpPr>
          <p:nvPr>
            <p:ph type="body" sz="quarter" idx="10"/>
          </p:nvPr>
        </p:nvSpPr>
        <p:spPr>
          <a:xfrm>
            <a:off x="584200" y="1435497"/>
            <a:ext cx="6553200" cy="4284250"/>
          </a:xfrm>
        </p:spPr>
        <p:txBody>
          <a:bodyPr/>
          <a:lstStyle/>
          <a:p>
            <a:r>
              <a:rPr lang="en-US" dirty="0">
                <a:latin typeface="+mn-lt"/>
              </a:rPr>
              <a:t>Every request must be authorized:</a:t>
            </a:r>
          </a:p>
          <a:p>
            <a:pPr lvl="1"/>
            <a:r>
              <a:rPr lang="en-US" dirty="0"/>
              <a:t>Exception - blob or container resources that have been made publicly available (opt-in)</a:t>
            </a:r>
          </a:p>
          <a:p>
            <a:r>
              <a:rPr lang="en-US" dirty="0">
                <a:latin typeface="+mn-lt"/>
              </a:rPr>
              <a:t>Azure Active Directory (AAD)</a:t>
            </a:r>
          </a:p>
          <a:p>
            <a:pPr lvl="1"/>
            <a:r>
              <a:rPr lang="en-US" dirty="0">
                <a:latin typeface="+mn-lt"/>
              </a:rPr>
              <a:t>Role-based access control (Azure RBAC) for control over a client's access</a:t>
            </a:r>
          </a:p>
          <a:p>
            <a:r>
              <a:rPr lang="en-US" dirty="0">
                <a:latin typeface="+mn-lt"/>
              </a:rPr>
              <a:t>REST API requests can use a Shared Key authorization scheme:</a:t>
            </a:r>
          </a:p>
          <a:p>
            <a:pPr lvl="1"/>
            <a:r>
              <a:rPr lang="en-US" dirty="0"/>
              <a:t>Requires two headers:</a:t>
            </a:r>
          </a:p>
          <a:p>
            <a:pPr lvl="2"/>
            <a:r>
              <a:rPr lang="en-US" sz="1800" dirty="0"/>
              <a:t>Date (or x-ms-date)</a:t>
            </a:r>
          </a:p>
          <a:p>
            <a:pPr lvl="2"/>
            <a:r>
              <a:rPr lang="en-US" sz="1800" dirty="0"/>
              <a:t>Authorization</a:t>
            </a:r>
          </a:p>
        </p:txBody>
      </p:sp>
      <p:pic>
        <p:nvPicPr>
          <p:cNvPr id="6" name="Picture 5">
            <a:extLst>
              <a:ext uri="{FF2B5EF4-FFF2-40B4-BE49-F238E27FC236}">
                <a16:creationId xmlns:a16="http://schemas.microsoft.com/office/drawing/2014/main" id="{AA4B699F-ACAF-47E7-9EE2-D43C344C38D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523" y="1451185"/>
            <a:ext cx="1564277" cy="2917979"/>
          </a:xfrm>
          <a:prstGeom prst="rect">
            <a:avLst/>
          </a:prstGeom>
        </p:spPr>
      </p:pic>
    </p:spTree>
    <p:custDataLst>
      <p:tags r:id="rId1"/>
    </p:custDataLst>
    <p:extLst>
      <p:ext uri="{BB962C8B-B14F-4D97-AF65-F5344CB8AC3E}">
        <p14:creationId xmlns:p14="http://schemas.microsoft.com/office/powerpoint/2010/main" val="263842239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C9C6-CC28-48DF-8BCC-FC52AD6E7497}"/>
              </a:ext>
            </a:extLst>
          </p:cNvPr>
          <p:cNvSpPr>
            <a:spLocks noGrp="1"/>
          </p:cNvSpPr>
          <p:nvPr>
            <p:ph type="title"/>
          </p:nvPr>
        </p:nvSpPr>
        <p:spPr/>
        <p:txBody>
          <a:bodyPr/>
          <a:lstStyle/>
          <a:p>
            <a:r>
              <a:rPr lang="en-US" dirty="0"/>
              <a:t>Shared Access Signatures</a:t>
            </a:r>
          </a:p>
        </p:txBody>
      </p:sp>
      <p:sp>
        <p:nvSpPr>
          <p:cNvPr id="3" name="Text Placeholder 2">
            <a:extLst>
              <a:ext uri="{FF2B5EF4-FFF2-40B4-BE49-F238E27FC236}">
                <a16:creationId xmlns:a16="http://schemas.microsoft.com/office/drawing/2014/main" id="{49EFCC00-FC99-41F9-B7A8-7AEF36F45C31}"/>
              </a:ext>
            </a:extLst>
          </p:cNvPr>
          <p:cNvSpPr>
            <a:spLocks noGrp="1"/>
          </p:cNvSpPr>
          <p:nvPr>
            <p:ph type="body" sz="quarter" idx="10"/>
          </p:nvPr>
        </p:nvSpPr>
        <p:spPr>
          <a:xfrm>
            <a:off x="584200" y="1435497"/>
            <a:ext cx="11018520" cy="4185761"/>
          </a:xfrm>
        </p:spPr>
        <p:txBody>
          <a:bodyPr/>
          <a:lstStyle/>
          <a:p>
            <a:r>
              <a:rPr lang="en-US" dirty="0"/>
              <a:t>A Shared Access Signature (SAS Token) is a URI that grants access to a protected container, blob, queue, or table for a specific time interval</a:t>
            </a:r>
          </a:p>
          <a:p>
            <a:pPr lvl="1"/>
            <a:r>
              <a:rPr lang="en-US" sz="2400" dirty="0"/>
              <a:t>Allows client application to access a resource without using the storage account key</a:t>
            </a:r>
          </a:p>
          <a:p>
            <a:pPr lvl="1"/>
            <a:r>
              <a:rPr lang="en-US" sz="2400" dirty="0"/>
              <a:t>Should only be used with secure (HTTPS) requests</a:t>
            </a:r>
          </a:p>
          <a:p>
            <a:pPr lvl="1"/>
            <a:r>
              <a:rPr lang="en-US" sz="2400" dirty="0"/>
              <a:t>Can be generated with the following components:</a:t>
            </a:r>
          </a:p>
          <a:p>
            <a:pPr lvl="2"/>
            <a:r>
              <a:rPr lang="en-US" sz="2000" dirty="0"/>
              <a:t>Start Time</a:t>
            </a:r>
          </a:p>
          <a:p>
            <a:pPr lvl="2"/>
            <a:r>
              <a:rPr lang="en-US" sz="2000" dirty="0"/>
              <a:t>Expiry Time</a:t>
            </a:r>
          </a:p>
          <a:p>
            <a:pPr lvl="2"/>
            <a:r>
              <a:rPr lang="en-US" sz="2000" dirty="0"/>
              <a:t>Permission Levels (Read, Write, Delete, List, None)</a:t>
            </a:r>
          </a:p>
          <a:p>
            <a:endParaRPr lang="en-US" dirty="0"/>
          </a:p>
        </p:txBody>
      </p:sp>
    </p:spTree>
    <p:custDataLst>
      <p:tags r:id="rId1"/>
    </p:custDataLst>
    <p:extLst>
      <p:ext uri="{BB962C8B-B14F-4D97-AF65-F5344CB8AC3E}">
        <p14:creationId xmlns:p14="http://schemas.microsoft.com/office/powerpoint/2010/main" val="242650181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B4B9-9C2A-4B58-846A-68E964F78F31}"/>
              </a:ext>
            </a:extLst>
          </p:cNvPr>
          <p:cNvSpPr>
            <a:spLocks noGrp="1"/>
          </p:cNvSpPr>
          <p:nvPr>
            <p:ph type="title"/>
          </p:nvPr>
        </p:nvSpPr>
        <p:spPr/>
        <p:txBody>
          <a:bodyPr/>
          <a:lstStyle/>
          <a:p>
            <a:r>
              <a:rPr lang="en-US" dirty="0"/>
              <a:t>Establishing a stored access policy</a:t>
            </a:r>
          </a:p>
        </p:txBody>
      </p:sp>
      <p:sp>
        <p:nvSpPr>
          <p:cNvPr id="3" name="Text Placeholder 2">
            <a:extLst>
              <a:ext uri="{FF2B5EF4-FFF2-40B4-BE49-F238E27FC236}">
                <a16:creationId xmlns:a16="http://schemas.microsoft.com/office/drawing/2014/main" id="{B0E06F2F-D241-4691-AFDF-88AD7055DB39}"/>
              </a:ext>
            </a:extLst>
          </p:cNvPr>
          <p:cNvSpPr>
            <a:spLocks noGrp="1"/>
          </p:cNvSpPr>
          <p:nvPr>
            <p:ph type="body" sz="quarter" idx="10"/>
          </p:nvPr>
        </p:nvSpPr>
        <p:spPr>
          <a:xfrm>
            <a:off x="584200" y="1435497"/>
            <a:ext cx="11018520" cy="4111895"/>
          </a:xfrm>
        </p:spPr>
        <p:txBody>
          <a:bodyPr/>
          <a:lstStyle/>
          <a:p>
            <a:r>
              <a:rPr lang="en-US" dirty="0">
                <a:latin typeface="+mn-lt"/>
              </a:rPr>
              <a:t>Policy that can generate short-lifetime signatures to access resources</a:t>
            </a:r>
          </a:p>
          <a:p>
            <a:pPr lvl="1"/>
            <a:r>
              <a:rPr lang="en-US" dirty="0"/>
              <a:t>Signatures are concatenated to the end of the resource URI</a:t>
            </a:r>
          </a:p>
          <a:p>
            <a:pPr lvl="1"/>
            <a:r>
              <a:rPr lang="en-US" dirty="0"/>
              <a:t>Signatures are verified on the server for validity</a:t>
            </a:r>
          </a:p>
          <a:p>
            <a:r>
              <a:rPr lang="en-US" dirty="0">
                <a:latin typeface="+mn-lt"/>
              </a:rPr>
              <a:t>Signatures generated from a single policy share characteristics:</a:t>
            </a:r>
          </a:p>
          <a:p>
            <a:pPr lvl="1"/>
            <a:r>
              <a:rPr lang="en-US" dirty="0"/>
              <a:t>Permission (read, write, read-write, delete)</a:t>
            </a:r>
          </a:p>
          <a:p>
            <a:pPr lvl="1"/>
            <a:r>
              <a:rPr lang="en-US" dirty="0"/>
              <a:t>Start time</a:t>
            </a:r>
          </a:p>
          <a:p>
            <a:pPr lvl="1"/>
            <a:r>
              <a:rPr lang="en-US" dirty="0"/>
              <a:t>Expiry time</a:t>
            </a:r>
          </a:p>
          <a:p>
            <a:pPr lvl="1"/>
            <a:r>
              <a:rPr lang="en-US" dirty="0"/>
              <a:t>Resource scope (blob, table, etc.)</a:t>
            </a:r>
          </a:p>
          <a:p>
            <a:r>
              <a:rPr lang="en-US" dirty="0">
                <a:latin typeface="+mn-lt"/>
              </a:rPr>
              <a:t>All signatures generated by a single policy can be revoked as a group</a:t>
            </a:r>
          </a:p>
        </p:txBody>
      </p:sp>
    </p:spTree>
    <p:custDataLst>
      <p:tags r:id="rId1"/>
    </p:custDataLst>
    <p:extLst>
      <p:ext uri="{BB962C8B-B14F-4D97-AF65-F5344CB8AC3E}">
        <p14:creationId xmlns:p14="http://schemas.microsoft.com/office/powerpoint/2010/main" val="24378458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p:txBody>
          <a:bodyPr/>
          <a:lstStyle/>
          <a:p>
            <a:r>
              <a:rPr lang="en-US" dirty="0"/>
              <a:t>Shared Access Signatures (SASs)</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nvGraphicFramePr>
        <p:xfrm>
          <a:off x="586390" y="2916944"/>
          <a:ext cx="11022999" cy="3293420"/>
        </p:xfrm>
        <a:graphic>
          <a:graphicData uri="http://schemas.openxmlformats.org/drawingml/2006/table">
            <a:tbl>
              <a:tblPr firstRow="1" firstCol="1">
                <a:tableStyleId>{793D81CF-94F2-401A-BA57-92F5A7B2D0C5}</a:tableStyleId>
              </a:tblPr>
              <a:tblGrid>
                <a:gridCol w="1720600">
                  <a:extLst>
                    <a:ext uri="{9D8B030D-6E8A-4147-A177-3AD203B41FA5}">
                      <a16:colId xmlns:a16="http://schemas.microsoft.com/office/drawing/2014/main" val="2898429877"/>
                    </a:ext>
                  </a:extLst>
                </a:gridCol>
                <a:gridCol w="4041056">
                  <a:extLst>
                    <a:ext uri="{9D8B030D-6E8A-4147-A177-3AD203B41FA5}">
                      <a16:colId xmlns:a16="http://schemas.microsoft.com/office/drawing/2014/main" val="2733480478"/>
                    </a:ext>
                  </a:extLst>
                </a:gridCol>
                <a:gridCol w="5261343">
                  <a:extLst>
                    <a:ext uri="{9D8B030D-6E8A-4147-A177-3AD203B41FA5}">
                      <a16:colId xmlns:a16="http://schemas.microsoft.com/office/drawing/2014/main" val="664766532"/>
                    </a:ext>
                  </a:extLst>
                </a:gridCol>
              </a:tblGrid>
              <a:tr h="389073">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639782">
                <a:tc>
                  <a:txBody>
                    <a:bodyPr/>
                    <a:lstStyle/>
                    <a:p>
                      <a:pPr marL="0" marR="0">
                        <a:lnSpc>
                          <a:spcPct val="107000"/>
                        </a:lnSpc>
                        <a:spcBef>
                          <a:spcPts val="0"/>
                        </a:spcBef>
                        <a:spcAft>
                          <a:spcPts val="0"/>
                        </a:spcAft>
                      </a:pPr>
                      <a:r>
                        <a:rPr lang="en-US" sz="1600" dirty="0">
                          <a:effectLst/>
                        </a:rPr>
                        <a:t>Blob URI</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https://myaccount.blob.core.windows.net/sascontainer/sasblob.txt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address of the blob. Note that using HTTPS is highly recommended.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58235691"/>
                  </a:ext>
                </a:extLst>
              </a:tr>
              <a:tr h="802474">
                <a:tc>
                  <a:txBody>
                    <a:bodyPr/>
                    <a:lstStyle/>
                    <a:p>
                      <a:pPr marL="0" marR="0">
                        <a:lnSpc>
                          <a:spcPct val="107000"/>
                        </a:lnSpc>
                        <a:spcBef>
                          <a:spcPts val="0"/>
                        </a:spcBef>
                        <a:spcAft>
                          <a:spcPts val="0"/>
                        </a:spcAft>
                      </a:pPr>
                      <a:r>
                        <a:rPr lang="en-US" sz="1600" dirty="0">
                          <a:effectLst/>
                        </a:rPr>
                        <a:t>Storage services version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sv=2012-02-12</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For Azure Storage services version 2012-02-12 and later, this parameter indicates the version to use.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3736727"/>
                  </a:ext>
                </a:extLst>
              </a:tr>
              <a:tr h="893881">
                <a:tc>
                  <a:txBody>
                    <a:bodyPr/>
                    <a:lstStyle/>
                    <a:p>
                      <a:pPr marL="0" marR="0">
                        <a:lnSpc>
                          <a:spcPct val="107000"/>
                        </a:lnSpc>
                        <a:spcBef>
                          <a:spcPts val="0"/>
                        </a:spcBef>
                        <a:spcAft>
                          <a:spcPts val="0"/>
                        </a:spcAft>
                      </a:pPr>
                      <a:r>
                        <a:rPr lang="en-US" sz="1600" dirty="0">
                          <a:effectLst/>
                        </a:rPr>
                        <a:t>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st=2013-04-29T22%3A18%3A26Z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International Organization for Standardization (ISO) 8061 format. If you want the SAS to be valid immediately, omit the start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085169"/>
                  </a:ext>
                </a:extLst>
              </a:tr>
              <a:tr h="533040">
                <a:tc>
                  <a:txBody>
                    <a:bodyPr/>
                    <a:lstStyle/>
                    <a:p>
                      <a:pPr marL="0" marR="0">
                        <a:lnSpc>
                          <a:spcPct val="107000"/>
                        </a:lnSpc>
                        <a:spcBef>
                          <a:spcPts val="0"/>
                        </a:spcBef>
                        <a:spcAft>
                          <a:spcPts val="0"/>
                        </a:spcAft>
                      </a:pPr>
                      <a:r>
                        <a:rPr lang="en-US" sz="1600" dirty="0">
                          <a:effectLst/>
                        </a:rPr>
                        <a:t>Expiration time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se=2013-04-30T02%3A23%3A26Z</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Specified in an ISO 8061 format.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493089"/>
                  </a:ext>
                </a:extLst>
              </a:tr>
            </a:tbl>
          </a:graphicData>
        </a:graphic>
      </p:graphicFrame>
    </p:spTree>
    <p:custDataLst>
      <p:tags r:id="rId1"/>
    </p:custDataLst>
    <p:extLst>
      <p:ext uri="{BB962C8B-B14F-4D97-AF65-F5344CB8AC3E}">
        <p14:creationId xmlns:p14="http://schemas.microsoft.com/office/powerpoint/2010/main" val="273984770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DA98-7422-49A5-BAA9-4A18F8DC3A5E}"/>
              </a:ext>
            </a:extLst>
          </p:cNvPr>
          <p:cNvSpPr>
            <a:spLocks noGrp="1"/>
          </p:cNvSpPr>
          <p:nvPr>
            <p:ph type="title"/>
          </p:nvPr>
        </p:nvSpPr>
        <p:spPr>
          <a:xfrm>
            <a:off x="588263" y="457200"/>
            <a:ext cx="11018520" cy="553998"/>
          </a:xfrm>
        </p:spPr>
        <p:txBody>
          <a:bodyPr/>
          <a:lstStyle/>
          <a:p>
            <a:r>
              <a:rPr lang="en-US" dirty="0"/>
              <a:t>Shared Access Signatures (SASs) (continued)</a:t>
            </a:r>
          </a:p>
        </p:txBody>
      </p:sp>
      <p:sp>
        <p:nvSpPr>
          <p:cNvPr id="5" name="Text Placeholder 4">
            <a:extLst>
              <a:ext uri="{FF2B5EF4-FFF2-40B4-BE49-F238E27FC236}">
                <a16:creationId xmlns:a16="http://schemas.microsoft.com/office/drawing/2014/main" id="{D6FB6F42-81A7-4D71-B6CB-0992E08A782E}"/>
              </a:ext>
            </a:extLst>
          </p:cNvPr>
          <p:cNvSpPr>
            <a:spLocks noGrp="1"/>
          </p:cNvSpPr>
          <p:nvPr>
            <p:ph type="body" sz="quarter" idx="10"/>
          </p:nvPr>
        </p:nvSpPr>
        <p:spPr>
          <a:xfrm>
            <a:off x="586390" y="1443895"/>
            <a:ext cx="11018520" cy="923330"/>
          </a:xfrm>
        </p:spPr>
        <p:txBody>
          <a:bodyPr/>
          <a:lstStyle/>
          <a:p>
            <a:r>
              <a:rPr lang="en-US" sz="2000" dirty="0"/>
              <a:t>https://myaccount.blob.core.windows.net/sascontainer/sasblob.txt?sv=2012-02-12&amp;st=2013-04-29T22%3A18%3A26Z&amp;se=2013-04-30T02%3A23%3A26Z&amp;sr=b&amp;sp=rw&amp;sig=Z%2FRHIX5Xcg0Mq2rqI3OlWTjEg2tYkboXr1P9ZUXDtkk%3</a:t>
            </a:r>
          </a:p>
        </p:txBody>
      </p:sp>
      <p:graphicFrame>
        <p:nvGraphicFramePr>
          <p:cNvPr id="6" name="Table 5" descr="This table breaks down the remaining components of an SAS token query string and includes the content parameter and the description for each component.&#10;">
            <a:extLst>
              <a:ext uri="{FF2B5EF4-FFF2-40B4-BE49-F238E27FC236}">
                <a16:creationId xmlns:a16="http://schemas.microsoft.com/office/drawing/2014/main" id="{6BF9C6DF-A999-4F93-8EF8-A1F3D09F9B1B}"/>
              </a:ext>
            </a:extLst>
          </p:cNvPr>
          <p:cNvGraphicFramePr>
            <a:graphicFrameLocks noGrp="1"/>
          </p:cNvGraphicFramePr>
          <p:nvPr>
            <p:extLst>
              <p:ext uri="{D42A27DB-BD31-4B8C-83A1-F6EECF244321}">
                <p14:modId xmlns:p14="http://schemas.microsoft.com/office/powerpoint/2010/main" val="3094414510"/>
              </p:ext>
            </p:extLst>
          </p:nvPr>
        </p:nvGraphicFramePr>
        <p:xfrm>
          <a:off x="586390" y="3187623"/>
          <a:ext cx="11018520" cy="2802064"/>
        </p:xfrm>
        <a:graphic>
          <a:graphicData uri="http://schemas.openxmlformats.org/drawingml/2006/table">
            <a:tbl>
              <a:tblPr firstRow="1" firstCol="1">
                <a:tableStyleId>{793D81CF-94F2-401A-BA57-92F5A7B2D0C5}</a:tableStyleId>
              </a:tblPr>
              <a:tblGrid>
                <a:gridCol w="1308398">
                  <a:extLst>
                    <a:ext uri="{9D8B030D-6E8A-4147-A177-3AD203B41FA5}">
                      <a16:colId xmlns:a16="http://schemas.microsoft.com/office/drawing/2014/main" val="2898429877"/>
                    </a:ext>
                  </a:extLst>
                </a:gridCol>
                <a:gridCol w="3248712">
                  <a:extLst>
                    <a:ext uri="{9D8B030D-6E8A-4147-A177-3AD203B41FA5}">
                      <a16:colId xmlns:a16="http://schemas.microsoft.com/office/drawing/2014/main" val="2733480478"/>
                    </a:ext>
                  </a:extLst>
                </a:gridCol>
                <a:gridCol w="6461410">
                  <a:extLst>
                    <a:ext uri="{9D8B030D-6E8A-4147-A177-3AD203B41FA5}">
                      <a16:colId xmlns:a16="http://schemas.microsoft.com/office/drawing/2014/main" val="664766532"/>
                    </a:ext>
                  </a:extLst>
                </a:gridCol>
              </a:tblGrid>
              <a:tr h="0">
                <a:tc>
                  <a:txBody>
                    <a:bodyPr/>
                    <a:lstStyle/>
                    <a:p>
                      <a:pPr marL="0" marR="0">
                        <a:lnSpc>
                          <a:spcPct val="107000"/>
                        </a:lnSpc>
                        <a:spcBef>
                          <a:spcPts val="0"/>
                        </a:spcBef>
                        <a:spcAft>
                          <a:spcPts val="0"/>
                        </a:spcAft>
                      </a:pPr>
                      <a:r>
                        <a:rPr lang="en-US" sz="1600" dirty="0">
                          <a:effectLst/>
                        </a:rPr>
                        <a:t>Component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Content</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tc>
                  <a:txBody>
                    <a:bodyPr/>
                    <a:lstStyle/>
                    <a:p>
                      <a:pPr marL="0" marR="0">
                        <a:lnSpc>
                          <a:spcPct val="107000"/>
                        </a:lnSpc>
                        <a:spcBef>
                          <a:spcPts val="0"/>
                        </a:spcBef>
                        <a:spcAft>
                          <a:spcPts val="0"/>
                        </a:spcAft>
                      </a:pPr>
                      <a:r>
                        <a:rPr lang="en-US" sz="1600" dirty="0">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solidFill>
                      <a:srgbClr val="881798"/>
                    </a:solidFill>
                  </a:tcPr>
                </a:tc>
                <a:extLst>
                  <a:ext uri="{0D108BD9-81ED-4DB2-BD59-A6C34878D82A}">
                    <a16:rowId xmlns:a16="http://schemas.microsoft.com/office/drawing/2014/main" val="3568817393"/>
                  </a:ext>
                </a:extLst>
              </a:tr>
              <a:tr h="519435">
                <a:tc>
                  <a:txBody>
                    <a:bodyPr/>
                    <a:lstStyle/>
                    <a:p>
                      <a:pPr marL="0" marR="0">
                        <a:lnSpc>
                          <a:spcPct val="107000"/>
                        </a:lnSpc>
                        <a:spcBef>
                          <a:spcPts val="0"/>
                        </a:spcBef>
                        <a:spcAft>
                          <a:spcPts val="0"/>
                        </a:spcAft>
                      </a:pPr>
                      <a:r>
                        <a:rPr lang="en-US" sz="1600" dirty="0">
                          <a:effectLst/>
                        </a:rPr>
                        <a:t>Resource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sr=b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resource is a blob.</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8860225"/>
                  </a:ext>
                </a:extLst>
              </a:tr>
              <a:tr h="716437">
                <a:tc>
                  <a:txBody>
                    <a:bodyPr/>
                    <a:lstStyle/>
                    <a:p>
                      <a:pPr marL="0" marR="0">
                        <a:lnSpc>
                          <a:spcPct val="107000"/>
                        </a:lnSpc>
                        <a:spcBef>
                          <a:spcPts val="0"/>
                        </a:spcBef>
                        <a:spcAft>
                          <a:spcPts val="0"/>
                        </a:spcAft>
                      </a:pPr>
                      <a:r>
                        <a:rPr lang="en-US" sz="1600" dirty="0">
                          <a:effectLst/>
                        </a:rPr>
                        <a:t>Permissions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sp=rw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permissions granted by the SAS include Read (r) and Write (w).</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7382715"/>
                  </a:ext>
                </a:extLst>
              </a:tr>
              <a:tr h="1129919">
                <a:tc>
                  <a:txBody>
                    <a:bodyPr/>
                    <a:lstStyle/>
                    <a:p>
                      <a:pPr marL="0" marR="0">
                        <a:lnSpc>
                          <a:spcPct val="107000"/>
                        </a:lnSpc>
                        <a:spcBef>
                          <a:spcPts val="0"/>
                        </a:spcBef>
                        <a:spcAft>
                          <a:spcPts val="0"/>
                        </a:spcAft>
                      </a:pPr>
                      <a:r>
                        <a:rPr lang="en-US" sz="1600" dirty="0">
                          <a:effectLst/>
                        </a:rPr>
                        <a:t>Signature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w="12700" cap="flat" cmpd="sng" algn="ctr">
                      <a:solidFill>
                        <a:srgbClr val="881798"/>
                      </a:solidFill>
                      <a:prstDash val="solid"/>
                      <a:round/>
                      <a:headEnd type="none" w="med" len="med"/>
                      <a:tailEnd type="none" w="med" len="med"/>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sig=Z%2FRHIX5Xcg0Mq2rqI3OlWTjEg2tYkboXr1P9ZUXDtkk%3D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a:noFill/>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signature authenticates access to the blob. It is a </a:t>
                      </a:r>
                      <a:r>
                        <a:rPr lang="en-US" sz="1600" kern="1200" dirty="0">
                          <a:solidFill>
                            <a:schemeClr val="dk1"/>
                          </a:solidFill>
                          <a:effectLst/>
                          <a:latin typeface="+mn-lt"/>
                          <a:ea typeface="+mn-ea"/>
                          <a:cs typeface="+mn-cs"/>
                        </a:rPr>
                        <a:t>Hash-based Message Authentication Code (HMAC) </a:t>
                      </a:r>
                      <a:r>
                        <a:rPr lang="en-US" sz="1600" dirty="0">
                          <a:effectLst/>
                        </a:rPr>
                        <a:t>function computed over a string to sign and a key by using the SHA256 algorithm and then encoded by using Base64 encoding.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lnL>
                      <a:noFill/>
                    </a:lnL>
                    <a:lnR w="12700" cap="flat" cmpd="sng" algn="ctr">
                      <a:solidFill>
                        <a:srgbClr val="881798"/>
                      </a:solidFill>
                      <a:prstDash val="solid"/>
                      <a:round/>
                      <a:headEnd type="none" w="med" len="med"/>
                      <a:tailEnd type="none" w="med" len="med"/>
                    </a:lnR>
                    <a:lnT w="12700" cap="flat" cmpd="sng" algn="ctr">
                      <a:solidFill>
                        <a:srgbClr val="881798"/>
                      </a:solidFill>
                      <a:prstDash val="solid"/>
                      <a:round/>
                      <a:headEnd type="none" w="med" len="med"/>
                      <a:tailEnd type="none" w="med" len="med"/>
                    </a:lnT>
                    <a:lnB w="12700" cap="flat" cmpd="sng" algn="ctr">
                      <a:solidFill>
                        <a:srgbClr val="88179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542510"/>
                  </a:ext>
                </a:extLst>
              </a:tr>
            </a:tbl>
          </a:graphicData>
        </a:graphic>
      </p:graphicFrame>
    </p:spTree>
    <p:custDataLst>
      <p:tags r:id="rId1"/>
    </p:custDataLst>
    <p:extLst>
      <p:ext uri="{BB962C8B-B14F-4D97-AF65-F5344CB8AC3E}">
        <p14:creationId xmlns:p14="http://schemas.microsoft.com/office/powerpoint/2010/main" val="1006843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Valet key pattern by using Shared Access Signatures</a:t>
            </a:r>
          </a:p>
        </p:txBody>
      </p:sp>
      <p:grpSp>
        <p:nvGrpSpPr>
          <p:cNvPr id="6" name="Group 5" descr="Diagram illustrating an implementation of the Valet Key pattern using Azure Storage and a custom service.">
            <a:extLst>
              <a:ext uri="{FF2B5EF4-FFF2-40B4-BE49-F238E27FC236}">
                <a16:creationId xmlns:a16="http://schemas.microsoft.com/office/drawing/2014/main" id="{AA8A1DC1-C76A-41EB-AB24-EA420A70453A}"/>
              </a:ext>
            </a:extLst>
          </p:cNvPr>
          <p:cNvGrpSpPr/>
          <p:nvPr/>
        </p:nvGrpSpPr>
        <p:grpSpPr>
          <a:xfrm>
            <a:off x="1430445" y="1458410"/>
            <a:ext cx="9331109" cy="4824634"/>
            <a:chOff x="1430445" y="1458410"/>
            <a:chExt cx="9331109" cy="4824634"/>
          </a:xfrm>
        </p:grpSpPr>
        <p:pic>
          <p:nvPicPr>
            <p:cNvPr id="49" name="Picture 48">
              <a:extLs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978" y="3942872"/>
              <a:ext cx="1263712" cy="798739"/>
            </a:xfrm>
            <a:prstGeom prst="rect">
              <a:avLst/>
            </a:prstGeom>
          </p:spPr>
        </p:pic>
        <p:sp>
          <p:nvSpPr>
            <p:cNvPr id="32" name="TextBox 31">
              <a:extLst>
                <a:ext uri="{FF2B5EF4-FFF2-40B4-BE49-F238E27FC236}">
                  <a16:creationId xmlns:a16="http://schemas.microsoft.com/office/drawing/2014/main" id="{8B5064D5-4C69-4B9A-A39C-5B590570865A}"/>
                </a:ext>
              </a:extLst>
            </p:cNvPr>
            <p:cNvSpPr txBox="1"/>
            <p:nvPr/>
          </p:nvSpPr>
          <p:spPr>
            <a:xfrm>
              <a:off x="1430445" y="4771459"/>
              <a:ext cx="15632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Client application</a:t>
              </a:r>
            </a:p>
          </p:txBody>
        </p:sp>
        <p:sp>
          <p:nvSpPr>
            <p:cNvPr id="37" name="TextBox 36">
              <a:extLst>
                <a:ext uri="{FF2B5EF4-FFF2-40B4-BE49-F238E27FC236}">
                  <a16:creationId xmlns:a16="http://schemas.microsoft.com/office/drawing/2014/main" id="{DB0BFA51-B51A-4A79-ACA5-A12EEB5C02EB}"/>
                </a:ext>
              </a:extLst>
            </p:cNvPr>
            <p:cNvSpPr txBox="1"/>
            <p:nvPr/>
          </p:nvSpPr>
          <p:spPr>
            <a:xfrm rot="19394178">
              <a:off x="2590001" y="3175863"/>
              <a:ext cx="250959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Authenticate and get an SAS</a:t>
              </a:r>
            </a:p>
          </p:txBody>
        </p:sp>
        <p:cxnSp>
          <p:nvCxnSpPr>
            <p:cNvPr id="36" name="Straight Arrow Connector 35">
              <a:extLst>
                <a:ext uri="{FF2B5EF4-FFF2-40B4-BE49-F238E27FC236}">
                  <a16:creationId xmlns:a16="http://schemas.microsoft.com/office/drawing/2014/main" id="{826B2E81-9E9C-462B-A1F8-9544347348DD}"/>
                </a:ext>
                <a:ext uri="{C183D7F6-B498-43B3-948B-1728B52AA6E4}">
                  <adec:decorative xmlns:adec="http://schemas.microsoft.com/office/drawing/2017/decorative" val="1"/>
                </a:ext>
              </a:extLst>
            </p:cNvPr>
            <p:cNvCxnSpPr>
              <a:cxnSpLocks/>
            </p:cNvCxnSpPr>
            <p:nvPr/>
          </p:nvCxnSpPr>
          <p:spPr>
            <a:xfrm flipV="1">
              <a:off x="2803251" y="2722839"/>
              <a:ext cx="2191187" cy="1641852"/>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59BE9E7B-FAA9-4443-83DC-D2995CD6303C}"/>
                </a:ext>
              </a:extLst>
            </p:cNvPr>
            <p:cNvSpPr txBox="1"/>
            <p:nvPr/>
          </p:nvSpPr>
          <p:spPr>
            <a:xfrm>
              <a:off x="5076584" y="2475597"/>
              <a:ext cx="1494511" cy="369332"/>
            </a:xfrm>
            <a:prstGeom prst="rect">
              <a:avLst/>
            </a:prstGeom>
            <a:solidFill>
              <a:srgbClr val="0078D4"/>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SAS provider</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5979" y="1458410"/>
              <a:ext cx="910340" cy="997042"/>
            </a:xfrm>
            <a:prstGeom prst="rect">
              <a:avLst/>
            </a:prstGeom>
          </p:spPr>
        </p:pic>
        <p:sp>
          <p:nvSpPr>
            <p:cNvPr id="42" name="TextBox 41">
              <a:extLst>
                <a:ext uri="{FF2B5EF4-FFF2-40B4-BE49-F238E27FC236}">
                  <a16:creationId xmlns:a16="http://schemas.microsoft.com/office/drawing/2014/main" id="{F22205C1-BB73-4B88-A859-6F70048CFDDF}"/>
                </a:ext>
              </a:extLst>
            </p:cNvPr>
            <p:cNvSpPr txBox="1"/>
            <p:nvPr/>
          </p:nvSpPr>
          <p:spPr>
            <a:xfrm>
              <a:off x="4637153" y="4139778"/>
              <a:ext cx="23841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1A1A1A"/>
                  </a:solidFill>
                  <a:effectLst/>
                  <a:uLnTx/>
                  <a:uFillTx/>
                  <a:latin typeface="Segoe UI Semibold"/>
                  <a:ea typeface="+mn-ea"/>
                  <a:cs typeface="+mn-cs"/>
                </a:rPr>
                <a:t>Directly save and read data</a:t>
              </a:r>
            </a:p>
          </p:txBody>
        </p:sp>
        <p:cxnSp>
          <p:nvCxnSpPr>
            <p:cNvPr id="38" name="Straight Arrow Connector 37">
              <a:extLst>
                <a:ext uri="{FF2B5EF4-FFF2-40B4-BE49-F238E27FC236}">
                  <a16:creationId xmlns:a16="http://schemas.microsoft.com/office/drawing/2014/main" id="{C2FC035F-DCB6-4747-891E-F383535E3B66}"/>
                </a:ext>
                <a:ext uri="{C183D7F6-B498-43B3-948B-1728B52AA6E4}">
                  <adec:decorative xmlns:adec="http://schemas.microsoft.com/office/drawing/2017/decorative" val="1"/>
                </a:ext>
              </a:extLst>
            </p:cNvPr>
            <p:cNvCxnSpPr>
              <a:cxnSpLocks/>
            </p:cNvCxnSpPr>
            <p:nvPr/>
          </p:nvCxnSpPr>
          <p:spPr>
            <a:xfrm>
              <a:off x="2821021" y="4502941"/>
              <a:ext cx="5939399" cy="0"/>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sp>
          <p:nvSpPr>
            <p:cNvPr id="40" name="TextBox 39">
              <a:extLst>
                <a:ext uri="{FF2B5EF4-FFF2-40B4-BE49-F238E27FC236}">
                  <a16:creationId xmlns:a16="http://schemas.microsoft.com/office/drawing/2014/main" id="{B7CACEFB-96AE-4A56-8248-F6E0BBC00A93}"/>
                </a:ext>
              </a:extLst>
            </p:cNvPr>
            <p:cNvSpPr txBox="1"/>
            <p:nvPr/>
          </p:nvSpPr>
          <p:spPr>
            <a:xfrm rot="2240899">
              <a:off x="6405441" y="3169487"/>
              <a:ext cx="2631105" cy="307777"/>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Semibold"/>
                  <a:ea typeface="+mn-ea"/>
                  <a:cs typeface="+mn-cs"/>
                </a:rPr>
                <a:t>Get an SAS token for the blob</a:t>
              </a:r>
            </a:p>
          </p:txBody>
        </p:sp>
        <p:cxnSp>
          <p:nvCxnSpPr>
            <p:cNvPr id="39" name="Straight Arrow Connector 38">
              <a:extLst>
                <a:ext uri="{FF2B5EF4-FFF2-40B4-BE49-F238E27FC236}">
                  <a16:creationId xmlns:a16="http://schemas.microsoft.com/office/drawing/2014/main" id="{1EA5F359-FCA6-4D3F-AE96-9D0D979FA0C5}"/>
                </a:ext>
                <a:ext uri="{C183D7F6-B498-43B3-948B-1728B52AA6E4}">
                  <adec:decorative xmlns:adec="http://schemas.microsoft.com/office/drawing/2017/decorative" val="1"/>
                </a:ext>
              </a:extLst>
            </p:cNvPr>
            <p:cNvCxnSpPr>
              <a:cxnSpLocks/>
            </p:cNvCxnSpPr>
            <p:nvPr/>
          </p:nvCxnSpPr>
          <p:spPr>
            <a:xfrm>
              <a:off x="6634265" y="2743200"/>
              <a:ext cx="2081718" cy="1585608"/>
            </a:xfrm>
            <a:prstGeom prst="straightConnector1">
              <a:avLst/>
            </a:prstGeom>
            <a:ln w="38100">
              <a:solidFill>
                <a:srgbClr val="D83B01"/>
              </a:solidFill>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 name="Group 4"/>
            <p:cNvGrpSpPr/>
            <p:nvPr/>
          </p:nvGrpSpPr>
          <p:grpSpPr>
            <a:xfrm>
              <a:off x="8710424" y="3200176"/>
              <a:ext cx="2051130" cy="3082868"/>
              <a:chOff x="9780810" y="3395774"/>
              <a:chExt cx="1758108" cy="2650471"/>
            </a:xfrm>
          </p:grpSpPr>
          <p:sp>
            <p:nvSpPr>
              <p:cNvPr id="47" name="Rounded Rectangle 5">
                <a:extLst>
                  <a:ext uri="{FF2B5EF4-FFF2-40B4-BE49-F238E27FC236}">
                    <a16:creationId xmlns:a16="http://schemas.microsoft.com/office/drawing/2014/main" id="{5BFFE9DC-F5D4-45FF-B38B-E32F4E48C497}"/>
                  </a:ext>
                </a:extLst>
              </p:cNvPr>
              <p:cNvSpPr/>
              <p:nvPr/>
            </p:nvSpPr>
            <p:spPr>
              <a:xfrm>
                <a:off x="9780810" y="3395774"/>
                <a:ext cx="1758108" cy="2650471"/>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2D2D2">
                        <a:lumMod val="25000"/>
                      </a:srgbClr>
                    </a:solidFill>
                    <a:effectLst/>
                    <a:uLnTx/>
                    <a:uFillTx/>
                    <a:latin typeface="Segoe UI" panose="020B0502040204020203" pitchFamily="34" charset="0"/>
                    <a:ea typeface="+mn-ea"/>
                    <a:cs typeface="Segoe UI" panose="020B0502040204020203" pitchFamily="34" charset="0"/>
                  </a:rPr>
                  <a:t>Azure Storage</a:t>
                </a:r>
              </a:p>
            </p:txBody>
          </p:sp>
          <p:sp>
            <p:nvSpPr>
              <p:cNvPr id="33" name="TextBox 32">
                <a:extLst>
                  <a:ext uri="{FF2B5EF4-FFF2-40B4-BE49-F238E27FC236}">
                    <a16:creationId xmlns:a16="http://schemas.microsoft.com/office/drawing/2014/main" id="{6D58411E-7FAB-45DC-A09D-962D1AC11418}"/>
                  </a:ext>
                </a:extLst>
              </p:cNvPr>
              <p:cNvSpPr txBox="1"/>
              <p:nvPr/>
            </p:nvSpPr>
            <p:spPr>
              <a:xfrm>
                <a:off x="10393605" y="4319550"/>
                <a:ext cx="530639" cy="2646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A1A1A"/>
                    </a:solidFill>
                    <a:effectLst/>
                    <a:uLnTx/>
                    <a:uFillTx/>
                    <a:latin typeface="Segoe UI" panose="020B0502040204020203" pitchFamily="34" charset="0"/>
                    <a:ea typeface="+mn-ea"/>
                    <a:cs typeface="Segoe UI" panose="020B0502040204020203" pitchFamily="34" charset="0"/>
                  </a:rPr>
                  <a:t>Blobs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8607" y="4970140"/>
                <a:ext cx="702514" cy="70251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6371" y="3569018"/>
                <a:ext cx="666986" cy="666986"/>
              </a:xfrm>
              <a:prstGeom prst="rect">
                <a:avLst/>
              </a:prstGeom>
            </p:spPr>
          </p:pic>
        </p:grpSp>
      </p:grpSp>
    </p:spTree>
    <p:custDataLst>
      <p:tags r:id="rId1"/>
    </p:custDataLst>
    <p:extLst>
      <p:ext uri="{BB962C8B-B14F-4D97-AF65-F5344CB8AC3E}">
        <p14:creationId xmlns:p14="http://schemas.microsoft.com/office/powerpoint/2010/main" val="68866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49E3A-5800-4E1B-90E4-9FAD93DE8883}"/>
              </a:ext>
            </a:extLst>
          </p:cNvPr>
          <p:cNvSpPr>
            <a:spLocks noGrp="1"/>
          </p:cNvSpPr>
          <p:nvPr>
            <p:ph type="title"/>
          </p:nvPr>
        </p:nvSpPr>
        <p:spPr/>
        <p:txBody>
          <a:bodyPr/>
          <a:lstStyle/>
          <a:p>
            <a:r>
              <a:rPr lang="en-US" dirty="0"/>
              <a:t>Stored access policies</a:t>
            </a:r>
          </a:p>
        </p:txBody>
      </p:sp>
      <p:sp>
        <p:nvSpPr>
          <p:cNvPr id="4" name="Text Placeholder 3">
            <a:extLst>
              <a:ext uri="{FF2B5EF4-FFF2-40B4-BE49-F238E27FC236}">
                <a16:creationId xmlns:a16="http://schemas.microsoft.com/office/drawing/2014/main" id="{5AC1B744-3077-4498-B8D9-D639E77B63FE}"/>
              </a:ext>
            </a:extLst>
          </p:cNvPr>
          <p:cNvSpPr>
            <a:spLocks noGrp="1"/>
          </p:cNvSpPr>
          <p:nvPr>
            <p:ph type="body" sz="quarter" idx="10"/>
          </p:nvPr>
        </p:nvSpPr>
        <p:spPr>
          <a:xfrm>
            <a:off x="593725" y="1378347"/>
            <a:ext cx="10941050" cy="3447098"/>
          </a:xfrm>
        </p:spPr>
        <p:txBody>
          <a:bodyPr/>
          <a:lstStyle/>
          <a:p>
            <a:r>
              <a:rPr lang="en-US" sz="2600" dirty="0">
                <a:latin typeface="Segoe UI" panose="020B0502040204020203" pitchFamily="34" charset="0"/>
                <a:cs typeface="Segoe UI" panose="020B0502040204020203" pitchFamily="34" charset="0"/>
              </a:rPr>
              <a:t>A Shared Access Signature can take one of two forms:</a:t>
            </a:r>
          </a:p>
          <a:p>
            <a:pPr lvl="1"/>
            <a:r>
              <a:rPr lang="en-US" dirty="0">
                <a:latin typeface="Segoe UI" panose="020B0502040204020203" pitchFamily="34" charset="0"/>
                <a:cs typeface="Segoe UI" panose="020B0502040204020203" pitchFamily="34" charset="0"/>
              </a:rPr>
              <a:t>Ad hoc:</a:t>
            </a:r>
          </a:p>
          <a:p>
            <a:pPr lvl="2"/>
            <a:r>
              <a:rPr lang="en-US" sz="1800" dirty="0">
                <a:latin typeface="Segoe UI" panose="020B0502040204020203" pitchFamily="34" charset="0"/>
                <a:cs typeface="Segoe UI" panose="020B0502040204020203" pitchFamily="34" charset="0"/>
              </a:rPr>
              <a:t>When you create an ad hoc SAS, the start time, expiration time, and permissions for the SAS are all specified in the SAS URI (or are inferred in the case where the start time is omitted)</a:t>
            </a:r>
          </a:p>
          <a:p>
            <a:pPr lvl="1"/>
            <a:r>
              <a:rPr lang="en-US" dirty="0">
                <a:latin typeface="Segoe UI" panose="020B0502040204020203" pitchFamily="34" charset="0"/>
                <a:cs typeface="Segoe UI" panose="020B0502040204020203" pitchFamily="34" charset="0"/>
              </a:rPr>
              <a:t>SAS is generated from a stored access policy:</a:t>
            </a:r>
          </a:p>
          <a:p>
            <a:pPr lvl="2"/>
            <a:r>
              <a:rPr lang="en-US" sz="1800" dirty="0">
                <a:latin typeface="Segoe UI" panose="020B0502040204020203" pitchFamily="34" charset="0"/>
                <a:cs typeface="Segoe UI" panose="020B0502040204020203" pitchFamily="34" charset="0"/>
              </a:rPr>
              <a:t>A stored access policy is defined on a resource container and can be used to manage constraints for one or more Shared Access Signatures</a:t>
            </a:r>
          </a:p>
          <a:p>
            <a:pPr lvl="2"/>
            <a:r>
              <a:rPr lang="en-US" sz="1800" dirty="0">
                <a:latin typeface="Segoe UI" panose="020B0502040204020203" pitchFamily="34" charset="0"/>
                <a:cs typeface="Segoe UI" panose="020B0502040204020203" pitchFamily="34" charset="0"/>
              </a:rPr>
              <a:t>When you associate an SAS with a stored access policy, the SAS inherits the constraints defined for the stored access policy</a:t>
            </a:r>
          </a:p>
          <a:p>
            <a:r>
              <a:rPr lang="en-US" sz="2600" dirty="0">
                <a:latin typeface="Segoe UI" panose="020B0502040204020203" pitchFamily="34" charset="0"/>
                <a:cs typeface="Segoe UI" panose="020B0502040204020203" pitchFamily="34" charset="0"/>
              </a:rPr>
              <a:t>Anyone who obtains the SAS can use it</a:t>
            </a:r>
          </a:p>
        </p:txBody>
      </p:sp>
      <p:grpSp>
        <p:nvGrpSpPr>
          <p:cNvPr id="7" name="Group 6" descr="The diagram depicts SAS tokens that a stored access policy generates.">
            <a:extLst>
              <a:ext uri="{FF2B5EF4-FFF2-40B4-BE49-F238E27FC236}">
                <a16:creationId xmlns:a16="http://schemas.microsoft.com/office/drawing/2014/main" id="{07218354-60C4-4F0B-AF42-8C1DB3DB9096}"/>
              </a:ext>
            </a:extLst>
          </p:cNvPr>
          <p:cNvGrpSpPr/>
          <p:nvPr/>
        </p:nvGrpSpPr>
        <p:grpSpPr>
          <a:xfrm>
            <a:off x="3186115" y="4893971"/>
            <a:ext cx="4611975" cy="1346289"/>
            <a:chOff x="3186115" y="4825444"/>
            <a:chExt cx="4979086" cy="1453453"/>
          </a:xfrm>
        </p:grpSpPr>
        <p:pic>
          <p:nvPicPr>
            <p:cNvPr id="5" name="Picture 4">
              <a:extLst>
                <a:ext uri="{FF2B5EF4-FFF2-40B4-BE49-F238E27FC236}">
                  <a16:creationId xmlns:a16="http://schemas.microsoft.com/office/drawing/2014/main" id="{68487DA4-C484-47A2-943B-599A8E313BD3}"/>
                </a:ext>
              </a:extLst>
            </p:cNvPr>
            <p:cNvPicPr>
              <a:picLocks noChangeAspect="1"/>
            </p:cNvPicPr>
            <p:nvPr/>
          </p:nvPicPr>
          <p:blipFill>
            <a:blip r:embed="rId4"/>
            <a:stretch>
              <a:fillRect/>
            </a:stretch>
          </p:blipFill>
          <p:spPr>
            <a:xfrm>
              <a:off x="4059858" y="4890702"/>
              <a:ext cx="1016437" cy="1006610"/>
            </a:xfrm>
            <a:prstGeom prst="rect">
              <a:avLst/>
            </a:prstGeom>
          </p:spPr>
        </p:pic>
        <p:cxnSp>
          <p:nvCxnSpPr>
            <p:cNvPr id="6" name="Straight Arrow Connector 5">
              <a:extLst>
                <a:ext uri="{FF2B5EF4-FFF2-40B4-BE49-F238E27FC236}">
                  <a16:creationId xmlns:a16="http://schemas.microsoft.com/office/drawing/2014/main" id="{D6641AC0-FE29-4185-A1D3-F05CF72FDEC8}"/>
                </a:ext>
              </a:extLst>
            </p:cNvPr>
            <p:cNvCxnSpPr>
              <a:cxnSpLocks/>
            </p:cNvCxnSpPr>
            <p:nvPr/>
          </p:nvCxnSpPr>
          <p:spPr>
            <a:xfrm>
              <a:off x="5322876" y="5394007"/>
              <a:ext cx="1414122"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3E5A4557-8F6E-4E61-8C96-5E4B51ED2CC7}"/>
                </a:ext>
              </a:extLst>
            </p:cNvPr>
            <p:cNvSpPr/>
            <p:nvPr/>
          </p:nvSpPr>
          <p:spPr bwMode="auto">
            <a:xfrm>
              <a:off x="7055772" y="5341062"/>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ED83B53D-D8E0-4D4C-9CA2-62CA4E4DB654}"/>
                </a:ext>
              </a:extLst>
            </p:cNvPr>
            <p:cNvSpPr/>
            <p:nvPr/>
          </p:nvSpPr>
          <p:spPr bwMode="auto">
            <a:xfrm>
              <a:off x="7111556" y="5169190"/>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E2CF0BEF-1D43-4324-89E1-F86D84E3A499}"/>
                </a:ext>
              </a:extLst>
            </p:cNvPr>
            <p:cNvSpPr/>
            <p:nvPr/>
          </p:nvSpPr>
          <p:spPr bwMode="auto">
            <a:xfrm>
              <a:off x="7167340" y="4997317"/>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22AA091D-EF54-4EA3-8827-4F2AF2B20D20}"/>
                </a:ext>
              </a:extLst>
            </p:cNvPr>
            <p:cNvSpPr/>
            <p:nvPr/>
          </p:nvSpPr>
          <p:spPr bwMode="auto">
            <a:xfrm>
              <a:off x="7223125" y="4825444"/>
              <a:ext cx="777285" cy="323671"/>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801E5D59-8DD1-49E2-A4E8-CA164CF11431}"/>
                </a:ext>
              </a:extLst>
            </p:cNvPr>
            <p:cNvSpPr txBox="1"/>
            <p:nvPr/>
          </p:nvSpPr>
          <p:spPr>
            <a:xfrm>
              <a:off x="6627137" y="5778888"/>
              <a:ext cx="1538064" cy="315548"/>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tokens</a:t>
              </a:r>
            </a:p>
          </p:txBody>
        </p:sp>
        <p:sp>
          <p:nvSpPr>
            <p:cNvPr id="13" name="TextBox 12">
              <a:extLst>
                <a:ext uri="{FF2B5EF4-FFF2-40B4-BE49-F238E27FC236}">
                  <a16:creationId xmlns:a16="http://schemas.microsoft.com/office/drawing/2014/main" id="{801E5D59-8DD1-49E2-A4E8-CA164CF11431}"/>
                </a:ext>
              </a:extLst>
            </p:cNvPr>
            <p:cNvSpPr txBox="1"/>
            <p:nvPr/>
          </p:nvSpPr>
          <p:spPr>
            <a:xfrm>
              <a:off x="3186115" y="5940343"/>
              <a:ext cx="2763923"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p>
          </p:txBody>
        </p:sp>
      </p:grpSp>
    </p:spTree>
    <p:custDataLst>
      <p:tags r:id="rId1"/>
    </p:custDataLst>
    <p:extLst>
      <p:ext uri="{BB962C8B-B14F-4D97-AF65-F5344CB8AC3E}">
        <p14:creationId xmlns:p14="http://schemas.microsoft.com/office/powerpoint/2010/main" val="271381835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68C1-47E5-4708-8E7D-85EBF8FE5E8D}"/>
              </a:ext>
            </a:extLst>
          </p:cNvPr>
          <p:cNvSpPr>
            <a:spLocks noGrp="1"/>
          </p:cNvSpPr>
          <p:nvPr>
            <p:ph type="title"/>
          </p:nvPr>
        </p:nvSpPr>
        <p:spPr/>
        <p:txBody>
          <a:bodyPr/>
          <a:lstStyle/>
          <a:p>
            <a:r>
              <a:rPr lang="en-US" dirty="0"/>
              <a:t>Stored access policies (continued)</a:t>
            </a:r>
          </a:p>
        </p:txBody>
      </p:sp>
      <p:sp>
        <p:nvSpPr>
          <p:cNvPr id="3" name="Text Placeholder 2">
            <a:extLst>
              <a:ext uri="{FF2B5EF4-FFF2-40B4-BE49-F238E27FC236}">
                <a16:creationId xmlns:a16="http://schemas.microsoft.com/office/drawing/2014/main" id="{FBC06BC4-1008-4604-885B-8E2DE5828FFE}"/>
              </a:ext>
            </a:extLst>
          </p:cNvPr>
          <p:cNvSpPr>
            <a:spLocks noGrp="1"/>
          </p:cNvSpPr>
          <p:nvPr>
            <p:ph type="body" sz="quarter" idx="10"/>
          </p:nvPr>
        </p:nvSpPr>
        <p:spPr>
          <a:xfrm>
            <a:off x="584200" y="1435497"/>
            <a:ext cx="11018520" cy="1317284"/>
          </a:xfrm>
        </p:spPr>
        <p:txBody>
          <a:bodyPr/>
          <a:lstStyle/>
          <a:p>
            <a:pPr lvl="0"/>
            <a:r>
              <a:rPr lang="en-US" dirty="0"/>
              <a:t>Granular control over a set of shared access signatures</a:t>
            </a:r>
          </a:p>
          <a:p>
            <a:pPr lvl="1"/>
            <a:r>
              <a:rPr lang="en-US" dirty="0"/>
              <a:t>Signature lifetime and permissions are stored in the policy rather than the URL</a:t>
            </a:r>
          </a:p>
          <a:p>
            <a:r>
              <a:rPr lang="en-US" dirty="0"/>
              <a:t>Container, Queue, or Table can have up to five stored access policies</a:t>
            </a:r>
          </a:p>
        </p:txBody>
      </p:sp>
    </p:spTree>
    <p:custDataLst>
      <p:tags r:id="rId1"/>
    </p:custDataLst>
    <p:extLst>
      <p:ext uri="{BB962C8B-B14F-4D97-AF65-F5344CB8AC3E}">
        <p14:creationId xmlns:p14="http://schemas.microsoft.com/office/powerpoint/2010/main" val="49296178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ED7E-68A4-4DC5-940E-2A4C165AD3A4}"/>
              </a:ext>
            </a:extLst>
          </p:cNvPr>
          <p:cNvSpPr>
            <a:spLocks noGrp="1"/>
          </p:cNvSpPr>
          <p:nvPr>
            <p:ph type="title"/>
          </p:nvPr>
        </p:nvSpPr>
        <p:spPr/>
        <p:txBody>
          <a:bodyPr/>
          <a:lstStyle/>
          <a:p>
            <a:r>
              <a:rPr lang="en-US" dirty="0"/>
              <a:t>SAS token generation from a stored access policy</a:t>
            </a:r>
          </a:p>
        </p:txBody>
      </p:sp>
      <p:grpSp>
        <p:nvGrpSpPr>
          <p:cNvPr id="6" name="Group 5" descr="Diagram illustrating the generation of SAS tokens from an existing Stored access policy.">
            <a:extLst>
              <a:ext uri="{FF2B5EF4-FFF2-40B4-BE49-F238E27FC236}">
                <a16:creationId xmlns:a16="http://schemas.microsoft.com/office/drawing/2014/main" id="{FFD102D8-C457-4CCB-B737-FA8959DADBF7}"/>
              </a:ext>
            </a:extLst>
          </p:cNvPr>
          <p:cNvGrpSpPr/>
          <p:nvPr/>
        </p:nvGrpSpPr>
        <p:grpSpPr>
          <a:xfrm>
            <a:off x="1966723" y="1619655"/>
            <a:ext cx="8279340" cy="4156008"/>
            <a:chOff x="1966723" y="1619655"/>
            <a:chExt cx="8279340" cy="4156008"/>
          </a:xfrm>
        </p:grpSpPr>
        <p:pic>
          <p:nvPicPr>
            <p:cNvPr id="4" name="Picture 3" descr="This diagram illustrates that tokens are child resources of a stored access policy.">
              <a:extLst>
                <a:ext uri="{FF2B5EF4-FFF2-40B4-BE49-F238E27FC236}">
                  <a16:creationId xmlns:a16="http://schemas.microsoft.com/office/drawing/2014/main" id="{FFC04E75-897A-4675-B72F-8706B5A81397}"/>
                </a:ext>
              </a:extLst>
            </p:cNvPr>
            <p:cNvPicPr>
              <a:picLocks noChangeAspect="1"/>
            </p:cNvPicPr>
            <p:nvPr/>
          </p:nvPicPr>
          <p:blipFill>
            <a:blip r:embed="rId4"/>
            <a:stretch>
              <a:fillRect/>
            </a:stretch>
          </p:blipFill>
          <p:spPr>
            <a:xfrm>
              <a:off x="7016152" y="4210013"/>
              <a:ext cx="1080000" cy="1080000"/>
            </a:xfrm>
            <a:prstGeom prst="rect">
              <a:avLst/>
            </a:prstGeom>
          </p:spPr>
        </p:pic>
        <p:sp>
          <p:nvSpPr>
            <p:cNvPr id="7" name="Oval 6">
              <a:extLst>
                <a:ext uri="{FF2B5EF4-FFF2-40B4-BE49-F238E27FC236}">
                  <a16:creationId xmlns:a16="http://schemas.microsoft.com/office/drawing/2014/main" id="{3005E959-832F-4100-887B-EC17D82CFD13}"/>
                </a:ext>
              </a:extLst>
            </p:cNvPr>
            <p:cNvSpPr/>
            <p:nvPr/>
          </p:nvSpPr>
          <p:spPr bwMode="auto">
            <a:xfrm>
              <a:off x="706700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Oval 7">
              <a:extLst>
                <a:ext uri="{FF2B5EF4-FFF2-40B4-BE49-F238E27FC236}">
                  <a16:creationId xmlns:a16="http://schemas.microsoft.com/office/drawing/2014/main" id="{FF36956F-BE08-453E-A391-0CB471C448FC}"/>
                </a:ext>
              </a:extLst>
            </p:cNvPr>
            <p:cNvSpPr/>
            <p:nvPr/>
          </p:nvSpPr>
          <p:spPr bwMode="auto">
            <a:xfrm>
              <a:off x="712627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Oval 8">
              <a:extLst>
                <a:ext uri="{FF2B5EF4-FFF2-40B4-BE49-F238E27FC236}">
                  <a16:creationId xmlns:a16="http://schemas.microsoft.com/office/drawing/2014/main" id="{3151FA8E-FEA8-495E-847B-FBD460EC5C3D}"/>
                </a:ext>
              </a:extLst>
            </p:cNvPr>
            <p:cNvSpPr/>
            <p:nvPr/>
          </p:nvSpPr>
          <p:spPr bwMode="auto">
            <a:xfrm>
              <a:off x="718555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Oval 9">
              <a:extLst>
                <a:ext uri="{FF2B5EF4-FFF2-40B4-BE49-F238E27FC236}">
                  <a16:creationId xmlns:a16="http://schemas.microsoft.com/office/drawing/2014/main" id="{F6ECD01A-DB58-4E76-8487-8148C44468F6}"/>
                </a:ext>
              </a:extLst>
            </p:cNvPr>
            <p:cNvSpPr/>
            <p:nvPr/>
          </p:nvSpPr>
          <p:spPr bwMode="auto">
            <a:xfrm>
              <a:off x="724482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Box 10">
              <a:extLst>
                <a:ext uri="{FF2B5EF4-FFF2-40B4-BE49-F238E27FC236}">
                  <a16:creationId xmlns:a16="http://schemas.microsoft.com/office/drawing/2014/main" id="{167B3A3E-637F-4F16-AEB0-6B1CD65CA611}"/>
                </a:ext>
              </a:extLst>
            </p:cNvPr>
            <p:cNvSpPr txBox="1"/>
            <p:nvPr/>
          </p:nvSpPr>
          <p:spPr>
            <a:xfrm>
              <a:off x="699256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16" name="Oval 15">
              <a:extLst>
                <a:ext uri="{FF2B5EF4-FFF2-40B4-BE49-F238E27FC236}">
                  <a16:creationId xmlns:a16="http://schemas.microsoft.com/office/drawing/2014/main" id="{76DCD3C3-7B96-49CB-8BBA-106559E3B461}"/>
                </a:ext>
              </a:extLst>
            </p:cNvPr>
            <p:cNvSpPr/>
            <p:nvPr/>
          </p:nvSpPr>
          <p:spPr bwMode="auto">
            <a:xfrm>
              <a:off x="54477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Oval 16">
              <a:extLst>
                <a:ext uri="{FF2B5EF4-FFF2-40B4-BE49-F238E27FC236}">
                  <a16:creationId xmlns:a16="http://schemas.microsoft.com/office/drawing/2014/main" id="{37E8E091-D923-407B-894C-613E7FF9D80B}"/>
                </a:ext>
              </a:extLst>
            </p:cNvPr>
            <p:cNvSpPr/>
            <p:nvPr/>
          </p:nvSpPr>
          <p:spPr bwMode="auto">
            <a:xfrm>
              <a:off x="55070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Oval 17">
              <a:extLst>
                <a:ext uri="{FF2B5EF4-FFF2-40B4-BE49-F238E27FC236}">
                  <a16:creationId xmlns:a16="http://schemas.microsoft.com/office/drawing/2014/main" id="{95B4655D-2D07-4DBC-8719-1DF19DF667D7}"/>
                </a:ext>
              </a:extLst>
            </p:cNvPr>
            <p:cNvSpPr/>
            <p:nvPr/>
          </p:nvSpPr>
          <p:spPr bwMode="auto">
            <a:xfrm>
              <a:off x="55663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Oval 18">
              <a:extLst>
                <a:ext uri="{FF2B5EF4-FFF2-40B4-BE49-F238E27FC236}">
                  <a16:creationId xmlns:a16="http://schemas.microsoft.com/office/drawing/2014/main" id="{37DBEB92-CD7C-448B-B056-0DF7FE78539C}"/>
                </a:ext>
              </a:extLst>
            </p:cNvPr>
            <p:cNvSpPr/>
            <p:nvPr/>
          </p:nvSpPr>
          <p:spPr bwMode="auto">
            <a:xfrm>
              <a:off x="56255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TextBox 14">
              <a:extLst>
                <a:ext uri="{FF2B5EF4-FFF2-40B4-BE49-F238E27FC236}">
                  <a16:creationId xmlns:a16="http://schemas.microsoft.com/office/drawing/2014/main" id="{DFF8F132-04B6-461F-9F90-40EEC5AB0EB5}"/>
                </a:ext>
              </a:extLst>
            </p:cNvPr>
            <p:cNvSpPr txBox="1"/>
            <p:nvPr/>
          </p:nvSpPr>
          <p:spPr>
            <a:xfrm>
              <a:off x="53733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23" name="Oval 22">
              <a:extLst>
                <a:ext uri="{FF2B5EF4-FFF2-40B4-BE49-F238E27FC236}">
                  <a16:creationId xmlns:a16="http://schemas.microsoft.com/office/drawing/2014/main" id="{CEF51F35-233C-4A60-9227-61F758531015}"/>
                </a:ext>
              </a:extLst>
            </p:cNvPr>
            <p:cNvSpPr/>
            <p:nvPr/>
          </p:nvSpPr>
          <p:spPr bwMode="auto">
            <a:xfrm>
              <a:off x="8686256" y="2521508"/>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Oval 23">
              <a:extLst>
                <a:ext uri="{FF2B5EF4-FFF2-40B4-BE49-F238E27FC236}">
                  <a16:creationId xmlns:a16="http://schemas.microsoft.com/office/drawing/2014/main" id="{5D9DCB8C-14B7-4807-BE63-22D9D10F5474}"/>
                </a:ext>
              </a:extLst>
            </p:cNvPr>
            <p:cNvSpPr/>
            <p:nvPr/>
          </p:nvSpPr>
          <p:spPr bwMode="auto">
            <a:xfrm>
              <a:off x="8745529" y="2337105"/>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Oval 24">
              <a:extLst>
                <a:ext uri="{FF2B5EF4-FFF2-40B4-BE49-F238E27FC236}">
                  <a16:creationId xmlns:a16="http://schemas.microsoft.com/office/drawing/2014/main" id="{F7ECECE0-C4A5-466F-917A-662E83648D32}"/>
                </a:ext>
              </a:extLst>
            </p:cNvPr>
            <p:cNvSpPr/>
            <p:nvPr/>
          </p:nvSpPr>
          <p:spPr bwMode="auto">
            <a:xfrm>
              <a:off x="8804801" y="2152701"/>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Oval 25">
              <a:extLst>
                <a:ext uri="{FF2B5EF4-FFF2-40B4-BE49-F238E27FC236}">
                  <a16:creationId xmlns:a16="http://schemas.microsoft.com/office/drawing/2014/main" id="{8469E2FB-842D-41C2-936C-02CA64C9421D}"/>
                </a:ext>
              </a:extLst>
            </p:cNvPr>
            <p:cNvSpPr/>
            <p:nvPr/>
          </p:nvSpPr>
          <p:spPr bwMode="auto">
            <a:xfrm>
              <a:off x="8864074" y="1968297"/>
              <a:ext cx="825892" cy="347269"/>
            </a:xfrm>
            <a:prstGeom prst="ellipse">
              <a:avLst/>
            </a:prstGeom>
            <a:solidFill>
              <a:srgbClr val="0178D4"/>
            </a:solidFill>
            <a:ln w="57150">
              <a:solidFill>
                <a:schemeClr val="bg1">
                  <a:lumMod val="95000"/>
                </a:schemeClr>
              </a:solidFill>
              <a:headEnd type="none" w="med" len="med"/>
              <a:tailEnd type="none" w="med" len="med"/>
            </a:ln>
            <a:effectLst/>
            <a:scene3d>
              <a:camera prst="perspectiveRelaxedModerately"/>
              <a:lightRig rig="threePt" dir="t"/>
            </a:scene3d>
            <a:sp3d>
              <a:bevelT w="165100" prst="coolSlant"/>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CA92B26-FCDB-4707-A1CF-FCD50D69A631}"/>
                </a:ext>
              </a:extLst>
            </p:cNvPr>
            <p:cNvSpPr txBox="1"/>
            <p:nvPr/>
          </p:nvSpPr>
          <p:spPr>
            <a:xfrm>
              <a:off x="8611816" y="1619655"/>
              <a:ext cx="1634247" cy="33855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SAS token</a:t>
              </a:r>
            </a:p>
          </p:txBody>
        </p:sp>
        <p:sp>
          <p:nvSpPr>
            <p:cNvPr id="36" name="Rounded Rectangle 5">
              <a:extLst>
                <a:ext uri="{FF2B5EF4-FFF2-40B4-BE49-F238E27FC236}">
                  <a16:creationId xmlns:a16="http://schemas.microsoft.com/office/drawing/2014/main" id="{B340B8AD-14CD-4034-A7F0-BFA0D7E5DC77}"/>
                </a:ext>
              </a:extLst>
            </p:cNvPr>
            <p:cNvSpPr/>
            <p:nvPr/>
          </p:nvSpPr>
          <p:spPr>
            <a:xfrm>
              <a:off x="1966723" y="3829050"/>
              <a:ext cx="2673551" cy="1825344"/>
            </a:xfrm>
            <a:prstGeom prst="roundRect">
              <a:avLst>
                <a:gd name="adj" fmla="val 0"/>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2D2D2">
                      <a:lumMod val="25000"/>
                    </a:srgbClr>
                  </a:solidFill>
                  <a:effectLst/>
                  <a:uLnTx/>
                  <a:uFillTx/>
                  <a:latin typeface="Segoe UI Semibold"/>
                  <a:ea typeface="+mn-ea"/>
                  <a:cs typeface="Segoe UI" panose="020B0502040204020203" pitchFamily="34" charset="0"/>
                </a:rPr>
                <a:t>Azure Storage</a:t>
              </a:r>
            </a:p>
          </p:txBody>
        </p:sp>
        <p:cxnSp>
          <p:nvCxnSpPr>
            <p:cNvPr id="41" name="Straight Arrow Connector 40">
              <a:extLst>
                <a:ext uri="{FF2B5EF4-FFF2-40B4-BE49-F238E27FC236}">
                  <a16:creationId xmlns:a16="http://schemas.microsoft.com/office/drawing/2014/main" id="{0460ACD7-11D0-4376-8079-5C7A1A69B75F}"/>
                </a:ext>
              </a:extLst>
            </p:cNvPr>
            <p:cNvCxnSpPr>
              <a:cxnSpLocks/>
              <a:stCxn id="36" idx="3"/>
              <a:endCxn id="4" idx="1"/>
            </p:cNvCxnSpPr>
            <p:nvPr/>
          </p:nvCxnSpPr>
          <p:spPr>
            <a:xfrm>
              <a:off x="4640274" y="4741722"/>
              <a:ext cx="2375878" cy="829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4F15E4C2-90E6-4082-8F56-BE50D6FE0D98}"/>
                </a:ext>
              </a:extLst>
            </p:cNvPr>
            <p:cNvCxnSpPr>
              <a:cxnSpLocks/>
            </p:cNvCxnSpPr>
            <p:nvPr/>
          </p:nvCxnSpPr>
          <p:spPr>
            <a:xfrm flipH="1" flipV="1">
              <a:off x="6210300" y="3048000"/>
              <a:ext cx="1028700" cy="9906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3B770A5F-8D52-4F92-9F9E-A6AECA4334CA}"/>
                </a:ext>
              </a:extLst>
            </p:cNvPr>
            <p:cNvCxnSpPr>
              <a:cxnSpLocks/>
            </p:cNvCxnSpPr>
            <p:nvPr/>
          </p:nvCxnSpPr>
          <p:spPr>
            <a:xfrm flipV="1">
              <a:off x="7479952" y="3067050"/>
              <a:ext cx="0" cy="93345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DAB96551-21F0-451E-AED9-E785E63902CA}"/>
                </a:ext>
              </a:extLst>
            </p:cNvPr>
            <p:cNvCxnSpPr>
              <a:cxnSpLocks/>
            </p:cNvCxnSpPr>
            <p:nvPr/>
          </p:nvCxnSpPr>
          <p:spPr>
            <a:xfrm flipV="1">
              <a:off x="7810500" y="3086100"/>
              <a:ext cx="1066800" cy="914401"/>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12" name="Rectangle 11"/>
            <p:cNvSpPr/>
            <p:nvPr/>
          </p:nvSpPr>
          <p:spPr>
            <a:xfrm>
              <a:off x="6311997" y="5344776"/>
              <a:ext cx="2745175"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rPr>
                <a:t>Stored access policy</a:t>
              </a:r>
              <a:endParaRPr kumimoji="0" lang="en-IN" sz="2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a:ea typeface="+mn-ea"/>
                <a:cs typeface="+mn-cs"/>
              </a:endParaRPr>
            </a:p>
          </p:txBody>
        </p:sp>
        <p:sp>
          <p:nvSpPr>
            <p:cNvPr id="27" name="TextBox 26"/>
            <p:cNvSpPr txBox="1"/>
            <p:nvPr/>
          </p:nvSpPr>
          <p:spPr>
            <a:xfrm>
              <a:off x="2931775" y="5290013"/>
              <a:ext cx="830356" cy="33855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Assets</a:t>
              </a:r>
              <a:endParaRPr kumimoji="0" lang="en-IN" sz="2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5" name="Graphic 4">
              <a:extLst>
                <a:ext uri="{FF2B5EF4-FFF2-40B4-BE49-F238E27FC236}">
                  <a16:creationId xmlns:a16="http://schemas.microsoft.com/office/drawing/2014/main" id="{B83E7913-9186-4E34-93F1-6F698BEAC4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4899" y="4341413"/>
              <a:ext cx="817200" cy="817200"/>
            </a:xfrm>
            <a:prstGeom prst="rect">
              <a:avLst/>
            </a:prstGeom>
          </p:spPr>
        </p:pic>
      </p:grpSp>
    </p:spTree>
    <p:custDataLst>
      <p:tags r:id="rId1"/>
    </p:custDataLst>
    <p:extLst>
      <p:ext uri="{BB962C8B-B14F-4D97-AF65-F5344CB8AC3E}">
        <p14:creationId xmlns:p14="http://schemas.microsoft.com/office/powerpoint/2010/main" val="2775821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Active Directory Authentication Library (ADAL)</a:t>
            </a:r>
          </a:p>
        </p:txBody>
      </p:sp>
      <p:sp>
        <p:nvSpPr>
          <p:cNvPr id="3" name="Text Placeholder 2">
            <a:extLst>
              <a:ext uri="{FF2B5EF4-FFF2-40B4-BE49-F238E27FC236}">
                <a16:creationId xmlns:a16="http://schemas.microsoft.com/office/drawing/2014/main" id="{4549B6A8-7461-4252-93DA-A1F644A91C34}"/>
              </a:ext>
            </a:extLst>
          </p:cNvPr>
          <p:cNvSpPr>
            <a:spLocks noGrp="1"/>
          </p:cNvSpPr>
          <p:nvPr>
            <p:ph type="body" sz="quarter" idx="10"/>
          </p:nvPr>
        </p:nvSpPr>
        <p:spPr>
          <a:xfrm>
            <a:off x="584200" y="1435497"/>
            <a:ext cx="11018520" cy="4702826"/>
          </a:xfrm>
        </p:spPr>
        <p:txBody>
          <a:bodyPr/>
          <a:lstStyle/>
          <a:p>
            <a:r>
              <a:rPr lang="en-US" dirty="0"/>
              <a:t>The library to streamline working with Azure Active Directory from code:</a:t>
            </a:r>
          </a:p>
          <a:p>
            <a:pPr lvl="1"/>
            <a:r>
              <a:rPr lang="en-US" dirty="0"/>
              <a:t>Obtains and manages tokens</a:t>
            </a:r>
          </a:p>
          <a:p>
            <a:pPr lvl="1"/>
            <a:r>
              <a:rPr lang="en-US" dirty="0"/>
              <a:t>Caches token using a configurable cache</a:t>
            </a:r>
          </a:p>
          <a:p>
            <a:pPr lvl="1"/>
            <a:r>
              <a:rPr lang="en-US" dirty="0"/>
              <a:t>Refreshes tokens automatically when they expire</a:t>
            </a:r>
          </a:p>
          <a:p>
            <a:pPr lvl="1"/>
            <a:r>
              <a:rPr lang="en-US" dirty="0"/>
              <a:t>Supports asynchronous invocation</a:t>
            </a:r>
          </a:p>
          <a:p>
            <a:r>
              <a:rPr lang="en-US" dirty="0"/>
              <a:t>Available in multiple languages such as:</a:t>
            </a:r>
          </a:p>
          <a:p>
            <a:pPr lvl="1"/>
            <a:r>
              <a:rPr lang="en-US" dirty="0"/>
              <a:t>C#</a:t>
            </a:r>
          </a:p>
          <a:p>
            <a:pPr lvl="1"/>
            <a:r>
              <a:rPr lang="en-US" dirty="0"/>
              <a:t>JavaScript</a:t>
            </a:r>
          </a:p>
          <a:p>
            <a:pPr lvl="1"/>
            <a:r>
              <a:rPr lang="en-US" dirty="0"/>
              <a:t>Objective C</a:t>
            </a:r>
          </a:p>
          <a:p>
            <a:pPr lvl="1"/>
            <a:r>
              <a:rPr lang="en-US" dirty="0"/>
              <a:t>Java</a:t>
            </a:r>
          </a:p>
          <a:p>
            <a:pPr lvl="1"/>
            <a:r>
              <a:rPr lang="en-US" dirty="0"/>
              <a:t>Python</a:t>
            </a:r>
          </a:p>
        </p:txBody>
      </p:sp>
    </p:spTree>
    <p:custDataLst>
      <p:tags r:id="rId1"/>
    </p:custDataLst>
    <p:extLst>
      <p:ext uri="{BB962C8B-B14F-4D97-AF65-F5344CB8AC3E}">
        <p14:creationId xmlns:p14="http://schemas.microsoft.com/office/powerpoint/2010/main" val="369815391"/>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1767007"/>
            <a:ext cx="4161981" cy="3323987"/>
          </a:xfrm>
        </p:spPr>
        <p:txBody>
          <a:bodyPr/>
          <a:lstStyle/>
          <a:p>
            <a:r>
              <a:rPr lang="en-US" dirty="0"/>
              <a:t>Lab 06: Authenticating to and querying Microsoft Graph by using MSAL and .NET SDKs</a:t>
            </a:r>
          </a:p>
        </p:txBody>
      </p:sp>
      <p:grpSp>
        <p:nvGrpSpPr>
          <p:cNvPr id="7" name="Group 6">
            <a:extLst>
              <a:ext uri="{FF2B5EF4-FFF2-40B4-BE49-F238E27FC236}">
                <a16:creationId xmlns:a16="http://schemas.microsoft.com/office/drawing/2014/main" id="{42FF243A-F264-4EE2-84F5-6717ECB336E4}"/>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3DAEA164-C264-40B9-B246-FE3D54111A81}"/>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B9289725-CB27-4021-A60D-8B8E685D14F1}"/>
                </a:ext>
              </a:extLst>
            </p:cNvPr>
            <p:cNvSpPr txBox="1"/>
            <p:nvPr/>
          </p:nvSpPr>
          <p:spPr>
            <a:xfrm>
              <a:off x="5514975" y="213138"/>
              <a:ext cx="6472237" cy="6309420"/>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1400" dirty="0">
                <a:solidFill>
                  <a:schemeClr val="bg1"/>
                </a:solidFill>
              </a:endParaRPr>
            </a:p>
            <a:p>
              <a:pPr algn="l"/>
              <a:r>
                <a:rPr lang="en-US" dirty="0">
                  <a:solidFill>
                    <a:schemeClr val="bg1"/>
                  </a:solidFill>
                </a:rPr>
                <a:t>As a new employee at your company, you signed into your Microsoft 365 applications for the first time and discovered that your profile name and picture isn't accurate. Rather than change these values manually, you have decided that this is a good opportunity to learn the Microsoft identity platform and how you can use different libraries such as the Microsoft Authentication Library (MSAL) and the Microsoft Graph SDK to change these values in a programmatic manner.</a:t>
              </a:r>
            </a:p>
            <a:p>
              <a:pPr algn="l"/>
              <a:endParaRPr lang="en-US" dirty="0">
                <a:solidFill>
                  <a:schemeClr val="bg1"/>
                </a:solidFill>
              </a:endParaRPr>
            </a:p>
            <a:p>
              <a:pPr algn="l"/>
              <a:r>
                <a:rPr lang="en-US" sz="2400" dirty="0">
                  <a:solidFill>
                    <a:schemeClr val="bg1"/>
                  </a:solidFill>
                </a:rPr>
                <a:t>Objectives</a:t>
              </a:r>
            </a:p>
            <a:p>
              <a:pPr algn="l"/>
              <a:endParaRPr lang="en-US" sz="1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a new application registration in Azure Active Directory (Azure AD).</a:t>
              </a:r>
            </a:p>
            <a:p>
              <a:pPr lvl="1" indent="-228600">
                <a:buFont typeface="Arial" panose="020B0604020202020204" pitchFamily="34" charset="0"/>
                <a:buChar char="•"/>
              </a:pPr>
              <a:r>
                <a:rPr lang="en-US" dirty="0">
                  <a:solidFill>
                    <a:schemeClr val="bg1"/>
                  </a:solidFill>
                </a:rPr>
                <a:t>Use the MSAL.NET library to implement the interactive authentication flow.</a:t>
              </a:r>
            </a:p>
            <a:p>
              <a:pPr lvl="1" indent="-228600">
                <a:buFont typeface="Arial" panose="020B0604020202020204" pitchFamily="34" charset="0"/>
                <a:buChar char="•"/>
              </a:pPr>
              <a:r>
                <a:rPr lang="en-US" dirty="0">
                  <a:solidFill>
                    <a:schemeClr val="bg1"/>
                  </a:solidFill>
                </a:rPr>
                <a:t>Obtain a token from the Microsoft identity platform by using the MSAL.NET library.</a:t>
              </a:r>
            </a:p>
            <a:p>
              <a:pPr lvl="1" indent="-228600">
                <a:buFont typeface="Arial" panose="020B0604020202020204" pitchFamily="34" charset="0"/>
                <a:buChar char="•"/>
              </a:pPr>
              <a:r>
                <a:rPr lang="en-US" dirty="0">
                  <a:solidFill>
                    <a:schemeClr val="bg1"/>
                  </a:solidFill>
                </a:rPr>
                <a:t>Query Microsoft Graph by using the Microsoft Graph SDK and the device code flow.</a:t>
              </a:r>
            </a:p>
          </p:txBody>
        </p:sp>
        <p:cxnSp>
          <p:nvCxnSpPr>
            <p:cNvPr id="10" name="Straight Connector 9">
              <a:extLst>
                <a:ext uri="{FF2B5EF4-FFF2-40B4-BE49-F238E27FC236}">
                  <a16:creationId xmlns:a16="http://schemas.microsoft.com/office/drawing/2014/main" id="{C0CDDBF8-34CC-4CE3-BB63-7856FE551719}"/>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DEA0AD-B9CD-4041-B341-2967AA0CA676}"/>
                </a:ext>
              </a:extLst>
            </p:cNvPr>
            <p:cNvCxnSpPr>
              <a:cxnSpLocks/>
            </p:cNvCxnSpPr>
            <p:nvPr/>
          </p:nvCxnSpPr>
          <p:spPr>
            <a:xfrm>
              <a:off x="5534016" y="3751851"/>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997566"/>
            <a:ext cx="4161981" cy="4862870"/>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06: Authenticating to and querying Microsoft Graph by using MSAL and .NET SDKs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Username: Admin&#10;Password: Pa55w.rd&#10;&#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518946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p:txBody>
          <a:bodyPr/>
          <a:lstStyle/>
          <a:p>
            <a:r>
              <a:rPr lang="en-US" dirty="0"/>
              <a:t>Creating an authentication context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2548390"/>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tenant</a:t>
            </a:r>
            <a:r>
              <a:rPr lang="en-US" sz="1800" dirty="0">
                <a:solidFill>
                  <a:srgbClr val="000000"/>
                </a:solidFill>
              </a:rPr>
              <a:t> = </a:t>
            </a:r>
            <a:r>
              <a:rPr lang="en-US" sz="1800" dirty="0">
                <a:solidFill>
                  <a:srgbClr val="A31515"/>
                </a:solidFill>
              </a:rPr>
              <a:t>"contoso.onmicrosoft.com"</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authority</a:t>
            </a:r>
            <a:r>
              <a:rPr lang="en-US" sz="1800" dirty="0">
                <a:solidFill>
                  <a:srgbClr val="000000"/>
                </a:solidFill>
              </a:rPr>
              <a:t> = </a:t>
            </a:r>
            <a:r>
              <a:rPr lang="en-US" sz="1800" dirty="0">
                <a:solidFill>
                  <a:srgbClr val="A31515"/>
                </a:solidFill>
              </a:rPr>
              <a:t>$"https://login.microsoftonline.com/{</a:t>
            </a:r>
            <a:r>
              <a:rPr lang="en-US" sz="1800" dirty="0">
                <a:solidFill>
                  <a:srgbClr val="001080"/>
                </a:solidFill>
              </a:rPr>
              <a:t>tenant</a:t>
            </a:r>
            <a:r>
              <a:rPr lang="en-US" sz="1800" dirty="0">
                <a:solidFill>
                  <a:srgbClr val="A31515"/>
                </a:solidFill>
              </a:rPr>
              <a:t>}"</a:t>
            </a:r>
            <a:r>
              <a:rPr lang="en-US" sz="1800" dirty="0">
                <a:solidFill>
                  <a:srgbClr val="000000"/>
                </a:solidFill>
              </a:rPr>
              <a:t>;</a:t>
            </a:r>
          </a:p>
          <a:p>
            <a:br>
              <a:rPr lang="en-US" sz="1800" dirty="0">
                <a:solidFill>
                  <a:srgbClr val="000000"/>
                </a:solidFill>
              </a:rPr>
            </a:br>
            <a:r>
              <a:rPr lang="en-US" sz="1800" dirty="0">
                <a:solidFill>
                  <a:srgbClr val="008000"/>
                </a:solidFill>
              </a:rPr>
              <a:t>// Create authentication context using AAD authority</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context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AuthenticationContext</a:t>
            </a:r>
            <a:r>
              <a:rPr lang="en-US" sz="1800" dirty="0">
                <a:solidFill>
                  <a:srgbClr val="000000"/>
                </a:solidFill>
              </a:rPr>
              <a:t>(</a:t>
            </a:r>
          </a:p>
          <a:p>
            <a:r>
              <a:rPr lang="en-US" sz="1800" dirty="0">
                <a:solidFill>
                  <a:srgbClr val="000000"/>
                </a:solidFill>
              </a:rPr>
              <a:t>    </a:t>
            </a:r>
            <a:r>
              <a:rPr lang="en-US" sz="1800" dirty="0">
                <a:solidFill>
                  <a:srgbClr val="001080"/>
                </a:solidFill>
              </a:rPr>
              <a:t>authority</a:t>
            </a:r>
            <a:r>
              <a:rPr lang="en-US" sz="1800" dirty="0">
                <a:solidFill>
                  <a:srgbClr val="000000"/>
                </a:solidFill>
              </a:rPr>
              <a:t>, </a:t>
            </a:r>
          </a:p>
          <a:p>
            <a:r>
              <a:rPr lang="en-US" sz="1800" dirty="0">
                <a:solidFill>
                  <a:srgbClr val="000000"/>
                </a:solidFill>
              </a:rPr>
              <a:t>    </a:t>
            </a:r>
            <a:r>
              <a:rPr lang="en-US" sz="1800" dirty="0">
                <a:solidFill>
                  <a:srgbClr val="0000FF"/>
                </a:solidFill>
              </a:rPr>
              <a:t>new</a:t>
            </a:r>
            <a:r>
              <a:rPr lang="en-US" sz="1800" dirty="0">
                <a:solidFill>
                  <a:srgbClr val="000000"/>
                </a:solidFill>
              </a:rPr>
              <a:t> </a:t>
            </a:r>
            <a:r>
              <a:rPr lang="en-US" sz="1800" dirty="0">
                <a:solidFill>
                  <a:srgbClr val="267F99"/>
                </a:solidFill>
              </a:rPr>
              <a:t>FileCache</a:t>
            </a:r>
            <a:r>
              <a:rPr lang="en-US" sz="1800" dirty="0">
                <a:solidFill>
                  <a:srgbClr val="000000"/>
                </a:solidFill>
              </a:rPr>
              <a:t>()</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1729809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B0BF-ED82-43FA-BDBF-9FB1BCBD6A88}"/>
              </a:ext>
            </a:extLst>
          </p:cNvPr>
          <p:cNvSpPr>
            <a:spLocks noGrp="1"/>
          </p:cNvSpPr>
          <p:nvPr>
            <p:ph type="title"/>
          </p:nvPr>
        </p:nvSpPr>
        <p:spPr>
          <a:xfrm>
            <a:off x="588263" y="457200"/>
            <a:ext cx="11018520" cy="553998"/>
          </a:xfrm>
        </p:spPr>
        <p:txBody>
          <a:bodyPr/>
          <a:lstStyle/>
          <a:p>
            <a:r>
              <a:rPr lang="en-US" dirty="0"/>
              <a:t>Acquiring an Azure AD token by using ADAL</a:t>
            </a:r>
          </a:p>
        </p:txBody>
      </p:sp>
      <p:sp>
        <p:nvSpPr>
          <p:cNvPr id="4" name="Text Placeholder 3">
            <a:extLst>
              <a:ext uri="{FF2B5EF4-FFF2-40B4-BE49-F238E27FC236}">
                <a16:creationId xmlns:a16="http://schemas.microsoft.com/office/drawing/2014/main" id="{200C0EDF-0912-49E4-A82C-31CDE1A1A9DE}"/>
              </a:ext>
            </a:extLst>
          </p:cNvPr>
          <p:cNvSpPr>
            <a:spLocks noGrp="1"/>
          </p:cNvSpPr>
          <p:nvPr>
            <p:ph type="body" sz="quarter" idx="10"/>
          </p:nvPr>
        </p:nvSpPr>
        <p:spPr>
          <a:xfrm>
            <a:off x="588263" y="1436688"/>
            <a:ext cx="11018520" cy="4487382"/>
          </a:xfrm>
        </p:spPr>
        <p:txBody>
          <a:bodyPr/>
          <a:lstStyle/>
          <a:p>
            <a:r>
              <a:rPr lang="en-US" sz="1800" dirty="0">
                <a:solidFill>
                  <a:srgbClr val="0000FF"/>
                </a:solidFill>
              </a:rPr>
              <a:t>string</a:t>
            </a:r>
            <a:r>
              <a:rPr lang="en-US" sz="1800" dirty="0">
                <a:solidFill>
                  <a:srgbClr val="000000"/>
                </a:solidFill>
              </a:rPr>
              <a:t> </a:t>
            </a:r>
            <a:r>
              <a:rPr lang="en-US" sz="1800" dirty="0">
                <a:solidFill>
                  <a:srgbClr val="001080"/>
                </a:solidFill>
              </a:rPr>
              <a:t>clientId</a:t>
            </a:r>
            <a:r>
              <a:rPr lang="en-US" sz="1800" dirty="0">
                <a:solidFill>
                  <a:srgbClr val="000000"/>
                </a:solidFill>
              </a:rPr>
              <a:t> = </a:t>
            </a:r>
            <a:r>
              <a:rPr lang="en-US" sz="1800" dirty="0">
                <a:solidFill>
                  <a:srgbClr val="A31515"/>
                </a:solidFill>
              </a:rPr>
              <a:t>"00000000-0000-0000-0000-000000000000"</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redirectUri</a:t>
            </a:r>
            <a:r>
              <a:rPr lang="en-US" sz="1800" dirty="0">
                <a:solidFill>
                  <a:srgbClr val="000000"/>
                </a:solidFill>
              </a:rPr>
              <a:t> = </a:t>
            </a:r>
            <a:r>
              <a:rPr lang="en-US" sz="1800" dirty="0">
                <a:solidFill>
                  <a:srgbClr val="A31515"/>
                </a:solidFill>
              </a:rPr>
              <a:t>"https://login.microsoftonline.com/common/oauth2/nativeclient"</a:t>
            </a:r>
            <a:r>
              <a:rPr lang="en-US" sz="1800" dirty="0">
                <a:solidFill>
                  <a:srgbClr val="000000"/>
                </a:solidFill>
              </a:rPr>
              <a:t>;</a:t>
            </a:r>
          </a:p>
          <a:p>
            <a:r>
              <a:rPr lang="en-US" sz="1800" dirty="0">
                <a:solidFill>
                  <a:srgbClr val="0000FF"/>
                </a:solidFill>
              </a:rPr>
              <a:t>string</a:t>
            </a:r>
            <a:r>
              <a:rPr lang="en-US" sz="1800" dirty="0">
                <a:solidFill>
                  <a:srgbClr val="000000"/>
                </a:solidFill>
              </a:rPr>
              <a:t> </a:t>
            </a:r>
            <a:r>
              <a:rPr lang="en-US" sz="1800" dirty="0">
                <a:solidFill>
                  <a:srgbClr val="001080"/>
                </a:solidFill>
              </a:rPr>
              <a:t>resourceId</a:t>
            </a:r>
            <a:r>
              <a:rPr lang="en-US" sz="1800" dirty="0">
                <a:solidFill>
                  <a:srgbClr val="000000"/>
                </a:solidFill>
              </a:rPr>
              <a:t> = </a:t>
            </a:r>
            <a:r>
              <a:rPr lang="en-US" sz="1800" dirty="0">
                <a:solidFill>
                  <a:srgbClr val="A31515"/>
                </a:solidFill>
              </a:rPr>
              <a:t>"https://graph.windows.net/"</a:t>
            </a:r>
            <a:r>
              <a:rPr lang="en-US" sz="1800" dirty="0">
                <a:solidFill>
                  <a:srgbClr val="000000"/>
                </a:solidFill>
              </a:rPr>
              <a:t>;</a:t>
            </a:r>
          </a:p>
          <a:p>
            <a:br>
              <a:rPr lang="en-US" sz="1800" dirty="0">
                <a:solidFill>
                  <a:srgbClr val="000000"/>
                </a:solidFill>
              </a:rPr>
            </a:br>
            <a:r>
              <a:rPr lang="en-US" sz="1800" dirty="0">
                <a:solidFill>
                  <a:srgbClr val="008000"/>
                </a:solidFill>
              </a:rPr>
              <a:t>// Parameters for acquiring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params</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PlatformParameters</a:t>
            </a:r>
            <a:r>
              <a:rPr lang="en-US" sz="1800" dirty="0">
                <a:solidFill>
                  <a:srgbClr val="000000"/>
                </a:solidFill>
              </a:rPr>
              <a:t>(</a:t>
            </a:r>
            <a:r>
              <a:rPr lang="en-US" sz="1800" dirty="0">
                <a:solidFill>
                  <a:srgbClr val="001080"/>
                </a:solidFill>
              </a:rPr>
              <a:t>PromptBehavior</a:t>
            </a:r>
            <a:r>
              <a:rPr lang="en-US" sz="1800" dirty="0">
                <a:solidFill>
                  <a:srgbClr val="000000"/>
                </a:solidFill>
              </a:rPr>
              <a:t>.</a:t>
            </a:r>
            <a:r>
              <a:rPr lang="en-US" sz="1800" dirty="0">
                <a:solidFill>
                  <a:srgbClr val="001080"/>
                </a:solidFill>
              </a:rPr>
              <a:t>Never</a:t>
            </a:r>
            <a:r>
              <a:rPr lang="en-US" sz="1800" dirty="0">
                <a:solidFill>
                  <a:srgbClr val="000000"/>
                </a:solidFill>
              </a:rPr>
              <a:t>);</a:t>
            </a:r>
          </a:p>
          <a:p>
            <a:br>
              <a:rPr lang="en-US" sz="1800" dirty="0">
                <a:solidFill>
                  <a:srgbClr val="000000"/>
                </a:solidFill>
              </a:rPr>
            </a:br>
            <a:r>
              <a:rPr lang="en-US" sz="1800" dirty="0">
                <a:solidFill>
                  <a:srgbClr val="008000"/>
                </a:solidFill>
              </a:rPr>
              <a:t>// Acquire token action</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a:solidFill>
                  <a:srgbClr val="267F99"/>
                </a:solidFill>
              </a:rPr>
              <a:t>authContext</a:t>
            </a:r>
            <a:r>
              <a:rPr lang="en-US" sz="1800" dirty="0">
                <a:solidFill>
                  <a:srgbClr val="000000"/>
                </a:solidFill>
              </a:rPr>
              <a:t>.</a:t>
            </a:r>
            <a:r>
              <a:rPr lang="en-US" sz="1800" dirty="0">
                <a:solidFill>
                  <a:srgbClr val="795E26"/>
                </a:solidFill>
              </a:rPr>
              <a:t>AcquireTokenAsync</a:t>
            </a:r>
            <a:r>
              <a:rPr lang="en-US" sz="1800" dirty="0">
                <a:solidFill>
                  <a:srgbClr val="000000"/>
                </a:solidFill>
              </a:rPr>
              <a:t>(</a:t>
            </a:r>
          </a:p>
          <a:p>
            <a:r>
              <a:rPr lang="en-US" sz="1800" dirty="0">
                <a:solidFill>
                  <a:srgbClr val="000000"/>
                </a:solidFill>
              </a:rPr>
              <a:t>    resourceId, </a:t>
            </a:r>
          </a:p>
          <a:p>
            <a:r>
              <a:rPr lang="en-US" sz="1800" dirty="0">
                <a:solidFill>
                  <a:srgbClr val="000000"/>
                </a:solidFill>
              </a:rPr>
              <a:t>    clientId, </a:t>
            </a:r>
          </a:p>
          <a:p>
            <a:r>
              <a:rPr lang="en-US" sz="1800" dirty="0">
                <a:solidFill>
                  <a:srgbClr val="000000"/>
                </a:solidFill>
              </a:rPr>
              <a:t>    redirectUri, </a:t>
            </a:r>
          </a:p>
          <a:p>
            <a:r>
              <a:rPr lang="en-US" sz="1800" dirty="0">
                <a:solidFill>
                  <a:srgbClr val="000000"/>
                </a:solidFill>
              </a:rPr>
              <a:t>    params</a:t>
            </a:r>
          </a:p>
          <a:p>
            <a:r>
              <a:rPr lang="en-US" sz="1800" dirty="0">
                <a:solidFill>
                  <a:srgbClr val="000000"/>
                </a:solidFill>
              </a:rPr>
              <a:t>);</a:t>
            </a:r>
          </a:p>
        </p:txBody>
      </p:sp>
    </p:spTree>
    <p:custDataLst>
      <p:tags r:id="rId1"/>
    </p:custDataLst>
    <p:extLst>
      <p:ext uri="{BB962C8B-B14F-4D97-AF65-F5344CB8AC3E}">
        <p14:creationId xmlns:p14="http://schemas.microsoft.com/office/powerpoint/2010/main" val="33877017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D784-B103-4B51-8890-27E7158717AB}"/>
              </a:ext>
            </a:extLst>
          </p:cNvPr>
          <p:cNvSpPr>
            <a:spLocks noGrp="1"/>
          </p:cNvSpPr>
          <p:nvPr>
            <p:ph type="title"/>
          </p:nvPr>
        </p:nvSpPr>
        <p:spPr/>
        <p:txBody>
          <a:bodyPr/>
          <a:lstStyle/>
          <a:p>
            <a:r>
              <a:rPr lang="en-US" dirty="0"/>
              <a:t>Azure AD evolution</a:t>
            </a:r>
          </a:p>
        </p:txBody>
      </p:sp>
      <p:sp>
        <p:nvSpPr>
          <p:cNvPr id="3" name="Text Placeholder 2">
            <a:extLst>
              <a:ext uri="{FF2B5EF4-FFF2-40B4-BE49-F238E27FC236}">
                <a16:creationId xmlns:a16="http://schemas.microsoft.com/office/drawing/2014/main" id="{E69B3D90-1FC1-41F6-A2CB-B5CBDE05DC12}"/>
              </a:ext>
            </a:extLst>
          </p:cNvPr>
          <p:cNvSpPr>
            <a:spLocks noGrp="1"/>
          </p:cNvSpPr>
          <p:nvPr>
            <p:ph type="body" sz="quarter" idx="10"/>
          </p:nvPr>
        </p:nvSpPr>
        <p:spPr>
          <a:xfrm>
            <a:off x="584200" y="1435497"/>
            <a:ext cx="11018520" cy="2425279"/>
          </a:xfrm>
        </p:spPr>
        <p:txBody>
          <a:bodyPr/>
          <a:lstStyle/>
          <a:p>
            <a:r>
              <a:rPr lang="en-US" dirty="0"/>
              <a:t>Use Azure AD (v1.0):</a:t>
            </a:r>
          </a:p>
          <a:p>
            <a:pPr lvl="1"/>
            <a:r>
              <a:rPr lang="en-US" dirty="0"/>
              <a:t>Authenticate against only work and school accounts (provisioned in Azure AD)</a:t>
            </a:r>
          </a:p>
          <a:p>
            <a:r>
              <a:rPr lang="en-US" dirty="0"/>
              <a:t>Use Microsoft identity platform (v2.0) to:</a:t>
            </a:r>
          </a:p>
          <a:p>
            <a:pPr lvl="1"/>
            <a:r>
              <a:rPr lang="en-US" dirty="0"/>
              <a:t>Authenticate against organizational (work and school) accounts</a:t>
            </a:r>
          </a:p>
          <a:p>
            <a:pPr lvl="1"/>
            <a:r>
              <a:rPr lang="en-US" dirty="0"/>
              <a:t>Authenticate against personal accounts (Microsoft account)</a:t>
            </a:r>
          </a:p>
          <a:p>
            <a:pPr lvl="1"/>
            <a:r>
              <a:rPr lang="en-US" dirty="0"/>
              <a:t>Authenticate against customer-supplied identity such as LinkedIn, Facebook, and Google</a:t>
            </a:r>
          </a:p>
        </p:txBody>
      </p:sp>
      <p:grpSp>
        <p:nvGrpSpPr>
          <p:cNvPr id="6" name="Group 5" descr="The diagram depicts the evolution of Azure AD into the Microsoft identity platform.">
            <a:extLst>
              <a:ext uri="{FF2B5EF4-FFF2-40B4-BE49-F238E27FC236}">
                <a16:creationId xmlns:a16="http://schemas.microsoft.com/office/drawing/2014/main" id="{991D11EF-6D14-4D68-9306-92454286F458}"/>
              </a:ext>
            </a:extLst>
          </p:cNvPr>
          <p:cNvGrpSpPr/>
          <p:nvPr/>
        </p:nvGrpSpPr>
        <p:grpSpPr>
          <a:xfrm>
            <a:off x="2594610" y="4297680"/>
            <a:ext cx="7098030" cy="1971358"/>
            <a:chOff x="2594610" y="4297680"/>
            <a:chExt cx="7098030" cy="1971358"/>
          </a:xfrm>
        </p:grpSpPr>
        <p:sp>
          <p:nvSpPr>
            <p:cNvPr id="4" name="Rectangle 3">
              <a:extLst>
                <a:ext uri="{FF2B5EF4-FFF2-40B4-BE49-F238E27FC236}">
                  <a16:creationId xmlns:a16="http://schemas.microsoft.com/office/drawing/2014/main" id="{3066B76B-764F-42B1-8C93-E4145D7A6962}"/>
                </a:ext>
              </a:extLst>
            </p:cNvPr>
            <p:cNvSpPr/>
            <p:nvPr/>
          </p:nvSpPr>
          <p:spPr bwMode="auto">
            <a:xfrm>
              <a:off x="2594610" y="4297680"/>
              <a:ext cx="7098030" cy="1971358"/>
            </a:xfrm>
            <a:prstGeom prst="rect">
              <a:avLst/>
            </a:prstGeom>
            <a:solidFill>
              <a:schemeClr val="bg1"/>
            </a:solidFill>
            <a:ln w="2857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D7F69401-6C79-47F7-A0B7-5185BEEF9B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3097" y="4597559"/>
              <a:ext cx="1371600" cy="1371600"/>
            </a:xfrm>
            <a:prstGeom prst="rect">
              <a:avLst/>
            </a:prstGeom>
          </p:spPr>
        </p:pic>
        <p:pic>
          <p:nvPicPr>
            <p:cNvPr id="7" name="Graphic 6">
              <a:extLst>
                <a:ext uri="{FF2B5EF4-FFF2-40B4-BE49-F238E27FC236}">
                  <a16:creationId xmlns:a16="http://schemas.microsoft.com/office/drawing/2014/main" id="{A1E74B8B-4695-4A2F-AC71-19829DAA38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42553" y="4597559"/>
              <a:ext cx="1371600" cy="1371600"/>
            </a:xfrm>
            <a:prstGeom prst="rect">
              <a:avLst/>
            </a:prstGeom>
          </p:spPr>
        </p:pic>
        <p:sp>
          <p:nvSpPr>
            <p:cNvPr id="9" name="Arrow: Right 8">
              <a:extLst>
                <a:ext uri="{FF2B5EF4-FFF2-40B4-BE49-F238E27FC236}">
                  <a16:creationId xmlns:a16="http://schemas.microsoft.com/office/drawing/2014/main" id="{523412A9-6C41-42C8-ADB8-34E11B056565}"/>
                </a:ext>
              </a:extLst>
            </p:cNvPr>
            <p:cNvSpPr/>
            <p:nvPr/>
          </p:nvSpPr>
          <p:spPr bwMode="auto">
            <a:xfrm>
              <a:off x="4545937" y="5059075"/>
              <a:ext cx="3195376" cy="448569"/>
            </a:xfrm>
            <a:prstGeom prst="rightArrow">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75178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186C8-2C64-47B3-AA88-0A9DCC82D191}">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95446F3B-51B0-41BA-A709-358B9CADF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9A0524-6503-432F-9881-D9A016E81B8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10895</Words>
  <Application>Microsoft Office PowerPoint</Application>
  <PresentationFormat>Widescreen</PresentationFormat>
  <Paragraphs>938</Paragraphs>
  <Slides>62</Slides>
  <Notes>49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62</vt:i4>
      </vt:variant>
    </vt:vector>
  </HeadingPairs>
  <TitlesOfParts>
    <vt:vector size="73"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1_WHITE TEMPLATE</vt:lpstr>
      <vt:lpstr>Module 06: Implement user authentication and authorization</vt:lpstr>
      <vt:lpstr>Topics</vt:lpstr>
      <vt:lpstr>Lesson 01: Microsoft identity platform</vt:lpstr>
      <vt:lpstr>Identity as the control plane</vt:lpstr>
      <vt:lpstr>Azure Active Directory</vt:lpstr>
      <vt:lpstr>Active Directory Authentication Library (ADAL)</vt:lpstr>
      <vt:lpstr>Creating an authentication context by using ADAL</vt:lpstr>
      <vt:lpstr>Acquiring an Azure AD token by using ADAL</vt:lpstr>
      <vt:lpstr>Azure AD evolution</vt:lpstr>
      <vt:lpstr>Microsoft identity platform overview</vt:lpstr>
      <vt:lpstr>Microsoft identity platform</vt:lpstr>
      <vt:lpstr>Objects in Azure AD</vt:lpstr>
      <vt:lpstr>Application registration</vt:lpstr>
      <vt:lpstr>Authentication endpoints</vt:lpstr>
      <vt:lpstr>Understanding the OAuth 2.0 implicit grant flow in Azure AD</vt:lpstr>
      <vt:lpstr>Authorize access to Azure AD web applications by using the OAuth 2.0 code grant flow</vt:lpstr>
      <vt:lpstr>Authorize access to web applications by using OAuth</vt:lpstr>
      <vt:lpstr>Service-to-service calls using client credentials</vt:lpstr>
      <vt:lpstr>Common authentication flows</vt:lpstr>
      <vt:lpstr>Interactive authentication flow</vt:lpstr>
      <vt:lpstr>On-Behalf-Of authentication flow</vt:lpstr>
      <vt:lpstr>Client credentials authentication flow</vt:lpstr>
      <vt:lpstr>Device code authentication flow</vt:lpstr>
      <vt:lpstr>Certificate-based authentication</vt:lpstr>
      <vt:lpstr>Certificate-based authentication (continued)</vt:lpstr>
      <vt:lpstr>Walkthrough: Register an app with the Microsoft identity platform</vt:lpstr>
      <vt:lpstr>Lesson 02: Microsoft Authentication Library (MSAL)</vt:lpstr>
      <vt:lpstr>Microsoft Authentication Library (MSAL)</vt:lpstr>
      <vt:lpstr>Creating an authentication context by using MSAL</vt:lpstr>
      <vt:lpstr>Acquiring a token interactively using MSAL</vt:lpstr>
      <vt:lpstr>Acquiring a token silently using MSAL</vt:lpstr>
      <vt:lpstr>Get user profile using MSAL</vt:lpstr>
      <vt:lpstr>Walkthrough: Interactive authentication by using MSAL.NET</vt:lpstr>
      <vt:lpstr>Lesson 03: Microsoft Graph</vt:lpstr>
      <vt:lpstr>Microsoft 365 platform</vt:lpstr>
      <vt:lpstr>Microsoft Graph data and services</vt:lpstr>
      <vt:lpstr>Graph data</vt:lpstr>
      <vt:lpstr>Graph explorer</vt:lpstr>
      <vt:lpstr>Microsoft Graph SDK</vt:lpstr>
      <vt:lpstr>Microsoft Graph authentication SDK</vt:lpstr>
      <vt:lpstr>Creating authentication provider</vt:lpstr>
      <vt:lpstr>Authentication providers</vt:lpstr>
      <vt:lpstr>Using device code provider</vt:lpstr>
      <vt:lpstr>Using integrated windows provider</vt:lpstr>
      <vt:lpstr>Microsoft Graph SDK Fluent API</vt:lpstr>
      <vt:lpstr>Using Graph Service client</vt:lpstr>
      <vt:lpstr>Walkthrough: Retrieving profile information by using the Microsoft Graph SDK</vt:lpstr>
      <vt:lpstr>Lesson 04: Authorizing data operations in Azure Storage</vt:lpstr>
      <vt:lpstr>Container permissions</vt:lpstr>
      <vt:lpstr>CORS support for the Azure Storage services</vt:lpstr>
      <vt:lpstr>Authorization</vt:lpstr>
      <vt:lpstr>Shared Access Signatures</vt:lpstr>
      <vt:lpstr>Establishing a stored access policy</vt:lpstr>
      <vt:lpstr>Shared Access Signatures (SASs)</vt:lpstr>
      <vt:lpstr>Shared Access Signatures (SASs) (continued)</vt:lpstr>
      <vt:lpstr>Valet key pattern by using Shared Access Signatures</vt:lpstr>
      <vt:lpstr>Stored access policies</vt:lpstr>
      <vt:lpstr>Stored access policies (continued)</vt:lpstr>
      <vt:lpstr>SAS token generation from a stored access policy</vt:lpstr>
      <vt:lpstr>Lab 06: Authenticating to and querying Microsoft Graph by using MSAL and .NET SDKs</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1C969AF0-309F-45BD-92FD-956FC8933A07</vt:lpwstr>
  </property>
  <property fmtid="{D5CDD505-2E9C-101B-9397-08002B2CF9AE}" pid="3" name="ArticulatePath">
    <vt:lpwstr>AZ-204.06</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