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18"/>
  </p:notesMasterIdLst>
  <p:handoutMasterIdLst>
    <p:handoutMasterId r:id="rId19"/>
  </p:handoutMasterIdLst>
  <p:sldIdLst>
    <p:sldId id="2590" r:id="rId5"/>
    <p:sldId id="1875" r:id="rId6"/>
    <p:sldId id="2584" r:id="rId7"/>
    <p:sldId id="2585" r:id="rId8"/>
    <p:sldId id="1887" r:id="rId9"/>
    <p:sldId id="2586" r:id="rId10"/>
    <p:sldId id="2587" r:id="rId11"/>
    <p:sldId id="2589" r:id="rId12"/>
    <p:sldId id="1670" r:id="rId13"/>
    <p:sldId id="1858" r:id="rId14"/>
    <p:sldId id="1859" r:id="rId15"/>
    <p:sldId id="1879" r:id="rId16"/>
    <p:sldId id="1882" r:id="rId1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BF7156-FEAD-B9BC-8E36-63B14BBA4F3E}" v="1" dt="2020-10-13T02:33:13.8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80" y="108"/>
      </p:cViewPr>
      <p:guideLst/>
    </p:cSldViewPr>
  </p:slideViewPr>
  <p:notesTextViewPr>
    <p:cViewPr>
      <p:scale>
        <a:sx n="1" d="1"/>
        <a:sy n="1" d="1"/>
      </p:scale>
      <p:origin x="0" y="0"/>
    </p:cViewPr>
  </p:notesTextViewPr>
  <p:notesViewPr>
    <p:cSldViewPr snapToGrid="0">
      <p:cViewPr>
        <p:scale>
          <a:sx n="1" d="2"/>
          <a:sy n="1" d="2"/>
        </p:scale>
        <p:origin x="4548" y="105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6/3/2021 11:05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6/3/2021 11:05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616736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11:08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228342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AZ-220 Certification Areas - </a:t>
            </a:r>
            <a:r>
              <a:rPr lang="en-US" sz="882" u="sng" kern="1200" dirty="0">
                <a:solidFill>
                  <a:schemeClr val="tx1"/>
                </a:solidFill>
                <a:effectLst/>
                <a:latin typeface="Segoe UI Light" pitchFamily="34" charset="0"/>
                <a:ea typeface="+mn-ea"/>
                <a:cs typeface="+mn-cs"/>
              </a:rPr>
              <a:t>https://docs.microsoft.com/en-us/learn/certifications/exams/az-220</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6/3/2021 11:08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388083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Labs can be found at the course GitHub site:</a:t>
            </a:r>
          </a:p>
          <a:p>
            <a:pPr lvl="0"/>
            <a:r>
              <a:rPr lang="en-US" dirty="0"/>
              <a:t>https://aka.ms/az220labs</a:t>
            </a:r>
          </a:p>
          <a:p>
            <a:pPr lvl="0"/>
            <a:endParaRPr lang="en-US" dirty="0"/>
          </a:p>
          <a:p>
            <a:pPr lvl="0"/>
            <a:endParaRPr lang="en-US" sz="60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6/3/2021 11:08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242968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16736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616736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6/3/2021 11:08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837438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6/3/2021 11:08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717137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6/3/2021 11:08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892520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6/3/2021 11:08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552035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11:08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not trying to teach you everything a device programmer may know or to be a firmware engineer; for example, the course does not discuss how to program a flash chip on an IoT device…”</a:t>
            </a:r>
          </a:p>
          <a:p>
            <a:endParaRPr lang="en-US" dirty="0"/>
          </a:p>
          <a:p>
            <a:r>
              <a:rPr lang="en-US" dirty="0"/>
              <a:t>Note that the targets here are leaf devices, edge devices, and cloud services, meaning that sensors are out of scope.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11:08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6235941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r>
              <a:rPr lang="en-US"/>
              <a:t>Click icon to add picture</a:t>
            </a:r>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0"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marL="0" marR="0" lvl="1" indent="0" algn="l" defTabSz="914367" rtl="0" eaLnBrk="1" fontAlgn="auto" latinLnBrk="0" hangingPunct="1">
              <a:lnSpc>
                <a:spcPct val="100000"/>
              </a:lnSpc>
              <a:spcBef>
                <a:spcPts val="392"/>
              </a:spcBef>
              <a:spcAft>
                <a:spcPts val="588"/>
              </a:spcAft>
              <a:buClrTx/>
              <a:buSzPct val="90000"/>
              <a:buFontTx/>
              <a:buNone/>
              <a:tabLst/>
            </a:pPr>
            <a:r>
              <a:rPr lang="en-US"/>
              <a:t>Second level</a:t>
            </a:r>
          </a:p>
          <a:p>
            <a:pPr marL="0" marR="0" lvl="2" indent="0" algn="l" defTabSz="914367" rtl="0" eaLnBrk="1" fontAlgn="auto" latinLnBrk="0" hangingPunct="1">
              <a:lnSpc>
                <a:spcPct val="100000"/>
              </a:lnSpc>
              <a:spcBef>
                <a:spcPts val="392"/>
              </a:spcBef>
              <a:spcAft>
                <a:spcPts val="588"/>
              </a:spcAft>
              <a:buClrTx/>
              <a:buSzPct val="90000"/>
              <a:buFontTx/>
              <a:buNone/>
              <a:tabLst/>
            </a:pPr>
            <a:r>
              <a:rPr lang="en-US"/>
              <a:t>Third level</a:t>
            </a:r>
          </a:p>
          <a:p>
            <a:pPr marL="0" marR="0" lvl="3" indent="0" algn="l" defTabSz="914367" rtl="0" eaLnBrk="1" fontAlgn="auto" latinLnBrk="0" hangingPunct="1">
              <a:lnSpc>
                <a:spcPct val="100000"/>
              </a:lnSpc>
              <a:spcBef>
                <a:spcPts val="392"/>
              </a:spcBef>
              <a:spcAft>
                <a:spcPts val="588"/>
              </a:spcAft>
              <a:buClrTx/>
              <a:buSzPct val="90000"/>
              <a:buFontTx/>
              <a:buNone/>
              <a:tabLst/>
            </a:pPr>
            <a:r>
              <a:rPr lang="en-US"/>
              <a:t>Fourth level</a:t>
            </a:r>
          </a:p>
          <a:p>
            <a:pPr marL="0" marR="0" lvl="4" indent="0" algn="l" defTabSz="914367" rtl="0" eaLnBrk="1" fontAlgn="auto" latinLnBrk="0" hangingPunct="1">
              <a:lnSpc>
                <a:spcPct val="100000"/>
              </a:lnSpc>
              <a:spcBef>
                <a:spcPts val="392"/>
              </a:spcBef>
              <a:spcAft>
                <a:spcPts val="588"/>
              </a:spcAft>
              <a:buClrTx/>
              <a:buSzPct val="90000"/>
              <a:buFontTx/>
              <a:buNone/>
              <a:tabLst/>
            </a:pPr>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only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chemeClr val="tx1"/>
                </a:solidFill>
              </a:defRPr>
            </a:lvl1pPr>
          </a:lstStyle>
          <a:p>
            <a:r>
              <a:rPr lang="en-US"/>
              <a:t>Title</a:t>
            </a:r>
          </a:p>
        </p:txBody>
      </p:sp>
    </p:spTree>
    <p:extLst>
      <p:ext uri="{BB962C8B-B14F-4D97-AF65-F5344CB8AC3E}">
        <p14:creationId xmlns:p14="http://schemas.microsoft.com/office/powerpoint/2010/main" val="3074825499"/>
      </p:ext>
    </p:extLst>
  </p:cSld>
  <p:clrMapOvr>
    <a:masterClrMapping/>
  </p:clrMapOvr>
  <p:transition>
    <p:fade/>
  </p:transition>
  <p:extLst>
    <p:ext uri="{DCECCB84-F9BA-43D5-87BE-67443E8EF086}">
      <p15:sldGuideLst xmlns:p15="http://schemas.microsoft.com/office/powerpoint/2012/main">
        <p15:guide id="1" pos="873">
          <p15:clr>
            <a:srgbClr val="FBAE40"/>
          </p15:clr>
        </p15:guide>
        <p15:guide id="2" pos="105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
        <p:nvSpPr>
          <p:cNvPr id="7" name="Text Placeholder 6">
            <a:extLst>
              <a:ext uri="{FF2B5EF4-FFF2-40B4-BE49-F238E27FC236}">
                <a16:creationId xmlns:a16="http://schemas.microsoft.com/office/drawing/2014/main" id="{87E306C0-FFC6-412E-AA61-07300485557E}"/>
              </a:ext>
            </a:extLst>
          </p:cNvPr>
          <p:cNvSpPr>
            <a:spLocks noGrp="1"/>
          </p:cNvSpPr>
          <p:nvPr>
            <p:ph type="body" sz="quarter" idx="10"/>
          </p:nvPr>
        </p:nvSpPr>
        <p:spPr>
          <a:xfrm>
            <a:off x="418643" y="1186377"/>
            <a:ext cx="11354714" cy="394082"/>
          </a:xfrm>
        </p:spPr>
        <p:txBody>
          <a:bodyPr/>
          <a:lstStyle>
            <a:lvl1pPr>
              <a:defRPr sz="1961">
                <a:latin typeface="+mj-lt"/>
              </a:defRPr>
            </a:lvl1pPr>
          </a:lstStyle>
          <a:p>
            <a:pPr lvl="0"/>
            <a:r>
              <a:rPr lang="en-US"/>
              <a:t>Click to edit Master text styles</a:t>
            </a:r>
          </a:p>
        </p:txBody>
      </p:sp>
    </p:spTree>
    <p:extLst>
      <p:ext uri="{BB962C8B-B14F-4D97-AF65-F5344CB8AC3E}">
        <p14:creationId xmlns:p14="http://schemas.microsoft.com/office/powerpoint/2010/main" val="2539212687"/>
      </p:ext>
    </p:extLst>
  </p:cSld>
  <p:clrMapOvr>
    <a:masterClrMapping/>
  </p:clrMapOvr>
  <p:transition>
    <p:fade/>
  </p:transition>
  <p:extLst>
    <p:ext uri="{DCECCB84-F9BA-43D5-87BE-67443E8EF086}">
      <p15:sldGuideLst xmlns:p15="http://schemas.microsoft.com/office/powerpoint/2012/main">
        <p15:guide id="1" pos="873">
          <p15:clr>
            <a:srgbClr val="FBAE40"/>
          </p15:clr>
        </p15:guide>
        <p15:guide id="2" pos="105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6" r:id="rId73"/>
    <p:sldLayoutId id="2147484737" r:id="rId7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9.xml"/><Relationship Id="rId1" Type="http://schemas.openxmlformats.org/officeDocument/2006/relationships/slideLayout" Target="../slideLayouts/slideLayout73.xml"/><Relationship Id="rId4" Type="http://schemas.openxmlformats.org/officeDocument/2006/relationships/image" Target="../media/image27.emf"/></Relationships>
</file>

<file path=ppt/slides/_rels/slide1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0.xml"/><Relationship Id="rId1" Type="http://schemas.openxmlformats.org/officeDocument/2006/relationships/slideLayout" Target="../slideLayouts/slideLayout74.xml"/><Relationship Id="rId5" Type="http://schemas.openxmlformats.org/officeDocument/2006/relationships/image" Target="../media/image30.emf"/><Relationship Id="rId4" Type="http://schemas.openxmlformats.org/officeDocument/2006/relationships/image" Target="../media/image29.emf"/></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learn/certifications/exams/az-220" TargetMode="External"/><Relationship Id="rId2" Type="http://schemas.openxmlformats.org/officeDocument/2006/relationships/notesSlide" Target="../notesSlides/notesSlide11.xml"/><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2.xml"/><Relationship Id="rId1" Type="http://schemas.openxmlformats.org/officeDocument/2006/relationships/slideLayout" Target="../slideLayouts/slideLayout73.xml"/><Relationship Id="rId4" Type="http://schemas.openxmlformats.org/officeDocument/2006/relationships/image" Target="../media/image32.emf"/></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notesSlide" Target="../notesSlides/notesSlide3.xml"/><Relationship Id="rId1" Type="http://schemas.openxmlformats.org/officeDocument/2006/relationships/slideLayout" Target="../slideLayouts/slideLayout73.xml"/><Relationship Id="rId6" Type="http://schemas.openxmlformats.org/officeDocument/2006/relationships/image" Target="../media/image18.emf"/><Relationship Id="rId11" Type="http://schemas.openxmlformats.org/officeDocument/2006/relationships/image" Target="../media/image23.emf"/><Relationship Id="rId5" Type="http://schemas.openxmlformats.org/officeDocument/2006/relationships/image" Target="../media/image17.emf"/><Relationship Id="rId10" Type="http://schemas.openxmlformats.org/officeDocument/2006/relationships/image" Target="../media/image22.emf"/><Relationship Id="rId4" Type="http://schemas.openxmlformats.org/officeDocument/2006/relationships/image" Target="../media/image16.emf"/><Relationship Id="rId9" Type="http://schemas.openxmlformats.org/officeDocument/2006/relationships/image" Target="../media/image21.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3.xml"/></Relationships>
</file>

<file path=ppt/slides/_rels/slide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8.xml"/><Relationship Id="rId1" Type="http://schemas.openxmlformats.org/officeDocument/2006/relationships/slideLayout" Target="../slideLayouts/slideLayout73.xml"/><Relationship Id="rId4" Type="http://schemas.openxmlformats.org/officeDocument/2006/relationships/image" Target="../media/image2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000AFA-EE6D-4D17-874D-BEEAC7E52F4F}"/>
              </a:ext>
            </a:extLst>
          </p:cNvPr>
          <p:cNvSpPr>
            <a:spLocks noGrp="1"/>
          </p:cNvSpPr>
          <p:nvPr>
            <p:ph type="title"/>
          </p:nvPr>
        </p:nvSpPr>
        <p:spPr>
          <a:xfrm>
            <a:off x="428681" y="2055223"/>
            <a:ext cx="5428936" cy="2270329"/>
          </a:xfrm>
        </p:spPr>
        <p:txBody>
          <a:bodyPr/>
          <a:lstStyle/>
          <a:p>
            <a:r>
              <a:rPr lang="en-US" dirty="0"/>
              <a:t>AZ-220T01: Microsoft Azure </a:t>
            </a:r>
            <a:br>
              <a:rPr lang="en-US" dirty="0"/>
            </a:br>
            <a:r>
              <a:rPr lang="en-US" dirty="0"/>
              <a:t>IoT developer</a:t>
            </a:r>
          </a:p>
        </p:txBody>
      </p:sp>
    </p:spTree>
    <p:extLst>
      <p:ext uri="{BB962C8B-B14F-4D97-AF65-F5344CB8AC3E}">
        <p14:creationId xmlns:p14="http://schemas.microsoft.com/office/powerpoint/2010/main" val="149336573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Audience</a:t>
            </a:r>
          </a:p>
        </p:txBody>
      </p:sp>
      <p:pic>
        <p:nvPicPr>
          <p:cNvPr id="33" name="Picture 32" descr="Icon of four circles connected by lines and arranged in a diamond pattern">
            <a:extLst>
              <a:ext uri="{FF2B5EF4-FFF2-40B4-BE49-F238E27FC236}">
                <a16:creationId xmlns:a16="http://schemas.microsoft.com/office/drawing/2014/main" id="{A4A64653-FDA0-4AE2-BC6D-AC8B2CEF4B12}"/>
              </a:ext>
            </a:extLst>
          </p:cNvPr>
          <p:cNvPicPr>
            <a:picLocks/>
          </p:cNvPicPr>
          <p:nvPr/>
        </p:nvPicPr>
        <p:blipFill>
          <a:blip r:embed="rId3"/>
          <a:stretch>
            <a:fillRect/>
          </a:stretch>
        </p:blipFill>
        <p:spPr>
          <a:xfrm>
            <a:off x="418644" y="1451127"/>
            <a:ext cx="1012960" cy="1012960"/>
          </a:xfrm>
          <a:prstGeom prst="rect">
            <a:avLst/>
          </a:prstGeom>
        </p:spPr>
      </p:pic>
      <p:sp>
        <p:nvSpPr>
          <p:cNvPr id="47" name="TextBox 46">
            <a:extLst>
              <a:ext uri="{FF2B5EF4-FFF2-40B4-BE49-F238E27FC236}">
                <a16:creationId xmlns:a16="http://schemas.microsoft.com/office/drawing/2014/main" id="{A39F1D06-C044-4927-96F5-0DF6C070EFC0}"/>
              </a:ext>
            </a:extLst>
          </p:cNvPr>
          <p:cNvSpPr txBox="1">
            <a:spLocks/>
          </p:cNvSpPr>
          <p:nvPr/>
        </p:nvSpPr>
        <p:spPr>
          <a:xfrm>
            <a:off x="1668870" y="1595535"/>
            <a:ext cx="10104489" cy="724143"/>
          </a:xfrm>
          <a:prstGeom prst="rect">
            <a:avLst/>
          </a:prstGeom>
          <a:noFill/>
        </p:spPr>
        <p:txBody>
          <a:bodyPr wrap="square" lIns="0" tIns="0" rIns="0" bIns="0">
            <a:spAutoFit/>
          </a:bodyPr>
          <a:lstStyle/>
          <a:p>
            <a:pPr>
              <a:spcBef>
                <a:spcPts val="196"/>
              </a:spcBef>
              <a:spcAft>
                <a:spcPts val="196"/>
              </a:spcAft>
            </a:pPr>
            <a:r>
              <a:rPr lang="en-US" sz="2353" dirty="0"/>
              <a:t>The course is intended for solution developers/engineers who are or will be responsible for implementing an IoT solution using Azure IoT services</a:t>
            </a:r>
          </a:p>
        </p:txBody>
      </p:sp>
      <p:cxnSp>
        <p:nvCxnSpPr>
          <p:cNvPr id="49" name="Straight Connector 48">
            <a:extLst>
              <a:ext uri="{FF2B5EF4-FFF2-40B4-BE49-F238E27FC236}">
                <a16:creationId xmlns:a16="http://schemas.microsoft.com/office/drawing/2014/main" id="{6D73D422-201E-4773-AF15-77A29F2246B2}"/>
              </a:ext>
              <a:ext uri="{C183D7F6-B498-43B3-948B-1728B52AA6E4}">
                <adec:decorative xmlns:adec="http://schemas.microsoft.com/office/drawing/2017/decorative" val="1"/>
              </a:ext>
            </a:extLst>
          </p:cNvPr>
          <p:cNvCxnSpPr>
            <a:cxnSpLocks/>
          </p:cNvCxnSpPr>
          <p:nvPr/>
        </p:nvCxnSpPr>
        <p:spPr>
          <a:xfrm>
            <a:off x="1668870" y="2799036"/>
            <a:ext cx="10104489"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9" name="Picture 8" descr="Icon of cloud">
            <a:extLst>
              <a:ext uri="{FF2B5EF4-FFF2-40B4-BE49-F238E27FC236}">
                <a16:creationId xmlns:a16="http://schemas.microsoft.com/office/drawing/2014/main" id="{F30D45EE-2D9C-454B-AACF-D74B83ACFD99}"/>
              </a:ext>
            </a:extLst>
          </p:cNvPr>
          <p:cNvPicPr>
            <a:picLocks/>
          </p:cNvPicPr>
          <p:nvPr/>
        </p:nvPicPr>
        <p:blipFill>
          <a:blip r:embed="rId4"/>
          <a:stretch>
            <a:fillRect/>
          </a:stretch>
        </p:blipFill>
        <p:spPr>
          <a:xfrm>
            <a:off x="418644" y="3133987"/>
            <a:ext cx="1012960" cy="1012960"/>
          </a:xfrm>
          <a:prstGeom prst="rect">
            <a:avLst/>
          </a:prstGeom>
        </p:spPr>
      </p:pic>
      <p:sp>
        <p:nvSpPr>
          <p:cNvPr id="10" name="TextBox 9">
            <a:extLst>
              <a:ext uri="{FF2B5EF4-FFF2-40B4-BE49-F238E27FC236}">
                <a16:creationId xmlns:a16="http://schemas.microsoft.com/office/drawing/2014/main" id="{E6558A3C-3B59-4362-9F94-C6B4DE720E5B}"/>
              </a:ext>
            </a:extLst>
          </p:cNvPr>
          <p:cNvSpPr txBox="1"/>
          <p:nvPr/>
        </p:nvSpPr>
        <p:spPr>
          <a:xfrm>
            <a:off x="1664675" y="3278395"/>
            <a:ext cx="10104489" cy="724143"/>
          </a:xfrm>
          <a:prstGeom prst="rect">
            <a:avLst/>
          </a:prstGeom>
          <a:noFill/>
        </p:spPr>
        <p:txBody>
          <a:bodyPr wrap="square" lIns="0" tIns="0" rIns="0" bIns="0">
            <a:spAutoFit/>
          </a:bodyPr>
          <a:lstStyle/>
          <a:p>
            <a:pPr>
              <a:spcBef>
                <a:spcPts val="196"/>
              </a:spcBef>
              <a:spcAft>
                <a:spcPts val="196"/>
              </a:spcAft>
            </a:pPr>
            <a:r>
              <a:rPr lang="en-US" sz="2353" dirty="0"/>
              <a:t>It would also be suitable for cloud solution architects who are interested in honing their implementation skills with the latest technologies</a:t>
            </a:r>
          </a:p>
        </p:txBody>
      </p:sp>
    </p:spTree>
    <p:extLst>
      <p:ext uri="{BB962C8B-B14F-4D97-AF65-F5344CB8AC3E}">
        <p14:creationId xmlns:p14="http://schemas.microsoft.com/office/powerpoint/2010/main" val="840944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Prerequisites</a:t>
            </a:r>
          </a:p>
        </p:txBody>
      </p:sp>
      <p:sp>
        <p:nvSpPr>
          <p:cNvPr id="2" name="Text Placeholder 1">
            <a:extLst>
              <a:ext uri="{FF2B5EF4-FFF2-40B4-BE49-F238E27FC236}">
                <a16:creationId xmlns:a16="http://schemas.microsoft.com/office/drawing/2014/main" id="{1CCDC5C3-0D75-42AF-9B91-DAE7F2B8846E}"/>
              </a:ext>
            </a:extLst>
          </p:cNvPr>
          <p:cNvSpPr>
            <a:spLocks noGrp="1"/>
          </p:cNvSpPr>
          <p:nvPr>
            <p:ph type="body" sz="quarter" idx="10"/>
          </p:nvPr>
        </p:nvSpPr>
        <p:spPr>
          <a:xfrm>
            <a:off x="418644" y="1186695"/>
            <a:ext cx="11354714" cy="362072"/>
          </a:xfrm>
        </p:spPr>
        <p:txBody>
          <a:bodyPr vert="horz" lIns="91440" tIns="0" rIns="0" bIns="0" rtlCol="0">
            <a:spAutoFit/>
          </a:bodyPr>
          <a:lstStyle/>
          <a:p>
            <a:r>
              <a:rPr lang="en-US" sz="2353" dirty="0"/>
              <a:t>Prerequisites for taking this course are:</a:t>
            </a:r>
          </a:p>
        </p:txBody>
      </p:sp>
      <p:pic>
        <p:nvPicPr>
          <p:cNvPr id="57" name="Picture 56" descr="Icon of a screen with a square enclosed by outward pointing chevrons on left and right">
            <a:extLst>
              <a:ext uri="{FF2B5EF4-FFF2-40B4-BE49-F238E27FC236}">
                <a16:creationId xmlns:a16="http://schemas.microsoft.com/office/drawing/2014/main" id="{A09428E0-E245-4E39-9636-C6574D9723F1}"/>
              </a:ext>
            </a:extLst>
          </p:cNvPr>
          <p:cNvPicPr>
            <a:picLocks/>
          </p:cNvPicPr>
          <p:nvPr/>
        </p:nvPicPr>
        <p:blipFill>
          <a:blip r:embed="rId3"/>
          <a:stretch>
            <a:fillRect/>
          </a:stretch>
        </p:blipFill>
        <p:spPr>
          <a:xfrm>
            <a:off x="445877" y="1851762"/>
            <a:ext cx="1012960" cy="1012960"/>
          </a:xfrm>
          <a:prstGeom prst="rect">
            <a:avLst/>
          </a:prstGeom>
        </p:spPr>
      </p:pic>
      <p:sp>
        <p:nvSpPr>
          <p:cNvPr id="64" name="TextBox 63">
            <a:extLst>
              <a:ext uri="{FF2B5EF4-FFF2-40B4-BE49-F238E27FC236}">
                <a16:creationId xmlns:a16="http://schemas.microsoft.com/office/drawing/2014/main" id="{D43B30DB-9103-4D8D-BF67-4136E9041C1D}"/>
              </a:ext>
            </a:extLst>
          </p:cNvPr>
          <p:cNvSpPr txBox="1"/>
          <p:nvPr/>
        </p:nvSpPr>
        <p:spPr>
          <a:xfrm>
            <a:off x="1655896" y="1905652"/>
            <a:ext cx="10117462" cy="905179"/>
          </a:xfrm>
          <a:prstGeom prst="rect">
            <a:avLst/>
          </a:prstGeom>
          <a:noFill/>
        </p:spPr>
        <p:txBody>
          <a:bodyPr wrap="square" lIns="0" tIns="0" rIns="0" bIns="0">
            <a:spAutoFit/>
          </a:bodyPr>
          <a:lstStyle/>
          <a:p>
            <a:pPr>
              <a:spcBef>
                <a:spcPts val="196"/>
              </a:spcBef>
              <a:spcAft>
                <a:spcPts val="196"/>
              </a:spcAft>
            </a:pPr>
            <a:r>
              <a:rPr lang="en-US" sz="1961" dirty="0">
                <a:latin typeface="+mj-lt"/>
              </a:rPr>
              <a:t>Software Development Experience: </a:t>
            </a:r>
            <a:r>
              <a:rPr lang="en-US" sz="1961" dirty="0"/>
              <a:t>Software development experience is a prerequisite for this course, but no specific software language is required, and the experience does not need to be at a professional level</a:t>
            </a:r>
          </a:p>
        </p:txBody>
      </p:sp>
      <p:cxnSp>
        <p:nvCxnSpPr>
          <p:cNvPr id="67" name="Straight Connector 66">
            <a:extLst>
              <a:ext uri="{FF2B5EF4-FFF2-40B4-BE49-F238E27FC236}">
                <a16:creationId xmlns:a16="http://schemas.microsoft.com/office/drawing/2014/main" id="{2B3B37DF-2957-40FE-B4F3-DB468E528977}"/>
              </a:ext>
              <a:ext uri="{C183D7F6-B498-43B3-948B-1728B52AA6E4}">
                <adec:decorative xmlns:adec="http://schemas.microsoft.com/office/drawing/2017/decorative" val="1"/>
              </a:ext>
            </a:extLst>
          </p:cNvPr>
          <p:cNvCxnSpPr>
            <a:cxnSpLocks/>
          </p:cNvCxnSpPr>
          <p:nvPr/>
        </p:nvCxnSpPr>
        <p:spPr>
          <a:xfrm>
            <a:off x="1655896" y="3195164"/>
            <a:ext cx="10117462" cy="0"/>
          </a:xfrm>
          <a:prstGeom prst="line">
            <a:avLst/>
          </a:prstGeom>
          <a:ln w="19050"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76" name="Picture 75" descr="Icon of four servers">
            <a:extLst>
              <a:ext uri="{FF2B5EF4-FFF2-40B4-BE49-F238E27FC236}">
                <a16:creationId xmlns:a16="http://schemas.microsoft.com/office/drawing/2014/main" id="{560F3B79-E6EA-41E1-B9B6-E2EAADC48042}"/>
              </a:ext>
            </a:extLst>
          </p:cNvPr>
          <p:cNvPicPr>
            <a:picLocks/>
          </p:cNvPicPr>
          <p:nvPr/>
        </p:nvPicPr>
        <p:blipFill>
          <a:blip r:embed="rId4"/>
          <a:stretch>
            <a:fillRect/>
          </a:stretch>
        </p:blipFill>
        <p:spPr>
          <a:xfrm>
            <a:off x="460475" y="3374741"/>
            <a:ext cx="1012960" cy="1012960"/>
          </a:xfrm>
          <a:prstGeom prst="rect">
            <a:avLst/>
          </a:prstGeom>
        </p:spPr>
      </p:pic>
      <p:sp>
        <p:nvSpPr>
          <p:cNvPr id="80" name="TextBox 79">
            <a:extLst>
              <a:ext uri="{FF2B5EF4-FFF2-40B4-BE49-F238E27FC236}">
                <a16:creationId xmlns:a16="http://schemas.microsoft.com/office/drawing/2014/main" id="{E568228E-3047-44B0-B3DC-34DF6843B2D2}"/>
              </a:ext>
            </a:extLst>
          </p:cNvPr>
          <p:cNvSpPr txBox="1"/>
          <p:nvPr/>
        </p:nvSpPr>
        <p:spPr>
          <a:xfrm>
            <a:off x="1655896" y="3579496"/>
            <a:ext cx="10117462" cy="603453"/>
          </a:xfrm>
          <a:prstGeom prst="rect">
            <a:avLst/>
          </a:prstGeom>
          <a:noFill/>
        </p:spPr>
        <p:txBody>
          <a:bodyPr wrap="square" lIns="0" tIns="0" rIns="0" bIns="0">
            <a:spAutoFit/>
          </a:bodyPr>
          <a:lstStyle/>
          <a:p>
            <a:pPr>
              <a:spcBef>
                <a:spcPts val="196"/>
              </a:spcBef>
              <a:spcAft>
                <a:spcPts val="196"/>
              </a:spcAft>
            </a:pPr>
            <a:r>
              <a:rPr lang="en-US" sz="1961" dirty="0">
                <a:latin typeface="+mj-lt"/>
              </a:rPr>
              <a:t>Data Processing Experience: </a:t>
            </a:r>
            <a:r>
              <a:rPr lang="en-US" sz="1961" dirty="0"/>
              <a:t>General understanding of data storage and data processing </a:t>
            </a:r>
            <a:br>
              <a:rPr lang="en-US" sz="1961" dirty="0"/>
            </a:br>
            <a:r>
              <a:rPr lang="en-US" sz="1961" dirty="0"/>
              <a:t>is recommended but not required</a:t>
            </a:r>
          </a:p>
        </p:txBody>
      </p:sp>
      <p:cxnSp>
        <p:nvCxnSpPr>
          <p:cNvPr id="82" name="Straight Connector 81">
            <a:extLst>
              <a:ext uri="{FF2B5EF4-FFF2-40B4-BE49-F238E27FC236}">
                <a16:creationId xmlns:a16="http://schemas.microsoft.com/office/drawing/2014/main" id="{B4FA4217-0ED7-408A-928D-5A4D671A57DA}"/>
              </a:ext>
              <a:ext uri="{C183D7F6-B498-43B3-948B-1728B52AA6E4}">
                <adec:decorative xmlns:adec="http://schemas.microsoft.com/office/drawing/2017/decorative" val="1"/>
              </a:ext>
            </a:extLst>
          </p:cNvPr>
          <p:cNvCxnSpPr>
            <a:cxnSpLocks/>
          </p:cNvCxnSpPr>
          <p:nvPr/>
        </p:nvCxnSpPr>
        <p:spPr>
          <a:xfrm>
            <a:off x="1655896" y="4567279"/>
            <a:ext cx="10117462" cy="0"/>
          </a:xfrm>
          <a:prstGeom prst="line">
            <a:avLst/>
          </a:prstGeom>
          <a:ln w="19050"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3" name="Picture 12" descr="Icon of cloud">
            <a:extLst>
              <a:ext uri="{FF2B5EF4-FFF2-40B4-BE49-F238E27FC236}">
                <a16:creationId xmlns:a16="http://schemas.microsoft.com/office/drawing/2014/main" id="{5B165292-CFA7-446A-B09E-38E4AB18E3B1}"/>
              </a:ext>
            </a:extLst>
          </p:cNvPr>
          <p:cNvPicPr>
            <a:picLocks/>
          </p:cNvPicPr>
          <p:nvPr/>
        </p:nvPicPr>
        <p:blipFill>
          <a:blip r:embed="rId5"/>
          <a:stretch>
            <a:fillRect/>
          </a:stretch>
        </p:blipFill>
        <p:spPr>
          <a:xfrm>
            <a:off x="454458" y="4897720"/>
            <a:ext cx="1012960" cy="1012960"/>
          </a:xfrm>
          <a:prstGeom prst="rect">
            <a:avLst/>
          </a:prstGeom>
        </p:spPr>
      </p:pic>
      <p:sp>
        <p:nvSpPr>
          <p:cNvPr id="14" name="TextBox 13">
            <a:extLst>
              <a:ext uri="{FF2B5EF4-FFF2-40B4-BE49-F238E27FC236}">
                <a16:creationId xmlns:a16="http://schemas.microsoft.com/office/drawing/2014/main" id="{84F1A9E0-D801-4D5A-BDF4-CD21B765CF0B}"/>
              </a:ext>
            </a:extLst>
          </p:cNvPr>
          <p:cNvSpPr txBox="1"/>
          <p:nvPr/>
        </p:nvSpPr>
        <p:spPr>
          <a:xfrm>
            <a:off x="1655896" y="4951611"/>
            <a:ext cx="10117462" cy="905179"/>
          </a:xfrm>
          <a:prstGeom prst="rect">
            <a:avLst/>
          </a:prstGeom>
          <a:noFill/>
        </p:spPr>
        <p:txBody>
          <a:bodyPr wrap="square" lIns="0" tIns="0" rIns="0" bIns="0">
            <a:spAutoFit/>
          </a:bodyPr>
          <a:lstStyle/>
          <a:p>
            <a:pPr>
              <a:spcBef>
                <a:spcPts val="196"/>
              </a:spcBef>
              <a:spcAft>
                <a:spcPts val="196"/>
              </a:spcAft>
            </a:pPr>
            <a:r>
              <a:rPr lang="en-US" sz="1961" dirty="0">
                <a:latin typeface="+mj-lt"/>
              </a:rPr>
              <a:t>Cloud Solution Awareness: </a:t>
            </a:r>
            <a:r>
              <a:rPr lang="en-US" sz="1961" dirty="0"/>
              <a:t>Students should have a basic understanding of PaaS, SaaS, and IaaS implementations. Microsoft Azure Fundamentals (AZ – 900), or equivalent skills, </a:t>
            </a:r>
            <a:br>
              <a:rPr lang="en-US" sz="1961" dirty="0"/>
            </a:br>
            <a:r>
              <a:rPr lang="en-US" sz="1961" dirty="0"/>
              <a:t>is recommended</a:t>
            </a:r>
          </a:p>
        </p:txBody>
      </p:sp>
    </p:spTree>
    <p:extLst>
      <p:ext uri="{BB962C8B-B14F-4D97-AF65-F5344CB8AC3E}">
        <p14:creationId xmlns:p14="http://schemas.microsoft.com/office/powerpoint/2010/main" val="271005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3E7F-60A8-4B4D-AB34-946E22228B75}"/>
              </a:ext>
            </a:extLst>
          </p:cNvPr>
          <p:cNvSpPr>
            <a:spLocks noGrp="1"/>
          </p:cNvSpPr>
          <p:nvPr>
            <p:ph type="title"/>
          </p:nvPr>
        </p:nvSpPr>
        <p:spPr/>
        <p:txBody>
          <a:bodyPr/>
          <a:lstStyle/>
          <a:p>
            <a:r>
              <a:rPr lang="en-US" dirty="0">
                <a:hlinkClick r:id="rId3"/>
              </a:rPr>
              <a:t>Certification areas (AZ-220)</a:t>
            </a:r>
            <a:endParaRPr lang="en-US" dirty="0"/>
          </a:p>
        </p:txBody>
      </p:sp>
      <p:graphicFrame>
        <p:nvGraphicFramePr>
          <p:cNvPr id="12" name="Table 11">
            <a:extLst>
              <a:ext uri="{FF2B5EF4-FFF2-40B4-BE49-F238E27FC236}">
                <a16:creationId xmlns:a16="http://schemas.microsoft.com/office/drawing/2014/main" id="{B9636A16-F3F8-49C2-B088-A09B3BCF7E7A}"/>
              </a:ext>
            </a:extLst>
          </p:cNvPr>
          <p:cNvGraphicFramePr>
            <a:graphicFrameLocks noGrp="1"/>
          </p:cNvGraphicFramePr>
          <p:nvPr/>
        </p:nvGraphicFramePr>
        <p:xfrm>
          <a:off x="418642" y="1246330"/>
          <a:ext cx="11354717" cy="3756131"/>
        </p:xfrm>
        <a:graphic>
          <a:graphicData uri="http://schemas.openxmlformats.org/drawingml/2006/table">
            <a:tbl>
              <a:tblPr firstRow="1" firstCol="1" bandRow="1">
                <a:tableStyleId>{B301B821-A1FF-4177-AEE7-76D212191A09}</a:tableStyleId>
              </a:tblPr>
              <a:tblGrid>
                <a:gridCol w="9065558">
                  <a:extLst>
                    <a:ext uri="{9D8B030D-6E8A-4147-A177-3AD203B41FA5}">
                      <a16:colId xmlns:a16="http://schemas.microsoft.com/office/drawing/2014/main" val="1345882144"/>
                    </a:ext>
                  </a:extLst>
                </a:gridCol>
                <a:gridCol w="2289159">
                  <a:extLst>
                    <a:ext uri="{9D8B030D-6E8A-4147-A177-3AD203B41FA5}">
                      <a16:colId xmlns:a16="http://schemas.microsoft.com/office/drawing/2014/main" val="1086091707"/>
                    </a:ext>
                  </a:extLst>
                </a:gridCol>
              </a:tblGrid>
              <a:tr h="501998">
                <a:tc>
                  <a:txBody>
                    <a:bodyPr/>
                    <a:lstStyle/>
                    <a:p>
                      <a:pPr marL="0" marR="0" algn="l">
                        <a:lnSpc>
                          <a:spcPct val="100000"/>
                        </a:lnSpc>
                        <a:spcBef>
                          <a:spcPts val="0"/>
                        </a:spcBef>
                        <a:spcAft>
                          <a:spcPts val="0"/>
                        </a:spcAft>
                      </a:pPr>
                      <a:r>
                        <a:rPr lang="en-US" sz="2400" b="0" dirty="0">
                          <a:solidFill>
                            <a:schemeClr val="bg1"/>
                          </a:solidFill>
                          <a:effectLst/>
                          <a:latin typeface="+mj-lt"/>
                          <a:cs typeface="Segoe UI Semilight"/>
                        </a:rPr>
                        <a:t>Study Areas</a:t>
                      </a:r>
                      <a:endParaRPr lang="en-US" sz="2400" b="0" dirty="0">
                        <a:solidFill>
                          <a:schemeClr val="bg1"/>
                        </a:solidFill>
                        <a:effectLst/>
                        <a:latin typeface="+mj-lt"/>
                        <a:ea typeface="Calibri" panose="020F0502020204030204" pitchFamily="34" charset="0"/>
                        <a:cs typeface="Segoe UI Semilight"/>
                      </a:endParaRPr>
                    </a:p>
                  </a:txBody>
                  <a:tcPr marL="89642" marR="89642" marT="71714" marB="71714"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ctr">
                        <a:lnSpc>
                          <a:spcPct val="100000"/>
                        </a:lnSpc>
                        <a:spcBef>
                          <a:spcPts val="0"/>
                        </a:spcBef>
                        <a:spcAft>
                          <a:spcPts val="0"/>
                        </a:spcAft>
                      </a:pPr>
                      <a:r>
                        <a:rPr lang="en-US" sz="2400" b="0" dirty="0">
                          <a:solidFill>
                            <a:schemeClr val="bg1"/>
                          </a:solidFill>
                          <a:effectLst/>
                          <a:latin typeface="+mj-lt"/>
                          <a:cs typeface="Segoe UI Semilight"/>
                        </a:rPr>
                        <a:t>Weights</a:t>
                      </a:r>
                      <a:endParaRPr lang="en-US" sz="2400" b="0" dirty="0">
                        <a:solidFill>
                          <a:schemeClr val="bg1"/>
                        </a:solidFill>
                        <a:effectLst/>
                        <a:latin typeface="+mj-lt"/>
                        <a:ea typeface="Calibri" panose="020F0502020204030204" pitchFamily="34" charset="0"/>
                        <a:cs typeface="Segoe UI Semilight"/>
                      </a:endParaRPr>
                    </a:p>
                  </a:txBody>
                  <a:tcPr marL="89642" marR="89642" marT="71714" marB="71714"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389416738"/>
                  </a:ext>
                </a:extLst>
              </a:tr>
              <a:tr h="457550">
                <a:tc>
                  <a:txBody>
                    <a:bodyPr/>
                    <a:lstStyle/>
                    <a:p>
                      <a:pPr marL="0" marR="0" algn="just">
                        <a:lnSpc>
                          <a:spcPct val="115000"/>
                        </a:lnSpc>
                        <a:spcBef>
                          <a:spcPts val="0"/>
                        </a:spcBef>
                        <a:spcAft>
                          <a:spcPts val="0"/>
                        </a:spcAft>
                      </a:pPr>
                      <a:r>
                        <a:rPr lang="en-US" sz="2000" b="0" dirty="0">
                          <a:solidFill>
                            <a:schemeClr val="tx1"/>
                          </a:solidFill>
                          <a:latin typeface="+mn-lt"/>
                        </a:rPr>
                        <a:t>Set up the IoT Solution Infrastructure</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b="0">
                          <a:solidFill>
                            <a:schemeClr val="tx1"/>
                          </a:solidFill>
                          <a:latin typeface="+mn-lt"/>
                        </a:rPr>
                        <a:t>10-15 %</a:t>
                      </a:r>
                      <a:endParaRPr lang="en-US" sz="2000" b="0" dirty="0">
                        <a:solidFill>
                          <a:schemeClr val="tx1"/>
                        </a:solidFill>
                        <a:latin typeface="+mn-lt"/>
                      </a:endParaRP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86577190"/>
                  </a:ext>
                </a:extLst>
              </a:tr>
              <a:tr h="457550">
                <a:tc>
                  <a:txBody>
                    <a:bodyPr/>
                    <a:lstStyle/>
                    <a:p>
                      <a:pPr marL="0" marR="0" algn="just">
                        <a:lnSpc>
                          <a:spcPct val="115000"/>
                        </a:lnSpc>
                        <a:spcBef>
                          <a:spcPts val="0"/>
                        </a:spcBef>
                        <a:spcAft>
                          <a:spcPts val="0"/>
                        </a:spcAft>
                      </a:pPr>
                      <a:r>
                        <a:rPr lang="en-US" sz="2000" b="0" dirty="0">
                          <a:solidFill>
                            <a:schemeClr val="tx1"/>
                          </a:solidFill>
                          <a:latin typeface="+mn-lt"/>
                        </a:rPr>
                        <a:t>Provision and Manage Devices</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b="0" dirty="0">
                          <a:solidFill>
                            <a:schemeClr val="tx1"/>
                          </a:solidFill>
                          <a:latin typeface="+mn-lt"/>
                        </a:rPr>
                        <a:t>15-20 %</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5524992"/>
                  </a:ext>
                </a:extLst>
              </a:tr>
              <a:tr h="457550">
                <a:tc>
                  <a:txBody>
                    <a:bodyPr/>
                    <a:lstStyle/>
                    <a:p>
                      <a:pPr marL="0" marR="0" algn="just" defTabSz="932742" rtl="0" eaLnBrk="1" latinLnBrk="0" hangingPunct="1">
                        <a:lnSpc>
                          <a:spcPct val="115000"/>
                        </a:lnSpc>
                        <a:spcBef>
                          <a:spcPts val="0"/>
                        </a:spcBef>
                        <a:spcAft>
                          <a:spcPts val="0"/>
                        </a:spcAft>
                      </a:pPr>
                      <a:r>
                        <a:rPr lang="en-US" sz="2000" b="0" dirty="0">
                          <a:solidFill>
                            <a:schemeClr val="tx1"/>
                          </a:solidFill>
                          <a:latin typeface="+mn-lt"/>
                        </a:rPr>
                        <a:t>Implement IoT Edge</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b="0" dirty="0">
                          <a:solidFill>
                            <a:schemeClr val="tx1"/>
                          </a:solidFill>
                          <a:latin typeface="+mn-lt"/>
                        </a:rPr>
                        <a:t>15-20 %</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298150387"/>
                  </a:ext>
                </a:extLst>
              </a:tr>
              <a:tr h="457550">
                <a:tc>
                  <a:txBody>
                    <a:bodyPr/>
                    <a:lstStyle/>
                    <a:p>
                      <a:pPr marL="0" marR="0" lvl="0" indent="0" algn="just" defTabSz="932742" rtl="0" eaLnBrk="1" fontAlgn="auto" latinLnBrk="0" hangingPunct="1">
                        <a:lnSpc>
                          <a:spcPct val="115000"/>
                        </a:lnSpc>
                        <a:spcBef>
                          <a:spcPts val="0"/>
                        </a:spcBef>
                        <a:spcAft>
                          <a:spcPts val="0"/>
                        </a:spcAft>
                        <a:buClrTx/>
                        <a:buSzTx/>
                        <a:buFontTx/>
                        <a:buNone/>
                        <a:tabLst/>
                        <a:defRPr/>
                      </a:pPr>
                      <a:r>
                        <a:rPr lang="en-US" sz="2000" b="0" dirty="0">
                          <a:solidFill>
                            <a:schemeClr val="tx1"/>
                          </a:solidFill>
                          <a:latin typeface="+mn-lt"/>
                        </a:rPr>
                        <a:t>Implement Business Integration</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32742" rtl="0" eaLnBrk="1" fontAlgn="auto" latinLnBrk="0" hangingPunct="1">
                        <a:lnSpc>
                          <a:spcPct val="115000"/>
                        </a:lnSpc>
                        <a:spcBef>
                          <a:spcPts val="0"/>
                        </a:spcBef>
                        <a:spcAft>
                          <a:spcPts val="0"/>
                        </a:spcAft>
                        <a:buClrTx/>
                        <a:buSzTx/>
                        <a:buFontTx/>
                        <a:buNone/>
                        <a:tabLst/>
                        <a:defRPr/>
                      </a:pPr>
                      <a:r>
                        <a:rPr lang="en-US" sz="2000" b="0" dirty="0">
                          <a:solidFill>
                            <a:schemeClr val="tx1"/>
                          </a:solidFill>
                          <a:latin typeface="+mn-lt"/>
                        </a:rPr>
                        <a:t>5-10 %</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4613303"/>
                  </a:ext>
                </a:extLst>
              </a:tr>
              <a:tr h="457550">
                <a:tc>
                  <a:txBody>
                    <a:bodyPr/>
                    <a:lstStyle/>
                    <a:p>
                      <a:pPr marL="0" marR="0" lvl="0" indent="0" algn="just" defTabSz="932742" rtl="0" eaLnBrk="1" fontAlgn="auto" latinLnBrk="0" hangingPunct="1">
                        <a:lnSpc>
                          <a:spcPct val="115000"/>
                        </a:lnSpc>
                        <a:spcBef>
                          <a:spcPts val="0"/>
                        </a:spcBef>
                        <a:spcAft>
                          <a:spcPts val="0"/>
                        </a:spcAft>
                        <a:buClrTx/>
                        <a:buSzTx/>
                        <a:buFontTx/>
                        <a:buNone/>
                        <a:tabLst/>
                        <a:defRPr/>
                      </a:pPr>
                      <a:r>
                        <a:rPr lang="en-US" sz="2000" b="0" dirty="0">
                          <a:solidFill>
                            <a:schemeClr val="tx1"/>
                          </a:solidFill>
                          <a:latin typeface="+mn-lt"/>
                        </a:rPr>
                        <a:t>Process and Manage Data</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000" b="0" dirty="0">
                          <a:solidFill>
                            <a:schemeClr val="tx1"/>
                          </a:solidFill>
                          <a:latin typeface="+mn-lt"/>
                        </a:rPr>
                        <a:t>15-20 %</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62945303"/>
                  </a:ext>
                </a:extLst>
              </a:tr>
              <a:tr h="457550">
                <a:tc>
                  <a:txBody>
                    <a:bodyPr/>
                    <a:lstStyle/>
                    <a:p>
                      <a:pPr marL="0" marR="0" algn="just" defTabSz="932742" rtl="0" eaLnBrk="1" latinLnBrk="0" hangingPunct="1">
                        <a:lnSpc>
                          <a:spcPct val="115000"/>
                        </a:lnSpc>
                        <a:spcBef>
                          <a:spcPts val="0"/>
                        </a:spcBef>
                        <a:spcAft>
                          <a:spcPts val="0"/>
                        </a:spcAft>
                      </a:pPr>
                      <a:r>
                        <a:rPr lang="en-US" sz="2000" b="0" dirty="0">
                          <a:solidFill>
                            <a:schemeClr val="tx1"/>
                          </a:solidFill>
                          <a:latin typeface="+mn-lt"/>
                        </a:rPr>
                        <a:t>Monitor, Troubleshoot, and Optimize IoT Solutions</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32742" rtl="0" eaLnBrk="1" fontAlgn="auto" latinLnBrk="0" hangingPunct="1">
                        <a:lnSpc>
                          <a:spcPct val="115000"/>
                        </a:lnSpc>
                        <a:spcBef>
                          <a:spcPts val="0"/>
                        </a:spcBef>
                        <a:spcAft>
                          <a:spcPts val="0"/>
                        </a:spcAft>
                        <a:buClrTx/>
                        <a:buSzTx/>
                        <a:buFontTx/>
                        <a:buNone/>
                        <a:tabLst/>
                        <a:defRPr/>
                      </a:pPr>
                      <a:r>
                        <a:rPr lang="en-US" sz="2000" b="0" dirty="0">
                          <a:solidFill>
                            <a:schemeClr val="tx1"/>
                          </a:solidFill>
                          <a:latin typeface="+mn-lt"/>
                        </a:rPr>
                        <a:t>15-20 %</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96312874"/>
                  </a:ext>
                </a:extLst>
              </a:tr>
              <a:tr h="457550">
                <a:tc>
                  <a:txBody>
                    <a:bodyPr/>
                    <a:lstStyle/>
                    <a:p>
                      <a:pPr marL="0" marR="0" algn="just" defTabSz="932742" rtl="0" eaLnBrk="1" latinLnBrk="0" hangingPunct="1">
                        <a:lnSpc>
                          <a:spcPct val="115000"/>
                        </a:lnSpc>
                        <a:spcBef>
                          <a:spcPts val="0"/>
                        </a:spcBef>
                        <a:spcAft>
                          <a:spcPts val="0"/>
                        </a:spcAft>
                      </a:pPr>
                      <a:r>
                        <a:rPr lang="en-US" sz="2000" b="0" dirty="0">
                          <a:solidFill>
                            <a:schemeClr val="tx1"/>
                          </a:solidFill>
                          <a:latin typeface="+mn-lt"/>
                        </a:rPr>
                        <a:t>Implement Security</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32742" rtl="0" eaLnBrk="1" fontAlgn="auto" latinLnBrk="0" hangingPunct="1">
                        <a:lnSpc>
                          <a:spcPct val="115000"/>
                        </a:lnSpc>
                        <a:spcBef>
                          <a:spcPts val="0"/>
                        </a:spcBef>
                        <a:spcAft>
                          <a:spcPts val="0"/>
                        </a:spcAft>
                        <a:buClrTx/>
                        <a:buSzTx/>
                        <a:buFontTx/>
                        <a:buNone/>
                        <a:tabLst/>
                        <a:defRPr/>
                      </a:pPr>
                      <a:r>
                        <a:rPr lang="en-US" sz="2000" b="0" dirty="0">
                          <a:solidFill>
                            <a:schemeClr val="tx1"/>
                          </a:solidFill>
                          <a:latin typeface="+mn-lt"/>
                        </a:rPr>
                        <a:t>10-15 %</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70395023"/>
                  </a:ext>
                </a:extLst>
              </a:tr>
            </a:tbl>
          </a:graphicData>
        </a:graphic>
      </p:graphicFrame>
      <p:sp>
        <p:nvSpPr>
          <p:cNvPr id="13" name="Text Placeholder 2">
            <a:extLst>
              <a:ext uri="{FF2B5EF4-FFF2-40B4-BE49-F238E27FC236}">
                <a16:creationId xmlns:a16="http://schemas.microsoft.com/office/drawing/2014/main" id="{C2227B95-A169-4CB8-B868-CC84584D7B3C}"/>
              </a:ext>
            </a:extLst>
          </p:cNvPr>
          <p:cNvSpPr txBox="1">
            <a:spLocks/>
          </p:cNvSpPr>
          <p:nvPr/>
        </p:nvSpPr>
        <p:spPr>
          <a:xfrm>
            <a:off x="418642" y="5039607"/>
            <a:ext cx="3687731" cy="1235854"/>
          </a:xfrm>
          <a:prstGeom prst="rect">
            <a:avLst/>
          </a:prstGeom>
          <a:solidFill>
            <a:schemeClr val="bg1">
              <a:lumMod val="95000"/>
            </a:schemeClr>
          </a:solidFill>
          <a:ln>
            <a:noFill/>
          </a:ln>
        </p:spPr>
        <p:txBody>
          <a:bodyPr vert="horz" wrap="square" lIns="134464" tIns="44821" rIns="134464" bIns="44821"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176"/>
              </a:spcBef>
            </a:pPr>
            <a:r>
              <a:rPr lang="en-US" altLang="en-US" sz="1961" spc="0" dirty="0">
                <a:solidFill>
                  <a:schemeClr val="tx1"/>
                </a:solidFill>
                <a:latin typeface="+mn-lt"/>
              </a:rPr>
              <a:t>This course is aligned with the exam AZ-220 Microsoft Azure IoT Developer</a:t>
            </a:r>
          </a:p>
        </p:txBody>
      </p:sp>
      <p:sp>
        <p:nvSpPr>
          <p:cNvPr id="14" name="Text Placeholder 2">
            <a:extLst>
              <a:ext uri="{FF2B5EF4-FFF2-40B4-BE49-F238E27FC236}">
                <a16:creationId xmlns:a16="http://schemas.microsoft.com/office/drawing/2014/main" id="{735809F5-CA3E-4055-BFB2-609FBC6AB6EE}"/>
              </a:ext>
            </a:extLst>
          </p:cNvPr>
          <p:cNvSpPr txBox="1">
            <a:spLocks/>
          </p:cNvSpPr>
          <p:nvPr/>
        </p:nvSpPr>
        <p:spPr>
          <a:xfrm>
            <a:off x="4246687" y="5039607"/>
            <a:ext cx="3687731" cy="1235854"/>
          </a:xfrm>
          <a:prstGeom prst="rect">
            <a:avLst/>
          </a:prstGeom>
          <a:solidFill>
            <a:schemeClr val="bg1">
              <a:lumMod val="95000"/>
            </a:schemeClr>
          </a:solidFill>
          <a:ln>
            <a:noFill/>
          </a:ln>
        </p:spPr>
        <p:txBody>
          <a:bodyPr vert="horz" wrap="square" lIns="134464" tIns="44821" rIns="134464" bIns="44821"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176"/>
              </a:spcBef>
            </a:pPr>
            <a:r>
              <a:rPr lang="en-US" altLang="en-US" sz="1961" spc="0" dirty="0">
                <a:solidFill>
                  <a:schemeClr val="tx1"/>
                </a:solidFill>
                <a:latin typeface="+mn-lt"/>
              </a:rPr>
              <a:t>Percentages indicate the relative weight of each area</a:t>
            </a:r>
            <a:br>
              <a:rPr lang="en-US" altLang="en-US" sz="1961" spc="0" dirty="0">
                <a:solidFill>
                  <a:schemeClr val="tx1"/>
                </a:solidFill>
                <a:latin typeface="+mn-lt"/>
              </a:rPr>
            </a:br>
            <a:r>
              <a:rPr lang="en-US" altLang="en-US" sz="1961" spc="0" dirty="0">
                <a:solidFill>
                  <a:schemeClr val="tx1"/>
                </a:solidFill>
                <a:latin typeface="+mn-lt"/>
              </a:rPr>
              <a:t>on the exam</a:t>
            </a:r>
          </a:p>
        </p:txBody>
      </p:sp>
      <p:sp>
        <p:nvSpPr>
          <p:cNvPr id="38" name="Text Placeholder 2">
            <a:extLst>
              <a:ext uri="{FF2B5EF4-FFF2-40B4-BE49-F238E27FC236}">
                <a16:creationId xmlns:a16="http://schemas.microsoft.com/office/drawing/2014/main" id="{7257EE92-79A6-4DFE-B501-132B388D65B7}"/>
              </a:ext>
            </a:extLst>
          </p:cNvPr>
          <p:cNvSpPr txBox="1">
            <a:spLocks/>
          </p:cNvSpPr>
          <p:nvPr/>
        </p:nvSpPr>
        <p:spPr>
          <a:xfrm>
            <a:off x="8074732" y="5039607"/>
            <a:ext cx="3687731" cy="1235854"/>
          </a:xfrm>
          <a:prstGeom prst="rect">
            <a:avLst/>
          </a:prstGeom>
          <a:solidFill>
            <a:schemeClr val="bg1">
              <a:lumMod val="95000"/>
            </a:schemeClr>
          </a:solidFill>
          <a:ln>
            <a:noFill/>
          </a:ln>
        </p:spPr>
        <p:txBody>
          <a:bodyPr vert="horz" wrap="square" lIns="134464" tIns="44821" rIns="134464" bIns="44821"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176"/>
              </a:spcBef>
            </a:pPr>
            <a:r>
              <a:rPr lang="en-US" altLang="en-US" sz="1961" spc="0" dirty="0">
                <a:solidFill>
                  <a:schemeClr val="tx1"/>
                </a:solidFill>
                <a:latin typeface="+mn-lt"/>
              </a:rPr>
              <a:t>The higher the percentage, the more questions you are likely to see in that area</a:t>
            </a:r>
          </a:p>
        </p:txBody>
      </p:sp>
    </p:spTree>
    <p:extLst>
      <p:ext uri="{BB962C8B-B14F-4D97-AF65-F5344CB8AC3E}">
        <p14:creationId xmlns:p14="http://schemas.microsoft.com/office/powerpoint/2010/main" val="258127879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8F4DC-00F6-415B-8661-DE20AEDF1F4B}"/>
              </a:ext>
            </a:extLst>
          </p:cNvPr>
          <p:cNvSpPr>
            <a:spLocks noGrp="1"/>
          </p:cNvSpPr>
          <p:nvPr>
            <p:ph type="title"/>
          </p:nvPr>
        </p:nvSpPr>
        <p:spPr/>
        <p:txBody>
          <a:bodyPr/>
          <a:lstStyle/>
          <a:p>
            <a:r>
              <a:rPr lang="en-US" dirty="0"/>
              <a:t>Hands-on components</a:t>
            </a:r>
          </a:p>
        </p:txBody>
      </p:sp>
      <p:pic>
        <p:nvPicPr>
          <p:cNvPr id="6" name="Picture 5" descr="Icon of three test tubes with varying heights">
            <a:extLst>
              <a:ext uri="{FF2B5EF4-FFF2-40B4-BE49-F238E27FC236}">
                <a16:creationId xmlns:a16="http://schemas.microsoft.com/office/drawing/2014/main" id="{BC43949E-B27E-4D3F-9E15-0FDB68C4CCD8}"/>
              </a:ext>
            </a:extLst>
          </p:cNvPr>
          <p:cNvPicPr>
            <a:picLocks/>
          </p:cNvPicPr>
          <p:nvPr/>
        </p:nvPicPr>
        <p:blipFill>
          <a:blip r:embed="rId3"/>
          <a:stretch>
            <a:fillRect/>
          </a:stretch>
        </p:blipFill>
        <p:spPr>
          <a:xfrm>
            <a:off x="418644" y="1451126"/>
            <a:ext cx="932282" cy="932282"/>
          </a:xfrm>
          <a:prstGeom prst="rect">
            <a:avLst/>
          </a:prstGeom>
        </p:spPr>
      </p:pic>
      <p:sp>
        <p:nvSpPr>
          <p:cNvPr id="46" name="TextBox 45">
            <a:extLst>
              <a:ext uri="{FF2B5EF4-FFF2-40B4-BE49-F238E27FC236}">
                <a16:creationId xmlns:a16="http://schemas.microsoft.com/office/drawing/2014/main" id="{6497B6EE-2EF5-443C-B7D8-3B7E7F19B492}"/>
              </a:ext>
            </a:extLst>
          </p:cNvPr>
          <p:cNvSpPr txBox="1">
            <a:spLocks/>
          </p:cNvSpPr>
          <p:nvPr/>
        </p:nvSpPr>
        <p:spPr>
          <a:xfrm>
            <a:off x="1655897" y="1736231"/>
            <a:ext cx="10106567" cy="362072"/>
          </a:xfrm>
          <a:prstGeom prst="rect">
            <a:avLst/>
          </a:prstGeom>
          <a:noFill/>
        </p:spPr>
        <p:txBody>
          <a:bodyPr wrap="square" lIns="0" tIns="0" rIns="0" bIns="0">
            <a:spAutoFit/>
          </a:bodyPr>
          <a:lstStyle/>
          <a:p>
            <a:pPr>
              <a:spcBef>
                <a:spcPts val="196"/>
              </a:spcBef>
              <a:spcAft>
                <a:spcPts val="196"/>
              </a:spcAft>
            </a:pPr>
            <a:r>
              <a:rPr lang="en-US" sz="2353"/>
              <a:t>There are hands-on labs associated with each module in this course </a:t>
            </a:r>
            <a:endParaRPr lang="en-US" sz="2353" dirty="0"/>
          </a:p>
        </p:txBody>
      </p:sp>
      <p:cxnSp>
        <p:nvCxnSpPr>
          <p:cNvPr id="53" name="Straight Connector 52">
            <a:extLst>
              <a:ext uri="{FF2B5EF4-FFF2-40B4-BE49-F238E27FC236}">
                <a16:creationId xmlns:a16="http://schemas.microsoft.com/office/drawing/2014/main" id="{6BEC1DBC-14AB-49A5-8280-8CCDC153CF9E}"/>
              </a:ext>
              <a:ext uri="{C183D7F6-B498-43B3-948B-1728B52AA6E4}">
                <adec:decorative xmlns:adec="http://schemas.microsoft.com/office/drawing/2017/decorative" val="1"/>
              </a:ext>
            </a:extLst>
          </p:cNvPr>
          <p:cNvCxnSpPr>
            <a:cxnSpLocks/>
          </p:cNvCxnSpPr>
          <p:nvPr/>
        </p:nvCxnSpPr>
        <p:spPr>
          <a:xfrm>
            <a:off x="1655994" y="2630728"/>
            <a:ext cx="10084432" cy="0"/>
          </a:xfrm>
          <a:prstGeom prst="line">
            <a:avLst/>
          </a:prstGeom>
          <a:ln w="19050">
            <a:solidFill>
              <a:schemeClr val="bg1">
                <a:lumMod val="65000"/>
              </a:schemeClr>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8" name="Picture 7" descr="Icon of two chat bubbles">
            <a:extLst>
              <a:ext uri="{FF2B5EF4-FFF2-40B4-BE49-F238E27FC236}">
                <a16:creationId xmlns:a16="http://schemas.microsoft.com/office/drawing/2014/main" id="{98A22D0C-4DF4-4CB7-BE68-D0097FF1FA4E}"/>
              </a:ext>
            </a:extLst>
          </p:cNvPr>
          <p:cNvPicPr>
            <a:picLocks/>
          </p:cNvPicPr>
          <p:nvPr/>
        </p:nvPicPr>
        <p:blipFill>
          <a:blip r:embed="rId4"/>
          <a:stretch>
            <a:fillRect/>
          </a:stretch>
        </p:blipFill>
        <p:spPr>
          <a:xfrm>
            <a:off x="418644" y="3199780"/>
            <a:ext cx="932282" cy="932282"/>
          </a:xfrm>
          <a:prstGeom prst="rect">
            <a:avLst/>
          </a:prstGeom>
        </p:spPr>
      </p:pic>
      <p:sp>
        <p:nvSpPr>
          <p:cNvPr id="5" name="TextBox 4">
            <a:extLst>
              <a:ext uri="{FF2B5EF4-FFF2-40B4-BE49-F238E27FC236}">
                <a16:creationId xmlns:a16="http://schemas.microsoft.com/office/drawing/2014/main" id="{A602E476-C0FD-4B29-95F7-B609388C1066}"/>
              </a:ext>
            </a:extLst>
          </p:cNvPr>
          <p:cNvSpPr txBox="1"/>
          <p:nvPr/>
        </p:nvSpPr>
        <p:spPr>
          <a:xfrm>
            <a:off x="1655897" y="3122814"/>
            <a:ext cx="10106567" cy="1086215"/>
          </a:xfrm>
          <a:prstGeom prst="rect">
            <a:avLst/>
          </a:prstGeom>
          <a:noFill/>
        </p:spPr>
        <p:txBody>
          <a:bodyPr wrap="square" lIns="0" tIns="0" rIns="0" bIns="0">
            <a:spAutoFit/>
          </a:bodyPr>
          <a:lstStyle/>
          <a:p>
            <a:pPr>
              <a:spcBef>
                <a:spcPts val="196"/>
              </a:spcBef>
              <a:spcAft>
                <a:spcPts val="196"/>
              </a:spcAft>
            </a:pPr>
            <a:r>
              <a:rPr lang="en-US" sz="2353" dirty="0"/>
              <a:t>The labs in this course are solution-based, meaning that they logically progress and build upon each other. Lab setup scripts are provided for most </a:t>
            </a:r>
            <a:r>
              <a:rPr lang="en-US" sz="2353"/>
              <a:t>labs and are used to configure lab </a:t>
            </a:r>
            <a:r>
              <a:rPr lang="en-US" sz="2353" dirty="0"/>
              <a:t>requirements in Azure.</a:t>
            </a:r>
          </a:p>
        </p:txBody>
      </p:sp>
    </p:spTree>
    <p:extLst>
      <p:ext uri="{BB962C8B-B14F-4D97-AF65-F5344CB8AC3E}">
        <p14:creationId xmlns:p14="http://schemas.microsoft.com/office/powerpoint/2010/main" val="81954405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FEE7-5008-4DA1-892C-91635126B322}"/>
              </a:ext>
            </a:extLst>
          </p:cNvPr>
          <p:cNvSpPr>
            <a:spLocks noGrp="1"/>
          </p:cNvSpPr>
          <p:nvPr>
            <p:ph type="title"/>
          </p:nvPr>
        </p:nvSpPr>
        <p:spPr/>
        <p:txBody>
          <a:bodyPr/>
          <a:lstStyle/>
          <a:p>
            <a:r>
              <a:rPr lang="en-US" dirty="0"/>
              <a:t>Hello! Instructor introduction</a:t>
            </a:r>
          </a:p>
        </p:txBody>
      </p:sp>
      <p:sp>
        <p:nvSpPr>
          <p:cNvPr id="19" name="Rectangle 18">
            <a:extLst>
              <a:ext uri="{FF2B5EF4-FFF2-40B4-BE49-F238E27FC236}">
                <a16:creationId xmlns:a16="http://schemas.microsoft.com/office/drawing/2014/main" id="{3DC4D740-DECA-43E9-9986-DF477229315C}"/>
              </a:ext>
              <a:ext uri="{C183D7F6-B498-43B3-948B-1728B52AA6E4}">
                <adec:decorative xmlns:adec="http://schemas.microsoft.com/office/drawing/2017/decorative" val="0"/>
              </a:ext>
            </a:extLst>
          </p:cNvPr>
          <p:cNvSpPr/>
          <p:nvPr/>
        </p:nvSpPr>
        <p:spPr bwMode="auto">
          <a:xfrm>
            <a:off x="426372" y="1519117"/>
            <a:ext cx="5322558" cy="460693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a:spcBef>
                <a:spcPts val="1176"/>
              </a:spcBef>
            </a:pPr>
            <a:r>
              <a:rPr lang="en-US" sz="2549" dirty="0">
                <a:solidFill>
                  <a:schemeClr val="tx1"/>
                </a:solidFill>
              </a:rPr>
              <a:t>Instructor: &lt;Name&gt;</a:t>
            </a:r>
          </a:p>
          <a:p>
            <a:pPr>
              <a:spcBef>
                <a:spcPts val="1176"/>
              </a:spcBef>
            </a:pPr>
            <a:r>
              <a:rPr lang="en-US" sz="2549" dirty="0">
                <a:solidFill>
                  <a:schemeClr val="tx1"/>
                </a:solidFill>
              </a:rPr>
              <a:t>&lt;Title or other credentials, e.g., Microsoft Certified Trainer&gt;</a:t>
            </a:r>
          </a:p>
          <a:p>
            <a:pPr>
              <a:spcBef>
                <a:spcPts val="1176"/>
              </a:spcBef>
            </a:pPr>
            <a:r>
              <a:rPr lang="en-US" sz="2549" dirty="0">
                <a:solidFill>
                  <a:schemeClr val="tx1"/>
                </a:solidFill>
              </a:rPr>
              <a:t>&lt;Affiliation/Company&gt;</a:t>
            </a:r>
          </a:p>
          <a:p>
            <a:pPr>
              <a:spcBef>
                <a:spcPts val="1176"/>
              </a:spcBef>
            </a:pPr>
            <a:r>
              <a:rPr lang="en-US" sz="2549" dirty="0">
                <a:solidFill>
                  <a:schemeClr val="tx1"/>
                </a:solidFill>
              </a:rPr>
              <a:t>&lt;A few words about my technical and professional experience&gt;</a:t>
            </a:r>
          </a:p>
        </p:txBody>
      </p:sp>
      <p:pic>
        <p:nvPicPr>
          <p:cNvPr id="20" name="Picture 19" descr="Name tag with the word hello">
            <a:extLst>
              <a:ext uri="{FF2B5EF4-FFF2-40B4-BE49-F238E27FC236}">
                <a16:creationId xmlns:a16="http://schemas.microsoft.com/office/drawing/2014/main" id="{918FFB6C-1752-4145-9F2F-82149983B344}"/>
              </a:ext>
            </a:extLst>
          </p:cNvPr>
          <p:cNvPicPr>
            <a:picLocks noChangeAspect="1"/>
          </p:cNvPicPr>
          <p:nvPr/>
        </p:nvPicPr>
        <p:blipFill rotWithShape="1">
          <a:blip r:embed="rId3"/>
          <a:srcRect l="-3003" t="-14135" r="-3003" b="-14135"/>
          <a:stretch/>
        </p:blipFill>
        <p:spPr>
          <a:xfrm>
            <a:off x="5919250" y="1519116"/>
            <a:ext cx="5854107" cy="4606941"/>
          </a:xfrm>
          <a:prstGeom prst="rect">
            <a:avLst/>
          </a:prstGeom>
          <a:noFill/>
          <a:ln w="19050">
            <a:solidFill>
              <a:schemeClr val="tx2"/>
            </a:solidFill>
            <a:headEnd type="none" w="med" len="med"/>
            <a:tailEnd type="none" w="med" len="med"/>
          </a:ln>
          <a:effectLst/>
        </p:spPr>
      </p:pic>
      <p:sp>
        <p:nvSpPr>
          <p:cNvPr id="15" name="TextBox 14">
            <a:extLst>
              <a:ext uri="{FF2B5EF4-FFF2-40B4-BE49-F238E27FC236}">
                <a16:creationId xmlns:a16="http://schemas.microsoft.com/office/drawing/2014/main" id="{0113EE23-F738-4087-92B4-8D22967CCACF}"/>
              </a:ext>
            </a:extLst>
          </p:cNvPr>
          <p:cNvSpPr txBox="1"/>
          <p:nvPr/>
        </p:nvSpPr>
        <p:spPr>
          <a:xfrm>
            <a:off x="8218766" y="3561802"/>
            <a:ext cx="1255076" cy="941386"/>
          </a:xfrm>
          <a:prstGeom prst="rect">
            <a:avLst/>
          </a:prstGeom>
          <a:noFill/>
        </p:spPr>
        <p:txBody>
          <a:bodyPr wrap="square" lIns="179285" tIns="143428" rIns="179285" bIns="143428" rtlCol="0">
            <a:spAutoFit/>
          </a:bodyPr>
          <a:lstStyle/>
          <a:p>
            <a:pPr>
              <a:lnSpc>
                <a:spcPct val="90000"/>
              </a:lnSpc>
              <a:spcAft>
                <a:spcPts val="588"/>
              </a:spcAft>
            </a:pPr>
            <a:r>
              <a:rPr lang="en-US" sz="4705" dirty="0">
                <a:solidFill>
                  <a:srgbClr val="243A5E"/>
                </a:solidFill>
                <a:latin typeface="+mj-lt"/>
              </a:rPr>
              <a:t>Me</a:t>
            </a:r>
          </a:p>
        </p:txBody>
      </p:sp>
    </p:spTree>
    <p:extLst>
      <p:ext uri="{BB962C8B-B14F-4D97-AF65-F5344CB8AC3E}">
        <p14:creationId xmlns:p14="http://schemas.microsoft.com/office/powerpoint/2010/main" val="145539405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FEE7-5008-4DA1-892C-91635126B322}"/>
              </a:ext>
            </a:extLst>
          </p:cNvPr>
          <p:cNvSpPr>
            <a:spLocks noGrp="1"/>
          </p:cNvSpPr>
          <p:nvPr>
            <p:ph type="title"/>
          </p:nvPr>
        </p:nvSpPr>
        <p:spPr/>
        <p:txBody>
          <a:bodyPr/>
          <a:lstStyle/>
          <a:p>
            <a:r>
              <a:rPr lang="en-US" dirty="0"/>
              <a:t>Hello! Student introduction</a:t>
            </a:r>
          </a:p>
        </p:txBody>
      </p:sp>
      <p:sp>
        <p:nvSpPr>
          <p:cNvPr id="19" name="Rectangle 18">
            <a:extLst>
              <a:ext uri="{FF2B5EF4-FFF2-40B4-BE49-F238E27FC236}">
                <a16:creationId xmlns:a16="http://schemas.microsoft.com/office/drawing/2014/main" id="{C642ED1A-317D-47A8-9B10-495683A63F36}"/>
              </a:ext>
              <a:ext uri="{C183D7F6-B498-43B3-948B-1728B52AA6E4}">
                <adec:decorative xmlns:adec="http://schemas.microsoft.com/office/drawing/2017/decorative" val="0"/>
              </a:ext>
            </a:extLst>
          </p:cNvPr>
          <p:cNvSpPr/>
          <p:nvPr/>
        </p:nvSpPr>
        <p:spPr bwMode="auto">
          <a:xfrm>
            <a:off x="426372" y="1519117"/>
            <a:ext cx="5322558" cy="460693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a:spcBef>
                <a:spcPts val="1176"/>
              </a:spcBef>
            </a:pPr>
            <a:r>
              <a:rPr lang="en-US" sz="2353" dirty="0">
                <a:solidFill>
                  <a:schemeClr val="tx1"/>
                </a:solidFill>
                <a:latin typeface="+mj-lt"/>
              </a:rPr>
              <a:t>Let’s get acquainted:</a:t>
            </a:r>
          </a:p>
          <a:p>
            <a:pPr>
              <a:spcBef>
                <a:spcPts val="588"/>
              </a:spcBef>
              <a:spcAft>
                <a:spcPts val="784"/>
              </a:spcAft>
            </a:pPr>
            <a:r>
              <a:rPr lang="en-US" sz="2157" dirty="0">
                <a:solidFill>
                  <a:schemeClr val="tx1"/>
                </a:solidFill>
              </a:rPr>
              <a:t>Your name</a:t>
            </a:r>
          </a:p>
          <a:p>
            <a:pPr>
              <a:spcBef>
                <a:spcPts val="588"/>
              </a:spcBef>
              <a:spcAft>
                <a:spcPts val="784"/>
              </a:spcAft>
            </a:pPr>
            <a:r>
              <a:rPr lang="en-US" sz="2157" dirty="0">
                <a:solidFill>
                  <a:schemeClr val="tx1"/>
                </a:solidFill>
              </a:rPr>
              <a:t>Company affiliation</a:t>
            </a:r>
          </a:p>
          <a:p>
            <a:pPr>
              <a:spcBef>
                <a:spcPts val="588"/>
              </a:spcBef>
              <a:spcAft>
                <a:spcPts val="784"/>
              </a:spcAft>
            </a:pPr>
            <a:r>
              <a:rPr lang="en-US" sz="2157" dirty="0">
                <a:solidFill>
                  <a:schemeClr val="tx1"/>
                </a:solidFill>
              </a:rPr>
              <a:t>Title/function</a:t>
            </a:r>
          </a:p>
          <a:p>
            <a:pPr>
              <a:spcBef>
                <a:spcPts val="588"/>
              </a:spcBef>
              <a:spcAft>
                <a:spcPts val="784"/>
              </a:spcAft>
            </a:pPr>
            <a:r>
              <a:rPr lang="en-US" sz="2157" dirty="0">
                <a:solidFill>
                  <a:schemeClr val="tx1"/>
                </a:solidFill>
              </a:rPr>
              <a:t>Microsoft Azure experience</a:t>
            </a:r>
          </a:p>
          <a:p>
            <a:pPr>
              <a:spcBef>
                <a:spcPts val="588"/>
              </a:spcBef>
              <a:spcAft>
                <a:spcPts val="784"/>
              </a:spcAft>
              <a:tabLst>
                <a:tab pos="2409038" algn="l"/>
              </a:tabLst>
            </a:pPr>
            <a:r>
              <a:rPr lang="en-US" sz="2157" dirty="0">
                <a:solidFill>
                  <a:schemeClr val="tx1"/>
                </a:solidFill>
              </a:rPr>
              <a:t>Your expectations for the course</a:t>
            </a:r>
          </a:p>
        </p:txBody>
      </p:sp>
      <p:pic>
        <p:nvPicPr>
          <p:cNvPr id="21" name="Picture 20" descr="Name tag with the word hello">
            <a:extLst>
              <a:ext uri="{FF2B5EF4-FFF2-40B4-BE49-F238E27FC236}">
                <a16:creationId xmlns:a16="http://schemas.microsoft.com/office/drawing/2014/main" id="{96C37295-146B-4FAF-B752-2668D82CBCC4}"/>
              </a:ext>
            </a:extLst>
          </p:cNvPr>
          <p:cNvPicPr>
            <a:picLocks noChangeAspect="1"/>
          </p:cNvPicPr>
          <p:nvPr/>
        </p:nvPicPr>
        <p:blipFill rotWithShape="1">
          <a:blip r:embed="rId3"/>
          <a:srcRect l="-3003" t="-14135" r="-3003" b="-14135"/>
          <a:stretch/>
        </p:blipFill>
        <p:spPr>
          <a:xfrm>
            <a:off x="5919250" y="1519116"/>
            <a:ext cx="5854107" cy="4606941"/>
          </a:xfrm>
          <a:prstGeom prst="rect">
            <a:avLst/>
          </a:prstGeom>
          <a:noFill/>
          <a:ln w="19050">
            <a:solidFill>
              <a:schemeClr val="tx2"/>
            </a:solidFill>
            <a:headEnd type="none" w="med" len="med"/>
            <a:tailEnd type="none" w="med" len="med"/>
          </a:ln>
          <a:effectLst/>
        </p:spPr>
      </p:pic>
      <p:sp>
        <p:nvSpPr>
          <p:cNvPr id="23" name="TextBox 22">
            <a:extLst>
              <a:ext uri="{FF2B5EF4-FFF2-40B4-BE49-F238E27FC236}">
                <a16:creationId xmlns:a16="http://schemas.microsoft.com/office/drawing/2014/main" id="{5945D03F-85D8-43A4-B764-58AB39F043BF}"/>
              </a:ext>
            </a:extLst>
          </p:cNvPr>
          <p:cNvSpPr txBox="1"/>
          <p:nvPr/>
        </p:nvSpPr>
        <p:spPr>
          <a:xfrm>
            <a:off x="8134994" y="3561802"/>
            <a:ext cx="1422619" cy="941386"/>
          </a:xfrm>
          <a:prstGeom prst="rect">
            <a:avLst/>
          </a:prstGeom>
          <a:noFill/>
        </p:spPr>
        <p:txBody>
          <a:bodyPr wrap="square" lIns="179285" tIns="143428" rIns="179285" bIns="143428" rtlCol="0">
            <a:spAutoFit/>
          </a:bodyPr>
          <a:lstStyle/>
          <a:p>
            <a:pPr>
              <a:lnSpc>
                <a:spcPct val="90000"/>
              </a:lnSpc>
              <a:spcAft>
                <a:spcPts val="588"/>
              </a:spcAft>
            </a:pPr>
            <a:r>
              <a:rPr lang="en-US" sz="4705" dirty="0">
                <a:solidFill>
                  <a:srgbClr val="243A5E"/>
                </a:solidFill>
                <a:latin typeface="+mj-lt"/>
              </a:rPr>
              <a:t>You</a:t>
            </a:r>
          </a:p>
        </p:txBody>
      </p:sp>
    </p:spTree>
    <p:extLst>
      <p:ext uri="{BB962C8B-B14F-4D97-AF65-F5344CB8AC3E}">
        <p14:creationId xmlns:p14="http://schemas.microsoft.com/office/powerpoint/2010/main" val="27240021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FEE7-5008-4DA1-892C-91635126B322}"/>
              </a:ext>
            </a:extLst>
          </p:cNvPr>
          <p:cNvSpPr>
            <a:spLocks noGrp="1"/>
          </p:cNvSpPr>
          <p:nvPr>
            <p:ph type="title"/>
          </p:nvPr>
        </p:nvSpPr>
        <p:spPr/>
        <p:txBody>
          <a:bodyPr/>
          <a:lstStyle/>
          <a:p>
            <a:r>
              <a:rPr lang="en-US" dirty="0"/>
              <a:t>Facilities</a:t>
            </a:r>
          </a:p>
        </p:txBody>
      </p:sp>
      <p:pic>
        <p:nvPicPr>
          <p:cNvPr id="125" name="Picture 124" descr="Icon of a person sitting in a desk">
            <a:extLst>
              <a:ext uri="{FF2B5EF4-FFF2-40B4-BE49-F238E27FC236}">
                <a16:creationId xmlns:a16="http://schemas.microsoft.com/office/drawing/2014/main" id="{9EE3B1F4-909E-4887-BDC3-566961EA569C}"/>
              </a:ext>
            </a:extLst>
          </p:cNvPr>
          <p:cNvPicPr>
            <a:picLocks/>
          </p:cNvPicPr>
          <p:nvPr/>
        </p:nvPicPr>
        <p:blipFill>
          <a:blip r:embed="rId3"/>
          <a:stretch>
            <a:fillRect/>
          </a:stretch>
        </p:blipFill>
        <p:spPr>
          <a:xfrm>
            <a:off x="455995" y="1180281"/>
            <a:ext cx="932282" cy="932282"/>
          </a:xfrm>
          <a:prstGeom prst="rect">
            <a:avLst/>
          </a:prstGeom>
        </p:spPr>
      </p:pic>
      <p:sp>
        <p:nvSpPr>
          <p:cNvPr id="134" name="TextBox 133">
            <a:extLst>
              <a:ext uri="{FF2B5EF4-FFF2-40B4-BE49-F238E27FC236}">
                <a16:creationId xmlns:a16="http://schemas.microsoft.com/office/drawing/2014/main" id="{490DB680-3B9F-4897-AF5A-DE6BECA48AAE}"/>
              </a:ext>
            </a:extLst>
          </p:cNvPr>
          <p:cNvSpPr txBox="1"/>
          <p:nvPr/>
        </p:nvSpPr>
        <p:spPr>
          <a:xfrm>
            <a:off x="1606904" y="1511959"/>
            <a:ext cx="4079791" cy="268927"/>
          </a:xfrm>
          <a:prstGeom prst="rect">
            <a:avLst/>
          </a:prstGeom>
          <a:noFill/>
        </p:spPr>
        <p:txBody>
          <a:bodyPr wrap="none" lIns="0" tIns="0" rIns="0" bIns="0" rtlCol="0" anchor="ctr">
            <a:noAutofit/>
          </a:bodyPr>
          <a:lstStyle/>
          <a:p>
            <a:r>
              <a:rPr lang="en-US" sz="2353" dirty="0"/>
              <a:t>Class hours</a:t>
            </a:r>
          </a:p>
        </p:txBody>
      </p:sp>
      <p:cxnSp>
        <p:nvCxnSpPr>
          <p:cNvPr id="250" name="Straight Connector 249">
            <a:extLst>
              <a:ext uri="{FF2B5EF4-FFF2-40B4-BE49-F238E27FC236}">
                <a16:creationId xmlns:a16="http://schemas.microsoft.com/office/drawing/2014/main" id="{C9501BBD-B563-467D-8933-C8D967497BA5}"/>
              </a:ext>
              <a:ext uri="{C183D7F6-B498-43B3-948B-1728B52AA6E4}">
                <adec:decorative xmlns:adec="http://schemas.microsoft.com/office/drawing/2017/decorative" val="1"/>
              </a:ext>
            </a:extLst>
          </p:cNvPr>
          <p:cNvCxnSpPr>
            <a:cxnSpLocks/>
          </p:cNvCxnSpPr>
          <p:nvPr/>
        </p:nvCxnSpPr>
        <p:spPr>
          <a:xfrm>
            <a:off x="1606905" y="2189463"/>
            <a:ext cx="40797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86" name="Picture 285" descr="Icon of two buildings">
            <a:extLst>
              <a:ext uri="{FF2B5EF4-FFF2-40B4-BE49-F238E27FC236}">
                <a16:creationId xmlns:a16="http://schemas.microsoft.com/office/drawing/2014/main" id="{00827812-6E8A-4061-BFCD-56316FE5145D}"/>
              </a:ext>
            </a:extLst>
          </p:cNvPr>
          <p:cNvPicPr>
            <a:picLocks/>
          </p:cNvPicPr>
          <p:nvPr/>
        </p:nvPicPr>
        <p:blipFill>
          <a:blip r:embed="rId4"/>
          <a:stretch>
            <a:fillRect/>
          </a:stretch>
        </p:blipFill>
        <p:spPr>
          <a:xfrm>
            <a:off x="455995" y="2266363"/>
            <a:ext cx="932282" cy="932282"/>
          </a:xfrm>
          <a:prstGeom prst="rect">
            <a:avLst/>
          </a:prstGeom>
        </p:spPr>
      </p:pic>
      <p:sp>
        <p:nvSpPr>
          <p:cNvPr id="295" name="TextBox 294">
            <a:extLst>
              <a:ext uri="{FF2B5EF4-FFF2-40B4-BE49-F238E27FC236}">
                <a16:creationId xmlns:a16="http://schemas.microsoft.com/office/drawing/2014/main" id="{9D1DE860-2841-48CA-A43F-A1F908624713}"/>
              </a:ext>
            </a:extLst>
          </p:cNvPr>
          <p:cNvSpPr txBox="1"/>
          <p:nvPr/>
        </p:nvSpPr>
        <p:spPr>
          <a:xfrm>
            <a:off x="1606904" y="2598040"/>
            <a:ext cx="4079791" cy="268927"/>
          </a:xfrm>
          <a:prstGeom prst="rect">
            <a:avLst/>
          </a:prstGeom>
          <a:noFill/>
        </p:spPr>
        <p:txBody>
          <a:bodyPr wrap="none" lIns="0" tIns="0" rIns="0" bIns="0" rtlCol="0" anchor="ctr">
            <a:noAutofit/>
          </a:bodyPr>
          <a:lstStyle/>
          <a:p>
            <a:r>
              <a:rPr lang="en-US" sz="2353" dirty="0"/>
              <a:t>Building hours</a:t>
            </a:r>
          </a:p>
        </p:txBody>
      </p:sp>
      <p:cxnSp>
        <p:nvCxnSpPr>
          <p:cNvPr id="316" name="Straight Connector 315">
            <a:extLst>
              <a:ext uri="{FF2B5EF4-FFF2-40B4-BE49-F238E27FC236}">
                <a16:creationId xmlns:a16="http://schemas.microsoft.com/office/drawing/2014/main" id="{8E82D9B9-766A-4822-AEAC-78C2E811D8E2}"/>
              </a:ext>
              <a:ext uri="{C183D7F6-B498-43B3-948B-1728B52AA6E4}">
                <adec:decorative xmlns:adec="http://schemas.microsoft.com/office/drawing/2017/decorative" val="1"/>
              </a:ext>
            </a:extLst>
          </p:cNvPr>
          <p:cNvCxnSpPr>
            <a:cxnSpLocks/>
          </p:cNvCxnSpPr>
          <p:nvPr/>
        </p:nvCxnSpPr>
        <p:spPr>
          <a:xfrm>
            <a:off x="1606905" y="3275545"/>
            <a:ext cx="40797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47" name="Picture 346" descr="Icon of a car with three extended lines">
            <a:extLst>
              <a:ext uri="{FF2B5EF4-FFF2-40B4-BE49-F238E27FC236}">
                <a16:creationId xmlns:a16="http://schemas.microsoft.com/office/drawing/2014/main" id="{CC7ACD7D-E332-4A89-A92A-B9A412E3CB6C}"/>
              </a:ext>
            </a:extLst>
          </p:cNvPr>
          <p:cNvPicPr>
            <a:picLocks/>
          </p:cNvPicPr>
          <p:nvPr/>
        </p:nvPicPr>
        <p:blipFill>
          <a:blip r:embed="rId5"/>
          <a:stretch>
            <a:fillRect/>
          </a:stretch>
        </p:blipFill>
        <p:spPr>
          <a:xfrm>
            <a:off x="455995" y="3352445"/>
            <a:ext cx="932282" cy="932282"/>
          </a:xfrm>
          <a:prstGeom prst="rect">
            <a:avLst/>
          </a:prstGeom>
        </p:spPr>
      </p:pic>
      <p:sp>
        <p:nvSpPr>
          <p:cNvPr id="355" name="TextBox 354">
            <a:extLst>
              <a:ext uri="{FF2B5EF4-FFF2-40B4-BE49-F238E27FC236}">
                <a16:creationId xmlns:a16="http://schemas.microsoft.com/office/drawing/2014/main" id="{0651FCB8-D08E-4549-881D-3F30D2C266B2}"/>
              </a:ext>
            </a:extLst>
          </p:cNvPr>
          <p:cNvSpPr txBox="1"/>
          <p:nvPr/>
        </p:nvSpPr>
        <p:spPr>
          <a:xfrm>
            <a:off x="1606904" y="3684121"/>
            <a:ext cx="4079791" cy="268927"/>
          </a:xfrm>
          <a:prstGeom prst="rect">
            <a:avLst/>
          </a:prstGeom>
          <a:noFill/>
        </p:spPr>
        <p:txBody>
          <a:bodyPr wrap="none" lIns="0" tIns="0" rIns="0" bIns="0" rtlCol="0" anchor="ctr">
            <a:noAutofit/>
          </a:bodyPr>
          <a:lstStyle/>
          <a:p>
            <a:r>
              <a:rPr lang="en-US" sz="2353" dirty="0"/>
              <a:t>Parking</a:t>
            </a:r>
          </a:p>
        </p:txBody>
      </p:sp>
      <p:cxnSp>
        <p:nvCxnSpPr>
          <p:cNvPr id="407" name="Straight Connector 406">
            <a:extLst>
              <a:ext uri="{FF2B5EF4-FFF2-40B4-BE49-F238E27FC236}">
                <a16:creationId xmlns:a16="http://schemas.microsoft.com/office/drawing/2014/main" id="{DAF2EFA2-2C04-43C3-83CB-4B567E72DFB3}"/>
              </a:ext>
              <a:ext uri="{C183D7F6-B498-43B3-948B-1728B52AA6E4}">
                <adec:decorative xmlns:adec="http://schemas.microsoft.com/office/drawing/2017/decorative" val="1"/>
              </a:ext>
            </a:extLst>
          </p:cNvPr>
          <p:cNvCxnSpPr>
            <a:cxnSpLocks/>
          </p:cNvCxnSpPr>
          <p:nvPr/>
        </p:nvCxnSpPr>
        <p:spPr>
          <a:xfrm>
            <a:off x="1606905" y="4361627"/>
            <a:ext cx="40797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1" name="Picture 420" descr="Icon of different buildings with an arc on top">
            <a:extLst>
              <a:ext uri="{FF2B5EF4-FFF2-40B4-BE49-F238E27FC236}">
                <a16:creationId xmlns:a16="http://schemas.microsoft.com/office/drawing/2014/main" id="{68FB8929-F12B-4A3C-AB12-596508703CA8}"/>
              </a:ext>
            </a:extLst>
          </p:cNvPr>
          <p:cNvPicPr>
            <a:picLocks/>
          </p:cNvPicPr>
          <p:nvPr/>
        </p:nvPicPr>
        <p:blipFill>
          <a:blip r:embed="rId6"/>
          <a:stretch>
            <a:fillRect/>
          </a:stretch>
        </p:blipFill>
        <p:spPr>
          <a:xfrm>
            <a:off x="455995" y="4438527"/>
            <a:ext cx="932282" cy="932282"/>
          </a:xfrm>
          <a:prstGeom prst="rect">
            <a:avLst/>
          </a:prstGeom>
        </p:spPr>
      </p:pic>
      <p:sp>
        <p:nvSpPr>
          <p:cNvPr id="439" name="TextBox 438">
            <a:extLst>
              <a:ext uri="{FF2B5EF4-FFF2-40B4-BE49-F238E27FC236}">
                <a16:creationId xmlns:a16="http://schemas.microsoft.com/office/drawing/2014/main" id="{347668FA-B29B-432D-9BBA-9FE43A886E5E}"/>
              </a:ext>
            </a:extLst>
          </p:cNvPr>
          <p:cNvSpPr txBox="1"/>
          <p:nvPr/>
        </p:nvSpPr>
        <p:spPr>
          <a:xfrm>
            <a:off x="1606904" y="4770202"/>
            <a:ext cx="4079791" cy="268927"/>
          </a:xfrm>
          <a:prstGeom prst="rect">
            <a:avLst/>
          </a:prstGeom>
          <a:noFill/>
        </p:spPr>
        <p:txBody>
          <a:bodyPr wrap="none" lIns="0" tIns="0" rIns="0" bIns="0" rtlCol="0" anchor="ctr">
            <a:noAutofit/>
          </a:bodyPr>
          <a:lstStyle/>
          <a:p>
            <a:r>
              <a:rPr lang="en-US" sz="2353" dirty="0"/>
              <a:t>Restrooms</a:t>
            </a:r>
          </a:p>
        </p:txBody>
      </p:sp>
      <p:cxnSp>
        <p:nvCxnSpPr>
          <p:cNvPr id="454" name="Straight Connector 453">
            <a:extLst>
              <a:ext uri="{FF2B5EF4-FFF2-40B4-BE49-F238E27FC236}">
                <a16:creationId xmlns:a16="http://schemas.microsoft.com/office/drawing/2014/main" id="{FEE9B6F4-8452-49BB-ABDA-7ADA063B6E8D}"/>
              </a:ext>
              <a:ext uri="{C183D7F6-B498-43B3-948B-1728B52AA6E4}">
                <adec:decorative xmlns:adec="http://schemas.microsoft.com/office/drawing/2017/decorative" val="1"/>
              </a:ext>
            </a:extLst>
          </p:cNvPr>
          <p:cNvCxnSpPr>
            <a:cxnSpLocks/>
          </p:cNvCxnSpPr>
          <p:nvPr/>
        </p:nvCxnSpPr>
        <p:spPr>
          <a:xfrm>
            <a:off x="1606905" y="5447709"/>
            <a:ext cx="40797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75" name="Picture 474" descr="Icon of a heart">
            <a:extLst>
              <a:ext uri="{FF2B5EF4-FFF2-40B4-BE49-F238E27FC236}">
                <a16:creationId xmlns:a16="http://schemas.microsoft.com/office/drawing/2014/main" id="{F66559CA-3DBF-4E9E-8C45-3C300A4887DB}"/>
              </a:ext>
            </a:extLst>
          </p:cNvPr>
          <p:cNvPicPr>
            <a:picLocks/>
          </p:cNvPicPr>
          <p:nvPr/>
        </p:nvPicPr>
        <p:blipFill>
          <a:blip r:embed="rId7"/>
          <a:stretch>
            <a:fillRect/>
          </a:stretch>
        </p:blipFill>
        <p:spPr>
          <a:xfrm>
            <a:off x="455995" y="5524607"/>
            <a:ext cx="932282" cy="932282"/>
          </a:xfrm>
          <a:prstGeom prst="rect">
            <a:avLst/>
          </a:prstGeom>
        </p:spPr>
      </p:pic>
      <p:sp>
        <p:nvSpPr>
          <p:cNvPr id="481" name="TextBox 480">
            <a:extLst>
              <a:ext uri="{FF2B5EF4-FFF2-40B4-BE49-F238E27FC236}">
                <a16:creationId xmlns:a16="http://schemas.microsoft.com/office/drawing/2014/main" id="{D9EE99B0-B919-4ECE-AC9B-C6FFF454101E}"/>
              </a:ext>
            </a:extLst>
          </p:cNvPr>
          <p:cNvSpPr txBox="1"/>
          <p:nvPr/>
        </p:nvSpPr>
        <p:spPr>
          <a:xfrm>
            <a:off x="1606904" y="5856284"/>
            <a:ext cx="4079791" cy="268927"/>
          </a:xfrm>
          <a:prstGeom prst="rect">
            <a:avLst/>
          </a:prstGeom>
          <a:noFill/>
        </p:spPr>
        <p:txBody>
          <a:bodyPr wrap="none" lIns="0" tIns="0" rIns="0" bIns="0" rtlCol="0" anchor="ctr">
            <a:noAutofit/>
          </a:bodyPr>
          <a:lstStyle/>
          <a:p>
            <a:r>
              <a:rPr lang="en-US" sz="2353" dirty="0"/>
              <a:t>Meals</a:t>
            </a:r>
          </a:p>
        </p:txBody>
      </p:sp>
      <p:pic>
        <p:nvPicPr>
          <p:cNvPr id="491" name="Picture 490" descr="Icon of two people">
            <a:extLst>
              <a:ext uri="{FF2B5EF4-FFF2-40B4-BE49-F238E27FC236}">
                <a16:creationId xmlns:a16="http://schemas.microsoft.com/office/drawing/2014/main" id="{D0661632-DEF5-4C78-A0B4-4272B8D9BC2F}"/>
              </a:ext>
            </a:extLst>
          </p:cNvPr>
          <p:cNvPicPr>
            <a:picLocks/>
          </p:cNvPicPr>
          <p:nvPr/>
        </p:nvPicPr>
        <p:blipFill>
          <a:blip r:embed="rId8"/>
          <a:stretch>
            <a:fillRect/>
          </a:stretch>
        </p:blipFill>
        <p:spPr>
          <a:xfrm>
            <a:off x="6557162" y="1180281"/>
            <a:ext cx="932282" cy="932282"/>
          </a:xfrm>
          <a:prstGeom prst="rect">
            <a:avLst/>
          </a:prstGeom>
        </p:spPr>
      </p:pic>
      <p:sp>
        <p:nvSpPr>
          <p:cNvPr id="502" name="TextBox 501">
            <a:extLst>
              <a:ext uri="{FF2B5EF4-FFF2-40B4-BE49-F238E27FC236}">
                <a16:creationId xmlns:a16="http://schemas.microsoft.com/office/drawing/2014/main" id="{C87F7E58-01D4-4A10-BFB6-A61CE0C7461E}"/>
              </a:ext>
            </a:extLst>
          </p:cNvPr>
          <p:cNvSpPr txBox="1"/>
          <p:nvPr/>
        </p:nvSpPr>
        <p:spPr>
          <a:xfrm>
            <a:off x="7708071" y="1511959"/>
            <a:ext cx="4079791" cy="268927"/>
          </a:xfrm>
          <a:prstGeom prst="rect">
            <a:avLst/>
          </a:prstGeom>
          <a:noFill/>
        </p:spPr>
        <p:txBody>
          <a:bodyPr wrap="none" lIns="0" tIns="0" rIns="0" bIns="0" rtlCol="0" anchor="ctr">
            <a:noAutofit/>
          </a:bodyPr>
          <a:lstStyle/>
          <a:p>
            <a:r>
              <a:rPr lang="en-US" sz="2353" dirty="0"/>
              <a:t>Smoking</a:t>
            </a:r>
          </a:p>
        </p:txBody>
      </p:sp>
      <p:cxnSp>
        <p:nvCxnSpPr>
          <p:cNvPr id="513" name="Straight Connector 512">
            <a:extLst>
              <a:ext uri="{FF2B5EF4-FFF2-40B4-BE49-F238E27FC236}">
                <a16:creationId xmlns:a16="http://schemas.microsoft.com/office/drawing/2014/main" id="{2577BADB-89D1-438C-8C18-1AC6E4FAF933}"/>
              </a:ext>
              <a:ext uri="{C183D7F6-B498-43B3-948B-1728B52AA6E4}">
                <adec:decorative xmlns:adec="http://schemas.microsoft.com/office/drawing/2017/decorative" val="1"/>
              </a:ext>
            </a:extLst>
          </p:cNvPr>
          <p:cNvCxnSpPr>
            <a:cxnSpLocks/>
          </p:cNvCxnSpPr>
          <p:nvPr/>
        </p:nvCxnSpPr>
        <p:spPr>
          <a:xfrm>
            <a:off x="7708072" y="2189463"/>
            <a:ext cx="40797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26" name="Picture 525" descr="Icon of a gear and a arrow going across it">
            <a:extLst>
              <a:ext uri="{FF2B5EF4-FFF2-40B4-BE49-F238E27FC236}">
                <a16:creationId xmlns:a16="http://schemas.microsoft.com/office/drawing/2014/main" id="{74F6E13E-56BE-4091-980C-9B9EB5839FAA}"/>
              </a:ext>
            </a:extLst>
          </p:cNvPr>
          <p:cNvPicPr>
            <a:picLocks/>
          </p:cNvPicPr>
          <p:nvPr/>
        </p:nvPicPr>
        <p:blipFill>
          <a:blip r:embed="rId9"/>
          <a:stretch>
            <a:fillRect/>
          </a:stretch>
        </p:blipFill>
        <p:spPr>
          <a:xfrm>
            <a:off x="6557162" y="2266363"/>
            <a:ext cx="932282" cy="932282"/>
          </a:xfrm>
          <a:prstGeom prst="rect">
            <a:avLst/>
          </a:prstGeom>
        </p:spPr>
      </p:pic>
      <p:sp>
        <p:nvSpPr>
          <p:cNvPr id="530" name="TextBox 529">
            <a:extLst>
              <a:ext uri="{FF2B5EF4-FFF2-40B4-BE49-F238E27FC236}">
                <a16:creationId xmlns:a16="http://schemas.microsoft.com/office/drawing/2014/main" id="{7D9087F9-EE90-4CDD-A13E-608EEA381B99}"/>
              </a:ext>
            </a:extLst>
          </p:cNvPr>
          <p:cNvSpPr txBox="1"/>
          <p:nvPr/>
        </p:nvSpPr>
        <p:spPr>
          <a:xfrm>
            <a:off x="7708071" y="2598040"/>
            <a:ext cx="4079791" cy="268927"/>
          </a:xfrm>
          <a:prstGeom prst="rect">
            <a:avLst/>
          </a:prstGeom>
          <a:noFill/>
        </p:spPr>
        <p:txBody>
          <a:bodyPr wrap="none" lIns="0" tIns="0" rIns="0" bIns="0" rtlCol="0" anchor="ctr">
            <a:noAutofit/>
          </a:bodyPr>
          <a:lstStyle/>
          <a:p>
            <a:r>
              <a:rPr lang="en-US" sz="2353" dirty="0"/>
              <a:t>Internet access </a:t>
            </a:r>
          </a:p>
        </p:txBody>
      </p:sp>
      <p:cxnSp>
        <p:nvCxnSpPr>
          <p:cNvPr id="537" name="Straight Connector 536">
            <a:extLst>
              <a:ext uri="{FF2B5EF4-FFF2-40B4-BE49-F238E27FC236}">
                <a16:creationId xmlns:a16="http://schemas.microsoft.com/office/drawing/2014/main" id="{501258C3-D074-4BDE-8268-03EC97CCAB40}"/>
              </a:ext>
              <a:ext uri="{C183D7F6-B498-43B3-948B-1728B52AA6E4}">
                <adec:decorative xmlns:adec="http://schemas.microsoft.com/office/drawing/2017/decorative" val="1"/>
              </a:ext>
            </a:extLst>
          </p:cNvPr>
          <p:cNvCxnSpPr>
            <a:cxnSpLocks/>
          </p:cNvCxnSpPr>
          <p:nvPr/>
        </p:nvCxnSpPr>
        <p:spPr>
          <a:xfrm>
            <a:off x="7708072" y="3275545"/>
            <a:ext cx="40797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45" name="Picture 544" descr="Icon of a arrow in a circular path with a timer inside the circle">
            <a:extLst>
              <a:ext uri="{FF2B5EF4-FFF2-40B4-BE49-F238E27FC236}">
                <a16:creationId xmlns:a16="http://schemas.microsoft.com/office/drawing/2014/main" id="{86975C5D-DBD4-42BC-BD20-62BB1BA0D654}"/>
              </a:ext>
            </a:extLst>
          </p:cNvPr>
          <p:cNvPicPr>
            <a:picLocks/>
          </p:cNvPicPr>
          <p:nvPr/>
        </p:nvPicPr>
        <p:blipFill>
          <a:blip r:embed="rId10"/>
          <a:stretch>
            <a:fillRect/>
          </a:stretch>
        </p:blipFill>
        <p:spPr>
          <a:xfrm>
            <a:off x="6557162" y="3352445"/>
            <a:ext cx="932282" cy="932282"/>
          </a:xfrm>
          <a:prstGeom prst="rect">
            <a:avLst/>
          </a:prstGeom>
        </p:spPr>
      </p:pic>
      <p:sp>
        <p:nvSpPr>
          <p:cNvPr id="548" name="TextBox 547">
            <a:extLst>
              <a:ext uri="{FF2B5EF4-FFF2-40B4-BE49-F238E27FC236}">
                <a16:creationId xmlns:a16="http://schemas.microsoft.com/office/drawing/2014/main" id="{719A5405-44BE-4C50-8CF1-8052138CC334}"/>
              </a:ext>
            </a:extLst>
          </p:cNvPr>
          <p:cNvSpPr txBox="1"/>
          <p:nvPr/>
        </p:nvSpPr>
        <p:spPr>
          <a:xfrm>
            <a:off x="7708071" y="3684121"/>
            <a:ext cx="4079791" cy="268927"/>
          </a:xfrm>
          <a:prstGeom prst="rect">
            <a:avLst/>
          </a:prstGeom>
          <a:noFill/>
        </p:spPr>
        <p:txBody>
          <a:bodyPr wrap="none" lIns="0" tIns="0" rIns="0" bIns="0" rtlCol="0" anchor="ctr">
            <a:noAutofit/>
          </a:bodyPr>
          <a:lstStyle/>
          <a:p>
            <a:r>
              <a:rPr lang="en-US" sz="2353" dirty="0"/>
              <a:t>Recycling</a:t>
            </a:r>
          </a:p>
        </p:txBody>
      </p:sp>
      <p:cxnSp>
        <p:nvCxnSpPr>
          <p:cNvPr id="552" name="Straight Connector 551">
            <a:extLst>
              <a:ext uri="{FF2B5EF4-FFF2-40B4-BE49-F238E27FC236}">
                <a16:creationId xmlns:a16="http://schemas.microsoft.com/office/drawing/2014/main" id="{18622285-A7F9-4298-BD5E-11DDA6CDD9D5}"/>
              </a:ext>
              <a:ext uri="{C183D7F6-B498-43B3-948B-1728B52AA6E4}">
                <adec:decorative xmlns:adec="http://schemas.microsoft.com/office/drawing/2017/decorative" val="1"/>
              </a:ext>
            </a:extLst>
          </p:cNvPr>
          <p:cNvCxnSpPr>
            <a:cxnSpLocks/>
          </p:cNvCxnSpPr>
          <p:nvPr/>
        </p:nvCxnSpPr>
        <p:spPr>
          <a:xfrm>
            <a:off x="7708072" y="4361627"/>
            <a:ext cx="407979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9" name="Picture 48" descr="Icon of a person with a triangle and cross on top">
            <a:extLst>
              <a:ext uri="{FF2B5EF4-FFF2-40B4-BE49-F238E27FC236}">
                <a16:creationId xmlns:a16="http://schemas.microsoft.com/office/drawing/2014/main" id="{33060E09-1E27-4528-A9A6-A1D6B3C3ADB6}"/>
              </a:ext>
            </a:extLst>
          </p:cNvPr>
          <p:cNvPicPr>
            <a:picLocks/>
          </p:cNvPicPr>
          <p:nvPr/>
        </p:nvPicPr>
        <p:blipFill>
          <a:blip r:embed="rId11"/>
          <a:stretch>
            <a:fillRect/>
          </a:stretch>
        </p:blipFill>
        <p:spPr>
          <a:xfrm>
            <a:off x="6557162" y="4438527"/>
            <a:ext cx="932282" cy="932282"/>
          </a:xfrm>
          <a:prstGeom prst="rect">
            <a:avLst/>
          </a:prstGeom>
        </p:spPr>
      </p:pic>
      <p:sp>
        <p:nvSpPr>
          <p:cNvPr id="50" name="TextBox 49">
            <a:extLst>
              <a:ext uri="{FF2B5EF4-FFF2-40B4-BE49-F238E27FC236}">
                <a16:creationId xmlns:a16="http://schemas.microsoft.com/office/drawing/2014/main" id="{F8A1DA9F-902F-4E4F-86B0-2E0FCA8B1D7D}"/>
              </a:ext>
            </a:extLst>
          </p:cNvPr>
          <p:cNvSpPr txBox="1"/>
          <p:nvPr/>
        </p:nvSpPr>
        <p:spPr>
          <a:xfrm>
            <a:off x="7708071" y="4770202"/>
            <a:ext cx="4079791" cy="268927"/>
          </a:xfrm>
          <a:prstGeom prst="rect">
            <a:avLst/>
          </a:prstGeom>
          <a:noFill/>
        </p:spPr>
        <p:txBody>
          <a:bodyPr wrap="none" lIns="0" tIns="0" rIns="0" bIns="0" rtlCol="0" anchor="ctr">
            <a:noAutofit/>
          </a:bodyPr>
          <a:lstStyle/>
          <a:p>
            <a:r>
              <a:rPr lang="en-US" sz="2353" dirty="0"/>
              <a:t>Emergency procedures</a:t>
            </a:r>
          </a:p>
        </p:txBody>
      </p:sp>
    </p:spTree>
    <p:extLst>
      <p:ext uri="{BB962C8B-B14F-4D97-AF65-F5344CB8AC3E}">
        <p14:creationId xmlns:p14="http://schemas.microsoft.com/office/powerpoint/2010/main" val="296966744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a:t>
            </a:r>
          </a:p>
        </p:txBody>
      </p:sp>
      <p:sp>
        <p:nvSpPr>
          <p:cNvPr id="32" name="Rectangle 31">
            <a:extLst>
              <a:ext uri="{FF2B5EF4-FFF2-40B4-BE49-F238E27FC236}">
                <a16:creationId xmlns:a16="http://schemas.microsoft.com/office/drawing/2014/main" id="{A4C02E93-F3C1-4C17-A45C-CEE63516300E}"/>
              </a:ext>
            </a:extLst>
          </p:cNvPr>
          <p:cNvSpPr/>
          <p:nvPr/>
        </p:nvSpPr>
        <p:spPr bwMode="auto">
          <a:xfrm>
            <a:off x="418645" y="1318445"/>
            <a:ext cx="3696340" cy="1180584"/>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lvl="0">
              <a:buSzPct val="90000"/>
            </a:pPr>
            <a:r>
              <a:rPr lang="en-US" sz="2353" dirty="0">
                <a:solidFill>
                  <a:srgbClr val="FFFFFF"/>
                </a:solidFill>
                <a:latin typeface="Segoe UI Semibold"/>
                <a:cs typeface="Segoe UI Semilight"/>
              </a:rPr>
              <a:t>Module 1:</a:t>
            </a:r>
          </a:p>
          <a:p>
            <a:pPr lvl="0">
              <a:buSzPct val="90000"/>
            </a:pPr>
            <a:r>
              <a:rPr lang="en-US" sz="1961" dirty="0">
                <a:solidFill>
                  <a:srgbClr val="FFFFFF"/>
                </a:solidFill>
                <a:cs typeface="Segoe UI Semilight"/>
              </a:rPr>
              <a:t>Introduction to IoT and Azure IoT Services</a:t>
            </a:r>
          </a:p>
        </p:txBody>
      </p:sp>
      <p:sp>
        <p:nvSpPr>
          <p:cNvPr id="35" name="Rectangle 34">
            <a:extLst>
              <a:ext uri="{FF2B5EF4-FFF2-40B4-BE49-F238E27FC236}">
                <a16:creationId xmlns:a16="http://schemas.microsoft.com/office/drawing/2014/main" id="{50CC80F7-4704-4EE6-A69A-3CEE91EA2297}"/>
              </a:ext>
            </a:extLst>
          </p:cNvPr>
          <p:cNvSpPr/>
          <p:nvPr/>
        </p:nvSpPr>
        <p:spPr>
          <a:xfrm>
            <a:off x="418645" y="2550950"/>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1 – Introduction to IoT Solution Architecture</a:t>
            </a:r>
          </a:p>
        </p:txBody>
      </p:sp>
      <p:cxnSp>
        <p:nvCxnSpPr>
          <p:cNvPr id="39" name="Straight Connector 38">
            <a:extLst>
              <a:ext uri="{FF2B5EF4-FFF2-40B4-BE49-F238E27FC236}">
                <a16:creationId xmlns:a16="http://schemas.microsoft.com/office/drawing/2014/main" id="{4547FE1D-136B-4393-8A2B-1E5453F0460C}"/>
              </a:ext>
              <a:ext uri="{C183D7F6-B498-43B3-948B-1728B52AA6E4}">
                <adec:decorative xmlns:adec="http://schemas.microsoft.com/office/drawing/2017/decorative" val="1"/>
              </a:ext>
            </a:extLst>
          </p:cNvPr>
          <p:cNvCxnSpPr>
            <a:cxnSpLocks/>
          </p:cNvCxnSpPr>
          <p:nvPr/>
        </p:nvCxnSpPr>
        <p:spPr>
          <a:xfrm>
            <a:off x="425715" y="3409653"/>
            <a:ext cx="36645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FF1B0034-E9FB-4217-8C99-64EBB7BCB49F}"/>
              </a:ext>
            </a:extLst>
          </p:cNvPr>
          <p:cNvSpPr/>
          <p:nvPr/>
        </p:nvSpPr>
        <p:spPr>
          <a:xfrm>
            <a:off x="418645" y="3461574"/>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2 – IoT Hardware and Cloud Services</a:t>
            </a:r>
          </a:p>
        </p:txBody>
      </p:sp>
      <p:cxnSp>
        <p:nvCxnSpPr>
          <p:cNvPr id="41" name="Straight Connector 40">
            <a:extLst>
              <a:ext uri="{FF2B5EF4-FFF2-40B4-BE49-F238E27FC236}">
                <a16:creationId xmlns:a16="http://schemas.microsoft.com/office/drawing/2014/main" id="{2114E0F0-9296-46BE-B702-338D974FB81D}"/>
              </a:ext>
              <a:ext uri="{C183D7F6-B498-43B3-948B-1728B52AA6E4}">
                <adec:decorative xmlns:adec="http://schemas.microsoft.com/office/drawing/2017/decorative" val="1"/>
              </a:ext>
            </a:extLst>
          </p:cNvPr>
          <p:cNvCxnSpPr>
            <a:cxnSpLocks/>
          </p:cNvCxnSpPr>
          <p:nvPr/>
        </p:nvCxnSpPr>
        <p:spPr>
          <a:xfrm>
            <a:off x="418645" y="4320277"/>
            <a:ext cx="36645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D97E4ADA-0521-4982-BB02-C15724ED00FC}"/>
              </a:ext>
            </a:extLst>
          </p:cNvPr>
          <p:cNvSpPr/>
          <p:nvPr/>
        </p:nvSpPr>
        <p:spPr>
          <a:xfrm>
            <a:off x="418645" y="4372200"/>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3 – Lab Scenarios for</a:t>
            </a:r>
            <a:br>
              <a:rPr lang="en-US" sz="1730" dirty="0">
                <a:solidFill>
                  <a:schemeClr val="tx1"/>
                </a:solidFill>
              </a:rPr>
            </a:br>
            <a:r>
              <a:rPr lang="en-US" sz="1730" dirty="0">
                <a:solidFill>
                  <a:schemeClr val="tx1"/>
                </a:solidFill>
              </a:rPr>
              <a:t>this Course</a:t>
            </a:r>
          </a:p>
        </p:txBody>
      </p:sp>
      <p:sp>
        <p:nvSpPr>
          <p:cNvPr id="57" name="Rectangle 56">
            <a:extLst>
              <a:ext uri="{FF2B5EF4-FFF2-40B4-BE49-F238E27FC236}">
                <a16:creationId xmlns:a16="http://schemas.microsoft.com/office/drawing/2014/main" id="{00C48299-48F2-4FAF-80E7-ADA2D90A81AF}"/>
              </a:ext>
            </a:extLst>
          </p:cNvPr>
          <p:cNvSpPr/>
          <p:nvPr/>
        </p:nvSpPr>
        <p:spPr bwMode="auto">
          <a:xfrm>
            <a:off x="4268922" y="1318445"/>
            <a:ext cx="3671649" cy="1180584"/>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lvl="0">
              <a:buSzPct val="90000"/>
            </a:pPr>
            <a:r>
              <a:rPr lang="en-US" sz="2353" dirty="0">
                <a:solidFill>
                  <a:srgbClr val="FFFFFF"/>
                </a:solidFill>
                <a:latin typeface="Segoe UI Semibold"/>
                <a:cs typeface="Segoe UI Semilight"/>
              </a:rPr>
              <a:t>Module 2:</a:t>
            </a:r>
          </a:p>
          <a:p>
            <a:pPr>
              <a:buSzPct val="90000"/>
            </a:pPr>
            <a:r>
              <a:rPr lang="en-US" sz="1961" dirty="0">
                <a:solidFill>
                  <a:srgbClr val="FFFFFF"/>
                </a:solidFill>
                <a:cs typeface="Segoe UI Semilight"/>
              </a:rPr>
              <a:t>Devices and Device Communication</a:t>
            </a:r>
          </a:p>
        </p:txBody>
      </p:sp>
      <p:sp>
        <p:nvSpPr>
          <p:cNvPr id="58" name="Rectangle 57">
            <a:extLst>
              <a:ext uri="{FF2B5EF4-FFF2-40B4-BE49-F238E27FC236}">
                <a16:creationId xmlns:a16="http://schemas.microsoft.com/office/drawing/2014/main" id="{AB7DBCC9-60A8-4D29-811B-D7A725485325}"/>
              </a:ext>
            </a:extLst>
          </p:cNvPr>
          <p:cNvSpPr/>
          <p:nvPr/>
        </p:nvSpPr>
        <p:spPr>
          <a:xfrm>
            <a:off x="4277359" y="2550950"/>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1 – IoT Hub and Devices</a:t>
            </a:r>
          </a:p>
        </p:txBody>
      </p:sp>
      <p:cxnSp>
        <p:nvCxnSpPr>
          <p:cNvPr id="59" name="Straight Connector 58">
            <a:extLst>
              <a:ext uri="{FF2B5EF4-FFF2-40B4-BE49-F238E27FC236}">
                <a16:creationId xmlns:a16="http://schemas.microsoft.com/office/drawing/2014/main" id="{11E2AD50-729C-4D3E-AB65-B96B9634201D}"/>
              </a:ext>
              <a:ext uri="{C183D7F6-B498-43B3-948B-1728B52AA6E4}">
                <adec:decorative xmlns:adec="http://schemas.microsoft.com/office/drawing/2017/decorative" val="1"/>
              </a:ext>
            </a:extLst>
          </p:cNvPr>
          <p:cNvCxnSpPr>
            <a:cxnSpLocks/>
          </p:cNvCxnSpPr>
          <p:nvPr/>
        </p:nvCxnSpPr>
        <p:spPr>
          <a:xfrm>
            <a:off x="4277359" y="3409653"/>
            <a:ext cx="36645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E83E2E7-3A62-4A92-8441-255B2FFF3D94}"/>
              </a:ext>
            </a:extLst>
          </p:cNvPr>
          <p:cNvSpPr/>
          <p:nvPr/>
        </p:nvSpPr>
        <p:spPr>
          <a:xfrm>
            <a:off x="4277359" y="3461574"/>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2 – IoT Developer Tools</a:t>
            </a:r>
          </a:p>
        </p:txBody>
      </p:sp>
      <p:cxnSp>
        <p:nvCxnSpPr>
          <p:cNvPr id="61" name="Straight Connector 60">
            <a:extLst>
              <a:ext uri="{FF2B5EF4-FFF2-40B4-BE49-F238E27FC236}">
                <a16:creationId xmlns:a16="http://schemas.microsoft.com/office/drawing/2014/main" id="{C882C8BD-7CCF-4621-B3E3-8A119E67F1AE}"/>
              </a:ext>
              <a:ext uri="{C183D7F6-B498-43B3-948B-1728B52AA6E4}">
                <adec:decorative xmlns:adec="http://schemas.microsoft.com/office/drawing/2017/decorative" val="1"/>
              </a:ext>
            </a:extLst>
          </p:cNvPr>
          <p:cNvCxnSpPr>
            <a:cxnSpLocks/>
          </p:cNvCxnSpPr>
          <p:nvPr/>
        </p:nvCxnSpPr>
        <p:spPr>
          <a:xfrm>
            <a:off x="4277359" y="4320277"/>
            <a:ext cx="36645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1B9731BF-BB34-4395-BC6A-A3D17E18D028}"/>
              </a:ext>
            </a:extLst>
          </p:cNvPr>
          <p:cNvSpPr/>
          <p:nvPr/>
        </p:nvSpPr>
        <p:spPr>
          <a:xfrm>
            <a:off x="4277359" y="4372200"/>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3 – Device Configuration and Communication</a:t>
            </a:r>
          </a:p>
        </p:txBody>
      </p:sp>
      <p:sp>
        <p:nvSpPr>
          <p:cNvPr id="65" name="Rectangle 64">
            <a:extLst>
              <a:ext uri="{FF2B5EF4-FFF2-40B4-BE49-F238E27FC236}">
                <a16:creationId xmlns:a16="http://schemas.microsoft.com/office/drawing/2014/main" id="{1F2944DC-D22F-4F17-8CAD-E941B7BD4BA5}"/>
              </a:ext>
            </a:extLst>
          </p:cNvPr>
          <p:cNvSpPr/>
          <p:nvPr/>
        </p:nvSpPr>
        <p:spPr bwMode="auto">
          <a:xfrm>
            <a:off x="8094508" y="1318445"/>
            <a:ext cx="3671649" cy="1180584"/>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lvl="0">
              <a:buSzPct val="90000"/>
            </a:pPr>
            <a:r>
              <a:rPr lang="en-US" sz="2353" dirty="0">
                <a:solidFill>
                  <a:srgbClr val="FFFFFF"/>
                </a:solidFill>
                <a:latin typeface="Segoe UI Semibold"/>
                <a:cs typeface="Segoe UI Semilight"/>
              </a:rPr>
              <a:t>Module 3:</a:t>
            </a:r>
          </a:p>
          <a:p>
            <a:pPr>
              <a:buSzPct val="90000"/>
            </a:pPr>
            <a:r>
              <a:rPr lang="en-US" sz="1961" dirty="0">
                <a:solidFill>
                  <a:srgbClr val="FFFFFF"/>
                </a:solidFill>
                <a:cs typeface="Segoe UI Semilight"/>
              </a:rPr>
              <a:t>Device Provisioning</a:t>
            </a:r>
            <a:br>
              <a:rPr lang="en-US" sz="1961" dirty="0">
                <a:solidFill>
                  <a:srgbClr val="FFFFFF"/>
                </a:solidFill>
                <a:cs typeface="Segoe UI Semilight"/>
              </a:rPr>
            </a:br>
            <a:r>
              <a:rPr lang="en-US" sz="1961" dirty="0">
                <a:solidFill>
                  <a:srgbClr val="FFFFFF"/>
                </a:solidFill>
                <a:cs typeface="Segoe UI Semilight"/>
              </a:rPr>
              <a:t>at Scale</a:t>
            </a:r>
          </a:p>
        </p:txBody>
      </p:sp>
      <p:sp>
        <p:nvSpPr>
          <p:cNvPr id="66" name="Rectangle 65">
            <a:extLst>
              <a:ext uri="{FF2B5EF4-FFF2-40B4-BE49-F238E27FC236}">
                <a16:creationId xmlns:a16="http://schemas.microsoft.com/office/drawing/2014/main" id="{CF9309F3-E8AA-4507-A14E-C63B46199AE0}"/>
              </a:ext>
            </a:extLst>
          </p:cNvPr>
          <p:cNvSpPr/>
          <p:nvPr/>
        </p:nvSpPr>
        <p:spPr>
          <a:xfrm>
            <a:off x="8094508" y="2550950"/>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1 – Device Provisioning Service Terms and Concepts</a:t>
            </a:r>
          </a:p>
        </p:txBody>
      </p:sp>
      <p:cxnSp>
        <p:nvCxnSpPr>
          <p:cNvPr id="67" name="Straight Connector 66">
            <a:extLst>
              <a:ext uri="{FF2B5EF4-FFF2-40B4-BE49-F238E27FC236}">
                <a16:creationId xmlns:a16="http://schemas.microsoft.com/office/drawing/2014/main" id="{A4C9113B-8C24-4AD1-ABCF-5E72C6A3A8BE}"/>
              </a:ext>
              <a:ext uri="{C183D7F6-B498-43B3-948B-1728B52AA6E4}">
                <adec:decorative xmlns:adec="http://schemas.microsoft.com/office/drawing/2017/decorative" val="1"/>
              </a:ext>
            </a:extLst>
          </p:cNvPr>
          <p:cNvCxnSpPr>
            <a:cxnSpLocks/>
          </p:cNvCxnSpPr>
          <p:nvPr/>
        </p:nvCxnSpPr>
        <p:spPr>
          <a:xfrm>
            <a:off x="8094508" y="3409653"/>
            <a:ext cx="36645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C2817F85-C8EF-4144-B407-BC7504628CEC}"/>
              </a:ext>
            </a:extLst>
          </p:cNvPr>
          <p:cNvSpPr>
            <a:spLocks/>
          </p:cNvSpPr>
          <p:nvPr/>
        </p:nvSpPr>
        <p:spPr>
          <a:xfrm>
            <a:off x="8094508" y="3461574"/>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2 – Configure and Manage the Device Provisioning Service</a:t>
            </a:r>
          </a:p>
        </p:txBody>
      </p:sp>
      <p:cxnSp>
        <p:nvCxnSpPr>
          <p:cNvPr id="69" name="Straight Connector 68">
            <a:extLst>
              <a:ext uri="{FF2B5EF4-FFF2-40B4-BE49-F238E27FC236}">
                <a16:creationId xmlns:a16="http://schemas.microsoft.com/office/drawing/2014/main" id="{7F0081AA-A56C-4C57-A548-9C7058B40C3E}"/>
              </a:ext>
              <a:ext uri="{C183D7F6-B498-43B3-948B-1728B52AA6E4}">
                <adec:decorative xmlns:adec="http://schemas.microsoft.com/office/drawing/2017/decorative" val="1"/>
              </a:ext>
            </a:extLst>
          </p:cNvPr>
          <p:cNvCxnSpPr>
            <a:cxnSpLocks/>
          </p:cNvCxnSpPr>
          <p:nvPr/>
        </p:nvCxnSpPr>
        <p:spPr>
          <a:xfrm>
            <a:off x="8094508" y="4320277"/>
            <a:ext cx="36645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763D481D-6E37-4D16-821D-099AFBE77EBB}"/>
              </a:ext>
            </a:extLst>
          </p:cNvPr>
          <p:cNvSpPr>
            <a:spLocks/>
          </p:cNvSpPr>
          <p:nvPr/>
        </p:nvSpPr>
        <p:spPr>
          <a:xfrm>
            <a:off x="8094509" y="4372200"/>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3 – Device Provisioning Tasks</a:t>
            </a:r>
          </a:p>
        </p:txBody>
      </p:sp>
    </p:spTree>
    <p:extLst>
      <p:ext uri="{BB962C8B-B14F-4D97-AF65-F5344CB8AC3E}">
        <p14:creationId xmlns:p14="http://schemas.microsoft.com/office/powerpoint/2010/main" val="306027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  </a:t>
            </a:r>
          </a:p>
        </p:txBody>
      </p:sp>
      <p:sp>
        <p:nvSpPr>
          <p:cNvPr id="21" name="Rectangle 20">
            <a:extLst>
              <a:ext uri="{FF2B5EF4-FFF2-40B4-BE49-F238E27FC236}">
                <a16:creationId xmlns:a16="http://schemas.microsoft.com/office/drawing/2014/main" id="{CD9C2754-B546-41FE-AB78-45F6B6DEB553}"/>
              </a:ext>
            </a:extLst>
          </p:cNvPr>
          <p:cNvSpPr/>
          <p:nvPr/>
        </p:nvSpPr>
        <p:spPr bwMode="auto">
          <a:xfrm>
            <a:off x="418645" y="1318446"/>
            <a:ext cx="3696340" cy="118058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lvl="0">
              <a:buSzPct val="90000"/>
            </a:pPr>
            <a:r>
              <a:rPr lang="en-US" sz="2353" dirty="0">
                <a:solidFill>
                  <a:srgbClr val="FFFFFF"/>
                </a:solidFill>
                <a:latin typeface="Segoe UI Semibold"/>
                <a:cs typeface="Segoe UI Semilight"/>
              </a:rPr>
              <a:t>Module 4:</a:t>
            </a:r>
          </a:p>
          <a:p>
            <a:pPr lvl="0">
              <a:buSzPct val="90000"/>
            </a:pPr>
            <a:r>
              <a:rPr lang="en-US" sz="1961" dirty="0">
                <a:solidFill>
                  <a:srgbClr val="FFFFFF"/>
                </a:solidFill>
                <a:cs typeface="Segoe UI Semilight"/>
              </a:rPr>
              <a:t>Message Processing and Analytics</a:t>
            </a:r>
          </a:p>
        </p:txBody>
      </p:sp>
      <p:sp>
        <p:nvSpPr>
          <p:cNvPr id="53" name="Rectangle 52">
            <a:extLst>
              <a:ext uri="{FF2B5EF4-FFF2-40B4-BE49-F238E27FC236}">
                <a16:creationId xmlns:a16="http://schemas.microsoft.com/office/drawing/2014/main" id="{EAA4A7D6-3065-4A03-A56E-26FB027C425B}"/>
              </a:ext>
            </a:extLst>
          </p:cNvPr>
          <p:cNvSpPr/>
          <p:nvPr/>
        </p:nvSpPr>
        <p:spPr>
          <a:xfrm>
            <a:off x="418645" y="2550954"/>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1 – Messages and Message Processing</a:t>
            </a:r>
          </a:p>
        </p:txBody>
      </p:sp>
      <p:cxnSp>
        <p:nvCxnSpPr>
          <p:cNvPr id="74" name="Straight Connector 73">
            <a:extLst>
              <a:ext uri="{FF2B5EF4-FFF2-40B4-BE49-F238E27FC236}">
                <a16:creationId xmlns:a16="http://schemas.microsoft.com/office/drawing/2014/main" id="{6FD5FDE1-59AE-4830-BDAF-3B0F5848EE28}"/>
              </a:ext>
              <a:ext uri="{C183D7F6-B498-43B3-948B-1728B52AA6E4}">
                <adec:decorative xmlns:adec="http://schemas.microsoft.com/office/drawing/2017/decorative" val="1"/>
              </a:ext>
            </a:extLst>
          </p:cNvPr>
          <p:cNvCxnSpPr>
            <a:cxnSpLocks/>
          </p:cNvCxnSpPr>
          <p:nvPr/>
        </p:nvCxnSpPr>
        <p:spPr>
          <a:xfrm>
            <a:off x="418645" y="3409657"/>
            <a:ext cx="36645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86E37FCF-62D0-4E3F-A675-016EE9D126CF}"/>
              </a:ext>
            </a:extLst>
          </p:cNvPr>
          <p:cNvSpPr/>
          <p:nvPr/>
        </p:nvSpPr>
        <p:spPr>
          <a:xfrm>
            <a:off x="418645" y="3461578"/>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2 – Data Storage Options</a:t>
            </a:r>
          </a:p>
        </p:txBody>
      </p:sp>
      <p:cxnSp>
        <p:nvCxnSpPr>
          <p:cNvPr id="105" name="Straight Connector 104">
            <a:extLst>
              <a:ext uri="{FF2B5EF4-FFF2-40B4-BE49-F238E27FC236}">
                <a16:creationId xmlns:a16="http://schemas.microsoft.com/office/drawing/2014/main" id="{3930FF2B-669C-4E27-938C-B2293FC49B85}"/>
              </a:ext>
              <a:ext uri="{C183D7F6-B498-43B3-948B-1728B52AA6E4}">
                <adec:decorative xmlns:adec="http://schemas.microsoft.com/office/drawing/2017/decorative" val="1"/>
              </a:ext>
            </a:extLst>
          </p:cNvPr>
          <p:cNvCxnSpPr>
            <a:cxnSpLocks/>
          </p:cNvCxnSpPr>
          <p:nvPr/>
        </p:nvCxnSpPr>
        <p:spPr>
          <a:xfrm>
            <a:off x="418645" y="4320281"/>
            <a:ext cx="36645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id="{1642E6B7-4A17-4FB9-810B-B0AB4F23D550}"/>
              </a:ext>
            </a:extLst>
          </p:cNvPr>
          <p:cNvSpPr/>
          <p:nvPr/>
        </p:nvSpPr>
        <p:spPr>
          <a:xfrm>
            <a:off x="418645" y="4372200"/>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3 – Azure Stream Analytics</a:t>
            </a:r>
          </a:p>
        </p:txBody>
      </p:sp>
      <p:sp>
        <p:nvSpPr>
          <p:cNvPr id="132" name="Rectangle 131">
            <a:extLst>
              <a:ext uri="{FF2B5EF4-FFF2-40B4-BE49-F238E27FC236}">
                <a16:creationId xmlns:a16="http://schemas.microsoft.com/office/drawing/2014/main" id="{E918BCCB-9E50-468B-9DD6-96E7FCCEDE24}"/>
              </a:ext>
            </a:extLst>
          </p:cNvPr>
          <p:cNvSpPr/>
          <p:nvPr/>
        </p:nvSpPr>
        <p:spPr bwMode="auto">
          <a:xfrm>
            <a:off x="4268922" y="1318446"/>
            <a:ext cx="3671649" cy="118058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lvl="0">
              <a:buSzPct val="90000"/>
            </a:pPr>
            <a:r>
              <a:rPr lang="en-US" sz="2353" dirty="0">
                <a:solidFill>
                  <a:srgbClr val="FFFFFF"/>
                </a:solidFill>
                <a:latin typeface="Segoe UI Semibold"/>
                <a:cs typeface="Segoe UI Semilight"/>
              </a:rPr>
              <a:t>Module 5:</a:t>
            </a:r>
          </a:p>
          <a:p>
            <a:pPr>
              <a:buSzPct val="90000"/>
            </a:pPr>
            <a:r>
              <a:rPr lang="en-US" sz="1961" dirty="0">
                <a:solidFill>
                  <a:srgbClr val="FFFFFF"/>
                </a:solidFill>
                <a:cs typeface="Segoe UI Semilight"/>
              </a:rPr>
              <a:t>Insights and Business Integration</a:t>
            </a:r>
          </a:p>
        </p:txBody>
      </p:sp>
      <p:sp>
        <p:nvSpPr>
          <p:cNvPr id="149" name="Rectangle 148">
            <a:extLst>
              <a:ext uri="{FF2B5EF4-FFF2-40B4-BE49-F238E27FC236}">
                <a16:creationId xmlns:a16="http://schemas.microsoft.com/office/drawing/2014/main" id="{A338185D-6F9E-475B-BC77-1E739EE5D28F}"/>
              </a:ext>
            </a:extLst>
          </p:cNvPr>
          <p:cNvSpPr/>
          <p:nvPr/>
        </p:nvSpPr>
        <p:spPr>
          <a:xfrm>
            <a:off x="4260177" y="2550954"/>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1 – Business Integration for IoT Solutions</a:t>
            </a:r>
          </a:p>
        </p:txBody>
      </p:sp>
      <p:cxnSp>
        <p:nvCxnSpPr>
          <p:cNvPr id="155" name="Straight Connector 154">
            <a:extLst>
              <a:ext uri="{FF2B5EF4-FFF2-40B4-BE49-F238E27FC236}">
                <a16:creationId xmlns:a16="http://schemas.microsoft.com/office/drawing/2014/main" id="{55CA1FB5-7297-4956-90E7-25F1698B03F3}"/>
              </a:ext>
              <a:ext uri="{C183D7F6-B498-43B3-948B-1728B52AA6E4}">
                <adec:decorative xmlns:adec="http://schemas.microsoft.com/office/drawing/2017/decorative" val="1"/>
              </a:ext>
            </a:extLst>
          </p:cNvPr>
          <p:cNvCxnSpPr>
            <a:cxnSpLocks/>
          </p:cNvCxnSpPr>
          <p:nvPr/>
        </p:nvCxnSpPr>
        <p:spPr>
          <a:xfrm>
            <a:off x="4260177" y="3409657"/>
            <a:ext cx="36645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9" name="Rectangle 168">
            <a:extLst>
              <a:ext uri="{FF2B5EF4-FFF2-40B4-BE49-F238E27FC236}">
                <a16:creationId xmlns:a16="http://schemas.microsoft.com/office/drawing/2014/main" id="{B8D8479A-3D66-4C44-82C4-E071B8D82ADF}"/>
              </a:ext>
            </a:extLst>
          </p:cNvPr>
          <p:cNvSpPr/>
          <p:nvPr/>
        </p:nvSpPr>
        <p:spPr>
          <a:xfrm>
            <a:off x="4260177" y="3461578"/>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2 – Data Visualization with Time Series Insights</a:t>
            </a:r>
          </a:p>
        </p:txBody>
      </p:sp>
      <p:cxnSp>
        <p:nvCxnSpPr>
          <p:cNvPr id="190" name="Straight Connector 189">
            <a:extLst>
              <a:ext uri="{FF2B5EF4-FFF2-40B4-BE49-F238E27FC236}">
                <a16:creationId xmlns:a16="http://schemas.microsoft.com/office/drawing/2014/main" id="{D2E74547-F1EE-4095-AC5A-ED53E94DE224}"/>
              </a:ext>
              <a:ext uri="{C183D7F6-B498-43B3-948B-1728B52AA6E4}">
                <adec:decorative xmlns:adec="http://schemas.microsoft.com/office/drawing/2017/decorative" val="1"/>
              </a:ext>
            </a:extLst>
          </p:cNvPr>
          <p:cNvCxnSpPr>
            <a:cxnSpLocks/>
          </p:cNvCxnSpPr>
          <p:nvPr/>
        </p:nvCxnSpPr>
        <p:spPr>
          <a:xfrm>
            <a:off x="4260177" y="4320281"/>
            <a:ext cx="36645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7" name="Rectangle 196">
            <a:extLst>
              <a:ext uri="{FF2B5EF4-FFF2-40B4-BE49-F238E27FC236}">
                <a16:creationId xmlns:a16="http://schemas.microsoft.com/office/drawing/2014/main" id="{E88BAC54-4AD7-453A-B831-89078FE3CD86}"/>
              </a:ext>
            </a:extLst>
          </p:cNvPr>
          <p:cNvSpPr/>
          <p:nvPr/>
        </p:nvSpPr>
        <p:spPr>
          <a:xfrm>
            <a:off x="4260177" y="4372200"/>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3 – Data Visualization with Power BI</a:t>
            </a:r>
          </a:p>
        </p:txBody>
      </p:sp>
      <p:sp>
        <p:nvSpPr>
          <p:cNvPr id="204" name="Rectangle 203">
            <a:extLst>
              <a:ext uri="{FF2B5EF4-FFF2-40B4-BE49-F238E27FC236}">
                <a16:creationId xmlns:a16="http://schemas.microsoft.com/office/drawing/2014/main" id="{FB7E7AC9-F45C-47D2-BBEF-46CDEFD251B7}"/>
              </a:ext>
            </a:extLst>
          </p:cNvPr>
          <p:cNvSpPr/>
          <p:nvPr/>
        </p:nvSpPr>
        <p:spPr bwMode="auto">
          <a:xfrm>
            <a:off x="8094508" y="1318446"/>
            <a:ext cx="3671649" cy="118058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lvl="0">
              <a:buSzPct val="90000"/>
            </a:pPr>
            <a:r>
              <a:rPr lang="en-US" sz="2353" dirty="0">
                <a:solidFill>
                  <a:srgbClr val="FFFFFF"/>
                </a:solidFill>
                <a:latin typeface="Segoe UI Semibold"/>
                <a:cs typeface="Segoe UI Semilight"/>
              </a:rPr>
              <a:t>Module 6:</a:t>
            </a:r>
          </a:p>
          <a:p>
            <a:pPr>
              <a:buSzPct val="90000"/>
            </a:pPr>
            <a:r>
              <a:rPr lang="en-US" sz="1961" dirty="0">
                <a:solidFill>
                  <a:srgbClr val="FFFFFF"/>
                </a:solidFill>
                <a:cs typeface="Segoe UI Semilight"/>
              </a:rPr>
              <a:t>Azure IoT Edge Deployment Process</a:t>
            </a:r>
          </a:p>
        </p:txBody>
      </p:sp>
      <p:sp>
        <p:nvSpPr>
          <p:cNvPr id="212" name="Rectangle 211">
            <a:extLst>
              <a:ext uri="{FF2B5EF4-FFF2-40B4-BE49-F238E27FC236}">
                <a16:creationId xmlns:a16="http://schemas.microsoft.com/office/drawing/2014/main" id="{D9B5E893-2914-481C-80E2-AF708009C1EF}"/>
              </a:ext>
            </a:extLst>
          </p:cNvPr>
          <p:cNvSpPr/>
          <p:nvPr/>
        </p:nvSpPr>
        <p:spPr>
          <a:xfrm>
            <a:off x="8108780" y="2550954"/>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1 – Introduction to Azure IoT Edge</a:t>
            </a:r>
          </a:p>
        </p:txBody>
      </p:sp>
      <p:cxnSp>
        <p:nvCxnSpPr>
          <p:cNvPr id="215" name="Straight Connector 214">
            <a:extLst>
              <a:ext uri="{FF2B5EF4-FFF2-40B4-BE49-F238E27FC236}">
                <a16:creationId xmlns:a16="http://schemas.microsoft.com/office/drawing/2014/main" id="{BFE21DEB-3EA0-4E1F-8CA9-B8713D1C7ABB}"/>
              </a:ext>
              <a:ext uri="{C183D7F6-B498-43B3-948B-1728B52AA6E4}">
                <adec:decorative xmlns:adec="http://schemas.microsoft.com/office/drawing/2017/decorative" val="1"/>
              </a:ext>
            </a:extLst>
          </p:cNvPr>
          <p:cNvCxnSpPr>
            <a:cxnSpLocks/>
          </p:cNvCxnSpPr>
          <p:nvPr/>
        </p:nvCxnSpPr>
        <p:spPr>
          <a:xfrm>
            <a:off x="8108780" y="3409657"/>
            <a:ext cx="36645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0" name="Rectangle 219">
            <a:extLst>
              <a:ext uri="{FF2B5EF4-FFF2-40B4-BE49-F238E27FC236}">
                <a16:creationId xmlns:a16="http://schemas.microsoft.com/office/drawing/2014/main" id="{07EE5676-516B-46AF-B4B0-27E76EA1311C}"/>
              </a:ext>
            </a:extLst>
          </p:cNvPr>
          <p:cNvSpPr/>
          <p:nvPr/>
        </p:nvSpPr>
        <p:spPr>
          <a:xfrm>
            <a:off x="8108780" y="3461578"/>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2 – Edge Deployment Process</a:t>
            </a:r>
          </a:p>
        </p:txBody>
      </p:sp>
      <p:cxnSp>
        <p:nvCxnSpPr>
          <p:cNvPr id="222" name="Straight Connector 221">
            <a:extLst>
              <a:ext uri="{FF2B5EF4-FFF2-40B4-BE49-F238E27FC236}">
                <a16:creationId xmlns:a16="http://schemas.microsoft.com/office/drawing/2014/main" id="{F60FCF54-9897-4DAB-91AC-B29F3567FEB1}"/>
              </a:ext>
              <a:ext uri="{C183D7F6-B498-43B3-948B-1728B52AA6E4}">
                <adec:decorative xmlns:adec="http://schemas.microsoft.com/office/drawing/2017/decorative" val="1"/>
              </a:ext>
            </a:extLst>
          </p:cNvPr>
          <p:cNvCxnSpPr>
            <a:cxnSpLocks/>
          </p:cNvCxnSpPr>
          <p:nvPr/>
        </p:nvCxnSpPr>
        <p:spPr>
          <a:xfrm>
            <a:off x="8108780" y="4320281"/>
            <a:ext cx="36645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3" name="Rectangle 222">
            <a:extLst>
              <a:ext uri="{FF2B5EF4-FFF2-40B4-BE49-F238E27FC236}">
                <a16:creationId xmlns:a16="http://schemas.microsoft.com/office/drawing/2014/main" id="{0A9DF7B4-D164-47D0-8DCA-77D92D55D6E1}"/>
              </a:ext>
            </a:extLst>
          </p:cNvPr>
          <p:cNvSpPr/>
          <p:nvPr/>
        </p:nvSpPr>
        <p:spPr>
          <a:xfrm>
            <a:off x="8108780" y="4372200"/>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3 – Edge Gateway Devices</a:t>
            </a:r>
          </a:p>
        </p:txBody>
      </p:sp>
    </p:spTree>
    <p:extLst>
      <p:ext uri="{BB962C8B-B14F-4D97-AF65-F5344CB8AC3E}">
        <p14:creationId xmlns:p14="http://schemas.microsoft.com/office/powerpoint/2010/main" val="362747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   </a:t>
            </a:r>
          </a:p>
        </p:txBody>
      </p:sp>
      <p:sp>
        <p:nvSpPr>
          <p:cNvPr id="21" name="Rectangle 20">
            <a:extLst>
              <a:ext uri="{FF2B5EF4-FFF2-40B4-BE49-F238E27FC236}">
                <a16:creationId xmlns:a16="http://schemas.microsoft.com/office/drawing/2014/main" id="{AB66D66E-FCFF-4108-A7BE-BFA0DD23075A}"/>
              </a:ext>
            </a:extLst>
          </p:cNvPr>
          <p:cNvSpPr/>
          <p:nvPr/>
        </p:nvSpPr>
        <p:spPr bwMode="auto">
          <a:xfrm>
            <a:off x="418646" y="1318447"/>
            <a:ext cx="3676640" cy="118058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lvl="0">
              <a:buSzPct val="90000"/>
            </a:pPr>
            <a:r>
              <a:rPr lang="en-US" sz="2353" dirty="0">
                <a:solidFill>
                  <a:srgbClr val="FFFFFF"/>
                </a:solidFill>
                <a:latin typeface="Segoe UI Semibold"/>
                <a:cs typeface="Segoe UI Semilight"/>
              </a:rPr>
              <a:t>Module 7:</a:t>
            </a:r>
          </a:p>
          <a:p>
            <a:pPr lvl="0">
              <a:buSzPct val="90000"/>
            </a:pPr>
            <a:r>
              <a:rPr lang="en-US" sz="1961" dirty="0">
                <a:solidFill>
                  <a:srgbClr val="FFFFFF"/>
                </a:solidFill>
                <a:cs typeface="Segoe UI Semilight"/>
              </a:rPr>
              <a:t>Azure IoT Edge Modules and Containers</a:t>
            </a:r>
          </a:p>
        </p:txBody>
      </p:sp>
      <p:sp>
        <p:nvSpPr>
          <p:cNvPr id="46" name="Rectangle 45">
            <a:extLst>
              <a:ext uri="{FF2B5EF4-FFF2-40B4-BE49-F238E27FC236}">
                <a16:creationId xmlns:a16="http://schemas.microsoft.com/office/drawing/2014/main" id="{4B4BFD3F-FDB8-4ECA-A208-81EB4082B041}"/>
              </a:ext>
            </a:extLst>
          </p:cNvPr>
          <p:cNvSpPr/>
          <p:nvPr/>
        </p:nvSpPr>
        <p:spPr>
          <a:xfrm>
            <a:off x="418645" y="2550954"/>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1 – Develop Custom Edge Modules</a:t>
            </a:r>
          </a:p>
        </p:txBody>
      </p:sp>
      <p:cxnSp>
        <p:nvCxnSpPr>
          <p:cNvPr id="75" name="Straight Connector 74">
            <a:extLst>
              <a:ext uri="{FF2B5EF4-FFF2-40B4-BE49-F238E27FC236}">
                <a16:creationId xmlns:a16="http://schemas.microsoft.com/office/drawing/2014/main" id="{3962AE11-13AE-44D9-915A-07624A1879F9}"/>
              </a:ext>
              <a:ext uri="{C183D7F6-B498-43B3-948B-1728B52AA6E4}">
                <adec:decorative xmlns:adec="http://schemas.microsoft.com/office/drawing/2017/decorative" val="1"/>
              </a:ext>
            </a:extLst>
          </p:cNvPr>
          <p:cNvCxnSpPr>
            <a:cxnSpLocks/>
          </p:cNvCxnSpPr>
          <p:nvPr/>
        </p:nvCxnSpPr>
        <p:spPr>
          <a:xfrm>
            <a:off x="418645" y="3409656"/>
            <a:ext cx="36645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8F4E7044-0097-4D02-9703-D46AC9358496}"/>
              </a:ext>
            </a:extLst>
          </p:cNvPr>
          <p:cNvSpPr/>
          <p:nvPr/>
        </p:nvSpPr>
        <p:spPr>
          <a:xfrm>
            <a:off x="418645" y="3461576"/>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2 – Offline and Local Storage</a:t>
            </a:r>
          </a:p>
        </p:txBody>
      </p:sp>
      <p:sp>
        <p:nvSpPr>
          <p:cNvPr id="109" name="Rectangle 108">
            <a:extLst>
              <a:ext uri="{FF2B5EF4-FFF2-40B4-BE49-F238E27FC236}">
                <a16:creationId xmlns:a16="http://schemas.microsoft.com/office/drawing/2014/main" id="{61ECDF53-0440-45DA-B85C-64DD9AFC9FD1}"/>
              </a:ext>
            </a:extLst>
          </p:cNvPr>
          <p:cNvSpPr/>
          <p:nvPr/>
        </p:nvSpPr>
        <p:spPr bwMode="auto">
          <a:xfrm>
            <a:off x="4260178" y="1318447"/>
            <a:ext cx="3657377" cy="118058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lvl="0">
              <a:buSzPct val="90000"/>
            </a:pPr>
            <a:r>
              <a:rPr lang="en-US" sz="2353" dirty="0">
                <a:solidFill>
                  <a:srgbClr val="FFFFFF"/>
                </a:solidFill>
                <a:latin typeface="Segoe UI Semibold"/>
                <a:cs typeface="Segoe UI Semilight"/>
              </a:rPr>
              <a:t>Module 8:</a:t>
            </a:r>
          </a:p>
          <a:p>
            <a:pPr>
              <a:buSzPct val="90000"/>
            </a:pPr>
            <a:r>
              <a:rPr lang="en-US" sz="1961" dirty="0">
                <a:solidFill>
                  <a:srgbClr val="FFFFFF"/>
                </a:solidFill>
                <a:cs typeface="Segoe UI Semilight"/>
              </a:rPr>
              <a:t>Device Management</a:t>
            </a:r>
          </a:p>
        </p:txBody>
      </p:sp>
      <p:sp>
        <p:nvSpPr>
          <p:cNvPr id="123" name="Rectangle 122">
            <a:extLst>
              <a:ext uri="{FF2B5EF4-FFF2-40B4-BE49-F238E27FC236}">
                <a16:creationId xmlns:a16="http://schemas.microsoft.com/office/drawing/2014/main" id="{EEA881E3-A052-4039-AF55-99B6DA17BE01}"/>
              </a:ext>
            </a:extLst>
          </p:cNvPr>
          <p:cNvSpPr/>
          <p:nvPr/>
        </p:nvSpPr>
        <p:spPr>
          <a:xfrm>
            <a:off x="4260177" y="2550954"/>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1 – Introduction to IoT Device Management</a:t>
            </a:r>
          </a:p>
        </p:txBody>
      </p:sp>
      <p:cxnSp>
        <p:nvCxnSpPr>
          <p:cNvPr id="128" name="Straight Connector 127">
            <a:extLst>
              <a:ext uri="{FF2B5EF4-FFF2-40B4-BE49-F238E27FC236}">
                <a16:creationId xmlns:a16="http://schemas.microsoft.com/office/drawing/2014/main" id="{93A0A676-834B-4A93-9329-90CE9A7F3389}"/>
              </a:ext>
              <a:ext uri="{C183D7F6-B498-43B3-948B-1728B52AA6E4}">
                <adec:decorative xmlns:adec="http://schemas.microsoft.com/office/drawing/2017/decorative" val="1"/>
              </a:ext>
            </a:extLst>
          </p:cNvPr>
          <p:cNvCxnSpPr>
            <a:cxnSpLocks/>
          </p:cNvCxnSpPr>
          <p:nvPr/>
        </p:nvCxnSpPr>
        <p:spPr>
          <a:xfrm>
            <a:off x="4260177" y="3409656"/>
            <a:ext cx="36645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id="{6ACF96E1-FD28-4A8D-A11D-E15D42E19E1B}"/>
              </a:ext>
            </a:extLst>
          </p:cNvPr>
          <p:cNvSpPr/>
          <p:nvPr/>
        </p:nvSpPr>
        <p:spPr>
          <a:xfrm>
            <a:off x="4260177" y="3461576"/>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2 – Manage IoT and IoT Edge Devices</a:t>
            </a:r>
          </a:p>
        </p:txBody>
      </p:sp>
      <p:cxnSp>
        <p:nvCxnSpPr>
          <p:cNvPr id="143" name="Straight Connector 142">
            <a:extLst>
              <a:ext uri="{FF2B5EF4-FFF2-40B4-BE49-F238E27FC236}">
                <a16:creationId xmlns:a16="http://schemas.microsoft.com/office/drawing/2014/main" id="{7066A50A-FBD5-43B9-A26D-372898E28DDE}"/>
              </a:ext>
              <a:ext uri="{C183D7F6-B498-43B3-948B-1728B52AA6E4}">
                <adec:decorative xmlns:adec="http://schemas.microsoft.com/office/drawing/2017/decorative" val="1"/>
              </a:ext>
            </a:extLst>
          </p:cNvPr>
          <p:cNvCxnSpPr>
            <a:cxnSpLocks/>
          </p:cNvCxnSpPr>
          <p:nvPr/>
        </p:nvCxnSpPr>
        <p:spPr>
          <a:xfrm>
            <a:off x="4260177" y="4320278"/>
            <a:ext cx="36645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22BDEC5A-6697-4EBE-8114-6B1288B1CD4D}"/>
              </a:ext>
            </a:extLst>
          </p:cNvPr>
          <p:cNvSpPr/>
          <p:nvPr/>
        </p:nvSpPr>
        <p:spPr>
          <a:xfrm>
            <a:off x="4260177" y="4372200"/>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3 – Device Management</a:t>
            </a:r>
            <a:br>
              <a:rPr lang="en-US" sz="1730" dirty="0">
                <a:solidFill>
                  <a:schemeClr val="tx1"/>
                </a:solidFill>
              </a:rPr>
            </a:br>
            <a:r>
              <a:rPr lang="en-US" sz="1730" dirty="0">
                <a:solidFill>
                  <a:schemeClr val="tx1"/>
                </a:solidFill>
              </a:rPr>
              <a:t>at Scale</a:t>
            </a:r>
          </a:p>
        </p:txBody>
      </p:sp>
      <p:sp>
        <p:nvSpPr>
          <p:cNvPr id="154" name="Rectangle 153">
            <a:extLst>
              <a:ext uri="{FF2B5EF4-FFF2-40B4-BE49-F238E27FC236}">
                <a16:creationId xmlns:a16="http://schemas.microsoft.com/office/drawing/2014/main" id="{C9E3C856-5AE9-4CE1-89B5-3CFC926A3FEB}"/>
              </a:ext>
            </a:extLst>
          </p:cNvPr>
          <p:cNvSpPr/>
          <p:nvPr/>
        </p:nvSpPr>
        <p:spPr bwMode="auto">
          <a:xfrm>
            <a:off x="8091192" y="1318447"/>
            <a:ext cx="3674965" cy="118058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lvl="0">
              <a:buSzPct val="90000"/>
            </a:pPr>
            <a:r>
              <a:rPr lang="en-US" sz="2353" dirty="0">
                <a:solidFill>
                  <a:srgbClr val="FFFFFF"/>
                </a:solidFill>
                <a:latin typeface="Segoe UI Semibold"/>
                <a:cs typeface="Segoe UI Semilight"/>
              </a:rPr>
              <a:t>Module 9:</a:t>
            </a:r>
          </a:p>
          <a:p>
            <a:pPr>
              <a:buSzPct val="90000"/>
            </a:pPr>
            <a:r>
              <a:rPr lang="en-US" sz="1961" dirty="0">
                <a:solidFill>
                  <a:srgbClr val="FFFFFF"/>
                </a:solidFill>
                <a:cs typeface="Segoe UI Semilight"/>
              </a:rPr>
              <a:t>Solution Testing, Diagnostics, and Logging</a:t>
            </a:r>
          </a:p>
        </p:txBody>
      </p:sp>
      <p:sp>
        <p:nvSpPr>
          <p:cNvPr id="159" name="Rectangle 158">
            <a:extLst>
              <a:ext uri="{FF2B5EF4-FFF2-40B4-BE49-F238E27FC236}">
                <a16:creationId xmlns:a16="http://schemas.microsoft.com/office/drawing/2014/main" id="{E644ECF7-63DC-45A6-B412-EC8D7DDCAE3A}"/>
              </a:ext>
            </a:extLst>
          </p:cNvPr>
          <p:cNvSpPr/>
          <p:nvPr/>
        </p:nvSpPr>
        <p:spPr>
          <a:xfrm>
            <a:off x="8091193" y="2550954"/>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1 – Monitoring and Logging</a:t>
            </a:r>
          </a:p>
        </p:txBody>
      </p:sp>
      <p:cxnSp>
        <p:nvCxnSpPr>
          <p:cNvPr id="161" name="Straight Connector 160">
            <a:extLst>
              <a:ext uri="{FF2B5EF4-FFF2-40B4-BE49-F238E27FC236}">
                <a16:creationId xmlns:a16="http://schemas.microsoft.com/office/drawing/2014/main" id="{E4AA423D-4630-475E-AC30-C03C207D7F08}"/>
              </a:ext>
              <a:ext uri="{C183D7F6-B498-43B3-948B-1728B52AA6E4}">
                <adec:decorative xmlns:adec="http://schemas.microsoft.com/office/drawing/2017/decorative" val="1"/>
              </a:ext>
            </a:extLst>
          </p:cNvPr>
          <p:cNvCxnSpPr>
            <a:cxnSpLocks/>
          </p:cNvCxnSpPr>
          <p:nvPr/>
        </p:nvCxnSpPr>
        <p:spPr>
          <a:xfrm>
            <a:off x="8091193" y="3409656"/>
            <a:ext cx="36645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CBCDC58C-0A71-4942-8F7D-D1AECD102E20}"/>
              </a:ext>
            </a:extLst>
          </p:cNvPr>
          <p:cNvSpPr/>
          <p:nvPr/>
        </p:nvSpPr>
        <p:spPr>
          <a:xfrm>
            <a:off x="8091193" y="3461576"/>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2 – Troubleshooting</a:t>
            </a:r>
          </a:p>
        </p:txBody>
      </p:sp>
    </p:spTree>
    <p:extLst>
      <p:ext uri="{BB962C8B-B14F-4D97-AF65-F5344CB8AC3E}">
        <p14:creationId xmlns:p14="http://schemas.microsoft.com/office/powerpoint/2010/main" val="177191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   </a:t>
            </a:r>
          </a:p>
        </p:txBody>
      </p:sp>
      <p:sp>
        <p:nvSpPr>
          <p:cNvPr id="21" name="Rectangle 20">
            <a:extLst>
              <a:ext uri="{FF2B5EF4-FFF2-40B4-BE49-F238E27FC236}">
                <a16:creationId xmlns:a16="http://schemas.microsoft.com/office/drawing/2014/main" id="{AB66D66E-FCFF-4108-A7BE-BFA0DD23075A}"/>
              </a:ext>
            </a:extLst>
          </p:cNvPr>
          <p:cNvSpPr/>
          <p:nvPr/>
        </p:nvSpPr>
        <p:spPr bwMode="auto">
          <a:xfrm>
            <a:off x="418646" y="1318447"/>
            <a:ext cx="3676640" cy="118058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lvl="0">
              <a:buSzPct val="90000"/>
            </a:pPr>
            <a:r>
              <a:rPr lang="en-US" sz="2353" dirty="0">
                <a:solidFill>
                  <a:srgbClr val="FFFFFF"/>
                </a:solidFill>
                <a:latin typeface="Segoe UI Semibold"/>
                <a:cs typeface="Segoe UI Semilight"/>
              </a:rPr>
              <a:t>Module 10:</a:t>
            </a:r>
          </a:p>
          <a:p>
            <a:pPr lvl="0">
              <a:buSzPct val="90000"/>
            </a:pPr>
            <a:r>
              <a:rPr lang="en-US" sz="1961" dirty="0">
                <a:solidFill>
                  <a:srgbClr val="FFFFFF"/>
                </a:solidFill>
                <a:cs typeface="Segoe UI Semilight"/>
              </a:rPr>
              <a:t>Azure Security Center and IoT Security Considerations</a:t>
            </a:r>
          </a:p>
        </p:txBody>
      </p:sp>
      <p:sp>
        <p:nvSpPr>
          <p:cNvPr id="46" name="Rectangle 45">
            <a:extLst>
              <a:ext uri="{FF2B5EF4-FFF2-40B4-BE49-F238E27FC236}">
                <a16:creationId xmlns:a16="http://schemas.microsoft.com/office/drawing/2014/main" id="{4B4BFD3F-FDB8-4ECA-A208-81EB4082B041}"/>
              </a:ext>
            </a:extLst>
          </p:cNvPr>
          <p:cNvSpPr/>
          <p:nvPr/>
        </p:nvSpPr>
        <p:spPr>
          <a:xfrm>
            <a:off x="418645" y="2550954"/>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1 – Security Fundamentals for IoT Solutions</a:t>
            </a:r>
          </a:p>
        </p:txBody>
      </p:sp>
      <p:cxnSp>
        <p:nvCxnSpPr>
          <p:cNvPr id="75" name="Straight Connector 74">
            <a:extLst>
              <a:ext uri="{FF2B5EF4-FFF2-40B4-BE49-F238E27FC236}">
                <a16:creationId xmlns:a16="http://schemas.microsoft.com/office/drawing/2014/main" id="{3962AE11-13AE-44D9-915A-07624A1879F9}"/>
              </a:ext>
              <a:ext uri="{C183D7F6-B498-43B3-948B-1728B52AA6E4}">
                <adec:decorative xmlns:adec="http://schemas.microsoft.com/office/drawing/2017/decorative" val="1"/>
              </a:ext>
            </a:extLst>
          </p:cNvPr>
          <p:cNvCxnSpPr>
            <a:cxnSpLocks/>
          </p:cNvCxnSpPr>
          <p:nvPr/>
        </p:nvCxnSpPr>
        <p:spPr>
          <a:xfrm>
            <a:off x="418645" y="3409656"/>
            <a:ext cx="36645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8F4E7044-0097-4D02-9703-D46AC9358496}"/>
              </a:ext>
            </a:extLst>
          </p:cNvPr>
          <p:cNvSpPr/>
          <p:nvPr/>
        </p:nvSpPr>
        <p:spPr>
          <a:xfrm>
            <a:off x="418645" y="3461576"/>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2 – Introduction to Azure Defender for IoT</a:t>
            </a:r>
          </a:p>
        </p:txBody>
      </p:sp>
      <p:sp>
        <p:nvSpPr>
          <p:cNvPr id="109" name="Rectangle 108">
            <a:extLst>
              <a:ext uri="{FF2B5EF4-FFF2-40B4-BE49-F238E27FC236}">
                <a16:creationId xmlns:a16="http://schemas.microsoft.com/office/drawing/2014/main" id="{61ECDF53-0440-45DA-B85C-64DD9AFC9FD1}"/>
              </a:ext>
            </a:extLst>
          </p:cNvPr>
          <p:cNvSpPr/>
          <p:nvPr/>
        </p:nvSpPr>
        <p:spPr bwMode="auto">
          <a:xfrm>
            <a:off x="4260178" y="1318447"/>
            <a:ext cx="3657377" cy="118058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lvl="0">
              <a:buSzPct val="90000"/>
            </a:pPr>
            <a:r>
              <a:rPr lang="en-US" sz="2353" dirty="0">
                <a:solidFill>
                  <a:srgbClr val="FFFFFF"/>
                </a:solidFill>
                <a:latin typeface="Segoe UI Semibold"/>
                <a:cs typeface="Segoe UI Semilight"/>
              </a:rPr>
              <a:t>Module 11:</a:t>
            </a:r>
          </a:p>
          <a:p>
            <a:pPr>
              <a:buSzPct val="90000"/>
            </a:pPr>
            <a:r>
              <a:rPr lang="en-US" sz="1961" dirty="0">
                <a:solidFill>
                  <a:srgbClr val="FFFFFF"/>
                </a:solidFill>
                <a:cs typeface="Segoe UI Semilight"/>
              </a:rPr>
              <a:t>Develop with Azure Digital Twins</a:t>
            </a:r>
          </a:p>
        </p:txBody>
      </p:sp>
      <p:sp>
        <p:nvSpPr>
          <p:cNvPr id="123" name="Rectangle 122">
            <a:extLst>
              <a:ext uri="{FF2B5EF4-FFF2-40B4-BE49-F238E27FC236}">
                <a16:creationId xmlns:a16="http://schemas.microsoft.com/office/drawing/2014/main" id="{EEA881E3-A052-4039-AF55-99B6DA17BE01}"/>
              </a:ext>
            </a:extLst>
          </p:cNvPr>
          <p:cNvSpPr/>
          <p:nvPr/>
        </p:nvSpPr>
        <p:spPr>
          <a:xfrm>
            <a:off x="4260177" y="2550954"/>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1 – Introduction to Azure Digital Twins</a:t>
            </a:r>
          </a:p>
        </p:txBody>
      </p:sp>
      <p:cxnSp>
        <p:nvCxnSpPr>
          <p:cNvPr id="128" name="Straight Connector 127">
            <a:extLst>
              <a:ext uri="{FF2B5EF4-FFF2-40B4-BE49-F238E27FC236}">
                <a16:creationId xmlns:a16="http://schemas.microsoft.com/office/drawing/2014/main" id="{93A0A676-834B-4A93-9329-90CE9A7F3389}"/>
              </a:ext>
              <a:ext uri="{C183D7F6-B498-43B3-948B-1728B52AA6E4}">
                <adec:decorative xmlns:adec="http://schemas.microsoft.com/office/drawing/2017/decorative" val="1"/>
              </a:ext>
            </a:extLst>
          </p:cNvPr>
          <p:cNvCxnSpPr>
            <a:cxnSpLocks/>
          </p:cNvCxnSpPr>
          <p:nvPr/>
        </p:nvCxnSpPr>
        <p:spPr>
          <a:xfrm>
            <a:off x="4260177" y="3409656"/>
            <a:ext cx="36645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id="{6ACF96E1-FD28-4A8D-A11D-E15D42E19E1B}"/>
              </a:ext>
            </a:extLst>
          </p:cNvPr>
          <p:cNvSpPr/>
          <p:nvPr/>
        </p:nvSpPr>
        <p:spPr>
          <a:xfrm>
            <a:off x="4260177" y="3461576"/>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2 – Introduction to ADT solution development</a:t>
            </a:r>
          </a:p>
        </p:txBody>
      </p:sp>
      <p:cxnSp>
        <p:nvCxnSpPr>
          <p:cNvPr id="143" name="Straight Connector 142">
            <a:extLst>
              <a:ext uri="{FF2B5EF4-FFF2-40B4-BE49-F238E27FC236}">
                <a16:creationId xmlns:a16="http://schemas.microsoft.com/office/drawing/2014/main" id="{7066A50A-FBD5-43B9-A26D-372898E28DDE}"/>
              </a:ext>
              <a:ext uri="{C183D7F6-B498-43B3-948B-1728B52AA6E4}">
                <adec:decorative xmlns:adec="http://schemas.microsoft.com/office/drawing/2017/decorative" val="1"/>
              </a:ext>
            </a:extLst>
          </p:cNvPr>
          <p:cNvCxnSpPr>
            <a:cxnSpLocks/>
          </p:cNvCxnSpPr>
          <p:nvPr/>
        </p:nvCxnSpPr>
        <p:spPr>
          <a:xfrm>
            <a:off x="4260177" y="4320278"/>
            <a:ext cx="36645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22BDEC5A-6697-4EBE-8114-6B1288B1CD4D}"/>
              </a:ext>
            </a:extLst>
          </p:cNvPr>
          <p:cNvSpPr/>
          <p:nvPr/>
        </p:nvSpPr>
        <p:spPr>
          <a:xfrm>
            <a:off x="4260177" y="4372200"/>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3 – Monitor and troubleshoot ADT</a:t>
            </a:r>
          </a:p>
        </p:txBody>
      </p:sp>
      <p:sp>
        <p:nvSpPr>
          <p:cNvPr id="154" name="Rectangle 153">
            <a:extLst>
              <a:ext uri="{FF2B5EF4-FFF2-40B4-BE49-F238E27FC236}">
                <a16:creationId xmlns:a16="http://schemas.microsoft.com/office/drawing/2014/main" id="{C9E3C856-5AE9-4CE1-89B5-3CFC926A3FEB}"/>
              </a:ext>
            </a:extLst>
          </p:cNvPr>
          <p:cNvSpPr/>
          <p:nvPr/>
        </p:nvSpPr>
        <p:spPr bwMode="auto">
          <a:xfrm>
            <a:off x="8091192" y="1318447"/>
            <a:ext cx="3674965" cy="118058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lvl="0">
              <a:buSzPct val="90000"/>
            </a:pPr>
            <a:r>
              <a:rPr lang="en-US" sz="2353" dirty="0">
                <a:solidFill>
                  <a:srgbClr val="FFFFFF"/>
                </a:solidFill>
                <a:latin typeface="Segoe UI Semibold"/>
                <a:cs typeface="Segoe UI Semilight"/>
              </a:rPr>
              <a:t>Module 12:</a:t>
            </a:r>
          </a:p>
          <a:p>
            <a:pPr>
              <a:buSzPct val="90000"/>
            </a:pPr>
            <a:r>
              <a:rPr lang="en-US" sz="1961" dirty="0">
                <a:solidFill>
                  <a:srgbClr val="FFFFFF"/>
                </a:solidFill>
                <a:cs typeface="Segoe UI Semilight"/>
              </a:rPr>
              <a:t>Build an IoT Solution with IoT Central</a:t>
            </a:r>
          </a:p>
        </p:txBody>
      </p:sp>
      <p:sp>
        <p:nvSpPr>
          <p:cNvPr id="159" name="Rectangle 158">
            <a:extLst>
              <a:ext uri="{FF2B5EF4-FFF2-40B4-BE49-F238E27FC236}">
                <a16:creationId xmlns:a16="http://schemas.microsoft.com/office/drawing/2014/main" id="{E644ECF7-63DC-45A6-B412-EC8D7DDCAE3A}"/>
              </a:ext>
            </a:extLst>
          </p:cNvPr>
          <p:cNvSpPr/>
          <p:nvPr/>
        </p:nvSpPr>
        <p:spPr>
          <a:xfrm>
            <a:off x="8091193" y="2550954"/>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1 – Introduction to IoT Central</a:t>
            </a:r>
          </a:p>
        </p:txBody>
      </p:sp>
      <p:cxnSp>
        <p:nvCxnSpPr>
          <p:cNvPr id="161" name="Straight Connector 160">
            <a:extLst>
              <a:ext uri="{FF2B5EF4-FFF2-40B4-BE49-F238E27FC236}">
                <a16:creationId xmlns:a16="http://schemas.microsoft.com/office/drawing/2014/main" id="{E4AA423D-4630-475E-AC30-C03C207D7F08}"/>
              </a:ext>
              <a:ext uri="{C183D7F6-B498-43B3-948B-1728B52AA6E4}">
                <adec:decorative xmlns:adec="http://schemas.microsoft.com/office/drawing/2017/decorative" val="1"/>
              </a:ext>
            </a:extLst>
          </p:cNvPr>
          <p:cNvCxnSpPr>
            <a:cxnSpLocks/>
          </p:cNvCxnSpPr>
          <p:nvPr/>
        </p:nvCxnSpPr>
        <p:spPr>
          <a:xfrm>
            <a:off x="8091193" y="3409656"/>
            <a:ext cx="36645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CBCDC58C-0A71-4942-8F7D-D1AECD102E20}"/>
              </a:ext>
            </a:extLst>
          </p:cNvPr>
          <p:cNvSpPr/>
          <p:nvPr/>
        </p:nvSpPr>
        <p:spPr>
          <a:xfrm>
            <a:off x="8091193" y="3461576"/>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2 – Create and Manage Device Templates</a:t>
            </a:r>
          </a:p>
        </p:txBody>
      </p:sp>
      <p:cxnSp>
        <p:nvCxnSpPr>
          <p:cNvPr id="18" name="Straight Connector 17">
            <a:extLst>
              <a:ext uri="{FF2B5EF4-FFF2-40B4-BE49-F238E27FC236}">
                <a16:creationId xmlns:a16="http://schemas.microsoft.com/office/drawing/2014/main" id="{51BA7D5E-4B62-4371-B35A-AEC12F5D7C85}"/>
              </a:ext>
              <a:ext uri="{C183D7F6-B498-43B3-948B-1728B52AA6E4}">
                <adec:decorative xmlns:adec="http://schemas.microsoft.com/office/drawing/2017/decorative" val="1"/>
              </a:ext>
            </a:extLst>
          </p:cNvPr>
          <p:cNvCxnSpPr>
            <a:cxnSpLocks/>
          </p:cNvCxnSpPr>
          <p:nvPr/>
        </p:nvCxnSpPr>
        <p:spPr>
          <a:xfrm>
            <a:off x="430707" y="4320278"/>
            <a:ext cx="36645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4956F7C-D9F1-43CF-8361-632654B57979}"/>
              </a:ext>
            </a:extLst>
          </p:cNvPr>
          <p:cNvSpPr/>
          <p:nvPr/>
        </p:nvSpPr>
        <p:spPr>
          <a:xfrm>
            <a:off x="430707" y="4372200"/>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3 – Enhance Protection with Azure Defender for IoT</a:t>
            </a:r>
          </a:p>
        </p:txBody>
      </p:sp>
      <p:cxnSp>
        <p:nvCxnSpPr>
          <p:cNvPr id="20" name="Straight Connector 19">
            <a:extLst>
              <a:ext uri="{FF2B5EF4-FFF2-40B4-BE49-F238E27FC236}">
                <a16:creationId xmlns:a16="http://schemas.microsoft.com/office/drawing/2014/main" id="{3AB65273-AF32-46B4-874A-08F63AF6F77E}"/>
              </a:ext>
              <a:ext uri="{C183D7F6-B498-43B3-948B-1728B52AA6E4}">
                <adec:decorative xmlns:adec="http://schemas.microsoft.com/office/drawing/2017/decorative" val="1"/>
              </a:ext>
            </a:extLst>
          </p:cNvPr>
          <p:cNvCxnSpPr>
            <a:cxnSpLocks/>
          </p:cNvCxnSpPr>
          <p:nvPr/>
        </p:nvCxnSpPr>
        <p:spPr>
          <a:xfrm>
            <a:off x="8097885" y="4307045"/>
            <a:ext cx="366457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50B9BCEA-0F57-4F32-8F64-7E5C3E48DDF0}"/>
              </a:ext>
            </a:extLst>
          </p:cNvPr>
          <p:cNvSpPr/>
          <p:nvPr/>
        </p:nvSpPr>
        <p:spPr>
          <a:xfrm>
            <a:off x="8097885" y="4358967"/>
            <a:ext cx="3664579" cy="806782"/>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3955" tIns="103955" rIns="103955" bIns="103955" numCol="1" spcCol="1270" anchor="ctr" anchorCtr="0">
            <a:noAutofit/>
          </a:bodyPr>
          <a:lstStyle/>
          <a:p>
            <a:pPr defTabSz="784338">
              <a:spcBef>
                <a:spcPct val="0"/>
              </a:spcBef>
              <a:spcAft>
                <a:spcPct val="35000"/>
              </a:spcAft>
              <a:buSzPct val="100000"/>
              <a:tabLst>
                <a:tab pos="342834" algn="l"/>
                <a:tab pos="571390" algn="l"/>
              </a:tabLst>
            </a:pPr>
            <a:r>
              <a:rPr lang="en-US" sz="1730" dirty="0">
                <a:solidFill>
                  <a:schemeClr val="tx1"/>
                </a:solidFill>
              </a:rPr>
              <a:t>Lesson 3 – Manage Devices in Azure IoT Central</a:t>
            </a:r>
          </a:p>
        </p:txBody>
      </p:sp>
    </p:spTree>
    <p:extLst>
      <p:ext uri="{BB962C8B-B14F-4D97-AF65-F5344CB8AC3E}">
        <p14:creationId xmlns:p14="http://schemas.microsoft.com/office/powerpoint/2010/main" val="1471109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description</a:t>
            </a:r>
          </a:p>
        </p:txBody>
      </p:sp>
      <p:pic>
        <p:nvPicPr>
          <p:cNvPr id="38" name="Picture 37" descr="Icon of a whiteboard with a cloud symbol drawn on it">
            <a:extLst>
              <a:ext uri="{FF2B5EF4-FFF2-40B4-BE49-F238E27FC236}">
                <a16:creationId xmlns:a16="http://schemas.microsoft.com/office/drawing/2014/main" id="{D9064AEE-F5EE-45D6-BAEE-A36845B294E4}"/>
              </a:ext>
            </a:extLst>
          </p:cNvPr>
          <p:cNvPicPr>
            <a:picLocks/>
          </p:cNvPicPr>
          <p:nvPr/>
        </p:nvPicPr>
        <p:blipFill>
          <a:blip r:embed="rId3"/>
          <a:stretch>
            <a:fillRect/>
          </a:stretch>
        </p:blipFill>
        <p:spPr>
          <a:xfrm>
            <a:off x="418645" y="1451128"/>
            <a:ext cx="1010034" cy="1010034"/>
          </a:xfrm>
          <a:prstGeom prst="rect">
            <a:avLst/>
          </a:prstGeom>
        </p:spPr>
      </p:pic>
      <p:sp>
        <p:nvSpPr>
          <p:cNvPr id="41" name="TextBox 40">
            <a:extLst>
              <a:ext uri="{FF2B5EF4-FFF2-40B4-BE49-F238E27FC236}">
                <a16:creationId xmlns:a16="http://schemas.microsoft.com/office/drawing/2014/main" id="{58E4DE90-A2AA-40E3-A38E-A7EB91CCCA11}"/>
              </a:ext>
            </a:extLst>
          </p:cNvPr>
          <p:cNvSpPr txBox="1"/>
          <p:nvPr/>
        </p:nvSpPr>
        <p:spPr>
          <a:xfrm>
            <a:off x="1655896" y="1451127"/>
            <a:ext cx="10127936" cy="2896690"/>
          </a:xfrm>
          <a:prstGeom prst="rect">
            <a:avLst/>
          </a:prstGeom>
          <a:noFill/>
        </p:spPr>
        <p:txBody>
          <a:bodyPr wrap="square" lIns="0" tIns="0" rIns="0" bIns="0">
            <a:spAutoFit/>
          </a:bodyPr>
          <a:lstStyle/>
          <a:p>
            <a:pPr>
              <a:spcBef>
                <a:spcPts val="294"/>
              </a:spcBef>
              <a:spcAft>
                <a:spcPts val="294"/>
              </a:spcAft>
            </a:pPr>
            <a:r>
              <a:rPr lang="en-US" sz="2353" dirty="0"/>
              <a:t>This course provides students with the skills and knowledge required to successfully create and maintain the cloud and edge portions of an Azure IoT solution. The course includes full coverage of the core Azure IoT services such as IoT Hub, Device Provisioning Services, Azure Stream Analytics, Time Series Insights, and more. In addition to the focus on Azure PaaS services, the course includes sections on IoT Edge, device management, monitoring and troubleshooting, security concerns, Azure Digital Twins, and Azure IoT Central</a:t>
            </a:r>
          </a:p>
        </p:txBody>
      </p:sp>
      <p:cxnSp>
        <p:nvCxnSpPr>
          <p:cNvPr id="44" name="Straight Connector 43">
            <a:extLst>
              <a:ext uri="{FF2B5EF4-FFF2-40B4-BE49-F238E27FC236}">
                <a16:creationId xmlns:a16="http://schemas.microsoft.com/office/drawing/2014/main" id="{7C0780F5-F7FC-47CD-9720-D08AF1501CBC}"/>
              </a:ext>
              <a:ext uri="{C183D7F6-B498-43B3-948B-1728B52AA6E4}">
                <adec:decorative xmlns:adec="http://schemas.microsoft.com/office/drawing/2017/decorative" val="1"/>
              </a:ext>
            </a:extLst>
          </p:cNvPr>
          <p:cNvCxnSpPr>
            <a:cxnSpLocks/>
          </p:cNvCxnSpPr>
          <p:nvPr/>
        </p:nvCxnSpPr>
        <p:spPr>
          <a:xfrm>
            <a:off x="1655896" y="4449105"/>
            <a:ext cx="10127936" cy="0"/>
          </a:xfrm>
          <a:prstGeom prst="line">
            <a:avLst/>
          </a:prstGeom>
          <a:ln w="19050"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9" name="Picture 8" descr="Icon of a book with a bookmark">
            <a:extLst>
              <a:ext uri="{FF2B5EF4-FFF2-40B4-BE49-F238E27FC236}">
                <a16:creationId xmlns:a16="http://schemas.microsoft.com/office/drawing/2014/main" id="{97D12511-0200-4753-89C7-D07BC4EE89EA}"/>
              </a:ext>
            </a:extLst>
          </p:cNvPr>
          <p:cNvPicPr>
            <a:picLocks/>
          </p:cNvPicPr>
          <p:nvPr/>
        </p:nvPicPr>
        <p:blipFill>
          <a:blip r:embed="rId4"/>
          <a:stretch>
            <a:fillRect/>
          </a:stretch>
        </p:blipFill>
        <p:spPr>
          <a:xfrm>
            <a:off x="418645" y="4826444"/>
            <a:ext cx="1010034" cy="1010034"/>
          </a:xfrm>
          <a:prstGeom prst="rect">
            <a:avLst/>
          </a:prstGeom>
        </p:spPr>
      </p:pic>
      <p:sp>
        <p:nvSpPr>
          <p:cNvPr id="10" name="TextBox 9">
            <a:extLst>
              <a:ext uri="{FF2B5EF4-FFF2-40B4-BE49-F238E27FC236}">
                <a16:creationId xmlns:a16="http://schemas.microsoft.com/office/drawing/2014/main" id="{A86918CE-019D-4149-91C6-B63D27EB1FD2}"/>
              </a:ext>
            </a:extLst>
          </p:cNvPr>
          <p:cNvSpPr txBox="1"/>
          <p:nvPr/>
        </p:nvSpPr>
        <p:spPr>
          <a:xfrm>
            <a:off x="1655891" y="4969387"/>
            <a:ext cx="10133335" cy="724143"/>
          </a:xfrm>
          <a:prstGeom prst="rect">
            <a:avLst/>
          </a:prstGeom>
          <a:noFill/>
        </p:spPr>
        <p:txBody>
          <a:bodyPr wrap="square" lIns="0" tIns="0" rIns="0" bIns="0">
            <a:spAutoFit/>
          </a:bodyPr>
          <a:lstStyle/>
          <a:p>
            <a:pPr>
              <a:spcBef>
                <a:spcPts val="294"/>
              </a:spcBef>
              <a:spcAft>
                <a:spcPts val="294"/>
              </a:spcAft>
            </a:pPr>
            <a:r>
              <a:rPr lang="en-US" sz="2353" dirty="0"/>
              <a:t>The course material includes a combination of instructor-led presentation and discussion along with hands-on lab activities</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PowerPoint Template_04_Sep_20.pptx" id="{34DA8044-96F2-410E-AE13-71CC26D6ED4E}" vid="{3AB0EB5B-5011-4FC3-AD9B-4616A40CCC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abd79a5-6d97-48f4-b0ff-89fa129df95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642B8B079E3245AF06EC6DBAA97CBE" ma:contentTypeVersion="15" ma:contentTypeDescription="Create a new document." ma:contentTypeScope="" ma:versionID="a2a5a4ffa56c1ed123fd6a510d95568f">
  <xsd:schema xmlns:xsd="http://www.w3.org/2001/XMLSchema" xmlns:xs="http://www.w3.org/2001/XMLSchema" xmlns:p="http://schemas.microsoft.com/office/2006/metadata/properties" xmlns:ns1="http://schemas.microsoft.com/sharepoint/v3" xmlns:ns2="9abd79a5-6d97-48f4-b0ff-89fa129df955" xmlns:ns3="42679619-c52c-4ce1-bd94-206a735478cf" targetNamespace="http://schemas.microsoft.com/office/2006/metadata/properties" ma:root="true" ma:fieldsID="f67803bc4f475fd689ae1d2bcb826568" ns1:_="" ns2:_="" ns3:_="">
    <xsd:import namespace="http://schemas.microsoft.com/sharepoint/v3"/>
    <xsd:import namespace="9abd79a5-6d97-48f4-b0ff-89fa129df955"/>
    <xsd:import namespace="42679619-c52c-4ce1-bd94-206a735478cf"/>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3:LastSharedByUser" minOccurs="0"/>
                <xsd:element ref="ns3:LastSharedByTime"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abd79a5-6d97-48f4-b0ff-89fa129df9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2679619-c52c-4ce1-bd94-206a735478c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9abd79a5-6d97-48f4-b0ff-89fa129df955"/>
  </ds:schemaRefs>
</ds:datastoreItem>
</file>

<file path=customXml/itemProps2.xml><?xml version="1.0" encoding="utf-8"?>
<ds:datastoreItem xmlns:ds="http://schemas.openxmlformats.org/officeDocument/2006/customXml" ds:itemID="{6679EB0C-5FD2-4E1D-B46A-10DE1B2BD4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abd79a5-6d97-48f4-b0ff-89fa129df955"/>
    <ds:schemaRef ds:uri="42679619-c52c-4ce1-bd94-206a735478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Azure PowerPoint Template_04_Sep_20</Template>
  <TotalTime>11</TotalTime>
  <Words>1217</Words>
  <Application>Microsoft Office PowerPoint</Application>
  <PresentationFormat>Widescreen</PresentationFormat>
  <Paragraphs>160</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Consolas</vt:lpstr>
      <vt:lpstr>Segoe UI</vt:lpstr>
      <vt:lpstr>Segoe UI Light</vt:lpstr>
      <vt:lpstr>Segoe UI Semibold</vt:lpstr>
      <vt:lpstr>Wingdings</vt:lpstr>
      <vt:lpstr>Microsoft Azure Template</vt:lpstr>
      <vt:lpstr>AZ-220T01: Microsoft Azure  IoT developer</vt:lpstr>
      <vt:lpstr>Hello! Instructor introduction</vt:lpstr>
      <vt:lpstr>Hello! Student introduction</vt:lpstr>
      <vt:lpstr>Facilities</vt:lpstr>
      <vt:lpstr>Course agenda</vt:lpstr>
      <vt:lpstr>Course agenda  </vt:lpstr>
      <vt:lpstr>Course agenda   </vt:lpstr>
      <vt:lpstr>Course agenda   </vt:lpstr>
      <vt:lpstr>Course description</vt:lpstr>
      <vt:lpstr>Audience</vt:lpstr>
      <vt:lpstr>Prerequisites</vt:lpstr>
      <vt:lpstr>Certification areas (AZ-220)</vt:lpstr>
      <vt:lpstr>Hands-on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AZ-220T01: Microsoft Azure  IoT developer</dc:title>
  <dc:creator>Chris Howd</dc:creator>
  <cp:lastModifiedBy>Chris Howd</cp:lastModifiedBy>
  <cp:revision>2</cp:revision>
  <dcterms:created xsi:type="dcterms:W3CDTF">2021-06-03T18:05:28Z</dcterms:created>
  <dcterms:modified xsi:type="dcterms:W3CDTF">2021-06-03T18:17:08Z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0x01010070642B8B079E3245AF06EC6DBAA97CBE</vt:lpwstr>
  </property>
</Properties>
</file>