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34"/>
  </p:notesMasterIdLst>
  <p:handoutMasterIdLst>
    <p:handoutMasterId r:id="rId35"/>
  </p:handoutMasterIdLst>
  <p:sldIdLst>
    <p:sldId id="256" r:id="rId5"/>
    <p:sldId id="1856" r:id="rId6"/>
    <p:sldId id="1660" r:id="rId7"/>
    <p:sldId id="1890" r:id="rId8"/>
    <p:sldId id="1915" r:id="rId9"/>
    <p:sldId id="1917" r:id="rId10"/>
    <p:sldId id="10832" r:id="rId11"/>
    <p:sldId id="1942" r:id="rId12"/>
    <p:sldId id="1918" r:id="rId13"/>
    <p:sldId id="1895" r:id="rId14"/>
    <p:sldId id="10831" r:id="rId15"/>
    <p:sldId id="10849" r:id="rId16"/>
    <p:sldId id="1945" r:id="rId17"/>
    <p:sldId id="10834" r:id="rId18"/>
    <p:sldId id="1946" r:id="rId19"/>
    <p:sldId id="10835" r:id="rId20"/>
    <p:sldId id="1947" r:id="rId21"/>
    <p:sldId id="10848" r:id="rId22"/>
    <p:sldId id="10837" r:id="rId23"/>
    <p:sldId id="10855" r:id="rId24"/>
    <p:sldId id="10839" r:id="rId25"/>
    <p:sldId id="10840" r:id="rId26"/>
    <p:sldId id="10841" r:id="rId27"/>
    <p:sldId id="10842" r:id="rId28"/>
    <p:sldId id="10843" r:id="rId29"/>
    <p:sldId id="10844" r:id="rId30"/>
    <p:sldId id="10845" r:id="rId31"/>
    <p:sldId id="10846" r:id="rId32"/>
    <p:sldId id="10847" r:id="rId3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676" autoAdjust="0"/>
  </p:normalViewPr>
  <p:slideViewPr>
    <p:cSldViewPr snapToGrid="0">
      <p:cViewPr varScale="1">
        <p:scale>
          <a:sx n="82" d="100"/>
          <a:sy n="82" d="100"/>
        </p:scale>
        <p:origin x="1572" y="96"/>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Howd" userId="92c08c4def15ec19" providerId="LiveId" clId="{9FEF6B9B-3B29-4811-B7C1-63830E64D9D7}"/>
    <pc:docChg chg="delSld modSld">
      <pc:chgData name="Chris Howd" userId="92c08c4def15ec19" providerId="LiveId" clId="{9FEF6B9B-3B29-4811-B7C1-63830E64D9D7}" dt="2021-06-03T19:39:42.616" v="350" actId="20577"/>
      <pc:docMkLst>
        <pc:docMk/>
      </pc:docMkLst>
      <pc:sldChg chg="modSp mod">
        <pc:chgData name="Chris Howd" userId="92c08c4def15ec19" providerId="LiveId" clId="{9FEF6B9B-3B29-4811-B7C1-63830E64D9D7}" dt="2021-06-03T19:25:33.647" v="334" actId="20577"/>
        <pc:sldMkLst>
          <pc:docMk/>
          <pc:sldMk cId="383027230" sldId="1942"/>
        </pc:sldMkLst>
        <pc:spChg chg="mod">
          <ac:chgData name="Chris Howd" userId="92c08c4def15ec19" providerId="LiveId" clId="{9FEF6B9B-3B29-4811-B7C1-63830E64D9D7}" dt="2021-06-03T19:25:33.647" v="334" actId="20577"/>
          <ac:spMkLst>
            <pc:docMk/>
            <pc:sldMk cId="383027230" sldId="1942"/>
            <ac:spMk id="25" creationId="{CC2FD171-331C-4DB0-B263-AE076F902A2B}"/>
          </ac:spMkLst>
        </pc:spChg>
        <pc:spChg chg="mod">
          <ac:chgData name="Chris Howd" userId="92c08c4def15ec19" providerId="LiveId" clId="{9FEF6B9B-3B29-4811-B7C1-63830E64D9D7}" dt="2021-06-03T19:16:28.999" v="248" actId="1036"/>
          <ac:spMkLst>
            <pc:docMk/>
            <pc:sldMk cId="383027230" sldId="1942"/>
            <ac:spMk id="42" creationId="{C6D81F1D-D229-40CB-AA13-4B7BBB98137F}"/>
          </ac:spMkLst>
        </pc:spChg>
        <pc:spChg chg="mod">
          <ac:chgData name="Chris Howd" userId="92c08c4def15ec19" providerId="LiveId" clId="{9FEF6B9B-3B29-4811-B7C1-63830E64D9D7}" dt="2021-06-03T19:16:58.600" v="276" actId="1076"/>
          <ac:spMkLst>
            <pc:docMk/>
            <pc:sldMk cId="383027230" sldId="1942"/>
            <ac:spMk id="68" creationId="{C011A47C-C07A-4F74-A9DC-80461E4BF576}"/>
          </ac:spMkLst>
        </pc:spChg>
        <pc:picChg chg="mod">
          <ac:chgData name="Chris Howd" userId="92c08c4def15ec19" providerId="LiveId" clId="{9FEF6B9B-3B29-4811-B7C1-63830E64D9D7}" dt="2021-06-03T19:16:28.999" v="248" actId="1036"/>
          <ac:picMkLst>
            <pc:docMk/>
            <pc:sldMk cId="383027230" sldId="1942"/>
            <ac:picMk id="28" creationId="{68C763B4-6F95-4599-A680-20F69E7285CF}"/>
          </ac:picMkLst>
        </pc:picChg>
        <pc:picChg chg="mod">
          <ac:chgData name="Chris Howd" userId="92c08c4def15ec19" providerId="LiveId" clId="{9FEF6B9B-3B29-4811-B7C1-63830E64D9D7}" dt="2021-06-03T19:16:58.600" v="276" actId="1076"/>
          <ac:picMkLst>
            <pc:docMk/>
            <pc:sldMk cId="383027230" sldId="1942"/>
            <ac:picMk id="58" creationId="{BAF7D9E9-A60B-4DEF-8C04-86EDEBF51BB4}"/>
          </ac:picMkLst>
        </pc:picChg>
      </pc:sldChg>
      <pc:sldChg chg="modSp mod">
        <pc:chgData name="Chris Howd" userId="92c08c4def15ec19" providerId="LiveId" clId="{9FEF6B9B-3B29-4811-B7C1-63830E64D9D7}" dt="2021-06-03T19:21:19.003" v="304" actId="20577"/>
        <pc:sldMkLst>
          <pc:docMk/>
          <pc:sldMk cId="2604710830" sldId="10832"/>
        </pc:sldMkLst>
        <pc:spChg chg="mod">
          <ac:chgData name="Chris Howd" userId="92c08c4def15ec19" providerId="LiveId" clId="{9FEF6B9B-3B29-4811-B7C1-63830E64D9D7}" dt="2021-06-03T19:21:19.003" v="304" actId="20577"/>
          <ac:spMkLst>
            <pc:docMk/>
            <pc:sldMk cId="2604710830" sldId="10832"/>
            <ac:spMk id="6" creationId="{E8260402-872E-404C-B055-9D127BE2CC7F}"/>
          </ac:spMkLst>
        </pc:spChg>
      </pc:sldChg>
      <pc:sldChg chg="modSp mod">
        <pc:chgData name="Chris Howd" userId="92c08c4def15ec19" providerId="LiveId" clId="{9FEF6B9B-3B29-4811-B7C1-63830E64D9D7}" dt="2021-06-03T19:39:42.616" v="350" actId="20577"/>
        <pc:sldMkLst>
          <pc:docMk/>
          <pc:sldMk cId="3837060227" sldId="10835"/>
        </pc:sldMkLst>
        <pc:spChg chg="mod">
          <ac:chgData name="Chris Howd" userId="92c08c4def15ec19" providerId="LiveId" clId="{9FEF6B9B-3B29-4811-B7C1-63830E64D9D7}" dt="2021-06-03T19:39:42.616" v="350" actId="20577"/>
          <ac:spMkLst>
            <pc:docMk/>
            <pc:sldMk cId="3837060227" sldId="10835"/>
            <ac:spMk id="2" creationId="{8A3BAF61-E717-439C-B7A8-58059002241E}"/>
          </ac:spMkLst>
        </pc:spChg>
      </pc:sldChg>
      <pc:sldChg chg="modSp mod">
        <pc:chgData name="Chris Howd" userId="92c08c4def15ec19" providerId="LiveId" clId="{9FEF6B9B-3B29-4811-B7C1-63830E64D9D7}" dt="2021-06-03T19:38:54.753" v="349" actId="20577"/>
        <pc:sldMkLst>
          <pc:docMk/>
          <pc:sldMk cId="3868736593" sldId="10848"/>
        </pc:sldMkLst>
        <pc:spChg chg="mod">
          <ac:chgData name="Chris Howd" userId="92c08c4def15ec19" providerId="LiveId" clId="{9FEF6B9B-3B29-4811-B7C1-63830E64D9D7}" dt="2021-06-03T19:38:54.753" v="349" actId="20577"/>
          <ac:spMkLst>
            <pc:docMk/>
            <pc:sldMk cId="3868736593" sldId="10848"/>
            <ac:spMk id="2" creationId="{8A3BAF61-E717-439C-B7A8-58059002241E}"/>
          </ac:spMkLst>
        </pc:spChg>
      </pc:sldChg>
      <pc:sldChg chg="modSp mod">
        <pc:chgData name="Chris Howd" userId="92c08c4def15ec19" providerId="LiveId" clId="{9FEF6B9B-3B29-4811-B7C1-63830E64D9D7}" dt="2021-06-03T19:27:45.811" v="345" actId="20577"/>
        <pc:sldMkLst>
          <pc:docMk/>
          <pc:sldMk cId="4033501682" sldId="10849"/>
        </pc:sldMkLst>
        <pc:spChg chg="mod">
          <ac:chgData name="Chris Howd" userId="92c08c4def15ec19" providerId="LiveId" clId="{9FEF6B9B-3B29-4811-B7C1-63830E64D9D7}" dt="2021-06-03T19:26:48.696" v="343" actId="20577"/>
          <ac:spMkLst>
            <pc:docMk/>
            <pc:sldMk cId="4033501682" sldId="10849"/>
            <ac:spMk id="35" creationId="{7A312E7D-D493-4E58-B8F7-49E3EDECB1C1}"/>
          </ac:spMkLst>
        </pc:spChg>
        <pc:spChg chg="mod">
          <ac:chgData name="Chris Howd" userId="92c08c4def15ec19" providerId="LiveId" clId="{9FEF6B9B-3B29-4811-B7C1-63830E64D9D7}" dt="2021-06-03T19:27:43.307" v="344" actId="20577"/>
          <ac:spMkLst>
            <pc:docMk/>
            <pc:sldMk cId="4033501682" sldId="10849"/>
            <ac:spMk id="695" creationId="{1B16DA9D-8631-4847-AC94-2F364CB3DDF0}"/>
          </ac:spMkLst>
        </pc:spChg>
        <pc:spChg chg="mod">
          <ac:chgData name="Chris Howd" userId="92c08c4def15ec19" providerId="LiveId" clId="{9FEF6B9B-3B29-4811-B7C1-63830E64D9D7}" dt="2021-06-03T19:27:45.811" v="345" actId="20577"/>
          <ac:spMkLst>
            <pc:docMk/>
            <pc:sldMk cId="4033501682" sldId="10849"/>
            <ac:spMk id="741" creationId="{D05E5B24-BDB9-40C3-9783-969683589917}"/>
          </ac:spMkLst>
        </pc:spChg>
      </pc:sldChg>
      <pc:sldChg chg="del">
        <pc:chgData name="Chris Howd" userId="92c08c4def15ec19" providerId="LiveId" clId="{9FEF6B9B-3B29-4811-B7C1-63830E64D9D7}" dt="2021-06-03T18:24:55.353" v="0" actId="47"/>
        <pc:sldMkLst>
          <pc:docMk/>
          <pc:sldMk cId="829785749" sldId="10856"/>
        </pc:sldMkLst>
      </pc:sldChg>
      <pc:sldMasterChg chg="delSldLayout">
        <pc:chgData name="Chris Howd" userId="92c08c4def15ec19" providerId="LiveId" clId="{9FEF6B9B-3B29-4811-B7C1-63830E64D9D7}" dt="2021-06-03T18:24:55.353" v="0" actId="47"/>
        <pc:sldMasterMkLst>
          <pc:docMk/>
          <pc:sldMasterMk cId="1881724970" sldId="2147484551"/>
        </pc:sldMasterMkLst>
        <pc:sldLayoutChg chg="del">
          <pc:chgData name="Chris Howd" userId="92c08c4def15ec19" providerId="LiveId" clId="{9FEF6B9B-3B29-4811-B7C1-63830E64D9D7}" dt="2021-06-03T18:24:55.353" v="0" actId="47"/>
          <pc:sldLayoutMkLst>
            <pc:docMk/>
            <pc:sldMasterMk cId="1881724970" sldId="2147484551"/>
            <pc:sldLayoutMk cId="2589010320" sldId="214748473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6/3/2021 12:10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6/3/2021 12:02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PU_cache"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en.wikipedia.org/wiki/Code"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PU_cach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en.wikipedia.org/wiki/Cod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6/3/2021 12:02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715333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a:solidFill>
                  <a:schemeClr val="tx1"/>
                </a:solidFill>
                <a:effectLst/>
                <a:latin typeface="Segoe UI Light" pitchFamily="34" charset="0"/>
                <a:ea typeface="+mn-ea"/>
                <a:cs typeface="+mn-cs"/>
              </a:rPr>
              <a:t>While most people assume IoT means IP-enabled, remember from earlier that IoT does not require devices to have direct IP or Internet connectivity. A non-IP device using Bluetooth, Zigbee, etc. can communicate with an IoT Edge device that has Internet connectivity.</a:t>
            </a:r>
          </a:p>
          <a:p>
            <a:endParaRPr lang="en-US" sz="900" b="0" i="0" u="none" strike="noStrike" kern="1200">
              <a:solidFill>
                <a:schemeClr val="tx1"/>
              </a:solidFill>
              <a:effectLst/>
              <a:latin typeface="Segoe UI Light" pitchFamily="34" charset="0"/>
              <a:ea typeface="+mn-ea"/>
              <a:cs typeface="+mn-cs"/>
            </a:endParaRPr>
          </a:p>
          <a:p>
            <a:r>
              <a:rPr lang="en-US" sz="900" b="0" i="0" u="none" strike="noStrike" kern="1200">
                <a:solidFill>
                  <a:schemeClr val="tx1"/>
                </a:solidFill>
                <a:effectLst/>
                <a:latin typeface="Segoe UI Light" pitchFamily="34" charset="0"/>
                <a:ea typeface="+mn-ea"/>
                <a:cs typeface="+mn-cs"/>
              </a:rPr>
              <a:t>“Other IoT Hardware” includes network switches and routers, specialized protocol gateways, etc. Some students may have smart home devices today with gateway hubs that fall into this category.</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12:02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620761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u="none" strike="noStrike"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12:02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31516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882" b="0" kern="1200">
                <a:solidFill>
                  <a:schemeClr val="tx1"/>
                </a:solidFill>
                <a:effectLst/>
                <a:latin typeface="Segoe UI Light" pitchFamily="34" charset="0"/>
                <a:ea typeface="+mn-ea"/>
                <a:cs typeface="+mn-cs"/>
              </a:rPr>
              <a:t>“We’re next going to look at some specifics from the completed architecture diagram from before. We’re not going through each piece here, just some of the high-level pieces. [click] We’re going to start with the IoT Devices…”</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12:02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688929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dirty="0">
                <a:solidFill>
                  <a:schemeClr val="tx1"/>
                </a:solidFill>
                <a:effectLst/>
                <a:latin typeface="Segoe UI Light" pitchFamily="34" charset="0"/>
                <a:ea typeface="+mn-ea"/>
                <a:cs typeface="+mn-cs"/>
              </a:rPr>
              <a:t>The only entry on here that may not be self-evident is the breakdown of the SDKs. Microsoft provides SDKs in all three categories. The topic to emphasize here is the SDKs topic – but note we deep dive on the three categories later.</a:t>
            </a:r>
          </a:p>
          <a:p>
            <a:endParaRPr lang="en-US" sz="900" b="0" i="0" u="none" strike="noStrike" kern="1200" dirty="0">
              <a:solidFill>
                <a:schemeClr val="tx1"/>
              </a:solidFill>
              <a:effectLst/>
              <a:latin typeface="Segoe UI Light" pitchFamily="34" charset="0"/>
              <a:ea typeface="+mn-ea"/>
              <a:cs typeface="+mn-cs"/>
            </a:endParaRPr>
          </a:p>
          <a:p>
            <a:r>
              <a:rPr lang="en-US" sz="900" b="0" i="0" u="none" strike="noStrike" kern="1200" dirty="0">
                <a:solidFill>
                  <a:schemeClr val="tx1"/>
                </a:solidFill>
                <a:effectLst/>
                <a:latin typeface="Segoe UI Light" pitchFamily="34" charset="0"/>
                <a:ea typeface="+mn-ea"/>
                <a:cs typeface="+mn-cs"/>
              </a:rPr>
              <a:t>Microsoft provides a number of IoT SDKs (https://docs.microsoft.com/en-us/azure/iot-hub/iot-hub-devguide-sdks) that range across a variety of languages and devices and are designed to provide the software and services needed to accelerate your solution development. The company breaks down their SDKs into three categories:</a:t>
            </a:r>
          </a:p>
          <a:p>
            <a:endParaRPr lang="en-US" sz="900" b="0" i="0" u="none" strike="noStrike"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b="1" i="0" u="none" strike="noStrike" kern="1200" dirty="0">
                <a:solidFill>
                  <a:schemeClr val="tx1"/>
                </a:solidFill>
                <a:effectLst/>
                <a:latin typeface="Segoe UI Light" pitchFamily="34" charset="0"/>
                <a:ea typeface="+mn-ea"/>
                <a:cs typeface="+mn-cs"/>
              </a:rPr>
              <a:t>Device SDKs</a:t>
            </a:r>
            <a:r>
              <a:rPr lang="en-US" sz="900" b="0" i="0" u="none" strike="noStrike" kern="1200" dirty="0">
                <a:solidFill>
                  <a:schemeClr val="tx1"/>
                </a:solidFill>
                <a:effectLst/>
                <a:latin typeface="Segoe UI Light" pitchFamily="34" charset="0"/>
                <a:ea typeface="+mn-ea"/>
                <a:cs typeface="+mn-cs"/>
              </a:rPr>
              <a:t> enable you to build apps that run on your IoT devices using device client or module client. These apps send telemetry to your IoT hub, and optionally receive messages, job, method, or twin updates from your IoT hub. You can also use module client to author modules for Azure IoT Edge runtime. The device SDK comes in the following platform flavors: .NET, C, Java, Node.js, Python, and iOS.</a:t>
            </a:r>
          </a:p>
          <a:p>
            <a:pPr marL="171450" indent="-171450">
              <a:buFont typeface="Arial" panose="020B0604020202020204" pitchFamily="34" charset="0"/>
              <a:buChar char="•"/>
            </a:pPr>
            <a:r>
              <a:rPr lang="en-US" sz="900" b="1" i="0" u="none" strike="noStrike" kern="1200" dirty="0">
                <a:solidFill>
                  <a:schemeClr val="tx1"/>
                </a:solidFill>
                <a:effectLst/>
                <a:latin typeface="Segoe UI Light" pitchFamily="34" charset="0"/>
                <a:ea typeface="+mn-ea"/>
                <a:cs typeface="+mn-cs"/>
              </a:rPr>
              <a:t>Service SDKs </a:t>
            </a:r>
            <a:r>
              <a:rPr lang="en-US" sz="900" b="0" i="0" u="none" strike="noStrike" kern="1200" dirty="0">
                <a:solidFill>
                  <a:schemeClr val="tx1"/>
                </a:solidFill>
                <a:effectLst/>
                <a:latin typeface="Segoe UI Light" pitchFamily="34" charset="0"/>
                <a:ea typeface="+mn-ea"/>
                <a:cs typeface="+mn-cs"/>
              </a:rPr>
              <a:t>enable you to manage your IoT hub, and optionally send messages, schedule jobs, invoke direct methods, or send desired property updates to your IoT devices or modules.</a:t>
            </a:r>
          </a:p>
          <a:p>
            <a:pPr marL="171450" indent="-171450">
              <a:buFont typeface="Arial" panose="020B0604020202020204" pitchFamily="34" charset="0"/>
              <a:buChar char="•"/>
            </a:pPr>
            <a:r>
              <a:rPr lang="en-US" sz="900" b="1" i="0" u="none" strike="noStrike" kern="1200" dirty="0">
                <a:solidFill>
                  <a:schemeClr val="tx1"/>
                </a:solidFill>
                <a:effectLst/>
                <a:latin typeface="Segoe UI Light" pitchFamily="34" charset="0"/>
                <a:ea typeface="+mn-ea"/>
                <a:cs typeface="+mn-cs"/>
              </a:rPr>
              <a:t>Device Provisioning SDKs</a:t>
            </a:r>
            <a:r>
              <a:rPr lang="en-US" sz="900" b="0" i="0" u="none" strike="noStrike" kern="1200" dirty="0">
                <a:solidFill>
                  <a:schemeClr val="tx1"/>
                </a:solidFill>
                <a:effectLst/>
                <a:latin typeface="Segoe UI Light" pitchFamily="34" charset="0"/>
                <a:ea typeface="+mn-ea"/>
                <a:cs typeface="+mn-cs"/>
              </a:rPr>
              <a:t> enable you to provision devices to your IoT Hub using the Device Provisioning Service.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25649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882" b="0" kern="1200">
                <a:solidFill>
                  <a:schemeClr val="tx1"/>
                </a:solidFill>
                <a:effectLst/>
                <a:latin typeface="Segoe UI Light" pitchFamily="34" charset="0"/>
                <a:ea typeface="+mn-ea"/>
                <a:cs typeface="+mn-cs"/>
              </a:rPr>
              <a:t>“Next, we’ll look at the Azure IoT Hub, the Microsoft Cloud Gateway offering…”</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12:02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479594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413950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882" b="0" kern="1200">
                <a:solidFill>
                  <a:schemeClr val="tx1"/>
                </a:solidFill>
                <a:effectLst/>
                <a:latin typeface="Segoe UI Light" pitchFamily="34" charset="0"/>
                <a:ea typeface="+mn-ea"/>
                <a:cs typeface="+mn-cs"/>
              </a:rPr>
              <a:t>“And last, for now at least, we’re going to mention the Azure IoT Hub Device Provisioning Service, or DPS…”</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12:02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5062330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590564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33251771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236816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courseware goal for this module is to be relatively high-level and quick. This does not mean “rushed,” but it does mean to avoid deep dives and ratholes as the rest of the course will present plenty of more appropriate opportunities for these. </a:t>
            </a:r>
          </a:p>
          <a:p>
            <a:endParaRPr lang="en-US"/>
          </a:p>
          <a:p>
            <a:r>
              <a:rPr lang="en-US"/>
              <a:t>You might find a “parking lot” useful here for any deep dives that you deflect to make sure you loop back to them later in the course where appropriate.</a:t>
            </a:r>
          </a:p>
          <a:p>
            <a:endParaRPr lang="en-US"/>
          </a:p>
          <a:p>
            <a:r>
              <a:rPr lang="en-US"/>
              <a:t>We’ve geared things towards the developer side, but it’s very possible that architects and data analysts will be in the room. They are </a:t>
            </a:r>
            <a:r>
              <a:rPr lang="en-US" b="1"/>
              <a:t>not</a:t>
            </a:r>
            <a:r>
              <a:rPr lang="en-US" b="0"/>
              <a:t> the target audience, but this module, as much as the student introductions, should tell you this. This content should be consumable by all of those groups, although labs may be a bit difficult for some.</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6/3/2021 12:02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202520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66310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173690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35726367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a:t>Correct Answer:</a:t>
            </a:r>
            <a:r>
              <a:rPr lang="en-US" sz="800" b="1"/>
              <a:t> </a:t>
            </a:r>
            <a:r>
              <a:rPr lang="en-US" sz="800" b="0"/>
              <a:t>B</a:t>
            </a:r>
          </a:p>
          <a:p>
            <a:endParaRPr lang="en-US" sz="800" b="0"/>
          </a:p>
          <a:p>
            <a:r>
              <a:rPr lang="en-US" sz="800" b="0"/>
              <a:t>Explanation: </a:t>
            </a:r>
          </a:p>
          <a:p>
            <a:endParaRPr lang="en-US" sz="800" b="0"/>
          </a:p>
          <a:p>
            <a:r>
              <a:rPr lang="en-US" sz="800" b="0"/>
              <a:t>In the student workbook/</a:t>
            </a:r>
            <a:r>
              <a:rPr lang="en-US" sz="800" b="0" err="1"/>
              <a:t>skillpipe</a:t>
            </a:r>
            <a:r>
              <a:rPr lang="en-US" sz="800" b="0"/>
              <a:t> content, topic </a:t>
            </a:r>
            <a:r>
              <a:rPr lang="en-US" sz="800" b="0" i="1"/>
              <a:t>Subsystems of an IoT Architecture </a:t>
            </a:r>
            <a:r>
              <a:rPr lang="en-US" sz="800" b="0"/>
              <a:t>includes the following:</a:t>
            </a:r>
          </a:p>
          <a:p>
            <a:endParaRPr lang="en-US" sz="800" b="0"/>
          </a:p>
          <a:p>
            <a:r>
              <a:rPr lang="en-US" sz="800" b="0"/>
              <a:t>IoT Devices: The physical devices where our data originates.</a:t>
            </a:r>
          </a:p>
          <a:p>
            <a:endParaRPr lang="en-US" sz="800" b="0"/>
          </a:p>
          <a:p>
            <a:r>
              <a:rPr lang="en-US" sz="800" b="0"/>
              <a:t>Cloud Gateway: The Cloud Gateway provides a cloud hub for secure connectivity, telemetry and event ingestion and device management (including command and control) capabilities.</a:t>
            </a:r>
          </a:p>
          <a:p>
            <a:endParaRPr lang="en-US" sz="800" b="0"/>
          </a:p>
          <a:p>
            <a:r>
              <a:rPr lang="en-US" sz="800" b="0"/>
              <a:t>User Interface and Reporting: The user interface for an IoT application can be delivered on a wide array of device types, in native applications, and browsers.</a:t>
            </a:r>
          </a:p>
          <a:p>
            <a:endParaRPr lang="en-US" sz="800" b="0"/>
          </a:p>
          <a:p>
            <a:r>
              <a:rPr lang="en-US" sz="800" b="0"/>
              <a:t>Stream Processing: Processes large streams of data records and evaluates rules for those streams.</a:t>
            </a:r>
          </a:p>
          <a:p>
            <a:endParaRPr lang="en-US" sz="800" b="0"/>
          </a:p>
          <a:p>
            <a:r>
              <a:rPr lang="en-US" sz="800" b="0"/>
              <a:t>Storage: Storage can be divided into warm path (data that is required to be available for reporting and visualization immediately from devices), and cold path (data that is stored longer term and used for batch processing).</a:t>
            </a:r>
          </a:p>
          <a:p>
            <a:endParaRPr lang="en-US" sz="800" b="0"/>
          </a:p>
          <a:p>
            <a:r>
              <a:rPr lang="en-US" sz="800" b="0"/>
              <a:t>Business Process Integration: Facilitates executing actions based on insights garnered from device telemetry data during stream processing. Integration could include storage of informational messages, alarms, sending email or SMS, integration with CRM, and more.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6/3/2021 12:02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3829320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0"/>
              <a:t>Correct Answer:</a:t>
            </a:r>
            <a:r>
              <a:rPr lang="en-US" sz="800" b="1"/>
              <a:t> </a:t>
            </a:r>
            <a:r>
              <a:rPr lang="en-US" sz="800" b="0"/>
              <a:t>D</a:t>
            </a:r>
          </a:p>
          <a:p>
            <a:endParaRPr lang="en-US" sz="800" b="0"/>
          </a:p>
          <a:p>
            <a:r>
              <a:rPr lang="en-US" sz="800" b="0"/>
              <a:t>Explanation: </a:t>
            </a:r>
          </a:p>
          <a:p>
            <a:endParaRPr lang="en-US" sz="800" b="0"/>
          </a:p>
          <a:p>
            <a:r>
              <a:rPr lang="en-US" sz="800" b="0"/>
              <a:t>In the student workbook/</a:t>
            </a:r>
            <a:r>
              <a:rPr lang="en-US" sz="800" b="0" err="1"/>
              <a:t>skillpipe</a:t>
            </a:r>
            <a:r>
              <a:rPr lang="en-US" sz="800" b="0"/>
              <a:t> content, topic </a:t>
            </a:r>
            <a:r>
              <a:rPr lang="en-US" sz="800" b="0" i="1"/>
              <a:t>Cross-Cutting Architectural Concerns</a:t>
            </a:r>
            <a:r>
              <a:rPr lang="en-US" sz="800" b="0"/>
              <a:t> includes the following:</a:t>
            </a:r>
          </a:p>
          <a:p>
            <a:endParaRPr lang="en-US" sz="800" b="0"/>
          </a:p>
          <a:p>
            <a:r>
              <a:rPr lang="en-US" sz="800" b="0"/>
              <a:t>There are multiple cross-cutting needs for IoT solutions that are critical for success, including: 1) security requirements; including user management and auditing, device connectivity, in-transit telemetry, and at rest security, 2) logging and monitoring for an IoT cloud application is critical for determining health and for troubleshooting failures both for individual subsystems and the application as a whole, and 3) high availability and disaster recovery which is used to rapidly recover from systemic failures.</a:t>
            </a:r>
          </a:p>
          <a:p>
            <a:endParaRPr lang="en-US" sz="800" b="0"/>
          </a:p>
          <a:p>
            <a:r>
              <a:rPr lang="en-US" sz="800" b="0"/>
              <a:t>Security: Security is a critical consideration in each of the subsystems. Protecting IoT solutions requires secure provisioning of devices, secure connectivity between devices, edge devices, and the cloud, secure access to the backend solutions, and secure data protection in the cloud during processing and storage (encryption at rest). </a:t>
            </a:r>
          </a:p>
          <a:p>
            <a:endParaRPr lang="en-US" sz="800" b="0"/>
          </a:p>
          <a:p>
            <a:r>
              <a:rPr lang="en-US" sz="800" b="0"/>
              <a:t>Logging and monitoring: Logging actions and monitoring activity associated with your IoT solution is critical for determining system uptime and troubleshooting failures.</a:t>
            </a:r>
          </a:p>
          <a:p>
            <a:endParaRPr lang="en-US" sz="800" b="0"/>
          </a:p>
          <a:p>
            <a:r>
              <a:rPr lang="en-US" sz="800" b="0"/>
              <a:t>High availability and disaster recovery: High availability and disaster recovery (HA/DR) focuses on ensuring an IoT system is always available, including from failures resulting from disasters. The technology used in IoT subsystems have different failover and cross-region support characteristics. For IoT applications, this can result in requiring hosting of duplicate services and duplicating application data across regions depending on acceptable failover downtime and data loss.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6/3/2021 12:02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3856675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dirty="0"/>
              <a:t>Correct Answer:</a:t>
            </a:r>
            <a:r>
              <a:rPr lang="en-US" sz="900" b="1" dirty="0"/>
              <a:t> </a:t>
            </a:r>
            <a:r>
              <a:rPr lang="en-US" sz="900" b="0" dirty="0"/>
              <a:t>D</a:t>
            </a:r>
          </a:p>
          <a:p>
            <a:endParaRPr lang="en-US" sz="900" b="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900" b="0"/>
              <a:t>Note: Although Microsoft documentation no longer refers to IoT Central as a SaaS offering, it does meet the definition for SaaS and the SaaS/PaaS distinction may be helpful to some students as these products are introduced.</a:t>
            </a:r>
          </a:p>
          <a:p>
            <a:endParaRPr lang="en-US" sz="900" b="0" dirty="0"/>
          </a:p>
          <a:p>
            <a:r>
              <a:rPr lang="en-US" sz="900" b="0" dirty="0"/>
              <a:t>Explanation: </a:t>
            </a:r>
          </a:p>
          <a:p>
            <a:endParaRPr lang="en-US" sz="900" b="0" dirty="0"/>
          </a:p>
          <a:p>
            <a:r>
              <a:rPr lang="en-US" sz="900" b="0" dirty="0"/>
              <a:t>In the student workbook/</a:t>
            </a:r>
            <a:r>
              <a:rPr lang="en-US" sz="900" b="0" dirty="0" err="1"/>
              <a:t>skillpipe</a:t>
            </a:r>
            <a:r>
              <a:rPr lang="en-US" sz="900" b="0" dirty="0"/>
              <a:t> content, topic </a:t>
            </a:r>
            <a:r>
              <a:rPr lang="en-US" sz="900" b="0" i="1" dirty="0"/>
              <a:t>Azure IoT Services and Technologies </a:t>
            </a:r>
            <a:r>
              <a:rPr lang="en-US" sz="900" b="0" dirty="0"/>
              <a:t>includes the following:</a:t>
            </a:r>
          </a:p>
          <a:p>
            <a:endParaRPr lang="en-US" sz="900" b="0" dirty="0"/>
          </a:p>
          <a:p>
            <a:r>
              <a:rPr lang="en-US" sz="900" b="0" dirty="0"/>
              <a:t>Azure IoT Central (SaaS)</a:t>
            </a:r>
          </a:p>
          <a:p>
            <a:r>
              <a:rPr lang="en-US" sz="900" b="0" dirty="0"/>
              <a:t>The IoT Central application platform reduces the burden and cost of developing, managing, and maintaining enterprise-grade IoT solutions. IoT Central's customizable web UI in lets you monitor device conditions, create rules, and manage millions of devices and their data throughout their life cycle. The API surface within IoT Central gives you programmatic access to configure and interact with your IoT solution.</a:t>
            </a:r>
          </a:p>
          <a:p>
            <a:endParaRPr lang="en-US" sz="900" b="0" dirty="0"/>
          </a:p>
          <a:p>
            <a:r>
              <a:rPr lang="en-US" sz="900" b="0" dirty="0"/>
              <a:t>Azure IoT Central is a fully managed application platform that you can use to create custom IoT solutions. IoT Central uses application templates to create solutions. There are templates for generic solutions and for specific industries such as energy, healthcare, government, and retail. IoT Central application templates let you deploy an IoT Central application in minutes that you can then customize with themes, dashboards, and views.</a:t>
            </a:r>
          </a:p>
          <a:p>
            <a:endParaRPr lang="en-US" sz="900" b="0" dirty="0"/>
          </a:p>
          <a:p>
            <a:r>
              <a:rPr lang="en-US" sz="900" b="0" dirty="0"/>
              <a:t>Technologies (PaaS)</a:t>
            </a:r>
          </a:p>
          <a:p>
            <a:r>
              <a:rPr lang="en-US" sz="900" b="0" dirty="0"/>
              <a:t>With the most comprehensive IoT portfolio of platform services, Platform-as-a-Service (PaaS) technologies that span the Azure platform enable you to easily create, customize, and control all aspects of your IoT solution. Establish bi-directional communications with billions of IoT devices and manage your IoT devices at scale. Then integrate your IoT device data with other platform services, such as Azure Cosmos DB and Azure Time Series Insights, to enhance insights across your solution.</a:t>
            </a:r>
          </a:p>
          <a:p>
            <a:endParaRPr lang="en-US" sz="900" b="0" dirty="0"/>
          </a:p>
          <a:p>
            <a:r>
              <a:rPr lang="en-US" sz="900" b="0" dirty="0"/>
              <a:t>IoT Hub</a:t>
            </a:r>
          </a:p>
          <a:p>
            <a:r>
              <a:rPr lang="en-US" sz="900" b="0" dirty="0"/>
              <a:t>Azure IoT Hub is a fully managed service that enables reliable and secure bidirectional communications between millions of IoT devices and a solution back end. The Azure IoT Hub Device Provisioning Service is a helper service for IoT Hub that enables zero-touch, just-in-time provisioning to the right IoT hub without requiring human intervention, enabling customers to provision millions of devices in a secure and scalable manner.</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6/3/2021 12:02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457172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a:t>Correct Answer:</a:t>
            </a:r>
            <a:r>
              <a:rPr lang="en-US" sz="900" b="1"/>
              <a:t> </a:t>
            </a:r>
            <a:r>
              <a:rPr lang="en-US" sz="900" b="0"/>
              <a:t>B, C, D</a:t>
            </a:r>
          </a:p>
          <a:p>
            <a:endParaRPr lang="en-US" sz="900" b="0"/>
          </a:p>
          <a:p>
            <a:r>
              <a:rPr lang="en-US" sz="900" b="0"/>
              <a:t>Explanation: </a:t>
            </a:r>
          </a:p>
          <a:p>
            <a:endParaRPr lang="en-US" sz="900" b="0"/>
          </a:p>
          <a:p>
            <a:r>
              <a:rPr lang="en-US" sz="900" b="0"/>
              <a:t>In the student workbook/</a:t>
            </a:r>
            <a:r>
              <a:rPr lang="en-US" sz="900" b="0" err="1"/>
              <a:t>skillpipe</a:t>
            </a:r>
            <a:r>
              <a:rPr lang="en-US" sz="900" b="0"/>
              <a:t> content, topic </a:t>
            </a:r>
            <a:r>
              <a:rPr lang="en-US" sz="900" b="0" i="1"/>
              <a:t>Features of Azure IoT Hub </a:t>
            </a:r>
            <a:r>
              <a:rPr lang="en-US" sz="900" b="0"/>
              <a:t>includes the following:</a:t>
            </a:r>
          </a:p>
          <a:p>
            <a:endParaRPr lang="en-US" sz="900" b="0"/>
          </a:p>
          <a:p>
            <a:r>
              <a:rPr lang="en-US" sz="900" b="0"/>
              <a:t>Secure your communications</a:t>
            </a:r>
          </a:p>
          <a:p>
            <a:endParaRPr lang="en-US" sz="900" b="0"/>
          </a:p>
          <a:p>
            <a:r>
              <a:rPr lang="en-US" sz="900" b="0"/>
              <a:t>IoT Hub gives you a secure communication channel for your devices to send data.</a:t>
            </a:r>
          </a:p>
          <a:p>
            <a:pPr marL="171450" indent="-171450">
              <a:buFont typeface="Arial" panose="020B0604020202020204" pitchFamily="34" charset="0"/>
              <a:buChar char="•"/>
            </a:pPr>
            <a:r>
              <a:rPr lang="en-US" sz="900" b="0"/>
              <a:t>Per-device authentication enables each device to connect securely to IoT Hub and for each device to be managed securely.</a:t>
            </a:r>
          </a:p>
          <a:p>
            <a:pPr marL="171450" indent="-171450">
              <a:buFont typeface="Arial" panose="020B0604020202020204" pitchFamily="34" charset="0"/>
              <a:buChar char="•"/>
            </a:pPr>
            <a:r>
              <a:rPr lang="en-US" sz="900" b="0"/>
              <a:t>You have complete control over device access and can control connections at the per-device level.</a:t>
            </a:r>
          </a:p>
          <a:p>
            <a:pPr marL="171450" indent="-171450">
              <a:buFont typeface="Arial" panose="020B0604020202020204" pitchFamily="34" charset="0"/>
              <a:buChar char="•"/>
            </a:pPr>
            <a:r>
              <a:rPr lang="en-US" sz="900" b="0"/>
              <a:t>The IoT Hub Device Provisioning Service automatically provisions devices to the correct IoT hub when the device first boots up.</a:t>
            </a:r>
          </a:p>
          <a:p>
            <a:pPr marL="171450" indent="-171450">
              <a:buFont typeface="Arial" panose="020B0604020202020204" pitchFamily="34" charset="0"/>
              <a:buChar char="•"/>
            </a:pPr>
            <a:r>
              <a:rPr lang="en-US" sz="900" b="0"/>
              <a:t>Multiple authentication types support a variety of device capabilities:</a:t>
            </a:r>
          </a:p>
          <a:p>
            <a:pPr marL="384432" lvl="1" indent="-171450">
              <a:buFont typeface="Arial" panose="020B0604020202020204" pitchFamily="34" charset="0"/>
              <a:buChar char="•"/>
            </a:pPr>
            <a:r>
              <a:rPr lang="en-US" sz="900" b="0"/>
              <a:t>SAS token-based authentication to quickly get started with your IoT solution.</a:t>
            </a:r>
          </a:p>
          <a:p>
            <a:pPr marL="384432" lvl="1" indent="-171450">
              <a:buFont typeface="Arial" panose="020B0604020202020204" pitchFamily="34" charset="0"/>
              <a:buChar char="•"/>
            </a:pPr>
            <a:r>
              <a:rPr lang="en-US" sz="900" b="0"/>
              <a:t>Individual X.509 certificate authentication for secure, standards-based authentication.</a:t>
            </a:r>
          </a:p>
          <a:p>
            <a:pPr marL="384432" lvl="1" indent="-171450">
              <a:buFont typeface="Arial" panose="020B0604020202020204" pitchFamily="34" charset="0"/>
              <a:buChar char="•"/>
            </a:pPr>
            <a:r>
              <a:rPr lang="en-US" sz="900" b="0"/>
              <a:t>X.509 CA authentication for simple, standards-based enrollment.</a:t>
            </a:r>
          </a:p>
          <a:p>
            <a:endParaRPr lang="en-US" sz="900" b="0"/>
          </a:p>
          <a:p>
            <a:r>
              <a:rPr lang="en-US" sz="900" b="0"/>
              <a:t>Route device data</a:t>
            </a:r>
          </a:p>
          <a:p>
            <a:endParaRPr lang="en-US" sz="900" b="0"/>
          </a:p>
          <a:p>
            <a:r>
              <a:rPr lang="en-US" sz="900" b="0"/>
              <a:t>Built-in message routing functionality gives you flexibility to set up automatic rules-based message fan-out:</a:t>
            </a:r>
          </a:p>
          <a:p>
            <a:pPr marL="171450" indent="-171450">
              <a:buFont typeface="Arial" panose="020B0604020202020204" pitchFamily="34" charset="0"/>
              <a:buChar char="•"/>
            </a:pPr>
            <a:r>
              <a:rPr lang="en-US" sz="900" b="0"/>
              <a:t>Use message routing to control where your hub sends device telemetry.</a:t>
            </a:r>
          </a:p>
          <a:p>
            <a:pPr marL="171450" indent="-171450">
              <a:buFont typeface="Arial" panose="020B0604020202020204" pitchFamily="34" charset="0"/>
              <a:buChar char="•"/>
            </a:pPr>
            <a:r>
              <a:rPr lang="en-US" sz="900" b="0"/>
              <a:t>There is no additional cost to route messages to multiple endpoints.</a:t>
            </a:r>
          </a:p>
          <a:p>
            <a:pPr marL="171450" indent="-171450">
              <a:buFont typeface="Arial" panose="020B0604020202020204" pitchFamily="34" charset="0"/>
              <a:buChar char="•"/>
            </a:pPr>
            <a:r>
              <a:rPr lang="en-US" sz="900" b="0"/>
              <a:t>No-code routing rules take the place of custom message dispatcher code.</a:t>
            </a:r>
          </a:p>
          <a:p>
            <a:endParaRPr lang="en-US" sz="900" b="0"/>
          </a:p>
          <a:p>
            <a:r>
              <a:rPr lang="en-US" sz="900" b="0"/>
              <a:t>Configure and control your devices</a:t>
            </a:r>
          </a:p>
          <a:p>
            <a:endParaRPr lang="en-US" sz="900" b="0"/>
          </a:p>
          <a:p>
            <a:r>
              <a:rPr lang="en-US" sz="900" b="0"/>
              <a:t>You can manage your devices connected to IoT Hub with an array of built-in functionality.</a:t>
            </a:r>
          </a:p>
          <a:p>
            <a:pPr marL="171450" indent="-171450">
              <a:buFont typeface="Arial" panose="020B0604020202020204" pitchFamily="34" charset="0"/>
              <a:buChar char="•"/>
            </a:pPr>
            <a:r>
              <a:rPr lang="en-US" sz="900" b="0"/>
              <a:t>Store, synchronize, and query device metadata and state information for all your devices.</a:t>
            </a:r>
          </a:p>
          <a:p>
            <a:pPr marL="171450" indent="-171450">
              <a:buFont typeface="Arial" panose="020B0604020202020204" pitchFamily="34" charset="0"/>
              <a:buChar char="•"/>
            </a:pPr>
            <a:r>
              <a:rPr lang="en-US" sz="900" b="0"/>
              <a:t>Set device state either per-device or based on common characteristics of devices.</a:t>
            </a:r>
          </a:p>
          <a:p>
            <a:pPr marL="171450" indent="-171450">
              <a:buFont typeface="Arial" panose="020B0604020202020204" pitchFamily="34" charset="0"/>
              <a:buChar char="•"/>
            </a:pPr>
            <a:r>
              <a:rPr lang="en-US" sz="900" b="0"/>
              <a:t>Automatically respond to a device-reported state change with message routing integration.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6/3/2021 12:02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655343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a:t>Correct Answer:</a:t>
            </a:r>
            <a:r>
              <a:rPr lang="en-US" sz="1000" b="1"/>
              <a:t> </a:t>
            </a:r>
            <a:r>
              <a:rPr lang="en-US" sz="1000" b="0"/>
              <a:t>A, B, C, D</a:t>
            </a:r>
          </a:p>
          <a:p>
            <a:endParaRPr lang="en-US" sz="1000" b="0"/>
          </a:p>
          <a:p>
            <a:r>
              <a:rPr lang="en-US" sz="1000" b="0"/>
              <a:t>Explanation: </a:t>
            </a:r>
          </a:p>
          <a:p>
            <a:endParaRPr lang="en-US" sz="1000" b="0"/>
          </a:p>
          <a:p>
            <a:r>
              <a:rPr lang="en-US" sz="1000" b="0"/>
              <a:t>In the student workbook/</a:t>
            </a:r>
            <a:r>
              <a:rPr lang="en-US" sz="1000" b="0" err="1"/>
              <a:t>skillpipe</a:t>
            </a:r>
            <a:r>
              <a:rPr lang="en-US" sz="1000" b="0"/>
              <a:t> content, topic </a:t>
            </a:r>
            <a:r>
              <a:rPr lang="en-US" sz="1000" b="0" i="1"/>
              <a:t>Features of Azure IoT Hub Device Provisioning Service</a:t>
            </a:r>
            <a:r>
              <a:rPr lang="en-US" sz="1000" b="0"/>
              <a:t> includes the following:</a:t>
            </a:r>
          </a:p>
          <a:p>
            <a:endParaRPr lang="en-US" sz="1000" b="0"/>
          </a:p>
          <a:p>
            <a:r>
              <a:rPr lang="en-US" sz="900" kern="1200">
                <a:solidFill>
                  <a:schemeClr val="tx1"/>
                </a:solidFill>
                <a:effectLst/>
                <a:latin typeface="Segoe UI Light" pitchFamily="34" charset="0"/>
                <a:ea typeface="+mn-ea"/>
                <a:cs typeface="+mn-cs"/>
              </a:rPr>
              <a:t>Features of the Device Provisioning Service</a:t>
            </a:r>
          </a:p>
          <a:p>
            <a:endParaRPr lang="en-US" sz="900" kern="1200">
              <a:solidFill>
                <a:schemeClr val="tx1"/>
              </a:solidFill>
              <a:effectLst/>
              <a:latin typeface="Segoe UI Light" pitchFamily="34" charset="0"/>
              <a:ea typeface="+mn-ea"/>
              <a:cs typeface="+mn-cs"/>
            </a:endParaRPr>
          </a:p>
          <a:p>
            <a:r>
              <a:rPr lang="en-US" sz="900" kern="1200">
                <a:solidFill>
                  <a:schemeClr val="tx1"/>
                </a:solidFill>
                <a:effectLst/>
                <a:latin typeface="Segoe UI Light" pitchFamily="34" charset="0"/>
                <a:ea typeface="+mn-ea"/>
                <a:cs typeface="+mn-cs"/>
              </a:rPr>
              <a:t>The Device Provisioning Service has many features, making it ideal for provisioning devices.</a:t>
            </a:r>
          </a:p>
          <a:p>
            <a:pPr marL="171450" lvl="0" indent="-171450">
              <a:buFont typeface="Arial" panose="020B0604020202020204" pitchFamily="34" charset="0"/>
              <a:buChar char="•"/>
            </a:pPr>
            <a:r>
              <a:rPr lang="en-US" sz="900" kern="1200">
                <a:solidFill>
                  <a:schemeClr val="tx1"/>
                </a:solidFill>
                <a:effectLst/>
                <a:latin typeface="Segoe UI Light" pitchFamily="34" charset="0"/>
                <a:ea typeface="+mn-ea"/>
                <a:cs typeface="+mn-cs"/>
              </a:rPr>
              <a:t>Secure attestation support for both X.509 and TPM-based identities.</a:t>
            </a:r>
          </a:p>
          <a:p>
            <a:pPr marL="171450" lvl="0" indent="-171450">
              <a:buFont typeface="Arial" panose="020B0604020202020204" pitchFamily="34" charset="0"/>
              <a:buChar char="•"/>
            </a:pPr>
            <a:r>
              <a:rPr lang="en-US" sz="900" kern="1200">
                <a:solidFill>
                  <a:schemeClr val="tx1"/>
                </a:solidFill>
                <a:effectLst/>
                <a:latin typeface="Segoe UI Light" pitchFamily="34" charset="0"/>
                <a:ea typeface="+mn-ea"/>
                <a:cs typeface="+mn-cs"/>
              </a:rPr>
              <a:t>Enrollment list containing the complete record of devices/groups of devices that may at some point register. The enrollment list contains information about the desired configuration of the device once it registers, and it can be updated at any time.</a:t>
            </a:r>
          </a:p>
          <a:p>
            <a:pPr marL="171450" lvl="0" indent="-171450">
              <a:buFont typeface="Arial" panose="020B0604020202020204" pitchFamily="34" charset="0"/>
              <a:buChar char="•"/>
            </a:pPr>
            <a:r>
              <a:rPr lang="en-US" sz="900" kern="1200">
                <a:solidFill>
                  <a:schemeClr val="tx1"/>
                </a:solidFill>
                <a:effectLst/>
                <a:latin typeface="Segoe UI Light" pitchFamily="34" charset="0"/>
                <a:ea typeface="+mn-ea"/>
                <a:cs typeface="+mn-cs"/>
              </a:rPr>
              <a:t>Multiple allocation policies to control how the Device Provisioning Service assigns devices to IoT hubs in support of your scenarios.</a:t>
            </a:r>
          </a:p>
          <a:p>
            <a:pPr marL="171450" lvl="0" indent="-171450">
              <a:buFont typeface="Arial" panose="020B0604020202020204" pitchFamily="34" charset="0"/>
              <a:buChar char="•"/>
            </a:pPr>
            <a:r>
              <a:rPr lang="en-US" sz="900" kern="1200">
                <a:solidFill>
                  <a:schemeClr val="tx1"/>
                </a:solidFill>
                <a:effectLst/>
                <a:latin typeface="Segoe UI Light" pitchFamily="34" charset="0"/>
                <a:ea typeface="+mn-ea"/>
                <a:cs typeface="+mn-cs"/>
              </a:rPr>
              <a:t>Monitoring and diagnostics logging to make sure everything is working properly.</a:t>
            </a:r>
          </a:p>
          <a:p>
            <a:pPr marL="171450" lvl="0" indent="-171450">
              <a:buFont typeface="Arial" panose="020B0604020202020204" pitchFamily="34" charset="0"/>
              <a:buChar char="•"/>
            </a:pPr>
            <a:r>
              <a:rPr lang="en-US" sz="900" kern="1200">
                <a:solidFill>
                  <a:schemeClr val="tx1"/>
                </a:solidFill>
                <a:effectLst/>
                <a:latin typeface="Segoe UI Light" pitchFamily="34" charset="0"/>
                <a:ea typeface="+mn-ea"/>
                <a:cs typeface="+mn-cs"/>
              </a:rPr>
              <a:t>Multi-hub support allows the Device Provisioning Service to assign devices to more than one IoT hub. The Device Provisioning Service can talk to hubs across multiple Azure subscriptions.</a:t>
            </a:r>
          </a:p>
          <a:p>
            <a:pPr marL="171450" lvl="0" indent="-171450">
              <a:buFont typeface="Arial" panose="020B0604020202020204" pitchFamily="34" charset="0"/>
              <a:buChar char="•"/>
            </a:pPr>
            <a:r>
              <a:rPr lang="en-US" sz="900" kern="1200">
                <a:solidFill>
                  <a:schemeClr val="tx1"/>
                </a:solidFill>
                <a:effectLst/>
                <a:latin typeface="Segoe UI Light" pitchFamily="34" charset="0"/>
                <a:ea typeface="+mn-ea"/>
                <a:cs typeface="+mn-cs"/>
              </a:rPr>
              <a:t>Cross-region support allows the Device Provisioning Service to assign devices to IoT hubs in other regions.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6/3/2021 12:02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947794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6/3/2021 12:02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787002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u="none" strike="noStrike" kern="1200">
              <a:solidFill>
                <a:schemeClr val="tx1"/>
              </a:solidFill>
              <a:effectLst/>
              <a:latin typeface="Segoe UI Light" pitchFamily="34" charset="0"/>
              <a:ea typeface="+mn-ea"/>
              <a:cs typeface="+mn-cs"/>
            </a:endParaRPr>
          </a:p>
          <a:p>
            <a:r>
              <a:rPr lang="en-US"/>
              <a:t>This is the high-level architecture. Feel free to walk through the components quickly for the presentation of this slide – there’s going to be more details later. For now we’re just presenting the big picture.</a:t>
            </a:r>
          </a:p>
          <a:p>
            <a:endParaRPr lang="en-US"/>
          </a:p>
          <a:p>
            <a:r>
              <a:rPr lang="en-US"/>
              <a:t>Make sure you explain the Cloud Gateway is critical: </a:t>
            </a:r>
          </a:p>
          <a:p>
            <a:pPr marL="0" indent="0">
              <a:buNone/>
            </a:pPr>
            <a:r>
              <a:rPr lang="en-US"/>
              <a:t>“A key part of the architecture is the </a:t>
            </a:r>
            <a:r>
              <a:rPr lang="en-US" i="1"/>
              <a:t>cloud gateway </a:t>
            </a:r>
            <a:r>
              <a:rPr lang="en-US"/>
              <a:t>role… this is defined in the Microsoft documentation as ‘… a central message hub for bi-directional communication between your IoT application and the devices it manages.’”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12:02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528023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b="0" i="0" u="none" strike="noStrike" kern="1200">
              <a:solidFill>
                <a:schemeClr val="tx1"/>
              </a:solidFill>
              <a:effectLst/>
              <a:latin typeface="Segoe UI Light" pitchFamily="34" charset="0"/>
              <a:ea typeface="+mn-ea"/>
              <a:cs typeface="+mn-cs"/>
            </a:endParaRPr>
          </a:p>
          <a:p>
            <a:r>
              <a:rPr lang="en-US"/>
              <a:t>This is an expanded architecture, bringing in </a:t>
            </a:r>
            <a:r>
              <a:rPr lang="en-US" i="1"/>
              <a:t>optional subsystems</a:t>
            </a:r>
            <a:r>
              <a:rPr lang="en-US"/>
              <a:t> within the reference architecture. (That same term is used in the </a:t>
            </a:r>
            <a:r>
              <a:rPr lang="en-US" err="1"/>
              <a:t>SkillPipe</a:t>
            </a:r>
            <a:r>
              <a:rPr lang="en-US"/>
              <a:t>.) This is also intended to be a quick walk-through, not a deep dive.</a:t>
            </a:r>
          </a:p>
          <a:p>
            <a:endParaRPr lang="en-US"/>
          </a:p>
          <a:p>
            <a:r>
              <a:rPr lang="en-US"/>
              <a:t>You may want to start mentioning Azure specific components here, or at least mention that we are going to specifically call out solutions later.</a:t>
            </a:r>
          </a:p>
          <a:p>
            <a:endParaRPr lang="en-US"/>
          </a:p>
          <a:p>
            <a:r>
              <a:rPr lang="en-US" sz="882" b="0" kern="1200">
                <a:solidFill>
                  <a:schemeClr val="tx1"/>
                </a:solidFill>
                <a:effectLst/>
                <a:latin typeface="Segoe UI Light" pitchFamily="34" charset="0"/>
                <a:ea typeface="+mn-ea"/>
                <a:cs typeface="+mn-cs"/>
              </a:rPr>
              <a:t>Azure IoT in Docs : </a:t>
            </a:r>
            <a:r>
              <a:rPr lang="en-US" sz="882" b="0" u="sng" kern="1200">
                <a:solidFill>
                  <a:schemeClr val="tx1"/>
                </a:solidFill>
                <a:effectLst/>
                <a:latin typeface="Segoe UI Light" pitchFamily="34" charset="0"/>
                <a:ea typeface="+mn-ea"/>
                <a:cs typeface="+mn-cs"/>
              </a:rPr>
              <a:t>https://docs.microsoft.com/en-us/azure/iot-fundamentals/iot-introduction</a:t>
            </a:r>
            <a:endParaRPr lang="en-US" sz="882" b="0" kern="1200">
              <a:solidFill>
                <a:schemeClr val="tx1"/>
              </a:solidFill>
              <a:effectLst/>
              <a:latin typeface="Segoe UI Light" pitchFamily="34" charset="0"/>
              <a:ea typeface="+mn-ea"/>
              <a:cs typeface="+mn-cs"/>
            </a:endParaRPr>
          </a:p>
          <a:p>
            <a:endParaRPr lang="en-US" sz="882" b="0" kern="1200">
              <a:solidFill>
                <a:schemeClr val="tx1"/>
              </a:solidFill>
              <a:effectLst/>
              <a:latin typeface="Segoe UI Light" pitchFamily="34" charset="0"/>
              <a:ea typeface="+mn-ea"/>
              <a:cs typeface="+mn-cs"/>
            </a:endParaRPr>
          </a:p>
          <a:p>
            <a:r>
              <a:rPr lang="en-US" sz="882" b="0" kern="1200">
                <a:solidFill>
                  <a:schemeClr val="tx1"/>
                </a:solidFill>
                <a:effectLst/>
                <a:latin typeface="Segoe UI Light" pitchFamily="34" charset="0"/>
                <a:ea typeface="+mn-ea"/>
                <a:cs typeface="+mn-cs"/>
              </a:rPr>
              <a:t>Azure IoT Reference Architecture in Docs : </a:t>
            </a:r>
            <a:r>
              <a:rPr lang="en-US" sz="882" b="0" u="sng" kern="1200">
                <a:solidFill>
                  <a:schemeClr val="tx1"/>
                </a:solidFill>
                <a:effectLst/>
                <a:latin typeface="Segoe UI Light" pitchFamily="34" charset="0"/>
                <a:ea typeface="+mn-ea"/>
                <a:cs typeface="+mn-cs"/>
              </a:rPr>
              <a:t>https://docs.microsoft.com/en-us/azure/architecture/reference-architectures/iot/</a:t>
            </a:r>
            <a:endParaRPr lang="en-US" sz="882" b="0" kern="1200">
              <a:solidFill>
                <a:schemeClr val="tx1"/>
              </a:solidFill>
              <a:effectLst/>
              <a:latin typeface="Segoe UI Light" pitchFamily="34" charset="0"/>
              <a:ea typeface="+mn-ea"/>
              <a:cs typeface="+mn-cs"/>
            </a:endParaRPr>
          </a:p>
          <a:p>
            <a:endParaRPr lang="en-US" sz="882" b="0" kern="1200">
              <a:solidFill>
                <a:schemeClr val="tx1"/>
              </a:solidFill>
              <a:effectLst/>
              <a:latin typeface="Segoe UI Light" pitchFamily="34" charset="0"/>
              <a:ea typeface="+mn-ea"/>
              <a:cs typeface="+mn-cs"/>
            </a:endParaRPr>
          </a:p>
          <a:p>
            <a:r>
              <a:rPr lang="en-US" sz="882" b="0" kern="1200">
                <a:solidFill>
                  <a:schemeClr val="tx1"/>
                </a:solidFill>
                <a:effectLst/>
                <a:latin typeface="Segoe UI Light" pitchFamily="34" charset="0"/>
                <a:ea typeface="+mn-ea"/>
                <a:cs typeface="+mn-cs"/>
              </a:rPr>
              <a:t>Azure IoT Reference Architecture PDF : </a:t>
            </a:r>
            <a:r>
              <a:rPr lang="en-US" sz="882" b="0" u="sng" kern="1200">
                <a:solidFill>
                  <a:schemeClr val="tx1"/>
                </a:solidFill>
                <a:effectLst/>
                <a:latin typeface="Segoe UI Light" pitchFamily="34" charset="0"/>
                <a:ea typeface="+mn-ea"/>
                <a:cs typeface="+mn-cs"/>
              </a:rPr>
              <a:t>http://download.microsoft.com/download/A/4/D/A4DAD253-BC21-41D3-B9D9-87D2AE6F0719/Microsoft_Azure_IoT_Reference_Architecture.pdf</a:t>
            </a:r>
            <a:endParaRPr lang="en-US" sz="882" b="0" kern="1200">
              <a:solidFill>
                <a:schemeClr val="tx1"/>
              </a:solidFill>
              <a:effectLst/>
              <a:latin typeface="Segoe UI Light" pitchFamily="34" charset="0"/>
              <a:ea typeface="+mn-ea"/>
              <a:cs typeface="+mn-cs"/>
            </a:endParaRPr>
          </a:p>
          <a:p>
            <a:br>
              <a:rPr lang="en-US" sz="882" b="0" kern="1200">
                <a:solidFill>
                  <a:schemeClr val="tx1"/>
                </a:solidFill>
                <a:effectLst/>
                <a:latin typeface="Segoe UI Light" pitchFamily="34" charset="0"/>
                <a:ea typeface="+mn-ea"/>
                <a:cs typeface="+mn-cs"/>
              </a:rPr>
            </a:b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12:02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794064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333333"/>
                </a:solidFill>
                <a:effectLst/>
                <a:latin typeface="Helvetica Neue"/>
              </a:rPr>
              <a:t>This slide sets up future parts of the course, where we tackle different parts of the data flow – we’re “planting the seed” for those topics. You should reference that we’re going to talk about these topics later. This also can be seen as a “hey, data analysts? We see you!” slide.</a:t>
            </a:r>
          </a:p>
          <a:p>
            <a:pPr algn="l">
              <a:buFont typeface="Arial" panose="020B0604020202020204" pitchFamily="34" charset="0"/>
              <a:buNone/>
            </a:pPr>
            <a:endParaRPr lang="en-US" b="0" i="0" dirty="0">
              <a:solidFill>
                <a:srgbClr val="333333"/>
              </a:solidFill>
              <a:effectLst/>
              <a:latin typeface="Helvetica Neue"/>
            </a:endParaRPr>
          </a:p>
          <a:p>
            <a:r>
              <a:rPr lang="en-US" dirty="0"/>
              <a:t>The concept of things (devices) feeding data to find business insights to generate actions is a critical part of how the Microsoft tools are designed and intended to fit together. This concept is going to come up again and again through the course, so we’re introducing it here.</a:t>
            </a:r>
          </a:p>
          <a:p>
            <a:endParaRPr lang="en-US" dirty="0"/>
          </a:p>
          <a:p>
            <a:r>
              <a:rPr lang="en-US" dirty="0"/>
              <a:t>A key point is that this is not specific to a business vertical – it’s a general design that isn’t specific to any particular customer or business area. It’s not like having a desktop app vs. a mobile app, where you are changing the high level fundamental design in many cases.</a:t>
            </a:r>
          </a:p>
          <a:p>
            <a:endParaRPr lang="en-US" dirty="0"/>
          </a:p>
          <a:p>
            <a:pPr algn="l">
              <a:buFont typeface="Arial" panose="020B0604020202020204" pitchFamily="34" charset="0"/>
              <a:buChar char="•"/>
            </a:pPr>
            <a:r>
              <a:rPr lang="en-US" b="0" i="0" dirty="0">
                <a:solidFill>
                  <a:srgbClr val="333333"/>
                </a:solidFill>
                <a:effectLst/>
                <a:latin typeface="Helvetica Neue"/>
              </a:rPr>
              <a:t>Storage includes </a:t>
            </a:r>
            <a:r>
              <a:rPr lang="en-US" b="0" i="0" u="none" strike="noStrike" dirty="0">
                <a:solidFill>
                  <a:srgbClr val="0088CC"/>
                </a:solidFill>
                <a:effectLst/>
                <a:latin typeface="Helvetica Neue"/>
                <a:hlinkClick r:id="rId3">
                  <a:extLst>
                    <a:ext uri="{A12FA001-AC4F-418D-AE19-62706E023703}">
                      <ahyp:hlinkClr xmlns:ahyp="http://schemas.microsoft.com/office/drawing/2018/hyperlinkcolor" val="tx"/>
                    </a:ext>
                  </a:extLst>
                </a:hlinkClick>
              </a:rPr>
              <a:t>in-memory caches</a:t>
            </a:r>
            <a:r>
              <a:rPr lang="en-US" b="0" i="0" dirty="0">
                <a:solidFill>
                  <a:srgbClr val="333333"/>
                </a:solidFill>
                <a:effectLst/>
                <a:latin typeface="Helvetica Neue"/>
              </a:rPr>
              <a:t>, temporary queues and permanent archives (e.g. a database).</a:t>
            </a:r>
          </a:p>
          <a:p>
            <a:pPr algn="l">
              <a:buFont typeface="Arial" panose="020B0604020202020204" pitchFamily="34" charset="0"/>
              <a:buChar char="•"/>
            </a:pPr>
            <a:r>
              <a:rPr lang="en-US" b="0" i="0" dirty="0">
                <a:solidFill>
                  <a:srgbClr val="333333"/>
                </a:solidFill>
                <a:effectLst/>
                <a:latin typeface="Helvetica Neue"/>
              </a:rPr>
              <a:t>Routing allows sending data records to one or more storage endpoints, analysis processes, and actions. Routing makes decisions on what data should go which target and when.</a:t>
            </a:r>
          </a:p>
          <a:p>
            <a:pPr algn="l">
              <a:buFont typeface="Arial" panose="020B0604020202020204" pitchFamily="34" charset="0"/>
              <a:buChar char="•"/>
            </a:pPr>
            <a:r>
              <a:rPr lang="en-US" b="0" i="0" dirty="0">
                <a:solidFill>
                  <a:srgbClr val="333333"/>
                </a:solidFill>
                <a:effectLst/>
                <a:latin typeface="Helvetica Neue"/>
              </a:rPr>
              <a:t>Analysis is used to run data records through a set of conditions and can produce different output data records. For instance, input telemetry data encoded in one format may return output telemetry </a:t>
            </a:r>
            <a:r>
              <a:rPr lang="en-US" b="0" i="0" u="none" strike="noStrike" dirty="0">
                <a:solidFill>
                  <a:srgbClr val="0088CC"/>
                </a:solidFill>
                <a:effectLst/>
                <a:latin typeface="Helvetica Neue"/>
                <a:hlinkClick r:id="rId4">
                  <a:extLst>
                    <a:ext uri="{A12FA001-AC4F-418D-AE19-62706E023703}">
                      <ahyp:hlinkClr xmlns:ahyp="http://schemas.microsoft.com/office/drawing/2018/hyperlinkcolor" val="tx"/>
                    </a:ext>
                  </a:extLst>
                </a:hlinkClick>
              </a:rPr>
              <a:t>encoded</a:t>
            </a:r>
            <a:r>
              <a:rPr lang="en-US" b="0" i="0" dirty="0">
                <a:solidFill>
                  <a:srgbClr val="333333"/>
                </a:solidFill>
                <a:effectLst/>
                <a:latin typeface="Helvetica Neue"/>
              </a:rPr>
              <a:t> in another format.</a:t>
            </a:r>
          </a:p>
          <a:p>
            <a:pPr algn="l">
              <a:buFont typeface="Arial" panose="020B0604020202020204" pitchFamily="34" charset="0"/>
              <a:buChar char="•"/>
            </a:pPr>
            <a:r>
              <a:rPr lang="en-US" b="0" i="0" dirty="0">
                <a:solidFill>
                  <a:srgbClr val="333333"/>
                </a:solidFill>
                <a:effectLst/>
                <a:latin typeface="Helvetica Neue"/>
              </a:rPr>
              <a:t>Original input data records and analysis output records are typically stored and available to display, and may trigger actions such as emails, instant messages, incident tickets, CRM tasks, device commands, etc.</a:t>
            </a:r>
          </a:p>
          <a:p>
            <a:endParaRPr lang="en-US"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12:02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875804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a:solidFill>
                  <a:srgbClr val="333333"/>
                </a:solidFill>
                <a:effectLst/>
                <a:latin typeface="Helvetica Neue"/>
              </a:rPr>
              <a:t>This slide sets up future parts of the course, where we tackle different parts of the data flow – we’re “planting the seed” for those topics. You should reference that we’re going to talk about these topics later. This also can be seen as a “hey, data analysts? We see you!” slide.</a:t>
            </a:r>
          </a:p>
          <a:p>
            <a:pPr algn="l">
              <a:buFont typeface="Arial" panose="020B0604020202020204" pitchFamily="34" charset="0"/>
              <a:buNone/>
            </a:pPr>
            <a:endParaRPr lang="en-US" b="0" i="0">
              <a:solidFill>
                <a:srgbClr val="333333"/>
              </a:solidFill>
              <a:effectLst/>
              <a:latin typeface="Helvetica Neue"/>
            </a:endParaRPr>
          </a:p>
          <a:p>
            <a:pPr algn="l">
              <a:buFont typeface="Arial" panose="020B0604020202020204" pitchFamily="34" charset="0"/>
              <a:buChar char="•"/>
            </a:pPr>
            <a:r>
              <a:rPr lang="en-US" b="0" i="0">
                <a:solidFill>
                  <a:srgbClr val="333333"/>
                </a:solidFill>
                <a:effectLst/>
                <a:latin typeface="Helvetica Neue"/>
              </a:rPr>
              <a:t>Storage includes </a:t>
            </a:r>
            <a:r>
              <a:rPr lang="en-US" b="0" i="0" u="none" strike="noStrike">
                <a:solidFill>
                  <a:srgbClr val="0088CC"/>
                </a:solidFill>
                <a:effectLst/>
                <a:latin typeface="Helvetica Neue"/>
                <a:hlinkClick r:id="rId3">
                  <a:extLst>
                    <a:ext uri="{A12FA001-AC4F-418D-AE19-62706E023703}">
                      <ahyp:hlinkClr xmlns:ahyp="http://schemas.microsoft.com/office/drawing/2018/hyperlinkcolor" val="tx"/>
                    </a:ext>
                  </a:extLst>
                </a:hlinkClick>
              </a:rPr>
              <a:t>in-memory caches</a:t>
            </a:r>
            <a:r>
              <a:rPr lang="en-US" b="0" i="0">
                <a:solidFill>
                  <a:srgbClr val="333333"/>
                </a:solidFill>
                <a:effectLst/>
                <a:latin typeface="Helvetica Neue"/>
              </a:rPr>
              <a:t>, temporary queues and permanent archives (e.g. a database).</a:t>
            </a:r>
          </a:p>
          <a:p>
            <a:pPr algn="l">
              <a:buFont typeface="Arial" panose="020B0604020202020204" pitchFamily="34" charset="0"/>
              <a:buChar char="•"/>
            </a:pPr>
            <a:r>
              <a:rPr lang="en-US" b="0" i="0">
                <a:solidFill>
                  <a:srgbClr val="333333"/>
                </a:solidFill>
                <a:effectLst/>
                <a:latin typeface="Helvetica Neue"/>
              </a:rPr>
              <a:t>Routing allows sending data records to one or more storage endpoints, analysis processes, and actions. Routing makes decisions on what data should go which target and when.</a:t>
            </a:r>
          </a:p>
          <a:p>
            <a:pPr algn="l">
              <a:buFont typeface="Arial" panose="020B0604020202020204" pitchFamily="34" charset="0"/>
              <a:buChar char="•"/>
            </a:pPr>
            <a:r>
              <a:rPr lang="en-US" b="0" i="0">
                <a:solidFill>
                  <a:srgbClr val="333333"/>
                </a:solidFill>
                <a:effectLst/>
                <a:latin typeface="Helvetica Neue"/>
              </a:rPr>
              <a:t>Analysis is used to run data records through a set of conditions and can produce different output data records. For instance, input telemetry data encoded in one format may return output telemetry </a:t>
            </a:r>
            <a:r>
              <a:rPr lang="en-US" b="0" i="0" u="none" strike="noStrike">
                <a:solidFill>
                  <a:srgbClr val="0088CC"/>
                </a:solidFill>
                <a:effectLst/>
                <a:latin typeface="Helvetica Neue"/>
                <a:hlinkClick r:id="rId4">
                  <a:extLst>
                    <a:ext uri="{A12FA001-AC4F-418D-AE19-62706E023703}">
                      <ahyp:hlinkClr xmlns:ahyp="http://schemas.microsoft.com/office/drawing/2018/hyperlinkcolor" val="tx"/>
                    </a:ext>
                  </a:extLst>
                </a:hlinkClick>
              </a:rPr>
              <a:t>encoded</a:t>
            </a:r>
            <a:r>
              <a:rPr lang="en-US" b="0" i="0">
                <a:solidFill>
                  <a:srgbClr val="333333"/>
                </a:solidFill>
                <a:effectLst/>
                <a:latin typeface="Helvetica Neue"/>
              </a:rPr>
              <a:t> in another format.</a:t>
            </a:r>
          </a:p>
          <a:p>
            <a:pPr algn="l">
              <a:buFont typeface="Arial" panose="020B0604020202020204" pitchFamily="34" charset="0"/>
              <a:buChar char="•"/>
            </a:pPr>
            <a:r>
              <a:rPr lang="en-US" b="0" i="0">
                <a:solidFill>
                  <a:srgbClr val="333333"/>
                </a:solidFill>
                <a:effectLst/>
                <a:latin typeface="Helvetica Neue"/>
              </a:rPr>
              <a:t>Original input data records and analysis output records are typically stored and available to display, and may trigger actions such as emails, instant messages, incident tickets, CRM tasks, device commands, etc.</a:t>
            </a:r>
          </a:p>
          <a:p>
            <a:endParaRPr lang="en-US" sz="882" b="0"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12:02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464840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882" b="0" kern="1200" dirty="0">
                <a:solidFill>
                  <a:schemeClr val="tx1"/>
                </a:solidFill>
                <a:effectLst/>
                <a:latin typeface="Segoe UI Light" pitchFamily="34" charset="0"/>
                <a:ea typeface="+mn-ea"/>
                <a:cs typeface="+mn-cs"/>
              </a:rPr>
              <a:t>“In addition to the individual components, there are cross-cutting architectural needs that impact the full solution…”</a:t>
            </a:r>
          </a:p>
          <a:p>
            <a:pPr marL="171450" indent="-171450">
              <a:buFont typeface="Arial" panose="020B0604020202020204" pitchFamily="34" charset="0"/>
              <a:buChar char="•"/>
            </a:pPr>
            <a:endParaRPr lang="en-US" sz="882" b="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Security considerations will be addressed throughout the course as they apply to specific tasks or Azure services. In addition, end-to-end security considerations and tools that support a broader security consideration will be covered within a module near the end of the course.</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The implementation of monitoring and logging, along with troubleshooting tasks and considerations, will be covered in a module near the end of the course. </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High-availability and disaster recovery will not be addressed beyond the context of individual Azure services within this course because these topics tend to be the responsibility of a separate job role (not the IoT developer). </a:t>
            </a:r>
          </a:p>
          <a:p>
            <a:pPr marL="0" indent="0">
              <a:buFont typeface="Arial" panose="020B0604020202020204" pitchFamily="34" charset="0"/>
              <a:buNone/>
            </a:pPr>
            <a:endParaRPr lang="en-US" sz="882" b="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882" b="0" kern="1200" dirty="0">
                <a:solidFill>
                  <a:schemeClr val="tx1"/>
                </a:solidFill>
                <a:effectLst/>
                <a:latin typeface="Segoe UI Light" pitchFamily="34" charset="0"/>
                <a:ea typeface="+mn-ea"/>
                <a:cs typeface="+mn-cs"/>
              </a:rPr>
              <a:t>Again, we’re presenting the architecture at a high level but will be bringing up the pieces later.</a:t>
            </a:r>
            <a:br>
              <a:rPr lang="en-US" sz="882" b="0" kern="1200" dirty="0">
                <a:solidFill>
                  <a:schemeClr val="tx1"/>
                </a:solidFill>
                <a:effectLst/>
                <a:latin typeface="Segoe UI Light" pitchFamily="34" charset="0"/>
                <a:ea typeface="+mn-ea"/>
                <a:cs typeface="+mn-cs"/>
              </a:rPr>
            </a:b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6/3/2021 12:02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008521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6/3/2021 12:02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4080981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r>
              <a:rPr lang="en-US"/>
              <a:t>Click icon to add picture</a:t>
            </a:r>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0"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marL="0" marR="0" lvl="1" indent="0" algn="l" defTabSz="914367" rtl="0" eaLnBrk="1" fontAlgn="auto" latinLnBrk="0" hangingPunct="1">
              <a:lnSpc>
                <a:spcPct val="100000"/>
              </a:lnSpc>
              <a:spcBef>
                <a:spcPts val="392"/>
              </a:spcBef>
              <a:spcAft>
                <a:spcPts val="588"/>
              </a:spcAft>
              <a:buClrTx/>
              <a:buSzPct val="90000"/>
              <a:buFontTx/>
              <a:buNone/>
              <a:tabLst/>
            </a:pPr>
            <a:r>
              <a:rPr lang="en-US"/>
              <a:t>Second level</a:t>
            </a:r>
          </a:p>
          <a:p>
            <a:pPr marL="0" marR="0" lvl="2" indent="0" algn="l" defTabSz="914367" rtl="0" eaLnBrk="1" fontAlgn="auto" latinLnBrk="0" hangingPunct="1">
              <a:lnSpc>
                <a:spcPct val="100000"/>
              </a:lnSpc>
              <a:spcBef>
                <a:spcPts val="392"/>
              </a:spcBef>
              <a:spcAft>
                <a:spcPts val="588"/>
              </a:spcAft>
              <a:buClrTx/>
              <a:buSzPct val="90000"/>
              <a:buFontTx/>
              <a:buNone/>
              <a:tabLst/>
            </a:pPr>
            <a:r>
              <a:rPr lang="en-US"/>
              <a:t>Third level</a:t>
            </a:r>
          </a:p>
          <a:p>
            <a:pPr marL="0" marR="0" lvl="3" indent="0" algn="l" defTabSz="914367" rtl="0" eaLnBrk="1" fontAlgn="auto" latinLnBrk="0" hangingPunct="1">
              <a:lnSpc>
                <a:spcPct val="100000"/>
              </a:lnSpc>
              <a:spcBef>
                <a:spcPts val="392"/>
              </a:spcBef>
              <a:spcAft>
                <a:spcPts val="588"/>
              </a:spcAft>
              <a:buClrTx/>
              <a:buSzPct val="90000"/>
              <a:buFontTx/>
              <a:buNone/>
              <a:tabLst/>
            </a:pPr>
            <a:r>
              <a:rPr lang="en-US"/>
              <a:t>Fourth level</a:t>
            </a:r>
          </a:p>
          <a:p>
            <a:pPr marL="0" marR="0" lvl="4" indent="0" algn="l" defTabSz="914367" rtl="0" eaLnBrk="1" fontAlgn="auto" latinLnBrk="0" hangingPunct="1">
              <a:lnSpc>
                <a:spcPct val="100000"/>
              </a:lnSpc>
              <a:spcBef>
                <a:spcPts val="392"/>
              </a:spcBef>
              <a:spcAft>
                <a:spcPts val="588"/>
              </a:spcAft>
              <a:buClrTx/>
              <a:buSzPct val="90000"/>
              <a:buFontTx/>
              <a:buNone/>
              <a:tabLst/>
            </a:pPr>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3" y="3226266"/>
            <a:ext cx="9115662" cy="402359"/>
          </a:xfrm>
        </p:spPr>
        <p:txBody>
          <a:bodyPr wrap="square" lIns="0" tIns="0" rIns="0" bIns="0" anchor="ctr">
            <a:spAutoFit/>
          </a:bodyPr>
          <a:lstStyle>
            <a:lvl1pPr algn="l" defTabSz="914367" rtl="0" eaLnBrk="1" latinLnBrk="0" hangingPunct="1">
              <a:lnSpc>
                <a:spcPts val="3137"/>
              </a:lnSpc>
              <a:spcBef>
                <a:spcPct val="0"/>
              </a:spcBef>
              <a:buNone/>
              <a:defRPr lang="en-US" sz="3137"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Tree>
    <p:extLst>
      <p:ext uri="{BB962C8B-B14F-4D97-AF65-F5344CB8AC3E}">
        <p14:creationId xmlns:p14="http://schemas.microsoft.com/office/powerpoint/2010/main" val="3868057283"/>
      </p:ext>
    </p:extLst>
  </p:cSld>
  <p:clrMapOvr>
    <a:masterClrMapping/>
  </p:clrMapOvr>
  <p:transition>
    <p:fade/>
  </p:transition>
  <p:extLst>
    <p:ext uri="{DCECCB84-F9BA-43D5-87BE-67443E8EF086}">
      <p15:sldGuideLst xmlns:p15="http://schemas.microsoft.com/office/powerpoint/2012/main">
        <p15:guide id="1" pos="6528">
          <p15:clr>
            <a:srgbClr val="FBAE40"/>
          </p15:clr>
        </p15:guide>
        <p15:guide id="2" pos="7224">
          <p15:clr>
            <a:srgbClr val="FBAE40"/>
          </p15:clr>
        </p15:guide>
        <p15:guide id="3" orient="horz" pos="2528">
          <p15:clr>
            <a:srgbClr val="FBAE40"/>
          </p15:clr>
        </p15:guide>
        <p15:guide id="4" orient="horz" pos="1832">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only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3101250835"/>
      </p:ext>
    </p:extLst>
  </p:cSld>
  <p:clrMapOvr>
    <a:masterClrMapping/>
  </p:clrMapOvr>
  <p:transition>
    <p:fade/>
  </p:transition>
  <p:extLst>
    <p:ext uri="{DCECCB84-F9BA-43D5-87BE-67443E8EF086}">
      <p15:sldGuideLst xmlns:p15="http://schemas.microsoft.com/office/powerpoint/2012/main">
        <p15:guide id="1" pos="873">
          <p15:clr>
            <a:srgbClr val="FBAE40"/>
          </p15:clr>
        </p15:guide>
        <p15:guide id="2" pos="105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
        <p:nvSpPr>
          <p:cNvPr id="7" name="Text Placeholder 6">
            <a:extLst>
              <a:ext uri="{FF2B5EF4-FFF2-40B4-BE49-F238E27FC236}">
                <a16:creationId xmlns:a16="http://schemas.microsoft.com/office/drawing/2014/main" id="{87E306C0-FFC6-412E-AA61-07300485557E}"/>
              </a:ext>
            </a:extLst>
          </p:cNvPr>
          <p:cNvSpPr>
            <a:spLocks noGrp="1"/>
          </p:cNvSpPr>
          <p:nvPr>
            <p:ph type="body" sz="quarter" idx="10"/>
          </p:nvPr>
        </p:nvSpPr>
        <p:spPr>
          <a:xfrm>
            <a:off x="418643" y="1186377"/>
            <a:ext cx="11354714" cy="394082"/>
          </a:xfrm>
        </p:spPr>
        <p:txBody>
          <a:bodyPr/>
          <a:lstStyle>
            <a:lvl1pPr>
              <a:defRPr sz="1961">
                <a:latin typeface="+mj-lt"/>
              </a:defRPr>
            </a:lvl1pPr>
          </a:lstStyle>
          <a:p>
            <a:pPr lvl="0"/>
            <a:r>
              <a:rPr lang="en-US"/>
              <a:t>Click to edit Master text styles</a:t>
            </a:r>
          </a:p>
        </p:txBody>
      </p:sp>
    </p:spTree>
    <p:extLst>
      <p:ext uri="{BB962C8B-B14F-4D97-AF65-F5344CB8AC3E}">
        <p14:creationId xmlns:p14="http://schemas.microsoft.com/office/powerpoint/2010/main" val="527215756"/>
      </p:ext>
    </p:extLst>
  </p:cSld>
  <p:clrMapOvr>
    <a:masterClrMapping/>
  </p:clrMapOvr>
  <p:transition>
    <p:fade/>
  </p:transition>
  <p:extLst>
    <p:ext uri="{DCECCB84-F9BA-43D5-87BE-67443E8EF086}">
      <p15:sldGuideLst xmlns:p15="http://schemas.microsoft.com/office/powerpoint/2012/main">
        <p15:guide id="1" pos="873">
          <p15:clr>
            <a:srgbClr val="FBAE40"/>
          </p15:clr>
        </p15:guide>
        <p15:guide id="2" pos="105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1_Title only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cxnSp>
        <p:nvCxnSpPr>
          <p:cNvPr id="3" name="Straight Connector 2">
            <a:extLst>
              <a:ext uri="{FF2B5EF4-FFF2-40B4-BE49-F238E27FC236}">
                <a16:creationId xmlns:a16="http://schemas.microsoft.com/office/drawing/2014/main" id="{CD0201B6-6BE6-4C7A-B3C8-7D13E1D5528D}"/>
              </a:ext>
              <a:ext uri="{C183D7F6-B498-43B3-948B-1728B52AA6E4}">
                <adec:decorative xmlns:adec="http://schemas.microsoft.com/office/drawing/2017/decorative" val="1"/>
              </a:ext>
            </a:extLst>
          </p:cNvPr>
          <p:cNvCxnSpPr>
            <a:cxnSpLocks/>
          </p:cNvCxnSpPr>
          <p:nvPr userDrawn="1"/>
        </p:nvCxnSpPr>
        <p:spPr>
          <a:xfrm>
            <a:off x="1" y="3624382"/>
            <a:ext cx="12192000" cy="0"/>
          </a:xfrm>
          <a:prstGeom prst="line">
            <a:avLst/>
          </a:pr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5" name="Arc 4">
            <a:extLst>
              <a:ext uri="{FF2B5EF4-FFF2-40B4-BE49-F238E27FC236}">
                <a16:creationId xmlns:a16="http://schemas.microsoft.com/office/drawing/2014/main" id="{22D8F8A9-6652-4162-B6E9-AA47756F8E66}"/>
              </a:ext>
              <a:ext uri="{C183D7F6-B498-43B3-948B-1728B52AA6E4}">
                <adec:decorative xmlns:adec="http://schemas.microsoft.com/office/drawing/2017/decorative" val="1"/>
              </a:ext>
            </a:extLst>
          </p:cNvPr>
          <p:cNvSpPr/>
          <p:nvPr userDrawn="1"/>
        </p:nvSpPr>
        <p:spPr bwMode="auto">
          <a:xfrm>
            <a:off x="547817" y="2061525"/>
            <a:ext cx="3378352" cy="3378352"/>
          </a:xfrm>
          <a:prstGeom prst="arc">
            <a:avLst>
              <a:gd name="adj1" fmla="val 11007060"/>
              <a:gd name="adj2" fmla="val 21393524"/>
            </a:avLst>
          </a:prstGeom>
          <a:solidFill>
            <a:schemeClr val="bg1"/>
          </a:solid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6" name="Oval 5">
            <a:extLst>
              <a:ext uri="{FF2B5EF4-FFF2-40B4-BE49-F238E27FC236}">
                <a16:creationId xmlns:a16="http://schemas.microsoft.com/office/drawing/2014/main" id="{E742C69A-EDEE-4730-81CA-82464AFC5CBB}"/>
              </a:ext>
              <a:ext uri="{C183D7F6-B498-43B3-948B-1728B52AA6E4}">
                <adec:decorative xmlns:adec="http://schemas.microsoft.com/office/drawing/2017/decorative" val="1"/>
              </a:ext>
            </a:extLst>
          </p:cNvPr>
          <p:cNvSpPr/>
          <p:nvPr userDrawn="1"/>
        </p:nvSpPr>
        <p:spPr bwMode="auto">
          <a:xfrm>
            <a:off x="726351" y="2232165"/>
            <a:ext cx="2991101" cy="2991091"/>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endParaRPr lang="en-US" sz="2000">
              <a:solidFill>
                <a:schemeClr val="tx1"/>
              </a:solidFill>
              <a:latin typeface="+mj-lt"/>
            </a:endParaRPr>
          </a:p>
        </p:txBody>
      </p:sp>
      <p:sp>
        <p:nvSpPr>
          <p:cNvPr id="7" name="Arc 6">
            <a:extLst>
              <a:ext uri="{FF2B5EF4-FFF2-40B4-BE49-F238E27FC236}">
                <a16:creationId xmlns:a16="http://schemas.microsoft.com/office/drawing/2014/main" id="{2D44933F-3FA0-4CDC-86E0-9509E8C55EF2}"/>
              </a:ext>
              <a:ext uri="{C183D7F6-B498-43B3-948B-1728B52AA6E4}">
                <adec:decorative xmlns:adec="http://schemas.microsoft.com/office/drawing/2017/decorative" val="1"/>
              </a:ext>
            </a:extLst>
          </p:cNvPr>
          <p:cNvSpPr/>
          <p:nvPr userDrawn="1"/>
        </p:nvSpPr>
        <p:spPr bwMode="auto">
          <a:xfrm>
            <a:off x="4281375" y="2061525"/>
            <a:ext cx="3378352" cy="3378352"/>
          </a:xfrm>
          <a:prstGeom prst="arc">
            <a:avLst>
              <a:gd name="adj1" fmla="val 11001177"/>
              <a:gd name="adj2" fmla="val 21393068"/>
            </a:avLst>
          </a:prstGeom>
          <a:solidFill>
            <a:schemeClr val="bg1"/>
          </a:solid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8" name="Oval 7">
            <a:extLst>
              <a:ext uri="{FF2B5EF4-FFF2-40B4-BE49-F238E27FC236}">
                <a16:creationId xmlns:a16="http://schemas.microsoft.com/office/drawing/2014/main" id="{1945E7C0-857A-4CE8-A87C-FBF33568CEAF}"/>
              </a:ext>
              <a:ext uri="{C183D7F6-B498-43B3-948B-1728B52AA6E4}">
                <adec:decorative xmlns:adec="http://schemas.microsoft.com/office/drawing/2017/decorative" val="1"/>
              </a:ext>
            </a:extLst>
          </p:cNvPr>
          <p:cNvSpPr/>
          <p:nvPr userDrawn="1"/>
        </p:nvSpPr>
        <p:spPr bwMode="auto">
          <a:xfrm>
            <a:off x="4464941" y="2232165"/>
            <a:ext cx="2991101" cy="2991091"/>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
        <p:nvSpPr>
          <p:cNvPr id="9" name="Arc 8">
            <a:extLst>
              <a:ext uri="{FF2B5EF4-FFF2-40B4-BE49-F238E27FC236}">
                <a16:creationId xmlns:a16="http://schemas.microsoft.com/office/drawing/2014/main" id="{666D2257-6094-4DD8-9F01-DC6DDEE2D9BC}"/>
              </a:ext>
              <a:ext uri="{C183D7F6-B498-43B3-948B-1728B52AA6E4}">
                <adec:decorative xmlns:adec="http://schemas.microsoft.com/office/drawing/2017/decorative" val="1"/>
              </a:ext>
            </a:extLst>
          </p:cNvPr>
          <p:cNvSpPr/>
          <p:nvPr userDrawn="1"/>
        </p:nvSpPr>
        <p:spPr bwMode="auto">
          <a:xfrm>
            <a:off x="8014934" y="2061525"/>
            <a:ext cx="3378352" cy="3378352"/>
          </a:xfrm>
          <a:prstGeom prst="arc">
            <a:avLst>
              <a:gd name="adj1" fmla="val 10999415"/>
              <a:gd name="adj2" fmla="val 21399177"/>
            </a:avLst>
          </a:prstGeom>
          <a:solidFill>
            <a:schemeClr val="bg1"/>
          </a:solid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10" name="Oval 9">
            <a:extLst>
              <a:ext uri="{FF2B5EF4-FFF2-40B4-BE49-F238E27FC236}">
                <a16:creationId xmlns:a16="http://schemas.microsoft.com/office/drawing/2014/main" id="{C4C02DE9-8780-467E-875C-ABB77FF16D30}"/>
              </a:ext>
              <a:ext uri="{C183D7F6-B498-43B3-948B-1728B52AA6E4}">
                <adec:decorative xmlns:adec="http://schemas.microsoft.com/office/drawing/2017/decorative" val="1"/>
              </a:ext>
            </a:extLst>
          </p:cNvPr>
          <p:cNvSpPr/>
          <p:nvPr userDrawn="1"/>
        </p:nvSpPr>
        <p:spPr bwMode="auto">
          <a:xfrm>
            <a:off x="8203531" y="2232165"/>
            <a:ext cx="2991101" cy="2991091"/>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Tree>
    <p:extLst>
      <p:ext uri="{BB962C8B-B14F-4D97-AF65-F5344CB8AC3E}">
        <p14:creationId xmlns:p14="http://schemas.microsoft.com/office/powerpoint/2010/main" val="3230492487"/>
      </p:ext>
    </p:extLst>
  </p:cSld>
  <p:clrMapOvr>
    <a:masterClrMapping/>
  </p:clrMapOvr>
  <p:transition>
    <p:fade/>
  </p:transition>
  <p:extLst>
    <p:ext uri="{DCECCB84-F9BA-43D5-87BE-67443E8EF086}">
      <p15:sldGuideLst xmlns:p15="http://schemas.microsoft.com/office/powerpoint/2012/main">
        <p15:guide id="1" pos="873">
          <p15:clr>
            <a:srgbClr val="FBAE40"/>
          </p15:clr>
        </p15:guide>
        <p15:guide id="2" pos="105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6" r:id="rId73"/>
    <p:sldLayoutId id="2147484737" r:id="rId74"/>
    <p:sldLayoutId id="2147484738" r:id="rId75"/>
    <p:sldLayoutId id="2147484739" r:id="rId76"/>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7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6.xml"/></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emf"/><Relationship Id="rId7" Type="http://schemas.openxmlformats.org/officeDocument/2006/relationships/image" Target="../media/image35.png"/><Relationship Id="rId12"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74.xml"/><Relationship Id="rId6" Type="http://schemas.openxmlformats.org/officeDocument/2006/relationships/image" Target="../media/image24.png"/><Relationship Id="rId11" Type="http://schemas.openxmlformats.org/officeDocument/2006/relationships/image" Target="../media/image39.png"/><Relationship Id="rId5" Type="http://schemas.openxmlformats.org/officeDocument/2006/relationships/image" Target="../media/image34.emf"/><Relationship Id="rId10" Type="http://schemas.openxmlformats.org/officeDocument/2006/relationships/image" Target="../media/image38.emf"/><Relationship Id="rId4" Type="http://schemas.openxmlformats.org/officeDocument/2006/relationships/image" Target="../media/image33.png"/><Relationship Id="rId9" Type="http://schemas.openxmlformats.org/officeDocument/2006/relationships/image" Target="../media/image37.emf"/></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7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4.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4.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7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4.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73.xml"/></Relationships>
</file>

<file path=ppt/slides/_rels/slide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xml"/><Relationship Id="rId1" Type="http://schemas.openxmlformats.org/officeDocument/2006/relationships/slideLayout" Target="../slideLayouts/slideLayout73.xml"/></Relationships>
</file>

<file path=ppt/slides/_rels/slide2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19.xml"/><Relationship Id="rId1" Type="http://schemas.openxmlformats.org/officeDocument/2006/relationships/slideLayout" Target="../slideLayouts/slideLayout74.xml"/><Relationship Id="rId4" Type="http://schemas.openxmlformats.org/officeDocument/2006/relationships/image" Target="../media/image45.emf"/></Relationships>
</file>

<file path=ppt/slides/_rels/slide21.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0.xml"/><Relationship Id="rId1" Type="http://schemas.openxmlformats.org/officeDocument/2006/relationships/slideLayout" Target="../slideLayouts/slideLayout74.xml"/><Relationship Id="rId5" Type="http://schemas.openxmlformats.org/officeDocument/2006/relationships/image" Target="../media/image48.emf"/><Relationship Id="rId4" Type="http://schemas.openxmlformats.org/officeDocument/2006/relationships/image" Target="../media/image47.emf"/></Relationships>
</file>

<file path=ppt/slides/_rels/slide22.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21.xml"/><Relationship Id="rId1" Type="http://schemas.openxmlformats.org/officeDocument/2006/relationships/slideLayout" Target="../slideLayouts/slideLayout73.xml"/></Relationships>
</file>

<file path=ppt/slides/_rels/slide23.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22.xml"/><Relationship Id="rId1" Type="http://schemas.openxmlformats.org/officeDocument/2006/relationships/slideLayout" Target="../slideLayouts/slideLayout74.xml"/><Relationship Id="rId4" Type="http://schemas.openxmlformats.org/officeDocument/2006/relationships/image" Target="../media/image47.emf"/></Relationships>
</file>

<file path=ppt/slides/_rels/slide24.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23.xml"/><Relationship Id="rId1" Type="http://schemas.openxmlformats.org/officeDocument/2006/relationships/slideLayout" Target="../slideLayouts/slideLayout73.xml"/></Relationships>
</file>

<file path=ppt/slides/_rels/slide25.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24.xml"/><Relationship Id="rId1" Type="http://schemas.openxmlformats.org/officeDocument/2006/relationships/slideLayout" Target="../slideLayouts/slideLayout74.xml"/></Relationships>
</file>

<file path=ppt/slides/_rels/slide26.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5.xml"/><Relationship Id="rId1" Type="http://schemas.openxmlformats.org/officeDocument/2006/relationships/slideLayout" Target="../slideLayouts/slideLayout74.xml"/></Relationships>
</file>

<file path=ppt/slides/_rels/slide27.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26.xml"/><Relationship Id="rId1" Type="http://schemas.openxmlformats.org/officeDocument/2006/relationships/slideLayout" Target="../slideLayouts/slideLayout74.xml"/></Relationships>
</file>

<file path=ppt/slides/_rels/slide28.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27.xml"/><Relationship Id="rId1" Type="http://schemas.openxmlformats.org/officeDocument/2006/relationships/slideLayout" Target="../slideLayouts/slideLayout74.xml"/></Relationships>
</file>

<file path=ppt/slides/_rels/slide29.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28.xml"/><Relationship Id="rId1" Type="http://schemas.openxmlformats.org/officeDocument/2006/relationships/slideLayout" Target="../slideLayouts/slideLayout74.xml"/></Relationships>
</file>

<file path=ppt/slides/_rels/slide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xml"/><Relationship Id="rId1" Type="http://schemas.openxmlformats.org/officeDocument/2006/relationships/slideLayout" Target="../slideLayouts/slideLayout74.xml"/><Relationship Id="rId5" Type="http://schemas.openxmlformats.org/officeDocument/2006/relationships/image" Target="../media/image18.emf"/><Relationship Id="rId4" Type="http://schemas.openxmlformats.org/officeDocument/2006/relationships/image" Target="../media/image17.emf"/></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6.xml"/><Relationship Id="rId1" Type="http://schemas.openxmlformats.org/officeDocument/2006/relationships/slideLayout" Target="../slideLayouts/slideLayout75.xml"/><Relationship Id="rId5" Type="http://schemas.openxmlformats.org/officeDocument/2006/relationships/image" Target="../media/image24.png"/><Relationship Id="rId4" Type="http://schemas.openxmlformats.org/officeDocument/2006/relationships/image" Target="../media/image23.emf"/></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emf"/><Relationship Id="rId2" Type="http://schemas.openxmlformats.org/officeDocument/2006/relationships/notesSlide" Target="../notesSlides/notesSlide7.xml"/><Relationship Id="rId1" Type="http://schemas.openxmlformats.org/officeDocument/2006/relationships/slideLayout" Target="../slideLayouts/slideLayout75.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1FFA667-2C93-4018-BE32-5D02A599E6B5}"/>
              </a:ext>
            </a:extLst>
          </p:cNvPr>
          <p:cNvSpPr>
            <a:spLocks noGrp="1"/>
          </p:cNvSpPr>
          <p:nvPr>
            <p:ph type="title"/>
          </p:nvPr>
        </p:nvSpPr>
        <p:spPr>
          <a:xfrm>
            <a:off x="428683" y="2532575"/>
            <a:ext cx="4548344" cy="1792850"/>
          </a:xfrm>
        </p:spPr>
        <p:txBody>
          <a:bodyPr anchor="ctr"/>
          <a:lstStyle/>
          <a:p>
            <a:r>
              <a:rPr lang="en-US" dirty="0"/>
              <a:t>AZ-220T01</a:t>
            </a:r>
            <a:br>
              <a:rPr lang="en-US" dirty="0"/>
            </a:br>
            <a:r>
              <a:rPr lang="en-US" dirty="0"/>
              <a:t>Module 1: Introduction to IoT and Azure IoT services</a:t>
            </a:r>
          </a:p>
        </p:txBody>
      </p:sp>
    </p:spTree>
    <p:extLst>
      <p:ext uri="{BB962C8B-B14F-4D97-AF65-F5344CB8AC3E}">
        <p14:creationId xmlns:p14="http://schemas.microsoft.com/office/powerpoint/2010/main" val="134432433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IoT hardware and cloud services</a:t>
            </a:r>
          </a:p>
        </p:txBody>
      </p:sp>
      <p:pic>
        <p:nvPicPr>
          <p:cNvPr id="5" name="Picture 4" descr="Icon of a cloud with multiples lines extending from it">
            <a:extLst>
              <a:ext uri="{FF2B5EF4-FFF2-40B4-BE49-F238E27FC236}">
                <a16:creationId xmlns:a16="http://schemas.microsoft.com/office/drawing/2014/main" id="{06028D30-13D1-4D89-AFE7-455E830F487C}"/>
              </a:ext>
            </a:extLst>
          </p:cNvPr>
          <p:cNvPicPr>
            <a:picLocks noChangeAspect="1"/>
          </p:cNvPicPr>
          <p:nvPr/>
        </p:nvPicPr>
        <p:blipFill>
          <a:blip r:embed="rId3">
            <a:clrChange>
              <a:clrFrom>
                <a:srgbClr val="FFFFFF"/>
              </a:clrFrom>
              <a:clrTo>
                <a:srgbClr val="FFFFFF">
                  <a:alpha val="0"/>
                </a:srgbClr>
              </a:clrTo>
            </a:clrChange>
          </a:blip>
          <a:srcRect/>
          <a:stretch/>
        </p:blipFill>
        <p:spPr>
          <a:xfrm>
            <a:off x="10310404" y="2995226"/>
            <a:ext cx="792848" cy="792848"/>
          </a:xfrm>
          <a:prstGeom prst="rect">
            <a:avLst/>
          </a:prstGeom>
        </p:spPr>
      </p:pic>
    </p:spTree>
    <p:extLst>
      <p:ext uri="{BB962C8B-B14F-4D97-AF65-F5344CB8AC3E}">
        <p14:creationId xmlns:p14="http://schemas.microsoft.com/office/powerpoint/2010/main" val="1476332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IoT hardware components</a:t>
            </a:r>
          </a:p>
        </p:txBody>
      </p:sp>
      <p:sp>
        <p:nvSpPr>
          <p:cNvPr id="36" name="TextBox 35">
            <a:extLst>
              <a:ext uri="{FF2B5EF4-FFF2-40B4-BE49-F238E27FC236}">
                <a16:creationId xmlns:a16="http://schemas.microsoft.com/office/drawing/2014/main" id="{9DD73CA5-FB7E-447D-B960-51A30DD01F20}"/>
              </a:ext>
            </a:extLst>
          </p:cNvPr>
          <p:cNvSpPr txBox="1">
            <a:spLocks/>
          </p:cNvSpPr>
          <p:nvPr/>
        </p:nvSpPr>
        <p:spPr>
          <a:xfrm>
            <a:off x="930952" y="2971088"/>
            <a:ext cx="2581899" cy="1421223"/>
          </a:xfrm>
          <a:prstGeom prst="rect">
            <a:avLst/>
          </a:prstGeom>
          <a:noFill/>
        </p:spPr>
        <p:txBody>
          <a:bodyPr wrap="square" lIns="0" tIns="0" rIns="0" bIns="0" rtlCol="0" anchor="ctr">
            <a:spAutoFit/>
          </a:bodyPr>
          <a:lstStyle/>
          <a:p>
            <a:pPr algn="ctr">
              <a:buSzPct val="90000"/>
              <a:defRPr/>
            </a:pPr>
            <a:r>
              <a:rPr lang="en-US" sz="2353">
                <a:solidFill>
                  <a:srgbClr val="000000"/>
                </a:solidFill>
                <a:latin typeface="+mj-lt"/>
              </a:rPr>
              <a:t>IoT devices:</a:t>
            </a:r>
          </a:p>
          <a:p>
            <a:pPr algn="ctr">
              <a:spcBef>
                <a:spcPts val="392"/>
              </a:spcBef>
              <a:spcAft>
                <a:spcPts val="392"/>
              </a:spcAft>
              <a:buSzPct val="90000"/>
              <a:defRPr/>
            </a:pPr>
            <a:r>
              <a:rPr lang="en-US" sz="1961">
                <a:solidFill>
                  <a:srgbClr val="000000"/>
                </a:solidFill>
              </a:rPr>
              <a:t>IP-enabled devices</a:t>
            </a:r>
          </a:p>
          <a:p>
            <a:pPr algn="ctr">
              <a:spcBef>
                <a:spcPts val="392"/>
              </a:spcBef>
              <a:spcAft>
                <a:spcPts val="392"/>
              </a:spcAft>
              <a:buSzPct val="90000"/>
              <a:defRPr/>
            </a:pPr>
            <a:r>
              <a:rPr lang="en-US" sz="1961">
                <a:solidFill>
                  <a:srgbClr val="000000"/>
                </a:solidFill>
              </a:rPr>
              <a:t>Non-IP enabled devices</a:t>
            </a:r>
          </a:p>
        </p:txBody>
      </p:sp>
      <p:sp>
        <p:nvSpPr>
          <p:cNvPr id="38" name="TextBox 37">
            <a:extLst>
              <a:ext uri="{FF2B5EF4-FFF2-40B4-BE49-F238E27FC236}">
                <a16:creationId xmlns:a16="http://schemas.microsoft.com/office/drawing/2014/main" id="{0E1C1150-87FC-4E83-BCEB-FC5B3077EA03}"/>
              </a:ext>
            </a:extLst>
          </p:cNvPr>
          <p:cNvSpPr txBox="1">
            <a:spLocks/>
          </p:cNvSpPr>
          <p:nvPr/>
        </p:nvSpPr>
        <p:spPr>
          <a:xfrm>
            <a:off x="4980488" y="3319628"/>
            <a:ext cx="1913836" cy="724143"/>
          </a:xfrm>
          <a:prstGeom prst="rect">
            <a:avLst/>
          </a:prstGeom>
          <a:noFill/>
        </p:spPr>
        <p:txBody>
          <a:bodyPr wrap="square" lIns="0" tIns="0" rIns="0" bIns="0" rtlCol="0" anchor="ctr">
            <a:spAutoFit/>
          </a:bodyPr>
          <a:lstStyle/>
          <a:p>
            <a:pPr algn="ctr">
              <a:buSzPct val="90000"/>
              <a:defRPr/>
            </a:pPr>
            <a:r>
              <a:rPr lang="en-US" sz="2353">
                <a:solidFill>
                  <a:srgbClr val="000000"/>
                </a:solidFill>
                <a:latin typeface="+mj-lt"/>
              </a:rPr>
              <a:t>IoT edge devices</a:t>
            </a:r>
          </a:p>
        </p:txBody>
      </p:sp>
      <p:sp>
        <p:nvSpPr>
          <p:cNvPr id="42" name="TextBox 41">
            <a:extLst>
              <a:ext uri="{FF2B5EF4-FFF2-40B4-BE49-F238E27FC236}">
                <a16:creationId xmlns:a16="http://schemas.microsoft.com/office/drawing/2014/main" id="{90600D89-32D8-47A3-920E-6ECDE8F754C8}"/>
              </a:ext>
            </a:extLst>
          </p:cNvPr>
          <p:cNvSpPr txBox="1">
            <a:spLocks/>
          </p:cNvSpPr>
          <p:nvPr/>
        </p:nvSpPr>
        <p:spPr>
          <a:xfrm>
            <a:off x="8557606" y="3319628"/>
            <a:ext cx="2248390" cy="724143"/>
          </a:xfrm>
          <a:prstGeom prst="rect">
            <a:avLst/>
          </a:prstGeom>
          <a:noFill/>
        </p:spPr>
        <p:txBody>
          <a:bodyPr wrap="square" lIns="0" tIns="0" rIns="0" bIns="0" rtlCol="0" anchor="ctr">
            <a:spAutoFit/>
          </a:bodyPr>
          <a:lstStyle/>
          <a:p>
            <a:pPr algn="ctr">
              <a:buSzPct val="90000"/>
              <a:defRPr/>
            </a:pPr>
            <a:r>
              <a:rPr lang="en-US" sz="2353">
                <a:solidFill>
                  <a:srgbClr val="000000"/>
                </a:solidFill>
                <a:latin typeface="+mj-lt"/>
              </a:rPr>
              <a:t>Other IoT hardware</a:t>
            </a:r>
          </a:p>
        </p:txBody>
      </p:sp>
    </p:spTree>
    <p:extLst>
      <p:ext uri="{BB962C8B-B14F-4D97-AF65-F5344CB8AC3E}">
        <p14:creationId xmlns:p14="http://schemas.microsoft.com/office/powerpoint/2010/main" val="392651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8" grpId="0"/>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IoT technologies, services, and solutions</a:t>
            </a:r>
          </a:p>
        </p:txBody>
      </p:sp>
      <p:sp>
        <p:nvSpPr>
          <p:cNvPr id="35" name="Rectangle 34">
            <a:extLst>
              <a:ext uri="{FF2B5EF4-FFF2-40B4-BE49-F238E27FC236}">
                <a16:creationId xmlns:a16="http://schemas.microsoft.com/office/drawing/2014/main" id="{7A312E7D-D493-4E58-B8F7-49E3EDECB1C1}"/>
              </a:ext>
            </a:extLst>
          </p:cNvPr>
          <p:cNvSpPr/>
          <p:nvPr/>
        </p:nvSpPr>
        <p:spPr bwMode="auto">
          <a:xfrm>
            <a:off x="418644" y="1163761"/>
            <a:ext cx="11343820" cy="525332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44821" rIns="89642" bIns="896425" numCol="1" spcCol="0" rtlCol="0" fromWordArt="0" anchor="ctr" anchorCtr="0" forceAA="0" compatLnSpc="1">
            <a:prstTxWarp prst="textNoShape">
              <a:avLst/>
            </a:prstTxWarp>
            <a:noAutofit/>
          </a:bodyPr>
          <a:lstStyle/>
          <a:p>
            <a:pPr>
              <a:spcBef>
                <a:spcPts val="196"/>
              </a:spcBef>
              <a:spcAft>
                <a:spcPts val="196"/>
              </a:spcAft>
            </a:pPr>
            <a:r>
              <a:rPr lang="en-US" sz="1730" dirty="0">
                <a:solidFill>
                  <a:schemeClr val="tx1"/>
                </a:solidFill>
                <a:latin typeface="+mj-lt"/>
              </a:rPr>
              <a:t>Azure</a:t>
            </a:r>
            <a:br>
              <a:rPr lang="en-US" sz="1730" dirty="0">
                <a:solidFill>
                  <a:schemeClr val="tx1"/>
                </a:solidFill>
                <a:latin typeface="+mj-lt"/>
              </a:rPr>
            </a:br>
            <a:r>
              <a:rPr lang="en-US" sz="1730" dirty="0">
                <a:solidFill>
                  <a:schemeClr val="tx1"/>
                </a:solidFill>
                <a:latin typeface="+mj-lt"/>
              </a:rPr>
              <a:t>Defender</a:t>
            </a:r>
            <a:br>
              <a:rPr lang="en-US" sz="1730" dirty="0">
                <a:solidFill>
                  <a:schemeClr val="tx1"/>
                </a:solidFill>
                <a:latin typeface="+mj-lt"/>
              </a:rPr>
            </a:br>
            <a:r>
              <a:rPr lang="en-US" sz="1730" dirty="0">
                <a:solidFill>
                  <a:schemeClr val="tx1"/>
                </a:solidFill>
                <a:latin typeface="+mj-lt"/>
              </a:rPr>
              <a:t>for IoT</a:t>
            </a:r>
          </a:p>
        </p:txBody>
      </p:sp>
      <p:pic>
        <p:nvPicPr>
          <p:cNvPr id="101" name="Picture 100" descr="Icon of a security lock">
            <a:extLst>
              <a:ext uri="{FF2B5EF4-FFF2-40B4-BE49-F238E27FC236}">
                <a16:creationId xmlns:a16="http://schemas.microsoft.com/office/drawing/2014/main" id="{193F80E7-B43F-4B78-9CA6-4E2ACA6B9C0A}"/>
              </a:ext>
            </a:extLst>
          </p:cNvPr>
          <p:cNvPicPr>
            <a:picLocks noChangeAspect="1"/>
          </p:cNvPicPr>
          <p:nvPr/>
        </p:nvPicPr>
        <p:blipFill>
          <a:blip r:embed="rId3"/>
          <a:stretch>
            <a:fillRect/>
          </a:stretch>
        </p:blipFill>
        <p:spPr>
          <a:xfrm>
            <a:off x="713889" y="4119107"/>
            <a:ext cx="471172" cy="794864"/>
          </a:xfrm>
          <a:prstGeom prst="rect">
            <a:avLst/>
          </a:prstGeom>
        </p:spPr>
      </p:pic>
      <p:sp>
        <p:nvSpPr>
          <p:cNvPr id="156" name="TextBox 155">
            <a:extLst>
              <a:ext uri="{FF2B5EF4-FFF2-40B4-BE49-F238E27FC236}">
                <a16:creationId xmlns:a16="http://schemas.microsoft.com/office/drawing/2014/main" id="{C13A21CD-D200-4BF7-8259-38792F04D20A}"/>
              </a:ext>
            </a:extLst>
          </p:cNvPr>
          <p:cNvSpPr txBox="1">
            <a:spLocks/>
          </p:cNvSpPr>
          <p:nvPr/>
        </p:nvSpPr>
        <p:spPr>
          <a:xfrm>
            <a:off x="1864559" y="1268098"/>
            <a:ext cx="1443488" cy="896425"/>
          </a:xfrm>
          <a:prstGeom prst="rect">
            <a:avLst/>
          </a:prstGeom>
          <a:solidFill>
            <a:srgbClr val="243A5E"/>
          </a:solidFill>
        </p:spPr>
        <p:txBody>
          <a:bodyPr wrap="square" lIns="89642" tIns="44821" rIns="89642" bIns="44821" rtlCol="0" anchor="ctr">
            <a:noAutofit/>
          </a:bodyPr>
          <a:lstStyle/>
          <a:p>
            <a:pPr>
              <a:spcBef>
                <a:spcPts val="196"/>
              </a:spcBef>
              <a:spcAft>
                <a:spcPts val="196"/>
              </a:spcAft>
            </a:pPr>
            <a:r>
              <a:rPr lang="en-US" sz="1372">
                <a:solidFill>
                  <a:schemeClr val="bg1"/>
                </a:solidFill>
                <a:latin typeface="+mj-lt"/>
              </a:rPr>
              <a:t>IoT Central application templates</a:t>
            </a:r>
          </a:p>
        </p:txBody>
      </p:sp>
      <p:sp>
        <p:nvSpPr>
          <p:cNvPr id="187" name="Rectangle 186">
            <a:extLst>
              <a:ext uri="{FF2B5EF4-FFF2-40B4-BE49-F238E27FC236}">
                <a16:creationId xmlns:a16="http://schemas.microsoft.com/office/drawing/2014/main" id="{FBE093B0-8D23-42E6-B9A6-A30D194E5809}"/>
              </a:ext>
            </a:extLst>
          </p:cNvPr>
          <p:cNvSpPr>
            <a:spLocks/>
          </p:cNvSpPr>
          <p:nvPr/>
        </p:nvSpPr>
        <p:spPr bwMode="auto">
          <a:xfrm>
            <a:off x="3413887" y="1268098"/>
            <a:ext cx="2636981" cy="89642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627497" rIns="179285" bIns="0"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372">
                <a:solidFill>
                  <a:schemeClr val="tx1"/>
                </a:solidFill>
                <a:ea typeface="Segoe UI" pitchFamily="34" charset="0"/>
                <a:cs typeface="Segoe UI" pitchFamily="34" charset="0"/>
              </a:rPr>
              <a:t>Retail</a:t>
            </a:r>
          </a:p>
        </p:txBody>
      </p:sp>
      <p:pic>
        <p:nvPicPr>
          <p:cNvPr id="229" name="Picture 228" descr="Icon of a bar code enclosed in frames at the corners">
            <a:extLst>
              <a:ext uri="{FF2B5EF4-FFF2-40B4-BE49-F238E27FC236}">
                <a16:creationId xmlns:a16="http://schemas.microsoft.com/office/drawing/2014/main" id="{A0BC9BDE-0FDD-4E43-A851-0AE2A115B88E}"/>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90999" y="1402213"/>
            <a:ext cx="423589" cy="423589"/>
          </a:xfrm>
          <a:prstGeom prst="rect">
            <a:avLst/>
          </a:prstGeom>
        </p:spPr>
      </p:pic>
      <p:sp>
        <p:nvSpPr>
          <p:cNvPr id="341" name="Rectangle 340">
            <a:extLst>
              <a:ext uri="{FF2B5EF4-FFF2-40B4-BE49-F238E27FC236}">
                <a16:creationId xmlns:a16="http://schemas.microsoft.com/office/drawing/2014/main" id="{90B12CE8-E623-41BF-8E4B-855057382863}"/>
              </a:ext>
            </a:extLst>
          </p:cNvPr>
          <p:cNvSpPr/>
          <p:nvPr/>
        </p:nvSpPr>
        <p:spPr bwMode="auto">
          <a:xfrm>
            <a:off x="6202559" y="1268098"/>
            <a:ext cx="1260550" cy="89642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627497" rIns="179285" bIns="0"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372">
                <a:solidFill>
                  <a:schemeClr val="tx1"/>
                </a:solidFill>
                <a:cs typeface="Segoe UI" pitchFamily="34" charset="0"/>
              </a:rPr>
              <a:t>Health</a:t>
            </a:r>
          </a:p>
        </p:txBody>
      </p:sp>
      <p:pic>
        <p:nvPicPr>
          <p:cNvPr id="413" name="Picture 412" descr="Icon of a heart">
            <a:extLst>
              <a:ext uri="{FF2B5EF4-FFF2-40B4-BE49-F238E27FC236}">
                <a16:creationId xmlns:a16="http://schemas.microsoft.com/office/drawing/2014/main" id="{F8960FB7-5377-45AF-92AF-FC9BB11B46D2}"/>
              </a:ext>
            </a:extLst>
          </p:cNvPr>
          <p:cNvPicPr>
            <a:picLocks noChangeAspect="1"/>
          </p:cNvPicPr>
          <p:nvPr/>
        </p:nvPicPr>
        <p:blipFill>
          <a:blip r:embed="rId5"/>
          <a:stretch>
            <a:fillRect/>
          </a:stretch>
        </p:blipFill>
        <p:spPr>
          <a:xfrm>
            <a:off x="6645460" y="1437585"/>
            <a:ext cx="388834" cy="352843"/>
          </a:xfrm>
          <a:prstGeom prst="rect">
            <a:avLst/>
          </a:prstGeom>
        </p:spPr>
      </p:pic>
      <p:sp>
        <p:nvSpPr>
          <p:cNvPr id="431" name="Rectangle 430">
            <a:extLst>
              <a:ext uri="{FF2B5EF4-FFF2-40B4-BE49-F238E27FC236}">
                <a16:creationId xmlns:a16="http://schemas.microsoft.com/office/drawing/2014/main" id="{A85B9F9E-7E6A-4988-B608-D204E81768ED}"/>
              </a:ext>
            </a:extLst>
          </p:cNvPr>
          <p:cNvSpPr/>
          <p:nvPr/>
        </p:nvSpPr>
        <p:spPr bwMode="auto">
          <a:xfrm>
            <a:off x="7604095" y="1268098"/>
            <a:ext cx="1260550" cy="89642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627497" rIns="179285" bIns="0"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372">
                <a:solidFill>
                  <a:schemeClr val="tx1"/>
                </a:solidFill>
                <a:cs typeface="Segoe UI" pitchFamily="34" charset="0"/>
              </a:rPr>
              <a:t>Energy</a:t>
            </a:r>
          </a:p>
        </p:txBody>
      </p:sp>
      <p:pic>
        <p:nvPicPr>
          <p:cNvPr id="511" name="Picture 510" descr="Icon of a lightning bolt symbol inside a circle">
            <a:extLst>
              <a:ext uri="{FF2B5EF4-FFF2-40B4-BE49-F238E27FC236}">
                <a16:creationId xmlns:a16="http://schemas.microsoft.com/office/drawing/2014/main" id="{EABA3AB9-6002-441B-9F39-C052DE7A389D}"/>
              </a:ext>
            </a:extLst>
          </p:cNvPr>
          <p:cNvPicPr>
            <a:picLocks noChangeAspect="1"/>
          </p:cNvPicPr>
          <p:nvPr/>
        </p:nvPicPr>
        <p:blipFill>
          <a:blip r:embed="rId6">
            <a:clrChange>
              <a:clrFrom>
                <a:srgbClr val="FFFFFF"/>
              </a:clrFrom>
              <a:clrTo>
                <a:srgbClr val="FFFFFF">
                  <a:alpha val="0"/>
                </a:srgbClr>
              </a:clrTo>
            </a:clrChange>
          </a:blip>
          <a:srcRect/>
          <a:stretch/>
        </p:blipFill>
        <p:spPr>
          <a:xfrm>
            <a:off x="8019140" y="1398777"/>
            <a:ext cx="430461" cy="430461"/>
          </a:xfrm>
          <a:prstGeom prst="rect">
            <a:avLst/>
          </a:prstGeom>
        </p:spPr>
      </p:pic>
      <p:sp>
        <p:nvSpPr>
          <p:cNvPr id="513" name="Rectangle 512">
            <a:extLst>
              <a:ext uri="{FF2B5EF4-FFF2-40B4-BE49-F238E27FC236}">
                <a16:creationId xmlns:a16="http://schemas.microsoft.com/office/drawing/2014/main" id="{A816C288-B78A-4FCC-BB3B-F3E93333655D}"/>
              </a:ext>
            </a:extLst>
          </p:cNvPr>
          <p:cNvSpPr/>
          <p:nvPr/>
        </p:nvSpPr>
        <p:spPr bwMode="auto">
          <a:xfrm>
            <a:off x="8994425" y="1268098"/>
            <a:ext cx="2638683" cy="89642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627497" rIns="179285" bIns="0" numCol="1" spcCol="0" rtlCol="0" fromWordArt="0" anchor="t" anchorCtr="0" forceAA="0" compatLnSpc="1">
            <a:prstTxWarp prst="textNoShape">
              <a:avLst/>
            </a:prstTxWarp>
            <a:noAutofit/>
          </a:bodyPr>
          <a:lstStyle/>
          <a:p>
            <a:pPr algn="ctr" defTabSz="914102" fontAlgn="base">
              <a:spcBef>
                <a:spcPct val="0"/>
              </a:spcBef>
              <a:spcAft>
                <a:spcPct val="0"/>
              </a:spcAft>
            </a:pPr>
            <a:r>
              <a:rPr lang="en-US" sz="1372">
                <a:solidFill>
                  <a:schemeClr val="tx1"/>
                </a:solidFill>
                <a:cs typeface="Segoe UI" pitchFamily="34" charset="0"/>
              </a:rPr>
              <a:t>Government</a:t>
            </a:r>
          </a:p>
        </p:txBody>
      </p:sp>
      <p:pic>
        <p:nvPicPr>
          <p:cNvPr id="563" name="Picture 562" descr="Icon of government building">
            <a:extLst>
              <a:ext uri="{FF2B5EF4-FFF2-40B4-BE49-F238E27FC236}">
                <a16:creationId xmlns:a16="http://schemas.microsoft.com/office/drawing/2014/main" id="{FB48A49D-3D44-4189-ABF7-CFF551053DBD}"/>
              </a:ext>
            </a:extLst>
          </p:cNvPr>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20348" y="1377455"/>
            <a:ext cx="473103" cy="473103"/>
          </a:xfrm>
          <a:prstGeom prst="rect">
            <a:avLst/>
          </a:prstGeom>
        </p:spPr>
      </p:pic>
      <p:sp>
        <p:nvSpPr>
          <p:cNvPr id="587" name="TextBox 586">
            <a:extLst>
              <a:ext uri="{FF2B5EF4-FFF2-40B4-BE49-F238E27FC236}">
                <a16:creationId xmlns:a16="http://schemas.microsoft.com/office/drawing/2014/main" id="{BDE7F028-12FE-4D06-8D30-8028FBA50F48}"/>
              </a:ext>
            </a:extLst>
          </p:cNvPr>
          <p:cNvSpPr txBox="1">
            <a:spLocks/>
          </p:cNvSpPr>
          <p:nvPr/>
        </p:nvSpPr>
        <p:spPr>
          <a:xfrm>
            <a:off x="1864559" y="2282286"/>
            <a:ext cx="1443488" cy="790357"/>
          </a:xfrm>
          <a:prstGeom prst="rect">
            <a:avLst/>
          </a:prstGeom>
          <a:solidFill>
            <a:srgbClr val="243A5E"/>
          </a:solidFill>
        </p:spPr>
        <p:txBody>
          <a:bodyPr wrap="square" lIns="89642" tIns="44821" rIns="89642" bIns="44821" rtlCol="0" anchor="ctr">
            <a:noAutofit/>
          </a:bodyPr>
          <a:lstStyle/>
          <a:p>
            <a:pPr>
              <a:spcBef>
                <a:spcPts val="196"/>
              </a:spcBef>
              <a:spcAft>
                <a:spcPts val="196"/>
              </a:spcAft>
            </a:pPr>
            <a:r>
              <a:rPr lang="en-US" sz="1372">
                <a:solidFill>
                  <a:schemeClr val="bg1"/>
                </a:solidFill>
                <a:latin typeface="+mj-lt"/>
              </a:rPr>
              <a:t>IoT Solutions</a:t>
            </a:r>
          </a:p>
        </p:txBody>
      </p:sp>
      <p:sp>
        <p:nvSpPr>
          <p:cNvPr id="641" name="TextBox 640">
            <a:extLst>
              <a:ext uri="{FF2B5EF4-FFF2-40B4-BE49-F238E27FC236}">
                <a16:creationId xmlns:a16="http://schemas.microsoft.com/office/drawing/2014/main" id="{53534116-B622-4341-A17C-41B7B4C1673A}"/>
              </a:ext>
            </a:extLst>
          </p:cNvPr>
          <p:cNvSpPr txBox="1">
            <a:spLocks/>
          </p:cNvSpPr>
          <p:nvPr/>
        </p:nvSpPr>
        <p:spPr>
          <a:xfrm>
            <a:off x="3413887" y="2282286"/>
            <a:ext cx="2636981" cy="790357"/>
          </a:xfrm>
          <a:prstGeom prst="rect">
            <a:avLst/>
          </a:prstGeom>
          <a:solidFill>
            <a:schemeClr val="bg1">
              <a:lumMod val="95000"/>
            </a:schemeClr>
          </a:solidFill>
        </p:spPr>
        <p:txBody>
          <a:bodyPr wrap="square" lIns="627497" tIns="44821" rIns="89642" bIns="44821" rtlCol="0" anchor="ctr">
            <a:noAutofit/>
          </a:bodyPr>
          <a:lstStyle/>
          <a:p>
            <a:pPr>
              <a:spcBef>
                <a:spcPts val="196"/>
              </a:spcBef>
              <a:spcAft>
                <a:spcPts val="196"/>
              </a:spcAft>
            </a:pPr>
            <a:r>
              <a:rPr lang="en-US" sz="1372"/>
              <a:t>Azure IoT </a:t>
            </a:r>
            <a:br>
              <a:rPr lang="en-US" sz="1372"/>
            </a:br>
            <a:r>
              <a:rPr lang="en-US" sz="1372"/>
              <a:t>Central – managed </a:t>
            </a:r>
            <a:br>
              <a:rPr lang="en-US" sz="1372"/>
            </a:br>
            <a:r>
              <a:rPr lang="en-US" sz="1372"/>
              <a:t>application platform</a:t>
            </a:r>
          </a:p>
        </p:txBody>
      </p:sp>
      <p:pic>
        <p:nvPicPr>
          <p:cNvPr id="681" name="Picture 680" descr="Icon of small circles connected by lines forming a big circle">
            <a:extLst>
              <a:ext uri="{FF2B5EF4-FFF2-40B4-BE49-F238E27FC236}">
                <a16:creationId xmlns:a16="http://schemas.microsoft.com/office/drawing/2014/main" id="{67EAA33D-E61C-437B-A72B-F8CCF8196ED2}"/>
              </a:ext>
            </a:extLst>
          </p:cNvPr>
          <p:cNvPicPr>
            <a:picLocks noChangeAspect="1"/>
          </p:cNvPicPr>
          <p:nvPr/>
        </p:nvPicPr>
        <p:blipFill>
          <a:blip r:embed="rId8"/>
          <a:srcRect/>
          <a:stretch/>
        </p:blipFill>
        <p:spPr>
          <a:xfrm>
            <a:off x="3503103" y="2499910"/>
            <a:ext cx="399213" cy="399212"/>
          </a:xfrm>
          <a:prstGeom prst="rect">
            <a:avLst/>
          </a:prstGeom>
        </p:spPr>
      </p:pic>
      <p:sp>
        <p:nvSpPr>
          <p:cNvPr id="695" name="TextBox 694">
            <a:extLst>
              <a:ext uri="{FF2B5EF4-FFF2-40B4-BE49-F238E27FC236}">
                <a16:creationId xmlns:a16="http://schemas.microsoft.com/office/drawing/2014/main" id="{1B16DA9D-8631-4847-AC94-2F364CB3DDF0}"/>
              </a:ext>
            </a:extLst>
          </p:cNvPr>
          <p:cNvSpPr txBox="1">
            <a:spLocks/>
          </p:cNvSpPr>
          <p:nvPr/>
        </p:nvSpPr>
        <p:spPr>
          <a:xfrm>
            <a:off x="6195236" y="2282286"/>
            <a:ext cx="2669410" cy="790357"/>
          </a:xfrm>
          <a:prstGeom prst="rect">
            <a:avLst/>
          </a:prstGeom>
          <a:solidFill>
            <a:schemeClr val="bg1">
              <a:lumMod val="95000"/>
            </a:schemeClr>
          </a:solidFill>
        </p:spPr>
        <p:txBody>
          <a:bodyPr wrap="square" lIns="627497" tIns="44821" rIns="89642" bIns="44821" rtlCol="0" anchor="ctr">
            <a:noAutofit/>
          </a:bodyPr>
          <a:lstStyle/>
          <a:p>
            <a:pPr>
              <a:spcBef>
                <a:spcPts val="196"/>
              </a:spcBef>
              <a:spcAft>
                <a:spcPts val="196"/>
              </a:spcAft>
            </a:pPr>
            <a:r>
              <a:rPr lang="en-US" sz="1372" dirty="0"/>
              <a:t>Reference Architecture and Accelerators (PaaS)</a:t>
            </a:r>
          </a:p>
        </p:txBody>
      </p:sp>
      <p:pic>
        <p:nvPicPr>
          <p:cNvPr id="727" name="Picture 726" descr="Icon of two buildings">
            <a:extLst>
              <a:ext uri="{FF2B5EF4-FFF2-40B4-BE49-F238E27FC236}">
                <a16:creationId xmlns:a16="http://schemas.microsoft.com/office/drawing/2014/main" id="{C3286F85-BDC0-41D1-BAE5-28CDAD9A4336}"/>
              </a:ext>
            </a:extLst>
          </p:cNvPr>
          <p:cNvPicPr>
            <a:picLocks noChangeAspect="1"/>
          </p:cNvPicPr>
          <p:nvPr/>
        </p:nvPicPr>
        <p:blipFill>
          <a:blip r:embed="rId9"/>
          <a:stretch>
            <a:fillRect/>
          </a:stretch>
        </p:blipFill>
        <p:spPr>
          <a:xfrm>
            <a:off x="6334367" y="2504076"/>
            <a:ext cx="390878" cy="390878"/>
          </a:xfrm>
          <a:prstGeom prst="rect">
            <a:avLst/>
          </a:prstGeom>
        </p:spPr>
      </p:pic>
      <p:sp>
        <p:nvSpPr>
          <p:cNvPr id="741" name="TextBox 740">
            <a:extLst>
              <a:ext uri="{FF2B5EF4-FFF2-40B4-BE49-F238E27FC236}">
                <a16:creationId xmlns:a16="http://schemas.microsoft.com/office/drawing/2014/main" id="{D05E5B24-BDB9-40C3-9783-969683589917}"/>
              </a:ext>
            </a:extLst>
          </p:cNvPr>
          <p:cNvSpPr txBox="1">
            <a:spLocks/>
          </p:cNvSpPr>
          <p:nvPr/>
        </p:nvSpPr>
        <p:spPr>
          <a:xfrm>
            <a:off x="8994425" y="2282286"/>
            <a:ext cx="2638683" cy="790357"/>
          </a:xfrm>
          <a:prstGeom prst="rect">
            <a:avLst/>
          </a:prstGeom>
          <a:solidFill>
            <a:schemeClr val="bg1">
              <a:lumMod val="95000"/>
            </a:schemeClr>
          </a:solidFill>
        </p:spPr>
        <p:txBody>
          <a:bodyPr wrap="square" lIns="627497" tIns="44821" rIns="89642" bIns="44821" rtlCol="0" anchor="ctr">
            <a:noAutofit/>
          </a:bodyPr>
          <a:lstStyle/>
          <a:p>
            <a:pPr>
              <a:spcBef>
                <a:spcPts val="196"/>
              </a:spcBef>
              <a:spcAft>
                <a:spcPts val="196"/>
              </a:spcAft>
            </a:pPr>
            <a:r>
              <a:rPr lang="en-US" sz="1372" dirty="0"/>
              <a:t>Dynamics Connected</a:t>
            </a:r>
          </a:p>
          <a:p>
            <a:pPr>
              <a:spcBef>
                <a:spcPts val="196"/>
              </a:spcBef>
              <a:spcAft>
                <a:spcPts val="196"/>
              </a:spcAft>
            </a:pPr>
            <a:r>
              <a:rPr lang="en-US" sz="1372" dirty="0"/>
              <a:t>Field Service (SaaS)</a:t>
            </a:r>
          </a:p>
        </p:txBody>
      </p:sp>
      <p:pic>
        <p:nvPicPr>
          <p:cNvPr id="769" name="Picture 768" descr="Dynamics 365 logo">
            <a:extLst>
              <a:ext uri="{FF2B5EF4-FFF2-40B4-BE49-F238E27FC236}">
                <a16:creationId xmlns:a16="http://schemas.microsoft.com/office/drawing/2014/main" id="{F00E4CE1-DD2A-4EE2-A5ED-46D5DFE96BD8}"/>
              </a:ext>
            </a:extLst>
          </p:cNvPr>
          <p:cNvPicPr>
            <a:picLocks noChangeAspect="1"/>
          </p:cNvPicPr>
          <p:nvPr/>
        </p:nvPicPr>
        <p:blipFill>
          <a:blip r:embed="rId10"/>
          <a:stretch>
            <a:fillRect/>
          </a:stretch>
        </p:blipFill>
        <p:spPr>
          <a:xfrm>
            <a:off x="9216957" y="2464022"/>
            <a:ext cx="300351" cy="470986"/>
          </a:xfrm>
          <a:prstGeom prst="rect">
            <a:avLst/>
          </a:prstGeom>
        </p:spPr>
      </p:pic>
      <p:sp>
        <p:nvSpPr>
          <p:cNvPr id="783" name="TextBox 782">
            <a:extLst>
              <a:ext uri="{FF2B5EF4-FFF2-40B4-BE49-F238E27FC236}">
                <a16:creationId xmlns:a16="http://schemas.microsoft.com/office/drawing/2014/main" id="{9EDA9D30-C596-45A0-BC09-EE2537648B8C}"/>
              </a:ext>
            </a:extLst>
          </p:cNvPr>
          <p:cNvSpPr txBox="1">
            <a:spLocks/>
          </p:cNvSpPr>
          <p:nvPr/>
        </p:nvSpPr>
        <p:spPr>
          <a:xfrm>
            <a:off x="1864559" y="3190407"/>
            <a:ext cx="1443488" cy="1723564"/>
          </a:xfrm>
          <a:prstGeom prst="rect">
            <a:avLst/>
          </a:prstGeom>
          <a:solidFill>
            <a:srgbClr val="243A5E"/>
          </a:solidFill>
        </p:spPr>
        <p:txBody>
          <a:bodyPr wrap="square" lIns="89642" tIns="44821" rIns="89642" bIns="44821" rtlCol="0" anchor="ctr">
            <a:noAutofit/>
          </a:bodyPr>
          <a:lstStyle/>
          <a:p>
            <a:pPr>
              <a:spcBef>
                <a:spcPts val="196"/>
              </a:spcBef>
              <a:spcAft>
                <a:spcPts val="196"/>
              </a:spcAft>
            </a:pPr>
            <a:r>
              <a:rPr lang="en-US" sz="1372">
                <a:solidFill>
                  <a:schemeClr val="bg1"/>
                </a:solidFill>
                <a:latin typeface="+mj-lt"/>
              </a:rPr>
              <a:t>Azure Services for IoT</a:t>
            </a:r>
          </a:p>
        </p:txBody>
      </p:sp>
      <p:sp>
        <p:nvSpPr>
          <p:cNvPr id="813" name="TextBox 812">
            <a:extLst>
              <a:ext uri="{FF2B5EF4-FFF2-40B4-BE49-F238E27FC236}">
                <a16:creationId xmlns:a16="http://schemas.microsoft.com/office/drawing/2014/main" id="{4164E7EC-58E0-47EB-9FED-A64030E2D1DB}"/>
              </a:ext>
            </a:extLst>
          </p:cNvPr>
          <p:cNvSpPr txBox="1">
            <a:spLocks/>
          </p:cNvSpPr>
          <p:nvPr/>
        </p:nvSpPr>
        <p:spPr>
          <a:xfrm>
            <a:off x="3413885" y="3190407"/>
            <a:ext cx="2636982" cy="1723564"/>
          </a:xfrm>
          <a:prstGeom prst="rect">
            <a:avLst/>
          </a:prstGeom>
          <a:solidFill>
            <a:schemeClr val="bg1">
              <a:lumMod val="95000"/>
            </a:schemeClr>
          </a:solidFill>
        </p:spPr>
        <p:txBody>
          <a:bodyPr wrap="square" lIns="627497" tIns="44821" rIns="89642" bIns="44821" rtlCol="0" anchor="ctr">
            <a:noAutofit/>
          </a:bodyPr>
          <a:lstStyle/>
          <a:p>
            <a:pPr>
              <a:spcBef>
                <a:spcPts val="196"/>
              </a:spcBef>
              <a:spcAft>
                <a:spcPts val="196"/>
              </a:spcAft>
            </a:pPr>
            <a:r>
              <a:rPr lang="en-US" sz="1372"/>
              <a:t>Azure IoT Hub Device</a:t>
            </a:r>
          </a:p>
          <a:p>
            <a:pPr>
              <a:spcBef>
                <a:spcPts val="196"/>
              </a:spcBef>
              <a:spcAft>
                <a:spcPts val="196"/>
              </a:spcAft>
            </a:pPr>
            <a:r>
              <a:rPr lang="en-US" sz="1372"/>
              <a:t>Provisioning Service</a:t>
            </a:r>
          </a:p>
          <a:p>
            <a:pPr>
              <a:spcBef>
                <a:spcPts val="196"/>
              </a:spcBef>
              <a:spcAft>
                <a:spcPts val="196"/>
              </a:spcAft>
            </a:pPr>
            <a:r>
              <a:rPr lang="en-US" sz="1372"/>
              <a:t>Azure Digital Twins</a:t>
            </a:r>
          </a:p>
          <a:p>
            <a:pPr>
              <a:spcBef>
                <a:spcPts val="196"/>
              </a:spcBef>
              <a:spcAft>
                <a:spcPts val="196"/>
              </a:spcAft>
            </a:pPr>
            <a:r>
              <a:rPr lang="en-US" sz="1372"/>
              <a:t>Azure Time series Insights</a:t>
            </a:r>
          </a:p>
          <a:p>
            <a:pPr>
              <a:spcBef>
                <a:spcPts val="196"/>
              </a:spcBef>
              <a:spcAft>
                <a:spcPts val="196"/>
              </a:spcAft>
            </a:pPr>
            <a:r>
              <a:rPr lang="en-US" sz="1372"/>
              <a:t>Azure Maps</a:t>
            </a:r>
          </a:p>
        </p:txBody>
      </p:sp>
      <p:pic>
        <p:nvPicPr>
          <p:cNvPr id="833" name="Picture 832" descr="Icon of four circle connected in a branch">
            <a:extLst>
              <a:ext uri="{FF2B5EF4-FFF2-40B4-BE49-F238E27FC236}">
                <a16:creationId xmlns:a16="http://schemas.microsoft.com/office/drawing/2014/main" id="{4F7DF3C4-6069-4EFF-9E8B-EEC8220B595E}"/>
              </a:ext>
            </a:extLst>
          </p:cNvPr>
          <p:cNvPicPr>
            <a:picLocks noChangeAspect="1"/>
          </p:cNvPicPr>
          <p:nvPr/>
        </p:nvPicPr>
        <p:blipFill>
          <a:blip r:embed="rId11">
            <a:clrChange>
              <a:clrFrom>
                <a:srgbClr val="FFFFFF"/>
              </a:clrFrom>
              <a:clrTo>
                <a:srgbClr val="FFFFFF">
                  <a:alpha val="0"/>
                </a:srgbClr>
              </a:clrTo>
            </a:clrChange>
            <a:alphaModFix/>
          </a:blip>
          <a:srcRect/>
          <a:stretch/>
        </p:blipFill>
        <p:spPr>
          <a:xfrm>
            <a:off x="3504239" y="3838321"/>
            <a:ext cx="427737" cy="427735"/>
          </a:xfrm>
          <a:prstGeom prst="rect">
            <a:avLst/>
          </a:prstGeom>
        </p:spPr>
      </p:pic>
      <p:sp>
        <p:nvSpPr>
          <p:cNvPr id="843" name="TextBox 842">
            <a:extLst>
              <a:ext uri="{FF2B5EF4-FFF2-40B4-BE49-F238E27FC236}">
                <a16:creationId xmlns:a16="http://schemas.microsoft.com/office/drawing/2014/main" id="{7FDC3C6E-FE04-4524-B4F6-9782EE7386C2}"/>
              </a:ext>
            </a:extLst>
          </p:cNvPr>
          <p:cNvSpPr txBox="1">
            <a:spLocks/>
          </p:cNvSpPr>
          <p:nvPr/>
        </p:nvSpPr>
        <p:spPr>
          <a:xfrm>
            <a:off x="6195236" y="3190407"/>
            <a:ext cx="2669410" cy="1723564"/>
          </a:xfrm>
          <a:prstGeom prst="rect">
            <a:avLst/>
          </a:prstGeom>
          <a:solidFill>
            <a:schemeClr val="bg1">
              <a:lumMod val="95000"/>
            </a:schemeClr>
          </a:solidFill>
        </p:spPr>
        <p:txBody>
          <a:bodyPr wrap="square" lIns="134464" tIns="89642" rIns="134464" bIns="89642" rtlCol="0" anchor="ctr">
            <a:noAutofit/>
          </a:bodyPr>
          <a:lstStyle/>
          <a:p>
            <a:pPr>
              <a:spcBef>
                <a:spcPts val="196"/>
              </a:spcBef>
              <a:spcAft>
                <a:spcPts val="196"/>
              </a:spcAft>
            </a:pPr>
            <a:r>
              <a:rPr lang="en-US" sz="1372"/>
              <a:t>Azure Stream Analytics</a:t>
            </a:r>
          </a:p>
          <a:p>
            <a:pPr>
              <a:spcBef>
                <a:spcPts val="196"/>
              </a:spcBef>
              <a:spcAft>
                <a:spcPts val="196"/>
              </a:spcAft>
            </a:pPr>
            <a:r>
              <a:rPr lang="en-US" sz="1372"/>
              <a:t>Azure Cosmos DB</a:t>
            </a:r>
          </a:p>
          <a:p>
            <a:pPr>
              <a:spcBef>
                <a:spcPts val="196"/>
              </a:spcBef>
              <a:spcAft>
                <a:spcPts val="196"/>
              </a:spcAft>
            </a:pPr>
            <a:r>
              <a:rPr lang="en-US" sz="1372"/>
              <a:t>Azure AI</a:t>
            </a:r>
          </a:p>
          <a:p>
            <a:pPr>
              <a:spcBef>
                <a:spcPts val="196"/>
              </a:spcBef>
              <a:spcAft>
                <a:spcPts val="196"/>
              </a:spcAft>
            </a:pPr>
            <a:r>
              <a:rPr lang="en-US" sz="1372"/>
              <a:t>Azure Cognitive Services</a:t>
            </a:r>
          </a:p>
          <a:p>
            <a:pPr>
              <a:spcBef>
                <a:spcPts val="196"/>
              </a:spcBef>
              <a:spcAft>
                <a:spcPts val="196"/>
              </a:spcAft>
            </a:pPr>
            <a:r>
              <a:rPr lang="en-US" sz="1372"/>
              <a:t>Azure ML</a:t>
            </a:r>
          </a:p>
          <a:p>
            <a:pPr>
              <a:spcBef>
                <a:spcPts val="196"/>
              </a:spcBef>
              <a:spcAft>
                <a:spcPts val="196"/>
              </a:spcAft>
            </a:pPr>
            <a:r>
              <a:rPr lang="en-US" sz="1372"/>
              <a:t>Azure Logic Apps</a:t>
            </a:r>
          </a:p>
        </p:txBody>
      </p:sp>
      <p:sp>
        <p:nvSpPr>
          <p:cNvPr id="853" name="TextBox 852">
            <a:extLst>
              <a:ext uri="{FF2B5EF4-FFF2-40B4-BE49-F238E27FC236}">
                <a16:creationId xmlns:a16="http://schemas.microsoft.com/office/drawing/2014/main" id="{23BB6D88-F20F-468A-A299-67C646C3FBE5}"/>
              </a:ext>
            </a:extLst>
          </p:cNvPr>
          <p:cNvSpPr txBox="1">
            <a:spLocks/>
          </p:cNvSpPr>
          <p:nvPr/>
        </p:nvSpPr>
        <p:spPr>
          <a:xfrm>
            <a:off x="8994425" y="3190407"/>
            <a:ext cx="2638683" cy="1723564"/>
          </a:xfrm>
          <a:prstGeom prst="rect">
            <a:avLst/>
          </a:prstGeom>
          <a:solidFill>
            <a:schemeClr val="bg1">
              <a:lumMod val="95000"/>
            </a:schemeClr>
          </a:solidFill>
        </p:spPr>
        <p:txBody>
          <a:bodyPr wrap="square" lIns="134464" tIns="89642" rIns="134464" bIns="89642" rtlCol="0" anchor="ctr">
            <a:noAutofit/>
          </a:bodyPr>
          <a:lstStyle/>
          <a:p>
            <a:pPr>
              <a:spcBef>
                <a:spcPts val="196"/>
              </a:spcBef>
              <a:spcAft>
                <a:spcPts val="196"/>
              </a:spcAft>
            </a:pPr>
            <a:r>
              <a:rPr lang="en-US" sz="1372" dirty="0"/>
              <a:t>Azure Active Directory</a:t>
            </a:r>
          </a:p>
          <a:p>
            <a:pPr>
              <a:spcBef>
                <a:spcPts val="196"/>
              </a:spcBef>
              <a:spcAft>
                <a:spcPts val="196"/>
              </a:spcAft>
            </a:pPr>
            <a:r>
              <a:rPr lang="en-US" sz="1372" dirty="0"/>
              <a:t>Azure Monitor</a:t>
            </a:r>
          </a:p>
          <a:p>
            <a:pPr>
              <a:spcBef>
                <a:spcPts val="196"/>
              </a:spcBef>
              <a:spcAft>
                <a:spcPts val="196"/>
              </a:spcAft>
            </a:pPr>
            <a:r>
              <a:rPr lang="en-US" sz="1372" dirty="0"/>
              <a:t>Azure DevOps</a:t>
            </a:r>
          </a:p>
          <a:p>
            <a:pPr>
              <a:spcBef>
                <a:spcPts val="196"/>
              </a:spcBef>
              <a:spcAft>
                <a:spcPts val="196"/>
              </a:spcAft>
            </a:pPr>
            <a:r>
              <a:rPr lang="en-US" sz="1372" dirty="0"/>
              <a:t>Power BI</a:t>
            </a:r>
          </a:p>
          <a:p>
            <a:pPr>
              <a:spcBef>
                <a:spcPts val="196"/>
              </a:spcBef>
              <a:spcAft>
                <a:spcPts val="196"/>
              </a:spcAft>
            </a:pPr>
            <a:r>
              <a:rPr lang="en-US" sz="1372" dirty="0"/>
              <a:t>Azure Data Share</a:t>
            </a:r>
          </a:p>
          <a:p>
            <a:pPr>
              <a:spcBef>
                <a:spcPts val="196"/>
              </a:spcBef>
              <a:spcAft>
                <a:spcPts val="196"/>
              </a:spcAft>
            </a:pPr>
            <a:r>
              <a:rPr lang="en-US" sz="1372" dirty="0"/>
              <a:t>Azure Spatial Anchors</a:t>
            </a:r>
          </a:p>
        </p:txBody>
      </p:sp>
      <p:sp>
        <p:nvSpPr>
          <p:cNvPr id="863" name="TextBox 862">
            <a:extLst>
              <a:ext uri="{FF2B5EF4-FFF2-40B4-BE49-F238E27FC236}">
                <a16:creationId xmlns:a16="http://schemas.microsoft.com/office/drawing/2014/main" id="{CF1E895A-B16D-4B84-AC8A-68329D339533}"/>
              </a:ext>
            </a:extLst>
          </p:cNvPr>
          <p:cNvSpPr txBox="1">
            <a:spLocks/>
          </p:cNvSpPr>
          <p:nvPr/>
        </p:nvSpPr>
        <p:spPr>
          <a:xfrm>
            <a:off x="1864559" y="5031734"/>
            <a:ext cx="1443488" cy="1278714"/>
          </a:xfrm>
          <a:prstGeom prst="rect">
            <a:avLst/>
          </a:prstGeom>
          <a:solidFill>
            <a:srgbClr val="243A5E"/>
          </a:solidFill>
        </p:spPr>
        <p:txBody>
          <a:bodyPr wrap="square" lIns="89642" tIns="44821" rIns="89642" bIns="44821" rtlCol="0" anchor="ctr">
            <a:noAutofit/>
          </a:bodyPr>
          <a:lstStyle/>
          <a:p>
            <a:pPr>
              <a:spcBef>
                <a:spcPts val="196"/>
              </a:spcBef>
              <a:spcAft>
                <a:spcPts val="196"/>
              </a:spcAft>
            </a:pPr>
            <a:r>
              <a:rPr lang="en-US" sz="1372">
                <a:solidFill>
                  <a:schemeClr val="bg1"/>
                </a:solidFill>
                <a:latin typeface="+mj-lt"/>
              </a:rPr>
              <a:t>IoT and Edge</a:t>
            </a:r>
          </a:p>
          <a:p>
            <a:pPr>
              <a:spcBef>
                <a:spcPts val="196"/>
              </a:spcBef>
              <a:spcAft>
                <a:spcPts val="196"/>
              </a:spcAft>
            </a:pPr>
            <a:r>
              <a:rPr lang="en-US" sz="1372">
                <a:solidFill>
                  <a:schemeClr val="bg1"/>
                </a:solidFill>
                <a:latin typeface="+mj-lt"/>
              </a:rPr>
              <a:t>Device Support</a:t>
            </a:r>
          </a:p>
        </p:txBody>
      </p:sp>
      <p:sp>
        <p:nvSpPr>
          <p:cNvPr id="877" name="TextBox 876">
            <a:extLst>
              <a:ext uri="{FF2B5EF4-FFF2-40B4-BE49-F238E27FC236}">
                <a16:creationId xmlns:a16="http://schemas.microsoft.com/office/drawing/2014/main" id="{28770B1A-8440-4F93-8E4D-CC79630571B1}"/>
              </a:ext>
            </a:extLst>
          </p:cNvPr>
          <p:cNvSpPr txBox="1">
            <a:spLocks/>
          </p:cNvSpPr>
          <p:nvPr/>
        </p:nvSpPr>
        <p:spPr>
          <a:xfrm>
            <a:off x="3413885" y="5031734"/>
            <a:ext cx="2636983" cy="1278714"/>
          </a:xfrm>
          <a:prstGeom prst="rect">
            <a:avLst/>
          </a:prstGeom>
          <a:solidFill>
            <a:schemeClr val="bg1">
              <a:lumMod val="95000"/>
            </a:schemeClr>
          </a:solidFill>
        </p:spPr>
        <p:txBody>
          <a:bodyPr wrap="square" lIns="627497" tIns="44821" rIns="89642" bIns="44821" rtlCol="0" anchor="ctr">
            <a:noAutofit/>
          </a:bodyPr>
          <a:lstStyle/>
          <a:p>
            <a:pPr>
              <a:spcBef>
                <a:spcPts val="196"/>
              </a:spcBef>
              <a:spcAft>
                <a:spcPts val="196"/>
              </a:spcAft>
            </a:pPr>
            <a:r>
              <a:rPr lang="en-US" sz="1372"/>
              <a:t>Azure Sphere</a:t>
            </a:r>
          </a:p>
          <a:p>
            <a:pPr>
              <a:spcBef>
                <a:spcPts val="196"/>
              </a:spcBef>
              <a:spcAft>
                <a:spcPts val="196"/>
              </a:spcAft>
            </a:pPr>
            <a:r>
              <a:rPr lang="en-US" sz="1372"/>
              <a:t>Azure IoT Device SDK</a:t>
            </a:r>
          </a:p>
          <a:p>
            <a:pPr>
              <a:spcBef>
                <a:spcPts val="196"/>
              </a:spcBef>
              <a:spcAft>
                <a:spcPts val="196"/>
              </a:spcAft>
            </a:pPr>
            <a:r>
              <a:rPr lang="en-US" sz="1372"/>
              <a:t>Azure IoT Edge</a:t>
            </a:r>
          </a:p>
          <a:p>
            <a:pPr>
              <a:spcBef>
                <a:spcPts val="196"/>
              </a:spcBef>
              <a:spcAft>
                <a:spcPts val="196"/>
              </a:spcAft>
            </a:pPr>
            <a:r>
              <a:rPr lang="en-US" sz="1372"/>
              <a:t>Azure Data Box Edge</a:t>
            </a:r>
          </a:p>
        </p:txBody>
      </p:sp>
      <p:pic>
        <p:nvPicPr>
          <p:cNvPr id="885" name="Picture 884" descr="Icon of a cloud with multiples lines extending from it">
            <a:extLst>
              <a:ext uri="{FF2B5EF4-FFF2-40B4-BE49-F238E27FC236}">
                <a16:creationId xmlns:a16="http://schemas.microsoft.com/office/drawing/2014/main" id="{6A1DBE00-B087-48A8-8B7A-AC83B41093AC}"/>
              </a:ext>
            </a:extLst>
          </p:cNvPr>
          <p:cNvPicPr>
            <a:picLocks noChangeAspect="1"/>
          </p:cNvPicPr>
          <p:nvPr/>
        </p:nvPicPr>
        <p:blipFill>
          <a:blip r:embed="rId12">
            <a:clrChange>
              <a:clrFrom>
                <a:srgbClr val="FFFFFF"/>
              </a:clrFrom>
              <a:clrTo>
                <a:srgbClr val="FFFFFF">
                  <a:alpha val="0"/>
                </a:srgbClr>
              </a:clrTo>
            </a:clrChange>
          </a:blip>
          <a:srcRect/>
          <a:stretch/>
        </p:blipFill>
        <p:spPr>
          <a:xfrm>
            <a:off x="3552873" y="5486839"/>
            <a:ext cx="368504" cy="368504"/>
          </a:xfrm>
          <a:prstGeom prst="rect">
            <a:avLst/>
          </a:prstGeom>
        </p:spPr>
      </p:pic>
      <p:sp>
        <p:nvSpPr>
          <p:cNvPr id="889" name="TextBox 888">
            <a:extLst>
              <a:ext uri="{FF2B5EF4-FFF2-40B4-BE49-F238E27FC236}">
                <a16:creationId xmlns:a16="http://schemas.microsoft.com/office/drawing/2014/main" id="{8F34FB67-756E-4623-9036-1F6D060D52E0}"/>
              </a:ext>
            </a:extLst>
          </p:cNvPr>
          <p:cNvSpPr txBox="1">
            <a:spLocks/>
          </p:cNvSpPr>
          <p:nvPr/>
        </p:nvSpPr>
        <p:spPr>
          <a:xfrm>
            <a:off x="6195236" y="5031734"/>
            <a:ext cx="2669410" cy="1278714"/>
          </a:xfrm>
          <a:prstGeom prst="rect">
            <a:avLst/>
          </a:prstGeom>
          <a:solidFill>
            <a:schemeClr val="bg1">
              <a:lumMod val="95000"/>
            </a:schemeClr>
          </a:solidFill>
        </p:spPr>
        <p:txBody>
          <a:bodyPr wrap="square" lIns="134464" tIns="89642" rIns="134464" bIns="89642" rtlCol="0" anchor="ctr">
            <a:noAutofit/>
          </a:bodyPr>
          <a:lstStyle/>
          <a:p>
            <a:pPr>
              <a:spcBef>
                <a:spcPts val="196"/>
              </a:spcBef>
              <a:spcAft>
                <a:spcPts val="196"/>
              </a:spcAft>
            </a:pPr>
            <a:r>
              <a:rPr lang="en-US" sz="1372"/>
              <a:t>Windows IoT</a:t>
            </a:r>
          </a:p>
          <a:p>
            <a:pPr>
              <a:spcBef>
                <a:spcPts val="196"/>
              </a:spcBef>
              <a:spcAft>
                <a:spcPts val="196"/>
              </a:spcAft>
            </a:pPr>
            <a:r>
              <a:rPr lang="en-US" sz="1372"/>
              <a:t>Azure Certified for </a:t>
            </a:r>
            <a:br>
              <a:rPr lang="en-US" sz="1372"/>
            </a:br>
            <a:r>
              <a:rPr lang="en-US" sz="1372"/>
              <a:t>IoT – Device Catalog</a:t>
            </a:r>
          </a:p>
          <a:p>
            <a:pPr>
              <a:spcBef>
                <a:spcPts val="196"/>
              </a:spcBef>
              <a:spcAft>
                <a:spcPts val="196"/>
              </a:spcAft>
            </a:pPr>
            <a:r>
              <a:rPr lang="en-US" sz="1372"/>
              <a:t>Azure Stream Analytics </a:t>
            </a:r>
          </a:p>
          <a:p>
            <a:pPr>
              <a:spcBef>
                <a:spcPts val="196"/>
              </a:spcBef>
              <a:spcAft>
                <a:spcPts val="196"/>
              </a:spcAft>
            </a:pPr>
            <a:r>
              <a:rPr lang="en-US" sz="1372"/>
              <a:t>Azure Storage</a:t>
            </a:r>
          </a:p>
        </p:txBody>
      </p:sp>
      <p:sp>
        <p:nvSpPr>
          <p:cNvPr id="891" name="TextBox 890">
            <a:extLst>
              <a:ext uri="{FF2B5EF4-FFF2-40B4-BE49-F238E27FC236}">
                <a16:creationId xmlns:a16="http://schemas.microsoft.com/office/drawing/2014/main" id="{0956941F-8297-436F-815D-EC869D78EEB6}"/>
              </a:ext>
            </a:extLst>
          </p:cNvPr>
          <p:cNvSpPr txBox="1">
            <a:spLocks/>
          </p:cNvSpPr>
          <p:nvPr/>
        </p:nvSpPr>
        <p:spPr>
          <a:xfrm>
            <a:off x="8994425" y="5031734"/>
            <a:ext cx="2638683" cy="1278714"/>
          </a:xfrm>
          <a:prstGeom prst="rect">
            <a:avLst/>
          </a:prstGeom>
          <a:solidFill>
            <a:schemeClr val="bg1">
              <a:lumMod val="95000"/>
            </a:schemeClr>
          </a:solidFill>
        </p:spPr>
        <p:txBody>
          <a:bodyPr wrap="square" lIns="134464" tIns="89642" rIns="134464" bIns="89642" rtlCol="0" anchor="ctr">
            <a:noAutofit/>
          </a:bodyPr>
          <a:lstStyle/>
          <a:p>
            <a:pPr>
              <a:spcBef>
                <a:spcPts val="196"/>
              </a:spcBef>
              <a:spcAft>
                <a:spcPts val="196"/>
              </a:spcAft>
            </a:pPr>
            <a:r>
              <a:rPr lang="en-US" sz="1372"/>
              <a:t>Azure ML</a:t>
            </a:r>
          </a:p>
          <a:p>
            <a:pPr>
              <a:spcBef>
                <a:spcPts val="196"/>
              </a:spcBef>
              <a:spcAft>
                <a:spcPts val="196"/>
              </a:spcAft>
            </a:pPr>
            <a:r>
              <a:rPr lang="en-US" sz="1372"/>
              <a:t>Azure SQL</a:t>
            </a:r>
          </a:p>
          <a:p>
            <a:pPr>
              <a:spcBef>
                <a:spcPts val="196"/>
              </a:spcBef>
              <a:spcAft>
                <a:spcPts val="196"/>
              </a:spcAft>
            </a:pPr>
            <a:r>
              <a:rPr lang="en-US" sz="1372"/>
              <a:t>Azure Functions</a:t>
            </a:r>
          </a:p>
          <a:p>
            <a:pPr>
              <a:spcBef>
                <a:spcPts val="196"/>
              </a:spcBef>
              <a:spcAft>
                <a:spcPts val="196"/>
              </a:spcAft>
            </a:pPr>
            <a:r>
              <a:rPr lang="en-US" sz="1372"/>
              <a:t>Azure Cognitive Services</a:t>
            </a:r>
          </a:p>
        </p:txBody>
      </p:sp>
    </p:spTree>
    <p:extLst>
      <p:ext uri="{BB962C8B-B14F-4D97-AF65-F5344CB8AC3E}">
        <p14:creationId xmlns:p14="http://schemas.microsoft.com/office/powerpoint/2010/main" val="4033501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Microsoft offerings</a:t>
            </a:r>
          </a:p>
        </p:txBody>
      </p:sp>
      <p:sp>
        <p:nvSpPr>
          <p:cNvPr id="2" name="Rectangle 1">
            <a:extLst>
              <a:ext uri="{FF2B5EF4-FFF2-40B4-BE49-F238E27FC236}">
                <a16:creationId xmlns:a16="http://schemas.microsoft.com/office/drawing/2014/main" id="{09296EE4-9CCE-4510-9197-E4A2C4B62022}"/>
              </a:ext>
              <a:ext uri="{C183D7F6-B498-43B3-948B-1728B52AA6E4}">
                <adec:decorative xmlns:adec="http://schemas.microsoft.com/office/drawing/2017/decorative" val="1"/>
              </a:ext>
            </a:extLst>
          </p:cNvPr>
          <p:cNvSpPr/>
          <p:nvPr/>
        </p:nvSpPr>
        <p:spPr bwMode="auto">
          <a:xfrm>
            <a:off x="418644" y="1200355"/>
            <a:ext cx="11354714" cy="5216729"/>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descr="Core Subsystems diagram that includes: Devices, Cloud Gateway, Storage, Stream Analytics, and Business Integration&#10;&#10;Adds Cross-cutting concerns along the top">
            <a:extLst>
              <a:ext uri="{FF2B5EF4-FFF2-40B4-BE49-F238E27FC236}">
                <a16:creationId xmlns:a16="http://schemas.microsoft.com/office/drawing/2014/main" id="{DF1AEEAA-8267-4FA3-8694-A876544DAAB4}"/>
              </a:ext>
            </a:extLst>
          </p:cNvPr>
          <p:cNvPicPr>
            <a:picLocks noChangeAspect="1"/>
          </p:cNvPicPr>
          <p:nvPr/>
        </p:nvPicPr>
        <p:blipFill>
          <a:blip r:embed="rId3"/>
          <a:stretch>
            <a:fillRect/>
          </a:stretch>
        </p:blipFill>
        <p:spPr>
          <a:xfrm>
            <a:off x="525732" y="1289701"/>
            <a:ext cx="11140538" cy="5110065"/>
          </a:xfrm>
          <a:prstGeom prst="rect">
            <a:avLst/>
          </a:prstGeom>
        </p:spPr>
      </p:pic>
      <p:sp>
        <p:nvSpPr>
          <p:cNvPr id="5" name="Rectangle 4" descr="Box highlighting IoT Edge Devices and &#10;IoT Edge Devices">
            <a:extLst>
              <a:ext uri="{FF2B5EF4-FFF2-40B4-BE49-F238E27FC236}">
                <a16:creationId xmlns:a16="http://schemas.microsoft.com/office/drawing/2014/main" id="{BDEA172E-988E-4D0E-AC5C-A1F29E985E2F}"/>
              </a:ext>
              <a:ext uri="{C183D7F6-B498-43B3-948B-1728B52AA6E4}">
                <adec:decorative xmlns:adec="http://schemas.microsoft.com/office/drawing/2017/decorative" val="0"/>
              </a:ext>
            </a:extLst>
          </p:cNvPr>
          <p:cNvSpPr/>
          <p:nvPr/>
        </p:nvSpPr>
        <p:spPr bwMode="auto">
          <a:xfrm>
            <a:off x="683562" y="2652410"/>
            <a:ext cx="1520150" cy="2564496"/>
          </a:xfrm>
          <a:prstGeom prst="rect">
            <a:avLst/>
          </a:prstGeom>
          <a:noFill/>
          <a:ln w="28575">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318172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8C637-C8A6-48DA-ADE7-15712FE5D9EF}"/>
              </a:ext>
            </a:extLst>
          </p:cNvPr>
          <p:cNvSpPr>
            <a:spLocks noGrp="1"/>
          </p:cNvSpPr>
          <p:nvPr>
            <p:ph type="title"/>
          </p:nvPr>
        </p:nvSpPr>
        <p:spPr/>
        <p:txBody>
          <a:bodyPr/>
          <a:lstStyle/>
          <a:p>
            <a:r>
              <a:rPr lang="en-US"/>
              <a:t>Introduction to IoT device software</a:t>
            </a:r>
          </a:p>
        </p:txBody>
      </p:sp>
      <p:sp>
        <p:nvSpPr>
          <p:cNvPr id="91" name="Rectangle 90">
            <a:extLst>
              <a:ext uri="{FF2B5EF4-FFF2-40B4-BE49-F238E27FC236}">
                <a16:creationId xmlns:a16="http://schemas.microsoft.com/office/drawing/2014/main" id="{6C9AFEE5-D260-4AF0-8506-05C162B6C90F}"/>
              </a:ext>
            </a:extLst>
          </p:cNvPr>
          <p:cNvSpPr/>
          <p:nvPr/>
        </p:nvSpPr>
        <p:spPr bwMode="auto">
          <a:xfrm>
            <a:off x="418644" y="1669943"/>
            <a:ext cx="5610094" cy="313122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a:lnSpc>
                <a:spcPct val="90000"/>
              </a:lnSpc>
              <a:spcAft>
                <a:spcPts val="588"/>
              </a:spcAft>
            </a:pPr>
            <a:r>
              <a:rPr lang="en-US" sz="1961">
                <a:solidFill>
                  <a:schemeClr val="tx2"/>
                </a:solidFill>
                <a:latin typeface="+mj-lt"/>
              </a:rPr>
              <a:t>OS Support:</a:t>
            </a:r>
          </a:p>
        </p:txBody>
      </p:sp>
      <p:sp>
        <p:nvSpPr>
          <p:cNvPr id="125" name="TextBox 124">
            <a:extLst>
              <a:ext uri="{FF2B5EF4-FFF2-40B4-BE49-F238E27FC236}">
                <a16:creationId xmlns:a16="http://schemas.microsoft.com/office/drawing/2014/main" id="{E69ADB96-C336-465E-BC89-C0DA375577FA}"/>
              </a:ext>
            </a:extLst>
          </p:cNvPr>
          <p:cNvSpPr txBox="1"/>
          <p:nvPr/>
        </p:nvSpPr>
        <p:spPr>
          <a:xfrm>
            <a:off x="572861" y="2246352"/>
            <a:ext cx="2555633" cy="681283"/>
          </a:xfrm>
          <a:prstGeom prst="rect">
            <a:avLst/>
          </a:prstGeom>
          <a:solidFill>
            <a:schemeClr val="bg1">
              <a:lumMod val="95000"/>
            </a:schemeClr>
          </a:solidFill>
        </p:spPr>
        <p:txBody>
          <a:bodyPr wrap="square" lIns="179285" tIns="134464" rIns="179285" bIns="134464" rtlCol="0" anchor="ctr">
            <a:noAutofit/>
          </a:bodyPr>
          <a:lstStyle/>
          <a:p>
            <a:pPr>
              <a:spcBef>
                <a:spcPts val="294"/>
              </a:spcBef>
              <a:spcAft>
                <a:spcPts val="294"/>
              </a:spcAft>
            </a:pPr>
            <a:r>
              <a:rPr lang="en-US" sz="1730"/>
              <a:t>Windows 10 IoT</a:t>
            </a:r>
          </a:p>
        </p:txBody>
      </p:sp>
      <p:sp>
        <p:nvSpPr>
          <p:cNvPr id="157" name="TextBox 156">
            <a:extLst>
              <a:ext uri="{FF2B5EF4-FFF2-40B4-BE49-F238E27FC236}">
                <a16:creationId xmlns:a16="http://schemas.microsoft.com/office/drawing/2014/main" id="{45FAA500-422A-44FF-9D1F-5E3D73F822BB}"/>
              </a:ext>
            </a:extLst>
          </p:cNvPr>
          <p:cNvSpPr txBox="1"/>
          <p:nvPr/>
        </p:nvSpPr>
        <p:spPr>
          <a:xfrm>
            <a:off x="3288105" y="2246352"/>
            <a:ext cx="2555633" cy="681283"/>
          </a:xfrm>
          <a:prstGeom prst="rect">
            <a:avLst/>
          </a:prstGeom>
          <a:solidFill>
            <a:schemeClr val="bg1">
              <a:lumMod val="95000"/>
            </a:schemeClr>
          </a:solidFill>
        </p:spPr>
        <p:txBody>
          <a:bodyPr wrap="square" lIns="179285" tIns="134464" rIns="179285" bIns="134464" rtlCol="0" anchor="ctr">
            <a:noAutofit/>
          </a:bodyPr>
          <a:lstStyle/>
          <a:p>
            <a:pPr>
              <a:spcBef>
                <a:spcPts val="294"/>
              </a:spcBef>
              <a:spcAft>
                <a:spcPts val="294"/>
              </a:spcAft>
            </a:pPr>
            <a:r>
              <a:rPr lang="en-US" sz="1730"/>
              <a:t>Ubuntu Core</a:t>
            </a:r>
          </a:p>
        </p:txBody>
      </p:sp>
      <p:sp>
        <p:nvSpPr>
          <p:cNvPr id="187" name="TextBox 186">
            <a:extLst>
              <a:ext uri="{FF2B5EF4-FFF2-40B4-BE49-F238E27FC236}">
                <a16:creationId xmlns:a16="http://schemas.microsoft.com/office/drawing/2014/main" id="{4C356F25-0B4C-4C71-8177-E14A8D28F550}"/>
              </a:ext>
            </a:extLst>
          </p:cNvPr>
          <p:cNvSpPr txBox="1"/>
          <p:nvPr/>
        </p:nvSpPr>
        <p:spPr>
          <a:xfrm>
            <a:off x="572861" y="3097956"/>
            <a:ext cx="2555633" cy="681283"/>
          </a:xfrm>
          <a:prstGeom prst="rect">
            <a:avLst/>
          </a:prstGeom>
          <a:solidFill>
            <a:schemeClr val="bg1">
              <a:lumMod val="95000"/>
            </a:schemeClr>
          </a:solidFill>
        </p:spPr>
        <p:txBody>
          <a:bodyPr wrap="square" lIns="179285" tIns="134464" rIns="179285" bIns="134464" rtlCol="0" anchor="ctr">
            <a:noAutofit/>
          </a:bodyPr>
          <a:lstStyle/>
          <a:p>
            <a:pPr>
              <a:spcBef>
                <a:spcPts val="294"/>
              </a:spcBef>
              <a:spcAft>
                <a:spcPts val="294"/>
              </a:spcAft>
            </a:pPr>
            <a:r>
              <a:rPr lang="en-US" sz="1730"/>
              <a:t>Riot</a:t>
            </a:r>
          </a:p>
        </p:txBody>
      </p:sp>
      <p:sp>
        <p:nvSpPr>
          <p:cNvPr id="293" name="TextBox 292">
            <a:extLst>
              <a:ext uri="{FF2B5EF4-FFF2-40B4-BE49-F238E27FC236}">
                <a16:creationId xmlns:a16="http://schemas.microsoft.com/office/drawing/2014/main" id="{C7580D37-0FCB-4851-BB56-971D47979939}"/>
              </a:ext>
            </a:extLst>
          </p:cNvPr>
          <p:cNvSpPr txBox="1"/>
          <p:nvPr/>
        </p:nvSpPr>
        <p:spPr>
          <a:xfrm>
            <a:off x="3288105" y="3097956"/>
            <a:ext cx="2555633" cy="681283"/>
          </a:xfrm>
          <a:prstGeom prst="rect">
            <a:avLst/>
          </a:prstGeom>
          <a:solidFill>
            <a:schemeClr val="bg1">
              <a:lumMod val="95000"/>
            </a:schemeClr>
          </a:solidFill>
        </p:spPr>
        <p:txBody>
          <a:bodyPr wrap="square" lIns="179285" tIns="134464" rIns="179285" bIns="134464" rtlCol="0" anchor="ctr">
            <a:noAutofit/>
          </a:bodyPr>
          <a:lstStyle/>
          <a:p>
            <a:pPr>
              <a:spcBef>
                <a:spcPts val="294"/>
              </a:spcBef>
              <a:spcAft>
                <a:spcPts val="294"/>
              </a:spcAft>
            </a:pPr>
            <a:r>
              <a:rPr lang="en-US" sz="1730"/>
              <a:t>QNX</a:t>
            </a:r>
          </a:p>
        </p:txBody>
      </p:sp>
      <p:sp>
        <p:nvSpPr>
          <p:cNvPr id="317" name="TextBox 316">
            <a:extLst>
              <a:ext uri="{FF2B5EF4-FFF2-40B4-BE49-F238E27FC236}">
                <a16:creationId xmlns:a16="http://schemas.microsoft.com/office/drawing/2014/main" id="{AD35A9F4-F7C6-4C90-B42D-7A85BC30552D}"/>
              </a:ext>
            </a:extLst>
          </p:cNvPr>
          <p:cNvSpPr txBox="1"/>
          <p:nvPr/>
        </p:nvSpPr>
        <p:spPr>
          <a:xfrm>
            <a:off x="572861" y="3949560"/>
            <a:ext cx="2555633" cy="681283"/>
          </a:xfrm>
          <a:prstGeom prst="rect">
            <a:avLst/>
          </a:prstGeom>
          <a:solidFill>
            <a:schemeClr val="bg1">
              <a:lumMod val="95000"/>
            </a:schemeClr>
          </a:solidFill>
        </p:spPr>
        <p:txBody>
          <a:bodyPr wrap="square" lIns="179285" tIns="134464" rIns="179285" bIns="134464" rtlCol="0" anchor="ctr">
            <a:noAutofit/>
          </a:bodyPr>
          <a:lstStyle/>
          <a:p>
            <a:pPr>
              <a:spcBef>
                <a:spcPts val="294"/>
              </a:spcBef>
              <a:spcAft>
                <a:spcPts val="294"/>
              </a:spcAft>
            </a:pPr>
            <a:r>
              <a:rPr lang="en-US" sz="1730"/>
              <a:t>Android Automotive</a:t>
            </a:r>
          </a:p>
        </p:txBody>
      </p:sp>
      <p:sp>
        <p:nvSpPr>
          <p:cNvPr id="341" name="TextBox 340">
            <a:extLst>
              <a:ext uri="{FF2B5EF4-FFF2-40B4-BE49-F238E27FC236}">
                <a16:creationId xmlns:a16="http://schemas.microsoft.com/office/drawing/2014/main" id="{F16D99E4-FDB0-4B18-B406-C3C7B3BD1816}"/>
              </a:ext>
            </a:extLst>
          </p:cNvPr>
          <p:cNvSpPr txBox="1"/>
          <p:nvPr/>
        </p:nvSpPr>
        <p:spPr>
          <a:xfrm>
            <a:off x="3288105" y="3949560"/>
            <a:ext cx="2555633" cy="681283"/>
          </a:xfrm>
          <a:prstGeom prst="rect">
            <a:avLst/>
          </a:prstGeom>
          <a:solidFill>
            <a:schemeClr val="bg1">
              <a:lumMod val="95000"/>
            </a:schemeClr>
          </a:solidFill>
        </p:spPr>
        <p:txBody>
          <a:bodyPr wrap="square" lIns="179285" tIns="134464" rIns="179285" bIns="134464" rtlCol="0" anchor="ctr">
            <a:noAutofit/>
          </a:bodyPr>
          <a:lstStyle/>
          <a:p>
            <a:pPr>
              <a:spcBef>
                <a:spcPts val="294"/>
              </a:spcBef>
              <a:spcAft>
                <a:spcPts val="294"/>
              </a:spcAft>
            </a:pPr>
            <a:r>
              <a:rPr lang="en-US" sz="1730"/>
              <a:t>etc.</a:t>
            </a:r>
          </a:p>
        </p:txBody>
      </p:sp>
      <p:sp>
        <p:nvSpPr>
          <p:cNvPr id="371" name="Rectangle 370">
            <a:extLst>
              <a:ext uri="{FF2B5EF4-FFF2-40B4-BE49-F238E27FC236}">
                <a16:creationId xmlns:a16="http://schemas.microsoft.com/office/drawing/2014/main" id="{E068C059-958F-42BD-8D2B-C2129999C195}"/>
              </a:ext>
            </a:extLst>
          </p:cNvPr>
          <p:cNvSpPr/>
          <p:nvPr/>
        </p:nvSpPr>
        <p:spPr bwMode="auto">
          <a:xfrm>
            <a:off x="6199059" y="1669943"/>
            <a:ext cx="5563405" cy="313122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a:lnSpc>
                <a:spcPct val="90000"/>
              </a:lnSpc>
              <a:spcAft>
                <a:spcPts val="588"/>
              </a:spcAft>
            </a:pPr>
            <a:r>
              <a:rPr lang="en-US" sz="1961">
                <a:solidFill>
                  <a:schemeClr val="tx2"/>
                </a:solidFill>
                <a:latin typeface="+mj-lt"/>
              </a:rPr>
              <a:t>Programming Language Support:</a:t>
            </a:r>
          </a:p>
        </p:txBody>
      </p:sp>
      <p:sp>
        <p:nvSpPr>
          <p:cNvPr id="391" name="TextBox 390">
            <a:extLst>
              <a:ext uri="{FF2B5EF4-FFF2-40B4-BE49-F238E27FC236}">
                <a16:creationId xmlns:a16="http://schemas.microsoft.com/office/drawing/2014/main" id="{126E2A1B-309A-42B0-847D-8B1098F7A234}"/>
              </a:ext>
            </a:extLst>
          </p:cNvPr>
          <p:cNvSpPr txBox="1"/>
          <p:nvPr/>
        </p:nvSpPr>
        <p:spPr>
          <a:xfrm>
            <a:off x="6360716" y="2246353"/>
            <a:ext cx="2555633" cy="681283"/>
          </a:xfrm>
          <a:prstGeom prst="rect">
            <a:avLst/>
          </a:prstGeom>
          <a:solidFill>
            <a:schemeClr val="bg1">
              <a:lumMod val="95000"/>
            </a:schemeClr>
          </a:solidFill>
        </p:spPr>
        <p:txBody>
          <a:bodyPr wrap="square" lIns="179285" tIns="134464" rIns="179285" bIns="134464" rtlCol="0" anchor="ctr">
            <a:noAutofit/>
          </a:bodyPr>
          <a:lstStyle/>
          <a:p>
            <a:pPr>
              <a:spcBef>
                <a:spcPts val="294"/>
              </a:spcBef>
              <a:spcAft>
                <a:spcPts val="294"/>
              </a:spcAft>
            </a:pPr>
            <a:r>
              <a:rPr lang="en-US"/>
              <a:t>C/C++</a:t>
            </a:r>
          </a:p>
        </p:txBody>
      </p:sp>
      <p:sp>
        <p:nvSpPr>
          <p:cNvPr id="425" name="TextBox 424">
            <a:extLst>
              <a:ext uri="{FF2B5EF4-FFF2-40B4-BE49-F238E27FC236}">
                <a16:creationId xmlns:a16="http://schemas.microsoft.com/office/drawing/2014/main" id="{66AC860E-EE0F-434E-AE54-56544BC844DB}"/>
              </a:ext>
            </a:extLst>
          </p:cNvPr>
          <p:cNvSpPr txBox="1"/>
          <p:nvPr/>
        </p:nvSpPr>
        <p:spPr>
          <a:xfrm>
            <a:off x="9075959" y="2246353"/>
            <a:ext cx="2555633" cy="681283"/>
          </a:xfrm>
          <a:prstGeom prst="rect">
            <a:avLst/>
          </a:prstGeom>
          <a:solidFill>
            <a:schemeClr val="bg1">
              <a:lumMod val="95000"/>
            </a:schemeClr>
          </a:solidFill>
        </p:spPr>
        <p:txBody>
          <a:bodyPr wrap="square" lIns="179285" tIns="134464" rIns="179285" bIns="134464" rtlCol="0" anchor="ctr">
            <a:noAutofit/>
          </a:bodyPr>
          <a:lstStyle/>
          <a:p>
            <a:pPr>
              <a:spcBef>
                <a:spcPts val="294"/>
              </a:spcBef>
              <a:spcAft>
                <a:spcPts val="294"/>
              </a:spcAft>
            </a:pPr>
            <a:r>
              <a:rPr lang="en-US"/>
              <a:t>Java</a:t>
            </a:r>
          </a:p>
        </p:txBody>
      </p:sp>
      <p:sp>
        <p:nvSpPr>
          <p:cNvPr id="441" name="TextBox 440">
            <a:extLst>
              <a:ext uri="{FF2B5EF4-FFF2-40B4-BE49-F238E27FC236}">
                <a16:creationId xmlns:a16="http://schemas.microsoft.com/office/drawing/2014/main" id="{9657EAC2-FAC8-4162-BA87-282FB435DD5D}"/>
              </a:ext>
            </a:extLst>
          </p:cNvPr>
          <p:cNvSpPr txBox="1"/>
          <p:nvPr/>
        </p:nvSpPr>
        <p:spPr>
          <a:xfrm>
            <a:off x="6360716" y="3097956"/>
            <a:ext cx="2555633" cy="681283"/>
          </a:xfrm>
          <a:prstGeom prst="rect">
            <a:avLst/>
          </a:prstGeom>
          <a:solidFill>
            <a:schemeClr val="bg1">
              <a:lumMod val="95000"/>
            </a:schemeClr>
          </a:solidFill>
        </p:spPr>
        <p:txBody>
          <a:bodyPr wrap="square" lIns="179285" tIns="134464" rIns="179285" bIns="134464" rtlCol="0" anchor="ctr">
            <a:noAutofit/>
          </a:bodyPr>
          <a:lstStyle/>
          <a:p>
            <a:pPr>
              <a:spcBef>
                <a:spcPts val="294"/>
              </a:spcBef>
              <a:spcAft>
                <a:spcPts val="294"/>
              </a:spcAft>
            </a:pPr>
            <a:r>
              <a:rPr lang="en-US"/>
              <a:t>C#</a:t>
            </a:r>
          </a:p>
        </p:txBody>
      </p:sp>
      <p:sp>
        <p:nvSpPr>
          <p:cNvPr id="455" name="TextBox 454">
            <a:extLst>
              <a:ext uri="{FF2B5EF4-FFF2-40B4-BE49-F238E27FC236}">
                <a16:creationId xmlns:a16="http://schemas.microsoft.com/office/drawing/2014/main" id="{1D317456-2C58-40F7-B143-D253571D812E}"/>
              </a:ext>
            </a:extLst>
          </p:cNvPr>
          <p:cNvSpPr txBox="1"/>
          <p:nvPr/>
        </p:nvSpPr>
        <p:spPr>
          <a:xfrm>
            <a:off x="9075959" y="3097956"/>
            <a:ext cx="2555633" cy="681283"/>
          </a:xfrm>
          <a:prstGeom prst="rect">
            <a:avLst/>
          </a:prstGeom>
          <a:solidFill>
            <a:schemeClr val="bg1">
              <a:lumMod val="95000"/>
            </a:schemeClr>
          </a:solidFill>
        </p:spPr>
        <p:txBody>
          <a:bodyPr wrap="square" lIns="179285" tIns="134464" rIns="179285" bIns="134464" rtlCol="0" anchor="ctr">
            <a:noAutofit/>
          </a:bodyPr>
          <a:lstStyle/>
          <a:p>
            <a:pPr>
              <a:spcBef>
                <a:spcPts val="294"/>
              </a:spcBef>
              <a:spcAft>
                <a:spcPts val="294"/>
              </a:spcAft>
            </a:pPr>
            <a:r>
              <a:rPr lang="en-US"/>
              <a:t>Python</a:t>
            </a:r>
          </a:p>
        </p:txBody>
      </p:sp>
      <p:sp>
        <p:nvSpPr>
          <p:cNvPr id="467" name="TextBox 466">
            <a:extLst>
              <a:ext uri="{FF2B5EF4-FFF2-40B4-BE49-F238E27FC236}">
                <a16:creationId xmlns:a16="http://schemas.microsoft.com/office/drawing/2014/main" id="{A9CA18F8-D3A2-4D98-8EBC-F2D6C0819B38}"/>
              </a:ext>
            </a:extLst>
          </p:cNvPr>
          <p:cNvSpPr txBox="1"/>
          <p:nvPr/>
        </p:nvSpPr>
        <p:spPr>
          <a:xfrm>
            <a:off x="6360715" y="3949560"/>
            <a:ext cx="5258426" cy="681283"/>
          </a:xfrm>
          <a:prstGeom prst="rect">
            <a:avLst/>
          </a:prstGeom>
          <a:solidFill>
            <a:schemeClr val="bg1">
              <a:lumMod val="95000"/>
            </a:schemeClr>
          </a:solidFill>
        </p:spPr>
        <p:txBody>
          <a:bodyPr wrap="square" lIns="179285" tIns="134464" rIns="179285" bIns="134464" rtlCol="0" anchor="ctr">
            <a:noAutofit/>
          </a:bodyPr>
          <a:lstStyle/>
          <a:p>
            <a:pPr algn="ctr">
              <a:spcBef>
                <a:spcPts val="294"/>
              </a:spcBef>
              <a:spcAft>
                <a:spcPts val="294"/>
              </a:spcAft>
            </a:pPr>
            <a:r>
              <a:rPr lang="en-US"/>
              <a:t>etc.</a:t>
            </a:r>
          </a:p>
        </p:txBody>
      </p:sp>
      <p:sp>
        <p:nvSpPr>
          <p:cNvPr id="475" name="Rectangle 474">
            <a:extLst>
              <a:ext uri="{FF2B5EF4-FFF2-40B4-BE49-F238E27FC236}">
                <a16:creationId xmlns:a16="http://schemas.microsoft.com/office/drawing/2014/main" id="{761C1CCB-6E95-4B81-B946-881BDDDE7CB4}"/>
              </a:ext>
            </a:extLst>
          </p:cNvPr>
          <p:cNvSpPr/>
          <p:nvPr/>
        </p:nvSpPr>
        <p:spPr bwMode="auto">
          <a:xfrm>
            <a:off x="418644" y="4994631"/>
            <a:ext cx="11354714" cy="142401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a:lnSpc>
                <a:spcPct val="90000"/>
              </a:lnSpc>
              <a:spcAft>
                <a:spcPts val="588"/>
              </a:spcAft>
            </a:pPr>
            <a:r>
              <a:rPr lang="en-US" sz="1961">
                <a:solidFill>
                  <a:schemeClr val="tx2"/>
                </a:solidFill>
                <a:latin typeface="+mj-lt"/>
              </a:rPr>
              <a:t>Software Development Kits:</a:t>
            </a:r>
          </a:p>
        </p:txBody>
      </p:sp>
      <p:sp>
        <p:nvSpPr>
          <p:cNvPr id="477" name="TextBox 476">
            <a:extLst>
              <a:ext uri="{FF2B5EF4-FFF2-40B4-BE49-F238E27FC236}">
                <a16:creationId xmlns:a16="http://schemas.microsoft.com/office/drawing/2014/main" id="{9074F0F9-E4CD-4C71-94CD-836E009CDEBD}"/>
              </a:ext>
            </a:extLst>
          </p:cNvPr>
          <p:cNvSpPr txBox="1">
            <a:spLocks/>
          </p:cNvSpPr>
          <p:nvPr/>
        </p:nvSpPr>
        <p:spPr>
          <a:xfrm>
            <a:off x="582158" y="5543051"/>
            <a:ext cx="3560024" cy="679450"/>
          </a:xfrm>
          <a:prstGeom prst="rect">
            <a:avLst/>
          </a:prstGeom>
          <a:solidFill>
            <a:schemeClr val="bg1">
              <a:lumMod val="95000"/>
            </a:schemeClr>
          </a:solidFill>
        </p:spPr>
        <p:txBody>
          <a:bodyPr wrap="square" lIns="179285" tIns="134464" rIns="179285" bIns="134464" rtlCol="0" anchor="ctr">
            <a:noAutofit/>
          </a:bodyPr>
          <a:lstStyle/>
          <a:p>
            <a:pPr>
              <a:spcBef>
                <a:spcPts val="294"/>
              </a:spcBef>
              <a:spcAft>
                <a:spcPts val="294"/>
              </a:spcAft>
            </a:pPr>
            <a:r>
              <a:rPr lang="en-US" sz="1730"/>
              <a:t>Device SDKs</a:t>
            </a:r>
          </a:p>
        </p:txBody>
      </p:sp>
      <p:sp>
        <p:nvSpPr>
          <p:cNvPr id="485" name="TextBox 484">
            <a:extLst>
              <a:ext uri="{FF2B5EF4-FFF2-40B4-BE49-F238E27FC236}">
                <a16:creationId xmlns:a16="http://schemas.microsoft.com/office/drawing/2014/main" id="{14AC9665-DC53-45C9-AD6E-8065DEFBF563}"/>
              </a:ext>
            </a:extLst>
          </p:cNvPr>
          <p:cNvSpPr txBox="1">
            <a:spLocks/>
          </p:cNvSpPr>
          <p:nvPr/>
        </p:nvSpPr>
        <p:spPr>
          <a:xfrm>
            <a:off x="4328362" y="5543051"/>
            <a:ext cx="3560024" cy="679450"/>
          </a:xfrm>
          <a:prstGeom prst="rect">
            <a:avLst/>
          </a:prstGeom>
          <a:solidFill>
            <a:schemeClr val="bg1">
              <a:lumMod val="95000"/>
            </a:schemeClr>
          </a:solidFill>
        </p:spPr>
        <p:txBody>
          <a:bodyPr wrap="square" lIns="179285" tIns="134464" rIns="179285" bIns="134464" rtlCol="0" anchor="ctr">
            <a:noAutofit/>
          </a:bodyPr>
          <a:lstStyle/>
          <a:p>
            <a:pPr>
              <a:spcBef>
                <a:spcPts val="294"/>
              </a:spcBef>
              <a:spcAft>
                <a:spcPts val="294"/>
              </a:spcAft>
            </a:pPr>
            <a:r>
              <a:rPr lang="en-US" sz="1730"/>
              <a:t>Service SDKs</a:t>
            </a:r>
          </a:p>
        </p:txBody>
      </p:sp>
      <p:sp>
        <p:nvSpPr>
          <p:cNvPr id="487" name="TextBox 486">
            <a:extLst>
              <a:ext uri="{FF2B5EF4-FFF2-40B4-BE49-F238E27FC236}">
                <a16:creationId xmlns:a16="http://schemas.microsoft.com/office/drawing/2014/main" id="{E3EE67A0-388E-43AC-A3A7-301795E33048}"/>
              </a:ext>
            </a:extLst>
          </p:cNvPr>
          <p:cNvSpPr txBox="1"/>
          <p:nvPr/>
        </p:nvSpPr>
        <p:spPr>
          <a:xfrm>
            <a:off x="8074567" y="5543051"/>
            <a:ext cx="3557025" cy="679450"/>
          </a:xfrm>
          <a:prstGeom prst="rect">
            <a:avLst/>
          </a:prstGeom>
          <a:solidFill>
            <a:schemeClr val="bg1">
              <a:lumMod val="95000"/>
            </a:schemeClr>
          </a:solidFill>
        </p:spPr>
        <p:txBody>
          <a:bodyPr wrap="square" lIns="179285" tIns="134464" rIns="179285" bIns="134464" rtlCol="0" anchor="ctr">
            <a:noAutofit/>
          </a:bodyPr>
          <a:lstStyle/>
          <a:p>
            <a:pPr>
              <a:spcBef>
                <a:spcPts val="294"/>
              </a:spcBef>
              <a:spcAft>
                <a:spcPts val="294"/>
              </a:spcAft>
            </a:pPr>
            <a:r>
              <a:rPr lang="en-US" sz="1730"/>
              <a:t>Device Provisioning SDKs</a:t>
            </a:r>
          </a:p>
        </p:txBody>
      </p:sp>
    </p:spTree>
    <p:extLst>
      <p:ext uri="{BB962C8B-B14F-4D97-AF65-F5344CB8AC3E}">
        <p14:creationId xmlns:p14="http://schemas.microsoft.com/office/powerpoint/2010/main" val="224392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fade">
                                      <p:cBhvr>
                                        <p:cTn id="10" dur="500"/>
                                        <p:tgtEl>
                                          <p:spTgt spid="1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7"/>
                                        </p:tgtEl>
                                        <p:attrNameLst>
                                          <p:attrName>style.visibility</p:attrName>
                                        </p:attrNameLst>
                                      </p:cBhvr>
                                      <p:to>
                                        <p:strVal val="visible"/>
                                      </p:to>
                                    </p:set>
                                    <p:animEffect transition="in" filter="fade">
                                      <p:cBhvr>
                                        <p:cTn id="13" dur="500"/>
                                        <p:tgtEl>
                                          <p:spTgt spid="15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7"/>
                                        </p:tgtEl>
                                        <p:attrNameLst>
                                          <p:attrName>style.visibility</p:attrName>
                                        </p:attrNameLst>
                                      </p:cBhvr>
                                      <p:to>
                                        <p:strVal val="visible"/>
                                      </p:to>
                                    </p:set>
                                    <p:animEffect transition="in" filter="fade">
                                      <p:cBhvr>
                                        <p:cTn id="16" dur="500"/>
                                        <p:tgtEl>
                                          <p:spTgt spid="18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3"/>
                                        </p:tgtEl>
                                        <p:attrNameLst>
                                          <p:attrName>style.visibility</p:attrName>
                                        </p:attrNameLst>
                                      </p:cBhvr>
                                      <p:to>
                                        <p:strVal val="visible"/>
                                      </p:to>
                                    </p:set>
                                    <p:animEffect transition="in" filter="fade">
                                      <p:cBhvr>
                                        <p:cTn id="19" dur="500"/>
                                        <p:tgtEl>
                                          <p:spTgt spid="29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17"/>
                                        </p:tgtEl>
                                        <p:attrNameLst>
                                          <p:attrName>style.visibility</p:attrName>
                                        </p:attrNameLst>
                                      </p:cBhvr>
                                      <p:to>
                                        <p:strVal val="visible"/>
                                      </p:to>
                                    </p:set>
                                    <p:animEffect transition="in" filter="fade">
                                      <p:cBhvr>
                                        <p:cTn id="22" dur="500"/>
                                        <p:tgtEl>
                                          <p:spTgt spid="3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1"/>
                                        </p:tgtEl>
                                        <p:attrNameLst>
                                          <p:attrName>style.visibility</p:attrName>
                                        </p:attrNameLst>
                                      </p:cBhvr>
                                      <p:to>
                                        <p:strVal val="visible"/>
                                      </p:to>
                                    </p:set>
                                    <p:animEffect transition="in" filter="fade">
                                      <p:cBhvr>
                                        <p:cTn id="25" dur="500"/>
                                        <p:tgtEl>
                                          <p:spTgt spid="34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71"/>
                                        </p:tgtEl>
                                        <p:attrNameLst>
                                          <p:attrName>style.visibility</p:attrName>
                                        </p:attrNameLst>
                                      </p:cBhvr>
                                      <p:to>
                                        <p:strVal val="visible"/>
                                      </p:to>
                                    </p:set>
                                    <p:animEffect transition="in" filter="fade">
                                      <p:cBhvr>
                                        <p:cTn id="30" dur="500"/>
                                        <p:tgtEl>
                                          <p:spTgt spid="37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1"/>
                                        </p:tgtEl>
                                        <p:attrNameLst>
                                          <p:attrName>style.visibility</p:attrName>
                                        </p:attrNameLst>
                                      </p:cBhvr>
                                      <p:to>
                                        <p:strVal val="visible"/>
                                      </p:to>
                                    </p:set>
                                    <p:animEffect transition="in" filter="fade">
                                      <p:cBhvr>
                                        <p:cTn id="33" dur="500"/>
                                        <p:tgtEl>
                                          <p:spTgt spid="39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25"/>
                                        </p:tgtEl>
                                        <p:attrNameLst>
                                          <p:attrName>style.visibility</p:attrName>
                                        </p:attrNameLst>
                                      </p:cBhvr>
                                      <p:to>
                                        <p:strVal val="visible"/>
                                      </p:to>
                                    </p:set>
                                    <p:animEffect transition="in" filter="fade">
                                      <p:cBhvr>
                                        <p:cTn id="36" dur="500"/>
                                        <p:tgtEl>
                                          <p:spTgt spid="42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41"/>
                                        </p:tgtEl>
                                        <p:attrNameLst>
                                          <p:attrName>style.visibility</p:attrName>
                                        </p:attrNameLst>
                                      </p:cBhvr>
                                      <p:to>
                                        <p:strVal val="visible"/>
                                      </p:to>
                                    </p:set>
                                    <p:animEffect transition="in" filter="fade">
                                      <p:cBhvr>
                                        <p:cTn id="39" dur="500"/>
                                        <p:tgtEl>
                                          <p:spTgt spid="4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55"/>
                                        </p:tgtEl>
                                        <p:attrNameLst>
                                          <p:attrName>style.visibility</p:attrName>
                                        </p:attrNameLst>
                                      </p:cBhvr>
                                      <p:to>
                                        <p:strVal val="visible"/>
                                      </p:to>
                                    </p:set>
                                    <p:animEffect transition="in" filter="fade">
                                      <p:cBhvr>
                                        <p:cTn id="42" dur="500"/>
                                        <p:tgtEl>
                                          <p:spTgt spid="45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67"/>
                                        </p:tgtEl>
                                        <p:attrNameLst>
                                          <p:attrName>style.visibility</p:attrName>
                                        </p:attrNameLst>
                                      </p:cBhvr>
                                      <p:to>
                                        <p:strVal val="visible"/>
                                      </p:to>
                                    </p:set>
                                    <p:animEffect transition="in" filter="fade">
                                      <p:cBhvr>
                                        <p:cTn id="45" dur="500"/>
                                        <p:tgtEl>
                                          <p:spTgt spid="467"/>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75"/>
                                        </p:tgtEl>
                                        <p:attrNameLst>
                                          <p:attrName>style.visibility</p:attrName>
                                        </p:attrNameLst>
                                      </p:cBhvr>
                                      <p:to>
                                        <p:strVal val="visible"/>
                                      </p:to>
                                    </p:set>
                                    <p:animEffect transition="in" filter="fade">
                                      <p:cBhvr>
                                        <p:cTn id="50" dur="500"/>
                                        <p:tgtEl>
                                          <p:spTgt spid="475"/>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77"/>
                                        </p:tgtEl>
                                        <p:attrNameLst>
                                          <p:attrName>style.visibility</p:attrName>
                                        </p:attrNameLst>
                                      </p:cBhvr>
                                      <p:to>
                                        <p:strVal val="visible"/>
                                      </p:to>
                                    </p:set>
                                    <p:animEffect transition="in" filter="fade">
                                      <p:cBhvr>
                                        <p:cTn id="55" dur="500"/>
                                        <p:tgtEl>
                                          <p:spTgt spid="47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85"/>
                                        </p:tgtEl>
                                        <p:attrNameLst>
                                          <p:attrName>style.visibility</p:attrName>
                                        </p:attrNameLst>
                                      </p:cBhvr>
                                      <p:to>
                                        <p:strVal val="visible"/>
                                      </p:to>
                                    </p:set>
                                    <p:animEffect transition="in" filter="fade">
                                      <p:cBhvr>
                                        <p:cTn id="60" dur="500"/>
                                        <p:tgtEl>
                                          <p:spTgt spid="485"/>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87"/>
                                        </p:tgtEl>
                                        <p:attrNameLst>
                                          <p:attrName>style.visibility</p:attrName>
                                        </p:attrNameLst>
                                      </p:cBhvr>
                                      <p:to>
                                        <p:strVal val="visible"/>
                                      </p:to>
                                    </p:set>
                                    <p:animEffect transition="in" filter="fade">
                                      <p:cBhvr>
                                        <p:cTn id="65" dur="500"/>
                                        <p:tgtEl>
                                          <p:spTgt spid="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125" grpId="0" animBg="1"/>
      <p:bldP spid="157" grpId="0" animBg="1"/>
      <p:bldP spid="187" grpId="0" animBg="1"/>
      <p:bldP spid="293" grpId="0" animBg="1"/>
      <p:bldP spid="317" grpId="0" animBg="1"/>
      <p:bldP spid="341" grpId="0" animBg="1"/>
      <p:bldP spid="371" grpId="0" animBg="1"/>
      <p:bldP spid="391" grpId="0" animBg="1"/>
      <p:bldP spid="425" grpId="0" animBg="1"/>
      <p:bldP spid="441" grpId="0" animBg="1"/>
      <p:bldP spid="455" grpId="0" animBg="1"/>
      <p:bldP spid="467" grpId="0" animBg="1"/>
      <p:bldP spid="475" grpId="0" animBg="1"/>
      <p:bldP spid="477" grpId="0" animBg="1"/>
      <p:bldP spid="485" grpId="0" animBg="1"/>
      <p:bldP spid="48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Microsoft offerings </a:t>
            </a:r>
          </a:p>
        </p:txBody>
      </p:sp>
      <p:sp>
        <p:nvSpPr>
          <p:cNvPr id="125" name="Rectangle 124">
            <a:extLst>
              <a:ext uri="{FF2B5EF4-FFF2-40B4-BE49-F238E27FC236}">
                <a16:creationId xmlns:a16="http://schemas.microsoft.com/office/drawing/2014/main" id="{46A99CB8-F5C5-429E-B4BE-2387B3F0F998}"/>
              </a:ext>
              <a:ext uri="{C183D7F6-B498-43B3-948B-1728B52AA6E4}">
                <adec:decorative xmlns:adec="http://schemas.microsoft.com/office/drawing/2017/decorative" val="1"/>
              </a:ext>
            </a:extLst>
          </p:cNvPr>
          <p:cNvSpPr/>
          <p:nvPr/>
        </p:nvSpPr>
        <p:spPr bwMode="auto">
          <a:xfrm>
            <a:off x="418644" y="1200355"/>
            <a:ext cx="11354714" cy="5216729"/>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Core Subsystems diagram that includes: Devices, Cloud Gateway, Storage, Stream Analytics, and Business Integration&#10;&#10;Adds Cross-cutting concerns along the top">
            <a:extLst>
              <a:ext uri="{FF2B5EF4-FFF2-40B4-BE49-F238E27FC236}">
                <a16:creationId xmlns:a16="http://schemas.microsoft.com/office/drawing/2014/main" id="{FC12DB71-3B73-4E77-9D90-0C72C572C913}"/>
              </a:ext>
            </a:extLst>
          </p:cNvPr>
          <p:cNvPicPr>
            <a:picLocks noChangeAspect="1"/>
          </p:cNvPicPr>
          <p:nvPr/>
        </p:nvPicPr>
        <p:blipFill>
          <a:blip r:embed="rId3"/>
          <a:stretch>
            <a:fillRect/>
          </a:stretch>
        </p:blipFill>
        <p:spPr>
          <a:xfrm>
            <a:off x="525732" y="1291338"/>
            <a:ext cx="11140538" cy="5110065"/>
          </a:xfrm>
          <a:prstGeom prst="rect">
            <a:avLst/>
          </a:prstGeom>
        </p:spPr>
      </p:pic>
      <p:sp>
        <p:nvSpPr>
          <p:cNvPr id="5" name="Rectangle 4" descr="Box highlighting Cloud Gateway (IoT Hub)">
            <a:extLst>
              <a:ext uri="{FF2B5EF4-FFF2-40B4-BE49-F238E27FC236}">
                <a16:creationId xmlns:a16="http://schemas.microsoft.com/office/drawing/2014/main" id="{92732D58-13C7-4A7E-BB6F-D4D176AAF3D2}"/>
              </a:ext>
              <a:ext uri="{C183D7F6-B498-43B3-948B-1728B52AA6E4}">
                <adec:decorative xmlns:adec="http://schemas.microsoft.com/office/drawing/2017/decorative" val="0"/>
              </a:ext>
            </a:extLst>
          </p:cNvPr>
          <p:cNvSpPr/>
          <p:nvPr/>
        </p:nvSpPr>
        <p:spPr bwMode="auto">
          <a:xfrm>
            <a:off x="2803795" y="3704464"/>
            <a:ext cx="1510250" cy="1052054"/>
          </a:xfrm>
          <a:prstGeom prst="rect">
            <a:avLst/>
          </a:prstGeom>
          <a:noFill/>
          <a:ln w="28575">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057035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BAF61-E717-439C-B7A8-58059002241E}"/>
              </a:ext>
            </a:extLst>
          </p:cNvPr>
          <p:cNvSpPr>
            <a:spLocks noGrp="1"/>
          </p:cNvSpPr>
          <p:nvPr>
            <p:ph type="title"/>
          </p:nvPr>
        </p:nvSpPr>
        <p:spPr/>
        <p:txBody>
          <a:bodyPr/>
          <a:lstStyle/>
          <a:p>
            <a:r>
              <a:rPr lang="en-US" dirty="0"/>
              <a:t>Features of Azure </a:t>
            </a:r>
            <a:r>
              <a:rPr lang="en-US"/>
              <a:t>IoT Hub</a:t>
            </a:r>
            <a:endParaRPr lang="en-US" dirty="0"/>
          </a:p>
        </p:txBody>
      </p:sp>
      <p:sp>
        <p:nvSpPr>
          <p:cNvPr id="4" name="Rectangle 3">
            <a:extLst>
              <a:ext uri="{FF2B5EF4-FFF2-40B4-BE49-F238E27FC236}">
                <a16:creationId xmlns:a16="http://schemas.microsoft.com/office/drawing/2014/main" id="{F2378E20-023A-4DC5-A4BA-E9CF5496F2DA}"/>
              </a:ext>
            </a:extLst>
          </p:cNvPr>
          <p:cNvSpPr>
            <a:spLocks/>
          </p:cNvSpPr>
          <p:nvPr/>
        </p:nvSpPr>
        <p:spPr bwMode="auto">
          <a:xfrm>
            <a:off x="418644" y="1531879"/>
            <a:ext cx="11343819" cy="4885204"/>
          </a:xfrm>
          <a:prstGeom prst="rect">
            <a:avLst/>
          </a:prstGeom>
          <a:noFill/>
          <a:ln w="19050">
            <a:solidFill>
              <a:schemeClr val="tx2"/>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a:lnSpc>
                <a:spcPct val="90000"/>
              </a:lnSpc>
              <a:spcAft>
                <a:spcPts val="588"/>
              </a:spcAft>
            </a:pPr>
            <a:r>
              <a:rPr lang="en-US" sz="2353">
                <a:solidFill>
                  <a:schemeClr val="tx2"/>
                </a:solidFill>
                <a:latin typeface="+mj-lt"/>
              </a:rPr>
              <a:t>Azure IoT Hub provides feature support in the following areas:</a:t>
            </a:r>
          </a:p>
        </p:txBody>
      </p:sp>
      <p:sp>
        <p:nvSpPr>
          <p:cNvPr id="16" name="TextBox 15">
            <a:extLst>
              <a:ext uri="{FF2B5EF4-FFF2-40B4-BE49-F238E27FC236}">
                <a16:creationId xmlns:a16="http://schemas.microsoft.com/office/drawing/2014/main" id="{1305283D-FE66-40EE-A882-8D618EF34DE2}"/>
              </a:ext>
            </a:extLst>
          </p:cNvPr>
          <p:cNvSpPr txBox="1"/>
          <p:nvPr/>
        </p:nvSpPr>
        <p:spPr>
          <a:xfrm>
            <a:off x="588964" y="2356714"/>
            <a:ext cx="3545988" cy="1833001"/>
          </a:xfrm>
          <a:prstGeom prst="rect">
            <a:avLst/>
          </a:prstGeom>
          <a:solidFill>
            <a:schemeClr val="bg1">
              <a:lumMod val="95000"/>
            </a:schemeClr>
          </a:solidFill>
        </p:spPr>
        <p:txBody>
          <a:bodyPr wrap="square" lIns="179285" tIns="134464" rIns="179285" bIns="134464" rtlCol="0" anchor="ctr">
            <a:noAutofit/>
          </a:bodyPr>
          <a:lstStyle/>
          <a:p>
            <a:pPr algn="ctr">
              <a:lnSpc>
                <a:spcPct val="90000"/>
              </a:lnSpc>
              <a:spcAft>
                <a:spcPts val="588"/>
              </a:spcAft>
            </a:pPr>
            <a:r>
              <a:rPr lang="en-US" sz="2353"/>
              <a:t>Security</a:t>
            </a:r>
          </a:p>
        </p:txBody>
      </p:sp>
      <p:sp>
        <p:nvSpPr>
          <p:cNvPr id="28" name="TextBox 27">
            <a:extLst>
              <a:ext uri="{FF2B5EF4-FFF2-40B4-BE49-F238E27FC236}">
                <a16:creationId xmlns:a16="http://schemas.microsoft.com/office/drawing/2014/main" id="{76B8BD08-CBB4-4602-92ED-08D08B107675}"/>
              </a:ext>
            </a:extLst>
          </p:cNvPr>
          <p:cNvSpPr txBox="1"/>
          <p:nvPr/>
        </p:nvSpPr>
        <p:spPr>
          <a:xfrm>
            <a:off x="4317559" y="2356714"/>
            <a:ext cx="3545988" cy="1833001"/>
          </a:xfrm>
          <a:prstGeom prst="rect">
            <a:avLst/>
          </a:prstGeom>
          <a:solidFill>
            <a:schemeClr val="bg1">
              <a:lumMod val="95000"/>
            </a:schemeClr>
          </a:solidFill>
        </p:spPr>
        <p:txBody>
          <a:bodyPr wrap="square" lIns="179285" tIns="134464" rIns="179285" bIns="134464" rtlCol="0" anchor="ctr">
            <a:noAutofit/>
          </a:bodyPr>
          <a:lstStyle/>
          <a:p>
            <a:pPr algn="ctr">
              <a:lnSpc>
                <a:spcPct val="90000"/>
              </a:lnSpc>
              <a:spcAft>
                <a:spcPts val="588"/>
              </a:spcAft>
            </a:pPr>
            <a:r>
              <a:rPr lang="en-US" sz="2353"/>
              <a:t>Scalability</a:t>
            </a:r>
          </a:p>
        </p:txBody>
      </p:sp>
      <p:sp>
        <p:nvSpPr>
          <p:cNvPr id="38" name="TextBox 37">
            <a:extLst>
              <a:ext uri="{FF2B5EF4-FFF2-40B4-BE49-F238E27FC236}">
                <a16:creationId xmlns:a16="http://schemas.microsoft.com/office/drawing/2014/main" id="{F4FDF783-D14D-4EF5-8368-C703FE815C69}"/>
              </a:ext>
            </a:extLst>
          </p:cNvPr>
          <p:cNvSpPr txBox="1"/>
          <p:nvPr/>
        </p:nvSpPr>
        <p:spPr>
          <a:xfrm>
            <a:off x="8046154" y="2356714"/>
            <a:ext cx="3545988" cy="1833001"/>
          </a:xfrm>
          <a:prstGeom prst="rect">
            <a:avLst/>
          </a:prstGeom>
          <a:solidFill>
            <a:schemeClr val="bg1">
              <a:lumMod val="95000"/>
            </a:schemeClr>
          </a:solidFill>
        </p:spPr>
        <p:txBody>
          <a:bodyPr wrap="square" lIns="179285" tIns="134464" rIns="179285" bIns="134464" rtlCol="0" anchor="ctr">
            <a:noAutofit/>
          </a:bodyPr>
          <a:lstStyle/>
          <a:p>
            <a:pPr algn="ctr">
              <a:lnSpc>
                <a:spcPct val="90000"/>
              </a:lnSpc>
              <a:spcAft>
                <a:spcPts val="588"/>
              </a:spcAft>
            </a:pPr>
            <a:r>
              <a:rPr lang="en-US" sz="2353"/>
              <a:t>Routing</a:t>
            </a:r>
          </a:p>
        </p:txBody>
      </p:sp>
      <p:sp>
        <p:nvSpPr>
          <p:cNvPr id="46" name="TextBox 45">
            <a:extLst>
              <a:ext uri="{FF2B5EF4-FFF2-40B4-BE49-F238E27FC236}">
                <a16:creationId xmlns:a16="http://schemas.microsoft.com/office/drawing/2014/main" id="{C7A30E15-48A5-479B-8324-0E9690CD5366}"/>
              </a:ext>
            </a:extLst>
          </p:cNvPr>
          <p:cNvSpPr txBox="1"/>
          <p:nvPr/>
        </p:nvSpPr>
        <p:spPr>
          <a:xfrm>
            <a:off x="588964" y="4413760"/>
            <a:ext cx="3545988" cy="1833001"/>
          </a:xfrm>
          <a:prstGeom prst="rect">
            <a:avLst/>
          </a:prstGeom>
          <a:solidFill>
            <a:schemeClr val="bg1">
              <a:lumMod val="95000"/>
            </a:schemeClr>
          </a:solidFill>
        </p:spPr>
        <p:txBody>
          <a:bodyPr wrap="square" lIns="179285" tIns="134464" rIns="179285" bIns="134464" rtlCol="0" anchor="ctr">
            <a:noAutofit/>
          </a:bodyPr>
          <a:lstStyle/>
          <a:p>
            <a:pPr algn="ctr">
              <a:lnSpc>
                <a:spcPct val="90000"/>
              </a:lnSpc>
              <a:spcAft>
                <a:spcPts val="588"/>
              </a:spcAft>
            </a:pPr>
            <a:r>
              <a:rPr lang="en-US" sz="2353"/>
              <a:t>Service Integration</a:t>
            </a:r>
          </a:p>
        </p:txBody>
      </p:sp>
      <p:sp>
        <p:nvSpPr>
          <p:cNvPr id="52" name="TextBox 51">
            <a:extLst>
              <a:ext uri="{FF2B5EF4-FFF2-40B4-BE49-F238E27FC236}">
                <a16:creationId xmlns:a16="http://schemas.microsoft.com/office/drawing/2014/main" id="{90B9067F-8C8A-42F5-8B47-1D7AB29D1678}"/>
              </a:ext>
            </a:extLst>
          </p:cNvPr>
          <p:cNvSpPr txBox="1"/>
          <p:nvPr/>
        </p:nvSpPr>
        <p:spPr>
          <a:xfrm>
            <a:off x="4317560" y="4413760"/>
            <a:ext cx="3545988" cy="1833001"/>
          </a:xfrm>
          <a:prstGeom prst="rect">
            <a:avLst/>
          </a:prstGeom>
          <a:solidFill>
            <a:schemeClr val="bg1">
              <a:lumMod val="95000"/>
            </a:schemeClr>
          </a:solidFill>
        </p:spPr>
        <p:txBody>
          <a:bodyPr wrap="square" lIns="179285" tIns="134464" rIns="179285" bIns="134464" rtlCol="0" anchor="ctr">
            <a:noAutofit/>
          </a:bodyPr>
          <a:lstStyle/>
          <a:p>
            <a:pPr algn="ctr">
              <a:lnSpc>
                <a:spcPct val="90000"/>
              </a:lnSpc>
              <a:spcAft>
                <a:spcPts val="588"/>
              </a:spcAft>
            </a:pPr>
            <a:r>
              <a:rPr lang="en-US" sz="2353"/>
              <a:t>Device management</a:t>
            </a:r>
          </a:p>
        </p:txBody>
      </p:sp>
      <p:sp>
        <p:nvSpPr>
          <p:cNvPr id="56" name="TextBox 55">
            <a:extLst>
              <a:ext uri="{FF2B5EF4-FFF2-40B4-BE49-F238E27FC236}">
                <a16:creationId xmlns:a16="http://schemas.microsoft.com/office/drawing/2014/main" id="{D77EA5D6-934B-4194-A473-4824546FDEFE}"/>
              </a:ext>
            </a:extLst>
          </p:cNvPr>
          <p:cNvSpPr txBox="1"/>
          <p:nvPr/>
        </p:nvSpPr>
        <p:spPr>
          <a:xfrm>
            <a:off x="8046156" y="4413760"/>
            <a:ext cx="3545988" cy="1833001"/>
          </a:xfrm>
          <a:prstGeom prst="rect">
            <a:avLst/>
          </a:prstGeom>
          <a:solidFill>
            <a:schemeClr val="bg1">
              <a:lumMod val="95000"/>
            </a:schemeClr>
          </a:solidFill>
        </p:spPr>
        <p:txBody>
          <a:bodyPr wrap="square" lIns="179285" tIns="134464" rIns="179285" bIns="134464" rtlCol="0" anchor="ctr">
            <a:noAutofit/>
          </a:bodyPr>
          <a:lstStyle/>
          <a:p>
            <a:pPr algn="ctr">
              <a:lnSpc>
                <a:spcPct val="90000"/>
              </a:lnSpc>
              <a:spcAft>
                <a:spcPts val="588"/>
              </a:spcAft>
            </a:pPr>
            <a:r>
              <a:rPr lang="en-US" sz="2353"/>
              <a:t>Monitoring</a:t>
            </a:r>
          </a:p>
        </p:txBody>
      </p:sp>
    </p:spTree>
    <p:extLst>
      <p:ext uri="{BB962C8B-B14F-4D97-AF65-F5344CB8AC3E}">
        <p14:creationId xmlns:p14="http://schemas.microsoft.com/office/powerpoint/2010/main" val="3837060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Microsoft offerings  </a:t>
            </a:r>
          </a:p>
        </p:txBody>
      </p:sp>
      <p:sp>
        <p:nvSpPr>
          <p:cNvPr id="127" name="Rectangle 126">
            <a:extLst>
              <a:ext uri="{FF2B5EF4-FFF2-40B4-BE49-F238E27FC236}">
                <a16:creationId xmlns:a16="http://schemas.microsoft.com/office/drawing/2014/main" id="{270BF0AB-41CC-41F7-A371-4F257C147922}"/>
              </a:ext>
              <a:ext uri="{C183D7F6-B498-43B3-948B-1728B52AA6E4}">
                <adec:decorative xmlns:adec="http://schemas.microsoft.com/office/drawing/2017/decorative" val="1"/>
              </a:ext>
            </a:extLst>
          </p:cNvPr>
          <p:cNvSpPr/>
          <p:nvPr/>
        </p:nvSpPr>
        <p:spPr bwMode="auto">
          <a:xfrm>
            <a:off x="418644" y="1200355"/>
            <a:ext cx="11354714" cy="5216729"/>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Core Subsystems diagram that includes: Devices, Cloud Gateway, Storage, Stream Analytics, and Business Integration&#10;&#10;Adds Cross-cutting concerns along the top">
            <a:extLst>
              <a:ext uri="{FF2B5EF4-FFF2-40B4-BE49-F238E27FC236}">
                <a16:creationId xmlns:a16="http://schemas.microsoft.com/office/drawing/2014/main" id="{33F8E8F4-26C4-45BE-93EE-4E3160F014FF}"/>
              </a:ext>
            </a:extLst>
          </p:cNvPr>
          <p:cNvPicPr>
            <a:picLocks noChangeAspect="1"/>
          </p:cNvPicPr>
          <p:nvPr/>
        </p:nvPicPr>
        <p:blipFill>
          <a:blip r:embed="rId3"/>
          <a:stretch>
            <a:fillRect/>
          </a:stretch>
        </p:blipFill>
        <p:spPr>
          <a:xfrm>
            <a:off x="525733" y="1291338"/>
            <a:ext cx="11140538" cy="5110065"/>
          </a:xfrm>
          <a:prstGeom prst="rect">
            <a:avLst/>
          </a:prstGeom>
        </p:spPr>
      </p:pic>
      <p:sp>
        <p:nvSpPr>
          <p:cNvPr id="63" name="Rectangle 62" descr="Box highlighting Bulk Device Provisioning">
            <a:extLst>
              <a:ext uri="{FF2B5EF4-FFF2-40B4-BE49-F238E27FC236}">
                <a16:creationId xmlns:a16="http://schemas.microsoft.com/office/drawing/2014/main" id="{FAB10FAC-D7CA-48F1-A1A9-99373810DA97}"/>
              </a:ext>
              <a:ext uri="{C183D7F6-B498-43B3-948B-1728B52AA6E4}">
                <adec:decorative xmlns:adec="http://schemas.microsoft.com/office/drawing/2017/decorative" val="0"/>
              </a:ext>
            </a:extLst>
          </p:cNvPr>
          <p:cNvSpPr/>
          <p:nvPr/>
        </p:nvSpPr>
        <p:spPr bwMode="auto">
          <a:xfrm>
            <a:off x="1503380" y="4824824"/>
            <a:ext cx="1279274" cy="635918"/>
          </a:xfrm>
          <a:prstGeom prst="rect">
            <a:avLst/>
          </a:prstGeom>
          <a:noFill/>
          <a:ln w="28575">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951867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BAF61-E717-439C-B7A8-58059002241E}"/>
              </a:ext>
            </a:extLst>
          </p:cNvPr>
          <p:cNvSpPr>
            <a:spLocks noGrp="1"/>
          </p:cNvSpPr>
          <p:nvPr>
            <p:ph type="title"/>
          </p:nvPr>
        </p:nvSpPr>
        <p:spPr/>
        <p:txBody>
          <a:bodyPr/>
          <a:lstStyle/>
          <a:p>
            <a:r>
              <a:rPr lang="en-US" dirty="0"/>
              <a:t>Features of Azure IoT Hub Device Provisioning Service</a:t>
            </a:r>
          </a:p>
        </p:txBody>
      </p:sp>
      <p:sp>
        <p:nvSpPr>
          <p:cNvPr id="17" name="Rectangle 16">
            <a:extLst>
              <a:ext uri="{FF2B5EF4-FFF2-40B4-BE49-F238E27FC236}">
                <a16:creationId xmlns:a16="http://schemas.microsoft.com/office/drawing/2014/main" id="{D40FB8C1-FBF4-47B7-AC15-2BB3ABCE1240}"/>
              </a:ext>
            </a:extLst>
          </p:cNvPr>
          <p:cNvSpPr>
            <a:spLocks/>
          </p:cNvSpPr>
          <p:nvPr/>
        </p:nvSpPr>
        <p:spPr bwMode="auto">
          <a:xfrm>
            <a:off x="418644" y="1531879"/>
            <a:ext cx="11343819" cy="4885204"/>
          </a:xfrm>
          <a:prstGeom prst="rect">
            <a:avLst/>
          </a:prstGeom>
          <a:noFill/>
          <a:ln w="19050">
            <a:solidFill>
              <a:schemeClr val="tx2"/>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a:lnSpc>
                <a:spcPct val="90000"/>
              </a:lnSpc>
              <a:spcAft>
                <a:spcPts val="588"/>
              </a:spcAft>
            </a:pPr>
            <a:r>
              <a:rPr lang="en-US" sz="2353">
                <a:solidFill>
                  <a:schemeClr val="tx2"/>
                </a:solidFill>
                <a:latin typeface="+mj-lt"/>
              </a:rPr>
              <a:t>Features of the Device Provisioning Service include:</a:t>
            </a:r>
          </a:p>
        </p:txBody>
      </p:sp>
      <p:sp>
        <p:nvSpPr>
          <p:cNvPr id="43" name="TextBox 42">
            <a:extLst>
              <a:ext uri="{FF2B5EF4-FFF2-40B4-BE49-F238E27FC236}">
                <a16:creationId xmlns:a16="http://schemas.microsoft.com/office/drawing/2014/main" id="{D2036A38-2F9D-4D44-9F69-A931F8434B36}"/>
              </a:ext>
            </a:extLst>
          </p:cNvPr>
          <p:cNvSpPr txBox="1"/>
          <p:nvPr/>
        </p:nvSpPr>
        <p:spPr>
          <a:xfrm>
            <a:off x="588964" y="2356714"/>
            <a:ext cx="3545988" cy="1833001"/>
          </a:xfrm>
          <a:prstGeom prst="rect">
            <a:avLst/>
          </a:prstGeom>
          <a:solidFill>
            <a:schemeClr val="bg1">
              <a:lumMod val="95000"/>
            </a:schemeClr>
          </a:solidFill>
        </p:spPr>
        <p:txBody>
          <a:bodyPr wrap="square" lIns="179285" tIns="134464" rIns="179285" bIns="134464" rtlCol="0" anchor="ctr">
            <a:noAutofit/>
          </a:bodyPr>
          <a:lstStyle/>
          <a:p>
            <a:pPr algn="ctr">
              <a:lnSpc>
                <a:spcPct val="90000"/>
              </a:lnSpc>
              <a:spcAft>
                <a:spcPts val="588"/>
              </a:spcAft>
            </a:pPr>
            <a:r>
              <a:rPr lang="en-US" sz="2157"/>
              <a:t>Secure attestation</a:t>
            </a:r>
          </a:p>
        </p:txBody>
      </p:sp>
      <p:sp>
        <p:nvSpPr>
          <p:cNvPr id="51" name="TextBox 50">
            <a:extLst>
              <a:ext uri="{FF2B5EF4-FFF2-40B4-BE49-F238E27FC236}">
                <a16:creationId xmlns:a16="http://schemas.microsoft.com/office/drawing/2014/main" id="{7578C7A6-3E01-412E-9085-EB4D9E6D55C5}"/>
              </a:ext>
            </a:extLst>
          </p:cNvPr>
          <p:cNvSpPr txBox="1"/>
          <p:nvPr/>
        </p:nvSpPr>
        <p:spPr>
          <a:xfrm>
            <a:off x="4317559" y="2356714"/>
            <a:ext cx="3545988" cy="1833001"/>
          </a:xfrm>
          <a:prstGeom prst="rect">
            <a:avLst/>
          </a:prstGeom>
          <a:solidFill>
            <a:schemeClr val="bg1">
              <a:lumMod val="95000"/>
            </a:schemeClr>
          </a:solidFill>
        </p:spPr>
        <p:txBody>
          <a:bodyPr wrap="square" lIns="179285" tIns="134464" rIns="179285" bIns="134464" rtlCol="0" anchor="ctr">
            <a:noAutofit/>
          </a:bodyPr>
          <a:lstStyle/>
          <a:p>
            <a:pPr algn="ctr">
              <a:lnSpc>
                <a:spcPct val="90000"/>
              </a:lnSpc>
              <a:spcAft>
                <a:spcPts val="588"/>
              </a:spcAft>
            </a:pPr>
            <a:r>
              <a:rPr lang="en-US" sz="2157"/>
              <a:t>Enrollment list</a:t>
            </a:r>
          </a:p>
        </p:txBody>
      </p:sp>
      <p:sp>
        <p:nvSpPr>
          <p:cNvPr id="59" name="TextBox 58">
            <a:extLst>
              <a:ext uri="{FF2B5EF4-FFF2-40B4-BE49-F238E27FC236}">
                <a16:creationId xmlns:a16="http://schemas.microsoft.com/office/drawing/2014/main" id="{FF830272-4E4D-4F34-9151-A3B4577A127B}"/>
              </a:ext>
            </a:extLst>
          </p:cNvPr>
          <p:cNvSpPr txBox="1"/>
          <p:nvPr/>
        </p:nvSpPr>
        <p:spPr>
          <a:xfrm>
            <a:off x="8046154" y="2356714"/>
            <a:ext cx="3545988" cy="1833001"/>
          </a:xfrm>
          <a:prstGeom prst="rect">
            <a:avLst/>
          </a:prstGeom>
          <a:solidFill>
            <a:schemeClr val="bg1">
              <a:lumMod val="95000"/>
            </a:schemeClr>
          </a:solidFill>
        </p:spPr>
        <p:txBody>
          <a:bodyPr wrap="square" lIns="179285" tIns="134464" rIns="179285" bIns="134464" rtlCol="0" anchor="ctr">
            <a:noAutofit/>
          </a:bodyPr>
          <a:lstStyle/>
          <a:p>
            <a:pPr algn="ctr">
              <a:lnSpc>
                <a:spcPct val="90000"/>
              </a:lnSpc>
              <a:spcAft>
                <a:spcPts val="588"/>
              </a:spcAft>
            </a:pPr>
            <a:r>
              <a:rPr lang="en-US" sz="2157"/>
              <a:t>Allocation policies</a:t>
            </a:r>
          </a:p>
        </p:txBody>
      </p:sp>
      <p:sp>
        <p:nvSpPr>
          <p:cNvPr id="65" name="TextBox 64">
            <a:extLst>
              <a:ext uri="{FF2B5EF4-FFF2-40B4-BE49-F238E27FC236}">
                <a16:creationId xmlns:a16="http://schemas.microsoft.com/office/drawing/2014/main" id="{B992AF5E-D505-4D20-88DA-20DEB355EC65}"/>
              </a:ext>
            </a:extLst>
          </p:cNvPr>
          <p:cNvSpPr txBox="1"/>
          <p:nvPr/>
        </p:nvSpPr>
        <p:spPr>
          <a:xfrm>
            <a:off x="588964" y="4413760"/>
            <a:ext cx="5405877" cy="1833001"/>
          </a:xfrm>
          <a:prstGeom prst="rect">
            <a:avLst/>
          </a:prstGeom>
          <a:solidFill>
            <a:schemeClr val="bg1">
              <a:lumMod val="95000"/>
            </a:schemeClr>
          </a:solidFill>
        </p:spPr>
        <p:txBody>
          <a:bodyPr wrap="square" lIns="179285" tIns="134464" rIns="179285" bIns="134464" rtlCol="0" anchor="ctr">
            <a:noAutofit/>
          </a:bodyPr>
          <a:lstStyle/>
          <a:p>
            <a:pPr algn="ctr">
              <a:lnSpc>
                <a:spcPct val="90000"/>
              </a:lnSpc>
              <a:spcAft>
                <a:spcPts val="588"/>
              </a:spcAft>
            </a:pPr>
            <a:r>
              <a:rPr lang="en-US" sz="2157"/>
              <a:t>Monitoring</a:t>
            </a:r>
          </a:p>
        </p:txBody>
      </p:sp>
      <p:sp>
        <p:nvSpPr>
          <p:cNvPr id="69" name="TextBox 68">
            <a:extLst>
              <a:ext uri="{FF2B5EF4-FFF2-40B4-BE49-F238E27FC236}">
                <a16:creationId xmlns:a16="http://schemas.microsoft.com/office/drawing/2014/main" id="{97917D86-A079-4FDC-B264-C5C409CF7D68}"/>
              </a:ext>
            </a:extLst>
          </p:cNvPr>
          <p:cNvSpPr txBox="1"/>
          <p:nvPr/>
        </p:nvSpPr>
        <p:spPr>
          <a:xfrm>
            <a:off x="6186265" y="4413760"/>
            <a:ext cx="5405877" cy="1833001"/>
          </a:xfrm>
          <a:prstGeom prst="rect">
            <a:avLst/>
          </a:prstGeom>
          <a:solidFill>
            <a:schemeClr val="bg1">
              <a:lumMod val="95000"/>
            </a:schemeClr>
          </a:solidFill>
        </p:spPr>
        <p:txBody>
          <a:bodyPr wrap="square" lIns="179285" tIns="134464" rIns="179285" bIns="134464" rtlCol="0" anchor="ctr">
            <a:noAutofit/>
          </a:bodyPr>
          <a:lstStyle/>
          <a:p>
            <a:pPr algn="ctr">
              <a:lnSpc>
                <a:spcPct val="90000"/>
              </a:lnSpc>
              <a:spcAft>
                <a:spcPts val="588"/>
              </a:spcAft>
            </a:pPr>
            <a:r>
              <a:rPr lang="en-US" sz="2157"/>
              <a:t>Multi-hub support</a:t>
            </a:r>
          </a:p>
        </p:txBody>
      </p:sp>
    </p:spTree>
    <p:extLst>
      <p:ext uri="{BB962C8B-B14F-4D97-AF65-F5344CB8AC3E}">
        <p14:creationId xmlns:p14="http://schemas.microsoft.com/office/powerpoint/2010/main" val="3868736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E966C8-23C7-4914-8AE3-91F2D8CB6BA4}"/>
              </a:ext>
            </a:extLst>
          </p:cNvPr>
          <p:cNvSpPr>
            <a:spLocks noGrp="1"/>
          </p:cNvSpPr>
          <p:nvPr>
            <p:ph type="title"/>
          </p:nvPr>
        </p:nvSpPr>
        <p:spPr/>
        <p:txBody>
          <a:bodyPr/>
          <a:lstStyle/>
          <a:p>
            <a:r>
              <a:rPr lang="en-US" dirty="0"/>
              <a:t>Lesson 4: Course lab scenario</a:t>
            </a:r>
          </a:p>
        </p:txBody>
      </p:sp>
      <p:pic>
        <p:nvPicPr>
          <p:cNvPr id="2" name="Picture 1" descr="Icon of four circles interconnected with one another">
            <a:extLst>
              <a:ext uri="{FF2B5EF4-FFF2-40B4-BE49-F238E27FC236}">
                <a16:creationId xmlns:a16="http://schemas.microsoft.com/office/drawing/2014/main" id="{08E4FF34-FE76-4F48-BE90-4D0075A7BA88}"/>
              </a:ext>
            </a:extLst>
          </p:cNvPr>
          <p:cNvPicPr>
            <a:picLocks noChangeAspect="1"/>
          </p:cNvPicPr>
          <p:nvPr/>
        </p:nvPicPr>
        <p:blipFill>
          <a:blip r:embed="rId3">
            <a:clrChange>
              <a:clrFrom>
                <a:srgbClr val="FFFFFF"/>
              </a:clrFrom>
              <a:clrTo>
                <a:srgbClr val="FFFFFF">
                  <a:alpha val="0"/>
                </a:srgbClr>
              </a:clrTo>
            </a:clrChange>
          </a:blip>
          <a:srcRect/>
          <a:stretch/>
        </p:blipFill>
        <p:spPr>
          <a:xfrm>
            <a:off x="10299657" y="3017028"/>
            <a:ext cx="820837" cy="820835"/>
          </a:xfrm>
          <a:prstGeom prst="rect">
            <a:avLst/>
          </a:prstGeom>
        </p:spPr>
      </p:pic>
    </p:spTree>
    <p:extLst>
      <p:ext uri="{BB962C8B-B14F-4D97-AF65-F5344CB8AC3E}">
        <p14:creationId xmlns:p14="http://schemas.microsoft.com/office/powerpoint/2010/main" val="2118463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Learning objectives</a:t>
            </a:r>
          </a:p>
        </p:txBody>
      </p:sp>
      <p:pic>
        <p:nvPicPr>
          <p:cNvPr id="7" name="Picture 6" descr="Icon of a document with a checkmark">
            <a:extLst>
              <a:ext uri="{FF2B5EF4-FFF2-40B4-BE49-F238E27FC236}">
                <a16:creationId xmlns:a16="http://schemas.microsoft.com/office/drawing/2014/main" id="{F31A5F6E-7EE0-4F6C-8B8C-659DCB863258}"/>
              </a:ext>
            </a:extLst>
          </p:cNvPr>
          <p:cNvPicPr>
            <a:picLocks noChangeAspect="1"/>
          </p:cNvPicPr>
          <p:nvPr/>
        </p:nvPicPr>
        <p:blipFill>
          <a:blip r:embed="rId3"/>
          <a:stretch>
            <a:fillRect/>
          </a:stretch>
        </p:blipFill>
        <p:spPr>
          <a:xfrm>
            <a:off x="10373050" y="2908795"/>
            <a:ext cx="666484" cy="969284"/>
          </a:xfrm>
          <a:prstGeom prst="rect">
            <a:avLst/>
          </a:prstGeom>
        </p:spPr>
      </p:pic>
    </p:spTree>
    <p:extLst>
      <p:ext uri="{BB962C8B-B14F-4D97-AF65-F5344CB8AC3E}">
        <p14:creationId xmlns:p14="http://schemas.microsoft.com/office/powerpoint/2010/main" val="3432736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A6B0F1-9569-4642-A546-0294F0DDCED4}"/>
              </a:ext>
            </a:extLst>
          </p:cNvPr>
          <p:cNvSpPr>
            <a:spLocks noGrp="1"/>
          </p:cNvSpPr>
          <p:nvPr>
            <p:ph type="title"/>
          </p:nvPr>
        </p:nvSpPr>
        <p:spPr/>
        <p:txBody>
          <a:bodyPr/>
          <a:lstStyle/>
          <a:p>
            <a:r>
              <a:rPr lang="en-US"/>
              <a:t>Scenario overview</a:t>
            </a:r>
          </a:p>
        </p:txBody>
      </p:sp>
      <p:pic>
        <p:nvPicPr>
          <p:cNvPr id="32" name="Picture 31" descr="Icon of three concentric arcs">
            <a:extLst>
              <a:ext uri="{FF2B5EF4-FFF2-40B4-BE49-F238E27FC236}">
                <a16:creationId xmlns:a16="http://schemas.microsoft.com/office/drawing/2014/main" id="{927388D7-E122-45B3-9AE7-918EAAAC62AB}"/>
              </a:ext>
            </a:extLst>
          </p:cNvPr>
          <p:cNvPicPr>
            <a:picLocks/>
          </p:cNvPicPr>
          <p:nvPr/>
        </p:nvPicPr>
        <p:blipFill>
          <a:blip r:embed="rId3"/>
          <a:stretch>
            <a:fillRect/>
          </a:stretch>
        </p:blipFill>
        <p:spPr>
          <a:xfrm>
            <a:off x="418644" y="1603200"/>
            <a:ext cx="932282" cy="932282"/>
          </a:xfrm>
          <a:prstGeom prst="rect">
            <a:avLst/>
          </a:prstGeom>
        </p:spPr>
      </p:pic>
      <p:sp>
        <p:nvSpPr>
          <p:cNvPr id="34" name="TextBox 33">
            <a:extLst>
              <a:ext uri="{FF2B5EF4-FFF2-40B4-BE49-F238E27FC236}">
                <a16:creationId xmlns:a16="http://schemas.microsoft.com/office/drawing/2014/main" id="{BAF49F69-E59D-4DD8-8EE8-0B18389D8136}"/>
              </a:ext>
            </a:extLst>
          </p:cNvPr>
          <p:cNvSpPr txBox="1">
            <a:spLocks/>
          </p:cNvSpPr>
          <p:nvPr/>
        </p:nvSpPr>
        <p:spPr>
          <a:xfrm>
            <a:off x="1645003" y="1603200"/>
            <a:ext cx="10128355" cy="1644408"/>
          </a:xfrm>
          <a:prstGeom prst="rect">
            <a:avLst/>
          </a:prstGeom>
          <a:noFill/>
        </p:spPr>
        <p:txBody>
          <a:bodyPr wrap="square" lIns="0" tIns="0" rIns="0" bIns="0" rtlCol="0">
            <a:spAutoFit/>
          </a:bodyPr>
          <a:lstStyle/>
          <a:p>
            <a:pPr>
              <a:spcBef>
                <a:spcPts val="588"/>
              </a:spcBef>
            </a:pPr>
            <a:r>
              <a:rPr lang="en-US" sz="2353">
                <a:latin typeface="+mj-lt"/>
              </a:rPr>
              <a:t>Contoso – cheese manufacturing and shipping:</a:t>
            </a:r>
          </a:p>
          <a:p>
            <a:pPr>
              <a:spcBef>
                <a:spcPts val="588"/>
              </a:spcBef>
              <a:spcAft>
                <a:spcPts val="588"/>
              </a:spcAft>
            </a:pPr>
            <a:r>
              <a:rPr lang="en-US" sz="1961"/>
              <a:t>Monitor product temperature and humidity in the factory and warehouses</a:t>
            </a:r>
          </a:p>
          <a:p>
            <a:pPr>
              <a:spcBef>
                <a:spcPts val="588"/>
              </a:spcBef>
              <a:spcAft>
                <a:spcPts val="588"/>
              </a:spcAft>
            </a:pPr>
            <a:r>
              <a:rPr lang="en-US" sz="1961"/>
              <a:t>Monitor vehicles during shipping</a:t>
            </a:r>
          </a:p>
          <a:p>
            <a:pPr>
              <a:spcBef>
                <a:spcPts val="588"/>
              </a:spcBef>
              <a:spcAft>
                <a:spcPts val="588"/>
              </a:spcAft>
            </a:pPr>
            <a:r>
              <a:rPr lang="en-US" sz="1961"/>
              <a:t>Support factory equipment </a:t>
            </a:r>
          </a:p>
        </p:txBody>
      </p:sp>
      <p:cxnSp>
        <p:nvCxnSpPr>
          <p:cNvPr id="37" name="Straight Connector 36">
            <a:extLst>
              <a:ext uri="{FF2B5EF4-FFF2-40B4-BE49-F238E27FC236}">
                <a16:creationId xmlns:a16="http://schemas.microsoft.com/office/drawing/2014/main" id="{436A5427-473F-4776-861D-CFF26F9B8256}"/>
              </a:ext>
              <a:ext uri="{C183D7F6-B498-43B3-948B-1728B52AA6E4}">
                <adec:decorative xmlns:adec="http://schemas.microsoft.com/office/drawing/2017/decorative" val="1"/>
              </a:ext>
            </a:extLst>
          </p:cNvPr>
          <p:cNvCxnSpPr>
            <a:cxnSpLocks/>
          </p:cNvCxnSpPr>
          <p:nvPr/>
        </p:nvCxnSpPr>
        <p:spPr>
          <a:xfrm>
            <a:off x="1645002" y="3676608"/>
            <a:ext cx="101283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series of bars forming a chart">
            <a:extLst>
              <a:ext uri="{FF2B5EF4-FFF2-40B4-BE49-F238E27FC236}">
                <a16:creationId xmlns:a16="http://schemas.microsoft.com/office/drawing/2014/main" id="{980EE297-EC94-423B-B590-7D8CC58CBA3E}"/>
              </a:ext>
            </a:extLst>
          </p:cNvPr>
          <p:cNvPicPr>
            <a:picLocks/>
          </p:cNvPicPr>
          <p:nvPr/>
        </p:nvPicPr>
        <p:blipFill>
          <a:blip r:embed="rId4"/>
          <a:stretch>
            <a:fillRect/>
          </a:stretch>
        </p:blipFill>
        <p:spPr>
          <a:xfrm>
            <a:off x="418644" y="4030175"/>
            <a:ext cx="932282" cy="932282"/>
          </a:xfrm>
          <a:prstGeom prst="rect">
            <a:avLst/>
          </a:prstGeom>
        </p:spPr>
      </p:pic>
      <p:sp>
        <p:nvSpPr>
          <p:cNvPr id="12" name="TextBox 11">
            <a:extLst>
              <a:ext uri="{FF2B5EF4-FFF2-40B4-BE49-F238E27FC236}">
                <a16:creationId xmlns:a16="http://schemas.microsoft.com/office/drawing/2014/main" id="{093850CD-8150-4236-AAEA-369FB2077AAA}"/>
              </a:ext>
            </a:extLst>
          </p:cNvPr>
          <p:cNvSpPr txBox="1"/>
          <p:nvPr/>
        </p:nvSpPr>
        <p:spPr>
          <a:xfrm>
            <a:off x="1645002" y="4030175"/>
            <a:ext cx="10117461" cy="1644408"/>
          </a:xfrm>
          <a:prstGeom prst="rect">
            <a:avLst/>
          </a:prstGeom>
          <a:noFill/>
        </p:spPr>
        <p:txBody>
          <a:bodyPr wrap="square" lIns="0" tIns="0" rIns="0" bIns="0" rtlCol="0">
            <a:spAutoFit/>
          </a:bodyPr>
          <a:lstStyle/>
          <a:p>
            <a:pPr>
              <a:spcBef>
                <a:spcPts val="588"/>
              </a:spcBef>
            </a:pPr>
            <a:r>
              <a:rPr lang="en-US" sz="2353">
                <a:latin typeface="+mj-lt"/>
              </a:rPr>
              <a:t>Your role as an Azure IoT developer:</a:t>
            </a:r>
          </a:p>
          <a:p>
            <a:pPr>
              <a:spcBef>
                <a:spcPts val="588"/>
              </a:spcBef>
              <a:spcAft>
                <a:spcPts val="588"/>
              </a:spcAft>
            </a:pPr>
            <a:r>
              <a:rPr lang="en-US" sz="1961"/>
              <a:t>Device configuration and lifecycle management</a:t>
            </a:r>
          </a:p>
          <a:p>
            <a:pPr>
              <a:spcBef>
                <a:spcPts val="588"/>
              </a:spcBef>
              <a:spcAft>
                <a:spcPts val="588"/>
              </a:spcAft>
            </a:pPr>
            <a:r>
              <a:rPr lang="en-US" sz="1961"/>
              <a:t>Support data analytics and architect roles</a:t>
            </a:r>
          </a:p>
          <a:p>
            <a:pPr>
              <a:spcBef>
                <a:spcPts val="588"/>
              </a:spcBef>
              <a:spcAft>
                <a:spcPts val="588"/>
              </a:spcAft>
            </a:pPr>
            <a:r>
              <a:rPr lang="en-US" sz="1961"/>
              <a:t>Implement Azure IoT Edge scenarios</a:t>
            </a:r>
          </a:p>
        </p:txBody>
      </p:sp>
    </p:spTree>
    <p:extLst>
      <p:ext uri="{BB962C8B-B14F-4D97-AF65-F5344CB8AC3E}">
        <p14:creationId xmlns:p14="http://schemas.microsoft.com/office/powerpoint/2010/main" val="225963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03708C-03BB-4FD7-BD55-4851115A1671}"/>
              </a:ext>
            </a:extLst>
          </p:cNvPr>
          <p:cNvSpPr>
            <a:spLocks noGrp="1"/>
          </p:cNvSpPr>
          <p:nvPr>
            <p:ph type="title"/>
          </p:nvPr>
        </p:nvSpPr>
        <p:spPr/>
        <p:txBody>
          <a:bodyPr/>
          <a:lstStyle/>
          <a:p>
            <a:r>
              <a:rPr lang="en-US"/>
              <a:t>Lab naming and region</a:t>
            </a:r>
          </a:p>
        </p:txBody>
      </p:sp>
      <p:pic>
        <p:nvPicPr>
          <p:cNvPr id="44" name="Picture 43" descr="Icon of three test tubes with varying heights">
            <a:extLst>
              <a:ext uri="{FF2B5EF4-FFF2-40B4-BE49-F238E27FC236}">
                <a16:creationId xmlns:a16="http://schemas.microsoft.com/office/drawing/2014/main" id="{655F221C-E8A5-41FB-8079-05166896AEB0}"/>
              </a:ext>
            </a:extLst>
          </p:cNvPr>
          <p:cNvPicPr>
            <a:picLocks/>
          </p:cNvPicPr>
          <p:nvPr/>
        </p:nvPicPr>
        <p:blipFill>
          <a:blip r:embed="rId3"/>
          <a:stretch>
            <a:fillRect/>
          </a:stretch>
        </p:blipFill>
        <p:spPr>
          <a:xfrm>
            <a:off x="418644" y="1603200"/>
            <a:ext cx="932282" cy="932282"/>
          </a:xfrm>
          <a:prstGeom prst="rect">
            <a:avLst/>
          </a:prstGeom>
        </p:spPr>
      </p:pic>
      <p:sp>
        <p:nvSpPr>
          <p:cNvPr id="49" name="TextBox 48">
            <a:extLst>
              <a:ext uri="{FF2B5EF4-FFF2-40B4-BE49-F238E27FC236}">
                <a16:creationId xmlns:a16="http://schemas.microsoft.com/office/drawing/2014/main" id="{D497B254-A04A-4D50-A4E7-6D7FFABB83B6}"/>
              </a:ext>
            </a:extLst>
          </p:cNvPr>
          <p:cNvSpPr txBox="1"/>
          <p:nvPr/>
        </p:nvSpPr>
        <p:spPr>
          <a:xfrm>
            <a:off x="1645003" y="1906409"/>
            <a:ext cx="10128355" cy="325865"/>
          </a:xfrm>
          <a:prstGeom prst="rect">
            <a:avLst/>
          </a:prstGeom>
          <a:noFill/>
        </p:spPr>
        <p:txBody>
          <a:bodyPr wrap="square" lIns="0" tIns="0" rIns="0" bIns="0" rtlCol="0">
            <a:spAutoFit/>
          </a:bodyPr>
          <a:lstStyle/>
          <a:p>
            <a:pPr>
              <a:lnSpc>
                <a:spcPct val="90000"/>
              </a:lnSpc>
              <a:spcAft>
                <a:spcPts val="588"/>
              </a:spcAft>
            </a:pPr>
            <a:r>
              <a:rPr lang="en-US" sz="2353"/>
              <a:t>Resource group name is specific and given in the lab</a:t>
            </a:r>
          </a:p>
        </p:txBody>
      </p:sp>
      <p:cxnSp>
        <p:nvCxnSpPr>
          <p:cNvPr id="54" name="Straight Connector 53">
            <a:extLst>
              <a:ext uri="{FF2B5EF4-FFF2-40B4-BE49-F238E27FC236}">
                <a16:creationId xmlns:a16="http://schemas.microsoft.com/office/drawing/2014/main" id="{8F2B7AF7-C020-44DE-A11A-36F371FAA5A7}"/>
              </a:ext>
              <a:ext uri="{C183D7F6-B498-43B3-948B-1728B52AA6E4}">
                <adec:decorative xmlns:adec="http://schemas.microsoft.com/office/drawing/2017/decorative" val="1"/>
              </a:ext>
            </a:extLst>
          </p:cNvPr>
          <p:cNvCxnSpPr>
            <a:cxnSpLocks/>
          </p:cNvCxnSpPr>
          <p:nvPr/>
        </p:nvCxnSpPr>
        <p:spPr>
          <a:xfrm>
            <a:off x="1645002" y="2819403"/>
            <a:ext cx="101283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3" name="Picture 62" descr="Icon of small circles connected by lines forming a big circle">
            <a:extLst>
              <a:ext uri="{FF2B5EF4-FFF2-40B4-BE49-F238E27FC236}">
                <a16:creationId xmlns:a16="http://schemas.microsoft.com/office/drawing/2014/main" id="{5E2CB27F-A2C8-40CA-B5C1-193FEDBABF74}"/>
              </a:ext>
            </a:extLst>
          </p:cNvPr>
          <p:cNvPicPr>
            <a:picLocks/>
          </p:cNvPicPr>
          <p:nvPr/>
        </p:nvPicPr>
        <p:blipFill>
          <a:blip r:embed="rId4"/>
          <a:stretch>
            <a:fillRect/>
          </a:stretch>
        </p:blipFill>
        <p:spPr>
          <a:xfrm>
            <a:off x="418644" y="3266254"/>
            <a:ext cx="932282" cy="932282"/>
          </a:xfrm>
          <a:prstGeom prst="rect">
            <a:avLst/>
          </a:prstGeom>
        </p:spPr>
      </p:pic>
      <p:sp>
        <p:nvSpPr>
          <p:cNvPr id="66" name="TextBox 65">
            <a:extLst>
              <a:ext uri="{FF2B5EF4-FFF2-40B4-BE49-F238E27FC236}">
                <a16:creationId xmlns:a16="http://schemas.microsoft.com/office/drawing/2014/main" id="{83A99702-DE58-4823-85D2-1970C7B21890}"/>
              </a:ext>
            </a:extLst>
          </p:cNvPr>
          <p:cNvSpPr txBox="1"/>
          <p:nvPr/>
        </p:nvSpPr>
        <p:spPr>
          <a:xfrm>
            <a:off x="1645003" y="3406532"/>
            <a:ext cx="10128355" cy="977593"/>
          </a:xfrm>
          <a:prstGeom prst="rect">
            <a:avLst/>
          </a:prstGeom>
          <a:noFill/>
        </p:spPr>
        <p:txBody>
          <a:bodyPr wrap="square" lIns="0" tIns="0" rIns="0" bIns="0" rtlCol="0">
            <a:spAutoFit/>
          </a:bodyPr>
          <a:lstStyle/>
          <a:p>
            <a:pPr>
              <a:lnSpc>
                <a:spcPct val="90000"/>
              </a:lnSpc>
              <a:spcAft>
                <a:spcPts val="588"/>
              </a:spcAft>
            </a:pPr>
            <a:r>
              <a:rPr lang="en-US" sz="2353" dirty="0"/>
              <a:t>Azure resources (IoT Hub, DPS, etc.) will be assigned unique names when required by applying a Unique ID </a:t>
            </a:r>
            <a:r>
              <a:rPr lang="en-US" sz="2353" b="1" i="1" dirty="0">
                <a:latin typeface="Consolas" panose="020B0609020204030204" pitchFamily="49" charset="0"/>
              </a:rPr>
              <a:t>{your-id}</a:t>
            </a:r>
            <a:r>
              <a:rPr lang="en-US" sz="2353" b="1" dirty="0">
                <a:latin typeface="Consolas" panose="020B0609020204030204" pitchFamily="49" charset="0"/>
              </a:rPr>
              <a:t> </a:t>
            </a:r>
            <a:r>
              <a:rPr lang="en-US" sz="2353" dirty="0"/>
              <a:t>composed of your initials plus </a:t>
            </a:r>
            <a:r>
              <a:rPr lang="en-US" sz="2353" b="1" dirty="0">
                <a:latin typeface="Consolas" panose="020B0609020204030204" pitchFamily="49" charset="0"/>
              </a:rPr>
              <a:t>YYMMDD</a:t>
            </a:r>
            <a:r>
              <a:rPr lang="en-US" sz="2353" dirty="0">
                <a:latin typeface="+mj-lt"/>
              </a:rPr>
              <a:t>, </a:t>
            </a:r>
            <a:r>
              <a:rPr lang="en-US" sz="2353" dirty="0"/>
              <a:t>e. g. </a:t>
            </a:r>
            <a:r>
              <a:rPr lang="en-US" sz="2353" dirty="0">
                <a:latin typeface="+mj-lt"/>
              </a:rPr>
              <a:t>“</a:t>
            </a:r>
            <a:r>
              <a:rPr lang="en-US" sz="2353" b="1" dirty="0">
                <a:latin typeface="Consolas" panose="020B0609020204030204" pitchFamily="49" charset="0"/>
              </a:rPr>
              <a:t>iot-az220-training-cah191216</a:t>
            </a:r>
            <a:r>
              <a:rPr lang="en-US" sz="2353" dirty="0">
                <a:latin typeface="+mj-lt"/>
              </a:rPr>
              <a:t>”</a:t>
            </a:r>
          </a:p>
        </p:txBody>
      </p:sp>
      <p:cxnSp>
        <p:nvCxnSpPr>
          <p:cNvPr id="69" name="Straight Connector 68">
            <a:extLst>
              <a:ext uri="{FF2B5EF4-FFF2-40B4-BE49-F238E27FC236}">
                <a16:creationId xmlns:a16="http://schemas.microsoft.com/office/drawing/2014/main" id="{10C3C641-87C3-42A3-A813-FDC7930DA59C}"/>
              </a:ext>
              <a:ext uri="{C183D7F6-B498-43B3-948B-1728B52AA6E4}">
                <adec:decorative xmlns:adec="http://schemas.microsoft.com/office/drawing/2017/decorative" val="1"/>
              </a:ext>
            </a:extLst>
          </p:cNvPr>
          <p:cNvCxnSpPr>
            <a:cxnSpLocks/>
          </p:cNvCxnSpPr>
          <p:nvPr/>
        </p:nvCxnSpPr>
        <p:spPr>
          <a:xfrm>
            <a:off x="1645002" y="4645390"/>
            <a:ext cx="101283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chart build by blocks of square">
            <a:extLst>
              <a:ext uri="{FF2B5EF4-FFF2-40B4-BE49-F238E27FC236}">
                <a16:creationId xmlns:a16="http://schemas.microsoft.com/office/drawing/2014/main" id="{2A622796-EB12-499D-B94E-3D52AE5ABEAF}"/>
              </a:ext>
            </a:extLst>
          </p:cNvPr>
          <p:cNvPicPr>
            <a:picLocks/>
          </p:cNvPicPr>
          <p:nvPr/>
        </p:nvPicPr>
        <p:blipFill>
          <a:blip r:embed="rId5"/>
          <a:stretch>
            <a:fillRect/>
          </a:stretch>
        </p:blipFill>
        <p:spPr>
          <a:xfrm>
            <a:off x="418644" y="4929311"/>
            <a:ext cx="932282" cy="932282"/>
          </a:xfrm>
          <a:prstGeom prst="rect">
            <a:avLst/>
          </a:prstGeom>
        </p:spPr>
      </p:pic>
      <p:sp>
        <p:nvSpPr>
          <p:cNvPr id="32" name="TextBox 31">
            <a:extLst>
              <a:ext uri="{FF2B5EF4-FFF2-40B4-BE49-F238E27FC236}">
                <a16:creationId xmlns:a16="http://schemas.microsoft.com/office/drawing/2014/main" id="{D3C1CFDF-D1E1-4935-8E73-3EF45AF80F1E}"/>
              </a:ext>
            </a:extLst>
          </p:cNvPr>
          <p:cNvSpPr txBox="1"/>
          <p:nvPr/>
        </p:nvSpPr>
        <p:spPr>
          <a:xfrm>
            <a:off x="1645003" y="5232520"/>
            <a:ext cx="10128355" cy="325865"/>
          </a:xfrm>
          <a:prstGeom prst="rect">
            <a:avLst/>
          </a:prstGeom>
          <a:noFill/>
        </p:spPr>
        <p:txBody>
          <a:bodyPr wrap="square" lIns="0" tIns="0" rIns="0" bIns="0" rtlCol="0">
            <a:spAutoFit/>
          </a:bodyPr>
          <a:lstStyle/>
          <a:p>
            <a:pPr>
              <a:lnSpc>
                <a:spcPct val="90000"/>
              </a:lnSpc>
              <a:spcAft>
                <a:spcPts val="588"/>
              </a:spcAft>
            </a:pPr>
            <a:r>
              <a:rPr lang="en-US" sz="2353"/>
              <a:t>Everything should be in the same region</a:t>
            </a:r>
          </a:p>
        </p:txBody>
      </p:sp>
    </p:spTree>
    <p:extLst>
      <p:ext uri="{BB962C8B-B14F-4D97-AF65-F5344CB8AC3E}">
        <p14:creationId xmlns:p14="http://schemas.microsoft.com/office/powerpoint/2010/main" val="342978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E966C8-23C7-4914-8AE3-91F2D8CB6BA4}"/>
              </a:ext>
            </a:extLst>
          </p:cNvPr>
          <p:cNvSpPr>
            <a:spLocks noGrp="1"/>
          </p:cNvSpPr>
          <p:nvPr>
            <p:ph type="title"/>
          </p:nvPr>
        </p:nvSpPr>
        <p:spPr/>
        <p:txBody>
          <a:bodyPr/>
          <a:lstStyle/>
          <a:p>
            <a:r>
              <a:rPr lang="en-US" dirty="0"/>
              <a:t>Lesson 5: Module 1 labs</a:t>
            </a:r>
          </a:p>
        </p:txBody>
      </p:sp>
      <p:pic>
        <p:nvPicPr>
          <p:cNvPr id="6" name="Picture 5" descr="Icon of a lab flask">
            <a:extLst>
              <a:ext uri="{FF2B5EF4-FFF2-40B4-BE49-F238E27FC236}">
                <a16:creationId xmlns:a16="http://schemas.microsoft.com/office/drawing/2014/main" id="{6000D77E-B6D8-4954-9B5A-B30565363C52}"/>
              </a:ext>
            </a:extLst>
          </p:cNvPr>
          <p:cNvPicPr>
            <a:picLocks noChangeAspect="1"/>
          </p:cNvPicPr>
          <p:nvPr/>
        </p:nvPicPr>
        <p:blipFill>
          <a:blip r:embed="rId3"/>
          <a:stretch>
            <a:fillRect/>
          </a:stretch>
        </p:blipFill>
        <p:spPr>
          <a:xfrm>
            <a:off x="10427575" y="2938992"/>
            <a:ext cx="609657" cy="886641"/>
          </a:xfrm>
          <a:prstGeom prst="rect">
            <a:avLst/>
          </a:prstGeom>
        </p:spPr>
      </p:pic>
    </p:spTree>
    <p:extLst>
      <p:ext uri="{BB962C8B-B14F-4D97-AF65-F5344CB8AC3E}">
        <p14:creationId xmlns:p14="http://schemas.microsoft.com/office/powerpoint/2010/main" val="197822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32B34F-FDF1-4680-B3B2-046F9BDA554F}"/>
              </a:ext>
            </a:extLst>
          </p:cNvPr>
          <p:cNvSpPr>
            <a:spLocks noGrp="1"/>
          </p:cNvSpPr>
          <p:nvPr>
            <p:ph type="title"/>
          </p:nvPr>
        </p:nvSpPr>
        <p:spPr/>
        <p:txBody>
          <a:bodyPr/>
          <a:lstStyle/>
          <a:p>
            <a:r>
              <a:rPr lang="en-US"/>
              <a:t>Module 1 labs</a:t>
            </a:r>
          </a:p>
        </p:txBody>
      </p:sp>
      <p:pic>
        <p:nvPicPr>
          <p:cNvPr id="29" name="Picture 28" descr="Icon of three test tubes">
            <a:extLst>
              <a:ext uri="{FF2B5EF4-FFF2-40B4-BE49-F238E27FC236}">
                <a16:creationId xmlns:a16="http://schemas.microsoft.com/office/drawing/2014/main" id="{7630E6EA-754A-42AC-98B2-D5B409EE69C7}"/>
              </a:ext>
            </a:extLst>
          </p:cNvPr>
          <p:cNvPicPr>
            <a:picLocks/>
          </p:cNvPicPr>
          <p:nvPr/>
        </p:nvPicPr>
        <p:blipFill>
          <a:blip r:embed="rId3"/>
          <a:stretch>
            <a:fillRect/>
          </a:stretch>
        </p:blipFill>
        <p:spPr>
          <a:xfrm>
            <a:off x="424148" y="1351762"/>
            <a:ext cx="806782" cy="808271"/>
          </a:xfrm>
          <a:prstGeom prst="rect">
            <a:avLst/>
          </a:prstGeom>
        </p:spPr>
      </p:pic>
      <p:sp>
        <p:nvSpPr>
          <p:cNvPr id="31" name="TextBox 30">
            <a:extLst>
              <a:ext uri="{FF2B5EF4-FFF2-40B4-BE49-F238E27FC236}">
                <a16:creationId xmlns:a16="http://schemas.microsoft.com/office/drawing/2014/main" id="{CA89B7F5-8FFA-46F0-A3A2-C6127DA882F5}"/>
              </a:ext>
            </a:extLst>
          </p:cNvPr>
          <p:cNvSpPr txBox="1"/>
          <p:nvPr/>
        </p:nvSpPr>
        <p:spPr>
          <a:xfrm>
            <a:off x="1494042" y="1351760"/>
            <a:ext cx="10279316" cy="1387941"/>
          </a:xfrm>
          <a:prstGeom prst="rect">
            <a:avLst/>
          </a:prstGeom>
          <a:noFill/>
        </p:spPr>
        <p:txBody>
          <a:bodyPr wrap="square" lIns="0" tIns="0" rIns="0" bIns="0" rtlCol="0">
            <a:spAutoFit/>
          </a:bodyPr>
          <a:lstStyle/>
          <a:p>
            <a:pPr>
              <a:spcBef>
                <a:spcPts val="392"/>
              </a:spcBef>
            </a:pPr>
            <a:r>
              <a:rPr lang="en-US" sz="2157">
                <a:latin typeface="+mj-lt"/>
              </a:rPr>
              <a:t>Lab 1: Getting started with Azure:</a:t>
            </a:r>
          </a:p>
          <a:p>
            <a:pPr>
              <a:spcBef>
                <a:spcPts val="392"/>
              </a:spcBef>
              <a:spcAft>
                <a:spcPts val="392"/>
              </a:spcAft>
            </a:pPr>
            <a:r>
              <a:rPr lang="en-US" sz="1961"/>
              <a:t>You will explore the Azure portal and examine some ways that you can customize the UI</a:t>
            </a:r>
          </a:p>
          <a:p>
            <a:pPr>
              <a:spcBef>
                <a:spcPts val="392"/>
              </a:spcBef>
              <a:spcAft>
                <a:spcPts val="392"/>
              </a:spcAft>
            </a:pPr>
            <a:r>
              <a:rPr lang="en-US" sz="1961"/>
              <a:t>You will create a custom dashboard that you can use during this course and populate it with a resource group tile</a:t>
            </a:r>
          </a:p>
        </p:txBody>
      </p:sp>
      <p:cxnSp>
        <p:nvCxnSpPr>
          <p:cNvPr id="42" name="Straight Connector 41">
            <a:extLst>
              <a:ext uri="{FF2B5EF4-FFF2-40B4-BE49-F238E27FC236}">
                <a16:creationId xmlns:a16="http://schemas.microsoft.com/office/drawing/2014/main" id="{576F4367-719A-400C-B2B5-5A72F75A512B}"/>
              </a:ext>
              <a:ext uri="{C183D7F6-B498-43B3-948B-1728B52AA6E4}">
                <adec:decorative xmlns:adec="http://schemas.microsoft.com/office/drawing/2017/decorative" val="1"/>
              </a:ext>
            </a:extLst>
          </p:cNvPr>
          <p:cNvCxnSpPr>
            <a:cxnSpLocks/>
          </p:cNvCxnSpPr>
          <p:nvPr/>
        </p:nvCxnSpPr>
        <p:spPr>
          <a:xfrm>
            <a:off x="1514072" y="3051026"/>
            <a:ext cx="102592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 name="Picture 1" descr="Icon of small circles connected by lines forming a big circle">
            <a:extLst>
              <a:ext uri="{FF2B5EF4-FFF2-40B4-BE49-F238E27FC236}">
                <a16:creationId xmlns:a16="http://schemas.microsoft.com/office/drawing/2014/main" id="{C071E61A-8F0E-46E0-9AA7-BD8356AB6B8F}"/>
              </a:ext>
            </a:extLst>
          </p:cNvPr>
          <p:cNvPicPr>
            <a:picLocks/>
          </p:cNvPicPr>
          <p:nvPr/>
        </p:nvPicPr>
        <p:blipFill>
          <a:blip r:embed="rId4"/>
          <a:stretch>
            <a:fillRect/>
          </a:stretch>
        </p:blipFill>
        <p:spPr>
          <a:xfrm>
            <a:off x="424148" y="3362353"/>
            <a:ext cx="806782" cy="808271"/>
          </a:xfrm>
          <a:prstGeom prst="rect">
            <a:avLst/>
          </a:prstGeom>
        </p:spPr>
      </p:pic>
      <p:sp>
        <p:nvSpPr>
          <p:cNvPr id="49" name="TextBox 48">
            <a:extLst>
              <a:ext uri="{FF2B5EF4-FFF2-40B4-BE49-F238E27FC236}">
                <a16:creationId xmlns:a16="http://schemas.microsoft.com/office/drawing/2014/main" id="{EABD8C26-9CD9-4B7D-B0E6-6656AEA60C9B}"/>
              </a:ext>
            </a:extLst>
          </p:cNvPr>
          <p:cNvSpPr txBox="1"/>
          <p:nvPr/>
        </p:nvSpPr>
        <p:spPr>
          <a:xfrm>
            <a:off x="1494042" y="3362352"/>
            <a:ext cx="10279316" cy="2594846"/>
          </a:xfrm>
          <a:prstGeom prst="rect">
            <a:avLst/>
          </a:prstGeom>
          <a:noFill/>
        </p:spPr>
        <p:txBody>
          <a:bodyPr wrap="square" lIns="0" tIns="0" rIns="0" bIns="0" rtlCol="0">
            <a:spAutoFit/>
          </a:bodyPr>
          <a:lstStyle/>
          <a:p>
            <a:pPr>
              <a:spcBef>
                <a:spcPts val="392"/>
              </a:spcBef>
            </a:pPr>
            <a:r>
              <a:rPr lang="en-US" sz="2157">
                <a:latin typeface="+mj-lt"/>
              </a:rPr>
              <a:t>Lab 2: Getting started with Azure IoT services:</a:t>
            </a:r>
          </a:p>
          <a:p>
            <a:pPr>
              <a:spcBef>
                <a:spcPts val="392"/>
              </a:spcBef>
              <a:spcAft>
                <a:spcPts val="392"/>
              </a:spcAft>
            </a:pPr>
            <a:r>
              <a:rPr lang="en-US" sz="1961"/>
              <a:t>You will use the Azure portal to create an IoT Hub resource</a:t>
            </a:r>
          </a:p>
          <a:p>
            <a:pPr>
              <a:spcBef>
                <a:spcPts val="392"/>
              </a:spcBef>
              <a:spcAft>
                <a:spcPts val="392"/>
              </a:spcAft>
            </a:pPr>
            <a:r>
              <a:rPr lang="en-US" sz="1961"/>
              <a:t>You will use the Azure portal to explore the features and capabilities of your new IoT Hub</a:t>
            </a:r>
          </a:p>
          <a:p>
            <a:pPr>
              <a:spcBef>
                <a:spcPts val="392"/>
              </a:spcBef>
              <a:spcAft>
                <a:spcPts val="392"/>
              </a:spcAft>
            </a:pPr>
            <a:r>
              <a:rPr lang="en-US" sz="1961"/>
              <a:t>You will use the Azure portal to create an instance of the IoT Hub Device Provisioning Service</a:t>
            </a:r>
          </a:p>
          <a:p>
            <a:pPr>
              <a:spcBef>
                <a:spcPts val="392"/>
              </a:spcBef>
              <a:spcAft>
                <a:spcPts val="392"/>
              </a:spcAft>
            </a:pPr>
            <a:r>
              <a:rPr lang="en-US" sz="1961"/>
              <a:t>You will link your IoT Hub and Device Provisioning Service</a:t>
            </a:r>
          </a:p>
          <a:p>
            <a:pPr>
              <a:spcBef>
                <a:spcPts val="392"/>
              </a:spcBef>
              <a:spcAft>
                <a:spcPts val="392"/>
              </a:spcAft>
            </a:pPr>
            <a:r>
              <a:rPr lang="en-US" sz="1961"/>
              <a:t>You will use the Azure portal to explore the features and capabilities of your new Device Provisioning Service</a:t>
            </a:r>
          </a:p>
        </p:txBody>
      </p:sp>
    </p:spTree>
    <p:extLst>
      <p:ext uri="{BB962C8B-B14F-4D97-AF65-F5344CB8AC3E}">
        <p14:creationId xmlns:p14="http://schemas.microsoft.com/office/powerpoint/2010/main" val="2543122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10"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E966C8-23C7-4914-8AE3-91F2D8CB6BA4}"/>
              </a:ext>
            </a:extLst>
          </p:cNvPr>
          <p:cNvSpPr>
            <a:spLocks noGrp="1"/>
          </p:cNvSpPr>
          <p:nvPr>
            <p:ph type="title"/>
          </p:nvPr>
        </p:nvSpPr>
        <p:spPr/>
        <p:txBody>
          <a:bodyPr/>
          <a:lstStyle/>
          <a:p>
            <a:r>
              <a:rPr lang="en-US" dirty="0"/>
              <a:t>Lesson 6: Module review questions</a:t>
            </a:r>
          </a:p>
        </p:txBody>
      </p:sp>
      <p:pic>
        <p:nvPicPr>
          <p:cNvPr id="5" name="Picture 4" descr="Icon of a magnifying glass">
            <a:extLst>
              <a:ext uri="{FF2B5EF4-FFF2-40B4-BE49-F238E27FC236}">
                <a16:creationId xmlns:a16="http://schemas.microsoft.com/office/drawing/2014/main" id="{224949E6-DA37-4CCE-B04D-A7C30078AD6C}"/>
              </a:ext>
            </a:extLst>
          </p:cNvPr>
          <p:cNvPicPr>
            <a:picLocks noChangeAspect="1"/>
          </p:cNvPicPr>
          <p:nvPr/>
        </p:nvPicPr>
        <p:blipFill>
          <a:blip r:embed="rId3"/>
          <a:stretch>
            <a:fillRect/>
          </a:stretch>
        </p:blipFill>
        <p:spPr>
          <a:xfrm>
            <a:off x="10249947" y="2974664"/>
            <a:ext cx="905562" cy="905562"/>
          </a:xfrm>
          <a:prstGeom prst="rect">
            <a:avLst/>
          </a:prstGeom>
        </p:spPr>
      </p:pic>
    </p:spTree>
    <p:extLst>
      <p:ext uri="{BB962C8B-B14F-4D97-AF65-F5344CB8AC3E}">
        <p14:creationId xmlns:p14="http://schemas.microsoft.com/office/powerpoint/2010/main" val="310582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review: Question 1.1</a:t>
            </a:r>
          </a:p>
        </p:txBody>
      </p:sp>
      <p:sp>
        <p:nvSpPr>
          <p:cNvPr id="6" name="Rectangle 5">
            <a:extLst>
              <a:ext uri="{FF2B5EF4-FFF2-40B4-BE49-F238E27FC236}">
                <a16:creationId xmlns:a16="http://schemas.microsoft.com/office/drawing/2014/main" id="{30801245-B751-40EA-836F-62DC9DB93741}"/>
              </a:ext>
            </a:extLst>
          </p:cNvPr>
          <p:cNvSpPr/>
          <p:nvPr/>
        </p:nvSpPr>
        <p:spPr>
          <a:xfrm>
            <a:off x="418644" y="1170819"/>
            <a:ext cx="11343820" cy="905179"/>
          </a:xfrm>
          <a:prstGeom prst="rect">
            <a:avLst/>
          </a:prstGeom>
          <a:noFill/>
          <a:ln>
            <a:noFill/>
          </a:ln>
        </p:spPr>
        <p:txBody>
          <a:bodyPr wrap="square" lIns="0" tIns="0" rIns="0" bIns="0">
            <a:spAutoFit/>
          </a:bodyPr>
          <a:lstStyle/>
          <a:p>
            <a:r>
              <a:rPr lang="en-US" sz="1961"/>
              <a:t>You have been asked to join a team that will be working on an IoT solution for your company. You begin by reviewing a high-level reference architecture diagram for the proposed IoT solution. You see “cloud gateway” listed on the diagram</a:t>
            </a:r>
          </a:p>
        </p:txBody>
      </p:sp>
      <p:pic>
        <p:nvPicPr>
          <p:cNvPr id="69" name="Picture 68" descr="Icon of a building with cloud on top">
            <a:extLst>
              <a:ext uri="{FF2B5EF4-FFF2-40B4-BE49-F238E27FC236}">
                <a16:creationId xmlns:a16="http://schemas.microsoft.com/office/drawing/2014/main" id="{92C5B548-460D-45DF-B5FD-F9B369CECED9}"/>
              </a:ext>
            </a:extLst>
          </p:cNvPr>
          <p:cNvPicPr>
            <a:picLocks/>
          </p:cNvPicPr>
          <p:nvPr/>
        </p:nvPicPr>
        <p:blipFill>
          <a:blip r:embed="rId3"/>
          <a:stretch>
            <a:fillRect/>
          </a:stretch>
        </p:blipFill>
        <p:spPr>
          <a:xfrm>
            <a:off x="421693" y="2523561"/>
            <a:ext cx="896425" cy="896425"/>
          </a:xfrm>
          <a:prstGeom prst="rect">
            <a:avLst/>
          </a:prstGeom>
        </p:spPr>
      </p:pic>
      <p:sp>
        <p:nvSpPr>
          <p:cNvPr id="76" name="Rectangle 75">
            <a:extLst>
              <a:ext uri="{FF2B5EF4-FFF2-40B4-BE49-F238E27FC236}">
                <a16:creationId xmlns:a16="http://schemas.microsoft.com/office/drawing/2014/main" id="{D2334197-3919-4C13-A36D-37F48988C187}"/>
              </a:ext>
            </a:extLst>
          </p:cNvPr>
          <p:cNvSpPr/>
          <p:nvPr/>
        </p:nvSpPr>
        <p:spPr>
          <a:xfrm>
            <a:off x="1466028" y="2820911"/>
            <a:ext cx="10316137" cy="301727"/>
          </a:xfrm>
          <a:prstGeom prst="rect">
            <a:avLst/>
          </a:prstGeom>
        </p:spPr>
        <p:txBody>
          <a:bodyPr wrap="square" lIns="0" tIns="0" rIns="0" bIns="0" anchor="ctr">
            <a:spAutoFit/>
          </a:bodyPr>
          <a:lstStyle/>
          <a:p>
            <a:r>
              <a:rPr lang="en-US" sz="1961">
                <a:solidFill>
                  <a:schemeClr val="tx2"/>
                </a:solidFill>
                <a:latin typeface="+mj-lt"/>
              </a:rPr>
              <a:t>What is the primary purpose of the cloud gateway? (choose one best answer)</a:t>
            </a:r>
          </a:p>
        </p:txBody>
      </p:sp>
      <p:sp>
        <p:nvSpPr>
          <p:cNvPr id="77" name="Rectangle 76">
            <a:extLst>
              <a:ext uri="{FF2B5EF4-FFF2-40B4-BE49-F238E27FC236}">
                <a16:creationId xmlns:a16="http://schemas.microsoft.com/office/drawing/2014/main" id="{8E5CC740-3D47-4DB1-AC6C-575D5607ED00}"/>
              </a:ext>
            </a:extLst>
          </p:cNvPr>
          <p:cNvSpPr/>
          <p:nvPr/>
        </p:nvSpPr>
        <p:spPr bwMode="auto">
          <a:xfrm>
            <a:off x="423312" y="3573736"/>
            <a:ext cx="2133491"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a:solidFill>
                  <a:schemeClr val="tx1"/>
                </a:solidFill>
                <a:latin typeface="+mj-lt"/>
                <a:cs typeface="Segoe UI Semilight"/>
              </a:rPr>
              <a:t>Answer A:</a:t>
            </a:r>
          </a:p>
          <a:p>
            <a:pPr>
              <a:spcBef>
                <a:spcPts val="294"/>
              </a:spcBef>
              <a:buSzPct val="90000"/>
            </a:pPr>
            <a:r>
              <a:rPr lang="en-US" sz="1568">
                <a:solidFill>
                  <a:schemeClr val="tx1"/>
                </a:solidFill>
                <a:cs typeface="Segoe UI Semilight"/>
              </a:rPr>
              <a:t>It facilitates the execution of actions based on insights garnered from device telemetry data during stream processing</a:t>
            </a:r>
          </a:p>
          <a:p>
            <a:pPr>
              <a:spcBef>
                <a:spcPts val="294"/>
              </a:spcBef>
              <a:buSzPct val="90000"/>
            </a:pPr>
            <a:endParaRPr lang="en-US" sz="1568">
              <a:solidFill>
                <a:schemeClr val="tx1"/>
              </a:solidFill>
              <a:cs typeface="Segoe UI Semilight"/>
            </a:endParaRPr>
          </a:p>
          <a:p>
            <a:pPr>
              <a:spcBef>
                <a:spcPts val="294"/>
              </a:spcBef>
              <a:buSzPct val="90000"/>
            </a:pPr>
            <a:endParaRPr lang="en-US" sz="1568">
              <a:solidFill>
                <a:schemeClr val="tx1"/>
              </a:solidFill>
              <a:cs typeface="Segoe UI Semilight"/>
            </a:endParaRPr>
          </a:p>
        </p:txBody>
      </p:sp>
      <p:sp>
        <p:nvSpPr>
          <p:cNvPr id="78" name="Rectangle 77">
            <a:extLst>
              <a:ext uri="{FF2B5EF4-FFF2-40B4-BE49-F238E27FC236}">
                <a16:creationId xmlns:a16="http://schemas.microsoft.com/office/drawing/2014/main" id="{EE031B6F-8D5F-42B9-BDC6-F23AD466E34B}"/>
              </a:ext>
            </a:extLst>
          </p:cNvPr>
          <p:cNvSpPr/>
          <p:nvPr/>
        </p:nvSpPr>
        <p:spPr bwMode="auto">
          <a:xfrm>
            <a:off x="2729653" y="3573736"/>
            <a:ext cx="2133491"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b="1">
                <a:solidFill>
                  <a:schemeClr val="tx1"/>
                </a:solidFill>
                <a:latin typeface="+mj-lt"/>
                <a:cs typeface="Segoe UI Semilight"/>
              </a:rPr>
              <a:t>Answer B:</a:t>
            </a:r>
          </a:p>
          <a:p>
            <a:pPr>
              <a:spcBef>
                <a:spcPts val="294"/>
              </a:spcBef>
              <a:buSzPct val="90000"/>
            </a:pPr>
            <a:r>
              <a:rPr lang="en-US" sz="1568">
                <a:solidFill>
                  <a:schemeClr val="tx1"/>
                </a:solidFill>
                <a:cs typeface="Segoe UI Semilight"/>
              </a:rPr>
              <a:t>It provides secure connectivity, telemetry and event ingestion, and device management capabilities</a:t>
            </a:r>
          </a:p>
        </p:txBody>
      </p:sp>
      <p:sp>
        <p:nvSpPr>
          <p:cNvPr id="79" name="Rectangle 78">
            <a:extLst>
              <a:ext uri="{FF2B5EF4-FFF2-40B4-BE49-F238E27FC236}">
                <a16:creationId xmlns:a16="http://schemas.microsoft.com/office/drawing/2014/main" id="{7151D1AE-1CC7-4AC1-B76B-89513877163F}"/>
              </a:ext>
            </a:extLst>
          </p:cNvPr>
          <p:cNvSpPr/>
          <p:nvPr/>
        </p:nvSpPr>
        <p:spPr bwMode="auto">
          <a:xfrm>
            <a:off x="5035994" y="3573736"/>
            <a:ext cx="2133491"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a:solidFill>
                  <a:schemeClr val="tx1"/>
                </a:solidFill>
                <a:latin typeface="+mj-lt"/>
                <a:cs typeface="Segoe UI Semilight"/>
              </a:rPr>
              <a:t>Answer C:</a:t>
            </a:r>
          </a:p>
          <a:p>
            <a:pPr>
              <a:spcBef>
                <a:spcPts val="294"/>
              </a:spcBef>
              <a:buSzPct val="90000"/>
            </a:pPr>
            <a:r>
              <a:rPr lang="en-US" sz="1568">
                <a:solidFill>
                  <a:schemeClr val="tx1"/>
                </a:solidFill>
                <a:cs typeface="Segoe UI Semilight"/>
              </a:rPr>
              <a:t>It provides operational information and displays reports through a browser interface</a:t>
            </a:r>
          </a:p>
          <a:p>
            <a:pPr>
              <a:spcBef>
                <a:spcPts val="294"/>
              </a:spcBef>
              <a:buSzPct val="90000"/>
            </a:pPr>
            <a:endParaRPr lang="en-US" sz="1568">
              <a:solidFill>
                <a:schemeClr val="tx1"/>
              </a:solidFill>
              <a:cs typeface="Segoe UI Semilight"/>
            </a:endParaRPr>
          </a:p>
          <a:p>
            <a:pPr>
              <a:spcBef>
                <a:spcPts val="294"/>
              </a:spcBef>
              <a:buSzPct val="90000"/>
            </a:pPr>
            <a:endParaRPr lang="en-US" sz="1568">
              <a:solidFill>
                <a:schemeClr val="tx1"/>
              </a:solidFill>
              <a:cs typeface="Segoe UI Semilight"/>
            </a:endParaRPr>
          </a:p>
        </p:txBody>
      </p:sp>
      <p:sp>
        <p:nvSpPr>
          <p:cNvPr id="80" name="Rectangle 79">
            <a:extLst>
              <a:ext uri="{FF2B5EF4-FFF2-40B4-BE49-F238E27FC236}">
                <a16:creationId xmlns:a16="http://schemas.microsoft.com/office/drawing/2014/main" id="{89E7943A-87F6-4054-896C-D7FB3B2E1F88}"/>
              </a:ext>
            </a:extLst>
          </p:cNvPr>
          <p:cNvSpPr/>
          <p:nvPr/>
        </p:nvSpPr>
        <p:spPr bwMode="auto">
          <a:xfrm>
            <a:off x="7342335" y="3573736"/>
            <a:ext cx="2133491"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a:solidFill>
                  <a:schemeClr val="tx1"/>
                </a:solidFill>
                <a:latin typeface="+mj-lt"/>
                <a:cs typeface="Segoe UI Semilight"/>
              </a:rPr>
              <a:t>Answer D:</a:t>
            </a:r>
          </a:p>
          <a:p>
            <a:pPr>
              <a:spcBef>
                <a:spcPts val="294"/>
              </a:spcBef>
              <a:buSzPct val="90000"/>
            </a:pPr>
            <a:r>
              <a:rPr lang="en-US" sz="1568">
                <a:solidFill>
                  <a:schemeClr val="tx1"/>
                </a:solidFill>
                <a:cs typeface="Segoe UI Semilight"/>
              </a:rPr>
              <a:t>It gathers input values from connected sensors and sends telemetry to the cloud</a:t>
            </a:r>
          </a:p>
          <a:p>
            <a:pPr>
              <a:spcBef>
                <a:spcPts val="294"/>
              </a:spcBef>
              <a:buSzPct val="90000"/>
            </a:pPr>
            <a:endParaRPr lang="en-US" sz="1568">
              <a:solidFill>
                <a:schemeClr val="tx1"/>
              </a:solidFill>
              <a:cs typeface="Segoe UI Semilight"/>
            </a:endParaRPr>
          </a:p>
        </p:txBody>
      </p:sp>
      <p:sp>
        <p:nvSpPr>
          <p:cNvPr id="81" name="Rectangle 80">
            <a:extLst>
              <a:ext uri="{FF2B5EF4-FFF2-40B4-BE49-F238E27FC236}">
                <a16:creationId xmlns:a16="http://schemas.microsoft.com/office/drawing/2014/main" id="{BB936030-9CCE-40C8-8006-6CFCBB04525B}"/>
              </a:ext>
            </a:extLst>
          </p:cNvPr>
          <p:cNvSpPr/>
          <p:nvPr/>
        </p:nvSpPr>
        <p:spPr bwMode="auto">
          <a:xfrm>
            <a:off x="9648675" y="3573736"/>
            <a:ext cx="2133491"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a:solidFill>
                  <a:schemeClr val="tx1"/>
                </a:solidFill>
                <a:latin typeface="+mj-lt"/>
                <a:cs typeface="Segoe UI Semilight"/>
              </a:rPr>
              <a:t>Answer E:</a:t>
            </a:r>
          </a:p>
          <a:p>
            <a:pPr>
              <a:spcBef>
                <a:spcPts val="294"/>
              </a:spcBef>
              <a:buSzPct val="90000"/>
            </a:pPr>
            <a:r>
              <a:rPr lang="en-US" sz="1568">
                <a:solidFill>
                  <a:schemeClr val="tx1"/>
                </a:solidFill>
                <a:cs typeface="Segoe UI Semilight"/>
              </a:rPr>
              <a:t>It provides immediate and long-term access to telemetry data</a:t>
            </a:r>
          </a:p>
          <a:p>
            <a:pPr>
              <a:spcBef>
                <a:spcPts val="294"/>
              </a:spcBef>
              <a:buSzPct val="90000"/>
            </a:pPr>
            <a:endParaRPr lang="en-US" sz="1568">
              <a:solidFill>
                <a:schemeClr val="tx1"/>
              </a:solidFill>
              <a:cs typeface="Segoe UI Semilight"/>
            </a:endParaRPr>
          </a:p>
        </p:txBody>
      </p:sp>
    </p:spTree>
    <p:extLst>
      <p:ext uri="{BB962C8B-B14F-4D97-AF65-F5344CB8AC3E}">
        <p14:creationId xmlns:p14="http://schemas.microsoft.com/office/powerpoint/2010/main" val="195326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review: Question 1.2</a:t>
            </a:r>
          </a:p>
        </p:txBody>
      </p:sp>
      <p:sp>
        <p:nvSpPr>
          <p:cNvPr id="6" name="Rectangle 5">
            <a:extLst>
              <a:ext uri="{FF2B5EF4-FFF2-40B4-BE49-F238E27FC236}">
                <a16:creationId xmlns:a16="http://schemas.microsoft.com/office/drawing/2014/main" id="{30801245-B751-40EA-836F-62DC9DB93741}"/>
              </a:ext>
            </a:extLst>
          </p:cNvPr>
          <p:cNvSpPr/>
          <p:nvPr/>
        </p:nvSpPr>
        <p:spPr>
          <a:xfrm>
            <a:off x="418644" y="1170819"/>
            <a:ext cx="11343820" cy="905179"/>
          </a:xfrm>
          <a:prstGeom prst="rect">
            <a:avLst/>
          </a:prstGeom>
          <a:noFill/>
          <a:ln>
            <a:noFill/>
          </a:ln>
        </p:spPr>
        <p:txBody>
          <a:bodyPr wrap="square" lIns="0" tIns="0" rIns="0" bIns="0">
            <a:spAutoFit/>
          </a:bodyPr>
          <a:lstStyle/>
          <a:p>
            <a:r>
              <a:rPr lang="en-US" sz="1961"/>
              <a:t>You have been asked to join a team that will be working on an IoT solution for your company. You know that security is an important consideration. When you review the proposed architecture diagram, you don’t see security listed</a:t>
            </a:r>
          </a:p>
        </p:txBody>
      </p:sp>
      <p:pic>
        <p:nvPicPr>
          <p:cNvPr id="7" name="Picture 6" descr="Icon of a whiteboard with a cloud symbol drawn on it">
            <a:extLst>
              <a:ext uri="{FF2B5EF4-FFF2-40B4-BE49-F238E27FC236}">
                <a16:creationId xmlns:a16="http://schemas.microsoft.com/office/drawing/2014/main" id="{B01C82B7-55A4-4E01-9B27-AD5D02889520}"/>
              </a:ext>
            </a:extLst>
          </p:cNvPr>
          <p:cNvPicPr>
            <a:picLocks/>
          </p:cNvPicPr>
          <p:nvPr/>
        </p:nvPicPr>
        <p:blipFill>
          <a:blip r:embed="rId3"/>
          <a:stretch>
            <a:fillRect/>
          </a:stretch>
        </p:blipFill>
        <p:spPr>
          <a:xfrm>
            <a:off x="421693" y="2523561"/>
            <a:ext cx="896425" cy="896425"/>
          </a:xfrm>
          <a:prstGeom prst="rect">
            <a:avLst/>
          </a:prstGeom>
        </p:spPr>
      </p:pic>
      <p:sp>
        <p:nvSpPr>
          <p:cNvPr id="19" name="Rectangle 18">
            <a:extLst>
              <a:ext uri="{FF2B5EF4-FFF2-40B4-BE49-F238E27FC236}">
                <a16:creationId xmlns:a16="http://schemas.microsoft.com/office/drawing/2014/main" id="{9608CB07-B6C0-4A71-881F-AD286D0B3D0E}"/>
              </a:ext>
            </a:extLst>
          </p:cNvPr>
          <p:cNvSpPr/>
          <p:nvPr/>
        </p:nvSpPr>
        <p:spPr>
          <a:xfrm>
            <a:off x="1461173" y="2670025"/>
            <a:ext cx="10317850" cy="603499"/>
          </a:xfrm>
          <a:prstGeom prst="rect">
            <a:avLst/>
          </a:prstGeom>
        </p:spPr>
        <p:txBody>
          <a:bodyPr wrap="square" lIns="0" tIns="0" rIns="0" bIns="0" anchor="ctr">
            <a:spAutoFit/>
          </a:bodyPr>
          <a:lstStyle/>
          <a:p>
            <a:r>
              <a:rPr lang="en-US" sz="1961">
                <a:solidFill>
                  <a:schemeClr val="tx2"/>
                </a:solidFill>
                <a:latin typeface="+mj-lt"/>
              </a:rPr>
              <a:t>Where should security be called out on the architecture diagram?</a:t>
            </a:r>
            <a:r>
              <a:rPr lang="en-US" sz="1961" dirty="0">
                <a:solidFill>
                  <a:schemeClr val="tx2"/>
                </a:solidFill>
                <a:latin typeface="+mj-lt"/>
              </a:rPr>
              <a:t> </a:t>
            </a:r>
            <a:r>
              <a:rPr lang="en-US" sz="1961">
                <a:solidFill>
                  <a:schemeClr val="tx2"/>
                </a:solidFill>
                <a:latin typeface="+mj-lt"/>
              </a:rPr>
              <a:t>(choose one best answer)</a:t>
            </a:r>
          </a:p>
        </p:txBody>
      </p:sp>
      <p:sp>
        <p:nvSpPr>
          <p:cNvPr id="9" name="Rectangle 8">
            <a:extLst>
              <a:ext uri="{FF2B5EF4-FFF2-40B4-BE49-F238E27FC236}">
                <a16:creationId xmlns:a16="http://schemas.microsoft.com/office/drawing/2014/main" id="{394EA46A-3D77-4DD2-927E-E93AF7C0813A}"/>
              </a:ext>
            </a:extLst>
          </p:cNvPr>
          <p:cNvSpPr/>
          <p:nvPr/>
        </p:nvSpPr>
        <p:spPr bwMode="auto">
          <a:xfrm>
            <a:off x="423312" y="3573736"/>
            <a:ext cx="2133491"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a:solidFill>
                  <a:schemeClr val="tx1"/>
                </a:solidFill>
                <a:latin typeface="+mj-lt"/>
                <a:cs typeface="Segoe UI Semilight"/>
              </a:rPr>
              <a:t>Answer A:</a:t>
            </a:r>
          </a:p>
          <a:p>
            <a:pPr>
              <a:spcBef>
                <a:spcPts val="294"/>
              </a:spcBef>
              <a:buSzPct val="90000"/>
            </a:pPr>
            <a:r>
              <a:rPr lang="en-US" sz="1568">
                <a:solidFill>
                  <a:schemeClr val="tx1"/>
                </a:solidFill>
                <a:cs typeface="Segoe UI Semilight"/>
              </a:rPr>
              <a:t>Security is associated primarily with devices and should appear on the device side of the diagram</a:t>
            </a:r>
          </a:p>
          <a:p>
            <a:pPr>
              <a:spcBef>
                <a:spcPts val="294"/>
              </a:spcBef>
              <a:buSzPct val="90000"/>
            </a:pPr>
            <a:endParaRPr lang="en-US" sz="1730">
              <a:solidFill>
                <a:schemeClr val="tx1"/>
              </a:solidFill>
              <a:cs typeface="Segoe UI Semilight"/>
            </a:endParaRPr>
          </a:p>
          <a:p>
            <a:pPr>
              <a:buSzPct val="90000"/>
            </a:pPr>
            <a:endParaRPr lang="en-US" sz="1730">
              <a:solidFill>
                <a:schemeClr val="tx1"/>
              </a:solidFill>
              <a:cs typeface="Segoe UI Semilight"/>
            </a:endParaRPr>
          </a:p>
        </p:txBody>
      </p:sp>
      <p:sp>
        <p:nvSpPr>
          <p:cNvPr id="12" name="Rectangle 11">
            <a:extLst>
              <a:ext uri="{FF2B5EF4-FFF2-40B4-BE49-F238E27FC236}">
                <a16:creationId xmlns:a16="http://schemas.microsoft.com/office/drawing/2014/main" id="{A8DC45ED-6BDB-4F1D-9956-F85C406013F3}"/>
              </a:ext>
            </a:extLst>
          </p:cNvPr>
          <p:cNvSpPr/>
          <p:nvPr/>
        </p:nvSpPr>
        <p:spPr bwMode="auto">
          <a:xfrm>
            <a:off x="2728867" y="3573736"/>
            <a:ext cx="2133491"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b="1">
                <a:solidFill>
                  <a:schemeClr val="tx1"/>
                </a:solidFill>
                <a:latin typeface="+mj-lt"/>
                <a:cs typeface="Segoe UI Semilight"/>
              </a:rPr>
              <a:t>Answer B:</a:t>
            </a:r>
          </a:p>
          <a:p>
            <a:pPr>
              <a:spcBef>
                <a:spcPts val="294"/>
              </a:spcBef>
              <a:buSzPct val="90000"/>
            </a:pPr>
            <a:r>
              <a:rPr lang="en-US" sz="1568">
                <a:solidFill>
                  <a:schemeClr val="tx1"/>
                </a:solidFill>
                <a:cs typeface="Segoe UI Semilight"/>
              </a:rPr>
              <a:t>Security is associated primarily with communication between the Cloud Gateway and the other services/</a:t>
            </a:r>
            <a:br>
              <a:rPr lang="en-US" sz="1568">
                <a:solidFill>
                  <a:schemeClr val="tx1"/>
                </a:solidFill>
                <a:cs typeface="Segoe UI Semilight"/>
              </a:rPr>
            </a:br>
            <a:r>
              <a:rPr lang="en-US" sz="1568">
                <a:solidFill>
                  <a:schemeClr val="tx1"/>
                </a:solidFill>
                <a:cs typeface="Segoe UI Semilight"/>
              </a:rPr>
              <a:t>devices and should appear next to Cloud Gateway on the diagram</a:t>
            </a:r>
            <a:endParaRPr lang="en-US" sz="1730">
              <a:solidFill>
                <a:schemeClr val="tx1"/>
              </a:solidFill>
              <a:cs typeface="Segoe UI Semilight"/>
            </a:endParaRPr>
          </a:p>
        </p:txBody>
      </p:sp>
      <p:sp>
        <p:nvSpPr>
          <p:cNvPr id="10" name="Rectangle 9">
            <a:extLst>
              <a:ext uri="{FF2B5EF4-FFF2-40B4-BE49-F238E27FC236}">
                <a16:creationId xmlns:a16="http://schemas.microsoft.com/office/drawing/2014/main" id="{04AF6E39-4713-4BE5-BA75-81A2287644DF}"/>
              </a:ext>
            </a:extLst>
          </p:cNvPr>
          <p:cNvSpPr/>
          <p:nvPr/>
        </p:nvSpPr>
        <p:spPr bwMode="auto">
          <a:xfrm>
            <a:off x="5034422" y="3573736"/>
            <a:ext cx="2133491"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a:solidFill>
                  <a:schemeClr val="tx1"/>
                </a:solidFill>
                <a:latin typeface="+mj-lt"/>
                <a:cs typeface="Segoe UI Semilight"/>
              </a:rPr>
              <a:t>Answer C:</a:t>
            </a:r>
          </a:p>
          <a:p>
            <a:pPr>
              <a:spcBef>
                <a:spcPts val="294"/>
              </a:spcBef>
              <a:buSzPct val="90000"/>
            </a:pPr>
            <a:r>
              <a:rPr lang="en-US" sz="1568">
                <a:solidFill>
                  <a:schemeClr val="tx1"/>
                </a:solidFill>
                <a:cs typeface="Segoe UI Semilight"/>
              </a:rPr>
              <a:t>Security is associated primarily with data storage and retrieval and should appear next to storage on the diagram</a:t>
            </a:r>
          </a:p>
          <a:p>
            <a:pPr>
              <a:spcBef>
                <a:spcPts val="294"/>
              </a:spcBef>
              <a:buSzPct val="90000"/>
            </a:pPr>
            <a:endParaRPr lang="en-US" sz="1730">
              <a:solidFill>
                <a:schemeClr val="tx1"/>
              </a:solidFill>
              <a:cs typeface="Segoe UI Semilight"/>
            </a:endParaRPr>
          </a:p>
        </p:txBody>
      </p:sp>
      <p:sp>
        <p:nvSpPr>
          <p:cNvPr id="16" name="Rectangle 15">
            <a:extLst>
              <a:ext uri="{FF2B5EF4-FFF2-40B4-BE49-F238E27FC236}">
                <a16:creationId xmlns:a16="http://schemas.microsoft.com/office/drawing/2014/main" id="{61457EFE-591C-4822-A844-0D2D4F4063FC}"/>
              </a:ext>
            </a:extLst>
          </p:cNvPr>
          <p:cNvSpPr/>
          <p:nvPr/>
        </p:nvSpPr>
        <p:spPr bwMode="auto">
          <a:xfrm>
            <a:off x="7339977" y="3573736"/>
            <a:ext cx="2133491"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a:solidFill>
                  <a:schemeClr val="tx1"/>
                </a:solidFill>
                <a:latin typeface="+mj-lt"/>
                <a:cs typeface="Segoe UI Semilight"/>
              </a:rPr>
              <a:t>Answer D:</a:t>
            </a:r>
          </a:p>
          <a:p>
            <a:pPr>
              <a:spcBef>
                <a:spcPts val="294"/>
              </a:spcBef>
              <a:buSzPct val="90000"/>
            </a:pPr>
            <a:r>
              <a:rPr lang="en-US" sz="1568">
                <a:solidFill>
                  <a:schemeClr val="tx1"/>
                </a:solidFill>
                <a:cs typeface="Segoe UI Semilight"/>
              </a:rPr>
              <a:t>Security is associated with all subsystems of the solution and should appear across the top of the diagram</a:t>
            </a:r>
          </a:p>
          <a:p>
            <a:pPr>
              <a:spcBef>
                <a:spcPts val="294"/>
              </a:spcBef>
              <a:buSzPct val="90000"/>
            </a:pPr>
            <a:endParaRPr lang="en-US" sz="1568">
              <a:solidFill>
                <a:schemeClr val="tx1"/>
              </a:solidFill>
              <a:cs typeface="Segoe UI Semilight"/>
            </a:endParaRPr>
          </a:p>
        </p:txBody>
      </p:sp>
      <p:sp>
        <p:nvSpPr>
          <p:cNvPr id="11" name="Rectangle 10">
            <a:extLst>
              <a:ext uri="{FF2B5EF4-FFF2-40B4-BE49-F238E27FC236}">
                <a16:creationId xmlns:a16="http://schemas.microsoft.com/office/drawing/2014/main" id="{F32DD7A5-CACF-4D06-BBB2-D7A01A0D8E41}"/>
              </a:ext>
            </a:extLst>
          </p:cNvPr>
          <p:cNvSpPr/>
          <p:nvPr/>
        </p:nvSpPr>
        <p:spPr bwMode="auto">
          <a:xfrm>
            <a:off x="9645532" y="3573736"/>
            <a:ext cx="2133491"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a:solidFill>
                  <a:schemeClr val="tx1"/>
                </a:solidFill>
                <a:latin typeface="+mj-lt"/>
                <a:cs typeface="Segoe UI Semilight"/>
              </a:rPr>
              <a:t>Answer E:</a:t>
            </a:r>
          </a:p>
          <a:p>
            <a:pPr>
              <a:spcBef>
                <a:spcPts val="294"/>
              </a:spcBef>
              <a:buSzPct val="90000"/>
            </a:pPr>
            <a:r>
              <a:rPr lang="en-US" sz="1568">
                <a:solidFill>
                  <a:schemeClr val="tx1"/>
                </a:solidFill>
                <a:cs typeface="Segoe UI Semilight"/>
              </a:rPr>
              <a:t>Security is associated primarily with cloud services and should appear on the cloud side of the diagram</a:t>
            </a:r>
          </a:p>
        </p:txBody>
      </p:sp>
    </p:spTree>
    <p:extLst>
      <p:ext uri="{BB962C8B-B14F-4D97-AF65-F5344CB8AC3E}">
        <p14:creationId xmlns:p14="http://schemas.microsoft.com/office/powerpoint/2010/main" val="1073488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review: Question 1.3</a:t>
            </a:r>
          </a:p>
        </p:txBody>
      </p:sp>
      <p:sp>
        <p:nvSpPr>
          <p:cNvPr id="6" name="Rectangle 5">
            <a:extLst>
              <a:ext uri="{FF2B5EF4-FFF2-40B4-BE49-F238E27FC236}">
                <a16:creationId xmlns:a16="http://schemas.microsoft.com/office/drawing/2014/main" id="{30801245-B751-40EA-836F-62DC9DB93741}"/>
              </a:ext>
            </a:extLst>
          </p:cNvPr>
          <p:cNvSpPr/>
          <p:nvPr/>
        </p:nvSpPr>
        <p:spPr>
          <a:xfrm>
            <a:off x="418644" y="1170819"/>
            <a:ext cx="11343820" cy="905179"/>
          </a:xfrm>
          <a:prstGeom prst="rect">
            <a:avLst/>
          </a:prstGeom>
          <a:noFill/>
          <a:ln>
            <a:noFill/>
          </a:ln>
        </p:spPr>
        <p:txBody>
          <a:bodyPr wrap="square" lIns="0" tIns="0" rIns="0" bIns="0">
            <a:spAutoFit/>
          </a:bodyPr>
          <a:lstStyle/>
          <a:p>
            <a:r>
              <a:rPr lang="en-US" sz="1961"/>
              <a:t>You have been asked to join a team that will be working on an IoT solution for your company. Your team is small and will need a fully managed SaaS solution that can be started quickly and operated with minimal IoT experience. You are asked to help choose one of the Microsoft Azure offerings for IoT</a:t>
            </a:r>
          </a:p>
        </p:txBody>
      </p:sp>
      <p:pic>
        <p:nvPicPr>
          <p:cNvPr id="4" name="Picture 3" descr="Icon of a document with a checkmark">
            <a:extLst>
              <a:ext uri="{FF2B5EF4-FFF2-40B4-BE49-F238E27FC236}">
                <a16:creationId xmlns:a16="http://schemas.microsoft.com/office/drawing/2014/main" id="{8AFAC412-92D9-4FD8-8DD7-DA12E4BC40A2}"/>
              </a:ext>
            </a:extLst>
          </p:cNvPr>
          <p:cNvPicPr>
            <a:picLocks/>
          </p:cNvPicPr>
          <p:nvPr/>
        </p:nvPicPr>
        <p:blipFill>
          <a:blip r:embed="rId3"/>
          <a:stretch>
            <a:fillRect/>
          </a:stretch>
        </p:blipFill>
        <p:spPr>
          <a:xfrm>
            <a:off x="421693" y="2523561"/>
            <a:ext cx="896425" cy="896425"/>
          </a:xfrm>
          <a:prstGeom prst="rect">
            <a:avLst/>
          </a:prstGeom>
        </p:spPr>
      </p:pic>
      <p:sp>
        <p:nvSpPr>
          <p:cNvPr id="19" name="Rectangle 18">
            <a:extLst>
              <a:ext uri="{FF2B5EF4-FFF2-40B4-BE49-F238E27FC236}">
                <a16:creationId xmlns:a16="http://schemas.microsoft.com/office/drawing/2014/main" id="{9608CB07-B6C0-4A71-881F-AD286D0B3D0E}"/>
              </a:ext>
            </a:extLst>
          </p:cNvPr>
          <p:cNvSpPr/>
          <p:nvPr/>
        </p:nvSpPr>
        <p:spPr>
          <a:xfrm>
            <a:off x="1448476" y="2820911"/>
            <a:ext cx="10317850" cy="301727"/>
          </a:xfrm>
          <a:prstGeom prst="rect">
            <a:avLst/>
          </a:prstGeom>
        </p:spPr>
        <p:txBody>
          <a:bodyPr wrap="square" lIns="0" tIns="0" rIns="0" bIns="0">
            <a:spAutoFit/>
          </a:bodyPr>
          <a:lstStyle/>
          <a:p>
            <a:r>
              <a:rPr lang="en-US" sz="1961">
                <a:solidFill>
                  <a:schemeClr val="tx2"/>
                </a:solidFill>
                <a:latin typeface="+mj-lt"/>
              </a:rPr>
              <a:t>Which of the Microsoft offerings should you recommend? (choose one best answer)</a:t>
            </a:r>
          </a:p>
        </p:txBody>
      </p:sp>
      <p:sp>
        <p:nvSpPr>
          <p:cNvPr id="9" name="Rectangle 8">
            <a:extLst>
              <a:ext uri="{FF2B5EF4-FFF2-40B4-BE49-F238E27FC236}">
                <a16:creationId xmlns:a16="http://schemas.microsoft.com/office/drawing/2014/main" id="{394EA46A-3D77-4DD2-927E-E93AF7C0813A}"/>
              </a:ext>
            </a:extLst>
          </p:cNvPr>
          <p:cNvSpPr/>
          <p:nvPr/>
        </p:nvSpPr>
        <p:spPr bwMode="auto">
          <a:xfrm>
            <a:off x="423310" y="3573736"/>
            <a:ext cx="2716167"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a:solidFill>
                  <a:schemeClr val="tx1"/>
                </a:solidFill>
                <a:latin typeface="+mj-lt"/>
                <a:cs typeface="Segoe UI Semilight"/>
              </a:rPr>
              <a:t>Answer A:</a:t>
            </a:r>
          </a:p>
          <a:p>
            <a:pPr>
              <a:spcBef>
                <a:spcPts val="294"/>
              </a:spcBef>
              <a:buSzPct val="90000"/>
            </a:pPr>
            <a:r>
              <a:rPr lang="en-US" sz="1568">
                <a:solidFill>
                  <a:schemeClr val="tx1"/>
                </a:solidFill>
                <a:cs typeface="Segoe UI Semilight"/>
              </a:rPr>
              <a:t>IoT Hub, IoT Hub Device Provisioning Service, Stream Analytics, and Cosmos DB</a:t>
            </a:r>
            <a:endParaRPr lang="en-US" sz="1730">
              <a:solidFill>
                <a:schemeClr val="tx1"/>
              </a:solidFill>
              <a:cs typeface="Segoe UI Semilight"/>
            </a:endParaRPr>
          </a:p>
          <a:p>
            <a:pPr>
              <a:buSzPct val="90000"/>
            </a:pPr>
            <a:endParaRPr lang="en-US" sz="1730">
              <a:solidFill>
                <a:schemeClr val="tx1"/>
              </a:solidFill>
              <a:cs typeface="Segoe UI Semilight"/>
            </a:endParaRPr>
          </a:p>
        </p:txBody>
      </p:sp>
      <p:sp>
        <p:nvSpPr>
          <p:cNvPr id="12" name="Rectangle 11">
            <a:extLst>
              <a:ext uri="{FF2B5EF4-FFF2-40B4-BE49-F238E27FC236}">
                <a16:creationId xmlns:a16="http://schemas.microsoft.com/office/drawing/2014/main" id="{A8DC45ED-6BDB-4F1D-9956-F85C406013F3}"/>
              </a:ext>
            </a:extLst>
          </p:cNvPr>
          <p:cNvSpPr/>
          <p:nvPr/>
        </p:nvSpPr>
        <p:spPr bwMode="auto">
          <a:xfrm>
            <a:off x="3298926" y="3573736"/>
            <a:ext cx="2716167"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b="1">
                <a:solidFill>
                  <a:schemeClr val="tx1"/>
                </a:solidFill>
                <a:latin typeface="+mj-lt"/>
                <a:cs typeface="Segoe UI Semilight"/>
              </a:rPr>
              <a:t>Answer B:</a:t>
            </a:r>
          </a:p>
          <a:p>
            <a:pPr>
              <a:spcBef>
                <a:spcPts val="294"/>
              </a:spcBef>
              <a:buSzPct val="90000"/>
            </a:pPr>
            <a:r>
              <a:rPr lang="en-US" sz="1568">
                <a:solidFill>
                  <a:schemeClr val="tx1"/>
                </a:solidFill>
                <a:cs typeface="Segoe UI Semilight"/>
              </a:rPr>
              <a:t>IoT Hub, Stream Analytics, and Cosmos DB</a:t>
            </a:r>
          </a:p>
          <a:p>
            <a:pPr>
              <a:spcBef>
                <a:spcPts val="294"/>
              </a:spcBef>
              <a:buSzPct val="90000"/>
            </a:pPr>
            <a:endParaRPr lang="en-US" sz="1730">
              <a:solidFill>
                <a:schemeClr val="tx1"/>
              </a:solidFill>
              <a:cs typeface="Segoe UI Semilight"/>
            </a:endParaRPr>
          </a:p>
        </p:txBody>
      </p:sp>
      <p:sp>
        <p:nvSpPr>
          <p:cNvPr id="10" name="Rectangle 9">
            <a:extLst>
              <a:ext uri="{FF2B5EF4-FFF2-40B4-BE49-F238E27FC236}">
                <a16:creationId xmlns:a16="http://schemas.microsoft.com/office/drawing/2014/main" id="{04AF6E39-4713-4BE5-BA75-81A2287644DF}"/>
              </a:ext>
            </a:extLst>
          </p:cNvPr>
          <p:cNvSpPr/>
          <p:nvPr/>
        </p:nvSpPr>
        <p:spPr bwMode="auto">
          <a:xfrm>
            <a:off x="6174542" y="3573736"/>
            <a:ext cx="2716167"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a:solidFill>
                  <a:schemeClr val="tx1"/>
                </a:solidFill>
                <a:latin typeface="+mj-lt"/>
                <a:cs typeface="Segoe UI Semilight"/>
              </a:rPr>
              <a:t>Answer C:</a:t>
            </a:r>
          </a:p>
          <a:p>
            <a:pPr>
              <a:spcBef>
                <a:spcPts val="294"/>
              </a:spcBef>
              <a:buSzPct val="90000"/>
            </a:pPr>
            <a:r>
              <a:rPr lang="en-US" sz="1568">
                <a:solidFill>
                  <a:schemeClr val="tx1"/>
                </a:solidFill>
                <a:cs typeface="Segoe UI Semilight"/>
              </a:rPr>
              <a:t>IoT Hub, Stream Analytics, and Azure Storage</a:t>
            </a:r>
          </a:p>
          <a:p>
            <a:pPr>
              <a:spcBef>
                <a:spcPts val="294"/>
              </a:spcBef>
              <a:buSzPct val="90000"/>
            </a:pPr>
            <a:endParaRPr lang="en-US" sz="1730">
              <a:solidFill>
                <a:schemeClr val="tx1"/>
              </a:solidFill>
              <a:cs typeface="Segoe UI Semilight"/>
            </a:endParaRPr>
          </a:p>
        </p:txBody>
      </p:sp>
      <p:sp>
        <p:nvSpPr>
          <p:cNvPr id="16" name="Rectangle 15">
            <a:extLst>
              <a:ext uri="{FF2B5EF4-FFF2-40B4-BE49-F238E27FC236}">
                <a16:creationId xmlns:a16="http://schemas.microsoft.com/office/drawing/2014/main" id="{61457EFE-591C-4822-A844-0D2D4F4063FC}"/>
              </a:ext>
            </a:extLst>
          </p:cNvPr>
          <p:cNvSpPr/>
          <p:nvPr/>
        </p:nvSpPr>
        <p:spPr bwMode="auto">
          <a:xfrm>
            <a:off x="9050159" y="3573736"/>
            <a:ext cx="2716167"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a:solidFill>
                  <a:schemeClr val="tx1"/>
                </a:solidFill>
                <a:latin typeface="+mj-lt"/>
                <a:cs typeface="Segoe UI Semilight"/>
              </a:rPr>
              <a:t>Answer D:</a:t>
            </a:r>
          </a:p>
          <a:p>
            <a:pPr>
              <a:spcBef>
                <a:spcPts val="294"/>
              </a:spcBef>
              <a:buSzPct val="90000"/>
            </a:pPr>
            <a:r>
              <a:rPr lang="en-US" sz="1568">
                <a:solidFill>
                  <a:schemeClr val="tx1"/>
                </a:solidFill>
                <a:cs typeface="Segoe UI Semilight"/>
              </a:rPr>
              <a:t>IoT Central</a:t>
            </a:r>
          </a:p>
          <a:p>
            <a:pPr>
              <a:spcBef>
                <a:spcPts val="294"/>
              </a:spcBef>
              <a:buSzPct val="90000"/>
            </a:pPr>
            <a:endParaRPr lang="en-US" sz="1568">
              <a:solidFill>
                <a:schemeClr val="tx1"/>
              </a:solidFill>
              <a:cs typeface="Segoe UI Semilight"/>
            </a:endParaRPr>
          </a:p>
        </p:txBody>
      </p:sp>
    </p:spTree>
    <p:extLst>
      <p:ext uri="{BB962C8B-B14F-4D97-AF65-F5344CB8AC3E}">
        <p14:creationId xmlns:p14="http://schemas.microsoft.com/office/powerpoint/2010/main" val="1193097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review: Question 1.4</a:t>
            </a:r>
          </a:p>
        </p:txBody>
      </p:sp>
      <p:sp>
        <p:nvSpPr>
          <p:cNvPr id="6" name="Rectangle 5">
            <a:extLst>
              <a:ext uri="{FF2B5EF4-FFF2-40B4-BE49-F238E27FC236}">
                <a16:creationId xmlns:a16="http://schemas.microsoft.com/office/drawing/2014/main" id="{30801245-B751-40EA-836F-62DC9DB93741}"/>
              </a:ext>
            </a:extLst>
          </p:cNvPr>
          <p:cNvSpPr/>
          <p:nvPr/>
        </p:nvSpPr>
        <p:spPr>
          <a:xfrm>
            <a:off x="418644" y="1170819"/>
            <a:ext cx="11343820" cy="905179"/>
          </a:xfrm>
          <a:prstGeom prst="rect">
            <a:avLst/>
          </a:prstGeom>
          <a:noFill/>
          <a:ln>
            <a:noFill/>
          </a:ln>
        </p:spPr>
        <p:txBody>
          <a:bodyPr wrap="square" lIns="0" tIns="0" rIns="0" bIns="0">
            <a:spAutoFit/>
          </a:bodyPr>
          <a:lstStyle/>
          <a:p>
            <a:r>
              <a:rPr lang="en-US" sz="1961"/>
              <a:t>You have joined a team that is developing an IoT solution for your company. You will be implementing IoT Hub, the IoT Hub Device Provisioning Service, Azure Stream Analytics, Azure Storage, and Time Series Insights. You need to understand the features and capabilities of IoT Hub</a:t>
            </a:r>
          </a:p>
        </p:txBody>
      </p:sp>
      <p:pic>
        <p:nvPicPr>
          <p:cNvPr id="5" name="Picture 4" descr="Icon of a series of circles arranged in a circular pattern">
            <a:extLst>
              <a:ext uri="{FF2B5EF4-FFF2-40B4-BE49-F238E27FC236}">
                <a16:creationId xmlns:a16="http://schemas.microsoft.com/office/drawing/2014/main" id="{5D7C21FF-FD09-4379-92A6-17EC95893540}"/>
              </a:ext>
            </a:extLst>
          </p:cNvPr>
          <p:cNvPicPr>
            <a:picLocks/>
          </p:cNvPicPr>
          <p:nvPr/>
        </p:nvPicPr>
        <p:blipFill>
          <a:blip r:embed="rId3"/>
          <a:stretch>
            <a:fillRect/>
          </a:stretch>
        </p:blipFill>
        <p:spPr>
          <a:xfrm>
            <a:off x="421693" y="2523561"/>
            <a:ext cx="896425" cy="896425"/>
          </a:xfrm>
          <a:prstGeom prst="rect">
            <a:avLst/>
          </a:prstGeom>
        </p:spPr>
      </p:pic>
      <p:sp>
        <p:nvSpPr>
          <p:cNvPr id="19" name="Rectangle 18">
            <a:extLst>
              <a:ext uri="{FF2B5EF4-FFF2-40B4-BE49-F238E27FC236}">
                <a16:creationId xmlns:a16="http://schemas.microsoft.com/office/drawing/2014/main" id="{9608CB07-B6C0-4A71-881F-AD286D0B3D0E}"/>
              </a:ext>
            </a:extLst>
          </p:cNvPr>
          <p:cNvSpPr/>
          <p:nvPr/>
        </p:nvSpPr>
        <p:spPr>
          <a:xfrm>
            <a:off x="1454435" y="2820911"/>
            <a:ext cx="10317850" cy="301727"/>
          </a:xfrm>
          <a:prstGeom prst="rect">
            <a:avLst/>
          </a:prstGeom>
        </p:spPr>
        <p:txBody>
          <a:bodyPr wrap="square" lIns="0" tIns="0" rIns="0" bIns="0">
            <a:spAutoFit/>
          </a:bodyPr>
          <a:lstStyle/>
          <a:p>
            <a:r>
              <a:rPr lang="en-US" sz="1961">
                <a:solidFill>
                  <a:schemeClr val="tx2"/>
                </a:solidFill>
                <a:latin typeface="+mj-lt"/>
              </a:rPr>
              <a:t>Which of the following are features of IoT Hub? (choose all correct answers)</a:t>
            </a:r>
          </a:p>
        </p:txBody>
      </p:sp>
      <p:sp>
        <p:nvSpPr>
          <p:cNvPr id="9" name="Rectangle 8">
            <a:extLst>
              <a:ext uri="{FF2B5EF4-FFF2-40B4-BE49-F238E27FC236}">
                <a16:creationId xmlns:a16="http://schemas.microsoft.com/office/drawing/2014/main" id="{394EA46A-3D77-4DD2-927E-E93AF7C0813A}"/>
              </a:ext>
            </a:extLst>
          </p:cNvPr>
          <p:cNvSpPr/>
          <p:nvPr/>
        </p:nvSpPr>
        <p:spPr bwMode="auto">
          <a:xfrm>
            <a:off x="423311" y="3573736"/>
            <a:ext cx="2716167"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a:solidFill>
                  <a:schemeClr val="tx1"/>
                </a:solidFill>
                <a:latin typeface="+mj-lt"/>
                <a:cs typeface="Segoe UI Semilight"/>
              </a:rPr>
              <a:t>Answer A:</a:t>
            </a:r>
          </a:p>
          <a:p>
            <a:pPr>
              <a:spcBef>
                <a:spcPts val="294"/>
              </a:spcBef>
              <a:buSzPct val="90000"/>
            </a:pPr>
            <a:r>
              <a:rPr lang="en-US" sz="1568">
                <a:solidFill>
                  <a:schemeClr val="tx1"/>
                </a:solidFill>
                <a:cs typeface="Segoe UI Semilight"/>
              </a:rPr>
              <a:t>Provides control over device access by using resource groups</a:t>
            </a:r>
          </a:p>
          <a:p>
            <a:pPr>
              <a:buSzPct val="90000"/>
            </a:pPr>
            <a:endParaRPr lang="en-US" sz="1730">
              <a:solidFill>
                <a:schemeClr val="tx1"/>
              </a:solidFill>
              <a:cs typeface="Segoe UI Semilight"/>
            </a:endParaRPr>
          </a:p>
        </p:txBody>
      </p:sp>
      <p:sp>
        <p:nvSpPr>
          <p:cNvPr id="12" name="Rectangle 11">
            <a:extLst>
              <a:ext uri="{FF2B5EF4-FFF2-40B4-BE49-F238E27FC236}">
                <a16:creationId xmlns:a16="http://schemas.microsoft.com/office/drawing/2014/main" id="{A8DC45ED-6BDB-4F1D-9956-F85C406013F3}"/>
              </a:ext>
            </a:extLst>
          </p:cNvPr>
          <p:cNvSpPr/>
          <p:nvPr/>
        </p:nvSpPr>
        <p:spPr bwMode="auto">
          <a:xfrm>
            <a:off x="3300913" y="3573736"/>
            <a:ext cx="2716167"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b="1">
                <a:solidFill>
                  <a:schemeClr val="tx1"/>
                </a:solidFill>
                <a:latin typeface="+mj-lt"/>
                <a:cs typeface="Segoe UI Semilight"/>
              </a:rPr>
              <a:t>Answer B:</a:t>
            </a:r>
          </a:p>
          <a:p>
            <a:pPr>
              <a:spcBef>
                <a:spcPts val="294"/>
              </a:spcBef>
              <a:buSzPct val="90000"/>
            </a:pPr>
            <a:r>
              <a:rPr lang="en-US" sz="1568">
                <a:solidFill>
                  <a:schemeClr val="tx1"/>
                </a:solidFill>
                <a:cs typeface="Segoe UI Semilight"/>
              </a:rPr>
              <a:t>Provides individual X.509 certificate authentication for secure, standards-based authentication</a:t>
            </a:r>
          </a:p>
          <a:p>
            <a:pPr>
              <a:spcBef>
                <a:spcPts val="294"/>
              </a:spcBef>
              <a:buSzPct val="90000"/>
            </a:pPr>
            <a:endParaRPr lang="en-US" sz="1730">
              <a:solidFill>
                <a:schemeClr val="tx1"/>
              </a:solidFill>
              <a:cs typeface="Segoe UI Semilight"/>
            </a:endParaRPr>
          </a:p>
        </p:txBody>
      </p:sp>
      <p:sp>
        <p:nvSpPr>
          <p:cNvPr id="10" name="Rectangle 9">
            <a:extLst>
              <a:ext uri="{FF2B5EF4-FFF2-40B4-BE49-F238E27FC236}">
                <a16:creationId xmlns:a16="http://schemas.microsoft.com/office/drawing/2014/main" id="{04AF6E39-4713-4BE5-BA75-81A2287644DF}"/>
              </a:ext>
            </a:extLst>
          </p:cNvPr>
          <p:cNvSpPr/>
          <p:nvPr/>
        </p:nvSpPr>
        <p:spPr bwMode="auto">
          <a:xfrm>
            <a:off x="6178515" y="3573736"/>
            <a:ext cx="2716167"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a:solidFill>
                  <a:schemeClr val="tx1"/>
                </a:solidFill>
                <a:latin typeface="+mj-lt"/>
                <a:cs typeface="Segoe UI Semilight"/>
              </a:rPr>
              <a:t>Answer C:</a:t>
            </a:r>
          </a:p>
          <a:p>
            <a:pPr>
              <a:spcBef>
                <a:spcPts val="294"/>
              </a:spcBef>
              <a:buSzPct val="90000"/>
            </a:pPr>
            <a:r>
              <a:rPr lang="en-US" sz="1568">
                <a:solidFill>
                  <a:schemeClr val="tx1"/>
                </a:solidFill>
                <a:cs typeface="Segoe UI Semilight"/>
              </a:rPr>
              <a:t>Enables routing of messages to multiple endpoints at no additional cost</a:t>
            </a:r>
          </a:p>
          <a:p>
            <a:pPr>
              <a:spcBef>
                <a:spcPts val="294"/>
              </a:spcBef>
              <a:buSzPct val="90000"/>
            </a:pPr>
            <a:endParaRPr lang="en-US" sz="1730">
              <a:solidFill>
                <a:schemeClr val="tx1"/>
              </a:solidFill>
              <a:cs typeface="Segoe UI Semilight"/>
            </a:endParaRPr>
          </a:p>
        </p:txBody>
      </p:sp>
      <p:sp>
        <p:nvSpPr>
          <p:cNvPr id="16" name="Rectangle 15">
            <a:extLst>
              <a:ext uri="{FF2B5EF4-FFF2-40B4-BE49-F238E27FC236}">
                <a16:creationId xmlns:a16="http://schemas.microsoft.com/office/drawing/2014/main" id="{61457EFE-591C-4822-A844-0D2D4F4063FC}"/>
              </a:ext>
            </a:extLst>
          </p:cNvPr>
          <p:cNvSpPr/>
          <p:nvPr/>
        </p:nvSpPr>
        <p:spPr bwMode="auto">
          <a:xfrm>
            <a:off x="9056118" y="3573736"/>
            <a:ext cx="2716167"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568">
                <a:solidFill>
                  <a:schemeClr val="tx1"/>
                </a:solidFill>
                <a:latin typeface="+mj-lt"/>
                <a:cs typeface="Segoe UI Semilight"/>
              </a:rPr>
              <a:t>Answer D:</a:t>
            </a:r>
          </a:p>
          <a:p>
            <a:pPr>
              <a:spcBef>
                <a:spcPts val="294"/>
              </a:spcBef>
              <a:buSzPct val="90000"/>
            </a:pPr>
            <a:r>
              <a:rPr lang="en-US" sz="1568">
                <a:solidFill>
                  <a:schemeClr val="tx1"/>
                </a:solidFill>
                <a:cs typeface="Segoe UI Semilight"/>
              </a:rPr>
              <a:t>Enables storage, synchronization, and querying of device metadata for all your devices</a:t>
            </a:r>
          </a:p>
          <a:p>
            <a:pPr>
              <a:spcBef>
                <a:spcPts val="294"/>
              </a:spcBef>
              <a:buSzPct val="90000"/>
            </a:pPr>
            <a:endParaRPr lang="en-US" sz="1568">
              <a:solidFill>
                <a:schemeClr val="tx1"/>
              </a:solidFill>
              <a:cs typeface="Segoe UI Semilight"/>
            </a:endParaRPr>
          </a:p>
        </p:txBody>
      </p:sp>
    </p:spTree>
    <p:extLst>
      <p:ext uri="{BB962C8B-B14F-4D97-AF65-F5344CB8AC3E}">
        <p14:creationId xmlns:p14="http://schemas.microsoft.com/office/powerpoint/2010/main" val="3974100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review: Question 1.5</a:t>
            </a:r>
          </a:p>
        </p:txBody>
      </p:sp>
      <p:sp>
        <p:nvSpPr>
          <p:cNvPr id="18" name="Rectangle 17">
            <a:extLst>
              <a:ext uri="{FF2B5EF4-FFF2-40B4-BE49-F238E27FC236}">
                <a16:creationId xmlns:a16="http://schemas.microsoft.com/office/drawing/2014/main" id="{BD7C64A3-AF39-457B-B3DB-A2D814166D50}"/>
              </a:ext>
            </a:extLst>
          </p:cNvPr>
          <p:cNvSpPr/>
          <p:nvPr/>
        </p:nvSpPr>
        <p:spPr>
          <a:xfrm>
            <a:off x="418644" y="1170819"/>
            <a:ext cx="11343820" cy="905179"/>
          </a:xfrm>
          <a:prstGeom prst="rect">
            <a:avLst/>
          </a:prstGeom>
          <a:noFill/>
          <a:ln>
            <a:noFill/>
          </a:ln>
        </p:spPr>
        <p:txBody>
          <a:bodyPr wrap="square" lIns="0" tIns="0" rIns="0" bIns="0">
            <a:spAutoFit/>
          </a:bodyPr>
          <a:lstStyle/>
          <a:p>
            <a:r>
              <a:rPr lang="en-US" sz="1961"/>
              <a:t>You have joined a team that is developing an IoT solution for your company. You will be implementing IoT Hub, the IoT Hub Device Provisioning Service, Azure Stream Analytics, Azure Storage, and Time Series Insights. You need to understand the features and capabilities of the Device Provisioning Service</a:t>
            </a:r>
          </a:p>
        </p:txBody>
      </p:sp>
      <p:pic>
        <p:nvPicPr>
          <p:cNvPr id="26" name="Picture 25" descr="Icon of a wrench beside a clipboard">
            <a:extLst>
              <a:ext uri="{FF2B5EF4-FFF2-40B4-BE49-F238E27FC236}">
                <a16:creationId xmlns:a16="http://schemas.microsoft.com/office/drawing/2014/main" id="{7604F2F6-DABD-4D1A-830E-B47E98A86A04}"/>
              </a:ext>
            </a:extLst>
          </p:cNvPr>
          <p:cNvPicPr>
            <a:picLocks/>
          </p:cNvPicPr>
          <p:nvPr/>
        </p:nvPicPr>
        <p:blipFill>
          <a:blip r:embed="rId3"/>
          <a:stretch>
            <a:fillRect/>
          </a:stretch>
        </p:blipFill>
        <p:spPr>
          <a:xfrm>
            <a:off x="421693" y="2523561"/>
            <a:ext cx="896425" cy="896425"/>
          </a:xfrm>
          <a:prstGeom prst="rect">
            <a:avLst/>
          </a:prstGeom>
        </p:spPr>
      </p:pic>
      <p:sp>
        <p:nvSpPr>
          <p:cNvPr id="32" name="Rectangle 31">
            <a:extLst>
              <a:ext uri="{FF2B5EF4-FFF2-40B4-BE49-F238E27FC236}">
                <a16:creationId xmlns:a16="http://schemas.microsoft.com/office/drawing/2014/main" id="{BB5F7135-C4D8-403E-9AB3-CFEE6EA457E4}"/>
              </a:ext>
            </a:extLst>
          </p:cNvPr>
          <p:cNvSpPr/>
          <p:nvPr/>
        </p:nvSpPr>
        <p:spPr>
          <a:xfrm>
            <a:off x="1454435" y="2670048"/>
            <a:ext cx="10317850" cy="603453"/>
          </a:xfrm>
          <a:prstGeom prst="rect">
            <a:avLst/>
          </a:prstGeom>
        </p:spPr>
        <p:txBody>
          <a:bodyPr wrap="square" lIns="0" tIns="0" rIns="0" bIns="0" anchor="ctr">
            <a:spAutoFit/>
          </a:bodyPr>
          <a:lstStyle/>
          <a:p>
            <a:r>
              <a:rPr lang="en-US" sz="1961">
                <a:solidFill>
                  <a:schemeClr val="tx2"/>
                </a:solidFill>
                <a:latin typeface="+mj-lt"/>
              </a:rPr>
              <a:t>Which of the following are features of the Device Provisioning Service?</a:t>
            </a:r>
            <a:br>
              <a:rPr lang="en-US" sz="1961">
                <a:solidFill>
                  <a:schemeClr val="tx2"/>
                </a:solidFill>
                <a:latin typeface="+mj-lt"/>
              </a:rPr>
            </a:br>
            <a:r>
              <a:rPr lang="en-US" sz="1961">
                <a:solidFill>
                  <a:schemeClr val="tx2"/>
                </a:solidFill>
                <a:latin typeface="+mj-lt"/>
              </a:rPr>
              <a:t>(choose all correct answers)</a:t>
            </a:r>
          </a:p>
        </p:txBody>
      </p:sp>
      <p:sp>
        <p:nvSpPr>
          <p:cNvPr id="13" name="Rectangle 12">
            <a:extLst>
              <a:ext uri="{FF2B5EF4-FFF2-40B4-BE49-F238E27FC236}">
                <a16:creationId xmlns:a16="http://schemas.microsoft.com/office/drawing/2014/main" id="{1C1600E8-D1A3-4661-BA28-6B7BF528CA4D}"/>
              </a:ext>
            </a:extLst>
          </p:cNvPr>
          <p:cNvSpPr/>
          <p:nvPr/>
        </p:nvSpPr>
        <p:spPr bwMode="auto">
          <a:xfrm>
            <a:off x="423311" y="3573736"/>
            <a:ext cx="2716167"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a:solidFill>
                  <a:schemeClr val="tx1"/>
                </a:solidFill>
                <a:latin typeface="+mj-lt"/>
                <a:cs typeface="Segoe UI Semilight"/>
              </a:rPr>
              <a:t>Answer A:</a:t>
            </a:r>
          </a:p>
          <a:p>
            <a:pPr>
              <a:spcBef>
                <a:spcPts val="294"/>
              </a:spcBef>
              <a:buSzPct val="90000"/>
            </a:pPr>
            <a:r>
              <a:rPr lang="en-US" sz="1568">
                <a:solidFill>
                  <a:schemeClr val="tx1"/>
                </a:solidFill>
                <a:cs typeface="Segoe UI Semilight"/>
              </a:rPr>
              <a:t>Secure attestation support for both X.509 and </a:t>
            </a:r>
            <a:br>
              <a:rPr lang="en-US" sz="1568">
                <a:solidFill>
                  <a:schemeClr val="tx1"/>
                </a:solidFill>
                <a:cs typeface="Segoe UI Semilight"/>
              </a:rPr>
            </a:br>
            <a:r>
              <a:rPr lang="en-US" sz="1568">
                <a:solidFill>
                  <a:schemeClr val="tx1"/>
                </a:solidFill>
                <a:cs typeface="Segoe UI Semilight"/>
              </a:rPr>
              <a:t>TPM-based identities</a:t>
            </a:r>
          </a:p>
          <a:p>
            <a:pPr>
              <a:buSzPct val="90000"/>
            </a:pPr>
            <a:endParaRPr lang="en-US" sz="1730">
              <a:solidFill>
                <a:schemeClr val="tx1"/>
              </a:solidFill>
              <a:cs typeface="Segoe UI Semilight"/>
            </a:endParaRPr>
          </a:p>
        </p:txBody>
      </p:sp>
      <p:sp>
        <p:nvSpPr>
          <p:cNvPr id="43" name="Rectangle 42">
            <a:extLst>
              <a:ext uri="{FF2B5EF4-FFF2-40B4-BE49-F238E27FC236}">
                <a16:creationId xmlns:a16="http://schemas.microsoft.com/office/drawing/2014/main" id="{83690611-515B-46D9-AABD-0A3FCAF9DCED}"/>
              </a:ext>
            </a:extLst>
          </p:cNvPr>
          <p:cNvSpPr/>
          <p:nvPr/>
        </p:nvSpPr>
        <p:spPr bwMode="auto">
          <a:xfrm>
            <a:off x="3300913" y="3573736"/>
            <a:ext cx="2716167"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b="1">
                <a:solidFill>
                  <a:schemeClr val="tx1"/>
                </a:solidFill>
                <a:latin typeface="+mj-lt"/>
                <a:cs typeface="Segoe UI Semilight"/>
              </a:rPr>
              <a:t>Answer B:</a:t>
            </a:r>
          </a:p>
          <a:p>
            <a:pPr>
              <a:spcBef>
                <a:spcPts val="294"/>
              </a:spcBef>
              <a:buSzPct val="90000"/>
            </a:pPr>
            <a:r>
              <a:rPr lang="en-US" sz="1568">
                <a:solidFill>
                  <a:schemeClr val="tx1"/>
                </a:solidFill>
                <a:cs typeface="Segoe UI Semilight"/>
              </a:rPr>
              <a:t>Multiple allocation policies to control how the Device Provisioning Service assigns devices to IoT hubs</a:t>
            </a:r>
          </a:p>
        </p:txBody>
      </p:sp>
      <p:sp>
        <p:nvSpPr>
          <p:cNvPr id="49" name="Rectangle 48">
            <a:extLst>
              <a:ext uri="{FF2B5EF4-FFF2-40B4-BE49-F238E27FC236}">
                <a16:creationId xmlns:a16="http://schemas.microsoft.com/office/drawing/2014/main" id="{54752BB2-B46B-4825-9A41-9803F2DF6F8F}"/>
              </a:ext>
            </a:extLst>
          </p:cNvPr>
          <p:cNvSpPr/>
          <p:nvPr/>
        </p:nvSpPr>
        <p:spPr bwMode="auto">
          <a:xfrm>
            <a:off x="6178515" y="3573736"/>
            <a:ext cx="2716167"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a:solidFill>
                  <a:schemeClr val="tx1"/>
                </a:solidFill>
                <a:latin typeface="+mj-lt"/>
                <a:cs typeface="Segoe UI Semilight"/>
              </a:rPr>
              <a:t>Answer C:</a:t>
            </a:r>
          </a:p>
          <a:p>
            <a:pPr>
              <a:spcBef>
                <a:spcPts val="294"/>
              </a:spcBef>
              <a:buSzPct val="90000"/>
            </a:pPr>
            <a:r>
              <a:rPr lang="en-US" sz="1568">
                <a:solidFill>
                  <a:schemeClr val="tx1"/>
                </a:solidFill>
                <a:cs typeface="Segoe UI Semilight"/>
              </a:rPr>
              <a:t>Multi-hub support that allows the Device Provisioning Service to assign devices to more than one IoT hub</a:t>
            </a:r>
          </a:p>
        </p:txBody>
      </p:sp>
      <p:sp>
        <p:nvSpPr>
          <p:cNvPr id="53" name="Rectangle 52">
            <a:extLst>
              <a:ext uri="{FF2B5EF4-FFF2-40B4-BE49-F238E27FC236}">
                <a16:creationId xmlns:a16="http://schemas.microsoft.com/office/drawing/2014/main" id="{8A2B19DB-C48C-4659-AA8A-5F8FE650C710}"/>
              </a:ext>
            </a:extLst>
          </p:cNvPr>
          <p:cNvSpPr/>
          <p:nvPr/>
        </p:nvSpPr>
        <p:spPr bwMode="auto">
          <a:xfrm>
            <a:off x="9056118" y="3573736"/>
            <a:ext cx="2716167" cy="2843348"/>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568">
                <a:solidFill>
                  <a:schemeClr val="tx1"/>
                </a:solidFill>
                <a:latin typeface="+mj-lt"/>
                <a:cs typeface="Segoe UI Semilight"/>
              </a:rPr>
              <a:t>Answer D:</a:t>
            </a:r>
          </a:p>
          <a:p>
            <a:pPr>
              <a:spcBef>
                <a:spcPts val="294"/>
              </a:spcBef>
              <a:buSzPct val="90000"/>
            </a:pPr>
            <a:r>
              <a:rPr lang="en-US" sz="1568">
                <a:solidFill>
                  <a:schemeClr val="tx1"/>
                </a:solidFill>
                <a:cs typeface="Segoe UI Semilight"/>
              </a:rPr>
              <a:t>Cross-region support that allows the Device Provisioning Service to assign devices to IoT hubs in other regions</a:t>
            </a:r>
          </a:p>
        </p:txBody>
      </p:sp>
    </p:spTree>
    <p:extLst>
      <p:ext uri="{BB962C8B-B14F-4D97-AF65-F5344CB8AC3E}">
        <p14:creationId xmlns:p14="http://schemas.microsoft.com/office/powerpoint/2010/main" val="174308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1 – Learning objectives</a:t>
            </a:r>
          </a:p>
        </p:txBody>
      </p:sp>
      <p:pic>
        <p:nvPicPr>
          <p:cNvPr id="67" name="Picture 66" descr="Icon of a document">
            <a:extLst>
              <a:ext uri="{FF2B5EF4-FFF2-40B4-BE49-F238E27FC236}">
                <a16:creationId xmlns:a16="http://schemas.microsoft.com/office/drawing/2014/main" id="{D2A601A9-835E-43F2-B16E-E38F5ACA2618}"/>
              </a:ext>
            </a:extLst>
          </p:cNvPr>
          <p:cNvPicPr>
            <a:picLocks/>
          </p:cNvPicPr>
          <p:nvPr/>
        </p:nvPicPr>
        <p:blipFill>
          <a:blip r:embed="rId3"/>
          <a:stretch>
            <a:fillRect/>
          </a:stretch>
        </p:blipFill>
        <p:spPr>
          <a:xfrm>
            <a:off x="418644" y="1462055"/>
            <a:ext cx="932282" cy="932282"/>
          </a:xfrm>
          <a:prstGeom prst="rect">
            <a:avLst/>
          </a:prstGeom>
        </p:spPr>
      </p:pic>
      <p:sp>
        <p:nvSpPr>
          <p:cNvPr id="70" name="TextBox 69">
            <a:extLst>
              <a:ext uri="{FF2B5EF4-FFF2-40B4-BE49-F238E27FC236}">
                <a16:creationId xmlns:a16="http://schemas.microsoft.com/office/drawing/2014/main" id="{53E9D393-96D1-4DA6-95A2-161A4A2144D0}"/>
              </a:ext>
            </a:extLst>
          </p:cNvPr>
          <p:cNvSpPr txBox="1">
            <a:spLocks/>
          </p:cNvSpPr>
          <p:nvPr/>
        </p:nvSpPr>
        <p:spPr>
          <a:xfrm>
            <a:off x="1661236" y="1676119"/>
            <a:ext cx="10008788" cy="362072"/>
          </a:xfrm>
          <a:prstGeom prst="rect">
            <a:avLst/>
          </a:prstGeom>
          <a:noFill/>
        </p:spPr>
        <p:txBody>
          <a:bodyPr wrap="square" lIns="0" tIns="0" rIns="0" bIns="0" rtlCol="0" anchor="ctr">
            <a:spAutoFit/>
          </a:bodyPr>
          <a:lstStyle/>
          <a:p>
            <a:pPr>
              <a:buSzPct val="90000"/>
              <a:defRPr/>
            </a:pPr>
            <a:r>
              <a:rPr lang="en-US" sz="2353"/>
              <a:t>Describe the core components of an Azure IoT solution architecture</a:t>
            </a:r>
          </a:p>
        </p:txBody>
      </p:sp>
      <p:cxnSp>
        <p:nvCxnSpPr>
          <p:cNvPr id="77" name="Straight Connector 76">
            <a:extLst>
              <a:ext uri="{FF2B5EF4-FFF2-40B4-BE49-F238E27FC236}">
                <a16:creationId xmlns:a16="http://schemas.microsoft.com/office/drawing/2014/main" id="{786B0E6E-73C0-403B-A351-1D68681D3E18}"/>
              </a:ext>
              <a:ext uri="{C183D7F6-B498-43B3-948B-1728B52AA6E4}">
                <adec:decorative xmlns:adec="http://schemas.microsoft.com/office/drawing/2017/decorative" val="1"/>
              </a:ext>
            </a:extLst>
          </p:cNvPr>
          <p:cNvCxnSpPr>
            <a:cxnSpLocks/>
          </p:cNvCxnSpPr>
          <p:nvPr/>
        </p:nvCxnSpPr>
        <p:spPr>
          <a:xfrm>
            <a:off x="1645228" y="2739903"/>
            <a:ext cx="1002479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6" name="Picture 85" descr="Icon of a magnifying glass showing a chart">
            <a:extLst>
              <a:ext uri="{FF2B5EF4-FFF2-40B4-BE49-F238E27FC236}">
                <a16:creationId xmlns:a16="http://schemas.microsoft.com/office/drawing/2014/main" id="{E3DF29F0-63C8-4FE5-A15E-ADABC44F7624}"/>
              </a:ext>
            </a:extLst>
          </p:cNvPr>
          <p:cNvPicPr>
            <a:picLocks/>
          </p:cNvPicPr>
          <p:nvPr/>
        </p:nvPicPr>
        <p:blipFill>
          <a:blip r:embed="rId4"/>
          <a:stretch>
            <a:fillRect/>
          </a:stretch>
        </p:blipFill>
        <p:spPr>
          <a:xfrm>
            <a:off x="418644" y="3085468"/>
            <a:ext cx="932282" cy="932282"/>
          </a:xfrm>
          <a:prstGeom prst="rect">
            <a:avLst/>
          </a:prstGeom>
        </p:spPr>
      </p:pic>
      <p:sp>
        <p:nvSpPr>
          <p:cNvPr id="88" name="TextBox 87">
            <a:extLst>
              <a:ext uri="{FF2B5EF4-FFF2-40B4-BE49-F238E27FC236}">
                <a16:creationId xmlns:a16="http://schemas.microsoft.com/office/drawing/2014/main" id="{3A505CA2-D21C-4DC1-AC04-96BEF362624A}"/>
              </a:ext>
            </a:extLst>
          </p:cNvPr>
          <p:cNvSpPr txBox="1">
            <a:spLocks/>
          </p:cNvSpPr>
          <p:nvPr/>
        </p:nvSpPr>
        <p:spPr>
          <a:xfrm>
            <a:off x="1645003" y="3352647"/>
            <a:ext cx="10025020" cy="362072"/>
          </a:xfrm>
          <a:prstGeom prst="rect">
            <a:avLst/>
          </a:prstGeom>
          <a:noFill/>
        </p:spPr>
        <p:txBody>
          <a:bodyPr wrap="square" lIns="0" tIns="0" rIns="0" bIns="0" rtlCol="0" anchor="ctr">
            <a:spAutoFit/>
          </a:bodyPr>
          <a:lstStyle/>
          <a:p>
            <a:pPr>
              <a:buSzPct val="90000"/>
              <a:defRPr/>
            </a:pPr>
            <a:r>
              <a:rPr lang="en-US" sz="2353"/>
              <a:t>Describe the Azure IoT services and how they contribute to an IoT solution</a:t>
            </a:r>
          </a:p>
        </p:txBody>
      </p:sp>
      <p:cxnSp>
        <p:nvCxnSpPr>
          <p:cNvPr id="92" name="Straight Connector 91">
            <a:extLst>
              <a:ext uri="{FF2B5EF4-FFF2-40B4-BE49-F238E27FC236}">
                <a16:creationId xmlns:a16="http://schemas.microsoft.com/office/drawing/2014/main" id="{BA8BF398-D4E0-47F5-834C-26BCCC855C76}"/>
              </a:ext>
              <a:ext uri="{C183D7F6-B498-43B3-948B-1728B52AA6E4}">
                <adec:decorative xmlns:adec="http://schemas.microsoft.com/office/drawing/2017/decorative" val="1"/>
              </a:ext>
            </a:extLst>
          </p:cNvPr>
          <p:cNvCxnSpPr>
            <a:cxnSpLocks/>
          </p:cNvCxnSpPr>
          <p:nvPr/>
        </p:nvCxnSpPr>
        <p:spPr>
          <a:xfrm>
            <a:off x="1653946" y="4363316"/>
            <a:ext cx="1001607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a screen with square, isosceles triangle and circle shapes in it">
            <a:extLst>
              <a:ext uri="{FF2B5EF4-FFF2-40B4-BE49-F238E27FC236}">
                <a16:creationId xmlns:a16="http://schemas.microsoft.com/office/drawing/2014/main" id="{5F7F4443-14E1-430E-9882-59F615C03F9C}"/>
              </a:ext>
            </a:extLst>
          </p:cNvPr>
          <p:cNvPicPr>
            <a:picLocks/>
          </p:cNvPicPr>
          <p:nvPr/>
        </p:nvPicPr>
        <p:blipFill>
          <a:blip r:embed="rId5"/>
          <a:stretch>
            <a:fillRect/>
          </a:stretch>
        </p:blipFill>
        <p:spPr>
          <a:xfrm>
            <a:off x="418644" y="4708884"/>
            <a:ext cx="932282" cy="932282"/>
          </a:xfrm>
          <a:prstGeom prst="rect">
            <a:avLst/>
          </a:prstGeom>
        </p:spPr>
      </p:pic>
      <p:sp>
        <p:nvSpPr>
          <p:cNvPr id="16" name="TextBox 15">
            <a:extLst>
              <a:ext uri="{FF2B5EF4-FFF2-40B4-BE49-F238E27FC236}">
                <a16:creationId xmlns:a16="http://schemas.microsoft.com/office/drawing/2014/main" id="{21D68C57-70D4-4391-81B2-ACE084BA8847}"/>
              </a:ext>
            </a:extLst>
          </p:cNvPr>
          <p:cNvSpPr txBox="1">
            <a:spLocks/>
          </p:cNvSpPr>
          <p:nvPr/>
        </p:nvSpPr>
        <p:spPr>
          <a:xfrm>
            <a:off x="1645003" y="4795025"/>
            <a:ext cx="10025020" cy="724143"/>
          </a:xfrm>
          <a:prstGeom prst="rect">
            <a:avLst/>
          </a:prstGeom>
          <a:noFill/>
        </p:spPr>
        <p:txBody>
          <a:bodyPr wrap="square" lIns="0" tIns="0" rIns="0" bIns="0" rtlCol="0" anchor="ctr">
            <a:spAutoFit/>
          </a:bodyPr>
          <a:lstStyle/>
          <a:p>
            <a:pPr>
              <a:buSzPct val="90000"/>
              <a:defRPr/>
            </a:pPr>
            <a:r>
              <a:rPr lang="en-US" sz="2353"/>
              <a:t>Create an azure account and use the Azure portal to create an IoT hub and device provisioning service</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Introduction to IoT solution architecture</a:t>
            </a:r>
          </a:p>
        </p:txBody>
      </p:sp>
      <p:pic>
        <p:nvPicPr>
          <p:cNvPr id="5" name="Picture 4" descr="Icon of an industry building">
            <a:extLst>
              <a:ext uri="{FF2B5EF4-FFF2-40B4-BE49-F238E27FC236}">
                <a16:creationId xmlns:a16="http://schemas.microsoft.com/office/drawing/2014/main" id="{EB03F21A-D612-4767-BBB2-289215B91474}"/>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270551" y="2995860"/>
            <a:ext cx="791581" cy="791579"/>
          </a:xfrm>
          <a:prstGeom prst="rect">
            <a:avLst/>
          </a:prstGeom>
        </p:spPr>
      </p:pic>
    </p:spTree>
    <p:extLst>
      <p:ext uri="{BB962C8B-B14F-4D97-AF65-F5344CB8AC3E}">
        <p14:creationId xmlns:p14="http://schemas.microsoft.com/office/powerpoint/2010/main" val="1761908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4" y="620827"/>
            <a:ext cx="11343820" cy="403079"/>
          </a:xfrm>
        </p:spPr>
        <p:txBody>
          <a:bodyPr/>
          <a:lstStyle/>
          <a:p>
            <a:r>
              <a:rPr lang="en-US"/>
              <a:t>Core subsystems of an IoT architecture</a:t>
            </a:r>
          </a:p>
        </p:txBody>
      </p:sp>
      <p:sp>
        <p:nvSpPr>
          <p:cNvPr id="14" name="Rectangle 13">
            <a:extLst>
              <a:ext uri="{FF2B5EF4-FFF2-40B4-BE49-F238E27FC236}">
                <a16:creationId xmlns:a16="http://schemas.microsoft.com/office/drawing/2014/main" id="{1859A8BD-808F-4D92-9195-CE353BB959D0}"/>
              </a:ext>
              <a:ext uri="{C183D7F6-B498-43B3-948B-1728B52AA6E4}">
                <adec:decorative xmlns:adec="http://schemas.microsoft.com/office/drawing/2017/decorative" val="1"/>
              </a:ext>
            </a:extLst>
          </p:cNvPr>
          <p:cNvSpPr/>
          <p:nvPr/>
        </p:nvSpPr>
        <p:spPr bwMode="auto">
          <a:xfrm>
            <a:off x="418644" y="1167162"/>
            <a:ext cx="11354714" cy="5249922"/>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descr="Core Subsystems diagram that includes: Devices, Cloud Gateway, Storage, Stream Analytics, and Business Integration">
            <a:extLst>
              <a:ext uri="{FF2B5EF4-FFF2-40B4-BE49-F238E27FC236}">
                <a16:creationId xmlns:a16="http://schemas.microsoft.com/office/drawing/2014/main" id="{75054CDE-1FED-4626-9818-858E1DC1AA8E}"/>
              </a:ext>
            </a:extLst>
          </p:cNvPr>
          <p:cNvPicPr>
            <a:picLocks noChangeAspect="1"/>
          </p:cNvPicPr>
          <p:nvPr/>
        </p:nvPicPr>
        <p:blipFill>
          <a:blip r:embed="rId3"/>
          <a:stretch>
            <a:fillRect/>
          </a:stretch>
        </p:blipFill>
        <p:spPr>
          <a:xfrm>
            <a:off x="612393" y="1171348"/>
            <a:ext cx="10967215" cy="5241551"/>
          </a:xfrm>
          <a:prstGeom prst="rect">
            <a:avLst/>
          </a:prstGeom>
        </p:spPr>
      </p:pic>
      <p:sp>
        <p:nvSpPr>
          <p:cNvPr id="51" name="Rectangle 50" descr="Box highlighting the shapes &quot;IoT Devices&quot;">
            <a:extLst>
              <a:ext uri="{FF2B5EF4-FFF2-40B4-BE49-F238E27FC236}">
                <a16:creationId xmlns:a16="http://schemas.microsoft.com/office/drawing/2014/main" id="{39495774-B48F-47EF-BE92-9E85D23BBF7B}"/>
              </a:ext>
            </a:extLst>
          </p:cNvPr>
          <p:cNvSpPr/>
          <p:nvPr/>
        </p:nvSpPr>
        <p:spPr bwMode="auto">
          <a:xfrm>
            <a:off x="858205" y="3091286"/>
            <a:ext cx="1686183" cy="1161701"/>
          </a:xfrm>
          <a:prstGeom prst="rect">
            <a:avLst/>
          </a:prstGeom>
          <a:noFill/>
          <a:ln w="28575">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76163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4.08476E-8 8.53382E-7 L 0.23883 0.0025 " pathEditMode="relative" rAng="0" ptsTypes="AA">
                                      <p:cBhvr>
                                        <p:cTn id="11" dur="500" fill="hold"/>
                                        <p:tgtEl>
                                          <p:spTgt spid="51"/>
                                        </p:tgtEl>
                                        <p:attrNameLst>
                                          <p:attrName>ppt_x</p:attrName>
                                          <p:attrName>ppt_y</p:attrName>
                                        </p:attrNameLst>
                                      </p:cBhvr>
                                      <p:rCtr x="11884" y="295"/>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2" nodeType="clickEffect">
                                  <p:stCondLst>
                                    <p:cond delay="0"/>
                                  </p:stCondLst>
                                  <p:childTnLst>
                                    <p:animMotion origin="layout" path="M 0.23883 0.0025 L 0.49005 -0.21834 " pathEditMode="relative" rAng="0" ptsTypes="AA">
                                      <p:cBhvr>
                                        <p:cTn id="15" dur="500" fill="hold"/>
                                        <p:tgtEl>
                                          <p:spTgt spid="51"/>
                                        </p:tgtEl>
                                        <p:attrNameLst>
                                          <p:attrName>ppt_x</p:attrName>
                                          <p:attrName>ppt_y</p:attrName>
                                        </p:attrNameLst>
                                      </p:cBhvr>
                                      <p:rCtr x="12548" y="-10690"/>
                                    </p:animMotion>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3" nodeType="clickEffect">
                                  <p:stCondLst>
                                    <p:cond delay="0"/>
                                  </p:stCondLst>
                                  <p:childTnLst>
                                    <p:animMotion origin="layout" path="M 0.49004 -0.21834 L 0.49004 0.00113 " pathEditMode="relative" rAng="0" ptsTypes="AA">
                                      <p:cBhvr>
                                        <p:cTn id="19" dur="500" fill="hold"/>
                                        <p:tgtEl>
                                          <p:spTgt spid="51"/>
                                        </p:tgtEl>
                                        <p:attrNameLst>
                                          <p:attrName>ppt_x</p:attrName>
                                          <p:attrName>ppt_y</p:attrName>
                                        </p:attrNameLst>
                                      </p:cBhvr>
                                      <p:rCtr x="0" y="10962"/>
                                    </p:animMotion>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4" nodeType="clickEffect">
                                  <p:stCondLst>
                                    <p:cond delay="0"/>
                                  </p:stCondLst>
                                  <p:childTnLst>
                                    <p:animMotion origin="layout" path="M 0.49004 0.00113 L 0.49004 0.19791 " pathEditMode="relative" rAng="0" ptsTypes="AA">
                                      <p:cBhvr>
                                        <p:cTn id="23" dur="500" fill="hold"/>
                                        <p:tgtEl>
                                          <p:spTgt spid="51"/>
                                        </p:tgtEl>
                                        <p:attrNameLst>
                                          <p:attrName>ppt_x</p:attrName>
                                          <p:attrName>ppt_y</p:attrName>
                                        </p:attrNameLst>
                                      </p:cBhvr>
                                      <p:rCtr x="51" y="9601"/>
                                    </p:animMotion>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5" nodeType="clickEffect">
                                  <p:stCondLst>
                                    <p:cond delay="0"/>
                                  </p:stCondLst>
                                  <p:childTnLst>
                                    <p:animMotion origin="layout" path="M 0.49004 0.19791 L 0.72415 0.00885 " pathEditMode="relative" rAng="0" ptsTypes="AA">
                                      <p:cBhvr>
                                        <p:cTn id="27" dur="500" fill="hold"/>
                                        <p:tgtEl>
                                          <p:spTgt spid="51"/>
                                        </p:tgtEl>
                                        <p:attrNameLst>
                                          <p:attrName>ppt_x</p:attrName>
                                          <p:attrName>ppt_y</p:attrName>
                                        </p:attrNameLst>
                                      </p:cBhvr>
                                      <p:rCtr x="11705" y="-94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51" grpId="2" animBg="1"/>
      <p:bldP spid="51" grpId="3" animBg="1"/>
      <p:bldP spid="51" grpId="4" animBg="1"/>
      <p:bldP spid="51" grpId="5"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Optional subsystems of an IoT architecture</a:t>
            </a:r>
          </a:p>
        </p:txBody>
      </p:sp>
      <p:sp>
        <p:nvSpPr>
          <p:cNvPr id="2" name="Rectangle 1">
            <a:extLst>
              <a:ext uri="{FF2B5EF4-FFF2-40B4-BE49-F238E27FC236}">
                <a16:creationId xmlns:a16="http://schemas.microsoft.com/office/drawing/2014/main" id="{E96D26E5-7BF4-4FA7-9F4B-EF75DFF47276}"/>
              </a:ext>
              <a:ext uri="{C183D7F6-B498-43B3-948B-1728B52AA6E4}">
                <adec:decorative xmlns:adec="http://schemas.microsoft.com/office/drawing/2017/decorative" val="1"/>
              </a:ext>
            </a:extLst>
          </p:cNvPr>
          <p:cNvSpPr/>
          <p:nvPr/>
        </p:nvSpPr>
        <p:spPr bwMode="auto">
          <a:xfrm>
            <a:off x="418644" y="1167162"/>
            <a:ext cx="11354714" cy="5249922"/>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Core Subsystems diagram that includes: Devices, Cloud Gateway, Storage, Stream Analytics, and Business Integration&#10;&#10;Adds additional capabilities such as bulk device provisioning and data transformations">
            <a:extLst>
              <a:ext uri="{FF2B5EF4-FFF2-40B4-BE49-F238E27FC236}">
                <a16:creationId xmlns:a16="http://schemas.microsoft.com/office/drawing/2014/main" id="{BCE58565-6CD3-4EAB-B06D-BE6F527DEC8E}"/>
              </a:ext>
            </a:extLst>
          </p:cNvPr>
          <p:cNvPicPr>
            <a:picLocks noChangeAspect="1"/>
          </p:cNvPicPr>
          <p:nvPr/>
        </p:nvPicPr>
        <p:blipFill>
          <a:blip r:embed="rId3"/>
          <a:stretch>
            <a:fillRect/>
          </a:stretch>
        </p:blipFill>
        <p:spPr>
          <a:xfrm>
            <a:off x="675149" y="1302834"/>
            <a:ext cx="10841703" cy="4978577"/>
          </a:xfrm>
          <a:prstGeom prst="rect">
            <a:avLst/>
          </a:prstGeom>
        </p:spPr>
      </p:pic>
      <p:sp>
        <p:nvSpPr>
          <p:cNvPr id="4" name="Rectangle 3" descr="Highlighting box">
            <a:extLst>
              <a:ext uri="{FF2B5EF4-FFF2-40B4-BE49-F238E27FC236}">
                <a16:creationId xmlns:a16="http://schemas.microsoft.com/office/drawing/2014/main" id="{226B15A7-9704-4724-8356-C81048159C3A}"/>
              </a:ext>
            </a:extLst>
          </p:cNvPr>
          <p:cNvSpPr/>
          <p:nvPr/>
        </p:nvSpPr>
        <p:spPr bwMode="auto">
          <a:xfrm>
            <a:off x="734571" y="1401151"/>
            <a:ext cx="1487816" cy="1076955"/>
          </a:xfrm>
          <a:prstGeom prst="rect">
            <a:avLst/>
          </a:prstGeom>
          <a:noFill/>
          <a:ln w="28575">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95501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3.72479E-6 3.81298E-6 L 0.05833 0.39514 " pathEditMode="relative" rAng="0" ptsTypes="AA">
                                      <p:cBhvr>
                                        <p:cTn id="11" dur="500" fill="hold"/>
                                        <p:tgtEl>
                                          <p:spTgt spid="4"/>
                                        </p:tgtEl>
                                        <p:attrNameLst>
                                          <p:attrName>ppt_x</p:attrName>
                                          <p:attrName>ppt_y</p:attrName>
                                        </p:attrNameLst>
                                      </p:cBhvr>
                                      <p:rCtr x="2910" y="19746"/>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2" nodeType="clickEffect">
                                  <p:stCondLst>
                                    <p:cond delay="0"/>
                                  </p:stCondLst>
                                  <p:childTnLst>
                                    <p:animMotion origin="layout" path="M 0.05833 0.39515 L 0.17513 0.22378 " pathEditMode="relative" rAng="0" ptsTypes="AA">
                                      <p:cBhvr>
                                        <p:cTn id="15" dur="500" fill="hold"/>
                                        <p:tgtEl>
                                          <p:spTgt spid="4"/>
                                        </p:tgtEl>
                                        <p:attrNameLst>
                                          <p:attrName>ppt_x</p:attrName>
                                          <p:attrName>ppt_y</p:attrName>
                                        </p:attrNameLst>
                                      </p:cBhvr>
                                      <p:rCtr x="5540" y="-8874"/>
                                    </p:animMotion>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3" nodeType="clickEffect">
                                  <p:stCondLst>
                                    <p:cond delay="0"/>
                                  </p:stCondLst>
                                  <p:childTnLst>
                                    <p:animMotion origin="layout" path="M 0.17514 0.22378 L 0.31427 0.16046 " pathEditMode="relative" rAng="0" ptsTypes="AA">
                                      <p:cBhvr>
                                        <p:cTn id="19" dur="500" fill="hold"/>
                                        <p:tgtEl>
                                          <p:spTgt spid="4"/>
                                        </p:tgtEl>
                                        <p:attrNameLst>
                                          <p:attrName>ppt_x</p:attrName>
                                          <p:attrName>ppt_y</p:attrName>
                                        </p:attrNameLst>
                                      </p:cBhvr>
                                      <p:rCtr x="6957" y="-3177"/>
                                    </p:animMotion>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4" nodeType="clickEffect">
                                  <p:stCondLst>
                                    <p:cond delay="0"/>
                                  </p:stCondLst>
                                  <p:childTnLst>
                                    <p:animMotion origin="layout" path="M 0.31427 0.16046 L 0.49375 0.34725 " pathEditMode="relative" rAng="0" ptsTypes="AA">
                                      <p:cBhvr>
                                        <p:cTn id="23" dur="500" fill="hold"/>
                                        <p:tgtEl>
                                          <p:spTgt spid="4"/>
                                        </p:tgtEl>
                                        <p:attrNameLst>
                                          <p:attrName>ppt_x</p:attrName>
                                          <p:attrName>ppt_y</p:attrName>
                                        </p:attrNameLst>
                                      </p:cBhvr>
                                      <p:rCtr x="8974" y="9328"/>
                                    </p:animMotion>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5" nodeType="clickEffect">
                                  <p:stCondLst>
                                    <p:cond delay="0"/>
                                  </p:stCondLst>
                                  <p:childTnLst>
                                    <p:animMotion origin="layout" path="M 0.49375 0.34725 L 0.72798 -0.02179 " pathEditMode="relative" rAng="0" ptsTypes="AA">
                                      <p:cBhvr>
                                        <p:cTn id="27" dur="500" fill="hold"/>
                                        <p:tgtEl>
                                          <p:spTgt spid="4"/>
                                        </p:tgtEl>
                                        <p:attrNameLst>
                                          <p:attrName>ppt_x</p:attrName>
                                          <p:attrName>ppt_y</p:attrName>
                                        </p:attrNameLst>
                                      </p:cBhvr>
                                      <p:rCtr x="11705" y="-18452"/>
                                    </p:animMotion>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grpId="6" nodeType="clickEffect">
                                  <p:stCondLst>
                                    <p:cond delay="0"/>
                                  </p:stCondLst>
                                  <p:childTnLst>
                                    <p:animMotion origin="layout" path="M 0.72798 -0.02179 L 0.7539 0.32433 " pathEditMode="relative" rAng="0" ptsTypes="AA">
                                      <p:cBhvr>
                                        <p:cTn id="31" dur="500" fill="hold"/>
                                        <p:tgtEl>
                                          <p:spTgt spid="4"/>
                                        </p:tgtEl>
                                        <p:attrNameLst>
                                          <p:attrName>ppt_x</p:attrName>
                                          <p:attrName>ppt_y</p:attrName>
                                        </p:attrNameLst>
                                      </p:cBhvr>
                                      <p:rCtr x="1289" y="172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4" grpId="4" animBg="1"/>
      <p:bldP spid="4" grpId="5" animBg="1"/>
      <p:bldP spid="4" grpId="6"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Data flow and processing</a:t>
            </a:r>
          </a:p>
        </p:txBody>
      </p:sp>
      <p:sp>
        <p:nvSpPr>
          <p:cNvPr id="6" name="Text Placeholder 5">
            <a:extLst>
              <a:ext uri="{FF2B5EF4-FFF2-40B4-BE49-F238E27FC236}">
                <a16:creationId xmlns:a16="http://schemas.microsoft.com/office/drawing/2014/main" id="{E8260402-872E-404C-B055-9D127BE2CC7F}"/>
              </a:ext>
            </a:extLst>
          </p:cNvPr>
          <p:cNvSpPr>
            <a:spLocks noGrp="1"/>
          </p:cNvSpPr>
          <p:nvPr>
            <p:ph type="body" sz="quarter" idx="10"/>
          </p:nvPr>
        </p:nvSpPr>
        <p:spPr>
          <a:xfrm>
            <a:off x="418644" y="1186695"/>
            <a:ext cx="11354714" cy="816506"/>
          </a:xfrm>
        </p:spPr>
        <p:txBody>
          <a:bodyPr/>
          <a:lstStyle/>
          <a:p>
            <a:r>
              <a:rPr lang="en-US" sz="2353" dirty="0"/>
              <a:t>An IoT solution is all about the data… Data is generated by things,</a:t>
            </a:r>
            <a:r>
              <a:rPr lang="en-US" sz="2353" b="1" dirty="0"/>
              <a:t> </a:t>
            </a:r>
            <a:r>
              <a:rPr lang="en-US" sz="2353" dirty="0"/>
              <a:t>is processed and analyzed to generate insights, and these insights lead to actions…</a:t>
            </a:r>
          </a:p>
        </p:txBody>
      </p:sp>
      <p:sp>
        <p:nvSpPr>
          <p:cNvPr id="2" name="Rectangle 1">
            <a:extLst>
              <a:ext uri="{FF2B5EF4-FFF2-40B4-BE49-F238E27FC236}">
                <a16:creationId xmlns:a16="http://schemas.microsoft.com/office/drawing/2014/main" id="{C3C4B3C1-8E69-40EB-8AE7-9427982AC546}"/>
              </a:ext>
              <a:ext uri="{C183D7F6-B498-43B3-948B-1728B52AA6E4}">
                <adec:decorative xmlns:adec="http://schemas.microsoft.com/office/drawing/2017/decorative" val="1"/>
              </a:ext>
            </a:extLst>
          </p:cNvPr>
          <p:cNvSpPr/>
          <p:nvPr/>
        </p:nvSpPr>
        <p:spPr bwMode="auto">
          <a:xfrm>
            <a:off x="429537" y="2159066"/>
            <a:ext cx="11343821" cy="425801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00" name="Oval 99">
            <a:extLst>
              <a:ext uri="{FF2B5EF4-FFF2-40B4-BE49-F238E27FC236}">
                <a16:creationId xmlns:a16="http://schemas.microsoft.com/office/drawing/2014/main" id="{DF734C24-0E41-400C-BCA0-ED4CDD146498}"/>
              </a:ext>
              <a:ext uri="{C183D7F6-B498-43B3-948B-1728B52AA6E4}">
                <adec:decorative xmlns:adec="http://schemas.microsoft.com/office/drawing/2017/decorative" val="1"/>
              </a:ext>
            </a:extLst>
          </p:cNvPr>
          <p:cNvSpPr>
            <a:spLocks/>
          </p:cNvSpPr>
          <p:nvPr/>
        </p:nvSpPr>
        <p:spPr bwMode="auto">
          <a:xfrm>
            <a:off x="1175376" y="2875016"/>
            <a:ext cx="1848129" cy="1849623"/>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11" name="Picture 110" descr="Icon of a series of circles arranged in a circular pattern">
            <a:extLst>
              <a:ext uri="{FF2B5EF4-FFF2-40B4-BE49-F238E27FC236}">
                <a16:creationId xmlns:a16="http://schemas.microsoft.com/office/drawing/2014/main" id="{9B96AF12-1CBF-423A-9EA9-1CBAC354D91B}"/>
              </a:ext>
            </a:extLst>
          </p:cNvPr>
          <p:cNvPicPr>
            <a:picLocks noChangeAspect="1"/>
          </p:cNvPicPr>
          <p:nvPr/>
        </p:nvPicPr>
        <p:blipFill>
          <a:blip r:embed="rId3"/>
          <a:stretch>
            <a:fillRect/>
          </a:stretch>
        </p:blipFill>
        <p:spPr>
          <a:xfrm>
            <a:off x="1581533" y="3281920"/>
            <a:ext cx="1035814" cy="1035814"/>
          </a:xfrm>
          <a:prstGeom prst="rect">
            <a:avLst/>
          </a:prstGeom>
        </p:spPr>
      </p:pic>
      <p:sp>
        <p:nvSpPr>
          <p:cNvPr id="175" name="TextBox 174">
            <a:extLst>
              <a:ext uri="{FF2B5EF4-FFF2-40B4-BE49-F238E27FC236}">
                <a16:creationId xmlns:a16="http://schemas.microsoft.com/office/drawing/2014/main" id="{5952F540-2F6C-4001-B1B1-DC1C11522B91}"/>
              </a:ext>
            </a:extLst>
          </p:cNvPr>
          <p:cNvSpPr txBox="1"/>
          <p:nvPr/>
        </p:nvSpPr>
        <p:spPr>
          <a:xfrm>
            <a:off x="522137" y="5110340"/>
            <a:ext cx="3154606" cy="603453"/>
          </a:xfrm>
          <a:prstGeom prst="rect">
            <a:avLst/>
          </a:prstGeom>
          <a:noFill/>
        </p:spPr>
        <p:txBody>
          <a:bodyPr wrap="square" lIns="0" tIns="0" rIns="0" bIns="0" rtlCol="0">
            <a:spAutoFit/>
          </a:bodyPr>
          <a:lstStyle/>
          <a:p>
            <a:pPr algn="ctr">
              <a:spcAft>
                <a:spcPts val="588"/>
              </a:spcAft>
            </a:pPr>
            <a:r>
              <a:rPr lang="en-US" sz="1961">
                <a:latin typeface="+mj-lt"/>
              </a:rPr>
              <a:t>Things – </a:t>
            </a:r>
            <a:br>
              <a:rPr lang="en-US" sz="1961">
                <a:latin typeface="+mj-lt"/>
              </a:rPr>
            </a:br>
            <a:r>
              <a:rPr lang="en-US" sz="1961">
                <a:latin typeface="+mj-lt"/>
              </a:rPr>
              <a:t>Generate Data</a:t>
            </a:r>
          </a:p>
        </p:txBody>
      </p:sp>
      <p:cxnSp>
        <p:nvCxnSpPr>
          <p:cNvPr id="122" name="Straight Arrow Connector 121" descr="Arrow pointing to">
            <a:extLst>
              <a:ext uri="{FF2B5EF4-FFF2-40B4-BE49-F238E27FC236}">
                <a16:creationId xmlns:a16="http://schemas.microsoft.com/office/drawing/2014/main" id="{3F131095-3EE1-447C-839C-B51C23FA06D8}"/>
              </a:ext>
            </a:extLst>
          </p:cNvPr>
          <p:cNvCxnSpPr>
            <a:cxnSpLocks/>
          </p:cNvCxnSpPr>
          <p:nvPr/>
        </p:nvCxnSpPr>
        <p:spPr>
          <a:xfrm>
            <a:off x="3174864" y="3799827"/>
            <a:ext cx="1845714" cy="0"/>
          </a:xfrm>
          <a:prstGeom prst="straightConnector1">
            <a:avLst/>
          </a:prstGeom>
          <a:ln w="3810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31" name="Oval 130">
            <a:extLst>
              <a:ext uri="{FF2B5EF4-FFF2-40B4-BE49-F238E27FC236}">
                <a16:creationId xmlns:a16="http://schemas.microsoft.com/office/drawing/2014/main" id="{BB29930D-6016-4908-9626-B937798DFC32}"/>
              </a:ext>
              <a:ext uri="{C183D7F6-B498-43B3-948B-1728B52AA6E4}">
                <adec:decorative xmlns:adec="http://schemas.microsoft.com/office/drawing/2017/decorative" val="1"/>
              </a:ext>
            </a:extLst>
          </p:cNvPr>
          <p:cNvSpPr>
            <a:spLocks/>
          </p:cNvSpPr>
          <p:nvPr/>
        </p:nvSpPr>
        <p:spPr bwMode="auto">
          <a:xfrm>
            <a:off x="5171936" y="2875016"/>
            <a:ext cx="1848129" cy="1849623"/>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39" name="Picture 138" descr="Icon of a bulb">
            <a:extLst>
              <a:ext uri="{FF2B5EF4-FFF2-40B4-BE49-F238E27FC236}">
                <a16:creationId xmlns:a16="http://schemas.microsoft.com/office/drawing/2014/main" id="{124EF138-124D-47B5-A0E8-92D8A30A84A0}"/>
              </a:ext>
            </a:extLst>
          </p:cNvPr>
          <p:cNvPicPr>
            <a:picLocks noChangeAspect="1"/>
          </p:cNvPicPr>
          <p:nvPr/>
        </p:nvPicPr>
        <p:blipFill>
          <a:blip r:embed="rId4"/>
          <a:stretch>
            <a:fillRect/>
          </a:stretch>
        </p:blipFill>
        <p:spPr>
          <a:xfrm>
            <a:off x="5723621" y="3281921"/>
            <a:ext cx="744758" cy="1035812"/>
          </a:xfrm>
          <a:prstGeom prst="rect">
            <a:avLst/>
          </a:prstGeom>
        </p:spPr>
      </p:pic>
      <p:sp>
        <p:nvSpPr>
          <p:cNvPr id="181" name="TextBox 180">
            <a:extLst>
              <a:ext uri="{FF2B5EF4-FFF2-40B4-BE49-F238E27FC236}">
                <a16:creationId xmlns:a16="http://schemas.microsoft.com/office/drawing/2014/main" id="{0BD7B8D4-94F5-4A20-A958-8DEABC750437}"/>
              </a:ext>
            </a:extLst>
          </p:cNvPr>
          <p:cNvSpPr txBox="1"/>
          <p:nvPr/>
        </p:nvSpPr>
        <p:spPr>
          <a:xfrm>
            <a:off x="4297256" y="5110340"/>
            <a:ext cx="3597490" cy="603453"/>
          </a:xfrm>
          <a:prstGeom prst="rect">
            <a:avLst/>
          </a:prstGeom>
          <a:noFill/>
        </p:spPr>
        <p:txBody>
          <a:bodyPr wrap="square" lIns="0" tIns="0" rIns="0" bIns="0" rtlCol="0">
            <a:spAutoFit/>
          </a:bodyPr>
          <a:lstStyle/>
          <a:p>
            <a:pPr algn="ctr">
              <a:spcAft>
                <a:spcPts val="588"/>
              </a:spcAft>
            </a:pPr>
            <a:r>
              <a:rPr lang="en-US" sz="1961">
                <a:latin typeface="+mj-lt"/>
              </a:rPr>
              <a:t>Insights – </a:t>
            </a:r>
            <a:br>
              <a:rPr lang="en-US" sz="1961">
                <a:latin typeface="+mj-lt"/>
              </a:rPr>
            </a:br>
            <a:r>
              <a:rPr lang="en-US" sz="1961">
                <a:latin typeface="+mj-lt"/>
              </a:rPr>
              <a:t>Based on Data Generated</a:t>
            </a:r>
          </a:p>
        </p:txBody>
      </p:sp>
      <p:cxnSp>
        <p:nvCxnSpPr>
          <p:cNvPr id="147" name="Straight Arrow Connector 146" descr="Arrow pointing to">
            <a:extLst>
              <a:ext uri="{FF2B5EF4-FFF2-40B4-BE49-F238E27FC236}">
                <a16:creationId xmlns:a16="http://schemas.microsoft.com/office/drawing/2014/main" id="{D94545CF-3F64-444F-9BED-1A41C3099359}"/>
              </a:ext>
            </a:extLst>
          </p:cNvPr>
          <p:cNvCxnSpPr>
            <a:cxnSpLocks/>
          </p:cNvCxnSpPr>
          <p:nvPr/>
        </p:nvCxnSpPr>
        <p:spPr>
          <a:xfrm>
            <a:off x="7171424" y="3799827"/>
            <a:ext cx="1845714" cy="0"/>
          </a:xfrm>
          <a:prstGeom prst="straightConnector1">
            <a:avLst/>
          </a:prstGeom>
          <a:ln w="38100">
            <a:solidFill>
              <a:schemeClr val="bg1">
                <a:lumMod val="50000"/>
              </a:schemeClr>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155" name="Oval 154">
            <a:extLst>
              <a:ext uri="{FF2B5EF4-FFF2-40B4-BE49-F238E27FC236}">
                <a16:creationId xmlns:a16="http://schemas.microsoft.com/office/drawing/2014/main" id="{E0173E92-0243-4BE6-99A2-05C4ECBC4399}"/>
              </a:ext>
              <a:ext uri="{C183D7F6-B498-43B3-948B-1728B52AA6E4}">
                <adec:decorative xmlns:adec="http://schemas.microsoft.com/office/drawing/2017/decorative" val="1"/>
              </a:ext>
            </a:extLst>
          </p:cNvPr>
          <p:cNvSpPr>
            <a:spLocks/>
          </p:cNvSpPr>
          <p:nvPr/>
        </p:nvSpPr>
        <p:spPr bwMode="auto">
          <a:xfrm>
            <a:off x="9168496" y="2875016"/>
            <a:ext cx="1848129" cy="1849623"/>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65" name="Picture 164" descr="Icon of a lightning bolt symbol inside a circle">
            <a:extLst>
              <a:ext uri="{FF2B5EF4-FFF2-40B4-BE49-F238E27FC236}">
                <a16:creationId xmlns:a16="http://schemas.microsoft.com/office/drawing/2014/main" id="{57E1AFBF-C675-48FC-859E-261EAC018EED}"/>
              </a:ext>
            </a:extLst>
          </p:cNvPr>
          <p:cNvPicPr>
            <a:picLocks noChangeAspect="1"/>
          </p:cNvPicPr>
          <p:nvPr/>
        </p:nvPicPr>
        <p:blipFill>
          <a:blip r:embed="rId5">
            <a:clrChange>
              <a:clrFrom>
                <a:srgbClr val="FFFFFF"/>
              </a:clrFrom>
              <a:clrTo>
                <a:srgbClr val="FFFFFF">
                  <a:alpha val="0"/>
                </a:srgbClr>
              </a:clrTo>
            </a:clrChange>
          </a:blip>
          <a:srcRect/>
          <a:stretch/>
        </p:blipFill>
        <p:spPr>
          <a:xfrm>
            <a:off x="9574654" y="3281920"/>
            <a:ext cx="1035814" cy="1035814"/>
          </a:xfrm>
          <a:prstGeom prst="rect">
            <a:avLst/>
          </a:prstGeom>
        </p:spPr>
      </p:pic>
      <p:sp>
        <p:nvSpPr>
          <p:cNvPr id="185" name="TextBox 184">
            <a:extLst>
              <a:ext uri="{FF2B5EF4-FFF2-40B4-BE49-F238E27FC236}">
                <a16:creationId xmlns:a16="http://schemas.microsoft.com/office/drawing/2014/main" id="{00FA1778-C07D-4BE1-A70A-FC31217F03EA}"/>
              </a:ext>
            </a:extLst>
          </p:cNvPr>
          <p:cNvSpPr txBox="1"/>
          <p:nvPr/>
        </p:nvSpPr>
        <p:spPr>
          <a:xfrm>
            <a:off x="8515258" y="5110340"/>
            <a:ext cx="3154606" cy="603453"/>
          </a:xfrm>
          <a:prstGeom prst="rect">
            <a:avLst/>
          </a:prstGeom>
          <a:noFill/>
        </p:spPr>
        <p:txBody>
          <a:bodyPr wrap="square" lIns="0" tIns="0" rIns="0" bIns="0" rtlCol="0">
            <a:spAutoFit/>
          </a:bodyPr>
          <a:lstStyle/>
          <a:p>
            <a:pPr algn="ctr">
              <a:spcAft>
                <a:spcPts val="588"/>
              </a:spcAft>
            </a:pPr>
            <a:r>
              <a:rPr lang="en-US" sz="1961">
                <a:latin typeface="+mj-lt"/>
              </a:rPr>
              <a:t>Actions – </a:t>
            </a:r>
            <a:br>
              <a:rPr lang="en-US" sz="1961">
                <a:latin typeface="+mj-lt"/>
              </a:rPr>
            </a:br>
            <a:r>
              <a:rPr lang="en-US" sz="1961">
                <a:latin typeface="+mj-lt"/>
              </a:rPr>
              <a:t>Based on Insights</a:t>
            </a:r>
          </a:p>
        </p:txBody>
      </p:sp>
    </p:spTree>
    <p:extLst>
      <p:ext uri="{BB962C8B-B14F-4D97-AF65-F5344CB8AC3E}">
        <p14:creationId xmlns:p14="http://schemas.microsoft.com/office/powerpoint/2010/main" val="2604710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Data flow and processing </a:t>
            </a:r>
          </a:p>
        </p:txBody>
      </p:sp>
      <p:pic>
        <p:nvPicPr>
          <p:cNvPr id="6" name="Picture 5" descr="Breadcrumb of the graphic &quot; Things-Insights-Actions &quot; in the previous slide">
            <a:extLst>
              <a:ext uri="{FF2B5EF4-FFF2-40B4-BE49-F238E27FC236}">
                <a16:creationId xmlns:a16="http://schemas.microsoft.com/office/drawing/2014/main" id="{44A9CBDE-11E0-4E09-B77A-4544E3384D14}"/>
              </a:ext>
            </a:extLst>
          </p:cNvPr>
          <p:cNvPicPr>
            <a:picLocks noChangeAspect="1"/>
          </p:cNvPicPr>
          <p:nvPr/>
        </p:nvPicPr>
        <p:blipFill>
          <a:blip r:embed="rId3"/>
          <a:stretch>
            <a:fillRect/>
          </a:stretch>
        </p:blipFill>
        <p:spPr>
          <a:xfrm>
            <a:off x="8615639" y="411332"/>
            <a:ext cx="3268338" cy="774683"/>
          </a:xfrm>
          <a:prstGeom prst="rect">
            <a:avLst/>
          </a:prstGeom>
        </p:spPr>
      </p:pic>
      <p:sp>
        <p:nvSpPr>
          <p:cNvPr id="25" name="Text Placeholder 24">
            <a:extLst>
              <a:ext uri="{FF2B5EF4-FFF2-40B4-BE49-F238E27FC236}">
                <a16:creationId xmlns:a16="http://schemas.microsoft.com/office/drawing/2014/main" id="{CC2FD171-331C-4DB0-B263-AE076F902A2B}"/>
              </a:ext>
            </a:extLst>
          </p:cNvPr>
          <p:cNvSpPr>
            <a:spLocks noGrp="1"/>
          </p:cNvSpPr>
          <p:nvPr>
            <p:ph type="body" sz="quarter" idx="10"/>
          </p:nvPr>
        </p:nvSpPr>
        <p:spPr>
          <a:xfrm>
            <a:off x="418644" y="1186695"/>
            <a:ext cx="11354714" cy="816506"/>
          </a:xfrm>
        </p:spPr>
        <p:txBody>
          <a:bodyPr/>
          <a:lstStyle/>
          <a:p>
            <a:r>
              <a:rPr lang="en-US" sz="2353" dirty="0"/>
              <a:t>An IoT solution is all about the data… Data workflows include routing, storage, analysis, and eventually actions or reports</a:t>
            </a:r>
            <a:r>
              <a:rPr lang="en-US" sz="2353" i="1" dirty="0"/>
              <a:t>…</a:t>
            </a:r>
          </a:p>
        </p:txBody>
      </p:sp>
      <p:pic>
        <p:nvPicPr>
          <p:cNvPr id="28" name="Picture 27" descr="Icon of a lock pad with a cloud at the centre">
            <a:extLst>
              <a:ext uri="{FF2B5EF4-FFF2-40B4-BE49-F238E27FC236}">
                <a16:creationId xmlns:a16="http://schemas.microsoft.com/office/drawing/2014/main" id="{68C763B4-6F95-4599-A680-20F69E7285CF}"/>
              </a:ext>
            </a:extLst>
          </p:cNvPr>
          <p:cNvPicPr>
            <a:picLocks/>
          </p:cNvPicPr>
          <p:nvPr/>
        </p:nvPicPr>
        <p:blipFill>
          <a:blip r:embed="rId4"/>
          <a:stretch>
            <a:fillRect/>
          </a:stretch>
        </p:blipFill>
        <p:spPr>
          <a:xfrm>
            <a:off x="425494" y="3287121"/>
            <a:ext cx="895801" cy="895801"/>
          </a:xfrm>
          <a:prstGeom prst="rect">
            <a:avLst/>
          </a:prstGeom>
        </p:spPr>
      </p:pic>
      <p:sp>
        <p:nvSpPr>
          <p:cNvPr id="42" name="TextBox 41">
            <a:extLst>
              <a:ext uri="{FF2B5EF4-FFF2-40B4-BE49-F238E27FC236}">
                <a16:creationId xmlns:a16="http://schemas.microsoft.com/office/drawing/2014/main" id="{C6D81F1D-D229-40CB-AA13-4B7BBB98137F}"/>
              </a:ext>
            </a:extLst>
          </p:cNvPr>
          <p:cNvSpPr txBox="1">
            <a:spLocks/>
          </p:cNvSpPr>
          <p:nvPr/>
        </p:nvSpPr>
        <p:spPr>
          <a:xfrm>
            <a:off x="1494043" y="3584159"/>
            <a:ext cx="9070845" cy="301727"/>
          </a:xfrm>
          <a:prstGeom prst="rect">
            <a:avLst/>
          </a:prstGeom>
          <a:noFill/>
        </p:spPr>
        <p:txBody>
          <a:bodyPr wrap="square" lIns="0" tIns="0" rIns="0" bIns="0" rtlCol="0" anchor="ctr">
            <a:spAutoFit/>
          </a:bodyPr>
          <a:lstStyle/>
          <a:p>
            <a:pPr lvl="0">
              <a:buSzPct val="90000"/>
              <a:defRPr/>
            </a:pPr>
            <a:r>
              <a:rPr lang="en-US" sz="1961" dirty="0">
                <a:latin typeface="+mj-lt"/>
              </a:rPr>
              <a:t>Storage</a:t>
            </a:r>
            <a:r>
              <a:rPr lang="en-US" sz="1961" dirty="0"/>
              <a:t> includes different locations for different needs</a:t>
            </a:r>
          </a:p>
        </p:txBody>
      </p:sp>
      <p:cxnSp>
        <p:nvCxnSpPr>
          <p:cNvPr id="52" name="Straight Connector 51">
            <a:extLst>
              <a:ext uri="{FF2B5EF4-FFF2-40B4-BE49-F238E27FC236}">
                <a16:creationId xmlns:a16="http://schemas.microsoft.com/office/drawing/2014/main" id="{FFECE6E7-D635-4447-87DE-556C6F669E0B}"/>
              </a:ext>
              <a:ext uri="{C183D7F6-B498-43B3-948B-1728B52AA6E4}">
                <adec:decorative xmlns:adec="http://schemas.microsoft.com/office/drawing/2017/decorative" val="1"/>
              </a:ext>
            </a:extLst>
          </p:cNvPr>
          <p:cNvCxnSpPr>
            <a:cxnSpLocks/>
          </p:cNvCxnSpPr>
          <p:nvPr/>
        </p:nvCxnSpPr>
        <p:spPr>
          <a:xfrm>
            <a:off x="1503839" y="3175578"/>
            <a:ext cx="102695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8" name="Picture 57" descr="Icon of a wave connected by circles and lines at both end">
            <a:extLst>
              <a:ext uri="{FF2B5EF4-FFF2-40B4-BE49-F238E27FC236}">
                <a16:creationId xmlns:a16="http://schemas.microsoft.com/office/drawing/2014/main" id="{BAF7D9E9-A60B-4DEF-8C04-86EDEBF51BB4}"/>
              </a:ext>
            </a:extLst>
          </p:cNvPr>
          <p:cNvPicPr>
            <a:picLocks/>
          </p:cNvPicPr>
          <p:nvPr/>
        </p:nvPicPr>
        <p:blipFill>
          <a:blip r:embed="rId5"/>
          <a:stretch>
            <a:fillRect/>
          </a:stretch>
        </p:blipFill>
        <p:spPr>
          <a:xfrm>
            <a:off x="425494" y="2147657"/>
            <a:ext cx="895801" cy="895801"/>
          </a:xfrm>
          <a:prstGeom prst="rect">
            <a:avLst/>
          </a:prstGeom>
        </p:spPr>
      </p:pic>
      <p:sp>
        <p:nvSpPr>
          <p:cNvPr id="68" name="TextBox 67">
            <a:extLst>
              <a:ext uri="{FF2B5EF4-FFF2-40B4-BE49-F238E27FC236}">
                <a16:creationId xmlns:a16="http://schemas.microsoft.com/office/drawing/2014/main" id="{C011A47C-C07A-4F74-A9DC-80461E4BF576}"/>
              </a:ext>
            </a:extLst>
          </p:cNvPr>
          <p:cNvSpPr txBox="1">
            <a:spLocks/>
          </p:cNvSpPr>
          <p:nvPr/>
        </p:nvSpPr>
        <p:spPr>
          <a:xfrm>
            <a:off x="1493165" y="2444695"/>
            <a:ext cx="8963342" cy="301727"/>
          </a:xfrm>
          <a:prstGeom prst="rect">
            <a:avLst/>
          </a:prstGeom>
          <a:noFill/>
        </p:spPr>
        <p:txBody>
          <a:bodyPr wrap="square" lIns="0" tIns="0" rIns="0" bIns="0" rtlCol="0" anchor="ctr">
            <a:spAutoFit/>
          </a:bodyPr>
          <a:lstStyle/>
          <a:p>
            <a:pPr lvl="0">
              <a:buSzPct val="90000"/>
              <a:defRPr/>
            </a:pPr>
            <a:r>
              <a:rPr lang="en-US" sz="1961" dirty="0">
                <a:latin typeface="+mj-lt"/>
              </a:rPr>
              <a:t>Routing</a:t>
            </a:r>
            <a:r>
              <a:rPr lang="en-US" sz="1961" dirty="0"/>
              <a:t> makes decisions on what data should go to which target and when</a:t>
            </a:r>
          </a:p>
        </p:txBody>
      </p:sp>
      <p:cxnSp>
        <p:nvCxnSpPr>
          <p:cNvPr id="75" name="Straight Connector 74">
            <a:extLst>
              <a:ext uri="{FF2B5EF4-FFF2-40B4-BE49-F238E27FC236}">
                <a16:creationId xmlns:a16="http://schemas.microsoft.com/office/drawing/2014/main" id="{3774229B-31D8-4ADE-B78C-A42E407ADB70}"/>
              </a:ext>
              <a:ext uri="{C183D7F6-B498-43B3-948B-1728B52AA6E4}">
                <adec:decorative xmlns:adec="http://schemas.microsoft.com/office/drawing/2017/decorative" val="1"/>
              </a:ext>
            </a:extLst>
          </p:cNvPr>
          <p:cNvCxnSpPr>
            <a:cxnSpLocks/>
          </p:cNvCxnSpPr>
          <p:nvPr/>
        </p:nvCxnSpPr>
        <p:spPr>
          <a:xfrm>
            <a:off x="1503839" y="4307514"/>
            <a:ext cx="102695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9" name="Picture 78" descr="Icon of a series of bars forming a chart">
            <a:extLst>
              <a:ext uri="{FF2B5EF4-FFF2-40B4-BE49-F238E27FC236}">
                <a16:creationId xmlns:a16="http://schemas.microsoft.com/office/drawing/2014/main" id="{72C09CB5-E5FD-4B16-A8C1-8960F7ED47AD}"/>
              </a:ext>
            </a:extLst>
          </p:cNvPr>
          <p:cNvPicPr>
            <a:picLocks/>
          </p:cNvPicPr>
          <p:nvPr/>
        </p:nvPicPr>
        <p:blipFill>
          <a:blip r:embed="rId6"/>
          <a:stretch>
            <a:fillRect/>
          </a:stretch>
        </p:blipFill>
        <p:spPr>
          <a:xfrm>
            <a:off x="425494" y="4425582"/>
            <a:ext cx="895801" cy="895801"/>
          </a:xfrm>
          <a:prstGeom prst="rect">
            <a:avLst/>
          </a:prstGeom>
        </p:spPr>
      </p:pic>
      <p:sp>
        <p:nvSpPr>
          <p:cNvPr id="85" name="TextBox 84">
            <a:extLst>
              <a:ext uri="{FF2B5EF4-FFF2-40B4-BE49-F238E27FC236}">
                <a16:creationId xmlns:a16="http://schemas.microsoft.com/office/drawing/2014/main" id="{61F4D7B9-CCF3-43F4-A244-2BF196CC0395}"/>
              </a:ext>
            </a:extLst>
          </p:cNvPr>
          <p:cNvSpPr txBox="1">
            <a:spLocks/>
          </p:cNvSpPr>
          <p:nvPr/>
        </p:nvSpPr>
        <p:spPr>
          <a:xfrm>
            <a:off x="1493848" y="4722620"/>
            <a:ext cx="10849233" cy="301727"/>
          </a:xfrm>
          <a:prstGeom prst="rect">
            <a:avLst/>
          </a:prstGeom>
          <a:noFill/>
        </p:spPr>
        <p:txBody>
          <a:bodyPr wrap="square" lIns="0" tIns="0" rIns="0" bIns="0" rtlCol="0" anchor="ctr">
            <a:spAutoFit/>
          </a:bodyPr>
          <a:lstStyle/>
          <a:p>
            <a:pPr lvl="0">
              <a:buSzPct val="90000"/>
              <a:defRPr/>
            </a:pPr>
            <a:r>
              <a:rPr lang="en-US" sz="1961">
                <a:latin typeface="+mj-lt"/>
              </a:rPr>
              <a:t>Analysis</a:t>
            </a:r>
            <a:r>
              <a:rPr lang="en-US" sz="1961"/>
              <a:t> transforms inputs to outputs to </a:t>
            </a:r>
            <a:r>
              <a:rPr lang="en-US" sz="1961" spc="-10"/>
              <a:t>produce </a:t>
            </a:r>
            <a:r>
              <a:rPr lang="en-US" sz="1961" i="1" spc="-10"/>
              <a:t>insights</a:t>
            </a:r>
            <a:r>
              <a:rPr lang="en-US" sz="1961" spc="-10"/>
              <a:t> while maintaining the original </a:t>
            </a:r>
            <a:r>
              <a:rPr lang="en-US" sz="1961"/>
              <a:t>data</a:t>
            </a:r>
          </a:p>
        </p:txBody>
      </p:sp>
      <p:cxnSp>
        <p:nvCxnSpPr>
          <p:cNvPr id="89" name="Straight Connector 88">
            <a:extLst>
              <a:ext uri="{FF2B5EF4-FFF2-40B4-BE49-F238E27FC236}">
                <a16:creationId xmlns:a16="http://schemas.microsoft.com/office/drawing/2014/main" id="{92CE52F7-4659-4A4B-9B29-49E1B9514BD3}"/>
              </a:ext>
              <a:ext uri="{C183D7F6-B498-43B3-948B-1728B52AA6E4}">
                <adec:decorative xmlns:adec="http://schemas.microsoft.com/office/drawing/2017/decorative" val="1"/>
              </a:ext>
            </a:extLst>
          </p:cNvPr>
          <p:cNvCxnSpPr>
            <a:cxnSpLocks/>
          </p:cNvCxnSpPr>
          <p:nvPr/>
        </p:nvCxnSpPr>
        <p:spPr>
          <a:xfrm>
            <a:off x="1503839" y="5439450"/>
            <a:ext cx="102695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 of a webpage showing a person on the screen">
            <a:extLst>
              <a:ext uri="{FF2B5EF4-FFF2-40B4-BE49-F238E27FC236}">
                <a16:creationId xmlns:a16="http://schemas.microsoft.com/office/drawing/2014/main" id="{C8F99CBD-5A28-41FF-9470-08AA2A4F0641}"/>
              </a:ext>
            </a:extLst>
          </p:cNvPr>
          <p:cNvPicPr>
            <a:picLocks/>
          </p:cNvPicPr>
          <p:nvPr/>
        </p:nvPicPr>
        <p:blipFill>
          <a:blip r:embed="rId7"/>
          <a:stretch>
            <a:fillRect/>
          </a:stretch>
        </p:blipFill>
        <p:spPr>
          <a:xfrm>
            <a:off x="425494" y="5557516"/>
            <a:ext cx="895801" cy="895801"/>
          </a:xfrm>
          <a:prstGeom prst="rect">
            <a:avLst/>
          </a:prstGeom>
        </p:spPr>
      </p:pic>
      <p:sp>
        <p:nvSpPr>
          <p:cNvPr id="5" name="TextBox 4">
            <a:extLst>
              <a:ext uri="{FF2B5EF4-FFF2-40B4-BE49-F238E27FC236}">
                <a16:creationId xmlns:a16="http://schemas.microsoft.com/office/drawing/2014/main" id="{8F5907FF-6FD8-41A0-BB23-9F6F1E2C2267}"/>
              </a:ext>
            </a:extLst>
          </p:cNvPr>
          <p:cNvSpPr txBox="1">
            <a:spLocks/>
          </p:cNvSpPr>
          <p:nvPr/>
        </p:nvSpPr>
        <p:spPr>
          <a:xfrm>
            <a:off x="1502448" y="5703691"/>
            <a:ext cx="10099490" cy="603453"/>
          </a:xfrm>
          <a:prstGeom prst="rect">
            <a:avLst/>
          </a:prstGeom>
          <a:noFill/>
        </p:spPr>
        <p:txBody>
          <a:bodyPr wrap="square" lIns="0" tIns="0" rIns="0" bIns="0" rtlCol="0" anchor="ctr">
            <a:spAutoFit/>
          </a:bodyPr>
          <a:lstStyle/>
          <a:p>
            <a:pPr lvl="0">
              <a:buSzPct val="90000"/>
              <a:defRPr/>
            </a:pPr>
            <a:r>
              <a:rPr lang="en-US" sz="1961" dirty="0">
                <a:latin typeface="+mj-lt"/>
              </a:rPr>
              <a:t>Actions/Displays </a:t>
            </a:r>
            <a:r>
              <a:rPr lang="en-US" sz="1961" dirty="0"/>
              <a:t>report on the data and trigger </a:t>
            </a:r>
            <a:r>
              <a:rPr lang="en-US" sz="1961" i="1" dirty="0"/>
              <a:t>actions</a:t>
            </a:r>
            <a:r>
              <a:rPr lang="en-US" sz="1961" dirty="0"/>
              <a:t> (tasks) based on the data, either pre-analysis or post-analysis</a:t>
            </a:r>
          </a:p>
        </p:txBody>
      </p:sp>
    </p:spTree>
    <p:extLst>
      <p:ext uri="{BB962C8B-B14F-4D97-AF65-F5344CB8AC3E}">
        <p14:creationId xmlns:p14="http://schemas.microsoft.com/office/powerpoint/2010/main" val="38302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fade">
                                      <p:cBhvr>
                                        <p:cTn id="13" dur="500"/>
                                        <p:tgtEl>
                                          <p:spTgt spid="6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5"/>
                                        </p:tgtEl>
                                        <p:attrNameLst>
                                          <p:attrName>style.visibility</p:attrName>
                                        </p:attrNameLst>
                                      </p:cBhvr>
                                      <p:to>
                                        <p:strVal val="visible"/>
                                      </p:to>
                                    </p:set>
                                    <p:animEffect transition="in" filter="fade">
                                      <p:cBhvr>
                                        <p:cTn id="18" dur="500"/>
                                        <p:tgtEl>
                                          <p:spTgt spid="7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visible"/>
                                      </p:to>
                                    </p:set>
                                    <p:animEffect transition="in" filter="fade">
                                      <p:cBhvr>
                                        <p:cTn id="21" dur="500"/>
                                        <p:tgtEl>
                                          <p:spTgt spid="85"/>
                                        </p:tgtEl>
                                      </p:cBhvr>
                                    </p:animEffect>
                                  </p:childTnLst>
                                </p:cTn>
                              </p:par>
                              <p:par>
                                <p:cTn id="22" presetID="10" presetClass="entr" presetSubtype="0" fill="hold" nodeType="withEffect">
                                  <p:stCondLst>
                                    <p:cond delay="0"/>
                                  </p:stCondLst>
                                  <p:childTnLst>
                                    <p:set>
                                      <p:cBhvr>
                                        <p:cTn id="23" dur="1" fill="hold">
                                          <p:stCondLst>
                                            <p:cond delay="0"/>
                                          </p:stCondLst>
                                        </p:cTn>
                                        <p:tgtEl>
                                          <p:spTgt spid="79"/>
                                        </p:tgtEl>
                                        <p:attrNameLst>
                                          <p:attrName>style.visibility</p:attrName>
                                        </p:attrNameLst>
                                      </p:cBhvr>
                                      <p:to>
                                        <p:strVal val="visible"/>
                                      </p:to>
                                    </p:set>
                                    <p:animEffect transition="in" filter="fade">
                                      <p:cBhvr>
                                        <p:cTn id="24" dur="500"/>
                                        <p:tgtEl>
                                          <p:spTgt spid="7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9"/>
                                        </p:tgtEl>
                                        <p:attrNameLst>
                                          <p:attrName>style.visibility</p:attrName>
                                        </p:attrNameLst>
                                      </p:cBhvr>
                                      <p:to>
                                        <p:strVal val="visible"/>
                                      </p:to>
                                    </p:set>
                                    <p:animEffect transition="in" filter="fade">
                                      <p:cBhvr>
                                        <p:cTn id="29" dur="500"/>
                                        <p:tgtEl>
                                          <p:spTgt spid="89"/>
                                        </p:tgtEl>
                                      </p:cBhvr>
                                    </p:animEffect>
                                  </p:childTnLst>
                                </p:cTn>
                              </p:par>
                              <p:par>
                                <p:cTn id="30" presetID="10"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85"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Cross-cutting architectural needs</a:t>
            </a:r>
          </a:p>
        </p:txBody>
      </p:sp>
      <p:sp>
        <p:nvSpPr>
          <p:cNvPr id="61" name="Rectangle 60">
            <a:extLst>
              <a:ext uri="{FF2B5EF4-FFF2-40B4-BE49-F238E27FC236}">
                <a16:creationId xmlns:a16="http://schemas.microsoft.com/office/drawing/2014/main" id="{11A0FC17-6627-4FA6-A5F0-F4BAB310DE08}"/>
              </a:ext>
              <a:ext uri="{C183D7F6-B498-43B3-948B-1728B52AA6E4}">
                <adec:decorative xmlns:adec="http://schemas.microsoft.com/office/drawing/2017/decorative" val="1"/>
              </a:ext>
            </a:extLst>
          </p:cNvPr>
          <p:cNvSpPr/>
          <p:nvPr/>
        </p:nvSpPr>
        <p:spPr bwMode="auto">
          <a:xfrm>
            <a:off x="418644" y="1200355"/>
            <a:ext cx="11354714" cy="5216729"/>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Core Subsystems diagram that includes: Devices, Cloud Gateway, Storage, Stream Analytics, and Business Integration&#10;&#10;Adds Cross-cutting concerns along the top">
            <a:extLst>
              <a:ext uri="{FF2B5EF4-FFF2-40B4-BE49-F238E27FC236}">
                <a16:creationId xmlns:a16="http://schemas.microsoft.com/office/drawing/2014/main" id="{0FE68D9C-4E7E-4DB8-8156-A8AB3187C941}"/>
              </a:ext>
            </a:extLst>
          </p:cNvPr>
          <p:cNvPicPr>
            <a:picLocks noChangeAspect="1"/>
          </p:cNvPicPr>
          <p:nvPr/>
        </p:nvPicPr>
        <p:blipFill>
          <a:blip r:embed="rId3"/>
          <a:stretch>
            <a:fillRect/>
          </a:stretch>
        </p:blipFill>
        <p:spPr>
          <a:xfrm>
            <a:off x="576534" y="1318431"/>
            <a:ext cx="11038934" cy="5080181"/>
          </a:xfrm>
          <a:prstGeom prst="rect">
            <a:avLst/>
          </a:prstGeom>
        </p:spPr>
      </p:pic>
      <p:sp>
        <p:nvSpPr>
          <p:cNvPr id="110" name="Rectangle 109">
            <a:extLst>
              <a:ext uri="{FF2B5EF4-FFF2-40B4-BE49-F238E27FC236}">
                <a16:creationId xmlns:a16="http://schemas.microsoft.com/office/drawing/2014/main" id="{D589AE40-C19D-40FB-A110-591AED322A7A}"/>
              </a:ext>
              <a:ext uri="{C183D7F6-B498-43B3-948B-1728B52AA6E4}">
                <adec:decorative xmlns:adec="http://schemas.microsoft.com/office/drawing/2017/decorative" val="1"/>
              </a:ext>
            </a:extLst>
          </p:cNvPr>
          <p:cNvSpPr/>
          <p:nvPr/>
        </p:nvSpPr>
        <p:spPr bwMode="auto">
          <a:xfrm>
            <a:off x="591392" y="1363800"/>
            <a:ext cx="11010775" cy="269304"/>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1322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0 1.37086E-6 L 0 0.05379 " pathEditMode="relative" rAng="0" ptsTypes="AA">
                                      <p:cBhvr>
                                        <p:cTn id="11" dur="500" fill="hold"/>
                                        <p:tgtEl>
                                          <p:spTgt spid="110"/>
                                        </p:tgtEl>
                                        <p:attrNameLst>
                                          <p:attrName>ppt_x</p:attrName>
                                          <p:attrName>ppt_y</p:attrName>
                                        </p:attrNameLst>
                                      </p:cBhvr>
                                      <p:rCtr x="0" y="2678"/>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2" nodeType="clickEffect">
                                  <p:stCondLst>
                                    <p:cond delay="0"/>
                                  </p:stCondLst>
                                  <p:childTnLst>
                                    <p:animMotion origin="layout" path="M 0 0.05379 L 0 0.10191 " pathEditMode="relative" rAng="0" ptsTypes="AA">
                                      <p:cBhvr>
                                        <p:cTn id="15" dur="500" fill="hold"/>
                                        <p:tgtEl>
                                          <p:spTgt spid="110"/>
                                        </p:tgtEl>
                                        <p:attrNameLst>
                                          <p:attrName>ppt_x</p:attrName>
                                          <p:attrName>ppt_y</p:attrName>
                                        </p:attrNameLst>
                                      </p:cBhvr>
                                      <p:rCtr x="0" y="24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0" grpId="1" animBg="1"/>
      <p:bldP spid="110" grpId="2" animBg="1"/>
    </p:bldLst>
  </p:timing>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PowerPoint Template_04_Sep_20.pptx" id="{34DA8044-96F2-410E-AE13-71CC26D6ED4E}" vid="{3AB0EB5B-5011-4FC3-AD9B-4616A40CCC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642B8B079E3245AF06EC6DBAA97CBE" ma:contentTypeVersion="15" ma:contentTypeDescription="Create a new document." ma:contentTypeScope="" ma:versionID="a2a5a4ffa56c1ed123fd6a510d95568f">
  <xsd:schema xmlns:xsd="http://www.w3.org/2001/XMLSchema" xmlns:xs="http://www.w3.org/2001/XMLSchema" xmlns:p="http://schemas.microsoft.com/office/2006/metadata/properties" xmlns:ns1="http://schemas.microsoft.com/sharepoint/v3" xmlns:ns2="9abd79a5-6d97-48f4-b0ff-89fa129df955" xmlns:ns3="42679619-c52c-4ce1-bd94-206a735478cf" targetNamespace="http://schemas.microsoft.com/office/2006/metadata/properties" ma:root="true" ma:fieldsID="f67803bc4f475fd689ae1d2bcb826568" ns1:_="" ns2:_="" ns3:_="">
    <xsd:import namespace="http://schemas.microsoft.com/sharepoint/v3"/>
    <xsd:import namespace="9abd79a5-6d97-48f4-b0ff-89fa129df955"/>
    <xsd:import namespace="42679619-c52c-4ce1-bd94-206a735478cf"/>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3:LastSharedByUser" minOccurs="0"/>
                <xsd:element ref="ns3:LastSharedByTime"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bd79a5-6d97-48f4-b0ff-89fa129df9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2679619-c52c-4ce1-bd94-206a735478c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abd79a5-6d97-48f4-b0ff-89fa129df955"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679EB0C-5FD2-4E1D-B46A-10DE1B2BD4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abd79a5-6d97-48f4-b0ff-89fa129df955"/>
    <ds:schemaRef ds:uri="42679619-c52c-4ce1-bd94-206a735478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9abd79a5-6d97-48f4-b0ff-89fa129df955"/>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Azure PowerPoint Template_04_Sep_20</Template>
  <TotalTime>43</TotalTime>
  <Words>4762</Words>
  <Application>Microsoft Office PowerPoint</Application>
  <PresentationFormat>Widescreen</PresentationFormat>
  <Paragraphs>418</Paragraphs>
  <Slides>29</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Consolas</vt:lpstr>
      <vt:lpstr>Helvetica Neue</vt:lpstr>
      <vt:lpstr>Segoe UI</vt:lpstr>
      <vt:lpstr>Segoe UI Light</vt:lpstr>
      <vt:lpstr>Segoe UI Semibold</vt:lpstr>
      <vt:lpstr>Wingdings</vt:lpstr>
      <vt:lpstr>Microsoft Azure Template</vt:lpstr>
      <vt:lpstr>AZ-220T01 Module 1: Introduction to IoT and Azure IoT services</vt:lpstr>
      <vt:lpstr>Lesson 1: Learning objectives</vt:lpstr>
      <vt:lpstr>Module 1 – Learning objectives</vt:lpstr>
      <vt:lpstr>Lesson 2: Introduction to IoT solution architecture</vt:lpstr>
      <vt:lpstr>Core subsystems of an IoT architecture</vt:lpstr>
      <vt:lpstr>Optional subsystems of an IoT architecture</vt:lpstr>
      <vt:lpstr>Data flow and processing</vt:lpstr>
      <vt:lpstr>Data flow and processing </vt:lpstr>
      <vt:lpstr>Cross-cutting architectural needs</vt:lpstr>
      <vt:lpstr>Lesson 3: IoT hardware and cloud services</vt:lpstr>
      <vt:lpstr>IoT hardware components</vt:lpstr>
      <vt:lpstr>Azure IoT technologies, services, and solutions</vt:lpstr>
      <vt:lpstr>Microsoft offerings</vt:lpstr>
      <vt:lpstr>Introduction to IoT device software</vt:lpstr>
      <vt:lpstr>Microsoft offerings </vt:lpstr>
      <vt:lpstr>Features of Azure IoT Hub</vt:lpstr>
      <vt:lpstr>Microsoft offerings  </vt:lpstr>
      <vt:lpstr>Features of Azure IoT Hub Device Provisioning Service</vt:lpstr>
      <vt:lpstr>Lesson 4: Course lab scenario</vt:lpstr>
      <vt:lpstr>Scenario overview</vt:lpstr>
      <vt:lpstr>Lab naming and region</vt:lpstr>
      <vt:lpstr>Lesson 5: Module 1 labs</vt:lpstr>
      <vt:lpstr>Module 1 labs</vt:lpstr>
      <vt:lpstr>Lesson 6: Module review questions</vt:lpstr>
      <vt:lpstr>Module review: Question 1.1</vt:lpstr>
      <vt:lpstr>Module review: Question 1.2</vt:lpstr>
      <vt:lpstr>Module review: Question 1.3</vt:lpstr>
      <vt:lpstr>Module review: Question 1.4</vt:lpstr>
      <vt:lpstr>Module review: Question 1.5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AZ-220T01 Module 1: Introduction to IoT and Azure IoT services</dc:title>
  <dc:creator>Chris Howd</dc:creator>
  <cp:lastModifiedBy>Chris Howd</cp:lastModifiedBy>
  <cp:revision>1</cp:revision>
  <dcterms:created xsi:type="dcterms:W3CDTF">2021-06-03T18:18:46Z</dcterms:created>
  <dcterms:modified xsi:type="dcterms:W3CDTF">2021-06-03T19:39:45Z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0x01010070642B8B079E3245AF06EC6DBAA97CBE</vt:lpwstr>
  </property>
</Properties>
</file>