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47"/>
  </p:notesMasterIdLst>
  <p:handoutMasterIdLst>
    <p:handoutMasterId r:id="rId48"/>
  </p:handoutMasterIdLst>
  <p:sldIdLst>
    <p:sldId id="2601" r:id="rId5"/>
    <p:sldId id="1856" r:id="rId6"/>
    <p:sldId id="2584" r:id="rId7"/>
    <p:sldId id="1860" r:id="rId8"/>
    <p:sldId id="1935" r:id="rId9"/>
    <p:sldId id="1857" r:id="rId10"/>
    <p:sldId id="1897" r:id="rId11"/>
    <p:sldId id="1905" r:id="rId12"/>
    <p:sldId id="2585" r:id="rId13"/>
    <p:sldId id="2586" r:id="rId14"/>
    <p:sldId id="2587" r:id="rId15"/>
    <p:sldId id="2588" r:id="rId16"/>
    <p:sldId id="2589" r:id="rId17"/>
    <p:sldId id="2590" r:id="rId18"/>
    <p:sldId id="2591" r:id="rId19"/>
    <p:sldId id="2592" r:id="rId20"/>
    <p:sldId id="1864" r:id="rId21"/>
    <p:sldId id="1906" r:id="rId22"/>
    <p:sldId id="1908" r:id="rId23"/>
    <p:sldId id="1909" r:id="rId24"/>
    <p:sldId id="1942" r:id="rId25"/>
    <p:sldId id="1943" r:id="rId26"/>
    <p:sldId id="1910" r:id="rId27"/>
    <p:sldId id="1911" r:id="rId28"/>
    <p:sldId id="1912" r:id="rId29"/>
    <p:sldId id="1941" r:id="rId30"/>
    <p:sldId id="2593" r:id="rId31"/>
    <p:sldId id="2594" r:id="rId32"/>
    <p:sldId id="2595" r:id="rId33"/>
    <p:sldId id="2596" r:id="rId34"/>
    <p:sldId id="2597" r:id="rId35"/>
    <p:sldId id="2598" r:id="rId36"/>
    <p:sldId id="2599" r:id="rId37"/>
    <p:sldId id="2600" r:id="rId38"/>
    <p:sldId id="1896" r:id="rId39"/>
    <p:sldId id="1923" r:id="rId40"/>
    <p:sldId id="1922" r:id="rId41"/>
    <p:sldId id="1548" r:id="rId42"/>
    <p:sldId id="1947" r:id="rId43"/>
    <p:sldId id="1948" r:id="rId44"/>
    <p:sldId id="1949" r:id="rId45"/>
    <p:sldId id="1950" r:id="rId4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59C5B7-9559-4F28-8DFF-90F99395E4FA}" v="3" dt="2021-06-07T15:58:01.1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81316" autoAdjust="0"/>
  </p:normalViewPr>
  <p:slideViewPr>
    <p:cSldViewPr snapToGrid="0">
      <p:cViewPr varScale="1">
        <p:scale>
          <a:sx n="89" d="100"/>
          <a:sy n="89" d="100"/>
        </p:scale>
        <p:origin x="1176" y="8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handoutMaster" Target="handoutMasters/handout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Howd" userId="92c08c4def15ec19" providerId="LiveId" clId="{1A59C5B7-9559-4F28-8DFF-90F99395E4FA}"/>
    <pc:docChg chg="custSel addSld delSld modSld">
      <pc:chgData name="Chris Howd" userId="92c08c4def15ec19" providerId="LiveId" clId="{1A59C5B7-9559-4F28-8DFF-90F99395E4FA}" dt="2021-06-07T15:58:39.740" v="213" actId="6549"/>
      <pc:docMkLst>
        <pc:docMk/>
      </pc:docMkLst>
      <pc:sldChg chg="modNotesTx">
        <pc:chgData name="Chris Howd" userId="92c08c4def15ec19" providerId="LiveId" clId="{1A59C5B7-9559-4F28-8DFF-90F99395E4FA}" dt="2021-06-04T17:17:43.474" v="178" actId="6549"/>
        <pc:sldMkLst>
          <pc:docMk/>
          <pc:sldMk cId="1036621162" sldId="1935"/>
        </pc:sldMkLst>
      </pc:sldChg>
      <pc:sldChg chg="modSp del mod">
        <pc:chgData name="Chris Howd" userId="92c08c4def15ec19" providerId="LiveId" clId="{1A59C5B7-9559-4F28-8DFF-90F99395E4FA}" dt="2021-06-03T18:44:41.768" v="5" actId="47"/>
        <pc:sldMkLst>
          <pc:docMk/>
          <pc:sldMk cId="2130915757" sldId="2583"/>
        </pc:sldMkLst>
        <pc:spChg chg="mod">
          <ac:chgData name="Chris Howd" userId="92c08c4def15ec19" providerId="LiveId" clId="{1A59C5B7-9559-4F28-8DFF-90F99395E4FA}" dt="2021-06-03T18:44:25.267" v="4" actId="255"/>
          <ac:spMkLst>
            <pc:docMk/>
            <pc:sldMk cId="2130915757" sldId="2583"/>
            <ac:spMk id="4" creationId="{00000000-0000-0000-0000-000000000000}"/>
          </ac:spMkLst>
        </pc:spChg>
      </pc:sldChg>
      <pc:sldChg chg="modSp mod">
        <pc:chgData name="Chris Howd" userId="92c08c4def15ec19" providerId="LiveId" clId="{1A59C5B7-9559-4F28-8DFF-90F99395E4FA}" dt="2021-06-04T17:18:52.356" v="179" actId="20577"/>
        <pc:sldMkLst>
          <pc:docMk/>
          <pc:sldMk cId="992117673" sldId="2586"/>
        </pc:sldMkLst>
        <pc:spChg chg="mod">
          <ac:chgData name="Chris Howd" userId="92c08c4def15ec19" providerId="LiveId" clId="{1A59C5B7-9559-4F28-8DFF-90F99395E4FA}" dt="2021-06-04T17:18:52.356" v="179" actId="20577"/>
          <ac:spMkLst>
            <pc:docMk/>
            <pc:sldMk cId="992117673" sldId="2586"/>
            <ac:spMk id="17" creationId="{00000000-0000-0000-0000-000000000000}"/>
          </ac:spMkLst>
        </pc:spChg>
      </pc:sldChg>
      <pc:sldChg chg="modSp mod">
        <pc:chgData name="Chris Howd" userId="92c08c4def15ec19" providerId="LiveId" clId="{1A59C5B7-9559-4F28-8DFF-90F99395E4FA}" dt="2021-06-04T17:19:15.992" v="180" actId="20577"/>
        <pc:sldMkLst>
          <pc:docMk/>
          <pc:sldMk cId="21930820" sldId="2587"/>
        </pc:sldMkLst>
        <pc:spChg chg="mod">
          <ac:chgData name="Chris Howd" userId="92c08c4def15ec19" providerId="LiveId" clId="{1A59C5B7-9559-4F28-8DFF-90F99395E4FA}" dt="2021-06-04T17:19:15.992" v="180" actId="20577"/>
          <ac:spMkLst>
            <pc:docMk/>
            <pc:sldMk cId="21930820" sldId="2587"/>
            <ac:spMk id="17" creationId="{00000000-0000-0000-0000-000000000000}"/>
          </ac:spMkLst>
        </pc:spChg>
      </pc:sldChg>
      <pc:sldChg chg="modSp mod modNotesTx">
        <pc:chgData name="Chris Howd" userId="92c08c4def15ec19" providerId="LiveId" clId="{1A59C5B7-9559-4F28-8DFF-90F99395E4FA}" dt="2021-06-07T15:58:39.740" v="213" actId="6549"/>
        <pc:sldMkLst>
          <pc:docMk/>
          <pc:sldMk cId="3641724284" sldId="2588"/>
        </pc:sldMkLst>
        <pc:spChg chg="mod">
          <ac:chgData name="Chris Howd" userId="92c08c4def15ec19" providerId="LiveId" clId="{1A59C5B7-9559-4F28-8DFF-90F99395E4FA}" dt="2021-06-07T15:57:16.969" v="205"/>
          <ac:spMkLst>
            <pc:docMk/>
            <pc:sldMk cId="3641724284" sldId="2588"/>
            <ac:spMk id="3" creationId="{C12FB6D2-2B84-42AB-A165-E7882C94E0A1}"/>
          </ac:spMkLst>
        </pc:spChg>
      </pc:sldChg>
      <pc:sldChg chg="modSp mod">
        <pc:chgData name="Chris Howd" userId="92c08c4def15ec19" providerId="LiveId" clId="{1A59C5B7-9559-4F28-8DFF-90F99395E4FA}" dt="2021-06-04T17:19:41.689" v="181" actId="20577"/>
        <pc:sldMkLst>
          <pc:docMk/>
          <pc:sldMk cId="2272361044" sldId="2589"/>
        </pc:sldMkLst>
        <pc:spChg chg="mod">
          <ac:chgData name="Chris Howd" userId="92c08c4def15ec19" providerId="LiveId" clId="{1A59C5B7-9559-4F28-8DFF-90F99395E4FA}" dt="2021-06-04T17:19:41.689" v="181" actId="20577"/>
          <ac:spMkLst>
            <pc:docMk/>
            <pc:sldMk cId="2272361044" sldId="2589"/>
            <ac:spMk id="17" creationId="{00000000-0000-0000-0000-000000000000}"/>
          </ac:spMkLst>
        </pc:spChg>
      </pc:sldChg>
      <pc:sldChg chg="modSp mod">
        <pc:chgData name="Chris Howd" userId="92c08c4def15ec19" providerId="LiveId" clId="{1A59C5B7-9559-4F28-8DFF-90F99395E4FA}" dt="2021-06-04T17:26:04.157" v="193" actId="20577"/>
        <pc:sldMkLst>
          <pc:docMk/>
          <pc:sldMk cId="3753936098" sldId="2599"/>
        </pc:sldMkLst>
        <pc:spChg chg="mod">
          <ac:chgData name="Chris Howd" userId="92c08c4def15ec19" providerId="LiveId" clId="{1A59C5B7-9559-4F28-8DFF-90F99395E4FA}" dt="2021-06-04T17:26:04.157" v="193" actId="20577"/>
          <ac:spMkLst>
            <pc:docMk/>
            <pc:sldMk cId="3753936098" sldId="2599"/>
            <ac:spMk id="17" creationId="{00000000-0000-0000-0000-000000000000}"/>
          </ac:spMkLst>
        </pc:spChg>
      </pc:sldChg>
      <pc:sldChg chg="modSp mod">
        <pc:chgData name="Chris Howd" userId="92c08c4def15ec19" providerId="LiveId" clId="{1A59C5B7-9559-4F28-8DFF-90F99395E4FA}" dt="2021-06-04T17:30:48.834" v="204" actId="20577"/>
        <pc:sldMkLst>
          <pc:docMk/>
          <pc:sldMk cId="1896451455" sldId="2600"/>
        </pc:sldMkLst>
        <pc:spChg chg="mod">
          <ac:chgData name="Chris Howd" userId="92c08c4def15ec19" providerId="LiveId" clId="{1A59C5B7-9559-4F28-8DFF-90F99395E4FA}" dt="2021-06-04T17:30:48.834" v="204" actId="20577"/>
          <ac:spMkLst>
            <pc:docMk/>
            <pc:sldMk cId="1896451455" sldId="2600"/>
            <ac:spMk id="17" creationId="{00000000-0000-0000-0000-000000000000}"/>
          </ac:spMkLst>
        </pc:spChg>
      </pc:sldChg>
      <pc:sldChg chg="addSp delSp modSp new mod">
        <pc:chgData name="Chris Howd" userId="92c08c4def15ec19" providerId="LiveId" clId="{1A59C5B7-9559-4F28-8DFF-90F99395E4FA}" dt="2021-06-03T18:29:04.737" v="3"/>
        <pc:sldMkLst>
          <pc:docMk/>
          <pc:sldMk cId="1427905880" sldId="2601"/>
        </pc:sldMkLst>
        <pc:spChg chg="del">
          <ac:chgData name="Chris Howd" userId="92c08c4def15ec19" providerId="LiveId" clId="{1A59C5B7-9559-4F28-8DFF-90F99395E4FA}" dt="2021-06-03T18:29:00.972" v="1" actId="478"/>
          <ac:spMkLst>
            <pc:docMk/>
            <pc:sldMk cId="1427905880" sldId="2601"/>
            <ac:spMk id="2" creationId="{9AE5C307-B5E3-4354-BD75-2484FAB5AAAD}"/>
          </ac:spMkLst>
        </pc:spChg>
        <pc:spChg chg="del">
          <ac:chgData name="Chris Howd" userId="92c08c4def15ec19" providerId="LiveId" clId="{1A59C5B7-9559-4F28-8DFF-90F99395E4FA}" dt="2021-06-03T18:29:02.572" v="2" actId="478"/>
          <ac:spMkLst>
            <pc:docMk/>
            <pc:sldMk cId="1427905880" sldId="2601"/>
            <ac:spMk id="3" creationId="{6944148C-6646-4A04-A7CA-E44D06BD2ED8}"/>
          </ac:spMkLst>
        </pc:spChg>
        <pc:spChg chg="add mod">
          <ac:chgData name="Chris Howd" userId="92c08c4def15ec19" providerId="LiveId" clId="{1A59C5B7-9559-4F28-8DFF-90F99395E4FA}" dt="2021-06-03T18:29:04.737" v="3"/>
          <ac:spMkLst>
            <pc:docMk/>
            <pc:sldMk cId="1427905880" sldId="2601"/>
            <ac:spMk id="4" creationId="{84803F7D-BC4A-4BCD-812A-652D694E45AF}"/>
          </ac:spMkLst>
        </pc:spChg>
      </pc:sldChg>
      <pc:sldMasterChg chg="delSldLayout">
        <pc:chgData name="Chris Howd" userId="92c08c4def15ec19" providerId="LiveId" clId="{1A59C5B7-9559-4F28-8DFF-90F99395E4FA}" dt="2021-06-03T18:44:41.768" v="5" actId="47"/>
        <pc:sldMasterMkLst>
          <pc:docMk/>
          <pc:sldMasterMk cId="1881724970" sldId="2147484551"/>
        </pc:sldMasterMkLst>
        <pc:sldLayoutChg chg="del">
          <pc:chgData name="Chris Howd" userId="92c08c4def15ec19" providerId="LiveId" clId="{1A59C5B7-9559-4F28-8DFF-90F99395E4FA}" dt="2021-06-03T18:44:41.768" v="5" actId="47"/>
          <pc:sldLayoutMkLst>
            <pc:docMk/>
            <pc:sldMasterMk cId="1881724970" sldId="2147484551"/>
            <pc:sldLayoutMk cId="3468613675" sldId="214748473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6/7/2021 8:57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6/7/2021 8:57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ithub.com/Azure/azure-c-shared-utility/blob/master/devdoc/porting_guide.md"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azure.microsoft.com/en-us/blog/benefits-of-using-the-azure-iot-sdks-in-your-azure-iot-solu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ocs.microsoft.com/en-us/azure/iot-hub/iot-hub-device-sdk-platform-support"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Microsoft/vscode-azure-iot-toolkit/wiki"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github.com/Microsoft/vscode-iot-workbench/blob/master/README.md" TargetMode="External"/><Relationship Id="rId4" Type="http://schemas.openxmlformats.org/officeDocument/2006/relationships/hyperlink" Target="https://github.com/Microsoft/vscode-azure-iot-edge/blob/master/README.md"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zure.microsoft.com/en-us/pricing/details/iot-hub/"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azure.microsoft.com/en-us/pricing/details/iot-hub/"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docs.microsoft.com/en-us/samples/azure-samples/iot-hub-dotnet-autoscale/iot-hub-dotnet-autoscal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065685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8256862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941239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The official documentation on this is problematic and complicated with respect to identity as it confuses device identity, module identity, etc. while here we want device identity only.</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2931419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“Device configuration is generally done using a feature called device twins…”</a:t>
            </a:r>
          </a:p>
          <a:p>
            <a:endParaRPr lang="en-US" dirty="0"/>
          </a:p>
          <a:p>
            <a:r>
              <a:rPr lang="en-US" dirty="0"/>
              <a:t>Device twins are not available in the Basic tier. Don’t explain that now per se, although it may have already been mentioned in the earlier slide on the different levels of IoT Hub – just explain that Device Twins are the primary configuration mechanism, and be sure to introduce </a:t>
            </a:r>
            <a:r>
              <a:rPr lang="en-US" b="1" dirty="0"/>
              <a:t>tags</a:t>
            </a:r>
            <a:r>
              <a:rPr lang="en-US" dirty="0"/>
              <a:t>, </a:t>
            </a:r>
            <a:r>
              <a:rPr lang="en-US" b="1" dirty="0"/>
              <a:t>desired </a:t>
            </a:r>
            <a:r>
              <a:rPr lang="en-US" dirty="0"/>
              <a:t>properties, and </a:t>
            </a:r>
            <a:r>
              <a:rPr lang="en-US" b="1" dirty="0"/>
              <a:t>reported </a:t>
            </a:r>
            <a:r>
              <a:rPr lang="en-US" dirty="0"/>
              <a:t>properties, as well as briefly cover why you would use tags. Much later, we reference tags, assuming the student already knows what we mean.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8639210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 device is live, you need to monitor it during its lifecycle to ensure it’s working correctly…”</a:t>
            </a:r>
          </a:p>
          <a:p>
            <a:endParaRPr lang="en-US" dirty="0"/>
          </a:p>
          <a:p>
            <a:r>
              <a:rPr lang="en-US" dirty="0"/>
              <a:t>Again tell them that yes, we’ll do this more in detail later, we’re still in the overview here…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1278176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a device has reached the end of its useful life, it is appropriate to remove it from the system – this is referred to as ‘retirement’…”</a:t>
            </a:r>
          </a:p>
          <a:p>
            <a:endParaRPr lang="en-US" dirty="0"/>
          </a:p>
          <a:p>
            <a:r>
              <a:rPr lang="en-US" dirty="0"/>
              <a:t>Why might you disable instead of delete? If you think a device might be compromised and you’re investigating, for example, or if you have a provisioning workflow that requires you to perform configuration steps before the device can initially register.</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1005462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195919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SDKs are covered more on the following slides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9166076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SDKs are covered more on the next slides.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2324796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 SDK has a porting guide (</a:t>
            </a:r>
            <a:r>
              <a:rPr lang="en-US" dirty="0">
                <a:hlinkClick r:id="rId3"/>
              </a:rPr>
              <a:t>https://github.com/Azure/azure-c-shared-utility/blob/master/devdoc/porting_guide.md</a:t>
            </a:r>
            <a:r>
              <a:rPr lang="en-US" dirty="0"/>
              <a:t>) to port it to other platforms.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2399607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platform list was sourced in part from </a:t>
            </a:r>
            <a:r>
              <a:rPr lang="en-US" dirty="0">
                <a:hlinkClick r:id="rId3"/>
              </a:rPr>
              <a:t>https://azure.microsoft.com/en-us/blog/benefits-of-using-the-azure-iot-sdks-in-your-azure-iot-solution/</a:t>
            </a:r>
            <a:r>
              <a:rPr lang="en-US" dirty="0"/>
              <a:t> and is not intended to represent a complete list of all platforms currently supported by the SDKs (hence the title of the slide).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Note that the blog lists the .NET </a:t>
            </a:r>
            <a:r>
              <a:rPr lang="en-US" dirty="0" err="1"/>
              <a:t>MicroFramework</a:t>
            </a:r>
            <a:r>
              <a:rPr lang="en-US" dirty="0"/>
              <a:t> – which the SDKs no longer support, so it’s not listed here. You can </a:t>
            </a:r>
            <a:r>
              <a:rPr lang="en-US"/>
              <a:t>find more info </a:t>
            </a:r>
            <a:r>
              <a:rPr lang="en-US" dirty="0"/>
              <a:t>about supported platforms on docs.microsoft.com: </a:t>
            </a:r>
            <a:r>
              <a:rPr lang="en-US" dirty="0">
                <a:hlinkClick r:id="rId4"/>
              </a:rPr>
              <a:t>https://docs.microsoft.com/en-us/azure/iot-hub/iot-hub-device-sdk-platform-support</a:t>
            </a:r>
            <a:endParaRPr lang="en-US" dirty="0"/>
          </a:p>
          <a:p>
            <a:endParaRPr lang="en-US" dirty="0"/>
          </a:p>
          <a:p>
            <a:r>
              <a:rPr lang="en-US" dirty="0"/>
              <a:t>The students will see a lot of SDK code in the labs so we’re not showing them on slides here except for a brief look later. Of course, as an instructor, you’re welcome to show some demo code if you wish – just be mindful of time.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5993872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a good time to mention that the </a:t>
            </a:r>
            <a:r>
              <a:rPr lang="en-US" dirty="0" err="1"/>
              <a:t>WebSockets</a:t>
            </a:r>
            <a:r>
              <a:rPr lang="en-US" dirty="0"/>
              <a:t> support means that on networks where 80 and 443 are allowed outgoing but other ports are not, there’s a solution available. </a:t>
            </a:r>
          </a:p>
          <a:p>
            <a:endParaRPr lang="en-US" dirty="0"/>
          </a:p>
          <a:p>
            <a:r>
              <a:rPr lang="en-US" dirty="0"/>
              <a:t>We’re going to return to the protocols in the next lesson, in the context of device communications rather than the SDK.</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9946913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backend scenarios, we’re going to cover a lot of these in detail more later.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41069092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Azure </a:t>
            </a:r>
            <a:r>
              <a:rPr lang="en-US" sz="882" b="1" i="0" kern="1200" dirty="0" err="1">
                <a:solidFill>
                  <a:schemeClr val="tx1"/>
                </a:solidFill>
                <a:effectLst/>
                <a:latin typeface="Segoe UI Light" pitchFamily="34" charset="0"/>
                <a:ea typeface="+mn-ea"/>
                <a:cs typeface="+mn-cs"/>
              </a:rPr>
              <a:t>loT</a:t>
            </a:r>
            <a:r>
              <a:rPr lang="en-US" sz="882" b="1" i="0" kern="1200" dirty="0">
                <a:solidFill>
                  <a:schemeClr val="tx1"/>
                </a:solidFill>
                <a:effectLst/>
                <a:latin typeface="Segoe UI Light" pitchFamily="34" charset="0"/>
                <a:ea typeface="+mn-ea"/>
                <a:cs typeface="+mn-cs"/>
              </a:rPr>
              <a:t> Hub Toolkit</a:t>
            </a:r>
          </a:p>
          <a:p>
            <a:r>
              <a:rPr lang="en-US" sz="882" b="0" i="0" kern="1200" dirty="0">
                <a:solidFill>
                  <a:schemeClr val="tx1"/>
                </a:solidFill>
                <a:effectLst/>
                <a:latin typeface="Segoe UI Light" pitchFamily="34" charset="0"/>
                <a:ea typeface="+mn-ea"/>
                <a:cs typeface="+mn-cs"/>
              </a:rPr>
              <a:t>Azure </a:t>
            </a:r>
            <a:r>
              <a:rPr lang="en-US" sz="882" b="0" i="0" kern="1200" dirty="0" err="1">
                <a:solidFill>
                  <a:schemeClr val="tx1"/>
                </a:solidFill>
                <a:effectLst/>
                <a:latin typeface="Segoe UI Light" pitchFamily="34" charset="0"/>
                <a:ea typeface="+mn-ea"/>
                <a:cs typeface="+mn-cs"/>
              </a:rPr>
              <a:t>loT</a:t>
            </a:r>
            <a:r>
              <a:rPr lang="en-US" sz="882" b="0" i="0" kern="1200" dirty="0">
                <a:solidFill>
                  <a:schemeClr val="tx1"/>
                </a:solidFill>
                <a:effectLst/>
                <a:latin typeface="Segoe UI Light" pitchFamily="34" charset="0"/>
                <a:ea typeface="+mn-ea"/>
                <a:cs typeface="+mn-cs"/>
              </a:rPr>
              <a:t> Hub Toolkit extension provides everything that you need to start building IoT applications:</a:t>
            </a:r>
          </a:p>
          <a:p>
            <a:r>
              <a:rPr lang="en-US" sz="882" b="0" i="0" kern="1200" dirty="0">
                <a:solidFill>
                  <a:schemeClr val="tx1"/>
                </a:solidFill>
                <a:effectLst/>
                <a:latin typeface="Segoe UI Light" pitchFamily="34" charset="0"/>
                <a:ea typeface="+mn-ea"/>
                <a:cs typeface="+mn-cs"/>
              </a:rPr>
              <a:t>IoT Hub Management</a:t>
            </a:r>
          </a:p>
          <a:p>
            <a:r>
              <a:rPr lang="en-US" sz="882" b="0" i="0" kern="1200" dirty="0">
                <a:solidFill>
                  <a:schemeClr val="tx1"/>
                </a:solidFill>
                <a:effectLst/>
                <a:latin typeface="Segoe UI Light" pitchFamily="34" charset="0"/>
                <a:ea typeface="+mn-ea"/>
                <a:cs typeface="+mn-cs"/>
              </a:rPr>
              <a:t>Device Management</a:t>
            </a:r>
          </a:p>
          <a:p>
            <a:r>
              <a:rPr lang="en-US" sz="882" b="0" i="0" kern="1200" dirty="0">
                <a:solidFill>
                  <a:schemeClr val="tx1"/>
                </a:solidFill>
                <a:effectLst/>
                <a:latin typeface="Segoe UI Light" pitchFamily="34" charset="0"/>
                <a:ea typeface="+mn-ea"/>
                <a:cs typeface="+mn-cs"/>
              </a:rPr>
              <a:t>Module management</a:t>
            </a:r>
          </a:p>
          <a:p>
            <a:r>
              <a:rPr lang="en-US" sz="882" b="0" i="0" kern="1200" dirty="0">
                <a:solidFill>
                  <a:schemeClr val="tx1"/>
                </a:solidFill>
                <a:effectLst/>
                <a:latin typeface="Segoe UI Light" pitchFamily="34" charset="0"/>
                <a:ea typeface="+mn-ea"/>
                <a:cs typeface="+mn-cs"/>
              </a:rPr>
              <a:t>Interact with IoT Hub</a:t>
            </a:r>
          </a:p>
          <a:p>
            <a:r>
              <a:rPr lang="en-US" sz="882" b="0" i="0" kern="1200" dirty="0">
                <a:solidFill>
                  <a:schemeClr val="tx1"/>
                </a:solidFill>
                <a:effectLst/>
                <a:latin typeface="Segoe UI Light" pitchFamily="34" charset="0"/>
                <a:ea typeface="+mn-ea"/>
                <a:cs typeface="+mn-cs"/>
              </a:rPr>
              <a:t>Interact with Azure IoT Edge</a:t>
            </a:r>
          </a:p>
          <a:p>
            <a:r>
              <a:rPr lang="en-US" sz="882" b="0" i="0" kern="1200" dirty="0">
                <a:solidFill>
                  <a:schemeClr val="tx1"/>
                </a:solidFill>
                <a:effectLst/>
                <a:latin typeface="Segoe UI Light" pitchFamily="34" charset="0"/>
                <a:ea typeface="+mn-ea"/>
                <a:cs typeface="+mn-cs"/>
              </a:rPr>
              <a:t>Endpoints management</a:t>
            </a:r>
          </a:p>
          <a:p>
            <a:r>
              <a:rPr lang="en-US" sz="882" b="0" i="0" kern="1200" dirty="0">
                <a:solidFill>
                  <a:schemeClr val="tx1"/>
                </a:solidFill>
                <a:effectLst/>
                <a:latin typeface="Segoe UI Light" pitchFamily="34" charset="0"/>
                <a:ea typeface="+mn-ea"/>
                <a:cs typeface="+mn-cs"/>
              </a:rPr>
              <a:t>For more information on the Azure </a:t>
            </a:r>
            <a:r>
              <a:rPr lang="en-US" sz="882" b="0" i="0" kern="1200" dirty="0" err="1">
                <a:solidFill>
                  <a:schemeClr val="tx1"/>
                </a:solidFill>
                <a:effectLst/>
                <a:latin typeface="Segoe UI Light" pitchFamily="34" charset="0"/>
                <a:ea typeface="+mn-ea"/>
                <a:cs typeface="+mn-cs"/>
              </a:rPr>
              <a:t>loT</a:t>
            </a:r>
            <a:r>
              <a:rPr lang="en-US" sz="882" b="0" i="0" kern="1200" dirty="0">
                <a:solidFill>
                  <a:schemeClr val="tx1"/>
                </a:solidFill>
                <a:effectLst/>
                <a:latin typeface="Segoe UI Light" pitchFamily="34" charset="0"/>
                <a:ea typeface="+mn-ea"/>
                <a:cs typeface="+mn-cs"/>
              </a:rPr>
              <a:t> Hub Toolkit for Visual Studio Code, see: </a:t>
            </a:r>
            <a:r>
              <a:rPr lang="en-US" sz="882" b="0" i="0" u="none" strike="noStrike" kern="1200" dirty="0">
                <a:solidFill>
                  <a:schemeClr val="tx1"/>
                </a:solidFill>
                <a:effectLst/>
                <a:latin typeface="Segoe UI Light" pitchFamily="34" charset="0"/>
                <a:ea typeface="+mn-ea"/>
                <a:cs typeface="+mn-cs"/>
                <a:hlinkClick r:id="rId3"/>
              </a:rPr>
              <a:t>https://github.com/Microsoft/vscode-azure-iot-toolkit/wiki</a:t>
            </a:r>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Azure </a:t>
            </a:r>
            <a:r>
              <a:rPr lang="en-US" sz="882" b="1" i="0" kern="1200" dirty="0" err="1">
                <a:solidFill>
                  <a:schemeClr val="tx1"/>
                </a:solidFill>
                <a:effectLst/>
                <a:latin typeface="Segoe UI Light" pitchFamily="34" charset="0"/>
                <a:ea typeface="+mn-ea"/>
                <a:cs typeface="+mn-cs"/>
              </a:rPr>
              <a:t>loT</a:t>
            </a:r>
            <a:r>
              <a:rPr lang="en-US" sz="882" b="1" i="0" kern="1200" dirty="0">
                <a:solidFill>
                  <a:schemeClr val="tx1"/>
                </a:solidFill>
                <a:effectLst/>
                <a:latin typeface="Segoe UI Light" pitchFamily="34" charset="0"/>
                <a:ea typeface="+mn-ea"/>
                <a:cs typeface="+mn-cs"/>
              </a:rPr>
              <a:t> Edge</a:t>
            </a:r>
          </a:p>
          <a:p>
            <a:r>
              <a:rPr lang="en-US" sz="882" b="0" i="0" kern="1200" dirty="0">
                <a:solidFill>
                  <a:schemeClr val="tx1"/>
                </a:solidFill>
                <a:effectLst/>
                <a:latin typeface="Segoe UI Light" pitchFamily="34" charset="0"/>
                <a:ea typeface="+mn-ea"/>
                <a:cs typeface="+mn-cs"/>
              </a:rPr>
              <a:t>Azure IoT Edge extension makes it easy to code, build, deploy, and debug your IoT Edge solutions in Visual Studio Code, by providing a rich set of functionalities:</a:t>
            </a:r>
          </a:p>
          <a:p>
            <a:r>
              <a:rPr lang="en-US" sz="882" b="0" i="0" kern="1200" dirty="0">
                <a:solidFill>
                  <a:schemeClr val="tx1"/>
                </a:solidFill>
                <a:effectLst/>
                <a:latin typeface="Segoe UI Light" pitchFamily="34" charset="0"/>
                <a:ea typeface="+mn-ea"/>
                <a:cs typeface="+mn-cs"/>
              </a:rPr>
              <a:t>Create new IoT Edge solution</a:t>
            </a:r>
          </a:p>
          <a:p>
            <a:r>
              <a:rPr lang="en-US" sz="882" b="0" i="0" kern="1200" dirty="0">
                <a:solidFill>
                  <a:schemeClr val="tx1"/>
                </a:solidFill>
                <a:effectLst/>
                <a:latin typeface="Segoe UI Light" pitchFamily="34" charset="0"/>
                <a:ea typeface="+mn-ea"/>
                <a:cs typeface="+mn-cs"/>
              </a:rPr>
              <a:t>Add new IoT Edge module to Edge solution</a:t>
            </a:r>
          </a:p>
          <a:p>
            <a:r>
              <a:rPr lang="en-US" sz="882" b="0" i="0" kern="1200" dirty="0">
                <a:solidFill>
                  <a:schemeClr val="tx1"/>
                </a:solidFill>
                <a:effectLst/>
                <a:latin typeface="Segoe UI Light" pitchFamily="34" charset="0"/>
                <a:ea typeface="+mn-ea"/>
                <a:cs typeface="+mn-cs"/>
              </a:rPr>
              <a:t>Build and publish IoT Edge modules</a:t>
            </a:r>
          </a:p>
          <a:p>
            <a:r>
              <a:rPr lang="en-US" sz="882" b="0" i="0" kern="1200" dirty="0">
                <a:solidFill>
                  <a:schemeClr val="tx1"/>
                </a:solidFill>
                <a:effectLst/>
                <a:latin typeface="Segoe UI Light" pitchFamily="34" charset="0"/>
                <a:ea typeface="+mn-ea"/>
                <a:cs typeface="+mn-cs"/>
              </a:rPr>
              <a:t>Debug IoT Edge modules locally and remotely</a:t>
            </a:r>
          </a:p>
          <a:p>
            <a:r>
              <a:rPr lang="en-US" sz="882" b="0" i="0" kern="1200" dirty="0">
                <a:solidFill>
                  <a:schemeClr val="tx1"/>
                </a:solidFill>
                <a:effectLst/>
                <a:latin typeface="Segoe UI Light" pitchFamily="34" charset="0"/>
                <a:ea typeface="+mn-ea"/>
                <a:cs typeface="+mn-cs"/>
              </a:rPr>
              <a:t>IntelliSense and code snippets for the deployment manifest</a:t>
            </a:r>
          </a:p>
          <a:p>
            <a:r>
              <a:rPr lang="en-US" sz="882" b="0" i="0" kern="1200" dirty="0">
                <a:solidFill>
                  <a:schemeClr val="tx1"/>
                </a:solidFill>
                <a:effectLst/>
                <a:latin typeface="Segoe UI Light" pitchFamily="34" charset="0"/>
                <a:ea typeface="+mn-ea"/>
                <a:cs typeface="+mn-cs"/>
              </a:rPr>
              <a:t>Manage IoT Edge devices and modules in IoT Hub (with Azure IoT Toolkit)</a:t>
            </a:r>
          </a:p>
          <a:p>
            <a:r>
              <a:rPr lang="en-US" sz="882" b="0" i="0" kern="1200" dirty="0">
                <a:solidFill>
                  <a:schemeClr val="tx1"/>
                </a:solidFill>
                <a:effectLst/>
                <a:latin typeface="Segoe UI Light" pitchFamily="34" charset="0"/>
                <a:ea typeface="+mn-ea"/>
                <a:cs typeface="+mn-cs"/>
              </a:rPr>
              <a:t>Deploy IoT solutions to IoT Edge devices</a:t>
            </a:r>
          </a:p>
          <a:p>
            <a:r>
              <a:rPr lang="en-US" sz="882" b="0" i="0" kern="1200" dirty="0">
                <a:solidFill>
                  <a:schemeClr val="tx1"/>
                </a:solidFill>
                <a:effectLst/>
                <a:latin typeface="Segoe UI Light" pitchFamily="34" charset="0"/>
                <a:ea typeface="+mn-ea"/>
                <a:cs typeface="+mn-cs"/>
              </a:rPr>
              <a:t>For more information about the Azure IoT Edge for Visual Studio Code, see: </a:t>
            </a:r>
            <a:r>
              <a:rPr lang="en-US" sz="882" b="0" i="0" u="none" strike="noStrike" kern="1200" dirty="0">
                <a:solidFill>
                  <a:schemeClr val="tx1"/>
                </a:solidFill>
                <a:effectLst/>
                <a:latin typeface="Segoe UI Light" pitchFamily="34" charset="0"/>
                <a:ea typeface="+mn-ea"/>
                <a:cs typeface="+mn-cs"/>
                <a:hlinkClick r:id="rId4"/>
              </a:rPr>
              <a:t>https://github.com/Microsoft/vscode-azure-iot-edge/blob/master/README.md</a:t>
            </a:r>
            <a:endParaRPr lang="en-US" sz="882" b="0"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Azure </a:t>
            </a:r>
            <a:r>
              <a:rPr lang="en-US" sz="882" b="1" i="0" kern="1200" dirty="0" err="1">
                <a:solidFill>
                  <a:schemeClr val="tx1"/>
                </a:solidFill>
                <a:effectLst/>
                <a:latin typeface="Segoe UI Light" pitchFamily="34" charset="0"/>
                <a:ea typeface="+mn-ea"/>
                <a:cs typeface="+mn-cs"/>
              </a:rPr>
              <a:t>loT</a:t>
            </a:r>
            <a:r>
              <a:rPr lang="en-US" sz="882" b="1" i="0" kern="1200" dirty="0">
                <a:solidFill>
                  <a:schemeClr val="tx1"/>
                </a:solidFill>
                <a:effectLst/>
                <a:latin typeface="Segoe UI Light" pitchFamily="34" charset="0"/>
                <a:ea typeface="+mn-ea"/>
                <a:cs typeface="+mn-cs"/>
              </a:rPr>
              <a:t> Device Workbench</a:t>
            </a:r>
          </a:p>
          <a:p>
            <a:r>
              <a:rPr lang="en-US" sz="882" b="0" i="0" kern="1200" dirty="0">
                <a:solidFill>
                  <a:schemeClr val="tx1"/>
                </a:solidFill>
                <a:effectLst/>
                <a:latin typeface="Segoe UI Light" pitchFamily="34" charset="0"/>
                <a:ea typeface="+mn-ea"/>
                <a:cs typeface="+mn-cs"/>
              </a:rPr>
              <a:t>The Azure IoT Device Workbench is a Visual Studio Code extension that provides an integrated environment to code, build, deploy, and debug your IoT device project with multiple Azure services supported. The extension also supports working with IoT Plug and Play by defining device capability model schemas and generating skeleton device code and projects.</a:t>
            </a:r>
          </a:p>
          <a:p>
            <a:r>
              <a:rPr lang="en-US" sz="882" b="0" i="0" kern="1200" dirty="0">
                <a:solidFill>
                  <a:schemeClr val="tx1"/>
                </a:solidFill>
                <a:effectLst/>
                <a:latin typeface="Segoe UI Light" pitchFamily="34" charset="0"/>
                <a:ea typeface="+mn-ea"/>
                <a:cs typeface="+mn-cs"/>
              </a:rPr>
              <a:t>For more information on the Azure IoT Device Workbench for Visual Studio Code, see: </a:t>
            </a:r>
            <a:r>
              <a:rPr lang="en-US" sz="882" b="0" i="0" u="none" strike="noStrike" kern="1200" dirty="0">
                <a:solidFill>
                  <a:schemeClr val="tx1"/>
                </a:solidFill>
                <a:effectLst/>
                <a:latin typeface="Segoe UI Light" pitchFamily="34" charset="0"/>
                <a:ea typeface="+mn-ea"/>
                <a:cs typeface="+mn-cs"/>
                <a:hlinkClick r:id="rId5"/>
              </a:rPr>
              <a:t>https://github.com/Microsoft/vscode-iot-workbench/blob/master/README.md</a:t>
            </a:r>
            <a:endParaRPr lang="en-US" sz="882" b="0" i="0" kern="1200" dirty="0">
              <a:solidFill>
                <a:schemeClr val="tx1"/>
              </a:solidFill>
              <a:effectLst/>
              <a:latin typeface="Segoe UI Light" pitchFamily="34" charset="0"/>
              <a:ea typeface="+mn-ea"/>
              <a:cs typeface="+mn-cs"/>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4861933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easily demo these in Cloud Shell if you’d like once Cloud Shell is introduced (next slide)…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5501303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want to spend a minute demoing Cloud Shell in a simple way – show that for example “</a:t>
            </a:r>
            <a:r>
              <a:rPr lang="en-US" dirty="0" err="1"/>
              <a:t>az</a:t>
            </a:r>
            <a:r>
              <a:rPr lang="en-US" dirty="0"/>
              <a:t> --version“ works, which means the CLI is installed without you having to do anything. You can do this in the Azure Portal or directly at shell.azure.com.</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1059564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3359886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that cloud-to-device is only available in Free and Standard tiers, not the Basic tier.</a:t>
            </a:r>
          </a:p>
          <a:p>
            <a:endParaRPr lang="en-US" dirty="0"/>
          </a:p>
          <a:p>
            <a:r>
              <a:rPr lang="en-US" dirty="0"/>
              <a:t>Cloud-to-device messages aren’t looked at as closely as device-to-cloud through the course. They are handled by calls against the device SDK that ask for messages, and they can be sent from device SDK calls (for example, by management tools requesting device behavior).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3760455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9658902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exam expects a candidate to know how to choose an appropriate protocol; however, in real life, it’s often dictated by someone besides the IoT developer, such as a network engineer or a security engineer. The developer needs to be able to act as a trusted advisor though and be able to intelligently communicate with the decision makers on protocol selection.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490733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36927089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dirty="0">
                <a:solidFill>
                  <a:schemeClr val="tx1"/>
                </a:solidFill>
                <a:effectLst/>
                <a:latin typeface="Segoe UI Light" pitchFamily="34" charset="0"/>
                <a:ea typeface="+mn-ea"/>
                <a:cs typeface="+mn-cs"/>
              </a:rPr>
              <a:t>Benefits</a:t>
            </a:r>
          </a:p>
          <a:p>
            <a:r>
              <a:rPr lang="en-US" sz="882" b="0" i="0" kern="1200" dirty="0">
                <a:solidFill>
                  <a:schemeClr val="tx1"/>
                </a:solidFill>
                <a:effectLst/>
                <a:latin typeface="Segoe UI Light" pitchFamily="34" charset="0"/>
                <a:ea typeface="+mn-ea"/>
                <a:cs typeface="+mn-cs"/>
              </a:rPr>
              <a:t>IoT Hub device streams provide the following benefits:</a:t>
            </a:r>
          </a:p>
          <a:p>
            <a:r>
              <a:rPr lang="en-US" sz="882" b="0" i="0" kern="1200" dirty="0">
                <a:solidFill>
                  <a:schemeClr val="tx1"/>
                </a:solidFill>
                <a:effectLst/>
                <a:latin typeface="Segoe UI Light" pitchFamily="34" charset="0"/>
                <a:ea typeface="+mn-ea"/>
                <a:cs typeface="+mn-cs"/>
              </a:rPr>
              <a:t>Firewall-friendly secure connectivity: IoT devices can be reached from service endpoints without opening of inbound firewall port at the device or network perimeters (only outbound connectivity to IoT Hub is needed over port 443).</a:t>
            </a:r>
          </a:p>
          <a:p>
            <a:r>
              <a:rPr lang="en-US" sz="882" b="0" i="0" kern="1200" dirty="0">
                <a:solidFill>
                  <a:schemeClr val="tx1"/>
                </a:solidFill>
                <a:effectLst/>
                <a:latin typeface="Segoe UI Light" pitchFamily="34" charset="0"/>
                <a:ea typeface="+mn-ea"/>
                <a:cs typeface="+mn-cs"/>
              </a:rPr>
              <a:t>Authentication: Both device and service sides of the tunnel need to authenticate with IoT Hub using their corresponding credentials.</a:t>
            </a:r>
          </a:p>
          <a:p>
            <a:r>
              <a:rPr lang="en-US" sz="882" b="0" i="0" kern="1200" dirty="0">
                <a:solidFill>
                  <a:schemeClr val="tx1"/>
                </a:solidFill>
                <a:effectLst/>
                <a:latin typeface="Segoe UI Light" pitchFamily="34" charset="0"/>
                <a:ea typeface="+mn-ea"/>
                <a:cs typeface="+mn-cs"/>
              </a:rPr>
              <a:t>Encryption: By default, IoT Hub device streams use TLS-enabled connections. This ensures that the traffic is always encrypted regardless of whether the application uses encryption or not.</a:t>
            </a:r>
          </a:p>
          <a:p>
            <a:r>
              <a:rPr lang="en-US" sz="882" b="0" i="0" kern="1200" dirty="0">
                <a:solidFill>
                  <a:schemeClr val="tx1"/>
                </a:solidFill>
                <a:effectLst/>
                <a:latin typeface="Segoe UI Light" pitchFamily="34" charset="0"/>
                <a:ea typeface="+mn-ea"/>
                <a:cs typeface="+mn-cs"/>
              </a:rPr>
              <a:t>Simplicity of connectivity: In many cases, the use of device streams eliminates the need for complex setup of Virtual Private Networks to enable connectivity to IoT devices.</a:t>
            </a:r>
          </a:p>
          <a:p>
            <a:r>
              <a:rPr lang="en-US" sz="882" b="0" i="0" kern="1200" dirty="0">
                <a:solidFill>
                  <a:schemeClr val="tx1"/>
                </a:solidFill>
                <a:effectLst/>
                <a:latin typeface="Segoe UI Light" pitchFamily="34" charset="0"/>
                <a:ea typeface="+mn-ea"/>
                <a:cs typeface="+mn-cs"/>
              </a:rPr>
              <a:t>Compatibility with TCP/IP stack: IoT Hub device streams can accommodate TCP/IP application traffic. This means that a wide range of proprietary as well as standards-based protocols can leverage this feature.</a:t>
            </a:r>
          </a:p>
          <a:p>
            <a:r>
              <a:rPr lang="en-US" sz="882" b="0" i="0" kern="1200" dirty="0">
                <a:solidFill>
                  <a:schemeClr val="tx1"/>
                </a:solidFill>
                <a:effectLst/>
                <a:latin typeface="Segoe UI Light" pitchFamily="34" charset="0"/>
                <a:ea typeface="+mn-ea"/>
                <a:cs typeface="+mn-cs"/>
              </a:rPr>
              <a:t>Ease of use in private network setups: Service can communicate with a device by referencing its device ID, rather than device's IP address. This is useful in situations where a device is located inside a private network and has a private IP address, or its IP address is assigned dynamically and is unknown to the service side.</a:t>
            </a:r>
          </a:p>
          <a:p>
            <a:r>
              <a:rPr lang="en-US" sz="882" b="1" i="0" kern="1200" dirty="0">
                <a:solidFill>
                  <a:schemeClr val="tx1"/>
                </a:solidFill>
                <a:effectLst/>
                <a:latin typeface="Segoe UI Light" pitchFamily="34" charset="0"/>
                <a:ea typeface="+mn-ea"/>
                <a:cs typeface="+mn-cs"/>
              </a:rPr>
              <a:t>Connectivity Requirements</a:t>
            </a:r>
          </a:p>
          <a:p>
            <a:r>
              <a:rPr lang="en-US" sz="882" b="0" i="0" kern="1200" dirty="0">
                <a:solidFill>
                  <a:schemeClr val="tx1"/>
                </a:solidFill>
                <a:effectLst/>
                <a:latin typeface="Segoe UI Light" pitchFamily="34" charset="0"/>
                <a:ea typeface="+mn-ea"/>
                <a:cs typeface="+mn-cs"/>
              </a:rPr>
              <a:t>Both the device and the service sides of a device stream must be capable of establishing TLS-enabled connections to IoT Hub and its streaming endpoint. This requires outbound connectivity over port 443 to these endpoints. The hostname associated with these endpoints can be found on the Overview tab of IoT Hub</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564524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0" i="0" dirty="0">
                <a:solidFill>
                  <a:srgbClr val="E3E3E3"/>
                </a:solidFill>
                <a:effectLst/>
                <a:latin typeface="Segoe UI" panose="020B0502040204020203" pitchFamily="34" charset="0"/>
              </a:rPr>
              <a:t>The device application registers a callback in advance to be notified of when a new device stream is initiated to the device. This step typically takes place when the device boots up and connects to IoT Hub.</a:t>
            </a:r>
          </a:p>
          <a:p>
            <a:pPr algn="l">
              <a:buFont typeface="+mj-lt"/>
              <a:buAutoNum type="arabicPeriod"/>
            </a:pPr>
            <a:r>
              <a:rPr lang="en-US" b="0" i="0" dirty="0">
                <a:solidFill>
                  <a:srgbClr val="E3E3E3"/>
                </a:solidFill>
                <a:effectLst/>
                <a:latin typeface="Segoe UI" panose="020B0502040204020203" pitchFamily="34" charset="0"/>
              </a:rPr>
              <a:t>The service-side program initiates a device stream when needed by providing the device ID (</a:t>
            </a:r>
            <a:r>
              <a:rPr lang="en-US" b="0" i="1" dirty="0">
                <a:solidFill>
                  <a:srgbClr val="E3E3E3"/>
                </a:solidFill>
                <a:effectLst/>
                <a:latin typeface="Segoe UI" panose="020B0502040204020203" pitchFamily="34" charset="0"/>
              </a:rPr>
              <a:t>not</a:t>
            </a:r>
            <a:r>
              <a:rPr lang="en-US" b="0" i="0" dirty="0">
                <a:solidFill>
                  <a:srgbClr val="E3E3E3"/>
                </a:solidFill>
                <a:effectLst/>
                <a:latin typeface="Segoe UI" panose="020B0502040204020203" pitchFamily="34" charset="0"/>
              </a:rPr>
              <a:t> the IP address).</a:t>
            </a:r>
          </a:p>
          <a:p>
            <a:pPr algn="l">
              <a:buFont typeface="+mj-lt"/>
              <a:buAutoNum type="arabicPeriod"/>
            </a:pPr>
            <a:r>
              <a:rPr lang="en-US" b="0" i="0" dirty="0">
                <a:solidFill>
                  <a:srgbClr val="E3E3E3"/>
                </a:solidFill>
                <a:effectLst/>
                <a:latin typeface="Segoe UI" panose="020B0502040204020203" pitchFamily="34" charset="0"/>
              </a:rPr>
              <a:t>IoT hub notifies the device-side program by invoking the callback registered in step 1. The device may accept or reject the stream initiation request. This logic can be specific to your application scenario. If the stream request is rejected by the device, IoT Hub informs the service accordingly; otherwise, the steps below follow.</a:t>
            </a:r>
          </a:p>
          <a:p>
            <a:pPr algn="l">
              <a:buFont typeface="+mj-lt"/>
              <a:buAutoNum type="arabicPeriod"/>
            </a:pPr>
            <a:r>
              <a:rPr lang="en-US" b="0" i="0" dirty="0">
                <a:solidFill>
                  <a:srgbClr val="E3E3E3"/>
                </a:solidFill>
                <a:effectLst/>
                <a:latin typeface="Segoe UI" panose="020B0502040204020203" pitchFamily="34" charset="0"/>
              </a:rPr>
              <a:t>The device creates a secure outbound TCP connection to the streaming endpoint over port 443 and upgrades the connection to a WebSocket. The URL of the streaming endpoint as well as the credentials to use to authenticate are both provided to the device by IoT Hub as part of the request sent in step 3.</a:t>
            </a:r>
          </a:p>
          <a:p>
            <a:pPr algn="l">
              <a:buFont typeface="+mj-lt"/>
              <a:buAutoNum type="arabicPeriod"/>
            </a:pPr>
            <a:r>
              <a:rPr lang="en-US" b="0" i="0" dirty="0">
                <a:solidFill>
                  <a:srgbClr val="E3E3E3"/>
                </a:solidFill>
                <a:effectLst/>
                <a:latin typeface="Segoe UI" panose="020B0502040204020203" pitchFamily="34" charset="0"/>
              </a:rPr>
              <a:t>The service is notified of the result of device accepting the stream and proceeds to create its own WebSocket client to the streaming endpoint. Similarly, it receives the streaming endpoint URL and authentication information from IoT Hub.</a:t>
            </a:r>
          </a:p>
          <a:p>
            <a:endParaRPr lang="en-US" sz="882" b="1" i="0" kern="1200" dirty="0">
              <a:solidFill>
                <a:schemeClr val="tx1"/>
              </a:solidFill>
              <a:effectLst/>
              <a:latin typeface="Segoe UI Light" pitchFamily="34" charset="0"/>
              <a:ea typeface="+mn-ea"/>
              <a:cs typeface="+mn-cs"/>
            </a:endParaRPr>
          </a:p>
          <a:p>
            <a:endParaRPr lang="en-US" sz="882" b="1" i="0" kern="1200" dirty="0">
              <a:solidFill>
                <a:schemeClr val="tx1"/>
              </a:solidFill>
              <a:effectLst/>
              <a:latin typeface="Segoe UI Light" pitchFamily="34" charset="0"/>
              <a:ea typeface="+mn-ea"/>
              <a:cs typeface="+mn-cs"/>
            </a:endParaRPr>
          </a:p>
          <a:p>
            <a:r>
              <a:rPr lang="en-US" sz="882" b="1" i="0" kern="1200" dirty="0">
                <a:solidFill>
                  <a:schemeClr val="tx1"/>
                </a:solidFill>
                <a:effectLst/>
                <a:latin typeface="Segoe UI Light" pitchFamily="34" charset="0"/>
                <a:ea typeface="+mn-ea"/>
                <a:cs typeface="+mn-cs"/>
              </a:rPr>
              <a:t>Device stream workflows</a:t>
            </a:r>
          </a:p>
          <a:p>
            <a:r>
              <a:rPr lang="en-US" sz="882" b="0" i="0" kern="1200" dirty="0">
                <a:solidFill>
                  <a:schemeClr val="tx1"/>
                </a:solidFill>
                <a:effectLst/>
                <a:latin typeface="Segoe UI Light" pitchFamily="34" charset="0"/>
                <a:ea typeface="+mn-ea"/>
                <a:cs typeface="+mn-cs"/>
              </a:rPr>
              <a:t>A device stream is initiated when the service requests to connect to a device by providing its device ID. This workflow particularly fits into a client/server communication model, including SSH and RDP, where a user intends to remotely connect to the SSH or RDP server running on the device using an SSH or RDP client program.</a:t>
            </a:r>
          </a:p>
          <a:p>
            <a:r>
              <a:rPr lang="en-US" sz="882" b="0" i="0" kern="1200" dirty="0">
                <a:solidFill>
                  <a:schemeClr val="tx1"/>
                </a:solidFill>
                <a:effectLst/>
                <a:latin typeface="Segoe UI Light" pitchFamily="34" charset="0"/>
                <a:ea typeface="+mn-ea"/>
                <a:cs typeface="+mn-cs"/>
              </a:rPr>
              <a:t>The device stream creation process involves a negotiation between the device, service, IoT hub's main and streaming endpoints. While IoT hub's main endpoint orchestrates the creation of a device stream, the streaming endpoint handles the traffic that flows between the service and device.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8:57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30874768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intended to illustrate that there are sample code projects out there.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18931310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intended to give a quick look at what code might look like on the device side, in this case in C#. It’s not meant to be a detailed review, so don’t spend a lot of time on it – it’s just to give a feel of the code and what using the SDKs looks like.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796433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2709884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6568339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7124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D</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IoT Hub Tiers </a:t>
            </a:r>
            <a:r>
              <a:rPr lang="en-US" sz="882" kern="1200" dirty="0">
                <a:solidFill>
                  <a:schemeClr val="tx1"/>
                </a:solidFill>
                <a:effectLst/>
                <a:latin typeface="Segoe UI Light" pitchFamily="34" charset="0"/>
                <a:ea typeface="+mn-ea"/>
                <a:cs typeface="+mn-cs"/>
              </a:rPr>
              <a:t>includes the following:</a:t>
            </a:r>
          </a:p>
          <a:p>
            <a:endParaRPr lang="en-US" sz="900" b="0" dirty="0"/>
          </a:p>
          <a:p>
            <a:r>
              <a:rPr lang="en-US" sz="900" b="0" dirty="0"/>
              <a:t>A table showing that the Basic tier does not support Azure IoT Edge, but the Standard tier does support Azure IoT Edge </a:t>
            </a:r>
          </a:p>
          <a:p>
            <a:endParaRPr lang="en-US" sz="900" b="0" dirty="0"/>
          </a:p>
          <a:p>
            <a:r>
              <a:rPr lang="en-US" sz="900" b="0" dirty="0"/>
              <a:t>A table showing that:</a:t>
            </a:r>
          </a:p>
          <a:p>
            <a:r>
              <a:rPr lang="en-US" sz="900" b="0" dirty="0"/>
              <a:t>- B1/S1 </a:t>
            </a:r>
            <a:r>
              <a:rPr lang="en-US" sz="882" kern="1200" dirty="0">
                <a:solidFill>
                  <a:schemeClr val="tx1"/>
                </a:solidFill>
                <a:effectLst/>
                <a:latin typeface="Segoe UI Light" pitchFamily="34" charset="0"/>
                <a:ea typeface="+mn-ea"/>
                <a:cs typeface="+mn-cs"/>
              </a:rPr>
              <a:t>support an average of 278 messages/minute per unit (400,000 messages/day per unit)</a:t>
            </a:r>
          </a:p>
          <a:p>
            <a:r>
              <a:rPr lang="en-US" sz="882" b="0" kern="1200" dirty="0">
                <a:solidFill>
                  <a:schemeClr val="tx1"/>
                </a:solidFill>
                <a:effectLst/>
                <a:latin typeface="Segoe UI Light" pitchFamily="34" charset="0"/>
                <a:ea typeface="+mn-ea"/>
                <a:cs typeface="+mn-cs"/>
              </a:rPr>
              <a:t>- B2/S2 support an </a:t>
            </a:r>
            <a:r>
              <a:rPr lang="en-US" sz="882" kern="1200" dirty="0">
                <a:solidFill>
                  <a:schemeClr val="tx1"/>
                </a:solidFill>
                <a:effectLst/>
                <a:latin typeface="Segoe UI Light" pitchFamily="34" charset="0"/>
                <a:ea typeface="+mn-ea"/>
                <a:cs typeface="+mn-cs"/>
              </a:rPr>
              <a:t>average of 4,167 messages/minute per unit (6 million messages/day per unit)</a:t>
            </a:r>
            <a:endParaRPr lang="en-US" sz="882" b="0" kern="1200" dirty="0">
              <a:solidFill>
                <a:schemeClr val="tx1"/>
              </a:solidFill>
              <a:effectLst/>
              <a:latin typeface="Segoe UI Light" pitchFamily="34" charset="0"/>
              <a:ea typeface="+mn-ea"/>
              <a:cs typeface="+mn-cs"/>
            </a:endParaRPr>
          </a:p>
          <a:p>
            <a:endParaRPr lang="en-US" sz="900" b="0" dirty="0"/>
          </a:p>
          <a:p>
            <a:r>
              <a:rPr lang="en-US" sz="882" kern="1200" dirty="0">
                <a:solidFill>
                  <a:schemeClr val="tx1"/>
                </a:solidFill>
                <a:effectLst/>
                <a:latin typeface="Segoe UI Light" pitchFamily="34" charset="0"/>
                <a:ea typeface="+mn-ea"/>
                <a:cs typeface="+mn-cs"/>
              </a:rPr>
              <a:t>Message throughput</a:t>
            </a:r>
          </a:p>
          <a:p>
            <a:r>
              <a:rPr lang="en-US" sz="882" kern="1200" dirty="0">
                <a:solidFill>
                  <a:schemeClr val="tx1"/>
                </a:solidFill>
                <a:effectLst/>
                <a:latin typeface="Segoe UI Light" pitchFamily="34" charset="0"/>
                <a:ea typeface="+mn-ea"/>
                <a:cs typeface="+mn-cs"/>
              </a:rPr>
              <a:t>Message traffic is measured for your IoT hub on a per-unit basis. When you create an IoT hub, you choose its tier and edition, and set the number of units available. You can purchase up to 200 units for the B1, B2, S1, or S2 edition, or up to 10 units for the B3 or S3 edition. After your IoT hub is created, you can change the number of units available within its edition, upgrade or downgrade between editions within its tier (B1 to B2), or upgrade from the basic to the standard tier (B1 to S1) without interrupting your existing operations.</a:t>
            </a:r>
            <a:endParaRPr lang="en-US" sz="900" b="0"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 D</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Introduction to Device Twins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Device twins are JSON documents that store device state information including metadata, configurations, and conditions. Azure IoT Hub maintains a device twin for each device that you connect to IoT Hub.</a:t>
            </a:r>
          </a:p>
          <a:p>
            <a:r>
              <a:rPr lang="en-US" sz="882" kern="1200" dirty="0">
                <a:solidFill>
                  <a:schemeClr val="tx1"/>
                </a:solidFill>
                <a:effectLst/>
                <a:latin typeface="Segoe UI Light" pitchFamily="34" charset="0"/>
                <a:ea typeface="+mn-ea"/>
                <a:cs typeface="+mn-cs"/>
              </a:rPr>
              <a:t>Device twins store device-related information that:</a:t>
            </a:r>
          </a:p>
          <a:p>
            <a:pPr lvl="0"/>
            <a:r>
              <a:rPr lang="en-US" sz="882" kern="1200" dirty="0">
                <a:solidFill>
                  <a:schemeClr val="tx1"/>
                </a:solidFill>
                <a:effectLst/>
                <a:latin typeface="Segoe UI Light" pitchFamily="34" charset="0"/>
                <a:ea typeface="+mn-ea"/>
                <a:cs typeface="+mn-cs"/>
              </a:rPr>
              <a:t>- Device and back ends can use to synchronize device conditions and configuration.</a:t>
            </a:r>
          </a:p>
          <a:p>
            <a:pPr lvl="0"/>
            <a:r>
              <a:rPr lang="en-US" sz="882" kern="1200" dirty="0">
                <a:solidFill>
                  <a:schemeClr val="tx1"/>
                </a:solidFill>
                <a:effectLst/>
                <a:latin typeface="Segoe UI Light" pitchFamily="34" charset="0"/>
                <a:ea typeface="+mn-ea"/>
                <a:cs typeface="+mn-cs"/>
              </a:rPr>
              <a:t>- The solution back end can use to query and target long-running operations.</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The lifecycle of a device twin is linked to the corresponding device identity. Device twins are implicitly created and deleted when a device identity is created or deleted in IoT Hub.</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 device twin is a JSON document that includes:</a:t>
            </a:r>
          </a:p>
          <a:p>
            <a:pPr lvl="0"/>
            <a:r>
              <a:rPr lang="en-US" sz="882" kern="1200" dirty="0">
                <a:solidFill>
                  <a:schemeClr val="tx1"/>
                </a:solidFill>
                <a:effectLst/>
                <a:latin typeface="Segoe UI Light" pitchFamily="34" charset="0"/>
                <a:ea typeface="+mn-ea"/>
                <a:cs typeface="+mn-cs"/>
              </a:rPr>
              <a:t>- Tags. A section of the JSON document that the solution back end can read from and write to. Tags are not visible to device apps.</a:t>
            </a:r>
          </a:p>
          <a:p>
            <a:pPr lvl="0"/>
            <a:r>
              <a:rPr lang="en-US" sz="882" kern="1200" dirty="0">
                <a:solidFill>
                  <a:schemeClr val="tx1"/>
                </a:solidFill>
                <a:effectLst/>
                <a:latin typeface="Segoe UI Light" pitchFamily="34" charset="0"/>
                <a:ea typeface="+mn-ea"/>
                <a:cs typeface="+mn-cs"/>
              </a:rPr>
              <a:t>- Desired properties. Used along with reported properties to synchronize device configuration or conditions. The solution back end can set desired properties, and the device app can read them. The device app can also receive notifications of changes in the desired properties.</a:t>
            </a:r>
          </a:p>
          <a:p>
            <a:pPr lvl="0"/>
            <a:r>
              <a:rPr lang="en-US" sz="882" kern="1200" dirty="0">
                <a:solidFill>
                  <a:schemeClr val="tx1"/>
                </a:solidFill>
                <a:effectLst/>
                <a:latin typeface="Segoe UI Light" pitchFamily="34" charset="0"/>
                <a:ea typeface="+mn-ea"/>
                <a:cs typeface="+mn-cs"/>
              </a:rPr>
              <a:t>- Reported properties. Used along with desired properties to synchronize device configuration or conditions. The device app can set reported properties, and the solution back end can read and query them.</a:t>
            </a:r>
          </a:p>
          <a:p>
            <a:pPr lvl="0"/>
            <a:r>
              <a:rPr lang="en-US" sz="882" kern="1200" dirty="0">
                <a:solidFill>
                  <a:schemeClr val="tx1"/>
                </a:solidFill>
                <a:effectLst/>
                <a:latin typeface="Segoe UI Light" pitchFamily="34" charset="0"/>
                <a:ea typeface="+mn-ea"/>
                <a:cs typeface="+mn-cs"/>
              </a:rPr>
              <a:t>- Device identity properties. The root of the device twin JSON document contains the read-only properties from the corresponding device identity stored in the identity registry.</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Usage</a:t>
            </a:r>
          </a:p>
          <a:p>
            <a:r>
              <a:rPr lang="en-US" sz="882" kern="1200" dirty="0">
                <a:solidFill>
                  <a:schemeClr val="tx1"/>
                </a:solidFill>
                <a:effectLst/>
                <a:latin typeface="Segoe UI Light" pitchFamily="34" charset="0"/>
                <a:ea typeface="+mn-ea"/>
                <a:cs typeface="+mn-cs"/>
              </a:rPr>
              <a:t>Use device twins to:</a:t>
            </a:r>
          </a:p>
          <a:p>
            <a:pPr lvl="0"/>
            <a:r>
              <a:rPr lang="en-US" sz="882" kern="1200" dirty="0">
                <a:solidFill>
                  <a:schemeClr val="tx1"/>
                </a:solidFill>
                <a:effectLst/>
                <a:latin typeface="Segoe UI Light" pitchFamily="34" charset="0"/>
                <a:ea typeface="+mn-ea"/>
                <a:cs typeface="+mn-cs"/>
              </a:rPr>
              <a:t>- Store device-specific metadata in the cloud. For example, the deployment location of a vending machine.</a:t>
            </a:r>
          </a:p>
          <a:p>
            <a:pPr lvl="0"/>
            <a:r>
              <a:rPr lang="en-US" sz="882" kern="1200" dirty="0">
                <a:solidFill>
                  <a:schemeClr val="tx1"/>
                </a:solidFill>
                <a:effectLst/>
                <a:latin typeface="Segoe UI Light" pitchFamily="34" charset="0"/>
                <a:ea typeface="+mn-ea"/>
                <a:cs typeface="+mn-cs"/>
              </a:rPr>
              <a:t>- Report current state information such as available capabilities and conditions from your device app. For example, a device is connected to your IoT hub over cellular or Wi-Fi.</a:t>
            </a:r>
          </a:p>
          <a:p>
            <a:pPr lvl="0"/>
            <a:r>
              <a:rPr lang="en-US" sz="882" kern="1200" dirty="0">
                <a:solidFill>
                  <a:schemeClr val="tx1"/>
                </a:solidFill>
                <a:effectLst/>
                <a:latin typeface="Segoe UI Light" pitchFamily="34" charset="0"/>
                <a:ea typeface="+mn-ea"/>
                <a:cs typeface="+mn-cs"/>
              </a:rPr>
              <a:t>- Synchronize the state of long-running workflows between device app and back-end app. For example, when the solution back end specifies the new firmware version to install, and the device app reports the various stages of the update process.</a:t>
            </a:r>
          </a:p>
          <a:p>
            <a:pPr lvl="0"/>
            <a:r>
              <a:rPr lang="en-US" sz="882" kern="1200" dirty="0">
                <a:solidFill>
                  <a:schemeClr val="tx1"/>
                </a:solidFill>
                <a:effectLst/>
                <a:latin typeface="Segoe UI Light" pitchFamily="34" charset="0"/>
                <a:ea typeface="+mn-ea"/>
                <a:cs typeface="+mn-cs"/>
              </a:rPr>
              <a:t>- Query your device metadata, configuration, or state.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21673972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B, E</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Azure CLI Support for IoT Hub</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Command</a:t>
            </a:r>
            <a:br>
              <a:rPr lang="en-US" sz="882" kern="1200" dirty="0">
                <a:solidFill>
                  <a:schemeClr val="tx1"/>
                </a:solidFill>
                <a:effectLst/>
                <a:latin typeface="Segoe UI Light" pitchFamily="34" charset="0"/>
                <a:ea typeface="+mn-ea"/>
                <a:cs typeface="+mn-cs"/>
              </a:rPr>
            </a:br>
            <a:r>
              <a:rPr lang="en-US" sz="882" kern="1200" dirty="0">
                <a:solidFill>
                  <a:schemeClr val="tx1"/>
                </a:solidFill>
                <a:effectLst/>
                <a:latin typeface="Segoe UI Light" pitchFamily="34" charset="0"/>
                <a:ea typeface="+mn-ea"/>
                <a:cs typeface="+mn-cs"/>
              </a:rPr>
              <a:t> </a:t>
            </a:r>
            <a:r>
              <a:rPr lang="en-US" sz="882" kern="1200" dirty="0" err="1">
                <a:solidFill>
                  <a:schemeClr val="tx1"/>
                </a:solidFill>
                <a:effectLst/>
                <a:latin typeface="Segoe UI Light" pitchFamily="34" charset="0"/>
                <a:ea typeface="+mn-ea"/>
                <a:cs typeface="+mn-cs"/>
              </a:rPr>
              <a:t>az</a:t>
            </a:r>
            <a:r>
              <a:rPr lang="en-US" sz="882" kern="1200" dirty="0">
                <a:solidFill>
                  <a:schemeClr val="tx1"/>
                </a:solidFill>
                <a:effectLst/>
                <a:latin typeface="Segoe UI Light" pitchFamily="34" charset="0"/>
                <a:ea typeface="+mn-ea"/>
                <a:cs typeface="+mn-cs"/>
              </a:rPr>
              <a:t> </a:t>
            </a:r>
            <a:r>
              <a:rPr lang="en-US" sz="882" kern="1200" dirty="0" err="1">
                <a:solidFill>
                  <a:schemeClr val="tx1"/>
                </a:solidFill>
                <a:effectLst/>
                <a:latin typeface="Segoe UI Light" pitchFamily="34" charset="0"/>
                <a:ea typeface="+mn-ea"/>
                <a:cs typeface="+mn-cs"/>
              </a:rPr>
              <a:t>iot</a:t>
            </a:r>
            <a:r>
              <a:rPr lang="en-US" sz="882" kern="1200" dirty="0">
                <a:solidFill>
                  <a:schemeClr val="tx1"/>
                </a:solidFill>
                <a:effectLst/>
                <a:latin typeface="Segoe UI Light" pitchFamily="34" charset="0"/>
                <a:ea typeface="+mn-ea"/>
                <a:cs typeface="+mn-cs"/>
              </a:rPr>
              <a:t> hub create : Create an Azure IoT hub.</a:t>
            </a:r>
            <a:br>
              <a:rPr lang="en-US" sz="882" kern="1200" dirty="0">
                <a:solidFill>
                  <a:schemeClr val="tx1"/>
                </a:solidFill>
                <a:effectLst/>
                <a:latin typeface="Segoe UI Light" pitchFamily="34" charset="0"/>
                <a:ea typeface="+mn-ea"/>
                <a:cs typeface="+mn-cs"/>
              </a:rPr>
            </a:br>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Arguments</a:t>
            </a:r>
            <a:br>
              <a:rPr lang="en-US" sz="882" kern="1200" dirty="0">
                <a:solidFill>
                  <a:schemeClr val="tx1"/>
                </a:solidFill>
                <a:effectLst/>
                <a:latin typeface="Segoe UI Light" pitchFamily="34" charset="0"/>
                <a:ea typeface="+mn-ea"/>
                <a:cs typeface="+mn-cs"/>
              </a:rPr>
            </a:br>
            <a:r>
              <a:rPr lang="en-US" sz="882" kern="1200" dirty="0">
                <a:solidFill>
                  <a:schemeClr val="tx1"/>
                </a:solidFill>
                <a:effectLst/>
                <a:latin typeface="Segoe UI Light" pitchFamily="34" charset="0"/>
                <a:ea typeface="+mn-ea"/>
                <a:cs typeface="+mn-cs"/>
              </a:rPr>
              <a:t>--name –n		[Required] : IoT Hub name.</a:t>
            </a:r>
          </a:p>
          <a:p>
            <a:br>
              <a:rPr lang="en-US" sz="882" kern="1200" dirty="0">
                <a:solidFill>
                  <a:schemeClr val="tx1"/>
                </a:solidFill>
                <a:effectLst/>
                <a:latin typeface="Segoe UI Light" pitchFamily="34" charset="0"/>
                <a:ea typeface="+mn-ea"/>
                <a:cs typeface="+mn-cs"/>
              </a:rPr>
            </a:br>
            <a:r>
              <a:rPr lang="en-US" sz="882" kern="1200" dirty="0">
                <a:solidFill>
                  <a:schemeClr val="tx1"/>
                </a:solidFill>
                <a:effectLst/>
                <a:latin typeface="Segoe UI Light" pitchFamily="34" charset="0"/>
                <a:ea typeface="+mn-ea"/>
                <a:cs typeface="+mn-cs"/>
              </a:rPr>
              <a:t>--resource-group –g	[Required] : Name of resource group. </a:t>
            </a:r>
          </a:p>
          <a:p>
            <a:r>
              <a:rPr lang="en-US" sz="882" kern="1200" dirty="0">
                <a:solidFill>
                  <a:schemeClr val="tx1"/>
                </a:solidFill>
                <a:effectLst/>
                <a:latin typeface="Segoe UI Light" pitchFamily="34" charset="0"/>
                <a:ea typeface="+mn-ea"/>
                <a:cs typeface="+mn-cs"/>
              </a:rPr>
              <a:t>		You can configure the default group using `</a:t>
            </a:r>
            <a:r>
              <a:rPr lang="en-US" sz="882" kern="1200" dirty="0" err="1">
                <a:solidFill>
                  <a:schemeClr val="tx1"/>
                </a:solidFill>
                <a:effectLst/>
                <a:latin typeface="Segoe UI Light" pitchFamily="34" charset="0"/>
                <a:ea typeface="+mn-ea"/>
                <a:cs typeface="+mn-cs"/>
              </a:rPr>
              <a:t>az</a:t>
            </a:r>
            <a:r>
              <a:rPr lang="en-US" sz="882" kern="1200" dirty="0">
                <a:solidFill>
                  <a:schemeClr val="tx1"/>
                </a:solidFill>
                <a:effectLst/>
                <a:latin typeface="Segoe UI Light" pitchFamily="34" charset="0"/>
                <a:ea typeface="+mn-ea"/>
                <a:cs typeface="+mn-cs"/>
              </a:rPr>
              <a:t> configure -defaults group=&lt;name&gt;`.</a:t>
            </a:r>
            <a:br>
              <a:rPr lang="en-US" sz="882" kern="1200" dirty="0">
                <a:solidFill>
                  <a:schemeClr val="tx1"/>
                </a:solidFill>
                <a:effectLst/>
                <a:latin typeface="Segoe UI Light" pitchFamily="34" charset="0"/>
                <a:ea typeface="+mn-ea"/>
                <a:cs typeface="+mn-cs"/>
              </a:rPr>
            </a:br>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--location –l		Location of your IoT Hub. Default is the location of target resource group.</a:t>
            </a:r>
            <a:br>
              <a:rPr lang="en-US" sz="882" kern="1200" dirty="0">
                <a:solidFill>
                  <a:schemeClr val="tx1"/>
                </a:solidFill>
                <a:effectLst/>
                <a:latin typeface="Segoe UI Light" pitchFamily="34" charset="0"/>
                <a:ea typeface="+mn-ea"/>
                <a:cs typeface="+mn-cs"/>
              </a:rPr>
            </a:br>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t>
            </a:r>
            <a:r>
              <a:rPr lang="en-US" sz="882" kern="1200" dirty="0" err="1">
                <a:solidFill>
                  <a:schemeClr val="tx1"/>
                </a:solidFill>
                <a:effectLst/>
                <a:latin typeface="Segoe UI Light" pitchFamily="34" charset="0"/>
                <a:ea typeface="+mn-ea"/>
                <a:cs typeface="+mn-cs"/>
              </a:rPr>
              <a:t>sku</a:t>
            </a:r>
            <a:r>
              <a:rPr lang="en-US" sz="882" kern="1200" dirty="0">
                <a:solidFill>
                  <a:schemeClr val="tx1"/>
                </a:solidFill>
                <a:effectLst/>
                <a:latin typeface="Segoe UI Light" pitchFamily="34" charset="0"/>
                <a:ea typeface="+mn-ea"/>
                <a:cs typeface="+mn-cs"/>
              </a:rPr>
              <a:t>		Pricing tier for Azure IoT Hub. Default value is F1, which is free. </a:t>
            </a:r>
          </a:p>
          <a:p>
            <a:r>
              <a:rPr lang="en-US" sz="882" kern="1200" dirty="0">
                <a:solidFill>
                  <a:schemeClr val="tx1"/>
                </a:solidFill>
                <a:effectLst/>
                <a:latin typeface="Segoe UI Light" pitchFamily="34" charset="0"/>
                <a:ea typeface="+mn-ea"/>
                <a:cs typeface="+mn-cs"/>
              </a:rPr>
              <a:t>		Note that only one free IoT hub instance is allowed in each subscription. Exception will be thrown</a:t>
            </a:r>
            <a:br>
              <a:rPr lang="en-US" sz="882" kern="1200" dirty="0">
                <a:solidFill>
                  <a:schemeClr val="tx1"/>
                </a:solidFill>
                <a:effectLst/>
                <a:latin typeface="Segoe UI Light" pitchFamily="34" charset="0"/>
                <a:ea typeface="+mn-ea"/>
                <a:cs typeface="+mn-cs"/>
              </a:rPr>
            </a:br>
            <a:r>
              <a:rPr lang="en-US" sz="882" kern="1200" dirty="0">
                <a:solidFill>
                  <a:schemeClr val="tx1"/>
                </a:solidFill>
                <a:effectLst/>
                <a:latin typeface="Segoe UI Light" pitchFamily="34" charset="0"/>
                <a:ea typeface="+mn-ea"/>
                <a:cs typeface="+mn-cs"/>
              </a:rPr>
              <a:t>		if free instances exceed one. </a:t>
            </a:r>
          </a:p>
          <a:p>
            <a:r>
              <a:rPr lang="en-US" sz="882" kern="1200" dirty="0">
                <a:solidFill>
                  <a:schemeClr val="tx1"/>
                </a:solidFill>
                <a:effectLst/>
                <a:latin typeface="Segoe UI Light" pitchFamily="34" charset="0"/>
                <a:ea typeface="+mn-ea"/>
                <a:cs typeface="+mn-cs"/>
              </a:rPr>
              <a:t>		Allowed values: B1, B2, B3, F1, S1, S2, S3.</a:t>
            </a:r>
          </a:p>
          <a:p>
            <a:r>
              <a:rPr lang="en-US" sz="882" kern="1200" dirty="0">
                <a:solidFill>
                  <a:schemeClr val="tx1"/>
                </a:solidFill>
                <a:effectLst/>
                <a:latin typeface="Segoe UI Light" pitchFamily="34" charset="0"/>
                <a:ea typeface="+mn-ea"/>
                <a:cs typeface="+mn-cs"/>
              </a:rPr>
              <a:t>		Default: F1.</a:t>
            </a:r>
            <a:br>
              <a:rPr lang="en-US" sz="882" kern="1200" dirty="0">
                <a:solidFill>
                  <a:schemeClr val="tx1"/>
                </a:solidFill>
                <a:effectLst/>
                <a:latin typeface="Segoe UI Light" pitchFamily="34" charset="0"/>
                <a:ea typeface="+mn-ea"/>
                <a:cs typeface="+mn-cs"/>
              </a:rPr>
            </a:br>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command for creating an Azure Resource Group can be found in the lab setup scripts.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For example:</a:t>
            </a:r>
          </a:p>
          <a:p>
            <a:endParaRPr lang="en-US" sz="882" kern="1200" dirty="0">
              <a:solidFill>
                <a:schemeClr val="tx1"/>
              </a:solidFill>
              <a:effectLst/>
              <a:latin typeface="Segoe UI Light" pitchFamily="34" charset="0"/>
              <a:ea typeface="+mn-ea"/>
              <a:cs typeface="+mn-cs"/>
            </a:endParaRPr>
          </a:p>
          <a:p>
            <a:r>
              <a:rPr lang="en-US" sz="882" kern="1200" dirty="0" err="1">
                <a:solidFill>
                  <a:schemeClr val="tx1"/>
                </a:solidFill>
                <a:effectLst/>
                <a:latin typeface="Segoe UI Light" pitchFamily="34" charset="0"/>
                <a:ea typeface="+mn-ea"/>
                <a:cs typeface="+mn-cs"/>
              </a:rPr>
              <a:t>YourID</a:t>
            </a:r>
            <a:r>
              <a:rPr lang="en-US" sz="882" kern="1200" dirty="0">
                <a:solidFill>
                  <a:schemeClr val="tx1"/>
                </a:solidFill>
                <a:effectLst/>
                <a:latin typeface="Segoe UI Light" pitchFamily="34" charset="0"/>
                <a:ea typeface="+mn-ea"/>
                <a:cs typeface="+mn-cs"/>
              </a:rPr>
              <a:t>="{YOUR-ID}"</a:t>
            </a:r>
          </a:p>
          <a:p>
            <a:r>
              <a:rPr lang="en-US" sz="882" kern="1200" dirty="0" err="1">
                <a:solidFill>
                  <a:schemeClr val="tx1"/>
                </a:solidFill>
                <a:effectLst/>
                <a:latin typeface="Segoe UI Light" pitchFamily="34" charset="0"/>
                <a:ea typeface="+mn-ea"/>
                <a:cs typeface="+mn-cs"/>
              </a:rPr>
              <a:t>RGName</a:t>
            </a:r>
            <a:r>
              <a:rPr lang="en-US" sz="882" kern="1200" dirty="0">
                <a:solidFill>
                  <a:schemeClr val="tx1"/>
                </a:solidFill>
                <a:effectLst/>
                <a:latin typeface="Segoe UI Light" pitchFamily="34" charset="0"/>
                <a:ea typeface="+mn-ea"/>
                <a:cs typeface="+mn-cs"/>
              </a:rPr>
              <a:t>="AZ-220-RG"</a:t>
            </a:r>
          </a:p>
          <a:p>
            <a:r>
              <a:rPr lang="en-US" sz="882" kern="1200" dirty="0" err="1">
                <a:solidFill>
                  <a:schemeClr val="tx1"/>
                </a:solidFill>
                <a:effectLst/>
                <a:latin typeface="Segoe UI Light" pitchFamily="34" charset="0"/>
                <a:ea typeface="+mn-ea"/>
                <a:cs typeface="+mn-cs"/>
              </a:rPr>
              <a:t>IoTHubName</a:t>
            </a:r>
            <a:r>
              <a:rPr lang="en-US" sz="882" kern="1200" dirty="0">
                <a:solidFill>
                  <a:schemeClr val="tx1"/>
                </a:solidFill>
                <a:effectLst/>
                <a:latin typeface="Segoe UI Light" pitchFamily="34" charset="0"/>
                <a:ea typeface="+mn-ea"/>
                <a:cs typeface="+mn-cs"/>
              </a:rPr>
              <a:t>="AZ-220-HUB-$</a:t>
            </a:r>
            <a:r>
              <a:rPr lang="en-US" sz="882" kern="1200" dirty="0" err="1">
                <a:solidFill>
                  <a:schemeClr val="tx1"/>
                </a:solidFill>
                <a:effectLst/>
                <a:latin typeface="Segoe UI Light" pitchFamily="34" charset="0"/>
                <a:ea typeface="+mn-ea"/>
                <a:cs typeface="+mn-cs"/>
              </a:rPr>
              <a:t>YourID</a:t>
            </a:r>
            <a:r>
              <a:rPr lang="en-US" sz="882" kern="1200" dirty="0">
                <a:solidFill>
                  <a:schemeClr val="tx1"/>
                </a:solidFill>
                <a:effectLst/>
                <a:latin typeface="Segoe UI Light" pitchFamily="34" charset="0"/>
                <a:ea typeface="+mn-ea"/>
                <a:cs typeface="+mn-cs"/>
              </a:rPr>
              <a:t>"</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Location="{YOUR-LOCATION}"</a:t>
            </a:r>
          </a:p>
          <a:p>
            <a:r>
              <a:rPr lang="en-US" sz="882" kern="1200" dirty="0">
                <a:solidFill>
                  <a:schemeClr val="tx1"/>
                </a:solidFill>
                <a:effectLst/>
                <a:latin typeface="Segoe UI Light" pitchFamily="34" charset="0"/>
                <a:ea typeface="+mn-ea"/>
                <a:cs typeface="+mn-cs"/>
              </a:rPr>
              <a:t> </a:t>
            </a:r>
          </a:p>
          <a:p>
            <a:r>
              <a:rPr lang="en-US" sz="882" kern="1200" dirty="0">
                <a:solidFill>
                  <a:schemeClr val="tx1"/>
                </a:solidFill>
                <a:effectLst/>
                <a:latin typeface="Segoe UI Light" pitchFamily="34" charset="0"/>
                <a:ea typeface="+mn-ea"/>
                <a:cs typeface="+mn-cs"/>
              </a:rPr>
              <a:t># create resource group</a:t>
            </a:r>
          </a:p>
          <a:p>
            <a:r>
              <a:rPr lang="en-US" sz="882" kern="1200" dirty="0" err="1">
                <a:solidFill>
                  <a:schemeClr val="tx1"/>
                </a:solidFill>
                <a:effectLst/>
                <a:latin typeface="Segoe UI Light" pitchFamily="34" charset="0"/>
                <a:ea typeface="+mn-ea"/>
                <a:cs typeface="+mn-cs"/>
              </a:rPr>
              <a:t>az</a:t>
            </a:r>
            <a:r>
              <a:rPr lang="en-US" sz="882" kern="1200" dirty="0">
                <a:solidFill>
                  <a:schemeClr val="tx1"/>
                </a:solidFill>
                <a:effectLst/>
                <a:latin typeface="Segoe UI Light" pitchFamily="34" charset="0"/>
                <a:ea typeface="+mn-ea"/>
                <a:cs typeface="+mn-cs"/>
              </a:rPr>
              <a:t> group create --name $</a:t>
            </a:r>
            <a:r>
              <a:rPr lang="en-US" sz="882" kern="1200" dirty="0" err="1">
                <a:solidFill>
                  <a:schemeClr val="tx1"/>
                </a:solidFill>
                <a:effectLst/>
                <a:latin typeface="Segoe UI Light" pitchFamily="34" charset="0"/>
                <a:ea typeface="+mn-ea"/>
                <a:cs typeface="+mn-cs"/>
              </a:rPr>
              <a:t>RGName</a:t>
            </a:r>
            <a:r>
              <a:rPr lang="en-US" sz="882" kern="1200" dirty="0">
                <a:solidFill>
                  <a:schemeClr val="tx1"/>
                </a:solidFill>
                <a:effectLst/>
                <a:latin typeface="Segoe UI Light" pitchFamily="34" charset="0"/>
                <a:ea typeface="+mn-ea"/>
                <a:cs typeface="+mn-cs"/>
              </a:rPr>
              <a:t> --location $Location</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3817947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them you won’t be spending a lot of time on the feature details – the point of the table is to show the differences. It is good to point out though that we will be using features in the course – like device twins – that are only in the Standard (and Free) tier. The Free tier has lower capacity limits (things like device connections and message volume/throughput). </a:t>
            </a:r>
          </a:p>
          <a:p>
            <a:endParaRPr lang="en-US" dirty="0"/>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IoT Hub’s free tier is meant for testing and evaluation. The free tier does not support upgrading to Basic or Standard. It enables you to transmit up to a total of 8,000 messages per day and register up to 500 device identities. The device identity limit is only present for the Free Edition.</a:t>
            </a:r>
          </a:p>
          <a:p>
            <a:endParaRPr lang="en-US" dirty="0"/>
          </a:p>
          <a:p>
            <a:r>
              <a:rPr lang="en-US" dirty="0"/>
              <a:t>You may also want the pricing page to be handy: </a:t>
            </a:r>
            <a:r>
              <a:rPr lang="en-US" dirty="0">
                <a:hlinkClick r:id="rId3"/>
              </a:rPr>
              <a:t>https://azure.microsoft.com/en-us/pricing/details/iot-hub/</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2496052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B, C, E</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Device Communication</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Device-to-Cloud Communications</a:t>
            </a:r>
          </a:p>
          <a:p>
            <a:r>
              <a:rPr lang="en-US" sz="882" kern="1200" dirty="0">
                <a:solidFill>
                  <a:schemeClr val="tx1"/>
                </a:solidFill>
                <a:effectLst/>
                <a:latin typeface="Segoe UI Light" pitchFamily="34" charset="0"/>
                <a:ea typeface="+mn-ea"/>
                <a:cs typeface="+mn-cs"/>
              </a:rPr>
              <a:t>When sending information from the device app to the solution back end, IoT Hub exposes three options:</a:t>
            </a:r>
          </a:p>
          <a:p>
            <a:pPr lvl="0"/>
            <a:r>
              <a:rPr lang="en-US" sz="882" kern="1200" dirty="0">
                <a:solidFill>
                  <a:schemeClr val="tx1"/>
                </a:solidFill>
                <a:effectLst/>
                <a:latin typeface="Segoe UI Light" pitchFamily="34" charset="0"/>
                <a:ea typeface="+mn-ea"/>
                <a:cs typeface="+mn-cs"/>
              </a:rPr>
              <a:t>- Device-to-cloud messages for time series telemetry and alerts.</a:t>
            </a:r>
          </a:p>
          <a:p>
            <a:pPr lvl="0"/>
            <a:r>
              <a:rPr lang="en-US" sz="882" kern="1200" dirty="0">
                <a:solidFill>
                  <a:schemeClr val="tx1"/>
                </a:solidFill>
                <a:effectLst/>
                <a:latin typeface="Segoe UI Light" pitchFamily="34" charset="0"/>
                <a:ea typeface="+mn-ea"/>
                <a:cs typeface="+mn-cs"/>
              </a:rPr>
              <a:t>- Device twin's reported properties for reporting device state information such as available capabilities, conditions, or the state of long-running workflows. For example, configuration and software updates.</a:t>
            </a:r>
          </a:p>
          <a:p>
            <a:pPr lvl="0"/>
            <a:r>
              <a:rPr lang="en-US" sz="882" kern="1200" dirty="0">
                <a:solidFill>
                  <a:schemeClr val="tx1"/>
                </a:solidFill>
                <a:effectLst/>
                <a:latin typeface="Segoe UI Light" pitchFamily="34" charset="0"/>
                <a:ea typeface="+mn-ea"/>
                <a:cs typeface="+mn-cs"/>
              </a:rPr>
              <a:t>- File uploads for media files and large telemetry batches uploaded by intermittently connected devices or compressed to save bandwidth.</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31282529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 C, D, E</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Communication Protocols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Port numbers</a:t>
            </a: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Devices can communicate with IoT Hub in Azure using various protocols. Typically, the choice of protocol is driven by the specific requirements of the solution. The following table lists the outbound ports that must be open for a device to be able to use a specific protocol:</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Protocol		Port</a:t>
            </a:r>
          </a:p>
          <a:p>
            <a:r>
              <a:rPr lang="en-US" sz="882" kern="1200" dirty="0">
                <a:solidFill>
                  <a:schemeClr val="tx1"/>
                </a:solidFill>
                <a:effectLst/>
                <a:latin typeface="Segoe UI Light" pitchFamily="34" charset="0"/>
                <a:ea typeface="+mn-ea"/>
                <a:cs typeface="+mn-cs"/>
              </a:rPr>
              <a:t>MQTT		8883</a:t>
            </a:r>
          </a:p>
          <a:p>
            <a:r>
              <a:rPr lang="en-US" sz="882" kern="1200" dirty="0">
                <a:solidFill>
                  <a:schemeClr val="tx1"/>
                </a:solidFill>
                <a:effectLst/>
                <a:latin typeface="Segoe UI Light" pitchFamily="34" charset="0"/>
                <a:ea typeface="+mn-ea"/>
                <a:cs typeface="+mn-cs"/>
              </a:rPr>
              <a:t>MQTT over </a:t>
            </a:r>
            <a:r>
              <a:rPr lang="en-US" sz="882" kern="1200" dirty="0" err="1">
                <a:solidFill>
                  <a:schemeClr val="tx1"/>
                </a:solidFill>
                <a:effectLst/>
                <a:latin typeface="Segoe UI Light" pitchFamily="34" charset="0"/>
                <a:ea typeface="+mn-ea"/>
                <a:cs typeface="+mn-cs"/>
              </a:rPr>
              <a:t>WebSockets</a:t>
            </a:r>
            <a:r>
              <a:rPr lang="en-US" sz="882" kern="1200" dirty="0">
                <a:solidFill>
                  <a:schemeClr val="tx1"/>
                </a:solidFill>
                <a:effectLst/>
                <a:latin typeface="Segoe UI Light" pitchFamily="34" charset="0"/>
                <a:ea typeface="+mn-ea"/>
                <a:cs typeface="+mn-cs"/>
              </a:rPr>
              <a:t>	443</a:t>
            </a:r>
          </a:p>
          <a:p>
            <a:r>
              <a:rPr lang="en-US" sz="882" kern="1200" dirty="0">
                <a:solidFill>
                  <a:schemeClr val="tx1"/>
                </a:solidFill>
                <a:effectLst/>
                <a:latin typeface="Segoe UI Light" pitchFamily="34" charset="0"/>
                <a:ea typeface="+mn-ea"/>
                <a:cs typeface="+mn-cs"/>
              </a:rPr>
              <a:t>AMQP		5671</a:t>
            </a:r>
          </a:p>
          <a:p>
            <a:r>
              <a:rPr lang="en-US" sz="882" kern="1200" dirty="0">
                <a:solidFill>
                  <a:schemeClr val="tx1"/>
                </a:solidFill>
                <a:effectLst/>
                <a:latin typeface="Segoe UI Light" pitchFamily="34" charset="0"/>
                <a:ea typeface="+mn-ea"/>
                <a:cs typeface="+mn-cs"/>
              </a:rPr>
              <a:t>AMQP over </a:t>
            </a:r>
            <a:r>
              <a:rPr lang="en-US" sz="882" kern="1200" dirty="0" err="1">
                <a:solidFill>
                  <a:schemeClr val="tx1"/>
                </a:solidFill>
                <a:effectLst/>
                <a:latin typeface="Segoe UI Light" pitchFamily="34" charset="0"/>
                <a:ea typeface="+mn-ea"/>
                <a:cs typeface="+mn-cs"/>
              </a:rPr>
              <a:t>WebSockets</a:t>
            </a:r>
            <a:r>
              <a:rPr lang="en-US" sz="882" kern="1200" dirty="0">
                <a:solidFill>
                  <a:schemeClr val="tx1"/>
                </a:solidFill>
                <a:effectLst/>
                <a:latin typeface="Segoe UI Light" pitchFamily="34" charset="0"/>
                <a:ea typeface="+mn-ea"/>
                <a:cs typeface="+mn-cs"/>
              </a:rPr>
              <a:t>	443</a:t>
            </a:r>
          </a:p>
          <a:p>
            <a:r>
              <a:rPr lang="en-US" sz="882" kern="1200" dirty="0">
                <a:solidFill>
                  <a:schemeClr val="tx1"/>
                </a:solidFill>
                <a:effectLst/>
                <a:latin typeface="Segoe UI Light" pitchFamily="34" charset="0"/>
                <a:ea typeface="+mn-ea"/>
                <a:cs typeface="+mn-cs"/>
              </a:rPr>
              <a:t>HTTPS		443</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2216594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Tell them you won’t be spending a lot of time on the tier details, either – the point of the table is to show that there is a difference. </a:t>
            </a:r>
          </a:p>
          <a:p>
            <a:endParaRPr lang="en-US" dirty="0"/>
          </a:p>
          <a:p>
            <a:r>
              <a:rPr lang="en-US" dirty="0"/>
              <a:t>You may also want the pricing page to be handy: </a:t>
            </a:r>
            <a:r>
              <a:rPr lang="en-US" dirty="0">
                <a:hlinkClick r:id="rId3"/>
              </a:rPr>
              <a:t>https://azure.microsoft.com/en-us/pricing/details/iot-hub/</a:t>
            </a:r>
            <a:endParaRPr lang="en-US" dirty="0"/>
          </a:p>
          <a:p>
            <a:endParaRPr lang="en-US" sz="882" b="0" i="0" kern="1200" dirty="0">
              <a:solidFill>
                <a:schemeClr val="tx1"/>
              </a:solidFill>
              <a:effectLst/>
              <a:latin typeface="Segoe UI Light" pitchFamily="34" charset="0"/>
              <a:ea typeface="+mn-ea"/>
              <a:cs typeface="+mn-cs"/>
            </a:endParaRPr>
          </a:p>
          <a:p>
            <a:r>
              <a:rPr lang="en-US" sz="882" b="0" i="0" kern="1200" dirty="0">
                <a:solidFill>
                  <a:schemeClr val="tx1"/>
                </a:solidFill>
                <a:effectLst/>
                <a:latin typeface="Segoe UI Light" pitchFamily="34" charset="0"/>
                <a:ea typeface="+mn-ea"/>
                <a:cs typeface="+mn-cs"/>
              </a:rPr>
              <a:t>Autoscaling is done through a Microsoft-provided sample that lives in Azure Functions: </a:t>
            </a:r>
            <a:r>
              <a:rPr lang="en-US" dirty="0">
                <a:hlinkClick r:id="rId4"/>
              </a:rPr>
              <a:t>https://docs.microsoft.com/en-us/samples/azure-samples/iot-hub-dotnet-autoscale/iot-hub-dotnet-autoscale/</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8856812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“IoT Hub has connectivity through </a:t>
            </a:r>
            <a:r>
              <a:rPr lang="en-US" i="1" dirty="0"/>
              <a:t>endpoints</a:t>
            </a:r>
            <a:r>
              <a:rPr lang="en-US" i="0" dirty="0"/>
              <a:t> to many different capabilities and services…”</a:t>
            </a:r>
            <a:endParaRPr lang="en-US" dirty="0"/>
          </a:p>
          <a:p>
            <a:endParaRPr lang="en-US" dirty="0"/>
          </a:p>
          <a:p>
            <a:r>
              <a:rPr lang="en-US" dirty="0"/>
              <a:t>Built-in Endpoints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Device endpoints (left)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Service endpoints (right, top)</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Device identity management </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Device twin management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Jobs management</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82" b="0" kern="1200" dirty="0">
                <a:solidFill>
                  <a:schemeClr val="tx1"/>
                </a:solidFill>
                <a:effectLst/>
                <a:latin typeface="Segoe UI Light" pitchFamily="34" charset="0"/>
                <a:ea typeface="+mn-ea"/>
                <a:cs typeface="+mn-cs"/>
              </a:rPr>
              <a:t>Resource provider (right, bottom) - enables Azure subscription owners to create and delete IoT hubs, and to update IoT hub properties.</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882" b="0" kern="1200" dirty="0">
                <a:solidFill>
                  <a:schemeClr val="tx1"/>
                </a:solidFill>
                <a:effectLst/>
                <a:latin typeface="Segoe UI Light" pitchFamily="34" charset="0"/>
                <a:ea typeface="+mn-ea"/>
                <a:cs typeface="+mn-cs"/>
              </a:rPr>
              <a:t>Custom endpoints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Azure Storage containers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Event Hubs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Service Bus Queues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Service Bus Topics</a:t>
            </a:r>
          </a:p>
          <a:p>
            <a:pPr marL="171450" indent="-171450">
              <a:buFont typeface="Arial" panose="020B0604020202020204" pitchFamily="34" charset="0"/>
              <a:buChar char="•"/>
            </a:pPr>
            <a:endParaRPr lang="en-US" sz="882" b="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0" kern="1200" dirty="0">
                <a:solidFill>
                  <a:schemeClr val="tx1"/>
                </a:solidFill>
                <a:effectLst/>
                <a:latin typeface="Segoe UI Light" pitchFamily="34" charset="0"/>
                <a:ea typeface="+mn-ea"/>
                <a:cs typeface="+mn-cs"/>
              </a:rPr>
              <a:t>All endpoints use TLS and never expose unencrypted connectivity.</a:t>
            </a: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endParaRPr lang="en-US" sz="882" b="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014708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be talking more about this in future slides – for now we’re introducing the terms for later reference, for the most part.</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1338926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9269189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Plan: establish a device metadata scheme that supports device grouping for bulk operations</a:t>
            </a:r>
          </a:p>
          <a:p>
            <a:pPr marL="171450" indent="-171450">
              <a:buFont typeface="Arial" panose="020B0604020202020204" pitchFamily="34" charset="0"/>
              <a:buChar char="•"/>
            </a:pPr>
            <a:r>
              <a:rPr lang="en-US" dirty="0"/>
              <a:t>Provision: securely provision new devices to IoT Hub</a:t>
            </a:r>
          </a:p>
          <a:p>
            <a:pPr marL="171450" indent="-171450">
              <a:buFont typeface="Arial" panose="020B0604020202020204" pitchFamily="34" charset="0"/>
              <a:buChar char="•"/>
            </a:pPr>
            <a:r>
              <a:rPr lang="en-US" dirty="0"/>
              <a:t>Configure: facilitate bulk configuration and device management operations</a:t>
            </a:r>
          </a:p>
          <a:p>
            <a:pPr marL="171450" indent="-171450">
              <a:buFont typeface="Arial" panose="020B0604020202020204" pitchFamily="34" charset="0"/>
              <a:buChar char="•"/>
            </a:pPr>
            <a:r>
              <a:rPr lang="en-US" dirty="0"/>
              <a:t>Monitor: monitor overall device collection health and status</a:t>
            </a:r>
          </a:p>
          <a:p>
            <a:pPr marL="171450" indent="-171450">
              <a:buFont typeface="Arial" panose="020B0604020202020204" pitchFamily="34" charset="0"/>
              <a:buChar char="•"/>
            </a:pPr>
            <a:r>
              <a:rPr lang="en-US" dirty="0"/>
              <a:t>Retire: replace or decommission devices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During the Telemetry phase, the device is in the production “live” state.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8:57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0700963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r>
              <a:rPr lang="en-US"/>
              <a:t>Click icon to add picture</a:t>
            </a:r>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0"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marL="0" marR="0" lvl="1" indent="0" algn="l" defTabSz="914367" rtl="0" eaLnBrk="1" fontAlgn="auto" latinLnBrk="0" hangingPunct="1">
              <a:lnSpc>
                <a:spcPct val="100000"/>
              </a:lnSpc>
              <a:spcBef>
                <a:spcPts val="392"/>
              </a:spcBef>
              <a:spcAft>
                <a:spcPts val="588"/>
              </a:spcAft>
              <a:buClrTx/>
              <a:buSzPct val="90000"/>
              <a:buFontTx/>
              <a:buNone/>
              <a:tabLst/>
            </a:pPr>
            <a:r>
              <a:rPr lang="en-US"/>
              <a:t>Second level</a:t>
            </a:r>
          </a:p>
          <a:p>
            <a:pPr marL="0" marR="0" lvl="2" indent="0" algn="l" defTabSz="914367" rtl="0" eaLnBrk="1" fontAlgn="auto" latinLnBrk="0" hangingPunct="1">
              <a:lnSpc>
                <a:spcPct val="100000"/>
              </a:lnSpc>
              <a:spcBef>
                <a:spcPts val="392"/>
              </a:spcBef>
              <a:spcAft>
                <a:spcPts val="588"/>
              </a:spcAft>
              <a:buClrTx/>
              <a:buSzPct val="90000"/>
              <a:buFontTx/>
              <a:buNone/>
              <a:tabLst/>
            </a:pPr>
            <a:r>
              <a:rPr lang="en-US"/>
              <a:t>Third level</a:t>
            </a:r>
          </a:p>
          <a:p>
            <a:pPr marL="0" marR="0" lvl="3" indent="0" algn="l" defTabSz="914367" rtl="0" eaLnBrk="1" fontAlgn="auto" latinLnBrk="0" hangingPunct="1">
              <a:lnSpc>
                <a:spcPct val="100000"/>
              </a:lnSpc>
              <a:spcBef>
                <a:spcPts val="392"/>
              </a:spcBef>
              <a:spcAft>
                <a:spcPts val="588"/>
              </a:spcAft>
              <a:buClrTx/>
              <a:buSzPct val="90000"/>
              <a:buFontTx/>
              <a:buNone/>
              <a:tabLst/>
            </a:pPr>
            <a:r>
              <a:rPr lang="en-US"/>
              <a:t>Fourth level</a:t>
            </a:r>
          </a:p>
          <a:p>
            <a:pPr marL="0" marR="0" lvl="4" indent="0" algn="l" defTabSz="914367" rtl="0" eaLnBrk="1" fontAlgn="auto" latinLnBrk="0" hangingPunct="1">
              <a:lnSpc>
                <a:spcPct val="100000"/>
              </a:lnSpc>
              <a:spcBef>
                <a:spcPts val="392"/>
              </a:spcBef>
              <a:spcAft>
                <a:spcPts val="588"/>
              </a:spcAft>
              <a:buClrTx/>
              <a:buSzPct val="90000"/>
              <a:buFontTx/>
              <a:buNone/>
              <a:tabLst/>
            </a:pPr>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26266"/>
            <a:ext cx="9115662" cy="402359"/>
          </a:xfrm>
        </p:spPr>
        <p:txBody>
          <a:bodyPr wrap="square" lIns="0" tIns="0" rIns="0" bIns="0" anchor="ctr">
            <a:spAutoFit/>
          </a:bodyPr>
          <a:lstStyle>
            <a:lvl1pPr algn="l" defTabSz="914367" rtl="0" eaLnBrk="1" latinLnBrk="0" hangingPunct="1">
              <a:lnSpc>
                <a:spcPts val="3137"/>
              </a:lnSpc>
              <a:spcBef>
                <a:spcPct val="0"/>
              </a:spcBef>
              <a:buNone/>
              <a:defRPr lang="en-US" sz="3137"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Tree>
    <p:extLst>
      <p:ext uri="{BB962C8B-B14F-4D97-AF65-F5344CB8AC3E}">
        <p14:creationId xmlns:p14="http://schemas.microsoft.com/office/powerpoint/2010/main" val="1064234453"/>
      </p:ext>
    </p:extLst>
  </p:cSld>
  <p:clrMapOvr>
    <a:masterClrMapping/>
  </p:clrMapOvr>
  <p:transition>
    <p:fade/>
  </p:transition>
  <p:extLst>
    <p:ext uri="{DCECCB84-F9BA-43D5-87BE-67443E8EF086}">
      <p15:sldGuideLst xmlns:p15="http://schemas.microsoft.com/office/powerpoint/2012/main">
        <p15:guide id="1" pos="6528">
          <p15:clr>
            <a:srgbClr val="FBAE40"/>
          </p15:clr>
        </p15:guide>
        <p15:guide id="2" pos="7224">
          <p15:clr>
            <a:srgbClr val="FBAE40"/>
          </p15:clr>
        </p15:guide>
        <p15:guide id="3" orient="horz" pos="2528">
          <p15:clr>
            <a:srgbClr val="FBAE40"/>
          </p15:clr>
        </p15:guide>
        <p15:guide id="4" orient="horz" pos="1832">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only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2419489176"/>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Title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
        <p:nvSpPr>
          <p:cNvPr id="7" name="Text Placeholder 6">
            <a:extLst>
              <a:ext uri="{FF2B5EF4-FFF2-40B4-BE49-F238E27FC236}">
                <a16:creationId xmlns:a16="http://schemas.microsoft.com/office/drawing/2014/main" id="{87E306C0-FFC6-412E-AA61-07300485557E}"/>
              </a:ext>
            </a:extLst>
          </p:cNvPr>
          <p:cNvSpPr>
            <a:spLocks noGrp="1"/>
          </p:cNvSpPr>
          <p:nvPr>
            <p:ph type="body" sz="quarter" idx="10"/>
          </p:nvPr>
        </p:nvSpPr>
        <p:spPr>
          <a:xfrm>
            <a:off x="418643" y="1186377"/>
            <a:ext cx="11354714" cy="394082"/>
          </a:xfrm>
        </p:spPr>
        <p:txBody>
          <a:bodyPr/>
          <a:lstStyle>
            <a:lvl1pPr>
              <a:defRPr sz="1961">
                <a:latin typeface="+mj-lt"/>
              </a:defRPr>
            </a:lvl1pPr>
          </a:lstStyle>
          <a:p>
            <a:pPr lvl="0"/>
            <a:r>
              <a:rPr lang="en-US"/>
              <a:t>Click to edit Master text styles</a:t>
            </a:r>
          </a:p>
        </p:txBody>
      </p:sp>
    </p:spTree>
    <p:extLst>
      <p:ext uri="{BB962C8B-B14F-4D97-AF65-F5344CB8AC3E}">
        <p14:creationId xmlns:p14="http://schemas.microsoft.com/office/powerpoint/2010/main" val="2377825079"/>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6" r:id="rId73"/>
    <p:sldLayoutId id="2147484737" r:id="rId74"/>
    <p:sldLayoutId id="2147484738" r:id="rId75"/>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4.xml"/></Relationships>
</file>

<file path=ppt/slides/_rels/slide12.xml.rels><?xml version="1.0" encoding="UTF-8" standalone="yes"?>
<Relationships xmlns="http://schemas.openxmlformats.org/package/2006/relationships"><Relationship Id="rId3" Type="http://schemas.openxmlformats.org/officeDocument/2006/relationships/hyperlink" Target="https://devicecatalog.azure.com/" TargetMode="External"/><Relationship Id="rId2" Type="http://schemas.openxmlformats.org/officeDocument/2006/relationships/notesSlide" Target="../notesSlides/notesSlide11.xml"/><Relationship Id="rId1" Type="http://schemas.openxmlformats.org/officeDocument/2006/relationships/slideLayout" Target="../slideLayouts/slideLayout75.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4.xml"/></Relationships>
</file>

<file path=ppt/slides/_rels/slide15.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4.xml"/><Relationship Id="rId1" Type="http://schemas.openxmlformats.org/officeDocument/2006/relationships/slideLayout" Target="../slideLayouts/slideLayout75.xml"/><Relationship Id="rId4" Type="http://schemas.openxmlformats.org/officeDocument/2006/relationships/image" Target="../media/image30.emf"/></Relationships>
</file>

<file path=ppt/slides/_rels/slide16.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5.xml"/><Relationship Id="rId1" Type="http://schemas.openxmlformats.org/officeDocument/2006/relationships/slideLayout" Target="../slideLayouts/slideLayout75.xml"/><Relationship Id="rId4" Type="http://schemas.openxmlformats.org/officeDocument/2006/relationships/image" Target="../media/image32.emf"/></Relationships>
</file>

<file path=ppt/slides/_rels/slide1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6.xml"/><Relationship Id="rId1" Type="http://schemas.openxmlformats.org/officeDocument/2006/relationships/slideLayout" Target="../slideLayouts/slideLayout73.xml"/></Relationships>
</file>

<file path=ppt/slides/_rels/slide18.xml.rels><?xml version="1.0" encoding="UTF-8" standalone="yes"?>
<Relationships xmlns="http://schemas.openxmlformats.org/package/2006/relationships"><Relationship Id="rId3" Type="http://schemas.openxmlformats.org/officeDocument/2006/relationships/image" Target="../media/image33.emf"/><Relationship Id="rId7" Type="http://schemas.openxmlformats.org/officeDocument/2006/relationships/image" Target="../media/image37.emf"/><Relationship Id="rId2" Type="http://schemas.openxmlformats.org/officeDocument/2006/relationships/notesSlide" Target="../notesSlides/notesSlide17.xml"/><Relationship Id="rId1" Type="http://schemas.openxmlformats.org/officeDocument/2006/relationships/slideLayout" Target="../slideLayouts/slideLayout74.xml"/><Relationship Id="rId6" Type="http://schemas.openxmlformats.org/officeDocument/2006/relationships/image" Target="../media/image36.emf"/><Relationship Id="rId5" Type="http://schemas.openxmlformats.org/officeDocument/2006/relationships/image" Target="../media/image35.emf"/><Relationship Id="rId4" Type="http://schemas.openxmlformats.org/officeDocument/2006/relationships/image" Target="../media/image34.emf"/></Relationships>
</file>

<file path=ppt/slides/_rels/slide19.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8.xml"/><Relationship Id="rId1" Type="http://schemas.openxmlformats.org/officeDocument/2006/relationships/slideLayout" Target="../slideLayouts/slideLayout74.xml"/><Relationship Id="rId5" Type="http://schemas.openxmlformats.org/officeDocument/2006/relationships/image" Target="../media/image39.emf"/><Relationship Id="rId4" Type="http://schemas.openxmlformats.org/officeDocument/2006/relationships/image" Target="../media/image38.emf"/></Relationships>
</file>

<file path=ppt/slides/_rels/slide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20.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image" Target="../media/image40.emf"/><Relationship Id="rId7" Type="http://schemas.openxmlformats.org/officeDocument/2006/relationships/image" Target="../media/image44.emf"/><Relationship Id="rId2" Type="http://schemas.openxmlformats.org/officeDocument/2006/relationships/notesSlide" Target="../notesSlides/notesSlide19.xml"/><Relationship Id="rId1" Type="http://schemas.openxmlformats.org/officeDocument/2006/relationships/slideLayout" Target="../slideLayouts/slideLayout74.xml"/><Relationship Id="rId6" Type="http://schemas.openxmlformats.org/officeDocument/2006/relationships/image" Target="../media/image43.emf"/><Relationship Id="rId5" Type="http://schemas.openxmlformats.org/officeDocument/2006/relationships/image" Target="../media/image42.emf"/><Relationship Id="rId4" Type="http://schemas.openxmlformats.org/officeDocument/2006/relationships/image" Target="../media/image41.emf"/></Relationships>
</file>

<file path=ppt/slides/_rels/slide21.xml.rels><?xml version="1.0" encoding="UTF-8" standalone="yes"?>
<Relationships xmlns="http://schemas.openxmlformats.org/package/2006/relationships"><Relationship Id="rId8" Type="http://schemas.openxmlformats.org/officeDocument/2006/relationships/image" Target="../media/image51.emf"/><Relationship Id="rId3" Type="http://schemas.openxmlformats.org/officeDocument/2006/relationships/image" Target="../media/image46.emf"/><Relationship Id="rId7" Type="http://schemas.openxmlformats.org/officeDocument/2006/relationships/image" Target="../media/image50.emf"/><Relationship Id="rId2" Type="http://schemas.openxmlformats.org/officeDocument/2006/relationships/notesSlide" Target="../notesSlides/notesSlide20.xml"/><Relationship Id="rId1" Type="http://schemas.openxmlformats.org/officeDocument/2006/relationships/slideLayout" Target="../slideLayouts/slideLayout74.xml"/><Relationship Id="rId6" Type="http://schemas.openxmlformats.org/officeDocument/2006/relationships/image" Target="../media/image49.emf"/><Relationship Id="rId5" Type="http://schemas.openxmlformats.org/officeDocument/2006/relationships/image" Target="../media/image48.emf"/><Relationship Id="rId4" Type="http://schemas.openxmlformats.org/officeDocument/2006/relationships/image" Target="../media/image47.emf"/><Relationship Id="rId9" Type="http://schemas.openxmlformats.org/officeDocument/2006/relationships/image" Target="../media/image52.emf"/></Relationships>
</file>

<file path=ppt/slides/_rels/slide22.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notesSlide" Target="../notesSlides/notesSlide21.xml"/><Relationship Id="rId1" Type="http://schemas.openxmlformats.org/officeDocument/2006/relationships/slideLayout" Target="../slideLayouts/slideLayout74.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23.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notesSlide" Target="../notesSlides/notesSlide22.xml"/><Relationship Id="rId1" Type="http://schemas.openxmlformats.org/officeDocument/2006/relationships/slideLayout" Target="../slideLayouts/slideLayout74.xml"/></Relationships>
</file>

<file path=ppt/slides/_rels/slide2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74.xml"/><Relationship Id="rId4" Type="http://schemas.openxmlformats.org/officeDocument/2006/relationships/image" Target="../media/image61.emf"/></Relationships>
</file>

<file path=ppt/slides/_rels/slide2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4.xml"/><Relationship Id="rId1" Type="http://schemas.openxmlformats.org/officeDocument/2006/relationships/slideLayout" Target="../slideLayouts/slideLayout74.xml"/></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25.xml"/><Relationship Id="rId1" Type="http://schemas.openxmlformats.org/officeDocument/2006/relationships/slideLayout" Target="../slideLayouts/slideLayout75.xml"/></Relationships>
</file>

<file path=ppt/slides/_rels/slide27.xml.rels><?xml version="1.0" encoding="UTF-8" standalone="yes"?>
<Relationships xmlns="http://schemas.openxmlformats.org/package/2006/relationships"><Relationship Id="rId3" Type="http://schemas.openxmlformats.org/officeDocument/2006/relationships/image" Target="../media/image64.emf"/><Relationship Id="rId2" Type="http://schemas.openxmlformats.org/officeDocument/2006/relationships/notesSlide" Target="../notesSlides/notesSlide26.xml"/><Relationship Id="rId1" Type="http://schemas.openxmlformats.org/officeDocument/2006/relationships/slideLayout" Target="../slideLayouts/slideLayout73.xml"/></Relationships>
</file>

<file path=ppt/slides/_rels/slide28.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7.xml"/><Relationship Id="rId1" Type="http://schemas.openxmlformats.org/officeDocument/2006/relationships/slideLayout" Target="../slideLayouts/slideLayout74.xml"/><Relationship Id="rId5" Type="http://schemas.openxmlformats.org/officeDocument/2006/relationships/image" Target="../media/image66.emf"/><Relationship Id="rId4" Type="http://schemas.openxmlformats.org/officeDocument/2006/relationships/image" Target="../media/image65.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4.xml"/></Relationships>
</file>

<file path=ppt/slides/_rels/slide3.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notesSlide" Target="../notesSlides/notesSlide2.xml"/><Relationship Id="rId1" Type="http://schemas.openxmlformats.org/officeDocument/2006/relationships/slideLayout" Target="../slideLayouts/slideLayout74.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30.xml.rels><?xml version="1.0" encoding="UTF-8" standalone="yes"?>
<Relationships xmlns="http://schemas.openxmlformats.org/package/2006/relationships"><Relationship Id="rId3" Type="http://schemas.openxmlformats.org/officeDocument/2006/relationships/image" Target="../media/image67.emf"/><Relationship Id="rId7" Type="http://schemas.openxmlformats.org/officeDocument/2006/relationships/image" Target="../media/image71.emf"/><Relationship Id="rId2" Type="http://schemas.openxmlformats.org/officeDocument/2006/relationships/notesSlide" Target="../notesSlides/notesSlide29.xml"/><Relationship Id="rId1" Type="http://schemas.openxmlformats.org/officeDocument/2006/relationships/slideLayout" Target="../slideLayouts/slideLayout74.xml"/><Relationship Id="rId6" Type="http://schemas.openxmlformats.org/officeDocument/2006/relationships/image" Target="../media/image70.emf"/><Relationship Id="rId5" Type="http://schemas.openxmlformats.org/officeDocument/2006/relationships/image" Target="../media/image69.emf"/><Relationship Id="rId4" Type="http://schemas.openxmlformats.org/officeDocument/2006/relationships/image" Target="../media/image68.emf"/></Relationships>
</file>

<file path=ppt/slides/_rels/slide31.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0.xml"/><Relationship Id="rId1" Type="http://schemas.openxmlformats.org/officeDocument/2006/relationships/slideLayout" Target="../slideLayouts/slideLayout74.xml"/></Relationships>
</file>

<file path=ppt/slides/_rels/slide3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1.xml"/><Relationship Id="rId1" Type="http://schemas.openxmlformats.org/officeDocument/2006/relationships/slideLayout" Target="../slideLayouts/slideLayout74.xml"/></Relationships>
</file>

<file path=ppt/slides/_rels/slide3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2.xml"/><Relationship Id="rId1" Type="http://schemas.openxmlformats.org/officeDocument/2006/relationships/slideLayout" Target="../slideLayouts/slideLayout74.xml"/></Relationships>
</file>

<file path=ppt/slides/_rels/slide34.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3.xml"/><Relationship Id="rId1" Type="http://schemas.openxmlformats.org/officeDocument/2006/relationships/slideLayout" Target="../slideLayouts/slideLayout74.xml"/></Relationships>
</file>

<file path=ppt/slides/_rels/slide35.x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notesSlide" Target="../notesSlides/notesSlide34.xml"/><Relationship Id="rId1" Type="http://schemas.openxmlformats.org/officeDocument/2006/relationships/slideLayout" Target="../slideLayouts/slideLayout73.xml"/></Relationships>
</file>

<file path=ppt/slides/_rels/slide36.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notesSlide" Target="../notesSlides/notesSlide35.xml"/><Relationship Id="rId1" Type="http://schemas.openxmlformats.org/officeDocument/2006/relationships/slideLayout" Target="../slideLayouts/slideLayout74.xml"/><Relationship Id="rId4" Type="http://schemas.openxmlformats.org/officeDocument/2006/relationships/image" Target="../media/image77.emf"/></Relationships>
</file>

<file path=ppt/slides/_rels/slide37.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notesSlide" Target="../notesSlides/notesSlide36.xml"/><Relationship Id="rId1" Type="http://schemas.openxmlformats.org/officeDocument/2006/relationships/slideLayout" Target="../slideLayouts/slideLayout73.xml"/></Relationships>
</file>

<file path=ppt/slides/_rels/slide38.xml.rels><?xml version="1.0" encoding="UTF-8" standalone="yes"?>
<Relationships xmlns="http://schemas.openxmlformats.org/package/2006/relationships"><Relationship Id="rId3" Type="http://schemas.openxmlformats.org/officeDocument/2006/relationships/image" Target="../media/image79.emf"/><Relationship Id="rId2" Type="http://schemas.openxmlformats.org/officeDocument/2006/relationships/notesSlide" Target="../notesSlides/notesSlide37.xml"/><Relationship Id="rId1" Type="http://schemas.openxmlformats.org/officeDocument/2006/relationships/slideLayout" Target="../slideLayouts/slideLayout74.xml"/></Relationships>
</file>

<file path=ppt/slides/_rels/slide39.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notesSlide" Target="../notesSlides/notesSlide38.xml"/><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3.xml"/><Relationship Id="rId1" Type="http://schemas.openxmlformats.org/officeDocument/2006/relationships/slideLayout" Target="../slideLayouts/slideLayout73.xml"/></Relationships>
</file>

<file path=ppt/slides/_rels/slide40.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notesSlide" Target="../notesSlides/notesSlide39.xml"/><Relationship Id="rId1" Type="http://schemas.openxmlformats.org/officeDocument/2006/relationships/slideLayout" Target="../slideLayouts/slideLayout74.xml"/></Relationships>
</file>

<file path=ppt/slides/_rels/slide41.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notesSlide" Target="../notesSlides/notesSlide40.xml"/><Relationship Id="rId1" Type="http://schemas.openxmlformats.org/officeDocument/2006/relationships/slideLayout" Target="../slideLayouts/slideLayout74.xml"/></Relationships>
</file>

<file path=ppt/slides/_rels/slide42.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notesSlide" Target="../notesSlides/notesSlide41.xml"/><Relationship Id="rId1" Type="http://schemas.openxmlformats.org/officeDocument/2006/relationships/slideLayout" Target="../slideLayouts/slideLayout7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4.xml"/></Relationships>
</file>

<file path=ppt/slides/_rels/slide7.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6.xml"/><Relationship Id="rId1" Type="http://schemas.openxmlformats.org/officeDocument/2006/relationships/slideLayout" Target="../slideLayouts/slideLayout74.xml"/></Relationships>
</file>

<file path=ppt/slides/_rels/slide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7.xml"/><Relationship Id="rId1" Type="http://schemas.openxmlformats.org/officeDocument/2006/relationships/slideLayout" Target="../slideLayouts/slideLayout74.xml"/><Relationship Id="rId5" Type="http://schemas.openxmlformats.org/officeDocument/2006/relationships/image" Target="../media/image25.emf"/><Relationship Id="rId4" Type="http://schemas.openxmlformats.org/officeDocument/2006/relationships/image" Target="../media/image24.emf"/></Relationships>
</file>

<file path=ppt/slides/_rels/slide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8.xml"/><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803F7D-BC4A-4BCD-812A-652D694E45AF}"/>
              </a:ext>
            </a:extLst>
          </p:cNvPr>
          <p:cNvSpPr>
            <a:spLocks noGrp="1"/>
          </p:cNvSpPr>
          <p:nvPr>
            <p:ph type="title"/>
          </p:nvPr>
        </p:nvSpPr>
        <p:spPr>
          <a:xfrm>
            <a:off x="428682" y="2035025"/>
            <a:ext cx="5428936" cy="2787951"/>
          </a:xfrm>
        </p:spPr>
        <p:txBody>
          <a:bodyPr>
            <a:spAutoFit/>
          </a:bodyPr>
          <a:lstStyle/>
          <a:p>
            <a:r>
              <a:rPr lang="en-US" dirty="0"/>
              <a:t>AZ-220T01</a:t>
            </a:r>
            <a:br>
              <a:rPr lang="en-US" dirty="0"/>
            </a:br>
            <a:r>
              <a:rPr lang="en-US" dirty="0"/>
              <a:t>Module 2:</a:t>
            </a:r>
            <a:br>
              <a:rPr lang="en-US" dirty="0"/>
            </a:br>
            <a:r>
              <a:rPr lang="en-US" dirty="0"/>
              <a:t>Devices and device communication</a:t>
            </a:r>
          </a:p>
        </p:txBody>
      </p:sp>
    </p:spTree>
    <p:extLst>
      <p:ext uri="{BB962C8B-B14F-4D97-AF65-F5344CB8AC3E}">
        <p14:creationId xmlns:p14="http://schemas.microsoft.com/office/powerpoint/2010/main" val="142790588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 lifecycle terms and concepts</a:t>
            </a:r>
          </a:p>
        </p:txBody>
      </p:sp>
      <p:sp>
        <p:nvSpPr>
          <p:cNvPr id="4" name="Rectangle 3">
            <a:extLst>
              <a:ext uri="{FF2B5EF4-FFF2-40B4-BE49-F238E27FC236}">
                <a16:creationId xmlns:a16="http://schemas.microsoft.com/office/drawing/2014/main" id="{729C7E78-18AA-418A-8A8D-9F2BB2C1DF16}"/>
              </a:ext>
              <a:ext uri="{C183D7F6-B498-43B3-948B-1728B52AA6E4}">
                <adec:decorative xmlns:adec="http://schemas.microsoft.com/office/drawing/2017/decorative" val="1"/>
              </a:ext>
            </a:extLst>
          </p:cNvPr>
          <p:cNvSpPr/>
          <p:nvPr/>
        </p:nvSpPr>
        <p:spPr bwMode="auto">
          <a:xfrm>
            <a:off x="418645" y="1169264"/>
            <a:ext cx="11354714" cy="4963150"/>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descr="Device Lifecycle diagram, showing the five phases: Plan, Provision, Configure, Monitor, and Retire.&#10;&#10;Configure and Monitor form their own iterative loop within the overall lifecycle">
            <a:extLst>
              <a:ext uri="{FF2B5EF4-FFF2-40B4-BE49-F238E27FC236}">
                <a16:creationId xmlns:a16="http://schemas.microsoft.com/office/drawing/2014/main" id="{B123DF8C-BD3F-427A-B386-78863AB8D759}"/>
              </a:ext>
            </a:extLst>
          </p:cNvPr>
          <p:cNvGrpSpPr/>
          <p:nvPr/>
        </p:nvGrpSpPr>
        <p:grpSpPr>
          <a:xfrm>
            <a:off x="3754769" y="1339196"/>
            <a:ext cx="6165843" cy="4566666"/>
            <a:chOff x="3830059" y="1365553"/>
            <a:chExt cx="6289481" cy="4658237"/>
          </a:xfrm>
        </p:grpSpPr>
        <p:sp>
          <p:nvSpPr>
            <p:cNvPr id="26" name="TextBox 25">
              <a:extLst>
                <a:ext uri="{FF2B5EF4-FFF2-40B4-BE49-F238E27FC236}">
                  <a16:creationId xmlns:a16="http://schemas.microsoft.com/office/drawing/2014/main" id="{CE5B405E-8EFF-45F6-A1A4-B9BD10B34CF5}"/>
                </a:ext>
              </a:extLst>
            </p:cNvPr>
            <p:cNvSpPr txBox="1"/>
            <p:nvPr/>
          </p:nvSpPr>
          <p:spPr>
            <a:xfrm>
              <a:off x="8487972" y="4955338"/>
              <a:ext cx="1631568" cy="543130"/>
            </a:xfrm>
            <a:prstGeom prst="rect">
              <a:avLst/>
            </a:prstGeom>
            <a:noFill/>
          </p:spPr>
          <p:txBody>
            <a:bodyPr wrap="square" lIns="0" tIns="0" rIns="0" bIns="0" rtlCol="0">
              <a:spAutoFit/>
            </a:bodyPr>
            <a:lstStyle/>
            <a:p>
              <a:pPr algn="l"/>
              <a:r>
                <a:rPr lang="en-US" sz="1730" dirty="0"/>
                <a:t>Data Collection</a:t>
              </a:r>
            </a:p>
            <a:p>
              <a:pPr algn="l"/>
              <a:r>
                <a:rPr lang="en-US" sz="1730" dirty="0"/>
                <a:t>(Telemetry)</a:t>
              </a:r>
            </a:p>
          </p:txBody>
        </p:sp>
        <p:sp>
          <p:nvSpPr>
            <p:cNvPr id="12" name="Arc 11">
              <a:extLst>
                <a:ext uri="{FF2B5EF4-FFF2-40B4-BE49-F238E27FC236}">
                  <a16:creationId xmlns:a16="http://schemas.microsoft.com/office/drawing/2014/main" id="{65874CE3-EDB5-4E85-B7BE-03D60CFB969F}"/>
                </a:ext>
              </a:extLst>
            </p:cNvPr>
            <p:cNvSpPr/>
            <p:nvPr/>
          </p:nvSpPr>
          <p:spPr>
            <a:xfrm>
              <a:off x="4405845" y="1892301"/>
              <a:ext cx="3700986" cy="3700984"/>
            </a:xfrm>
            <a:prstGeom prst="arc">
              <a:avLst>
                <a:gd name="adj1" fmla="val 16200000"/>
                <a:gd name="adj2" fmla="val 14143411"/>
              </a:avLst>
            </a:prstGeom>
            <a:noFill/>
            <a:ln w="57150">
              <a:solidFill>
                <a:schemeClr val="bg1">
                  <a:lumMod val="50000"/>
                </a:schemeClr>
              </a:solidFill>
              <a:tailEnd type="triangle" w="lg" len="med"/>
            </a:ln>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sz="1730" dirty="0"/>
            </a:p>
          </p:txBody>
        </p:sp>
        <p:sp>
          <p:nvSpPr>
            <p:cNvPr id="20" name="Freeform: Shape 19">
              <a:extLst>
                <a:ext uri="{FF2B5EF4-FFF2-40B4-BE49-F238E27FC236}">
                  <a16:creationId xmlns:a16="http://schemas.microsoft.com/office/drawing/2014/main" id="{A8629FC6-E468-4FA7-9D89-02593F1A61C1}"/>
                </a:ext>
              </a:extLst>
            </p:cNvPr>
            <p:cNvSpPr/>
            <p:nvPr/>
          </p:nvSpPr>
          <p:spPr>
            <a:xfrm>
              <a:off x="5522444" y="1365553"/>
              <a:ext cx="1391588" cy="1391588"/>
            </a:xfrm>
            <a:custGeom>
              <a:avLst/>
              <a:gdLst>
                <a:gd name="connsiteX0" fmla="*/ 0 w 1145226"/>
                <a:gd name="connsiteY0" fmla="*/ 572613 h 1145226"/>
                <a:gd name="connsiteX1" fmla="*/ 572613 w 1145226"/>
                <a:gd name="connsiteY1" fmla="*/ 0 h 1145226"/>
                <a:gd name="connsiteX2" fmla="*/ 1145226 w 1145226"/>
                <a:gd name="connsiteY2" fmla="*/ 572613 h 1145226"/>
                <a:gd name="connsiteX3" fmla="*/ 572613 w 1145226"/>
                <a:gd name="connsiteY3" fmla="*/ 1145226 h 1145226"/>
                <a:gd name="connsiteX4" fmla="*/ 0 w 1145226"/>
                <a:gd name="connsiteY4" fmla="*/ 572613 h 1145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5226" h="1145226">
                  <a:moveTo>
                    <a:pt x="0" y="572613"/>
                  </a:moveTo>
                  <a:cubicBezTo>
                    <a:pt x="0" y="256368"/>
                    <a:pt x="256368" y="0"/>
                    <a:pt x="572613" y="0"/>
                  </a:cubicBezTo>
                  <a:cubicBezTo>
                    <a:pt x="888858" y="0"/>
                    <a:pt x="1145226" y="256368"/>
                    <a:pt x="1145226" y="572613"/>
                  </a:cubicBezTo>
                  <a:cubicBezTo>
                    <a:pt x="1145226" y="888858"/>
                    <a:pt x="888858" y="1145226"/>
                    <a:pt x="572613" y="1145226"/>
                  </a:cubicBezTo>
                  <a:cubicBezTo>
                    <a:pt x="256368" y="1145226"/>
                    <a:pt x="0" y="888858"/>
                    <a:pt x="0" y="57261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10041">
                <a:lnSpc>
                  <a:spcPct val="90000"/>
                </a:lnSpc>
                <a:spcBef>
                  <a:spcPct val="0"/>
                </a:spcBef>
                <a:spcAft>
                  <a:spcPct val="35000"/>
                </a:spcAft>
              </a:pPr>
              <a:r>
                <a:rPr lang="en-US" sz="1730" dirty="0">
                  <a:solidFill>
                    <a:schemeClr val="tx1"/>
                  </a:solidFill>
                  <a:latin typeface="+mj-lt"/>
                </a:rPr>
                <a:t>Plan</a:t>
              </a:r>
            </a:p>
          </p:txBody>
        </p:sp>
        <p:sp>
          <p:nvSpPr>
            <p:cNvPr id="21" name="Freeform: Shape 20">
              <a:extLst>
                <a:ext uri="{FF2B5EF4-FFF2-40B4-BE49-F238E27FC236}">
                  <a16:creationId xmlns:a16="http://schemas.microsoft.com/office/drawing/2014/main" id="{E07DA76D-0495-4E13-8247-4AF509BFDF88}"/>
                </a:ext>
              </a:extLst>
            </p:cNvPr>
            <p:cNvSpPr/>
            <p:nvPr/>
          </p:nvSpPr>
          <p:spPr>
            <a:xfrm>
              <a:off x="7214831" y="2595144"/>
              <a:ext cx="1391588" cy="1391588"/>
            </a:xfrm>
            <a:custGeom>
              <a:avLst/>
              <a:gdLst>
                <a:gd name="connsiteX0" fmla="*/ 0 w 1145226"/>
                <a:gd name="connsiteY0" fmla="*/ 572613 h 1145226"/>
                <a:gd name="connsiteX1" fmla="*/ 572613 w 1145226"/>
                <a:gd name="connsiteY1" fmla="*/ 0 h 1145226"/>
                <a:gd name="connsiteX2" fmla="*/ 1145226 w 1145226"/>
                <a:gd name="connsiteY2" fmla="*/ 572613 h 1145226"/>
                <a:gd name="connsiteX3" fmla="*/ 572613 w 1145226"/>
                <a:gd name="connsiteY3" fmla="*/ 1145226 h 1145226"/>
                <a:gd name="connsiteX4" fmla="*/ 0 w 1145226"/>
                <a:gd name="connsiteY4" fmla="*/ 572613 h 1145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5226" h="1145226">
                  <a:moveTo>
                    <a:pt x="0" y="572613"/>
                  </a:moveTo>
                  <a:cubicBezTo>
                    <a:pt x="0" y="256368"/>
                    <a:pt x="256368" y="0"/>
                    <a:pt x="572613" y="0"/>
                  </a:cubicBezTo>
                  <a:cubicBezTo>
                    <a:pt x="888858" y="0"/>
                    <a:pt x="1145226" y="256368"/>
                    <a:pt x="1145226" y="572613"/>
                  </a:cubicBezTo>
                  <a:cubicBezTo>
                    <a:pt x="1145226" y="888858"/>
                    <a:pt x="888858" y="1145226"/>
                    <a:pt x="572613" y="1145226"/>
                  </a:cubicBezTo>
                  <a:cubicBezTo>
                    <a:pt x="256368" y="1145226"/>
                    <a:pt x="0" y="888858"/>
                    <a:pt x="0" y="572613"/>
                  </a:cubicBezTo>
                  <a:close/>
                </a:path>
              </a:pathLst>
            </a:custGeom>
            <a:solidFill>
              <a:schemeClr val="accent2">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10041">
                <a:lnSpc>
                  <a:spcPct val="90000"/>
                </a:lnSpc>
                <a:spcBef>
                  <a:spcPct val="0"/>
                </a:spcBef>
                <a:spcAft>
                  <a:spcPct val="35000"/>
                </a:spcAft>
              </a:pPr>
              <a:r>
                <a:rPr lang="en-US" sz="1730" dirty="0">
                  <a:latin typeface="+mj-lt"/>
                </a:rPr>
                <a:t>Provision</a:t>
              </a:r>
            </a:p>
          </p:txBody>
        </p:sp>
        <p:sp>
          <p:nvSpPr>
            <p:cNvPr id="22" name="Freeform: Shape 21">
              <a:extLst>
                <a:ext uri="{FF2B5EF4-FFF2-40B4-BE49-F238E27FC236}">
                  <a16:creationId xmlns:a16="http://schemas.microsoft.com/office/drawing/2014/main" id="{6393861D-EBEF-4C44-AF83-79C3C4B8CFFA}"/>
                </a:ext>
              </a:extLst>
            </p:cNvPr>
            <p:cNvSpPr/>
            <p:nvPr/>
          </p:nvSpPr>
          <p:spPr>
            <a:xfrm>
              <a:off x="6568396" y="4584663"/>
              <a:ext cx="1391588" cy="1391588"/>
            </a:xfrm>
            <a:custGeom>
              <a:avLst/>
              <a:gdLst>
                <a:gd name="connsiteX0" fmla="*/ 0 w 1145226"/>
                <a:gd name="connsiteY0" fmla="*/ 572613 h 1145226"/>
                <a:gd name="connsiteX1" fmla="*/ 572613 w 1145226"/>
                <a:gd name="connsiteY1" fmla="*/ 0 h 1145226"/>
                <a:gd name="connsiteX2" fmla="*/ 1145226 w 1145226"/>
                <a:gd name="connsiteY2" fmla="*/ 572613 h 1145226"/>
                <a:gd name="connsiteX3" fmla="*/ 572613 w 1145226"/>
                <a:gd name="connsiteY3" fmla="*/ 1145226 h 1145226"/>
                <a:gd name="connsiteX4" fmla="*/ 0 w 1145226"/>
                <a:gd name="connsiteY4" fmla="*/ 572613 h 1145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5226" h="1145226">
                  <a:moveTo>
                    <a:pt x="0" y="572613"/>
                  </a:moveTo>
                  <a:cubicBezTo>
                    <a:pt x="0" y="256368"/>
                    <a:pt x="256368" y="0"/>
                    <a:pt x="572613" y="0"/>
                  </a:cubicBezTo>
                  <a:cubicBezTo>
                    <a:pt x="888858" y="0"/>
                    <a:pt x="1145226" y="256368"/>
                    <a:pt x="1145226" y="572613"/>
                  </a:cubicBezTo>
                  <a:cubicBezTo>
                    <a:pt x="1145226" y="888858"/>
                    <a:pt x="888858" y="1145226"/>
                    <a:pt x="572613" y="1145226"/>
                  </a:cubicBezTo>
                  <a:cubicBezTo>
                    <a:pt x="256368" y="1145226"/>
                    <a:pt x="0" y="888858"/>
                    <a:pt x="0" y="572613"/>
                  </a:cubicBezTo>
                  <a:close/>
                </a:path>
              </a:pathLst>
            </a:custGeom>
            <a:solidFill>
              <a:srgbClr val="243A5E"/>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10041">
                <a:lnSpc>
                  <a:spcPct val="90000"/>
                </a:lnSpc>
                <a:spcBef>
                  <a:spcPct val="0"/>
                </a:spcBef>
                <a:spcAft>
                  <a:spcPct val="35000"/>
                </a:spcAft>
              </a:pPr>
              <a:r>
                <a:rPr lang="en-US" sz="1730" dirty="0">
                  <a:latin typeface="+mj-lt"/>
                </a:rPr>
                <a:t>Configure</a:t>
              </a:r>
            </a:p>
          </p:txBody>
        </p:sp>
        <p:sp>
          <p:nvSpPr>
            <p:cNvPr id="23" name="Freeform: Shape 22">
              <a:extLst>
                <a:ext uri="{FF2B5EF4-FFF2-40B4-BE49-F238E27FC236}">
                  <a16:creationId xmlns:a16="http://schemas.microsoft.com/office/drawing/2014/main" id="{DF8A522B-CCB9-4EAF-B45B-1026AE7AB6C8}"/>
                </a:ext>
              </a:extLst>
            </p:cNvPr>
            <p:cNvSpPr/>
            <p:nvPr/>
          </p:nvSpPr>
          <p:spPr>
            <a:xfrm>
              <a:off x="4476492" y="4584663"/>
              <a:ext cx="1391588" cy="1391588"/>
            </a:xfrm>
            <a:custGeom>
              <a:avLst/>
              <a:gdLst>
                <a:gd name="connsiteX0" fmla="*/ 0 w 1145226"/>
                <a:gd name="connsiteY0" fmla="*/ 572613 h 1145226"/>
                <a:gd name="connsiteX1" fmla="*/ 572613 w 1145226"/>
                <a:gd name="connsiteY1" fmla="*/ 0 h 1145226"/>
                <a:gd name="connsiteX2" fmla="*/ 1145226 w 1145226"/>
                <a:gd name="connsiteY2" fmla="*/ 572613 h 1145226"/>
                <a:gd name="connsiteX3" fmla="*/ 572613 w 1145226"/>
                <a:gd name="connsiteY3" fmla="*/ 1145226 h 1145226"/>
                <a:gd name="connsiteX4" fmla="*/ 0 w 1145226"/>
                <a:gd name="connsiteY4" fmla="*/ 572613 h 1145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5226" h="1145226">
                  <a:moveTo>
                    <a:pt x="0" y="572613"/>
                  </a:moveTo>
                  <a:cubicBezTo>
                    <a:pt x="0" y="256368"/>
                    <a:pt x="256368" y="0"/>
                    <a:pt x="572613" y="0"/>
                  </a:cubicBezTo>
                  <a:cubicBezTo>
                    <a:pt x="888858" y="0"/>
                    <a:pt x="1145226" y="256368"/>
                    <a:pt x="1145226" y="572613"/>
                  </a:cubicBezTo>
                  <a:cubicBezTo>
                    <a:pt x="1145226" y="888858"/>
                    <a:pt x="888858" y="1145226"/>
                    <a:pt x="572613" y="1145226"/>
                  </a:cubicBezTo>
                  <a:cubicBezTo>
                    <a:pt x="256368" y="1145226"/>
                    <a:pt x="0" y="888858"/>
                    <a:pt x="0" y="572613"/>
                  </a:cubicBezTo>
                  <a:close/>
                </a:path>
              </a:pathLst>
            </a:custGeom>
            <a:solidFill>
              <a:schemeClr val="accent5">
                <a:lumMod val="50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10041">
                <a:lnSpc>
                  <a:spcPct val="90000"/>
                </a:lnSpc>
                <a:spcBef>
                  <a:spcPct val="0"/>
                </a:spcBef>
                <a:spcAft>
                  <a:spcPct val="35000"/>
                </a:spcAft>
              </a:pPr>
              <a:r>
                <a:rPr lang="en-US" sz="1730" dirty="0">
                  <a:latin typeface="+mj-lt"/>
                </a:rPr>
                <a:t>Monitor</a:t>
              </a:r>
            </a:p>
          </p:txBody>
        </p:sp>
        <p:sp>
          <p:nvSpPr>
            <p:cNvPr id="24" name="Freeform: Shape 23">
              <a:extLst>
                <a:ext uri="{FF2B5EF4-FFF2-40B4-BE49-F238E27FC236}">
                  <a16:creationId xmlns:a16="http://schemas.microsoft.com/office/drawing/2014/main" id="{6A43545D-6098-4C1F-870D-5BE600FB8C97}"/>
                </a:ext>
              </a:extLst>
            </p:cNvPr>
            <p:cNvSpPr/>
            <p:nvPr/>
          </p:nvSpPr>
          <p:spPr>
            <a:xfrm>
              <a:off x="3830059" y="2595144"/>
              <a:ext cx="1391588" cy="1391588"/>
            </a:xfrm>
            <a:custGeom>
              <a:avLst/>
              <a:gdLst>
                <a:gd name="connsiteX0" fmla="*/ 0 w 1145226"/>
                <a:gd name="connsiteY0" fmla="*/ 572613 h 1145226"/>
                <a:gd name="connsiteX1" fmla="*/ 572613 w 1145226"/>
                <a:gd name="connsiteY1" fmla="*/ 0 h 1145226"/>
                <a:gd name="connsiteX2" fmla="*/ 1145226 w 1145226"/>
                <a:gd name="connsiteY2" fmla="*/ 572613 h 1145226"/>
                <a:gd name="connsiteX3" fmla="*/ 572613 w 1145226"/>
                <a:gd name="connsiteY3" fmla="*/ 1145226 h 1145226"/>
                <a:gd name="connsiteX4" fmla="*/ 0 w 1145226"/>
                <a:gd name="connsiteY4" fmla="*/ 572613 h 1145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5226" h="1145226">
                  <a:moveTo>
                    <a:pt x="0" y="572613"/>
                  </a:moveTo>
                  <a:cubicBezTo>
                    <a:pt x="0" y="256368"/>
                    <a:pt x="256368" y="0"/>
                    <a:pt x="572613" y="0"/>
                  </a:cubicBezTo>
                  <a:cubicBezTo>
                    <a:pt x="888858" y="0"/>
                    <a:pt x="1145226" y="256368"/>
                    <a:pt x="1145226" y="572613"/>
                  </a:cubicBezTo>
                  <a:cubicBezTo>
                    <a:pt x="1145226" y="888858"/>
                    <a:pt x="888858" y="1145226"/>
                    <a:pt x="572613" y="1145226"/>
                  </a:cubicBezTo>
                  <a:cubicBezTo>
                    <a:pt x="256368" y="1145226"/>
                    <a:pt x="0" y="888858"/>
                    <a:pt x="0" y="572613"/>
                  </a:cubicBezTo>
                  <a:close/>
                </a:path>
              </a:pathLst>
            </a:custGeom>
            <a:solidFill>
              <a:schemeClr val="accent4">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10041">
                <a:lnSpc>
                  <a:spcPct val="90000"/>
                </a:lnSpc>
                <a:spcBef>
                  <a:spcPct val="0"/>
                </a:spcBef>
                <a:spcAft>
                  <a:spcPct val="35000"/>
                </a:spcAft>
              </a:pPr>
              <a:r>
                <a:rPr lang="en-US" sz="1730" dirty="0">
                  <a:solidFill>
                    <a:schemeClr val="bg1"/>
                  </a:solidFill>
                  <a:latin typeface="+mj-lt"/>
                </a:rPr>
                <a:t>Retire</a:t>
              </a:r>
            </a:p>
          </p:txBody>
        </p:sp>
        <p:sp>
          <p:nvSpPr>
            <p:cNvPr id="25" name="Rectangle 24">
              <a:extLst>
                <a:ext uri="{FF2B5EF4-FFF2-40B4-BE49-F238E27FC236}">
                  <a16:creationId xmlns:a16="http://schemas.microsoft.com/office/drawing/2014/main" id="{555ABB08-0B79-4821-98AA-A489E6BAD8F8}"/>
                </a:ext>
              </a:extLst>
            </p:cNvPr>
            <p:cNvSpPr/>
            <p:nvPr/>
          </p:nvSpPr>
          <p:spPr bwMode="auto">
            <a:xfrm>
              <a:off x="4170578" y="4440882"/>
              <a:ext cx="4174943" cy="1582908"/>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grpSp>
          <p:nvGrpSpPr>
            <p:cNvPr id="6" name="Group 5">
              <a:extLst>
                <a:ext uri="{FF2B5EF4-FFF2-40B4-BE49-F238E27FC236}">
                  <a16:creationId xmlns:a16="http://schemas.microsoft.com/office/drawing/2014/main" id="{2661F405-449F-4F3A-A3DF-8C09C3C27CBF}"/>
                </a:ext>
              </a:extLst>
            </p:cNvPr>
            <p:cNvGrpSpPr/>
            <p:nvPr/>
          </p:nvGrpSpPr>
          <p:grpSpPr>
            <a:xfrm>
              <a:off x="5780102" y="4564198"/>
              <a:ext cx="877858" cy="877858"/>
              <a:chOff x="5685775" y="4294486"/>
              <a:chExt cx="1130383" cy="1130383"/>
            </a:xfrm>
            <a:effectLst/>
          </p:grpSpPr>
          <p:sp>
            <p:nvSpPr>
              <p:cNvPr id="35" name="Arc 34">
                <a:extLst>
                  <a:ext uri="{FF2B5EF4-FFF2-40B4-BE49-F238E27FC236}">
                    <a16:creationId xmlns:a16="http://schemas.microsoft.com/office/drawing/2014/main" id="{649B0540-6C2E-4761-B22B-DAC44B254843}"/>
                  </a:ext>
                </a:extLst>
              </p:cNvPr>
              <p:cNvSpPr/>
              <p:nvPr/>
            </p:nvSpPr>
            <p:spPr bwMode="auto">
              <a:xfrm rot="1864435">
                <a:off x="5685775" y="4294486"/>
                <a:ext cx="1130383" cy="1130383"/>
              </a:xfrm>
              <a:prstGeom prst="arc">
                <a:avLst>
                  <a:gd name="adj1" fmla="val 17899572"/>
                  <a:gd name="adj2" fmla="val 0"/>
                </a:avLst>
              </a:prstGeom>
              <a:noFill/>
              <a:ln w="38100">
                <a:solidFill>
                  <a:schemeClr val="bg1">
                    <a:lumMod val="75000"/>
                  </a:schemeClr>
                </a:solidFill>
                <a:headEnd type="none" w="med" len="med"/>
                <a:tailEnd type="triangl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6" name="Arc 35">
                <a:extLst>
                  <a:ext uri="{FF2B5EF4-FFF2-40B4-BE49-F238E27FC236}">
                    <a16:creationId xmlns:a16="http://schemas.microsoft.com/office/drawing/2014/main" id="{135F5961-B5C2-4017-B69B-EBCA1E74E824}"/>
                  </a:ext>
                </a:extLst>
              </p:cNvPr>
              <p:cNvSpPr/>
              <p:nvPr/>
            </p:nvSpPr>
            <p:spPr bwMode="auto">
              <a:xfrm rot="18135813">
                <a:off x="5685775" y="4294486"/>
                <a:ext cx="1130383" cy="1130383"/>
              </a:xfrm>
              <a:prstGeom prst="arc">
                <a:avLst>
                  <a:gd name="adj1" fmla="val 17899572"/>
                  <a:gd name="adj2" fmla="val 0"/>
                </a:avLst>
              </a:prstGeom>
              <a:noFill/>
              <a:ln w="38100">
                <a:solidFill>
                  <a:schemeClr val="bg1">
                    <a:lumMod val="75000"/>
                  </a:schemeClr>
                </a:solidFill>
                <a:headEnd type="none" w="med" len="med"/>
                <a:tailEnd type="triangl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Arc 36">
                <a:extLst>
                  <a:ext uri="{FF2B5EF4-FFF2-40B4-BE49-F238E27FC236}">
                    <a16:creationId xmlns:a16="http://schemas.microsoft.com/office/drawing/2014/main" id="{221E41E2-4C4A-405F-9D7D-D7499A18271A}"/>
                  </a:ext>
                </a:extLst>
              </p:cNvPr>
              <p:cNvSpPr/>
              <p:nvPr/>
            </p:nvSpPr>
            <p:spPr bwMode="auto">
              <a:xfrm rot="12655581">
                <a:off x="5685775" y="4294486"/>
                <a:ext cx="1130383" cy="1130383"/>
              </a:xfrm>
              <a:prstGeom prst="arc">
                <a:avLst>
                  <a:gd name="adj1" fmla="val 17899572"/>
                  <a:gd name="adj2" fmla="val 0"/>
                </a:avLst>
              </a:prstGeom>
              <a:noFill/>
              <a:ln w="38100">
                <a:solidFill>
                  <a:schemeClr val="bg1">
                    <a:lumMod val="75000"/>
                  </a:schemeClr>
                </a:solidFill>
                <a:headEnd type="none" w="med" len="med"/>
                <a:tailEnd type="triangl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38" name="Arc 37">
                <a:extLst>
                  <a:ext uri="{FF2B5EF4-FFF2-40B4-BE49-F238E27FC236}">
                    <a16:creationId xmlns:a16="http://schemas.microsoft.com/office/drawing/2014/main" id="{E5B55B64-571A-4A75-91B1-3D83C258B390}"/>
                  </a:ext>
                </a:extLst>
              </p:cNvPr>
              <p:cNvSpPr/>
              <p:nvPr/>
            </p:nvSpPr>
            <p:spPr bwMode="auto">
              <a:xfrm rot="6880805">
                <a:off x="5685776" y="4294487"/>
                <a:ext cx="1130380" cy="1130380"/>
              </a:xfrm>
              <a:prstGeom prst="arc">
                <a:avLst>
                  <a:gd name="adj1" fmla="val 17899572"/>
                  <a:gd name="adj2" fmla="val 0"/>
                </a:avLst>
              </a:prstGeom>
              <a:noFill/>
              <a:ln w="38100">
                <a:solidFill>
                  <a:schemeClr val="bg1">
                    <a:lumMod val="75000"/>
                  </a:schemeClr>
                </a:solidFill>
                <a:headEnd type="none" w="med" len="med"/>
                <a:tailEnd type="triangl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992117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device types</a:t>
            </a:r>
          </a:p>
        </p:txBody>
      </p:sp>
      <p:sp>
        <p:nvSpPr>
          <p:cNvPr id="3" name="Freeform: Shape 2">
            <a:extLst>
              <a:ext uri="{FF2B5EF4-FFF2-40B4-BE49-F238E27FC236}">
                <a16:creationId xmlns:a16="http://schemas.microsoft.com/office/drawing/2014/main" id="{B8A91552-E185-443B-91B6-8798E8B31BCA}"/>
              </a:ext>
            </a:extLst>
          </p:cNvPr>
          <p:cNvSpPr/>
          <p:nvPr/>
        </p:nvSpPr>
        <p:spPr>
          <a:xfrm>
            <a:off x="10958821" y="361005"/>
            <a:ext cx="808298" cy="808298"/>
          </a:xfrm>
          <a:custGeom>
            <a:avLst/>
            <a:gdLst>
              <a:gd name="connsiteX0" fmla="*/ 0 w 1145226"/>
              <a:gd name="connsiteY0" fmla="*/ 572613 h 1145226"/>
              <a:gd name="connsiteX1" fmla="*/ 572613 w 1145226"/>
              <a:gd name="connsiteY1" fmla="*/ 0 h 1145226"/>
              <a:gd name="connsiteX2" fmla="*/ 1145226 w 1145226"/>
              <a:gd name="connsiteY2" fmla="*/ 572613 h 1145226"/>
              <a:gd name="connsiteX3" fmla="*/ 572613 w 1145226"/>
              <a:gd name="connsiteY3" fmla="*/ 1145226 h 1145226"/>
              <a:gd name="connsiteX4" fmla="*/ 0 w 1145226"/>
              <a:gd name="connsiteY4" fmla="*/ 572613 h 1145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5226" h="1145226">
                <a:moveTo>
                  <a:pt x="0" y="572613"/>
                </a:moveTo>
                <a:cubicBezTo>
                  <a:pt x="0" y="256368"/>
                  <a:pt x="256368" y="0"/>
                  <a:pt x="572613" y="0"/>
                </a:cubicBezTo>
                <a:cubicBezTo>
                  <a:pt x="888858" y="0"/>
                  <a:pt x="1145226" y="256368"/>
                  <a:pt x="1145226" y="572613"/>
                </a:cubicBezTo>
                <a:cubicBezTo>
                  <a:pt x="1145226" y="888858"/>
                  <a:pt x="888858" y="1145226"/>
                  <a:pt x="572613" y="1145226"/>
                </a:cubicBezTo>
                <a:cubicBezTo>
                  <a:pt x="256368" y="1145226"/>
                  <a:pt x="0" y="888858"/>
                  <a:pt x="0" y="572613"/>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10041">
              <a:lnSpc>
                <a:spcPct val="90000"/>
              </a:lnSpc>
              <a:spcBef>
                <a:spcPct val="0"/>
              </a:spcBef>
              <a:spcAft>
                <a:spcPct val="35000"/>
              </a:spcAft>
            </a:pPr>
            <a:r>
              <a:rPr lang="en-US" sz="1372" dirty="0">
                <a:solidFill>
                  <a:schemeClr val="tx1"/>
                </a:solidFill>
                <a:latin typeface="+mj-lt"/>
              </a:rPr>
              <a:t>Plan</a:t>
            </a:r>
          </a:p>
        </p:txBody>
      </p:sp>
      <p:sp>
        <p:nvSpPr>
          <p:cNvPr id="10" name="Rectangle 9">
            <a:extLst>
              <a:ext uri="{FF2B5EF4-FFF2-40B4-BE49-F238E27FC236}">
                <a16:creationId xmlns:a16="http://schemas.microsoft.com/office/drawing/2014/main" id="{7E481106-DB23-48C9-98C7-983CA9CC5D10}"/>
              </a:ext>
            </a:extLst>
          </p:cNvPr>
          <p:cNvSpPr/>
          <p:nvPr/>
        </p:nvSpPr>
        <p:spPr>
          <a:xfrm>
            <a:off x="418642" y="1627592"/>
            <a:ext cx="5595999" cy="1771839"/>
          </a:xfrm>
          <a:prstGeom prst="rect">
            <a:avLst/>
          </a:prstGeom>
          <a:solidFill>
            <a:srgbClr val="243A5E"/>
          </a:solidFill>
        </p:spPr>
        <p:txBody>
          <a:bodyPr wrap="square" lIns="179285" tIns="134464" rIns="179285" bIns="134464" anchor="ctr">
            <a:noAutofit/>
          </a:bodyPr>
          <a:lstStyle/>
          <a:p>
            <a:pPr>
              <a:spcBef>
                <a:spcPts val="1176"/>
              </a:spcBef>
              <a:spcAft>
                <a:spcPts val="588"/>
              </a:spcAft>
            </a:pPr>
            <a:r>
              <a:rPr lang="en-US" sz="2157" dirty="0">
                <a:solidFill>
                  <a:schemeClr val="bg1"/>
                </a:solidFill>
                <a:latin typeface="+mj-lt"/>
              </a:rPr>
              <a:t>IoT Devices: Typically a small-scale, standalone computing device that may collect data or control other devices</a:t>
            </a:r>
          </a:p>
        </p:txBody>
      </p:sp>
      <p:sp>
        <p:nvSpPr>
          <p:cNvPr id="15" name="Rectangle 14">
            <a:extLst>
              <a:ext uri="{FF2B5EF4-FFF2-40B4-BE49-F238E27FC236}">
                <a16:creationId xmlns:a16="http://schemas.microsoft.com/office/drawing/2014/main" id="{A73419C5-180E-4E5C-BA88-6EB61AC81403}"/>
              </a:ext>
            </a:extLst>
          </p:cNvPr>
          <p:cNvSpPr/>
          <p:nvPr/>
        </p:nvSpPr>
        <p:spPr>
          <a:xfrm>
            <a:off x="6184961" y="1627592"/>
            <a:ext cx="5589954" cy="1771839"/>
          </a:xfrm>
          <a:prstGeom prst="rect">
            <a:avLst/>
          </a:prstGeom>
          <a:solidFill>
            <a:srgbClr val="243A5E"/>
          </a:solidFill>
        </p:spPr>
        <p:txBody>
          <a:bodyPr wrap="square" lIns="179285" tIns="134464" rIns="179285" bIns="134464" anchor="ctr">
            <a:noAutofit/>
          </a:bodyPr>
          <a:lstStyle/>
          <a:p>
            <a:pPr>
              <a:spcBef>
                <a:spcPts val="1176"/>
              </a:spcBef>
              <a:spcAft>
                <a:spcPts val="588"/>
              </a:spcAft>
            </a:pPr>
            <a:r>
              <a:rPr lang="en-US" sz="2157" dirty="0">
                <a:solidFill>
                  <a:schemeClr val="bg1"/>
                </a:solidFill>
                <a:latin typeface="+mj-lt"/>
              </a:rPr>
              <a:t>IoT Edge Devices: IoT Edge devices have the IoT Edge runtime installed; can be used as a field gateway device</a:t>
            </a:r>
          </a:p>
        </p:txBody>
      </p:sp>
      <p:sp>
        <p:nvSpPr>
          <p:cNvPr id="18" name="Rectangle 17">
            <a:extLst>
              <a:ext uri="{FF2B5EF4-FFF2-40B4-BE49-F238E27FC236}">
                <a16:creationId xmlns:a16="http://schemas.microsoft.com/office/drawing/2014/main" id="{F92A7D66-1FC8-4D85-B4B1-F8E46BB38DA7}"/>
              </a:ext>
            </a:extLst>
          </p:cNvPr>
          <p:cNvSpPr/>
          <p:nvPr/>
        </p:nvSpPr>
        <p:spPr>
          <a:xfrm>
            <a:off x="418642" y="3585407"/>
            <a:ext cx="11356272" cy="2693259"/>
          </a:xfrm>
          <a:prstGeom prst="rect">
            <a:avLst/>
          </a:prstGeom>
          <a:solidFill>
            <a:schemeClr val="bg1">
              <a:lumMod val="95000"/>
            </a:schemeClr>
          </a:solidFill>
          <a:ln>
            <a:noFill/>
          </a:ln>
        </p:spPr>
        <p:txBody>
          <a:bodyPr wrap="square" lIns="179285" tIns="134464" rIns="179285" bIns="134464" anchor="t">
            <a:noAutofit/>
          </a:bodyPr>
          <a:lstStyle/>
          <a:p>
            <a:pPr>
              <a:spcBef>
                <a:spcPts val="1176"/>
              </a:spcBef>
              <a:spcAft>
                <a:spcPts val="588"/>
              </a:spcAft>
            </a:pPr>
            <a:r>
              <a:rPr lang="en-US" sz="2157" dirty="0"/>
              <a:t>Note that while we often think of “IoT Devices” as hardware, developers can also use “simulated devices,” a software representation of physical devices that run on your local machine or in the cloud</a:t>
            </a:r>
          </a:p>
          <a:p>
            <a:pPr>
              <a:spcBef>
                <a:spcPts val="1176"/>
              </a:spcBef>
              <a:spcAft>
                <a:spcPts val="588"/>
              </a:spcAft>
            </a:pPr>
            <a:r>
              <a:rPr lang="en-US" sz="2157" dirty="0"/>
              <a:t>Simulated devices can be used in various stages during the rollout of an IoT solution to represent individual device behaviors or to generate a telemetry workload</a:t>
            </a:r>
          </a:p>
        </p:txBody>
      </p:sp>
    </p:spTree>
    <p:extLst>
      <p:ext uri="{BB962C8B-B14F-4D97-AF65-F5344CB8AC3E}">
        <p14:creationId xmlns:p14="http://schemas.microsoft.com/office/powerpoint/2010/main" val="21930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0"/>
                                  </p:stCondLst>
                                  <p:childTnLst>
                                    <p:set>
                                      <p:cBhvr>
                                        <p:cTn id="19" dur="1" fill="hold">
                                          <p:stCondLst>
                                            <p:cond delay="0"/>
                                          </p:stCondLst>
                                        </p:cTn>
                                        <p:tgtEl>
                                          <p:spTgt spid="18">
                                            <p:txEl>
                                              <p:pRg st="0" end="0"/>
                                            </p:txEl>
                                          </p:spTgt>
                                        </p:tgtEl>
                                        <p:attrNameLst>
                                          <p:attrName>style.visibility</p:attrName>
                                        </p:attrNameLst>
                                      </p:cBhvr>
                                      <p:to>
                                        <p:strVal val="visible"/>
                                      </p:to>
                                    </p:set>
                                    <p:animEffect transition="in" filter="fade">
                                      <p:cBhvr>
                                        <p:cTn id="20" dur="500"/>
                                        <p:tgtEl>
                                          <p:spTgt spid="18">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8">
                                            <p:txEl>
                                              <p:pRg st="1" end="1"/>
                                            </p:txEl>
                                          </p:spTgt>
                                        </p:tgtEl>
                                        <p:attrNameLst>
                                          <p:attrName>style.visibility</p:attrName>
                                        </p:attrNameLst>
                                      </p:cBhvr>
                                      <p:to>
                                        <p:strVal val="visible"/>
                                      </p:to>
                                    </p:set>
                                    <p:animEffect transition="in" filter="fade">
                                      <p:cBhvr>
                                        <p:cTn id="25" dur="500"/>
                                        <p:tgtEl>
                                          <p:spTgt spid="1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P spid="1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Microsoft Certified for IoT Device catalog</a:t>
            </a:r>
          </a:p>
        </p:txBody>
      </p:sp>
      <p:sp>
        <p:nvSpPr>
          <p:cNvPr id="2" name="Freeform: Shape 1">
            <a:extLst>
              <a:ext uri="{FF2B5EF4-FFF2-40B4-BE49-F238E27FC236}">
                <a16:creationId xmlns:a16="http://schemas.microsoft.com/office/drawing/2014/main" id="{A26FE39E-8FDA-40A9-9AE4-A8752AD5EB06}"/>
              </a:ext>
            </a:extLst>
          </p:cNvPr>
          <p:cNvSpPr/>
          <p:nvPr/>
        </p:nvSpPr>
        <p:spPr>
          <a:xfrm>
            <a:off x="10958821" y="361005"/>
            <a:ext cx="808298" cy="808298"/>
          </a:xfrm>
          <a:custGeom>
            <a:avLst/>
            <a:gdLst>
              <a:gd name="connsiteX0" fmla="*/ 0 w 1145226"/>
              <a:gd name="connsiteY0" fmla="*/ 572613 h 1145226"/>
              <a:gd name="connsiteX1" fmla="*/ 572613 w 1145226"/>
              <a:gd name="connsiteY1" fmla="*/ 0 h 1145226"/>
              <a:gd name="connsiteX2" fmla="*/ 1145226 w 1145226"/>
              <a:gd name="connsiteY2" fmla="*/ 572613 h 1145226"/>
              <a:gd name="connsiteX3" fmla="*/ 572613 w 1145226"/>
              <a:gd name="connsiteY3" fmla="*/ 1145226 h 1145226"/>
              <a:gd name="connsiteX4" fmla="*/ 0 w 1145226"/>
              <a:gd name="connsiteY4" fmla="*/ 572613 h 1145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5226" h="1145226">
                <a:moveTo>
                  <a:pt x="0" y="572613"/>
                </a:moveTo>
                <a:cubicBezTo>
                  <a:pt x="0" y="256368"/>
                  <a:pt x="256368" y="0"/>
                  <a:pt x="572613" y="0"/>
                </a:cubicBezTo>
                <a:cubicBezTo>
                  <a:pt x="888858" y="0"/>
                  <a:pt x="1145226" y="256368"/>
                  <a:pt x="1145226" y="572613"/>
                </a:cubicBezTo>
                <a:cubicBezTo>
                  <a:pt x="1145226" y="888858"/>
                  <a:pt x="888858" y="1145226"/>
                  <a:pt x="572613" y="1145226"/>
                </a:cubicBezTo>
                <a:cubicBezTo>
                  <a:pt x="256368" y="1145226"/>
                  <a:pt x="0" y="888858"/>
                  <a:pt x="0" y="572613"/>
                </a:cubicBezTo>
                <a:close/>
              </a:path>
            </a:pathLst>
          </a:custGeom>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10041">
              <a:lnSpc>
                <a:spcPct val="90000"/>
              </a:lnSpc>
              <a:spcBef>
                <a:spcPct val="0"/>
              </a:spcBef>
              <a:spcAft>
                <a:spcPct val="35000"/>
              </a:spcAft>
            </a:pPr>
            <a:r>
              <a:rPr lang="en-US" sz="1372" dirty="0">
                <a:solidFill>
                  <a:schemeClr val="tx1"/>
                </a:solidFill>
                <a:latin typeface="+mj-lt"/>
              </a:rPr>
              <a:t>Plan</a:t>
            </a:r>
          </a:p>
        </p:txBody>
      </p:sp>
      <p:sp>
        <p:nvSpPr>
          <p:cNvPr id="3" name="Text Placeholder 2">
            <a:extLst>
              <a:ext uri="{FF2B5EF4-FFF2-40B4-BE49-F238E27FC236}">
                <a16:creationId xmlns:a16="http://schemas.microsoft.com/office/drawing/2014/main" id="{C12FB6D2-2B84-42AB-A165-E7882C94E0A1}"/>
              </a:ext>
            </a:extLst>
          </p:cNvPr>
          <p:cNvSpPr>
            <a:spLocks noGrp="1"/>
          </p:cNvSpPr>
          <p:nvPr>
            <p:ph type="body" sz="quarter" idx="10"/>
          </p:nvPr>
        </p:nvSpPr>
        <p:spPr>
          <a:xfrm>
            <a:off x="418644" y="1186695"/>
            <a:ext cx="11354714" cy="695832"/>
          </a:xfrm>
        </p:spPr>
        <p:txBody>
          <a:bodyPr/>
          <a:lstStyle/>
          <a:p>
            <a:r>
              <a:rPr lang="en-US" spc="0" dirty="0"/>
              <a:t>Microsoft maintains an online device catalog that provides a list of hardware devices certified to work with IoT Hub at </a:t>
            </a:r>
            <a:r>
              <a:rPr lang="en-US" spc="0" dirty="0">
                <a:hlinkClick r:id="rId3"/>
              </a:rPr>
              <a:t>https://devicecatalog.azure.com/</a:t>
            </a:r>
            <a:endParaRPr lang="en-US" spc="0" dirty="0"/>
          </a:p>
        </p:txBody>
      </p:sp>
      <p:pic>
        <p:nvPicPr>
          <p:cNvPr id="10" name="Picture 9" descr="Screenshot showing a webpage of Browse Devices, Certified devices and starter kits and a search bar">
            <a:extLst>
              <a:ext uri="{FF2B5EF4-FFF2-40B4-BE49-F238E27FC236}">
                <a16:creationId xmlns:a16="http://schemas.microsoft.com/office/drawing/2014/main" id="{4CBFAF31-6374-4B6A-A42E-0D3835F7B63B}"/>
              </a:ext>
              <a:ext uri="{C183D7F6-B498-43B3-948B-1728B52AA6E4}">
                <adec:decorative xmlns:adec="http://schemas.microsoft.com/office/drawing/2017/decorative" val="0"/>
              </a:ext>
            </a:extLst>
          </p:cNvPr>
          <p:cNvPicPr>
            <a:picLocks noChangeAspect="1"/>
          </p:cNvPicPr>
          <p:nvPr/>
        </p:nvPicPr>
        <p:blipFill rotWithShape="1">
          <a:blip r:embed="rId4"/>
          <a:srcRect l="-3198" t="-2709" r="-3198" b="-2840"/>
          <a:stretch/>
        </p:blipFill>
        <p:spPr>
          <a:xfrm>
            <a:off x="418644" y="2111562"/>
            <a:ext cx="11354714" cy="4305522"/>
          </a:xfrm>
          <a:custGeom>
            <a:avLst/>
            <a:gdLst>
              <a:gd name="connsiteX0" fmla="*/ 0 w 11582400"/>
              <a:gd name="connsiteY0" fmla="*/ 0 h 4391857"/>
              <a:gd name="connsiteX1" fmla="*/ 11582400 w 11582400"/>
              <a:gd name="connsiteY1" fmla="*/ 0 h 4391857"/>
              <a:gd name="connsiteX2" fmla="*/ 11582400 w 11582400"/>
              <a:gd name="connsiteY2" fmla="*/ 4391857 h 4391857"/>
              <a:gd name="connsiteX3" fmla="*/ 0 w 11582400"/>
              <a:gd name="connsiteY3" fmla="*/ 4391857 h 4391857"/>
            </a:gdLst>
            <a:ahLst/>
            <a:cxnLst>
              <a:cxn ang="0">
                <a:pos x="connsiteX0" y="connsiteY0"/>
              </a:cxn>
              <a:cxn ang="0">
                <a:pos x="connsiteX1" y="connsiteY1"/>
              </a:cxn>
              <a:cxn ang="0">
                <a:pos x="connsiteX2" y="connsiteY2"/>
              </a:cxn>
              <a:cxn ang="0">
                <a:pos x="connsiteX3" y="connsiteY3"/>
              </a:cxn>
            </a:cxnLst>
            <a:rect l="l" t="t" r="r" b="b"/>
            <a:pathLst>
              <a:path w="11582400" h="4391857">
                <a:moveTo>
                  <a:pt x="0" y="0"/>
                </a:moveTo>
                <a:lnTo>
                  <a:pt x="11582400" y="0"/>
                </a:lnTo>
                <a:lnTo>
                  <a:pt x="11582400" y="4391857"/>
                </a:lnTo>
                <a:lnTo>
                  <a:pt x="0" y="4391857"/>
                </a:lnTo>
                <a:close/>
              </a:path>
            </a:pathLst>
          </a:custGeom>
          <a:ln w="19050">
            <a:solidFill>
              <a:schemeClr val="tx2"/>
            </a:solidFill>
          </a:ln>
        </p:spPr>
      </p:pic>
    </p:spTree>
    <p:extLst>
      <p:ext uri="{BB962C8B-B14F-4D97-AF65-F5344CB8AC3E}">
        <p14:creationId xmlns:p14="http://schemas.microsoft.com/office/powerpoint/2010/main" val="3641724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device registration</a:t>
            </a:r>
          </a:p>
        </p:txBody>
      </p:sp>
      <p:sp>
        <p:nvSpPr>
          <p:cNvPr id="5" name="Freeform: Shape 4">
            <a:extLst>
              <a:ext uri="{FF2B5EF4-FFF2-40B4-BE49-F238E27FC236}">
                <a16:creationId xmlns:a16="http://schemas.microsoft.com/office/drawing/2014/main" id="{E53B8BB4-C817-4FDF-82A8-8A24348001AE}"/>
              </a:ext>
            </a:extLst>
          </p:cNvPr>
          <p:cNvSpPr/>
          <p:nvPr/>
        </p:nvSpPr>
        <p:spPr>
          <a:xfrm>
            <a:off x="10958821" y="361005"/>
            <a:ext cx="808298" cy="808298"/>
          </a:xfrm>
          <a:custGeom>
            <a:avLst/>
            <a:gdLst>
              <a:gd name="connsiteX0" fmla="*/ 0 w 1145226"/>
              <a:gd name="connsiteY0" fmla="*/ 572613 h 1145226"/>
              <a:gd name="connsiteX1" fmla="*/ 572613 w 1145226"/>
              <a:gd name="connsiteY1" fmla="*/ 0 h 1145226"/>
              <a:gd name="connsiteX2" fmla="*/ 1145226 w 1145226"/>
              <a:gd name="connsiteY2" fmla="*/ 572613 h 1145226"/>
              <a:gd name="connsiteX3" fmla="*/ 572613 w 1145226"/>
              <a:gd name="connsiteY3" fmla="*/ 1145226 h 1145226"/>
              <a:gd name="connsiteX4" fmla="*/ 0 w 1145226"/>
              <a:gd name="connsiteY4" fmla="*/ 572613 h 1145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5226" h="1145226">
                <a:moveTo>
                  <a:pt x="0" y="572613"/>
                </a:moveTo>
                <a:cubicBezTo>
                  <a:pt x="0" y="256368"/>
                  <a:pt x="256368" y="0"/>
                  <a:pt x="572613" y="0"/>
                </a:cubicBezTo>
                <a:cubicBezTo>
                  <a:pt x="888858" y="0"/>
                  <a:pt x="1145226" y="256368"/>
                  <a:pt x="1145226" y="572613"/>
                </a:cubicBezTo>
                <a:cubicBezTo>
                  <a:pt x="1145226" y="888858"/>
                  <a:pt x="888858" y="1145226"/>
                  <a:pt x="572613" y="1145226"/>
                </a:cubicBezTo>
                <a:cubicBezTo>
                  <a:pt x="256368" y="1145226"/>
                  <a:pt x="0" y="888858"/>
                  <a:pt x="0" y="572613"/>
                </a:cubicBezTo>
                <a:close/>
              </a:path>
            </a:pathLst>
          </a:custGeom>
          <a:solidFill>
            <a:schemeClr val="accent2">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10041">
              <a:lnSpc>
                <a:spcPct val="90000"/>
              </a:lnSpc>
              <a:spcBef>
                <a:spcPct val="0"/>
              </a:spcBef>
              <a:spcAft>
                <a:spcPct val="35000"/>
              </a:spcAft>
            </a:pPr>
            <a:r>
              <a:rPr lang="en-US" sz="1372" spc="-49" dirty="0">
                <a:solidFill>
                  <a:schemeClr val="bg1"/>
                </a:solidFill>
                <a:latin typeface="+mj-lt"/>
              </a:rPr>
              <a:t>Provision</a:t>
            </a:r>
          </a:p>
        </p:txBody>
      </p:sp>
      <p:sp>
        <p:nvSpPr>
          <p:cNvPr id="8" name="Rectangle 7">
            <a:extLst>
              <a:ext uri="{FF2B5EF4-FFF2-40B4-BE49-F238E27FC236}">
                <a16:creationId xmlns:a16="http://schemas.microsoft.com/office/drawing/2014/main" id="{08EB1790-BF47-43B9-9256-6018DEB3567B}"/>
              </a:ext>
            </a:extLst>
          </p:cNvPr>
          <p:cNvSpPr/>
          <p:nvPr/>
        </p:nvSpPr>
        <p:spPr>
          <a:xfrm>
            <a:off x="430855" y="1439748"/>
            <a:ext cx="11342277" cy="4977336"/>
          </a:xfrm>
          <a:prstGeom prst="rect">
            <a:avLst/>
          </a:prstGeom>
          <a:solidFill>
            <a:schemeClr val="bg1">
              <a:lumMod val="95000"/>
            </a:schemeClr>
          </a:solidFill>
        </p:spPr>
        <p:txBody>
          <a:bodyPr wrap="square" lIns="179285" tIns="134464" rIns="179285" bIns="134464">
            <a:noAutofit/>
          </a:bodyPr>
          <a:lstStyle/>
          <a:p>
            <a:r>
              <a:rPr lang="en-US" sz="2353" dirty="0">
                <a:latin typeface="+mj-lt"/>
              </a:rPr>
              <a:t>Creating a </a:t>
            </a:r>
            <a:r>
              <a:rPr lang="en-US" sz="2353" i="1" dirty="0">
                <a:latin typeface="+mj-lt"/>
              </a:rPr>
              <a:t>device registration</a:t>
            </a:r>
            <a:r>
              <a:rPr lang="en-US" sz="2353" dirty="0">
                <a:latin typeface="+mj-lt"/>
              </a:rPr>
              <a:t> in the IoT Hub </a:t>
            </a:r>
            <a:r>
              <a:rPr lang="en-US" sz="2353" i="1" dirty="0">
                <a:latin typeface="+mj-lt"/>
              </a:rPr>
              <a:t>identity registry</a:t>
            </a:r>
            <a:r>
              <a:rPr lang="en-US" sz="2353" dirty="0">
                <a:latin typeface="+mj-lt"/>
              </a:rPr>
              <a:t> requires, at a minimum:</a:t>
            </a:r>
          </a:p>
          <a:p>
            <a:pPr>
              <a:spcBef>
                <a:spcPts val="294"/>
              </a:spcBef>
              <a:spcAft>
                <a:spcPts val="294"/>
              </a:spcAft>
              <a:buSzPct val="100000"/>
            </a:pPr>
            <a:r>
              <a:rPr lang="en-US" sz="2353" dirty="0"/>
              <a:t>A</a:t>
            </a:r>
            <a:r>
              <a:rPr lang="en-US" sz="2353" i="1" dirty="0"/>
              <a:t> device id – </a:t>
            </a:r>
            <a:r>
              <a:rPr lang="en-US" sz="2353" dirty="0"/>
              <a:t>the unique identifier you assign to a device</a:t>
            </a:r>
          </a:p>
          <a:p>
            <a:pPr>
              <a:spcBef>
                <a:spcPts val="294"/>
              </a:spcBef>
              <a:spcAft>
                <a:spcPts val="294"/>
              </a:spcAft>
              <a:buSzPct val="100000"/>
            </a:pPr>
            <a:r>
              <a:rPr lang="en-US" sz="2353" dirty="0"/>
              <a:t>The</a:t>
            </a:r>
            <a:r>
              <a:rPr lang="en-US" sz="2353" i="1" dirty="0"/>
              <a:t> authentication type – </a:t>
            </a:r>
            <a:r>
              <a:rPr lang="en-US" sz="2353" dirty="0"/>
              <a:t>symmetric key or X.509 certificate</a:t>
            </a:r>
          </a:p>
        </p:txBody>
      </p:sp>
      <p:pic>
        <p:nvPicPr>
          <p:cNvPr id="15" name="Picture 14" descr="Screenshot of Device ID and authentication type">
            <a:extLst>
              <a:ext uri="{FF2B5EF4-FFF2-40B4-BE49-F238E27FC236}">
                <a16:creationId xmlns:a16="http://schemas.microsoft.com/office/drawing/2014/main" id="{BFCBD128-0381-412A-818C-841E95F46DC9}"/>
              </a:ext>
            </a:extLst>
          </p:cNvPr>
          <p:cNvPicPr>
            <a:picLocks noChangeAspect="1"/>
          </p:cNvPicPr>
          <p:nvPr/>
        </p:nvPicPr>
        <p:blipFill rotWithShape="1">
          <a:blip r:embed="rId3"/>
          <a:srcRect t="3633" b="4164"/>
          <a:stretch/>
        </p:blipFill>
        <p:spPr>
          <a:xfrm>
            <a:off x="622294" y="3241989"/>
            <a:ext cx="10956527" cy="2211750"/>
          </a:xfrm>
          <a:prstGeom prst="rect">
            <a:avLst/>
          </a:prstGeom>
        </p:spPr>
      </p:pic>
      <p:sp>
        <p:nvSpPr>
          <p:cNvPr id="18" name="Rectangle 17">
            <a:extLst>
              <a:ext uri="{FF2B5EF4-FFF2-40B4-BE49-F238E27FC236}">
                <a16:creationId xmlns:a16="http://schemas.microsoft.com/office/drawing/2014/main" id="{5AB5E5EE-D6A6-4713-803B-CD0D197340BD}"/>
              </a:ext>
            </a:extLst>
          </p:cNvPr>
          <p:cNvSpPr/>
          <p:nvPr/>
        </p:nvSpPr>
        <p:spPr>
          <a:xfrm>
            <a:off x="418419" y="5453738"/>
            <a:ext cx="11354939" cy="965773"/>
          </a:xfrm>
          <a:prstGeom prst="rect">
            <a:avLst/>
          </a:prstGeom>
          <a:noFill/>
        </p:spPr>
        <p:txBody>
          <a:bodyPr wrap="square" lIns="179285" tIns="134464" rIns="179285" bIns="134464" anchor="ctr">
            <a:noAutofit/>
          </a:bodyPr>
          <a:lstStyle/>
          <a:p>
            <a:r>
              <a:rPr lang="en-US" sz="2353" dirty="0">
                <a:cs typeface="Segoe UI Semilight" panose="020B0402040204020203" pitchFamily="34" charset="0"/>
              </a:rPr>
              <a:t>Both are used to authenticate the device to the IoT Hub, and both of these will be discussed in more detail later in the course</a:t>
            </a:r>
          </a:p>
        </p:txBody>
      </p:sp>
    </p:spTree>
    <p:extLst>
      <p:ext uri="{BB962C8B-B14F-4D97-AF65-F5344CB8AC3E}">
        <p14:creationId xmlns:p14="http://schemas.microsoft.com/office/powerpoint/2010/main" val="227236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Effect transition="in" filter="fade">
                                      <p:cBhvr>
                                        <p:cTn id="7" dur="500"/>
                                        <p:tgtEl>
                                          <p:spTgt spid="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2" end="2"/>
                                            </p:txEl>
                                          </p:spTgt>
                                        </p:tgtEl>
                                        <p:attrNameLst>
                                          <p:attrName>style.visibility</p:attrName>
                                        </p:attrNameLst>
                                      </p:cBhvr>
                                      <p:to>
                                        <p:strVal val="visible"/>
                                      </p:to>
                                    </p:set>
                                    <p:animEffect transition="in" filter="fade">
                                      <p:cBhvr>
                                        <p:cTn id="10" dur="500"/>
                                        <p:tgtEl>
                                          <p:spTgt spid="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to Device Twins</a:t>
            </a:r>
          </a:p>
        </p:txBody>
      </p:sp>
      <p:sp>
        <p:nvSpPr>
          <p:cNvPr id="4" name="Freeform: Shape 3">
            <a:extLst>
              <a:ext uri="{FF2B5EF4-FFF2-40B4-BE49-F238E27FC236}">
                <a16:creationId xmlns:a16="http://schemas.microsoft.com/office/drawing/2014/main" id="{E3F5156E-39A9-400E-985A-304EF07D60F8}"/>
              </a:ext>
            </a:extLst>
          </p:cNvPr>
          <p:cNvSpPr/>
          <p:nvPr/>
        </p:nvSpPr>
        <p:spPr>
          <a:xfrm>
            <a:off x="10958821" y="361005"/>
            <a:ext cx="808298" cy="808298"/>
          </a:xfrm>
          <a:custGeom>
            <a:avLst/>
            <a:gdLst>
              <a:gd name="connsiteX0" fmla="*/ 0 w 1145226"/>
              <a:gd name="connsiteY0" fmla="*/ 572613 h 1145226"/>
              <a:gd name="connsiteX1" fmla="*/ 572613 w 1145226"/>
              <a:gd name="connsiteY1" fmla="*/ 0 h 1145226"/>
              <a:gd name="connsiteX2" fmla="*/ 1145226 w 1145226"/>
              <a:gd name="connsiteY2" fmla="*/ 572613 h 1145226"/>
              <a:gd name="connsiteX3" fmla="*/ 572613 w 1145226"/>
              <a:gd name="connsiteY3" fmla="*/ 1145226 h 1145226"/>
              <a:gd name="connsiteX4" fmla="*/ 0 w 1145226"/>
              <a:gd name="connsiteY4" fmla="*/ 572613 h 1145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5226" h="1145226">
                <a:moveTo>
                  <a:pt x="0" y="572613"/>
                </a:moveTo>
                <a:cubicBezTo>
                  <a:pt x="0" y="256368"/>
                  <a:pt x="256368" y="0"/>
                  <a:pt x="572613" y="0"/>
                </a:cubicBezTo>
                <a:cubicBezTo>
                  <a:pt x="888858" y="0"/>
                  <a:pt x="1145226" y="256368"/>
                  <a:pt x="1145226" y="572613"/>
                </a:cubicBezTo>
                <a:cubicBezTo>
                  <a:pt x="1145226" y="888858"/>
                  <a:pt x="888858" y="1145226"/>
                  <a:pt x="572613" y="1145226"/>
                </a:cubicBezTo>
                <a:cubicBezTo>
                  <a:pt x="256368" y="1145226"/>
                  <a:pt x="0" y="888858"/>
                  <a:pt x="0" y="572613"/>
                </a:cubicBezTo>
                <a:close/>
              </a:path>
            </a:pathLst>
          </a:custGeom>
          <a:solidFill>
            <a:srgbClr val="243A5E"/>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10041">
              <a:lnSpc>
                <a:spcPct val="90000"/>
              </a:lnSpc>
              <a:spcBef>
                <a:spcPct val="0"/>
              </a:spcBef>
              <a:spcAft>
                <a:spcPct val="35000"/>
              </a:spcAft>
            </a:pPr>
            <a:r>
              <a:rPr lang="en-US" sz="1372" spc="-49" dirty="0">
                <a:solidFill>
                  <a:schemeClr val="bg1"/>
                </a:solidFill>
                <a:latin typeface="+mj-lt"/>
              </a:rPr>
              <a:t>Configure</a:t>
            </a:r>
          </a:p>
        </p:txBody>
      </p:sp>
      <p:sp>
        <p:nvSpPr>
          <p:cNvPr id="13" name="Rectangle 12">
            <a:extLst>
              <a:ext uri="{FF2B5EF4-FFF2-40B4-BE49-F238E27FC236}">
                <a16:creationId xmlns:a16="http://schemas.microsoft.com/office/drawing/2014/main" id="{01864AD3-3670-456B-9327-B56E99DAE4CF}"/>
              </a:ext>
              <a:ext uri="{C183D7F6-B498-43B3-948B-1728B52AA6E4}">
                <adec:decorative xmlns:adec="http://schemas.microsoft.com/office/drawing/2017/decorative" val="1"/>
              </a:ext>
            </a:extLst>
          </p:cNvPr>
          <p:cNvSpPr/>
          <p:nvPr/>
        </p:nvSpPr>
        <p:spPr bwMode="auto">
          <a:xfrm>
            <a:off x="418645" y="1619032"/>
            <a:ext cx="11354714" cy="4798052"/>
          </a:xfrm>
          <a:prstGeom prst="rect">
            <a:avLst/>
          </a:prstGeom>
          <a:noFill/>
          <a:ln w="19050">
            <a:solidFill>
              <a:schemeClr val="tx2"/>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nvGrpSpPr>
          <p:cNvPr id="2" name="Group 1" descr="Diagram illustrating the components of a device twin: Tags, Desired Properties, Reported Properties">
            <a:extLst>
              <a:ext uri="{FF2B5EF4-FFF2-40B4-BE49-F238E27FC236}">
                <a16:creationId xmlns:a16="http://schemas.microsoft.com/office/drawing/2014/main" id="{11C30653-6E73-4497-8B7D-3CBDE22E3160}"/>
              </a:ext>
            </a:extLst>
          </p:cNvPr>
          <p:cNvGrpSpPr/>
          <p:nvPr/>
        </p:nvGrpSpPr>
        <p:grpSpPr>
          <a:xfrm>
            <a:off x="691546" y="1875155"/>
            <a:ext cx="10808914" cy="4285806"/>
            <a:chOff x="705412" y="1912259"/>
            <a:chExt cx="11025655" cy="4371745"/>
          </a:xfrm>
        </p:grpSpPr>
        <p:sp>
          <p:nvSpPr>
            <p:cNvPr id="6" name="Rectangle 5">
              <a:extLst>
                <a:ext uri="{FF2B5EF4-FFF2-40B4-BE49-F238E27FC236}">
                  <a16:creationId xmlns:a16="http://schemas.microsoft.com/office/drawing/2014/main" id="{00DE0603-B456-42AC-9B47-A567657EA88E}"/>
                </a:ext>
              </a:extLst>
            </p:cNvPr>
            <p:cNvSpPr/>
            <p:nvPr/>
          </p:nvSpPr>
          <p:spPr bwMode="auto">
            <a:xfrm>
              <a:off x="4064848" y="1912259"/>
              <a:ext cx="4199277" cy="4371745"/>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2353" dirty="0">
                  <a:solidFill>
                    <a:schemeClr val="tx1"/>
                  </a:solidFill>
                  <a:latin typeface="+mj-lt"/>
                  <a:ea typeface="Segoe UI" pitchFamily="34" charset="0"/>
                  <a:cs typeface="Segoe UI" pitchFamily="34" charset="0"/>
                </a:rPr>
                <a:t>Device twin</a:t>
              </a:r>
            </a:p>
          </p:txBody>
        </p:sp>
        <p:sp>
          <p:nvSpPr>
            <p:cNvPr id="10" name="Rectangle 9">
              <a:extLst>
                <a:ext uri="{FF2B5EF4-FFF2-40B4-BE49-F238E27FC236}">
                  <a16:creationId xmlns:a16="http://schemas.microsoft.com/office/drawing/2014/main" id="{5B6814D2-093B-4778-867C-A686ED7E156B}"/>
                </a:ext>
              </a:extLst>
            </p:cNvPr>
            <p:cNvSpPr/>
            <p:nvPr/>
          </p:nvSpPr>
          <p:spPr bwMode="auto">
            <a:xfrm>
              <a:off x="4330203" y="2634606"/>
              <a:ext cx="3668566" cy="830334"/>
            </a:xfrm>
            <a:prstGeom prst="rect">
              <a:avLst/>
            </a:prstGeom>
            <a:solidFill>
              <a:srgbClr val="243A5E"/>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solidFill>
                    <a:schemeClr val="bg1"/>
                  </a:solidFill>
                  <a:latin typeface="+mj-lt"/>
                  <a:ea typeface="Segoe UI" pitchFamily="34" charset="0"/>
                  <a:cs typeface="Segoe UI" pitchFamily="34" charset="0"/>
                </a:rPr>
                <a:t>Tags</a:t>
              </a:r>
            </a:p>
          </p:txBody>
        </p:sp>
        <p:sp>
          <p:nvSpPr>
            <p:cNvPr id="11" name="Rectangle 10">
              <a:extLst>
                <a:ext uri="{FF2B5EF4-FFF2-40B4-BE49-F238E27FC236}">
                  <a16:creationId xmlns:a16="http://schemas.microsoft.com/office/drawing/2014/main" id="{6D3AFF8B-AD09-4A6C-A1F3-900BF3819062}"/>
                </a:ext>
              </a:extLst>
            </p:cNvPr>
            <p:cNvSpPr/>
            <p:nvPr/>
          </p:nvSpPr>
          <p:spPr bwMode="auto">
            <a:xfrm>
              <a:off x="4330203" y="3626412"/>
              <a:ext cx="3668566" cy="2500835"/>
            </a:xfrm>
            <a:prstGeom prst="rect">
              <a:avLst/>
            </a:prstGeom>
            <a:solidFill>
              <a:schemeClr val="accent2">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solidFill>
                    <a:schemeClr val="bg1"/>
                  </a:solidFill>
                  <a:latin typeface="+mj-lt"/>
                  <a:ea typeface="Segoe UI" pitchFamily="34" charset="0"/>
                  <a:cs typeface="Segoe UI"/>
                </a:rPr>
                <a:t>Properties</a:t>
              </a:r>
            </a:p>
          </p:txBody>
        </p:sp>
        <p:sp>
          <p:nvSpPr>
            <p:cNvPr id="12" name="Rectangle 11">
              <a:extLst>
                <a:ext uri="{FF2B5EF4-FFF2-40B4-BE49-F238E27FC236}">
                  <a16:creationId xmlns:a16="http://schemas.microsoft.com/office/drawing/2014/main" id="{69E94242-F5B5-4013-AF97-85160160319C}"/>
                </a:ext>
              </a:extLst>
            </p:cNvPr>
            <p:cNvSpPr/>
            <p:nvPr/>
          </p:nvSpPr>
          <p:spPr bwMode="auto">
            <a:xfrm>
              <a:off x="4520907" y="4253709"/>
              <a:ext cx="3287158" cy="738857"/>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solidFill>
                    <a:schemeClr val="tx1"/>
                  </a:solidFill>
                  <a:ea typeface="Segoe UI" pitchFamily="34" charset="0"/>
                  <a:cs typeface="Segoe UI" pitchFamily="34" charset="0"/>
                </a:rPr>
                <a:t>Desired</a:t>
              </a:r>
            </a:p>
          </p:txBody>
        </p:sp>
        <p:sp>
          <p:nvSpPr>
            <p:cNvPr id="9" name="Rectangle 8">
              <a:extLst>
                <a:ext uri="{FF2B5EF4-FFF2-40B4-BE49-F238E27FC236}">
                  <a16:creationId xmlns:a16="http://schemas.microsoft.com/office/drawing/2014/main" id="{56AC03CA-8DF8-4ECF-A40C-624D656249EC}"/>
                </a:ext>
              </a:extLst>
            </p:cNvPr>
            <p:cNvSpPr/>
            <p:nvPr/>
          </p:nvSpPr>
          <p:spPr bwMode="auto">
            <a:xfrm>
              <a:off x="4520907" y="5169768"/>
              <a:ext cx="3287158" cy="738857"/>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US" sz="1961" dirty="0">
                  <a:solidFill>
                    <a:schemeClr val="tx1"/>
                  </a:solidFill>
                  <a:ea typeface="Segoe UI" pitchFamily="34" charset="0"/>
                  <a:cs typeface="Segoe UI" pitchFamily="34" charset="0"/>
                </a:rPr>
                <a:t>Reported</a:t>
              </a:r>
            </a:p>
          </p:txBody>
        </p:sp>
        <p:sp>
          <p:nvSpPr>
            <p:cNvPr id="21" name="TextBox 20">
              <a:extLst>
                <a:ext uri="{FF2B5EF4-FFF2-40B4-BE49-F238E27FC236}">
                  <a16:creationId xmlns:a16="http://schemas.microsoft.com/office/drawing/2014/main" id="{6DA9A208-BD09-4EB0-9924-96DFAF9160AB}"/>
                </a:ext>
              </a:extLst>
            </p:cNvPr>
            <p:cNvSpPr txBox="1"/>
            <p:nvPr/>
          </p:nvSpPr>
          <p:spPr>
            <a:xfrm>
              <a:off x="970187" y="1962695"/>
              <a:ext cx="1769448" cy="332399"/>
            </a:xfrm>
            <a:prstGeom prst="rect">
              <a:avLst/>
            </a:prstGeom>
            <a:noFill/>
          </p:spPr>
          <p:txBody>
            <a:bodyPr wrap="square" lIns="0" tIns="0" rIns="0" bIns="0" rtlCol="0" anchor="ctr">
              <a:spAutoFit/>
            </a:bodyPr>
            <a:lstStyle/>
            <a:p>
              <a:pPr algn="ctr">
                <a:lnSpc>
                  <a:spcPct val="90000"/>
                </a:lnSpc>
                <a:spcAft>
                  <a:spcPts val="588"/>
                </a:spcAft>
              </a:pPr>
              <a:r>
                <a:rPr lang="en-US" sz="2353" dirty="0">
                  <a:solidFill>
                    <a:schemeClr val="tx2"/>
                  </a:solidFill>
                  <a:latin typeface="+mj-lt"/>
                </a:rPr>
                <a:t>Device app</a:t>
              </a:r>
            </a:p>
          </p:txBody>
        </p:sp>
        <p:cxnSp>
          <p:nvCxnSpPr>
            <p:cNvPr id="22" name="Straight Connector 21">
              <a:extLst>
                <a:ext uri="{FF2B5EF4-FFF2-40B4-BE49-F238E27FC236}">
                  <a16:creationId xmlns:a16="http://schemas.microsoft.com/office/drawing/2014/main" id="{570B7DD4-ACFB-4F88-9F6A-F40BAE595C64}"/>
                </a:ext>
              </a:extLst>
            </p:cNvPr>
            <p:cNvCxnSpPr>
              <a:cxnSpLocks/>
            </p:cNvCxnSpPr>
            <p:nvPr/>
          </p:nvCxnSpPr>
          <p:spPr>
            <a:xfrm flipV="1">
              <a:off x="3141538" y="4623138"/>
              <a:ext cx="1360319" cy="0"/>
            </a:xfrm>
            <a:prstGeom prst="line">
              <a:avLst/>
            </a:prstGeom>
            <a:ln w="19050">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63DB48B-C1BE-4CAF-9712-9D81C8485209}"/>
                </a:ext>
              </a:extLst>
            </p:cNvPr>
            <p:cNvSpPr txBox="1"/>
            <p:nvPr/>
          </p:nvSpPr>
          <p:spPr>
            <a:xfrm>
              <a:off x="705412" y="4327669"/>
              <a:ext cx="2455176" cy="646331"/>
            </a:xfrm>
            <a:prstGeom prst="rect">
              <a:avLst/>
            </a:prstGeom>
            <a:noFill/>
          </p:spPr>
          <p:txBody>
            <a:bodyPr wrap="square" lIns="89642" tIns="44821" rIns="179285" bIns="44821" rtlCol="0">
              <a:spAutoFit/>
            </a:bodyPr>
            <a:lstStyle/>
            <a:p>
              <a:pPr algn="r">
                <a:spcAft>
                  <a:spcPts val="588"/>
                </a:spcAft>
              </a:pPr>
              <a:r>
                <a:rPr lang="en-US" sz="1730" dirty="0"/>
                <a:t>Read, write change notifications</a:t>
              </a:r>
            </a:p>
          </p:txBody>
        </p:sp>
        <p:cxnSp>
          <p:nvCxnSpPr>
            <p:cNvPr id="25" name="Straight Connector 24">
              <a:extLst>
                <a:ext uri="{FF2B5EF4-FFF2-40B4-BE49-F238E27FC236}">
                  <a16:creationId xmlns:a16="http://schemas.microsoft.com/office/drawing/2014/main" id="{6F7F5F0C-E685-45F7-B670-8803A9AB45FF}"/>
                </a:ext>
              </a:extLst>
            </p:cNvPr>
            <p:cNvCxnSpPr>
              <a:cxnSpLocks/>
            </p:cNvCxnSpPr>
            <p:nvPr/>
          </p:nvCxnSpPr>
          <p:spPr>
            <a:xfrm flipV="1">
              <a:off x="3141539" y="5539197"/>
              <a:ext cx="1360318" cy="0"/>
            </a:xfrm>
            <a:prstGeom prst="line">
              <a:avLst/>
            </a:prstGeom>
            <a:ln w="19050">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840F223-CE2D-4504-8B2E-466B43C075CF}"/>
                </a:ext>
              </a:extLst>
            </p:cNvPr>
            <p:cNvSpPr txBox="1"/>
            <p:nvPr/>
          </p:nvSpPr>
          <p:spPr>
            <a:xfrm>
              <a:off x="1479943" y="5370357"/>
              <a:ext cx="1680646" cy="369332"/>
            </a:xfrm>
            <a:prstGeom prst="rect">
              <a:avLst/>
            </a:prstGeom>
            <a:noFill/>
          </p:spPr>
          <p:txBody>
            <a:bodyPr wrap="square" lIns="89642" tIns="44821" rIns="179285" bIns="44821" rtlCol="0">
              <a:spAutoFit/>
            </a:bodyPr>
            <a:lstStyle/>
            <a:p>
              <a:pPr algn="r">
                <a:spcAft>
                  <a:spcPts val="588"/>
                </a:spcAft>
              </a:pPr>
              <a:r>
                <a:rPr lang="en-US" sz="1730" dirty="0"/>
                <a:t>Read, write </a:t>
              </a:r>
            </a:p>
          </p:txBody>
        </p:sp>
        <p:sp>
          <p:nvSpPr>
            <p:cNvPr id="3" name="TextBox 2">
              <a:extLst>
                <a:ext uri="{FF2B5EF4-FFF2-40B4-BE49-F238E27FC236}">
                  <a16:creationId xmlns:a16="http://schemas.microsoft.com/office/drawing/2014/main" id="{912B2343-B8DB-48B0-830F-2B79C4E43596}"/>
                </a:ext>
              </a:extLst>
            </p:cNvPr>
            <p:cNvSpPr txBox="1"/>
            <p:nvPr/>
          </p:nvSpPr>
          <p:spPr>
            <a:xfrm>
              <a:off x="9589339" y="1962695"/>
              <a:ext cx="1769448" cy="332399"/>
            </a:xfrm>
            <a:prstGeom prst="rect">
              <a:avLst/>
            </a:prstGeom>
            <a:noFill/>
          </p:spPr>
          <p:txBody>
            <a:bodyPr wrap="square" lIns="0" tIns="0" rIns="0" bIns="0" rtlCol="0" anchor="ctr">
              <a:spAutoFit/>
            </a:bodyPr>
            <a:lstStyle/>
            <a:p>
              <a:pPr algn="ctr">
                <a:lnSpc>
                  <a:spcPct val="90000"/>
                </a:lnSpc>
                <a:spcAft>
                  <a:spcPts val="588"/>
                </a:spcAft>
              </a:pPr>
              <a:r>
                <a:rPr lang="en-US" sz="2353" dirty="0">
                  <a:solidFill>
                    <a:schemeClr val="tx2"/>
                  </a:solidFill>
                  <a:latin typeface="+mj-lt"/>
                </a:rPr>
                <a:t>Back end</a:t>
              </a:r>
            </a:p>
          </p:txBody>
        </p:sp>
        <p:cxnSp>
          <p:nvCxnSpPr>
            <p:cNvPr id="23" name="Straight Connector 22">
              <a:extLst>
                <a:ext uri="{FF2B5EF4-FFF2-40B4-BE49-F238E27FC236}">
                  <a16:creationId xmlns:a16="http://schemas.microsoft.com/office/drawing/2014/main" id="{A1510663-8D37-4E68-9AA0-3BA5494A4214}"/>
                </a:ext>
              </a:extLst>
            </p:cNvPr>
            <p:cNvCxnSpPr>
              <a:cxnSpLocks/>
              <a:stCxn id="14" idx="1"/>
              <a:endCxn id="10" idx="3"/>
            </p:cNvCxnSpPr>
            <p:nvPr/>
          </p:nvCxnSpPr>
          <p:spPr>
            <a:xfrm flipH="1">
              <a:off x="7998769" y="3049772"/>
              <a:ext cx="1188560" cy="1"/>
            </a:xfrm>
            <a:prstGeom prst="line">
              <a:avLst/>
            </a:prstGeom>
            <a:ln w="19050">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9094CE9-0A84-45F2-A18D-F9129FF4C9A1}"/>
                </a:ext>
              </a:extLst>
            </p:cNvPr>
            <p:cNvSpPr txBox="1"/>
            <p:nvPr/>
          </p:nvSpPr>
          <p:spPr>
            <a:xfrm>
              <a:off x="9187328" y="2778207"/>
              <a:ext cx="2543736" cy="543130"/>
            </a:xfrm>
            <a:prstGeom prst="rect">
              <a:avLst/>
            </a:prstGeom>
            <a:noFill/>
          </p:spPr>
          <p:txBody>
            <a:bodyPr wrap="square" lIns="179285" tIns="0" rIns="0" bIns="0" rtlCol="0" anchor="ctr">
              <a:spAutoFit/>
            </a:bodyPr>
            <a:lstStyle/>
            <a:p>
              <a:pPr>
                <a:spcAft>
                  <a:spcPts val="588"/>
                </a:spcAft>
              </a:pPr>
              <a:r>
                <a:rPr lang="en-US" sz="1730" dirty="0"/>
                <a:t>Read, write change notifications</a:t>
              </a:r>
            </a:p>
          </p:txBody>
        </p:sp>
        <p:cxnSp>
          <p:nvCxnSpPr>
            <p:cNvPr id="24" name="Straight Connector 23">
              <a:extLst>
                <a:ext uri="{FF2B5EF4-FFF2-40B4-BE49-F238E27FC236}">
                  <a16:creationId xmlns:a16="http://schemas.microsoft.com/office/drawing/2014/main" id="{618DC0FC-3D22-43A0-94FC-4605392DFD96}"/>
                </a:ext>
              </a:extLst>
            </p:cNvPr>
            <p:cNvCxnSpPr>
              <a:cxnSpLocks/>
              <a:stCxn id="15" idx="1"/>
              <a:endCxn id="12" idx="3"/>
            </p:cNvCxnSpPr>
            <p:nvPr/>
          </p:nvCxnSpPr>
          <p:spPr>
            <a:xfrm flipH="1">
              <a:off x="7808064" y="4623137"/>
              <a:ext cx="1379264" cy="1"/>
            </a:xfrm>
            <a:prstGeom prst="line">
              <a:avLst/>
            </a:prstGeom>
            <a:ln w="19050">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6D87CBC-2CD8-42F8-BA16-6BE04175621B}"/>
                </a:ext>
              </a:extLst>
            </p:cNvPr>
            <p:cNvSpPr txBox="1"/>
            <p:nvPr/>
          </p:nvSpPr>
          <p:spPr>
            <a:xfrm>
              <a:off x="9187328" y="4351572"/>
              <a:ext cx="2543737" cy="543130"/>
            </a:xfrm>
            <a:prstGeom prst="rect">
              <a:avLst/>
            </a:prstGeom>
            <a:noFill/>
          </p:spPr>
          <p:txBody>
            <a:bodyPr wrap="square" lIns="179285" tIns="0" rIns="0" bIns="0" rtlCol="0" anchor="ctr">
              <a:spAutoFit/>
            </a:bodyPr>
            <a:lstStyle/>
            <a:p>
              <a:pPr>
                <a:spcAft>
                  <a:spcPts val="588"/>
                </a:spcAft>
              </a:pPr>
              <a:r>
                <a:rPr lang="en-US" sz="1730" dirty="0"/>
                <a:t>Read, write change notifications</a:t>
              </a:r>
            </a:p>
          </p:txBody>
        </p:sp>
        <p:cxnSp>
          <p:nvCxnSpPr>
            <p:cNvPr id="26" name="Straight Connector 25">
              <a:extLst>
                <a:ext uri="{FF2B5EF4-FFF2-40B4-BE49-F238E27FC236}">
                  <a16:creationId xmlns:a16="http://schemas.microsoft.com/office/drawing/2014/main" id="{123751F1-FB52-4374-8B62-C750C5E262EC}"/>
                </a:ext>
              </a:extLst>
            </p:cNvPr>
            <p:cNvCxnSpPr>
              <a:cxnSpLocks/>
              <a:stCxn id="16" idx="1"/>
              <a:endCxn id="9" idx="3"/>
            </p:cNvCxnSpPr>
            <p:nvPr/>
          </p:nvCxnSpPr>
          <p:spPr>
            <a:xfrm flipH="1">
              <a:off x="7808064" y="5539197"/>
              <a:ext cx="1379264" cy="0"/>
            </a:xfrm>
            <a:prstGeom prst="line">
              <a:avLst/>
            </a:prstGeom>
            <a:ln w="19050">
              <a:solidFill>
                <a:schemeClr val="bg1">
                  <a:lumMod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C909C437-29CA-47E1-B417-0C185EFBA126}"/>
                </a:ext>
              </a:extLst>
            </p:cNvPr>
            <p:cNvSpPr txBox="1"/>
            <p:nvPr/>
          </p:nvSpPr>
          <p:spPr>
            <a:xfrm>
              <a:off x="9187328" y="5267631"/>
              <a:ext cx="2543739" cy="543130"/>
            </a:xfrm>
            <a:prstGeom prst="rect">
              <a:avLst/>
            </a:prstGeom>
            <a:noFill/>
          </p:spPr>
          <p:txBody>
            <a:bodyPr wrap="square" lIns="179285" tIns="0" rIns="0" bIns="0" rtlCol="0" anchor="ctr">
              <a:spAutoFit/>
            </a:bodyPr>
            <a:lstStyle/>
            <a:p>
              <a:pPr>
                <a:spcAft>
                  <a:spcPts val="588"/>
                </a:spcAft>
              </a:pPr>
              <a:r>
                <a:rPr lang="en-US" sz="1730" dirty="0"/>
                <a:t>Read, write change notifications</a:t>
              </a:r>
            </a:p>
          </p:txBody>
        </p:sp>
      </p:grpSp>
    </p:spTree>
    <p:extLst>
      <p:ext uri="{BB962C8B-B14F-4D97-AF65-F5344CB8AC3E}">
        <p14:creationId xmlns:p14="http://schemas.microsoft.com/office/powerpoint/2010/main" val="1165093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6F42F-8168-49A0-BDCE-A714CDA6974D}"/>
              </a:ext>
            </a:extLst>
          </p:cNvPr>
          <p:cNvSpPr>
            <a:spLocks noGrp="1"/>
          </p:cNvSpPr>
          <p:nvPr>
            <p:ph type="title"/>
          </p:nvPr>
        </p:nvSpPr>
        <p:spPr/>
        <p:txBody>
          <a:bodyPr/>
          <a:lstStyle/>
          <a:p>
            <a:r>
              <a:rPr lang="en-US" dirty="0"/>
              <a:t>Device monitoring</a:t>
            </a:r>
          </a:p>
        </p:txBody>
      </p:sp>
      <p:sp>
        <p:nvSpPr>
          <p:cNvPr id="52" name="Freeform: Shape 51">
            <a:extLst>
              <a:ext uri="{FF2B5EF4-FFF2-40B4-BE49-F238E27FC236}">
                <a16:creationId xmlns:a16="http://schemas.microsoft.com/office/drawing/2014/main" id="{F39AA0A6-C19E-4E64-8D72-B8ADB74B5BD3}"/>
              </a:ext>
              <a:ext uri="{C183D7F6-B498-43B3-948B-1728B52AA6E4}">
                <adec:decorative xmlns:adec="http://schemas.microsoft.com/office/drawing/2017/decorative" val="0"/>
              </a:ext>
            </a:extLst>
          </p:cNvPr>
          <p:cNvSpPr/>
          <p:nvPr/>
        </p:nvSpPr>
        <p:spPr>
          <a:xfrm>
            <a:off x="10963276" y="359057"/>
            <a:ext cx="808298" cy="808298"/>
          </a:xfrm>
          <a:custGeom>
            <a:avLst/>
            <a:gdLst>
              <a:gd name="connsiteX0" fmla="*/ 0 w 1145226"/>
              <a:gd name="connsiteY0" fmla="*/ 572613 h 1145226"/>
              <a:gd name="connsiteX1" fmla="*/ 572613 w 1145226"/>
              <a:gd name="connsiteY1" fmla="*/ 0 h 1145226"/>
              <a:gd name="connsiteX2" fmla="*/ 1145226 w 1145226"/>
              <a:gd name="connsiteY2" fmla="*/ 572613 h 1145226"/>
              <a:gd name="connsiteX3" fmla="*/ 572613 w 1145226"/>
              <a:gd name="connsiteY3" fmla="*/ 1145226 h 1145226"/>
              <a:gd name="connsiteX4" fmla="*/ 0 w 1145226"/>
              <a:gd name="connsiteY4" fmla="*/ 572613 h 1145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5226" h="1145226">
                <a:moveTo>
                  <a:pt x="0" y="572613"/>
                </a:moveTo>
                <a:cubicBezTo>
                  <a:pt x="0" y="256368"/>
                  <a:pt x="256368" y="0"/>
                  <a:pt x="572613" y="0"/>
                </a:cubicBezTo>
                <a:cubicBezTo>
                  <a:pt x="888858" y="0"/>
                  <a:pt x="1145226" y="256368"/>
                  <a:pt x="1145226" y="572613"/>
                </a:cubicBezTo>
                <a:cubicBezTo>
                  <a:pt x="1145226" y="888858"/>
                  <a:pt x="888858" y="1145226"/>
                  <a:pt x="572613" y="1145226"/>
                </a:cubicBezTo>
                <a:cubicBezTo>
                  <a:pt x="256368" y="1145226"/>
                  <a:pt x="0" y="888858"/>
                  <a:pt x="0" y="572613"/>
                </a:cubicBezTo>
                <a:close/>
              </a:path>
            </a:pathLst>
          </a:custGeom>
          <a:solidFill>
            <a:srgbClr val="008196"/>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10041">
              <a:lnSpc>
                <a:spcPct val="90000"/>
              </a:lnSpc>
              <a:spcBef>
                <a:spcPct val="0"/>
              </a:spcBef>
              <a:spcAft>
                <a:spcPct val="35000"/>
              </a:spcAft>
            </a:pPr>
            <a:r>
              <a:rPr lang="en-US" sz="1372" dirty="0">
                <a:solidFill>
                  <a:schemeClr val="bg1"/>
                </a:solidFill>
                <a:latin typeface="+mj-lt"/>
              </a:rPr>
              <a:t>Monitor</a:t>
            </a:r>
          </a:p>
        </p:txBody>
      </p:sp>
      <p:sp>
        <p:nvSpPr>
          <p:cNvPr id="4" name="Text Placeholder 3">
            <a:extLst>
              <a:ext uri="{FF2B5EF4-FFF2-40B4-BE49-F238E27FC236}">
                <a16:creationId xmlns:a16="http://schemas.microsoft.com/office/drawing/2014/main" id="{1A4324F8-E955-4DB0-9006-2CA727EF0B65}"/>
              </a:ext>
            </a:extLst>
          </p:cNvPr>
          <p:cNvSpPr>
            <a:spLocks noGrp="1"/>
          </p:cNvSpPr>
          <p:nvPr>
            <p:ph type="body" sz="quarter" idx="10"/>
          </p:nvPr>
        </p:nvSpPr>
        <p:spPr>
          <a:xfrm>
            <a:off x="418644" y="1186695"/>
            <a:ext cx="11354714" cy="454420"/>
          </a:xfrm>
        </p:spPr>
        <p:txBody>
          <a:bodyPr/>
          <a:lstStyle/>
          <a:p>
            <a:r>
              <a:rPr lang="en-US" sz="2353" dirty="0"/>
              <a:t>While the device is live, you need to </a:t>
            </a:r>
            <a:r>
              <a:rPr lang="en-US" sz="2353" i="1" dirty="0"/>
              <a:t>monitor</a:t>
            </a:r>
            <a:r>
              <a:rPr lang="en-US" sz="2353" dirty="0"/>
              <a:t> it…</a:t>
            </a:r>
          </a:p>
        </p:txBody>
      </p:sp>
      <p:pic>
        <p:nvPicPr>
          <p:cNvPr id="53" name="Picture 52" descr="Icon of a circle with letter i at the centre">
            <a:extLst>
              <a:ext uri="{FF2B5EF4-FFF2-40B4-BE49-F238E27FC236}">
                <a16:creationId xmlns:a16="http://schemas.microsoft.com/office/drawing/2014/main" id="{DAC9E846-6A8B-4E24-AB70-A2E7FBA7F1BC}"/>
              </a:ext>
            </a:extLst>
          </p:cNvPr>
          <p:cNvPicPr>
            <a:picLocks/>
          </p:cNvPicPr>
          <p:nvPr/>
        </p:nvPicPr>
        <p:blipFill>
          <a:blip r:embed="rId3"/>
          <a:stretch>
            <a:fillRect/>
          </a:stretch>
        </p:blipFill>
        <p:spPr>
          <a:xfrm>
            <a:off x="417020" y="2159066"/>
            <a:ext cx="1012960" cy="1012960"/>
          </a:xfrm>
          <a:prstGeom prst="rect">
            <a:avLst/>
          </a:prstGeom>
        </p:spPr>
      </p:pic>
      <p:sp>
        <p:nvSpPr>
          <p:cNvPr id="58" name="TextBox 57">
            <a:extLst>
              <a:ext uri="{FF2B5EF4-FFF2-40B4-BE49-F238E27FC236}">
                <a16:creationId xmlns:a16="http://schemas.microsoft.com/office/drawing/2014/main" id="{196B5717-13BC-456E-8616-4500F6456645}"/>
              </a:ext>
            </a:extLst>
          </p:cNvPr>
          <p:cNvSpPr txBox="1"/>
          <p:nvPr/>
        </p:nvSpPr>
        <p:spPr>
          <a:xfrm>
            <a:off x="1666167" y="2499596"/>
            <a:ext cx="10107190" cy="331899"/>
          </a:xfrm>
          <a:prstGeom prst="rect">
            <a:avLst/>
          </a:prstGeom>
          <a:noFill/>
        </p:spPr>
        <p:txBody>
          <a:bodyPr wrap="square" lIns="0" tIns="0" rIns="0" bIns="0" anchor="t">
            <a:spAutoFit/>
          </a:bodyPr>
          <a:lstStyle/>
          <a:p>
            <a:pPr>
              <a:spcBef>
                <a:spcPts val="588"/>
              </a:spcBef>
              <a:spcAft>
                <a:spcPts val="588"/>
              </a:spcAft>
              <a:buSzPct val="100000"/>
            </a:pPr>
            <a:r>
              <a:rPr lang="en-US" sz="2157" i="1" dirty="0"/>
              <a:t>Status – </a:t>
            </a:r>
            <a:r>
              <a:rPr lang="en-US" sz="2157" dirty="0"/>
              <a:t>what’s happening with ongoing operations?</a:t>
            </a:r>
          </a:p>
        </p:txBody>
      </p:sp>
      <p:cxnSp>
        <p:nvCxnSpPr>
          <p:cNvPr id="62" name="Straight Connector 61">
            <a:extLst>
              <a:ext uri="{FF2B5EF4-FFF2-40B4-BE49-F238E27FC236}">
                <a16:creationId xmlns:a16="http://schemas.microsoft.com/office/drawing/2014/main" id="{5DE0E584-46D7-42AA-A3D2-F94E4372FFC8}"/>
              </a:ext>
              <a:ext uri="{C183D7F6-B498-43B3-948B-1728B52AA6E4}">
                <adec:decorative xmlns:adec="http://schemas.microsoft.com/office/drawing/2017/decorative" val="1"/>
              </a:ext>
            </a:extLst>
          </p:cNvPr>
          <p:cNvCxnSpPr>
            <a:cxnSpLocks/>
          </p:cNvCxnSpPr>
          <p:nvPr/>
        </p:nvCxnSpPr>
        <p:spPr>
          <a:xfrm>
            <a:off x="1666167" y="3437533"/>
            <a:ext cx="1010719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6" name="Picture 65" descr="Icon of a heart">
            <a:extLst>
              <a:ext uri="{FF2B5EF4-FFF2-40B4-BE49-F238E27FC236}">
                <a16:creationId xmlns:a16="http://schemas.microsoft.com/office/drawing/2014/main" id="{99CD224A-BE1A-44A3-B94F-AE7FECA83ACD}"/>
              </a:ext>
            </a:extLst>
          </p:cNvPr>
          <p:cNvPicPr>
            <a:picLocks/>
          </p:cNvPicPr>
          <p:nvPr/>
        </p:nvPicPr>
        <p:blipFill>
          <a:blip r:embed="rId4"/>
          <a:stretch>
            <a:fillRect/>
          </a:stretch>
        </p:blipFill>
        <p:spPr>
          <a:xfrm>
            <a:off x="417020" y="3703040"/>
            <a:ext cx="1012960" cy="1012960"/>
          </a:xfrm>
          <a:prstGeom prst="rect">
            <a:avLst/>
          </a:prstGeom>
        </p:spPr>
      </p:pic>
      <p:sp>
        <p:nvSpPr>
          <p:cNvPr id="70" name="TextBox 69">
            <a:extLst>
              <a:ext uri="{FF2B5EF4-FFF2-40B4-BE49-F238E27FC236}">
                <a16:creationId xmlns:a16="http://schemas.microsoft.com/office/drawing/2014/main" id="{558A1613-A3E7-481B-AD7B-B8793493DCF0}"/>
              </a:ext>
            </a:extLst>
          </p:cNvPr>
          <p:cNvSpPr txBox="1"/>
          <p:nvPr/>
        </p:nvSpPr>
        <p:spPr>
          <a:xfrm>
            <a:off x="1666168" y="4043570"/>
            <a:ext cx="10097038" cy="331899"/>
          </a:xfrm>
          <a:prstGeom prst="rect">
            <a:avLst/>
          </a:prstGeom>
          <a:noFill/>
        </p:spPr>
        <p:txBody>
          <a:bodyPr wrap="square" lIns="0" tIns="0" rIns="0" bIns="0" anchor="t">
            <a:spAutoFit/>
          </a:bodyPr>
          <a:lstStyle/>
          <a:p>
            <a:pPr>
              <a:spcBef>
                <a:spcPts val="588"/>
              </a:spcBef>
              <a:spcAft>
                <a:spcPts val="588"/>
              </a:spcAft>
              <a:buSzPct val="100000"/>
            </a:pPr>
            <a:r>
              <a:rPr lang="en-US" sz="2157" i="1" dirty="0"/>
              <a:t>Health – </a:t>
            </a:r>
            <a:r>
              <a:rPr lang="en-US" sz="2157" dirty="0"/>
              <a:t>is it working right?</a:t>
            </a:r>
          </a:p>
        </p:txBody>
      </p:sp>
    </p:spTree>
    <p:extLst>
      <p:ext uri="{BB962C8B-B14F-4D97-AF65-F5344CB8AC3E}">
        <p14:creationId xmlns:p14="http://schemas.microsoft.com/office/powerpoint/2010/main" val="31978546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fade">
                                      <p:cBhvr>
                                        <p:cTn id="7" dur="500"/>
                                        <p:tgtEl>
                                          <p:spTgt spid="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6"/>
                                        </p:tgtEl>
                                        <p:attrNameLst>
                                          <p:attrName>style.visibility</p:attrName>
                                        </p:attrNameLst>
                                      </p:cBhvr>
                                      <p:to>
                                        <p:strVal val="visible"/>
                                      </p:to>
                                    </p:set>
                                    <p:animEffect transition="in" filter="fade">
                                      <p:cBhvr>
                                        <p:cTn id="15" dur="500"/>
                                        <p:tgtEl>
                                          <p:spTgt spid="66"/>
                                        </p:tgtEl>
                                      </p:cBhvr>
                                    </p:animEffect>
                                  </p:childTnLst>
                                </p:cTn>
                              </p:par>
                              <p:par>
                                <p:cTn id="16" presetID="10" presetClass="entr" presetSubtype="0"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
                                        </p:tgtEl>
                                        <p:attrNameLst>
                                          <p:attrName>style.visibility</p:attrName>
                                        </p:attrNameLst>
                                      </p:cBhvr>
                                      <p:to>
                                        <p:strVal val="visible"/>
                                      </p:to>
                                    </p:set>
                                    <p:animEffect transition="in" filter="fade">
                                      <p:cBhvr>
                                        <p:cTn id="21"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7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4126C-00AC-405B-B847-DAA04B4CF11A}"/>
              </a:ext>
            </a:extLst>
          </p:cNvPr>
          <p:cNvSpPr>
            <a:spLocks noGrp="1"/>
          </p:cNvSpPr>
          <p:nvPr>
            <p:ph type="title"/>
          </p:nvPr>
        </p:nvSpPr>
        <p:spPr/>
        <p:txBody>
          <a:bodyPr/>
          <a:lstStyle/>
          <a:p>
            <a:r>
              <a:rPr lang="en-US" dirty="0"/>
              <a:t>Device retirement</a:t>
            </a:r>
          </a:p>
        </p:txBody>
      </p:sp>
      <p:sp>
        <p:nvSpPr>
          <p:cNvPr id="58" name="Freeform: Shape 57">
            <a:extLst>
              <a:ext uri="{FF2B5EF4-FFF2-40B4-BE49-F238E27FC236}">
                <a16:creationId xmlns:a16="http://schemas.microsoft.com/office/drawing/2014/main" id="{56B99A47-578E-4688-8BDF-8A02353EA175}"/>
              </a:ext>
            </a:extLst>
          </p:cNvPr>
          <p:cNvSpPr/>
          <p:nvPr/>
        </p:nvSpPr>
        <p:spPr>
          <a:xfrm>
            <a:off x="10958821" y="361005"/>
            <a:ext cx="808298" cy="808298"/>
          </a:xfrm>
          <a:custGeom>
            <a:avLst/>
            <a:gdLst>
              <a:gd name="connsiteX0" fmla="*/ 0 w 1145226"/>
              <a:gd name="connsiteY0" fmla="*/ 572613 h 1145226"/>
              <a:gd name="connsiteX1" fmla="*/ 572613 w 1145226"/>
              <a:gd name="connsiteY1" fmla="*/ 0 h 1145226"/>
              <a:gd name="connsiteX2" fmla="*/ 1145226 w 1145226"/>
              <a:gd name="connsiteY2" fmla="*/ 572613 h 1145226"/>
              <a:gd name="connsiteX3" fmla="*/ 572613 w 1145226"/>
              <a:gd name="connsiteY3" fmla="*/ 1145226 h 1145226"/>
              <a:gd name="connsiteX4" fmla="*/ 0 w 1145226"/>
              <a:gd name="connsiteY4" fmla="*/ 572613 h 1145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5226" h="1145226">
                <a:moveTo>
                  <a:pt x="0" y="572613"/>
                </a:moveTo>
                <a:cubicBezTo>
                  <a:pt x="0" y="256368"/>
                  <a:pt x="256368" y="0"/>
                  <a:pt x="572613" y="0"/>
                </a:cubicBezTo>
                <a:cubicBezTo>
                  <a:pt x="888858" y="0"/>
                  <a:pt x="1145226" y="256368"/>
                  <a:pt x="1145226" y="572613"/>
                </a:cubicBezTo>
                <a:cubicBezTo>
                  <a:pt x="1145226" y="888858"/>
                  <a:pt x="888858" y="1145226"/>
                  <a:pt x="572613" y="1145226"/>
                </a:cubicBezTo>
                <a:cubicBezTo>
                  <a:pt x="256368" y="1145226"/>
                  <a:pt x="0" y="888858"/>
                  <a:pt x="0" y="572613"/>
                </a:cubicBezTo>
                <a:close/>
              </a:path>
            </a:pathLst>
          </a:custGeom>
          <a:solidFill>
            <a:schemeClr val="accent4">
              <a:lumMod val="7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algn="ctr" defTabSz="610041">
              <a:lnSpc>
                <a:spcPct val="90000"/>
              </a:lnSpc>
              <a:spcBef>
                <a:spcPct val="0"/>
              </a:spcBef>
              <a:spcAft>
                <a:spcPct val="35000"/>
              </a:spcAft>
            </a:pPr>
            <a:r>
              <a:rPr lang="en-US" sz="1372" dirty="0">
                <a:solidFill>
                  <a:schemeClr val="bg1"/>
                </a:solidFill>
                <a:latin typeface="+mj-lt"/>
              </a:rPr>
              <a:t>Retire</a:t>
            </a:r>
          </a:p>
        </p:txBody>
      </p:sp>
      <p:sp>
        <p:nvSpPr>
          <p:cNvPr id="9" name="Text Placeholder 8">
            <a:extLst>
              <a:ext uri="{FF2B5EF4-FFF2-40B4-BE49-F238E27FC236}">
                <a16:creationId xmlns:a16="http://schemas.microsoft.com/office/drawing/2014/main" id="{529883E4-5480-470C-BB62-66819760E952}"/>
              </a:ext>
            </a:extLst>
          </p:cNvPr>
          <p:cNvSpPr>
            <a:spLocks noGrp="1"/>
          </p:cNvSpPr>
          <p:nvPr>
            <p:ph type="body" sz="quarter" idx="10"/>
          </p:nvPr>
        </p:nvSpPr>
        <p:spPr>
          <a:xfrm>
            <a:off x="418644" y="1186695"/>
            <a:ext cx="11354714" cy="454420"/>
          </a:xfrm>
        </p:spPr>
        <p:txBody>
          <a:bodyPr/>
          <a:lstStyle/>
          <a:p>
            <a:r>
              <a:rPr lang="en-US" sz="2353" dirty="0"/>
              <a:t>At the end of a device’s lifecycle, it should be </a:t>
            </a:r>
            <a:r>
              <a:rPr lang="en-US" sz="2353" i="1" dirty="0"/>
              <a:t>retired…</a:t>
            </a:r>
          </a:p>
        </p:txBody>
      </p:sp>
      <p:pic>
        <p:nvPicPr>
          <p:cNvPr id="59" name="Picture 58" descr="Icon of an arrow pointing down to a rectangular shape">
            <a:extLst>
              <a:ext uri="{FF2B5EF4-FFF2-40B4-BE49-F238E27FC236}">
                <a16:creationId xmlns:a16="http://schemas.microsoft.com/office/drawing/2014/main" id="{5CF05FC0-BDC1-4A51-9F14-9A593169C2AF}"/>
              </a:ext>
            </a:extLst>
          </p:cNvPr>
          <p:cNvPicPr>
            <a:picLocks/>
          </p:cNvPicPr>
          <p:nvPr/>
        </p:nvPicPr>
        <p:blipFill>
          <a:blip r:embed="rId3"/>
          <a:stretch>
            <a:fillRect/>
          </a:stretch>
        </p:blipFill>
        <p:spPr>
          <a:xfrm>
            <a:off x="417020" y="2159066"/>
            <a:ext cx="1012960" cy="1012960"/>
          </a:xfrm>
          <a:prstGeom prst="rect">
            <a:avLst/>
          </a:prstGeom>
        </p:spPr>
      </p:pic>
      <p:sp>
        <p:nvSpPr>
          <p:cNvPr id="64" name="TextBox 63">
            <a:extLst>
              <a:ext uri="{FF2B5EF4-FFF2-40B4-BE49-F238E27FC236}">
                <a16:creationId xmlns:a16="http://schemas.microsoft.com/office/drawing/2014/main" id="{79041326-1EE6-4F95-8093-7B930E1DE154}"/>
              </a:ext>
            </a:extLst>
          </p:cNvPr>
          <p:cNvSpPr txBox="1"/>
          <p:nvPr/>
        </p:nvSpPr>
        <p:spPr>
          <a:xfrm>
            <a:off x="1666168" y="2333647"/>
            <a:ext cx="10107190" cy="663797"/>
          </a:xfrm>
          <a:prstGeom prst="rect">
            <a:avLst/>
          </a:prstGeom>
          <a:noFill/>
        </p:spPr>
        <p:txBody>
          <a:bodyPr wrap="square" lIns="0" tIns="0" rIns="0" bIns="0" anchor="t">
            <a:spAutoFit/>
          </a:bodyPr>
          <a:lstStyle/>
          <a:p>
            <a:pPr>
              <a:spcBef>
                <a:spcPts val="588"/>
              </a:spcBef>
              <a:spcAft>
                <a:spcPts val="588"/>
              </a:spcAft>
              <a:buSzPct val="100000"/>
            </a:pPr>
            <a:r>
              <a:rPr lang="en-US" sz="2157" i="1" dirty="0"/>
              <a:t>Disable – </a:t>
            </a:r>
            <a:r>
              <a:rPr lang="en-US" sz="2157" dirty="0"/>
              <a:t>temporarily removes the ability of the device to communicate with the</a:t>
            </a:r>
            <a:br>
              <a:rPr lang="en-US" sz="2157" dirty="0"/>
            </a:br>
            <a:r>
              <a:rPr lang="en-US" sz="2157" dirty="0"/>
              <a:t>IoT Hub</a:t>
            </a:r>
          </a:p>
        </p:txBody>
      </p:sp>
      <p:cxnSp>
        <p:nvCxnSpPr>
          <p:cNvPr id="74" name="Straight Connector 73">
            <a:extLst>
              <a:ext uri="{FF2B5EF4-FFF2-40B4-BE49-F238E27FC236}">
                <a16:creationId xmlns:a16="http://schemas.microsoft.com/office/drawing/2014/main" id="{261E8D69-E9AD-4CBD-BD61-2349E5D5E689}"/>
              </a:ext>
              <a:ext uri="{C183D7F6-B498-43B3-948B-1728B52AA6E4}">
                <adec:decorative xmlns:adec="http://schemas.microsoft.com/office/drawing/2017/decorative" val="1"/>
              </a:ext>
            </a:extLst>
          </p:cNvPr>
          <p:cNvCxnSpPr>
            <a:cxnSpLocks/>
          </p:cNvCxnSpPr>
          <p:nvPr/>
        </p:nvCxnSpPr>
        <p:spPr>
          <a:xfrm>
            <a:off x="1666168" y="3437533"/>
            <a:ext cx="1010719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7" name="Picture 76" descr="Icon of arrow pointing in four opposite directions">
            <a:extLst>
              <a:ext uri="{FF2B5EF4-FFF2-40B4-BE49-F238E27FC236}">
                <a16:creationId xmlns:a16="http://schemas.microsoft.com/office/drawing/2014/main" id="{1CA9FD07-38D4-4239-92C7-05DBF0AD2F38}"/>
              </a:ext>
            </a:extLst>
          </p:cNvPr>
          <p:cNvPicPr>
            <a:picLocks/>
          </p:cNvPicPr>
          <p:nvPr/>
        </p:nvPicPr>
        <p:blipFill>
          <a:blip r:embed="rId4"/>
          <a:stretch>
            <a:fillRect/>
          </a:stretch>
        </p:blipFill>
        <p:spPr>
          <a:xfrm>
            <a:off x="417020" y="3703040"/>
            <a:ext cx="1012960" cy="1012960"/>
          </a:xfrm>
          <a:prstGeom prst="rect">
            <a:avLst/>
          </a:prstGeom>
        </p:spPr>
      </p:pic>
      <p:sp>
        <p:nvSpPr>
          <p:cNvPr id="81" name="TextBox 80">
            <a:extLst>
              <a:ext uri="{FF2B5EF4-FFF2-40B4-BE49-F238E27FC236}">
                <a16:creationId xmlns:a16="http://schemas.microsoft.com/office/drawing/2014/main" id="{B38EF43F-971B-4FCC-A70A-415CA3A4D37A}"/>
              </a:ext>
            </a:extLst>
          </p:cNvPr>
          <p:cNvSpPr txBox="1"/>
          <p:nvPr/>
        </p:nvSpPr>
        <p:spPr>
          <a:xfrm>
            <a:off x="1666168" y="4043570"/>
            <a:ext cx="10097038" cy="331899"/>
          </a:xfrm>
          <a:prstGeom prst="rect">
            <a:avLst/>
          </a:prstGeom>
          <a:noFill/>
        </p:spPr>
        <p:txBody>
          <a:bodyPr wrap="square" lIns="0" tIns="0" rIns="0" bIns="0" anchor="t">
            <a:spAutoFit/>
          </a:bodyPr>
          <a:lstStyle/>
          <a:p>
            <a:pPr>
              <a:spcBef>
                <a:spcPts val="1176"/>
              </a:spcBef>
              <a:spcAft>
                <a:spcPts val="588"/>
              </a:spcAft>
              <a:buSzPct val="100000"/>
            </a:pPr>
            <a:r>
              <a:rPr lang="en-US" sz="2157" i="1" dirty="0"/>
              <a:t>Delete – </a:t>
            </a:r>
            <a:r>
              <a:rPr lang="en-US" sz="2157" dirty="0"/>
              <a:t>removes the device registration completely</a:t>
            </a:r>
          </a:p>
        </p:txBody>
      </p:sp>
    </p:spTree>
    <p:extLst>
      <p:ext uri="{BB962C8B-B14F-4D97-AF65-F5344CB8AC3E}">
        <p14:creationId xmlns:p14="http://schemas.microsoft.com/office/powerpoint/2010/main" val="33831466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500"/>
                                        <p:tgtEl>
                                          <p:spTgt spid="5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4"/>
                                        </p:tgtEl>
                                        <p:attrNameLst>
                                          <p:attrName>style.visibility</p:attrName>
                                        </p:attrNameLst>
                                      </p:cBhvr>
                                      <p:to>
                                        <p:strVal val="visible"/>
                                      </p:to>
                                    </p:set>
                                    <p:animEffect transition="in" filter="fade">
                                      <p:cBhvr>
                                        <p:cTn id="10" dur="500"/>
                                        <p:tgtEl>
                                          <p:spTgt spid="6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7"/>
                                        </p:tgtEl>
                                        <p:attrNameLst>
                                          <p:attrName>style.visibility</p:attrName>
                                        </p:attrNameLst>
                                      </p:cBhvr>
                                      <p:to>
                                        <p:strVal val="visible"/>
                                      </p:to>
                                    </p:set>
                                    <p:animEffect transition="in" filter="fade">
                                      <p:cBhvr>
                                        <p:cTn id="15" dur="500"/>
                                        <p:tgtEl>
                                          <p:spTgt spid="7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P spid="8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IoT Hub Developer tools</a:t>
            </a:r>
          </a:p>
        </p:txBody>
      </p:sp>
      <p:pic>
        <p:nvPicPr>
          <p:cNvPr id="3" name="Picture 2" descr="Icon of wrench and screw driver">
            <a:extLst>
              <a:ext uri="{FF2B5EF4-FFF2-40B4-BE49-F238E27FC236}">
                <a16:creationId xmlns:a16="http://schemas.microsoft.com/office/drawing/2014/main" id="{3AE9FC82-F65C-47EC-8756-D20EE8F998F5}"/>
              </a:ext>
            </a:extLst>
          </p:cNvPr>
          <p:cNvPicPr>
            <a:picLocks noChangeAspect="1"/>
          </p:cNvPicPr>
          <p:nvPr/>
        </p:nvPicPr>
        <p:blipFill>
          <a:blip r:embed="rId3"/>
          <a:stretch>
            <a:fillRect/>
          </a:stretch>
        </p:blipFill>
        <p:spPr>
          <a:xfrm>
            <a:off x="10382628" y="2904837"/>
            <a:ext cx="620066" cy="992434"/>
          </a:xfrm>
          <a:prstGeom prst="rect">
            <a:avLst/>
          </a:prstGeom>
        </p:spPr>
      </p:pic>
    </p:spTree>
    <p:extLst>
      <p:ext uri="{BB962C8B-B14F-4D97-AF65-F5344CB8AC3E}">
        <p14:creationId xmlns:p14="http://schemas.microsoft.com/office/powerpoint/2010/main" val="352855948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IoT Developer tools overview</a:t>
            </a:r>
          </a:p>
        </p:txBody>
      </p:sp>
      <p:pic>
        <p:nvPicPr>
          <p:cNvPr id="3" name="Picture 2" descr="Icon of wrench and screw driver">
            <a:extLst>
              <a:ext uri="{FF2B5EF4-FFF2-40B4-BE49-F238E27FC236}">
                <a16:creationId xmlns:a16="http://schemas.microsoft.com/office/drawing/2014/main" id="{7DF2E48C-1184-4623-AEE5-23B5B10F5FA8}"/>
              </a:ext>
            </a:extLst>
          </p:cNvPr>
          <p:cNvPicPr>
            <a:picLocks noChangeAspect="1"/>
          </p:cNvPicPr>
          <p:nvPr/>
        </p:nvPicPr>
        <p:blipFill>
          <a:blip r:embed="rId3"/>
          <a:stretch>
            <a:fillRect/>
          </a:stretch>
        </p:blipFill>
        <p:spPr>
          <a:xfrm>
            <a:off x="11361185" y="370439"/>
            <a:ext cx="396064" cy="633911"/>
          </a:xfrm>
          <a:prstGeom prst="rect">
            <a:avLst/>
          </a:prstGeom>
        </p:spPr>
      </p:pic>
      <p:pic>
        <p:nvPicPr>
          <p:cNvPr id="15" name="Picture 14" descr="Icon of coding brackets">
            <a:extLst>
              <a:ext uri="{FF2B5EF4-FFF2-40B4-BE49-F238E27FC236}">
                <a16:creationId xmlns:a16="http://schemas.microsoft.com/office/drawing/2014/main" id="{0E4EA11F-BDE9-4615-995B-41858C02B44C}"/>
              </a:ext>
            </a:extLst>
          </p:cNvPr>
          <p:cNvPicPr>
            <a:picLocks/>
          </p:cNvPicPr>
          <p:nvPr/>
        </p:nvPicPr>
        <p:blipFill>
          <a:blip r:embed="rId4"/>
          <a:stretch>
            <a:fillRect/>
          </a:stretch>
        </p:blipFill>
        <p:spPr>
          <a:xfrm>
            <a:off x="418644" y="1495463"/>
            <a:ext cx="932282" cy="932282"/>
          </a:xfrm>
          <a:prstGeom prst="rect">
            <a:avLst/>
          </a:prstGeom>
        </p:spPr>
      </p:pic>
      <p:sp>
        <p:nvSpPr>
          <p:cNvPr id="58" name="TextBox 57">
            <a:extLst>
              <a:ext uri="{FF2B5EF4-FFF2-40B4-BE49-F238E27FC236}">
                <a16:creationId xmlns:a16="http://schemas.microsoft.com/office/drawing/2014/main" id="{D52BC534-3F54-4D82-B095-B4D71756CA75}"/>
              </a:ext>
            </a:extLst>
          </p:cNvPr>
          <p:cNvSpPr txBox="1"/>
          <p:nvPr/>
        </p:nvSpPr>
        <p:spPr>
          <a:xfrm>
            <a:off x="1650187" y="1780568"/>
            <a:ext cx="6920970" cy="362072"/>
          </a:xfrm>
          <a:prstGeom prst="rect">
            <a:avLst/>
          </a:prstGeom>
          <a:noFill/>
        </p:spPr>
        <p:txBody>
          <a:bodyPr wrap="square" lIns="0" tIns="0" rIns="0" bIns="0" anchor="ctr">
            <a:spAutoFit/>
          </a:bodyPr>
          <a:lstStyle/>
          <a:p>
            <a:r>
              <a:rPr lang="en-US" sz="2353" dirty="0"/>
              <a:t>Software Development Kits (SDKs)</a:t>
            </a:r>
          </a:p>
        </p:txBody>
      </p:sp>
      <p:cxnSp>
        <p:nvCxnSpPr>
          <p:cNvPr id="69" name="Straight Connector 68">
            <a:extLst>
              <a:ext uri="{FF2B5EF4-FFF2-40B4-BE49-F238E27FC236}">
                <a16:creationId xmlns:a16="http://schemas.microsoft.com/office/drawing/2014/main" id="{8A422ABA-FCDD-4523-9A99-965D6C5DA992}"/>
              </a:ext>
              <a:ext uri="{C183D7F6-B498-43B3-948B-1728B52AA6E4}">
                <adec:decorative xmlns:adec="http://schemas.microsoft.com/office/drawing/2017/decorative" val="1"/>
              </a:ext>
            </a:extLst>
          </p:cNvPr>
          <p:cNvCxnSpPr>
            <a:cxnSpLocks/>
          </p:cNvCxnSpPr>
          <p:nvPr/>
        </p:nvCxnSpPr>
        <p:spPr>
          <a:xfrm>
            <a:off x="1651228" y="2622889"/>
            <a:ext cx="101112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0" name="Picture 79" descr="Icon of a mobile phone with bar charts on the screen">
            <a:extLst>
              <a:ext uri="{FF2B5EF4-FFF2-40B4-BE49-F238E27FC236}">
                <a16:creationId xmlns:a16="http://schemas.microsoft.com/office/drawing/2014/main" id="{67D05EE5-C5AA-4777-9F33-126E2107B0FC}"/>
              </a:ext>
            </a:extLst>
          </p:cNvPr>
          <p:cNvPicPr>
            <a:picLocks/>
          </p:cNvPicPr>
          <p:nvPr/>
        </p:nvPicPr>
        <p:blipFill>
          <a:blip r:embed="rId5"/>
          <a:stretch>
            <a:fillRect/>
          </a:stretch>
        </p:blipFill>
        <p:spPr>
          <a:xfrm>
            <a:off x="418644" y="2818033"/>
            <a:ext cx="932282" cy="932282"/>
          </a:xfrm>
          <a:prstGeom prst="rect">
            <a:avLst/>
          </a:prstGeom>
        </p:spPr>
      </p:pic>
      <p:sp>
        <p:nvSpPr>
          <p:cNvPr id="91" name="TextBox 90">
            <a:extLst>
              <a:ext uri="{FF2B5EF4-FFF2-40B4-BE49-F238E27FC236}">
                <a16:creationId xmlns:a16="http://schemas.microsoft.com/office/drawing/2014/main" id="{4416782A-E57A-4104-96E6-A885B1F39D0B}"/>
              </a:ext>
            </a:extLst>
          </p:cNvPr>
          <p:cNvSpPr txBox="1"/>
          <p:nvPr/>
        </p:nvSpPr>
        <p:spPr>
          <a:xfrm>
            <a:off x="1650187" y="3110271"/>
            <a:ext cx="6920970" cy="362072"/>
          </a:xfrm>
          <a:prstGeom prst="rect">
            <a:avLst/>
          </a:prstGeom>
          <a:noFill/>
        </p:spPr>
        <p:txBody>
          <a:bodyPr wrap="square" lIns="0" tIns="0" rIns="0" bIns="0" anchor="ctr">
            <a:spAutoFit/>
          </a:bodyPr>
          <a:lstStyle/>
          <a:p>
            <a:r>
              <a:rPr lang="en-US" sz="2353" dirty="0"/>
              <a:t>Visual Studio</a:t>
            </a:r>
          </a:p>
        </p:txBody>
      </p:sp>
      <p:cxnSp>
        <p:nvCxnSpPr>
          <p:cNvPr id="100" name="Straight Connector 99">
            <a:extLst>
              <a:ext uri="{FF2B5EF4-FFF2-40B4-BE49-F238E27FC236}">
                <a16:creationId xmlns:a16="http://schemas.microsoft.com/office/drawing/2014/main" id="{F4E6285D-A485-4016-AE19-ECDD443DBC2F}"/>
              </a:ext>
              <a:ext uri="{C183D7F6-B498-43B3-948B-1728B52AA6E4}">
                <adec:decorative xmlns:adec="http://schemas.microsoft.com/office/drawing/2017/decorative" val="1"/>
              </a:ext>
            </a:extLst>
          </p:cNvPr>
          <p:cNvCxnSpPr>
            <a:cxnSpLocks/>
          </p:cNvCxnSpPr>
          <p:nvPr/>
        </p:nvCxnSpPr>
        <p:spPr>
          <a:xfrm>
            <a:off x="1651228" y="3945459"/>
            <a:ext cx="101112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7" name="Picture 106" descr="Icon of three dots and outward pointing chevrons on left and right">
            <a:extLst>
              <a:ext uri="{FF2B5EF4-FFF2-40B4-BE49-F238E27FC236}">
                <a16:creationId xmlns:a16="http://schemas.microsoft.com/office/drawing/2014/main" id="{95A3BF54-5F23-4C13-AABF-E7637D22FB7D}"/>
              </a:ext>
            </a:extLst>
          </p:cNvPr>
          <p:cNvPicPr>
            <a:picLocks/>
          </p:cNvPicPr>
          <p:nvPr/>
        </p:nvPicPr>
        <p:blipFill>
          <a:blip r:embed="rId6"/>
          <a:stretch>
            <a:fillRect/>
          </a:stretch>
        </p:blipFill>
        <p:spPr>
          <a:xfrm>
            <a:off x="418644" y="4140603"/>
            <a:ext cx="932282" cy="932282"/>
          </a:xfrm>
          <a:prstGeom prst="rect">
            <a:avLst/>
          </a:prstGeom>
        </p:spPr>
      </p:pic>
      <p:sp>
        <p:nvSpPr>
          <p:cNvPr id="109" name="TextBox 108">
            <a:extLst>
              <a:ext uri="{FF2B5EF4-FFF2-40B4-BE49-F238E27FC236}">
                <a16:creationId xmlns:a16="http://schemas.microsoft.com/office/drawing/2014/main" id="{C48C6B84-854C-4574-8521-5B26692B9FCA}"/>
              </a:ext>
            </a:extLst>
          </p:cNvPr>
          <p:cNvSpPr txBox="1"/>
          <p:nvPr/>
        </p:nvSpPr>
        <p:spPr>
          <a:xfrm>
            <a:off x="1650187" y="4425711"/>
            <a:ext cx="6920970" cy="362072"/>
          </a:xfrm>
          <a:prstGeom prst="rect">
            <a:avLst/>
          </a:prstGeom>
          <a:noFill/>
        </p:spPr>
        <p:txBody>
          <a:bodyPr wrap="square" lIns="0" tIns="0" rIns="0" bIns="0" anchor="ctr">
            <a:spAutoFit/>
          </a:bodyPr>
          <a:lstStyle/>
          <a:p>
            <a:r>
              <a:rPr lang="en-US" sz="2353" dirty="0"/>
              <a:t>Visual Studio Code</a:t>
            </a:r>
          </a:p>
        </p:txBody>
      </p:sp>
      <p:cxnSp>
        <p:nvCxnSpPr>
          <p:cNvPr id="114" name="Straight Connector 113">
            <a:extLst>
              <a:ext uri="{FF2B5EF4-FFF2-40B4-BE49-F238E27FC236}">
                <a16:creationId xmlns:a16="http://schemas.microsoft.com/office/drawing/2014/main" id="{CCF6C855-525F-4F78-9EE7-4A3054B93434}"/>
              </a:ext>
              <a:ext uri="{C183D7F6-B498-43B3-948B-1728B52AA6E4}">
                <adec:decorative xmlns:adec="http://schemas.microsoft.com/office/drawing/2017/decorative" val="1"/>
              </a:ext>
            </a:extLst>
          </p:cNvPr>
          <p:cNvCxnSpPr>
            <a:cxnSpLocks/>
          </p:cNvCxnSpPr>
          <p:nvPr/>
        </p:nvCxnSpPr>
        <p:spPr>
          <a:xfrm>
            <a:off x="1651228" y="5268029"/>
            <a:ext cx="1011123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4" name="Picture 23" descr="Icon of a screen with a square enclosed by outward pointing chevrons on left and right">
            <a:extLst>
              <a:ext uri="{FF2B5EF4-FFF2-40B4-BE49-F238E27FC236}">
                <a16:creationId xmlns:a16="http://schemas.microsoft.com/office/drawing/2014/main" id="{476151A4-7419-49F1-8AA5-71D07E0AC583}"/>
              </a:ext>
            </a:extLst>
          </p:cNvPr>
          <p:cNvPicPr>
            <a:picLocks/>
          </p:cNvPicPr>
          <p:nvPr/>
        </p:nvPicPr>
        <p:blipFill>
          <a:blip r:embed="rId7"/>
          <a:stretch>
            <a:fillRect/>
          </a:stretch>
        </p:blipFill>
        <p:spPr>
          <a:xfrm>
            <a:off x="418644" y="5463175"/>
            <a:ext cx="932282" cy="932282"/>
          </a:xfrm>
          <a:prstGeom prst="rect">
            <a:avLst/>
          </a:prstGeom>
        </p:spPr>
      </p:pic>
      <p:sp>
        <p:nvSpPr>
          <p:cNvPr id="25" name="TextBox 24">
            <a:extLst>
              <a:ext uri="{FF2B5EF4-FFF2-40B4-BE49-F238E27FC236}">
                <a16:creationId xmlns:a16="http://schemas.microsoft.com/office/drawing/2014/main" id="{1D2F2B05-FB20-4133-A069-1AFF12A869B0}"/>
              </a:ext>
            </a:extLst>
          </p:cNvPr>
          <p:cNvSpPr txBox="1"/>
          <p:nvPr/>
        </p:nvSpPr>
        <p:spPr>
          <a:xfrm>
            <a:off x="1650187" y="5748280"/>
            <a:ext cx="6920970" cy="362072"/>
          </a:xfrm>
          <a:prstGeom prst="rect">
            <a:avLst/>
          </a:prstGeom>
          <a:noFill/>
        </p:spPr>
        <p:txBody>
          <a:bodyPr wrap="square" lIns="0" tIns="0" rIns="0" bIns="0" anchor="ctr">
            <a:spAutoFit/>
          </a:bodyPr>
          <a:lstStyle/>
          <a:p>
            <a:r>
              <a:rPr lang="en-US" sz="2353" dirty="0"/>
              <a:t>Command-Line Interfaces (CLIs)</a:t>
            </a:r>
          </a:p>
        </p:txBody>
      </p:sp>
    </p:spTree>
    <p:extLst>
      <p:ext uri="{BB962C8B-B14F-4D97-AF65-F5344CB8AC3E}">
        <p14:creationId xmlns:p14="http://schemas.microsoft.com/office/powerpoint/2010/main" val="374637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fade">
                                      <p:cBhvr>
                                        <p:cTn id="15" dur="500"/>
                                        <p:tgtEl>
                                          <p:spTgt spid="69"/>
                                        </p:tgtEl>
                                      </p:cBhvr>
                                    </p:animEffect>
                                  </p:childTnLst>
                                </p:cTn>
                              </p:par>
                              <p:par>
                                <p:cTn id="16" presetID="10" presetClass="entr" presetSubtype="0" fill="hold"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fade">
                                      <p:cBhvr>
                                        <p:cTn id="18" dur="500"/>
                                        <p:tgtEl>
                                          <p:spTgt spid="8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1"/>
                                        </p:tgtEl>
                                        <p:attrNameLst>
                                          <p:attrName>style.visibility</p:attrName>
                                        </p:attrNameLst>
                                      </p:cBhvr>
                                      <p:to>
                                        <p:strVal val="visible"/>
                                      </p:to>
                                    </p:set>
                                    <p:animEffect transition="in" filter="fade">
                                      <p:cBhvr>
                                        <p:cTn id="21" dur="500"/>
                                        <p:tgtEl>
                                          <p:spTgt spid="9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0"/>
                                        </p:tgtEl>
                                        <p:attrNameLst>
                                          <p:attrName>style.visibility</p:attrName>
                                        </p:attrNameLst>
                                      </p:cBhvr>
                                      <p:to>
                                        <p:strVal val="visible"/>
                                      </p:to>
                                    </p:set>
                                    <p:animEffect transition="in" filter="fade">
                                      <p:cBhvr>
                                        <p:cTn id="26" dur="500"/>
                                        <p:tgtEl>
                                          <p:spTgt spid="100"/>
                                        </p:tgtEl>
                                      </p:cBhvr>
                                    </p:animEffect>
                                  </p:childTnLst>
                                </p:cTn>
                              </p:par>
                              <p:par>
                                <p:cTn id="27" presetID="10" presetClass="entr" presetSubtype="0" fill="hold" nodeType="withEffect">
                                  <p:stCondLst>
                                    <p:cond delay="0"/>
                                  </p:stCondLst>
                                  <p:childTnLst>
                                    <p:set>
                                      <p:cBhvr>
                                        <p:cTn id="28" dur="1" fill="hold">
                                          <p:stCondLst>
                                            <p:cond delay="0"/>
                                          </p:stCondLst>
                                        </p:cTn>
                                        <p:tgtEl>
                                          <p:spTgt spid="107"/>
                                        </p:tgtEl>
                                        <p:attrNameLst>
                                          <p:attrName>style.visibility</p:attrName>
                                        </p:attrNameLst>
                                      </p:cBhvr>
                                      <p:to>
                                        <p:strVal val="visible"/>
                                      </p:to>
                                    </p:set>
                                    <p:animEffect transition="in" filter="fade">
                                      <p:cBhvr>
                                        <p:cTn id="29" dur="500"/>
                                        <p:tgtEl>
                                          <p:spTgt spid="10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fade">
                                      <p:cBhvr>
                                        <p:cTn id="32" dur="500"/>
                                        <p:tgtEl>
                                          <p:spTgt spid="10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fade">
                                      <p:cBhvr>
                                        <p:cTn id="37" dur="500"/>
                                        <p:tgtEl>
                                          <p:spTgt spid="114"/>
                                        </p:tgtEl>
                                      </p:cBhvr>
                                    </p:animEffect>
                                  </p:childTnLst>
                                </p:cTn>
                              </p:par>
                              <p:par>
                                <p:cTn id="38" presetID="10" presetClass="entr" presetSubtype="0"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91" grpId="0"/>
      <p:bldP spid="109" grpId="0"/>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Azure IoT Hub SDKs</a:t>
            </a:r>
          </a:p>
        </p:txBody>
      </p:sp>
      <p:pic>
        <p:nvPicPr>
          <p:cNvPr id="55" name="Picture 54" descr="Icon of coding brackets">
            <a:extLst>
              <a:ext uri="{FF2B5EF4-FFF2-40B4-BE49-F238E27FC236}">
                <a16:creationId xmlns:a16="http://schemas.microsoft.com/office/drawing/2014/main" id="{92D74E38-8AAA-4586-BE8A-18448F014ED7}"/>
              </a:ext>
            </a:extLst>
          </p:cNvPr>
          <p:cNvPicPr>
            <a:picLocks/>
          </p:cNvPicPr>
          <p:nvPr/>
        </p:nvPicPr>
        <p:blipFill>
          <a:blip r:embed="rId3"/>
          <a:stretch>
            <a:fillRect/>
          </a:stretch>
        </p:blipFill>
        <p:spPr>
          <a:xfrm>
            <a:off x="418644" y="1380981"/>
            <a:ext cx="932282" cy="932282"/>
          </a:xfrm>
          <a:prstGeom prst="rect">
            <a:avLst/>
          </a:prstGeom>
        </p:spPr>
      </p:pic>
      <p:sp>
        <p:nvSpPr>
          <p:cNvPr id="60" name="TextBox 59">
            <a:extLst>
              <a:ext uri="{FF2B5EF4-FFF2-40B4-BE49-F238E27FC236}">
                <a16:creationId xmlns:a16="http://schemas.microsoft.com/office/drawing/2014/main" id="{7C31693E-5207-4E34-8C74-6A9BA1623511}"/>
              </a:ext>
            </a:extLst>
          </p:cNvPr>
          <p:cNvSpPr txBox="1"/>
          <p:nvPr/>
        </p:nvSpPr>
        <p:spPr>
          <a:xfrm>
            <a:off x="1651228" y="1380981"/>
            <a:ext cx="10122130" cy="2247861"/>
          </a:xfrm>
          <a:prstGeom prst="rect">
            <a:avLst/>
          </a:prstGeom>
          <a:noFill/>
        </p:spPr>
        <p:txBody>
          <a:bodyPr wrap="square" lIns="0" tIns="0" rIns="0" bIns="0" anchor="t">
            <a:spAutoFit/>
          </a:bodyPr>
          <a:lstStyle/>
          <a:p>
            <a:pPr>
              <a:spcBef>
                <a:spcPts val="196"/>
              </a:spcBef>
              <a:spcAft>
                <a:spcPts val="196"/>
              </a:spcAft>
            </a:pPr>
            <a:r>
              <a:rPr lang="en-US" sz="2157" dirty="0">
                <a:latin typeface="+mj-lt"/>
              </a:rPr>
              <a:t>Benefits of using the SDKs:</a:t>
            </a:r>
          </a:p>
          <a:p>
            <a:pPr indent="-229974">
              <a:spcBef>
                <a:spcPts val="392"/>
              </a:spcBef>
              <a:spcAft>
                <a:spcPts val="392"/>
              </a:spcAft>
            </a:pPr>
            <a:r>
              <a:rPr lang="en-US" sz="1961" dirty="0"/>
              <a:t>Develop a “future-proof” solution with minimal code</a:t>
            </a:r>
          </a:p>
          <a:p>
            <a:pPr indent="-229974">
              <a:spcBef>
                <a:spcPts val="392"/>
              </a:spcBef>
              <a:spcAft>
                <a:spcPts val="392"/>
              </a:spcAft>
            </a:pPr>
            <a:r>
              <a:rPr lang="en-US" sz="1961" dirty="0"/>
              <a:t>Leverage features designed for a complete software solution and focus on your </a:t>
            </a:r>
            <a:br>
              <a:rPr lang="en-US" sz="1961" dirty="0"/>
            </a:br>
            <a:r>
              <a:rPr lang="en-US" sz="1961" dirty="0"/>
              <a:t>specific need</a:t>
            </a:r>
          </a:p>
          <a:p>
            <a:pPr indent="-229974">
              <a:spcBef>
                <a:spcPts val="392"/>
              </a:spcBef>
              <a:spcAft>
                <a:spcPts val="392"/>
              </a:spcAft>
            </a:pPr>
            <a:r>
              <a:rPr lang="en-US" sz="1961" dirty="0"/>
              <a:t>Develop with your preferred language for different platforms</a:t>
            </a:r>
          </a:p>
          <a:p>
            <a:pPr indent="-229974">
              <a:spcBef>
                <a:spcPts val="392"/>
              </a:spcBef>
              <a:spcAft>
                <a:spcPts val="392"/>
              </a:spcAft>
            </a:pPr>
            <a:r>
              <a:rPr lang="en-US" sz="1961" dirty="0"/>
              <a:t>Benefit from the flexibility of open source with support from Microsoft and community</a:t>
            </a:r>
          </a:p>
        </p:txBody>
      </p:sp>
      <p:cxnSp>
        <p:nvCxnSpPr>
          <p:cNvPr id="65" name="Straight Connector 64">
            <a:extLst>
              <a:ext uri="{FF2B5EF4-FFF2-40B4-BE49-F238E27FC236}">
                <a16:creationId xmlns:a16="http://schemas.microsoft.com/office/drawing/2014/main" id="{64B17752-D0BA-4368-BC1B-A0014FA5B45D}"/>
              </a:ext>
              <a:ext uri="{C183D7F6-B498-43B3-948B-1728B52AA6E4}">
                <adec:decorative xmlns:adec="http://schemas.microsoft.com/office/drawing/2017/decorative" val="1"/>
              </a:ext>
            </a:extLst>
          </p:cNvPr>
          <p:cNvCxnSpPr>
            <a:cxnSpLocks/>
          </p:cNvCxnSpPr>
          <p:nvPr/>
        </p:nvCxnSpPr>
        <p:spPr>
          <a:xfrm flipV="1">
            <a:off x="1651206" y="3824261"/>
            <a:ext cx="10111258" cy="2312"/>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4" name="Picture 73" descr="Icon of a computer screen">
            <a:extLst>
              <a:ext uri="{FF2B5EF4-FFF2-40B4-BE49-F238E27FC236}">
                <a16:creationId xmlns:a16="http://schemas.microsoft.com/office/drawing/2014/main" id="{8CCB0650-F374-49A3-99AE-58B8A484BDF9}"/>
              </a:ext>
            </a:extLst>
          </p:cNvPr>
          <p:cNvPicPr>
            <a:picLocks/>
          </p:cNvPicPr>
          <p:nvPr/>
        </p:nvPicPr>
        <p:blipFill>
          <a:blip r:embed="rId4"/>
          <a:stretch>
            <a:fillRect/>
          </a:stretch>
        </p:blipFill>
        <p:spPr>
          <a:xfrm>
            <a:off x="418644" y="4104440"/>
            <a:ext cx="932282" cy="932282"/>
          </a:xfrm>
          <a:prstGeom prst="rect">
            <a:avLst/>
          </a:prstGeom>
        </p:spPr>
      </p:pic>
      <p:sp>
        <p:nvSpPr>
          <p:cNvPr id="78" name="TextBox 77">
            <a:extLst>
              <a:ext uri="{FF2B5EF4-FFF2-40B4-BE49-F238E27FC236}">
                <a16:creationId xmlns:a16="http://schemas.microsoft.com/office/drawing/2014/main" id="{C96C22A9-E8DD-497A-8DE4-C85DC5CD2206}"/>
              </a:ext>
            </a:extLst>
          </p:cNvPr>
          <p:cNvSpPr txBox="1"/>
          <p:nvPr/>
        </p:nvSpPr>
        <p:spPr>
          <a:xfrm>
            <a:off x="1651228" y="4057592"/>
            <a:ext cx="10122130" cy="1097180"/>
          </a:xfrm>
          <a:prstGeom prst="rect">
            <a:avLst/>
          </a:prstGeom>
          <a:noFill/>
        </p:spPr>
        <p:txBody>
          <a:bodyPr wrap="square" lIns="0" tIns="0" rIns="0" bIns="0" anchor="t">
            <a:noAutofit/>
          </a:bodyPr>
          <a:lstStyle/>
          <a:p>
            <a:r>
              <a:rPr lang="en-US" sz="2157" dirty="0">
                <a:latin typeface="+mj-lt"/>
              </a:rPr>
              <a:t>Included SDKs:</a:t>
            </a:r>
          </a:p>
          <a:p>
            <a:pPr indent="-229974">
              <a:spcBef>
                <a:spcPts val="392"/>
              </a:spcBef>
              <a:spcAft>
                <a:spcPts val="392"/>
              </a:spcAft>
            </a:pPr>
            <a:r>
              <a:rPr lang="en-US" sz="1961" dirty="0"/>
              <a:t>IoT Hub Device SDKs </a:t>
            </a:r>
          </a:p>
          <a:p>
            <a:pPr indent="-229974">
              <a:spcBef>
                <a:spcPts val="392"/>
              </a:spcBef>
              <a:spcAft>
                <a:spcPts val="392"/>
              </a:spcAft>
            </a:pPr>
            <a:r>
              <a:rPr lang="en-US" sz="1961" dirty="0"/>
              <a:t>IoT Hub Service SDKs</a:t>
            </a:r>
          </a:p>
        </p:txBody>
      </p:sp>
      <p:cxnSp>
        <p:nvCxnSpPr>
          <p:cNvPr id="80" name="Straight Connector 79">
            <a:extLst>
              <a:ext uri="{FF2B5EF4-FFF2-40B4-BE49-F238E27FC236}">
                <a16:creationId xmlns:a16="http://schemas.microsoft.com/office/drawing/2014/main" id="{736CD129-5CFB-4AB1-99A8-DCF20A94B92D}"/>
              </a:ext>
              <a:ext uri="{C183D7F6-B498-43B3-948B-1728B52AA6E4}">
                <adec:decorative xmlns:adec="http://schemas.microsoft.com/office/drawing/2017/decorative" val="1"/>
              </a:ext>
            </a:extLst>
          </p:cNvPr>
          <p:cNvCxnSpPr>
            <a:cxnSpLocks/>
          </p:cNvCxnSpPr>
          <p:nvPr/>
        </p:nvCxnSpPr>
        <p:spPr>
          <a:xfrm>
            <a:off x="1651206" y="5385790"/>
            <a:ext cx="1011125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 name="Picture 13" descr="Icon of a circle with letter i at the centre">
            <a:extLst>
              <a:ext uri="{FF2B5EF4-FFF2-40B4-BE49-F238E27FC236}">
                <a16:creationId xmlns:a16="http://schemas.microsoft.com/office/drawing/2014/main" id="{3071F63D-A4B0-45CA-9D48-5B48CFE96468}"/>
              </a:ext>
            </a:extLst>
          </p:cNvPr>
          <p:cNvPicPr>
            <a:picLocks/>
          </p:cNvPicPr>
          <p:nvPr/>
        </p:nvPicPr>
        <p:blipFill>
          <a:blip r:embed="rId5"/>
          <a:stretch>
            <a:fillRect/>
          </a:stretch>
        </p:blipFill>
        <p:spPr>
          <a:xfrm>
            <a:off x="418644" y="5503079"/>
            <a:ext cx="932282" cy="932282"/>
          </a:xfrm>
          <a:prstGeom prst="rect">
            <a:avLst/>
          </a:prstGeom>
        </p:spPr>
      </p:pic>
      <p:sp>
        <p:nvSpPr>
          <p:cNvPr id="16" name="TextBox 15">
            <a:extLst>
              <a:ext uri="{FF2B5EF4-FFF2-40B4-BE49-F238E27FC236}">
                <a16:creationId xmlns:a16="http://schemas.microsoft.com/office/drawing/2014/main" id="{3227940A-D48D-401B-954A-814E6B8EDFCF}"/>
              </a:ext>
            </a:extLst>
          </p:cNvPr>
          <p:cNvSpPr txBox="1"/>
          <p:nvPr/>
        </p:nvSpPr>
        <p:spPr>
          <a:xfrm>
            <a:off x="1651206" y="5652409"/>
            <a:ext cx="10111258" cy="633625"/>
          </a:xfrm>
          <a:prstGeom prst="rect">
            <a:avLst/>
          </a:prstGeom>
          <a:noFill/>
        </p:spPr>
        <p:txBody>
          <a:bodyPr wrap="square" lIns="0" tIns="0" rIns="0" bIns="0" anchor="t">
            <a:spAutoFit/>
          </a:bodyPr>
          <a:lstStyle/>
          <a:p>
            <a:r>
              <a:rPr lang="en-US" sz="2157" dirty="0">
                <a:latin typeface="+mj-lt"/>
              </a:rPr>
              <a:t>Platform support:</a:t>
            </a:r>
          </a:p>
          <a:p>
            <a:r>
              <a:rPr lang="en-US" sz="1961" dirty="0"/>
              <a:t>C, .NET (C#), Node.js, Java, and Python</a:t>
            </a:r>
          </a:p>
        </p:txBody>
      </p:sp>
    </p:spTree>
    <p:extLst>
      <p:ext uri="{BB962C8B-B14F-4D97-AF65-F5344CB8AC3E}">
        <p14:creationId xmlns:p14="http://schemas.microsoft.com/office/powerpoint/2010/main" val="2613813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500"/>
                                        <p:tgtEl>
                                          <p:spTgt spid="5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fade">
                                      <p:cBhvr>
                                        <p:cTn id="15" dur="500"/>
                                        <p:tgtEl>
                                          <p:spTgt spid="65"/>
                                        </p:tgtEl>
                                      </p:cBhvr>
                                    </p:animEffect>
                                  </p:childTnLst>
                                </p:cTn>
                              </p:par>
                              <p:par>
                                <p:cTn id="16" presetID="10" presetClass="entr" presetSubtype="0" fill="hold" nodeType="withEffect">
                                  <p:stCondLst>
                                    <p:cond delay="0"/>
                                  </p:stCondLst>
                                  <p:childTnLst>
                                    <p:set>
                                      <p:cBhvr>
                                        <p:cTn id="17" dur="1" fill="hold">
                                          <p:stCondLst>
                                            <p:cond delay="0"/>
                                          </p:stCondLst>
                                        </p:cTn>
                                        <p:tgtEl>
                                          <p:spTgt spid="74"/>
                                        </p:tgtEl>
                                        <p:attrNameLst>
                                          <p:attrName>style.visibility</p:attrName>
                                        </p:attrNameLst>
                                      </p:cBhvr>
                                      <p:to>
                                        <p:strVal val="visible"/>
                                      </p:to>
                                    </p:set>
                                    <p:animEffect transition="in" filter="fade">
                                      <p:cBhvr>
                                        <p:cTn id="18" dur="500"/>
                                        <p:tgtEl>
                                          <p:spTgt spid="7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fade">
                                      <p:cBhvr>
                                        <p:cTn id="21" dur="500"/>
                                        <p:tgtEl>
                                          <p:spTgt spid="7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80"/>
                                        </p:tgtEl>
                                        <p:attrNameLst>
                                          <p:attrName>style.visibility</p:attrName>
                                        </p:attrNameLst>
                                      </p:cBhvr>
                                      <p:to>
                                        <p:strVal val="visible"/>
                                      </p:to>
                                    </p:set>
                                    <p:animEffect transition="in" filter="fade">
                                      <p:cBhvr>
                                        <p:cTn id="26" dur="500"/>
                                        <p:tgtEl>
                                          <p:spTgt spid="80"/>
                                        </p:tgtEl>
                                      </p:cBhvr>
                                    </p:animEffect>
                                  </p:childTnLst>
                                </p:cTn>
                              </p:par>
                              <p:par>
                                <p:cTn id="27" presetID="10"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500"/>
                                        <p:tgtEl>
                                          <p:spTgt spid="1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p:bldP spid="78"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Learning objectives</a:t>
            </a:r>
          </a:p>
        </p:txBody>
      </p:sp>
      <p:pic>
        <p:nvPicPr>
          <p:cNvPr id="6" name="Picture 5" descr="Icon of a document with a checkmark">
            <a:extLst>
              <a:ext uri="{FF2B5EF4-FFF2-40B4-BE49-F238E27FC236}">
                <a16:creationId xmlns:a16="http://schemas.microsoft.com/office/drawing/2014/main" id="{A80FC7A8-3C16-472A-8AC4-EDDC9493BC6E}"/>
              </a:ext>
            </a:extLst>
          </p:cNvPr>
          <p:cNvPicPr>
            <a:picLocks noChangeAspect="1"/>
          </p:cNvPicPr>
          <p:nvPr/>
        </p:nvPicPr>
        <p:blipFill>
          <a:blip r:embed="rId3"/>
          <a:stretch>
            <a:fillRect/>
          </a:stretch>
        </p:blipFill>
        <p:spPr>
          <a:xfrm>
            <a:off x="10373050" y="2908795"/>
            <a:ext cx="666484" cy="969284"/>
          </a:xfrm>
          <a:prstGeom prst="rect">
            <a:avLst/>
          </a:prstGeom>
        </p:spPr>
      </p:pic>
    </p:spTree>
    <p:extLst>
      <p:ext uri="{BB962C8B-B14F-4D97-AF65-F5344CB8AC3E}">
        <p14:creationId xmlns:p14="http://schemas.microsoft.com/office/powerpoint/2010/main" val="3414614293"/>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IoT Hub Device SDKs: Languages</a:t>
            </a:r>
            <a:endParaRPr lang="en-US" dirty="0"/>
          </a:p>
        </p:txBody>
      </p:sp>
      <p:pic>
        <p:nvPicPr>
          <p:cNvPr id="42" name="Picture 41" descr="Icon of a developer person">
            <a:extLst>
              <a:ext uri="{FF2B5EF4-FFF2-40B4-BE49-F238E27FC236}">
                <a16:creationId xmlns:a16="http://schemas.microsoft.com/office/drawing/2014/main" id="{885BE00D-CB8A-4DD3-A72B-864057982351}"/>
              </a:ext>
            </a:extLst>
          </p:cNvPr>
          <p:cNvPicPr>
            <a:picLocks noChangeAspect="1"/>
          </p:cNvPicPr>
          <p:nvPr/>
        </p:nvPicPr>
        <p:blipFill>
          <a:blip r:embed="rId3"/>
          <a:stretch>
            <a:fillRect/>
          </a:stretch>
        </p:blipFill>
        <p:spPr>
          <a:xfrm>
            <a:off x="11329213" y="565046"/>
            <a:ext cx="457177" cy="545325"/>
          </a:xfrm>
          <a:prstGeom prst="rect">
            <a:avLst/>
          </a:prstGeom>
        </p:spPr>
      </p:pic>
      <p:pic>
        <p:nvPicPr>
          <p:cNvPr id="78" name="Picture 77" descr="Icon of arrow positioned diagonally">
            <a:extLst>
              <a:ext uri="{FF2B5EF4-FFF2-40B4-BE49-F238E27FC236}">
                <a16:creationId xmlns:a16="http://schemas.microsoft.com/office/drawing/2014/main" id="{7A8B8E2E-CB71-4C7D-90BB-810C76B66438}"/>
              </a:ext>
            </a:extLst>
          </p:cNvPr>
          <p:cNvPicPr>
            <a:picLocks/>
          </p:cNvPicPr>
          <p:nvPr/>
        </p:nvPicPr>
        <p:blipFill>
          <a:blip r:embed="rId4"/>
          <a:stretch>
            <a:fillRect/>
          </a:stretch>
        </p:blipFill>
        <p:spPr>
          <a:xfrm>
            <a:off x="424097" y="1267775"/>
            <a:ext cx="932282" cy="932282"/>
          </a:xfrm>
          <a:prstGeom prst="rect">
            <a:avLst/>
          </a:prstGeom>
        </p:spPr>
      </p:pic>
      <p:sp>
        <p:nvSpPr>
          <p:cNvPr id="83" name="TextBox 82">
            <a:extLst>
              <a:ext uri="{FF2B5EF4-FFF2-40B4-BE49-F238E27FC236}">
                <a16:creationId xmlns:a16="http://schemas.microsoft.com/office/drawing/2014/main" id="{E6C2CAE0-B285-4B50-B076-931ABC18EC11}"/>
              </a:ext>
            </a:extLst>
          </p:cNvPr>
          <p:cNvSpPr txBox="1"/>
          <p:nvPr/>
        </p:nvSpPr>
        <p:spPr>
          <a:xfrm>
            <a:off x="1634272" y="1552880"/>
            <a:ext cx="10139087" cy="362072"/>
          </a:xfrm>
          <a:prstGeom prst="rect">
            <a:avLst/>
          </a:prstGeom>
          <a:noFill/>
        </p:spPr>
        <p:txBody>
          <a:bodyPr wrap="square" lIns="0" tIns="0" rIns="0" bIns="0" anchor="ctr">
            <a:spAutoFit/>
          </a:bodyPr>
          <a:lstStyle/>
          <a:p>
            <a:r>
              <a:rPr lang="en-US" sz="2353" dirty="0"/>
              <a:t>C (easily ported!)</a:t>
            </a:r>
          </a:p>
        </p:txBody>
      </p:sp>
      <p:cxnSp>
        <p:nvCxnSpPr>
          <p:cNvPr id="101" name="Straight Connector 100">
            <a:extLst>
              <a:ext uri="{FF2B5EF4-FFF2-40B4-BE49-F238E27FC236}">
                <a16:creationId xmlns:a16="http://schemas.microsoft.com/office/drawing/2014/main" id="{7F1306D4-C658-4FA5-BA0E-6D3DB4CFFA43}"/>
              </a:ext>
              <a:ext uri="{C183D7F6-B498-43B3-948B-1728B52AA6E4}">
                <adec:decorative xmlns:adec="http://schemas.microsoft.com/office/drawing/2017/decorative" val="1"/>
              </a:ext>
            </a:extLst>
          </p:cNvPr>
          <p:cNvCxnSpPr>
            <a:cxnSpLocks/>
          </p:cNvCxnSpPr>
          <p:nvPr/>
        </p:nvCxnSpPr>
        <p:spPr>
          <a:xfrm flipV="1">
            <a:off x="1634272" y="2255881"/>
            <a:ext cx="101390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8" name="Picture 117" descr="Icon of arrow pointing in four opposite directions">
            <a:extLst>
              <a:ext uri="{FF2B5EF4-FFF2-40B4-BE49-F238E27FC236}">
                <a16:creationId xmlns:a16="http://schemas.microsoft.com/office/drawing/2014/main" id="{2104D728-9A2B-4C7E-AEDB-ECD5F2EEE089}"/>
              </a:ext>
            </a:extLst>
          </p:cNvPr>
          <p:cNvPicPr>
            <a:picLocks/>
          </p:cNvPicPr>
          <p:nvPr/>
        </p:nvPicPr>
        <p:blipFill>
          <a:blip r:embed="rId5"/>
          <a:stretch>
            <a:fillRect/>
          </a:stretch>
        </p:blipFill>
        <p:spPr>
          <a:xfrm>
            <a:off x="424097" y="2353013"/>
            <a:ext cx="932282" cy="932282"/>
          </a:xfrm>
          <a:prstGeom prst="rect">
            <a:avLst/>
          </a:prstGeom>
        </p:spPr>
      </p:pic>
      <p:sp>
        <p:nvSpPr>
          <p:cNvPr id="122" name="TextBox 121">
            <a:extLst>
              <a:ext uri="{FF2B5EF4-FFF2-40B4-BE49-F238E27FC236}">
                <a16:creationId xmlns:a16="http://schemas.microsoft.com/office/drawing/2014/main" id="{E411C661-74BD-48D9-AE0B-E24E46A86D3F}"/>
              </a:ext>
            </a:extLst>
          </p:cNvPr>
          <p:cNvSpPr txBox="1"/>
          <p:nvPr/>
        </p:nvSpPr>
        <p:spPr>
          <a:xfrm>
            <a:off x="1634272" y="2638118"/>
            <a:ext cx="10139087" cy="362072"/>
          </a:xfrm>
          <a:prstGeom prst="rect">
            <a:avLst/>
          </a:prstGeom>
          <a:noFill/>
        </p:spPr>
        <p:txBody>
          <a:bodyPr wrap="square" lIns="0" tIns="0" rIns="0" bIns="0" anchor="ctr">
            <a:spAutoFit/>
          </a:bodyPr>
          <a:lstStyle/>
          <a:p>
            <a:r>
              <a:rPr lang="en-US" sz="2353" dirty="0"/>
              <a:t>C#</a:t>
            </a:r>
          </a:p>
        </p:txBody>
      </p:sp>
      <p:cxnSp>
        <p:nvCxnSpPr>
          <p:cNvPr id="136" name="Straight Connector 135">
            <a:extLst>
              <a:ext uri="{FF2B5EF4-FFF2-40B4-BE49-F238E27FC236}">
                <a16:creationId xmlns:a16="http://schemas.microsoft.com/office/drawing/2014/main" id="{0C46B506-1EFD-4EFC-BD7C-D2CC2C7DB10C}"/>
              </a:ext>
              <a:ext uri="{C183D7F6-B498-43B3-948B-1728B52AA6E4}">
                <adec:decorative xmlns:adec="http://schemas.microsoft.com/office/drawing/2017/decorative" val="1"/>
              </a:ext>
            </a:extLst>
          </p:cNvPr>
          <p:cNvCxnSpPr>
            <a:cxnSpLocks/>
          </p:cNvCxnSpPr>
          <p:nvPr/>
        </p:nvCxnSpPr>
        <p:spPr>
          <a:xfrm>
            <a:off x="1634272" y="3341119"/>
            <a:ext cx="101390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9" name="Picture 148" descr="Icon of a series of circles arranged in a square shape">
            <a:extLst>
              <a:ext uri="{FF2B5EF4-FFF2-40B4-BE49-F238E27FC236}">
                <a16:creationId xmlns:a16="http://schemas.microsoft.com/office/drawing/2014/main" id="{151D7C5C-1076-435D-A893-7DEA15E57416}"/>
              </a:ext>
            </a:extLst>
          </p:cNvPr>
          <p:cNvPicPr>
            <a:picLocks/>
          </p:cNvPicPr>
          <p:nvPr/>
        </p:nvPicPr>
        <p:blipFill>
          <a:blip r:embed="rId6"/>
          <a:stretch>
            <a:fillRect/>
          </a:stretch>
        </p:blipFill>
        <p:spPr>
          <a:xfrm>
            <a:off x="424097" y="3396944"/>
            <a:ext cx="932282" cy="932282"/>
          </a:xfrm>
          <a:prstGeom prst="rect">
            <a:avLst/>
          </a:prstGeom>
        </p:spPr>
      </p:pic>
      <p:sp>
        <p:nvSpPr>
          <p:cNvPr id="152" name="TextBox 151">
            <a:extLst>
              <a:ext uri="{FF2B5EF4-FFF2-40B4-BE49-F238E27FC236}">
                <a16:creationId xmlns:a16="http://schemas.microsoft.com/office/drawing/2014/main" id="{D781DC17-B5D4-4664-85C2-A84F386705E7}"/>
              </a:ext>
            </a:extLst>
          </p:cNvPr>
          <p:cNvSpPr txBox="1"/>
          <p:nvPr/>
        </p:nvSpPr>
        <p:spPr>
          <a:xfrm>
            <a:off x="1634272" y="3682049"/>
            <a:ext cx="10139087" cy="362072"/>
          </a:xfrm>
          <a:prstGeom prst="rect">
            <a:avLst/>
          </a:prstGeom>
          <a:noFill/>
        </p:spPr>
        <p:txBody>
          <a:bodyPr wrap="square" lIns="0" tIns="0" rIns="0" bIns="0" anchor="ctr">
            <a:spAutoFit/>
          </a:bodyPr>
          <a:lstStyle/>
          <a:p>
            <a:r>
              <a:rPr lang="en-US" sz="2353" dirty="0"/>
              <a:t>Java</a:t>
            </a:r>
          </a:p>
        </p:txBody>
      </p:sp>
      <p:cxnSp>
        <p:nvCxnSpPr>
          <p:cNvPr id="162" name="Straight Connector 161">
            <a:extLst>
              <a:ext uri="{FF2B5EF4-FFF2-40B4-BE49-F238E27FC236}">
                <a16:creationId xmlns:a16="http://schemas.microsoft.com/office/drawing/2014/main" id="{92C442AF-8702-4F8C-910A-36188376FDC7}"/>
              </a:ext>
              <a:ext uri="{C183D7F6-B498-43B3-948B-1728B52AA6E4}">
                <adec:decorative xmlns:adec="http://schemas.microsoft.com/office/drawing/2017/decorative" val="1"/>
              </a:ext>
            </a:extLst>
          </p:cNvPr>
          <p:cNvCxnSpPr>
            <a:cxnSpLocks/>
          </p:cNvCxnSpPr>
          <p:nvPr/>
        </p:nvCxnSpPr>
        <p:spPr>
          <a:xfrm>
            <a:off x="1634272" y="4385050"/>
            <a:ext cx="101390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1" name="Picture 170" descr="Icon of a screen with dots">
            <a:extLst>
              <a:ext uri="{FF2B5EF4-FFF2-40B4-BE49-F238E27FC236}">
                <a16:creationId xmlns:a16="http://schemas.microsoft.com/office/drawing/2014/main" id="{264F1DC3-789D-46DB-951B-EC5E4A1B8EFC}"/>
              </a:ext>
            </a:extLst>
          </p:cNvPr>
          <p:cNvPicPr>
            <a:picLocks/>
          </p:cNvPicPr>
          <p:nvPr/>
        </p:nvPicPr>
        <p:blipFill>
          <a:blip r:embed="rId7"/>
          <a:stretch>
            <a:fillRect/>
          </a:stretch>
        </p:blipFill>
        <p:spPr>
          <a:xfrm>
            <a:off x="424097" y="4440875"/>
            <a:ext cx="932282" cy="932282"/>
          </a:xfrm>
          <a:prstGeom prst="rect">
            <a:avLst/>
          </a:prstGeom>
        </p:spPr>
      </p:pic>
      <p:sp>
        <p:nvSpPr>
          <p:cNvPr id="173" name="TextBox 172">
            <a:extLst>
              <a:ext uri="{FF2B5EF4-FFF2-40B4-BE49-F238E27FC236}">
                <a16:creationId xmlns:a16="http://schemas.microsoft.com/office/drawing/2014/main" id="{3EC380ED-C0D9-4B2D-B50A-58185A317E3E}"/>
              </a:ext>
            </a:extLst>
          </p:cNvPr>
          <p:cNvSpPr txBox="1"/>
          <p:nvPr/>
        </p:nvSpPr>
        <p:spPr>
          <a:xfrm>
            <a:off x="1634272" y="4725980"/>
            <a:ext cx="10139087" cy="362072"/>
          </a:xfrm>
          <a:prstGeom prst="rect">
            <a:avLst/>
          </a:prstGeom>
          <a:noFill/>
        </p:spPr>
        <p:txBody>
          <a:bodyPr wrap="square" lIns="0" tIns="0" rIns="0" bIns="0" anchor="ctr">
            <a:spAutoFit/>
          </a:bodyPr>
          <a:lstStyle/>
          <a:p>
            <a:r>
              <a:rPr lang="en-US" sz="2353" dirty="0"/>
              <a:t>Node.js</a:t>
            </a:r>
          </a:p>
        </p:txBody>
      </p:sp>
      <p:cxnSp>
        <p:nvCxnSpPr>
          <p:cNvPr id="179" name="Straight Connector 178">
            <a:extLst>
              <a:ext uri="{FF2B5EF4-FFF2-40B4-BE49-F238E27FC236}">
                <a16:creationId xmlns:a16="http://schemas.microsoft.com/office/drawing/2014/main" id="{904F3873-3C7E-43D8-87D3-8164AB1B7B21}"/>
              </a:ext>
              <a:ext uri="{C183D7F6-B498-43B3-948B-1728B52AA6E4}">
                <adec:decorative xmlns:adec="http://schemas.microsoft.com/office/drawing/2017/decorative" val="1"/>
              </a:ext>
            </a:extLst>
          </p:cNvPr>
          <p:cNvCxnSpPr>
            <a:cxnSpLocks/>
          </p:cNvCxnSpPr>
          <p:nvPr/>
        </p:nvCxnSpPr>
        <p:spPr>
          <a:xfrm>
            <a:off x="1634272" y="5428981"/>
            <a:ext cx="1013908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1" name="Picture 20" descr="Icon of a computer screen">
            <a:extLst>
              <a:ext uri="{FF2B5EF4-FFF2-40B4-BE49-F238E27FC236}">
                <a16:creationId xmlns:a16="http://schemas.microsoft.com/office/drawing/2014/main" id="{DEF6C053-E338-465A-A988-7978A8F34E58}"/>
              </a:ext>
            </a:extLst>
          </p:cNvPr>
          <p:cNvPicPr>
            <a:picLocks/>
          </p:cNvPicPr>
          <p:nvPr/>
        </p:nvPicPr>
        <p:blipFill>
          <a:blip r:embed="rId8"/>
          <a:stretch>
            <a:fillRect/>
          </a:stretch>
        </p:blipFill>
        <p:spPr>
          <a:xfrm>
            <a:off x="424097" y="5484802"/>
            <a:ext cx="932282" cy="932282"/>
          </a:xfrm>
          <a:prstGeom prst="rect">
            <a:avLst/>
          </a:prstGeom>
        </p:spPr>
      </p:pic>
      <p:sp>
        <p:nvSpPr>
          <p:cNvPr id="22" name="TextBox 21">
            <a:extLst>
              <a:ext uri="{FF2B5EF4-FFF2-40B4-BE49-F238E27FC236}">
                <a16:creationId xmlns:a16="http://schemas.microsoft.com/office/drawing/2014/main" id="{2B63FF9F-062B-486B-97AC-AD57FB7EBB75}"/>
              </a:ext>
            </a:extLst>
          </p:cNvPr>
          <p:cNvSpPr txBox="1"/>
          <p:nvPr/>
        </p:nvSpPr>
        <p:spPr>
          <a:xfrm>
            <a:off x="1634272" y="5769907"/>
            <a:ext cx="10139087" cy="362072"/>
          </a:xfrm>
          <a:prstGeom prst="rect">
            <a:avLst/>
          </a:prstGeom>
          <a:noFill/>
        </p:spPr>
        <p:txBody>
          <a:bodyPr wrap="square" lIns="0" tIns="0" rIns="0" bIns="0">
            <a:spAutoFit/>
          </a:bodyPr>
          <a:lstStyle/>
          <a:p>
            <a:r>
              <a:rPr lang="en-US" sz="2353" dirty="0"/>
              <a:t>Python</a:t>
            </a:r>
          </a:p>
        </p:txBody>
      </p:sp>
    </p:spTree>
    <p:extLst>
      <p:ext uri="{BB962C8B-B14F-4D97-AF65-F5344CB8AC3E}">
        <p14:creationId xmlns:p14="http://schemas.microsoft.com/office/powerpoint/2010/main" val="353775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IoT Hub Device SDKs: Example platforms</a:t>
            </a:r>
          </a:p>
        </p:txBody>
      </p:sp>
      <p:pic>
        <p:nvPicPr>
          <p:cNvPr id="251" name="Picture 250" descr="Icon of a computer processor">
            <a:extLst>
              <a:ext uri="{FF2B5EF4-FFF2-40B4-BE49-F238E27FC236}">
                <a16:creationId xmlns:a16="http://schemas.microsoft.com/office/drawing/2014/main" id="{2F8D5EED-6E03-40F4-94E5-8E66C3805EF7}"/>
              </a:ext>
            </a:extLst>
          </p:cNvPr>
          <p:cNvPicPr>
            <a:picLocks noChangeAspect="1"/>
          </p:cNvPicPr>
          <p:nvPr/>
        </p:nvPicPr>
        <p:blipFill>
          <a:blip r:embed="rId3"/>
          <a:stretch>
            <a:fillRect/>
          </a:stretch>
        </p:blipFill>
        <p:spPr>
          <a:xfrm>
            <a:off x="11299052" y="462541"/>
            <a:ext cx="419826" cy="419826"/>
          </a:xfrm>
          <a:prstGeom prst="rect">
            <a:avLst/>
          </a:prstGeom>
        </p:spPr>
      </p:pic>
      <p:pic>
        <p:nvPicPr>
          <p:cNvPr id="122" name="Picture 121" descr="Icon of a webpage showing a person on the screen">
            <a:extLst>
              <a:ext uri="{FF2B5EF4-FFF2-40B4-BE49-F238E27FC236}">
                <a16:creationId xmlns:a16="http://schemas.microsoft.com/office/drawing/2014/main" id="{DB98FD07-4A57-437C-B3F3-C1378D2DAE1A}"/>
              </a:ext>
            </a:extLst>
          </p:cNvPr>
          <p:cNvPicPr>
            <a:picLocks/>
          </p:cNvPicPr>
          <p:nvPr/>
        </p:nvPicPr>
        <p:blipFill>
          <a:blip r:embed="rId4"/>
          <a:stretch>
            <a:fillRect/>
          </a:stretch>
        </p:blipFill>
        <p:spPr>
          <a:xfrm>
            <a:off x="421514" y="1527350"/>
            <a:ext cx="932282" cy="932282"/>
          </a:xfrm>
          <a:prstGeom prst="rect">
            <a:avLst/>
          </a:prstGeom>
        </p:spPr>
      </p:pic>
      <p:sp>
        <p:nvSpPr>
          <p:cNvPr id="130" name="TextBox 129">
            <a:extLst>
              <a:ext uri="{FF2B5EF4-FFF2-40B4-BE49-F238E27FC236}">
                <a16:creationId xmlns:a16="http://schemas.microsoft.com/office/drawing/2014/main" id="{2557BDD3-4E35-4B78-872C-618E40249559}"/>
              </a:ext>
            </a:extLst>
          </p:cNvPr>
          <p:cNvSpPr txBox="1"/>
          <p:nvPr/>
        </p:nvSpPr>
        <p:spPr>
          <a:xfrm>
            <a:off x="1651228" y="1827541"/>
            <a:ext cx="4346727" cy="331899"/>
          </a:xfrm>
          <a:prstGeom prst="rect">
            <a:avLst/>
          </a:prstGeom>
          <a:noFill/>
        </p:spPr>
        <p:txBody>
          <a:bodyPr wrap="square" lIns="0" tIns="0" rIns="0" bIns="0" anchor="ctr">
            <a:spAutoFit/>
          </a:bodyPr>
          <a:lstStyle/>
          <a:p>
            <a:r>
              <a:rPr lang="en-US" sz="2157" dirty="0">
                <a:latin typeface="+mj-lt"/>
              </a:rPr>
              <a:t>Linux (Ubuntu, Debian, Raspbian)</a:t>
            </a:r>
          </a:p>
        </p:txBody>
      </p:sp>
      <p:cxnSp>
        <p:nvCxnSpPr>
          <p:cNvPr id="143" name="Straight Connector 142">
            <a:extLst>
              <a:ext uri="{FF2B5EF4-FFF2-40B4-BE49-F238E27FC236}">
                <a16:creationId xmlns:a16="http://schemas.microsoft.com/office/drawing/2014/main" id="{366C57BE-1708-4E84-AB1B-199529085F48}"/>
              </a:ext>
              <a:ext uri="{C183D7F6-B498-43B3-948B-1728B52AA6E4}">
                <adec:decorative xmlns:adec="http://schemas.microsoft.com/office/drawing/2017/decorative" val="1"/>
              </a:ext>
            </a:extLst>
          </p:cNvPr>
          <p:cNvCxnSpPr>
            <a:cxnSpLocks/>
          </p:cNvCxnSpPr>
          <p:nvPr/>
        </p:nvCxnSpPr>
        <p:spPr>
          <a:xfrm>
            <a:off x="1651227" y="2639373"/>
            <a:ext cx="41683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5" name="Picture 164" descr="Icon of four squares arranged to form a square">
            <a:extLst>
              <a:ext uri="{FF2B5EF4-FFF2-40B4-BE49-F238E27FC236}">
                <a16:creationId xmlns:a16="http://schemas.microsoft.com/office/drawing/2014/main" id="{C66E89F4-8B26-4BE6-A94E-526168E413B1}"/>
              </a:ext>
            </a:extLst>
          </p:cNvPr>
          <p:cNvPicPr>
            <a:picLocks/>
          </p:cNvPicPr>
          <p:nvPr/>
        </p:nvPicPr>
        <p:blipFill>
          <a:blip r:embed="rId5"/>
          <a:stretch>
            <a:fillRect/>
          </a:stretch>
        </p:blipFill>
        <p:spPr>
          <a:xfrm>
            <a:off x="421514" y="2820071"/>
            <a:ext cx="932282" cy="932282"/>
          </a:xfrm>
          <a:prstGeom prst="rect">
            <a:avLst/>
          </a:prstGeom>
        </p:spPr>
      </p:pic>
      <p:sp>
        <p:nvSpPr>
          <p:cNvPr id="171" name="TextBox 170">
            <a:extLst>
              <a:ext uri="{FF2B5EF4-FFF2-40B4-BE49-F238E27FC236}">
                <a16:creationId xmlns:a16="http://schemas.microsoft.com/office/drawing/2014/main" id="{3EBACBAC-9867-4A47-A25E-4D902B06DE0E}"/>
              </a:ext>
            </a:extLst>
          </p:cNvPr>
          <p:cNvSpPr txBox="1"/>
          <p:nvPr/>
        </p:nvSpPr>
        <p:spPr>
          <a:xfrm>
            <a:off x="1651228" y="3119305"/>
            <a:ext cx="4346727" cy="331899"/>
          </a:xfrm>
          <a:prstGeom prst="rect">
            <a:avLst/>
          </a:prstGeom>
          <a:noFill/>
        </p:spPr>
        <p:txBody>
          <a:bodyPr wrap="square" lIns="0" tIns="0" rIns="0" bIns="0" anchor="ctr">
            <a:spAutoFit/>
          </a:bodyPr>
          <a:lstStyle/>
          <a:p>
            <a:r>
              <a:rPr lang="en-US" sz="2157" dirty="0">
                <a:latin typeface="+mj-lt"/>
              </a:rPr>
              <a:t>Windows</a:t>
            </a:r>
          </a:p>
        </p:txBody>
      </p:sp>
      <p:cxnSp>
        <p:nvCxnSpPr>
          <p:cNvPr id="185" name="Straight Connector 184">
            <a:extLst>
              <a:ext uri="{FF2B5EF4-FFF2-40B4-BE49-F238E27FC236}">
                <a16:creationId xmlns:a16="http://schemas.microsoft.com/office/drawing/2014/main" id="{7A106937-2225-4C71-BD3D-0955A7B1D034}"/>
              </a:ext>
              <a:ext uri="{C183D7F6-B498-43B3-948B-1728B52AA6E4}">
                <adec:decorative xmlns:adec="http://schemas.microsoft.com/office/drawing/2017/decorative" val="1"/>
              </a:ext>
            </a:extLst>
          </p:cNvPr>
          <p:cNvCxnSpPr>
            <a:cxnSpLocks/>
          </p:cNvCxnSpPr>
          <p:nvPr/>
        </p:nvCxnSpPr>
        <p:spPr>
          <a:xfrm>
            <a:off x="1651227" y="3931136"/>
            <a:ext cx="41683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9" name="Picture 198" descr="Icon of a webpage showing six squares">
            <a:extLst>
              <a:ext uri="{FF2B5EF4-FFF2-40B4-BE49-F238E27FC236}">
                <a16:creationId xmlns:a16="http://schemas.microsoft.com/office/drawing/2014/main" id="{2FE96D19-61CD-4DAD-B4D7-1E30C888D020}"/>
              </a:ext>
            </a:extLst>
          </p:cNvPr>
          <p:cNvPicPr>
            <a:picLocks/>
          </p:cNvPicPr>
          <p:nvPr/>
        </p:nvPicPr>
        <p:blipFill>
          <a:blip r:embed="rId6"/>
          <a:stretch>
            <a:fillRect/>
          </a:stretch>
        </p:blipFill>
        <p:spPr>
          <a:xfrm>
            <a:off x="421514" y="4112792"/>
            <a:ext cx="932282" cy="932282"/>
          </a:xfrm>
          <a:prstGeom prst="rect">
            <a:avLst/>
          </a:prstGeom>
        </p:spPr>
      </p:pic>
      <p:sp>
        <p:nvSpPr>
          <p:cNvPr id="205" name="TextBox 204">
            <a:extLst>
              <a:ext uri="{FF2B5EF4-FFF2-40B4-BE49-F238E27FC236}">
                <a16:creationId xmlns:a16="http://schemas.microsoft.com/office/drawing/2014/main" id="{57F794DD-D765-4F33-BDF5-91D32774D80D}"/>
              </a:ext>
            </a:extLst>
          </p:cNvPr>
          <p:cNvSpPr txBox="1"/>
          <p:nvPr/>
        </p:nvSpPr>
        <p:spPr>
          <a:xfrm>
            <a:off x="1651228" y="4411068"/>
            <a:ext cx="4346727" cy="331899"/>
          </a:xfrm>
          <a:prstGeom prst="rect">
            <a:avLst/>
          </a:prstGeom>
          <a:noFill/>
        </p:spPr>
        <p:txBody>
          <a:bodyPr wrap="square" lIns="0" tIns="0" rIns="0" bIns="0" anchor="ctr">
            <a:spAutoFit/>
          </a:bodyPr>
          <a:lstStyle/>
          <a:p>
            <a:r>
              <a:rPr lang="en-US" sz="2157" dirty="0">
                <a:latin typeface="+mj-lt"/>
              </a:rPr>
              <a:t>MBED</a:t>
            </a:r>
          </a:p>
        </p:txBody>
      </p:sp>
      <p:cxnSp>
        <p:nvCxnSpPr>
          <p:cNvPr id="216" name="Straight Connector 215">
            <a:extLst>
              <a:ext uri="{FF2B5EF4-FFF2-40B4-BE49-F238E27FC236}">
                <a16:creationId xmlns:a16="http://schemas.microsoft.com/office/drawing/2014/main" id="{20696603-8EA2-4BAE-BADA-1C435BDCFD3C}"/>
              </a:ext>
              <a:ext uri="{C183D7F6-B498-43B3-948B-1728B52AA6E4}">
                <adec:decorative xmlns:adec="http://schemas.microsoft.com/office/drawing/2017/decorative" val="1"/>
              </a:ext>
            </a:extLst>
          </p:cNvPr>
          <p:cNvCxnSpPr>
            <a:cxnSpLocks/>
          </p:cNvCxnSpPr>
          <p:nvPr/>
        </p:nvCxnSpPr>
        <p:spPr>
          <a:xfrm>
            <a:off x="1651227" y="5074241"/>
            <a:ext cx="416837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36" name="Picture 235" descr="Icon of a screen with dots">
            <a:extLst>
              <a:ext uri="{FF2B5EF4-FFF2-40B4-BE49-F238E27FC236}">
                <a16:creationId xmlns:a16="http://schemas.microsoft.com/office/drawing/2014/main" id="{3F304C4B-53B4-4EE2-BCA5-AB65865964BC}"/>
              </a:ext>
            </a:extLst>
          </p:cNvPr>
          <p:cNvPicPr>
            <a:picLocks/>
          </p:cNvPicPr>
          <p:nvPr/>
        </p:nvPicPr>
        <p:blipFill>
          <a:blip r:embed="rId7"/>
          <a:stretch>
            <a:fillRect/>
          </a:stretch>
        </p:blipFill>
        <p:spPr>
          <a:xfrm>
            <a:off x="418643" y="5405514"/>
            <a:ext cx="932282" cy="932282"/>
          </a:xfrm>
          <a:prstGeom prst="rect">
            <a:avLst/>
          </a:prstGeom>
        </p:spPr>
      </p:pic>
      <p:sp>
        <p:nvSpPr>
          <p:cNvPr id="239" name="TextBox 238">
            <a:extLst>
              <a:ext uri="{FF2B5EF4-FFF2-40B4-BE49-F238E27FC236}">
                <a16:creationId xmlns:a16="http://schemas.microsoft.com/office/drawing/2014/main" id="{06C11254-CE5E-4766-8B7A-4C834A8A484D}"/>
              </a:ext>
            </a:extLst>
          </p:cNvPr>
          <p:cNvSpPr txBox="1"/>
          <p:nvPr/>
        </p:nvSpPr>
        <p:spPr>
          <a:xfrm>
            <a:off x="1648357" y="5405514"/>
            <a:ext cx="4133889" cy="950438"/>
          </a:xfrm>
          <a:prstGeom prst="rect">
            <a:avLst/>
          </a:prstGeom>
          <a:noFill/>
        </p:spPr>
        <p:txBody>
          <a:bodyPr wrap="square" lIns="0" tIns="0" rIns="0" bIns="0" anchor="ctr">
            <a:spAutoFit/>
          </a:bodyPr>
          <a:lstStyle/>
          <a:p>
            <a:r>
              <a:rPr lang="en-US" sz="2157" dirty="0">
                <a:latin typeface="+mj-lt"/>
              </a:rPr>
              <a:t>Arduino:</a:t>
            </a:r>
          </a:p>
          <a:p>
            <a:pPr>
              <a:spcAft>
                <a:spcPts val="294"/>
              </a:spcAft>
            </a:pPr>
            <a:r>
              <a:rPr lang="en-US" sz="1730" dirty="0"/>
              <a:t>Huzzah, </a:t>
            </a:r>
            <a:r>
              <a:rPr lang="en-US" sz="1730" dirty="0" err="1"/>
              <a:t>ThingDev</a:t>
            </a:r>
            <a:r>
              <a:rPr lang="en-US" sz="1730" dirty="0"/>
              <a:t>, FeatherM0</a:t>
            </a:r>
          </a:p>
          <a:p>
            <a:pPr>
              <a:spcBef>
                <a:spcPts val="294"/>
              </a:spcBef>
              <a:spcAft>
                <a:spcPts val="294"/>
              </a:spcAft>
            </a:pPr>
            <a:r>
              <a:rPr lang="en-US" sz="1730" dirty="0" err="1"/>
              <a:t>FreeRTOS</a:t>
            </a:r>
            <a:r>
              <a:rPr lang="en-US" sz="1730" dirty="0"/>
              <a:t> (ESP32, ESP8266)</a:t>
            </a:r>
          </a:p>
        </p:txBody>
      </p:sp>
      <p:pic>
        <p:nvPicPr>
          <p:cNvPr id="247" name="Picture 246" descr="Icon of a screen with square, isosceles triangle and circle shapes in it">
            <a:extLst>
              <a:ext uri="{FF2B5EF4-FFF2-40B4-BE49-F238E27FC236}">
                <a16:creationId xmlns:a16="http://schemas.microsoft.com/office/drawing/2014/main" id="{74FEB7B5-7548-4B52-9113-A81576BBBAD3}"/>
              </a:ext>
            </a:extLst>
          </p:cNvPr>
          <p:cNvPicPr>
            <a:picLocks/>
          </p:cNvPicPr>
          <p:nvPr/>
        </p:nvPicPr>
        <p:blipFill>
          <a:blip r:embed="rId8"/>
          <a:stretch>
            <a:fillRect/>
          </a:stretch>
        </p:blipFill>
        <p:spPr>
          <a:xfrm>
            <a:off x="6409754" y="1746462"/>
            <a:ext cx="932282" cy="932282"/>
          </a:xfrm>
          <a:prstGeom prst="rect">
            <a:avLst/>
          </a:prstGeom>
        </p:spPr>
      </p:pic>
      <p:sp>
        <p:nvSpPr>
          <p:cNvPr id="249" name="TextBox 248">
            <a:extLst>
              <a:ext uri="{FF2B5EF4-FFF2-40B4-BE49-F238E27FC236}">
                <a16:creationId xmlns:a16="http://schemas.microsoft.com/office/drawing/2014/main" id="{46CA3879-4B1D-41EA-9BD3-DC52FDDBCBDE}"/>
              </a:ext>
            </a:extLst>
          </p:cNvPr>
          <p:cNvSpPr txBox="1">
            <a:spLocks/>
          </p:cNvSpPr>
          <p:nvPr/>
        </p:nvSpPr>
        <p:spPr>
          <a:xfrm>
            <a:off x="7639470" y="1746462"/>
            <a:ext cx="4122994" cy="1568977"/>
          </a:xfrm>
          <a:prstGeom prst="rect">
            <a:avLst/>
          </a:prstGeom>
          <a:noFill/>
        </p:spPr>
        <p:txBody>
          <a:bodyPr wrap="square" lIns="0" tIns="0" rIns="0" bIns="0">
            <a:spAutoFit/>
          </a:bodyPr>
          <a:lstStyle/>
          <a:p>
            <a:r>
              <a:rPr lang="en-US" sz="2157" dirty="0">
                <a:latin typeface="+mj-lt"/>
              </a:rPr>
              <a:t>.NET Variations:</a:t>
            </a:r>
          </a:p>
          <a:p>
            <a:pPr indent="-1210">
              <a:spcAft>
                <a:spcPts val="294"/>
              </a:spcAft>
            </a:pPr>
            <a:r>
              <a:rPr lang="en-US" sz="1730" dirty="0"/>
              <a:t>NET Framework 4.5</a:t>
            </a:r>
          </a:p>
          <a:p>
            <a:pPr indent="-1210">
              <a:spcBef>
                <a:spcPts val="294"/>
              </a:spcBef>
              <a:spcAft>
                <a:spcPts val="294"/>
              </a:spcAft>
            </a:pPr>
            <a:r>
              <a:rPr lang="en-US" sz="1730" dirty="0"/>
              <a:t>PCL (Profile 7 UWP, </a:t>
            </a:r>
            <a:r>
              <a:rPr lang="en-US" sz="1730" dirty="0" err="1"/>
              <a:t>Xamarin.iOS</a:t>
            </a:r>
            <a:r>
              <a:rPr lang="en-US" sz="1730" dirty="0"/>
              <a:t>,</a:t>
            </a:r>
            <a:br>
              <a:rPr lang="en-US" sz="1730" dirty="0"/>
            </a:br>
            <a:r>
              <a:rPr lang="en-US" sz="1730" dirty="0" err="1"/>
              <a:t>Xamarin.Android</a:t>
            </a:r>
            <a:r>
              <a:rPr lang="en-US" sz="1730" dirty="0"/>
              <a:t>)</a:t>
            </a:r>
          </a:p>
          <a:p>
            <a:pPr indent="-1210">
              <a:spcBef>
                <a:spcPts val="294"/>
              </a:spcBef>
              <a:spcAft>
                <a:spcPts val="294"/>
              </a:spcAft>
            </a:pPr>
            <a:r>
              <a:rPr lang="en-US" sz="1730" dirty="0"/>
              <a:t>.NET Standard 1.3</a:t>
            </a:r>
            <a:endParaRPr lang="en-US" sz="2353" dirty="0"/>
          </a:p>
        </p:txBody>
      </p:sp>
      <p:cxnSp>
        <p:nvCxnSpPr>
          <p:cNvPr id="20" name="Straight Connector 19">
            <a:extLst>
              <a:ext uri="{FF2B5EF4-FFF2-40B4-BE49-F238E27FC236}">
                <a16:creationId xmlns:a16="http://schemas.microsoft.com/office/drawing/2014/main" id="{2141A42D-A2E6-4C2A-9A83-2FFC2971E384}"/>
              </a:ext>
              <a:ext uri="{C183D7F6-B498-43B3-948B-1728B52AA6E4}">
                <adec:decorative xmlns:adec="http://schemas.microsoft.com/office/drawing/2017/decorative" val="1"/>
              </a:ext>
            </a:extLst>
          </p:cNvPr>
          <p:cNvCxnSpPr>
            <a:cxnSpLocks/>
          </p:cNvCxnSpPr>
          <p:nvPr/>
        </p:nvCxnSpPr>
        <p:spPr>
          <a:xfrm>
            <a:off x="7639468" y="3673269"/>
            <a:ext cx="41229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24" name="Picture 223" descr="Icon of a closed and open bracket">
            <a:extLst>
              <a:ext uri="{FF2B5EF4-FFF2-40B4-BE49-F238E27FC236}">
                <a16:creationId xmlns:a16="http://schemas.microsoft.com/office/drawing/2014/main" id="{62729900-36B6-4969-A269-83EA9EBFD732}"/>
              </a:ext>
            </a:extLst>
          </p:cNvPr>
          <p:cNvPicPr>
            <a:picLocks/>
          </p:cNvPicPr>
          <p:nvPr/>
        </p:nvPicPr>
        <p:blipFill>
          <a:blip r:embed="rId9"/>
          <a:stretch>
            <a:fillRect/>
          </a:stretch>
        </p:blipFill>
        <p:spPr>
          <a:xfrm>
            <a:off x="6409753" y="3730906"/>
            <a:ext cx="932282" cy="932282"/>
          </a:xfrm>
          <a:prstGeom prst="rect">
            <a:avLst/>
          </a:prstGeom>
        </p:spPr>
      </p:pic>
      <p:sp>
        <p:nvSpPr>
          <p:cNvPr id="230" name="TextBox 229">
            <a:extLst>
              <a:ext uri="{FF2B5EF4-FFF2-40B4-BE49-F238E27FC236}">
                <a16:creationId xmlns:a16="http://schemas.microsoft.com/office/drawing/2014/main" id="{6FCECF1F-1A22-407A-8B93-64555CEB4A40}"/>
              </a:ext>
            </a:extLst>
          </p:cNvPr>
          <p:cNvSpPr txBox="1">
            <a:spLocks/>
          </p:cNvSpPr>
          <p:nvPr/>
        </p:nvSpPr>
        <p:spPr>
          <a:xfrm>
            <a:off x="7639468" y="4031098"/>
            <a:ext cx="4122996" cy="331899"/>
          </a:xfrm>
          <a:prstGeom prst="rect">
            <a:avLst/>
          </a:prstGeom>
          <a:noFill/>
        </p:spPr>
        <p:txBody>
          <a:bodyPr wrap="square" lIns="0" tIns="0" rIns="0" bIns="0">
            <a:spAutoFit/>
          </a:bodyPr>
          <a:lstStyle/>
          <a:p>
            <a:r>
              <a:rPr lang="en-US" sz="2157" dirty="0">
                <a:latin typeface="+mj-lt"/>
              </a:rPr>
              <a:t>Azure Sphere</a:t>
            </a:r>
          </a:p>
        </p:txBody>
      </p:sp>
    </p:spTree>
    <p:extLst>
      <p:ext uri="{BB962C8B-B14F-4D97-AF65-F5344CB8AC3E}">
        <p14:creationId xmlns:p14="http://schemas.microsoft.com/office/powerpoint/2010/main" val="3434946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IoT Hub Device SDKs: Protocols</a:t>
            </a:r>
            <a:endParaRPr lang="en-US" dirty="0"/>
          </a:p>
        </p:txBody>
      </p:sp>
      <p:pic>
        <p:nvPicPr>
          <p:cNvPr id="14" name="Picture 13" descr="Icon of a transmission tower">
            <a:extLst>
              <a:ext uri="{FF2B5EF4-FFF2-40B4-BE49-F238E27FC236}">
                <a16:creationId xmlns:a16="http://schemas.microsoft.com/office/drawing/2014/main" id="{1138C310-B7DE-4CCB-92B1-D4EFEDAED7CE}"/>
              </a:ext>
            </a:extLst>
          </p:cNvPr>
          <p:cNvPicPr>
            <a:picLocks noChangeAspect="1"/>
          </p:cNvPicPr>
          <p:nvPr/>
        </p:nvPicPr>
        <p:blipFill>
          <a:blip r:embed="rId3"/>
          <a:stretch>
            <a:fillRect/>
          </a:stretch>
        </p:blipFill>
        <p:spPr>
          <a:xfrm>
            <a:off x="11435478" y="563613"/>
            <a:ext cx="337653" cy="454189"/>
          </a:xfrm>
          <a:prstGeom prst="rect">
            <a:avLst/>
          </a:prstGeom>
        </p:spPr>
      </p:pic>
      <p:pic>
        <p:nvPicPr>
          <p:cNvPr id="82" name="Picture 81" descr="Icon of a circle with four bars on the circumference">
            <a:extLst>
              <a:ext uri="{FF2B5EF4-FFF2-40B4-BE49-F238E27FC236}">
                <a16:creationId xmlns:a16="http://schemas.microsoft.com/office/drawing/2014/main" id="{A159EE01-6F7A-4F30-88E9-A2E369B5D0CC}"/>
              </a:ext>
            </a:extLst>
          </p:cNvPr>
          <p:cNvPicPr>
            <a:picLocks/>
          </p:cNvPicPr>
          <p:nvPr/>
        </p:nvPicPr>
        <p:blipFill>
          <a:blip r:embed="rId4"/>
          <a:stretch>
            <a:fillRect/>
          </a:stretch>
        </p:blipFill>
        <p:spPr>
          <a:xfrm>
            <a:off x="424097" y="1267775"/>
            <a:ext cx="932282" cy="932282"/>
          </a:xfrm>
          <a:prstGeom prst="rect">
            <a:avLst/>
          </a:prstGeom>
        </p:spPr>
      </p:pic>
      <p:sp>
        <p:nvSpPr>
          <p:cNvPr id="87" name="TextBox 86">
            <a:extLst>
              <a:ext uri="{FF2B5EF4-FFF2-40B4-BE49-F238E27FC236}">
                <a16:creationId xmlns:a16="http://schemas.microsoft.com/office/drawing/2014/main" id="{D141CA3F-BD68-444B-8F2F-E8FD2BE29262}"/>
              </a:ext>
            </a:extLst>
          </p:cNvPr>
          <p:cNvSpPr txBox="1"/>
          <p:nvPr/>
        </p:nvSpPr>
        <p:spPr>
          <a:xfrm>
            <a:off x="1645003" y="1552880"/>
            <a:ext cx="10128355" cy="362072"/>
          </a:xfrm>
          <a:prstGeom prst="rect">
            <a:avLst/>
          </a:prstGeom>
          <a:noFill/>
        </p:spPr>
        <p:txBody>
          <a:bodyPr wrap="square" lIns="0" tIns="0" rIns="0" bIns="0" anchor="ctr">
            <a:spAutoFit/>
          </a:bodyPr>
          <a:lstStyle/>
          <a:p>
            <a:r>
              <a:rPr lang="en-US" sz="2353" dirty="0"/>
              <a:t>MQTT</a:t>
            </a:r>
          </a:p>
        </p:txBody>
      </p:sp>
      <p:cxnSp>
        <p:nvCxnSpPr>
          <p:cNvPr id="104" name="Straight Connector 103">
            <a:extLst>
              <a:ext uri="{FF2B5EF4-FFF2-40B4-BE49-F238E27FC236}">
                <a16:creationId xmlns:a16="http://schemas.microsoft.com/office/drawing/2014/main" id="{234E1178-8D44-4360-8597-FC5AFD5019F3}"/>
              </a:ext>
              <a:ext uri="{C183D7F6-B498-43B3-948B-1728B52AA6E4}">
                <adec:decorative xmlns:adec="http://schemas.microsoft.com/office/drawing/2017/decorative" val="1"/>
              </a:ext>
            </a:extLst>
          </p:cNvPr>
          <p:cNvCxnSpPr>
            <a:cxnSpLocks/>
          </p:cNvCxnSpPr>
          <p:nvPr/>
        </p:nvCxnSpPr>
        <p:spPr>
          <a:xfrm>
            <a:off x="1645003" y="2261044"/>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9" name="Picture 118" descr="Icon of three concentric arcs">
            <a:extLst>
              <a:ext uri="{FF2B5EF4-FFF2-40B4-BE49-F238E27FC236}">
                <a16:creationId xmlns:a16="http://schemas.microsoft.com/office/drawing/2014/main" id="{965A9D10-A7E4-4E24-A2BE-61EF6732E891}"/>
              </a:ext>
            </a:extLst>
          </p:cNvPr>
          <p:cNvPicPr>
            <a:picLocks/>
          </p:cNvPicPr>
          <p:nvPr/>
        </p:nvPicPr>
        <p:blipFill>
          <a:blip r:embed="rId5"/>
          <a:stretch>
            <a:fillRect/>
          </a:stretch>
        </p:blipFill>
        <p:spPr>
          <a:xfrm>
            <a:off x="424097" y="2322031"/>
            <a:ext cx="932282" cy="932282"/>
          </a:xfrm>
          <a:prstGeom prst="rect">
            <a:avLst/>
          </a:prstGeom>
        </p:spPr>
      </p:pic>
      <p:sp>
        <p:nvSpPr>
          <p:cNvPr id="123" name="TextBox 122">
            <a:extLst>
              <a:ext uri="{FF2B5EF4-FFF2-40B4-BE49-F238E27FC236}">
                <a16:creationId xmlns:a16="http://schemas.microsoft.com/office/drawing/2014/main" id="{9B03E583-3F92-4D3D-8483-D8229DE03924}"/>
              </a:ext>
            </a:extLst>
          </p:cNvPr>
          <p:cNvSpPr txBox="1"/>
          <p:nvPr/>
        </p:nvSpPr>
        <p:spPr>
          <a:xfrm>
            <a:off x="1645003" y="2607136"/>
            <a:ext cx="10128355" cy="362072"/>
          </a:xfrm>
          <a:prstGeom prst="rect">
            <a:avLst/>
          </a:prstGeom>
          <a:noFill/>
        </p:spPr>
        <p:txBody>
          <a:bodyPr wrap="square" lIns="0" tIns="0" rIns="0" bIns="0" anchor="ctr">
            <a:spAutoFit/>
          </a:bodyPr>
          <a:lstStyle/>
          <a:p>
            <a:r>
              <a:rPr lang="en-US" sz="2353" dirty="0"/>
              <a:t>MQTT over </a:t>
            </a:r>
            <a:r>
              <a:rPr lang="en-US" sz="2353" dirty="0" err="1"/>
              <a:t>WebSockets</a:t>
            </a:r>
            <a:endParaRPr lang="en-US" sz="2353" dirty="0"/>
          </a:p>
        </p:txBody>
      </p:sp>
      <p:cxnSp>
        <p:nvCxnSpPr>
          <p:cNvPr id="136" name="Straight Connector 135">
            <a:extLst>
              <a:ext uri="{FF2B5EF4-FFF2-40B4-BE49-F238E27FC236}">
                <a16:creationId xmlns:a16="http://schemas.microsoft.com/office/drawing/2014/main" id="{ECA59ED9-1421-4E06-8A78-FD2F14213CFD}"/>
              </a:ext>
              <a:ext uri="{C183D7F6-B498-43B3-948B-1728B52AA6E4}">
                <adec:decorative xmlns:adec="http://schemas.microsoft.com/office/drawing/2017/decorative" val="1"/>
              </a:ext>
            </a:extLst>
          </p:cNvPr>
          <p:cNvCxnSpPr>
            <a:cxnSpLocks/>
          </p:cNvCxnSpPr>
          <p:nvPr/>
        </p:nvCxnSpPr>
        <p:spPr>
          <a:xfrm>
            <a:off x="1645003" y="3315300"/>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7" name="Picture 146" descr="Icon of a smartphone with a cube on the screen">
            <a:extLst>
              <a:ext uri="{FF2B5EF4-FFF2-40B4-BE49-F238E27FC236}">
                <a16:creationId xmlns:a16="http://schemas.microsoft.com/office/drawing/2014/main" id="{690BCDD9-9231-4F7E-B9C4-0EFADF6EF1BD}"/>
              </a:ext>
            </a:extLst>
          </p:cNvPr>
          <p:cNvPicPr>
            <a:picLocks/>
          </p:cNvPicPr>
          <p:nvPr/>
        </p:nvPicPr>
        <p:blipFill>
          <a:blip r:embed="rId6"/>
          <a:stretch>
            <a:fillRect/>
          </a:stretch>
        </p:blipFill>
        <p:spPr>
          <a:xfrm>
            <a:off x="424097" y="3376287"/>
            <a:ext cx="932282" cy="932282"/>
          </a:xfrm>
          <a:prstGeom prst="rect">
            <a:avLst/>
          </a:prstGeom>
        </p:spPr>
      </p:pic>
      <p:sp>
        <p:nvSpPr>
          <p:cNvPr id="150" name="TextBox 149">
            <a:extLst>
              <a:ext uri="{FF2B5EF4-FFF2-40B4-BE49-F238E27FC236}">
                <a16:creationId xmlns:a16="http://schemas.microsoft.com/office/drawing/2014/main" id="{F8DDDD83-7196-4EBA-A5CD-7A156DE04B60}"/>
              </a:ext>
            </a:extLst>
          </p:cNvPr>
          <p:cNvSpPr txBox="1"/>
          <p:nvPr/>
        </p:nvSpPr>
        <p:spPr>
          <a:xfrm>
            <a:off x="1645004" y="3661392"/>
            <a:ext cx="10128355" cy="362072"/>
          </a:xfrm>
          <a:prstGeom prst="rect">
            <a:avLst/>
          </a:prstGeom>
          <a:noFill/>
        </p:spPr>
        <p:txBody>
          <a:bodyPr wrap="square" lIns="0" tIns="0" rIns="0" bIns="0" anchor="ctr">
            <a:spAutoFit/>
          </a:bodyPr>
          <a:lstStyle/>
          <a:p>
            <a:r>
              <a:rPr lang="en-US" sz="2353" dirty="0" err="1"/>
              <a:t>AMQP</a:t>
            </a:r>
            <a:endParaRPr lang="en-US" sz="1730" dirty="0"/>
          </a:p>
        </p:txBody>
      </p:sp>
      <p:cxnSp>
        <p:nvCxnSpPr>
          <p:cNvPr id="159" name="Straight Connector 158">
            <a:extLst>
              <a:ext uri="{FF2B5EF4-FFF2-40B4-BE49-F238E27FC236}">
                <a16:creationId xmlns:a16="http://schemas.microsoft.com/office/drawing/2014/main" id="{41F1CC14-BFB1-4030-85E6-1F4802250FC7}"/>
              </a:ext>
              <a:ext uri="{C183D7F6-B498-43B3-948B-1728B52AA6E4}">
                <adec:decorative xmlns:adec="http://schemas.microsoft.com/office/drawing/2017/decorative" val="1"/>
              </a:ext>
            </a:extLst>
          </p:cNvPr>
          <p:cNvCxnSpPr>
            <a:cxnSpLocks/>
          </p:cNvCxnSpPr>
          <p:nvPr/>
        </p:nvCxnSpPr>
        <p:spPr>
          <a:xfrm>
            <a:off x="1645003" y="4369556"/>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66" name="Picture 165" descr="Icon of rectangle with a series of circles inside it">
            <a:extLst>
              <a:ext uri="{FF2B5EF4-FFF2-40B4-BE49-F238E27FC236}">
                <a16:creationId xmlns:a16="http://schemas.microsoft.com/office/drawing/2014/main" id="{9ED80AC7-0D21-4658-9FA2-E30C9538D090}"/>
              </a:ext>
            </a:extLst>
          </p:cNvPr>
          <p:cNvPicPr>
            <a:picLocks/>
          </p:cNvPicPr>
          <p:nvPr/>
        </p:nvPicPr>
        <p:blipFill>
          <a:blip r:embed="rId7"/>
          <a:stretch>
            <a:fillRect/>
          </a:stretch>
        </p:blipFill>
        <p:spPr>
          <a:xfrm>
            <a:off x="424097" y="4430543"/>
            <a:ext cx="932282" cy="932282"/>
          </a:xfrm>
          <a:prstGeom prst="rect">
            <a:avLst/>
          </a:prstGeom>
        </p:spPr>
      </p:pic>
      <p:sp>
        <p:nvSpPr>
          <p:cNvPr id="168" name="TextBox 167">
            <a:extLst>
              <a:ext uri="{FF2B5EF4-FFF2-40B4-BE49-F238E27FC236}">
                <a16:creationId xmlns:a16="http://schemas.microsoft.com/office/drawing/2014/main" id="{19F5DF84-5AB0-4B73-B57C-C31A7897B176}"/>
              </a:ext>
            </a:extLst>
          </p:cNvPr>
          <p:cNvSpPr txBox="1"/>
          <p:nvPr/>
        </p:nvSpPr>
        <p:spPr>
          <a:xfrm>
            <a:off x="1645004" y="4715648"/>
            <a:ext cx="10128355" cy="362072"/>
          </a:xfrm>
          <a:prstGeom prst="rect">
            <a:avLst/>
          </a:prstGeom>
          <a:noFill/>
        </p:spPr>
        <p:txBody>
          <a:bodyPr wrap="square" lIns="0" tIns="0" rIns="0" bIns="0" anchor="ctr">
            <a:spAutoFit/>
          </a:bodyPr>
          <a:lstStyle/>
          <a:p>
            <a:r>
              <a:rPr lang="en-US" sz="2353" dirty="0" err="1"/>
              <a:t>AMQP</a:t>
            </a:r>
            <a:r>
              <a:rPr lang="en-US" sz="2353" dirty="0"/>
              <a:t> over </a:t>
            </a:r>
            <a:r>
              <a:rPr lang="en-US" sz="2353" dirty="0" err="1"/>
              <a:t>WebSockets</a:t>
            </a:r>
            <a:endParaRPr lang="en-US" sz="2353" dirty="0"/>
          </a:p>
        </p:txBody>
      </p:sp>
      <p:cxnSp>
        <p:nvCxnSpPr>
          <p:cNvPr id="173" name="Straight Connector 172">
            <a:extLst>
              <a:ext uri="{FF2B5EF4-FFF2-40B4-BE49-F238E27FC236}">
                <a16:creationId xmlns:a16="http://schemas.microsoft.com/office/drawing/2014/main" id="{6F2B24F4-D940-421A-9515-3A4D3472F4C6}"/>
              </a:ext>
              <a:ext uri="{C183D7F6-B498-43B3-948B-1728B52AA6E4}">
                <adec:decorative xmlns:adec="http://schemas.microsoft.com/office/drawing/2017/decorative" val="1"/>
              </a:ext>
            </a:extLst>
          </p:cNvPr>
          <p:cNvCxnSpPr>
            <a:cxnSpLocks/>
          </p:cNvCxnSpPr>
          <p:nvPr/>
        </p:nvCxnSpPr>
        <p:spPr>
          <a:xfrm>
            <a:off x="1645003" y="5423812"/>
            <a:ext cx="1012835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77" name="Picture 176" descr="Icon of a security lock">
            <a:extLst>
              <a:ext uri="{FF2B5EF4-FFF2-40B4-BE49-F238E27FC236}">
                <a16:creationId xmlns:a16="http://schemas.microsoft.com/office/drawing/2014/main" id="{FBC03C84-A8B8-49AA-B943-8D19E2277EC3}"/>
              </a:ext>
            </a:extLst>
          </p:cNvPr>
          <p:cNvPicPr>
            <a:picLocks/>
          </p:cNvPicPr>
          <p:nvPr/>
        </p:nvPicPr>
        <p:blipFill>
          <a:blip r:embed="rId8"/>
          <a:stretch>
            <a:fillRect/>
          </a:stretch>
        </p:blipFill>
        <p:spPr>
          <a:xfrm>
            <a:off x="424097" y="5484802"/>
            <a:ext cx="932282" cy="932282"/>
          </a:xfrm>
          <a:prstGeom prst="rect">
            <a:avLst/>
          </a:prstGeom>
        </p:spPr>
      </p:pic>
      <p:sp>
        <p:nvSpPr>
          <p:cNvPr id="179" name="TextBox 178">
            <a:extLst>
              <a:ext uri="{FF2B5EF4-FFF2-40B4-BE49-F238E27FC236}">
                <a16:creationId xmlns:a16="http://schemas.microsoft.com/office/drawing/2014/main" id="{D713D7E2-E9E3-4DBC-82F5-2A54A5CD84EC}"/>
              </a:ext>
            </a:extLst>
          </p:cNvPr>
          <p:cNvSpPr txBox="1"/>
          <p:nvPr/>
        </p:nvSpPr>
        <p:spPr>
          <a:xfrm>
            <a:off x="1645004" y="5769907"/>
            <a:ext cx="10128355" cy="362072"/>
          </a:xfrm>
          <a:prstGeom prst="rect">
            <a:avLst/>
          </a:prstGeom>
          <a:noFill/>
        </p:spPr>
        <p:txBody>
          <a:bodyPr wrap="square" lIns="0" tIns="0" rIns="0" bIns="0">
            <a:spAutoFit/>
          </a:bodyPr>
          <a:lstStyle/>
          <a:p>
            <a:r>
              <a:rPr lang="en-US" sz="2353" dirty="0"/>
              <a:t>HTTPS</a:t>
            </a:r>
          </a:p>
        </p:txBody>
      </p:sp>
    </p:spTree>
    <p:extLst>
      <p:ext uri="{BB962C8B-B14F-4D97-AF65-F5344CB8AC3E}">
        <p14:creationId xmlns:p14="http://schemas.microsoft.com/office/powerpoint/2010/main" val="23013403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IoT Hub Service SDKs</a:t>
            </a:r>
            <a:endParaRPr lang="en-US" dirty="0"/>
          </a:p>
        </p:txBody>
      </p:sp>
      <p:pic>
        <p:nvPicPr>
          <p:cNvPr id="9" name="Picture 8" descr="Icon of a server rack">
            <a:extLst>
              <a:ext uri="{FF2B5EF4-FFF2-40B4-BE49-F238E27FC236}">
                <a16:creationId xmlns:a16="http://schemas.microsoft.com/office/drawing/2014/main" id="{36F20338-DA9F-4DC8-B322-B85E15B0FB08}"/>
              </a:ext>
            </a:extLst>
          </p:cNvPr>
          <p:cNvPicPr>
            <a:picLocks noChangeAspect="1"/>
          </p:cNvPicPr>
          <p:nvPr/>
        </p:nvPicPr>
        <p:blipFill>
          <a:blip r:embed="rId3"/>
          <a:stretch>
            <a:fillRect/>
          </a:stretch>
        </p:blipFill>
        <p:spPr>
          <a:xfrm>
            <a:off x="11324545" y="563842"/>
            <a:ext cx="439248" cy="452695"/>
          </a:xfrm>
          <a:prstGeom prst="rect">
            <a:avLst/>
          </a:prstGeom>
        </p:spPr>
      </p:pic>
      <p:sp>
        <p:nvSpPr>
          <p:cNvPr id="3" name="TextBox 2">
            <a:extLst>
              <a:ext uri="{FF2B5EF4-FFF2-40B4-BE49-F238E27FC236}">
                <a16:creationId xmlns:a16="http://schemas.microsoft.com/office/drawing/2014/main" id="{D189C90F-DD11-40FD-9FB6-717E6B1EA922}"/>
              </a:ext>
            </a:extLst>
          </p:cNvPr>
          <p:cNvSpPr txBox="1"/>
          <p:nvPr/>
        </p:nvSpPr>
        <p:spPr>
          <a:xfrm>
            <a:off x="418645" y="2170222"/>
            <a:ext cx="5602763" cy="3499841"/>
          </a:xfrm>
          <a:prstGeom prst="rect">
            <a:avLst/>
          </a:prstGeom>
          <a:solidFill>
            <a:schemeClr val="bg1">
              <a:lumMod val="95000"/>
            </a:schemeClr>
          </a:solidFill>
        </p:spPr>
        <p:txBody>
          <a:bodyPr wrap="square" lIns="179285" tIns="134464" rIns="179285" bIns="134464" anchor="t">
            <a:noAutofit/>
          </a:bodyPr>
          <a:lstStyle/>
          <a:p>
            <a:r>
              <a:rPr lang="en-US" sz="2353" dirty="0">
                <a:latin typeface="+mj-lt"/>
              </a:rPr>
              <a:t>Coding language support:</a:t>
            </a:r>
          </a:p>
          <a:p>
            <a:pPr indent="-229974">
              <a:spcBef>
                <a:spcPts val="588"/>
              </a:spcBef>
              <a:spcAft>
                <a:spcPts val="588"/>
              </a:spcAft>
            </a:pPr>
            <a:r>
              <a:rPr lang="en-US" sz="2157" dirty="0"/>
              <a:t>C</a:t>
            </a:r>
          </a:p>
          <a:p>
            <a:pPr indent="-229974">
              <a:spcBef>
                <a:spcPts val="588"/>
              </a:spcBef>
              <a:spcAft>
                <a:spcPts val="588"/>
              </a:spcAft>
            </a:pPr>
            <a:r>
              <a:rPr lang="en-US" sz="2157" dirty="0"/>
              <a:t>C#</a:t>
            </a:r>
          </a:p>
          <a:p>
            <a:pPr indent="-229974">
              <a:spcBef>
                <a:spcPts val="588"/>
              </a:spcBef>
              <a:spcAft>
                <a:spcPts val="588"/>
              </a:spcAft>
            </a:pPr>
            <a:r>
              <a:rPr lang="en-US" sz="2157" dirty="0"/>
              <a:t>Java</a:t>
            </a:r>
          </a:p>
          <a:p>
            <a:pPr indent="-229974">
              <a:spcBef>
                <a:spcPts val="588"/>
              </a:spcBef>
              <a:spcAft>
                <a:spcPts val="588"/>
              </a:spcAft>
            </a:pPr>
            <a:r>
              <a:rPr lang="en-US" sz="2157" dirty="0"/>
              <a:t>Node.js</a:t>
            </a:r>
          </a:p>
          <a:p>
            <a:pPr indent="-229974">
              <a:spcBef>
                <a:spcPts val="588"/>
              </a:spcBef>
              <a:spcAft>
                <a:spcPts val="588"/>
              </a:spcAft>
            </a:pPr>
            <a:r>
              <a:rPr lang="en-US" sz="2157" dirty="0"/>
              <a:t>Python</a:t>
            </a:r>
          </a:p>
        </p:txBody>
      </p:sp>
      <p:sp>
        <p:nvSpPr>
          <p:cNvPr id="4" name="TextBox 3">
            <a:extLst>
              <a:ext uri="{FF2B5EF4-FFF2-40B4-BE49-F238E27FC236}">
                <a16:creationId xmlns:a16="http://schemas.microsoft.com/office/drawing/2014/main" id="{1F4D128D-AB74-4CA3-9A67-2DCF9E5AE752}"/>
              </a:ext>
            </a:extLst>
          </p:cNvPr>
          <p:cNvSpPr txBox="1"/>
          <p:nvPr/>
        </p:nvSpPr>
        <p:spPr>
          <a:xfrm>
            <a:off x="6159701" y="2170222"/>
            <a:ext cx="5602763" cy="3499841"/>
          </a:xfrm>
          <a:prstGeom prst="rect">
            <a:avLst/>
          </a:prstGeom>
          <a:solidFill>
            <a:schemeClr val="bg1">
              <a:lumMod val="95000"/>
            </a:schemeClr>
          </a:solidFill>
        </p:spPr>
        <p:txBody>
          <a:bodyPr wrap="square" lIns="179285" tIns="134464" rIns="179285" bIns="134464" anchor="t">
            <a:noAutofit/>
          </a:bodyPr>
          <a:lstStyle/>
          <a:p>
            <a:r>
              <a:rPr lang="en-US" sz="2353" dirty="0">
                <a:latin typeface="+mj-lt"/>
              </a:rPr>
              <a:t>Backend Scenarios:</a:t>
            </a:r>
          </a:p>
          <a:p>
            <a:pPr indent="-229974">
              <a:spcBef>
                <a:spcPts val="588"/>
              </a:spcBef>
              <a:spcAft>
                <a:spcPts val="588"/>
              </a:spcAft>
            </a:pPr>
            <a:r>
              <a:rPr lang="en-US" sz="2157" dirty="0"/>
              <a:t>Identity registry</a:t>
            </a:r>
          </a:p>
          <a:p>
            <a:pPr indent="-229974">
              <a:spcBef>
                <a:spcPts val="588"/>
              </a:spcBef>
              <a:spcAft>
                <a:spcPts val="588"/>
              </a:spcAft>
            </a:pPr>
            <a:r>
              <a:rPr lang="en-US" sz="2157" dirty="0"/>
              <a:t>Cloud-to-device messaging</a:t>
            </a:r>
          </a:p>
          <a:p>
            <a:pPr indent="-229974">
              <a:spcBef>
                <a:spcPts val="588"/>
              </a:spcBef>
              <a:spcAft>
                <a:spcPts val="588"/>
              </a:spcAft>
            </a:pPr>
            <a:r>
              <a:rPr lang="en-US" sz="2157" dirty="0"/>
              <a:t>Direct method operation</a:t>
            </a:r>
          </a:p>
          <a:p>
            <a:pPr indent="-229974">
              <a:spcBef>
                <a:spcPts val="588"/>
              </a:spcBef>
              <a:spcAft>
                <a:spcPts val="588"/>
              </a:spcAft>
            </a:pPr>
            <a:r>
              <a:rPr lang="en-US" sz="2157" dirty="0"/>
              <a:t>Querying</a:t>
            </a:r>
          </a:p>
          <a:p>
            <a:pPr indent="-229974">
              <a:spcBef>
                <a:spcPts val="588"/>
              </a:spcBef>
              <a:spcAft>
                <a:spcPts val="588"/>
              </a:spcAft>
            </a:pPr>
            <a:r>
              <a:rPr lang="en-US" sz="2157" dirty="0"/>
              <a:t>Jobs</a:t>
            </a:r>
          </a:p>
          <a:p>
            <a:pPr indent="-229974">
              <a:spcBef>
                <a:spcPts val="588"/>
              </a:spcBef>
              <a:spcAft>
                <a:spcPts val="588"/>
              </a:spcAft>
            </a:pPr>
            <a:r>
              <a:rPr lang="en-US" sz="2157" dirty="0"/>
              <a:t>File uploads</a:t>
            </a:r>
          </a:p>
        </p:txBody>
      </p:sp>
    </p:spTree>
    <p:extLst>
      <p:ext uri="{BB962C8B-B14F-4D97-AF65-F5344CB8AC3E}">
        <p14:creationId xmlns:p14="http://schemas.microsoft.com/office/powerpoint/2010/main" val="1505415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Visual Studio code extensions</a:t>
            </a:r>
            <a:endParaRPr lang="en-US" dirty="0"/>
          </a:p>
        </p:txBody>
      </p:sp>
      <p:pic>
        <p:nvPicPr>
          <p:cNvPr id="25" name="Picture 2" descr="Visual studio logo">
            <a:extLst>
              <a:ext uri="{FF2B5EF4-FFF2-40B4-BE49-F238E27FC236}">
                <a16:creationId xmlns:a16="http://schemas.microsoft.com/office/drawing/2014/main" id="{762F3983-0D8B-4EF1-8718-6BA0C23D87E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72557" y="525303"/>
            <a:ext cx="491236" cy="49123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Icon of a wrench beside a clipboard">
            <a:extLst>
              <a:ext uri="{FF2B5EF4-FFF2-40B4-BE49-F238E27FC236}">
                <a16:creationId xmlns:a16="http://schemas.microsoft.com/office/drawing/2014/main" id="{2630E811-DA4A-4032-B974-7832DEFDCA89}"/>
              </a:ext>
            </a:extLst>
          </p:cNvPr>
          <p:cNvPicPr>
            <a:picLocks/>
          </p:cNvPicPr>
          <p:nvPr/>
        </p:nvPicPr>
        <p:blipFill>
          <a:blip r:embed="rId4"/>
          <a:stretch>
            <a:fillRect/>
          </a:stretch>
        </p:blipFill>
        <p:spPr>
          <a:xfrm>
            <a:off x="455995" y="1956463"/>
            <a:ext cx="932282" cy="932282"/>
          </a:xfrm>
          <a:prstGeom prst="rect">
            <a:avLst/>
          </a:prstGeom>
        </p:spPr>
      </p:pic>
      <p:sp>
        <p:nvSpPr>
          <p:cNvPr id="23" name="TextBox 22">
            <a:extLst>
              <a:ext uri="{FF2B5EF4-FFF2-40B4-BE49-F238E27FC236}">
                <a16:creationId xmlns:a16="http://schemas.microsoft.com/office/drawing/2014/main" id="{149C9014-104D-48F7-B40C-1AA1B451D5BD}"/>
              </a:ext>
            </a:extLst>
          </p:cNvPr>
          <p:cNvSpPr txBox="1"/>
          <p:nvPr/>
        </p:nvSpPr>
        <p:spPr>
          <a:xfrm>
            <a:off x="1670381" y="1956463"/>
            <a:ext cx="5677438" cy="1541188"/>
          </a:xfrm>
          <a:prstGeom prst="rect">
            <a:avLst/>
          </a:prstGeom>
          <a:noFill/>
        </p:spPr>
        <p:txBody>
          <a:bodyPr wrap="square" lIns="0" tIns="0" rIns="0" bIns="0" anchor="t">
            <a:noAutofit/>
          </a:bodyPr>
          <a:lstStyle/>
          <a:p>
            <a:r>
              <a:rPr lang="en-US" sz="2353" dirty="0">
                <a:latin typeface="+mj-lt"/>
              </a:rPr>
              <a:t>Azure IoT Tools collection:</a:t>
            </a:r>
          </a:p>
          <a:p>
            <a:pPr indent="-229974">
              <a:spcBef>
                <a:spcPts val="294"/>
              </a:spcBef>
              <a:spcAft>
                <a:spcPts val="294"/>
              </a:spcAft>
            </a:pPr>
            <a:r>
              <a:rPr lang="en-US" sz="1961" dirty="0"/>
              <a:t>Azure </a:t>
            </a:r>
            <a:r>
              <a:rPr lang="en-US" sz="1961" dirty="0" err="1"/>
              <a:t>loT</a:t>
            </a:r>
            <a:r>
              <a:rPr lang="en-US" sz="1961" dirty="0"/>
              <a:t> Hub Toolkit</a:t>
            </a:r>
          </a:p>
          <a:p>
            <a:pPr indent="-229974">
              <a:spcBef>
                <a:spcPts val="294"/>
              </a:spcBef>
              <a:spcAft>
                <a:spcPts val="294"/>
              </a:spcAft>
            </a:pPr>
            <a:r>
              <a:rPr lang="en-US" sz="1961" dirty="0"/>
              <a:t>Azure </a:t>
            </a:r>
            <a:r>
              <a:rPr lang="en-US" sz="1961" dirty="0" err="1"/>
              <a:t>loT</a:t>
            </a:r>
            <a:r>
              <a:rPr lang="en-US" sz="1961" dirty="0"/>
              <a:t> Edge</a:t>
            </a:r>
          </a:p>
          <a:p>
            <a:pPr indent="-229974">
              <a:spcBef>
                <a:spcPts val="294"/>
              </a:spcBef>
              <a:spcAft>
                <a:spcPts val="294"/>
              </a:spcAft>
            </a:pPr>
            <a:r>
              <a:rPr lang="en-US" sz="1961" dirty="0"/>
              <a:t>Azure </a:t>
            </a:r>
            <a:r>
              <a:rPr lang="en-US" sz="1961" dirty="0" err="1"/>
              <a:t>loT</a:t>
            </a:r>
            <a:r>
              <a:rPr lang="en-US" sz="1961" dirty="0"/>
              <a:t> </a:t>
            </a:r>
            <a:r>
              <a:rPr lang="en-US" sz="1961"/>
              <a:t>Device Workbench</a:t>
            </a:r>
            <a:endParaRPr lang="en-US" sz="1961" dirty="0"/>
          </a:p>
        </p:txBody>
      </p:sp>
    </p:spTree>
    <p:extLst>
      <p:ext uri="{BB962C8B-B14F-4D97-AF65-F5344CB8AC3E}">
        <p14:creationId xmlns:p14="http://schemas.microsoft.com/office/powerpoint/2010/main" val="2014929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Azure CLI tools</a:t>
            </a:r>
            <a:endParaRPr lang="en-US" dirty="0"/>
          </a:p>
        </p:txBody>
      </p:sp>
      <p:pic>
        <p:nvPicPr>
          <p:cNvPr id="7" name="Picture 6" descr="Icon of a laptop device">
            <a:extLst>
              <a:ext uri="{FF2B5EF4-FFF2-40B4-BE49-F238E27FC236}">
                <a16:creationId xmlns:a16="http://schemas.microsoft.com/office/drawing/2014/main" id="{6E06E602-82EB-4D6D-B2DC-C6E1F22B12AF}"/>
              </a:ext>
            </a:extLst>
          </p:cNvPr>
          <p:cNvPicPr>
            <a:picLocks noChangeAspect="1"/>
          </p:cNvPicPr>
          <p:nvPr/>
        </p:nvPicPr>
        <p:blipFill>
          <a:blip r:embed="rId3"/>
          <a:stretch>
            <a:fillRect/>
          </a:stretch>
        </p:blipFill>
        <p:spPr>
          <a:xfrm>
            <a:off x="10994219" y="268251"/>
            <a:ext cx="844331" cy="661268"/>
          </a:xfrm>
          <a:prstGeom prst="rect">
            <a:avLst/>
          </a:prstGeom>
          <a:solidFill>
            <a:srgbClr val="287EFF"/>
          </a:solidFill>
        </p:spPr>
      </p:pic>
      <p:sp>
        <p:nvSpPr>
          <p:cNvPr id="33" name="TextBox 32">
            <a:extLst>
              <a:ext uri="{FF2B5EF4-FFF2-40B4-BE49-F238E27FC236}">
                <a16:creationId xmlns:a16="http://schemas.microsoft.com/office/drawing/2014/main" id="{4D50A29F-FED2-4B6C-9624-490843FE63AE}"/>
              </a:ext>
            </a:extLst>
          </p:cNvPr>
          <p:cNvSpPr txBox="1"/>
          <p:nvPr/>
        </p:nvSpPr>
        <p:spPr>
          <a:xfrm>
            <a:off x="429537" y="1169264"/>
            <a:ext cx="11312694" cy="452590"/>
          </a:xfrm>
          <a:prstGeom prst="rect">
            <a:avLst/>
          </a:prstGeom>
          <a:solidFill>
            <a:schemeClr val="bg1">
              <a:lumMod val="95000"/>
            </a:schemeClr>
          </a:solidFill>
        </p:spPr>
        <p:txBody>
          <a:bodyPr wrap="square" lIns="134464" tIns="89642" rIns="134464" bIns="89642" anchor="ctr">
            <a:noAutofit/>
          </a:bodyPr>
          <a:lstStyle/>
          <a:p>
            <a:r>
              <a:rPr lang="en-US" sz="1961" dirty="0">
                <a:latin typeface="+mj-lt"/>
              </a:rPr>
              <a:t>Added by Azure CLI extensions for IoT</a:t>
            </a:r>
          </a:p>
        </p:txBody>
      </p:sp>
      <p:sp>
        <p:nvSpPr>
          <p:cNvPr id="42" name="TextBox 41">
            <a:extLst>
              <a:ext uri="{FF2B5EF4-FFF2-40B4-BE49-F238E27FC236}">
                <a16:creationId xmlns:a16="http://schemas.microsoft.com/office/drawing/2014/main" id="{409EC06F-3867-4568-9F49-D3023665C3C8}"/>
              </a:ext>
            </a:extLst>
          </p:cNvPr>
          <p:cNvSpPr txBox="1"/>
          <p:nvPr/>
        </p:nvSpPr>
        <p:spPr>
          <a:xfrm>
            <a:off x="418646" y="1169264"/>
            <a:ext cx="11332667" cy="863010"/>
          </a:xfrm>
          <a:prstGeom prst="rect">
            <a:avLst/>
          </a:prstGeom>
          <a:noFill/>
          <a:ln w="19050">
            <a:solidFill>
              <a:schemeClr val="bg1">
                <a:lumMod val="75000"/>
              </a:schemeClr>
            </a:solidFill>
          </a:ln>
        </p:spPr>
        <p:txBody>
          <a:bodyPr wrap="square" lIns="134464" tIns="493034" rIns="134464" bIns="89642" anchor="t">
            <a:noAutofit/>
          </a:bodyPr>
          <a:lstStyle/>
          <a:p>
            <a:pPr marL="228556" lvl="1"/>
            <a:r>
              <a:rPr lang="en-US" sz="1730" dirty="0" err="1">
                <a:latin typeface="Consolas"/>
              </a:rPr>
              <a:t>az</a:t>
            </a:r>
            <a:r>
              <a:rPr lang="en-US" sz="1730" dirty="0">
                <a:latin typeface="Consolas"/>
              </a:rPr>
              <a:t> extension add --name azure-</a:t>
            </a:r>
            <a:r>
              <a:rPr lang="en-US" sz="1730" dirty="0" err="1">
                <a:latin typeface="Consolas"/>
              </a:rPr>
              <a:t>iot</a:t>
            </a:r>
            <a:endParaRPr lang="en-US" sz="1730" dirty="0">
              <a:latin typeface="Consolas" panose="020B0609020204030204" pitchFamily="49" charset="0"/>
            </a:endParaRPr>
          </a:p>
        </p:txBody>
      </p:sp>
      <p:sp>
        <p:nvSpPr>
          <p:cNvPr id="48" name="TextBox 47">
            <a:extLst>
              <a:ext uri="{FF2B5EF4-FFF2-40B4-BE49-F238E27FC236}">
                <a16:creationId xmlns:a16="http://schemas.microsoft.com/office/drawing/2014/main" id="{ABFBC42B-9E9A-4192-AC24-FBF660E524EC}"/>
              </a:ext>
            </a:extLst>
          </p:cNvPr>
          <p:cNvSpPr txBox="1"/>
          <p:nvPr/>
        </p:nvSpPr>
        <p:spPr>
          <a:xfrm>
            <a:off x="429537" y="2239140"/>
            <a:ext cx="11312694" cy="452590"/>
          </a:xfrm>
          <a:prstGeom prst="rect">
            <a:avLst/>
          </a:prstGeom>
          <a:solidFill>
            <a:schemeClr val="bg1">
              <a:lumMod val="95000"/>
            </a:schemeClr>
          </a:solidFill>
        </p:spPr>
        <p:txBody>
          <a:bodyPr wrap="square" lIns="134464" tIns="89642" rIns="134464" bIns="89642">
            <a:noAutofit/>
          </a:bodyPr>
          <a:lstStyle/>
          <a:p>
            <a:r>
              <a:rPr lang="en-US" sz="1961" dirty="0">
                <a:latin typeface="+mj-lt"/>
              </a:rPr>
              <a:t>Hub Commands</a:t>
            </a:r>
          </a:p>
        </p:txBody>
      </p:sp>
      <p:sp>
        <p:nvSpPr>
          <p:cNvPr id="55" name="TextBox 54">
            <a:extLst>
              <a:ext uri="{FF2B5EF4-FFF2-40B4-BE49-F238E27FC236}">
                <a16:creationId xmlns:a16="http://schemas.microsoft.com/office/drawing/2014/main" id="{F9F63CA2-F502-4EBF-ACE0-B0D0FB1D96A4}"/>
              </a:ext>
            </a:extLst>
          </p:cNvPr>
          <p:cNvSpPr txBox="1"/>
          <p:nvPr/>
        </p:nvSpPr>
        <p:spPr>
          <a:xfrm>
            <a:off x="418646" y="2239140"/>
            <a:ext cx="11332667" cy="860152"/>
          </a:xfrm>
          <a:prstGeom prst="rect">
            <a:avLst/>
          </a:prstGeom>
          <a:noFill/>
          <a:ln w="19050">
            <a:solidFill>
              <a:schemeClr val="bg1">
                <a:lumMod val="75000"/>
              </a:schemeClr>
            </a:solidFill>
          </a:ln>
        </p:spPr>
        <p:txBody>
          <a:bodyPr wrap="square" lIns="134464" tIns="493034" rIns="134464" bIns="89642" anchor="t">
            <a:noAutofit/>
          </a:bodyPr>
          <a:lstStyle/>
          <a:p>
            <a:pPr marL="228556" lvl="1"/>
            <a:r>
              <a:rPr lang="en-US" sz="1730" dirty="0">
                <a:latin typeface="Consolas" panose="020B0609020204030204" pitchFamily="49" charset="0"/>
              </a:rPr>
              <a:t>create, delete, show-connection-string, etc.</a:t>
            </a:r>
          </a:p>
        </p:txBody>
      </p:sp>
      <p:sp>
        <p:nvSpPr>
          <p:cNvPr id="61" name="TextBox 60">
            <a:extLst>
              <a:ext uri="{FF2B5EF4-FFF2-40B4-BE49-F238E27FC236}">
                <a16:creationId xmlns:a16="http://schemas.microsoft.com/office/drawing/2014/main" id="{27682094-1C64-43FD-9C4D-35544C454857}"/>
              </a:ext>
            </a:extLst>
          </p:cNvPr>
          <p:cNvSpPr txBox="1"/>
          <p:nvPr/>
        </p:nvSpPr>
        <p:spPr>
          <a:xfrm>
            <a:off x="429537" y="3306160"/>
            <a:ext cx="11312694" cy="452590"/>
          </a:xfrm>
          <a:prstGeom prst="rect">
            <a:avLst/>
          </a:prstGeom>
          <a:solidFill>
            <a:schemeClr val="bg1">
              <a:lumMod val="95000"/>
            </a:schemeClr>
          </a:solidFill>
        </p:spPr>
        <p:txBody>
          <a:bodyPr wrap="square" lIns="134464" tIns="89642" rIns="134464" bIns="89642">
            <a:noAutofit/>
          </a:bodyPr>
          <a:lstStyle/>
          <a:p>
            <a:r>
              <a:rPr lang="en-US" sz="1961" dirty="0">
                <a:latin typeface="+mj-lt"/>
              </a:rPr>
              <a:t>Subgroup commands</a:t>
            </a:r>
          </a:p>
        </p:txBody>
      </p:sp>
      <p:sp>
        <p:nvSpPr>
          <p:cNvPr id="66" name="TextBox 65">
            <a:extLst>
              <a:ext uri="{FF2B5EF4-FFF2-40B4-BE49-F238E27FC236}">
                <a16:creationId xmlns:a16="http://schemas.microsoft.com/office/drawing/2014/main" id="{C00083BF-9057-460C-BFA5-72F0467CCF59}"/>
              </a:ext>
            </a:extLst>
          </p:cNvPr>
          <p:cNvSpPr txBox="1"/>
          <p:nvPr/>
        </p:nvSpPr>
        <p:spPr>
          <a:xfrm>
            <a:off x="418646" y="3306159"/>
            <a:ext cx="11332667" cy="860152"/>
          </a:xfrm>
          <a:prstGeom prst="rect">
            <a:avLst/>
          </a:prstGeom>
          <a:noFill/>
          <a:ln w="19050">
            <a:solidFill>
              <a:schemeClr val="bg1">
                <a:lumMod val="75000"/>
              </a:schemeClr>
            </a:solidFill>
          </a:ln>
        </p:spPr>
        <p:txBody>
          <a:bodyPr wrap="square" lIns="134464" tIns="493034" rIns="134464" bIns="89642" anchor="t">
            <a:noAutofit/>
          </a:bodyPr>
          <a:lstStyle/>
          <a:p>
            <a:pPr marL="228556" lvl="1"/>
            <a:r>
              <a:rPr lang="en-US" sz="1730" dirty="0">
                <a:latin typeface="Consolas" panose="020B0609020204030204" pitchFamily="49" charset="0"/>
              </a:rPr>
              <a:t>device-identity, device-twin, etc.</a:t>
            </a:r>
          </a:p>
        </p:txBody>
      </p:sp>
      <p:sp>
        <p:nvSpPr>
          <p:cNvPr id="70" name="TextBox 69">
            <a:extLst>
              <a:ext uri="{FF2B5EF4-FFF2-40B4-BE49-F238E27FC236}">
                <a16:creationId xmlns:a16="http://schemas.microsoft.com/office/drawing/2014/main" id="{D8DAD54E-A9CA-4476-AFAA-E2700DC50CBB}"/>
              </a:ext>
            </a:extLst>
          </p:cNvPr>
          <p:cNvSpPr txBox="1"/>
          <p:nvPr/>
        </p:nvSpPr>
        <p:spPr>
          <a:xfrm>
            <a:off x="429537" y="4382514"/>
            <a:ext cx="11312694" cy="452590"/>
          </a:xfrm>
          <a:prstGeom prst="rect">
            <a:avLst/>
          </a:prstGeom>
          <a:solidFill>
            <a:schemeClr val="bg1">
              <a:lumMod val="95000"/>
            </a:schemeClr>
          </a:solidFill>
        </p:spPr>
        <p:txBody>
          <a:bodyPr wrap="square" lIns="134464" tIns="89642" rIns="134464" bIns="89642">
            <a:noAutofit/>
          </a:bodyPr>
          <a:lstStyle/>
          <a:p>
            <a:r>
              <a:rPr lang="en-US" sz="1961" dirty="0">
                <a:latin typeface="+mj-lt"/>
              </a:rPr>
              <a:t>Running CLI commands</a:t>
            </a:r>
          </a:p>
        </p:txBody>
      </p:sp>
      <p:sp>
        <p:nvSpPr>
          <p:cNvPr id="71" name="TextBox 70">
            <a:extLst>
              <a:ext uri="{FF2B5EF4-FFF2-40B4-BE49-F238E27FC236}">
                <a16:creationId xmlns:a16="http://schemas.microsoft.com/office/drawing/2014/main" id="{76AEAB25-5D97-4B16-AA50-F57996E4A299}"/>
              </a:ext>
            </a:extLst>
          </p:cNvPr>
          <p:cNvSpPr txBox="1"/>
          <p:nvPr/>
        </p:nvSpPr>
        <p:spPr>
          <a:xfrm>
            <a:off x="418646" y="4373177"/>
            <a:ext cx="11332667" cy="2049931"/>
          </a:xfrm>
          <a:prstGeom prst="rect">
            <a:avLst/>
          </a:prstGeom>
          <a:noFill/>
          <a:ln w="19050">
            <a:solidFill>
              <a:schemeClr val="bg1">
                <a:lumMod val="75000"/>
              </a:schemeClr>
            </a:solidFill>
          </a:ln>
        </p:spPr>
        <p:txBody>
          <a:bodyPr wrap="square" lIns="134464" tIns="448212" rIns="134464" bIns="89642" anchor="t">
            <a:noAutofit/>
          </a:bodyPr>
          <a:lstStyle/>
          <a:p>
            <a:pPr marL="0" lvl="1">
              <a:spcBef>
                <a:spcPts val="196"/>
              </a:spcBef>
            </a:pPr>
            <a:r>
              <a:rPr lang="en-US" sz="1730" dirty="0">
                <a:latin typeface="+mj-lt"/>
              </a:rPr>
              <a:t>Example:</a:t>
            </a:r>
            <a:endParaRPr lang="en-US" sz="1961" dirty="0">
              <a:latin typeface="+mj-lt"/>
            </a:endParaRPr>
          </a:p>
          <a:p>
            <a:pPr marL="734539" lvl="2">
              <a:spcBef>
                <a:spcPts val="196"/>
              </a:spcBef>
              <a:spcAft>
                <a:spcPts val="196"/>
              </a:spcAft>
              <a:tabLst>
                <a:tab pos="669177" algn="l"/>
              </a:tabLst>
            </a:pPr>
            <a:r>
              <a:rPr lang="en-US" sz="1730" dirty="0" err="1">
                <a:latin typeface="Consolas" panose="020B0609020204030204" pitchFamily="49" charset="0"/>
              </a:rPr>
              <a:t>az</a:t>
            </a:r>
            <a:r>
              <a:rPr lang="en-US" sz="1730" dirty="0">
                <a:latin typeface="Consolas" panose="020B0609020204030204" pitchFamily="49" charset="0"/>
              </a:rPr>
              <a:t> </a:t>
            </a:r>
            <a:r>
              <a:rPr lang="en-US" sz="1730" dirty="0" err="1">
                <a:latin typeface="Consolas" panose="020B0609020204030204" pitchFamily="49" charset="0"/>
              </a:rPr>
              <a:t>iot</a:t>
            </a:r>
            <a:r>
              <a:rPr lang="en-US" sz="1730" dirty="0">
                <a:latin typeface="Consolas" panose="020B0609020204030204" pitchFamily="49" charset="0"/>
              </a:rPr>
              <a:t> hub create --resource-group </a:t>
            </a:r>
            <a:r>
              <a:rPr lang="en-US" sz="1730" dirty="0" err="1">
                <a:latin typeface="Consolas" panose="020B0609020204030204" pitchFamily="49" charset="0"/>
              </a:rPr>
              <a:t>MyResourceGroup</a:t>
            </a:r>
            <a:r>
              <a:rPr lang="en-US" sz="1730" dirty="0">
                <a:latin typeface="Consolas" panose="020B0609020204030204" pitchFamily="49" charset="0"/>
              </a:rPr>
              <a:t> --name </a:t>
            </a:r>
            <a:r>
              <a:rPr lang="en-US" sz="1730" dirty="0" err="1">
                <a:latin typeface="Consolas" panose="020B0609020204030204" pitchFamily="49" charset="0"/>
              </a:rPr>
              <a:t>MyIotHub</a:t>
            </a:r>
            <a:endParaRPr lang="en-US" sz="1730" dirty="0">
              <a:latin typeface="Consolas" panose="020B0609020204030204" pitchFamily="49" charset="0"/>
            </a:endParaRPr>
          </a:p>
          <a:p>
            <a:pPr marL="0" lvl="1">
              <a:spcBef>
                <a:spcPts val="196"/>
              </a:spcBef>
            </a:pPr>
            <a:r>
              <a:rPr lang="en-US" sz="1730" dirty="0">
                <a:latin typeface="+mj-lt"/>
              </a:rPr>
              <a:t>Getting help:</a:t>
            </a:r>
          </a:p>
          <a:p>
            <a:pPr marL="734539" lvl="2">
              <a:spcBef>
                <a:spcPts val="196"/>
              </a:spcBef>
              <a:spcAft>
                <a:spcPts val="196"/>
              </a:spcAft>
              <a:tabLst>
                <a:tab pos="669177" algn="l"/>
              </a:tabLst>
            </a:pPr>
            <a:r>
              <a:rPr lang="en-US" sz="1730" dirty="0" err="1">
                <a:latin typeface="Consolas" panose="020B0609020204030204" pitchFamily="49" charset="0"/>
              </a:rPr>
              <a:t>az</a:t>
            </a:r>
            <a:r>
              <a:rPr lang="en-US" sz="1730" dirty="0">
                <a:latin typeface="Consolas" panose="020B0609020204030204" pitchFamily="49" charset="0"/>
              </a:rPr>
              <a:t> </a:t>
            </a:r>
            <a:r>
              <a:rPr lang="en-US" sz="1730" dirty="0" err="1">
                <a:latin typeface="Consolas" panose="020B0609020204030204" pitchFamily="49" charset="0"/>
              </a:rPr>
              <a:t>iot</a:t>
            </a:r>
            <a:r>
              <a:rPr lang="en-US" sz="1730" dirty="0">
                <a:latin typeface="Consolas" panose="020B0609020204030204" pitchFamily="49" charset="0"/>
              </a:rPr>
              <a:t> hub &lt;command name&gt; --help</a:t>
            </a:r>
          </a:p>
          <a:p>
            <a:pPr marL="734539" lvl="2">
              <a:spcBef>
                <a:spcPts val="196"/>
              </a:spcBef>
              <a:spcAft>
                <a:spcPts val="196"/>
              </a:spcAft>
              <a:tabLst>
                <a:tab pos="669177" algn="l"/>
              </a:tabLst>
            </a:pPr>
            <a:r>
              <a:rPr lang="en-US" sz="1730" dirty="0" err="1">
                <a:latin typeface="Consolas" panose="020B0609020204030204" pitchFamily="49" charset="0"/>
              </a:rPr>
              <a:t>az</a:t>
            </a:r>
            <a:r>
              <a:rPr lang="en-US" sz="1730" dirty="0">
                <a:latin typeface="Consolas" panose="020B0609020204030204" pitchFamily="49" charset="0"/>
              </a:rPr>
              <a:t> </a:t>
            </a:r>
            <a:r>
              <a:rPr lang="en-US" sz="1730" dirty="0" err="1">
                <a:latin typeface="Consolas" panose="020B0609020204030204" pitchFamily="49" charset="0"/>
              </a:rPr>
              <a:t>iot</a:t>
            </a:r>
            <a:r>
              <a:rPr lang="en-US" sz="1730" dirty="0">
                <a:latin typeface="Consolas" panose="020B0609020204030204" pitchFamily="49" charset="0"/>
              </a:rPr>
              <a:t> hub create –help</a:t>
            </a:r>
          </a:p>
        </p:txBody>
      </p:sp>
    </p:spTree>
    <p:extLst>
      <p:ext uri="{BB962C8B-B14F-4D97-AF65-F5344CB8AC3E}">
        <p14:creationId xmlns:p14="http://schemas.microsoft.com/office/powerpoint/2010/main" val="141528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5"/>
                                        </p:tgtEl>
                                        <p:attrNameLst>
                                          <p:attrName>style.visibility</p:attrName>
                                        </p:attrNameLst>
                                      </p:cBhvr>
                                      <p:to>
                                        <p:strVal val="visible"/>
                                      </p:to>
                                    </p:set>
                                    <p:animEffect transition="in" filter="fade">
                                      <p:cBhvr>
                                        <p:cTn id="18" dur="500"/>
                                        <p:tgtEl>
                                          <p:spTgt spid="5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animEffect transition="in" filter="fade">
                                      <p:cBhvr>
                                        <p:cTn id="23" dur="500"/>
                                        <p:tgtEl>
                                          <p:spTgt spid="61"/>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6"/>
                                        </p:tgtEl>
                                        <p:attrNameLst>
                                          <p:attrName>style.visibility</p:attrName>
                                        </p:attrNameLst>
                                      </p:cBhvr>
                                      <p:to>
                                        <p:strVal val="visible"/>
                                      </p:to>
                                    </p:set>
                                    <p:animEffect transition="in" filter="fade">
                                      <p:cBhvr>
                                        <p:cTn id="26" dur="500"/>
                                        <p:tgtEl>
                                          <p:spTgt spid="6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fade">
                                      <p:cBhvr>
                                        <p:cTn id="31" dur="500"/>
                                        <p:tgtEl>
                                          <p:spTgt spid="7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71"/>
                                        </p:tgtEl>
                                        <p:attrNameLst>
                                          <p:attrName>style.visibility</p:attrName>
                                        </p:attrNameLst>
                                      </p:cBhvr>
                                      <p:to>
                                        <p:strVal val="visible"/>
                                      </p:to>
                                    </p:set>
                                    <p:animEffect transition="in" filter="fade">
                                      <p:cBhvr>
                                        <p:cTn id="34"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2" grpId="0" animBg="1"/>
      <p:bldP spid="48" grpId="0" animBg="1"/>
      <p:bldP spid="55" grpId="0" animBg="1"/>
      <p:bldP spid="61" grpId="0" animBg="1"/>
      <p:bldP spid="66" grpId="0" animBg="1"/>
      <p:bldP spid="70" grpId="0" animBg="1"/>
      <p:bldP spid="7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1208-FA4E-425C-9721-29A02F12AAE4}"/>
              </a:ext>
            </a:extLst>
          </p:cNvPr>
          <p:cNvSpPr>
            <a:spLocks noGrp="1"/>
          </p:cNvSpPr>
          <p:nvPr>
            <p:ph type="title"/>
          </p:nvPr>
        </p:nvSpPr>
        <p:spPr/>
        <p:txBody>
          <a:bodyPr/>
          <a:lstStyle/>
          <a:p>
            <a:r>
              <a:rPr lang="en-US" dirty="0"/>
              <a:t>Azure Cloud Shell</a:t>
            </a:r>
          </a:p>
        </p:txBody>
      </p:sp>
      <p:sp>
        <p:nvSpPr>
          <p:cNvPr id="3" name="Text Placeholder 2">
            <a:extLst>
              <a:ext uri="{FF2B5EF4-FFF2-40B4-BE49-F238E27FC236}">
                <a16:creationId xmlns:a16="http://schemas.microsoft.com/office/drawing/2014/main" id="{9300E73D-E1BF-40D9-8F49-102E3413D66C}"/>
              </a:ext>
            </a:extLst>
          </p:cNvPr>
          <p:cNvSpPr>
            <a:spLocks noGrp="1"/>
          </p:cNvSpPr>
          <p:nvPr>
            <p:ph type="body" sz="quarter" idx="10"/>
          </p:nvPr>
        </p:nvSpPr>
        <p:spPr>
          <a:xfrm>
            <a:off x="418644" y="1186695"/>
            <a:ext cx="11354714" cy="816506"/>
          </a:xfrm>
        </p:spPr>
        <p:txBody>
          <a:bodyPr>
            <a:spAutoFit/>
          </a:bodyPr>
          <a:lstStyle/>
          <a:p>
            <a:r>
              <a:rPr lang="en-US" sz="2353" spc="0" dirty="0"/>
              <a:t>A browser-based shell experience running Bash or PowerShell, with many common Microsoft and third-party tools installed</a:t>
            </a:r>
          </a:p>
        </p:txBody>
      </p:sp>
      <p:pic>
        <p:nvPicPr>
          <p:cNvPr id="7" name="Picture 6" descr="Screenshot of welcome screen of Azure Cloud Shell, ">
            <a:extLst>
              <a:ext uri="{FF2B5EF4-FFF2-40B4-BE49-F238E27FC236}">
                <a16:creationId xmlns:a16="http://schemas.microsoft.com/office/drawing/2014/main" id="{95E50507-ECF0-4E8F-AF23-3E6B500F4A8C}"/>
              </a:ext>
            </a:extLst>
          </p:cNvPr>
          <p:cNvPicPr>
            <a:picLocks noChangeAspect="1"/>
          </p:cNvPicPr>
          <p:nvPr/>
        </p:nvPicPr>
        <p:blipFill rotWithShape="1">
          <a:blip r:embed="rId3"/>
          <a:srcRect l="-905" t="-4977" r="-905" b="-4887"/>
          <a:stretch/>
        </p:blipFill>
        <p:spPr>
          <a:xfrm>
            <a:off x="418644" y="2599497"/>
            <a:ext cx="11343820" cy="3214113"/>
          </a:xfrm>
          <a:custGeom>
            <a:avLst/>
            <a:gdLst>
              <a:gd name="connsiteX0" fmla="*/ 0 w 11571287"/>
              <a:gd name="connsiteY0" fmla="*/ 0 h 3278563"/>
              <a:gd name="connsiteX1" fmla="*/ 11571287 w 11571287"/>
              <a:gd name="connsiteY1" fmla="*/ 0 h 3278563"/>
              <a:gd name="connsiteX2" fmla="*/ 11571287 w 11571287"/>
              <a:gd name="connsiteY2" fmla="*/ 3278563 h 3278563"/>
              <a:gd name="connsiteX3" fmla="*/ 0 w 11571287"/>
              <a:gd name="connsiteY3" fmla="*/ 3278563 h 3278563"/>
            </a:gdLst>
            <a:ahLst/>
            <a:cxnLst>
              <a:cxn ang="0">
                <a:pos x="connsiteX0" y="connsiteY0"/>
              </a:cxn>
              <a:cxn ang="0">
                <a:pos x="connsiteX1" y="connsiteY1"/>
              </a:cxn>
              <a:cxn ang="0">
                <a:pos x="connsiteX2" y="connsiteY2"/>
              </a:cxn>
              <a:cxn ang="0">
                <a:pos x="connsiteX3" y="connsiteY3"/>
              </a:cxn>
            </a:cxnLst>
            <a:rect l="l" t="t" r="r" b="b"/>
            <a:pathLst>
              <a:path w="11571287" h="3278563">
                <a:moveTo>
                  <a:pt x="0" y="0"/>
                </a:moveTo>
                <a:lnTo>
                  <a:pt x="11571287" y="0"/>
                </a:lnTo>
                <a:lnTo>
                  <a:pt x="11571287" y="3278563"/>
                </a:lnTo>
                <a:lnTo>
                  <a:pt x="0" y="3278563"/>
                </a:lnTo>
                <a:close/>
              </a:path>
            </a:pathLst>
          </a:custGeom>
          <a:ln w="19050">
            <a:solidFill>
              <a:schemeClr val="tx2"/>
            </a:solidFill>
          </a:ln>
        </p:spPr>
      </p:pic>
    </p:spTree>
    <p:extLst>
      <p:ext uri="{BB962C8B-B14F-4D97-AF65-F5344CB8AC3E}">
        <p14:creationId xmlns:p14="http://schemas.microsoft.com/office/powerpoint/2010/main" val="84817164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5: Device configuration and communication</a:t>
            </a:r>
          </a:p>
        </p:txBody>
      </p:sp>
      <p:pic>
        <p:nvPicPr>
          <p:cNvPr id="3" name="Picture 2" descr="Icon of a gear inside a circle">
            <a:extLst>
              <a:ext uri="{FF2B5EF4-FFF2-40B4-BE49-F238E27FC236}">
                <a16:creationId xmlns:a16="http://schemas.microsoft.com/office/drawing/2014/main" id="{E1E83927-EDCC-44A4-A6B1-A11B5208A37B}"/>
              </a:ext>
            </a:extLst>
          </p:cNvPr>
          <p:cNvPicPr>
            <a:picLocks noChangeAspect="1"/>
          </p:cNvPicPr>
          <p:nvPr/>
        </p:nvPicPr>
        <p:blipFill>
          <a:blip r:embed="rId3"/>
          <a:stretch>
            <a:fillRect/>
          </a:stretch>
        </p:blipFill>
        <p:spPr>
          <a:xfrm>
            <a:off x="10292536" y="2957444"/>
            <a:ext cx="852849" cy="852849"/>
          </a:xfrm>
          <a:prstGeom prst="rect">
            <a:avLst/>
          </a:prstGeom>
        </p:spPr>
      </p:pic>
    </p:spTree>
    <p:extLst>
      <p:ext uri="{BB962C8B-B14F-4D97-AF65-F5344CB8AC3E}">
        <p14:creationId xmlns:p14="http://schemas.microsoft.com/office/powerpoint/2010/main" val="4252764826"/>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Device communication</a:t>
            </a:r>
            <a:endParaRPr lang="en-US" dirty="0"/>
          </a:p>
        </p:txBody>
      </p:sp>
      <p:pic>
        <p:nvPicPr>
          <p:cNvPr id="15" name="Picture 14" descr="Icon of a transmission tower">
            <a:extLst>
              <a:ext uri="{FF2B5EF4-FFF2-40B4-BE49-F238E27FC236}">
                <a16:creationId xmlns:a16="http://schemas.microsoft.com/office/drawing/2014/main" id="{F29BDE16-DEEC-4148-8AC4-CD2AE772C91B}"/>
              </a:ext>
            </a:extLst>
          </p:cNvPr>
          <p:cNvPicPr>
            <a:picLocks noChangeAspect="1"/>
          </p:cNvPicPr>
          <p:nvPr/>
        </p:nvPicPr>
        <p:blipFill>
          <a:blip r:embed="rId3"/>
          <a:stretch>
            <a:fillRect/>
          </a:stretch>
        </p:blipFill>
        <p:spPr>
          <a:xfrm>
            <a:off x="11435478" y="563613"/>
            <a:ext cx="337653" cy="454189"/>
          </a:xfrm>
          <a:prstGeom prst="rect">
            <a:avLst/>
          </a:prstGeom>
        </p:spPr>
      </p:pic>
      <p:pic>
        <p:nvPicPr>
          <p:cNvPr id="33" name="Picture 32" descr="Icon of three squares and a cloud">
            <a:extLst>
              <a:ext uri="{FF2B5EF4-FFF2-40B4-BE49-F238E27FC236}">
                <a16:creationId xmlns:a16="http://schemas.microsoft.com/office/drawing/2014/main" id="{71F4D893-C0C7-4E5B-A3FA-866F42F14111}"/>
              </a:ext>
            </a:extLst>
          </p:cNvPr>
          <p:cNvPicPr>
            <a:picLocks/>
          </p:cNvPicPr>
          <p:nvPr/>
        </p:nvPicPr>
        <p:blipFill>
          <a:blip r:embed="rId4"/>
          <a:stretch>
            <a:fillRect/>
          </a:stretch>
        </p:blipFill>
        <p:spPr>
          <a:xfrm>
            <a:off x="455995" y="1636151"/>
            <a:ext cx="932282" cy="932282"/>
          </a:xfrm>
          <a:prstGeom prst="rect">
            <a:avLst/>
          </a:prstGeom>
        </p:spPr>
      </p:pic>
      <p:sp>
        <p:nvSpPr>
          <p:cNvPr id="35" name="TextBox 34">
            <a:extLst>
              <a:ext uri="{FF2B5EF4-FFF2-40B4-BE49-F238E27FC236}">
                <a16:creationId xmlns:a16="http://schemas.microsoft.com/office/drawing/2014/main" id="{A47EE583-2189-4B14-B2CD-4F1A330F76EF}"/>
              </a:ext>
            </a:extLst>
          </p:cNvPr>
          <p:cNvSpPr txBox="1"/>
          <p:nvPr/>
        </p:nvSpPr>
        <p:spPr>
          <a:xfrm>
            <a:off x="1645003" y="1921256"/>
            <a:ext cx="10128354" cy="362072"/>
          </a:xfrm>
          <a:prstGeom prst="rect">
            <a:avLst/>
          </a:prstGeom>
          <a:noFill/>
        </p:spPr>
        <p:txBody>
          <a:bodyPr wrap="square" lIns="0" tIns="0" rIns="0" bIns="0" anchor="t">
            <a:spAutoFit/>
          </a:bodyPr>
          <a:lstStyle/>
          <a:p>
            <a:r>
              <a:rPr lang="en-US" sz="2353" dirty="0"/>
              <a:t>Device-to-Cloud</a:t>
            </a:r>
          </a:p>
        </p:txBody>
      </p:sp>
      <p:cxnSp>
        <p:nvCxnSpPr>
          <p:cNvPr id="40" name="Straight Connector 39">
            <a:extLst>
              <a:ext uri="{FF2B5EF4-FFF2-40B4-BE49-F238E27FC236}">
                <a16:creationId xmlns:a16="http://schemas.microsoft.com/office/drawing/2014/main" id="{64144A43-9125-4540-9BBF-C12AD90666F2}"/>
              </a:ext>
              <a:ext uri="{C183D7F6-B498-43B3-948B-1728B52AA6E4}">
                <adec:decorative xmlns:adec="http://schemas.microsoft.com/office/drawing/2017/decorative" val="1"/>
              </a:ext>
            </a:extLst>
          </p:cNvPr>
          <p:cNvCxnSpPr>
            <a:cxnSpLocks/>
          </p:cNvCxnSpPr>
          <p:nvPr/>
        </p:nvCxnSpPr>
        <p:spPr>
          <a:xfrm>
            <a:off x="1645003" y="2874279"/>
            <a:ext cx="101283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 name="Picture 12" descr="Icon of a whiteboard with a cloud symbol drawn on it">
            <a:extLst>
              <a:ext uri="{FF2B5EF4-FFF2-40B4-BE49-F238E27FC236}">
                <a16:creationId xmlns:a16="http://schemas.microsoft.com/office/drawing/2014/main" id="{476D1701-22E7-4C0E-B9FB-B5E15EC7C57C}"/>
              </a:ext>
            </a:extLst>
          </p:cNvPr>
          <p:cNvPicPr>
            <a:picLocks/>
          </p:cNvPicPr>
          <p:nvPr/>
        </p:nvPicPr>
        <p:blipFill>
          <a:blip r:embed="rId5"/>
          <a:stretch>
            <a:fillRect/>
          </a:stretch>
        </p:blipFill>
        <p:spPr>
          <a:xfrm>
            <a:off x="455995" y="3180125"/>
            <a:ext cx="932282" cy="932282"/>
          </a:xfrm>
          <a:prstGeom prst="rect">
            <a:avLst/>
          </a:prstGeom>
        </p:spPr>
      </p:pic>
      <p:sp>
        <p:nvSpPr>
          <p:cNvPr id="14" name="TextBox 13">
            <a:extLst>
              <a:ext uri="{FF2B5EF4-FFF2-40B4-BE49-F238E27FC236}">
                <a16:creationId xmlns:a16="http://schemas.microsoft.com/office/drawing/2014/main" id="{9574E973-404F-4A68-B9EE-736E1E2F9008}"/>
              </a:ext>
            </a:extLst>
          </p:cNvPr>
          <p:cNvSpPr txBox="1"/>
          <p:nvPr/>
        </p:nvSpPr>
        <p:spPr>
          <a:xfrm>
            <a:off x="1645026" y="3465230"/>
            <a:ext cx="10118181" cy="362072"/>
          </a:xfrm>
          <a:prstGeom prst="rect">
            <a:avLst/>
          </a:prstGeom>
          <a:noFill/>
        </p:spPr>
        <p:txBody>
          <a:bodyPr wrap="square" lIns="0" tIns="0" rIns="0" bIns="0" anchor="t">
            <a:spAutoFit/>
          </a:bodyPr>
          <a:lstStyle/>
          <a:p>
            <a:r>
              <a:rPr lang="en-US" sz="2353" dirty="0"/>
              <a:t>Cloud-to-Device</a:t>
            </a:r>
          </a:p>
        </p:txBody>
      </p:sp>
    </p:spTree>
    <p:extLst>
      <p:ext uri="{BB962C8B-B14F-4D97-AF65-F5344CB8AC3E}">
        <p14:creationId xmlns:p14="http://schemas.microsoft.com/office/powerpoint/2010/main" val="163831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Communication protocols: Protocol comparison</a:t>
            </a:r>
            <a:endParaRPr lang="en-US" dirty="0"/>
          </a:p>
        </p:txBody>
      </p:sp>
      <p:graphicFrame>
        <p:nvGraphicFramePr>
          <p:cNvPr id="2" name="Table 1">
            <a:extLst>
              <a:ext uri="{FF2B5EF4-FFF2-40B4-BE49-F238E27FC236}">
                <a16:creationId xmlns:a16="http://schemas.microsoft.com/office/drawing/2014/main" id="{38587893-038F-46DC-8640-F650DA6D469A}"/>
              </a:ext>
            </a:extLst>
          </p:cNvPr>
          <p:cNvGraphicFramePr>
            <a:graphicFrameLocks noGrp="1"/>
          </p:cNvGraphicFramePr>
          <p:nvPr/>
        </p:nvGraphicFramePr>
        <p:xfrm>
          <a:off x="418644" y="1457870"/>
          <a:ext cx="11343820" cy="4959216"/>
        </p:xfrm>
        <a:graphic>
          <a:graphicData uri="http://schemas.openxmlformats.org/drawingml/2006/table">
            <a:tbl>
              <a:tblPr firstRow="1">
                <a:tableStyleId>{BC89EF96-8CEA-46FF-86C4-4CE0E7609802}</a:tableStyleId>
              </a:tblPr>
              <a:tblGrid>
                <a:gridCol w="3048540">
                  <a:extLst>
                    <a:ext uri="{9D8B030D-6E8A-4147-A177-3AD203B41FA5}">
                      <a16:colId xmlns:a16="http://schemas.microsoft.com/office/drawing/2014/main" val="3499735550"/>
                    </a:ext>
                  </a:extLst>
                </a:gridCol>
                <a:gridCol w="1320316">
                  <a:extLst>
                    <a:ext uri="{9D8B030D-6E8A-4147-A177-3AD203B41FA5}">
                      <a16:colId xmlns:a16="http://schemas.microsoft.com/office/drawing/2014/main" val="2574145563"/>
                    </a:ext>
                  </a:extLst>
                </a:gridCol>
                <a:gridCol w="6974964">
                  <a:extLst>
                    <a:ext uri="{9D8B030D-6E8A-4147-A177-3AD203B41FA5}">
                      <a16:colId xmlns:a16="http://schemas.microsoft.com/office/drawing/2014/main" val="3255218694"/>
                    </a:ext>
                  </a:extLst>
                </a:gridCol>
              </a:tblGrid>
              <a:tr h="528441">
                <a:tc>
                  <a:txBody>
                    <a:bodyPr/>
                    <a:lstStyle/>
                    <a:p>
                      <a:r>
                        <a:rPr lang="en-US" sz="2400" b="0" dirty="0">
                          <a:solidFill>
                            <a:schemeClr val="bg1"/>
                          </a:solidFill>
                          <a:effectLst/>
                          <a:latin typeface="+mj-lt"/>
                        </a:rPr>
                        <a:t>Protocol</a:t>
                      </a:r>
                    </a:p>
                  </a:txBody>
                  <a:tcPr marL="89642" marR="89642" marT="44821" marB="44821"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r>
                        <a:rPr lang="en-US" sz="2400" b="0" dirty="0">
                          <a:solidFill>
                            <a:schemeClr val="bg1"/>
                          </a:solidFill>
                          <a:effectLst/>
                          <a:latin typeface="+mj-lt"/>
                        </a:rPr>
                        <a:t>Port</a:t>
                      </a: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r>
                        <a:rPr lang="en-US" sz="2400" b="0" dirty="0">
                          <a:solidFill>
                            <a:schemeClr val="bg1"/>
                          </a:solidFill>
                          <a:effectLst/>
                          <a:latin typeface="+mj-lt"/>
                        </a:rPr>
                        <a:t>When you should use this protocol</a:t>
                      </a: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022007059"/>
                  </a:ext>
                </a:extLst>
              </a:tr>
              <a:tr h="1077207">
                <a:tc>
                  <a:txBody>
                    <a:bodyPr/>
                    <a:lstStyle/>
                    <a:p>
                      <a:r>
                        <a:rPr lang="en-US" sz="2000" dirty="0">
                          <a:effectLst/>
                          <a:latin typeface="+mj-lt"/>
                        </a:rPr>
                        <a:t>MQTT</a:t>
                      </a:r>
                    </a:p>
                  </a:txBody>
                  <a:tcPr marL="89642" marR="89642" marT="44821" marB="44821"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000" dirty="0">
                          <a:effectLst/>
                        </a:rPr>
                        <a:t>8883</a:t>
                      </a:r>
                    </a:p>
                  </a:txBody>
                  <a:tcPr marL="89642" marR="89642" marT="44821" marB="44821"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2000" dirty="0">
                          <a:effectLst/>
                        </a:rPr>
                        <a:t>Use on all devices that do not require to connect multiple devices (each with its own per-device credentials) over the same TLS connection</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708459924"/>
                  </a:ext>
                </a:extLst>
              </a:tr>
              <a:tr h="1077207">
                <a:tc>
                  <a:txBody>
                    <a:bodyPr/>
                    <a:lstStyle/>
                    <a:p>
                      <a:r>
                        <a:rPr lang="en-US" sz="2000" dirty="0">
                          <a:effectLst/>
                          <a:latin typeface="+mj-lt"/>
                        </a:rPr>
                        <a:t>MQTT over </a:t>
                      </a:r>
                      <a:r>
                        <a:rPr lang="en-US" sz="2000" dirty="0" err="1">
                          <a:effectLst/>
                          <a:latin typeface="+mj-lt"/>
                        </a:rPr>
                        <a:t>WebSockets</a:t>
                      </a:r>
                      <a:endParaRPr lang="en-US" sz="2000" dirty="0">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000" dirty="0">
                          <a:effectLst/>
                        </a:rPr>
                        <a:t>443</a:t>
                      </a:r>
                    </a:p>
                  </a:txBody>
                  <a:tcPr marL="89642" marR="89642" marT="44821" marB="44821"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2000" dirty="0">
                        <a:effectLs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287316730"/>
                  </a:ext>
                </a:extLst>
              </a:tr>
              <a:tr h="758787">
                <a:tc>
                  <a:txBody>
                    <a:bodyPr/>
                    <a:lstStyle/>
                    <a:p>
                      <a:r>
                        <a:rPr lang="en-US" sz="2000" dirty="0">
                          <a:solidFill>
                            <a:schemeClr val="tx1"/>
                          </a:solidFill>
                          <a:effectLst/>
                          <a:latin typeface="+mj-lt"/>
                        </a:rPr>
                        <a:t>AMQP</a:t>
                      </a:r>
                    </a:p>
                  </a:txBody>
                  <a:tcPr marL="89642" marR="89642" marT="44821" marB="44821"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000" dirty="0">
                          <a:solidFill>
                            <a:schemeClr val="tx1"/>
                          </a:solidFill>
                          <a:effectLst/>
                        </a:rPr>
                        <a:t>5671</a:t>
                      </a:r>
                    </a:p>
                  </a:txBody>
                  <a:tcPr marL="89642" marR="89642" marT="44821" marB="44821"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2000" dirty="0">
                          <a:solidFill>
                            <a:schemeClr val="tx1"/>
                          </a:solidFill>
                          <a:effectLst/>
                        </a:rPr>
                        <a:t>Use on field and cloud gateways to take advantage of connection multiplexing across devices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310211644"/>
                  </a:ext>
                </a:extLst>
              </a:tr>
              <a:tr h="758787">
                <a:tc>
                  <a:txBody>
                    <a:bodyPr/>
                    <a:lstStyle/>
                    <a:p>
                      <a:r>
                        <a:rPr lang="en-US" sz="2000" dirty="0">
                          <a:solidFill>
                            <a:schemeClr val="tx1"/>
                          </a:solidFill>
                          <a:effectLst/>
                          <a:latin typeface="+mj-lt"/>
                        </a:rPr>
                        <a:t>AMQP over </a:t>
                      </a:r>
                      <a:r>
                        <a:rPr lang="en-US" sz="2000" dirty="0" err="1">
                          <a:solidFill>
                            <a:schemeClr val="tx1"/>
                          </a:solidFill>
                          <a:effectLst/>
                          <a:latin typeface="+mj-lt"/>
                        </a:rPr>
                        <a:t>WebSockets</a:t>
                      </a:r>
                      <a:endParaRPr lang="en-US" sz="2000" dirty="0">
                        <a:solidFill>
                          <a:schemeClr val="tx1"/>
                        </a:solidFill>
                        <a:effectLst/>
                        <a:latin typeface="+mj-l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000" dirty="0">
                          <a:solidFill>
                            <a:schemeClr val="tx1"/>
                          </a:solidFill>
                          <a:effectLst/>
                        </a:rPr>
                        <a:t>443</a:t>
                      </a:r>
                    </a:p>
                  </a:txBody>
                  <a:tcPr marL="89642" marR="89642" marT="44821" marB="44821"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endParaRPr lang="en-US" sz="2000" dirty="0">
                        <a:solidFill>
                          <a:schemeClr val="tx1"/>
                        </a:solidFill>
                        <a:effectLst/>
                      </a:endParaRP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34364767"/>
                  </a:ext>
                </a:extLst>
              </a:tr>
              <a:tr h="758787">
                <a:tc>
                  <a:txBody>
                    <a:bodyPr/>
                    <a:lstStyle/>
                    <a:p>
                      <a:r>
                        <a:rPr lang="en-US" sz="2000" dirty="0">
                          <a:effectLst/>
                          <a:latin typeface="+mj-lt"/>
                        </a:rPr>
                        <a:t>HTTPS</a:t>
                      </a:r>
                    </a:p>
                  </a:txBody>
                  <a:tcPr marL="89642" marR="89642" marT="44821" marB="44821"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algn="l"/>
                      <a:r>
                        <a:rPr lang="en-US" sz="2000" dirty="0">
                          <a:effectLst/>
                        </a:rPr>
                        <a:t>443</a:t>
                      </a:r>
                    </a:p>
                  </a:txBody>
                  <a:tcPr marL="89642" marR="89642" marT="44821" marB="44821"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tc>
                  <a:txBody>
                    <a:bodyPr/>
                    <a:lstStyle/>
                    <a:p>
                      <a:r>
                        <a:rPr lang="en-US" sz="2000" dirty="0">
                          <a:effectLst/>
                        </a:rPr>
                        <a:t>Use for devices that cannot support other protocols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80095169"/>
                  </a:ext>
                </a:extLst>
              </a:tr>
            </a:tbl>
          </a:graphicData>
        </a:graphic>
      </p:graphicFrame>
    </p:spTree>
    <p:extLst>
      <p:ext uri="{BB962C8B-B14F-4D97-AF65-F5344CB8AC3E}">
        <p14:creationId xmlns:p14="http://schemas.microsoft.com/office/powerpoint/2010/main" val="37612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2 – Learning objectives</a:t>
            </a:r>
          </a:p>
        </p:txBody>
      </p:sp>
      <p:pic>
        <p:nvPicPr>
          <p:cNvPr id="91" name="Picture 90" descr="Icon of a document">
            <a:extLst>
              <a:ext uri="{FF2B5EF4-FFF2-40B4-BE49-F238E27FC236}">
                <a16:creationId xmlns:a16="http://schemas.microsoft.com/office/drawing/2014/main" id="{FDC1BA3D-A7E0-4863-9E86-64103334FBFF}"/>
              </a:ext>
            </a:extLst>
          </p:cNvPr>
          <p:cNvPicPr>
            <a:picLocks/>
          </p:cNvPicPr>
          <p:nvPr/>
        </p:nvPicPr>
        <p:blipFill>
          <a:blip r:embed="rId3"/>
          <a:stretch>
            <a:fillRect/>
          </a:stretch>
        </p:blipFill>
        <p:spPr>
          <a:xfrm>
            <a:off x="418644" y="1206054"/>
            <a:ext cx="896425" cy="896425"/>
          </a:xfrm>
          <a:prstGeom prst="rect">
            <a:avLst/>
          </a:prstGeom>
        </p:spPr>
      </p:pic>
      <p:sp>
        <p:nvSpPr>
          <p:cNvPr id="96" name="TextBox 95">
            <a:extLst>
              <a:ext uri="{FF2B5EF4-FFF2-40B4-BE49-F238E27FC236}">
                <a16:creationId xmlns:a16="http://schemas.microsoft.com/office/drawing/2014/main" id="{14F99DC0-5CF5-4CE8-9AFD-CDF0B0F26FFE}"/>
              </a:ext>
            </a:extLst>
          </p:cNvPr>
          <p:cNvSpPr txBox="1"/>
          <p:nvPr/>
        </p:nvSpPr>
        <p:spPr>
          <a:xfrm>
            <a:off x="1503380" y="1488317"/>
            <a:ext cx="10269979" cy="331899"/>
          </a:xfrm>
          <a:prstGeom prst="rect">
            <a:avLst/>
          </a:prstGeom>
          <a:noFill/>
        </p:spPr>
        <p:txBody>
          <a:bodyPr wrap="square" lIns="0" tIns="0" rIns="0" bIns="0" anchor="ctr">
            <a:spAutoFit/>
          </a:bodyPr>
          <a:lstStyle/>
          <a:p>
            <a:r>
              <a:rPr lang="en-US" sz="2157" dirty="0"/>
              <a:t>Explain the core features of the IoT Hub service</a:t>
            </a:r>
          </a:p>
        </p:txBody>
      </p:sp>
      <p:cxnSp>
        <p:nvCxnSpPr>
          <p:cNvPr id="113" name="Straight Connector 112">
            <a:extLst>
              <a:ext uri="{FF2B5EF4-FFF2-40B4-BE49-F238E27FC236}">
                <a16:creationId xmlns:a16="http://schemas.microsoft.com/office/drawing/2014/main" id="{7F9A6F88-3A1F-44DB-8B03-8939B9484BC3}"/>
              </a:ext>
              <a:ext uri="{C183D7F6-B498-43B3-948B-1728B52AA6E4}">
                <adec:decorative xmlns:adec="http://schemas.microsoft.com/office/drawing/2017/decorative" val="1"/>
              </a:ext>
            </a:extLst>
          </p:cNvPr>
          <p:cNvCxnSpPr>
            <a:cxnSpLocks/>
          </p:cNvCxnSpPr>
          <p:nvPr/>
        </p:nvCxnSpPr>
        <p:spPr>
          <a:xfrm>
            <a:off x="1503380" y="2188289"/>
            <a:ext cx="10269979" cy="0"/>
          </a:xfrm>
          <a:prstGeom prst="line">
            <a:avLst/>
          </a:prstGeom>
          <a:ln w="19050" cap="flat">
            <a:solidFill>
              <a:schemeClr val="bg1">
                <a:lumMod val="65000"/>
              </a:schemeClr>
            </a:solidFill>
            <a:prstDash val="dash"/>
            <a:round/>
            <a:headEnd type="none"/>
            <a:tailEnd type="none"/>
          </a:ln>
        </p:spPr>
        <p:style>
          <a:lnRef idx="1">
            <a:schemeClr val="accent1"/>
          </a:lnRef>
          <a:fillRef idx="0">
            <a:schemeClr val="accent1"/>
          </a:fillRef>
          <a:effectRef idx="0">
            <a:schemeClr val="accent1"/>
          </a:effectRef>
          <a:fontRef idx="minor">
            <a:schemeClr val="tx1"/>
          </a:fontRef>
        </p:style>
      </p:cxnSp>
      <p:pic>
        <p:nvPicPr>
          <p:cNvPr id="128" name="Picture 127" descr="Icons of a series of circles with rings enclosing a bigger circle at the centre">
            <a:extLst>
              <a:ext uri="{FF2B5EF4-FFF2-40B4-BE49-F238E27FC236}">
                <a16:creationId xmlns:a16="http://schemas.microsoft.com/office/drawing/2014/main" id="{2BFDC6FF-7DEA-4AB9-BFE8-DC2FFED8D9AC}"/>
              </a:ext>
            </a:extLst>
          </p:cNvPr>
          <p:cNvPicPr>
            <a:picLocks/>
          </p:cNvPicPr>
          <p:nvPr/>
        </p:nvPicPr>
        <p:blipFill>
          <a:blip r:embed="rId4"/>
          <a:stretch>
            <a:fillRect/>
          </a:stretch>
        </p:blipFill>
        <p:spPr>
          <a:xfrm>
            <a:off x="418644" y="2274099"/>
            <a:ext cx="896425" cy="896425"/>
          </a:xfrm>
          <a:prstGeom prst="rect">
            <a:avLst/>
          </a:prstGeom>
        </p:spPr>
      </p:pic>
      <p:sp>
        <p:nvSpPr>
          <p:cNvPr id="132" name="TextBox 131">
            <a:extLst>
              <a:ext uri="{FF2B5EF4-FFF2-40B4-BE49-F238E27FC236}">
                <a16:creationId xmlns:a16="http://schemas.microsoft.com/office/drawing/2014/main" id="{2775192F-A156-4942-976C-A1BD38A724C9}"/>
              </a:ext>
            </a:extLst>
          </p:cNvPr>
          <p:cNvSpPr txBox="1"/>
          <p:nvPr/>
        </p:nvSpPr>
        <p:spPr>
          <a:xfrm>
            <a:off x="1503380" y="2556362"/>
            <a:ext cx="10269979" cy="331899"/>
          </a:xfrm>
          <a:prstGeom prst="rect">
            <a:avLst/>
          </a:prstGeom>
          <a:noFill/>
        </p:spPr>
        <p:txBody>
          <a:bodyPr wrap="square" lIns="0" tIns="0" rIns="0" bIns="0" anchor="ctr">
            <a:spAutoFit/>
          </a:bodyPr>
          <a:lstStyle/>
          <a:p>
            <a:r>
              <a:rPr lang="en-US" sz="2157" dirty="0"/>
              <a:t>Describe the lifecycle of an Azure IoT device</a:t>
            </a:r>
          </a:p>
        </p:txBody>
      </p:sp>
      <p:cxnSp>
        <p:nvCxnSpPr>
          <p:cNvPr id="145" name="Straight Connector 144">
            <a:extLst>
              <a:ext uri="{FF2B5EF4-FFF2-40B4-BE49-F238E27FC236}">
                <a16:creationId xmlns:a16="http://schemas.microsoft.com/office/drawing/2014/main" id="{199B7E9B-433A-4812-B4D0-252E4E26FCD1}"/>
              </a:ext>
              <a:ext uri="{C183D7F6-B498-43B3-948B-1728B52AA6E4}">
                <adec:decorative xmlns:adec="http://schemas.microsoft.com/office/drawing/2017/decorative" val="1"/>
              </a:ext>
            </a:extLst>
          </p:cNvPr>
          <p:cNvCxnSpPr>
            <a:cxnSpLocks/>
          </p:cNvCxnSpPr>
          <p:nvPr/>
        </p:nvCxnSpPr>
        <p:spPr>
          <a:xfrm>
            <a:off x="1503380" y="3256334"/>
            <a:ext cx="10269979" cy="0"/>
          </a:xfrm>
          <a:prstGeom prst="line">
            <a:avLst/>
          </a:prstGeom>
          <a:ln w="19050" cap="flat">
            <a:solidFill>
              <a:schemeClr val="bg1">
                <a:lumMod val="65000"/>
              </a:schemeClr>
            </a:solidFill>
            <a:prstDash val="dash"/>
            <a:round/>
            <a:headEnd type="none"/>
            <a:tailEnd type="none"/>
          </a:ln>
        </p:spPr>
        <p:style>
          <a:lnRef idx="1">
            <a:schemeClr val="accent1"/>
          </a:lnRef>
          <a:fillRef idx="0">
            <a:schemeClr val="accent1"/>
          </a:fillRef>
          <a:effectRef idx="0">
            <a:schemeClr val="accent1"/>
          </a:effectRef>
          <a:fontRef idx="minor">
            <a:schemeClr val="tx1"/>
          </a:fontRef>
        </p:style>
      </p:cxnSp>
      <p:pic>
        <p:nvPicPr>
          <p:cNvPr id="156" name="Picture 155" descr="Icon of a circle branched into three connect circles">
            <a:extLst>
              <a:ext uri="{FF2B5EF4-FFF2-40B4-BE49-F238E27FC236}">
                <a16:creationId xmlns:a16="http://schemas.microsoft.com/office/drawing/2014/main" id="{784152B4-B7BE-457A-950D-E02AF1AF0505}"/>
              </a:ext>
            </a:extLst>
          </p:cNvPr>
          <p:cNvPicPr>
            <a:picLocks/>
          </p:cNvPicPr>
          <p:nvPr/>
        </p:nvPicPr>
        <p:blipFill>
          <a:blip r:embed="rId5"/>
          <a:stretch>
            <a:fillRect/>
          </a:stretch>
        </p:blipFill>
        <p:spPr>
          <a:xfrm>
            <a:off x="418644" y="3342145"/>
            <a:ext cx="896425" cy="896425"/>
          </a:xfrm>
          <a:prstGeom prst="rect">
            <a:avLst/>
          </a:prstGeom>
        </p:spPr>
      </p:pic>
      <p:sp>
        <p:nvSpPr>
          <p:cNvPr id="159" name="TextBox 158">
            <a:extLst>
              <a:ext uri="{FF2B5EF4-FFF2-40B4-BE49-F238E27FC236}">
                <a16:creationId xmlns:a16="http://schemas.microsoft.com/office/drawing/2014/main" id="{EA2D8845-9BEE-4A22-A1EE-D4140FD8FF3D}"/>
              </a:ext>
            </a:extLst>
          </p:cNvPr>
          <p:cNvSpPr txBox="1"/>
          <p:nvPr/>
        </p:nvSpPr>
        <p:spPr>
          <a:xfrm>
            <a:off x="1503380" y="3458459"/>
            <a:ext cx="10269979" cy="663797"/>
          </a:xfrm>
          <a:prstGeom prst="rect">
            <a:avLst/>
          </a:prstGeom>
          <a:noFill/>
        </p:spPr>
        <p:txBody>
          <a:bodyPr wrap="square" lIns="0" tIns="0" rIns="0" bIns="0" anchor="ctr">
            <a:spAutoFit/>
          </a:bodyPr>
          <a:lstStyle/>
          <a:p>
            <a:r>
              <a:rPr lang="en-US" sz="2157" dirty="0"/>
              <a:t>Describe how IoT Hub manages device identities and implements other </a:t>
            </a:r>
            <a:br>
              <a:rPr lang="en-US" sz="2157" dirty="0"/>
            </a:br>
            <a:r>
              <a:rPr lang="en-US" sz="2157" dirty="0"/>
              <a:t>security features</a:t>
            </a:r>
          </a:p>
        </p:txBody>
      </p:sp>
      <p:cxnSp>
        <p:nvCxnSpPr>
          <p:cNvPr id="168" name="Straight Connector 167">
            <a:extLst>
              <a:ext uri="{FF2B5EF4-FFF2-40B4-BE49-F238E27FC236}">
                <a16:creationId xmlns:a16="http://schemas.microsoft.com/office/drawing/2014/main" id="{61B502F7-93FC-43F8-BC02-4F9398372EF6}"/>
              </a:ext>
              <a:ext uri="{C183D7F6-B498-43B3-948B-1728B52AA6E4}">
                <adec:decorative xmlns:adec="http://schemas.microsoft.com/office/drawing/2017/decorative" val="1"/>
              </a:ext>
            </a:extLst>
          </p:cNvPr>
          <p:cNvCxnSpPr>
            <a:cxnSpLocks/>
          </p:cNvCxnSpPr>
          <p:nvPr/>
        </p:nvCxnSpPr>
        <p:spPr>
          <a:xfrm>
            <a:off x="1503380" y="4324380"/>
            <a:ext cx="10269979" cy="0"/>
          </a:xfrm>
          <a:prstGeom prst="line">
            <a:avLst/>
          </a:prstGeom>
          <a:ln w="19050" cap="flat">
            <a:solidFill>
              <a:schemeClr val="bg1">
                <a:lumMod val="65000"/>
              </a:schemeClr>
            </a:solidFill>
            <a:prstDash val="dash"/>
            <a:round/>
            <a:headEnd type="none"/>
            <a:tailEnd type="none"/>
          </a:ln>
        </p:spPr>
        <p:style>
          <a:lnRef idx="1">
            <a:schemeClr val="accent1"/>
          </a:lnRef>
          <a:fillRef idx="0">
            <a:schemeClr val="accent1"/>
          </a:fillRef>
          <a:effectRef idx="0">
            <a:schemeClr val="accent1"/>
          </a:effectRef>
          <a:fontRef idx="minor">
            <a:schemeClr val="tx1"/>
          </a:fontRef>
        </p:style>
      </p:cxnSp>
      <p:pic>
        <p:nvPicPr>
          <p:cNvPr id="175" name="Picture 174" descr="Icon of a mobile phone with bar charts on the screen">
            <a:extLst>
              <a:ext uri="{FF2B5EF4-FFF2-40B4-BE49-F238E27FC236}">
                <a16:creationId xmlns:a16="http://schemas.microsoft.com/office/drawing/2014/main" id="{B737AB49-62F7-434E-A427-A9B66C986319}"/>
              </a:ext>
            </a:extLst>
          </p:cNvPr>
          <p:cNvPicPr>
            <a:picLocks/>
          </p:cNvPicPr>
          <p:nvPr/>
        </p:nvPicPr>
        <p:blipFill>
          <a:blip r:embed="rId6"/>
          <a:stretch>
            <a:fillRect/>
          </a:stretch>
        </p:blipFill>
        <p:spPr>
          <a:xfrm>
            <a:off x="418644" y="4410190"/>
            <a:ext cx="896425" cy="896425"/>
          </a:xfrm>
          <a:prstGeom prst="rect">
            <a:avLst/>
          </a:prstGeom>
        </p:spPr>
      </p:pic>
      <p:sp>
        <p:nvSpPr>
          <p:cNvPr id="177" name="TextBox 176">
            <a:extLst>
              <a:ext uri="{FF2B5EF4-FFF2-40B4-BE49-F238E27FC236}">
                <a16:creationId xmlns:a16="http://schemas.microsoft.com/office/drawing/2014/main" id="{2DC30B4D-BD1D-4073-B5DE-B583D956B0FF}"/>
              </a:ext>
            </a:extLst>
          </p:cNvPr>
          <p:cNvSpPr txBox="1"/>
          <p:nvPr/>
        </p:nvSpPr>
        <p:spPr>
          <a:xfrm>
            <a:off x="1503380" y="4526504"/>
            <a:ext cx="10269979" cy="663797"/>
          </a:xfrm>
          <a:prstGeom prst="rect">
            <a:avLst/>
          </a:prstGeom>
          <a:noFill/>
        </p:spPr>
        <p:txBody>
          <a:bodyPr wrap="square" lIns="0" tIns="0" rIns="0" bIns="0" anchor="ctr">
            <a:spAutoFit/>
          </a:bodyPr>
          <a:lstStyle/>
          <a:p>
            <a:r>
              <a:rPr lang="en-US" sz="2157" dirty="0"/>
              <a:t>Register devices with the IoT Hub using the Azure portal, Azure CLI, and Visual Studio Code</a:t>
            </a:r>
          </a:p>
        </p:txBody>
      </p:sp>
      <p:cxnSp>
        <p:nvCxnSpPr>
          <p:cNvPr id="182" name="Straight Connector 181">
            <a:extLst>
              <a:ext uri="{FF2B5EF4-FFF2-40B4-BE49-F238E27FC236}">
                <a16:creationId xmlns:a16="http://schemas.microsoft.com/office/drawing/2014/main" id="{C6D1A42E-0914-4AF6-8E3E-323A69DE7B22}"/>
              </a:ext>
              <a:ext uri="{C183D7F6-B498-43B3-948B-1728B52AA6E4}">
                <adec:decorative xmlns:adec="http://schemas.microsoft.com/office/drawing/2017/decorative" val="1"/>
              </a:ext>
            </a:extLst>
          </p:cNvPr>
          <p:cNvCxnSpPr>
            <a:cxnSpLocks/>
          </p:cNvCxnSpPr>
          <p:nvPr/>
        </p:nvCxnSpPr>
        <p:spPr>
          <a:xfrm>
            <a:off x="1503380" y="5392425"/>
            <a:ext cx="10269979" cy="0"/>
          </a:xfrm>
          <a:prstGeom prst="line">
            <a:avLst/>
          </a:prstGeom>
          <a:ln w="19050" cap="flat">
            <a:solidFill>
              <a:schemeClr val="bg1">
                <a:lumMod val="65000"/>
              </a:schemeClr>
            </a:solidFill>
            <a:prstDash val="dash"/>
            <a:round/>
            <a:headEnd type="none"/>
            <a:tailEnd type="none"/>
          </a:ln>
        </p:spPr>
        <p:style>
          <a:lnRef idx="1">
            <a:schemeClr val="accent1"/>
          </a:lnRef>
          <a:fillRef idx="0">
            <a:schemeClr val="accent1"/>
          </a:fillRef>
          <a:effectRef idx="0">
            <a:schemeClr val="accent1"/>
          </a:effectRef>
          <a:fontRef idx="minor">
            <a:schemeClr val="tx1"/>
          </a:fontRef>
        </p:style>
      </p:cxnSp>
      <p:pic>
        <p:nvPicPr>
          <p:cNvPr id="28" name="Picture 27" descr="Icon of a wrench and a clipboard">
            <a:extLst>
              <a:ext uri="{FF2B5EF4-FFF2-40B4-BE49-F238E27FC236}">
                <a16:creationId xmlns:a16="http://schemas.microsoft.com/office/drawing/2014/main" id="{4BF418DD-67BB-4312-B8E7-EA3EEADC1AD8}"/>
              </a:ext>
            </a:extLst>
          </p:cNvPr>
          <p:cNvPicPr>
            <a:picLocks/>
          </p:cNvPicPr>
          <p:nvPr/>
        </p:nvPicPr>
        <p:blipFill>
          <a:blip r:embed="rId7"/>
          <a:stretch>
            <a:fillRect/>
          </a:stretch>
        </p:blipFill>
        <p:spPr>
          <a:xfrm>
            <a:off x="418644" y="5478235"/>
            <a:ext cx="896425" cy="896425"/>
          </a:xfrm>
          <a:prstGeom prst="rect">
            <a:avLst/>
          </a:prstGeom>
        </p:spPr>
      </p:pic>
      <p:sp>
        <p:nvSpPr>
          <p:cNvPr id="30" name="TextBox 29">
            <a:extLst>
              <a:ext uri="{FF2B5EF4-FFF2-40B4-BE49-F238E27FC236}">
                <a16:creationId xmlns:a16="http://schemas.microsoft.com/office/drawing/2014/main" id="{EE6286DD-1D56-4ED4-861D-A72FDF077D7C}"/>
              </a:ext>
            </a:extLst>
          </p:cNvPr>
          <p:cNvSpPr txBox="1"/>
          <p:nvPr/>
        </p:nvSpPr>
        <p:spPr>
          <a:xfrm>
            <a:off x="1503379" y="5762948"/>
            <a:ext cx="10269979" cy="331899"/>
          </a:xfrm>
          <a:prstGeom prst="rect">
            <a:avLst/>
          </a:prstGeom>
          <a:noFill/>
        </p:spPr>
        <p:txBody>
          <a:bodyPr wrap="square" lIns="0" tIns="0" rIns="0" bIns="0">
            <a:spAutoFit/>
          </a:bodyPr>
          <a:lstStyle/>
          <a:p>
            <a:r>
              <a:rPr lang="en-US" sz="2157" dirty="0"/>
              <a:t>Implement the IoT Hub Device and Service SDKs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49597-EFDE-41EE-8E34-6E0C6B1DD770}"/>
              </a:ext>
            </a:extLst>
          </p:cNvPr>
          <p:cNvSpPr>
            <a:spLocks noGrp="1"/>
          </p:cNvSpPr>
          <p:nvPr>
            <p:ph type="title"/>
          </p:nvPr>
        </p:nvSpPr>
        <p:spPr/>
        <p:txBody>
          <a:bodyPr/>
          <a:lstStyle/>
          <a:p>
            <a:r>
              <a:rPr lang="en-US" dirty="0"/>
              <a:t>Communications protocols: Considerations</a:t>
            </a:r>
          </a:p>
        </p:txBody>
      </p:sp>
      <p:pic>
        <p:nvPicPr>
          <p:cNvPr id="253" name="Picture 252" descr="Icon of cloud">
            <a:extLst>
              <a:ext uri="{FF2B5EF4-FFF2-40B4-BE49-F238E27FC236}">
                <a16:creationId xmlns:a16="http://schemas.microsoft.com/office/drawing/2014/main" id="{02843CA3-3091-40AC-A97D-B6DBCCCECF4F}"/>
              </a:ext>
            </a:extLst>
          </p:cNvPr>
          <p:cNvPicPr>
            <a:picLocks/>
          </p:cNvPicPr>
          <p:nvPr/>
        </p:nvPicPr>
        <p:blipFill>
          <a:blip r:embed="rId3"/>
          <a:stretch>
            <a:fillRect/>
          </a:stretch>
        </p:blipFill>
        <p:spPr>
          <a:xfrm>
            <a:off x="451326" y="1358190"/>
            <a:ext cx="859848" cy="859846"/>
          </a:xfrm>
          <a:prstGeom prst="rect">
            <a:avLst/>
          </a:prstGeom>
        </p:spPr>
      </p:pic>
      <p:sp>
        <p:nvSpPr>
          <p:cNvPr id="258" name="Rectangle 257">
            <a:extLst>
              <a:ext uri="{FF2B5EF4-FFF2-40B4-BE49-F238E27FC236}">
                <a16:creationId xmlns:a16="http://schemas.microsoft.com/office/drawing/2014/main" id="{31271E30-DC76-42BE-840A-10825BA55F42}"/>
              </a:ext>
            </a:extLst>
          </p:cNvPr>
          <p:cNvSpPr/>
          <p:nvPr/>
        </p:nvSpPr>
        <p:spPr>
          <a:xfrm>
            <a:off x="1494043" y="1486388"/>
            <a:ext cx="10279314" cy="603453"/>
          </a:xfrm>
          <a:prstGeom prst="rect">
            <a:avLst/>
          </a:prstGeom>
        </p:spPr>
        <p:txBody>
          <a:bodyPr wrap="square" lIns="0" tIns="0" rIns="0" bIns="0" anchor="ctr">
            <a:spAutoFit/>
          </a:bodyPr>
          <a:lstStyle/>
          <a:p>
            <a:pPr>
              <a:spcBef>
                <a:spcPts val="588"/>
              </a:spcBef>
              <a:spcAft>
                <a:spcPts val="588"/>
              </a:spcAft>
            </a:pPr>
            <a:r>
              <a:rPr lang="en-US" sz="1961" dirty="0"/>
              <a:t>Cloud-to-device pattern – HTTPS 1.0/1.1 require server polling rather than server push, so </a:t>
            </a:r>
            <a:br>
              <a:rPr lang="en-US" sz="1961" dirty="0"/>
            </a:br>
            <a:r>
              <a:rPr lang="en-US" sz="1961" dirty="0"/>
              <a:t>cloud-to-device messages are not efficient</a:t>
            </a:r>
          </a:p>
        </p:txBody>
      </p:sp>
      <p:cxnSp>
        <p:nvCxnSpPr>
          <p:cNvPr id="271" name="Straight Connector 270">
            <a:extLst>
              <a:ext uri="{FF2B5EF4-FFF2-40B4-BE49-F238E27FC236}">
                <a16:creationId xmlns:a16="http://schemas.microsoft.com/office/drawing/2014/main" id="{FBEC27EA-5325-47A5-898E-12F1A60DAD4F}"/>
              </a:ext>
              <a:ext uri="{C183D7F6-B498-43B3-948B-1728B52AA6E4}">
                <adec:decorative xmlns:adec="http://schemas.microsoft.com/office/drawing/2017/decorative" val="1"/>
              </a:ext>
            </a:extLst>
          </p:cNvPr>
          <p:cNvCxnSpPr>
            <a:cxnSpLocks/>
          </p:cNvCxnSpPr>
          <p:nvPr/>
        </p:nvCxnSpPr>
        <p:spPr>
          <a:xfrm>
            <a:off x="1494043" y="2382109"/>
            <a:ext cx="10279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90" name="Picture 289" descr="Icon of four circle connected in a branch">
            <a:extLst>
              <a:ext uri="{FF2B5EF4-FFF2-40B4-BE49-F238E27FC236}">
                <a16:creationId xmlns:a16="http://schemas.microsoft.com/office/drawing/2014/main" id="{DB8F0B28-F0AD-4428-AAD5-6C9B3C459B75}"/>
              </a:ext>
            </a:extLst>
          </p:cNvPr>
          <p:cNvPicPr>
            <a:picLocks/>
          </p:cNvPicPr>
          <p:nvPr/>
        </p:nvPicPr>
        <p:blipFill>
          <a:blip r:embed="rId4"/>
          <a:stretch>
            <a:fillRect/>
          </a:stretch>
        </p:blipFill>
        <p:spPr>
          <a:xfrm>
            <a:off x="451326" y="2410405"/>
            <a:ext cx="859848" cy="859846"/>
          </a:xfrm>
          <a:prstGeom prst="rect">
            <a:avLst/>
          </a:prstGeom>
        </p:spPr>
      </p:pic>
      <p:sp>
        <p:nvSpPr>
          <p:cNvPr id="294" name="Rectangle 293">
            <a:extLst>
              <a:ext uri="{FF2B5EF4-FFF2-40B4-BE49-F238E27FC236}">
                <a16:creationId xmlns:a16="http://schemas.microsoft.com/office/drawing/2014/main" id="{80CD6EB6-57AB-4EFB-9DAD-7BEF244FE7FE}"/>
              </a:ext>
            </a:extLst>
          </p:cNvPr>
          <p:cNvSpPr/>
          <p:nvPr/>
        </p:nvSpPr>
        <p:spPr>
          <a:xfrm>
            <a:off x="1494043" y="2689466"/>
            <a:ext cx="10279314" cy="301727"/>
          </a:xfrm>
          <a:prstGeom prst="rect">
            <a:avLst/>
          </a:prstGeom>
        </p:spPr>
        <p:txBody>
          <a:bodyPr wrap="square" lIns="0" tIns="0" rIns="0" bIns="0" anchor="ctr">
            <a:spAutoFit/>
          </a:bodyPr>
          <a:lstStyle/>
          <a:p>
            <a:pPr>
              <a:spcBef>
                <a:spcPts val="588"/>
              </a:spcBef>
              <a:spcAft>
                <a:spcPts val="588"/>
              </a:spcAft>
            </a:pPr>
            <a:r>
              <a:rPr lang="en-US" sz="1961" dirty="0"/>
              <a:t>Field gateways – MQTT and HTTPS do not support sharing a single TLS connection</a:t>
            </a:r>
          </a:p>
        </p:txBody>
      </p:sp>
      <p:cxnSp>
        <p:nvCxnSpPr>
          <p:cNvPr id="304" name="Straight Connector 303">
            <a:extLst>
              <a:ext uri="{FF2B5EF4-FFF2-40B4-BE49-F238E27FC236}">
                <a16:creationId xmlns:a16="http://schemas.microsoft.com/office/drawing/2014/main" id="{FC1BD7F8-12E1-4FBD-B3F1-73D6FE9C3D0E}"/>
              </a:ext>
              <a:ext uri="{C183D7F6-B498-43B3-948B-1728B52AA6E4}">
                <adec:decorative xmlns:adec="http://schemas.microsoft.com/office/drawing/2017/decorative" val="1"/>
              </a:ext>
            </a:extLst>
          </p:cNvPr>
          <p:cNvCxnSpPr>
            <a:cxnSpLocks/>
          </p:cNvCxnSpPr>
          <p:nvPr/>
        </p:nvCxnSpPr>
        <p:spPr>
          <a:xfrm>
            <a:off x="1494043" y="3366437"/>
            <a:ext cx="10279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18" name="Picture 317" descr="Icon of a mobile phone with bar charts on the screen">
            <a:extLst>
              <a:ext uri="{FF2B5EF4-FFF2-40B4-BE49-F238E27FC236}">
                <a16:creationId xmlns:a16="http://schemas.microsoft.com/office/drawing/2014/main" id="{B103A547-91FF-42E1-99F9-3E7E60ED9B77}"/>
              </a:ext>
            </a:extLst>
          </p:cNvPr>
          <p:cNvPicPr>
            <a:picLocks/>
          </p:cNvPicPr>
          <p:nvPr/>
        </p:nvPicPr>
        <p:blipFill>
          <a:blip r:embed="rId5"/>
          <a:stretch>
            <a:fillRect/>
          </a:stretch>
        </p:blipFill>
        <p:spPr>
          <a:xfrm>
            <a:off x="451326" y="3462620"/>
            <a:ext cx="859848" cy="859846"/>
          </a:xfrm>
          <a:prstGeom prst="rect">
            <a:avLst/>
          </a:prstGeom>
        </p:spPr>
      </p:pic>
      <p:sp>
        <p:nvSpPr>
          <p:cNvPr id="321" name="Rectangle 320">
            <a:extLst>
              <a:ext uri="{FF2B5EF4-FFF2-40B4-BE49-F238E27FC236}">
                <a16:creationId xmlns:a16="http://schemas.microsoft.com/office/drawing/2014/main" id="{8F89EEDE-1D4B-4AD7-9D5E-1206A2C71246}"/>
              </a:ext>
            </a:extLst>
          </p:cNvPr>
          <p:cNvSpPr/>
          <p:nvPr/>
        </p:nvSpPr>
        <p:spPr>
          <a:xfrm>
            <a:off x="1494043" y="3590817"/>
            <a:ext cx="10279314" cy="603453"/>
          </a:xfrm>
          <a:prstGeom prst="rect">
            <a:avLst/>
          </a:prstGeom>
        </p:spPr>
        <p:txBody>
          <a:bodyPr wrap="square" lIns="0" tIns="0" rIns="0" bIns="0" anchor="ctr">
            <a:spAutoFit/>
          </a:bodyPr>
          <a:lstStyle/>
          <a:p>
            <a:r>
              <a:rPr lang="en-US" sz="1961" dirty="0"/>
              <a:t>Low resource devices – MQTT and HTTPS are lighter-weight libraries compared to the AMQP libraries</a:t>
            </a:r>
          </a:p>
        </p:txBody>
      </p:sp>
      <p:cxnSp>
        <p:nvCxnSpPr>
          <p:cNvPr id="328" name="Straight Connector 327">
            <a:extLst>
              <a:ext uri="{FF2B5EF4-FFF2-40B4-BE49-F238E27FC236}">
                <a16:creationId xmlns:a16="http://schemas.microsoft.com/office/drawing/2014/main" id="{A273DE04-17C5-4AC7-96BA-1194D16A0022}"/>
              </a:ext>
              <a:ext uri="{C183D7F6-B498-43B3-948B-1728B52AA6E4}">
                <adec:decorative xmlns:adec="http://schemas.microsoft.com/office/drawing/2017/decorative" val="1"/>
              </a:ext>
            </a:extLst>
          </p:cNvPr>
          <p:cNvCxnSpPr>
            <a:cxnSpLocks/>
          </p:cNvCxnSpPr>
          <p:nvPr/>
        </p:nvCxnSpPr>
        <p:spPr>
          <a:xfrm>
            <a:off x="1494043" y="4350762"/>
            <a:ext cx="10279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37" name="Picture 336" descr="Icon of a meter">
            <a:extLst>
              <a:ext uri="{FF2B5EF4-FFF2-40B4-BE49-F238E27FC236}">
                <a16:creationId xmlns:a16="http://schemas.microsoft.com/office/drawing/2014/main" id="{329CA32B-9175-4E6C-B02C-974BA3151EA2}"/>
              </a:ext>
            </a:extLst>
          </p:cNvPr>
          <p:cNvPicPr>
            <a:picLocks/>
          </p:cNvPicPr>
          <p:nvPr/>
        </p:nvPicPr>
        <p:blipFill>
          <a:blip r:embed="rId6"/>
          <a:stretch>
            <a:fillRect/>
          </a:stretch>
        </p:blipFill>
        <p:spPr>
          <a:xfrm>
            <a:off x="451326" y="4514835"/>
            <a:ext cx="859848" cy="859846"/>
          </a:xfrm>
          <a:prstGeom prst="rect">
            <a:avLst/>
          </a:prstGeom>
        </p:spPr>
      </p:pic>
      <p:sp>
        <p:nvSpPr>
          <p:cNvPr id="339" name="Rectangle 338">
            <a:extLst>
              <a:ext uri="{FF2B5EF4-FFF2-40B4-BE49-F238E27FC236}">
                <a16:creationId xmlns:a16="http://schemas.microsoft.com/office/drawing/2014/main" id="{2AF0993E-9963-4553-850E-83F244DA73E0}"/>
              </a:ext>
            </a:extLst>
          </p:cNvPr>
          <p:cNvSpPr/>
          <p:nvPr/>
        </p:nvSpPr>
        <p:spPr>
          <a:xfrm>
            <a:off x="1494043" y="4643032"/>
            <a:ext cx="10279314" cy="603453"/>
          </a:xfrm>
          <a:prstGeom prst="rect">
            <a:avLst/>
          </a:prstGeom>
        </p:spPr>
        <p:txBody>
          <a:bodyPr wrap="square" lIns="0" tIns="0" rIns="0" bIns="0" anchor="ctr">
            <a:spAutoFit/>
          </a:bodyPr>
          <a:lstStyle/>
          <a:p>
            <a:pPr>
              <a:spcBef>
                <a:spcPts val="588"/>
              </a:spcBef>
              <a:spcAft>
                <a:spcPts val="588"/>
              </a:spcAft>
            </a:pPr>
            <a:r>
              <a:rPr lang="en-US" sz="1961" dirty="0"/>
              <a:t>Network traversal – as previously shown, there are specific ports that need to be open that </a:t>
            </a:r>
            <a:br>
              <a:rPr lang="en-US" sz="1961" dirty="0"/>
            </a:br>
            <a:r>
              <a:rPr lang="en-US" sz="1961" dirty="0"/>
              <a:t>might be an issue</a:t>
            </a:r>
          </a:p>
        </p:txBody>
      </p:sp>
      <p:cxnSp>
        <p:nvCxnSpPr>
          <p:cNvPr id="343" name="Straight Connector 342">
            <a:extLst>
              <a:ext uri="{FF2B5EF4-FFF2-40B4-BE49-F238E27FC236}">
                <a16:creationId xmlns:a16="http://schemas.microsoft.com/office/drawing/2014/main" id="{91703534-BF7D-4D2A-839F-4B5AD00E8904}"/>
              </a:ext>
              <a:ext uri="{C183D7F6-B498-43B3-948B-1728B52AA6E4}">
                <adec:decorative xmlns:adec="http://schemas.microsoft.com/office/drawing/2017/decorative" val="1"/>
              </a:ext>
            </a:extLst>
          </p:cNvPr>
          <p:cNvCxnSpPr>
            <a:cxnSpLocks/>
          </p:cNvCxnSpPr>
          <p:nvPr/>
        </p:nvCxnSpPr>
        <p:spPr>
          <a:xfrm>
            <a:off x="1494043" y="5470864"/>
            <a:ext cx="1027931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49" name="Picture 348" descr="Icon of a hollow circle with a dollar sign at the centre">
            <a:extLst>
              <a:ext uri="{FF2B5EF4-FFF2-40B4-BE49-F238E27FC236}">
                <a16:creationId xmlns:a16="http://schemas.microsoft.com/office/drawing/2014/main" id="{34F15802-9D7E-4208-B5C0-76F72A6FDA1C}"/>
              </a:ext>
            </a:extLst>
          </p:cNvPr>
          <p:cNvPicPr>
            <a:picLocks/>
          </p:cNvPicPr>
          <p:nvPr/>
        </p:nvPicPr>
        <p:blipFill>
          <a:blip r:embed="rId7"/>
          <a:stretch>
            <a:fillRect/>
          </a:stretch>
        </p:blipFill>
        <p:spPr>
          <a:xfrm>
            <a:off x="451326" y="5567049"/>
            <a:ext cx="859848" cy="859846"/>
          </a:xfrm>
          <a:prstGeom prst="rect">
            <a:avLst/>
          </a:prstGeom>
        </p:spPr>
      </p:pic>
      <p:sp>
        <p:nvSpPr>
          <p:cNvPr id="351" name="Rectangle 350">
            <a:extLst>
              <a:ext uri="{FF2B5EF4-FFF2-40B4-BE49-F238E27FC236}">
                <a16:creationId xmlns:a16="http://schemas.microsoft.com/office/drawing/2014/main" id="{DC7B919E-2DC0-4097-A3B5-B7EE88F3542E}"/>
              </a:ext>
            </a:extLst>
          </p:cNvPr>
          <p:cNvSpPr/>
          <p:nvPr/>
        </p:nvSpPr>
        <p:spPr>
          <a:xfrm>
            <a:off x="1494043" y="5695246"/>
            <a:ext cx="10279314" cy="603453"/>
          </a:xfrm>
          <a:prstGeom prst="rect">
            <a:avLst/>
          </a:prstGeom>
        </p:spPr>
        <p:txBody>
          <a:bodyPr wrap="square" lIns="0" tIns="0" rIns="0" bIns="0" anchor="ctr">
            <a:spAutoFit/>
          </a:bodyPr>
          <a:lstStyle/>
          <a:p>
            <a:pPr>
              <a:spcBef>
                <a:spcPts val="588"/>
              </a:spcBef>
              <a:spcAft>
                <a:spcPts val="588"/>
              </a:spcAft>
            </a:pPr>
            <a:r>
              <a:rPr lang="en-US" sz="1961" dirty="0"/>
              <a:t>Payload size – MQTT and AMQP are fundamentally binary protocols and thus the payloads are more compact than HTTPS payloads</a:t>
            </a:r>
          </a:p>
        </p:txBody>
      </p:sp>
    </p:spTree>
    <p:extLst>
      <p:ext uri="{BB962C8B-B14F-4D97-AF65-F5344CB8AC3E}">
        <p14:creationId xmlns:p14="http://schemas.microsoft.com/office/powerpoint/2010/main" val="29980797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3"/>
                                        </p:tgtEl>
                                        <p:attrNameLst>
                                          <p:attrName>style.visibility</p:attrName>
                                        </p:attrNameLst>
                                      </p:cBhvr>
                                      <p:to>
                                        <p:strVal val="visible"/>
                                      </p:to>
                                    </p:set>
                                    <p:animEffect transition="in" filter="fade">
                                      <p:cBhvr>
                                        <p:cTn id="7" dur="500"/>
                                        <p:tgtEl>
                                          <p:spTgt spid="25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8"/>
                                        </p:tgtEl>
                                        <p:attrNameLst>
                                          <p:attrName>style.visibility</p:attrName>
                                        </p:attrNameLst>
                                      </p:cBhvr>
                                      <p:to>
                                        <p:strVal val="visible"/>
                                      </p:to>
                                    </p:set>
                                    <p:animEffect transition="in" filter="fade">
                                      <p:cBhvr>
                                        <p:cTn id="10" dur="500"/>
                                        <p:tgtEl>
                                          <p:spTgt spid="25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71"/>
                                        </p:tgtEl>
                                        <p:attrNameLst>
                                          <p:attrName>style.visibility</p:attrName>
                                        </p:attrNameLst>
                                      </p:cBhvr>
                                      <p:to>
                                        <p:strVal val="visible"/>
                                      </p:to>
                                    </p:set>
                                    <p:animEffect transition="in" filter="fade">
                                      <p:cBhvr>
                                        <p:cTn id="15" dur="500"/>
                                        <p:tgtEl>
                                          <p:spTgt spid="271"/>
                                        </p:tgtEl>
                                      </p:cBhvr>
                                    </p:animEffect>
                                  </p:childTnLst>
                                </p:cTn>
                              </p:par>
                              <p:par>
                                <p:cTn id="16" presetID="10" presetClass="entr" presetSubtype="0" fill="hold" nodeType="withEffect">
                                  <p:stCondLst>
                                    <p:cond delay="0"/>
                                  </p:stCondLst>
                                  <p:childTnLst>
                                    <p:set>
                                      <p:cBhvr>
                                        <p:cTn id="17" dur="1" fill="hold">
                                          <p:stCondLst>
                                            <p:cond delay="0"/>
                                          </p:stCondLst>
                                        </p:cTn>
                                        <p:tgtEl>
                                          <p:spTgt spid="290"/>
                                        </p:tgtEl>
                                        <p:attrNameLst>
                                          <p:attrName>style.visibility</p:attrName>
                                        </p:attrNameLst>
                                      </p:cBhvr>
                                      <p:to>
                                        <p:strVal val="visible"/>
                                      </p:to>
                                    </p:set>
                                    <p:animEffect transition="in" filter="fade">
                                      <p:cBhvr>
                                        <p:cTn id="18" dur="500"/>
                                        <p:tgtEl>
                                          <p:spTgt spid="29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94"/>
                                        </p:tgtEl>
                                        <p:attrNameLst>
                                          <p:attrName>style.visibility</p:attrName>
                                        </p:attrNameLst>
                                      </p:cBhvr>
                                      <p:to>
                                        <p:strVal val="visible"/>
                                      </p:to>
                                    </p:set>
                                    <p:animEffect transition="in" filter="fade">
                                      <p:cBhvr>
                                        <p:cTn id="21" dur="500"/>
                                        <p:tgtEl>
                                          <p:spTgt spid="29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04"/>
                                        </p:tgtEl>
                                        <p:attrNameLst>
                                          <p:attrName>style.visibility</p:attrName>
                                        </p:attrNameLst>
                                      </p:cBhvr>
                                      <p:to>
                                        <p:strVal val="visible"/>
                                      </p:to>
                                    </p:set>
                                    <p:animEffect transition="in" filter="fade">
                                      <p:cBhvr>
                                        <p:cTn id="26" dur="500"/>
                                        <p:tgtEl>
                                          <p:spTgt spid="304"/>
                                        </p:tgtEl>
                                      </p:cBhvr>
                                    </p:animEffect>
                                  </p:childTnLst>
                                </p:cTn>
                              </p:par>
                              <p:par>
                                <p:cTn id="27" presetID="10" presetClass="entr" presetSubtype="0" fill="hold" nodeType="withEffect">
                                  <p:stCondLst>
                                    <p:cond delay="0"/>
                                  </p:stCondLst>
                                  <p:childTnLst>
                                    <p:set>
                                      <p:cBhvr>
                                        <p:cTn id="28" dur="1" fill="hold">
                                          <p:stCondLst>
                                            <p:cond delay="0"/>
                                          </p:stCondLst>
                                        </p:cTn>
                                        <p:tgtEl>
                                          <p:spTgt spid="318"/>
                                        </p:tgtEl>
                                        <p:attrNameLst>
                                          <p:attrName>style.visibility</p:attrName>
                                        </p:attrNameLst>
                                      </p:cBhvr>
                                      <p:to>
                                        <p:strVal val="visible"/>
                                      </p:to>
                                    </p:set>
                                    <p:animEffect transition="in" filter="fade">
                                      <p:cBhvr>
                                        <p:cTn id="29" dur="500"/>
                                        <p:tgtEl>
                                          <p:spTgt spid="31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1"/>
                                        </p:tgtEl>
                                        <p:attrNameLst>
                                          <p:attrName>style.visibility</p:attrName>
                                        </p:attrNameLst>
                                      </p:cBhvr>
                                      <p:to>
                                        <p:strVal val="visible"/>
                                      </p:to>
                                    </p:set>
                                    <p:animEffect transition="in" filter="fade">
                                      <p:cBhvr>
                                        <p:cTn id="32" dur="500"/>
                                        <p:tgtEl>
                                          <p:spTgt spid="3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28"/>
                                        </p:tgtEl>
                                        <p:attrNameLst>
                                          <p:attrName>style.visibility</p:attrName>
                                        </p:attrNameLst>
                                      </p:cBhvr>
                                      <p:to>
                                        <p:strVal val="visible"/>
                                      </p:to>
                                    </p:set>
                                    <p:animEffect transition="in" filter="fade">
                                      <p:cBhvr>
                                        <p:cTn id="37" dur="500"/>
                                        <p:tgtEl>
                                          <p:spTgt spid="328"/>
                                        </p:tgtEl>
                                      </p:cBhvr>
                                    </p:animEffect>
                                  </p:childTnLst>
                                </p:cTn>
                              </p:par>
                              <p:par>
                                <p:cTn id="38" presetID="10" presetClass="entr" presetSubtype="0" fill="hold" nodeType="withEffect">
                                  <p:stCondLst>
                                    <p:cond delay="0"/>
                                  </p:stCondLst>
                                  <p:childTnLst>
                                    <p:set>
                                      <p:cBhvr>
                                        <p:cTn id="39" dur="1" fill="hold">
                                          <p:stCondLst>
                                            <p:cond delay="0"/>
                                          </p:stCondLst>
                                        </p:cTn>
                                        <p:tgtEl>
                                          <p:spTgt spid="337"/>
                                        </p:tgtEl>
                                        <p:attrNameLst>
                                          <p:attrName>style.visibility</p:attrName>
                                        </p:attrNameLst>
                                      </p:cBhvr>
                                      <p:to>
                                        <p:strVal val="visible"/>
                                      </p:to>
                                    </p:set>
                                    <p:animEffect transition="in" filter="fade">
                                      <p:cBhvr>
                                        <p:cTn id="40" dur="500"/>
                                        <p:tgtEl>
                                          <p:spTgt spid="33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9"/>
                                        </p:tgtEl>
                                        <p:attrNameLst>
                                          <p:attrName>style.visibility</p:attrName>
                                        </p:attrNameLst>
                                      </p:cBhvr>
                                      <p:to>
                                        <p:strVal val="visible"/>
                                      </p:to>
                                    </p:set>
                                    <p:animEffect transition="in" filter="fade">
                                      <p:cBhvr>
                                        <p:cTn id="43" dur="500"/>
                                        <p:tgtEl>
                                          <p:spTgt spid="339"/>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43"/>
                                        </p:tgtEl>
                                        <p:attrNameLst>
                                          <p:attrName>style.visibility</p:attrName>
                                        </p:attrNameLst>
                                      </p:cBhvr>
                                      <p:to>
                                        <p:strVal val="visible"/>
                                      </p:to>
                                    </p:set>
                                    <p:animEffect transition="in" filter="fade">
                                      <p:cBhvr>
                                        <p:cTn id="48" dur="500"/>
                                        <p:tgtEl>
                                          <p:spTgt spid="343"/>
                                        </p:tgtEl>
                                      </p:cBhvr>
                                    </p:animEffect>
                                  </p:childTnLst>
                                </p:cTn>
                              </p:par>
                              <p:par>
                                <p:cTn id="49" presetID="10" presetClass="entr" presetSubtype="0" fill="hold" nodeType="withEffect">
                                  <p:stCondLst>
                                    <p:cond delay="0"/>
                                  </p:stCondLst>
                                  <p:childTnLst>
                                    <p:set>
                                      <p:cBhvr>
                                        <p:cTn id="50" dur="1" fill="hold">
                                          <p:stCondLst>
                                            <p:cond delay="0"/>
                                          </p:stCondLst>
                                        </p:cTn>
                                        <p:tgtEl>
                                          <p:spTgt spid="349"/>
                                        </p:tgtEl>
                                        <p:attrNameLst>
                                          <p:attrName>style.visibility</p:attrName>
                                        </p:attrNameLst>
                                      </p:cBhvr>
                                      <p:to>
                                        <p:strVal val="visible"/>
                                      </p:to>
                                    </p:set>
                                    <p:animEffect transition="in" filter="fade">
                                      <p:cBhvr>
                                        <p:cTn id="51" dur="500"/>
                                        <p:tgtEl>
                                          <p:spTgt spid="349"/>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51"/>
                                        </p:tgtEl>
                                        <p:attrNameLst>
                                          <p:attrName>style.visibility</p:attrName>
                                        </p:attrNameLst>
                                      </p:cBhvr>
                                      <p:to>
                                        <p:strVal val="visible"/>
                                      </p:to>
                                    </p:set>
                                    <p:animEffect transition="in" filter="fade">
                                      <p:cBhvr>
                                        <p:cTn id="54" dur="500"/>
                                        <p:tgtEl>
                                          <p:spTgt spid="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 grpId="0"/>
      <p:bldP spid="294" grpId="0"/>
      <p:bldP spid="321" grpId="0"/>
      <p:bldP spid="339" grpId="0"/>
      <p:bldP spid="35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IoT Hub Device Streams (preview) overview</a:t>
            </a:r>
            <a:endParaRPr lang="en-US" dirty="0"/>
          </a:p>
        </p:txBody>
      </p:sp>
      <p:sp>
        <p:nvSpPr>
          <p:cNvPr id="70" name="Rectangle 69">
            <a:extLst>
              <a:ext uri="{FF2B5EF4-FFF2-40B4-BE49-F238E27FC236}">
                <a16:creationId xmlns:a16="http://schemas.microsoft.com/office/drawing/2014/main" id="{A103E891-FAF5-45DD-B2AC-15047A90A4EA}"/>
              </a:ext>
            </a:extLst>
          </p:cNvPr>
          <p:cNvSpPr/>
          <p:nvPr/>
        </p:nvSpPr>
        <p:spPr>
          <a:xfrm>
            <a:off x="418644" y="1382474"/>
            <a:ext cx="4976339" cy="2428344"/>
          </a:xfrm>
          <a:prstGeom prst="rect">
            <a:avLst/>
          </a:prstGeom>
          <a:solidFill>
            <a:schemeClr val="bg1">
              <a:lumMod val="95000"/>
            </a:schemeClr>
          </a:solidFill>
        </p:spPr>
        <p:txBody>
          <a:bodyPr wrap="square" lIns="179285" tIns="134464" rIns="179285" bIns="134464" anchor="ctr">
            <a:noAutofit/>
          </a:bodyPr>
          <a:lstStyle/>
          <a:p>
            <a:r>
              <a:rPr lang="en-US" sz="2353" dirty="0"/>
              <a:t>Benefits</a:t>
            </a:r>
          </a:p>
        </p:txBody>
      </p:sp>
      <p:sp>
        <p:nvSpPr>
          <p:cNvPr id="177" name="Rectangle 176">
            <a:extLst>
              <a:ext uri="{FF2B5EF4-FFF2-40B4-BE49-F238E27FC236}">
                <a16:creationId xmlns:a16="http://schemas.microsoft.com/office/drawing/2014/main" id="{C2FE6FB6-3F9E-4D00-9DA9-2F3840E5164F}"/>
              </a:ext>
            </a:extLst>
          </p:cNvPr>
          <p:cNvSpPr/>
          <p:nvPr/>
        </p:nvSpPr>
        <p:spPr>
          <a:xfrm>
            <a:off x="418645" y="3981138"/>
            <a:ext cx="4970195" cy="2428345"/>
          </a:xfrm>
          <a:prstGeom prst="rect">
            <a:avLst/>
          </a:prstGeom>
          <a:solidFill>
            <a:schemeClr val="bg1">
              <a:lumMod val="95000"/>
            </a:schemeClr>
          </a:solidFill>
        </p:spPr>
        <p:txBody>
          <a:bodyPr wrap="square" lIns="179285" tIns="134464" rIns="179285" bIns="134464" anchor="ctr">
            <a:noAutofit/>
          </a:bodyPr>
          <a:lstStyle/>
          <a:p>
            <a:r>
              <a:rPr lang="en-US" sz="2353" dirty="0"/>
              <a:t>Requirements</a:t>
            </a:r>
          </a:p>
        </p:txBody>
      </p:sp>
      <p:pic>
        <p:nvPicPr>
          <p:cNvPr id="3" name="Picture 2" descr="Diagram showing data stream workflows between devices and IoT Hub, and between IoT Hub and Services">
            <a:extLst>
              <a:ext uri="{FF2B5EF4-FFF2-40B4-BE49-F238E27FC236}">
                <a16:creationId xmlns:a16="http://schemas.microsoft.com/office/drawing/2014/main" id="{4575CA24-C50F-44B9-A00F-3D47F8BB1946}"/>
              </a:ext>
            </a:extLst>
          </p:cNvPr>
          <p:cNvPicPr>
            <a:picLocks noChangeAspect="1"/>
          </p:cNvPicPr>
          <p:nvPr/>
        </p:nvPicPr>
        <p:blipFill>
          <a:blip r:embed="rId3"/>
          <a:stretch>
            <a:fillRect/>
          </a:stretch>
        </p:blipFill>
        <p:spPr>
          <a:xfrm>
            <a:off x="5533733" y="1382475"/>
            <a:ext cx="6227705" cy="5056274"/>
          </a:xfrm>
          <a:prstGeom prst="rect">
            <a:avLst/>
          </a:prstGeom>
        </p:spPr>
      </p:pic>
    </p:spTree>
    <p:extLst>
      <p:ext uri="{BB962C8B-B14F-4D97-AF65-F5344CB8AC3E}">
        <p14:creationId xmlns:p14="http://schemas.microsoft.com/office/powerpoint/2010/main" val="3672575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063A-014A-4647-8C9E-316F23CC996A}"/>
              </a:ext>
            </a:extLst>
          </p:cNvPr>
          <p:cNvSpPr>
            <a:spLocks noGrp="1"/>
          </p:cNvSpPr>
          <p:nvPr>
            <p:ph type="title"/>
          </p:nvPr>
        </p:nvSpPr>
        <p:spPr/>
        <p:txBody>
          <a:bodyPr/>
          <a:lstStyle/>
          <a:p>
            <a:r>
              <a:rPr lang="en-US" dirty="0"/>
              <a:t>IoT Hub Device Streams (preview) workflows</a:t>
            </a:r>
          </a:p>
        </p:txBody>
      </p:sp>
      <p:pic>
        <p:nvPicPr>
          <p:cNvPr id="8" name="Picture 7" descr="Device stream handshake process">
            <a:extLst>
              <a:ext uri="{FF2B5EF4-FFF2-40B4-BE49-F238E27FC236}">
                <a16:creationId xmlns:a16="http://schemas.microsoft.com/office/drawing/2014/main" id="{E873EC88-30CA-4BAA-9D22-DF78656F3798}"/>
              </a:ext>
            </a:extLst>
          </p:cNvPr>
          <p:cNvPicPr>
            <a:picLocks noChangeAspect="1"/>
          </p:cNvPicPr>
          <p:nvPr/>
        </p:nvPicPr>
        <p:blipFill>
          <a:blip r:embed="rId3"/>
          <a:stretch>
            <a:fillRect/>
          </a:stretch>
        </p:blipFill>
        <p:spPr>
          <a:xfrm>
            <a:off x="418644" y="1169264"/>
            <a:ext cx="11373629" cy="5301319"/>
          </a:xfrm>
          <a:prstGeom prst="rect">
            <a:avLst/>
          </a:prstGeom>
        </p:spPr>
      </p:pic>
    </p:spTree>
    <p:extLst>
      <p:ext uri="{BB962C8B-B14F-4D97-AF65-F5344CB8AC3E}">
        <p14:creationId xmlns:p14="http://schemas.microsoft.com/office/powerpoint/2010/main" val="3413801415"/>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Device-side code implementation: Sample projects</a:t>
            </a:r>
          </a:p>
        </p:txBody>
      </p:sp>
      <p:sp>
        <p:nvSpPr>
          <p:cNvPr id="3" name="Rectangle 2">
            <a:extLst>
              <a:ext uri="{FF2B5EF4-FFF2-40B4-BE49-F238E27FC236}">
                <a16:creationId xmlns:a16="http://schemas.microsoft.com/office/drawing/2014/main" id="{389F5BFD-1576-4C53-B766-D8A447152319}"/>
              </a:ext>
            </a:extLst>
          </p:cNvPr>
          <p:cNvSpPr/>
          <p:nvPr/>
        </p:nvSpPr>
        <p:spPr>
          <a:xfrm>
            <a:off x="418644" y="1172376"/>
            <a:ext cx="4976749" cy="3375039"/>
          </a:xfrm>
          <a:prstGeom prst="rect">
            <a:avLst/>
          </a:prstGeom>
          <a:solidFill>
            <a:schemeClr val="bg1">
              <a:lumMod val="95000"/>
            </a:schemeClr>
          </a:solidFill>
        </p:spPr>
        <p:txBody>
          <a:bodyPr wrap="square" lIns="134464" tIns="89642" rIns="134464" bIns="89642" anchor="t">
            <a:noAutofit/>
          </a:bodyPr>
          <a:lstStyle/>
          <a:p>
            <a:r>
              <a:rPr lang="en-US" sz="2059" dirty="0">
                <a:latin typeface="+mj-lt"/>
              </a:rPr>
              <a:t>Microsoft sample code projects:</a:t>
            </a:r>
          </a:p>
          <a:p>
            <a:pPr marL="0" lvl="1">
              <a:spcBef>
                <a:spcPts val="588"/>
              </a:spcBef>
            </a:pPr>
            <a:r>
              <a:rPr lang="en-US" sz="1730" dirty="0"/>
              <a:t>Device Streaming Sample </a:t>
            </a:r>
          </a:p>
          <a:p>
            <a:pPr marL="0" lvl="1">
              <a:spcBef>
                <a:spcPts val="588"/>
              </a:spcBef>
            </a:pPr>
            <a:r>
              <a:rPr lang="en-US" sz="1730" dirty="0"/>
              <a:t>File Upload Sample </a:t>
            </a:r>
          </a:p>
          <a:p>
            <a:pPr marL="0" lvl="1">
              <a:spcBef>
                <a:spcPts val="588"/>
              </a:spcBef>
            </a:pPr>
            <a:r>
              <a:rPr lang="en-US" sz="1730" dirty="0"/>
              <a:t>Import Export Devices Sample </a:t>
            </a:r>
          </a:p>
          <a:p>
            <a:pPr marL="0" lvl="1">
              <a:spcBef>
                <a:spcPts val="588"/>
              </a:spcBef>
            </a:pPr>
            <a:r>
              <a:rPr lang="en-US" sz="1730" dirty="0"/>
              <a:t>Keys Rollover Sample </a:t>
            </a:r>
          </a:p>
          <a:p>
            <a:pPr marL="0" lvl="1">
              <a:spcBef>
                <a:spcPts val="588"/>
              </a:spcBef>
            </a:pPr>
            <a:r>
              <a:rPr lang="en-US" sz="1730" dirty="0">
                <a:latin typeface="+mj-lt"/>
              </a:rPr>
              <a:t>Message Sample </a:t>
            </a:r>
          </a:p>
          <a:p>
            <a:pPr marL="0" lvl="1">
              <a:spcBef>
                <a:spcPts val="588"/>
              </a:spcBef>
            </a:pPr>
            <a:r>
              <a:rPr lang="en-US" sz="1730" dirty="0"/>
              <a:t>Method Sample </a:t>
            </a:r>
          </a:p>
          <a:p>
            <a:pPr marL="0" lvl="1">
              <a:spcBef>
                <a:spcPts val="588"/>
              </a:spcBef>
            </a:pPr>
            <a:r>
              <a:rPr lang="en-US" sz="1730" dirty="0"/>
              <a:t>Twin Sample </a:t>
            </a:r>
          </a:p>
          <a:p>
            <a:pPr marL="0" lvl="1">
              <a:spcBef>
                <a:spcPts val="588"/>
              </a:spcBef>
            </a:pPr>
            <a:r>
              <a:rPr lang="en-US" sz="1730" dirty="0"/>
              <a:t>Xamarin Sample </a:t>
            </a:r>
          </a:p>
        </p:txBody>
      </p:sp>
      <p:sp>
        <p:nvSpPr>
          <p:cNvPr id="7" name="Rectangle 6">
            <a:extLst>
              <a:ext uri="{FF2B5EF4-FFF2-40B4-BE49-F238E27FC236}">
                <a16:creationId xmlns:a16="http://schemas.microsoft.com/office/drawing/2014/main" id="{767EA391-01C6-4214-AD43-2C18DC92A213}"/>
              </a:ext>
            </a:extLst>
          </p:cNvPr>
          <p:cNvSpPr/>
          <p:nvPr/>
        </p:nvSpPr>
        <p:spPr>
          <a:xfrm>
            <a:off x="418644" y="4717736"/>
            <a:ext cx="4976749" cy="1699341"/>
          </a:xfrm>
          <a:prstGeom prst="rect">
            <a:avLst/>
          </a:prstGeom>
          <a:solidFill>
            <a:schemeClr val="bg1">
              <a:lumMod val="95000"/>
            </a:schemeClr>
          </a:solidFill>
        </p:spPr>
        <p:txBody>
          <a:bodyPr wrap="square" lIns="134464" tIns="89642" rIns="134464" bIns="89642" anchor="t">
            <a:noAutofit/>
          </a:bodyPr>
          <a:lstStyle/>
          <a:p>
            <a:r>
              <a:rPr lang="en-US" sz="2059" dirty="0">
                <a:latin typeface="+mj-lt"/>
              </a:rPr>
              <a:t>Message Sample C#:</a:t>
            </a:r>
          </a:p>
          <a:p>
            <a:pPr marL="0" lvl="1">
              <a:spcBef>
                <a:spcPts val="588"/>
              </a:spcBef>
              <a:buSzPct val="100000"/>
            </a:pPr>
            <a:r>
              <a:rPr lang="en-US" sz="1730" dirty="0">
                <a:latin typeface="+mj-lt"/>
              </a:rPr>
              <a:t>Message </a:t>
            </a:r>
            <a:r>
              <a:rPr lang="en-US" sz="1730" dirty="0" err="1">
                <a:latin typeface="+mj-lt"/>
              </a:rPr>
              <a:t>Sample.cs</a:t>
            </a:r>
            <a:endParaRPr lang="en-US" sz="1730" dirty="0">
              <a:latin typeface="+mj-lt"/>
            </a:endParaRPr>
          </a:p>
          <a:p>
            <a:pPr marL="0" lvl="1">
              <a:spcBef>
                <a:spcPts val="588"/>
              </a:spcBef>
              <a:buSzPct val="100000"/>
            </a:pPr>
            <a:r>
              <a:rPr lang="en-US" sz="1730" dirty="0" err="1"/>
              <a:t>MessageSample.csproj</a:t>
            </a:r>
            <a:endParaRPr lang="en-US" sz="1730" dirty="0"/>
          </a:p>
          <a:p>
            <a:pPr marL="0" lvl="1">
              <a:spcBef>
                <a:spcPts val="588"/>
              </a:spcBef>
              <a:buSzPct val="100000"/>
            </a:pPr>
            <a:r>
              <a:rPr lang="en-US" sz="1730" dirty="0"/>
              <a:t>Program .cs</a:t>
            </a:r>
          </a:p>
        </p:txBody>
      </p:sp>
      <p:pic>
        <p:nvPicPr>
          <p:cNvPr id="11" name="Picture 10" descr="Code block from the MessageSample.cs file showing the SendEventAsync method being used within the SendEvent task">
            <a:extLst>
              <a:ext uri="{FF2B5EF4-FFF2-40B4-BE49-F238E27FC236}">
                <a16:creationId xmlns:a16="http://schemas.microsoft.com/office/drawing/2014/main" id="{71BDF84D-420A-4FE4-B369-3364770F16D7}"/>
              </a:ext>
            </a:extLst>
          </p:cNvPr>
          <p:cNvPicPr>
            <a:picLocks noChangeAspect="1"/>
          </p:cNvPicPr>
          <p:nvPr/>
        </p:nvPicPr>
        <p:blipFill rotWithShape="1">
          <a:blip r:embed="rId3"/>
          <a:srcRect l="-932" t="-39788" r="-1257" b="-42697"/>
          <a:stretch/>
        </p:blipFill>
        <p:spPr>
          <a:xfrm>
            <a:off x="5565713" y="1169264"/>
            <a:ext cx="6207644" cy="5247819"/>
          </a:xfrm>
          <a:custGeom>
            <a:avLst/>
            <a:gdLst>
              <a:gd name="connsiteX0" fmla="*/ 0 w 6332120"/>
              <a:gd name="connsiteY0" fmla="*/ 0 h 5353049"/>
              <a:gd name="connsiteX1" fmla="*/ 6332120 w 6332120"/>
              <a:gd name="connsiteY1" fmla="*/ 0 h 5353049"/>
              <a:gd name="connsiteX2" fmla="*/ 6332120 w 6332120"/>
              <a:gd name="connsiteY2" fmla="*/ 5353049 h 5353049"/>
              <a:gd name="connsiteX3" fmla="*/ 0 w 6332120"/>
              <a:gd name="connsiteY3" fmla="*/ 5353049 h 5353049"/>
            </a:gdLst>
            <a:ahLst/>
            <a:cxnLst>
              <a:cxn ang="0">
                <a:pos x="connsiteX0" y="connsiteY0"/>
              </a:cxn>
              <a:cxn ang="0">
                <a:pos x="connsiteX1" y="connsiteY1"/>
              </a:cxn>
              <a:cxn ang="0">
                <a:pos x="connsiteX2" y="connsiteY2"/>
              </a:cxn>
              <a:cxn ang="0">
                <a:pos x="connsiteX3" y="connsiteY3"/>
              </a:cxn>
            </a:cxnLst>
            <a:rect l="l" t="t" r="r" b="b"/>
            <a:pathLst>
              <a:path w="6332120" h="5353049">
                <a:moveTo>
                  <a:pt x="0" y="0"/>
                </a:moveTo>
                <a:lnTo>
                  <a:pt x="6332120" y="0"/>
                </a:lnTo>
                <a:lnTo>
                  <a:pt x="6332120" y="5353049"/>
                </a:lnTo>
                <a:lnTo>
                  <a:pt x="0" y="5353049"/>
                </a:lnTo>
                <a:close/>
              </a:path>
            </a:pathLst>
          </a:custGeom>
          <a:ln w="19050">
            <a:solidFill>
              <a:schemeClr val="bg1">
                <a:lumMod val="75000"/>
              </a:schemeClr>
            </a:solidFill>
          </a:ln>
        </p:spPr>
      </p:pic>
    </p:spTree>
    <p:extLst>
      <p:ext uri="{BB962C8B-B14F-4D97-AF65-F5344CB8AC3E}">
        <p14:creationId xmlns:p14="http://schemas.microsoft.com/office/powerpoint/2010/main" val="3753936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Device-side code implementation: </a:t>
            </a:r>
            <a:r>
              <a:rPr lang="en-US"/>
              <a:t>Code example</a:t>
            </a:r>
            <a:endParaRPr lang="en-US" dirty="0"/>
          </a:p>
        </p:txBody>
      </p:sp>
      <p:pic>
        <p:nvPicPr>
          <p:cNvPr id="7" name="Picture 6" descr="Code block from the MessageSample.cs file showing the SendEventAsync method being used within the SendEvent task">
            <a:extLst>
              <a:ext uri="{FF2B5EF4-FFF2-40B4-BE49-F238E27FC236}">
                <a16:creationId xmlns:a16="http://schemas.microsoft.com/office/drawing/2014/main" id="{625C99D3-916B-4308-B835-9B83F23C8518}"/>
              </a:ext>
            </a:extLst>
          </p:cNvPr>
          <p:cNvPicPr>
            <a:picLocks noChangeAspect="1"/>
          </p:cNvPicPr>
          <p:nvPr/>
        </p:nvPicPr>
        <p:blipFill>
          <a:blip r:embed="rId3"/>
          <a:srcRect l="-2898" t="-3478" r="-2898" b="-3673"/>
          <a:stretch/>
        </p:blipFill>
        <p:spPr>
          <a:xfrm>
            <a:off x="418643" y="1169264"/>
            <a:ext cx="11354714" cy="5247819"/>
          </a:xfrm>
          <a:custGeom>
            <a:avLst/>
            <a:gdLst>
              <a:gd name="connsiteX0" fmla="*/ 0 w 11582400"/>
              <a:gd name="connsiteY0" fmla="*/ 0 h 5353049"/>
              <a:gd name="connsiteX1" fmla="*/ 11582400 w 11582400"/>
              <a:gd name="connsiteY1" fmla="*/ 0 h 5353049"/>
              <a:gd name="connsiteX2" fmla="*/ 11582400 w 11582400"/>
              <a:gd name="connsiteY2" fmla="*/ 5353049 h 5353049"/>
              <a:gd name="connsiteX3" fmla="*/ 0 w 11582400"/>
              <a:gd name="connsiteY3" fmla="*/ 5353049 h 5353049"/>
            </a:gdLst>
            <a:ahLst/>
            <a:cxnLst>
              <a:cxn ang="0">
                <a:pos x="connsiteX0" y="connsiteY0"/>
              </a:cxn>
              <a:cxn ang="0">
                <a:pos x="connsiteX1" y="connsiteY1"/>
              </a:cxn>
              <a:cxn ang="0">
                <a:pos x="connsiteX2" y="connsiteY2"/>
              </a:cxn>
              <a:cxn ang="0">
                <a:pos x="connsiteX3" y="connsiteY3"/>
              </a:cxn>
            </a:cxnLst>
            <a:rect l="l" t="t" r="r" b="b"/>
            <a:pathLst>
              <a:path w="11582400" h="5353049">
                <a:moveTo>
                  <a:pt x="0" y="0"/>
                </a:moveTo>
                <a:lnTo>
                  <a:pt x="11582400" y="0"/>
                </a:lnTo>
                <a:lnTo>
                  <a:pt x="11582400" y="5353049"/>
                </a:lnTo>
                <a:lnTo>
                  <a:pt x="0" y="5353049"/>
                </a:lnTo>
                <a:close/>
              </a:path>
            </a:pathLst>
          </a:custGeom>
          <a:ln w="19050">
            <a:solidFill>
              <a:schemeClr val="tx2"/>
            </a:solidFill>
          </a:ln>
        </p:spPr>
      </p:pic>
    </p:spTree>
    <p:extLst>
      <p:ext uri="{BB962C8B-B14F-4D97-AF65-F5344CB8AC3E}">
        <p14:creationId xmlns:p14="http://schemas.microsoft.com/office/powerpoint/2010/main" val="1896451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6: Module 2 labs</a:t>
            </a:r>
          </a:p>
        </p:txBody>
      </p:sp>
      <p:pic>
        <p:nvPicPr>
          <p:cNvPr id="5" name="Picture 4" descr="Icon of a lab flask">
            <a:extLst>
              <a:ext uri="{FF2B5EF4-FFF2-40B4-BE49-F238E27FC236}">
                <a16:creationId xmlns:a16="http://schemas.microsoft.com/office/drawing/2014/main" id="{7EEBDED8-D319-4E78-A4A0-A72A7C11F280}"/>
              </a:ext>
            </a:extLst>
          </p:cNvPr>
          <p:cNvPicPr>
            <a:picLocks noChangeAspect="1"/>
          </p:cNvPicPr>
          <p:nvPr/>
        </p:nvPicPr>
        <p:blipFill>
          <a:blip r:embed="rId3"/>
          <a:stretch>
            <a:fillRect/>
          </a:stretch>
        </p:blipFill>
        <p:spPr>
          <a:xfrm>
            <a:off x="10371236" y="2917425"/>
            <a:ext cx="694765" cy="1010415"/>
          </a:xfrm>
          <a:prstGeom prst="rect">
            <a:avLst/>
          </a:prstGeom>
        </p:spPr>
      </p:pic>
    </p:spTree>
    <p:extLst>
      <p:ext uri="{BB962C8B-B14F-4D97-AF65-F5344CB8AC3E}">
        <p14:creationId xmlns:p14="http://schemas.microsoft.com/office/powerpoint/2010/main" val="318103402"/>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2 labs</a:t>
            </a:r>
          </a:p>
        </p:txBody>
      </p:sp>
      <p:pic>
        <p:nvPicPr>
          <p:cNvPr id="26" name="Picture 25" descr="Icon of a gear inside a circle">
            <a:extLst>
              <a:ext uri="{FF2B5EF4-FFF2-40B4-BE49-F238E27FC236}">
                <a16:creationId xmlns:a16="http://schemas.microsoft.com/office/drawing/2014/main" id="{CB5152CA-4F58-46F2-A599-0613DDB214AA}"/>
              </a:ext>
            </a:extLst>
          </p:cNvPr>
          <p:cNvPicPr>
            <a:picLocks/>
          </p:cNvPicPr>
          <p:nvPr/>
        </p:nvPicPr>
        <p:blipFill>
          <a:blip r:embed="rId3"/>
          <a:stretch>
            <a:fillRect/>
          </a:stretch>
        </p:blipFill>
        <p:spPr>
          <a:xfrm>
            <a:off x="418643" y="1380981"/>
            <a:ext cx="932282" cy="932282"/>
          </a:xfrm>
          <a:prstGeom prst="rect">
            <a:avLst/>
          </a:prstGeom>
        </p:spPr>
      </p:pic>
      <p:sp>
        <p:nvSpPr>
          <p:cNvPr id="28" name="TextBox 27">
            <a:extLst>
              <a:ext uri="{FF2B5EF4-FFF2-40B4-BE49-F238E27FC236}">
                <a16:creationId xmlns:a16="http://schemas.microsoft.com/office/drawing/2014/main" id="{9635AEB8-03EF-4C1B-ACCE-BD4C84DEE114}"/>
              </a:ext>
            </a:extLst>
          </p:cNvPr>
          <p:cNvSpPr txBox="1"/>
          <p:nvPr/>
        </p:nvSpPr>
        <p:spPr>
          <a:xfrm>
            <a:off x="1645004" y="1380982"/>
            <a:ext cx="10128355" cy="1568356"/>
          </a:xfrm>
          <a:prstGeom prst="rect">
            <a:avLst/>
          </a:prstGeom>
          <a:noFill/>
        </p:spPr>
        <p:txBody>
          <a:bodyPr wrap="square" lIns="0" tIns="0" rIns="0" bIns="0" anchor="t">
            <a:noAutofit/>
          </a:bodyPr>
          <a:lstStyle/>
          <a:p>
            <a:r>
              <a:rPr lang="en-US" sz="2353">
                <a:latin typeface="+mj-lt"/>
              </a:rPr>
              <a:t>Lab 3: Setup </a:t>
            </a:r>
            <a:r>
              <a:rPr lang="en-US" sz="2353" dirty="0">
                <a:latin typeface="+mj-lt"/>
              </a:rPr>
              <a:t>the development environment:</a:t>
            </a:r>
          </a:p>
          <a:p>
            <a:pPr indent="-229974">
              <a:spcBef>
                <a:spcPts val="392"/>
              </a:spcBef>
              <a:spcAft>
                <a:spcPts val="392"/>
              </a:spcAft>
            </a:pPr>
            <a:r>
              <a:rPr lang="en-US" sz="2157" dirty="0"/>
              <a:t>You will install the VS Code extensions for IoT</a:t>
            </a:r>
          </a:p>
          <a:p>
            <a:pPr indent="-229974">
              <a:spcBef>
                <a:spcPts val="392"/>
              </a:spcBef>
              <a:spcAft>
                <a:spcPts val="392"/>
              </a:spcAft>
            </a:pPr>
            <a:r>
              <a:rPr lang="en-US" sz="2157" dirty="0"/>
              <a:t>You will Install the Azure CLI extensions for IoT</a:t>
            </a:r>
          </a:p>
          <a:p>
            <a:pPr indent="-229974">
              <a:spcBef>
                <a:spcPts val="392"/>
              </a:spcBef>
              <a:spcAft>
                <a:spcPts val="392"/>
              </a:spcAft>
            </a:pPr>
            <a:r>
              <a:rPr lang="en-US" sz="2157" dirty="0"/>
              <a:t>You will verify that the dev environment is </a:t>
            </a:r>
            <a:r>
              <a:rPr lang="en-US" sz="2157"/>
              <a:t>working properly</a:t>
            </a:r>
          </a:p>
          <a:p>
            <a:endParaRPr lang="en-US" sz="2353" dirty="0">
              <a:solidFill>
                <a:schemeClr val="tx2"/>
              </a:solidFill>
              <a:latin typeface="+mj-lt"/>
            </a:endParaRPr>
          </a:p>
        </p:txBody>
      </p:sp>
      <p:cxnSp>
        <p:nvCxnSpPr>
          <p:cNvPr id="33" name="Straight Connector 32">
            <a:extLst>
              <a:ext uri="{FF2B5EF4-FFF2-40B4-BE49-F238E27FC236}">
                <a16:creationId xmlns:a16="http://schemas.microsoft.com/office/drawing/2014/main" id="{647DDA2B-3B0C-4083-BEBC-89F00351264E}"/>
              </a:ext>
              <a:ext uri="{C183D7F6-B498-43B3-948B-1728B52AA6E4}">
                <adec:decorative xmlns:adec="http://schemas.microsoft.com/office/drawing/2017/decorative" val="1"/>
              </a:ext>
            </a:extLst>
          </p:cNvPr>
          <p:cNvCxnSpPr>
            <a:cxnSpLocks/>
          </p:cNvCxnSpPr>
          <p:nvPr/>
        </p:nvCxnSpPr>
        <p:spPr>
          <a:xfrm>
            <a:off x="1700531" y="3388790"/>
            <a:ext cx="1007282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check mark enclosed by an arc">
            <a:extLst>
              <a:ext uri="{FF2B5EF4-FFF2-40B4-BE49-F238E27FC236}">
                <a16:creationId xmlns:a16="http://schemas.microsoft.com/office/drawing/2014/main" id="{AAE8F5A6-B998-40B7-9BD3-2F05A37160DA}"/>
              </a:ext>
            </a:extLst>
          </p:cNvPr>
          <p:cNvPicPr>
            <a:picLocks/>
          </p:cNvPicPr>
          <p:nvPr/>
        </p:nvPicPr>
        <p:blipFill>
          <a:blip r:embed="rId4"/>
          <a:stretch>
            <a:fillRect/>
          </a:stretch>
        </p:blipFill>
        <p:spPr>
          <a:xfrm>
            <a:off x="418642" y="3828243"/>
            <a:ext cx="932282" cy="932282"/>
          </a:xfrm>
          <a:prstGeom prst="rect">
            <a:avLst/>
          </a:prstGeom>
        </p:spPr>
      </p:pic>
      <p:sp>
        <p:nvSpPr>
          <p:cNvPr id="38" name="TextBox 37">
            <a:extLst>
              <a:ext uri="{FF2B5EF4-FFF2-40B4-BE49-F238E27FC236}">
                <a16:creationId xmlns:a16="http://schemas.microsoft.com/office/drawing/2014/main" id="{09009DEE-6B18-4762-91F0-B92C35115520}"/>
              </a:ext>
            </a:extLst>
          </p:cNvPr>
          <p:cNvSpPr txBox="1"/>
          <p:nvPr/>
        </p:nvSpPr>
        <p:spPr>
          <a:xfrm>
            <a:off x="1645004" y="3828244"/>
            <a:ext cx="10128355" cy="1568356"/>
          </a:xfrm>
          <a:prstGeom prst="rect">
            <a:avLst/>
          </a:prstGeom>
          <a:noFill/>
        </p:spPr>
        <p:txBody>
          <a:bodyPr wrap="square" lIns="0" tIns="0" rIns="0" bIns="0" anchor="t">
            <a:noAutofit/>
          </a:bodyPr>
          <a:lstStyle/>
          <a:p>
            <a:r>
              <a:rPr lang="en-US" sz="2353">
                <a:latin typeface="+mj-lt"/>
              </a:rPr>
              <a:t>Lab 4: Connect </a:t>
            </a:r>
            <a:r>
              <a:rPr lang="en-US" sz="2353" dirty="0">
                <a:latin typeface="+mj-lt"/>
              </a:rPr>
              <a:t>IoT Device to Azure:</a:t>
            </a:r>
          </a:p>
          <a:p>
            <a:pPr indent="-229974">
              <a:spcBef>
                <a:spcPts val="392"/>
              </a:spcBef>
              <a:spcAft>
                <a:spcPts val="392"/>
              </a:spcAft>
            </a:pPr>
            <a:r>
              <a:rPr lang="en-US" sz="2157" dirty="0"/>
              <a:t>You will create a new Device ID within Azure IoT Hub using the Azure CLI</a:t>
            </a:r>
          </a:p>
          <a:p>
            <a:pPr indent="-229974">
              <a:spcBef>
                <a:spcPts val="392"/>
              </a:spcBef>
              <a:spcAft>
                <a:spcPts val="392"/>
              </a:spcAft>
            </a:pPr>
            <a:r>
              <a:rPr lang="en-US" sz="2157" dirty="0"/>
              <a:t>You will configure a simulated device to connect to Azure IoT Hub</a:t>
            </a:r>
          </a:p>
          <a:p>
            <a:pPr indent="-229974">
              <a:spcBef>
                <a:spcPts val="392"/>
              </a:spcBef>
              <a:spcAft>
                <a:spcPts val="392"/>
              </a:spcAft>
            </a:pPr>
            <a:r>
              <a:rPr lang="en-US" sz="2157" dirty="0"/>
              <a:t>You will verify that device telemetry is being received by Azure IoT Hub</a:t>
            </a:r>
          </a:p>
        </p:txBody>
      </p:sp>
    </p:spTree>
    <p:extLst>
      <p:ext uri="{BB962C8B-B14F-4D97-AF65-F5344CB8AC3E}">
        <p14:creationId xmlns:p14="http://schemas.microsoft.com/office/powerpoint/2010/main" val="2078408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7: Module 2 review questions</a:t>
            </a:r>
          </a:p>
        </p:txBody>
      </p:sp>
      <p:pic>
        <p:nvPicPr>
          <p:cNvPr id="3" name="Picture 2" descr="Icon of a magnifying glass">
            <a:extLst>
              <a:ext uri="{FF2B5EF4-FFF2-40B4-BE49-F238E27FC236}">
                <a16:creationId xmlns:a16="http://schemas.microsoft.com/office/drawing/2014/main" id="{7014262F-6A38-4213-A14C-D0B7C1FA6CFB}"/>
              </a:ext>
            </a:extLst>
          </p:cNvPr>
          <p:cNvPicPr>
            <a:picLocks noChangeAspect="1"/>
          </p:cNvPicPr>
          <p:nvPr/>
        </p:nvPicPr>
        <p:blipFill>
          <a:blip r:embed="rId3"/>
          <a:stretch>
            <a:fillRect/>
          </a:stretch>
        </p:blipFill>
        <p:spPr>
          <a:xfrm>
            <a:off x="10272780" y="2957443"/>
            <a:ext cx="852849" cy="852849"/>
          </a:xfrm>
          <a:prstGeom prst="rect">
            <a:avLst/>
          </a:prstGeom>
        </p:spPr>
      </p:pic>
    </p:spTree>
    <p:extLst>
      <p:ext uri="{BB962C8B-B14F-4D97-AF65-F5344CB8AC3E}">
        <p14:creationId xmlns:p14="http://schemas.microsoft.com/office/powerpoint/2010/main" val="1659403565"/>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D64E5D0-0A09-4411-B562-7AD8AAEA2813}"/>
              </a:ext>
            </a:extLst>
          </p:cNvPr>
          <p:cNvSpPr>
            <a:spLocks noGrp="1"/>
          </p:cNvSpPr>
          <p:nvPr>
            <p:ph type="title"/>
          </p:nvPr>
        </p:nvSpPr>
        <p:spPr/>
        <p:txBody>
          <a:bodyPr/>
          <a:lstStyle/>
          <a:p>
            <a:r>
              <a:rPr lang="en-US" dirty="0"/>
              <a:t>Module review: Question 2.1</a:t>
            </a:r>
          </a:p>
        </p:txBody>
      </p:sp>
      <p:sp>
        <p:nvSpPr>
          <p:cNvPr id="18" name="Rectangle 17">
            <a:extLst>
              <a:ext uri="{FF2B5EF4-FFF2-40B4-BE49-F238E27FC236}">
                <a16:creationId xmlns:a16="http://schemas.microsoft.com/office/drawing/2014/main" id="{17C5F2BC-A9BA-43B9-B48A-DC47B92E5F72}"/>
              </a:ext>
            </a:extLst>
          </p:cNvPr>
          <p:cNvSpPr/>
          <p:nvPr/>
        </p:nvSpPr>
        <p:spPr>
          <a:xfrm>
            <a:off x="418644" y="1170821"/>
            <a:ext cx="11343820" cy="1064907"/>
          </a:xfrm>
          <a:prstGeom prst="rect">
            <a:avLst/>
          </a:prstGeom>
          <a:noFill/>
          <a:ln>
            <a:noFill/>
          </a:ln>
        </p:spPr>
        <p:txBody>
          <a:bodyPr wrap="square" lIns="0" tIns="0" rIns="0" bIns="0">
            <a:spAutoFit/>
          </a:bodyPr>
          <a:lstStyle/>
          <a:p>
            <a:r>
              <a:rPr lang="en-US" sz="1730" dirty="0"/>
              <a:t>You have joined a team that is developing an IoT solution for your company. You will be implementing IoT Hub as part of your solution. The planning docs that you reviewed indicate that the solution will need to process a little over 5 million messages per day and will include both IoT Edge and regular IoT devices. The plans call for using the Basic tier, specify the B1 tier edition, and call for two units. When you think about it, this doesn’t seem to be correct</a:t>
            </a:r>
          </a:p>
        </p:txBody>
      </p:sp>
      <p:pic>
        <p:nvPicPr>
          <p:cNvPr id="31" name="Picture 30" descr="Icon of a magnifying glass showing a chart">
            <a:extLst>
              <a:ext uri="{FF2B5EF4-FFF2-40B4-BE49-F238E27FC236}">
                <a16:creationId xmlns:a16="http://schemas.microsoft.com/office/drawing/2014/main" id="{1D86DBCB-FBF3-4902-9C4E-06AFAE9163A6}"/>
              </a:ext>
            </a:extLst>
          </p:cNvPr>
          <p:cNvPicPr>
            <a:picLocks/>
          </p:cNvPicPr>
          <p:nvPr/>
        </p:nvPicPr>
        <p:blipFill>
          <a:blip r:embed="rId3"/>
          <a:stretch>
            <a:fillRect/>
          </a:stretch>
        </p:blipFill>
        <p:spPr>
          <a:xfrm>
            <a:off x="418643" y="2402905"/>
            <a:ext cx="932282" cy="932282"/>
          </a:xfrm>
          <a:prstGeom prst="rect">
            <a:avLst/>
          </a:prstGeom>
        </p:spPr>
      </p:pic>
      <p:sp>
        <p:nvSpPr>
          <p:cNvPr id="36" name="Rectangle 35">
            <a:extLst>
              <a:ext uri="{FF2B5EF4-FFF2-40B4-BE49-F238E27FC236}">
                <a16:creationId xmlns:a16="http://schemas.microsoft.com/office/drawing/2014/main" id="{45D3C84C-143D-4C6D-94DD-DD9771845C64}"/>
              </a:ext>
            </a:extLst>
          </p:cNvPr>
          <p:cNvSpPr/>
          <p:nvPr/>
        </p:nvSpPr>
        <p:spPr>
          <a:xfrm>
            <a:off x="1532887" y="2733270"/>
            <a:ext cx="10453621" cy="266227"/>
          </a:xfrm>
          <a:prstGeom prst="rect">
            <a:avLst/>
          </a:prstGeom>
        </p:spPr>
        <p:txBody>
          <a:bodyPr wrap="square" lIns="0" tIns="0" rIns="0" bIns="0">
            <a:spAutoFit/>
          </a:bodyPr>
          <a:lstStyle/>
          <a:p>
            <a:r>
              <a:rPr lang="en-US" sz="1730" dirty="0">
                <a:solidFill>
                  <a:schemeClr val="tx2"/>
                </a:solidFill>
                <a:latin typeface="+mj-lt"/>
              </a:rPr>
              <a:t>What tier and edition of IoT hub will be needed and how many units? (choose one best answer)</a:t>
            </a:r>
          </a:p>
        </p:txBody>
      </p:sp>
      <p:sp>
        <p:nvSpPr>
          <p:cNvPr id="8" name="Rectangle 7">
            <a:extLst>
              <a:ext uri="{FF2B5EF4-FFF2-40B4-BE49-F238E27FC236}">
                <a16:creationId xmlns:a16="http://schemas.microsoft.com/office/drawing/2014/main" id="{1273074B-C8C0-4365-98E2-F8B666B0E0A3}"/>
              </a:ext>
            </a:extLst>
          </p:cNvPr>
          <p:cNvSpPr>
            <a:spLocks/>
          </p:cNvSpPr>
          <p:nvPr/>
        </p:nvSpPr>
        <p:spPr bwMode="auto">
          <a:xfrm>
            <a:off x="418643" y="3577222"/>
            <a:ext cx="2716946" cy="2841667"/>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dirty="0">
                <a:solidFill>
                  <a:schemeClr val="tx1"/>
                </a:solidFill>
                <a:latin typeface="+mj-lt"/>
                <a:cs typeface="Segoe UI Semilight"/>
              </a:rPr>
              <a:t>Answer A:</a:t>
            </a:r>
          </a:p>
          <a:p>
            <a:pPr>
              <a:spcBef>
                <a:spcPts val="392"/>
              </a:spcBef>
              <a:spcAft>
                <a:spcPts val="392"/>
              </a:spcAft>
              <a:buSzPct val="90000"/>
            </a:pPr>
            <a:r>
              <a:rPr lang="en-US" sz="1568" dirty="0">
                <a:solidFill>
                  <a:schemeClr val="tx1"/>
                </a:solidFill>
              </a:rPr>
              <a:t>B1 with 8 units</a:t>
            </a:r>
            <a:endParaRPr lang="en-US" sz="1568" dirty="0">
              <a:solidFill>
                <a:schemeClr val="tx1"/>
              </a:solidFill>
              <a:cs typeface="Segoe UI Semilight"/>
            </a:endParaRPr>
          </a:p>
        </p:txBody>
      </p:sp>
      <p:sp>
        <p:nvSpPr>
          <p:cNvPr id="45" name="Rectangle 44">
            <a:extLst>
              <a:ext uri="{FF2B5EF4-FFF2-40B4-BE49-F238E27FC236}">
                <a16:creationId xmlns:a16="http://schemas.microsoft.com/office/drawing/2014/main" id="{A72F2383-C36D-4162-952C-39B993ACEFA6}"/>
              </a:ext>
            </a:extLst>
          </p:cNvPr>
          <p:cNvSpPr>
            <a:spLocks/>
          </p:cNvSpPr>
          <p:nvPr/>
        </p:nvSpPr>
        <p:spPr bwMode="auto">
          <a:xfrm>
            <a:off x="3297900" y="3577222"/>
            <a:ext cx="2716946" cy="2841667"/>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b="1" dirty="0">
                <a:solidFill>
                  <a:schemeClr val="tx1"/>
                </a:solidFill>
                <a:latin typeface="+mj-lt"/>
                <a:cs typeface="Segoe UI Semilight"/>
              </a:rPr>
              <a:t>Answer B:</a:t>
            </a:r>
          </a:p>
          <a:p>
            <a:pPr>
              <a:spcBef>
                <a:spcPts val="392"/>
              </a:spcBef>
              <a:spcAft>
                <a:spcPts val="392"/>
              </a:spcAft>
              <a:buSzPct val="90000"/>
            </a:pPr>
            <a:r>
              <a:rPr lang="en-US" sz="1568" dirty="0">
                <a:solidFill>
                  <a:schemeClr val="tx1"/>
                </a:solidFill>
              </a:rPr>
              <a:t>B2 with 1 unit</a:t>
            </a:r>
            <a:endParaRPr lang="en-US" sz="1730" dirty="0">
              <a:solidFill>
                <a:schemeClr val="tx1"/>
              </a:solidFill>
            </a:endParaRPr>
          </a:p>
        </p:txBody>
      </p:sp>
      <p:sp>
        <p:nvSpPr>
          <p:cNvPr id="49" name="Rectangle 48">
            <a:extLst>
              <a:ext uri="{FF2B5EF4-FFF2-40B4-BE49-F238E27FC236}">
                <a16:creationId xmlns:a16="http://schemas.microsoft.com/office/drawing/2014/main" id="{217A28DA-82ED-48AF-910C-C9C2A0132F76}"/>
              </a:ext>
            </a:extLst>
          </p:cNvPr>
          <p:cNvSpPr>
            <a:spLocks/>
          </p:cNvSpPr>
          <p:nvPr/>
        </p:nvSpPr>
        <p:spPr bwMode="auto">
          <a:xfrm>
            <a:off x="6177156" y="3577222"/>
            <a:ext cx="2716946" cy="2841667"/>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dirty="0">
                <a:solidFill>
                  <a:schemeClr val="tx1"/>
                </a:solidFill>
                <a:latin typeface="+mj-lt"/>
                <a:cs typeface="Segoe UI Semilight"/>
              </a:rPr>
              <a:t>Answer C:</a:t>
            </a:r>
          </a:p>
          <a:p>
            <a:pPr>
              <a:spcBef>
                <a:spcPts val="392"/>
              </a:spcBef>
              <a:spcAft>
                <a:spcPts val="392"/>
              </a:spcAft>
              <a:buSzPct val="90000"/>
            </a:pPr>
            <a:r>
              <a:rPr lang="en-US" sz="1568" dirty="0">
                <a:solidFill>
                  <a:schemeClr val="tx1"/>
                </a:solidFill>
              </a:rPr>
              <a:t>S1 with 8 units</a:t>
            </a:r>
            <a:endParaRPr lang="en-US" sz="1730" dirty="0">
              <a:solidFill>
                <a:schemeClr val="tx1"/>
              </a:solidFill>
            </a:endParaRPr>
          </a:p>
        </p:txBody>
      </p:sp>
      <p:sp>
        <p:nvSpPr>
          <p:cNvPr id="53" name="Rectangle 52">
            <a:extLst>
              <a:ext uri="{FF2B5EF4-FFF2-40B4-BE49-F238E27FC236}">
                <a16:creationId xmlns:a16="http://schemas.microsoft.com/office/drawing/2014/main" id="{DBEAC177-24BC-4EFE-8BF8-0E45F0C50507}"/>
              </a:ext>
            </a:extLst>
          </p:cNvPr>
          <p:cNvSpPr>
            <a:spLocks/>
          </p:cNvSpPr>
          <p:nvPr/>
        </p:nvSpPr>
        <p:spPr bwMode="auto">
          <a:xfrm>
            <a:off x="9056412" y="3577222"/>
            <a:ext cx="2716946" cy="2841667"/>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dirty="0">
                <a:solidFill>
                  <a:schemeClr val="tx1"/>
                </a:solidFill>
                <a:latin typeface="+mj-lt"/>
                <a:cs typeface="Segoe UI Semilight"/>
              </a:rPr>
              <a:t>Answer D:</a:t>
            </a:r>
          </a:p>
          <a:p>
            <a:pPr>
              <a:spcBef>
                <a:spcPts val="392"/>
              </a:spcBef>
              <a:spcAft>
                <a:spcPts val="392"/>
              </a:spcAft>
              <a:buSzPct val="90000"/>
            </a:pPr>
            <a:r>
              <a:rPr lang="en-US" sz="1568" dirty="0">
                <a:solidFill>
                  <a:schemeClr val="tx1"/>
                </a:solidFill>
              </a:rPr>
              <a:t>S2 with 1 unit</a:t>
            </a:r>
            <a:endParaRPr lang="en-US" sz="1730" dirty="0">
              <a:solidFill>
                <a:schemeClr val="tx1"/>
              </a:solidFill>
              <a:cs typeface="Segoe UI Semilight"/>
            </a:endParaRPr>
          </a:p>
        </p:txBody>
      </p:sp>
    </p:spTree>
    <p:extLst>
      <p:ext uri="{BB962C8B-B14F-4D97-AF65-F5344CB8AC3E}">
        <p14:creationId xmlns:p14="http://schemas.microsoft.com/office/powerpoint/2010/main" val="895908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fade">
                                      <p:cBhvr>
                                        <p:cTn id="12" dur="500"/>
                                        <p:tgtEl>
                                          <p:spTgt spid="3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animEffect transition="in" filter="fade">
                                      <p:cBhvr>
                                        <p:cTn id="15" dur="500"/>
                                        <p:tgtEl>
                                          <p:spTgt spid="3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fade">
                                      <p:cBhvr>
                                        <p:cTn id="25" dur="500"/>
                                        <p:tgtEl>
                                          <p:spTgt spid="4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fade">
                                      <p:cBhvr>
                                        <p:cTn id="35"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6" grpId="0"/>
      <p:bldP spid="8" grpId="0" animBg="1"/>
      <p:bldP spid="45" grpId="0" animBg="1"/>
      <p:bldP spid="49" grpId="0" animBg="1"/>
      <p:bldP spid="5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noFill/>
        </p:spPr>
        <p:txBody>
          <a:bodyPr/>
          <a:lstStyle/>
          <a:p>
            <a:r>
              <a:rPr lang="en-US" dirty="0"/>
              <a:t>Module review: Question 2.2</a:t>
            </a:r>
          </a:p>
        </p:txBody>
      </p:sp>
      <p:sp>
        <p:nvSpPr>
          <p:cNvPr id="28" name="Rectangle 27">
            <a:extLst>
              <a:ext uri="{FF2B5EF4-FFF2-40B4-BE49-F238E27FC236}">
                <a16:creationId xmlns:a16="http://schemas.microsoft.com/office/drawing/2014/main" id="{162EE39C-82BB-4F64-8DE4-62F92D284335}"/>
              </a:ext>
            </a:extLst>
          </p:cNvPr>
          <p:cNvSpPr/>
          <p:nvPr/>
        </p:nvSpPr>
        <p:spPr>
          <a:xfrm>
            <a:off x="418644" y="1170819"/>
            <a:ext cx="11343820" cy="798680"/>
          </a:xfrm>
          <a:prstGeom prst="rect">
            <a:avLst/>
          </a:prstGeom>
          <a:noFill/>
          <a:ln>
            <a:noFill/>
          </a:ln>
        </p:spPr>
        <p:txBody>
          <a:bodyPr wrap="square" lIns="0" tIns="0" rIns="0" bIns="0">
            <a:spAutoFit/>
          </a:bodyPr>
          <a:lstStyle/>
          <a:p>
            <a:r>
              <a:rPr lang="en-US" sz="1730" dirty="0"/>
              <a:t>You have joined a team that is developing an IoT solution for your company. You will be implementing IoT Hub as part of your solution. You are told that Device Twins will be used to help configure and manage devices throughout the device lifecycle</a:t>
            </a:r>
          </a:p>
        </p:txBody>
      </p:sp>
      <p:pic>
        <p:nvPicPr>
          <p:cNvPr id="41" name="Picture 40" descr="Icon of a document with a checkmark">
            <a:extLst>
              <a:ext uri="{FF2B5EF4-FFF2-40B4-BE49-F238E27FC236}">
                <a16:creationId xmlns:a16="http://schemas.microsoft.com/office/drawing/2014/main" id="{177FCEF8-FDAA-4EB3-A7E0-FBC2397ECBE0}"/>
              </a:ext>
            </a:extLst>
          </p:cNvPr>
          <p:cNvPicPr>
            <a:picLocks/>
          </p:cNvPicPr>
          <p:nvPr/>
        </p:nvPicPr>
        <p:blipFill>
          <a:blip r:embed="rId3"/>
          <a:stretch>
            <a:fillRect/>
          </a:stretch>
        </p:blipFill>
        <p:spPr>
          <a:xfrm>
            <a:off x="418643" y="2399581"/>
            <a:ext cx="932282" cy="932282"/>
          </a:xfrm>
          <a:prstGeom prst="rect">
            <a:avLst/>
          </a:prstGeom>
        </p:spPr>
      </p:pic>
      <p:sp>
        <p:nvSpPr>
          <p:cNvPr id="42" name="Rectangle 41">
            <a:extLst>
              <a:ext uri="{FF2B5EF4-FFF2-40B4-BE49-F238E27FC236}">
                <a16:creationId xmlns:a16="http://schemas.microsoft.com/office/drawing/2014/main" id="{84A1D49D-5B77-4E05-B106-BE042BD569D2}"/>
              </a:ext>
            </a:extLst>
          </p:cNvPr>
          <p:cNvSpPr>
            <a:spLocks/>
          </p:cNvSpPr>
          <p:nvPr/>
        </p:nvSpPr>
        <p:spPr>
          <a:xfrm>
            <a:off x="1532887" y="2735934"/>
            <a:ext cx="10453621" cy="266227"/>
          </a:xfrm>
          <a:prstGeom prst="rect">
            <a:avLst/>
          </a:prstGeom>
        </p:spPr>
        <p:txBody>
          <a:bodyPr wrap="square" lIns="0" tIns="0" rIns="0" bIns="0" anchor="ctr">
            <a:spAutoFit/>
          </a:bodyPr>
          <a:lstStyle/>
          <a:p>
            <a:r>
              <a:rPr lang="en-US" sz="1730" dirty="0">
                <a:solidFill>
                  <a:schemeClr val="tx2"/>
                </a:solidFill>
                <a:latin typeface="+mj-lt"/>
              </a:rPr>
              <a:t>Which of the following statements about Device Twins are true? (choose all correct answers)</a:t>
            </a:r>
          </a:p>
        </p:txBody>
      </p:sp>
      <p:sp>
        <p:nvSpPr>
          <p:cNvPr id="6" name="Rectangle 5">
            <a:extLst>
              <a:ext uri="{FF2B5EF4-FFF2-40B4-BE49-F238E27FC236}">
                <a16:creationId xmlns:a16="http://schemas.microsoft.com/office/drawing/2014/main" id="{8FA5A43A-F43F-47BE-BF96-E3CC5F451A57}"/>
              </a:ext>
            </a:extLst>
          </p:cNvPr>
          <p:cNvSpPr>
            <a:spLocks/>
          </p:cNvSpPr>
          <p:nvPr/>
        </p:nvSpPr>
        <p:spPr bwMode="auto">
          <a:xfrm>
            <a:off x="423309" y="3578405"/>
            <a:ext cx="2144510" cy="283867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pPr>
            <a:r>
              <a:rPr lang="en-US" sz="1730" dirty="0">
                <a:solidFill>
                  <a:schemeClr val="tx1"/>
                </a:solidFill>
                <a:latin typeface="+mj-lt"/>
                <a:cs typeface="Segoe UI Semilight"/>
              </a:rPr>
              <a:t>Answer A:</a:t>
            </a:r>
          </a:p>
          <a:p>
            <a:pPr>
              <a:spcBef>
                <a:spcPts val="196"/>
              </a:spcBef>
              <a:spcAft>
                <a:spcPts val="196"/>
              </a:spcAft>
            </a:pPr>
            <a:r>
              <a:rPr lang="en-US" sz="1568" dirty="0">
                <a:solidFill>
                  <a:schemeClr val="tx1"/>
                </a:solidFill>
              </a:rPr>
              <a:t>Device twins are JSON documents maintained by </a:t>
            </a:r>
            <a:br>
              <a:rPr lang="en-US" sz="1568" dirty="0">
                <a:solidFill>
                  <a:schemeClr val="tx1"/>
                </a:solidFill>
              </a:rPr>
            </a:br>
            <a:r>
              <a:rPr lang="en-US" sz="1568" dirty="0">
                <a:solidFill>
                  <a:schemeClr val="tx1"/>
                </a:solidFill>
              </a:rPr>
              <a:t>IoT Hub</a:t>
            </a:r>
          </a:p>
          <a:p>
            <a:pPr>
              <a:spcBef>
                <a:spcPts val="196"/>
              </a:spcBef>
              <a:spcAft>
                <a:spcPts val="196"/>
              </a:spcAft>
              <a:buSzPct val="90000"/>
            </a:pPr>
            <a:endParaRPr lang="en-US" sz="1568" dirty="0">
              <a:solidFill>
                <a:schemeClr val="tx1"/>
              </a:solidFill>
              <a:cs typeface="Segoe UI Semilight"/>
            </a:endParaRPr>
          </a:p>
        </p:txBody>
      </p:sp>
      <p:sp>
        <p:nvSpPr>
          <p:cNvPr id="64" name="Rectangle 63">
            <a:extLst>
              <a:ext uri="{FF2B5EF4-FFF2-40B4-BE49-F238E27FC236}">
                <a16:creationId xmlns:a16="http://schemas.microsoft.com/office/drawing/2014/main" id="{0643CD47-DE02-41F4-AC3D-B32B4C3AFA05}"/>
              </a:ext>
            </a:extLst>
          </p:cNvPr>
          <p:cNvSpPr>
            <a:spLocks/>
          </p:cNvSpPr>
          <p:nvPr/>
        </p:nvSpPr>
        <p:spPr bwMode="auto">
          <a:xfrm>
            <a:off x="2736973" y="3578405"/>
            <a:ext cx="2131248" cy="283867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b="1" dirty="0">
                <a:solidFill>
                  <a:schemeClr val="tx1"/>
                </a:solidFill>
                <a:latin typeface="+mj-lt"/>
                <a:cs typeface="Segoe UI Semilight"/>
              </a:rPr>
              <a:t>Answer B:</a:t>
            </a:r>
          </a:p>
          <a:p>
            <a:pPr>
              <a:spcBef>
                <a:spcPts val="196"/>
              </a:spcBef>
              <a:spcAft>
                <a:spcPts val="196"/>
              </a:spcAft>
              <a:buSzPct val="90000"/>
            </a:pPr>
            <a:r>
              <a:rPr lang="en-US" sz="1568" dirty="0">
                <a:solidFill>
                  <a:schemeClr val="tx1"/>
                </a:solidFill>
              </a:rPr>
              <a:t>Each device that is registered with IoT Hub has a Device Twin</a:t>
            </a:r>
          </a:p>
          <a:p>
            <a:pPr>
              <a:spcBef>
                <a:spcPts val="196"/>
              </a:spcBef>
              <a:spcAft>
                <a:spcPts val="196"/>
              </a:spcAft>
              <a:buSzPct val="90000"/>
            </a:pPr>
            <a:endParaRPr lang="en-US" sz="1568" dirty="0">
              <a:solidFill>
                <a:schemeClr val="tx1"/>
              </a:solidFill>
              <a:cs typeface="Segoe UI Semilight"/>
            </a:endParaRPr>
          </a:p>
        </p:txBody>
      </p:sp>
      <p:sp>
        <p:nvSpPr>
          <p:cNvPr id="68" name="Rectangle 67">
            <a:extLst>
              <a:ext uri="{FF2B5EF4-FFF2-40B4-BE49-F238E27FC236}">
                <a16:creationId xmlns:a16="http://schemas.microsoft.com/office/drawing/2014/main" id="{D6036B21-4804-41DB-A90C-57701ABCF82B}"/>
              </a:ext>
            </a:extLst>
          </p:cNvPr>
          <p:cNvSpPr>
            <a:spLocks/>
          </p:cNvSpPr>
          <p:nvPr/>
        </p:nvSpPr>
        <p:spPr bwMode="auto">
          <a:xfrm>
            <a:off x="5037376" y="3578405"/>
            <a:ext cx="2126583" cy="283867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pPr>
            <a:r>
              <a:rPr lang="en-US" sz="1730" dirty="0">
                <a:solidFill>
                  <a:schemeClr val="tx1"/>
                </a:solidFill>
                <a:latin typeface="+mj-lt"/>
                <a:cs typeface="Segoe UI Semilight"/>
              </a:rPr>
              <a:t>Answer C:</a:t>
            </a:r>
          </a:p>
          <a:p>
            <a:pPr>
              <a:spcBef>
                <a:spcPts val="196"/>
              </a:spcBef>
              <a:spcAft>
                <a:spcPts val="196"/>
              </a:spcAft>
            </a:pPr>
            <a:r>
              <a:rPr lang="en-US" sz="1568" dirty="0">
                <a:solidFill>
                  <a:schemeClr val="tx1"/>
                </a:solidFill>
              </a:rPr>
              <a:t>Device Twins include Tags, Cloud properties, Device properties, and Communication properties</a:t>
            </a:r>
          </a:p>
          <a:p>
            <a:pPr>
              <a:spcBef>
                <a:spcPts val="196"/>
              </a:spcBef>
              <a:spcAft>
                <a:spcPts val="196"/>
              </a:spcAft>
              <a:buSzPct val="90000"/>
            </a:pPr>
            <a:endParaRPr lang="en-US" sz="1568" dirty="0">
              <a:solidFill>
                <a:schemeClr val="tx1"/>
              </a:solidFill>
              <a:cs typeface="Segoe UI Semilight"/>
            </a:endParaRPr>
          </a:p>
        </p:txBody>
      </p:sp>
      <p:sp>
        <p:nvSpPr>
          <p:cNvPr id="76" name="Rectangle 75">
            <a:extLst>
              <a:ext uri="{FF2B5EF4-FFF2-40B4-BE49-F238E27FC236}">
                <a16:creationId xmlns:a16="http://schemas.microsoft.com/office/drawing/2014/main" id="{973B4FFE-BD33-4D1F-977C-C43CBB815FA3}"/>
              </a:ext>
            </a:extLst>
          </p:cNvPr>
          <p:cNvSpPr>
            <a:spLocks/>
          </p:cNvSpPr>
          <p:nvPr/>
        </p:nvSpPr>
        <p:spPr bwMode="auto">
          <a:xfrm>
            <a:off x="7333112" y="3578405"/>
            <a:ext cx="2126582" cy="283867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dirty="0">
                <a:solidFill>
                  <a:schemeClr val="tx1"/>
                </a:solidFill>
                <a:latin typeface="+mj-lt"/>
                <a:cs typeface="Segoe UI Semilight"/>
              </a:rPr>
              <a:t>Answer D:</a:t>
            </a:r>
          </a:p>
          <a:p>
            <a:pPr>
              <a:spcBef>
                <a:spcPts val="196"/>
              </a:spcBef>
              <a:spcAft>
                <a:spcPts val="196"/>
              </a:spcAft>
              <a:buSzPct val="90000"/>
            </a:pPr>
            <a:r>
              <a:rPr lang="en-US" sz="1568" dirty="0">
                <a:solidFill>
                  <a:schemeClr val="tx1"/>
                </a:solidFill>
              </a:rPr>
              <a:t>Device Twins include Tags, Desired properties, Reported properties, and Device identity properties</a:t>
            </a:r>
          </a:p>
          <a:p>
            <a:pPr>
              <a:spcBef>
                <a:spcPts val="196"/>
              </a:spcBef>
              <a:spcAft>
                <a:spcPts val="196"/>
              </a:spcAft>
              <a:buSzPct val="90000"/>
            </a:pPr>
            <a:endParaRPr lang="en-US" sz="1568" dirty="0">
              <a:solidFill>
                <a:schemeClr val="tx1"/>
              </a:solidFill>
              <a:cs typeface="Segoe UI Semilight"/>
            </a:endParaRPr>
          </a:p>
        </p:txBody>
      </p:sp>
      <p:sp>
        <p:nvSpPr>
          <p:cNvPr id="78" name="Rectangle 77">
            <a:extLst>
              <a:ext uri="{FF2B5EF4-FFF2-40B4-BE49-F238E27FC236}">
                <a16:creationId xmlns:a16="http://schemas.microsoft.com/office/drawing/2014/main" id="{36489211-8904-4712-8C4F-745AD38A9B78}"/>
              </a:ext>
            </a:extLst>
          </p:cNvPr>
          <p:cNvSpPr>
            <a:spLocks/>
          </p:cNvSpPr>
          <p:nvPr/>
        </p:nvSpPr>
        <p:spPr bwMode="auto">
          <a:xfrm>
            <a:off x="9628848" y="3578405"/>
            <a:ext cx="2144510" cy="283867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dirty="0">
                <a:solidFill>
                  <a:schemeClr val="tx1"/>
                </a:solidFill>
                <a:latin typeface="+mj-lt"/>
                <a:cs typeface="Segoe UI Semilight"/>
              </a:rPr>
              <a:t>Answer E:</a:t>
            </a:r>
          </a:p>
          <a:p>
            <a:pPr>
              <a:spcBef>
                <a:spcPts val="196"/>
              </a:spcBef>
              <a:spcAft>
                <a:spcPts val="196"/>
              </a:spcAft>
              <a:buSzPct val="90000"/>
            </a:pPr>
            <a:r>
              <a:rPr lang="en-US" sz="1568" dirty="0">
                <a:solidFill>
                  <a:schemeClr val="tx1"/>
                </a:solidFill>
              </a:rPr>
              <a:t>Device Twins include Tags, Desired properties, Reported properties, and Lifecycle properties</a:t>
            </a:r>
          </a:p>
          <a:p>
            <a:pPr>
              <a:spcBef>
                <a:spcPts val="196"/>
              </a:spcBef>
              <a:spcAft>
                <a:spcPts val="196"/>
              </a:spcAft>
              <a:buSzPct val="90000"/>
            </a:pPr>
            <a:endParaRPr lang="en-US" sz="1568" dirty="0">
              <a:solidFill>
                <a:schemeClr val="tx1"/>
              </a:solidFill>
              <a:cs typeface="Segoe UI Semilight"/>
            </a:endParaRPr>
          </a:p>
        </p:txBody>
      </p:sp>
    </p:spTree>
    <p:extLst>
      <p:ext uri="{BB962C8B-B14F-4D97-AF65-F5344CB8AC3E}">
        <p14:creationId xmlns:p14="http://schemas.microsoft.com/office/powerpoint/2010/main" val="298033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fade">
                                      <p:cBhvr>
                                        <p:cTn id="12" dur="500"/>
                                        <p:tgtEl>
                                          <p:spTgt spid="4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animEffect transition="in" filter="fade">
                                      <p:cBhvr>
                                        <p:cTn id="15" dur="500"/>
                                        <p:tgtEl>
                                          <p:spTgt spid="4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4"/>
                                        </p:tgtEl>
                                        <p:attrNameLst>
                                          <p:attrName>style.visibility</p:attrName>
                                        </p:attrNameLst>
                                      </p:cBhvr>
                                      <p:to>
                                        <p:strVal val="visible"/>
                                      </p:to>
                                    </p:set>
                                    <p:animEffect transition="in" filter="fade">
                                      <p:cBhvr>
                                        <p:cTn id="25" dur="500"/>
                                        <p:tgtEl>
                                          <p:spTgt spid="6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68"/>
                                        </p:tgtEl>
                                        <p:attrNameLst>
                                          <p:attrName>style.visibility</p:attrName>
                                        </p:attrNameLst>
                                      </p:cBhvr>
                                      <p:to>
                                        <p:strVal val="visible"/>
                                      </p:to>
                                    </p:set>
                                    <p:animEffect transition="in" filter="fade">
                                      <p:cBhvr>
                                        <p:cTn id="30" dur="500"/>
                                        <p:tgtEl>
                                          <p:spTgt spid="6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6"/>
                                        </p:tgtEl>
                                        <p:attrNameLst>
                                          <p:attrName>style.visibility</p:attrName>
                                        </p:attrNameLst>
                                      </p:cBhvr>
                                      <p:to>
                                        <p:strVal val="visible"/>
                                      </p:to>
                                    </p:set>
                                    <p:animEffect transition="in" filter="fade">
                                      <p:cBhvr>
                                        <p:cTn id="35" dur="500"/>
                                        <p:tgtEl>
                                          <p:spTgt spid="7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78"/>
                                        </p:tgtEl>
                                        <p:attrNameLst>
                                          <p:attrName>style.visibility</p:attrName>
                                        </p:attrNameLst>
                                      </p:cBhvr>
                                      <p:to>
                                        <p:strVal val="visible"/>
                                      </p:to>
                                    </p:set>
                                    <p:animEffect transition="in" filter="fade">
                                      <p:cBhvr>
                                        <p:cTn id="4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2" grpId="0"/>
      <p:bldP spid="6" grpId="0" animBg="1"/>
      <p:bldP spid="64" grpId="0" animBg="1"/>
      <p:bldP spid="68" grpId="0" animBg="1"/>
      <p:bldP spid="76" grpId="0" animBg="1"/>
      <p:bldP spid="7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IoT Hub concepts</a:t>
            </a:r>
          </a:p>
        </p:txBody>
      </p:sp>
      <p:pic>
        <p:nvPicPr>
          <p:cNvPr id="5" name="Picture 4" descr="Icon of a document">
            <a:extLst>
              <a:ext uri="{FF2B5EF4-FFF2-40B4-BE49-F238E27FC236}">
                <a16:creationId xmlns:a16="http://schemas.microsoft.com/office/drawing/2014/main" id="{2F096457-511E-43F5-AC7C-D5AB9E0DE788}"/>
              </a:ext>
            </a:extLst>
          </p:cNvPr>
          <p:cNvPicPr>
            <a:picLocks/>
          </p:cNvPicPr>
          <p:nvPr/>
        </p:nvPicPr>
        <p:blipFill>
          <a:blip r:embed="rId3"/>
          <a:stretch>
            <a:fillRect/>
          </a:stretch>
        </p:blipFill>
        <p:spPr>
          <a:xfrm>
            <a:off x="10373050" y="2908795"/>
            <a:ext cx="666484" cy="969284"/>
          </a:xfrm>
          <a:prstGeom prst="rect">
            <a:avLst/>
          </a:prstGeom>
        </p:spPr>
      </p:pic>
    </p:spTree>
    <p:extLst>
      <p:ext uri="{BB962C8B-B14F-4D97-AF65-F5344CB8AC3E}">
        <p14:creationId xmlns:p14="http://schemas.microsoft.com/office/powerpoint/2010/main" val="3571857379"/>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Module review: Question 2.3</a:t>
            </a:r>
          </a:p>
        </p:txBody>
      </p:sp>
      <p:sp>
        <p:nvSpPr>
          <p:cNvPr id="8" name="Rectangle 7">
            <a:extLst>
              <a:ext uri="{FF2B5EF4-FFF2-40B4-BE49-F238E27FC236}">
                <a16:creationId xmlns:a16="http://schemas.microsoft.com/office/drawing/2014/main" id="{ED896A0D-F435-49D9-B54E-5E9CAE2725D3}"/>
              </a:ext>
            </a:extLst>
          </p:cNvPr>
          <p:cNvSpPr/>
          <p:nvPr/>
        </p:nvSpPr>
        <p:spPr>
          <a:xfrm>
            <a:off x="418644" y="1170820"/>
            <a:ext cx="11343820" cy="1410570"/>
          </a:xfrm>
          <a:prstGeom prst="rect">
            <a:avLst/>
          </a:prstGeom>
          <a:noFill/>
          <a:ln>
            <a:noFill/>
          </a:ln>
        </p:spPr>
        <p:txBody>
          <a:bodyPr wrap="square" lIns="0" tIns="0" rIns="0" bIns="0">
            <a:spAutoFit/>
          </a:bodyPr>
          <a:lstStyle/>
          <a:p>
            <a:r>
              <a:rPr lang="en-US" sz="1730" dirty="0"/>
              <a:t>You have joined a team that is developing an IoT solution for your company. You are using the Azure Cloud Shell and Azure CLI commands to create some resources. You open the Cloud Shell and ensure that Bash is selected as the environment. You run the following two commands in the Azure Cloud Shell:</a:t>
            </a:r>
          </a:p>
          <a:p>
            <a:pPr>
              <a:spcBef>
                <a:spcPts val="294"/>
              </a:spcBef>
              <a:spcAft>
                <a:spcPts val="294"/>
              </a:spcAft>
            </a:pPr>
            <a:r>
              <a:rPr lang="en-US" sz="1568" dirty="0" err="1">
                <a:latin typeface="Consolas" panose="020B0609020204030204" pitchFamily="49" charset="0"/>
              </a:rPr>
              <a:t>az</a:t>
            </a:r>
            <a:r>
              <a:rPr lang="en-US" sz="1568" dirty="0">
                <a:latin typeface="Consolas" panose="020B0609020204030204" pitchFamily="49" charset="0"/>
              </a:rPr>
              <a:t> group create --name MyAZ220RG --location </a:t>
            </a:r>
            <a:r>
              <a:rPr lang="en-US" sz="1568" dirty="0" err="1">
                <a:latin typeface="Consolas" panose="020B0609020204030204" pitchFamily="49" charset="0"/>
              </a:rPr>
              <a:t>westus</a:t>
            </a:r>
            <a:endParaRPr lang="en-US" sz="1568" dirty="0">
              <a:latin typeface="Consolas" panose="020B0609020204030204" pitchFamily="49" charset="0"/>
            </a:endParaRPr>
          </a:p>
          <a:p>
            <a:pPr>
              <a:spcBef>
                <a:spcPts val="294"/>
              </a:spcBef>
              <a:spcAft>
                <a:spcPts val="294"/>
              </a:spcAft>
            </a:pPr>
            <a:r>
              <a:rPr lang="en-US" sz="1568" dirty="0" err="1">
                <a:latin typeface="Consolas" panose="020B0609020204030204" pitchFamily="49" charset="0"/>
              </a:rPr>
              <a:t>az</a:t>
            </a:r>
            <a:r>
              <a:rPr lang="en-US" sz="1568" dirty="0">
                <a:latin typeface="Consolas" panose="020B0609020204030204" pitchFamily="49" charset="0"/>
              </a:rPr>
              <a:t> </a:t>
            </a:r>
            <a:r>
              <a:rPr lang="en-US" sz="1568" dirty="0" err="1">
                <a:latin typeface="Consolas" panose="020B0609020204030204" pitchFamily="49" charset="0"/>
              </a:rPr>
              <a:t>iot</a:t>
            </a:r>
            <a:r>
              <a:rPr lang="en-US" sz="1568" dirty="0">
                <a:latin typeface="Consolas" panose="020B0609020204030204" pitchFamily="49" charset="0"/>
              </a:rPr>
              <a:t> hub create --resource-group MyAZ220RG --name </a:t>
            </a:r>
            <a:r>
              <a:rPr lang="en-US" sz="1568" dirty="0" err="1">
                <a:latin typeface="Consolas" panose="020B0609020204030204" pitchFamily="49" charset="0"/>
              </a:rPr>
              <a:t>MyIotHub</a:t>
            </a:r>
            <a:r>
              <a:rPr lang="en-US" sz="1568" dirty="0">
                <a:latin typeface="Consolas" panose="020B0609020204030204" pitchFamily="49" charset="0"/>
              </a:rPr>
              <a:t> </a:t>
            </a:r>
          </a:p>
        </p:txBody>
      </p:sp>
      <p:pic>
        <p:nvPicPr>
          <p:cNvPr id="50" name="Picture 49" descr="Icon of three dots and outward pointing chevrons on left and right">
            <a:extLst>
              <a:ext uri="{FF2B5EF4-FFF2-40B4-BE49-F238E27FC236}">
                <a16:creationId xmlns:a16="http://schemas.microsoft.com/office/drawing/2014/main" id="{77457429-BF84-460E-9453-6EE8ED799FCE}"/>
              </a:ext>
            </a:extLst>
          </p:cNvPr>
          <p:cNvPicPr>
            <a:picLocks/>
          </p:cNvPicPr>
          <p:nvPr/>
        </p:nvPicPr>
        <p:blipFill>
          <a:blip r:embed="rId3"/>
          <a:stretch>
            <a:fillRect/>
          </a:stretch>
        </p:blipFill>
        <p:spPr>
          <a:xfrm>
            <a:off x="418643" y="2862217"/>
            <a:ext cx="932282" cy="932282"/>
          </a:xfrm>
          <a:prstGeom prst="rect">
            <a:avLst/>
          </a:prstGeom>
        </p:spPr>
      </p:pic>
      <p:sp>
        <p:nvSpPr>
          <p:cNvPr id="52" name="Rectangle 51">
            <a:extLst>
              <a:ext uri="{FF2B5EF4-FFF2-40B4-BE49-F238E27FC236}">
                <a16:creationId xmlns:a16="http://schemas.microsoft.com/office/drawing/2014/main" id="{5F69E2A7-3EA3-4FD6-AB70-0456D87D359A}"/>
              </a:ext>
            </a:extLst>
          </p:cNvPr>
          <p:cNvSpPr/>
          <p:nvPr/>
        </p:nvSpPr>
        <p:spPr>
          <a:xfrm>
            <a:off x="1532887" y="3195245"/>
            <a:ext cx="10453621" cy="266227"/>
          </a:xfrm>
          <a:prstGeom prst="rect">
            <a:avLst/>
          </a:prstGeom>
        </p:spPr>
        <p:txBody>
          <a:bodyPr wrap="square" lIns="0" tIns="0" rIns="0" bIns="0" anchor="ctr">
            <a:spAutoFit/>
          </a:bodyPr>
          <a:lstStyle/>
          <a:p>
            <a:r>
              <a:rPr lang="en-US" sz="1730" dirty="0">
                <a:solidFill>
                  <a:schemeClr val="tx2"/>
                </a:solidFill>
                <a:latin typeface="+mj-lt"/>
              </a:rPr>
              <a:t>What will result when you run the commands? (choose all correct answers)</a:t>
            </a:r>
          </a:p>
        </p:txBody>
      </p:sp>
      <p:sp>
        <p:nvSpPr>
          <p:cNvPr id="64" name="Rectangle 63">
            <a:extLst>
              <a:ext uri="{FF2B5EF4-FFF2-40B4-BE49-F238E27FC236}">
                <a16:creationId xmlns:a16="http://schemas.microsoft.com/office/drawing/2014/main" id="{0895E774-E473-4EF6-860F-F8D37B1168BB}"/>
              </a:ext>
            </a:extLst>
          </p:cNvPr>
          <p:cNvSpPr>
            <a:spLocks/>
          </p:cNvSpPr>
          <p:nvPr/>
        </p:nvSpPr>
        <p:spPr bwMode="auto">
          <a:xfrm>
            <a:off x="418643" y="4008332"/>
            <a:ext cx="2135546" cy="2408752"/>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pPr>
            <a:r>
              <a:rPr lang="en-US" sz="1730" dirty="0">
                <a:solidFill>
                  <a:schemeClr val="tx1"/>
                </a:solidFill>
                <a:latin typeface="+mj-lt"/>
                <a:cs typeface="Segoe UI Semilight"/>
              </a:rPr>
              <a:t>Answer A:</a:t>
            </a:r>
          </a:p>
          <a:p>
            <a:pPr>
              <a:spcBef>
                <a:spcPts val="196"/>
              </a:spcBef>
              <a:spcAft>
                <a:spcPts val="196"/>
              </a:spcAft>
            </a:pPr>
            <a:r>
              <a:rPr lang="en-US" sz="1568" dirty="0">
                <a:solidFill>
                  <a:schemeClr val="tx1"/>
                </a:solidFill>
              </a:rPr>
              <a:t>The first command will fail to create a resource group because no subscription is provided</a:t>
            </a:r>
          </a:p>
        </p:txBody>
      </p:sp>
      <p:sp>
        <p:nvSpPr>
          <p:cNvPr id="78" name="Rectangle 77">
            <a:extLst>
              <a:ext uri="{FF2B5EF4-FFF2-40B4-BE49-F238E27FC236}">
                <a16:creationId xmlns:a16="http://schemas.microsoft.com/office/drawing/2014/main" id="{808E4189-247D-4F94-A553-36040493F5EC}"/>
              </a:ext>
            </a:extLst>
          </p:cNvPr>
          <p:cNvSpPr>
            <a:spLocks/>
          </p:cNvSpPr>
          <p:nvPr/>
        </p:nvSpPr>
        <p:spPr bwMode="auto">
          <a:xfrm>
            <a:off x="2730158" y="4008332"/>
            <a:ext cx="2126582" cy="2408752"/>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dirty="0">
                <a:solidFill>
                  <a:schemeClr val="tx1"/>
                </a:solidFill>
                <a:latin typeface="+mj-lt"/>
                <a:cs typeface="Segoe UI Semilight"/>
              </a:rPr>
              <a:t>Answer</a:t>
            </a:r>
            <a:r>
              <a:rPr lang="en-US" sz="1730" b="1" dirty="0">
                <a:solidFill>
                  <a:schemeClr val="tx1"/>
                </a:solidFill>
                <a:latin typeface="+mj-lt"/>
                <a:cs typeface="Segoe UI Semilight"/>
              </a:rPr>
              <a:t> B:</a:t>
            </a:r>
          </a:p>
          <a:p>
            <a:pPr>
              <a:spcBef>
                <a:spcPts val="196"/>
              </a:spcBef>
              <a:spcAft>
                <a:spcPts val="196"/>
              </a:spcAft>
              <a:buSzPct val="90000"/>
            </a:pPr>
            <a:r>
              <a:rPr lang="en-US" sz="1568" dirty="0">
                <a:solidFill>
                  <a:schemeClr val="tx1"/>
                </a:solidFill>
              </a:rPr>
              <a:t>The first command will create a resource group named MyAZ220RG in the </a:t>
            </a:r>
            <a:r>
              <a:rPr lang="en-US" sz="1568" dirty="0" err="1">
                <a:solidFill>
                  <a:schemeClr val="tx1"/>
                </a:solidFill>
              </a:rPr>
              <a:t>westus</a:t>
            </a:r>
            <a:r>
              <a:rPr lang="en-US" sz="1568" dirty="0">
                <a:solidFill>
                  <a:schemeClr val="tx1"/>
                </a:solidFill>
              </a:rPr>
              <a:t> region</a:t>
            </a:r>
          </a:p>
        </p:txBody>
      </p:sp>
      <p:sp>
        <p:nvSpPr>
          <p:cNvPr id="82" name="Rectangle 81">
            <a:extLst>
              <a:ext uri="{FF2B5EF4-FFF2-40B4-BE49-F238E27FC236}">
                <a16:creationId xmlns:a16="http://schemas.microsoft.com/office/drawing/2014/main" id="{35B31293-4D31-4BC1-8B10-AFD2DB63887B}"/>
              </a:ext>
            </a:extLst>
          </p:cNvPr>
          <p:cNvSpPr>
            <a:spLocks/>
          </p:cNvSpPr>
          <p:nvPr/>
        </p:nvSpPr>
        <p:spPr bwMode="auto">
          <a:xfrm>
            <a:off x="5032709" y="4008332"/>
            <a:ext cx="2126582" cy="2408752"/>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dirty="0">
                <a:solidFill>
                  <a:schemeClr val="tx1"/>
                </a:solidFill>
                <a:latin typeface="+mj-lt"/>
                <a:cs typeface="Segoe UI Semilight"/>
              </a:rPr>
              <a:t>Answer C:</a:t>
            </a:r>
          </a:p>
          <a:p>
            <a:pPr>
              <a:spcBef>
                <a:spcPts val="196"/>
              </a:spcBef>
              <a:spcAft>
                <a:spcPts val="196"/>
              </a:spcAft>
              <a:buSzPct val="90000"/>
            </a:pPr>
            <a:r>
              <a:rPr lang="en-US" sz="1568" dirty="0">
                <a:solidFill>
                  <a:schemeClr val="tx1"/>
                </a:solidFill>
              </a:rPr>
              <a:t>The second command will fail because no pricing tier is specified</a:t>
            </a:r>
            <a:endParaRPr lang="en-US" sz="1568" dirty="0">
              <a:solidFill>
                <a:schemeClr val="tx1"/>
              </a:solidFill>
              <a:cs typeface="Segoe UI Semilight"/>
            </a:endParaRPr>
          </a:p>
          <a:p>
            <a:pPr>
              <a:spcBef>
                <a:spcPts val="196"/>
              </a:spcBef>
              <a:spcAft>
                <a:spcPts val="196"/>
              </a:spcAft>
              <a:buSzPct val="90000"/>
            </a:pPr>
            <a:endParaRPr lang="en-US" sz="1372" dirty="0">
              <a:solidFill>
                <a:schemeClr val="tx1"/>
              </a:solidFill>
              <a:cs typeface="Segoe UI Semilight"/>
            </a:endParaRPr>
          </a:p>
        </p:txBody>
      </p:sp>
      <p:sp>
        <p:nvSpPr>
          <p:cNvPr id="90" name="Rectangle 89">
            <a:extLst>
              <a:ext uri="{FF2B5EF4-FFF2-40B4-BE49-F238E27FC236}">
                <a16:creationId xmlns:a16="http://schemas.microsoft.com/office/drawing/2014/main" id="{96BDEF54-C1CD-484A-8889-AF27EEA57B6E}"/>
              </a:ext>
            </a:extLst>
          </p:cNvPr>
          <p:cNvSpPr>
            <a:spLocks/>
          </p:cNvSpPr>
          <p:nvPr/>
        </p:nvSpPr>
        <p:spPr bwMode="auto">
          <a:xfrm>
            <a:off x="7335260" y="4008332"/>
            <a:ext cx="2126582" cy="2408752"/>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dirty="0">
                <a:solidFill>
                  <a:schemeClr val="tx1"/>
                </a:solidFill>
                <a:latin typeface="+mj-lt"/>
                <a:cs typeface="Segoe UI Semilight"/>
              </a:rPr>
              <a:t>Answer D:</a:t>
            </a:r>
          </a:p>
          <a:p>
            <a:pPr>
              <a:spcBef>
                <a:spcPts val="196"/>
              </a:spcBef>
              <a:spcAft>
                <a:spcPts val="196"/>
              </a:spcAft>
              <a:buSzPct val="90000"/>
            </a:pPr>
            <a:r>
              <a:rPr lang="en-US" sz="1568" dirty="0">
                <a:solidFill>
                  <a:schemeClr val="tx1"/>
                </a:solidFill>
              </a:rPr>
              <a:t>The second command will fail because no region is specified</a:t>
            </a:r>
            <a:endParaRPr lang="en-US" sz="1568" dirty="0">
              <a:solidFill>
                <a:schemeClr val="tx1"/>
              </a:solidFill>
              <a:cs typeface="Segoe UI Semilight"/>
            </a:endParaRPr>
          </a:p>
        </p:txBody>
      </p:sp>
      <p:sp>
        <p:nvSpPr>
          <p:cNvPr id="92" name="Rectangle 91">
            <a:extLst>
              <a:ext uri="{FF2B5EF4-FFF2-40B4-BE49-F238E27FC236}">
                <a16:creationId xmlns:a16="http://schemas.microsoft.com/office/drawing/2014/main" id="{CAD975B5-E671-4056-B598-77F4BA82FFBA}"/>
              </a:ext>
            </a:extLst>
          </p:cNvPr>
          <p:cNvSpPr>
            <a:spLocks/>
          </p:cNvSpPr>
          <p:nvPr/>
        </p:nvSpPr>
        <p:spPr bwMode="auto">
          <a:xfrm>
            <a:off x="9637812" y="4008332"/>
            <a:ext cx="2135546" cy="2408752"/>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dirty="0">
                <a:solidFill>
                  <a:schemeClr val="tx1"/>
                </a:solidFill>
                <a:latin typeface="+mj-lt"/>
                <a:cs typeface="Segoe UI Semilight"/>
              </a:rPr>
              <a:t>Answer E:</a:t>
            </a:r>
          </a:p>
          <a:p>
            <a:pPr>
              <a:spcBef>
                <a:spcPts val="196"/>
              </a:spcBef>
              <a:spcAft>
                <a:spcPts val="196"/>
              </a:spcAft>
              <a:buSzPct val="90000"/>
            </a:pPr>
            <a:r>
              <a:rPr lang="en-US" sz="1568" dirty="0">
                <a:solidFill>
                  <a:schemeClr val="tx1"/>
                </a:solidFill>
              </a:rPr>
              <a:t>The second command will create an IoT Hub using the F1 pricing tier in the region of the resource group</a:t>
            </a:r>
          </a:p>
        </p:txBody>
      </p:sp>
    </p:spTree>
    <p:extLst>
      <p:ext uri="{BB962C8B-B14F-4D97-AF65-F5344CB8AC3E}">
        <p14:creationId xmlns:p14="http://schemas.microsoft.com/office/powerpoint/2010/main" val="701531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fade">
                                      <p:cBhvr>
                                        <p:cTn id="20" dur="500"/>
                                        <p:tgtEl>
                                          <p:spTgt spid="6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8"/>
                                        </p:tgtEl>
                                        <p:attrNameLst>
                                          <p:attrName>style.visibility</p:attrName>
                                        </p:attrNameLst>
                                      </p:cBhvr>
                                      <p:to>
                                        <p:strVal val="visible"/>
                                      </p:to>
                                    </p:set>
                                    <p:animEffect transition="in" filter="fade">
                                      <p:cBhvr>
                                        <p:cTn id="25" dur="500"/>
                                        <p:tgtEl>
                                          <p:spTgt spid="7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fad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fade">
                                      <p:cBhvr>
                                        <p:cTn id="35" dur="500"/>
                                        <p:tgtEl>
                                          <p:spTgt spid="9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92"/>
                                        </p:tgtEl>
                                        <p:attrNameLst>
                                          <p:attrName>style.visibility</p:attrName>
                                        </p:attrNameLst>
                                      </p:cBhvr>
                                      <p:to>
                                        <p:strVal val="visible"/>
                                      </p:to>
                                    </p:set>
                                    <p:animEffect transition="in" filter="fade">
                                      <p:cBhvr>
                                        <p:cTn id="40"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2" grpId="0"/>
      <p:bldP spid="64" grpId="0" animBg="1"/>
      <p:bldP spid="78" grpId="0" animBg="1"/>
      <p:bldP spid="82" grpId="0" animBg="1"/>
      <p:bldP spid="90" grpId="0" animBg="1"/>
      <p:bldP spid="9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92A028-4AC4-4AA2-A335-25B2CDB564EB}"/>
              </a:ext>
            </a:extLst>
          </p:cNvPr>
          <p:cNvSpPr>
            <a:spLocks noGrp="1"/>
          </p:cNvSpPr>
          <p:nvPr>
            <p:ph type="title"/>
          </p:nvPr>
        </p:nvSpPr>
        <p:spPr/>
        <p:txBody>
          <a:bodyPr/>
          <a:lstStyle/>
          <a:p>
            <a:r>
              <a:rPr lang="en-US" dirty="0"/>
              <a:t>Module review: Question 2.4</a:t>
            </a:r>
          </a:p>
        </p:txBody>
      </p:sp>
      <p:sp>
        <p:nvSpPr>
          <p:cNvPr id="25" name="Rectangle 24">
            <a:extLst>
              <a:ext uri="{FF2B5EF4-FFF2-40B4-BE49-F238E27FC236}">
                <a16:creationId xmlns:a16="http://schemas.microsoft.com/office/drawing/2014/main" id="{329C94D5-47B1-41D4-AEF6-02A57B115EAE}"/>
              </a:ext>
            </a:extLst>
          </p:cNvPr>
          <p:cNvSpPr>
            <a:spLocks/>
          </p:cNvSpPr>
          <p:nvPr/>
        </p:nvSpPr>
        <p:spPr>
          <a:xfrm>
            <a:off x="418644" y="1170820"/>
            <a:ext cx="11343820" cy="532453"/>
          </a:xfrm>
          <a:prstGeom prst="rect">
            <a:avLst/>
          </a:prstGeom>
          <a:noFill/>
          <a:ln>
            <a:noFill/>
          </a:ln>
        </p:spPr>
        <p:txBody>
          <a:bodyPr wrap="square" lIns="0" tIns="0" rIns="0" bIns="0">
            <a:spAutoFit/>
          </a:bodyPr>
          <a:lstStyle/>
          <a:p>
            <a:r>
              <a:rPr lang="en-US" sz="1730" dirty="0"/>
              <a:t>You have joined a team that is developing an IoT solution for your company. You are investigating how to implement 2-way communication between devices and IoT Hub</a:t>
            </a:r>
          </a:p>
        </p:txBody>
      </p:sp>
      <p:pic>
        <p:nvPicPr>
          <p:cNvPr id="12" name="Picture 11" descr="Icon of a document">
            <a:extLst>
              <a:ext uri="{FF2B5EF4-FFF2-40B4-BE49-F238E27FC236}">
                <a16:creationId xmlns:a16="http://schemas.microsoft.com/office/drawing/2014/main" id="{416D96E5-69FC-406A-8493-DF12A65909E1}"/>
              </a:ext>
            </a:extLst>
          </p:cNvPr>
          <p:cNvPicPr>
            <a:picLocks/>
          </p:cNvPicPr>
          <p:nvPr/>
        </p:nvPicPr>
        <p:blipFill>
          <a:blip r:embed="rId3"/>
          <a:stretch>
            <a:fillRect/>
          </a:stretch>
        </p:blipFill>
        <p:spPr>
          <a:xfrm>
            <a:off x="418643" y="2399581"/>
            <a:ext cx="932282" cy="932282"/>
          </a:xfrm>
          <a:prstGeom prst="rect">
            <a:avLst/>
          </a:prstGeom>
        </p:spPr>
      </p:pic>
      <p:sp>
        <p:nvSpPr>
          <p:cNvPr id="53" name="Rectangle 52">
            <a:extLst>
              <a:ext uri="{FF2B5EF4-FFF2-40B4-BE49-F238E27FC236}">
                <a16:creationId xmlns:a16="http://schemas.microsoft.com/office/drawing/2014/main" id="{3E36BE39-72B4-4DD5-9040-41B39B667BBB}"/>
              </a:ext>
            </a:extLst>
          </p:cNvPr>
          <p:cNvSpPr>
            <a:spLocks/>
          </p:cNvSpPr>
          <p:nvPr/>
        </p:nvSpPr>
        <p:spPr>
          <a:xfrm>
            <a:off x="1532887" y="2602822"/>
            <a:ext cx="10453621" cy="532453"/>
          </a:xfrm>
          <a:prstGeom prst="rect">
            <a:avLst/>
          </a:prstGeom>
        </p:spPr>
        <p:txBody>
          <a:bodyPr wrap="square" lIns="0" tIns="0" rIns="0" bIns="0" anchor="ctr">
            <a:spAutoFit/>
          </a:bodyPr>
          <a:lstStyle/>
          <a:p>
            <a:r>
              <a:rPr lang="en-US" sz="1730" dirty="0">
                <a:solidFill>
                  <a:schemeClr val="tx2"/>
                </a:solidFill>
                <a:latin typeface="+mj-lt"/>
              </a:rPr>
              <a:t>Which of the following are valid options for sending information from devices to the cloud?</a:t>
            </a:r>
            <a:br>
              <a:rPr lang="en-US" sz="1730" dirty="0">
                <a:solidFill>
                  <a:schemeClr val="tx2"/>
                </a:solidFill>
                <a:latin typeface="+mj-lt"/>
              </a:rPr>
            </a:br>
            <a:r>
              <a:rPr lang="en-US" sz="1730" dirty="0">
                <a:solidFill>
                  <a:schemeClr val="tx2"/>
                </a:solidFill>
                <a:latin typeface="+mj-lt"/>
              </a:rPr>
              <a:t>(choose all correct answers)</a:t>
            </a:r>
          </a:p>
        </p:txBody>
      </p:sp>
      <p:sp>
        <p:nvSpPr>
          <p:cNvPr id="14" name="Rectangle 13">
            <a:extLst>
              <a:ext uri="{FF2B5EF4-FFF2-40B4-BE49-F238E27FC236}">
                <a16:creationId xmlns:a16="http://schemas.microsoft.com/office/drawing/2014/main" id="{E4EEC731-1CB9-4B0E-BE33-FDF863C18489}"/>
              </a:ext>
            </a:extLst>
          </p:cNvPr>
          <p:cNvSpPr>
            <a:spLocks/>
          </p:cNvSpPr>
          <p:nvPr/>
        </p:nvSpPr>
        <p:spPr bwMode="auto">
          <a:xfrm>
            <a:off x="423309" y="3578405"/>
            <a:ext cx="2144510" cy="283867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pPr>
            <a:r>
              <a:rPr lang="en-US" sz="1730" dirty="0">
                <a:solidFill>
                  <a:schemeClr val="tx1"/>
                </a:solidFill>
                <a:latin typeface="+mj-lt"/>
                <a:cs typeface="Segoe UI Semilight"/>
              </a:rPr>
              <a:t>Answer A:</a:t>
            </a:r>
          </a:p>
          <a:p>
            <a:pPr>
              <a:spcBef>
                <a:spcPts val="392"/>
              </a:spcBef>
              <a:spcAft>
                <a:spcPts val="392"/>
              </a:spcAft>
            </a:pPr>
            <a:r>
              <a:rPr lang="en-US" dirty="0">
                <a:solidFill>
                  <a:schemeClr val="tx1"/>
                </a:solidFill>
              </a:rPr>
              <a:t>Device-to-cloud messages for scheduling firmware updates</a:t>
            </a:r>
          </a:p>
        </p:txBody>
      </p:sp>
      <p:sp>
        <p:nvSpPr>
          <p:cNvPr id="15" name="Rectangle 14">
            <a:extLst>
              <a:ext uri="{FF2B5EF4-FFF2-40B4-BE49-F238E27FC236}">
                <a16:creationId xmlns:a16="http://schemas.microsoft.com/office/drawing/2014/main" id="{0DC42101-E469-4C5D-BCF9-333D1E906CA4}"/>
              </a:ext>
            </a:extLst>
          </p:cNvPr>
          <p:cNvSpPr>
            <a:spLocks/>
          </p:cNvSpPr>
          <p:nvPr/>
        </p:nvSpPr>
        <p:spPr bwMode="auto">
          <a:xfrm>
            <a:off x="2736973" y="3578405"/>
            <a:ext cx="2131248" cy="283867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b="1" dirty="0">
                <a:solidFill>
                  <a:schemeClr val="tx1"/>
                </a:solidFill>
                <a:latin typeface="+mj-lt"/>
                <a:cs typeface="Segoe UI Semilight"/>
              </a:rPr>
              <a:t>Answer B:</a:t>
            </a:r>
          </a:p>
          <a:p>
            <a:pPr>
              <a:spcBef>
                <a:spcPts val="392"/>
              </a:spcBef>
              <a:spcAft>
                <a:spcPts val="392"/>
              </a:spcAft>
              <a:buSzPct val="90000"/>
            </a:pPr>
            <a:r>
              <a:rPr lang="en-US" dirty="0">
                <a:solidFill>
                  <a:schemeClr val="tx1"/>
                </a:solidFill>
              </a:rPr>
              <a:t>Device-to-cloud messages for time series telemetry and alerts</a:t>
            </a:r>
          </a:p>
        </p:txBody>
      </p:sp>
      <p:sp>
        <p:nvSpPr>
          <p:cNvPr id="16" name="Rectangle 15">
            <a:extLst>
              <a:ext uri="{FF2B5EF4-FFF2-40B4-BE49-F238E27FC236}">
                <a16:creationId xmlns:a16="http://schemas.microsoft.com/office/drawing/2014/main" id="{AB1CCF62-C762-4A3B-B7CC-89BA48D3D359}"/>
              </a:ext>
            </a:extLst>
          </p:cNvPr>
          <p:cNvSpPr>
            <a:spLocks/>
          </p:cNvSpPr>
          <p:nvPr/>
        </p:nvSpPr>
        <p:spPr bwMode="auto">
          <a:xfrm>
            <a:off x="5037376" y="3578405"/>
            <a:ext cx="2126583" cy="283867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dirty="0">
                <a:solidFill>
                  <a:schemeClr val="tx1"/>
                </a:solidFill>
                <a:latin typeface="+mj-lt"/>
                <a:cs typeface="Segoe UI Semilight"/>
              </a:rPr>
              <a:t>Answer C:</a:t>
            </a:r>
          </a:p>
          <a:p>
            <a:pPr>
              <a:spcBef>
                <a:spcPts val="392"/>
              </a:spcBef>
              <a:spcAft>
                <a:spcPts val="392"/>
              </a:spcAft>
              <a:buSzPct val="90000"/>
            </a:pPr>
            <a:r>
              <a:rPr lang="en-US" dirty="0">
                <a:solidFill>
                  <a:schemeClr val="tx1"/>
                </a:solidFill>
              </a:rPr>
              <a:t>Device twin's reported properties for reporting device state information</a:t>
            </a:r>
            <a:endParaRPr lang="en-US" dirty="0">
              <a:solidFill>
                <a:schemeClr val="tx1"/>
              </a:solidFill>
              <a:cs typeface="Segoe UI Semilight"/>
            </a:endParaRPr>
          </a:p>
        </p:txBody>
      </p:sp>
      <p:sp>
        <p:nvSpPr>
          <p:cNvPr id="17" name="Rectangle 16">
            <a:extLst>
              <a:ext uri="{FF2B5EF4-FFF2-40B4-BE49-F238E27FC236}">
                <a16:creationId xmlns:a16="http://schemas.microsoft.com/office/drawing/2014/main" id="{4CC3DA1E-5097-4969-94DA-8CF5905D1396}"/>
              </a:ext>
            </a:extLst>
          </p:cNvPr>
          <p:cNvSpPr>
            <a:spLocks/>
          </p:cNvSpPr>
          <p:nvPr/>
        </p:nvSpPr>
        <p:spPr bwMode="auto">
          <a:xfrm>
            <a:off x="7333112" y="3578405"/>
            <a:ext cx="2126582" cy="283867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pPr>
            <a:r>
              <a:rPr lang="en-US" sz="1730" dirty="0">
                <a:solidFill>
                  <a:schemeClr val="tx1"/>
                </a:solidFill>
                <a:latin typeface="+mj-lt"/>
                <a:cs typeface="Segoe UI Semilight"/>
              </a:rPr>
              <a:t>Answer D:</a:t>
            </a:r>
          </a:p>
          <a:p>
            <a:pPr>
              <a:spcBef>
                <a:spcPts val="392"/>
              </a:spcBef>
              <a:spcAft>
                <a:spcPts val="392"/>
              </a:spcAft>
            </a:pPr>
            <a:r>
              <a:rPr lang="en-US" dirty="0">
                <a:solidFill>
                  <a:schemeClr val="tx1"/>
                </a:solidFill>
              </a:rPr>
              <a:t>Device twin's proposed properties for requesting device state information</a:t>
            </a:r>
          </a:p>
        </p:txBody>
      </p:sp>
      <p:sp>
        <p:nvSpPr>
          <p:cNvPr id="18" name="Rectangle 17">
            <a:extLst>
              <a:ext uri="{FF2B5EF4-FFF2-40B4-BE49-F238E27FC236}">
                <a16:creationId xmlns:a16="http://schemas.microsoft.com/office/drawing/2014/main" id="{8C60202B-700A-402D-8A5B-062B3D403A2F}"/>
              </a:ext>
            </a:extLst>
          </p:cNvPr>
          <p:cNvSpPr>
            <a:spLocks/>
          </p:cNvSpPr>
          <p:nvPr/>
        </p:nvSpPr>
        <p:spPr bwMode="auto">
          <a:xfrm>
            <a:off x="9628848" y="3578405"/>
            <a:ext cx="2144510" cy="283867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dirty="0">
                <a:solidFill>
                  <a:schemeClr val="tx1"/>
                </a:solidFill>
                <a:latin typeface="+mj-lt"/>
                <a:cs typeface="Segoe UI Semilight"/>
              </a:rPr>
              <a:t>Answer E:</a:t>
            </a:r>
          </a:p>
          <a:p>
            <a:pPr>
              <a:spcBef>
                <a:spcPts val="392"/>
              </a:spcBef>
              <a:spcAft>
                <a:spcPts val="392"/>
              </a:spcAft>
              <a:buSzPct val="90000"/>
            </a:pPr>
            <a:r>
              <a:rPr lang="en-US" dirty="0">
                <a:solidFill>
                  <a:schemeClr val="tx1"/>
                </a:solidFill>
              </a:rPr>
              <a:t>File uploads for media files and large telemetry batches</a:t>
            </a:r>
          </a:p>
        </p:txBody>
      </p:sp>
    </p:spTree>
    <p:extLst>
      <p:ext uri="{BB962C8B-B14F-4D97-AF65-F5344CB8AC3E}">
        <p14:creationId xmlns:p14="http://schemas.microsoft.com/office/powerpoint/2010/main" val="175453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3"/>
                                        </p:tgtEl>
                                        <p:attrNameLst>
                                          <p:attrName>style.visibility</p:attrName>
                                        </p:attrNameLst>
                                      </p:cBhvr>
                                      <p:to>
                                        <p:strVal val="visible"/>
                                      </p:to>
                                    </p:set>
                                    <p:animEffect transition="in" filter="fade">
                                      <p:cBhvr>
                                        <p:cTn id="15" dur="500"/>
                                        <p:tgtEl>
                                          <p:spTgt spid="5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53" grpId="0"/>
      <p:bldP spid="14" grpId="0" animBg="1"/>
      <p:bldP spid="15" grpId="0" animBg="1"/>
      <p:bldP spid="16" grpId="0" animBg="1"/>
      <p:bldP spid="17" grpId="0" animBg="1"/>
      <p:bldP spid="1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608FDD-C5A3-4B2E-B894-3E88C828FBA8}"/>
              </a:ext>
            </a:extLst>
          </p:cNvPr>
          <p:cNvSpPr>
            <a:spLocks noGrp="1"/>
          </p:cNvSpPr>
          <p:nvPr>
            <p:ph type="title"/>
          </p:nvPr>
        </p:nvSpPr>
        <p:spPr/>
        <p:txBody>
          <a:bodyPr/>
          <a:lstStyle/>
          <a:p>
            <a:r>
              <a:rPr lang="en-US" dirty="0"/>
              <a:t>Module review: Question 2.5</a:t>
            </a:r>
          </a:p>
        </p:txBody>
      </p:sp>
      <p:sp>
        <p:nvSpPr>
          <p:cNvPr id="23" name="Rectangle 22">
            <a:extLst>
              <a:ext uri="{FF2B5EF4-FFF2-40B4-BE49-F238E27FC236}">
                <a16:creationId xmlns:a16="http://schemas.microsoft.com/office/drawing/2014/main" id="{EE38D971-7375-4CA0-A9BF-E0A59F9F1592}"/>
              </a:ext>
            </a:extLst>
          </p:cNvPr>
          <p:cNvSpPr>
            <a:spLocks/>
          </p:cNvSpPr>
          <p:nvPr/>
        </p:nvSpPr>
        <p:spPr>
          <a:xfrm>
            <a:off x="418644" y="1170820"/>
            <a:ext cx="11343820" cy="532453"/>
          </a:xfrm>
          <a:prstGeom prst="rect">
            <a:avLst/>
          </a:prstGeom>
          <a:noFill/>
          <a:ln>
            <a:noFill/>
          </a:ln>
        </p:spPr>
        <p:txBody>
          <a:bodyPr wrap="square" lIns="0" tIns="0" rIns="0" bIns="0">
            <a:spAutoFit/>
          </a:bodyPr>
          <a:lstStyle/>
          <a:p>
            <a:r>
              <a:rPr lang="en-US" sz="1730" dirty="0"/>
              <a:t>You have joined a team that is developing an IoT solution for your company. You are investigating how to implement 2-way communication between devices and IoT Hub</a:t>
            </a:r>
          </a:p>
        </p:txBody>
      </p:sp>
      <p:pic>
        <p:nvPicPr>
          <p:cNvPr id="36" name="Picture 35" descr="Icon of a document">
            <a:extLst>
              <a:ext uri="{FF2B5EF4-FFF2-40B4-BE49-F238E27FC236}">
                <a16:creationId xmlns:a16="http://schemas.microsoft.com/office/drawing/2014/main" id="{9C7837BC-0B19-42DC-AEAC-0742AECB182B}"/>
              </a:ext>
            </a:extLst>
          </p:cNvPr>
          <p:cNvPicPr>
            <a:picLocks/>
          </p:cNvPicPr>
          <p:nvPr/>
        </p:nvPicPr>
        <p:blipFill>
          <a:blip r:embed="rId3"/>
          <a:stretch>
            <a:fillRect/>
          </a:stretch>
        </p:blipFill>
        <p:spPr>
          <a:xfrm>
            <a:off x="418643" y="2399581"/>
            <a:ext cx="932282" cy="932282"/>
          </a:xfrm>
          <a:prstGeom prst="rect">
            <a:avLst/>
          </a:prstGeom>
        </p:spPr>
      </p:pic>
      <p:sp>
        <p:nvSpPr>
          <p:cNvPr id="37" name="Rectangle 36">
            <a:extLst>
              <a:ext uri="{FF2B5EF4-FFF2-40B4-BE49-F238E27FC236}">
                <a16:creationId xmlns:a16="http://schemas.microsoft.com/office/drawing/2014/main" id="{3BD1B391-7CEB-491D-A6AE-725D4B1F0564}"/>
              </a:ext>
            </a:extLst>
          </p:cNvPr>
          <p:cNvSpPr>
            <a:spLocks/>
          </p:cNvSpPr>
          <p:nvPr/>
        </p:nvSpPr>
        <p:spPr>
          <a:xfrm>
            <a:off x="1532887" y="2733270"/>
            <a:ext cx="10453621" cy="266227"/>
          </a:xfrm>
          <a:prstGeom prst="rect">
            <a:avLst/>
          </a:prstGeom>
        </p:spPr>
        <p:txBody>
          <a:bodyPr wrap="square" lIns="0" tIns="0" rIns="0" bIns="0">
            <a:spAutoFit/>
          </a:bodyPr>
          <a:lstStyle/>
          <a:p>
            <a:r>
              <a:rPr lang="en-US" sz="1730" dirty="0">
                <a:solidFill>
                  <a:schemeClr val="tx2"/>
                </a:solidFill>
                <a:latin typeface="+mj-lt"/>
              </a:rPr>
              <a:t>Which of the following are valid protocol options? (choose all correct answers)</a:t>
            </a:r>
          </a:p>
        </p:txBody>
      </p:sp>
      <p:sp>
        <p:nvSpPr>
          <p:cNvPr id="14" name="Rectangle 13">
            <a:extLst>
              <a:ext uri="{FF2B5EF4-FFF2-40B4-BE49-F238E27FC236}">
                <a16:creationId xmlns:a16="http://schemas.microsoft.com/office/drawing/2014/main" id="{33941C67-6E4D-44BA-8A74-AF12452BAE37}"/>
              </a:ext>
            </a:extLst>
          </p:cNvPr>
          <p:cNvSpPr>
            <a:spLocks/>
          </p:cNvSpPr>
          <p:nvPr/>
        </p:nvSpPr>
        <p:spPr bwMode="auto">
          <a:xfrm>
            <a:off x="423309" y="3578405"/>
            <a:ext cx="2144510" cy="283867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pPr>
            <a:r>
              <a:rPr lang="en-US" sz="1730" dirty="0">
                <a:solidFill>
                  <a:schemeClr val="tx1"/>
                </a:solidFill>
                <a:latin typeface="+mj-lt"/>
                <a:cs typeface="Segoe UI Semilight"/>
              </a:rPr>
              <a:t>Answer A:</a:t>
            </a:r>
          </a:p>
          <a:p>
            <a:pPr>
              <a:spcBef>
                <a:spcPts val="392"/>
              </a:spcBef>
              <a:spcAft>
                <a:spcPts val="392"/>
              </a:spcAft>
            </a:pPr>
            <a:r>
              <a:rPr lang="en-US" dirty="0">
                <a:solidFill>
                  <a:schemeClr val="tx1"/>
                </a:solidFill>
              </a:rPr>
              <a:t>MQTT on port 8883</a:t>
            </a:r>
          </a:p>
        </p:txBody>
      </p:sp>
      <p:sp>
        <p:nvSpPr>
          <p:cNvPr id="15" name="Rectangle 14">
            <a:extLst>
              <a:ext uri="{FF2B5EF4-FFF2-40B4-BE49-F238E27FC236}">
                <a16:creationId xmlns:a16="http://schemas.microsoft.com/office/drawing/2014/main" id="{8A45956A-1751-4304-9331-43A8D89B8149}"/>
              </a:ext>
            </a:extLst>
          </p:cNvPr>
          <p:cNvSpPr>
            <a:spLocks/>
          </p:cNvSpPr>
          <p:nvPr/>
        </p:nvSpPr>
        <p:spPr bwMode="auto">
          <a:xfrm>
            <a:off x="2736973" y="3578405"/>
            <a:ext cx="2131248" cy="283867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b="1" dirty="0">
                <a:solidFill>
                  <a:schemeClr val="tx1"/>
                </a:solidFill>
                <a:latin typeface="+mj-lt"/>
                <a:cs typeface="Segoe UI Semilight"/>
              </a:rPr>
              <a:t>Answer B:</a:t>
            </a:r>
          </a:p>
          <a:p>
            <a:pPr>
              <a:spcBef>
                <a:spcPts val="392"/>
              </a:spcBef>
              <a:spcAft>
                <a:spcPts val="392"/>
              </a:spcAft>
              <a:buSzPct val="90000"/>
            </a:pPr>
            <a:r>
              <a:rPr lang="en-US" dirty="0">
                <a:solidFill>
                  <a:schemeClr val="tx1"/>
                </a:solidFill>
              </a:rPr>
              <a:t>MQTT over </a:t>
            </a:r>
            <a:r>
              <a:rPr lang="en-US" dirty="0" err="1">
                <a:solidFill>
                  <a:schemeClr val="tx1"/>
                </a:solidFill>
              </a:rPr>
              <a:t>WebSockets</a:t>
            </a:r>
            <a:r>
              <a:rPr lang="en-US" dirty="0">
                <a:solidFill>
                  <a:schemeClr val="tx1"/>
                </a:solidFill>
              </a:rPr>
              <a:t> on port 443</a:t>
            </a:r>
          </a:p>
        </p:txBody>
      </p:sp>
      <p:sp>
        <p:nvSpPr>
          <p:cNvPr id="16" name="Rectangle 15">
            <a:extLst>
              <a:ext uri="{FF2B5EF4-FFF2-40B4-BE49-F238E27FC236}">
                <a16:creationId xmlns:a16="http://schemas.microsoft.com/office/drawing/2014/main" id="{C5F4A777-87E1-4FE7-812F-12864774C555}"/>
              </a:ext>
            </a:extLst>
          </p:cNvPr>
          <p:cNvSpPr>
            <a:spLocks/>
          </p:cNvSpPr>
          <p:nvPr/>
        </p:nvSpPr>
        <p:spPr bwMode="auto">
          <a:xfrm>
            <a:off x="5037376" y="3578405"/>
            <a:ext cx="2126583" cy="283867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pPr>
            <a:r>
              <a:rPr lang="en-US" sz="1730" dirty="0">
                <a:solidFill>
                  <a:schemeClr val="tx1"/>
                </a:solidFill>
                <a:latin typeface="+mj-lt"/>
                <a:cs typeface="Segoe UI Semilight"/>
              </a:rPr>
              <a:t>Answer C:</a:t>
            </a:r>
          </a:p>
          <a:p>
            <a:pPr>
              <a:spcBef>
                <a:spcPts val="392"/>
              </a:spcBef>
              <a:spcAft>
                <a:spcPts val="392"/>
              </a:spcAft>
            </a:pPr>
            <a:r>
              <a:rPr lang="en-US" dirty="0">
                <a:solidFill>
                  <a:schemeClr val="tx1"/>
                </a:solidFill>
              </a:rPr>
              <a:t>AMQP on port 5671</a:t>
            </a:r>
          </a:p>
        </p:txBody>
      </p:sp>
      <p:sp>
        <p:nvSpPr>
          <p:cNvPr id="17" name="Rectangle 16">
            <a:extLst>
              <a:ext uri="{FF2B5EF4-FFF2-40B4-BE49-F238E27FC236}">
                <a16:creationId xmlns:a16="http://schemas.microsoft.com/office/drawing/2014/main" id="{ECA558CE-0E5A-4B28-A9FD-50BCDB78A9BE}"/>
              </a:ext>
            </a:extLst>
          </p:cNvPr>
          <p:cNvSpPr>
            <a:spLocks/>
          </p:cNvSpPr>
          <p:nvPr/>
        </p:nvSpPr>
        <p:spPr bwMode="auto">
          <a:xfrm>
            <a:off x="7333112" y="3578405"/>
            <a:ext cx="2126582" cy="283867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dirty="0">
                <a:solidFill>
                  <a:schemeClr val="tx1"/>
                </a:solidFill>
                <a:latin typeface="+mj-lt"/>
                <a:cs typeface="Segoe UI Semilight"/>
              </a:rPr>
              <a:t>Answer D:</a:t>
            </a:r>
          </a:p>
          <a:p>
            <a:pPr>
              <a:spcBef>
                <a:spcPts val="392"/>
              </a:spcBef>
              <a:spcAft>
                <a:spcPts val="392"/>
              </a:spcAft>
              <a:buSzPct val="90000"/>
            </a:pPr>
            <a:r>
              <a:rPr lang="en-US" dirty="0">
                <a:solidFill>
                  <a:schemeClr val="tx1"/>
                </a:solidFill>
              </a:rPr>
              <a:t>AMQP over </a:t>
            </a:r>
            <a:r>
              <a:rPr lang="en-US" dirty="0" err="1">
                <a:solidFill>
                  <a:schemeClr val="tx1"/>
                </a:solidFill>
              </a:rPr>
              <a:t>WebSockets</a:t>
            </a:r>
            <a:r>
              <a:rPr lang="en-US" dirty="0">
                <a:solidFill>
                  <a:schemeClr val="tx1"/>
                </a:solidFill>
              </a:rPr>
              <a:t> on port 443</a:t>
            </a:r>
          </a:p>
        </p:txBody>
      </p:sp>
      <p:sp>
        <p:nvSpPr>
          <p:cNvPr id="18" name="Rectangle 17">
            <a:extLst>
              <a:ext uri="{FF2B5EF4-FFF2-40B4-BE49-F238E27FC236}">
                <a16:creationId xmlns:a16="http://schemas.microsoft.com/office/drawing/2014/main" id="{35AE220C-4762-4EAD-9AC7-269132A39CB1}"/>
              </a:ext>
            </a:extLst>
          </p:cNvPr>
          <p:cNvSpPr>
            <a:spLocks/>
          </p:cNvSpPr>
          <p:nvPr/>
        </p:nvSpPr>
        <p:spPr bwMode="auto">
          <a:xfrm>
            <a:off x="9628848" y="3578405"/>
            <a:ext cx="2144510" cy="2838679"/>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t" anchorCtr="0">
            <a:noAutofit/>
          </a:bodyPr>
          <a:lstStyle/>
          <a:p>
            <a:pPr>
              <a:spcBef>
                <a:spcPts val="294"/>
              </a:spcBef>
              <a:buSzPct val="90000"/>
            </a:pPr>
            <a:r>
              <a:rPr lang="en-US" sz="1730" dirty="0">
                <a:solidFill>
                  <a:schemeClr val="tx1"/>
                </a:solidFill>
                <a:latin typeface="+mj-lt"/>
                <a:cs typeface="Segoe UI Semilight"/>
              </a:rPr>
              <a:t>Answer E:</a:t>
            </a:r>
          </a:p>
          <a:p>
            <a:pPr>
              <a:spcBef>
                <a:spcPts val="392"/>
              </a:spcBef>
              <a:spcAft>
                <a:spcPts val="392"/>
              </a:spcAft>
              <a:buSzPct val="90000"/>
            </a:pPr>
            <a:r>
              <a:rPr lang="en-US" dirty="0">
                <a:solidFill>
                  <a:schemeClr val="tx1"/>
                </a:solidFill>
              </a:rPr>
              <a:t>HTTPS on port 443</a:t>
            </a:r>
          </a:p>
        </p:txBody>
      </p:sp>
    </p:spTree>
    <p:extLst>
      <p:ext uri="{BB962C8B-B14F-4D97-AF65-F5344CB8AC3E}">
        <p14:creationId xmlns:p14="http://schemas.microsoft.com/office/powerpoint/2010/main" val="133958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fade">
                                      <p:cBhvr>
                                        <p:cTn id="15" dur="500"/>
                                        <p:tgtEl>
                                          <p:spTgt spid="37"/>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fade">
                                      <p:cBhvr>
                                        <p:cTn id="20" dur="500"/>
                                        <p:tgtEl>
                                          <p:spTgt spid="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fade">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7" grpId="0"/>
      <p:bldP spid="14" grpId="0" animBg="1"/>
      <p:bldP spid="15" grpId="0" animBg="1"/>
      <p:bldP spid="16" grpId="0" animBg="1"/>
      <p:bldP spid="17" grpId="0" animBg="1"/>
      <p:bldP spid="1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IoT Hub capabilities</a:t>
            </a:r>
          </a:p>
        </p:txBody>
      </p:sp>
      <p:sp>
        <p:nvSpPr>
          <p:cNvPr id="9" name="Rectangle 8">
            <a:extLst>
              <a:ext uri="{FF2B5EF4-FFF2-40B4-BE49-F238E27FC236}">
                <a16:creationId xmlns:a16="http://schemas.microsoft.com/office/drawing/2014/main" id="{D27DBC1A-0DC3-4C17-85F8-560861A3C43D}"/>
              </a:ext>
            </a:extLst>
          </p:cNvPr>
          <p:cNvSpPr/>
          <p:nvPr/>
        </p:nvSpPr>
        <p:spPr bwMode="auto">
          <a:xfrm>
            <a:off x="423311" y="1169264"/>
            <a:ext cx="5587529" cy="77936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r>
              <a:rPr lang="en-US" sz="1961">
                <a:solidFill>
                  <a:schemeClr val="tx1"/>
                </a:solidFill>
              </a:rPr>
              <a:t>IoT Hub capabilities are differentiated by </a:t>
            </a:r>
            <a:r>
              <a:rPr lang="en-US" sz="1961" i="1">
                <a:solidFill>
                  <a:schemeClr val="tx1"/>
                </a:solidFill>
              </a:rPr>
              <a:t>Tiers</a:t>
            </a:r>
            <a:endParaRPr lang="en-US" sz="1961" i="1" dirty="0">
              <a:solidFill>
                <a:schemeClr val="tx1"/>
              </a:solidFill>
            </a:endParaRPr>
          </a:p>
        </p:txBody>
      </p:sp>
      <p:sp>
        <p:nvSpPr>
          <p:cNvPr id="11" name="Rectangle 10">
            <a:extLst>
              <a:ext uri="{FF2B5EF4-FFF2-40B4-BE49-F238E27FC236}">
                <a16:creationId xmlns:a16="http://schemas.microsoft.com/office/drawing/2014/main" id="{41033731-700C-493A-95D5-7EA9C172A4A5}"/>
              </a:ext>
            </a:extLst>
          </p:cNvPr>
          <p:cNvSpPr/>
          <p:nvPr/>
        </p:nvSpPr>
        <p:spPr bwMode="auto">
          <a:xfrm>
            <a:off x="6181160" y="1169264"/>
            <a:ext cx="5592197" cy="779366"/>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r>
              <a:rPr lang="en-US" sz="1961">
                <a:solidFill>
                  <a:schemeClr val="tx1"/>
                </a:solidFill>
              </a:rPr>
              <a:t>You can move from Basic to Standard</a:t>
            </a:r>
            <a:br>
              <a:rPr lang="en-US" sz="1961">
                <a:solidFill>
                  <a:schemeClr val="tx1"/>
                </a:solidFill>
              </a:rPr>
            </a:br>
            <a:r>
              <a:rPr lang="en-US" sz="1961">
                <a:solidFill>
                  <a:schemeClr val="tx1"/>
                </a:solidFill>
              </a:rPr>
              <a:t>on demand</a:t>
            </a:r>
            <a:endParaRPr lang="en-US" sz="1961" dirty="0">
              <a:solidFill>
                <a:schemeClr val="tx1"/>
              </a:solidFill>
            </a:endParaRPr>
          </a:p>
        </p:txBody>
      </p:sp>
      <p:graphicFrame>
        <p:nvGraphicFramePr>
          <p:cNvPr id="12" name="Table 11">
            <a:extLst>
              <a:ext uri="{FF2B5EF4-FFF2-40B4-BE49-F238E27FC236}">
                <a16:creationId xmlns:a16="http://schemas.microsoft.com/office/drawing/2014/main" id="{4526314E-47AF-4C77-87D2-DA2AD91CF5A0}"/>
              </a:ext>
            </a:extLst>
          </p:cNvPr>
          <p:cNvGraphicFramePr>
            <a:graphicFrameLocks noGrp="1"/>
          </p:cNvGraphicFramePr>
          <p:nvPr/>
        </p:nvGraphicFramePr>
        <p:xfrm>
          <a:off x="418644" y="2118951"/>
          <a:ext cx="11347589" cy="4308232"/>
        </p:xfrm>
        <a:graphic>
          <a:graphicData uri="http://schemas.openxmlformats.org/drawingml/2006/table">
            <a:tbl>
              <a:tblPr firstRow="1" firstCol="1" bandRow="1">
                <a:tableStyleId>{2D5ABB26-0587-4C30-8999-92F81FD0307C}</a:tableStyleId>
              </a:tblPr>
              <a:tblGrid>
                <a:gridCol w="7634951">
                  <a:extLst>
                    <a:ext uri="{9D8B030D-6E8A-4147-A177-3AD203B41FA5}">
                      <a16:colId xmlns:a16="http://schemas.microsoft.com/office/drawing/2014/main" val="734564912"/>
                    </a:ext>
                  </a:extLst>
                </a:gridCol>
                <a:gridCol w="1422896">
                  <a:extLst>
                    <a:ext uri="{9D8B030D-6E8A-4147-A177-3AD203B41FA5}">
                      <a16:colId xmlns:a16="http://schemas.microsoft.com/office/drawing/2014/main" val="2287783730"/>
                    </a:ext>
                  </a:extLst>
                </a:gridCol>
                <a:gridCol w="2289742">
                  <a:extLst>
                    <a:ext uri="{9D8B030D-6E8A-4147-A177-3AD203B41FA5}">
                      <a16:colId xmlns:a16="http://schemas.microsoft.com/office/drawing/2014/main" val="2970959688"/>
                    </a:ext>
                  </a:extLst>
                </a:gridCol>
              </a:tblGrid>
              <a:tr h="358570">
                <a:tc>
                  <a:txBody>
                    <a:bodyPr/>
                    <a:lstStyle/>
                    <a:p>
                      <a:r>
                        <a:rPr lang="en-US" sz="1800" dirty="0">
                          <a:solidFill>
                            <a:schemeClr val="bg1"/>
                          </a:solidFill>
                          <a:effectLst/>
                          <a:latin typeface="+mj-lt"/>
                        </a:rPr>
                        <a:t>Capability</a:t>
                      </a:r>
                      <a:endParaRPr lang="en-US" sz="1800" b="1" dirty="0">
                        <a:solidFill>
                          <a:schemeClr val="bg1"/>
                        </a:solidFill>
                        <a:effectLst/>
                        <a:latin typeface="+mj-lt"/>
                      </a:endParaRPr>
                    </a:p>
                  </a:txBody>
                  <a:tcPr marL="89642" marR="89642" marT="44821" marB="44821"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r>
                        <a:rPr lang="en-US" sz="1800" dirty="0">
                          <a:solidFill>
                            <a:schemeClr val="bg1"/>
                          </a:solidFill>
                          <a:effectLst/>
                          <a:latin typeface="+mj-lt"/>
                        </a:rPr>
                        <a:t>Basic tier</a:t>
                      </a:r>
                      <a:endParaRPr lang="en-US" sz="1800" b="1" dirty="0">
                        <a:solidFill>
                          <a:schemeClr val="bg1"/>
                        </a:solidFill>
                        <a:effectLst/>
                        <a:latin typeface="+mj-lt"/>
                      </a:endParaRP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r>
                        <a:rPr lang="en-US" sz="1800" dirty="0">
                          <a:solidFill>
                            <a:schemeClr val="bg1"/>
                          </a:solidFill>
                          <a:effectLst/>
                          <a:latin typeface="+mj-lt"/>
                        </a:rPr>
                        <a:t>Free/Standard tier</a:t>
                      </a:r>
                      <a:endParaRPr lang="en-US" sz="1800" b="1" dirty="0">
                        <a:solidFill>
                          <a:schemeClr val="bg1"/>
                        </a:solidFill>
                        <a:effectLst/>
                        <a:latin typeface="+mj-lt"/>
                      </a:endParaRP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1569617896"/>
                  </a:ext>
                </a:extLst>
              </a:tr>
              <a:tr h="358570">
                <a:tc>
                  <a:txBody>
                    <a:bodyPr/>
                    <a:lstStyle/>
                    <a:p>
                      <a:r>
                        <a:rPr lang="en-US" sz="1600" b="0" dirty="0">
                          <a:effectLst/>
                          <a:latin typeface="+mj-lt"/>
                        </a:rPr>
                        <a:t>Device-to-cloud telemetry</a:t>
                      </a:r>
                    </a:p>
                  </a:txBody>
                  <a:tcPr marL="89642" marR="89642" marT="44821" marB="44821"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dirty="0">
                          <a:effectLst/>
                        </a:rPr>
                        <a:t>Yes</a:t>
                      </a:r>
                    </a:p>
                  </a:txBody>
                  <a:tcPr marL="89642" marR="89642" marT="44821" marB="44821"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effectLst/>
                        </a:rPr>
                        <a:t>Yes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64727086"/>
                  </a:ext>
                </a:extLst>
              </a:tr>
              <a:tr h="358570">
                <a:tc>
                  <a:txBody>
                    <a:bodyPr/>
                    <a:lstStyle/>
                    <a:p>
                      <a:r>
                        <a:rPr lang="en-US" sz="1600" b="0" dirty="0">
                          <a:effectLst/>
                          <a:latin typeface="+mj-lt"/>
                        </a:rPr>
                        <a:t>Per-device identity</a:t>
                      </a:r>
                    </a:p>
                  </a:txBody>
                  <a:tcPr marL="89642" marR="89642" marT="44821" marB="44821"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dirty="0">
                          <a:effectLst/>
                        </a:rPr>
                        <a:t>Yes</a:t>
                      </a:r>
                    </a:p>
                  </a:txBody>
                  <a:tcPr marL="89642" marR="89642" marT="44821" marB="44821"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effectLst/>
                        </a:rPr>
                        <a:t>Yes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41519483"/>
                  </a:ext>
                </a:extLst>
              </a:tr>
              <a:tr h="358570">
                <a:tc>
                  <a:txBody>
                    <a:bodyPr/>
                    <a:lstStyle/>
                    <a:p>
                      <a:r>
                        <a:rPr lang="en-US" sz="1600" b="0" dirty="0">
                          <a:effectLst/>
                          <a:latin typeface="+mj-lt"/>
                        </a:rPr>
                        <a:t>Message routing, message enrichments, and Event Grid integration</a:t>
                      </a:r>
                    </a:p>
                  </a:txBody>
                  <a:tcPr marL="89642" marR="89642" marT="44821" marB="44821"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dirty="0">
                          <a:effectLst/>
                        </a:rPr>
                        <a:t>Yes</a:t>
                      </a:r>
                    </a:p>
                  </a:txBody>
                  <a:tcPr marL="89642" marR="89642" marT="44821" marB="44821"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effectLst/>
                        </a:rPr>
                        <a:t>Yes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52498147"/>
                  </a:ext>
                </a:extLst>
              </a:tr>
              <a:tr h="358570">
                <a:tc>
                  <a:txBody>
                    <a:bodyPr/>
                    <a:lstStyle/>
                    <a:p>
                      <a:r>
                        <a:rPr lang="en-US" sz="1600" b="0" dirty="0">
                          <a:effectLst/>
                          <a:latin typeface="+mj-lt"/>
                        </a:rPr>
                        <a:t>HTTP, AMQP, and MQTT protocols</a:t>
                      </a:r>
                    </a:p>
                  </a:txBody>
                  <a:tcPr marL="89642" marR="89642" marT="44821" marB="44821"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dirty="0">
                          <a:effectLst/>
                        </a:rPr>
                        <a:t>Yes</a:t>
                      </a:r>
                    </a:p>
                  </a:txBody>
                  <a:tcPr marL="89642" marR="89642" marT="44821" marB="44821"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effectLst/>
                        </a:rPr>
                        <a:t>Yes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13804100"/>
                  </a:ext>
                </a:extLst>
              </a:tr>
              <a:tr h="358570">
                <a:tc>
                  <a:txBody>
                    <a:bodyPr/>
                    <a:lstStyle/>
                    <a:p>
                      <a:r>
                        <a:rPr lang="en-US" sz="1600" b="0" dirty="0">
                          <a:effectLst/>
                          <a:latin typeface="+mj-lt"/>
                        </a:rPr>
                        <a:t>Device Provisioning Service</a:t>
                      </a:r>
                    </a:p>
                  </a:txBody>
                  <a:tcPr marL="89642" marR="89642" marT="44821" marB="44821"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dirty="0">
                          <a:effectLst/>
                        </a:rPr>
                        <a:t>Yes</a:t>
                      </a:r>
                    </a:p>
                  </a:txBody>
                  <a:tcPr marL="89642" marR="89642" marT="44821" marB="44821"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effectLst/>
                        </a:rPr>
                        <a:t>Yes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92862320"/>
                  </a:ext>
                </a:extLst>
              </a:tr>
              <a:tr h="358570">
                <a:tc>
                  <a:txBody>
                    <a:bodyPr/>
                    <a:lstStyle/>
                    <a:p>
                      <a:r>
                        <a:rPr lang="en-US" sz="1600" b="0" dirty="0">
                          <a:effectLst/>
                          <a:latin typeface="+mj-lt"/>
                        </a:rPr>
                        <a:t>Monitoring and diagnostics</a:t>
                      </a:r>
                    </a:p>
                  </a:txBody>
                  <a:tcPr marL="89642" marR="89642" marT="44821" marB="44821"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r>
                        <a:rPr lang="en-US" sz="1600" dirty="0">
                          <a:effectLst/>
                        </a:rPr>
                        <a:t>Yes</a:t>
                      </a:r>
                    </a:p>
                  </a:txBody>
                  <a:tcPr marL="89642" marR="89642" marT="44821" marB="44821"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effectLst/>
                        </a:rPr>
                        <a:t>Yes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4109434"/>
                  </a:ext>
                </a:extLst>
              </a:tr>
              <a:tr h="358570">
                <a:tc>
                  <a:txBody>
                    <a:bodyPr/>
                    <a:lstStyle/>
                    <a:p>
                      <a:r>
                        <a:rPr lang="en-US" sz="1600" b="0" dirty="0">
                          <a:effectLst/>
                          <a:latin typeface="+mj-lt"/>
                        </a:rPr>
                        <a:t>Cloud-to-device messaging</a:t>
                      </a:r>
                    </a:p>
                  </a:txBody>
                  <a:tcPr marL="89642" marR="89642" marT="44821" marB="44821"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600" dirty="0">
                        <a:effectLst/>
                      </a:endParaRPr>
                    </a:p>
                  </a:txBody>
                  <a:tcPr marL="89642" marR="89642" marT="44821" marB="44821"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effectLst/>
                        </a:rPr>
                        <a:t>Yes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0621906"/>
                  </a:ext>
                </a:extLst>
              </a:tr>
              <a:tr h="358570">
                <a:tc>
                  <a:txBody>
                    <a:bodyPr/>
                    <a:lstStyle/>
                    <a:p>
                      <a:r>
                        <a:rPr lang="en-US" sz="1600" b="0" dirty="0">
                          <a:effectLst/>
                          <a:latin typeface="+mj-lt"/>
                        </a:rPr>
                        <a:t>Device twins, Module twins, and Device management</a:t>
                      </a:r>
                    </a:p>
                  </a:txBody>
                  <a:tcPr marL="89642" marR="89642" marT="44821" marB="44821"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600" dirty="0">
                        <a:effectLst/>
                      </a:endParaRPr>
                    </a:p>
                  </a:txBody>
                  <a:tcPr marL="89642" marR="89642" marT="44821" marB="44821"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effectLst/>
                        </a:rPr>
                        <a:t>Yes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52714544"/>
                  </a:ext>
                </a:extLst>
              </a:tr>
              <a:tr h="358570">
                <a:tc>
                  <a:txBody>
                    <a:bodyPr/>
                    <a:lstStyle/>
                    <a:p>
                      <a:r>
                        <a:rPr lang="en-US" sz="1600" b="0" dirty="0">
                          <a:effectLst/>
                          <a:latin typeface="+mj-lt"/>
                        </a:rPr>
                        <a:t>Device streams (preview)</a:t>
                      </a:r>
                    </a:p>
                  </a:txBody>
                  <a:tcPr marL="89642" marR="89642" marT="44821" marB="44821"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600" dirty="0">
                        <a:effectLst/>
                      </a:endParaRPr>
                    </a:p>
                  </a:txBody>
                  <a:tcPr marL="89642" marR="89642" marT="44821" marB="44821"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effectLst/>
                        </a:rPr>
                        <a:t>Yes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9163313"/>
                  </a:ext>
                </a:extLst>
              </a:tr>
              <a:tr h="358570">
                <a:tc>
                  <a:txBody>
                    <a:bodyPr/>
                    <a:lstStyle/>
                    <a:p>
                      <a:r>
                        <a:rPr lang="en-US" sz="1600" b="0" dirty="0">
                          <a:effectLst/>
                          <a:latin typeface="+mj-lt"/>
                        </a:rPr>
                        <a:t>Azure IoT Edge</a:t>
                      </a:r>
                    </a:p>
                  </a:txBody>
                  <a:tcPr marL="89642" marR="89642" marT="44821" marB="44821"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600" dirty="0">
                        <a:effectLst/>
                      </a:endParaRPr>
                    </a:p>
                  </a:txBody>
                  <a:tcPr marL="89642" marR="89642" marT="44821" marB="44821"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effectLst/>
                        </a:rPr>
                        <a:t>Yes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61229038"/>
                  </a:ext>
                </a:extLst>
              </a:tr>
              <a:tr h="358570">
                <a:tc>
                  <a:txBody>
                    <a:bodyPr/>
                    <a:lstStyle/>
                    <a:p>
                      <a:r>
                        <a:rPr lang="en-US" sz="1600" b="0" dirty="0">
                          <a:effectLst/>
                          <a:latin typeface="+mj-lt"/>
                        </a:rPr>
                        <a:t>IoT Plug and Play Preview</a:t>
                      </a:r>
                    </a:p>
                  </a:txBody>
                  <a:tcPr marL="89642" marR="89642" marT="44821" marB="44821"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lang="en-US" sz="1600" dirty="0">
                        <a:effectLst/>
                      </a:endParaRPr>
                    </a:p>
                  </a:txBody>
                  <a:tcPr marL="89642" marR="89642" marT="44821" marB="44821"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effectLst/>
                        </a:rPr>
                        <a:t>Yes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47030868"/>
                  </a:ext>
                </a:extLst>
              </a:tr>
            </a:tbl>
          </a:graphicData>
        </a:graphic>
      </p:graphicFrame>
    </p:spTree>
    <p:extLst>
      <p:ext uri="{BB962C8B-B14F-4D97-AF65-F5344CB8AC3E}">
        <p14:creationId xmlns:p14="http://schemas.microsoft.com/office/powerpoint/2010/main" val="1036621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IoT Hub throughput</a:t>
            </a:r>
          </a:p>
        </p:txBody>
      </p:sp>
      <p:sp>
        <p:nvSpPr>
          <p:cNvPr id="3" name="Rectangle 2">
            <a:extLst>
              <a:ext uri="{FF2B5EF4-FFF2-40B4-BE49-F238E27FC236}">
                <a16:creationId xmlns:a16="http://schemas.microsoft.com/office/drawing/2014/main" id="{B5CE6723-4842-441A-A897-EF05CC78CB9B}"/>
              </a:ext>
            </a:extLst>
          </p:cNvPr>
          <p:cNvSpPr>
            <a:spLocks/>
          </p:cNvSpPr>
          <p:nvPr/>
        </p:nvSpPr>
        <p:spPr bwMode="auto">
          <a:xfrm>
            <a:off x="432872" y="1169263"/>
            <a:ext cx="4527658" cy="118745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spcBef>
                <a:spcPct val="0"/>
              </a:spcBef>
              <a:spcAft>
                <a:spcPct val="0"/>
              </a:spcAft>
            </a:pPr>
            <a:r>
              <a:rPr lang="en-US" sz="2157">
                <a:solidFill>
                  <a:schemeClr val="tx1"/>
                </a:solidFill>
              </a:rPr>
              <a:t>IoT Hub throughput is differentiated by </a:t>
            </a:r>
            <a:r>
              <a:rPr lang="en-US" sz="2157" i="1">
                <a:solidFill>
                  <a:schemeClr val="tx1"/>
                </a:solidFill>
              </a:rPr>
              <a:t>Editions</a:t>
            </a:r>
            <a:endParaRPr lang="en-US" sz="2157" i="1" dirty="0">
              <a:solidFill>
                <a:schemeClr val="tx1"/>
              </a:solidFill>
            </a:endParaRPr>
          </a:p>
        </p:txBody>
      </p:sp>
      <p:sp>
        <p:nvSpPr>
          <p:cNvPr id="10" name="Rectangle 9">
            <a:extLst>
              <a:ext uri="{FF2B5EF4-FFF2-40B4-BE49-F238E27FC236}">
                <a16:creationId xmlns:a16="http://schemas.microsoft.com/office/drawing/2014/main" id="{02AD5FDD-C567-403B-83C6-4007A45998AC}"/>
              </a:ext>
            </a:extLst>
          </p:cNvPr>
          <p:cNvSpPr>
            <a:spLocks/>
          </p:cNvSpPr>
          <p:nvPr/>
        </p:nvSpPr>
        <p:spPr bwMode="auto">
          <a:xfrm>
            <a:off x="432872" y="2536336"/>
            <a:ext cx="4527658" cy="117392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spcBef>
                <a:spcPct val="0"/>
              </a:spcBef>
              <a:spcAft>
                <a:spcPct val="0"/>
              </a:spcAft>
            </a:pPr>
            <a:r>
              <a:rPr lang="en-US" sz="2157">
                <a:solidFill>
                  <a:schemeClr val="tx1"/>
                </a:solidFill>
              </a:rPr>
              <a:t>You can upgrade or downgrade editions at any time</a:t>
            </a:r>
            <a:endParaRPr lang="en-US" sz="2157" dirty="0">
              <a:solidFill>
                <a:schemeClr val="tx1"/>
              </a:solidFill>
            </a:endParaRPr>
          </a:p>
        </p:txBody>
      </p:sp>
      <p:sp>
        <p:nvSpPr>
          <p:cNvPr id="11" name="Rectangle 10">
            <a:extLst>
              <a:ext uri="{FF2B5EF4-FFF2-40B4-BE49-F238E27FC236}">
                <a16:creationId xmlns:a16="http://schemas.microsoft.com/office/drawing/2014/main" id="{9BA2C2BB-E85B-43BA-8270-6789C33E093B}"/>
              </a:ext>
            </a:extLst>
          </p:cNvPr>
          <p:cNvSpPr>
            <a:spLocks/>
          </p:cNvSpPr>
          <p:nvPr/>
        </p:nvSpPr>
        <p:spPr bwMode="auto">
          <a:xfrm>
            <a:off x="432872" y="3880581"/>
            <a:ext cx="4527658" cy="117392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spcBef>
                <a:spcPct val="0"/>
              </a:spcBef>
              <a:spcAft>
                <a:spcPct val="0"/>
              </a:spcAft>
            </a:pPr>
            <a:r>
              <a:rPr lang="en-US" sz="2157">
                <a:solidFill>
                  <a:schemeClr val="tx1"/>
                </a:solidFill>
              </a:rPr>
              <a:t>Within an edition, you pay for a certain number of </a:t>
            </a:r>
            <a:r>
              <a:rPr lang="en-US" sz="2157" i="1">
                <a:solidFill>
                  <a:schemeClr val="tx1"/>
                </a:solidFill>
              </a:rPr>
              <a:t>Units</a:t>
            </a:r>
            <a:endParaRPr lang="en-US" sz="2157" i="1" dirty="0">
              <a:solidFill>
                <a:schemeClr val="tx1"/>
              </a:solidFill>
            </a:endParaRPr>
          </a:p>
        </p:txBody>
      </p:sp>
      <p:sp>
        <p:nvSpPr>
          <p:cNvPr id="12" name="Rectangle 11">
            <a:extLst>
              <a:ext uri="{FF2B5EF4-FFF2-40B4-BE49-F238E27FC236}">
                <a16:creationId xmlns:a16="http://schemas.microsoft.com/office/drawing/2014/main" id="{36DC0FA3-6573-4751-9EF8-5847B4B2E1E8}"/>
              </a:ext>
            </a:extLst>
          </p:cNvPr>
          <p:cNvSpPr>
            <a:spLocks/>
          </p:cNvSpPr>
          <p:nvPr/>
        </p:nvSpPr>
        <p:spPr bwMode="auto">
          <a:xfrm>
            <a:off x="432872" y="5224823"/>
            <a:ext cx="4527658" cy="119675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defTabSz="914102" fontAlgn="base">
              <a:spcBef>
                <a:spcPct val="0"/>
              </a:spcBef>
              <a:spcAft>
                <a:spcPct val="0"/>
              </a:spcAft>
            </a:pPr>
            <a:r>
              <a:rPr lang="en-US" sz="2157">
                <a:solidFill>
                  <a:schemeClr val="tx1"/>
                </a:solidFill>
              </a:rPr>
              <a:t>Autoscaling possible through an Azure Functions implementation</a:t>
            </a:r>
            <a:endParaRPr lang="en-US" sz="2157" dirty="0">
              <a:solidFill>
                <a:schemeClr val="tx1"/>
              </a:solidFill>
            </a:endParaRPr>
          </a:p>
        </p:txBody>
      </p:sp>
      <p:graphicFrame>
        <p:nvGraphicFramePr>
          <p:cNvPr id="8" name="Table 7">
            <a:extLst>
              <a:ext uri="{FF2B5EF4-FFF2-40B4-BE49-F238E27FC236}">
                <a16:creationId xmlns:a16="http://schemas.microsoft.com/office/drawing/2014/main" id="{5A3EE295-2B59-4AE2-9159-C3C7E02285C9}"/>
              </a:ext>
            </a:extLst>
          </p:cNvPr>
          <p:cNvGraphicFramePr>
            <a:graphicFrameLocks noGrp="1"/>
          </p:cNvGraphicFramePr>
          <p:nvPr/>
        </p:nvGraphicFramePr>
        <p:xfrm>
          <a:off x="5130850" y="1169264"/>
          <a:ext cx="6642508" cy="5755312"/>
        </p:xfrm>
        <a:graphic>
          <a:graphicData uri="http://schemas.openxmlformats.org/drawingml/2006/table">
            <a:tbl>
              <a:tblPr firstRow="1" firstCol="1" bandRow="1">
                <a:tableStyleId>{2D5ABB26-0587-4C30-8999-92F81FD0307C}</a:tableStyleId>
              </a:tblPr>
              <a:tblGrid>
                <a:gridCol w="1153258">
                  <a:extLst>
                    <a:ext uri="{9D8B030D-6E8A-4147-A177-3AD203B41FA5}">
                      <a16:colId xmlns:a16="http://schemas.microsoft.com/office/drawing/2014/main" val="1222421415"/>
                    </a:ext>
                  </a:extLst>
                </a:gridCol>
                <a:gridCol w="2731961">
                  <a:extLst>
                    <a:ext uri="{9D8B030D-6E8A-4147-A177-3AD203B41FA5}">
                      <a16:colId xmlns:a16="http://schemas.microsoft.com/office/drawing/2014/main" val="3059709277"/>
                    </a:ext>
                  </a:extLst>
                </a:gridCol>
                <a:gridCol w="2757289">
                  <a:extLst>
                    <a:ext uri="{9D8B030D-6E8A-4147-A177-3AD203B41FA5}">
                      <a16:colId xmlns:a16="http://schemas.microsoft.com/office/drawing/2014/main" val="233743272"/>
                    </a:ext>
                  </a:extLst>
                </a:gridCol>
              </a:tblGrid>
              <a:tr h="744286">
                <a:tc>
                  <a:txBody>
                    <a:bodyPr/>
                    <a:lstStyle/>
                    <a:p>
                      <a:r>
                        <a:rPr lang="en-US" sz="2000" dirty="0">
                          <a:solidFill>
                            <a:schemeClr val="bg1"/>
                          </a:solidFill>
                          <a:effectLst/>
                          <a:latin typeface="+mj-lt"/>
                        </a:rPr>
                        <a:t>Tier edition</a:t>
                      </a:r>
                      <a:endParaRPr lang="en-US" sz="2000" b="1" dirty="0">
                        <a:solidFill>
                          <a:schemeClr val="bg1"/>
                        </a:solidFill>
                        <a:effectLst/>
                        <a:latin typeface="+mj-lt"/>
                      </a:endParaRPr>
                    </a:p>
                  </a:txBody>
                  <a:tcPr marL="89642" marR="89642" marT="71714" marB="71714"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r>
                        <a:rPr lang="en-US" sz="2000" dirty="0">
                          <a:solidFill>
                            <a:schemeClr val="bg1"/>
                          </a:solidFill>
                          <a:effectLst/>
                          <a:latin typeface="+mj-lt"/>
                        </a:rPr>
                        <a:t>Sustained throughput</a:t>
                      </a:r>
                      <a:endParaRPr lang="en-US" sz="2000" b="1" dirty="0">
                        <a:solidFill>
                          <a:schemeClr val="bg1"/>
                        </a:solidFill>
                        <a:effectLst/>
                        <a:latin typeface="+mj-lt"/>
                      </a:endParaRPr>
                    </a:p>
                  </a:txBody>
                  <a:tcPr marL="89642" marR="89642" marT="71714" marB="71714"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r>
                        <a:rPr lang="en-US" sz="2000" dirty="0">
                          <a:solidFill>
                            <a:schemeClr val="bg1"/>
                          </a:solidFill>
                          <a:effectLst/>
                          <a:latin typeface="+mj-lt"/>
                        </a:rPr>
                        <a:t>Sustained send rate</a:t>
                      </a:r>
                      <a:endParaRPr lang="en-US" sz="2000" b="1" dirty="0">
                        <a:solidFill>
                          <a:schemeClr val="bg1"/>
                        </a:solidFill>
                        <a:effectLst/>
                        <a:latin typeface="+mj-lt"/>
                      </a:endParaRPr>
                    </a:p>
                  </a:txBody>
                  <a:tcPr marL="89642" marR="89642" marT="71714" marB="71714"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342726722"/>
                  </a:ext>
                </a:extLst>
              </a:tr>
              <a:tr h="1502675">
                <a:tc>
                  <a:txBody>
                    <a:bodyPr/>
                    <a:lstStyle/>
                    <a:p>
                      <a:r>
                        <a:rPr lang="en-US" sz="2000" dirty="0">
                          <a:effectLst/>
                          <a:latin typeface="+mj-lt"/>
                        </a:rPr>
                        <a:t>B1, S1</a:t>
                      </a:r>
                    </a:p>
                  </a:txBody>
                  <a:tcPr marL="89642" marR="89642" marT="71714" marB="7171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2000" dirty="0">
                          <a:effectLst/>
                        </a:rPr>
                        <a:t>Up to 1111 KB/</a:t>
                      </a:r>
                      <a:br>
                        <a:rPr lang="en-US" sz="2000" dirty="0">
                          <a:effectLst/>
                        </a:rPr>
                      </a:br>
                      <a:r>
                        <a:rPr lang="en-US" sz="2000" dirty="0">
                          <a:effectLst/>
                        </a:rPr>
                        <a:t>minute per unit</a:t>
                      </a:r>
                      <a:br>
                        <a:rPr lang="en-US" sz="2000" dirty="0">
                          <a:effectLst/>
                        </a:rPr>
                      </a:br>
                      <a:r>
                        <a:rPr lang="en-US" sz="2000" dirty="0">
                          <a:effectLst/>
                        </a:rPr>
                        <a:t>(1.5 GB/day/unit)</a:t>
                      </a:r>
                    </a:p>
                  </a:txBody>
                  <a:tcPr marL="89642" marR="89642" marT="71714" marB="7171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r>
                        <a:rPr lang="en-US" sz="2000" dirty="0">
                          <a:effectLst/>
                        </a:rPr>
                        <a:t>Average of 278 messages/minute per unit (400,000 messages/day per unit)</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237176424"/>
                  </a:ext>
                </a:extLst>
              </a:tr>
              <a:tr h="1502675">
                <a:tc>
                  <a:txBody>
                    <a:bodyPr/>
                    <a:lstStyle/>
                    <a:p>
                      <a:r>
                        <a:rPr lang="en-US" sz="2000" dirty="0">
                          <a:effectLst/>
                          <a:latin typeface="+mj-lt"/>
                        </a:rPr>
                        <a:t>B2, S2</a:t>
                      </a:r>
                    </a:p>
                  </a:txBody>
                  <a:tcPr marL="89642" marR="89642" marT="71714" marB="7171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2000" dirty="0">
                          <a:effectLst/>
                        </a:rPr>
                        <a:t>Up to 16 MB/</a:t>
                      </a:r>
                      <a:br>
                        <a:rPr lang="en-US" sz="2000" dirty="0">
                          <a:effectLst/>
                        </a:rPr>
                      </a:br>
                      <a:r>
                        <a:rPr lang="en-US" sz="2000" dirty="0">
                          <a:effectLst/>
                        </a:rPr>
                        <a:t>minute per unit</a:t>
                      </a:r>
                      <a:br>
                        <a:rPr lang="en-US" sz="2000" dirty="0">
                          <a:effectLst/>
                        </a:rPr>
                      </a:br>
                      <a:r>
                        <a:rPr lang="en-US" sz="2000" dirty="0">
                          <a:effectLst/>
                        </a:rPr>
                        <a:t>(22.8 GB/day/unit)</a:t>
                      </a:r>
                    </a:p>
                  </a:txBody>
                  <a:tcPr marL="89642" marR="89642" marT="71714" marB="7171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r>
                        <a:rPr lang="en-US" sz="2000" dirty="0">
                          <a:effectLst/>
                        </a:rPr>
                        <a:t>Average of 4,167 messages/minute per unit (6 million messages/day per unit)</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375685555"/>
                  </a:ext>
                </a:extLst>
              </a:tr>
              <a:tr h="1502675">
                <a:tc>
                  <a:txBody>
                    <a:bodyPr/>
                    <a:lstStyle/>
                    <a:p>
                      <a:r>
                        <a:rPr lang="en-US" sz="2000" dirty="0">
                          <a:effectLst/>
                          <a:latin typeface="+mj-lt"/>
                        </a:rPr>
                        <a:t>B3, S3</a:t>
                      </a:r>
                    </a:p>
                  </a:txBody>
                  <a:tcPr marL="89642" marR="89642" marT="71714" marB="71714" anchor="ctr">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r>
                        <a:rPr lang="en-US" sz="2000" dirty="0">
                          <a:effectLst/>
                        </a:rPr>
                        <a:t>Up to 814 MB/</a:t>
                      </a:r>
                      <a:br>
                        <a:rPr lang="en-US" sz="2000" dirty="0">
                          <a:effectLst/>
                        </a:rPr>
                      </a:br>
                      <a:r>
                        <a:rPr lang="en-US" sz="2000" dirty="0">
                          <a:effectLst/>
                        </a:rPr>
                        <a:t>minute per unit (1144.4 GB/day/unit)</a:t>
                      </a:r>
                    </a:p>
                  </a:txBody>
                  <a:tcPr marL="89642" marR="89642" marT="71714" marB="71714" anchor="ctr">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r>
                        <a:rPr lang="en-US" sz="2000" dirty="0">
                          <a:effectLst/>
                        </a:rPr>
                        <a:t>Average of 208,333 messages/minute per unit (300 million messages/day per unit)</a:t>
                      </a:r>
                    </a:p>
                  </a:txBody>
                  <a:tcPr marL="89642" marR="89642" marT="71714" marB="71714"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500791082"/>
                  </a:ext>
                </a:extLst>
              </a:tr>
            </a:tbl>
          </a:graphicData>
        </a:graphic>
      </p:graphicFrame>
    </p:spTree>
    <p:extLst>
      <p:ext uri="{BB962C8B-B14F-4D97-AF65-F5344CB8AC3E}">
        <p14:creationId xmlns:p14="http://schemas.microsoft.com/office/powerpoint/2010/main" val="1867425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IoT Hub endpoints</a:t>
            </a:r>
          </a:p>
        </p:txBody>
      </p:sp>
      <p:sp>
        <p:nvSpPr>
          <p:cNvPr id="11" name="Rectangle 10">
            <a:extLst>
              <a:ext uri="{FF2B5EF4-FFF2-40B4-BE49-F238E27FC236}">
                <a16:creationId xmlns:a16="http://schemas.microsoft.com/office/drawing/2014/main" id="{985C1484-B175-4696-84C0-DE92E7B3CF22}"/>
              </a:ext>
            </a:extLst>
          </p:cNvPr>
          <p:cNvSpPr>
            <a:spLocks/>
          </p:cNvSpPr>
          <p:nvPr/>
        </p:nvSpPr>
        <p:spPr bwMode="auto">
          <a:xfrm>
            <a:off x="432872" y="1662609"/>
            <a:ext cx="3555223" cy="422536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34464" rIns="179285" bIns="134464" numCol="1" spcCol="0" rtlCol="0" fromWordArt="0" anchor="t" anchorCtr="0" forceAA="0" compatLnSpc="1">
            <a:prstTxWarp prst="textNoShape">
              <a:avLst/>
            </a:prstTxWarp>
            <a:noAutofit/>
          </a:bodyPr>
          <a:lstStyle/>
          <a:p>
            <a:pPr defTabSz="914102" fontAlgn="base">
              <a:spcBef>
                <a:spcPct val="0"/>
              </a:spcBef>
              <a:spcAft>
                <a:spcPct val="0"/>
              </a:spcAft>
            </a:pPr>
            <a:r>
              <a:rPr lang="en-US" sz="2353" dirty="0">
                <a:solidFill>
                  <a:schemeClr val="tx1"/>
                </a:solidFill>
                <a:latin typeface="+mj-lt"/>
              </a:rPr>
              <a:t>Custom Endpoints:</a:t>
            </a:r>
          </a:p>
          <a:p>
            <a:pPr defTabSz="914102" fontAlgn="base">
              <a:spcBef>
                <a:spcPts val="392"/>
              </a:spcBef>
              <a:spcAft>
                <a:spcPts val="392"/>
              </a:spcAft>
            </a:pPr>
            <a:r>
              <a:rPr lang="en-US" sz="2157" dirty="0">
                <a:solidFill>
                  <a:schemeClr val="tx1"/>
                </a:solidFill>
              </a:rPr>
              <a:t>Azure Storage containers</a:t>
            </a:r>
          </a:p>
          <a:p>
            <a:pPr defTabSz="914102" fontAlgn="base">
              <a:spcBef>
                <a:spcPts val="392"/>
              </a:spcBef>
              <a:spcAft>
                <a:spcPts val="392"/>
              </a:spcAft>
            </a:pPr>
            <a:r>
              <a:rPr lang="en-US" sz="2157" dirty="0">
                <a:solidFill>
                  <a:schemeClr val="tx1"/>
                </a:solidFill>
              </a:rPr>
              <a:t>Event Hubs</a:t>
            </a:r>
          </a:p>
          <a:p>
            <a:pPr defTabSz="914102" fontAlgn="base">
              <a:spcBef>
                <a:spcPts val="392"/>
              </a:spcBef>
              <a:spcAft>
                <a:spcPts val="392"/>
              </a:spcAft>
            </a:pPr>
            <a:r>
              <a:rPr lang="en-US" sz="2157" dirty="0">
                <a:solidFill>
                  <a:schemeClr val="tx1"/>
                </a:solidFill>
              </a:rPr>
              <a:t>Service Bus Queues</a:t>
            </a:r>
          </a:p>
          <a:p>
            <a:pPr defTabSz="914102" fontAlgn="base">
              <a:spcBef>
                <a:spcPts val="392"/>
              </a:spcBef>
              <a:spcAft>
                <a:spcPts val="392"/>
              </a:spcAft>
            </a:pPr>
            <a:r>
              <a:rPr lang="en-US" sz="2157" dirty="0">
                <a:solidFill>
                  <a:schemeClr val="tx1"/>
                </a:solidFill>
              </a:rPr>
              <a:t>Service Bus Topics</a:t>
            </a:r>
          </a:p>
        </p:txBody>
      </p:sp>
      <p:sp>
        <p:nvSpPr>
          <p:cNvPr id="2" name="Text Placeholder 5">
            <a:extLst>
              <a:ext uri="{FF2B5EF4-FFF2-40B4-BE49-F238E27FC236}">
                <a16:creationId xmlns:a16="http://schemas.microsoft.com/office/drawing/2014/main" id="{B349712E-16E8-445E-9F64-46687CFFB225}"/>
              </a:ext>
            </a:extLst>
          </p:cNvPr>
          <p:cNvSpPr txBox="1">
            <a:spLocks/>
          </p:cNvSpPr>
          <p:nvPr/>
        </p:nvSpPr>
        <p:spPr>
          <a:xfrm>
            <a:off x="5642009" y="1742011"/>
            <a:ext cx="4630474" cy="36207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gradFill>
                  <a:gsLst>
                    <a:gs pos="1250">
                      <a:schemeClr val="tx1"/>
                    </a:gs>
                    <a:gs pos="100000">
                      <a:schemeClr val="tx1"/>
                    </a:gs>
                  </a:gsLst>
                  <a:lin ang="5400000" scaled="0"/>
                </a:gra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gradFill>
                  <a:gsLst>
                    <a:gs pos="1250">
                      <a:schemeClr val="tx1"/>
                    </a:gs>
                    <a:gs pos="100000">
                      <a:schemeClr val="tx1"/>
                    </a:gs>
                  </a:gsLst>
                  <a:lin ang="5400000" scaled="0"/>
                </a:gradFill>
                <a:latin typeface="+mn-lt"/>
                <a:ea typeface="+mn-ea"/>
                <a:cs typeface="+mn-cs"/>
              </a:defRPr>
            </a:lvl3pPr>
            <a:lvl4pPr marL="6858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4pPr>
            <a:lvl5pPr marL="9144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353">
                <a:latin typeface="+mj-lt"/>
              </a:rPr>
              <a:t>Built-in Endpoints</a:t>
            </a:r>
            <a:endParaRPr lang="en-US" sz="2353" dirty="0">
              <a:latin typeface="+mj-lt"/>
            </a:endParaRPr>
          </a:p>
        </p:txBody>
      </p:sp>
      <p:pic>
        <p:nvPicPr>
          <p:cNvPr id="7" name="Picture 6" descr="Diagram showing the built-in endpoints: Per-Devices, Service, and Resource Provider">
            <a:extLst>
              <a:ext uri="{FF2B5EF4-FFF2-40B4-BE49-F238E27FC236}">
                <a16:creationId xmlns:a16="http://schemas.microsoft.com/office/drawing/2014/main" id="{2FF7A07D-4CED-4B4F-9B7D-72B0C6A08D6B}"/>
              </a:ext>
            </a:extLst>
          </p:cNvPr>
          <p:cNvPicPr>
            <a:picLocks noChangeAspect="1"/>
          </p:cNvPicPr>
          <p:nvPr/>
        </p:nvPicPr>
        <p:blipFill rotWithShape="1">
          <a:blip r:embed="rId3"/>
          <a:srcRect l="-1810" t="-10991" r="-1810" b="1147"/>
          <a:stretch/>
        </p:blipFill>
        <p:spPr>
          <a:xfrm>
            <a:off x="4141134" y="1662608"/>
            <a:ext cx="7632225" cy="4225368"/>
          </a:xfrm>
          <a:custGeom>
            <a:avLst/>
            <a:gdLst>
              <a:gd name="connsiteX0" fmla="*/ 0 w 7785267"/>
              <a:gd name="connsiteY0" fmla="*/ 0 h 4143375"/>
              <a:gd name="connsiteX1" fmla="*/ 7785267 w 7785267"/>
              <a:gd name="connsiteY1" fmla="*/ 0 h 4143375"/>
              <a:gd name="connsiteX2" fmla="*/ 7785267 w 7785267"/>
              <a:gd name="connsiteY2" fmla="*/ 4143375 h 4143375"/>
              <a:gd name="connsiteX3" fmla="*/ 0 w 7785267"/>
              <a:gd name="connsiteY3" fmla="*/ 4143375 h 4143375"/>
            </a:gdLst>
            <a:ahLst/>
            <a:cxnLst>
              <a:cxn ang="0">
                <a:pos x="connsiteX0" y="connsiteY0"/>
              </a:cxn>
              <a:cxn ang="0">
                <a:pos x="connsiteX1" y="connsiteY1"/>
              </a:cxn>
              <a:cxn ang="0">
                <a:pos x="connsiteX2" y="connsiteY2"/>
              </a:cxn>
              <a:cxn ang="0">
                <a:pos x="connsiteX3" y="connsiteY3"/>
              </a:cxn>
            </a:cxnLst>
            <a:rect l="l" t="t" r="r" b="b"/>
            <a:pathLst>
              <a:path w="7785267" h="4143375">
                <a:moveTo>
                  <a:pt x="0" y="0"/>
                </a:moveTo>
                <a:lnTo>
                  <a:pt x="7785267" y="0"/>
                </a:lnTo>
                <a:lnTo>
                  <a:pt x="7785267" y="4143375"/>
                </a:lnTo>
                <a:lnTo>
                  <a:pt x="0" y="4143375"/>
                </a:lnTo>
                <a:close/>
              </a:path>
            </a:pathLst>
          </a:custGeom>
          <a:ln w="19050">
            <a:solidFill>
              <a:schemeClr val="tx2"/>
            </a:solidFill>
          </a:ln>
        </p:spPr>
      </p:pic>
    </p:spTree>
    <p:extLst>
      <p:ext uri="{BB962C8B-B14F-4D97-AF65-F5344CB8AC3E}">
        <p14:creationId xmlns:p14="http://schemas.microsoft.com/office/powerpoint/2010/main" val="4229171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4" y="620827"/>
            <a:ext cx="11343820" cy="403079"/>
          </a:xfrm>
        </p:spPr>
        <p:txBody>
          <a:bodyPr/>
          <a:lstStyle/>
          <a:p>
            <a:r>
              <a:rPr lang="en-US" dirty="0"/>
              <a:t>Introduction to IoT Hub security features</a:t>
            </a:r>
          </a:p>
        </p:txBody>
      </p:sp>
      <p:pic>
        <p:nvPicPr>
          <p:cNvPr id="31" name="Picture 30" descr="Icon of check mark enclosed by an arc">
            <a:extLst>
              <a:ext uri="{FF2B5EF4-FFF2-40B4-BE49-F238E27FC236}">
                <a16:creationId xmlns:a16="http://schemas.microsoft.com/office/drawing/2014/main" id="{AE9C28B4-E3CC-4510-B4F6-2B93C22262B5}"/>
              </a:ext>
            </a:extLst>
          </p:cNvPr>
          <p:cNvPicPr>
            <a:picLocks/>
          </p:cNvPicPr>
          <p:nvPr/>
        </p:nvPicPr>
        <p:blipFill>
          <a:blip r:embed="rId3"/>
          <a:stretch>
            <a:fillRect/>
          </a:stretch>
        </p:blipFill>
        <p:spPr>
          <a:xfrm>
            <a:off x="455995" y="1610499"/>
            <a:ext cx="932282" cy="932282"/>
          </a:xfrm>
          <a:prstGeom prst="rect">
            <a:avLst/>
          </a:prstGeom>
        </p:spPr>
      </p:pic>
      <p:sp>
        <p:nvSpPr>
          <p:cNvPr id="35" name="TextBox 34">
            <a:extLst>
              <a:ext uri="{FF2B5EF4-FFF2-40B4-BE49-F238E27FC236}">
                <a16:creationId xmlns:a16="http://schemas.microsoft.com/office/drawing/2014/main" id="{1138CEDC-6812-4C41-986F-2C71854F1CB6}"/>
              </a:ext>
            </a:extLst>
          </p:cNvPr>
          <p:cNvSpPr txBox="1"/>
          <p:nvPr/>
        </p:nvSpPr>
        <p:spPr>
          <a:xfrm>
            <a:off x="1666168" y="1537305"/>
            <a:ext cx="10107190" cy="1154103"/>
          </a:xfrm>
          <a:prstGeom prst="rect">
            <a:avLst/>
          </a:prstGeom>
          <a:noFill/>
        </p:spPr>
        <p:txBody>
          <a:bodyPr wrap="square" lIns="0" tIns="0" rIns="0" bIns="0" anchor="t">
            <a:spAutoFit/>
          </a:bodyPr>
          <a:lstStyle/>
          <a:p>
            <a:pPr marL="0" lvl="1">
              <a:spcBef>
                <a:spcPts val="294"/>
              </a:spcBef>
              <a:spcAft>
                <a:spcPts val="294"/>
              </a:spcAft>
            </a:pPr>
            <a:r>
              <a:rPr lang="en-US" sz="2353" dirty="0">
                <a:latin typeface="+mj-lt"/>
              </a:rPr>
              <a:t>Access control and permissions:</a:t>
            </a:r>
          </a:p>
          <a:p>
            <a:pPr marL="0" lvl="1">
              <a:spcBef>
                <a:spcPts val="392"/>
              </a:spcBef>
              <a:spcAft>
                <a:spcPts val="392"/>
              </a:spcAft>
            </a:pPr>
            <a:r>
              <a:rPr lang="en-US" sz="1961" dirty="0"/>
              <a:t>Hub-level shared-access policies (default and custom)</a:t>
            </a:r>
          </a:p>
          <a:p>
            <a:pPr marL="0" lvl="1">
              <a:spcBef>
                <a:spcPts val="392"/>
              </a:spcBef>
              <a:spcAft>
                <a:spcPts val="392"/>
              </a:spcAft>
            </a:pPr>
            <a:r>
              <a:rPr lang="en-US" sz="1961" dirty="0"/>
              <a:t>Device-level permissions</a:t>
            </a:r>
          </a:p>
        </p:txBody>
      </p:sp>
      <p:cxnSp>
        <p:nvCxnSpPr>
          <p:cNvPr id="41" name="Straight Connector 40">
            <a:extLst>
              <a:ext uri="{FF2B5EF4-FFF2-40B4-BE49-F238E27FC236}">
                <a16:creationId xmlns:a16="http://schemas.microsoft.com/office/drawing/2014/main" id="{61E9B952-2A91-4D47-A806-52E1EEAA6823}"/>
              </a:ext>
              <a:ext uri="{C183D7F6-B498-43B3-948B-1728B52AA6E4}">
                <adec:decorative xmlns:adec="http://schemas.microsoft.com/office/drawing/2017/decorative" val="1"/>
              </a:ext>
            </a:extLst>
          </p:cNvPr>
          <p:cNvCxnSpPr>
            <a:cxnSpLocks/>
          </p:cNvCxnSpPr>
          <p:nvPr/>
        </p:nvCxnSpPr>
        <p:spPr>
          <a:xfrm>
            <a:off x="1666168" y="3042788"/>
            <a:ext cx="1010719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 name="Picture 14" descr="Icon of rectangle with a series of circles inside it">
            <a:extLst>
              <a:ext uri="{FF2B5EF4-FFF2-40B4-BE49-F238E27FC236}">
                <a16:creationId xmlns:a16="http://schemas.microsoft.com/office/drawing/2014/main" id="{2E95BF20-6ACE-4FF5-B583-57997B92A6E9}"/>
              </a:ext>
            </a:extLst>
          </p:cNvPr>
          <p:cNvPicPr>
            <a:picLocks/>
          </p:cNvPicPr>
          <p:nvPr/>
        </p:nvPicPr>
        <p:blipFill>
          <a:blip r:embed="rId4"/>
          <a:stretch>
            <a:fillRect/>
          </a:stretch>
        </p:blipFill>
        <p:spPr>
          <a:xfrm>
            <a:off x="455995" y="3448505"/>
            <a:ext cx="932282" cy="932282"/>
          </a:xfrm>
          <a:prstGeom prst="rect">
            <a:avLst/>
          </a:prstGeom>
        </p:spPr>
      </p:pic>
      <p:sp>
        <p:nvSpPr>
          <p:cNvPr id="19" name="TextBox 18">
            <a:extLst>
              <a:ext uri="{FF2B5EF4-FFF2-40B4-BE49-F238E27FC236}">
                <a16:creationId xmlns:a16="http://schemas.microsoft.com/office/drawing/2014/main" id="{6BB6E206-56CE-4A47-8F77-4277AA91B23C}"/>
              </a:ext>
            </a:extLst>
          </p:cNvPr>
          <p:cNvSpPr txBox="1"/>
          <p:nvPr/>
        </p:nvSpPr>
        <p:spPr>
          <a:xfrm>
            <a:off x="1666168" y="3394169"/>
            <a:ext cx="10097038" cy="1066099"/>
          </a:xfrm>
          <a:prstGeom prst="rect">
            <a:avLst/>
          </a:prstGeom>
          <a:noFill/>
        </p:spPr>
        <p:txBody>
          <a:bodyPr wrap="square" lIns="0" tIns="0" rIns="0" bIns="0" anchor="t">
            <a:spAutoFit/>
          </a:bodyPr>
          <a:lstStyle/>
          <a:p>
            <a:pPr>
              <a:spcBef>
                <a:spcPts val="392"/>
              </a:spcBef>
              <a:spcAft>
                <a:spcPts val="392"/>
              </a:spcAft>
            </a:pPr>
            <a:r>
              <a:rPr lang="en-US" sz="2353" dirty="0">
                <a:latin typeface="+mj-lt"/>
              </a:rPr>
              <a:t>Authentication and security credentials:</a:t>
            </a:r>
            <a:br>
              <a:rPr lang="en-US" sz="2353" dirty="0">
                <a:latin typeface="+mj-lt"/>
              </a:rPr>
            </a:br>
            <a:r>
              <a:rPr lang="en-US" sz="1961" dirty="0"/>
              <a:t>Security tokens (devices and services)</a:t>
            </a:r>
          </a:p>
          <a:p>
            <a:pPr>
              <a:spcBef>
                <a:spcPts val="392"/>
              </a:spcBef>
              <a:spcAft>
                <a:spcPts val="392"/>
              </a:spcAft>
            </a:pPr>
            <a:r>
              <a:rPr lang="en-US" sz="1961" dirty="0"/>
              <a:t>X.509 certificates (devices)</a:t>
            </a:r>
          </a:p>
        </p:txBody>
      </p:sp>
      <p:pic>
        <p:nvPicPr>
          <p:cNvPr id="51" name="Picture 50" descr="Icon of a security lock">
            <a:extLst>
              <a:ext uri="{FF2B5EF4-FFF2-40B4-BE49-F238E27FC236}">
                <a16:creationId xmlns:a16="http://schemas.microsoft.com/office/drawing/2014/main" id="{76D0A045-70A5-4A6D-87B7-AF371327728E}"/>
              </a:ext>
            </a:extLst>
          </p:cNvPr>
          <p:cNvPicPr>
            <a:picLocks noChangeAspect="1"/>
          </p:cNvPicPr>
          <p:nvPr/>
        </p:nvPicPr>
        <p:blipFill rotWithShape="1">
          <a:blip r:embed="rId5"/>
          <a:srcRect b="27222"/>
          <a:stretch/>
        </p:blipFill>
        <p:spPr>
          <a:xfrm>
            <a:off x="11371455" y="569445"/>
            <a:ext cx="401903" cy="493436"/>
          </a:xfrm>
          <a:prstGeom prst="rect">
            <a:avLst/>
          </a:prstGeom>
        </p:spPr>
      </p:pic>
    </p:spTree>
    <p:extLst>
      <p:ext uri="{BB962C8B-B14F-4D97-AF65-F5344CB8AC3E}">
        <p14:creationId xmlns:p14="http://schemas.microsoft.com/office/powerpoint/2010/main" val="1235700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fade">
                                      <p:cBhvr>
                                        <p:cTn id="15" dur="500"/>
                                        <p:tgtEl>
                                          <p:spTgt spid="41"/>
                                        </p:tgtEl>
                                      </p:cBhvr>
                                    </p:animEffect>
                                  </p:childTnLst>
                                </p:cTn>
                              </p:par>
                              <p:par>
                                <p:cTn id="16" presetID="10" presetClass="entr" presetSubtype="0" fill="hold"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fade">
                                      <p:cBhvr>
                                        <p:cTn id="2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IoT Device Lifecycle concepts</a:t>
            </a:r>
          </a:p>
        </p:txBody>
      </p:sp>
      <p:pic>
        <p:nvPicPr>
          <p:cNvPr id="3" name="Picture 2" descr="Icon of four equidistant squares arranged in a quadrant connected to one another with dotted lines">
            <a:extLst>
              <a:ext uri="{FF2B5EF4-FFF2-40B4-BE49-F238E27FC236}">
                <a16:creationId xmlns:a16="http://schemas.microsoft.com/office/drawing/2014/main" id="{CB17CA5A-DDC8-4A08-A2FB-590280D3C76A}"/>
              </a:ext>
            </a:extLst>
          </p:cNvPr>
          <p:cNvPicPr>
            <a:picLocks noChangeAspect="1"/>
          </p:cNvPicPr>
          <p:nvPr/>
        </p:nvPicPr>
        <p:blipFill>
          <a:blip r:embed="rId3"/>
          <a:stretch>
            <a:fillRect/>
          </a:stretch>
        </p:blipFill>
        <p:spPr>
          <a:xfrm>
            <a:off x="10243522" y="2935656"/>
            <a:ext cx="915100" cy="915100"/>
          </a:xfrm>
          <a:prstGeom prst="rect">
            <a:avLst/>
          </a:prstGeom>
        </p:spPr>
      </p:pic>
    </p:spTree>
    <p:extLst>
      <p:ext uri="{BB962C8B-B14F-4D97-AF65-F5344CB8AC3E}">
        <p14:creationId xmlns:p14="http://schemas.microsoft.com/office/powerpoint/2010/main" val="184060785"/>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owerPoint Template_04_Sep_20.pptx" id="{34DA8044-96F2-410E-AE13-71CC26D6ED4E}" vid="{3AB0EB5B-5011-4FC3-AD9B-4616A40CCC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642B8B079E3245AF06EC6DBAA97CBE" ma:contentTypeVersion="15" ma:contentTypeDescription="Create a new document." ma:contentTypeScope="" ma:versionID="a2a5a4ffa56c1ed123fd6a510d95568f">
  <xsd:schema xmlns:xsd="http://www.w3.org/2001/XMLSchema" xmlns:xs="http://www.w3.org/2001/XMLSchema" xmlns:p="http://schemas.microsoft.com/office/2006/metadata/properties" xmlns:ns1="http://schemas.microsoft.com/sharepoint/v3" xmlns:ns2="9abd79a5-6d97-48f4-b0ff-89fa129df955" xmlns:ns3="42679619-c52c-4ce1-bd94-206a735478cf" targetNamespace="http://schemas.microsoft.com/office/2006/metadata/properties" ma:root="true" ma:fieldsID="f67803bc4f475fd689ae1d2bcb826568" ns1:_="" ns2:_="" ns3:_="">
    <xsd:import namespace="http://schemas.microsoft.com/sharepoint/v3"/>
    <xsd:import namespace="9abd79a5-6d97-48f4-b0ff-89fa129df955"/>
    <xsd:import namespace="42679619-c52c-4ce1-bd94-206a735478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bd79a5-6d97-48f4-b0ff-89fa129df9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679619-c52c-4ce1-bd94-206a735478c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abd79a5-6d97-48f4-b0ff-89fa129df95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79EB0C-5FD2-4E1D-B46A-10DE1B2BD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abd79a5-6d97-48f4-b0ff-89fa129df955"/>
    <ds:schemaRef ds:uri="42679619-c52c-4ce1-bd94-206a73547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9abd79a5-6d97-48f4-b0ff-89fa129df955"/>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 PowerPoint Template_04_Sep_20</Template>
  <TotalTime>22</TotalTime>
  <Words>6496</Words>
  <Application>Microsoft Office PowerPoint</Application>
  <PresentationFormat>Widescreen</PresentationFormat>
  <Paragraphs>633</Paragraphs>
  <Slides>42</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Consolas</vt:lpstr>
      <vt:lpstr>Segoe UI</vt:lpstr>
      <vt:lpstr>Segoe UI Light</vt:lpstr>
      <vt:lpstr>Segoe UI Semibold</vt:lpstr>
      <vt:lpstr>Wingdings</vt:lpstr>
      <vt:lpstr>Microsoft Azure Template</vt:lpstr>
      <vt:lpstr>AZ-220T01 Module 2: Devices and device communication</vt:lpstr>
      <vt:lpstr>Lesson 1: Learning objectives</vt:lpstr>
      <vt:lpstr>Module 2 – Learning objectives</vt:lpstr>
      <vt:lpstr>Lesson 2: IoT Hub concepts</vt:lpstr>
      <vt:lpstr>IoT Hub capabilities</vt:lpstr>
      <vt:lpstr>IoT Hub throughput</vt:lpstr>
      <vt:lpstr>IoT Hub endpoints</vt:lpstr>
      <vt:lpstr>Introduction to IoT Hub security features</vt:lpstr>
      <vt:lpstr>Lesson 3: IoT Device Lifecycle concepts</vt:lpstr>
      <vt:lpstr>Device lifecycle terms and concepts</vt:lpstr>
      <vt:lpstr>Azure IoT device types</vt:lpstr>
      <vt:lpstr>Microsoft Certified for IoT Device catalog</vt:lpstr>
      <vt:lpstr>Azure IoT device registration</vt:lpstr>
      <vt:lpstr>Introduction to Device Twins</vt:lpstr>
      <vt:lpstr>Device monitoring</vt:lpstr>
      <vt:lpstr>Device retirement</vt:lpstr>
      <vt:lpstr>Lesson 4: IoT Hub Developer tools</vt:lpstr>
      <vt:lpstr>IoT Developer tools overview</vt:lpstr>
      <vt:lpstr>Azure IoT Hub SDKs</vt:lpstr>
      <vt:lpstr>Azure IoT Hub Device SDKs: Languages</vt:lpstr>
      <vt:lpstr>Azure IoT Hub Device SDKs: Example platforms</vt:lpstr>
      <vt:lpstr>Azure IoT Hub Device SDKs: Protocols</vt:lpstr>
      <vt:lpstr>Azure IoT Hub Service SDKs</vt:lpstr>
      <vt:lpstr>Visual Studio code extensions</vt:lpstr>
      <vt:lpstr>Azure CLI tools</vt:lpstr>
      <vt:lpstr>Azure Cloud Shell</vt:lpstr>
      <vt:lpstr>Lesson 5: Device configuration and communication</vt:lpstr>
      <vt:lpstr>Device communication</vt:lpstr>
      <vt:lpstr>Communication protocols: Protocol comparison</vt:lpstr>
      <vt:lpstr>Communications protocols: Considerations</vt:lpstr>
      <vt:lpstr>IoT Hub Device Streams (preview) overview</vt:lpstr>
      <vt:lpstr>IoT Hub Device Streams (preview) workflows</vt:lpstr>
      <vt:lpstr>Device-side code implementation: Sample projects</vt:lpstr>
      <vt:lpstr>Device-side code implementation: Code example</vt:lpstr>
      <vt:lpstr>Lesson 6: Module 2 labs</vt:lpstr>
      <vt:lpstr>Module 2 labs</vt:lpstr>
      <vt:lpstr>Lesson 7: Module 2 review questions</vt:lpstr>
      <vt:lpstr>Module review: Question 2.1</vt:lpstr>
      <vt:lpstr>Module review: Question 2.2</vt:lpstr>
      <vt:lpstr>Module review: Question 2.3</vt:lpstr>
      <vt:lpstr>Module review: Question 2.4</vt:lpstr>
      <vt:lpstr>Module review: Question 2.5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AZ-220T01 Module 2: Devices and device communication</dc:title>
  <dc:creator>Chris Howd</dc:creator>
  <cp:lastModifiedBy>Chris Howd</cp:lastModifiedBy>
  <cp:revision>1</cp:revision>
  <dcterms:created xsi:type="dcterms:W3CDTF">2021-06-03T18:26:31Z</dcterms:created>
  <dcterms:modified xsi:type="dcterms:W3CDTF">2021-06-07T15:58:42Z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0x01010070642B8B079E3245AF06EC6DBAA97CBE</vt:lpwstr>
  </property>
</Properties>
</file>