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48"/>
  </p:notesMasterIdLst>
  <p:handoutMasterIdLst>
    <p:handoutMasterId r:id="rId49"/>
  </p:handoutMasterIdLst>
  <p:sldIdLst>
    <p:sldId id="1627" r:id="rId5"/>
    <p:sldId id="1856" r:id="rId6"/>
    <p:sldId id="1660" r:id="rId7"/>
    <p:sldId id="1860" r:id="rId8"/>
    <p:sldId id="1857" r:id="rId9"/>
    <p:sldId id="2586" r:id="rId10"/>
    <p:sldId id="2592" r:id="rId11"/>
    <p:sldId id="2593" r:id="rId12"/>
    <p:sldId id="2594" r:id="rId13"/>
    <p:sldId id="2595" r:id="rId14"/>
    <p:sldId id="2596" r:id="rId15"/>
    <p:sldId id="11976" r:id="rId16"/>
    <p:sldId id="2621" r:id="rId17"/>
    <p:sldId id="2587" r:id="rId18"/>
    <p:sldId id="2623" r:id="rId19"/>
    <p:sldId id="1937" r:id="rId20"/>
    <p:sldId id="1938" r:id="rId21"/>
    <p:sldId id="2588" r:id="rId22"/>
    <p:sldId id="1926" r:id="rId23"/>
    <p:sldId id="1927" r:id="rId24"/>
    <p:sldId id="2590" r:id="rId25"/>
    <p:sldId id="2591" r:id="rId26"/>
    <p:sldId id="2598" r:id="rId27"/>
    <p:sldId id="2599" r:id="rId28"/>
    <p:sldId id="2600" r:id="rId29"/>
    <p:sldId id="2601" r:id="rId30"/>
    <p:sldId id="2602" r:id="rId31"/>
    <p:sldId id="2603" r:id="rId32"/>
    <p:sldId id="2604" r:id="rId33"/>
    <p:sldId id="2605" r:id="rId34"/>
    <p:sldId id="2606" r:id="rId35"/>
    <p:sldId id="2607" r:id="rId36"/>
    <p:sldId id="2608" r:id="rId37"/>
    <p:sldId id="2609" r:id="rId38"/>
    <p:sldId id="2610" r:id="rId39"/>
    <p:sldId id="2611" r:id="rId40"/>
    <p:sldId id="2612" r:id="rId41"/>
    <p:sldId id="2613" r:id="rId42"/>
    <p:sldId id="2614" r:id="rId43"/>
    <p:sldId id="11977" r:id="rId44"/>
    <p:sldId id="11978" r:id="rId45"/>
    <p:sldId id="2617" r:id="rId46"/>
    <p:sldId id="2618" r:id="rId4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4BCBEE"/>
    <a:srgbClr val="1392B4"/>
    <a:srgbClr val="0B556A"/>
    <a:srgbClr val="59B4D9"/>
    <a:srgbClr val="EBEBEB"/>
    <a:srgbClr val="FFFFFF"/>
    <a:srgbClr val="FFF100"/>
    <a:srgbClr val="75757A"/>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8F4440-05E5-40CF-8936-80FACB9B1DA7}" v="3" dt="2021-06-07T20:37:34.0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58" autoAdjust="0"/>
    <p:restoredTop sz="94660"/>
  </p:normalViewPr>
  <p:slideViewPr>
    <p:cSldViewPr snapToGrid="0">
      <p:cViewPr varScale="1">
        <p:scale>
          <a:sx n="110" d="100"/>
          <a:sy n="110" d="100"/>
        </p:scale>
        <p:origin x="366" y="108"/>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commentAuthors" Target="commentAuthors.xml"/><Relationship Id="rId55"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Howd" userId="92c08c4def15ec19" providerId="LiveId" clId="{2A8F4440-05E5-40CF-8936-80FACB9B1DA7}"/>
    <pc:docChg chg="delSld modSld">
      <pc:chgData name="Chris Howd" userId="92c08c4def15ec19" providerId="LiveId" clId="{2A8F4440-05E5-40CF-8936-80FACB9B1DA7}" dt="2021-06-07T20:40:01.698" v="36" actId="20577"/>
      <pc:docMkLst>
        <pc:docMk/>
      </pc:docMkLst>
      <pc:sldChg chg="del">
        <pc:chgData name="Chris Howd" userId="92c08c4def15ec19" providerId="LiveId" clId="{2A8F4440-05E5-40CF-8936-80FACB9B1DA7}" dt="2021-06-03T18:33:41.086" v="0" actId="47"/>
        <pc:sldMkLst>
          <pc:docMk/>
          <pc:sldMk cId="3635852913" sldId="1719"/>
        </pc:sldMkLst>
      </pc:sldChg>
      <pc:sldChg chg="modSp mod">
        <pc:chgData name="Chris Howd" userId="92c08c4def15ec19" providerId="LiveId" clId="{2A8F4440-05E5-40CF-8936-80FACB9B1DA7}" dt="2021-06-07T20:38:41.545" v="29" actId="20577"/>
        <pc:sldMkLst>
          <pc:docMk/>
          <pc:sldMk cId="2033997576" sldId="1937"/>
        </pc:sldMkLst>
        <pc:spChg chg="mod">
          <ac:chgData name="Chris Howd" userId="92c08c4def15ec19" providerId="LiveId" clId="{2A8F4440-05E5-40CF-8936-80FACB9B1DA7}" dt="2021-06-07T20:38:41.545" v="29" actId="20577"/>
          <ac:spMkLst>
            <pc:docMk/>
            <pc:sldMk cId="2033997576" sldId="1937"/>
            <ac:spMk id="5" creationId="{75222FCD-A4CD-48F1-A599-D24F01C4C1CD}"/>
          </ac:spMkLst>
        </pc:spChg>
      </pc:sldChg>
      <pc:sldChg chg="modSp mod">
        <pc:chgData name="Chris Howd" userId="92c08c4def15ec19" providerId="LiveId" clId="{2A8F4440-05E5-40CF-8936-80FACB9B1DA7}" dt="2021-06-04T17:33:04.883" v="3" actId="20577"/>
        <pc:sldMkLst>
          <pc:docMk/>
          <pc:sldMk cId="282420683" sldId="2586"/>
        </pc:sldMkLst>
        <pc:spChg chg="mod">
          <ac:chgData name="Chris Howd" userId="92c08c4def15ec19" providerId="LiveId" clId="{2A8F4440-05E5-40CF-8936-80FACB9B1DA7}" dt="2021-06-04T17:33:04.883" v="3" actId="20577"/>
          <ac:spMkLst>
            <pc:docMk/>
            <pc:sldMk cId="282420683" sldId="2586"/>
            <ac:spMk id="17" creationId="{00000000-0000-0000-0000-000000000000}"/>
          </ac:spMkLst>
        </pc:spChg>
      </pc:sldChg>
      <pc:sldChg chg="modSp mod">
        <pc:chgData name="Chris Howd" userId="92c08c4def15ec19" providerId="LiveId" clId="{2A8F4440-05E5-40CF-8936-80FACB9B1DA7}" dt="2021-06-07T20:38:20.031" v="24" actId="20577"/>
        <pc:sldMkLst>
          <pc:docMk/>
          <pc:sldMk cId="2796101465" sldId="2587"/>
        </pc:sldMkLst>
        <pc:spChg chg="mod">
          <ac:chgData name="Chris Howd" userId="92c08c4def15ec19" providerId="LiveId" clId="{2A8F4440-05E5-40CF-8936-80FACB9B1DA7}" dt="2021-06-07T20:38:20.031" v="24" actId="20577"/>
          <ac:spMkLst>
            <pc:docMk/>
            <pc:sldMk cId="2796101465" sldId="2587"/>
            <ac:spMk id="5" creationId="{75222FCD-A4CD-48F1-A599-D24F01C4C1CD}"/>
          </ac:spMkLst>
        </pc:spChg>
      </pc:sldChg>
      <pc:sldChg chg="modSp mod">
        <pc:chgData name="Chris Howd" userId="92c08c4def15ec19" providerId="LiveId" clId="{2A8F4440-05E5-40CF-8936-80FACB9B1DA7}" dt="2021-06-07T20:39:19.033" v="31" actId="20577"/>
        <pc:sldMkLst>
          <pc:docMk/>
          <pc:sldMk cId="52742968" sldId="2590"/>
        </pc:sldMkLst>
        <pc:spChg chg="mod">
          <ac:chgData name="Chris Howd" userId="92c08c4def15ec19" providerId="LiveId" clId="{2A8F4440-05E5-40CF-8936-80FACB9B1DA7}" dt="2021-06-07T20:39:19.033" v="31" actId="20577"/>
          <ac:spMkLst>
            <pc:docMk/>
            <pc:sldMk cId="52742968" sldId="2590"/>
            <ac:spMk id="2" creationId="{E1D32FCC-3094-4B28-9A3D-272E57D2AD8F}"/>
          </ac:spMkLst>
        </pc:spChg>
      </pc:sldChg>
      <pc:sldChg chg="modSp mod">
        <pc:chgData name="Chris Howd" userId="92c08c4def15ec19" providerId="LiveId" clId="{2A8F4440-05E5-40CF-8936-80FACB9B1DA7}" dt="2021-06-04T17:33:23.830" v="6" actId="20577"/>
        <pc:sldMkLst>
          <pc:docMk/>
          <pc:sldMk cId="1989095937" sldId="2592"/>
        </pc:sldMkLst>
        <pc:spChg chg="mod">
          <ac:chgData name="Chris Howd" userId="92c08c4def15ec19" providerId="LiveId" clId="{2A8F4440-05E5-40CF-8936-80FACB9B1DA7}" dt="2021-06-04T17:33:23.830" v="6" actId="20577"/>
          <ac:spMkLst>
            <pc:docMk/>
            <pc:sldMk cId="1989095937" sldId="2592"/>
            <ac:spMk id="17" creationId="{00000000-0000-0000-0000-000000000000}"/>
          </ac:spMkLst>
        </pc:spChg>
      </pc:sldChg>
      <pc:sldChg chg="modSp">
        <pc:chgData name="Chris Howd" userId="92c08c4def15ec19" providerId="LiveId" clId="{2A8F4440-05E5-40CF-8936-80FACB9B1DA7}" dt="2021-06-07T20:37:34.001" v="20" actId="12"/>
        <pc:sldMkLst>
          <pc:docMk/>
          <pc:sldMk cId="3616766120" sldId="2594"/>
        </pc:sldMkLst>
        <pc:spChg chg="mod">
          <ac:chgData name="Chris Howd" userId="92c08c4def15ec19" providerId="LiveId" clId="{2A8F4440-05E5-40CF-8936-80FACB9B1DA7}" dt="2021-06-07T20:37:34.001" v="20" actId="12"/>
          <ac:spMkLst>
            <pc:docMk/>
            <pc:sldMk cId="3616766120" sldId="2594"/>
            <ac:spMk id="44" creationId="{EB064338-DD23-48A2-970F-A7A5ED5CC22C}"/>
          </ac:spMkLst>
        </pc:spChg>
      </pc:sldChg>
      <pc:sldChg chg="modSp mod">
        <pc:chgData name="Chris Howd" userId="92c08c4def15ec19" providerId="LiveId" clId="{2A8F4440-05E5-40CF-8936-80FACB9B1DA7}" dt="2021-06-04T17:36:11.209" v="17" actId="20577"/>
        <pc:sldMkLst>
          <pc:docMk/>
          <pc:sldMk cId="3679369250" sldId="2603"/>
        </pc:sldMkLst>
        <pc:spChg chg="mod">
          <ac:chgData name="Chris Howd" userId="92c08c4def15ec19" providerId="LiveId" clId="{2A8F4440-05E5-40CF-8936-80FACB9B1DA7}" dt="2021-06-04T17:36:11.209" v="17" actId="20577"/>
          <ac:spMkLst>
            <pc:docMk/>
            <pc:sldMk cId="3679369250" sldId="2603"/>
            <ac:spMk id="17" creationId="{00000000-0000-0000-0000-000000000000}"/>
          </ac:spMkLst>
        </pc:spChg>
      </pc:sldChg>
      <pc:sldChg chg="modSp mod">
        <pc:chgData name="Chris Howd" userId="92c08c4def15ec19" providerId="LiveId" clId="{2A8F4440-05E5-40CF-8936-80FACB9B1DA7}" dt="2021-06-07T20:39:50.788" v="33" actId="20577"/>
        <pc:sldMkLst>
          <pc:docMk/>
          <pc:sldMk cId="1220159300" sldId="2605"/>
        </pc:sldMkLst>
        <pc:spChg chg="mod">
          <ac:chgData name="Chris Howd" userId="92c08c4def15ec19" providerId="LiveId" clId="{2A8F4440-05E5-40CF-8936-80FACB9B1DA7}" dt="2021-06-07T20:39:50.788" v="33" actId="20577"/>
          <ac:spMkLst>
            <pc:docMk/>
            <pc:sldMk cId="1220159300" sldId="2605"/>
            <ac:spMk id="3" creationId="{89279162-97D6-41C3-8739-7A382E14E2A5}"/>
          </ac:spMkLst>
        </pc:spChg>
      </pc:sldChg>
      <pc:sldChg chg="modSp mod">
        <pc:chgData name="Chris Howd" userId="92c08c4def15ec19" providerId="LiveId" clId="{2A8F4440-05E5-40CF-8936-80FACB9B1DA7}" dt="2021-06-07T20:40:01.698" v="36" actId="20577"/>
        <pc:sldMkLst>
          <pc:docMk/>
          <pc:sldMk cId="2750441301" sldId="2606"/>
        </pc:sldMkLst>
        <pc:spChg chg="mod">
          <ac:chgData name="Chris Howd" userId="92c08c4def15ec19" providerId="LiveId" clId="{2A8F4440-05E5-40CF-8936-80FACB9B1DA7}" dt="2021-06-07T20:40:01.698" v="36" actId="20577"/>
          <ac:spMkLst>
            <pc:docMk/>
            <pc:sldMk cId="2750441301" sldId="2606"/>
            <ac:spMk id="5" creationId="{E53283B5-D5B1-4F68-94F8-7D83E71A376A}"/>
          </ac:spMkLst>
        </pc:spChg>
      </pc:sldChg>
      <pc:sldChg chg="modSp mod">
        <pc:chgData name="Chris Howd" userId="92c08c4def15ec19" providerId="LiveId" clId="{2A8F4440-05E5-40CF-8936-80FACB9B1DA7}" dt="2021-06-07T20:38:07.474" v="21" actId="20577"/>
        <pc:sldMkLst>
          <pc:docMk/>
          <pc:sldMk cId="3479937199" sldId="2621"/>
        </pc:sldMkLst>
        <pc:spChg chg="mod">
          <ac:chgData name="Chris Howd" userId="92c08c4def15ec19" providerId="LiveId" clId="{2A8F4440-05E5-40CF-8936-80FACB9B1DA7}" dt="2021-06-07T20:38:07.474" v="21" actId="20577"/>
          <ac:spMkLst>
            <pc:docMk/>
            <pc:sldMk cId="3479937199" sldId="2621"/>
            <ac:spMk id="12" creationId="{C948F30D-0B6C-463F-8EEA-52F99436487B}"/>
          </ac:spMkLst>
        </pc:spChg>
      </pc:sldChg>
      <pc:sldChg chg="modSp mod">
        <pc:chgData name="Chris Howd" userId="92c08c4def15ec19" providerId="LiveId" clId="{2A8F4440-05E5-40CF-8936-80FACB9B1DA7}" dt="2021-06-07T20:38:31.980" v="27" actId="20577"/>
        <pc:sldMkLst>
          <pc:docMk/>
          <pc:sldMk cId="1370918746" sldId="2623"/>
        </pc:sldMkLst>
        <pc:spChg chg="mod">
          <ac:chgData name="Chris Howd" userId="92c08c4def15ec19" providerId="LiveId" clId="{2A8F4440-05E5-40CF-8936-80FACB9B1DA7}" dt="2021-06-07T20:38:31.980" v="27" actId="20577"/>
          <ac:spMkLst>
            <pc:docMk/>
            <pc:sldMk cId="1370918746" sldId="2623"/>
            <ac:spMk id="5" creationId="{75222FCD-A4CD-48F1-A599-D24F01C4C1CD}"/>
          </ac:spMkLst>
        </pc:spChg>
      </pc:sldChg>
      <pc:sldMasterChg chg="delSldLayout">
        <pc:chgData name="Chris Howd" userId="92c08c4def15ec19" providerId="LiveId" clId="{2A8F4440-05E5-40CF-8936-80FACB9B1DA7}" dt="2021-06-03T18:33:41.086" v="0" actId="47"/>
        <pc:sldMasterMkLst>
          <pc:docMk/>
          <pc:sldMasterMk cId="1881724970" sldId="2147484551"/>
        </pc:sldMasterMkLst>
        <pc:sldLayoutChg chg="del">
          <pc:chgData name="Chris Howd" userId="92c08c4def15ec19" providerId="LiveId" clId="{2A8F4440-05E5-40CF-8936-80FACB9B1DA7}" dt="2021-06-03T18:33:41.086" v="0" actId="47"/>
          <pc:sldLayoutMkLst>
            <pc:docMk/>
            <pc:sldMasterMk cId="1881724970" sldId="2147484551"/>
            <pc:sldLayoutMk cId="2481633689" sldId="2147484735"/>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6/7/2021 1:36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6/7/2021 10:13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azure.microsoft.com/en-us/blog/device-provisioning-identity-attestation-with-tp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docs.microsoft.com/en-us/azure/iot-dps/how-to-provision-multitenant"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b="0" i="0" u="none" strike="noStrike" kern="120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a:t>“</a:t>
            </a:r>
            <a:r>
              <a:rPr lang="en-US" dirty="0"/>
              <a:t>Device enrollment can be done as individual enrollments or group enrollments…”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516002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now talked a bit about DPS enrollment and provisioning… but we have only touched a bit on the security concepts and ideas. Let’s look at that more closely, starting with the concept of certificates…”</a:t>
            </a:r>
          </a:p>
          <a:p>
            <a:endParaRPr lang="en-US" dirty="0"/>
          </a:p>
          <a:p>
            <a:r>
              <a:rPr lang="en-US" dirty="0"/>
              <a:t>Make sure you cover the high-level concept of a key pair if necessary – that the public undoes what the private does, and vice-versa.</a:t>
            </a:r>
          </a:p>
          <a:p>
            <a:endParaRPr lang="en-US" dirty="0"/>
          </a:p>
          <a:p>
            <a:r>
              <a:rPr lang="en-US" dirty="0"/>
              <a:t>There’s more details on the certificate parts later, following the “high level, then details” model of the course.</a:t>
            </a:r>
          </a:p>
          <a:p>
            <a:endParaRPr lang="en-US" dirty="0"/>
          </a:p>
          <a:p>
            <a:r>
              <a:rPr lang="en-US" dirty="0"/>
              <a:t>Edge should be mentioned as an option in 1.0.9 for certificates.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411126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move on to some hardware concepts…”</a:t>
            </a:r>
          </a:p>
          <a:p>
            <a:endParaRPr lang="en-US" dirty="0"/>
          </a:p>
          <a:p>
            <a:r>
              <a:rPr lang="en-US" dirty="0"/>
              <a:t>Note: this is after certificates because talking about certificates includes the public/private key pair scenario, which we’re referring to again here – it’s a direct analogy, although there is not a CA certificate here.</a:t>
            </a:r>
          </a:p>
          <a:p>
            <a:endParaRPr lang="en-US" dirty="0"/>
          </a:p>
          <a:p>
            <a:r>
              <a:rPr lang="en-US" dirty="0"/>
              <a:t>Also note: the terminology is “key” but it’s a public/private key pair. This is just a quirk in the industry terminology here.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744981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err="1">
                <a:solidFill>
                  <a:schemeClr val="tx1"/>
                </a:solidFill>
                <a:effectLst/>
                <a:latin typeface="Segoe UI Light" pitchFamily="34" charset="0"/>
                <a:ea typeface="+mn-ea"/>
                <a:cs typeface="+mn-cs"/>
              </a:rPr>
              <a:t>TPMs</a:t>
            </a:r>
            <a:r>
              <a:rPr lang="en-US" sz="882" b="0" i="0" kern="1200" dirty="0">
                <a:solidFill>
                  <a:schemeClr val="tx1"/>
                </a:solidFill>
                <a:effectLst/>
                <a:latin typeface="Segoe UI Light" pitchFamily="34" charset="0"/>
                <a:ea typeface="+mn-ea"/>
                <a:cs typeface="+mn-cs"/>
              </a:rPr>
              <a:t> use something called the endorsement key (</a:t>
            </a:r>
            <a:r>
              <a:rPr lang="en-US" sz="882" b="0" i="0" kern="1200" dirty="0" err="1">
                <a:solidFill>
                  <a:schemeClr val="tx1"/>
                </a:solidFill>
                <a:effectLst/>
                <a:latin typeface="Segoe UI Light" pitchFamily="34" charset="0"/>
                <a:ea typeface="+mn-ea"/>
                <a:cs typeface="+mn-cs"/>
              </a:rPr>
              <a:t>EK</a:t>
            </a:r>
            <a:r>
              <a:rPr lang="en-US" sz="882" b="0" i="0" kern="1200" dirty="0">
                <a:solidFill>
                  <a:schemeClr val="tx1"/>
                </a:solidFill>
                <a:effectLst/>
                <a:latin typeface="Segoe UI Light" pitchFamily="34" charset="0"/>
                <a:ea typeface="+mn-ea"/>
                <a:cs typeface="+mn-cs"/>
              </a:rPr>
              <a:t>) as the secure root of trust. The </a:t>
            </a:r>
            <a:r>
              <a:rPr lang="en-US" sz="882" b="0" i="0" kern="1200" dirty="0" err="1">
                <a:solidFill>
                  <a:schemeClr val="tx1"/>
                </a:solidFill>
                <a:effectLst/>
                <a:latin typeface="Segoe UI Light" pitchFamily="34" charset="0"/>
                <a:ea typeface="+mn-ea"/>
                <a:cs typeface="+mn-cs"/>
              </a:rPr>
              <a:t>EK</a:t>
            </a:r>
            <a:r>
              <a:rPr lang="en-US" sz="882" b="0" i="0" kern="1200" dirty="0">
                <a:solidFill>
                  <a:schemeClr val="tx1"/>
                </a:solidFill>
                <a:effectLst/>
                <a:latin typeface="Segoe UI Light" pitchFamily="34" charset="0"/>
                <a:ea typeface="+mn-ea"/>
                <a:cs typeface="+mn-cs"/>
              </a:rPr>
              <a:t> is unique to the </a:t>
            </a:r>
            <a:r>
              <a:rPr lang="en-US" sz="882" b="0" i="0" kern="1200" dirty="0" err="1">
                <a:solidFill>
                  <a:schemeClr val="tx1"/>
                </a:solidFill>
                <a:effectLst/>
                <a:latin typeface="Segoe UI Light" pitchFamily="34" charset="0"/>
                <a:ea typeface="+mn-ea"/>
                <a:cs typeface="+mn-cs"/>
              </a:rPr>
              <a:t>TPM</a:t>
            </a:r>
            <a:r>
              <a:rPr lang="en-US" sz="882" b="0" i="0" kern="1200" dirty="0">
                <a:solidFill>
                  <a:schemeClr val="tx1"/>
                </a:solidFill>
                <a:effectLst/>
                <a:latin typeface="Segoe UI Light" pitchFamily="34" charset="0"/>
                <a:ea typeface="+mn-ea"/>
                <a:cs typeface="+mn-cs"/>
              </a:rPr>
              <a:t> and changing it essentially changes the device into a new one. There's another type of key that </a:t>
            </a:r>
            <a:r>
              <a:rPr lang="en-US" sz="882" b="0" i="0" kern="1200" dirty="0" err="1">
                <a:solidFill>
                  <a:schemeClr val="tx1"/>
                </a:solidFill>
                <a:effectLst/>
                <a:latin typeface="Segoe UI Light" pitchFamily="34" charset="0"/>
                <a:ea typeface="+mn-ea"/>
                <a:cs typeface="+mn-cs"/>
              </a:rPr>
              <a:t>TPMs</a:t>
            </a:r>
            <a:r>
              <a:rPr lang="en-US" sz="882" b="0" i="0" kern="1200" dirty="0">
                <a:solidFill>
                  <a:schemeClr val="tx1"/>
                </a:solidFill>
                <a:effectLst/>
                <a:latin typeface="Segoe UI Light" pitchFamily="34" charset="0"/>
                <a:ea typeface="+mn-ea"/>
                <a:cs typeface="+mn-cs"/>
              </a:rPr>
              <a:t> have, called the storage root key (</a:t>
            </a:r>
            <a:r>
              <a:rPr lang="en-US" sz="882" b="0" i="0" kern="1200" dirty="0" err="1">
                <a:solidFill>
                  <a:schemeClr val="tx1"/>
                </a:solidFill>
                <a:effectLst/>
                <a:latin typeface="Segoe UI Light" pitchFamily="34" charset="0"/>
                <a:ea typeface="+mn-ea"/>
                <a:cs typeface="+mn-cs"/>
              </a:rPr>
              <a:t>SRK</a:t>
            </a:r>
            <a:r>
              <a:rPr lang="en-US" sz="882" b="0" i="0" kern="1200" dirty="0">
                <a:solidFill>
                  <a:schemeClr val="tx1"/>
                </a:solidFill>
                <a:effectLst/>
                <a:latin typeface="Segoe UI Light" pitchFamily="34" charset="0"/>
                <a:ea typeface="+mn-ea"/>
                <a:cs typeface="+mn-cs"/>
              </a:rPr>
              <a:t>). An </a:t>
            </a:r>
            <a:r>
              <a:rPr lang="en-US" sz="882" b="0" i="0" kern="1200" dirty="0" err="1">
                <a:solidFill>
                  <a:schemeClr val="tx1"/>
                </a:solidFill>
                <a:effectLst/>
                <a:latin typeface="Segoe UI Light" pitchFamily="34" charset="0"/>
                <a:ea typeface="+mn-ea"/>
                <a:cs typeface="+mn-cs"/>
              </a:rPr>
              <a:t>SRK</a:t>
            </a:r>
            <a:r>
              <a:rPr lang="en-US" sz="882" b="0" i="0" kern="1200" dirty="0">
                <a:solidFill>
                  <a:schemeClr val="tx1"/>
                </a:solidFill>
                <a:effectLst/>
                <a:latin typeface="Segoe UI Light" pitchFamily="34" charset="0"/>
                <a:ea typeface="+mn-ea"/>
                <a:cs typeface="+mn-cs"/>
              </a:rPr>
              <a:t> may be generated by the </a:t>
            </a:r>
            <a:r>
              <a:rPr lang="en-US" sz="882" b="0" i="0" kern="1200" dirty="0" err="1">
                <a:solidFill>
                  <a:schemeClr val="tx1"/>
                </a:solidFill>
                <a:effectLst/>
                <a:latin typeface="Segoe UI Light" pitchFamily="34" charset="0"/>
                <a:ea typeface="+mn-ea"/>
                <a:cs typeface="+mn-cs"/>
              </a:rPr>
              <a:t>TPM's</a:t>
            </a:r>
            <a:r>
              <a:rPr lang="en-US" sz="882" b="0" i="0" kern="1200" dirty="0">
                <a:solidFill>
                  <a:schemeClr val="tx1"/>
                </a:solidFill>
                <a:effectLst/>
                <a:latin typeface="Segoe UI Light" pitchFamily="34" charset="0"/>
                <a:ea typeface="+mn-ea"/>
                <a:cs typeface="+mn-cs"/>
              </a:rPr>
              <a:t> owner after it takes ownership of the </a:t>
            </a:r>
            <a:r>
              <a:rPr lang="en-US" sz="882" b="0" i="0" kern="1200" dirty="0" err="1">
                <a:solidFill>
                  <a:schemeClr val="tx1"/>
                </a:solidFill>
                <a:effectLst/>
                <a:latin typeface="Segoe UI Light" pitchFamily="34" charset="0"/>
                <a:ea typeface="+mn-ea"/>
                <a:cs typeface="+mn-cs"/>
              </a:rPr>
              <a:t>TPM</a:t>
            </a:r>
            <a:r>
              <a:rPr lang="en-US" sz="882" b="0" i="0" kern="1200" dirty="0">
                <a:solidFill>
                  <a:schemeClr val="tx1"/>
                </a:solidFill>
                <a:effectLst/>
                <a:latin typeface="Segoe UI Light" pitchFamily="34" charset="0"/>
                <a:ea typeface="+mn-ea"/>
                <a:cs typeface="+mn-cs"/>
              </a:rPr>
              <a:t>. Taking ownership of the </a:t>
            </a:r>
            <a:r>
              <a:rPr lang="en-US" sz="882" b="0" i="0" kern="1200" dirty="0" err="1">
                <a:solidFill>
                  <a:schemeClr val="tx1"/>
                </a:solidFill>
                <a:effectLst/>
                <a:latin typeface="Segoe UI Light" pitchFamily="34" charset="0"/>
                <a:ea typeface="+mn-ea"/>
                <a:cs typeface="+mn-cs"/>
              </a:rPr>
              <a:t>TPM</a:t>
            </a:r>
            <a:r>
              <a:rPr lang="en-US" sz="882" b="0" i="0" kern="1200" dirty="0">
                <a:solidFill>
                  <a:schemeClr val="tx1"/>
                </a:solidFill>
                <a:effectLst/>
                <a:latin typeface="Segoe UI Light" pitchFamily="34" charset="0"/>
                <a:ea typeface="+mn-ea"/>
                <a:cs typeface="+mn-cs"/>
              </a:rPr>
              <a:t> is the </a:t>
            </a:r>
            <a:r>
              <a:rPr lang="en-US" sz="882" b="0" i="0" kern="1200" dirty="0" err="1">
                <a:solidFill>
                  <a:schemeClr val="tx1"/>
                </a:solidFill>
                <a:effectLst/>
                <a:latin typeface="Segoe UI Light" pitchFamily="34" charset="0"/>
                <a:ea typeface="+mn-ea"/>
                <a:cs typeface="+mn-cs"/>
              </a:rPr>
              <a:t>TPM</a:t>
            </a:r>
            <a:r>
              <a:rPr lang="en-US" sz="882" b="0" i="0" kern="1200" dirty="0">
                <a:solidFill>
                  <a:schemeClr val="tx1"/>
                </a:solidFill>
                <a:effectLst/>
                <a:latin typeface="Segoe UI Light" pitchFamily="34" charset="0"/>
                <a:ea typeface="+mn-ea"/>
                <a:cs typeface="+mn-cs"/>
              </a:rPr>
              <a:t>-specific way of saying "someone sets a password on the </a:t>
            </a:r>
            <a:r>
              <a:rPr lang="en-US" sz="882" b="0" i="0" kern="1200" dirty="0" err="1">
                <a:solidFill>
                  <a:schemeClr val="tx1"/>
                </a:solidFill>
                <a:effectLst/>
                <a:latin typeface="Segoe UI Light" pitchFamily="34" charset="0"/>
                <a:ea typeface="+mn-ea"/>
                <a:cs typeface="+mn-cs"/>
              </a:rPr>
              <a:t>HSM</a:t>
            </a:r>
            <a:r>
              <a:rPr lang="en-US" sz="882" b="0" i="0" kern="1200" dirty="0">
                <a:solidFill>
                  <a:schemeClr val="tx1"/>
                </a:solidFill>
                <a:effectLst/>
                <a:latin typeface="Segoe UI Light" pitchFamily="34" charset="0"/>
                <a:ea typeface="+mn-ea"/>
                <a:cs typeface="+mn-cs"/>
              </a:rPr>
              <a:t>." If a </a:t>
            </a:r>
            <a:r>
              <a:rPr lang="en-US" sz="882" b="0" i="0" kern="1200" dirty="0" err="1">
                <a:solidFill>
                  <a:schemeClr val="tx1"/>
                </a:solidFill>
                <a:effectLst/>
                <a:latin typeface="Segoe UI Light" pitchFamily="34" charset="0"/>
                <a:ea typeface="+mn-ea"/>
                <a:cs typeface="+mn-cs"/>
              </a:rPr>
              <a:t>TPM</a:t>
            </a:r>
            <a:r>
              <a:rPr lang="en-US" sz="882" b="0" i="0" kern="1200" dirty="0">
                <a:solidFill>
                  <a:schemeClr val="tx1"/>
                </a:solidFill>
                <a:effectLst/>
                <a:latin typeface="Segoe UI Light" pitchFamily="34" charset="0"/>
                <a:ea typeface="+mn-ea"/>
                <a:cs typeface="+mn-cs"/>
              </a:rPr>
              <a:t> device is sold to a new owner, the new owner can take ownership of the </a:t>
            </a:r>
            <a:r>
              <a:rPr lang="en-US" sz="882" b="0" i="0" kern="1200" dirty="0" err="1">
                <a:solidFill>
                  <a:schemeClr val="tx1"/>
                </a:solidFill>
                <a:effectLst/>
                <a:latin typeface="Segoe UI Light" pitchFamily="34" charset="0"/>
                <a:ea typeface="+mn-ea"/>
                <a:cs typeface="+mn-cs"/>
              </a:rPr>
              <a:t>TPM</a:t>
            </a:r>
            <a:r>
              <a:rPr lang="en-US" sz="882" b="0" i="0" kern="1200" dirty="0">
                <a:solidFill>
                  <a:schemeClr val="tx1"/>
                </a:solidFill>
                <a:effectLst/>
                <a:latin typeface="Segoe UI Light" pitchFamily="34" charset="0"/>
                <a:ea typeface="+mn-ea"/>
                <a:cs typeface="+mn-cs"/>
              </a:rPr>
              <a:t> to generate a new </a:t>
            </a:r>
            <a:r>
              <a:rPr lang="en-US" sz="882" b="0" i="0" kern="1200" dirty="0" err="1">
                <a:solidFill>
                  <a:schemeClr val="tx1"/>
                </a:solidFill>
                <a:effectLst/>
                <a:latin typeface="Segoe UI Light" pitchFamily="34" charset="0"/>
                <a:ea typeface="+mn-ea"/>
                <a:cs typeface="+mn-cs"/>
              </a:rPr>
              <a:t>SRK</a:t>
            </a:r>
            <a:r>
              <a:rPr lang="en-US" sz="882" b="0" i="0" kern="1200" dirty="0">
                <a:solidFill>
                  <a:schemeClr val="tx1"/>
                </a:solidFill>
                <a:effectLst/>
                <a:latin typeface="Segoe UI Light" pitchFamily="34" charset="0"/>
                <a:ea typeface="+mn-ea"/>
                <a:cs typeface="+mn-cs"/>
              </a:rPr>
              <a:t>, which ensures the previous owner can't use the </a:t>
            </a:r>
            <a:r>
              <a:rPr lang="en-US" sz="882" b="0" i="0" kern="1200" dirty="0" err="1">
                <a:solidFill>
                  <a:schemeClr val="tx1"/>
                </a:solidFill>
                <a:effectLst/>
                <a:latin typeface="Segoe UI Light" pitchFamily="34" charset="0"/>
                <a:ea typeface="+mn-ea"/>
                <a:cs typeface="+mn-cs"/>
              </a:rPr>
              <a:t>TPM</a:t>
            </a:r>
            <a:r>
              <a:rPr lang="en-US" sz="882" b="0" i="0" kern="1200" dirty="0">
                <a:solidFill>
                  <a:schemeClr val="tx1"/>
                </a:solidFill>
                <a:effectLst/>
                <a:latin typeface="Segoe UI Light" pitchFamily="34" charset="0"/>
                <a:ea typeface="+mn-ea"/>
                <a:cs typeface="+mn-cs"/>
              </a:rPr>
              <a:t>. Because the </a:t>
            </a:r>
            <a:r>
              <a:rPr lang="en-US" sz="882" b="0" i="0" kern="1200" dirty="0" err="1">
                <a:solidFill>
                  <a:schemeClr val="tx1"/>
                </a:solidFill>
                <a:effectLst/>
                <a:latin typeface="Segoe UI Light" pitchFamily="34" charset="0"/>
                <a:ea typeface="+mn-ea"/>
                <a:cs typeface="+mn-cs"/>
              </a:rPr>
              <a:t>SRK</a:t>
            </a:r>
            <a:r>
              <a:rPr lang="en-US" sz="882" b="0" i="0" kern="1200" dirty="0">
                <a:solidFill>
                  <a:schemeClr val="tx1"/>
                </a:solidFill>
                <a:effectLst/>
                <a:latin typeface="Segoe UI Light" pitchFamily="34" charset="0"/>
                <a:ea typeface="+mn-ea"/>
                <a:cs typeface="+mn-cs"/>
              </a:rPr>
              <a:t> is unique to the owner of the </a:t>
            </a:r>
            <a:r>
              <a:rPr lang="en-US" sz="882" b="0" i="0" kern="1200" dirty="0" err="1">
                <a:solidFill>
                  <a:schemeClr val="tx1"/>
                </a:solidFill>
                <a:effectLst/>
                <a:latin typeface="Segoe UI Light" pitchFamily="34" charset="0"/>
                <a:ea typeface="+mn-ea"/>
                <a:cs typeface="+mn-cs"/>
              </a:rPr>
              <a:t>TPM</a:t>
            </a:r>
            <a:r>
              <a:rPr lang="en-US" sz="882" b="0" i="0" kern="1200" dirty="0">
                <a:solidFill>
                  <a:schemeClr val="tx1"/>
                </a:solidFill>
                <a:effectLst/>
                <a:latin typeface="Segoe UI Light" pitchFamily="34" charset="0"/>
                <a:ea typeface="+mn-ea"/>
                <a:cs typeface="+mn-cs"/>
              </a:rPr>
              <a:t>, the </a:t>
            </a:r>
            <a:r>
              <a:rPr lang="en-US" sz="882" b="0" i="0" kern="1200" dirty="0" err="1">
                <a:solidFill>
                  <a:schemeClr val="tx1"/>
                </a:solidFill>
                <a:effectLst/>
                <a:latin typeface="Segoe UI Light" pitchFamily="34" charset="0"/>
                <a:ea typeface="+mn-ea"/>
                <a:cs typeface="+mn-cs"/>
              </a:rPr>
              <a:t>SRK</a:t>
            </a:r>
            <a:r>
              <a:rPr lang="en-US" sz="882" b="0" i="0" kern="1200" dirty="0">
                <a:solidFill>
                  <a:schemeClr val="tx1"/>
                </a:solidFill>
                <a:effectLst/>
                <a:latin typeface="Segoe UI Light" pitchFamily="34" charset="0"/>
                <a:ea typeface="+mn-ea"/>
                <a:cs typeface="+mn-cs"/>
              </a:rPr>
              <a:t> can be used to seal data into the </a:t>
            </a:r>
            <a:r>
              <a:rPr lang="en-US" sz="882" b="0" i="0" kern="1200" dirty="0" err="1">
                <a:solidFill>
                  <a:schemeClr val="tx1"/>
                </a:solidFill>
                <a:effectLst/>
                <a:latin typeface="Segoe UI Light" pitchFamily="34" charset="0"/>
                <a:ea typeface="+mn-ea"/>
                <a:cs typeface="+mn-cs"/>
              </a:rPr>
              <a:t>TPM</a:t>
            </a:r>
            <a:r>
              <a:rPr lang="en-US" sz="882" b="0" i="0" kern="1200" dirty="0">
                <a:solidFill>
                  <a:schemeClr val="tx1"/>
                </a:solidFill>
                <a:effectLst/>
                <a:latin typeface="Segoe UI Light" pitchFamily="34" charset="0"/>
                <a:ea typeface="+mn-ea"/>
                <a:cs typeface="+mn-cs"/>
              </a:rPr>
              <a:t> itself for that owner. The </a:t>
            </a:r>
            <a:r>
              <a:rPr lang="en-US" sz="882" b="0" i="0" kern="1200" dirty="0" err="1">
                <a:solidFill>
                  <a:schemeClr val="tx1"/>
                </a:solidFill>
                <a:effectLst/>
                <a:latin typeface="Segoe UI Light" pitchFamily="34" charset="0"/>
                <a:ea typeface="+mn-ea"/>
                <a:cs typeface="+mn-cs"/>
              </a:rPr>
              <a:t>SRK</a:t>
            </a:r>
            <a:r>
              <a:rPr lang="en-US" sz="882" b="0" i="0" kern="1200" dirty="0">
                <a:solidFill>
                  <a:schemeClr val="tx1"/>
                </a:solidFill>
                <a:effectLst/>
                <a:latin typeface="Segoe UI Light" pitchFamily="34" charset="0"/>
                <a:ea typeface="+mn-ea"/>
                <a:cs typeface="+mn-cs"/>
              </a:rPr>
              <a:t> provides a sandbox for the owner to store their keys and provides access revocability if the device or </a:t>
            </a:r>
            <a:r>
              <a:rPr lang="en-US" sz="882" b="0" i="0" kern="1200" dirty="0" err="1">
                <a:solidFill>
                  <a:schemeClr val="tx1"/>
                </a:solidFill>
                <a:effectLst/>
                <a:latin typeface="Segoe UI Light" pitchFamily="34" charset="0"/>
                <a:ea typeface="+mn-ea"/>
                <a:cs typeface="+mn-cs"/>
              </a:rPr>
              <a:t>TPM</a:t>
            </a:r>
            <a:r>
              <a:rPr lang="en-US" sz="882" b="0" i="0" kern="1200" dirty="0">
                <a:solidFill>
                  <a:schemeClr val="tx1"/>
                </a:solidFill>
                <a:effectLst/>
                <a:latin typeface="Segoe UI Light" pitchFamily="34" charset="0"/>
                <a:ea typeface="+mn-ea"/>
                <a:cs typeface="+mn-cs"/>
              </a:rPr>
              <a:t> is sold. It's like moving into a new house: taking ownership is changing the locks on the doors and destroying all furniture left by the previous owners (</a:t>
            </a:r>
            <a:r>
              <a:rPr lang="en-US" sz="882" b="0" i="0" kern="1200" dirty="0" err="1">
                <a:solidFill>
                  <a:schemeClr val="tx1"/>
                </a:solidFill>
                <a:effectLst/>
                <a:latin typeface="Segoe UI Light" pitchFamily="34" charset="0"/>
                <a:ea typeface="+mn-ea"/>
                <a:cs typeface="+mn-cs"/>
              </a:rPr>
              <a:t>SRK</a:t>
            </a:r>
            <a:r>
              <a:rPr lang="en-US" sz="882" b="0" i="0" kern="1200" dirty="0">
                <a:solidFill>
                  <a:schemeClr val="tx1"/>
                </a:solidFill>
                <a:effectLst/>
                <a:latin typeface="Segoe UI Light" pitchFamily="34" charset="0"/>
                <a:ea typeface="+mn-ea"/>
                <a:cs typeface="+mn-cs"/>
              </a:rPr>
              <a:t>), but you can't change the address of the house (</a:t>
            </a:r>
            <a:r>
              <a:rPr lang="en-US" sz="882" b="0" i="0" kern="1200" dirty="0" err="1">
                <a:solidFill>
                  <a:schemeClr val="tx1"/>
                </a:solidFill>
                <a:effectLst/>
                <a:latin typeface="Segoe UI Light" pitchFamily="34" charset="0"/>
                <a:ea typeface="+mn-ea"/>
                <a:cs typeface="+mn-cs"/>
              </a:rPr>
              <a:t>EK</a:t>
            </a:r>
            <a:r>
              <a:rPr lang="en-US" sz="882" b="0" i="0" kern="1200" dirty="0">
                <a:solidFill>
                  <a:schemeClr val="tx1"/>
                </a:solidFill>
                <a:effectLst/>
                <a:latin typeface="Segoe UI Light" pitchFamily="34" charset="0"/>
                <a:ea typeface="+mn-ea"/>
                <a:cs typeface="+mn-cs"/>
              </a:rPr>
              <a:t>). It's not a perfect analogy, but you get the idea. Once a device has been set up and ready to use, it will have both an </a:t>
            </a:r>
            <a:r>
              <a:rPr lang="en-US" sz="882" b="0" i="0" kern="1200" dirty="0" err="1">
                <a:solidFill>
                  <a:schemeClr val="tx1"/>
                </a:solidFill>
                <a:effectLst/>
                <a:latin typeface="Segoe UI Light" pitchFamily="34" charset="0"/>
                <a:ea typeface="+mn-ea"/>
                <a:cs typeface="+mn-cs"/>
              </a:rPr>
              <a:t>EK</a:t>
            </a:r>
            <a:r>
              <a:rPr lang="en-US" sz="882" b="0" i="0" kern="1200" dirty="0">
                <a:solidFill>
                  <a:schemeClr val="tx1"/>
                </a:solidFill>
                <a:effectLst/>
                <a:latin typeface="Segoe UI Light" pitchFamily="34" charset="0"/>
                <a:ea typeface="+mn-ea"/>
                <a:cs typeface="+mn-cs"/>
              </a:rPr>
              <a:t> and an </a:t>
            </a:r>
            <a:r>
              <a:rPr lang="en-US" sz="882" b="0" i="0" kern="1200" dirty="0" err="1">
                <a:solidFill>
                  <a:schemeClr val="tx1"/>
                </a:solidFill>
                <a:effectLst/>
                <a:latin typeface="Segoe UI Light" pitchFamily="34" charset="0"/>
                <a:ea typeface="+mn-ea"/>
                <a:cs typeface="+mn-cs"/>
              </a:rPr>
              <a:t>SRK</a:t>
            </a:r>
            <a:r>
              <a:rPr lang="en-US" sz="882" b="0" i="0" kern="1200" dirty="0">
                <a:solidFill>
                  <a:schemeClr val="tx1"/>
                </a:solidFill>
                <a:effectLst/>
                <a:latin typeface="Segoe UI Light" pitchFamily="34" charset="0"/>
                <a:ea typeface="+mn-ea"/>
                <a:cs typeface="+mn-cs"/>
              </a:rPr>
              <a:t> available for use.</a:t>
            </a:r>
          </a:p>
          <a:p>
            <a:br>
              <a:rPr lang="en-US" dirty="0"/>
            </a:br>
            <a:r>
              <a:rPr lang="en-US" dirty="0"/>
              <a:t>- </a:t>
            </a:r>
            <a:r>
              <a:rPr lang="en-US" dirty="0">
                <a:hlinkClick r:id="rId3"/>
              </a:rPr>
              <a:t>https://azure.microsoft.com/en-us/blog/device-provisioning-identity-attestation-with-tpm/</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6/7/2021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298813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Step 1: </a:t>
            </a:r>
            <a:r>
              <a:rPr lang="en-US" sz="882" b="0" i="0" kern="1200" dirty="0">
                <a:solidFill>
                  <a:schemeClr val="tx1"/>
                </a:solidFill>
                <a:effectLst/>
                <a:latin typeface="Segoe UI Light" pitchFamily="34" charset="0"/>
                <a:ea typeface="+mn-ea"/>
                <a:cs typeface="+mn-cs"/>
              </a:rPr>
              <a:t>When the device first connects to the Device Provisioning Service and requests to provision, it provides the service with its registration ID, an ID scope, and the </a:t>
            </a:r>
            <a:r>
              <a:rPr lang="en-US" sz="882" b="0" i="0" kern="1200" dirty="0" err="1">
                <a:solidFill>
                  <a:schemeClr val="tx1"/>
                </a:solidFill>
                <a:effectLst/>
                <a:latin typeface="Segoe UI Light" pitchFamily="34" charset="0"/>
                <a:ea typeface="+mn-ea"/>
                <a:cs typeface="+mn-cs"/>
              </a:rPr>
              <a:t>EK_pub</a:t>
            </a:r>
            <a:r>
              <a:rPr lang="en-US" sz="882" b="0" i="0" kern="1200" dirty="0">
                <a:solidFill>
                  <a:schemeClr val="tx1"/>
                </a:solidFill>
                <a:effectLst/>
                <a:latin typeface="Segoe UI Light" pitchFamily="34" charset="0"/>
                <a:ea typeface="+mn-ea"/>
                <a:cs typeface="+mn-cs"/>
              </a:rPr>
              <a:t> and </a:t>
            </a:r>
            <a:r>
              <a:rPr lang="en-US" sz="882" b="0" i="0" kern="1200" dirty="0" err="1">
                <a:solidFill>
                  <a:schemeClr val="tx1"/>
                </a:solidFill>
                <a:effectLst/>
                <a:latin typeface="Segoe UI Light" pitchFamily="34" charset="0"/>
                <a:ea typeface="+mn-ea"/>
                <a:cs typeface="+mn-cs"/>
              </a:rPr>
              <a:t>SRK_pub</a:t>
            </a:r>
            <a:r>
              <a:rPr lang="en-US" sz="882" b="0" i="0" kern="1200" dirty="0">
                <a:solidFill>
                  <a:schemeClr val="tx1"/>
                </a:solidFill>
                <a:effectLst/>
                <a:latin typeface="Segoe UI Light" pitchFamily="34" charset="0"/>
                <a:ea typeface="+mn-ea"/>
                <a:cs typeface="+mn-cs"/>
              </a:rPr>
              <a:t> from the </a:t>
            </a:r>
            <a:r>
              <a:rPr lang="en-US" sz="882" b="0" i="0" kern="1200" dirty="0" err="1">
                <a:solidFill>
                  <a:schemeClr val="tx1"/>
                </a:solidFill>
                <a:effectLst/>
                <a:latin typeface="Segoe UI Light" pitchFamily="34" charset="0"/>
                <a:ea typeface="+mn-ea"/>
                <a:cs typeface="+mn-cs"/>
              </a:rPr>
              <a:t>TPM</a:t>
            </a:r>
            <a:r>
              <a:rPr lang="en-US" sz="882" b="0" i="0" kern="1200" dirty="0">
                <a:solidFill>
                  <a:schemeClr val="tx1"/>
                </a:solidFill>
                <a:effectLst/>
                <a:latin typeface="Segoe UI Light" pitchFamily="34" charset="0"/>
                <a:ea typeface="+mn-ea"/>
                <a:cs typeface="+mn-cs"/>
              </a:rPr>
              <a:t>. The service passes the encrypted nonce back to the device and asks the device to decrypt the nonce and use that to sign a SAS token to connect again and finish provisioning.</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Notice this means that DPS has already been told the </a:t>
            </a:r>
            <a:r>
              <a:rPr lang="en-US" sz="882" b="0" i="0" kern="1200" dirty="0" err="1">
                <a:solidFill>
                  <a:schemeClr val="tx1"/>
                </a:solidFill>
                <a:effectLst/>
                <a:latin typeface="Segoe UI Light" pitchFamily="34" charset="0"/>
                <a:ea typeface="+mn-ea"/>
                <a:cs typeface="+mn-cs"/>
              </a:rPr>
              <a:t>EK_pub</a:t>
            </a:r>
            <a:r>
              <a:rPr lang="en-US" sz="882" b="0" i="0" kern="1200" dirty="0">
                <a:solidFill>
                  <a:schemeClr val="tx1"/>
                </a:solidFill>
                <a:effectLst/>
                <a:latin typeface="Segoe UI Light" pitchFamily="34" charset="0"/>
                <a:ea typeface="+mn-ea"/>
                <a:cs typeface="+mn-cs"/>
              </a:rPr>
              <a:t> value as part of initial enrollment in the DPS.</a:t>
            </a:r>
          </a:p>
          <a:p>
            <a:endParaRPr lang="en-US" sz="882" b="0" i="0" kern="1200" dirty="0">
              <a:solidFill>
                <a:schemeClr val="tx1"/>
              </a:solidFill>
              <a:effectLst/>
              <a:latin typeface="Segoe UI Light" pitchFamily="34" charset="0"/>
              <a:ea typeface="+mn-ea"/>
              <a:cs typeface="+mn-cs"/>
            </a:endParaRPr>
          </a:p>
          <a:p>
            <a:r>
              <a:rPr lang="en-US" dirty="0"/>
              <a:t>The step numbers in the text are different than on the diagram; this is something inherited from the documentation, which uses “step” really more as “phase” and does multiple po</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6/7/2021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9747378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Step 2:</a:t>
            </a:r>
            <a:r>
              <a:rPr lang="en-US" sz="882" b="0" i="0" kern="1200" dirty="0">
                <a:solidFill>
                  <a:schemeClr val="tx1"/>
                </a:solidFill>
                <a:effectLst/>
                <a:latin typeface="Segoe UI Light" pitchFamily="34" charset="0"/>
                <a:ea typeface="+mn-ea"/>
                <a:cs typeface="+mn-cs"/>
              </a:rPr>
              <a:t> The device takes the nonce and uses the private portions of the </a:t>
            </a:r>
            <a:r>
              <a:rPr lang="en-US" sz="882" b="0" i="0" kern="1200" dirty="0" err="1">
                <a:solidFill>
                  <a:schemeClr val="tx1"/>
                </a:solidFill>
                <a:effectLst/>
                <a:latin typeface="Segoe UI Light" pitchFamily="34" charset="0"/>
                <a:ea typeface="+mn-ea"/>
                <a:cs typeface="+mn-cs"/>
              </a:rPr>
              <a:t>EK</a:t>
            </a:r>
            <a:r>
              <a:rPr lang="en-US" sz="882" b="0" i="0" kern="1200" dirty="0">
                <a:solidFill>
                  <a:schemeClr val="tx1"/>
                </a:solidFill>
                <a:effectLst/>
                <a:latin typeface="Segoe UI Light" pitchFamily="34" charset="0"/>
                <a:ea typeface="+mn-ea"/>
                <a:cs typeface="+mn-cs"/>
              </a:rPr>
              <a:t> and </a:t>
            </a:r>
            <a:r>
              <a:rPr lang="en-US" sz="882" b="0" i="0" kern="1200" dirty="0" err="1">
                <a:solidFill>
                  <a:schemeClr val="tx1"/>
                </a:solidFill>
                <a:effectLst/>
                <a:latin typeface="Segoe UI Light" pitchFamily="34" charset="0"/>
                <a:ea typeface="+mn-ea"/>
                <a:cs typeface="+mn-cs"/>
              </a:rPr>
              <a:t>SRK</a:t>
            </a:r>
            <a:r>
              <a:rPr lang="en-US" sz="882" b="0" i="0" kern="1200" dirty="0">
                <a:solidFill>
                  <a:schemeClr val="tx1"/>
                </a:solidFill>
                <a:effectLst/>
                <a:latin typeface="Segoe UI Light" pitchFamily="34" charset="0"/>
                <a:ea typeface="+mn-ea"/>
                <a:cs typeface="+mn-cs"/>
              </a:rPr>
              <a:t> to decrypt the nonce into the </a:t>
            </a:r>
            <a:r>
              <a:rPr lang="en-US" sz="882" b="0" i="0" kern="1200" dirty="0" err="1">
                <a:solidFill>
                  <a:schemeClr val="tx1"/>
                </a:solidFill>
                <a:effectLst/>
                <a:latin typeface="Segoe UI Light" pitchFamily="34" charset="0"/>
                <a:ea typeface="+mn-ea"/>
                <a:cs typeface="+mn-cs"/>
              </a:rPr>
              <a:t>TPM</a:t>
            </a:r>
            <a:r>
              <a:rPr lang="en-US" sz="882" b="0" i="0" kern="1200" dirty="0">
                <a:solidFill>
                  <a:schemeClr val="tx1"/>
                </a:solidFill>
                <a:effectLst/>
                <a:latin typeface="Segoe UI Light" pitchFamily="34" charset="0"/>
                <a:ea typeface="+mn-ea"/>
                <a:cs typeface="+mn-cs"/>
              </a:rPr>
              <a:t>; the order of nonce encryption delegates trust from the </a:t>
            </a:r>
            <a:r>
              <a:rPr lang="en-US" sz="882" b="0" i="0" kern="1200" dirty="0" err="1">
                <a:solidFill>
                  <a:schemeClr val="tx1"/>
                </a:solidFill>
                <a:effectLst/>
                <a:latin typeface="Segoe UI Light" pitchFamily="34" charset="0"/>
                <a:ea typeface="+mn-ea"/>
                <a:cs typeface="+mn-cs"/>
              </a:rPr>
              <a:t>EK</a:t>
            </a:r>
            <a:r>
              <a:rPr lang="en-US" sz="882" b="0" i="0" kern="1200" dirty="0">
                <a:solidFill>
                  <a:schemeClr val="tx1"/>
                </a:solidFill>
                <a:effectLst/>
                <a:latin typeface="Segoe UI Light" pitchFamily="34" charset="0"/>
                <a:ea typeface="+mn-ea"/>
                <a:cs typeface="+mn-cs"/>
              </a:rPr>
              <a:t>, which is immutable, to the </a:t>
            </a:r>
            <a:r>
              <a:rPr lang="en-US" sz="882" b="0" i="0" kern="1200" dirty="0" err="1">
                <a:solidFill>
                  <a:schemeClr val="tx1"/>
                </a:solidFill>
                <a:effectLst/>
                <a:latin typeface="Segoe UI Light" pitchFamily="34" charset="0"/>
                <a:ea typeface="+mn-ea"/>
                <a:cs typeface="+mn-cs"/>
              </a:rPr>
              <a:t>SRK</a:t>
            </a:r>
            <a:r>
              <a:rPr lang="en-US" sz="882" b="0" i="0" kern="1200" dirty="0">
                <a:solidFill>
                  <a:schemeClr val="tx1"/>
                </a:solidFill>
                <a:effectLst/>
                <a:latin typeface="Segoe UI Light" pitchFamily="34" charset="0"/>
                <a:ea typeface="+mn-ea"/>
                <a:cs typeface="+mn-cs"/>
              </a:rPr>
              <a:t>, which can change if a new owner takes ownership of the </a:t>
            </a:r>
            <a:r>
              <a:rPr lang="en-US" sz="882" b="0" i="0" kern="1200" dirty="0" err="1">
                <a:solidFill>
                  <a:schemeClr val="tx1"/>
                </a:solidFill>
                <a:effectLst/>
                <a:latin typeface="Segoe UI Light" pitchFamily="34" charset="0"/>
                <a:ea typeface="+mn-ea"/>
                <a:cs typeface="+mn-cs"/>
              </a:rPr>
              <a:t>TPM</a:t>
            </a:r>
            <a:r>
              <a:rPr lang="en-US" sz="882" b="0" i="0" kern="1200" dirty="0">
                <a:solidFill>
                  <a:schemeClr val="tx1"/>
                </a:solidFill>
                <a:effectLst/>
                <a:latin typeface="Segoe UI Light" pitchFamily="34" charset="0"/>
                <a:ea typeface="+mn-ea"/>
                <a:cs typeface="+mn-cs"/>
              </a:rPr>
              <a:t>.</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6/7/2021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867085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Step 3:</a:t>
            </a:r>
            <a:r>
              <a:rPr lang="en-US" sz="882" b="0" i="0" kern="1200" dirty="0">
                <a:solidFill>
                  <a:schemeClr val="tx1"/>
                </a:solidFill>
                <a:effectLst/>
                <a:latin typeface="Segoe UI Light" pitchFamily="34" charset="0"/>
                <a:ea typeface="+mn-ea"/>
                <a:cs typeface="+mn-cs"/>
              </a:rPr>
              <a:t> The device can then sign a SAS token using the decrypted nonce and reestablish a connection to the Device Provisioning Service using the signed SAS token. With the Nonce challenge completed, the service allows the device to provision.</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6/7/2021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6053747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6/7/2021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1332785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Device manufacturer adds the device registration information to the enrollment list in the Azure portal.</a:t>
            </a:r>
          </a:p>
          <a:p>
            <a:pPr marL="228600" indent="-228600">
              <a:buFont typeface="+mj-lt"/>
              <a:buAutoNum type="arabicPeriod"/>
            </a:pPr>
            <a:r>
              <a:rPr lang="en-US" dirty="0"/>
              <a:t>Device contacts the provisioning service endpoint set at the factory. The device passes the identifying information to the provisioning service to prove its identity.</a:t>
            </a:r>
          </a:p>
          <a:p>
            <a:pPr marL="228600" indent="-228600">
              <a:buFont typeface="+mj-lt"/>
              <a:buAutoNum type="arabicPeriod"/>
            </a:pPr>
            <a:r>
              <a:rPr lang="en-US" dirty="0"/>
              <a:t>The provisioning service validates the identity of the device by validating the registration ID and key against the enrollment list entry using either a nonce challenge (Trusted Platform Module) or standard X.509 verification (X.509).</a:t>
            </a:r>
          </a:p>
          <a:p>
            <a:pPr marL="228600" indent="-228600">
              <a:buFont typeface="+mj-lt"/>
              <a:buAutoNum type="arabicPeriod"/>
            </a:pPr>
            <a:r>
              <a:rPr lang="en-US" dirty="0"/>
              <a:t>The provisioning service registers the device with an IoT hub and populates the device's desired twin state.</a:t>
            </a:r>
          </a:p>
          <a:p>
            <a:pPr marL="228600" indent="-228600">
              <a:buFont typeface="+mj-lt"/>
              <a:buAutoNum type="arabicPeriod"/>
            </a:pPr>
            <a:r>
              <a:rPr lang="en-US" dirty="0"/>
              <a:t>The IoT hub returns device ID information to the provisioning service.</a:t>
            </a:r>
          </a:p>
          <a:p>
            <a:pPr marL="228600" indent="-228600">
              <a:buFont typeface="+mj-lt"/>
              <a:buAutoNum type="arabicPeriod"/>
            </a:pPr>
            <a:r>
              <a:rPr lang="en-US" dirty="0"/>
              <a:t>The provisioning service returns the IoT hub connection information to the device. The device can now start sending data directly to the IoT hub.</a:t>
            </a:r>
          </a:p>
          <a:p>
            <a:pPr marL="228600" indent="-228600">
              <a:buFont typeface="+mj-lt"/>
              <a:buAutoNum type="arabicPeriod"/>
            </a:pPr>
            <a:r>
              <a:rPr lang="en-US" dirty="0"/>
              <a:t>The device connects to IoT hub.</a:t>
            </a:r>
          </a:p>
          <a:p>
            <a:pPr marL="228600" indent="-228600">
              <a:buFont typeface="+mj-lt"/>
              <a:buAutoNum type="arabicPeriod"/>
            </a:pPr>
            <a:r>
              <a:rPr lang="en-US" dirty="0"/>
              <a:t>The device gets the desired state from its device twin in IoT hub.</a:t>
            </a:r>
          </a:p>
          <a:p>
            <a:pPr marL="228600" indent="-228600">
              <a:buFont typeface="+mj-lt"/>
              <a:buAutoNum type="arabicPeriod"/>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6/7/2021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1596287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just walked you through the device provisioning process – but who owns what responsibility? We’ve already assigned some responsibility to the manufacturer of the device, but what about within your organization and Azure? This can vary depending on your exact roles in the organization, but here’s an example view…”</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6/7/2021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191527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6/7/2021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065685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you’ve provisioned a device, you may sometimes need to </a:t>
            </a:r>
            <a:r>
              <a:rPr lang="en-US" dirty="0" err="1"/>
              <a:t>reprovision</a:t>
            </a:r>
            <a:r>
              <a:rPr lang="en-US" dirty="0"/>
              <a:t> it, meaning move it to another IoT Hub…”</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6/7/2021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891156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point of this slide is to point out that after initial provisioning, the device state data (as stored in the device twin) may be updated by the device… this sets us up for the next slide.</a:t>
            </a:r>
          </a:p>
          <a:p>
            <a:endParaRPr lang="en-US" dirty="0"/>
          </a:p>
          <a:p>
            <a:r>
              <a:rPr lang="en-US" dirty="0"/>
              <a:t>Step 1 : The device sends a provisioning request and is pointed at the appropriate IoT Hub; this request is usually done each time the device boots.</a:t>
            </a:r>
          </a:p>
          <a:p>
            <a:endParaRPr lang="en-US" dirty="0"/>
          </a:p>
          <a:p>
            <a:r>
              <a:rPr lang="en-US" dirty="0"/>
              <a:t>Step 2: The Hub sends a configuration to the device.</a:t>
            </a:r>
          </a:p>
          <a:p>
            <a:endParaRPr lang="en-US" dirty="0"/>
          </a:p>
          <a:p>
            <a:r>
              <a:rPr lang="en-US" dirty="0"/>
              <a:t>Over time, there may be changes to the configuration. Those changes are the device state, stored in the device twin. The original DPS version of the provisioning data isn’t changed by this process.</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6/7/2021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629472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device boots, it may find that it has been sent to a new IoT Hub (Hub B).  This may end up being with the same device twin data that the device was currently using (v2 data configured from Hub A) or it could be initialized to the default device configuration (the v1 data maintained by DPS).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6/7/2021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6084446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6/7/2021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41959191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there are four categories of commands, we are choosing to only focus on the service commands in detail. This is primarily to limit the amount of “reading commands” off the slides, and yet still give a feel for the CLI environment. There are more details in the </a:t>
            </a:r>
            <a:r>
              <a:rPr lang="en-US" dirty="0" err="1"/>
              <a:t>SkillPipe</a:t>
            </a:r>
            <a:r>
              <a:rPr lang="en-US" dirty="0"/>
              <a:t> on the other three categories.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516002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6310837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4111265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6/7/2021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3359886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already covered the tools to an extent – this is a reminder of them, as well as the three primary DPS lifecycle stages. Basically, we’re talking about the implementation details of the earlier defined concepts.</a:t>
            </a:r>
          </a:p>
          <a:p>
            <a:endParaRPr lang="en-US" dirty="0"/>
          </a:p>
          <a:p>
            <a:r>
              <a:rPr lang="en-US" dirty="0"/>
              <a:t>Be sure to point out that “Remove” does not impact existing IoT Hub device registrations; it’s only preventing new registrations through the DPS enrollment that is being removed. Generally, in real life, Microsoft presents device retirement when you have used DPS as a two-stage process, with removal of the DPS enrollment followed by removal of the IoT Hub registrations. This is shown in the lab.</a:t>
            </a:r>
          </a:p>
          <a:p>
            <a:endParaRPr lang="en-US" dirty="0"/>
          </a:p>
          <a:p>
            <a:r>
              <a:rPr lang="en-US" dirty="0"/>
              <a:t>The documentation uses an example of “changing your mind” – you created an enrollment, then changed your mind before provisioning the device.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456557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students will see this process in the DPS lab.</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752031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6/7/2021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043BACE-3607-4A01-A746-5E218BC78694}" type="datetime8">
              <a:rPr lang="en-US" smtClean="0"/>
              <a:t>6/7/2021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4111265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was some discussion on order of topics here – do we deprovision first, or do we roll certificates first? In real life, it’s very possible you will deprovision individual devices before you hit the first device certificate rollover. If you feel more comfortable going in that order as an instructor, that’s fine. The current order is designed to allow a flow of “when you have live devices, you might need to roll the certificates” vs. “on the other hand, once the device is no longer needed…” Either presentation flow is valid.</a:t>
            </a:r>
          </a:p>
          <a:p>
            <a:endParaRPr lang="en-US" sz="900" dirty="0">
              <a:cs typeface="Segoe UI Light"/>
            </a:endParaRPr>
          </a:p>
          <a:p>
            <a:r>
              <a:rPr lang="en-US" sz="900" dirty="0">
                <a:latin typeface="Segoe UI Light"/>
                <a:cs typeface="Segoe UI Light"/>
              </a:rPr>
              <a:t>Point out that Deprovisioning a device is a two-step process that includes both Disenrolling the device from DPS and Deregistering the device from IoT Hub.</a:t>
            </a:r>
          </a:p>
          <a:p>
            <a:pPr marL="285750" indent="-285750">
              <a:buFont typeface="Arial"/>
              <a:buChar char="•"/>
            </a:pPr>
            <a:r>
              <a:rPr lang="en-US" sz="900" dirty="0">
                <a:latin typeface="Segoe UI Light"/>
                <a:cs typeface="Segoe UI Light"/>
              </a:rPr>
              <a:t>Disenroll the device from your provisioning service to prevent future auto-provisioning. </a:t>
            </a:r>
            <a:endParaRPr lang="en-US" dirty="0">
              <a:cs typeface="Segoe UI Light" pitchFamily="34" charset="0"/>
            </a:endParaRPr>
          </a:p>
          <a:p>
            <a:pPr marL="285750" indent="-285750">
              <a:buFont typeface="Arial"/>
              <a:buChar char="•"/>
            </a:pPr>
            <a:r>
              <a:rPr lang="en-US" sz="900" dirty="0">
                <a:latin typeface="Segoe UI Light"/>
                <a:cs typeface="Segoe UI Light"/>
              </a:rPr>
              <a:t>Deregister the device from your IoT Hub, to prevent future communications and data transfer.</a:t>
            </a:r>
            <a:endParaRPr lang="en-US" sz="900" dirty="0">
              <a:cs typeface="Segoe UI Light"/>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043BACE-3607-4A01-A746-5E218BC78694}" type="datetime8">
              <a:rPr lang="en-US" smtClean="0"/>
              <a:t>6/7/2021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8924767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cs typeface="Segoe UI Light"/>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043BACE-3607-4A01-A746-5E218BC78694}" type="datetime8">
              <a:rPr lang="en-US" smtClean="0"/>
              <a:t>6/7/2021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8519529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The allocation policies defined by the provisioning service support a variety of allocation scenarios. Two common scenarios are:</a:t>
            </a:r>
          </a:p>
          <a:p>
            <a:endParaRPr lang="en-US" sz="900" b="0" i="0" kern="1200" dirty="0">
              <a:solidFill>
                <a:schemeClr val="tx1"/>
              </a:solidFill>
              <a:effectLst/>
              <a:latin typeface="Segoe UI Light" pitchFamily="34" charset="0"/>
              <a:ea typeface="+mn-ea"/>
              <a:cs typeface="+mn-cs"/>
            </a:endParaRPr>
          </a:p>
          <a:p>
            <a:r>
              <a:rPr lang="en-US" sz="900" b="1" i="0" kern="1200" dirty="0">
                <a:solidFill>
                  <a:schemeClr val="tx1"/>
                </a:solidFill>
                <a:effectLst/>
                <a:latin typeface="Segoe UI Light" pitchFamily="34" charset="0"/>
                <a:ea typeface="+mn-ea"/>
                <a:cs typeface="+mn-cs"/>
              </a:rPr>
              <a:t>Geolocation/</a:t>
            </a:r>
            <a:r>
              <a:rPr lang="en-US" sz="900" b="1" i="0" kern="1200" dirty="0" err="1">
                <a:solidFill>
                  <a:schemeClr val="tx1"/>
                </a:solidFill>
                <a:effectLst/>
                <a:latin typeface="Segoe UI Light" pitchFamily="34" charset="0"/>
                <a:ea typeface="+mn-ea"/>
                <a:cs typeface="+mn-cs"/>
              </a:rPr>
              <a:t>GeoLatency</a:t>
            </a:r>
            <a:r>
              <a:rPr lang="en-US" sz="900" b="0" i="0" kern="1200" dirty="0">
                <a:solidFill>
                  <a:schemeClr val="tx1"/>
                </a:solidFill>
                <a:effectLst/>
                <a:latin typeface="Segoe UI Light" pitchFamily="34" charset="0"/>
                <a:ea typeface="+mn-ea"/>
                <a:cs typeface="+mn-cs"/>
              </a:rPr>
              <a:t>: As a device moves between locations, network latency is improved by having the device provisioned to the IoT hub closest to each location. In this scenario, a group of IoT hubs, which span across regions, are selected for enrollments. The </a:t>
            </a:r>
            <a:r>
              <a:rPr lang="en-US" sz="900" b="1" i="0" kern="1200" dirty="0">
                <a:solidFill>
                  <a:schemeClr val="tx1"/>
                </a:solidFill>
                <a:effectLst/>
                <a:latin typeface="Segoe UI Light" pitchFamily="34" charset="0"/>
                <a:ea typeface="+mn-ea"/>
                <a:cs typeface="+mn-cs"/>
              </a:rPr>
              <a:t>Lowest latency</a:t>
            </a:r>
            <a:r>
              <a:rPr lang="en-US" sz="900" b="0" i="0" kern="1200" dirty="0">
                <a:solidFill>
                  <a:schemeClr val="tx1"/>
                </a:solidFill>
                <a:effectLst/>
                <a:latin typeface="Segoe UI Light" pitchFamily="34" charset="0"/>
                <a:ea typeface="+mn-ea"/>
                <a:cs typeface="+mn-cs"/>
              </a:rPr>
              <a:t> allocation policy is selected for these enrollments. This policy causes the Device Provisioning Service to evaluate device latency and determine the closet IoT hub out of the group of IoT hubs.</a:t>
            </a:r>
          </a:p>
          <a:p>
            <a:endParaRPr lang="en-US" sz="900" b="0" i="0" kern="1200" dirty="0">
              <a:solidFill>
                <a:schemeClr val="tx1"/>
              </a:solidFill>
              <a:effectLst/>
              <a:latin typeface="Segoe UI Light" pitchFamily="34" charset="0"/>
              <a:ea typeface="+mn-ea"/>
              <a:cs typeface="+mn-cs"/>
            </a:endParaRPr>
          </a:p>
          <a:p>
            <a:r>
              <a:rPr lang="en-US" sz="900" b="1" i="0" kern="1200" dirty="0">
                <a:solidFill>
                  <a:schemeClr val="tx1"/>
                </a:solidFill>
                <a:effectLst/>
                <a:latin typeface="Segoe UI Light" pitchFamily="34" charset="0"/>
                <a:ea typeface="+mn-ea"/>
                <a:cs typeface="+mn-cs"/>
              </a:rPr>
              <a:t>Multi-tenancy</a:t>
            </a:r>
            <a:r>
              <a:rPr lang="en-US" sz="900" b="0" i="0" kern="1200" dirty="0">
                <a:solidFill>
                  <a:schemeClr val="tx1"/>
                </a:solidFill>
                <a:effectLst/>
                <a:latin typeface="Segoe UI Light" pitchFamily="34" charset="0"/>
                <a:ea typeface="+mn-ea"/>
                <a:cs typeface="+mn-cs"/>
              </a:rPr>
              <a:t>: Devices used within an IoT solution may need to be assigned to a specific IoT hub or group of IoT hubs. The solution may require all devices for a particular tenant to communicate with a specific group of IoT hubs. In some cases, a tenant may own IoT hubs and require devices to be assigned to their IoT hubs.</a:t>
            </a:r>
          </a:p>
          <a:p>
            <a:endParaRPr lang="en-US" dirty="0"/>
          </a:p>
          <a:p>
            <a:r>
              <a:rPr lang="en-US" dirty="0"/>
              <a:t>Cf. </a:t>
            </a:r>
            <a:r>
              <a:rPr lang="en-US" dirty="0">
                <a:hlinkClick r:id="rId3"/>
              </a:rPr>
              <a:t>https://docs.microsoft.com/en-us/azure/iot-dps/how-to-provision-multitenant</a:t>
            </a:r>
            <a:endParaRPr lang="en-US" dirty="0"/>
          </a:p>
          <a:p>
            <a:endParaRPr lang="en-US" sz="900" dirty="0">
              <a:cs typeface="Segoe UI Light"/>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043BACE-3607-4A01-A746-5E218BC78694}" type="datetime8">
              <a:rPr lang="en-US" smtClean="0"/>
              <a:t>6/7/2021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28361090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6/7/2021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7098845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5160020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6/7/2021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071241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A, C, D</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The Device Provisioning Service</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Features of the Device Provisioning Service</a:t>
            </a:r>
          </a:p>
          <a:p>
            <a:pPr lvl="0"/>
            <a:r>
              <a:rPr lang="en-US" sz="882" kern="1200" dirty="0">
                <a:solidFill>
                  <a:schemeClr val="tx1"/>
                </a:solidFill>
                <a:effectLst/>
                <a:latin typeface="Segoe UI Light" pitchFamily="34" charset="0"/>
                <a:ea typeface="+mn-ea"/>
                <a:cs typeface="+mn-cs"/>
              </a:rPr>
              <a:t>- Secure attestation support for both X.509 and </a:t>
            </a:r>
            <a:r>
              <a:rPr lang="en-US" sz="882" kern="1200" dirty="0" err="1">
                <a:solidFill>
                  <a:schemeClr val="tx1"/>
                </a:solidFill>
                <a:effectLst/>
                <a:latin typeface="Segoe UI Light" pitchFamily="34" charset="0"/>
                <a:ea typeface="+mn-ea"/>
                <a:cs typeface="+mn-cs"/>
              </a:rPr>
              <a:t>TPM</a:t>
            </a:r>
            <a:r>
              <a:rPr lang="en-US" sz="882" kern="1200" dirty="0">
                <a:solidFill>
                  <a:schemeClr val="tx1"/>
                </a:solidFill>
                <a:effectLst/>
                <a:latin typeface="Segoe UI Light" pitchFamily="34" charset="0"/>
                <a:ea typeface="+mn-ea"/>
                <a:cs typeface="+mn-cs"/>
              </a:rPr>
              <a:t>-based identities. </a:t>
            </a:r>
          </a:p>
          <a:p>
            <a:pPr lvl="0"/>
            <a:r>
              <a:rPr lang="en-US" sz="882" kern="1200" dirty="0">
                <a:solidFill>
                  <a:schemeClr val="tx1"/>
                </a:solidFill>
                <a:effectLst/>
                <a:latin typeface="Segoe UI Light" pitchFamily="34" charset="0"/>
                <a:ea typeface="+mn-ea"/>
                <a:cs typeface="+mn-cs"/>
              </a:rPr>
              <a:t>- Enrollment list containing the complete record of devices/groups of devices that may at some point register. The enrollment list contains information about the desired configuration of the device once it registers, and it can be updated at any time.</a:t>
            </a:r>
          </a:p>
          <a:p>
            <a:pPr lvl="0"/>
            <a:r>
              <a:rPr lang="en-US" sz="882" kern="1200" dirty="0">
                <a:solidFill>
                  <a:schemeClr val="tx1"/>
                </a:solidFill>
                <a:effectLst/>
                <a:latin typeface="Segoe UI Light" pitchFamily="34" charset="0"/>
                <a:ea typeface="+mn-ea"/>
                <a:cs typeface="+mn-cs"/>
              </a:rPr>
              <a:t>- Multiple allocation policies to control how the Device Provisioning Service assigns devices to IoT hubs in support of your scenarios.</a:t>
            </a:r>
          </a:p>
          <a:p>
            <a:pPr lvl="0"/>
            <a:r>
              <a:rPr lang="en-US" sz="882" kern="1200" dirty="0">
                <a:solidFill>
                  <a:schemeClr val="tx1"/>
                </a:solidFill>
                <a:effectLst/>
                <a:latin typeface="Segoe UI Light" pitchFamily="34" charset="0"/>
                <a:ea typeface="+mn-ea"/>
                <a:cs typeface="+mn-cs"/>
              </a:rPr>
              <a:t>- Monitoring and diagnostics logging to make sure everything is working properly.</a:t>
            </a:r>
          </a:p>
          <a:p>
            <a:pPr lvl="0"/>
            <a:r>
              <a:rPr lang="en-US" sz="882" kern="1200" dirty="0">
                <a:solidFill>
                  <a:schemeClr val="tx1"/>
                </a:solidFill>
                <a:effectLst/>
                <a:latin typeface="Segoe UI Light" pitchFamily="34" charset="0"/>
                <a:ea typeface="+mn-ea"/>
                <a:cs typeface="+mn-cs"/>
              </a:rPr>
              <a:t>- Multi-hub support allows the Device Provisioning Service to assign devices to more than one IoT hub. The Device Provisioning Service can talk to hubs across multiple Azure subscriptions.</a:t>
            </a:r>
          </a:p>
          <a:p>
            <a:pPr lvl="0"/>
            <a:r>
              <a:rPr lang="en-US" sz="882" kern="1200" dirty="0">
                <a:solidFill>
                  <a:schemeClr val="tx1"/>
                </a:solidFill>
                <a:effectLst/>
                <a:latin typeface="Segoe UI Light" pitchFamily="34" charset="0"/>
                <a:ea typeface="+mn-ea"/>
                <a:cs typeface="+mn-cs"/>
              </a:rPr>
              <a:t>- Cross-region support allows the Device Provisioning Service to assign devices to IoT hubs in other regions.</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Answer B is incorrect because the DPS enrollment list often includes devices that are not yet registered with IoT Hub and can include devices that will never be registered with IoT Hub</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6/7/2021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3829320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A, B, C, D</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The Device Provisioning Service</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When to use Device Provisioning Service</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There are many provisioning scenarios in which the Device Provisioning Service is an excellent choice for getting devices connected and configured to IoT Hub, such as:</a:t>
            </a:r>
          </a:p>
          <a:p>
            <a:endParaRPr lang="en-US" sz="882" kern="1200" dirty="0">
              <a:solidFill>
                <a:schemeClr val="tx1"/>
              </a:solidFill>
              <a:effectLst/>
              <a:latin typeface="Segoe UI Light" pitchFamily="34" charset="0"/>
              <a:ea typeface="+mn-ea"/>
              <a:cs typeface="+mn-cs"/>
            </a:endParaRPr>
          </a:p>
          <a:p>
            <a:pPr lvl="0"/>
            <a:r>
              <a:rPr lang="en-US" sz="882" kern="1200" dirty="0">
                <a:solidFill>
                  <a:schemeClr val="tx1"/>
                </a:solidFill>
                <a:effectLst/>
                <a:latin typeface="Segoe UI Light" pitchFamily="34" charset="0"/>
                <a:ea typeface="+mn-ea"/>
                <a:cs typeface="+mn-cs"/>
              </a:rPr>
              <a:t>- Zero-touch provisioning to a single IoT solution without hardcoding IoT Hub connection information at the factory (initial setup)</a:t>
            </a:r>
          </a:p>
          <a:p>
            <a:pPr lvl="0"/>
            <a:r>
              <a:rPr lang="en-US" sz="882" kern="1200" dirty="0">
                <a:solidFill>
                  <a:schemeClr val="tx1"/>
                </a:solidFill>
                <a:effectLst/>
                <a:latin typeface="Segoe UI Light" pitchFamily="34" charset="0"/>
                <a:ea typeface="+mn-ea"/>
                <a:cs typeface="+mn-cs"/>
              </a:rPr>
              <a:t>- Load balancing devices across multiple hubs</a:t>
            </a:r>
          </a:p>
          <a:p>
            <a:pPr lvl="0"/>
            <a:r>
              <a:rPr lang="en-US" sz="882" kern="1200" dirty="0">
                <a:solidFill>
                  <a:schemeClr val="tx1"/>
                </a:solidFill>
                <a:effectLst/>
                <a:latin typeface="Segoe UI Light" pitchFamily="34" charset="0"/>
                <a:ea typeface="+mn-ea"/>
                <a:cs typeface="+mn-cs"/>
              </a:rPr>
              <a:t>- Connecting devices to their owner’s IoT solution based on sales transaction data (multitenancy)</a:t>
            </a:r>
          </a:p>
          <a:p>
            <a:pPr lvl="0"/>
            <a:r>
              <a:rPr lang="en-US" sz="882" kern="1200" dirty="0">
                <a:solidFill>
                  <a:schemeClr val="tx1"/>
                </a:solidFill>
                <a:effectLst/>
                <a:latin typeface="Segoe UI Light" pitchFamily="34" charset="0"/>
                <a:ea typeface="+mn-ea"/>
                <a:cs typeface="+mn-cs"/>
              </a:rPr>
              <a:t>- Connecting devices to a particular IoT solution depending on use-case (solution isolation)</a:t>
            </a:r>
          </a:p>
          <a:p>
            <a:pPr lvl="0"/>
            <a:r>
              <a:rPr lang="en-US" sz="882" kern="1200" dirty="0">
                <a:solidFill>
                  <a:schemeClr val="tx1"/>
                </a:solidFill>
                <a:effectLst/>
                <a:latin typeface="Segoe UI Light" pitchFamily="34" charset="0"/>
                <a:ea typeface="+mn-ea"/>
                <a:cs typeface="+mn-cs"/>
              </a:rPr>
              <a:t>- Connecting a device to the IoT hub with the lowest latency (geo-</a:t>
            </a:r>
            <a:r>
              <a:rPr lang="en-US" sz="882" kern="1200" dirty="0" err="1">
                <a:solidFill>
                  <a:schemeClr val="tx1"/>
                </a:solidFill>
                <a:effectLst/>
                <a:latin typeface="Segoe UI Light" pitchFamily="34" charset="0"/>
                <a:ea typeface="+mn-ea"/>
                <a:cs typeface="+mn-cs"/>
              </a:rPr>
              <a:t>sharding</a:t>
            </a:r>
            <a:r>
              <a:rPr lang="en-US" sz="882" kern="1200" dirty="0">
                <a:solidFill>
                  <a:schemeClr val="tx1"/>
                </a:solidFill>
                <a:effectLst/>
                <a:latin typeface="Segoe UI Light" pitchFamily="34" charset="0"/>
                <a:ea typeface="+mn-ea"/>
                <a:cs typeface="+mn-cs"/>
              </a:rPr>
              <a:t>)</a:t>
            </a:r>
          </a:p>
          <a:p>
            <a:pPr lvl="0"/>
            <a:r>
              <a:rPr lang="en-US" sz="882" kern="1200" dirty="0">
                <a:solidFill>
                  <a:schemeClr val="tx1"/>
                </a:solidFill>
                <a:effectLst/>
                <a:latin typeface="Segoe UI Light" pitchFamily="34" charset="0"/>
                <a:ea typeface="+mn-ea"/>
                <a:cs typeface="+mn-cs"/>
              </a:rPr>
              <a:t>- </a:t>
            </a:r>
            <a:r>
              <a:rPr lang="en-US" sz="882" kern="1200" dirty="0" err="1">
                <a:solidFill>
                  <a:schemeClr val="tx1"/>
                </a:solidFill>
                <a:effectLst/>
                <a:latin typeface="Segoe UI Light" pitchFamily="34" charset="0"/>
                <a:ea typeface="+mn-ea"/>
                <a:cs typeface="+mn-cs"/>
              </a:rPr>
              <a:t>Reprovisioning</a:t>
            </a:r>
            <a:r>
              <a:rPr lang="en-US" sz="882" kern="1200" dirty="0">
                <a:solidFill>
                  <a:schemeClr val="tx1"/>
                </a:solidFill>
                <a:effectLst/>
                <a:latin typeface="Segoe UI Light" pitchFamily="34" charset="0"/>
                <a:ea typeface="+mn-ea"/>
                <a:cs typeface="+mn-cs"/>
              </a:rPr>
              <a:t> based on a change in the device</a:t>
            </a:r>
          </a:p>
          <a:p>
            <a:pPr lvl="0"/>
            <a:r>
              <a:rPr lang="en-US" sz="882" kern="1200" dirty="0">
                <a:solidFill>
                  <a:schemeClr val="tx1"/>
                </a:solidFill>
                <a:effectLst/>
                <a:latin typeface="Segoe UI Light" pitchFamily="34" charset="0"/>
                <a:ea typeface="+mn-ea"/>
                <a:cs typeface="+mn-cs"/>
              </a:rPr>
              <a:t>- Rolling the keys used by the device to connect to IoT Hub (when not using X.509 certificates to connect)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6/7/2021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3602331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6/7/2021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6927089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C</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Device Enrollment</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 device enrollment creates a record of a single device or a group of devices that may at some point register with the Azure IoT Hub. The enrollment record contains the initial desired configuration for the device(s) as part of that enrollment, including the desired IoT hub. </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Enrollment Types</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There are two ways you can enroll your devices with the provisioning service:</a:t>
            </a:r>
          </a:p>
          <a:p>
            <a:pPr lvl="0"/>
            <a:r>
              <a:rPr lang="en-US" sz="882" kern="1200" dirty="0">
                <a:solidFill>
                  <a:schemeClr val="tx1"/>
                </a:solidFill>
                <a:effectLst/>
                <a:latin typeface="Segoe UI Light" pitchFamily="34" charset="0"/>
                <a:ea typeface="+mn-ea"/>
                <a:cs typeface="+mn-cs"/>
              </a:rPr>
              <a:t>- Individual Enrollments: An Individual enrollment is an entry for a single device that may register. Individual enrollments may use either X.509 certificates or SAS tokens (from a physical or virtual </a:t>
            </a:r>
            <a:r>
              <a:rPr lang="en-US" sz="882" kern="1200" dirty="0" err="1">
                <a:solidFill>
                  <a:schemeClr val="tx1"/>
                </a:solidFill>
                <a:effectLst/>
                <a:latin typeface="Segoe UI Light" pitchFamily="34" charset="0"/>
                <a:ea typeface="+mn-ea"/>
                <a:cs typeface="+mn-cs"/>
              </a:rPr>
              <a:t>TPM</a:t>
            </a:r>
            <a:r>
              <a:rPr lang="en-US" sz="882" kern="1200" dirty="0">
                <a:solidFill>
                  <a:schemeClr val="tx1"/>
                </a:solidFill>
                <a:effectLst/>
                <a:latin typeface="Segoe UI Light" pitchFamily="34" charset="0"/>
                <a:ea typeface="+mn-ea"/>
                <a:cs typeface="+mn-cs"/>
              </a:rPr>
              <a:t>) as attestation mechanisms. We recommend using individual enrollments for devices which require unique initial configurations, or for devices which can only use SAS tokens via </a:t>
            </a:r>
            <a:r>
              <a:rPr lang="en-US" sz="882" kern="1200" dirty="0" err="1">
                <a:solidFill>
                  <a:schemeClr val="tx1"/>
                </a:solidFill>
                <a:effectLst/>
                <a:latin typeface="Segoe UI Light" pitchFamily="34" charset="0"/>
                <a:ea typeface="+mn-ea"/>
                <a:cs typeface="+mn-cs"/>
              </a:rPr>
              <a:t>TPM</a:t>
            </a:r>
            <a:r>
              <a:rPr lang="en-US" sz="882" kern="1200" dirty="0">
                <a:solidFill>
                  <a:schemeClr val="tx1"/>
                </a:solidFill>
                <a:effectLst/>
                <a:latin typeface="Segoe UI Light" pitchFamily="34" charset="0"/>
                <a:ea typeface="+mn-ea"/>
                <a:cs typeface="+mn-cs"/>
              </a:rPr>
              <a:t> or virtual </a:t>
            </a:r>
            <a:r>
              <a:rPr lang="en-US" sz="882" kern="1200" dirty="0" err="1">
                <a:solidFill>
                  <a:schemeClr val="tx1"/>
                </a:solidFill>
                <a:effectLst/>
                <a:latin typeface="Segoe UI Light" pitchFamily="34" charset="0"/>
                <a:ea typeface="+mn-ea"/>
                <a:cs typeface="+mn-cs"/>
              </a:rPr>
              <a:t>TPM</a:t>
            </a:r>
            <a:r>
              <a:rPr lang="en-US" sz="882" kern="1200" dirty="0">
                <a:solidFill>
                  <a:schemeClr val="tx1"/>
                </a:solidFill>
                <a:effectLst/>
                <a:latin typeface="Segoe UI Light" pitchFamily="34" charset="0"/>
                <a:ea typeface="+mn-ea"/>
                <a:cs typeface="+mn-cs"/>
              </a:rPr>
              <a:t> as the attestation mechanism. Individual enrollments may have the desired IoT hub device ID specified.</a:t>
            </a:r>
          </a:p>
          <a:p>
            <a:pPr lvl="0"/>
            <a:r>
              <a:rPr lang="en-US" sz="882" kern="1200" dirty="0">
                <a:solidFill>
                  <a:schemeClr val="tx1"/>
                </a:solidFill>
                <a:effectLst/>
                <a:latin typeface="Segoe UI Light" pitchFamily="34" charset="0"/>
                <a:ea typeface="+mn-ea"/>
                <a:cs typeface="+mn-cs"/>
              </a:rPr>
              <a:t>- Group Enrollments: An Enrollment group is an entry for a group of devices that share a common attestation mechanism of X.509 certificates, signed by the same signing certificate, which can be the root certificate or the intermediate certificate, used to produce device certificate on physical device. Microsoft recommends using an enrollment group for a large number of devices which share a desired initial configuration, or for devices all going to the same tenant. Note that you can only enroll devices that use the X.509 attestation mechanism as enrollment groups.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6/7/2021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1564480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B, E</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Device Enrollment Concepts</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Attestation mechanism</a:t>
            </a:r>
          </a:p>
          <a:p>
            <a:r>
              <a:rPr lang="en-US" sz="882" kern="1200" dirty="0">
                <a:solidFill>
                  <a:schemeClr val="tx1"/>
                </a:solidFill>
                <a:effectLst/>
                <a:latin typeface="Segoe UI Light" pitchFamily="34" charset="0"/>
                <a:ea typeface="+mn-ea"/>
                <a:cs typeface="+mn-cs"/>
              </a:rPr>
              <a:t>An attestation mechanism is a method used for confirming a device's identity. The attestation mechanism is also relevant to the enrollment list, which tells the provisioning service which method of attestation to use with a given device.</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Note: IoT Hub uses "authentication scheme" for a similar concept in that service.</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The Device Provisioning Service supports the following forms of attestation:</a:t>
            </a:r>
          </a:p>
          <a:p>
            <a:pPr lvl="0"/>
            <a:r>
              <a:rPr lang="en-US" sz="882" kern="1200" dirty="0">
                <a:solidFill>
                  <a:schemeClr val="tx1"/>
                </a:solidFill>
                <a:effectLst/>
                <a:latin typeface="Segoe UI Light" pitchFamily="34" charset="0"/>
                <a:ea typeface="+mn-ea"/>
                <a:cs typeface="+mn-cs"/>
              </a:rPr>
              <a:t>- X.509 certificates based on the standard X.509 certificate authentication flow.</a:t>
            </a:r>
          </a:p>
          <a:p>
            <a:pPr lvl="0"/>
            <a:r>
              <a:rPr lang="en-US" sz="882" kern="1200" dirty="0">
                <a:solidFill>
                  <a:schemeClr val="tx1"/>
                </a:solidFill>
                <a:effectLst/>
                <a:latin typeface="Segoe UI Light" pitchFamily="34" charset="0"/>
                <a:ea typeface="+mn-ea"/>
                <a:cs typeface="+mn-cs"/>
              </a:rPr>
              <a:t>- Trusted Platform Module (</a:t>
            </a:r>
            <a:r>
              <a:rPr lang="en-US" sz="882" kern="1200" dirty="0" err="1">
                <a:solidFill>
                  <a:schemeClr val="tx1"/>
                </a:solidFill>
                <a:effectLst/>
                <a:latin typeface="Segoe UI Light" pitchFamily="34" charset="0"/>
                <a:ea typeface="+mn-ea"/>
                <a:cs typeface="+mn-cs"/>
              </a:rPr>
              <a:t>TPM</a:t>
            </a:r>
            <a:r>
              <a:rPr lang="en-US" sz="882" kern="1200" dirty="0">
                <a:solidFill>
                  <a:schemeClr val="tx1"/>
                </a:solidFill>
                <a:effectLst/>
                <a:latin typeface="Segoe UI Light" pitchFamily="34" charset="0"/>
                <a:ea typeface="+mn-ea"/>
                <a:cs typeface="+mn-cs"/>
              </a:rPr>
              <a:t>) based on a nonce challenge, using the </a:t>
            </a:r>
            <a:r>
              <a:rPr lang="en-US" sz="882" kern="1200" dirty="0" err="1">
                <a:solidFill>
                  <a:schemeClr val="tx1"/>
                </a:solidFill>
                <a:effectLst/>
                <a:latin typeface="Segoe UI Light" pitchFamily="34" charset="0"/>
                <a:ea typeface="+mn-ea"/>
                <a:cs typeface="+mn-cs"/>
              </a:rPr>
              <a:t>TPM</a:t>
            </a:r>
            <a:r>
              <a:rPr lang="en-US" sz="882" kern="1200" dirty="0">
                <a:solidFill>
                  <a:schemeClr val="tx1"/>
                </a:solidFill>
                <a:effectLst/>
                <a:latin typeface="Segoe UI Light" pitchFamily="34" charset="0"/>
                <a:ea typeface="+mn-ea"/>
                <a:cs typeface="+mn-cs"/>
              </a:rPr>
              <a:t> standard for keys to present a signed Shared Access Signature (SAS) token. This does not require a physical </a:t>
            </a:r>
            <a:r>
              <a:rPr lang="en-US" sz="882" kern="1200" dirty="0" err="1">
                <a:solidFill>
                  <a:schemeClr val="tx1"/>
                </a:solidFill>
                <a:effectLst/>
                <a:latin typeface="Segoe UI Light" pitchFamily="34" charset="0"/>
                <a:ea typeface="+mn-ea"/>
                <a:cs typeface="+mn-cs"/>
              </a:rPr>
              <a:t>TPM</a:t>
            </a:r>
            <a:r>
              <a:rPr lang="en-US" sz="882" kern="1200" dirty="0">
                <a:solidFill>
                  <a:schemeClr val="tx1"/>
                </a:solidFill>
                <a:effectLst/>
                <a:latin typeface="Segoe UI Light" pitchFamily="34" charset="0"/>
                <a:ea typeface="+mn-ea"/>
                <a:cs typeface="+mn-cs"/>
              </a:rPr>
              <a:t> on the device, but the service expects to attest using the endorsement key per the </a:t>
            </a:r>
            <a:r>
              <a:rPr lang="en-US" sz="882" kern="1200" dirty="0" err="1">
                <a:solidFill>
                  <a:schemeClr val="tx1"/>
                </a:solidFill>
                <a:effectLst/>
                <a:latin typeface="Segoe UI Light" pitchFamily="34" charset="0"/>
                <a:ea typeface="+mn-ea"/>
                <a:cs typeface="+mn-cs"/>
              </a:rPr>
              <a:t>TPM</a:t>
            </a:r>
            <a:r>
              <a:rPr lang="en-US" sz="882" kern="1200" dirty="0">
                <a:solidFill>
                  <a:schemeClr val="tx1"/>
                </a:solidFill>
                <a:effectLst/>
                <a:latin typeface="Segoe UI Light" pitchFamily="34" charset="0"/>
                <a:ea typeface="+mn-ea"/>
                <a:cs typeface="+mn-cs"/>
              </a:rPr>
              <a:t> spec.</a:t>
            </a:r>
          </a:p>
          <a:p>
            <a:pPr lvl="0"/>
            <a:r>
              <a:rPr lang="en-US" sz="882" kern="1200" dirty="0">
                <a:solidFill>
                  <a:schemeClr val="tx1"/>
                </a:solidFill>
                <a:effectLst/>
                <a:latin typeface="Segoe UI Light" pitchFamily="34" charset="0"/>
                <a:ea typeface="+mn-ea"/>
                <a:cs typeface="+mn-cs"/>
              </a:rPr>
              <a:t>- Symmetric Key based on shared access signature (SAS) Security tokens, which include a hashed signature and an embedded expiration. For more information, see Symmetric key attestation.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6/7/2021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31772583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C, D</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Roll Device Certificates</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Roll Device Certificates</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During the lifecycle of your IoT solution, you'll need to roll certificates. Two of the main reasons for rolling certificates would be a security breach, and certificate expirations. For now we will focus on rolling certificates due to expiration.</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Rolling device certificates will involve updating the certificate stored on the device and the IoT hub. Afterwards, the device can </a:t>
            </a:r>
            <a:r>
              <a:rPr lang="en-US" sz="882" kern="1200" dirty="0" err="1">
                <a:solidFill>
                  <a:schemeClr val="tx1"/>
                </a:solidFill>
                <a:effectLst/>
                <a:latin typeface="Segoe UI Light" pitchFamily="34" charset="0"/>
                <a:ea typeface="+mn-ea"/>
                <a:cs typeface="+mn-cs"/>
              </a:rPr>
              <a:t>reprovision</a:t>
            </a:r>
            <a:r>
              <a:rPr lang="en-US" sz="882" kern="1200" dirty="0">
                <a:solidFill>
                  <a:schemeClr val="tx1"/>
                </a:solidFill>
                <a:effectLst/>
                <a:latin typeface="Segoe UI Light" pitchFamily="34" charset="0"/>
                <a:ea typeface="+mn-ea"/>
                <a:cs typeface="+mn-cs"/>
              </a:rPr>
              <a:t> itself with the IoT hub using normal auto-provisioning with the Device Provisioning Service.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6/7/2021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42654368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D, E</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10-Deprovisioning Process.md</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Deprovisioning Process</a:t>
            </a:r>
          </a:p>
          <a:p>
            <a:r>
              <a:rPr lang="en-US" sz="882" kern="1200" dirty="0">
                <a:solidFill>
                  <a:schemeClr val="tx1"/>
                </a:solidFill>
                <a:effectLst/>
                <a:latin typeface="Segoe UI Light" pitchFamily="34" charset="0"/>
                <a:ea typeface="+mn-ea"/>
                <a:cs typeface="+mn-cs"/>
              </a:rPr>
              <a:t>You may find it necessary to deprovision devices that were previously auto-provisioned through the Device Provisioning Service. For example, a device may be sold or moved to a different IoT hub, or it may be lost, stolen, or otherwise compromised.</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In general, deprovisioning a device involves two steps:</a:t>
            </a:r>
          </a:p>
          <a:p>
            <a:pPr lvl="0"/>
            <a:r>
              <a:rPr lang="en-US" sz="882" kern="1200" dirty="0">
                <a:solidFill>
                  <a:schemeClr val="tx1"/>
                </a:solidFill>
                <a:effectLst/>
                <a:latin typeface="Segoe UI Light" pitchFamily="34" charset="0"/>
                <a:ea typeface="+mn-ea"/>
                <a:cs typeface="+mn-cs"/>
              </a:rPr>
              <a:t>- Disenroll the device from your provisioning service, to prevent future auto-provisioning. Depending on whether you want to revoke access temporarily or permanently, you may want to either disable or delete an enrollment entry. For devices that use X.509 attestation, you may want to disable/delete an entry in the hierarchy of your existing enrollment groups.</a:t>
            </a:r>
          </a:p>
          <a:p>
            <a:pPr lvl="0"/>
            <a:r>
              <a:rPr lang="en-US" sz="882" kern="1200" dirty="0">
                <a:solidFill>
                  <a:schemeClr val="tx1"/>
                </a:solidFill>
                <a:effectLst/>
                <a:latin typeface="Segoe UI Light" pitchFamily="34" charset="0"/>
                <a:ea typeface="+mn-ea"/>
                <a:cs typeface="+mn-cs"/>
              </a:rPr>
              <a:t>- Deregister the device from your IoT Hub, to prevent future communications and data transfer. Again, you can temporarily disable or permanently delete the device's entry in the identity registry for the IoT Hub where it was provisioned. See [Disable devices](https://docs.microsoft.com/en-us/azure/iot-hub/iot-hub-devguide-identity-registry#disable-devices) to learn more about disablement. See "Device Management/IoT Devices" for your IoT Hub resource, in the Azure portal.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6/7/2021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3544833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talk about the Device Provisioning Service, we first have to explain some terminology…”</a:t>
            </a:r>
          </a:p>
          <a:p>
            <a:endParaRPr lang="en-US" dirty="0"/>
          </a:p>
          <a:p>
            <a:r>
              <a:rPr lang="en-US"/>
              <a:t>The second high-level bullet is to </a:t>
            </a:r>
            <a:r>
              <a:rPr lang="en-US" dirty="0"/>
              <a:t>explain that putting a new device in the IoT solution is not the same as the sending the configuration back to the device from the cloud. It’s somewhat sales-y because the provisioning piece is something not all providers do, but is good to set the terminology.</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6/7/2021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885681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“The Device Provisioning Service offers a lot of helpful features…”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6/7/2021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545044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333333"/>
                </a:solidFill>
                <a:effectLst/>
                <a:latin typeface="Helvetica Neue"/>
              </a:rPr>
              <a:t>“Because of these features, there are certain capabilities you may want where using the DPS is a natural choice…”</a:t>
            </a:r>
          </a:p>
          <a:p>
            <a:pPr algn="l">
              <a:buFont typeface="Arial" panose="020B0604020202020204" pitchFamily="34" charset="0"/>
              <a:buChar char="•"/>
            </a:pPr>
            <a:endParaRPr lang="en-US" b="0" i="0" dirty="0">
              <a:solidFill>
                <a:srgbClr val="333333"/>
              </a:solidFill>
              <a:effectLst/>
              <a:latin typeface="Helvetica Neue"/>
            </a:endParaRPr>
          </a:p>
          <a:p>
            <a:pPr algn="l">
              <a:buFont typeface="Arial" panose="020B0604020202020204" pitchFamily="34" charset="0"/>
              <a:buChar char="•"/>
            </a:pPr>
            <a:r>
              <a:rPr lang="en-US" b="0" i="0" dirty="0">
                <a:solidFill>
                  <a:srgbClr val="333333"/>
                </a:solidFill>
                <a:effectLst/>
                <a:latin typeface="Helvetica Neue"/>
              </a:rPr>
              <a:t>Zero-touch provisioning to a single IoT solution without hardcoding IoT Hub connection information at the factory (initial setup)</a:t>
            </a:r>
          </a:p>
          <a:p>
            <a:pPr algn="l">
              <a:buFont typeface="Arial" panose="020B0604020202020204" pitchFamily="34" charset="0"/>
              <a:buChar char="•"/>
            </a:pPr>
            <a:r>
              <a:rPr lang="en-US" b="0" i="0" dirty="0">
                <a:solidFill>
                  <a:srgbClr val="333333"/>
                </a:solidFill>
                <a:effectLst/>
                <a:latin typeface="Helvetica Neue"/>
              </a:rPr>
              <a:t>Load balancing devices across multiple hubs</a:t>
            </a:r>
          </a:p>
          <a:p>
            <a:pPr algn="l">
              <a:buFont typeface="Arial" panose="020B0604020202020204" pitchFamily="34" charset="0"/>
              <a:buChar char="•"/>
            </a:pPr>
            <a:r>
              <a:rPr lang="en-US" b="0" i="0" dirty="0">
                <a:solidFill>
                  <a:srgbClr val="333333"/>
                </a:solidFill>
                <a:effectLst/>
                <a:latin typeface="Helvetica Neue"/>
              </a:rPr>
              <a:t>Connecting devices to their owner’s IoT solution based on sales transaction data (multitenancy)</a:t>
            </a:r>
          </a:p>
          <a:p>
            <a:pPr algn="l">
              <a:buFont typeface="Arial" panose="020B0604020202020204" pitchFamily="34" charset="0"/>
              <a:buChar char="•"/>
            </a:pPr>
            <a:r>
              <a:rPr lang="en-US" b="0" i="0" dirty="0">
                <a:solidFill>
                  <a:srgbClr val="333333"/>
                </a:solidFill>
                <a:effectLst/>
                <a:latin typeface="Helvetica Neue"/>
              </a:rPr>
              <a:t>Connecting devices to a particular IoT solution depending on use-case (solution isolation)</a:t>
            </a:r>
          </a:p>
          <a:p>
            <a:pPr algn="l">
              <a:buFont typeface="Arial" panose="020B0604020202020204" pitchFamily="34" charset="0"/>
              <a:buChar char="•"/>
            </a:pPr>
            <a:r>
              <a:rPr lang="en-US" b="0" i="0" dirty="0">
                <a:solidFill>
                  <a:srgbClr val="333333"/>
                </a:solidFill>
                <a:effectLst/>
                <a:latin typeface="Helvetica Neue"/>
              </a:rPr>
              <a:t>Connecting a device to the IoT hub with the lowest latency (geo-</a:t>
            </a:r>
            <a:r>
              <a:rPr lang="en-US" b="0" i="0" dirty="0" err="1">
                <a:solidFill>
                  <a:srgbClr val="333333"/>
                </a:solidFill>
                <a:effectLst/>
                <a:latin typeface="Helvetica Neue"/>
              </a:rPr>
              <a:t>sharding</a:t>
            </a:r>
            <a:r>
              <a:rPr lang="en-US" b="0" i="0" dirty="0">
                <a:solidFill>
                  <a:srgbClr val="333333"/>
                </a:solidFill>
                <a:effectLst/>
                <a:latin typeface="Helvetica Neue"/>
              </a:rPr>
              <a:t>)</a:t>
            </a:r>
          </a:p>
          <a:p>
            <a:pPr algn="l">
              <a:buFont typeface="Arial" panose="020B0604020202020204" pitchFamily="34" charset="0"/>
              <a:buChar char="•"/>
            </a:pPr>
            <a:r>
              <a:rPr lang="en-US" b="0" i="0" dirty="0" err="1">
                <a:solidFill>
                  <a:srgbClr val="333333"/>
                </a:solidFill>
                <a:effectLst/>
                <a:latin typeface="Helvetica Neue"/>
              </a:rPr>
              <a:t>Reprovisioning</a:t>
            </a:r>
            <a:r>
              <a:rPr lang="en-US" b="0" i="0" dirty="0">
                <a:solidFill>
                  <a:srgbClr val="333333"/>
                </a:solidFill>
                <a:effectLst/>
                <a:latin typeface="Helvetica Neue"/>
              </a:rPr>
              <a:t> based on a change in the device</a:t>
            </a:r>
          </a:p>
          <a:p>
            <a:pPr algn="l">
              <a:buFont typeface="Arial" panose="020B0604020202020204" pitchFamily="34" charset="0"/>
              <a:buChar char="•"/>
            </a:pPr>
            <a:r>
              <a:rPr lang="en-US" b="0" i="0" dirty="0">
                <a:solidFill>
                  <a:srgbClr val="333333"/>
                </a:solidFill>
                <a:effectLst/>
                <a:latin typeface="Helvetica Neue"/>
              </a:rPr>
              <a:t>Rolling the keys used by the device to connect to IoT Hub (when not using X.509 certificates to connect)</a:t>
            </a:r>
          </a:p>
          <a:p>
            <a:pPr marL="0" indent="0">
              <a:buFont typeface="Arial" panose="020B0604020202020204" pitchFamily="34" charset="0"/>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45655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explained what the DPS is, let’s talk a little about some terminology and management concepts for the service…”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45655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as you may expect, using the DPS means a little extra configuration on the device side to facilitate the zero-touch provisioning we mentioned… that means a few more terms we should define…”</a:t>
            </a:r>
          </a:p>
          <a:p>
            <a:endParaRPr lang="en-US" dirty="0"/>
          </a:p>
          <a:p>
            <a:r>
              <a:rPr lang="en-US" dirty="0"/>
              <a:t>The attestation mechanisms will be covered more later.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4111265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r>
              <a:rPr lang="en-US"/>
              <a:t>Click icon to add picture</a:t>
            </a:r>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0"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marL="0" marR="0" lvl="1" indent="0" algn="l" defTabSz="914367" rtl="0" eaLnBrk="1" fontAlgn="auto" latinLnBrk="0" hangingPunct="1">
              <a:lnSpc>
                <a:spcPct val="100000"/>
              </a:lnSpc>
              <a:spcBef>
                <a:spcPts val="392"/>
              </a:spcBef>
              <a:spcAft>
                <a:spcPts val="588"/>
              </a:spcAft>
              <a:buClrTx/>
              <a:buSzPct val="90000"/>
              <a:buFontTx/>
              <a:buNone/>
              <a:tabLst/>
            </a:pPr>
            <a:r>
              <a:rPr lang="en-US"/>
              <a:t>Second level</a:t>
            </a:r>
          </a:p>
          <a:p>
            <a:pPr marL="0" marR="0" lvl="2" indent="0" algn="l" defTabSz="914367" rtl="0" eaLnBrk="1" fontAlgn="auto" latinLnBrk="0" hangingPunct="1">
              <a:lnSpc>
                <a:spcPct val="100000"/>
              </a:lnSpc>
              <a:spcBef>
                <a:spcPts val="392"/>
              </a:spcBef>
              <a:spcAft>
                <a:spcPts val="588"/>
              </a:spcAft>
              <a:buClrTx/>
              <a:buSzPct val="90000"/>
              <a:buFontTx/>
              <a:buNone/>
              <a:tabLst/>
            </a:pPr>
            <a:r>
              <a:rPr lang="en-US"/>
              <a:t>Third level</a:t>
            </a:r>
          </a:p>
          <a:p>
            <a:pPr marL="0" marR="0" lvl="3" indent="0" algn="l" defTabSz="914367" rtl="0" eaLnBrk="1" fontAlgn="auto" latinLnBrk="0" hangingPunct="1">
              <a:lnSpc>
                <a:spcPct val="100000"/>
              </a:lnSpc>
              <a:spcBef>
                <a:spcPts val="392"/>
              </a:spcBef>
              <a:spcAft>
                <a:spcPts val="588"/>
              </a:spcAft>
              <a:buClrTx/>
              <a:buSzPct val="90000"/>
              <a:buFontTx/>
              <a:buNone/>
              <a:tabLst/>
            </a:pPr>
            <a:r>
              <a:rPr lang="en-US"/>
              <a:t>Fourth level</a:t>
            </a:r>
          </a:p>
          <a:p>
            <a:pPr marL="0" marR="0" lvl="4" indent="0" algn="l" defTabSz="914367" rtl="0" eaLnBrk="1" fontAlgn="auto" latinLnBrk="0" hangingPunct="1">
              <a:lnSpc>
                <a:spcPct val="100000"/>
              </a:lnSpc>
              <a:spcBef>
                <a:spcPts val="392"/>
              </a:spcBef>
              <a:spcAft>
                <a:spcPts val="588"/>
              </a:spcAft>
              <a:buClrTx/>
              <a:buSzPct val="90000"/>
              <a:buFontTx/>
              <a:buNone/>
              <a:tabLst/>
            </a:pPr>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3" y="3239562"/>
            <a:ext cx="9115662" cy="375765"/>
          </a:xfrm>
        </p:spPr>
        <p:txBody>
          <a:bodyPr wrap="square" lIns="0" tIns="0" rIns="0" bIns="0" anchor="ctr">
            <a:spAutoFit/>
          </a:bodyPr>
          <a:lstStyle>
            <a:lvl1pPr algn="l" defTabSz="914367" rtl="0" eaLnBrk="1" latinLnBrk="0" hangingPunct="1">
              <a:lnSpc>
                <a:spcPts val="3137"/>
              </a:lnSpc>
              <a:spcBef>
                <a:spcPct val="0"/>
              </a:spcBef>
              <a:buNone/>
              <a:defRPr lang="en-US" sz="2353" b="0" strike="noStrike" kern="1200" cap="none" spc="-49"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defPPr>
              <a:defRPr lang="en-US"/>
            </a:defPPr>
            <a:lvl1pPr marL="0" algn="l" defTabSz="914367" rtl="0" eaLnBrk="1" latinLnBrk="0" hangingPunct="1">
              <a:defRPr sz="686"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US">
              <a:solidFill>
                <a:schemeClr val="bg1">
                  <a:lumMod val="65000"/>
                </a:schemeClr>
              </a:solidFill>
            </a:endParaRPr>
          </a:p>
        </p:txBody>
      </p:sp>
    </p:spTree>
    <p:extLst>
      <p:ext uri="{BB962C8B-B14F-4D97-AF65-F5344CB8AC3E}">
        <p14:creationId xmlns:p14="http://schemas.microsoft.com/office/powerpoint/2010/main" val="881784997"/>
      </p:ext>
    </p:extLst>
  </p:cSld>
  <p:clrMapOvr>
    <a:masterClrMapping/>
  </p:clrMapOvr>
  <p:transition>
    <p:fade/>
  </p:transition>
  <p:extLst>
    <p:ext uri="{DCECCB84-F9BA-43D5-87BE-67443E8EF086}">
      <p15:sldGuideLst xmlns:p15="http://schemas.microsoft.com/office/powerpoint/2012/main">
        <p15:guide id="1" pos="6528">
          <p15:clr>
            <a:srgbClr val="FBAE40"/>
          </p15:clr>
        </p15:guide>
        <p15:guide id="2" pos="7224">
          <p15:clr>
            <a:srgbClr val="FBAE40"/>
          </p15:clr>
        </p15:guide>
        <p15:guide id="3" orient="horz" pos="2528">
          <p15:clr>
            <a:srgbClr val="FBAE40"/>
          </p15:clr>
        </p15:guide>
        <p15:guide id="4" orient="horz" pos="1832">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itle only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620428"/>
            <a:ext cx="11343820"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Tree>
    <p:extLst>
      <p:ext uri="{BB962C8B-B14F-4D97-AF65-F5344CB8AC3E}">
        <p14:creationId xmlns:p14="http://schemas.microsoft.com/office/powerpoint/2010/main" val="1466692789"/>
      </p:ext>
    </p:extLst>
  </p:cSld>
  <p:clrMapOvr>
    <a:masterClrMapping/>
  </p:clrMapOvr>
  <p:transition>
    <p:fade/>
  </p:transition>
  <p:extLst>
    <p:ext uri="{DCECCB84-F9BA-43D5-87BE-67443E8EF086}">
      <p15:sldGuideLst xmlns:p15="http://schemas.microsoft.com/office/powerpoint/2012/main">
        <p15:guide id="1" pos="873">
          <p15:clr>
            <a:srgbClr val="FBAE40"/>
          </p15:clr>
        </p15:guide>
        <p15:guide id="2" pos="1057">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Title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620428"/>
            <a:ext cx="11343820"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
        <p:nvSpPr>
          <p:cNvPr id="7" name="Text Placeholder 6">
            <a:extLst>
              <a:ext uri="{FF2B5EF4-FFF2-40B4-BE49-F238E27FC236}">
                <a16:creationId xmlns:a16="http://schemas.microsoft.com/office/drawing/2014/main" id="{87E306C0-FFC6-412E-AA61-07300485557E}"/>
              </a:ext>
            </a:extLst>
          </p:cNvPr>
          <p:cNvSpPr>
            <a:spLocks noGrp="1"/>
          </p:cNvSpPr>
          <p:nvPr>
            <p:ph type="body" sz="quarter" idx="10"/>
          </p:nvPr>
        </p:nvSpPr>
        <p:spPr>
          <a:xfrm>
            <a:off x="418643" y="1186376"/>
            <a:ext cx="11354714" cy="362123"/>
          </a:xfrm>
        </p:spPr>
        <p:txBody>
          <a:bodyPr tIns="0" rIns="0" bIns="0"/>
          <a:lstStyle>
            <a:lvl1pPr>
              <a:defRPr sz="2353" spc="0">
                <a:latin typeface="+mj-lt"/>
              </a:defRPr>
            </a:lvl1pPr>
          </a:lstStyle>
          <a:p>
            <a:pPr lvl="0"/>
            <a:r>
              <a:rPr lang="en-US" dirty="0"/>
              <a:t>Click to edit Master text styles</a:t>
            </a:r>
          </a:p>
        </p:txBody>
      </p:sp>
    </p:spTree>
    <p:extLst>
      <p:ext uri="{BB962C8B-B14F-4D97-AF65-F5344CB8AC3E}">
        <p14:creationId xmlns:p14="http://schemas.microsoft.com/office/powerpoint/2010/main" val="208493278"/>
      </p:ext>
    </p:extLst>
  </p:cSld>
  <p:clrMapOvr>
    <a:masterClrMapping/>
  </p:clrMapOvr>
  <p:transition>
    <p:fade/>
  </p:transition>
  <p:extLst>
    <p:ext uri="{DCECCB84-F9BA-43D5-87BE-67443E8EF086}">
      <p15:sldGuideLst xmlns:p15="http://schemas.microsoft.com/office/powerpoint/2012/main">
        <p15:guide id="1" pos="873">
          <p15:clr>
            <a:srgbClr val="FBAE40"/>
          </p15:clr>
        </p15:guide>
        <p15:guide id="2" pos="1057">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6"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 id="2147484736" r:id="rId73"/>
    <p:sldLayoutId id="2147484737" r:id="rId74"/>
    <p:sldLayoutId id="2147484738" r:id="rId75"/>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10.xml"/><Relationship Id="rId1" Type="http://schemas.openxmlformats.org/officeDocument/2006/relationships/slideLayout" Target="../slideLayouts/slideLayout74.xml"/><Relationship Id="rId4" Type="http://schemas.openxmlformats.org/officeDocument/2006/relationships/image" Target="../media/image47.emf"/></Relationships>
</file>

<file path=ppt/slides/_rels/slide11.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11.xml"/><Relationship Id="rId1" Type="http://schemas.openxmlformats.org/officeDocument/2006/relationships/slideLayout" Target="../slideLayouts/slideLayout74.xml"/><Relationship Id="rId5" Type="http://schemas.openxmlformats.org/officeDocument/2006/relationships/image" Target="../media/image50.emf"/><Relationship Id="rId4" Type="http://schemas.openxmlformats.org/officeDocument/2006/relationships/image" Target="../media/image49.emf"/></Relationships>
</file>

<file path=ppt/slides/_rels/slide12.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12.xml"/><Relationship Id="rId1" Type="http://schemas.openxmlformats.org/officeDocument/2006/relationships/slideLayout" Target="../slideLayouts/slideLayout74.xml"/><Relationship Id="rId5" Type="http://schemas.openxmlformats.org/officeDocument/2006/relationships/image" Target="../media/image50.emf"/><Relationship Id="rId4" Type="http://schemas.openxmlformats.org/officeDocument/2006/relationships/image" Target="../media/image49.emf"/></Relationships>
</file>

<file path=ppt/slides/_rels/slide13.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13.xml"/><Relationship Id="rId1" Type="http://schemas.openxmlformats.org/officeDocument/2006/relationships/slideLayout" Target="../slideLayouts/slideLayout75.xml"/></Relationships>
</file>

<file path=ppt/slides/_rels/slide1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4.xml"/><Relationship Id="rId1" Type="http://schemas.openxmlformats.org/officeDocument/2006/relationships/slideLayout" Target="../slideLayouts/slideLayout75.xml"/><Relationship Id="rId4" Type="http://schemas.openxmlformats.org/officeDocument/2006/relationships/image" Target="../media/image53.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5.xml"/></Relationships>
</file>

<file path=ppt/slides/_rels/slide1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6.xml"/><Relationship Id="rId1" Type="http://schemas.openxmlformats.org/officeDocument/2006/relationships/slideLayout" Target="../slideLayouts/slideLayout75.xml"/><Relationship Id="rId4" Type="http://schemas.openxmlformats.org/officeDocument/2006/relationships/image" Target="../media/image53.svg"/></Relationships>
</file>

<file path=ppt/slides/_rels/slide17.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17.xml"/><Relationship Id="rId1" Type="http://schemas.openxmlformats.org/officeDocument/2006/relationships/slideLayout" Target="../slideLayouts/slideLayout74.xml"/><Relationship Id="rId4" Type="http://schemas.openxmlformats.org/officeDocument/2006/relationships/image" Target="../media/image55.emf"/></Relationships>
</file>

<file path=ppt/slides/_rels/slide1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8.xml"/><Relationship Id="rId1" Type="http://schemas.openxmlformats.org/officeDocument/2006/relationships/slideLayout" Target="../slideLayouts/slideLayout74.xml"/></Relationships>
</file>

<file path=ppt/slides/_rels/slide1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9.xml"/><Relationship Id="rId1" Type="http://schemas.openxmlformats.org/officeDocument/2006/relationships/slideLayout" Target="../slideLayouts/slideLayout74.xml"/></Relationships>
</file>

<file path=ppt/slides/_rels/slide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xml"/><Relationship Id="rId1" Type="http://schemas.openxmlformats.org/officeDocument/2006/relationships/slideLayout" Target="../slideLayouts/slideLayout73.xml"/></Relationships>
</file>

<file path=ppt/slides/_rels/slide2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0.xml"/><Relationship Id="rId1" Type="http://schemas.openxmlformats.org/officeDocument/2006/relationships/slideLayout" Target="../slideLayouts/slideLayout74.xml"/><Relationship Id="rId4" Type="http://schemas.openxmlformats.org/officeDocument/2006/relationships/image" Target="../media/image50.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5.xml"/></Relationships>
</file>

<file path=ppt/slides/_rels/slide23.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23.xml"/><Relationship Id="rId1" Type="http://schemas.openxmlformats.org/officeDocument/2006/relationships/slideLayout" Target="../slideLayouts/slideLayout73.xml"/></Relationships>
</file>

<file path=ppt/slides/_rels/slide24.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24.xml"/><Relationship Id="rId1" Type="http://schemas.openxmlformats.org/officeDocument/2006/relationships/slideLayout" Target="../slideLayouts/slideLayout74.xml"/><Relationship Id="rId4" Type="http://schemas.openxmlformats.org/officeDocument/2006/relationships/image" Target="../media/image60.emf"/></Relationships>
</file>

<file path=ppt/slides/_rels/slide25.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notesSlide" Target="../notesSlides/notesSlide25.xml"/><Relationship Id="rId1" Type="http://schemas.openxmlformats.org/officeDocument/2006/relationships/slideLayout" Target="../slideLayouts/slideLayout74.xml"/><Relationship Id="rId5" Type="http://schemas.openxmlformats.org/officeDocument/2006/relationships/image" Target="../media/image63.emf"/><Relationship Id="rId4" Type="http://schemas.openxmlformats.org/officeDocument/2006/relationships/image" Target="../media/image62.emf"/></Relationships>
</file>

<file path=ppt/slides/_rels/slide26.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notesSlide" Target="../notesSlides/notesSlide26.xml"/><Relationship Id="rId1" Type="http://schemas.openxmlformats.org/officeDocument/2006/relationships/slideLayout" Target="../slideLayouts/slideLayout74.xml"/><Relationship Id="rId6" Type="http://schemas.openxmlformats.org/officeDocument/2006/relationships/image" Target="../media/image67.emf"/><Relationship Id="rId5" Type="http://schemas.openxmlformats.org/officeDocument/2006/relationships/image" Target="../media/image66.emf"/><Relationship Id="rId4" Type="http://schemas.openxmlformats.org/officeDocument/2006/relationships/image" Target="../media/image65.emf"/></Relationships>
</file>

<file path=ppt/slides/_rels/slide27.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notesSlide" Target="../notesSlides/notesSlide27.xml"/><Relationship Id="rId1" Type="http://schemas.openxmlformats.org/officeDocument/2006/relationships/slideLayout" Target="../slideLayouts/slideLayout73.xml"/></Relationships>
</file>

<file path=ppt/slides/_rels/slide28.xml.rels><?xml version="1.0" encoding="UTF-8" standalone="yes"?>
<Relationships xmlns="http://schemas.openxmlformats.org/package/2006/relationships"><Relationship Id="rId8" Type="http://schemas.openxmlformats.org/officeDocument/2006/relationships/image" Target="../media/image74.emf"/><Relationship Id="rId3" Type="http://schemas.openxmlformats.org/officeDocument/2006/relationships/image" Target="../media/image69.emf"/><Relationship Id="rId7" Type="http://schemas.openxmlformats.org/officeDocument/2006/relationships/image" Target="../media/image73.emf"/><Relationship Id="rId2" Type="http://schemas.openxmlformats.org/officeDocument/2006/relationships/notesSlide" Target="../notesSlides/notesSlide28.xml"/><Relationship Id="rId1" Type="http://schemas.openxmlformats.org/officeDocument/2006/relationships/slideLayout" Target="../slideLayouts/slideLayout74.xml"/><Relationship Id="rId6" Type="http://schemas.openxmlformats.org/officeDocument/2006/relationships/image" Target="../media/image72.emf"/><Relationship Id="rId5" Type="http://schemas.openxmlformats.org/officeDocument/2006/relationships/image" Target="../media/image71.emf"/><Relationship Id="rId4" Type="http://schemas.openxmlformats.org/officeDocument/2006/relationships/image" Target="../media/image70.emf"/></Relationships>
</file>

<file path=ppt/slides/_rels/slide29.xml.rels><?xml version="1.0" encoding="UTF-8" standalone="yes"?>
<Relationships xmlns="http://schemas.openxmlformats.org/package/2006/relationships"><Relationship Id="rId3" Type="http://schemas.openxmlformats.org/officeDocument/2006/relationships/image" Target="../media/image75.emf"/><Relationship Id="rId7" Type="http://schemas.openxmlformats.org/officeDocument/2006/relationships/image" Target="../media/image79.emf"/><Relationship Id="rId2" Type="http://schemas.openxmlformats.org/officeDocument/2006/relationships/notesSlide" Target="../notesSlides/notesSlide29.xml"/><Relationship Id="rId1" Type="http://schemas.openxmlformats.org/officeDocument/2006/relationships/slideLayout" Target="../slideLayouts/slideLayout74.xml"/><Relationship Id="rId6" Type="http://schemas.openxmlformats.org/officeDocument/2006/relationships/image" Target="../media/image78.emf"/><Relationship Id="rId5" Type="http://schemas.openxmlformats.org/officeDocument/2006/relationships/image" Target="../media/image77.emf"/><Relationship Id="rId4" Type="http://schemas.openxmlformats.org/officeDocument/2006/relationships/image" Target="../media/image76.emf"/></Relationships>
</file>

<file path=ppt/slides/_rels/slide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xml"/><Relationship Id="rId1" Type="http://schemas.openxmlformats.org/officeDocument/2006/relationships/slideLayout" Target="../slideLayouts/slideLayout74.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30.x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notesSlide" Target="../notesSlides/notesSlide30.xml"/><Relationship Id="rId1" Type="http://schemas.openxmlformats.org/officeDocument/2006/relationships/slideLayout" Target="../slideLayouts/slideLayout75.xml"/><Relationship Id="rId4" Type="http://schemas.openxmlformats.org/officeDocument/2006/relationships/image" Target="../media/image81.emf"/></Relationships>
</file>

<file path=ppt/slides/_rels/slide31.xml.rels><?xml version="1.0" encoding="UTF-8" standalone="yes"?>
<Relationships xmlns="http://schemas.openxmlformats.org/package/2006/relationships"><Relationship Id="rId3" Type="http://schemas.openxmlformats.org/officeDocument/2006/relationships/image" Target="../media/image82.emf"/><Relationship Id="rId2" Type="http://schemas.openxmlformats.org/officeDocument/2006/relationships/notesSlide" Target="../notesSlides/notesSlide31.xml"/><Relationship Id="rId1" Type="http://schemas.openxmlformats.org/officeDocument/2006/relationships/slideLayout" Target="../slideLayouts/slideLayout75.xml"/></Relationships>
</file>

<file path=ppt/slides/_rels/slide32.x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notesSlide" Target="../notesSlides/notesSlide32.xml"/><Relationship Id="rId1" Type="http://schemas.openxmlformats.org/officeDocument/2006/relationships/slideLayout" Target="../slideLayouts/slideLayout74.xml"/><Relationship Id="rId5" Type="http://schemas.openxmlformats.org/officeDocument/2006/relationships/image" Target="../media/image85.emf"/><Relationship Id="rId4" Type="http://schemas.openxmlformats.org/officeDocument/2006/relationships/image" Target="../media/image84.emf"/></Relationships>
</file>

<file path=ppt/slides/_rels/slide3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33.xml"/><Relationship Id="rId1" Type="http://schemas.openxmlformats.org/officeDocument/2006/relationships/slideLayout" Target="../slideLayouts/slideLayout74.xml"/><Relationship Id="rId5" Type="http://schemas.openxmlformats.org/officeDocument/2006/relationships/image" Target="../media/image88.emf"/><Relationship Id="rId4" Type="http://schemas.openxmlformats.org/officeDocument/2006/relationships/image" Target="../media/image87.emf"/></Relationships>
</file>

<file path=ppt/slides/_rels/slide34.xml.rels><?xml version="1.0" encoding="UTF-8" standalone="yes"?>
<Relationships xmlns="http://schemas.openxmlformats.org/package/2006/relationships"><Relationship Id="rId3" Type="http://schemas.openxmlformats.org/officeDocument/2006/relationships/image" Target="../media/image89.emf"/><Relationship Id="rId2" Type="http://schemas.openxmlformats.org/officeDocument/2006/relationships/notesSlide" Target="../notesSlides/notesSlide34.xml"/><Relationship Id="rId1" Type="http://schemas.openxmlformats.org/officeDocument/2006/relationships/slideLayout" Target="../slideLayouts/slideLayout74.xml"/><Relationship Id="rId4" Type="http://schemas.openxmlformats.org/officeDocument/2006/relationships/image" Target="../media/image90.emf"/></Relationships>
</file>

<file path=ppt/slides/_rels/slide35.xml.rels><?xml version="1.0" encoding="UTF-8" standalone="yes"?>
<Relationships xmlns="http://schemas.openxmlformats.org/package/2006/relationships"><Relationship Id="rId3" Type="http://schemas.openxmlformats.org/officeDocument/2006/relationships/image" Target="../media/image91.emf"/><Relationship Id="rId2" Type="http://schemas.openxmlformats.org/officeDocument/2006/relationships/notesSlide" Target="../notesSlides/notesSlide35.xml"/><Relationship Id="rId1" Type="http://schemas.openxmlformats.org/officeDocument/2006/relationships/slideLayout" Target="../slideLayouts/slideLayout73.xml"/></Relationships>
</file>

<file path=ppt/slides/_rels/slide36.xml.rels><?xml version="1.0" encoding="UTF-8" standalone="yes"?>
<Relationships xmlns="http://schemas.openxmlformats.org/package/2006/relationships"><Relationship Id="rId3" Type="http://schemas.openxmlformats.org/officeDocument/2006/relationships/image" Target="../media/image92.emf"/><Relationship Id="rId2" Type="http://schemas.openxmlformats.org/officeDocument/2006/relationships/notesSlide" Target="../notesSlides/notesSlide36.xml"/><Relationship Id="rId1" Type="http://schemas.openxmlformats.org/officeDocument/2006/relationships/slideLayout" Target="../slideLayouts/slideLayout74.xml"/><Relationship Id="rId4" Type="http://schemas.openxmlformats.org/officeDocument/2006/relationships/image" Target="../media/image93.emf"/></Relationships>
</file>

<file path=ppt/slides/_rels/slide37.xml.rels><?xml version="1.0" encoding="UTF-8" standalone="yes"?>
<Relationships xmlns="http://schemas.openxmlformats.org/package/2006/relationships"><Relationship Id="rId3" Type="http://schemas.openxmlformats.org/officeDocument/2006/relationships/image" Target="../media/image94.emf"/><Relationship Id="rId2" Type="http://schemas.openxmlformats.org/officeDocument/2006/relationships/notesSlide" Target="../notesSlides/notesSlide37.xml"/><Relationship Id="rId1" Type="http://schemas.openxmlformats.org/officeDocument/2006/relationships/slideLayout" Target="../slideLayouts/slideLayout73.xml"/></Relationships>
</file>

<file path=ppt/slides/_rels/slide38.x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notesSlide" Target="../notesSlides/notesSlide38.xml"/><Relationship Id="rId1" Type="http://schemas.openxmlformats.org/officeDocument/2006/relationships/slideLayout" Target="../slideLayouts/slideLayout74.xml"/></Relationships>
</file>

<file path=ppt/slides/_rels/slide39.x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notesSlide" Target="../notesSlides/notesSlide39.xml"/><Relationship Id="rId1" Type="http://schemas.openxmlformats.org/officeDocument/2006/relationships/slideLayout" Target="../slideLayouts/slideLayout74.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73.xml"/></Relationships>
</file>

<file path=ppt/slides/_rels/slide40.xml.rels><?xml version="1.0" encoding="UTF-8" standalone="yes"?>
<Relationships xmlns="http://schemas.openxmlformats.org/package/2006/relationships"><Relationship Id="rId3" Type="http://schemas.openxmlformats.org/officeDocument/2006/relationships/image" Target="../media/image97.emf"/><Relationship Id="rId2" Type="http://schemas.openxmlformats.org/officeDocument/2006/relationships/notesSlide" Target="../notesSlides/notesSlide40.xml"/><Relationship Id="rId1" Type="http://schemas.openxmlformats.org/officeDocument/2006/relationships/slideLayout" Target="../slideLayouts/slideLayout74.xml"/></Relationships>
</file>

<file path=ppt/slides/_rels/slide41.x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notesSlide" Target="../notesSlides/notesSlide41.xml"/><Relationship Id="rId1" Type="http://schemas.openxmlformats.org/officeDocument/2006/relationships/slideLayout" Target="../slideLayouts/slideLayout74.xml"/></Relationships>
</file>

<file path=ppt/slides/_rels/slide42.xml.rels><?xml version="1.0" encoding="UTF-8" standalone="yes"?>
<Relationships xmlns="http://schemas.openxmlformats.org/package/2006/relationships"><Relationship Id="rId3" Type="http://schemas.openxmlformats.org/officeDocument/2006/relationships/image" Target="../media/image99.emf"/><Relationship Id="rId2" Type="http://schemas.openxmlformats.org/officeDocument/2006/relationships/notesSlide" Target="../notesSlides/notesSlide42.xml"/><Relationship Id="rId1" Type="http://schemas.openxmlformats.org/officeDocument/2006/relationships/slideLayout" Target="../slideLayouts/slideLayout74.xml"/></Relationships>
</file>

<file path=ppt/slides/_rels/slide43.x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notesSlide" Target="../notesSlides/notesSlide43.xml"/><Relationship Id="rId1" Type="http://schemas.openxmlformats.org/officeDocument/2006/relationships/slideLayout" Target="../slideLayouts/slideLayout74.xml"/></Relationships>
</file>

<file path=ppt/slides/_rels/slide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5.xml"/><Relationship Id="rId1" Type="http://schemas.openxmlformats.org/officeDocument/2006/relationships/slideLayout" Target="../slideLayouts/slideLayout74.xml"/><Relationship Id="rId5" Type="http://schemas.openxmlformats.org/officeDocument/2006/relationships/image" Target="../media/image23.emf"/><Relationship Id="rId4" Type="http://schemas.openxmlformats.org/officeDocument/2006/relationships/image" Target="../media/image22.emf"/></Relationships>
</file>

<file path=ppt/slides/_rels/slide6.xml.rels><?xml version="1.0" encoding="UTF-8" standalone="yes"?>
<Relationships xmlns="http://schemas.openxmlformats.org/package/2006/relationships"><Relationship Id="rId3" Type="http://schemas.openxmlformats.org/officeDocument/2006/relationships/image" Target="../media/image24.emf"/><Relationship Id="rId7" Type="http://schemas.openxmlformats.org/officeDocument/2006/relationships/image" Target="../media/image28.emf"/><Relationship Id="rId2" Type="http://schemas.openxmlformats.org/officeDocument/2006/relationships/notesSlide" Target="../notesSlides/notesSlide6.xml"/><Relationship Id="rId1" Type="http://schemas.openxmlformats.org/officeDocument/2006/relationships/slideLayout" Target="../slideLayouts/slideLayout74.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7.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image" Target="../media/image29.emf"/><Relationship Id="rId7" Type="http://schemas.openxmlformats.org/officeDocument/2006/relationships/image" Target="../media/image33.emf"/><Relationship Id="rId2" Type="http://schemas.openxmlformats.org/officeDocument/2006/relationships/notesSlide" Target="../notesSlides/notesSlide7.xml"/><Relationship Id="rId1" Type="http://schemas.openxmlformats.org/officeDocument/2006/relationships/slideLayout" Target="../slideLayouts/slideLayout75.xml"/><Relationship Id="rId6" Type="http://schemas.openxmlformats.org/officeDocument/2006/relationships/image" Target="../media/image32.emf"/><Relationship Id="rId5" Type="http://schemas.openxmlformats.org/officeDocument/2006/relationships/image" Target="../media/image31.emf"/><Relationship Id="rId4" Type="http://schemas.openxmlformats.org/officeDocument/2006/relationships/image" Target="../media/image30.emf"/></Relationships>
</file>

<file path=ppt/slides/_rels/slide8.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image" Target="../media/image35.emf"/><Relationship Id="rId7" Type="http://schemas.openxmlformats.org/officeDocument/2006/relationships/image" Target="../media/image39.emf"/><Relationship Id="rId2" Type="http://schemas.openxmlformats.org/officeDocument/2006/relationships/notesSlide" Target="../notesSlides/notesSlide8.xml"/><Relationship Id="rId1" Type="http://schemas.openxmlformats.org/officeDocument/2006/relationships/slideLayout" Target="../slideLayouts/slideLayout74.xml"/><Relationship Id="rId6" Type="http://schemas.openxmlformats.org/officeDocument/2006/relationships/image" Target="../media/image38.emf"/><Relationship Id="rId5" Type="http://schemas.openxmlformats.org/officeDocument/2006/relationships/image" Target="../media/image37.emf"/><Relationship Id="rId4" Type="http://schemas.openxmlformats.org/officeDocument/2006/relationships/image" Target="../media/image36.emf"/><Relationship Id="rId9" Type="http://schemas.openxmlformats.org/officeDocument/2006/relationships/image" Target="../media/image41.emf"/></Relationships>
</file>

<file path=ppt/slides/_rels/slide9.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9.xml"/><Relationship Id="rId1" Type="http://schemas.openxmlformats.org/officeDocument/2006/relationships/slideLayout" Target="../slideLayouts/slideLayout74.xml"/><Relationship Id="rId6" Type="http://schemas.openxmlformats.org/officeDocument/2006/relationships/image" Target="../media/image45.emf"/><Relationship Id="rId5" Type="http://schemas.openxmlformats.org/officeDocument/2006/relationships/image" Target="../media/image44.emf"/><Relationship Id="rId4" Type="http://schemas.openxmlformats.org/officeDocument/2006/relationships/image" Target="../media/image4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A6A2A45B-2EA3-49D8-B994-20C4DC61C1D1}"/>
              </a:ext>
            </a:extLst>
          </p:cNvPr>
          <p:cNvSpPr>
            <a:spLocks noGrp="1"/>
          </p:cNvSpPr>
          <p:nvPr>
            <p:ph type="title"/>
          </p:nvPr>
        </p:nvSpPr>
        <p:spPr>
          <a:xfrm>
            <a:off x="428682" y="2360889"/>
            <a:ext cx="5522054" cy="2136222"/>
          </a:xfrm>
        </p:spPr>
        <p:txBody>
          <a:bodyPr wrap="square" anchor="ctr">
            <a:spAutoFit/>
          </a:bodyPr>
          <a:lstStyle/>
          <a:p>
            <a:r>
              <a:rPr lang="en-US" dirty="0"/>
              <a:t>AZ-220T01</a:t>
            </a:r>
            <a:br>
              <a:rPr lang="en-US" dirty="0"/>
            </a:br>
            <a:r>
              <a:rPr lang="en-US" dirty="0"/>
              <a:t>Module 03: Device provisioning at scale</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Device enrollment types</a:t>
            </a:r>
          </a:p>
        </p:txBody>
      </p:sp>
      <p:pic>
        <p:nvPicPr>
          <p:cNvPr id="35" name="Picture 34" descr="Icon of a person sitting in a desk">
            <a:extLst>
              <a:ext uri="{FF2B5EF4-FFF2-40B4-BE49-F238E27FC236}">
                <a16:creationId xmlns:a16="http://schemas.microsoft.com/office/drawing/2014/main" id="{216FD23D-6740-40DF-8107-621E8983012F}"/>
              </a:ext>
            </a:extLst>
          </p:cNvPr>
          <p:cNvPicPr>
            <a:picLocks/>
          </p:cNvPicPr>
          <p:nvPr/>
        </p:nvPicPr>
        <p:blipFill>
          <a:blip r:embed="rId3"/>
          <a:stretch>
            <a:fillRect/>
          </a:stretch>
        </p:blipFill>
        <p:spPr>
          <a:xfrm>
            <a:off x="418644" y="1500216"/>
            <a:ext cx="932282" cy="932282"/>
          </a:xfrm>
          <a:prstGeom prst="rect">
            <a:avLst/>
          </a:prstGeom>
        </p:spPr>
      </p:pic>
      <p:sp>
        <p:nvSpPr>
          <p:cNvPr id="37" name="Text Placeholder 2">
            <a:extLst>
              <a:ext uri="{FF2B5EF4-FFF2-40B4-BE49-F238E27FC236}">
                <a16:creationId xmlns:a16="http://schemas.microsoft.com/office/drawing/2014/main" id="{077A7A09-4576-4124-9E33-A9515EF306F4}"/>
              </a:ext>
            </a:extLst>
          </p:cNvPr>
          <p:cNvSpPr txBox="1">
            <a:spLocks/>
          </p:cNvSpPr>
          <p:nvPr/>
        </p:nvSpPr>
        <p:spPr>
          <a:xfrm>
            <a:off x="1642762" y="1500216"/>
            <a:ext cx="10129600" cy="131414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157" i="1" spc="0" dirty="0">
                <a:solidFill>
                  <a:schemeClr val="tx1"/>
                </a:solidFill>
                <a:cs typeface="Segoe UI Semilight"/>
              </a:rPr>
              <a:t>Individual Enrollments:</a:t>
            </a:r>
          </a:p>
          <a:p>
            <a:pPr>
              <a:spcBef>
                <a:spcPts val="588"/>
              </a:spcBef>
              <a:spcAft>
                <a:spcPts val="588"/>
              </a:spcAft>
              <a:buSzPct val="100000"/>
            </a:pPr>
            <a:r>
              <a:rPr lang="en-US" sz="1961" spc="0" dirty="0">
                <a:solidFill>
                  <a:schemeClr val="tx1"/>
                </a:solidFill>
                <a:latin typeface="+mn-lt"/>
                <a:cs typeface="Segoe UI Semilight"/>
              </a:rPr>
              <a:t>An Individual enrollment is an entry for a single device that may register. Individual enrollments may use either X.509 certificates or SAS tokens (from a physical or virtual </a:t>
            </a:r>
            <a:r>
              <a:rPr lang="en-US" sz="1961" spc="0" dirty="0" err="1">
                <a:solidFill>
                  <a:schemeClr val="tx1"/>
                </a:solidFill>
                <a:latin typeface="+mn-lt"/>
                <a:cs typeface="Segoe UI Semilight"/>
              </a:rPr>
              <a:t>TPM</a:t>
            </a:r>
            <a:r>
              <a:rPr lang="en-US" sz="1961" spc="0" dirty="0">
                <a:solidFill>
                  <a:schemeClr val="tx1"/>
                </a:solidFill>
                <a:latin typeface="+mn-lt"/>
                <a:cs typeface="Segoe UI Semilight"/>
              </a:rPr>
              <a:t>) as attestation mechanisms</a:t>
            </a:r>
          </a:p>
        </p:txBody>
      </p:sp>
      <p:cxnSp>
        <p:nvCxnSpPr>
          <p:cNvPr id="40" name="Straight Connector 39">
            <a:extLst>
              <a:ext uri="{FF2B5EF4-FFF2-40B4-BE49-F238E27FC236}">
                <a16:creationId xmlns:a16="http://schemas.microsoft.com/office/drawing/2014/main" id="{542AEB2D-17FC-475D-A888-1425A6FDE575}"/>
              </a:ext>
              <a:ext uri="{C183D7F6-B498-43B3-948B-1728B52AA6E4}">
                <adec:decorative xmlns:adec="http://schemas.microsoft.com/office/drawing/2017/decorative" val="1"/>
              </a:ext>
            </a:extLst>
          </p:cNvPr>
          <p:cNvCxnSpPr>
            <a:cxnSpLocks/>
          </p:cNvCxnSpPr>
          <p:nvPr/>
        </p:nvCxnSpPr>
        <p:spPr>
          <a:xfrm>
            <a:off x="1642762" y="3294779"/>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two people">
            <a:extLst>
              <a:ext uri="{FF2B5EF4-FFF2-40B4-BE49-F238E27FC236}">
                <a16:creationId xmlns:a16="http://schemas.microsoft.com/office/drawing/2014/main" id="{6D0DB8BB-FF8A-4970-832E-6242F6C46807}"/>
              </a:ext>
            </a:extLst>
          </p:cNvPr>
          <p:cNvPicPr>
            <a:picLocks/>
          </p:cNvPicPr>
          <p:nvPr/>
        </p:nvPicPr>
        <p:blipFill>
          <a:blip r:embed="rId4"/>
          <a:stretch>
            <a:fillRect/>
          </a:stretch>
        </p:blipFill>
        <p:spPr>
          <a:xfrm>
            <a:off x="418644" y="3746660"/>
            <a:ext cx="932282" cy="932282"/>
          </a:xfrm>
          <a:prstGeom prst="rect">
            <a:avLst/>
          </a:prstGeom>
        </p:spPr>
      </p:pic>
      <p:sp>
        <p:nvSpPr>
          <p:cNvPr id="11" name="Text Placeholder 2">
            <a:extLst>
              <a:ext uri="{FF2B5EF4-FFF2-40B4-BE49-F238E27FC236}">
                <a16:creationId xmlns:a16="http://schemas.microsoft.com/office/drawing/2014/main" id="{73102F4B-8A2E-482E-816F-AB5D32AFD1D8}"/>
              </a:ext>
            </a:extLst>
          </p:cNvPr>
          <p:cNvSpPr txBox="1">
            <a:spLocks/>
          </p:cNvSpPr>
          <p:nvPr/>
        </p:nvSpPr>
        <p:spPr>
          <a:xfrm>
            <a:off x="1642762" y="3746660"/>
            <a:ext cx="10129600" cy="164440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157" i="1" spc="0" dirty="0">
                <a:solidFill>
                  <a:schemeClr val="tx1"/>
                </a:solidFill>
                <a:cs typeface="Segoe UI Semilight"/>
              </a:rPr>
              <a:t>Group Enrollments:</a:t>
            </a:r>
          </a:p>
          <a:p>
            <a:pPr>
              <a:spcBef>
                <a:spcPts val="588"/>
              </a:spcBef>
              <a:spcAft>
                <a:spcPts val="588"/>
              </a:spcAft>
              <a:buSzPct val="100000"/>
            </a:pPr>
            <a:r>
              <a:rPr lang="en-US" sz="1961" spc="0" dirty="0">
                <a:solidFill>
                  <a:schemeClr val="tx1"/>
                </a:solidFill>
                <a:latin typeface="+mn-lt"/>
                <a:cs typeface="Segoe UI Semilight"/>
              </a:rPr>
              <a:t>An Enrollment group is an entry for a group of devices that share a common attestation mechanism of X.509 certificates, signed by the same signing certificate, which can be the</a:t>
            </a:r>
            <a:br>
              <a:rPr lang="en-US" sz="1961" spc="0" dirty="0">
                <a:solidFill>
                  <a:schemeClr val="tx1"/>
                </a:solidFill>
                <a:latin typeface="+mn-lt"/>
                <a:cs typeface="Segoe UI Semilight"/>
              </a:rPr>
            </a:br>
            <a:r>
              <a:rPr lang="en-US" sz="1961" spc="0" dirty="0">
                <a:solidFill>
                  <a:schemeClr val="tx1"/>
                </a:solidFill>
                <a:latin typeface="+mn-lt"/>
                <a:cs typeface="Segoe UI Semilight"/>
              </a:rPr>
              <a:t>root certificate or the intermediate certificate, used to produce device certificate on</a:t>
            </a:r>
            <a:br>
              <a:rPr lang="en-US" sz="1961" spc="0" dirty="0">
                <a:solidFill>
                  <a:schemeClr val="tx1"/>
                </a:solidFill>
                <a:latin typeface="+mn-lt"/>
                <a:cs typeface="Segoe UI Semilight"/>
              </a:rPr>
            </a:br>
            <a:r>
              <a:rPr lang="en-US" sz="1961" spc="0" dirty="0">
                <a:solidFill>
                  <a:schemeClr val="tx1"/>
                </a:solidFill>
                <a:latin typeface="+mn-lt"/>
                <a:cs typeface="Segoe UI Semilight"/>
              </a:rPr>
              <a:t>physical device</a:t>
            </a:r>
          </a:p>
        </p:txBody>
      </p:sp>
    </p:spTree>
    <p:extLst>
      <p:ext uri="{BB962C8B-B14F-4D97-AF65-F5344CB8AC3E}">
        <p14:creationId xmlns:p14="http://schemas.microsoft.com/office/powerpoint/2010/main" val="2064354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Security concepts: Certificates</a:t>
            </a:r>
          </a:p>
        </p:txBody>
      </p:sp>
      <p:pic>
        <p:nvPicPr>
          <p:cNvPr id="50" name="Picture 49" descr="Icon of a mobile device">
            <a:extLst>
              <a:ext uri="{FF2B5EF4-FFF2-40B4-BE49-F238E27FC236}">
                <a16:creationId xmlns:a16="http://schemas.microsoft.com/office/drawing/2014/main" id="{E0701712-D672-4DFC-9AEF-05204CC40AAB}"/>
              </a:ext>
            </a:extLst>
          </p:cNvPr>
          <p:cNvPicPr>
            <a:picLocks/>
          </p:cNvPicPr>
          <p:nvPr/>
        </p:nvPicPr>
        <p:blipFill>
          <a:blip r:embed="rId3"/>
          <a:stretch>
            <a:fillRect/>
          </a:stretch>
        </p:blipFill>
        <p:spPr>
          <a:xfrm>
            <a:off x="418644" y="1522505"/>
            <a:ext cx="932282" cy="932282"/>
          </a:xfrm>
          <a:prstGeom prst="rect">
            <a:avLst/>
          </a:prstGeom>
        </p:spPr>
      </p:pic>
      <p:sp>
        <p:nvSpPr>
          <p:cNvPr id="53" name="Rectangle 52">
            <a:extLst>
              <a:ext uri="{FF2B5EF4-FFF2-40B4-BE49-F238E27FC236}">
                <a16:creationId xmlns:a16="http://schemas.microsoft.com/office/drawing/2014/main" id="{45AB9E13-759E-4C78-8962-6ECD93D264CB}"/>
              </a:ext>
            </a:extLst>
          </p:cNvPr>
          <p:cNvSpPr/>
          <p:nvPr/>
        </p:nvSpPr>
        <p:spPr>
          <a:xfrm>
            <a:off x="1645003" y="1634458"/>
            <a:ext cx="10126677" cy="66379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157" i="1" dirty="0">
                <a:solidFill>
                  <a:schemeClr val="tx1"/>
                </a:solidFill>
                <a:latin typeface="+mj-lt"/>
              </a:rPr>
              <a:t>X.509 certificates </a:t>
            </a:r>
            <a:r>
              <a:rPr lang="en-US" sz="2157" dirty="0">
                <a:solidFill>
                  <a:schemeClr val="tx1"/>
                </a:solidFill>
              </a:rPr>
              <a:t>– digital identity based on private/public key pairs and a </a:t>
            </a:r>
            <a:br>
              <a:rPr lang="en-US" sz="2157" dirty="0">
                <a:solidFill>
                  <a:schemeClr val="tx1"/>
                </a:solidFill>
              </a:rPr>
            </a:br>
            <a:r>
              <a:rPr lang="en-US" sz="2157" dirty="0">
                <a:solidFill>
                  <a:schemeClr val="tx1"/>
                </a:solidFill>
              </a:rPr>
              <a:t>chain of trust</a:t>
            </a:r>
          </a:p>
        </p:txBody>
      </p:sp>
      <p:cxnSp>
        <p:nvCxnSpPr>
          <p:cNvPr id="58" name="Straight Connector 57">
            <a:extLst>
              <a:ext uri="{FF2B5EF4-FFF2-40B4-BE49-F238E27FC236}">
                <a16:creationId xmlns:a16="http://schemas.microsoft.com/office/drawing/2014/main" id="{1F75E386-AC56-4565-82F7-CC8D9CC4CECF}"/>
              </a:ext>
              <a:ext uri="{C183D7F6-B498-43B3-948B-1728B52AA6E4}">
                <adec:decorative xmlns:adec="http://schemas.microsoft.com/office/drawing/2017/decorative" val="1"/>
              </a:ext>
            </a:extLst>
          </p:cNvPr>
          <p:cNvCxnSpPr>
            <a:cxnSpLocks/>
          </p:cNvCxnSpPr>
          <p:nvPr/>
        </p:nvCxnSpPr>
        <p:spPr>
          <a:xfrm>
            <a:off x="1645003" y="2629955"/>
            <a:ext cx="1012667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8" name="Picture 77" descr="Icon of an institution">
            <a:extLst>
              <a:ext uri="{FF2B5EF4-FFF2-40B4-BE49-F238E27FC236}">
                <a16:creationId xmlns:a16="http://schemas.microsoft.com/office/drawing/2014/main" id="{EC7CC051-F36C-4868-9A0F-85FB663A3BBA}"/>
              </a:ext>
            </a:extLst>
          </p:cNvPr>
          <p:cNvPicPr>
            <a:picLocks/>
          </p:cNvPicPr>
          <p:nvPr/>
        </p:nvPicPr>
        <p:blipFill>
          <a:blip r:embed="rId4"/>
          <a:stretch>
            <a:fillRect/>
          </a:stretch>
        </p:blipFill>
        <p:spPr>
          <a:xfrm>
            <a:off x="418644" y="2845340"/>
            <a:ext cx="932282" cy="932282"/>
          </a:xfrm>
          <a:prstGeom prst="rect">
            <a:avLst/>
          </a:prstGeom>
        </p:spPr>
      </p:pic>
      <p:sp>
        <p:nvSpPr>
          <p:cNvPr id="80" name="Rectangle 79">
            <a:extLst>
              <a:ext uri="{FF2B5EF4-FFF2-40B4-BE49-F238E27FC236}">
                <a16:creationId xmlns:a16="http://schemas.microsoft.com/office/drawing/2014/main" id="{F83ACE9E-A5C1-4908-9604-6631840724A3}"/>
              </a:ext>
            </a:extLst>
          </p:cNvPr>
          <p:cNvSpPr/>
          <p:nvPr/>
        </p:nvSpPr>
        <p:spPr>
          <a:xfrm>
            <a:off x="1645003" y="3127603"/>
            <a:ext cx="10126677" cy="3318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157" dirty="0">
                <a:solidFill>
                  <a:schemeClr val="tx1"/>
                </a:solidFill>
                <a:latin typeface="+mj-lt"/>
              </a:rPr>
              <a:t>Issued by a certificate authority (CA)</a:t>
            </a:r>
          </a:p>
        </p:txBody>
      </p:sp>
      <p:cxnSp>
        <p:nvCxnSpPr>
          <p:cNvPr id="83" name="Straight Connector 82">
            <a:extLst>
              <a:ext uri="{FF2B5EF4-FFF2-40B4-BE49-F238E27FC236}">
                <a16:creationId xmlns:a16="http://schemas.microsoft.com/office/drawing/2014/main" id="{D49ED82F-A031-4727-98A6-C2EA19B13421}"/>
              </a:ext>
              <a:ext uri="{C183D7F6-B498-43B3-948B-1728B52AA6E4}">
                <adec:decorative xmlns:adec="http://schemas.microsoft.com/office/drawing/2017/decorative" val="1"/>
              </a:ext>
            </a:extLst>
          </p:cNvPr>
          <p:cNvCxnSpPr>
            <a:cxnSpLocks/>
          </p:cNvCxnSpPr>
          <p:nvPr/>
        </p:nvCxnSpPr>
        <p:spPr>
          <a:xfrm>
            <a:off x="1645003" y="3957150"/>
            <a:ext cx="1012667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descr="Icon of four blocks of squares arranged in quadrants">
            <a:extLst>
              <a:ext uri="{FF2B5EF4-FFF2-40B4-BE49-F238E27FC236}">
                <a16:creationId xmlns:a16="http://schemas.microsoft.com/office/drawing/2014/main" id="{84D8AC79-9E70-4565-BFEE-3D2B6EEBF790}"/>
              </a:ext>
            </a:extLst>
          </p:cNvPr>
          <p:cNvPicPr>
            <a:picLocks/>
          </p:cNvPicPr>
          <p:nvPr/>
        </p:nvPicPr>
        <p:blipFill>
          <a:blip r:embed="rId5"/>
          <a:stretch>
            <a:fillRect/>
          </a:stretch>
        </p:blipFill>
        <p:spPr>
          <a:xfrm>
            <a:off x="418644" y="4154609"/>
            <a:ext cx="932282" cy="932282"/>
          </a:xfrm>
          <a:prstGeom prst="rect">
            <a:avLst/>
          </a:prstGeom>
        </p:spPr>
      </p:pic>
      <p:sp>
        <p:nvSpPr>
          <p:cNvPr id="15" name="Rectangle 14">
            <a:extLst>
              <a:ext uri="{FF2B5EF4-FFF2-40B4-BE49-F238E27FC236}">
                <a16:creationId xmlns:a16="http://schemas.microsoft.com/office/drawing/2014/main" id="{10171C44-902D-4C68-AC37-CA1DA9FC1FFA}"/>
              </a:ext>
            </a:extLst>
          </p:cNvPr>
          <p:cNvSpPr/>
          <p:nvPr/>
        </p:nvSpPr>
        <p:spPr>
          <a:xfrm>
            <a:off x="1645003" y="4154610"/>
            <a:ext cx="10126677" cy="161423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157" dirty="0">
                <a:solidFill>
                  <a:schemeClr val="tx1"/>
                </a:solidFill>
                <a:latin typeface="+mj-lt"/>
              </a:rPr>
              <a:t>Certificate rules for DPS:</a:t>
            </a:r>
          </a:p>
          <a:p>
            <a:pPr>
              <a:spcBef>
                <a:spcPts val="588"/>
              </a:spcBef>
              <a:spcAft>
                <a:spcPts val="588"/>
              </a:spcAft>
            </a:pPr>
            <a:r>
              <a:rPr lang="en-US" sz="1961" dirty="0">
                <a:solidFill>
                  <a:schemeClr val="tx1"/>
                </a:solidFill>
              </a:rPr>
              <a:t>Chain must be trusted</a:t>
            </a:r>
          </a:p>
          <a:p>
            <a:pPr>
              <a:spcBef>
                <a:spcPts val="588"/>
              </a:spcBef>
              <a:spcAft>
                <a:spcPts val="588"/>
              </a:spcAft>
            </a:pPr>
            <a:r>
              <a:rPr lang="en-US" sz="1961" dirty="0">
                <a:solidFill>
                  <a:schemeClr val="tx1"/>
                </a:solidFill>
              </a:rPr>
              <a:t>Group or individual enrollment</a:t>
            </a:r>
          </a:p>
          <a:p>
            <a:pPr>
              <a:spcBef>
                <a:spcPts val="588"/>
              </a:spcBef>
              <a:spcAft>
                <a:spcPts val="588"/>
              </a:spcAft>
            </a:pPr>
            <a:r>
              <a:rPr lang="en-US" sz="1961" dirty="0">
                <a:solidFill>
                  <a:schemeClr val="tx1"/>
                </a:solidFill>
              </a:rPr>
              <a:t>Individual overrides group</a:t>
            </a:r>
          </a:p>
        </p:txBody>
      </p:sp>
    </p:spTree>
    <p:extLst>
      <p:ext uri="{BB962C8B-B14F-4D97-AF65-F5344CB8AC3E}">
        <p14:creationId xmlns:p14="http://schemas.microsoft.com/office/powerpoint/2010/main" val="3339122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fade">
                                      <p:cBhvr>
                                        <p:cTn id="15" dur="500"/>
                                        <p:tgtEl>
                                          <p:spTgt spid="58"/>
                                        </p:tgtEl>
                                      </p:cBhvr>
                                    </p:animEffect>
                                  </p:childTnLst>
                                </p:cTn>
                              </p:par>
                              <p:par>
                                <p:cTn id="16" presetID="10" presetClass="entr" presetSubtype="0" fill="hold" nodeType="withEffect">
                                  <p:stCondLst>
                                    <p:cond delay="0"/>
                                  </p:stCondLst>
                                  <p:childTnLst>
                                    <p:set>
                                      <p:cBhvr>
                                        <p:cTn id="17" dur="1" fill="hold">
                                          <p:stCondLst>
                                            <p:cond delay="0"/>
                                          </p:stCondLst>
                                        </p:cTn>
                                        <p:tgtEl>
                                          <p:spTgt spid="78"/>
                                        </p:tgtEl>
                                        <p:attrNameLst>
                                          <p:attrName>style.visibility</p:attrName>
                                        </p:attrNameLst>
                                      </p:cBhvr>
                                      <p:to>
                                        <p:strVal val="visible"/>
                                      </p:to>
                                    </p:set>
                                    <p:animEffect transition="in" filter="fade">
                                      <p:cBhvr>
                                        <p:cTn id="18" dur="500"/>
                                        <p:tgtEl>
                                          <p:spTgt spid="7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0"/>
                                        </p:tgtEl>
                                        <p:attrNameLst>
                                          <p:attrName>style.visibility</p:attrName>
                                        </p:attrNameLst>
                                      </p:cBhvr>
                                      <p:to>
                                        <p:strVal val="visible"/>
                                      </p:to>
                                    </p:set>
                                    <p:animEffect transition="in" filter="fade">
                                      <p:cBhvr>
                                        <p:cTn id="21" dur="500"/>
                                        <p:tgtEl>
                                          <p:spTgt spid="8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3"/>
                                        </p:tgtEl>
                                        <p:attrNameLst>
                                          <p:attrName>style.visibility</p:attrName>
                                        </p:attrNameLst>
                                      </p:cBhvr>
                                      <p:to>
                                        <p:strVal val="visible"/>
                                      </p:to>
                                    </p:set>
                                    <p:animEffect transition="in" filter="fade">
                                      <p:cBhvr>
                                        <p:cTn id="26" dur="500"/>
                                        <p:tgtEl>
                                          <p:spTgt spid="83"/>
                                        </p:tgtEl>
                                      </p:cBhvr>
                                    </p:animEffect>
                                  </p:childTnLst>
                                </p:cTn>
                              </p:par>
                              <p:par>
                                <p:cTn id="27" presetID="10"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80"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Security concepts: Hardware/</a:t>
            </a:r>
            <a:r>
              <a:rPr lang="en-US" dirty="0" err="1"/>
              <a:t>TPM</a:t>
            </a:r>
            <a:r>
              <a:rPr lang="en-US" dirty="0"/>
              <a:t> attestation</a:t>
            </a:r>
          </a:p>
        </p:txBody>
      </p:sp>
      <p:pic>
        <p:nvPicPr>
          <p:cNvPr id="42" name="Picture 41" descr="Icon of a mobile device">
            <a:extLst>
              <a:ext uri="{FF2B5EF4-FFF2-40B4-BE49-F238E27FC236}">
                <a16:creationId xmlns:a16="http://schemas.microsoft.com/office/drawing/2014/main" id="{2834E023-9B59-41AD-8F12-47DF53C4A218}"/>
              </a:ext>
            </a:extLst>
          </p:cNvPr>
          <p:cNvPicPr>
            <a:picLocks/>
          </p:cNvPicPr>
          <p:nvPr/>
        </p:nvPicPr>
        <p:blipFill>
          <a:blip r:embed="rId3"/>
          <a:stretch>
            <a:fillRect/>
          </a:stretch>
        </p:blipFill>
        <p:spPr>
          <a:xfrm>
            <a:off x="418644" y="1522505"/>
            <a:ext cx="932282" cy="932282"/>
          </a:xfrm>
          <a:prstGeom prst="rect">
            <a:avLst/>
          </a:prstGeom>
        </p:spPr>
      </p:pic>
      <p:sp>
        <p:nvSpPr>
          <p:cNvPr id="46" name="Rectangle 45">
            <a:extLst>
              <a:ext uri="{FF2B5EF4-FFF2-40B4-BE49-F238E27FC236}">
                <a16:creationId xmlns:a16="http://schemas.microsoft.com/office/drawing/2014/main" id="{1F1F65B0-CC33-4BB5-B5E7-C9B9052F4CFC}"/>
              </a:ext>
            </a:extLst>
          </p:cNvPr>
          <p:cNvSpPr>
            <a:spLocks/>
          </p:cNvSpPr>
          <p:nvPr/>
        </p:nvSpPr>
        <p:spPr>
          <a:xfrm>
            <a:off x="1645003" y="1634458"/>
            <a:ext cx="10128355" cy="66379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157" i="1" dirty="0">
                <a:solidFill>
                  <a:schemeClr val="tx1"/>
                </a:solidFill>
                <a:latin typeface="+mj-lt"/>
              </a:rPr>
              <a:t>Hardware security module (</a:t>
            </a:r>
            <a:r>
              <a:rPr lang="en-US" sz="2157" i="1" dirty="0" err="1">
                <a:solidFill>
                  <a:schemeClr val="tx1"/>
                </a:solidFill>
                <a:latin typeface="+mj-lt"/>
              </a:rPr>
              <a:t>HSM</a:t>
            </a:r>
            <a:r>
              <a:rPr lang="en-US" sz="2157" i="1" dirty="0">
                <a:solidFill>
                  <a:schemeClr val="tx1"/>
                </a:solidFill>
                <a:latin typeface="+mj-lt"/>
              </a:rPr>
              <a:t>) </a:t>
            </a:r>
            <a:r>
              <a:rPr lang="en-US" sz="2157" dirty="0">
                <a:solidFill>
                  <a:schemeClr val="tx1"/>
                </a:solidFill>
              </a:rPr>
              <a:t>– used for secure, hardware-based storage of device secrets</a:t>
            </a:r>
          </a:p>
        </p:txBody>
      </p:sp>
      <p:cxnSp>
        <p:nvCxnSpPr>
          <p:cNvPr id="56" name="Straight Connector 55">
            <a:extLst>
              <a:ext uri="{FF2B5EF4-FFF2-40B4-BE49-F238E27FC236}">
                <a16:creationId xmlns:a16="http://schemas.microsoft.com/office/drawing/2014/main" id="{905ACF25-7AB8-4957-89DF-27D5BDC06B2C}"/>
              </a:ext>
              <a:ext uri="{C183D7F6-B498-43B3-948B-1728B52AA6E4}">
                <adec:decorative xmlns:adec="http://schemas.microsoft.com/office/drawing/2017/decorative" val="1"/>
              </a:ext>
            </a:extLst>
          </p:cNvPr>
          <p:cNvCxnSpPr>
            <a:cxnSpLocks/>
          </p:cNvCxnSpPr>
          <p:nvPr/>
        </p:nvCxnSpPr>
        <p:spPr>
          <a:xfrm>
            <a:off x="1645003" y="2718126"/>
            <a:ext cx="101283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3" name="Picture 62" descr="Icon of an institution">
            <a:extLst>
              <a:ext uri="{FF2B5EF4-FFF2-40B4-BE49-F238E27FC236}">
                <a16:creationId xmlns:a16="http://schemas.microsoft.com/office/drawing/2014/main" id="{DE8E9FB2-6D28-45FE-B57B-ABBF39599A10}"/>
              </a:ext>
            </a:extLst>
          </p:cNvPr>
          <p:cNvPicPr>
            <a:picLocks/>
          </p:cNvPicPr>
          <p:nvPr/>
        </p:nvPicPr>
        <p:blipFill>
          <a:blip r:embed="rId4"/>
          <a:stretch>
            <a:fillRect/>
          </a:stretch>
        </p:blipFill>
        <p:spPr>
          <a:xfrm>
            <a:off x="418644" y="2981466"/>
            <a:ext cx="932282" cy="932282"/>
          </a:xfrm>
          <a:prstGeom prst="rect">
            <a:avLst/>
          </a:prstGeom>
        </p:spPr>
      </p:pic>
      <p:sp>
        <p:nvSpPr>
          <p:cNvPr id="65" name="Rectangle 64">
            <a:extLst>
              <a:ext uri="{FF2B5EF4-FFF2-40B4-BE49-F238E27FC236}">
                <a16:creationId xmlns:a16="http://schemas.microsoft.com/office/drawing/2014/main" id="{575E97F8-8CE6-45AF-BF4E-AB3E7AD09C37}"/>
              </a:ext>
            </a:extLst>
          </p:cNvPr>
          <p:cNvSpPr>
            <a:spLocks/>
          </p:cNvSpPr>
          <p:nvPr/>
        </p:nvSpPr>
        <p:spPr>
          <a:xfrm>
            <a:off x="1645003" y="3115708"/>
            <a:ext cx="10128355" cy="66379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157" i="1" dirty="0">
                <a:solidFill>
                  <a:schemeClr val="tx1"/>
                </a:solidFill>
                <a:latin typeface="+mj-lt"/>
              </a:rPr>
              <a:t>Trusted Platform Module (</a:t>
            </a:r>
            <a:r>
              <a:rPr lang="en-US" sz="2157" i="1" dirty="0" err="1">
                <a:solidFill>
                  <a:schemeClr val="tx1"/>
                </a:solidFill>
                <a:latin typeface="+mj-lt"/>
              </a:rPr>
              <a:t>TPM</a:t>
            </a:r>
            <a:r>
              <a:rPr lang="en-US" sz="2157" i="1" dirty="0">
                <a:solidFill>
                  <a:schemeClr val="tx1"/>
                </a:solidFill>
                <a:latin typeface="+mj-lt"/>
              </a:rPr>
              <a:t>) </a:t>
            </a:r>
            <a:r>
              <a:rPr lang="en-US" sz="2157" dirty="0">
                <a:solidFill>
                  <a:schemeClr val="tx1"/>
                </a:solidFill>
              </a:rPr>
              <a:t>– a specification for storing keys or the interface for communicating with an </a:t>
            </a:r>
            <a:r>
              <a:rPr lang="en-US" sz="2157" dirty="0" err="1">
                <a:solidFill>
                  <a:schemeClr val="tx1"/>
                </a:solidFill>
              </a:rPr>
              <a:t>HSM</a:t>
            </a:r>
            <a:r>
              <a:rPr lang="en-US" sz="2157" dirty="0">
                <a:solidFill>
                  <a:schemeClr val="tx1"/>
                </a:solidFill>
              </a:rPr>
              <a:t> acting as a </a:t>
            </a:r>
            <a:r>
              <a:rPr lang="en-US" sz="2157" dirty="0" err="1">
                <a:solidFill>
                  <a:schemeClr val="tx1"/>
                </a:solidFill>
              </a:rPr>
              <a:t>TPM</a:t>
            </a:r>
            <a:endParaRPr lang="en-US" sz="2157" dirty="0">
              <a:solidFill>
                <a:schemeClr val="tx1"/>
              </a:solidFill>
            </a:endParaRPr>
          </a:p>
        </p:txBody>
      </p:sp>
      <p:cxnSp>
        <p:nvCxnSpPr>
          <p:cNvPr id="70" name="Straight Connector 69">
            <a:extLst>
              <a:ext uri="{FF2B5EF4-FFF2-40B4-BE49-F238E27FC236}">
                <a16:creationId xmlns:a16="http://schemas.microsoft.com/office/drawing/2014/main" id="{FA90E939-05D1-4838-A088-3269982DEA85}"/>
              </a:ext>
              <a:ext uri="{C183D7F6-B498-43B3-948B-1728B52AA6E4}">
                <adec:decorative xmlns:adec="http://schemas.microsoft.com/office/drawing/2017/decorative" val="1"/>
              </a:ext>
            </a:extLst>
          </p:cNvPr>
          <p:cNvCxnSpPr>
            <a:cxnSpLocks/>
          </p:cNvCxnSpPr>
          <p:nvPr/>
        </p:nvCxnSpPr>
        <p:spPr>
          <a:xfrm>
            <a:off x="1645003" y="4109965"/>
            <a:ext cx="101283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3" name="Picture 72" descr="Icon of four blocks of squares arranged in quadrants">
            <a:extLst>
              <a:ext uri="{FF2B5EF4-FFF2-40B4-BE49-F238E27FC236}">
                <a16:creationId xmlns:a16="http://schemas.microsoft.com/office/drawing/2014/main" id="{FCA7B509-6AAD-49A6-A0DB-BCBE4E7FFA1B}"/>
              </a:ext>
            </a:extLst>
          </p:cNvPr>
          <p:cNvPicPr>
            <a:picLocks/>
          </p:cNvPicPr>
          <p:nvPr/>
        </p:nvPicPr>
        <p:blipFill>
          <a:blip r:embed="rId5"/>
          <a:stretch>
            <a:fillRect/>
          </a:stretch>
        </p:blipFill>
        <p:spPr>
          <a:xfrm>
            <a:off x="418644" y="4440426"/>
            <a:ext cx="932282" cy="932282"/>
          </a:xfrm>
          <a:prstGeom prst="rect">
            <a:avLst/>
          </a:prstGeom>
        </p:spPr>
      </p:pic>
      <p:sp>
        <p:nvSpPr>
          <p:cNvPr id="74" name="Rectangle 73">
            <a:extLst>
              <a:ext uri="{FF2B5EF4-FFF2-40B4-BE49-F238E27FC236}">
                <a16:creationId xmlns:a16="http://schemas.microsoft.com/office/drawing/2014/main" id="{921D0ADC-20A9-43DA-B7D8-C2ACEA9B3859}"/>
              </a:ext>
            </a:extLst>
          </p:cNvPr>
          <p:cNvSpPr>
            <a:spLocks/>
          </p:cNvSpPr>
          <p:nvPr/>
        </p:nvSpPr>
        <p:spPr>
          <a:xfrm>
            <a:off x="1645003" y="4440426"/>
            <a:ext cx="10128355" cy="10711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157" dirty="0">
                <a:solidFill>
                  <a:schemeClr val="tx1"/>
                </a:solidFill>
                <a:latin typeface="+mj-lt"/>
              </a:rPr>
              <a:t>Two hardware keys for the </a:t>
            </a:r>
            <a:r>
              <a:rPr lang="en-US" sz="2157" dirty="0" err="1">
                <a:solidFill>
                  <a:schemeClr val="tx1"/>
                </a:solidFill>
                <a:latin typeface="+mj-lt"/>
              </a:rPr>
              <a:t>TPM</a:t>
            </a:r>
            <a:r>
              <a:rPr lang="en-US" sz="2157" dirty="0">
                <a:solidFill>
                  <a:schemeClr val="tx1"/>
                </a:solidFill>
                <a:latin typeface="+mj-lt"/>
              </a:rPr>
              <a:t>:</a:t>
            </a:r>
          </a:p>
          <a:p>
            <a:pPr>
              <a:spcBef>
                <a:spcPts val="588"/>
              </a:spcBef>
              <a:spcAft>
                <a:spcPts val="588"/>
              </a:spcAft>
            </a:pPr>
            <a:r>
              <a:rPr lang="en-US" sz="1667" i="1" dirty="0">
                <a:solidFill>
                  <a:schemeClr val="tx1"/>
                </a:solidFill>
              </a:rPr>
              <a:t>Endorsement key (</a:t>
            </a:r>
            <a:r>
              <a:rPr lang="en-US" sz="1667" i="1" dirty="0" err="1">
                <a:solidFill>
                  <a:schemeClr val="tx1"/>
                </a:solidFill>
              </a:rPr>
              <a:t>EK</a:t>
            </a:r>
            <a:r>
              <a:rPr lang="en-US" sz="1667" i="1" dirty="0">
                <a:solidFill>
                  <a:schemeClr val="tx1"/>
                </a:solidFill>
              </a:rPr>
              <a:t>) </a:t>
            </a:r>
            <a:r>
              <a:rPr lang="en-US" sz="1667" dirty="0">
                <a:solidFill>
                  <a:schemeClr val="tx1"/>
                </a:solidFill>
              </a:rPr>
              <a:t>– unique identifier for the </a:t>
            </a:r>
            <a:r>
              <a:rPr lang="en-US" sz="1667" dirty="0" err="1">
                <a:solidFill>
                  <a:schemeClr val="tx1"/>
                </a:solidFill>
              </a:rPr>
              <a:t>TPM</a:t>
            </a:r>
            <a:r>
              <a:rPr lang="en-US" sz="1667" dirty="0">
                <a:solidFill>
                  <a:schemeClr val="tx1"/>
                </a:solidFill>
              </a:rPr>
              <a:t>; read-only, injected by the manufacturer</a:t>
            </a:r>
          </a:p>
          <a:p>
            <a:pPr>
              <a:spcBef>
                <a:spcPts val="588"/>
              </a:spcBef>
              <a:spcAft>
                <a:spcPts val="588"/>
              </a:spcAft>
            </a:pPr>
            <a:r>
              <a:rPr lang="en-US" sz="1667" i="1" dirty="0">
                <a:solidFill>
                  <a:schemeClr val="tx1"/>
                </a:solidFill>
              </a:rPr>
              <a:t>Storage root key (</a:t>
            </a:r>
            <a:r>
              <a:rPr lang="en-US" sz="1667" i="1" dirty="0" err="1">
                <a:solidFill>
                  <a:schemeClr val="tx1"/>
                </a:solidFill>
              </a:rPr>
              <a:t>SRK</a:t>
            </a:r>
            <a:r>
              <a:rPr lang="en-US" sz="1667" i="1" dirty="0">
                <a:solidFill>
                  <a:schemeClr val="tx1"/>
                </a:solidFill>
              </a:rPr>
              <a:t>) </a:t>
            </a:r>
            <a:r>
              <a:rPr lang="en-US" sz="1667" dirty="0">
                <a:solidFill>
                  <a:schemeClr val="tx1"/>
                </a:solidFill>
              </a:rPr>
              <a:t>– protects the </a:t>
            </a:r>
            <a:r>
              <a:rPr lang="en-US" sz="1667" dirty="0" err="1">
                <a:solidFill>
                  <a:schemeClr val="tx1"/>
                </a:solidFill>
              </a:rPr>
              <a:t>TPM</a:t>
            </a:r>
            <a:r>
              <a:rPr lang="en-US" sz="1667" dirty="0">
                <a:solidFill>
                  <a:schemeClr val="tx1"/>
                </a:solidFill>
              </a:rPr>
              <a:t> secrets; generated when a user takes ownership of the </a:t>
            </a:r>
            <a:r>
              <a:rPr lang="en-US" sz="1667" dirty="0" err="1">
                <a:solidFill>
                  <a:schemeClr val="tx1"/>
                </a:solidFill>
              </a:rPr>
              <a:t>TPM</a:t>
            </a:r>
            <a:endParaRPr lang="en-US" sz="1667" dirty="0">
              <a:solidFill>
                <a:schemeClr val="tx1"/>
              </a:solidFill>
            </a:endParaRPr>
          </a:p>
        </p:txBody>
      </p:sp>
    </p:spTree>
    <p:extLst>
      <p:ext uri="{BB962C8B-B14F-4D97-AF65-F5344CB8AC3E}">
        <p14:creationId xmlns:p14="http://schemas.microsoft.com/office/powerpoint/2010/main" val="1634749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500"/>
                                        <p:tgtEl>
                                          <p:spTgt spid="56"/>
                                        </p:tgtEl>
                                      </p:cBhvr>
                                    </p:animEffect>
                                  </p:childTnLst>
                                </p:cTn>
                              </p:par>
                              <p:par>
                                <p:cTn id="16" presetID="10" presetClass="entr" presetSubtype="0" fill="hold" nodeType="withEffect">
                                  <p:stCondLst>
                                    <p:cond delay="0"/>
                                  </p:stCondLst>
                                  <p:childTnLst>
                                    <p:set>
                                      <p:cBhvr>
                                        <p:cTn id="17" dur="1" fill="hold">
                                          <p:stCondLst>
                                            <p:cond delay="0"/>
                                          </p:stCondLst>
                                        </p:cTn>
                                        <p:tgtEl>
                                          <p:spTgt spid="63"/>
                                        </p:tgtEl>
                                        <p:attrNameLst>
                                          <p:attrName>style.visibility</p:attrName>
                                        </p:attrNameLst>
                                      </p:cBhvr>
                                      <p:to>
                                        <p:strVal val="visible"/>
                                      </p:to>
                                    </p:set>
                                    <p:animEffect transition="in" filter="fade">
                                      <p:cBhvr>
                                        <p:cTn id="18" dur="500"/>
                                        <p:tgtEl>
                                          <p:spTgt spid="6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fade">
                                      <p:cBhvr>
                                        <p:cTn id="21" dur="500"/>
                                        <p:tgtEl>
                                          <p:spTgt spid="6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fade">
                                      <p:cBhvr>
                                        <p:cTn id="26" dur="500"/>
                                        <p:tgtEl>
                                          <p:spTgt spid="70"/>
                                        </p:tgtEl>
                                      </p:cBhvr>
                                    </p:animEffect>
                                  </p:childTnLst>
                                </p:cTn>
                              </p:par>
                              <p:par>
                                <p:cTn id="27" presetID="10" presetClass="entr" presetSubtype="0" fill="hold" nodeType="with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fade">
                                      <p:cBhvr>
                                        <p:cTn id="29" dur="500"/>
                                        <p:tgtEl>
                                          <p:spTgt spid="7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fade">
                                      <p:cBhvr>
                                        <p:cTn id="32"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65" grpId="0"/>
      <p:bldP spid="7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2FCC-3094-4B28-9A3D-272E57D2AD8F}"/>
              </a:ext>
            </a:extLst>
          </p:cNvPr>
          <p:cNvSpPr>
            <a:spLocks noGrp="1"/>
          </p:cNvSpPr>
          <p:nvPr>
            <p:ph type="title"/>
          </p:nvPr>
        </p:nvSpPr>
        <p:spPr/>
        <p:txBody>
          <a:bodyPr/>
          <a:lstStyle/>
          <a:p>
            <a:r>
              <a:rPr lang="en-US" dirty="0" err="1"/>
              <a:t>TPM</a:t>
            </a:r>
            <a:r>
              <a:rPr lang="en-US" dirty="0"/>
              <a:t> attestation</a:t>
            </a:r>
          </a:p>
        </p:txBody>
      </p:sp>
      <p:sp>
        <p:nvSpPr>
          <p:cNvPr id="12" name="Text Placeholder 11">
            <a:extLst>
              <a:ext uri="{FF2B5EF4-FFF2-40B4-BE49-F238E27FC236}">
                <a16:creationId xmlns:a16="http://schemas.microsoft.com/office/drawing/2014/main" id="{C948F30D-0B6C-463F-8EEA-52F99436487B}"/>
              </a:ext>
            </a:extLst>
          </p:cNvPr>
          <p:cNvSpPr>
            <a:spLocks noGrp="1"/>
          </p:cNvSpPr>
          <p:nvPr>
            <p:ph type="body" sz="quarter" idx="10"/>
          </p:nvPr>
        </p:nvSpPr>
        <p:spPr/>
        <p:txBody>
          <a:bodyPr/>
          <a:lstStyle/>
          <a:p>
            <a:r>
              <a:rPr lang="en-US" dirty="0"/>
              <a:t>Attestation process overview – endorsement and storage root keys</a:t>
            </a:r>
          </a:p>
        </p:txBody>
      </p:sp>
      <p:sp>
        <p:nvSpPr>
          <p:cNvPr id="16" name="Rectangle 15">
            <a:extLst>
              <a:ext uri="{FF2B5EF4-FFF2-40B4-BE49-F238E27FC236}">
                <a16:creationId xmlns:a16="http://schemas.microsoft.com/office/drawing/2014/main" id="{4DC62F9E-6ED9-422E-840B-4620D9FDC346}"/>
              </a:ext>
              <a:ext uri="{C183D7F6-B498-43B3-948B-1728B52AA6E4}">
                <adec:decorative xmlns:adec="http://schemas.microsoft.com/office/drawing/2017/decorative" val="1"/>
              </a:ext>
            </a:extLst>
          </p:cNvPr>
          <p:cNvSpPr/>
          <p:nvPr/>
        </p:nvSpPr>
        <p:spPr bwMode="auto">
          <a:xfrm>
            <a:off x="418644" y="1832246"/>
            <a:ext cx="11354714" cy="458483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nvGrpSpPr>
          <p:cNvPr id="569" name="Group 568" descr="Diagram shows key ownership transfer from TPM owner 1 to TPM owner 2">
            <a:extLst>
              <a:ext uri="{FF2B5EF4-FFF2-40B4-BE49-F238E27FC236}">
                <a16:creationId xmlns:a16="http://schemas.microsoft.com/office/drawing/2014/main" id="{A2B5CD0D-DFD0-4080-8F00-DF3710DDCA18}"/>
              </a:ext>
            </a:extLst>
          </p:cNvPr>
          <p:cNvGrpSpPr/>
          <p:nvPr/>
        </p:nvGrpSpPr>
        <p:grpSpPr>
          <a:xfrm>
            <a:off x="618501" y="2289692"/>
            <a:ext cx="10970433" cy="3869815"/>
            <a:chOff x="630902" y="2335108"/>
            <a:chExt cx="11190413" cy="3947413"/>
          </a:xfrm>
        </p:grpSpPr>
        <p:sp>
          <p:nvSpPr>
            <p:cNvPr id="11" name="Rectangle 10">
              <a:extLst>
                <a:ext uri="{FF2B5EF4-FFF2-40B4-BE49-F238E27FC236}">
                  <a16:creationId xmlns:a16="http://schemas.microsoft.com/office/drawing/2014/main" id="{DF7B116B-A614-40EC-B0EC-5E22510B3186}"/>
                </a:ext>
              </a:extLst>
            </p:cNvPr>
            <p:cNvSpPr>
              <a:spLocks/>
            </p:cNvSpPr>
            <p:nvPr/>
          </p:nvSpPr>
          <p:spPr bwMode="auto">
            <a:xfrm>
              <a:off x="970477" y="2346455"/>
              <a:ext cx="2021916" cy="62326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568" dirty="0" err="1">
                  <a:solidFill>
                    <a:schemeClr val="bg2"/>
                  </a:solidFill>
                  <a:ea typeface="Segoe UI" pitchFamily="34" charset="0"/>
                  <a:cs typeface="Segoe UI" pitchFamily="34" charset="0"/>
                </a:rPr>
                <a:t>EK_pub</a:t>
              </a:r>
              <a:r>
                <a:rPr lang="en-US" sz="1568" dirty="0">
                  <a:solidFill>
                    <a:schemeClr val="bg2"/>
                  </a:solidFill>
                  <a:ea typeface="Segoe UI" pitchFamily="34" charset="0"/>
                  <a:cs typeface="Segoe UI" pitchFamily="34" charset="0"/>
                </a:rPr>
                <a:t> </a:t>
              </a:r>
              <a:br>
                <a:rPr lang="en-US" sz="1568" dirty="0">
                  <a:solidFill>
                    <a:schemeClr val="bg2"/>
                  </a:solidFill>
                  <a:ea typeface="Segoe UI" pitchFamily="34" charset="0"/>
                  <a:cs typeface="Segoe UI" pitchFamily="34" charset="0"/>
                </a:rPr>
              </a:br>
              <a:r>
                <a:rPr lang="en-US" sz="1568" dirty="0" err="1">
                  <a:solidFill>
                    <a:schemeClr val="bg2"/>
                  </a:solidFill>
                  <a:ea typeface="Segoe UI" pitchFamily="34" charset="0"/>
                  <a:cs typeface="Segoe UI" pitchFamily="34" charset="0"/>
                </a:rPr>
                <a:t>EK_private</a:t>
              </a:r>
              <a:endParaRPr lang="en-US" sz="1568" dirty="0">
                <a:solidFill>
                  <a:schemeClr val="bg2"/>
                </a:solidFill>
                <a:ea typeface="Segoe UI" pitchFamily="34" charset="0"/>
                <a:cs typeface="Segoe UI" pitchFamily="34" charset="0"/>
              </a:endParaRPr>
            </a:p>
          </p:txBody>
        </p:sp>
        <p:sp>
          <p:nvSpPr>
            <p:cNvPr id="184" name="Freeform: Shape 183">
              <a:extLst>
                <a:ext uri="{FF2B5EF4-FFF2-40B4-BE49-F238E27FC236}">
                  <a16:creationId xmlns:a16="http://schemas.microsoft.com/office/drawing/2014/main" id="{C3B1B9E1-BE69-4648-A8AE-DA02131A53F0}"/>
                </a:ext>
              </a:extLst>
            </p:cNvPr>
            <p:cNvSpPr>
              <a:spLocks/>
            </p:cNvSpPr>
            <p:nvPr/>
          </p:nvSpPr>
          <p:spPr bwMode="auto">
            <a:xfrm>
              <a:off x="630902" y="2640038"/>
              <a:ext cx="2701066" cy="2852211"/>
            </a:xfrm>
            <a:custGeom>
              <a:avLst/>
              <a:gdLst>
                <a:gd name="connsiteX0" fmla="*/ 0 w 2701066"/>
                <a:gd name="connsiteY0" fmla="*/ 0 h 2852211"/>
                <a:gd name="connsiteX1" fmla="*/ 339575 w 2701066"/>
                <a:gd name="connsiteY1" fmla="*/ 0 h 2852211"/>
                <a:gd name="connsiteX2" fmla="*/ 339575 w 2701066"/>
                <a:gd name="connsiteY2" fmla="*/ 329684 h 2852211"/>
                <a:gd name="connsiteX3" fmla="*/ 2361491 w 2701066"/>
                <a:gd name="connsiteY3" fmla="*/ 329684 h 2852211"/>
                <a:gd name="connsiteX4" fmla="*/ 2361491 w 2701066"/>
                <a:gd name="connsiteY4" fmla="*/ 0 h 2852211"/>
                <a:gd name="connsiteX5" fmla="*/ 2701066 w 2701066"/>
                <a:gd name="connsiteY5" fmla="*/ 0 h 2852211"/>
                <a:gd name="connsiteX6" fmla="*/ 2701066 w 2701066"/>
                <a:gd name="connsiteY6" fmla="*/ 2852211 h 2852211"/>
                <a:gd name="connsiteX7" fmla="*/ 0 w 2701066"/>
                <a:gd name="connsiteY7" fmla="*/ 2852211 h 2852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1066" h="2852211">
                  <a:moveTo>
                    <a:pt x="0" y="0"/>
                  </a:moveTo>
                  <a:lnTo>
                    <a:pt x="339575" y="0"/>
                  </a:lnTo>
                  <a:lnTo>
                    <a:pt x="339575" y="329684"/>
                  </a:lnTo>
                  <a:lnTo>
                    <a:pt x="2361491" y="329684"/>
                  </a:lnTo>
                  <a:lnTo>
                    <a:pt x="2361491" y="0"/>
                  </a:lnTo>
                  <a:lnTo>
                    <a:pt x="2701066" y="0"/>
                  </a:lnTo>
                  <a:lnTo>
                    <a:pt x="2701066" y="2852211"/>
                  </a:lnTo>
                  <a:lnTo>
                    <a:pt x="0" y="2852211"/>
                  </a:lnTo>
                  <a:close/>
                </a:path>
              </a:pathLst>
            </a:custGeom>
            <a:solidFill>
              <a:schemeClr val="bg1">
                <a:lumMod val="95000"/>
              </a:schemeClr>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501998" rIns="89642" bIns="44821" numCol="1" spcCol="0" rtlCol="0" fromWordArt="0" anchor="t" anchorCtr="0" forceAA="0" compatLnSpc="1">
              <a:prstTxWarp prst="textNoShape">
                <a:avLst/>
              </a:prstTxWarp>
              <a:noAutofit/>
            </a:bodyPr>
            <a:lstStyle/>
            <a:p>
              <a:pPr algn="ctr" defTabSz="914102" fontAlgn="base">
                <a:spcBef>
                  <a:spcPct val="0"/>
                </a:spcBef>
                <a:spcAft>
                  <a:spcPct val="0"/>
                </a:spcAft>
              </a:pPr>
              <a:r>
                <a:rPr lang="en-US" sz="1730" dirty="0">
                  <a:solidFill>
                    <a:schemeClr val="tx1"/>
                  </a:solidFill>
                  <a:ea typeface="Segoe UI" pitchFamily="34" charset="0"/>
                  <a:cs typeface="Segoe UI" pitchFamily="34" charset="0"/>
                </a:rPr>
                <a:t>Key(s) available to all owners </a:t>
              </a:r>
              <a:r>
                <a:rPr lang="en-US" sz="1730">
                  <a:solidFill>
                    <a:schemeClr val="tx1"/>
                  </a:solidFill>
                  <a:ea typeface="Segoe UI" pitchFamily="34" charset="0"/>
                  <a:cs typeface="Segoe UI" pitchFamily="34" charset="0"/>
                </a:rPr>
                <a:t>live here</a:t>
              </a:r>
              <a:endParaRPr lang="en-US" sz="1730" dirty="0">
                <a:solidFill>
                  <a:schemeClr val="tx1"/>
                </a:solidFill>
                <a:ea typeface="Segoe UI" pitchFamily="34" charset="0"/>
                <a:cs typeface="Segoe UI" pitchFamily="34" charset="0"/>
              </a:endParaRPr>
            </a:p>
          </p:txBody>
        </p:sp>
        <p:sp>
          <p:nvSpPr>
            <p:cNvPr id="222" name="Rectangle 221">
              <a:extLst>
                <a:ext uri="{FF2B5EF4-FFF2-40B4-BE49-F238E27FC236}">
                  <a16:creationId xmlns:a16="http://schemas.microsoft.com/office/drawing/2014/main" id="{2A88C91D-5C35-42C9-8004-ECAC52B072A2}"/>
                </a:ext>
              </a:extLst>
            </p:cNvPr>
            <p:cNvSpPr>
              <a:spLocks/>
            </p:cNvSpPr>
            <p:nvPr/>
          </p:nvSpPr>
          <p:spPr bwMode="auto">
            <a:xfrm>
              <a:off x="970477" y="3924732"/>
              <a:ext cx="2021916" cy="62326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568" dirty="0" err="1">
                  <a:solidFill>
                    <a:schemeClr val="bg2"/>
                  </a:solidFill>
                  <a:ea typeface="Segoe UI" pitchFamily="34" charset="0"/>
                  <a:cs typeface="Segoe UI" pitchFamily="34" charset="0"/>
                </a:rPr>
                <a:t>SRK_pub</a:t>
              </a:r>
              <a:r>
                <a:rPr lang="en-US" sz="1568" dirty="0">
                  <a:solidFill>
                    <a:schemeClr val="bg2"/>
                  </a:solidFill>
                  <a:ea typeface="Segoe UI" pitchFamily="34" charset="0"/>
                  <a:cs typeface="Segoe UI" pitchFamily="34" charset="0"/>
                </a:rPr>
                <a:t> </a:t>
              </a:r>
              <a:r>
                <a:rPr lang="en-US" sz="1568" dirty="0" err="1">
                  <a:solidFill>
                    <a:schemeClr val="bg2"/>
                  </a:solidFill>
                  <a:ea typeface="Segoe UI" pitchFamily="34" charset="0"/>
                  <a:cs typeface="Segoe UI" pitchFamily="34" charset="0"/>
                </a:rPr>
                <a:t>SRK</a:t>
              </a:r>
              <a:r>
                <a:rPr lang="en-US" sz="1568" err="1">
                  <a:solidFill>
                    <a:schemeClr val="bg2"/>
                  </a:solidFill>
                  <a:ea typeface="Segoe UI" pitchFamily="34" charset="0"/>
                  <a:cs typeface="Segoe UI" pitchFamily="34" charset="0"/>
                </a:rPr>
                <a:t>_</a:t>
              </a:r>
              <a:r>
                <a:rPr lang="en-US" sz="1568">
                  <a:solidFill>
                    <a:schemeClr val="bg2"/>
                  </a:solidFill>
                  <a:ea typeface="Segoe UI" pitchFamily="34" charset="0"/>
                  <a:cs typeface="Segoe UI" pitchFamily="34" charset="0"/>
                </a:rPr>
                <a:t>private</a:t>
              </a:r>
              <a:endParaRPr lang="en-US" sz="1568" dirty="0">
                <a:solidFill>
                  <a:schemeClr val="bg2"/>
                </a:solidFill>
                <a:ea typeface="Segoe UI" pitchFamily="34" charset="0"/>
                <a:cs typeface="Segoe UI" pitchFamily="34" charset="0"/>
              </a:endParaRPr>
            </a:p>
          </p:txBody>
        </p:sp>
        <p:sp>
          <p:nvSpPr>
            <p:cNvPr id="254" name="Rectangle 253">
              <a:extLst>
                <a:ext uri="{FF2B5EF4-FFF2-40B4-BE49-F238E27FC236}">
                  <a16:creationId xmlns:a16="http://schemas.microsoft.com/office/drawing/2014/main" id="{2DC58973-886E-4E63-B581-9664D91597CD}"/>
                </a:ext>
              </a:extLst>
            </p:cNvPr>
            <p:cNvSpPr/>
            <p:nvPr/>
          </p:nvSpPr>
          <p:spPr bwMode="auto">
            <a:xfrm>
              <a:off x="833015" y="4193147"/>
              <a:ext cx="2296840" cy="1102773"/>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spcBef>
                  <a:spcPts val="294"/>
                </a:spcBef>
                <a:spcAft>
                  <a:spcPts val="294"/>
                </a:spcAft>
              </a:pPr>
              <a:r>
                <a:rPr lang="en-US" sz="1568" dirty="0">
                  <a:solidFill>
                    <a:schemeClr val="tx1"/>
                  </a:solidFill>
                  <a:cs typeface="Segoe UI" pitchFamily="34" charset="0"/>
                </a:rPr>
                <a:t>App-specific keys </a:t>
              </a:r>
              <a:br>
                <a:rPr lang="en-US" sz="1568" dirty="0">
                  <a:solidFill>
                    <a:schemeClr val="tx1"/>
                  </a:solidFill>
                  <a:cs typeface="Segoe UI" pitchFamily="34" charset="0"/>
                </a:rPr>
              </a:br>
              <a:r>
                <a:rPr lang="en-US" sz="1568">
                  <a:solidFill>
                    <a:schemeClr val="tx1"/>
                  </a:solidFill>
                  <a:cs typeface="Segoe UI" pitchFamily="34" charset="0"/>
                </a:rPr>
                <a:t>live here</a:t>
              </a:r>
              <a:endParaRPr lang="en-US" sz="1568" dirty="0">
                <a:solidFill>
                  <a:schemeClr val="tx1"/>
                </a:solidFill>
                <a:cs typeface="Segoe UI" pitchFamily="34" charset="0"/>
              </a:endParaRPr>
            </a:p>
          </p:txBody>
        </p:sp>
        <p:sp>
          <p:nvSpPr>
            <p:cNvPr id="286" name="TextBox 285">
              <a:extLst>
                <a:ext uri="{FF2B5EF4-FFF2-40B4-BE49-F238E27FC236}">
                  <a16:creationId xmlns:a16="http://schemas.microsoft.com/office/drawing/2014/main" id="{9FEBF502-46FB-451F-8E7E-28AB27E990BC}"/>
                </a:ext>
              </a:extLst>
            </p:cNvPr>
            <p:cNvSpPr txBox="1"/>
            <p:nvPr/>
          </p:nvSpPr>
          <p:spPr>
            <a:xfrm>
              <a:off x="856742" y="5728523"/>
              <a:ext cx="2249386" cy="276999"/>
            </a:xfrm>
            <a:prstGeom prst="rect">
              <a:avLst/>
            </a:prstGeom>
            <a:noFill/>
          </p:spPr>
          <p:txBody>
            <a:bodyPr wrap="square" lIns="0" tIns="0" rIns="0" bIns="0" rtlCol="0">
              <a:spAutoFit/>
            </a:bodyPr>
            <a:lstStyle/>
            <a:p>
              <a:pPr algn="ctr">
                <a:lnSpc>
                  <a:spcPct val="90000"/>
                </a:lnSpc>
                <a:spcAft>
                  <a:spcPts val="588"/>
                </a:spcAft>
              </a:pPr>
              <a:r>
                <a:rPr lang="en-US" sz="1961" dirty="0" err="1">
                  <a:latin typeface="+mj-lt"/>
                </a:rPr>
                <a:t>TPM</a:t>
              </a:r>
              <a:r>
                <a:rPr lang="en-US" sz="1961" dirty="0">
                  <a:latin typeface="+mj-lt"/>
                </a:rPr>
                <a:t> owner </a:t>
              </a:r>
              <a:r>
                <a:rPr lang="en-US" sz="1961">
                  <a:latin typeface="+mj-lt"/>
                </a:rPr>
                <a:t>#1</a:t>
              </a:r>
              <a:endParaRPr lang="en-US" sz="1961" dirty="0">
                <a:latin typeface="+mj-lt"/>
              </a:endParaRPr>
            </a:p>
          </p:txBody>
        </p:sp>
        <p:pic>
          <p:nvPicPr>
            <p:cNvPr id="340" name="Picture 339" descr="Arrow pointing towards the right">
              <a:extLst>
                <a:ext uri="{FF2B5EF4-FFF2-40B4-BE49-F238E27FC236}">
                  <a16:creationId xmlns:a16="http://schemas.microsoft.com/office/drawing/2014/main" id="{F74E301B-6BE6-4A9A-B37E-C0CD2A80808C}"/>
                </a:ext>
              </a:extLst>
            </p:cNvPr>
            <p:cNvPicPr>
              <a:picLocks/>
            </p:cNvPicPr>
            <p:nvPr/>
          </p:nvPicPr>
          <p:blipFill>
            <a:blip r:embed="rId3"/>
            <a:stretch>
              <a:fillRect/>
            </a:stretch>
          </p:blipFill>
          <p:spPr>
            <a:xfrm>
              <a:off x="3878920" y="3911823"/>
              <a:ext cx="451780" cy="451778"/>
            </a:xfrm>
            <a:prstGeom prst="rect">
              <a:avLst/>
            </a:prstGeom>
          </p:spPr>
        </p:pic>
        <p:sp>
          <p:nvSpPr>
            <p:cNvPr id="356" name="Rectangle 355">
              <a:extLst>
                <a:ext uri="{FF2B5EF4-FFF2-40B4-BE49-F238E27FC236}">
                  <a16:creationId xmlns:a16="http://schemas.microsoft.com/office/drawing/2014/main" id="{A04067A6-E74E-4C0D-970F-012F799B3127}"/>
                </a:ext>
              </a:extLst>
            </p:cNvPr>
            <p:cNvSpPr>
              <a:spLocks/>
            </p:cNvSpPr>
            <p:nvPr/>
          </p:nvSpPr>
          <p:spPr bwMode="auto">
            <a:xfrm>
              <a:off x="5215266" y="2335108"/>
              <a:ext cx="2021916" cy="62326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568" dirty="0" err="1">
                  <a:solidFill>
                    <a:schemeClr val="bg1"/>
                  </a:solidFill>
                  <a:ea typeface="Segoe UI" pitchFamily="34" charset="0"/>
                  <a:cs typeface="Segoe UI" pitchFamily="34" charset="0"/>
                </a:rPr>
                <a:t>EK_pub</a:t>
              </a:r>
              <a:r>
                <a:rPr lang="en-US" sz="1568" dirty="0">
                  <a:solidFill>
                    <a:schemeClr val="bg1"/>
                  </a:solidFill>
                  <a:ea typeface="Segoe UI" pitchFamily="34" charset="0"/>
                  <a:cs typeface="Segoe UI" pitchFamily="34" charset="0"/>
                </a:rPr>
                <a:t> </a:t>
              </a:r>
              <a:br>
                <a:rPr lang="en-US" sz="1568" dirty="0">
                  <a:solidFill>
                    <a:schemeClr val="bg1"/>
                  </a:solidFill>
                  <a:ea typeface="Segoe UI" pitchFamily="34" charset="0"/>
                  <a:cs typeface="Segoe UI" pitchFamily="34" charset="0"/>
                </a:rPr>
              </a:br>
              <a:r>
                <a:rPr lang="en-US" sz="1568" dirty="0" err="1">
                  <a:solidFill>
                    <a:schemeClr val="bg1"/>
                  </a:solidFill>
                  <a:ea typeface="Segoe UI" pitchFamily="34" charset="0"/>
                  <a:cs typeface="Segoe UI" pitchFamily="34" charset="0"/>
                </a:rPr>
                <a:t>EK_private</a:t>
              </a:r>
              <a:endParaRPr lang="en-US" sz="1568" dirty="0">
                <a:solidFill>
                  <a:schemeClr val="bg1"/>
                </a:solidFill>
                <a:ea typeface="Segoe UI" pitchFamily="34" charset="0"/>
                <a:cs typeface="Segoe UI" pitchFamily="34" charset="0"/>
              </a:endParaRPr>
            </a:p>
          </p:txBody>
        </p:sp>
        <p:sp>
          <p:nvSpPr>
            <p:cNvPr id="370" name="Freeform: Shape 369">
              <a:extLst>
                <a:ext uri="{FF2B5EF4-FFF2-40B4-BE49-F238E27FC236}">
                  <a16:creationId xmlns:a16="http://schemas.microsoft.com/office/drawing/2014/main" id="{581BB656-0D50-4407-86D8-3DFCF31A6134}"/>
                </a:ext>
              </a:extLst>
            </p:cNvPr>
            <p:cNvSpPr>
              <a:spLocks/>
            </p:cNvSpPr>
            <p:nvPr/>
          </p:nvSpPr>
          <p:spPr bwMode="auto">
            <a:xfrm>
              <a:off x="4877652" y="2640039"/>
              <a:ext cx="2701066" cy="2863910"/>
            </a:xfrm>
            <a:custGeom>
              <a:avLst/>
              <a:gdLst>
                <a:gd name="connsiteX0" fmla="*/ 0 w 2701066"/>
                <a:gd name="connsiteY0" fmla="*/ 0 h 2863910"/>
                <a:gd name="connsiteX1" fmla="*/ 337614 w 2701066"/>
                <a:gd name="connsiteY1" fmla="*/ 0 h 2863910"/>
                <a:gd name="connsiteX2" fmla="*/ 337614 w 2701066"/>
                <a:gd name="connsiteY2" fmla="*/ 329683 h 2863910"/>
                <a:gd name="connsiteX3" fmla="*/ 2359530 w 2701066"/>
                <a:gd name="connsiteY3" fmla="*/ 329683 h 2863910"/>
                <a:gd name="connsiteX4" fmla="*/ 2359530 w 2701066"/>
                <a:gd name="connsiteY4" fmla="*/ 0 h 2863910"/>
                <a:gd name="connsiteX5" fmla="*/ 2701066 w 2701066"/>
                <a:gd name="connsiteY5" fmla="*/ 0 h 2863910"/>
                <a:gd name="connsiteX6" fmla="*/ 2701066 w 2701066"/>
                <a:gd name="connsiteY6" fmla="*/ 2863910 h 2863910"/>
                <a:gd name="connsiteX7" fmla="*/ 0 w 2701066"/>
                <a:gd name="connsiteY7" fmla="*/ 2863910 h 286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1066" h="2863910">
                  <a:moveTo>
                    <a:pt x="0" y="0"/>
                  </a:moveTo>
                  <a:lnTo>
                    <a:pt x="337614" y="0"/>
                  </a:lnTo>
                  <a:lnTo>
                    <a:pt x="337614" y="329683"/>
                  </a:lnTo>
                  <a:lnTo>
                    <a:pt x="2359530" y="329683"/>
                  </a:lnTo>
                  <a:lnTo>
                    <a:pt x="2359530" y="0"/>
                  </a:lnTo>
                  <a:lnTo>
                    <a:pt x="2701066" y="0"/>
                  </a:lnTo>
                  <a:lnTo>
                    <a:pt x="2701066" y="2863910"/>
                  </a:lnTo>
                  <a:lnTo>
                    <a:pt x="0" y="2863910"/>
                  </a:lnTo>
                  <a:close/>
                </a:path>
              </a:pathLst>
            </a:custGeom>
            <a:solidFill>
              <a:schemeClr val="bg1">
                <a:lumMod val="95000"/>
              </a:schemeClr>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501998" rIns="89642" bIns="44821" numCol="1" spcCol="0" rtlCol="0" fromWordArt="0" anchor="t" anchorCtr="0" forceAA="0" compatLnSpc="1">
              <a:prstTxWarp prst="textNoShape">
                <a:avLst/>
              </a:prstTxWarp>
              <a:noAutofit/>
            </a:bodyPr>
            <a:lstStyle/>
            <a:p>
              <a:pPr algn="ctr" defTabSz="914102" fontAlgn="base">
                <a:spcBef>
                  <a:spcPct val="0"/>
                </a:spcBef>
                <a:spcAft>
                  <a:spcPct val="0"/>
                </a:spcAft>
              </a:pPr>
              <a:r>
                <a:rPr lang="en-US" sz="1730" dirty="0">
                  <a:solidFill>
                    <a:schemeClr val="tx1"/>
                  </a:solidFill>
                  <a:ea typeface="Segoe UI" pitchFamily="34" charset="0"/>
                  <a:cs typeface="Segoe UI" pitchFamily="34" charset="0"/>
                </a:rPr>
                <a:t>Key(s) available to all owners </a:t>
              </a:r>
              <a:r>
                <a:rPr lang="en-US" sz="1730">
                  <a:solidFill>
                    <a:schemeClr val="tx1"/>
                  </a:solidFill>
                  <a:ea typeface="Segoe UI" pitchFamily="34" charset="0"/>
                  <a:cs typeface="Segoe UI" pitchFamily="34" charset="0"/>
                </a:rPr>
                <a:t>live here</a:t>
              </a:r>
              <a:endParaRPr lang="en-US" sz="1730" dirty="0">
                <a:solidFill>
                  <a:schemeClr val="tx1"/>
                </a:solidFill>
                <a:ea typeface="Segoe UI" pitchFamily="34" charset="0"/>
                <a:cs typeface="Segoe UI" pitchFamily="34" charset="0"/>
              </a:endParaRPr>
            </a:p>
          </p:txBody>
        </p:sp>
        <p:sp>
          <p:nvSpPr>
            <p:cNvPr id="396" name="Rectangle 395">
              <a:extLst>
                <a:ext uri="{FF2B5EF4-FFF2-40B4-BE49-F238E27FC236}">
                  <a16:creationId xmlns:a16="http://schemas.microsoft.com/office/drawing/2014/main" id="{B5CDE272-CF23-4948-95E1-3466F0BE7BA3}"/>
                </a:ext>
              </a:extLst>
            </p:cNvPr>
            <p:cNvSpPr>
              <a:spLocks/>
            </p:cNvSpPr>
            <p:nvPr/>
          </p:nvSpPr>
          <p:spPr bwMode="auto">
            <a:xfrm>
              <a:off x="5215266" y="3913385"/>
              <a:ext cx="2021916" cy="62326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568" dirty="0" err="1">
                  <a:solidFill>
                    <a:schemeClr val="bg1"/>
                  </a:solidFill>
                  <a:ea typeface="Segoe UI" pitchFamily="34" charset="0"/>
                  <a:cs typeface="Segoe UI" pitchFamily="34" charset="0"/>
                </a:rPr>
                <a:t>SRK_pub</a:t>
              </a:r>
              <a:r>
                <a:rPr lang="en-US" sz="1568" dirty="0">
                  <a:solidFill>
                    <a:schemeClr val="bg1"/>
                  </a:solidFill>
                  <a:ea typeface="Segoe UI" pitchFamily="34" charset="0"/>
                  <a:cs typeface="Segoe UI" pitchFamily="34" charset="0"/>
                </a:rPr>
                <a:t> </a:t>
              </a:r>
              <a:r>
                <a:rPr lang="en-US" sz="1568" dirty="0" err="1">
                  <a:solidFill>
                    <a:schemeClr val="bg1"/>
                  </a:solidFill>
                  <a:ea typeface="Segoe UI" pitchFamily="34" charset="0"/>
                  <a:cs typeface="Segoe UI" pitchFamily="34" charset="0"/>
                </a:rPr>
                <a:t>SRK</a:t>
              </a:r>
              <a:r>
                <a:rPr lang="en-US" sz="1568" err="1">
                  <a:solidFill>
                    <a:schemeClr val="bg1"/>
                  </a:solidFill>
                  <a:ea typeface="Segoe UI" pitchFamily="34" charset="0"/>
                  <a:cs typeface="Segoe UI" pitchFamily="34" charset="0"/>
                </a:rPr>
                <a:t>_</a:t>
              </a:r>
              <a:r>
                <a:rPr lang="en-US" sz="1568">
                  <a:solidFill>
                    <a:schemeClr val="bg1"/>
                  </a:solidFill>
                  <a:ea typeface="Segoe UI" pitchFamily="34" charset="0"/>
                  <a:cs typeface="Segoe UI" pitchFamily="34" charset="0"/>
                </a:rPr>
                <a:t>private</a:t>
              </a:r>
              <a:endParaRPr lang="en-US" sz="1568" dirty="0">
                <a:solidFill>
                  <a:schemeClr val="bg1"/>
                </a:solidFill>
                <a:ea typeface="Segoe UI" pitchFamily="34" charset="0"/>
                <a:cs typeface="Segoe UI" pitchFamily="34" charset="0"/>
              </a:endParaRPr>
            </a:p>
          </p:txBody>
        </p:sp>
        <p:sp>
          <p:nvSpPr>
            <p:cNvPr id="416" name="Rectangle 415">
              <a:extLst>
                <a:ext uri="{FF2B5EF4-FFF2-40B4-BE49-F238E27FC236}">
                  <a16:creationId xmlns:a16="http://schemas.microsoft.com/office/drawing/2014/main" id="{31BB55FA-CA97-4C9E-B3E8-0503E5DA8BB8}"/>
                </a:ext>
              </a:extLst>
            </p:cNvPr>
            <p:cNvSpPr/>
            <p:nvPr/>
          </p:nvSpPr>
          <p:spPr bwMode="auto">
            <a:xfrm>
              <a:off x="5079765" y="4189226"/>
              <a:ext cx="2296840" cy="1102773"/>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spcBef>
                  <a:spcPts val="294"/>
                </a:spcBef>
                <a:spcAft>
                  <a:spcPts val="294"/>
                </a:spcAft>
              </a:pPr>
              <a:r>
                <a:rPr lang="en-US" sz="1568" dirty="0">
                  <a:solidFill>
                    <a:schemeClr val="tx1"/>
                  </a:solidFill>
                  <a:cs typeface="Segoe UI" pitchFamily="34" charset="0"/>
                </a:rPr>
                <a:t>App-specific keys </a:t>
              </a:r>
              <a:br>
                <a:rPr lang="en-US" sz="1568" dirty="0">
                  <a:solidFill>
                    <a:schemeClr val="tx1"/>
                  </a:solidFill>
                  <a:cs typeface="Segoe UI" pitchFamily="34" charset="0"/>
                </a:rPr>
              </a:br>
              <a:r>
                <a:rPr lang="en-US" sz="1568">
                  <a:solidFill>
                    <a:schemeClr val="tx1"/>
                  </a:solidFill>
                  <a:cs typeface="Segoe UI" pitchFamily="34" charset="0"/>
                </a:rPr>
                <a:t>live here</a:t>
              </a:r>
              <a:endParaRPr lang="en-US" sz="1568" dirty="0">
                <a:solidFill>
                  <a:schemeClr val="tx1"/>
                </a:solidFill>
                <a:cs typeface="Segoe UI" pitchFamily="34" charset="0"/>
              </a:endParaRPr>
            </a:p>
          </p:txBody>
        </p:sp>
        <p:grpSp>
          <p:nvGrpSpPr>
            <p:cNvPr id="566" name="Group 565">
              <a:extLst>
                <a:ext uri="{FF2B5EF4-FFF2-40B4-BE49-F238E27FC236}">
                  <a16:creationId xmlns:a16="http://schemas.microsoft.com/office/drawing/2014/main" id="{D7F846BE-B843-42AD-895B-D61B81BB8C3C}"/>
                </a:ext>
              </a:extLst>
            </p:cNvPr>
            <p:cNvGrpSpPr/>
            <p:nvPr/>
          </p:nvGrpSpPr>
          <p:grpSpPr>
            <a:xfrm>
              <a:off x="5569798" y="3984336"/>
              <a:ext cx="1351702" cy="1348300"/>
              <a:chOff x="5594787" y="3818762"/>
              <a:chExt cx="1301724" cy="1298448"/>
            </a:xfrm>
          </p:grpSpPr>
          <p:sp>
            <p:nvSpPr>
              <p:cNvPr id="567" name="&quot;Not Allowed&quot; Symbol 566" descr="Not allowed symbol">
                <a:extLst>
                  <a:ext uri="{FF2B5EF4-FFF2-40B4-BE49-F238E27FC236}">
                    <a16:creationId xmlns:a16="http://schemas.microsoft.com/office/drawing/2014/main" id="{E3532149-A790-47CD-A534-6B8454A9BA89}"/>
                  </a:ext>
                </a:extLst>
              </p:cNvPr>
              <p:cNvSpPr/>
              <p:nvPr/>
            </p:nvSpPr>
            <p:spPr bwMode="auto">
              <a:xfrm>
                <a:off x="5594787" y="3818762"/>
                <a:ext cx="1301724" cy="1298448"/>
              </a:xfrm>
              <a:prstGeom prst="noSmoking">
                <a:avLst>
                  <a:gd name="adj" fmla="val 20988"/>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68" name="TextBox 567">
                <a:extLst>
                  <a:ext uri="{FF2B5EF4-FFF2-40B4-BE49-F238E27FC236}">
                    <a16:creationId xmlns:a16="http://schemas.microsoft.com/office/drawing/2014/main" id="{A5F426F2-CE6B-48F1-B6A0-CA5498E59E8E}"/>
                  </a:ext>
                </a:extLst>
              </p:cNvPr>
              <p:cNvSpPr txBox="1"/>
              <p:nvPr/>
            </p:nvSpPr>
            <p:spPr>
              <a:xfrm rot="2698345">
                <a:off x="5711205" y="4379399"/>
                <a:ext cx="1091890" cy="186730"/>
              </a:xfrm>
              <a:prstGeom prst="rect">
                <a:avLst/>
              </a:prstGeom>
              <a:noFill/>
            </p:spPr>
            <p:txBody>
              <a:bodyPr wrap="square" lIns="0" tIns="0" rIns="0" bIns="0" rtlCol="0">
                <a:spAutoFit/>
              </a:bodyPr>
              <a:lstStyle/>
              <a:p>
                <a:pPr algn="ctr">
                  <a:lnSpc>
                    <a:spcPct val="90000"/>
                  </a:lnSpc>
                  <a:spcAft>
                    <a:spcPts val="588"/>
                  </a:spcAft>
                </a:pPr>
                <a:r>
                  <a:rPr lang="en-US" sz="1372">
                    <a:solidFill>
                      <a:schemeClr val="bg1"/>
                    </a:solidFill>
                    <a:latin typeface="+mj-lt"/>
                  </a:rPr>
                  <a:t>Deleted</a:t>
                </a:r>
                <a:endParaRPr lang="en-US" sz="1372" dirty="0">
                  <a:solidFill>
                    <a:schemeClr val="bg1"/>
                  </a:solidFill>
                  <a:latin typeface="+mj-lt"/>
                </a:endParaRPr>
              </a:p>
            </p:txBody>
          </p:sp>
        </p:grpSp>
        <p:sp>
          <p:nvSpPr>
            <p:cNvPr id="500" name="TextBox 499">
              <a:extLst>
                <a:ext uri="{FF2B5EF4-FFF2-40B4-BE49-F238E27FC236}">
                  <a16:creationId xmlns:a16="http://schemas.microsoft.com/office/drawing/2014/main" id="{B3F01C61-7E9F-4D21-8DDE-D519DA2449B0}"/>
                </a:ext>
              </a:extLst>
            </p:cNvPr>
            <p:cNvSpPr txBox="1"/>
            <p:nvPr/>
          </p:nvSpPr>
          <p:spPr>
            <a:xfrm>
              <a:off x="5185186" y="5728523"/>
              <a:ext cx="2085998" cy="553998"/>
            </a:xfrm>
            <a:prstGeom prst="rect">
              <a:avLst/>
            </a:prstGeom>
            <a:noFill/>
          </p:spPr>
          <p:txBody>
            <a:bodyPr wrap="square" lIns="0" tIns="0" rIns="0" bIns="0" rtlCol="0">
              <a:spAutoFit/>
            </a:bodyPr>
            <a:lstStyle/>
            <a:p>
              <a:pPr algn="ctr">
                <a:lnSpc>
                  <a:spcPct val="90000"/>
                </a:lnSpc>
                <a:spcAft>
                  <a:spcPts val="588"/>
                </a:spcAft>
              </a:pPr>
              <a:r>
                <a:rPr lang="en-US" sz="1961" dirty="0">
                  <a:latin typeface="+mj-lt"/>
                </a:rPr>
                <a:t>New owner </a:t>
              </a:r>
              <a:r>
                <a:rPr lang="en-US" sz="1961">
                  <a:latin typeface="+mj-lt"/>
                </a:rPr>
                <a:t>takes ownership</a:t>
              </a:r>
              <a:endParaRPr lang="en-US" sz="1961" dirty="0">
                <a:latin typeface="+mj-lt"/>
              </a:endParaRPr>
            </a:p>
          </p:txBody>
        </p:sp>
        <p:pic>
          <p:nvPicPr>
            <p:cNvPr id="524" name="Picture 523" descr="Arrow pointing towards the right">
              <a:extLst>
                <a:ext uri="{FF2B5EF4-FFF2-40B4-BE49-F238E27FC236}">
                  <a16:creationId xmlns:a16="http://schemas.microsoft.com/office/drawing/2014/main" id="{D8D3E61D-1051-4481-8D3E-41A263A24E63}"/>
                </a:ext>
              </a:extLst>
            </p:cNvPr>
            <p:cNvPicPr>
              <a:picLocks/>
            </p:cNvPicPr>
            <p:nvPr/>
          </p:nvPicPr>
          <p:blipFill>
            <a:blip r:embed="rId3"/>
            <a:stretch>
              <a:fillRect/>
            </a:stretch>
          </p:blipFill>
          <p:spPr>
            <a:xfrm>
              <a:off x="8123594" y="3911823"/>
              <a:ext cx="451780" cy="451778"/>
            </a:xfrm>
            <a:prstGeom prst="rect">
              <a:avLst/>
            </a:prstGeom>
          </p:spPr>
        </p:pic>
        <p:sp>
          <p:nvSpPr>
            <p:cNvPr id="534" name="Rectangle 533">
              <a:extLst>
                <a:ext uri="{FF2B5EF4-FFF2-40B4-BE49-F238E27FC236}">
                  <a16:creationId xmlns:a16="http://schemas.microsoft.com/office/drawing/2014/main" id="{89804A28-CA68-4F8D-9F6D-23D4FBF46FDE}"/>
                </a:ext>
              </a:extLst>
            </p:cNvPr>
            <p:cNvSpPr>
              <a:spLocks/>
            </p:cNvSpPr>
            <p:nvPr/>
          </p:nvSpPr>
          <p:spPr bwMode="auto">
            <a:xfrm>
              <a:off x="9463951" y="2335108"/>
              <a:ext cx="2006224" cy="62326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568" dirty="0" err="1">
                  <a:solidFill>
                    <a:schemeClr val="bg1"/>
                  </a:solidFill>
                  <a:ea typeface="Segoe UI" pitchFamily="34" charset="0"/>
                  <a:cs typeface="Segoe UI" pitchFamily="34" charset="0"/>
                </a:rPr>
                <a:t>EK_pub</a:t>
              </a:r>
              <a:r>
                <a:rPr lang="en-US" sz="1568" dirty="0">
                  <a:solidFill>
                    <a:schemeClr val="bg1"/>
                  </a:solidFill>
                  <a:ea typeface="Segoe UI" pitchFamily="34" charset="0"/>
                  <a:cs typeface="Segoe UI" pitchFamily="34" charset="0"/>
                </a:rPr>
                <a:t> </a:t>
              </a:r>
              <a:br>
                <a:rPr lang="en-US" sz="1568" dirty="0">
                  <a:solidFill>
                    <a:schemeClr val="bg1"/>
                  </a:solidFill>
                  <a:ea typeface="Segoe UI" pitchFamily="34" charset="0"/>
                  <a:cs typeface="Segoe UI" pitchFamily="34" charset="0"/>
                </a:rPr>
              </a:br>
              <a:r>
                <a:rPr lang="en-US" sz="1568" dirty="0" err="1">
                  <a:solidFill>
                    <a:schemeClr val="bg1"/>
                  </a:solidFill>
                  <a:ea typeface="Segoe UI" pitchFamily="34" charset="0"/>
                  <a:cs typeface="Segoe UI" pitchFamily="34" charset="0"/>
                </a:rPr>
                <a:t>EK_private</a:t>
              </a:r>
              <a:endParaRPr lang="en-US" sz="1568" dirty="0">
                <a:solidFill>
                  <a:schemeClr val="bg1"/>
                </a:solidFill>
                <a:ea typeface="Segoe UI" pitchFamily="34" charset="0"/>
                <a:cs typeface="Segoe UI" pitchFamily="34" charset="0"/>
              </a:endParaRPr>
            </a:p>
          </p:txBody>
        </p:sp>
        <p:sp>
          <p:nvSpPr>
            <p:cNvPr id="536" name="Freeform: Shape 535">
              <a:extLst>
                <a:ext uri="{FF2B5EF4-FFF2-40B4-BE49-F238E27FC236}">
                  <a16:creationId xmlns:a16="http://schemas.microsoft.com/office/drawing/2014/main" id="{866A7554-AF98-43BC-B005-2E8458277133}"/>
                </a:ext>
              </a:extLst>
            </p:cNvPr>
            <p:cNvSpPr>
              <a:spLocks/>
            </p:cNvSpPr>
            <p:nvPr/>
          </p:nvSpPr>
          <p:spPr bwMode="auto">
            <a:xfrm>
              <a:off x="9120249" y="2641465"/>
              <a:ext cx="2701066" cy="2863910"/>
            </a:xfrm>
            <a:custGeom>
              <a:avLst/>
              <a:gdLst>
                <a:gd name="connsiteX0" fmla="*/ 0 w 2701066"/>
                <a:gd name="connsiteY0" fmla="*/ 0 h 2863910"/>
                <a:gd name="connsiteX1" fmla="*/ 328010 w 2701066"/>
                <a:gd name="connsiteY1" fmla="*/ 0 h 2863910"/>
                <a:gd name="connsiteX2" fmla="*/ 328010 w 2701066"/>
                <a:gd name="connsiteY2" fmla="*/ 328257 h 2863910"/>
                <a:gd name="connsiteX3" fmla="*/ 2349926 w 2701066"/>
                <a:gd name="connsiteY3" fmla="*/ 328257 h 2863910"/>
                <a:gd name="connsiteX4" fmla="*/ 2349926 w 2701066"/>
                <a:gd name="connsiteY4" fmla="*/ 0 h 2863910"/>
                <a:gd name="connsiteX5" fmla="*/ 2701066 w 2701066"/>
                <a:gd name="connsiteY5" fmla="*/ 0 h 2863910"/>
                <a:gd name="connsiteX6" fmla="*/ 2701066 w 2701066"/>
                <a:gd name="connsiteY6" fmla="*/ 2863910 h 2863910"/>
                <a:gd name="connsiteX7" fmla="*/ 0 w 2701066"/>
                <a:gd name="connsiteY7" fmla="*/ 2863910 h 286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1066" h="2863910">
                  <a:moveTo>
                    <a:pt x="0" y="0"/>
                  </a:moveTo>
                  <a:lnTo>
                    <a:pt x="328010" y="0"/>
                  </a:lnTo>
                  <a:lnTo>
                    <a:pt x="328010" y="328257"/>
                  </a:lnTo>
                  <a:lnTo>
                    <a:pt x="2349926" y="328257"/>
                  </a:lnTo>
                  <a:lnTo>
                    <a:pt x="2349926" y="0"/>
                  </a:lnTo>
                  <a:lnTo>
                    <a:pt x="2701066" y="0"/>
                  </a:lnTo>
                  <a:lnTo>
                    <a:pt x="2701066" y="2863910"/>
                  </a:lnTo>
                  <a:lnTo>
                    <a:pt x="0" y="2863910"/>
                  </a:lnTo>
                  <a:close/>
                </a:path>
              </a:pathLst>
            </a:custGeom>
            <a:solidFill>
              <a:schemeClr val="bg1">
                <a:lumMod val="95000"/>
              </a:schemeClr>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501998" rIns="89642" bIns="44821" numCol="1" spcCol="0" rtlCol="0" fromWordArt="0" anchor="t" anchorCtr="0" forceAA="0" compatLnSpc="1">
              <a:prstTxWarp prst="textNoShape">
                <a:avLst/>
              </a:prstTxWarp>
              <a:noAutofit/>
            </a:bodyPr>
            <a:lstStyle/>
            <a:p>
              <a:pPr algn="ctr" defTabSz="914102" fontAlgn="base">
                <a:spcBef>
                  <a:spcPct val="0"/>
                </a:spcBef>
                <a:spcAft>
                  <a:spcPct val="0"/>
                </a:spcAft>
              </a:pPr>
              <a:r>
                <a:rPr lang="en-US" sz="1730" dirty="0">
                  <a:solidFill>
                    <a:schemeClr val="tx1"/>
                  </a:solidFill>
                  <a:ea typeface="Segoe UI" pitchFamily="34" charset="0"/>
                  <a:cs typeface="Segoe UI" pitchFamily="34" charset="0"/>
                </a:rPr>
                <a:t>Key(s) available to all owners </a:t>
              </a:r>
              <a:r>
                <a:rPr lang="en-US" sz="1730">
                  <a:solidFill>
                    <a:schemeClr val="tx1"/>
                  </a:solidFill>
                  <a:ea typeface="Segoe UI" pitchFamily="34" charset="0"/>
                  <a:cs typeface="Segoe UI" pitchFamily="34" charset="0"/>
                </a:rPr>
                <a:t>live here</a:t>
              </a:r>
              <a:endParaRPr lang="en-US" sz="1730" dirty="0">
                <a:solidFill>
                  <a:schemeClr val="tx1"/>
                </a:solidFill>
                <a:ea typeface="Segoe UI" pitchFamily="34" charset="0"/>
                <a:cs typeface="Segoe UI" pitchFamily="34" charset="0"/>
              </a:endParaRPr>
            </a:p>
          </p:txBody>
        </p:sp>
        <p:sp>
          <p:nvSpPr>
            <p:cNvPr id="552" name="Rectangle 551">
              <a:extLst>
                <a:ext uri="{FF2B5EF4-FFF2-40B4-BE49-F238E27FC236}">
                  <a16:creationId xmlns:a16="http://schemas.microsoft.com/office/drawing/2014/main" id="{0230BBF8-F7CD-4641-9203-DAD983E09DAB}"/>
                </a:ext>
              </a:extLst>
            </p:cNvPr>
            <p:cNvSpPr>
              <a:spLocks/>
            </p:cNvSpPr>
            <p:nvPr/>
          </p:nvSpPr>
          <p:spPr bwMode="auto">
            <a:xfrm>
              <a:off x="9463951" y="3913385"/>
              <a:ext cx="2006224" cy="62326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568" dirty="0" err="1">
                  <a:solidFill>
                    <a:schemeClr val="bg1"/>
                  </a:solidFill>
                  <a:ea typeface="Segoe UI" pitchFamily="34" charset="0"/>
                  <a:cs typeface="Segoe UI" pitchFamily="34" charset="0"/>
                </a:rPr>
                <a:t>New_SRK_pub</a:t>
              </a:r>
              <a:r>
                <a:rPr lang="en-US" sz="1568" dirty="0">
                  <a:solidFill>
                    <a:schemeClr val="bg1"/>
                  </a:solidFill>
                  <a:ea typeface="Segoe UI" pitchFamily="34" charset="0"/>
                  <a:cs typeface="Segoe UI" pitchFamily="34" charset="0"/>
                </a:rPr>
                <a:t> </a:t>
              </a:r>
              <a:r>
                <a:rPr lang="en-US" sz="1568" dirty="0" err="1">
                  <a:solidFill>
                    <a:schemeClr val="bg1"/>
                  </a:solidFill>
                  <a:ea typeface="Segoe UI" pitchFamily="34" charset="0"/>
                  <a:cs typeface="Segoe UI" pitchFamily="34" charset="0"/>
                </a:rPr>
                <a:t>New_SRK</a:t>
              </a:r>
              <a:r>
                <a:rPr lang="en-US" sz="1568" err="1">
                  <a:solidFill>
                    <a:schemeClr val="bg1"/>
                  </a:solidFill>
                  <a:ea typeface="Segoe UI" pitchFamily="34" charset="0"/>
                  <a:cs typeface="Segoe UI" pitchFamily="34" charset="0"/>
                </a:rPr>
                <a:t>_</a:t>
              </a:r>
              <a:r>
                <a:rPr lang="en-US" sz="1568">
                  <a:solidFill>
                    <a:schemeClr val="bg1"/>
                  </a:solidFill>
                  <a:ea typeface="Segoe UI" pitchFamily="34" charset="0"/>
                  <a:cs typeface="Segoe UI" pitchFamily="34" charset="0"/>
                </a:rPr>
                <a:t>private</a:t>
              </a:r>
              <a:endParaRPr lang="en-US" sz="1568" dirty="0">
                <a:solidFill>
                  <a:schemeClr val="bg1"/>
                </a:solidFill>
                <a:ea typeface="Segoe UI" pitchFamily="34" charset="0"/>
                <a:cs typeface="Segoe UI" pitchFamily="34" charset="0"/>
              </a:endParaRPr>
            </a:p>
          </p:txBody>
        </p:sp>
        <p:sp>
          <p:nvSpPr>
            <p:cNvPr id="556" name="Rectangle 555">
              <a:extLst>
                <a:ext uri="{FF2B5EF4-FFF2-40B4-BE49-F238E27FC236}">
                  <a16:creationId xmlns:a16="http://schemas.microsoft.com/office/drawing/2014/main" id="{37CB17C2-E9FB-4910-A686-337024C387E5}"/>
                </a:ext>
              </a:extLst>
            </p:cNvPr>
            <p:cNvSpPr/>
            <p:nvPr/>
          </p:nvSpPr>
          <p:spPr bwMode="auto">
            <a:xfrm>
              <a:off x="9322362" y="4189226"/>
              <a:ext cx="2296840" cy="1102773"/>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spcBef>
                  <a:spcPts val="294"/>
                </a:spcBef>
                <a:spcAft>
                  <a:spcPts val="294"/>
                </a:spcAft>
              </a:pPr>
              <a:r>
                <a:rPr lang="en-US" sz="1568" dirty="0">
                  <a:solidFill>
                    <a:schemeClr val="tx1"/>
                  </a:solidFill>
                  <a:ea typeface="Segoe UI" pitchFamily="34" charset="0"/>
                  <a:cs typeface="Segoe UI" pitchFamily="34" charset="0"/>
                </a:rPr>
                <a:t>App-specific keys </a:t>
              </a:r>
              <a:br>
                <a:rPr lang="en-US" sz="1568" dirty="0">
                  <a:solidFill>
                    <a:schemeClr val="tx1"/>
                  </a:solidFill>
                  <a:ea typeface="Segoe UI" pitchFamily="34" charset="0"/>
                  <a:cs typeface="Segoe UI" pitchFamily="34" charset="0"/>
                </a:rPr>
              </a:br>
              <a:r>
                <a:rPr lang="en-US" sz="1568">
                  <a:solidFill>
                    <a:schemeClr val="tx1"/>
                  </a:solidFill>
                  <a:ea typeface="Segoe UI" pitchFamily="34" charset="0"/>
                  <a:cs typeface="Segoe UI" pitchFamily="34" charset="0"/>
                </a:rPr>
                <a:t>live here</a:t>
              </a:r>
              <a:endParaRPr lang="en-US" sz="1568" dirty="0">
                <a:solidFill>
                  <a:schemeClr val="tx1"/>
                </a:solidFill>
                <a:ea typeface="Segoe UI" pitchFamily="34" charset="0"/>
                <a:cs typeface="Segoe UI" pitchFamily="34" charset="0"/>
              </a:endParaRPr>
            </a:p>
          </p:txBody>
        </p:sp>
        <p:sp>
          <p:nvSpPr>
            <p:cNvPr id="560" name="TextBox 559">
              <a:extLst>
                <a:ext uri="{FF2B5EF4-FFF2-40B4-BE49-F238E27FC236}">
                  <a16:creationId xmlns:a16="http://schemas.microsoft.com/office/drawing/2014/main" id="{C2E9B02F-2841-4A6D-8BF4-FE5E58E15903}"/>
                </a:ext>
              </a:extLst>
            </p:cNvPr>
            <p:cNvSpPr txBox="1"/>
            <p:nvPr/>
          </p:nvSpPr>
          <p:spPr>
            <a:xfrm>
              <a:off x="9427783" y="5728523"/>
              <a:ext cx="2085998" cy="276999"/>
            </a:xfrm>
            <a:prstGeom prst="rect">
              <a:avLst/>
            </a:prstGeom>
            <a:noFill/>
          </p:spPr>
          <p:txBody>
            <a:bodyPr wrap="square" lIns="0" tIns="0" rIns="0" bIns="0" rtlCol="0">
              <a:spAutoFit/>
            </a:bodyPr>
            <a:lstStyle/>
            <a:p>
              <a:pPr algn="ctr">
                <a:lnSpc>
                  <a:spcPct val="90000"/>
                </a:lnSpc>
                <a:spcAft>
                  <a:spcPts val="588"/>
                </a:spcAft>
              </a:pPr>
              <a:r>
                <a:rPr lang="en-US" sz="1961" dirty="0" err="1">
                  <a:latin typeface="+mj-lt"/>
                </a:rPr>
                <a:t>TPM</a:t>
              </a:r>
              <a:r>
                <a:rPr lang="en-US" sz="1961" dirty="0">
                  <a:latin typeface="+mj-lt"/>
                </a:rPr>
                <a:t> owner </a:t>
              </a:r>
              <a:r>
                <a:rPr lang="en-US" sz="1961">
                  <a:latin typeface="+mj-lt"/>
                </a:rPr>
                <a:t>#2</a:t>
              </a:r>
              <a:endParaRPr lang="en-US" sz="1961" dirty="0">
                <a:latin typeface="+mj-lt"/>
              </a:endParaRPr>
            </a:p>
          </p:txBody>
        </p:sp>
      </p:grpSp>
    </p:spTree>
    <p:extLst>
      <p:ext uri="{BB962C8B-B14F-4D97-AF65-F5344CB8AC3E}">
        <p14:creationId xmlns:p14="http://schemas.microsoft.com/office/powerpoint/2010/main" val="347993719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2FCC-3094-4B28-9A3D-272E57D2AD8F}"/>
              </a:ext>
            </a:extLst>
          </p:cNvPr>
          <p:cNvSpPr>
            <a:spLocks noGrp="1"/>
          </p:cNvSpPr>
          <p:nvPr>
            <p:ph type="title"/>
          </p:nvPr>
        </p:nvSpPr>
        <p:spPr/>
        <p:txBody>
          <a:bodyPr/>
          <a:lstStyle/>
          <a:p>
            <a:r>
              <a:rPr lang="en-US" dirty="0" err="1"/>
              <a:t>TPM</a:t>
            </a:r>
            <a:r>
              <a:rPr lang="en-US" dirty="0"/>
              <a:t> attestation (step 1)</a:t>
            </a:r>
          </a:p>
        </p:txBody>
      </p:sp>
      <p:sp>
        <p:nvSpPr>
          <p:cNvPr id="5" name="Text Placeholder 5">
            <a:extLst>
              <a:ext uri="{FF2B5EF4-FFF2-40B4-BE49-F238E27FC236}">
                <a16:creationId xmlns:a16="http://schemas.microsoft.com/office/drawing/2014/main" id="{75222FCD-A4CD-48F1-A599-D24F01C4C1CD}"/>
              </a:ext>
            </a:extLst>
          </p:cNvPr>
          <p:cNvSpPr>
            <a:spLocks noGrp="1"/>
          </p:cNvSpPr>
          <p:nvPr>
            <p:ph type="body" sz="quarter" idx="10"/>
          </p:nvPr>
        </p:nvSpPr>
        <p:spPr/>
        <p:txBody>
          <a:bodyPr/>
          <a:lstStyle/>
          <a:p>
            <a:r>
              <a:rPr lang="en-US" dirty="0"/>
              <a:t>Attestation process details, Step 1 – Request provisioning</a:t>
            </a:r>
          </a:p>
        </p:txBody>
      </p:sp>
      <p:sp>
        <p:nvSpPr>
          <p:cNvPr id="76" name="Rectangle 75">
            <a:extLst>
              <a:ext uri="{FF2B5EF4-FFF2-40B4-BE49-F238E27FC236}">
                <a16:creationId xmlns:a16="http://schemas.microsoft.com/office/drawing/2014/main" id="{D8013089-D604-4489-AFE4-9427267748DE}"/>
              </a:ext>
              <a:ext uri="{C183D7F6-B498-43B3-948B-1728B52AA6E4}">
                <adec:decorative xmlns:adec="http://schemas.microsoft.com/office/drawing/2017/decorative" val="1"/>
              </a:ext>
            </a:extLst>
          </p:cNvPr>
          <p:cNvSpPr/>
          <p:nvPr/>
        </p:nvSpPr>
        <p:spPr bwMode="auto">
          <a:xfrm>
            <a:off x="418644" y="1832246"/>
            <a:ext cx="11354714" cy="458483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nvGrpSpPr>
          <p:cNvPr id="11" name="Group 10" descr="Diagram shows TMP Attestation for device and DPS">
            <a:extLst>
              <a:ext uri="{FF2B5EF4-FFF2-40B4-BE49-F238E27FC236}">
                <a16:creationId xmlns:a16="http://schemas.microsoft.com/office/drawing/2014/main" id="{EA0DD40E-D1B5-4283-851B-38A08AF35079}"/>
              </a:ext>
            </a:extLst>
          </p:cNvPr>
          <p:cNvGrpSpPr/>
          <p:nvPr/>
        </p:nvGrpSpPr>
        <p:grpSpPr>
          <a:xfrm>
            <a:off x="633215" y="2002941"/>
            <a:ext cx="10941002" cy="4235449"/>
            <a:chOff x="645912" y="2042607"/>
            <a:chExt cx="11160392" cy="4320379"/>
          </a:xfrm>
        </p:grpSpPr>
        <p:sp>
          <p:nvSpPr>
            <p:cNvPr id="51" name="Text Placeholder 5">
              <a:extLst>
                <a:ext uri="{FF2B5EF4-FFF2-40B4-BE49-F238E27FC236}">
                  <a16:creationId xmlns:a16="http://schemas.microsoft.com/office/drawing/2014/main" id="{A38AB044-0A7C-43B4-BEDB-3405B0B0022D}"/>
                </a:ext>
              </a:extLst>
            </p:cNvPr>
            <p:cNvSpPr txBox="1">
              <a:spLocks/>
            </p:cNvSpPr>
            <p:nvPr/>
          </p:nvSpPr>
          <p:spPr>
            <a:xfrm>
              <a:off x="4089947" y="2042607"/>
              <a:ext cx="4272323" cy="307777"/>
            </a:xfrm>
            <a:prstGeom prst="rect">
              <a:avLst/>
            </a:prstGeom>
          </p:spPr>
          <p:txBody>
            <a:bodyPr vert="horz" wrap="non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961" spc="0" dirty="0">
                  <a:solidFill>
                    <a:schemeClr val="tx1"/>
                  </a:solidFill>
                </a:rPr>
                <a:t>1.  Device sends provisioning request</a:t>
              </a:r>
            </a:p>
          </p:txBody>
        </p:sp>
        <p:sp>
          <p:nvSpPr>
            <p:cNvPr id="231" name="Rectangle 230">
              <a:extLst>
                <a:ext uri="{FF2B5EF4-FFF2-40B4-BE49-F238E27FC236}">
                  <a16:creationId xmlns:a16="http://schemas.microsoft.com/office/drawing/2014/main" id="{7DD4AFCA-415D-43BC-9AC8-01BA61385F38}"/>
                </a:ext>
              </a:extLst>
            </p:cNvPr>
            <p:cNvSpPr>
              <a:spLocks/>
            </p:cNvSpPr>
            <p:nvPr/>
          </p:nvSpPr>
          <p:spPr bwMode="auto">
            <a:xfrm>
              <a:off x="645912" y="2493311"/>
              <a:ext cx="3154489" cy="3267075"/>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algn="ctr" defTabSz="914102" fontAlgn="base">
                <a:spcBef>
                  <a:spcPct val="0"/>
                </a:spcBef>
                <a:spcAft>
                  <a:spcPct val="0"/>
                </a:spcAft>
              </a:pPr>
              <a:r>
                <a:rPr lang="en-US" sz="1730">
                  <a:solidFill>
                    <a:schemeClr val="tx1"/>
                  </a:solidFill>
                  <a:ea typeface="Segoe UI" pitchFamily="34" charset="0"/>
                  <a:cs typeface="Segoe UI" pitchFamily="34" charset="0"/>
                </a:rPr>
                <a:t>Device</a:t>
              </a:r>
              <a:endParaRPr lang="en-US" sz="1730" dirty="0">
                <a:solidFill>
                  <a:schemeClr val="tx1"/>
                </a:solidFill>
                <a:ea typeface="Segoe UI" pitchFamily="34" charset="0"/>
                <a:cs typeface="Segoe UI" pitchFamily="34" charset="0"/>
              </a:endParaRPr>
            </a:p>
          </p:txBody>
        </p:sp>
        <p:sp>
          <p:nvSpPr>
            <p:cNvPr id="292" name="Rectangle 291">
              <a:extLst>
                <a:ext uri="{FF2B5EF4-FFF2-40B4-BE49-F238E27FC236}">
                  <a16:creationId xmlns:a16="http://schemas.microsoft.com/office/drawing/2014/main" id="{7B3A5DDA-EF5E-4B5A-A6F1-E7A94DD393C4}"/>
                </a:ext>
              </a:extLst>
            </p:cNvPr>
            <p:cNvSpPr>
              <a:spLocks/>
            </p:cNvSpPr>
            <p:nvPr/>
          </p:nvSpPr>
          <p:spPr bwMode="auto">
            <a:xfrm>
              <a:off x="1212198" y="2919862"/>
              <a:ext cx="2021916" cy="62326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568" dirty="0" err="1">
                  <a:solidFill>
                    <a:schemeClr val="bg2"/>
                  </a:solidFill>
                  <a:ea typeface="Segoe UI" pitchFamily="34" charset="0"/>
                  <a:cs typeface="Segoe UI" pitchFamily="34" charset="0"/>
                </a:rPr>
                <a:t>EK_pub</a:t>
              </a:r>
              <a:r>
                <a:rPr lang="en-US" sz="1568" dirty="0">
                  <a:solidFill>
                    <a:schemeClr val="bg2"/>
                  </a:solidFill>
                  <a:ea typeface="Segoe UI" pitchFamily="34" charset="0"/>
                  <a:cs typeface="Segoe UI" pitchFamily="34" charset="0"/>
                </a:rPr>
                <a:t> </a:t>
              </a:r>
              <a:br>
                <a:rPr lang="en-US" sz="1568" dirty="0">
                  <a:solidFill>
                    <a:schemeClr val="bg2"/>
                  </a:solidFill>
                  <a:ea typeface="Segoe UI" pitchFamily="34" charset="0"/>
                  <a:cs typeface="Segoe UI" pitchFamily="34" charset="0"/>
                </a:rPr>
              </a:br>
              <a:r>
                <a:rPr lang="en-US" sz="1568" dirty="0" err="1">
                  <a:solidFill>
                    <a:schemeClr val="bg2"/>
                  </a:solidFill>
                  <a:ea typeface="Segoe UI" pitchFamily="34" charset="0"/>
                  <a:cs typeface="Segoe UI" pitchFamily="34" charset="0"/>
                </a:rPr>
                <a:t>EK_private</a:t>
              </a:r>
              <a:endParaRPr lang="en-US" sz="1568" dirty="0">
                <a:solidFill>
                  <a:schemeClr val="bg2"/>
                </a:solidFill>
                <a:ea typeface="Segoe UI" pitchFamily="34" charset="0"/>
                <a:cs typeface="Segoe UI" pitchFamily="34" charset="0"/>
              </a:endParaRPr>
            </a:p>
          </p:txBody>
        </p:sp>
        <p:sp>
          <p:nvSpPr>
            <p:cNvPr id="306" name="Freeform: Shape 305">
              <a:extLst>
                <a:ext uri="{FF2B5EF4-FFF2-40B4-BE49-F238E27FC236}">
                  <a16:creationId xmlns:a16="http://schemas.microsoft.com/office/drawing/2014/main" id="{5ED6D4D8-EA9A-413B-AE66-63BC452142E2}"/>
                </a:ext>
              </a:extLst>
            </p:cNvPr>
            <p:cNvSpPr>
              <a:spLocks/>
            </p:cNvSpPr>
            <p:nvPr/>
          </p:nvSpPr>
          <p:spPr bwMode="auto">
            <a:xfrm>
              <a:off x="872623" y="3128797"/>
              <a:ext cx="2701066" cy="2205038"/>
            </a:xfrm>
            <a:custGeom>
              <a:avLst/>
              <a:gdLst>
                <a:gd name="connsiteX0" fmla="*/ 0 w 2701066"/>
                <a:gd name="connsiteY0" fmla="*/ 0 h 2205038"/>
                <a:gd name="connsiteX1" fmla="*/ 339575 w 2701066"/>
                <a:gd name="connsiteY1" fmla="*/ 0 h 2205038"/>
                <a:gd name="connsiteX2" fmla="*/ 339575 w 2701066"/>
                <a:gd name="connsiteY2" fmla="*/ 414332 h 2205038"/>
                <a:gd name="connsiteX3" fmla="*/ 2361491 w 2701066"/>
                <a:gd name="connsiteY3" fmla="*/ 414332 h 2205038"/>
                <a:gd name="connsiteX4" fmla="*/ 2361491 w 2701066"/>
                <a:gd name="connsiteY4" fmla="*/ 0 h 2205038"/>
                <a:gd name="connsiteX5" fmla="*/ 2701066 w 2701066"/>
                <a:gd name="connsiteY5" fmla="*/ 0 h 2205038"/>
                <a:gd name="connsiteX6" fmla="*/ 2701066 w 2701066"/>
                <a:gd name="connsiteY6" fmla="*/ 2205038 h 2205038"/>
                <a:gd name="connsiteX7" fmla="*/ 0 w 2701066"/>
                <a:gd name="connsiteY7" fmla="*/ 2205038 h 2205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1066" h="2205038">
                  <a:moveTo>
                    <a:pt x="0" y="0"/>
                  </a:moveTo>
                  <a:lnTo>
                    <a:pt x="339575" y="0"/>
                  </a:lnTo>
                  <a:lnTo>
                    <a:pt x="339575" y="414332"/>
                  </a:lnTo>
                  <a:lnTo>
                    <a:pt x="2361491" y="414332"/>
                  </a:lnTo>
                  <a:lnTo>
                    <a:pt x="2361491" y="0"/>
                  </a:lnTo>
                  <a:lnTo>
                    <a:pt x="2701066" y="0"/>
                  </a:lnTo>
                  <a:lnTo>
                    <a:pt x="2701066" y="2205038"/>
                  </a:lnTo>
                  <a:lnTo>
                    <a:pt x="0" y="2205038"/>
                  </a:lnTo>
                  <a:close/>
                </a:path>
              </a:pathLst>
            </a:custGeom>
            <a:solidFill>
              <a:schemeClr val="bg1">
                <a:lumMod val="95000"/>
              </a:schemeClr>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537855" rIns="89642" bIns="44821" numCol="1" spcCol="0" rtlCol="0" fromWordArt="0" anchor="t" anchorCtr="0" forceAA="0" compatLnSpc="1">
              <a:prstTxWarp prst="textNoShape">
                <a:avLst/>
              </a:prstTxWarp>
              <a:noAutofit/>
            </a:bodyPr>
            <a:lstStyle/>
            <a:p>
              <a:pPr defTabSz="914102" fontAlgn="base">
                <a:spcBef>
                  <a:spcPct val="0"/>
                </a:spcBef>
                <a:spcAft>
                  <a:spcPct val="0"/>
                </a:spcAft>
              </a:pPr>
              <a:r>
                <a:rPr lang="en-US" sz="1730">
                  <a:solidFill>
                    <a:schemeClr val="tx1"/>
                  </a:solidFill>
                  <a:ea typeface="Segoe UI" pitchFamily="34" charset="0"/>
                  <a:cs typeface="Segoe UI" pitchFamily="34" charset="0"/>
                </a:rPr>
                <a:t>TPM</a:t>
              </a:r>
              <a:endParaRPr lang="en-US" sz="1730" dirty="0">
                <a:solidFill>
                  <a:schemeClr val="tx1"/>
                </a:solidFill>
                <a:ea typeface="Segoe UI" pitchFamily="34" charset="0"/>
                <a:cs typeface="Segoe UI" pitchFamily="34" charset="0"/>
              </a:endParaRPr>
            </a:p>
          </p:txBody>
        </p:sp>
        <p:sp>
          <p:nvSpPr>
            <p:cNvPr id="320" name="Rectangle 319">
              <a:extLst>
                <a:ext uri="{FF2B5EF4-FFF2-40B4-BE49-F238E27FC236}">
                  <a16:creationId xmlns:a16="http://schemas.microsoft.com/office/drawing/2014/main" id="{0A27CFC8-C844-40EA-9FC4-4C9542037793}"/>
                </a:ext>
              </a:extLst>
            </p:cNvPr>
            <p:cNvSpPr>
              <a:spLocks/>
            </p:cNvSpPr>
            <p:nvPr/>
          </p:nvSpPr>
          <p:spPr bwMode="auto">
            <a:xfrm>
              <a:off x="1212198" y="4099376"/>
              <a:ext cx="2021916" cy="62326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568" dirty="0" err="1">
                  <a:solidFill>
                    <a:schemeClr val="bg2"/>
                  </a:solidFill>
                  <a:ea typeface="Segoe UI" pitchFamily="34" charset="0"/>
                  <a:cs typeface="Segoe UI" pitchFamily="34" charset="0"/>
                </a:rPr>
                <a:t>SRK_pub</a:t>
              </a:r>
              <a:r>
                <a:rPr lang="en-US" sz="1568" dirty="0">
                  <a:solidFill>
                    <a:schemeClr val="bg2"/>
                  </a:solidFill>
                  <a:ea typeface="Segoe UI" pitchFamily="34" charset="0"/>
                  <a:cs typeface="Segoe UI" pitchFamily="34" charset="0"/>
                </a:rPr>
                <a:t> </a:t>
              </a:r>
              <a:r>
                <a:rPr lang="en-US" sz="1568" dirty="0" err="1">
                  <a:solidFill>
                    <a:schemeClr val="bg2"/>
                  </a:solidFill>
                  <a:ea typeface="Segoe UI" pitchFamily="34" charset="0"/>
                  <a:cs typeface="Segoe UI" pitchFamily="34" charset="0"/>
                </a:rPr>
                <a:t>SRK</a:t>
              </a:r>
              <a:r>
                <a:rPr lang="en-US" sz="1568" err="1">
                  <a:solidFill>
                    <a:schemeClr val="bg2"/>
                  </a:solidFill>
                  <a:ea typeface="Segoe UI" pitchFamily="34" charset="0"/>
                  <a:cs typeface="Segoe UI" pitchFamily="34" charset="0"/>
                </a:rPr>
                <a:t>_</a:t>
              </a:r>
              <a:r>
                <a:rPr lang="en-US" sz="1568">
                  <a:solidFill>
                    <a:schemeClr val="bg2"/>
                  </a:solidFill>
                  <a:ea typeface="Segoe UI" pitchFamily="34" charset="0"/>
                  <a:cs typeface="Segoe UI" pitchFamily="34" charset="0"/>
                </a:rPr>
                <a:t>private</a:t>
              </a:r>
              <a:endParaRPr lang="en-US" sz="1568" dirty="0">
                <a:solidFill>
                  <a:schemeClr val="bg2"/>
                </a:solidFill>
                <a:ea typeface="Segoe UI" pitchFamily="34" charset="0"/>
                <a:cs typeface="Segoe UI" pitchFamily="34" charset="0"/>
              </a:endParaRPr>
            </a:p>
          </p:txBody>
        </p:sp>
        <p:sp>
          <p:nvSpPr>
            <p:cNvPr id="335" name="Rectangle 334" descr="Rectangular outlined box overlapping the SRK shape from the top">
              <a:extLst>
                <a:ext uri="{FF2B5EF4-FFF2-40B4-BE49-F238E27FC236}">
                  <a16:creationId xmlns:a16="http://schemas.microsoft.com/office/drawing/2014/main" id="{C39F1A9B-54E1-46C3-BB21-BB118557BF2B}"/>
                </a:ext>
                <a:ext uri="{C183D7F6-B498-43B3-948B-1728B52AA6E4}">
                  <adec:decorative xmlns:adec="http://schemas.microsoft.com/office/drawing/2017/decorative" val="0"/>
                </a:ext>
              </a:extLst>
            </p:cNvPr>
            <p:cNvSpPr/>
            <p:nvPr/>
          </p:nvSpPr>
          <p:spPr bwMode="auto">
            <a:xfrm>
              <a:off x="1009441" y="4433723"/>
              <a:ext cx="2427430" cy="77657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spcBef>
                  <a:spcPts val="294"/>
                </a:spcBef>
                <a:spcAft>
                  <a:spcPts val="294"/>
                </a:spcAft>
              </a:pPr>
              <a:endParaRPr lang="en-US" sz="1568" dirty="0">
                <a:solidFill>
                  <a:schemeClr val="tx1"/>
                </a:solidFill>
                <a:cs typeface="Segoe UI" pitchFamily="34" charset="0"/>
              </a:endParaRPr>
            </a:p>
          </p:txBody>
        </p:sp>
        <p:cxnSp>
          <p:nvCxnSpPr>
            <p:cNvPr id="350" name="Straight Connector 349" descr="Line connecting the boxes &quot;device&quot; and the EK_pub SRK_pub box">
              <a:extLst>
                <a:ext uri="{FF2B5EF4-FFF2-40B4-BE49-F238E27FC236}">
                  <a16:creationId xmlns:a16="http://schemas.microsoft.com/office/drawing/2014/main" id="{5331D388-B3FA-4ABE-98ED-C28C6E86E545}"/>
                </a:ext>
              </a:extLst>
            </p:cNvPr>
            <p:cNvCxnSpPr>
              <a:cxnSpLocks/>
            </p:cNvCxnSpPr>
            <p:nvPr/>
          </p:nvCxnSpPr>
          <p:spPr>
            <a:xfrm>
              <a:off x="3800401" y="3239013"/>
              <a:ext cx="1314737" cy="0"/>
            </a:xfrm>
            <a:prstGeom prst="line">
              <a:avLst/>
            </a:prstGeom>
            <a:ln w="19050">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5" name="Straight Connector 364" descr="Line emerging from the encrypt EK_pub,  box and connecting to the box labelled as Device&#10;">
              <a:extLst>
                <a:ext uri="{FF2B5EF4-FFF2-40B4-BE49-F238E27FC236}">
                  <a16:creationId xmlns:a16="http://schemas.microsoft.com/office/drawing/2014/main" id="{FD0DFEFA-5D74-4EC3-978D-0BFBB25A3AE0}"/>
                </a:ext>
              </a:extLst>
            </p:cNvPr>
            <p:cNvCxnSpPr>
              <a:cxnSpLocks/>
            </p:cNvCxnSpPr>
            <p:nvPr/>
          </p:nvCxnSpPr>
          <p:spPr>
            <a:xfrm>
              <a:off x="3800401" y="4933534"/>
              <a:ext cx="975162" cy="0"/>
            </a:xfrm>
            <a:prstGeom prst="line">
              <a:avLst/>
            </a:prstGeom>
            <a:ln w="19050">
              <a:solidFill>
                <a:schemeClr val="bg1">
                  <a:lumMod val="50000"/>
                </a:schemeClr>
              </a:solidFill>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368" name="Rectangle 367">
              <a:extLst>
                <a:ext uri="{FF2B5EF4-FFF2-40B4-BE49-F238E27FC236}">
                  <a16:creationId xmlns:a16="http://schemas.microsoft.com/office/drawing/2014/main" id="{68DF0CEE-1139-427C-A34F-F8572F160E04}"/>
                </a:ext>
              </a:extLst>
            </p:cNvPr>
            <p:cNvSpPr>
              <a:spLocks/>
            </p:cNvSpPr>
            <p:nvPr/>
          </p:nvSpPr>
          <p:spPr bwMode="auto">
            <a:xfrm>
              <a:off x="5115138" y="2927379"/>
              <a:ext cx="2021916" cy="62326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568" dirty="0" err="1">
                  <a:solidFill>
                    <a:schemeClr val="tx1"/>
                  </a:solidFill>
                  <a:ea typeface="Segoe UI" pitchFamily="34" charset="0"/>
                  <a:cs typeface="Segoe UI" pitchFamily="34" charset="0"/>
                </a:rPr>
                <a:t>EK_pub</a:t>
              </a:r>
              <a:r>
                <a:rPr lang="en-US" sz="1568" dirty="0">
                  <a:solidFill>
                    <a:schemeClr val="tx1"/>
                  </a:solidFill>
                  <a:ea typeface="Segoe UI" pitchFamily="34" charset="0"/>
                  <a:cs typeface="Segoe UI" pitchFamily="34" charset="0"/>
                </a:rPr>
                <a:t> </a:t>
              </a:r>
              <a:br>
                <a:rPr lang="en-US" sz="1568" dirty="0">
                  <a:solidFill>
                    <a:schemeClr val="tx1"/>
                  </a:solidFill>
                  <a:ea typeface="Segoe UI" pitchFamily="34" charset="0"/>
                  <a:cs typeface="Segoe UI" pitchFamily="34" charset="0"/>
                </a:rPr>
              </a:br>
              <a:r>
                <a:rPr lang="en-US" sz="1568" dirty="0" err="1">
                  <a:solidFill>
                    <a:schemeClr val="tx1"/>
                  </a:solidFill>
                  <a:ea typeface="Segoe UI" pitchFamily="34" charset="0"/>
                  <a:cs typeface="Segoe UI" pitchFamily="34" charset="0"/>
                </a:rPr>
                <a:t>SRK_pub</a:t>
              </a:r>
              <a:endParaRPr lang="en-US" sz="1568" dirty="0">
                <a:solidFill>
                  <a:schemeClr val="tx1"/>
                </a:solidFill>
                <a:ea typeface="Segoe UI" pitchFamily="34" charset="0"/>
                <a:cs typeface="Segoe UI" pitchFamily="34" charset="0"/>
              </a:endParaRPr>
            </a:p>
          </p:txBody>
        </p:sp>
        <p:cxnSp>
          <p:nvCxnSpPr>
            <p:cNvPr id="379" name="Straight Connector 31" descr="Line emerging from the EK_pub, SRK_pub box and connecting the cloud shape titled Device provisioning service&#10;">
              <a:extLst>
                <a:ext uri="{FF2B5EF4-FFF2-40B4-BE49-F238E27FC236}">
                  <a16:creationId xmlns:a16="http://schemas.microsoft.com/office/drawing/2014/main" id="{19F2FAC9-624E-4E3F-A258-2C5E67DE6B7E}"/>
                </a:ext>
              </a:extLst>
            </p:cNvPr>
            <p:cNvCxnSpPr>
              <a:cxnSpLocks/>
            </p:cNvCxnSpPr>
            <p:nvPr/>
          </p:nvCxnSpPr>
          <p:spPr>
            <a:xfrm>
              <a:off x="7137054" y="3239013"/>
              <a:ext cx="1957667" cy="1015594"/>
            </a:xfrm>
            <a:prstGeom prst="bentConnector3">
              <a:avLst>
                <a:gd name="adj1" fmla="val 50000"/>
              </a:avLst>
            </a:prstGeom>
            <a:ln w="1905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384" name="Rectangle 383">
              <a:extLst>
                <a:ext uri="{FF2B5EF4-FFF2-40B4-BE49-F238E27FC236}">
                  <a16:creationId xmlns:a16="http://schemas.microsoft.com/office/drawing/2014/main" id="{45F9FC09-2BA6-4F22-80FB-47C0A840F6FB}"/>
                </a:ext>
              </a:extLst>
            </p:cNvPr>
            <p:cNvSpPr>
              <a:spLocks/>
            </p:cNvSpPr>
            <p:nvPr/>
          </p:nvSpPr>
          <p:spPr bwMode="auto">
            <a:xfrm>
              <a:off x="4775563" y="4330049"/>
              <a:ext cx="2701066" cy="1535566"/>
            </a:xfrm>
            <a:prstGeom prst="rect">
              <a:avLst/>
            </a:prstGeom>
            <a:solidFill>
              <a:schemeClr val="bg1">
                <a:lumMod val="95000"/>
              </a:schemeClr>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179285" bIns="89642" numCol="1" spcCol="0" rtlCol="0" fromWordArt="0" anchor="b" anchorCtr="0" forceAA="0" compatLnSpc="1">
              <a:prstTxWarp prst="textNoShape">
                <a:avLst/>
              </a:prstTxWarp>
              <a:noAutofit/>
            </a:bodyPr>
            <a:lstStyle/>
            <a:p>
              <a:pPr algn="ctr" defTabSz="914102" fontAlgn="base">
                <a:spcBef>
                  <a:spcPct val="0"/>
                </a:spcBef>
                <a:spcAft>
                  <a:spcPct val="0"/>
                </a:spcAft>
              </a:pPr>
              <a:r>
                <a:rPr lang="en-US" sz="1568" dirty="0">
                  <a:solidFill>
                    <a:schemeClr val="tx1"/>
                  </a:solidFill>
                  <a:ea typeface="Segoe UI" pitchFamily="34" charset="0"/>
                  <a:cs typeface="Segoe UI" pitchFamily="34" charset="0"/>
                </a:rPr>
                <a:t>encrypt(</a:t>
              </a:r>
              <a:r>
                <a:rPr lang="en-US" sz="1568" dirty="0" err="1">
                  <a:solidFill>
                    <a:schemeClr val="tx1"/>
                  </a:solidFill>
                  <a:ea typeface="Segoe UI" pitchFamily="34" charset="0"/>
                  <a:cs typeface="Segoe UI" pitchFamily="34" charset="0"/>
                </a:rPr>
                <a:t>EK_pub</a:t>
              </a:r>
              <a:r>
                <a:rPr lang="en-US" sz="1568" dirty="0">
                  <a:solidFill>
                    <a:schemeClr val="tx1"/>
                  </a:solidFill>
                  <a:ea typeface="Segoe UI" pitchFamily="34" charset="0"/>
                  <a:cs typeface="Segoe UI" pitchFamily="34" charset="0"/>
                </a:rPr>
                <a:t>)</a:t>
              </a:r>
            </a:p>
          </p:txBody>
        </p:sp>
        <p:sp>
          <p:nvSpPr>
            <p:cNvPr id="391" name="Rectangle 390">
              <a:extLst>
                <a:ext uri="{FF2B5EF4-FFF2-40B4-BE49-F238E27FC236}">
                  <a16:creationId xmlns:a16="http://schemas.microsoft.com/office/drawing/2014/main" id="{D83B4126-C23F-4705-A621-FDB345818955}"/>
                </a:ext>
              </a:extLst>
            </p:cNvPr>
            <p:cNvSpPr/>
            <p:nvPr/>
          </p:nvSpPr>
          <p:spPr bwMode="auto">
            <a:xfrm>
              <a:off x="4977676" y="4528478"/>
              <a:ext cx="2296840" cy="933658"/>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spcBef>
                  <a:spcPts val="294"/>
                </a:spcBef>
                <a:spcAft>
                  <a:spcPts val="294"/>
                </a:spcAft>
              </a:pPr>
              <a:r>
                <a:rPr lang="en-US" sz="1568">
                  <a:solidFill>
                    <a:schemeClr val="tx1"/>
                  </a:solidFill>
                  <a:ea typeface="Segoe UI" pitchFamily="34" charset="0"/>
                  <a:cs typeface="Segoe UI" pitchFamily="34" charset="0"/>
                </a:rPr>
                <a:t>encrypt(SRK_pub)</a:t>
              </a:r>
              <a:endParaRPr lang="en-US" sz="1568" dirty="0">
                <a:solidFill>
                  <a:schemeClr val="tx1"/>
                </a:solidFill>
                <a:ea typeface="Segoe UI" pitchFamily="34" charset="0"/>
                <a:cs typeface="Segoe UI" pitchFamily="34" charset="0"/>
              </a:endParaRPr>
            </a:p>
          </p:txBody>
        </p:sp>
        <p:sp>
          <p:nvSpPr>
            <p:cNvPr id="397" name="Rectangle 396">
              <a:extLst>
                <a:ext uri="{FF2B5EF4-FFF2-40B4-BE49-F238E27FC236}">
                  <a16:creationId xmlns:a16="http://schemas.microsoft.com/office/drawing/2014/main" id="{2A169BE6-0F4B-4B3B-9472-032483A709F4}"/>
                </a:ext>
              </a:extLst>
            </p:cNvPr>
            <p:cNvSpPr>
              <a:spLocks/>
            </p:cNvSpPr>
            <p:nvPr/>
          </p:nvSpPr>
          <p:spPr bwMode="auto">
            <a:xfrm>
              <a:off x="5115138" y="4650405"/>
              <a:ext cx="2021916" cy="369332"/>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568" dirty="0">
                  <a:solidFill>
                    <a:schemeClr val="bg2"/>
                  </a:solidFill>
                  <a:ea typeface="Segoe UI" pitchFamily="34" charset="0"/>
                  <a:cs typeface="Segoe UI" pitchFamily="34" charset="0"/>
                </a:rPr>
                <a:t>nonce</a:t>
              </a:r>
            </a:p>
          </p:txBody>
        </p:sp>
        <p:cxnSp>
          <p:nvCxnSpPr>
            <p:cNvPr id="404" name="Straight Connector 403" descr="Line connecting the cloud shape titled Device provisioning service to the box titled encrypt(EK_pub)&#10;">
              <a:extLst>
                <a:ext uri="{FF2B5EF4-FFF2-40B4-BE49-F238E27FC236}">
                  <a16:creationId xmlns:a16="http://schemas.microsoft.com/office/drawing/2014/main" id="{803FD12A-1A52-4797-BB36-F8102CC2B989}"/>
                </a:ext>
              </a:extLst>
            </p:cNvPr>
            <p:cNvCxnSpPr>
              <a:cxnSpLocks/>
            </p:cNvCxnSpPr>
            <p:nvPr/>
          </p:nvCxnSpPr>
          <p:spPr>
            <a:xfrm>
              <a:off x="7476629" y="4933534"/>
              <a:ext cx="1522842" cy="0"/>
            </a:xfrm>
            <a:prstGeom prst="line">
              <a:avLst/>
            </a:prstGeom>
            <a:ln w="19050">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Freeform 91">
              <a:extLst>
                <a:ext uri="{FF2B5EF4-FFF2-40B4-BE49-F238E27FC236}">
                  <a16:creationId xmlns:a16="http://schemas.microsoft.com/office/drawing/2014/main" id="{84067728-C617-4496-AB6E-6A64D55F41D4}"/>
                </a:ext>
              </a:extLst>
            </p:cNvPr>
            <p:cNvSpPr>
              <a:spLocks/>
            </p:cNvSpPr>
            <p:nvPr/>
          </p:nvSpPr>
          <p:spPr bwMode="auto">
            <a:xfrm>
              <a:off x="8913254" y="3490605"/>
              <a:ext cx="2893050" cy="1783476"/>
            </a:xfrm>
            <a:custGeom>
              <a:avLst/>
              <a:gdLst>
                <a:gd name="T0" fmla="*/ 1151 w 2076"/>
                <a:gd name="T1" fmla="*/ 1280 h 1280"/>
                <a:gd name="T2" fmla="*/ 483 w 2076"/>
                <a:gd name="T3" fmla="*/ 1279 h 1280"/>
                <a:gd name="T4" fmla="*/ 294 w 2076"/>
                <a:gd name="T5" fmla="*/ 1245 h 1280"/>
                <a:gd name="T6" fmla="*/ 34 w 2076"/>
                <a:gd name="T7" fmla="*/ 777 h 1280"/>
                <a:gd name="T8" fmla="*/ 399 w 2076"/>
                <a:gd name="T9" fmla="*/ 420 h 1280"/>
                <a:gd name="T10" fmla="*/ 580 w 2076"/>
                <a:gd name="T11" fmla="*/ 433 h 1280"/>
                <a:gd name="T12" fmla="*/ 607 w 2076"/>
                <a:gd name="T13" fmla="*/ 421 h 1280"/>
                <a:gd name="T14" fmla="*/ 898 w 2076"/>
                <a:gd name="T15" fmla="*/ 86 h 1280"/>
                <a:gd name="T16" fmla="*/ 1267 w 2076"/>
                <a:gd name="T17" fmla="*/ 14 h 1280"/>
                <a:gd name="T18" fmla="*/ 1654 w 2076"/>
                <a:gd name="T19" fmla="*/ 207 h 1280"/>
                <a:gd name="T20" fmla="*/ 1826 w 2076"/>
                <a:gd name="T21" fmla="*/ 602 h 1280"/>
                <a:gd name="T22" fmla="*/ 1810 w 2076"/>
                <a:gd name="T23" fmla="*/ 786 h 1280"/>
                <a:gd name="T24" fmla="*/ 1825 w 2076"/>
                <a:gd name="T25" fmla="*/ 805 h 1280"/>
                <a:gd name="T26" fmla="*/ 2069 w 2076"/>
                <a:gd name="T27" fmla="*/ 1024 h 1280"/>
                <a:gd name="T28" fmla="*/ 1823 w 2076"/>
                <a:gd name="T29" fmla="*/ 1280 h 1280"/>
                <a:gd name="T30" fmla="*/ 1151 w 2076"/>
                <a:gd name="T31" fmla="*/ 1280 h 1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76" h="1280">
                  <a:moveTo>
                    <a:pt x="1151" y="1280"/>
                  </a:moveTo>
                  <a:cubicBezTo>
                    <a:pt x="928" y="1280"/>
                    <a:pt x="706" y="1280"/>
                    <a:pt x="483" y="1279"/>
                  </a:cubicBezTo>
                  <a:cubicBezTo>
                    <a:pt x="418" y="1279"/>
                    <a:pt x="355" y="1270"/>
                    <a:pt x="294" y="1245"/>
                  </a:cubicBezTo>
                  <a:cubicBezTo>
                    <a:pt x="111" y="1171"/>
                    <a:pt x="0" y="971"/>
                    <a:pt x="34" y="777"/>
                  </a:cubicBezTo>
                  <a:cubicBezTo>
                    <a:pt x="68" y="588"/>
                    <a:pt x="209" y="450"/>
                    <a:pt x="399" y="420"/>
                  </a:cubicBezTo>
                  <a:cubicBezTo>
                    <a:pt x="460" y="411"/>
                    <a:pt x="521" y="415"/>
                    <a:pt x="580" y="433"/>
                  </a:cubicBezTo>
                  <a:cubicBezTo>
                    <a:pt x="595" y="438"/>
                    <a:pt x="601" y="436"/>
                    <a:pt x="607" y="421"/>
                  </a:cubicBezTo>
                  <a:cubicBezTo>
                    <a:pt x="663" y="273"/>
                    <a:pt x="760" y="161"/>
                    <a:pt x="898" y="86"/>
                  </a:cubicBezTo>
                  <a:cubicBezTo>
                    <a:pt x="1013" y="23"/>
                    <a:pt x="1137" y="0"/>
                    <a:pt x="1267" y="14"/>
                  </a:cubicBezTo>
                  <a:cubicBezTo>
                    <a:pt x="1419" y="31"/>
                    <a:pt x="1549" y="96"/>
                    <a:pt x="1654" y="207"/>
                  </a:cubicBezTo>
                  <a:cubicBezTo>
                    <a:pt x="1759" y="317"/>
                    <a:pt x="1817" y="449"/>
                    <a:pt x="1826" y="602"/>
                  </a:cubicBezTo>
                  <a:cubicBezTo>
                    <a:pt x="1830" y="664"/>
                    <a:pt x="1825" y="726"/>
                    <a:pt x="1810" y="786"/>
                  </a:cubicBezTo>
                  <a:cubicBezTo>
                    <a:pt x="1807" y="800"/>
                    <a:pt x="1807" y="805"/>
                    <a:pt x="1825" y="805"/>
                  </a:cubicBezTo>
                  <a:cubicBezTo>
                    <a:pt x="1957" y="800"/>
                    <a:pt x="2063" y="901"/>
                    <a:pt x="2069" y="1024"/>
                  </a:cubicBezTo>
                  <a:cubicBezTo>
                    <a:pt x="2076" y="1170"/>
                    <a:pt x="1969" y="1280"/>
                    <a:pt x="1823" y="1280"/>
                  </a:cubicBezTo>
                  <a:cubicBezTo>
                    <a:pt x="1599" y="1280"/>
                    <a:pt x="1375" y="1280"/>
                    <a:pt x="1151" y="1280"/>
                  </a:cubicBezTo>
                  <a:close/>
                </a:path>
              </a:pathLst>
            </a:custGeom>
            <a:noFill/>
            <a:ln w="28575">
              <a:solidFill>
                <a:schemeClr val="tx2"/>
              </a:solidFill>
            </a:ln>
          </p:spPr>
          <p:txBody>
            <a:bodyPr vert="horz" wrap="none" lIns="89642" tIns="44821" rIns="89642" bIns="125499" numCol="1" anchor="b" anchorCtr="0" compatLnSpc="1">
              <a:prstTxWarp prst="textNoShape">
                <a:avLst/>
              </a:prstTxWarp>
            </a:bodyPr>
            <a:lstStyle/>
            <a:p>
              <a:pPr algn="ctr"/>
              <a:r>
                <a:rPr lang="en-US" sz="1730" dirty="0"/>
                <a:t>Device Provisioning </a:t>
              </a:r>
              <a:br>
                <a:rPr lang="en-US" sz="1730" dirty="0"/>
              </a:br>
              <a:r>
                <a:rPr lang="en-US" sz="1730" dirty="0"/>
                <a:t>Service</a:t>
              </a:r>
            </a:p>
          </p:txBody>
        </p:sp>
        <p:pic>
          <p:nvPicPr>
            <p:cNvPr id="9" name="Graphic 8" descr="Device Provisioning Service icon">
              <a:extLst>
                <a:ext uri="{FF2B5EF4-FFF2-40B4-BE49-F238E27FC236}">
                  <a16:creationId xmlns:a16="http://schemas.microsoft.com/office/drawing/2014/main" id="{B4B6FFAD-C811-4664-B237-310BE16D834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05766" y="3683553"/>
              <a:ext cx="625377" cy="651828"/>
            </a:xfrm>
            <a:prstGeom prst="rect">
              <a:avLst/>
            </a:prstGeom>
          </p:spPr>
        </p:pic>
        <p:sp>
          <p:nvSpPr>
            <p:cNvPr id="10" name="Text Placeholder 5">
              <a:extLst>
                <a:ext uri="{FF2B5EF4-FFF2-40B4-BE49-F238E27FC236}">
                  <a16:creationId xmlns:a16="http://schemas.microsoft.com/office/drawing/2014/main" id="{7CEA9C49-4ED6-4AA3-B987-665FBC6D254D}"/>
                </a:ext>
              </a:extLst>
            </p:cNvPr>
            <p:cNvSpPr txBox="1">
              <a:spLocks/>
            </p:cNvSpPr>
            <p:nvPr/>
          </p:nvSpPr>
          <p:spPr>
            <a:xfrm>
              <a:off x="3108268" y="6055209"/>
              <a:ext cx="6235681" cy="307777"/>
            </a:xfrm>
            <a:prstGeom prst="rect">
              <a:avLst/>
            </a:prstGeom>
          </p:spPr>
          <p:txBody>
            <a:bodyPr vert="horz" wrap="non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961" spc="0" dirty="0">
                  <a:solidFill>
                    <a:schemeClr val="tx1"/>
                  </a:solidFill>
                </a:rPr>
                <a:t>2.  Device Provisioning Service sends nonce challenge</a:t>
              </a:r>
            </a:p>
          </p:txBody>
        </p:sp>
      </p:grpSp>
    </p:spTree>
    <p:extLst>
      <p:ext uri="{BB962C8B-B14F-4D97-AF65-F5344CB8AC3E}">
        <p14:creationId xmlns:p14="http://schemas.microsoft.com/office/powerpoint/2010/main" val="279610146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2FCC-3094-4B28-9A3D-272E57D2AD8F}"/>
              </a:ext>
            </a:extLst>
          </p:cNvPr>
          <p:cNvSpPr>
            <a:spLocks noGrp="1"/>
          </p:cNvSpPr>
          <p:nvPr>
            <p:ph type="title"/>
          </p:nvPr>
        </p:nvSpPr>
        <p:spPr/>
        <p:txBody>
          <a:bodyPr/>
          <a:lstStyle/>
          <a:p>
            <a:r>
              <a:rPr lang="en-US" dirty="0" err="1"/>
              <a:t>TPM</a:t>
            </a:r>
            <a:r>
              <a:rPr lang="en-US" dirty="0"/>
              <a:t> attestation (step 2)</a:t>
            </a:r>
          </a:p>
        </p:txBody>
      </p:sp>
      <p:sp>
        <p:nvSpPr>
          <p:cNvPr id="5" name="Text Placeholder 5">
            <a:extLst>
              <a:ext uri="{FF2B5EF4-FFF2-40B4-BE49-F238E27FC236}">
                <a16:creationId xmlns:a16="http://schemas.microsoft.com/office/drawing/2014/main" id="{75222FCD-A4CD-48F1-A599-D24F01C4C1CD}"/>
              </a:ext>
            </a:extLst>
          </p:cNvPr>
          <p:cNvSpPr>
            <a:spLocks noGrp="1"/>
          </p:cNvSpPr>
          <p:nvPr>
            <p:ph type="body" sz="quarter" idx="10"/>
          </p:nvPr>
        </p:nvSpPr>
        <p:spPr/>
        <p:txBody>
          <a:bodyPr/>
          <a:lstStyle/>
          <a:p>
            <a:r>
              <a:rPr lang="en-US" dirty="0"/>
              <a:t>Attestation process details, Step 2 – Nonce challenge</a:t>
            </a:r>
          </a:p>
        </p:txBody>
      </p:sp>
      <p:sp>
        <p:nvSpPr>
          <p:cNvPr id="80" name="Rectangle 79">
            <a:extLst>
              <a:ext uri="{FF2B5EF4-FFF2-40B4-BE49-F238E27FC236}">
                <a16:creationId xmlns:a16="http://schemas.microsoft.com/office/drawing/2014/main" id="{2FCA5E65-4349-488A-8507-AC936DD42739}"/>
              </a:ext>
              <a:ext uri="{C183D7F6-B498-43B3-948B-1728B52AA6E4}">
                <adec:decorative xmlns:adec="http://schemas.microsoft.com/office/drawing/2017/decorative" val="1"/>
              </a:ext>
            </a:extLst>
          </p:cNvPr>
          <p:cNvSpPr/>
          <p:nvPr/>
        </p:nvSpPr>
        <p:spPr bwMode="auto">
          <a:xfrm>
            <a:off x="418644" y="1722192"/>
            <a:ext cx="11354714" cy="469489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cxnSp>
        <p:nvCxnSpPr>
          <p:cNvPr id="410" name="Straight Connector 21" descr="Line connecting from encrypt(EK_pub) to the box labelled EK_pub EK_private ">
            <a:extLst>
              <a:ext uri="{FF2B5EF4-FFF2-40B4-BE49-F238E27FC236}">
                <a16:creationId xmlns:a16="http://schemas.microsoft.com/office/drawing/2014/main" id="{803632CA-EF47-4403-9AE1-DF36036559A4}"/>
              </a:ext>
            </a:extLst>
          </p:cNvPr>
          <p:cNvCxnSpPr>
            <a:cxnSpLocks/>
          </p:cNvCxnSpPr>
          <p:nvPr/>
        </p:nvCxnSpPr>
        <p:spPr>
          <a:xfrm rot="16200000" flipH="1">
            <a:off x="4684654" y="131473"/>
            <a:ext cx="804330" cy="4839502"/>
          </a:xfrm>
          <a:prstGeom prst="bentConnector4">
            <a:avLst>
              <a:gd name="adj1" fmla="val -29374"/>
              <a:gd name="adj2" fmla="val 59594"/>
            </a:avLst>
          </a:prstGeom>
          <a:ln w="19050">
            <a:solidFill>
              <a:schemeClr val="bg1">
                <a:lumMod val="50000"/>
              </a:schemeClr>
            </a:solidFill>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156" name="Rectangle 155">
            <a:extLst>
              <a:ext uri="{FF2B5EF4-FFF2-40B4-BE49-F238E27FC236}">
                <a16:creationId xmlns:a16="http://schemas.microsoft.com/office/drawing/2014/main" id="{C41D0B7F-0A3E-45D0-AD58-1F3B4E29DBE7}"/>
              </a:ext>
            </a:extLst>
          </p:cNvPr>
          <p:cNvSpPr>
            <a:spLocks/>
          </p:cNvSpPr>
          <p:nvPr/>
        </p:nvSpPr>
        <p:spPr bwMode="auto">
          <a:xfrm>
            <a:off x="1738450" y="2149060"/>
            <a:ext cx="1857237" cy="643869"/>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568" dirty="0" err="1">
                <a:solidFill>
                  <a:schemeClr val="bg2"/>
                </a:solidFill>
                <a:ea typeface="Segoe UI" pitchFamily="34" charset="0"/>
                <a:cs typeface="Segoe UI" pitchFamily="34" charset="0"/>
              </a:rPr>
              <a:t>EK_pub</a:t>
            </a:r>
            <a:r>
              <a:rPr lang="en-US" sz="1568" dirty="0">
                <a:solidFill>
                  <a:schemeClr val="bg2"/>
                </a:solidFill>
                <a:ea typeface="Segoe UI" pitchFamily="34" charset="0"/>
                <a:cs typeface="Segoe UI" pitchFamily="34" charset="0"/>
              </a:rPr>
              <a:t> </a:t>
            </a:r>
            <a:br>
              <a:rPr lang="en-US" sz="1568" dirty="0">
                <a:solidFill>
                  <a:schemeClr val="bg2"/>
                </a:solidFill>
                <a:ea typeface="Segoe UI" pitchFamily="34" charset="0"/>
                <a:cs typeface="Segoe UI" pitchFamily="34" charset="0"/>
              </a:rPr>
            </a:br>
            <a:r>
              <a:rPr lang="en-US" sz="1568" dirty="0" err="1">
                <a:solidFill>
                  <a:schemeClr val="bg2"/>
                </a:solidFill>
                <a:ea typeface="Segoe UI" pitchFamily="34" charset="0"/>
                <a:cs typeface="Segoe UI" pitchFamily="34" charset="0"/>
              </a:rPr>
              <a:t>EK_private</a:t>
            </a:r>
            <a:endParaRPr lang="en-US" sz="1568" dirty="0">
              <a:solidFill>
                <a:schemeClr val="bg2"/>
              </a:solidFill>
              <a:ea typeface="Segoe UI" pitchFamily="34" charset="0"/>
              <a:cs typeface="Segoe UI" pitchFamily="34" charset="0"/>
            </a:endParaRPr>
          </a:p>
        </p:txBody>
      </p:sp>
      <p:sp>
        <p:nvSpPr>
          <p:cNvPr id="173" name="Freeform: Shape 172">
            <a:extLst>
              <a:ext uri="{FF2B5EF4-FFF2-40B4-BE49-F238E27FC236}">
                <a16:creationId xmlns:a16="http://schemas.microsoft.com/office/drawing/2014/main" id="{47D8EF63-6C67-435A-8119-7A79FD2D52D8}"/>
              </a:ext>
            </a:extLst>
          </p:cNvPr>
          <p:cNvSpPr>
            <a:spLocks/>
          </p:cNvSpPr>
          <p:nvPr/>
        </p:nvSpPr>
        <p:spPr bwMode="auto">
          <a:xfrm>
            <a:off x="649618" y="2427172"/>
            <a:ext cx="4034900" cy="3834059"/>
          </a:xfrm>
          <a:custGeom>
            <a:avLst/>
            <a:gdLst>
              <a:gd name="connsiteX0" fmla="*/ 0 w 4115808"/>
              <a:gd name="connsiteY0" fmla="*/ 0 h 3910940"/>
              <a:gd name="connsiteX1" fmla="*/ 1110665 w 4115808"/>
              <a:gd name="connsiteY1" fmla="*/ 0 h 3910940"/>
              <a:gd name="connsiteX2" fmla="*/ 1110665 w 4115808"/>
              <a:gd name="connsiteY2" fmla="*/ 373091 h 3910940"/>
              <a:gd name="connsiteX3" fmla="*/ 3005143 w 4115808"/>
              <a:gd name="connsiteY3" fmla="*/ 373091 h 3910940"/>
              <a:gd name="connsiteX4" fmla="*/ 3005143 w 4115808"/>
              <a:gd name="connsiteY4" fmla="*/ 0 h 3910940"/>
              <a:gd name="connsiteX5" fmla="*/ 4115808 w 4115808"/>
              <a:gd name="connsiteY5" fmla="*/ 0 h 3910940"/>
              <a:gd name="connsiteX6" fmla="*/ 4115808 w 4115808"/>
              <a:gd name="connsiteY6" fmla="*/ 3910940 h 3910940"/>
              <a:gd name="connsiteX7" fmla="*/ 0 w 4115808"/>
              <a:gd name="connsiteY7" fmla="*/ 3910940 h 3910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5808" h="3910940">
                <a:moveTo>
                  <a:pt x="0" y="0"/>
                </a:moveTo>
                <a:lnTo>
                  <a:pt x="1110665" y="0"/>
                </a:lnTo>
                <a:lnTo>
                  <a:pt x="1110665" y="373091"/>
                </a:lnTo>
                <a:lnTo>
                  <a:pt x="3005143" y="373091"/>
                </a:lnTo>
                <a:lnTo>
                  <a:pt x="3005143" y="0"/>
                </a:lnTo>
                <a:lnTo>
                  <a:pt x="4115808" y="0"/>
                </a:lnTo>
                <a:lnTo>
                  <a:pt x="4115808" y="3910940"/>
                </a:lnTo>
                <a:lnTo>
                  <a:pt x="0" y="3910940"/>
                </a:lnTo>
                <a:close/>
              </a:path>
            </a:pathLst>
          </a:custGeom>
          <a:solidFill>
            <a:schemeClr val="bg1">
              <a:lumMod val="95000"/>
            </a:schemeClr>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ct val="0"/>
              </a:spcBef>
              <a:spcAft>
                <a:spcPct val="0"/>
              </a:spcAft>
            </a:pPr>
            <a:r>
              <a:rPr lang="en-US" sz="1730">
                <a:solidFill>
                  <a:schemeClr val="tx1"/>
                </a:solidFill>
                <a:ea typeface="Segoe UI" pitchFamily="34" charset="0"/>
                <a:cs typeface="Segoe UI" pitchFamily="34" charset="0"/>
              </a:rPr>
              <a:t>TPM</a:t>
            </a:r>
            <a:endParaRPr lang="en-US" sz="1730" dirty="0">
              <a:solidFill>
                <a:schemeClr val="tx1"/>
              </a:solidFill>
              <a:ea typeface="Segoe UI" pitchFamily="34" charset="0"/>
              <a:cs typeface="Segoe UI" pitchFamily="34" charset="0"/>
            </a:endParaRPr>
          </a:p>
        </p:txBody>
      </p:sp>
      <p:cxnSp>
        <p:nvCxnSpPr>
          <p:cNvPr id="224" name="Straight Connector 223" descr="Line connecting to">
            <a:extLst>
              <a:ext uri="{FF2B5EF4-FFF2-40B4-BE49-F238E27FC236}">
                <a16:creationId xmlns:a16="http://schemas.microsoft.com/office/drawing/2014/main" id="{E2367A1A-F1DC-4607-BB95-0974BAC7E55D}"/>
              </a:ext>
            </a:extLst>
          </p:cNvPr>
          <p:cNvCxnSpPr>
            <a:cxnSpLocks/>
          </p:cNvCxnSpPr>
          <p:nvPr/>
        </p:nvCxnSpPr>
        <p:spPr>
          <a:xfrm>
            <a:off x="2667068" y="2792929"/>
            <a:ext cx="0" cy="430438"/>
          </a:xfrm>
          <a:prstGeom prst="line">
            <a:avLst/>
          </a:prstGeom>
          <a:ln w="1905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233" name="Rectangle 232">
            <a:extLst>
              <a:ext uri="{FF2B5EF4-FFF2-40B4-BE49-F238E27FC236}">
                <a16:creationId xmlns:a16="http://schemas.microsoft.com/office/drawing/2014/main" id="{2DBE3971-6819-4186-8DAB-213B9EE86951}"/>
              </a:ext>
            </a:extLst>
          </p:cNvPr>
          <p:cNvSpPr/>
          <p:nvPr/>
        </p:nvSpPr>
        <p:spPr bwMode="auto">
          <a:xfrm>
            <a:off x="903881" y="3223369"/>
            <a:ext cx="3431060" cy="964960"/>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spcBef>
                <a:spcPts val="294"/>
              </a:spcBef>
              <a:spcAft>
                <a:spcPts val="294"/>
              </a:spcAft>
            </a:pPr>
            <a:r>
              <a:rPr lang="en-US" sz="1568">
                <a:solidFill>
                  <a:schemeClr val="tx1"/>
                </a:solidFill>
                <a:cs typeface="Segoe UI" pitchFamily="34" charset="0"/>
              </a:rPr>
              <a:t>encrypt(SRK_pub)</a:t>
            </a:r>
            <a:endParaRPr lang="en-US" sz="1568" dirty="0">
              <a:solidFill>
                <a:schemeClr val="tx1"/>
              </a:solidFill>
              <a:cs typeface="Segoe UI" pitchFamily="34" charset="0"/>
            </a:endParaRPr>
          </a:p>
        </p:txBody>
      </p:sp>
      <p:sp>
        <p:nvSpPr>
          <p:cNvPr id="247" name="Rectangle 246">
            <a:extLst>
              <a:ext uri="{FF2B5EF4-FFF2-40B4-BE49-F238E27FC236}">
                <a16:creationId xmlns:a16="http://schemas.microsoft.com/office/drawing/2014/main" id="{CC4E3048-618D-4105-9537-4596F946BBD7}"/>
              </a:ext>
            </a:extLst>
          </p:cNvPr>
          <p:cNvSpPr>
            <a:spLocks/>
          </p:cNvSpPr>
          <p:nvPr/>
        </p:nvSpPr>
        <p:spPr bwMode="auto">
          <a:xfrm>
            <a:off x="1109225" y="3349383"/>
            <a:ext cx="3020374" cy="381714"/>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568" dirty="0">
                <a:solidFill>
                  <a:schemeClr val="bg2"/>
                </a:solidFill>
                <a:ea typeface="Segoe UI" pitchFamily="34" charset="0"/>
                <a:cs typeface="Segoe UI" pitchFamily="34" charset="0"/>
              </a:rPr>
              <a:t>nonce</a:t>
            </a:r>
          </a:p>
        </p:txBody>
      </p:sp>
      <p:cxnSp>
        <p:nvCxnSpPr>
          <p:cNvPr id="297" name="Straight Connector 296" descr="Line pointing to">
            <a:extLst>
              <a:ext uri="{FF2B5EF4-FFF2-40B4-BE49-F238E27FC236}">
                <a16:creationId xmlns:a16="http://schemas.microsoft.com/office/drawing/2014/main" id="{36DBAC2D-1D93-4F9D-B5E8-740A381E32D0}"/>
              </a:ext>
            </a:extLst>
          </p:cNvPr>
          <p:cNvCxnSpPr>
            <a:cxnSpLocks/>
          </p:cNvCxnSpPr>
          <p:nvPr/>
        </p:nvCxnSpPr>
        <p:spPr>
          <a:xfrm>
            <a:off x="2619411" y="4188327"/>
            <a:ext cx="0" cy="317199"/>
          </a:xfrm>
          <a:prstGeom prst="line">
            <a:avLst/>
          </a:prstGeom>
          <a:ln w="1905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305" name="Rectangle 304">
            <a:extLst>
              <a:ext uri="{FF2B5EF4-FFF2-40B4-BE49-F238E27FC236}">
                <a16:creationId xmlns:a16="http://schemas.microsoft.com/office/drawing/2014/main" id="{F96F125D-5BCA-4A72-912F-CAA68F0B314F}"/>
              </a:ext>
            </a:extLst>
          </p:cNvPr>
          <p:cNvSpPr>
            <a:spLocks/>
          </p:cNvSpPr>
          <p:nvPr/>
        </p:nvSpPr>
        <p:spPr bwMode="auto">
          <a:xfrm>
            <a:off x="1690793" y="4505526"/>
            <a:ext cx="1857238" cy="643869"/>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568" dirty="0" err="1">
                <a:solidFill>
                  <a:schemeClr val="bg2"/>
                </a:solidFill>
                <a:ea typeface="Segoe UI" pitchFamily="34" charset="0"/>
                <a:cs typeface="Segoe UI" pitchFamily="34" charset="0"/>
              </a:rPr>
              <a:t>SRK_pub</a:t>
            </a:r>
            <a:r>
              <a:rPr lang="en-US" sz="1568" dirty="0">
                <a:solidFill>
                  <a:schemeClr val="bg2"/>
                </a:solidFill>
                <a:ea typeface="Segoe UI" pitchFamily="34" charset="0"/>
                <a:cs typeface="Segoe UI" pitchFamily="34" charset="0"/>
              </a:rPr>
              <a:t> </a:t>
            </a:r>
            <a:r>
              <a:rPr lang="en-US" sz="1568" dirty="0" err="1">
                <a:solidFill>
                  <a:schemeClr val="bg2"/>
                </a:solidFill>
                <a:ea typeface="Segoe UI" pitchFamily="34" charset="0"/>
                <a:cs typeface="Segoe UI" pitchFamily="34" charset="0"/>
              </a:rPr>
              <a:t>SRK</a:t>
            </a:r>
            <a:r>
              <a:rPr lang="en-US" sz="1568" err="1">
                <a:solidFill>
                  <a:schemeClr val="bg2"/>
                </a:solidFill>
                <a:ea typeface="Segoe UI" pitchFamily="34" charset="0"/>
                <a:cs typeface="Segoe UI" pitchFamily="34" charset="0"/>
              </a:rPr>
              <a:t>_</a:t>
            </a:r>
            <a:r>
              <a:rPr lang="en-US" sz="1568">
                <a:solidFill>
                  <a:schemeClr val="bg2"/>
                </a:solidFill>
                <a:ea typeface="Segoe UI" pitchFamily="34" charset="0"/>
                <a:cs typeface="Segoe UI" pitchFamily="34" charset="0"/>
              </a:rPr>
              <a:t>private</a:t>
            </a:r>
            <a:endParaRPr lang="en-US" sz="1568" dirty="0">
              <a:solidFill>
                <a:schemeClr val="bg2"/>
              </a:solidFill>
              <a:ea typeface="Segoe UI" pitchFamily="34" charset="0"/>
              <a:cs typeface="Segoe UI" pitchFamily="34" charset="0"/>
            </a:endParaRPr>
          </a:p>
        </p:txBody>
      </p:sp>
      <p:sp>
        <p:nvSpPr>
          <p:cNvPr id="316" name="Rectangle 315" descr="Rectangular outlined box overlapping the SRK shape from the top">
            <a:extLst>
              <a:ext uri="{FF2B5EF4-FFF2-40B4-BE49-F238E27FC236}">
                <a16:creationId xmlns:a16="http://schemas.microsoft.com/office/drawing/2014/main" id="{36534EFB-8DA2-4750-A098-E89E79229777}"/>
              </a:ext>
              <a:ext uri="{C183D7F6-B498-43B3-948B-1728B52AA6E4}">
                <adec:decorative xmlns:adec="http://schemas.microsoft.com/office/drawing/2017/decorative" val="0"/>
              </a:ext>
            </a:extLst>
          </p:cNvPr>
          <p:cNvSpPr/>
          <p:nvPr/>
        </p:nvSpPr>
        <p:spPr bwMode="auto">
          <a:xfrm>
            <a:off x="854000" y="4856122"/>
            <a:ext cx="3626138" cy="1262040"/>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spcBef>
                <a:spcPts val="294"/>
              </a:spcBef>
              <a:spcAft>
                <a:spcPts val="294"/>
              </a:spcAft>
            </a:pPr>
            <a:endParaRPr lang="en-US" sz="1568" dirty="0">
              <a:solidFill>
                <a:schemeClr val="tx1"/>
              </a:solidFill>
              <a:cs typeface="Segoe UI" pitchFamily="34" charset="0"/>
            </a:endParaRPr>
          </a:p>
        </p:txBody>
      </p:sp>
      <p:cxnSp>
        <p:nvCxnSpPr>
          <p:cNvPr id="328" name="Straight Connector 327" descr="Line connecting to">
            <a:extLst>
              <a:ext uri="{FF2B5EF4-FFF2-40B4-BE49-F238E27FC236}">
                <a16:creationId xmlns:a16="http://schemas.microsoft.com/office/drawing/2014/main" id="{2277790F-8B25-41EB-A411-42F766A17C05}"/>
              </a:ext>
            </a:extLst>
          </p:cNvPr>
          <p:cNvCxnSpPr>
            <a:cxnSpLocks/>
          </p:cNvCxnSpPr>
          <p:nvPr/>
        </p:nvCxnSpPr>
        <p:spPr>
          <a:xfrm>
            <a:off x="2619411" y="5149396"/>
            <a:ext cx="0" cy="350990"/>
          </a:xfrm>
          <a:prstGeom prst="line">
            <a:avLst/>
          </a:prstGeom>
          <a:ln w="1905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336" name="Rectangle 335">
            <a:extLst>
              <a:ext uri="{FF2B5EF4-FFF2-40B4-BE49-F238E27FC236}">
                <a16:creationId xmlns:a16="http://schemas.microsoft.com/office/drawing/2014/main" id="{530746E2-CFCD-48BF-9569-C19096CF0D7E}"/>
              </a:ext>
            </a:extLst>
          </p:cNvPr>
          <p:cNvSpPr>
            <a:spLocks/>
          </p:cNvSpPr>
          <p:nvPr/>
        </p:nvSpPr>
        <p:spPr bwMode="auto">
          <a:xfrm>
            <a:off x="1109224" y="5500387"/>
            <a:ext cx="3020373" cy="38171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568" dirty="0">
                <a:solidFill>
                  <a:schemeClr val="bg2"/>
                </a:solidFill>
                <a:ea typeface="Segoe UI" pitchFamily="34" charset="0"/>
                <a:cs typeface="Segoe UI" pitchFamily="34" charset="0"/>
              </a:rPr>
              <a:t>nonce</a:t>
            </a:r>
          </a:p>
        </p:txBody>
      </p:sp>
      <p:sp>
        <p:nvSpPr>
          <p:cNvPr id="411" name="Rectangle 410">
            <a:extLst>
              <a:ext uri="{FF2B5EF4-FFF2-40B4-BE49-F238E27FC236}">
                <a16:creationId xmlns:a16="http://schemas.microsoft.com/office/drawing/2014/main" id="{CAB64474-B5AB-4AFB-BBCB-B1B9A5492006}"/>
              </a:ext>
            </a:extLst>
          </p:cNvPr>
          <p:cNvSpPr>
            <a:spLocks/>
          </p:cNvSpPr>
          <p:nvPr/>
        </p:nvSpPr>
        <p:spPr bwMode="auto">
          <a:xfrm>
            <a:off x="7506570" y="2159866"/>
            <a:ext cx="4034900" cy="1587046"/>
          </a:xfrm>
          <a:prstGeom prst="rect">
            <a:avLst/>
          </a:prstGeom>
          <a:solidFill>
            <a:schemeClr val="bg1">
              <a:lumMod val="95000"/>
            </a:schemeClr>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179285" bIns="89642" numCol="1" spcCol="0" rtlCol="0" fromWordArt="0" anchor="b" anchorCtr="0" forceAA="0" compatLnSpc="1">
            <a:prstTxWarp prst="textNoShape">
              <a:avLst/>
            </a:prstTxWarp>
            <a:noAutofit/>
          </a:bodyPr>
          <a:lstStyle/>
          <a:p>
            <a:pPr algn="ctr" defTabSz="914102" fontAlgn="base">
              <a:spcBef>
                <a:spcPct val="0"/>
              </a:spcBef>
              <a:spcAft>
                <a:spcPct val="0"/>
              </a:spcAft>
            </a:pPr>
            <a:r>
              <a:rPr lang="en-US" sz="1568" dirty="0">
                <a:solidFill>
                  <a:schemeClr val="tx1"/>
                </a:solidFill>
                <a:ea typeface="Segoe UI" pitchFamily="34" charset="0"/>
                <a:cs typeface="Segoe UI" pitchFamily="34" charset="0"/>
              </a:rPr>
              <a:t>encrypt(</a:t>
            </a:r>
            <a:r>
              <a:rPr lang="en-US" sz="1568" dirty="0" err="1">
                <a:solidFill>
                  <a:schemeClr val="tx1"/>
                </a:solidFill>
                <a:ea typeface="Segoe UI" pitchFamily="34" charset="0"/>
                <a:cs typeface="Segoe UI" pitchFamily="34" charset="0"/>
              </a:rPr>
              <a:t>EK_pub</a:t>
            </a:r>
            <a:r>
              <a:rPr lang="en-US" sz="1568" dirty="0">
                <a:solidFill>
                  <a:schemeClr val="tx1"/>
                </a:solidFill>
                <a:ea typeface="Segoe UI" pitchFamily="34" charset="0"/>
                <a:cs typeface="Segoe UI" pitchFamily="34" charset="0"/>
              </a:rPr>
              <a:t>)</a:t>
            </a:r>
          </a:p>
        </p:txBody>
      </p:sp>
      <p:sp>
        <p:nvSpPr>
          <p:cNvPr id="412" name="Rectangle 411">
            <a:extLst>
              <a:ext uri="{FF2B5EF4-FFF2-40B4-BE49-F238E27FC236}">
                <a16:creationId xmlns:a16="http://schemas.microsoft.com/office/drawing/2014/main" id="{F33AD662-3EF8-4993-8ED3-ABCBD3E5FB58}"/>
              </a:ext>
            </a:extLst>
          </p:cNvPr>
          <p:cNvSpPr/>
          <p:nvPr/>
        </p:nvSpPr>
        <p:spPr bwMode="auto">
          <a:xfrm>
            <a:off x="7808490" y="2364948"/>
            <a:ext cx="3431060" cy="964960"/>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spcBef>
                <a:spcPts val="294"/>
              </a:spcBef>
              <a:spcAft>
                <a:spcPts val="294"/>
              </a:spcAft>
            </a:pPr>
            <a:r>
              <a:rPr lang="en-US" sz="1568">
                <a:solidFill>
                  <a:schemeClr val="tx1"/>
                </a:solidFill>
                <a:ea typeface="Segoe UI" pitchFamily="34" charset="0"/>
                <a:cs typeface="Segoe UI" pitchFamily="34" charset="0"/>
              </a:rPr>
              <a:t>encrypt(SRK_pub)</a:t>
            </a:r>
            <a:endParaRPr lang="en-US" sz="1568" dirty="0">
              <a:solidFill>
                <a:schemeClr val="tx1"/>
              </a:solidFill>
              <a:ea typeface="Segoe UI" pitchFamily="34" charset="0"/>
              <a:cs typeface="Segoe UI" pitchFamily="34" charset="0"/>
            </a:endParaRPr>
          </a:p>
        </p:txBody>
      </p:sp>
      <p:sp>
        <p:nvSpPr>
          <p:cNvPr id="413" name="Rectangle 412">
            <a:extLst>
              <a:ext uri="{FF2B5EF4-FFF2-40B4-BE49-F238E27FC236}">
                <a16:creationId xmlns:a16="http://schemas.microsoft.com/office/drawing/2014/main" id="{63CA0AA5-B328-4E5B-992A-0F78B9FFCD1C}"/>
              </a:ext>
            </a:extLst>
          </p:cNvPr>
          <p:cNvSpPr>
            <a:spLocks/>
          </p:cNvSpPr>
          <p:nvPr/>
        </p:nvSpPr>
        <p:spPr bwMode="auto">
          <a:xfrm>
            <a:off x="8013833" y="2490963"/>
            <a:ext cx="3020373" cy="38171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568" dirty="0">
                <a:solidFill>
                  <a:schemeClr val="bg2"/>
                </a:solidFill>
                <a:ea typeface="Segoe UI" pitchFamily="34" charset="0"/>
                <a:cs typeface="Segoe UI" pitchFamily="34" charset="0"/>
              </a:rPr>
              <a:t>nonce</a:t>
            </a:r>
          </a:p>
        </p:txBody>
      </p:sp>
      <p:sp>
        <p:nvSpPr>
          <p:cNvPr id="414" name="Text Placeholder 5">
            <a:extLst>
              <a:ext uri="{FF2B5EF4-FFF2-40B4-BE49-F238E27FC236}">
                <a16:creationId xmlns:a16="http://schemas.microsoft.com/office/drawing/2014/main" id="{48693C3E-3B3A-4DEB-BD11-7CA37F698BE8}"/>
              </a:ext>
            </a:extLst>
          </p:cNvPr>
          <p:cNvSpPr txBox="1">
            <a:spLocks/>
          </p:cNvSpPr>
          <p:nvPr/>
        </p:nvSpPr>
        <p:spPr>
          <a:xfrm>
            <a:off x="4927264" y="4001115"/>
            <a:ext cx="4385275" cy="30172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961" spc="0" dirty="0">
                <a:solidFill>
                  <a:schemeClr val="tx1"/>
                </a:solidFill>
              </a:rPr>
              <a:t>3.  Decrypt outer wrapper using </a:t>
            </a:r>
            <a:r>
              <a:rPr lang="en-US" sz="1961" spc="0" dirty="0" err="1">
                <a:solidFill>
                  <a:schemeClr val="tx1"/>
                </a:solidFill>
              </a:rPr>
              <a:t>EK</a:t>
            </a:r>
            <a:endParaRPr lang="en-US" sz="1961" spc="0" dirty="0">
              <a:solidFill>
                <a:schemeClr val="tx1"/>
              </a:solidFill>
            </a:endParaRPr>
          </a:p>
        </p:txBody>
      </p:sp>
      <p:sp>
        <p:nvSpPr>
          <p:cNvPr id="415" name="Text Placeholder 5">
            <a:extLst>
              <a:ext uri="{FF2B5EF4-FFF2-40B4-BE49-F238E27FC236}">
                <a16:creationId xmlns:a16="http://schemas.microsoft.com/office/drawing/2014/main" id="{E97FDBB0-9D26-472A-A7E6-64651B74642C}"/>
              </a:ext>
            </a:extLst>
          </p:cNvPr>
          <p:cNvSpPr txBox="1">
            <a:spLocks/>
          </p:cNvSpPr>
          <p:nvPr/>
        </p:nvSpPr>
        <p:spPr>
          <a:xfrm>
            <a:off x="4927263" y="4553926"/>
            <a:ext cx="4687759" cy="301727"/>
          </a:xfrm>
          <a:prstGeom prst="rect">
            <a:avLst/>
          </a:prstGeom>
        </p:spPr>
        <p:txBody>
          <a:bodyPr vert="horz" wrap="non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961" spc="0" dirty="0">
                <a:solidFill>
                  <a:schemeClr val="tx1"/>
                </a:solidFill>
              </a:rPr>
              <a:t>4.  Decrypt remaining wrapper using </a:t>
            </a:r>
            <a:r>
              <a:rPr lang="en-US" sz="1961" spc="0" dirty="0" err="1">
                <a:solidFill>
                  <a:schemeClr val="tx1"/>
                </a:solidFill>
              </a:rPr>
              <a:t>SRK</a:t>
            </a:r>
            <a:endParaRPr lang="en-US" sz="1961" spc="0" dirty="0">
              <a:solidFill>
                <a:schemeClr val="tx1"/>
              </a:solidFill>
            </a:endParaRPr>
          </a:p>
        </p:txBody>
      </p:sp>
      <p:sp>
        <p:nvSpPr>
          <p:cNvPr id="416" name="Text Placeholder 5">
            <a:extLst>
              <a:ext uri="{FF2B5EF4-FFF2-40B4-BE49-F238E27FC236}">
                <a16:creationId xmlns:a16="http://schemas.microsoft.com/office/drawing/2014/main" id="{997FD42B-4DE0-44C4-884F-00B0B8471D42}"/>
              </a:ext>
            </a:extLst>
          </p:cNvPr>
          <p:cNvSpPr txBox="1">
            <a:spLocks/>
          </p:cNvSpPr>
          <p:nvPr/>
        </p:nvSpPr>
        <p:spPr>
          <a:xfrm>
            <a:off x="4927264" y="5106735"/>
            <a:ext cx="3630339" cy="30172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961" spc="0" dirty="0">
                <a:solidFill>
                  <a:schemeClr val="tx1"/>
                </a:solidFill>
              </a:rPr>
              <a:t>Nonce is now stored un </a:t>
            </a:r>
            <a:r>
              <a:rPr lang="en-US" sz="1961" spc="0" dirty="0" err="1">
                <a:solidFill>
                  <a:schemeClr val="tx1"/>
                </a:solidFill>
              </a:rPr>
              <a:t>TRM</a:t>
            </a:r>
            <a:endParaRPr lang="en-US" sz="1961" spc="0" dirty="0">
              <a:solidFill>
                <a:schemeClr val="tx1"/>
              </a:solidFill>
            </a:endParaRPr>
          </a:p>
        </p:txBody>
      </p:sp>
    </p:spTree>
    <p:extLst>
      <p:ext uri="{BB962C8B-B14F-4D97-AF65-F5344CB8AC3E}">
        <p14:creationId xmlns:p14="http://schemas.microsoft.com/office/powerpoint/2010/main" val="137091874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2FCC-3094-4B28-9A3D-272E57D2AD8F}"/>
              </a:ext>
            </a:extLst>
          </p:cNvPr>
          <p:cNvSpPr>
            <a:spLocks noGrp="1"/>
          </p:cNvSpPr>
          <p:nvPr>
            <p:ph type="title"/>
          </p:nvPr>
        </p:nvSpPr>
        <p:spPr/>
        <p:txBody>
          <a:bodyPr/>
          <a:lstStyle/>
          <a:p>
            <a:r>
              <a:rPr lang="en-US" dirty="0" err="1"/>
              <a:t>TPM</a:t>
            </a:r>
            <a:r>
              <a:rPr lang="en-US" dirty="0"/>
              <a:t> attestation (step 3)</a:t>
            </a:r>
          </a:p>
        </p:txBody>
      </p:sp>
      <p:sp>
        <p:nvSpPr>
          <p:cNvPr id="5" name="Text Placeholder 5">
            <a:extLst>
              <a:ext uri="{FF2B5EF4-FFF2-40B4-BE49-F238E27FC236}">
                <a16:creationId xmlns:a16="http://schemas.microsoft.com/office/drawing/2014/main" id="{75222FCD-A4CD-48F1-A599-D24F01C4C1CD}"/>
              </a:ext>
            </a:extLst>
          </p:cNvPr>
          <p:cNvSpPr>
            <a:spLocks noGrp="1"/>
          </p:cNvSpPr>
          <p:nvPr>
            <p:ph type="body" sz="quarter" idx="10"/>
          </p:nvPr>
        </p:nvSpPr>
        <p:spPr/>
        <p:txBody>
          <a:bodyPr/>
          <a:lstStyle/>
          <a:p>
            <a:r>
              <a:rPr lang="en-US" dirty="0"/>
              <a:t>Attestation process details, Step 3 – Validation</a:t>
            </a:r>
          </a:p>
        </p:txBody>
      </p:sp>
      <p:sp>
        <p:nvSpPr>
          <p:cNvPr id="29" name="Rectangle 28">
            <a:extLst>
              <a:ext uri="{FF2B5EF4-FFF2-40B4-BE49-F238E27FC236}">
                <a16:creationId xmlns:a16="http://schemas.microsoft.com/office/drawing/2014/main" id="{F215A939-2BA8-4A4B-90EA-015E8A8BCE08}"/>
              </a:ext>
              <a:ext uri="{C183D7F6-B498-43B3-948B-1728B52AA6E4}">
                <adec:decorative xmlns:adec="http://schemas.microsoft.com/office/drawing/2017/decorative" val="1"/>
              </a:ext>
            </a:extLst>
          </p:cNvPr>
          <p:cNvSpPr/>
          <p:nvPr/>
        </p:nvSpPr>
        <p:spPr bwMode="auto">
          <a:xfrm>
            <a:off x="418644" y="1832246"/>
            <a:ext cx="11354714" cy="458483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nvGrpSpPr>
          <p:cNvPr id="445" name="Group 444" descr="Diagram for Validation step of TPM Attestation: Device sends provisioning request to DPS, DPS communicates with IoT Hub and then Device receives IoT Hub connection info">
            <a:extLst>
              <a:ext uri="{FF2B5EF4-FFF2-40B4-BE49-F238E27FC236}">
                <a16:creationId xmlns:a16="http://schemas.microsoft.com/office/drawing/2014/main" id="{6ABBCB51-47D5-405E-B7EE-E42C70B901BA}"/>
              </a:ext>
            </a:extLst>
          </p:cNvPr>
          <p:cNvGrpSpPr/>
          <p:nvPr/>
        </p:nvGrpSpPr>
        <p:grpSpPr>
          <a:xfrm>
            <a:off x="633215" y="2111205"/>
            <a:ext cx="10941002" cy="4127185"/>
            <a:chOff x="645912" y="2153042"/>
            <a:chExt cx="11160392" cy="4209944"/>
          </a:xfrm>
        </p:grpSpPr>
        <p:sp>
          <p:nvSpPr>
            <p:cNvPr id="149" name="Text Placeholder 5">
              <a:extLst>
                <a:ext uri="{FF2B5EF4-FFF2-40B4-BE49-F238E27FC236}">
                  <a16:creationId xmlns:a16="http://schemas.microsoft.com/office/drawing/2014/main" id="{5CE37D99-06EA-4051-8A06-626B99C52F33}"/>
                </a:ext>
              </a:extLst>
            </p:cNvPr>
            <p:cNvSpPr txBox="1">
              <a:spLocks/>
            </p:cNvSpPr>
            <p:nvPr/>
          </p:nvSpPr>
          <p:spPr>
            <a:xfrm>
              <a:off x="4064216" y="2153042"/>
              <a:ext cx="4323786" cy="307800"/>
            </a:xfrm>
            <a:prstGeom prst="rect">
              <a:avLst/>
            </a:prstGeom>
          </p:spPr>
          <p:txBody>
            <a:bodyPr vert="horz" wrap="non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961" spc="0" dirty="0">
                  <a:solidFill>
                    <a:schemeClr val="tx1"/>
                  </a:solidFill>
                </a:rPr>
                <a:t>5.  Device sends provisioning request</a:t>
              </a:r>
            </a:p>
          </p:txBody>
        </p:sp>
        <p:sp>
          <p:nvSpPr>
            <p:cNvPr id="165" name="Rectangle 164">
              <a:extLst>
                <a:ext uri="{FF2B5EF4-FFF2-40B4-BE49-F238E27FC236}">
                  <a16:creationId xmlns:a16="http://schemas.microsoft.com/office/drawing/2014/main" id="{49F5459E-6149-4396-9CFF-DDD8DEAB67F9}"/>
                </a:ext>
              </a:extLst>
            </p:cNvPr>
            <p:cNvSpPr>
              <a:spLocks/>
            </p:cNvSpPr>
            <p:nvPr/>
          </p:nvSpPr>
          <p:spPr bwMode="auto">
            <a:xfrm>
              <a:off x="645912" y="2493311"/>
              <a:ext cx="3154489" cy="3267075"/>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algn="ctr" defTabSz="914102" fontAlgn="base">
                <a:spcBef>
                  <a:spcPct val="0"/>
                </a:spcBef>
                <a:spcAft>
                  <a:spcPct val="0"/>
                </a:spcAft>
              </a:pPr>
              <a:r>
                <a:rPr lang="en-US" sz="1730">
                  <a:solidFill>
                    <a:schemeClr val="tx1"/>
                  </a:solidFill>
                  <a:ea typeface="Segoe UI" pitchFamily="34" charset="0"/>
                  <a:cs typeface="Segoe UI" pitchFamily="34" charset="0"/>
                </a:rPr>
                <a:t>Device</a:t>
              </a:r>
              <a:endParaRPr lang="en-US" sz="1730" dirty="0">
                <a:solidFill>
                  <a:schemeClr val="tx1"/>
                </a:solidFill>
                <a:ea typeface="Segoe UI" pitchFamily="34" charset="0"/>
                <a:cs typeface="Segoe UI" pitchFamily="34" charset="0"/>
              </a:endParaRPr>
            </a:p>
          </p:txBody>
        </p:sp>
        <p:sp>
          <p:nvSpPr>
            <p:cNvPr id="324" name="Rectangle 323">
              <a:extLst>
                <a:ext uri="{FF2B5EF4-FFF2-40B4-BE49-F238E27FC236}">
                  <a16:creationId xmlns:a16="http://schemas.microsoft.com/office/drawing/2014/main" id="{FF03BF40-80EF-4642-93A5-465DC6B3CDCE}"/>
                </a:ext>
              </a:extLst>
            </p:cNvPr>
            <p:cNvSpPr>
              <a:spLocks/>
            </p:cNvSpPr>
            <p:nvPr/>
          </p:nvSpPr>
          <p:spPr bwMode="auto">
            <a:xfrm>
              <a:off x="1212198" y="2919862"/>
              <a:ext cx="2021916" cy="62326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568" dirty="0" err="1">
                  <a:solidFill>
                    <a:schemeClr val="bg2"/>
                  </a:solidFill>
                  <a:ea typeface="Segoe UI" pitchFamily="34" charset="0"/>
                  <a:cs typeface="Segoe UI" pitchFamily="34" charset="0"/>
                </a:rPr>
                <a:t>EK_pub</a:t>
              </a:r>
              <a:r>
                <a:rPr lang="en-US" sz="1568" dirty="0">
                  <a:solidFill>
                    <a:schemeClr val="bg2"/>
                  </a:solidFill>
                  <a:ea typeface="Segoe UI" pitchFamily="34" charset="0"/>
                  <a:cs typeface="Segoe UI" pitchFamily="34" charset="0"/>
                </a:rPr>
                <a:t> </a:t>
              </a:r>
              <a:br>
                <a:rPr lang="en-US" sz="1568" dirty="0">
                  <a:solidFill>
                    <a:schemeClr val="bg2"/>
                  </a:solidFill>
                  <a:ea typeface="Segoe UI" pitchFamily="34" charset="0"/>
                  <a:cs typeface="Segoe UI" pitchFamily="34" charset="0"/>
                </a:rPr>
              </a:br>
              <a:r>
                <a:rPr lang="en-US" sz="1568" dirty="0" err="1">
                  <a:solidFill>
                    <a:schemeClr val="bg2"/>
                  </a:solidFill>
                  <a:ea typeface="Segoe UI" pitchFamily="34" charset="0"/>
                  <a:cs typeface="Segoe UI" pitchFamily="34" charset="0"/>
                </a:rPr>
                <a:t>EK_private</a:t>
              </a:r>
              <a:endParaRPr lang="en-US" sz="1568" dirty="0">
                <a:solidFill>
                  <a:schemeClr val="bg2"/>
                </a:solidFill>
                <a:ea typeface="Segoe UI" pitchFamily="34" charset="0"/>
                <a:cs typeface="Segoe UI" pitchFamily="34" charset="0"/>
              </a:endParaRPr>
            </a:p>
          </p:txBody>
        </p:sp>
        <p:sp>
          <p:nvSpPr>
            <p:cNvPr id="325" name="Freeform: Shape 324">
              <a:extLst>
                <a:ext uri="{FF2B5EF4-FFF2-40B4-BE49-F238E27FC236}">
                  <a16:creationId xmlns:a16="http://schemas.microsoft.com/office/drawing/2014/main" id="{37735709-739E-4B90-9845-81BB5478E5E0}"/>
                </a:ext>
              </a:extLst>
            </p:cNvPr>
            <p:cNvSpPr>
              <a:spLocks/>
            </p:cNvSpPr>
            <p:nvPr/>
          </p:nvSpPr>
          <p:spPr bwMode="auto">
            <a:xfrm>
              <a:off x="872623" y="3128796"/>
              <a:ext cx="2701066" cy="2456649"/>
            </a:xfrm>
            <a:custGeom>
              <a:avLst/>
              <a:gdLst>
                <a:gd name="connsiteX0" fmla="*/ 0 w 2701066"/>
                <a:gd name="connsiteY0" fmla="*/ 0 h 2456649"/>
                <a:gd name="connsiteX1" fmla="*/ 339575 w 2701066"/>
                <a:gd name="connsiteY1" fmla="*/ 0 h 2456649"/>
                <a:gd name="connsiteX2" fmla="*/ 339575 w 2701066"/>
                <a:gd name="connsiteY2" fmla="*/ 414333 h 2456649"/>
                <a:gd name="connsiteX3" fmla="*/ 2361491 w 2701066"/>
                <a:gd name="connsiteY3" fmla="*/ 414333 h 2456649"/>
                <a:gd name="connsiteX4" fmla="*/ 2361491 w 2701066"/>
                <a:gd name="connsiteY4" fmla="*/ 0 h 2456649"/>
                <a:gd name="connsiteX5" fmla="*/ 2701066 w 2701066"/>
                <a:gd name="connsiteY5" fmla="*/ 0 h 2456649"/>
                <a:gd name="connsiteX6" fmla="*/ 2701066 w 2701066"/>
                <a:gd name="connsiteY6" fmla="*/ 2456649 h 2456649"/>
                <a:gd name="connsiteX7" fmla="*/ 0 w 2701066"/>
                <a:gd name="connsiteY7" fmla="*/ 2456649 h 245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1066" h="2456649">
                  <a:moveTo>
                    <a:pt x="0" y="0"/>
                  </a:moveTo>
                  <a:lnTo>
                    <a:pt x="339575" y="0"/>
                  </a:lnTo>
                  <a:lnTo>
                    <a:pt x="339575" y="414333"/>
                  </a:lnTo>
                  <a:lnTo>
                    <a:pt x="2361491" y="414333"/>
                  </a:lnTo>
                  <a:lnTo>
                    <a:pt x="2361491" y="0"/>
                  </a:lnTo>
                  <a:lnTo>
                    <a:pt x="2701066" y="0"/>
                  </a:lnTo>
                  <a:lnTo>
                    <a:pt x="2701066" y="2456649"/>
                  </a:lnTo>
                  <a:lnTo>
                    <a:pt x="0" y="2456649"/>
                  </a:lnTo>
                  <a:close/>
                </a:path>
              </a:pathLst>
            </a:custGeom>
            <a:solidFill>
              <a:schemeClr val="bg1">
                <a:lumMod val="95000"/>
              </a:schemeClr>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537855" rIns="89642" bIns="44821" numCol="1" spcCol="0" rtlCol="0" fromWordArt="0" anchor="t" anchorCtr="0" forceAA="0" compatLnSpc="1">
              <a:prstTxWarp prst="textNoShape">
                <a:avLst/>
              </a:prstTxWarp>
              <a:noAutofit/>
            </a:bodyPr>
            <a:lstStyle/>
            <a:p>
              <a:pPr defTabSz="914102" fontAlgn="base">
                <a:spcBef>
                  <a:spcPct val="0"/>
                </a:spcBef>
                <a:spcAft>
                  <a:spcPct val="0"/>
                </a:spcAft>
              </a:pPr>
              <a:r>
                <a:rPr lang="en-US" sz="1730">
                  <a:solidFill>
                    <a:schemeClr val="tx1"/>
                  </a:solidFill>
                  <a:ea typeface="Segoe UI" pitchFamily="34" charset="0"/>
                  <a:cs typeface="Segoe UI" pitchFamily="34" charset="0"/>
                </a:rPr>
                <a:t>TPM</a:t>
              </a:r>
              <a:endParaRPr lang="en-US" sz="1730" dirty="0">
                <a:solidFill>
                  <a:schemeClr val="tx1"/>
                </a:solidFill>
                <a:ea typeface="Segoe UI" pitchFamily="34" charset="0"/>
                <a:cs typeface="Segoe UI" pitchFamily="34" charset="0"/>
              </a:endParaRPr>
            </a:p>
          </p:txBody>
        </p:sp>
        <p:sp>
          <p:nvSpPr>
            <p:cNvPr id="338" name="Rectangle 337">
              <a:extLst>
                <a:ext uri="{FF2B5EF4-FFF2-40B4-BE49-F238E27FC236}">
                  <a16:creationId xmlns:a16="http://schemas.microsoft.com/office/drawing/2014/main" id="{5604B1FD-FF6C-4BF5-8113-EE529416A636}"/>
                </a:ext>
              </a:extLst>
            </p:cNvPr>
            <p:cNvSpPr>
              <a:spLocks/>
            </p:cNvSpPr>
            <p:nvPr/>
          </p:nvSpPr>
          <p:spPr bwMode="auto">
            <a:xfrm>
              <a:off x="1212198" y="4099376"/>
              <a:ext cx="2021916" cy="62326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568" dirty="0" err="1">
                  <a:solidFill>
                    <a:schemeClr val="bg2"/>
                  </a:solidFill>
                  <a:ea typeface="Segoe UI" pitchFamily="34" charset="0"/>
                  <a:cs typeface="Segoe UI" pitchFamily="34" charset="0"/>
                </a:rPr>
                <a:t>SRK_pub</a:t>
              </a:r>
              <a:r>
                <a:rPr lang="en-US" sz="1568" dirty="0">
                  <a:solidFill>
                    <a:schemeClr val="bg2"/>
                  </a:solidFill>
                  <a:ea typeface="Segoe UI" pitchFamily="34" charset="0"/>
                  <a:cs typeface="Segoe UI" pitchFamily="34" charset="0"/>
                </a:rPr>
                <a:t> </a:t>
              </a:r>
              <a:r>
                <a:rPr lang="en-US" sz="1568" dirty="0" err="1">
                  <a:solidFill>
                    <a:schemeClr val="bg2"/>
                  </a:solidFill>
                  <a:ea typeface="Segoe UI" pitchFamily="34" charset="0"/>
                  <a:cs typeface="Segoe UI" pitchFamily="34" charset="0"/>
                </a:rPr>
                <a:t>SRK</a:t>
              </a:r>
              <a:r>
                <a:rPr lang="en-US" sz="1568" err="1">
                  <a:solidFill>
                    <a:schemeClr val="bg2"/>
                  </a:solidFill>
                  <a:ea typeface="Segoe UI" pitchFamily="34" charset="0"/>
                  <a:cs typeface="Segoe UI" pitchFamily="34" charset="0"/>
                </a:rPr>
                <a:t>_</a:t>
              </a:r>
              <a:r>
                <a:rPr lang="en-US" sz="1568">
                  <a:solidFill>
                    <a:schemeClr val="bg2"/>
                  </a:solidFill>
                  <a:ea typeface="Segoe UI" pitchFamily="34" charset="0"/>
                  <a:cs typeface="Segoe UI" pitchFamily="34" charset="0"/>
                </a:rPr>
                <a:t>private</a:t>
              </a:r>
              <a:endParaRPr lang="en-US" sz="1568" dirty="0">
                <a:solidFill>
                  <a:schemeClr val="bg2"/>
                </a:solidFill>
                <a:ea typeface="Segoe UI" pitchFamily="34" charset="0"/>
                <a:cs typeface="Segoe UI" pitchFamily="34" charset="0"/>
              </a:endParaRPr>
            </a:p>
          </p:txBody>
        </p:sp>
        <p:sp>
          <p:nvSpPr>
            <p:cNvPr id="350" name="Rectangle 349" descr="Rectangular outlined box overlapping the SRK shape from the top">
              <a:extLst>
                <a:ext uri="{FF2B5EF4-FFF2-40B4-BE49-F238E27FC236}">
                  <a16:creationId xmlns:a16="http://schemas.microsoft.com/office/drawing/2014/main" id="{2E77AFBD-BEB5-4831-BF20-1A03C890971F}"/>
                </a:ext>
                <a:ext uri="{C183D7F6-B498-43B3-948B-1728B52AA6E4}">
                  <adec:decorative xmlns:adec="http://schemas.microsoft.com/office/drawing/2017/decorative" val="0"/>
                </a:ext>
              </a:extLst>
            </p:cNvPr>
            <p:cNvSpPr/>
            <p:nvPr/>
          </p:nvSpPr>
          <p:spPr bwMode="auto">
            <a:xfrm>
              <a:off x="1009441" y="4433722"/>
              <a:ext cx="2427430" cy="991718"/>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spcBef>
                  <a:spcPts val="294"/>
                </a:spcBef>
                <a:spcAft>
                  <a:spcPts val="294"/>
                </a:spcAft>
              </a:pPr>
              <a:endParaRPr lang="en-US" sz="1568" dirty="0">
                <a:solidFill>
                  <a:schemeClr val="tx1"/>
                </a:solidFill>
                <a:cs typeface="Segoe UI" pitchFamily="34" charset="0"/>
              </a:endParaRPr>
            </a:p>
          </p:txBody>
        </p:sp>
        <p:sp>
          <p:nvSpPr>
            <p:cNvPr id="361" name="Rectangle 360">
              <a:extLst>
                <a:ext uri="{FF2B5EF4-FFF2-40B4-BE49-F238E27FC236}">
                  <a16:creationId xmlns:a16="http://schemas.microsoft.com/office/drawing/2014/main" id="{55D92644-0A40-49D8-9DAD-5B1BF2E9CB90}"/>
                </a:ext>
              </a:extLst>
            </p:cNvPr>
            <p:cNvSpPr>
              <a:spLocks/>
            </p:cNvSpPr>
            <p:nvPr/>
          </p:nvSpPr>
          <p:spPr bwMode="auto">
            <a:xfrm flipH="1">
              <a:off x="1458220" y="4915054"/>
              <a:ext cx="1529872" cy="389369"/>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568" dirty="0">
                  <a:solidFill>
                    <a:schemeClr val="bg2"/>
                  </a:solidFill>
                  <a:ea typeface="Segoe UI" pitchFamily="34" charset="0"/>
                  <a:cs typeface="Segoe UI" pitchFamily="34" charset="0"/>
                </a:rPr>
                <a:t>nonce</a:t>
              </a:r>
            </a:p>
          </p:txBody>
        </p:sp>
        <p:cxnSp>
          <p:nvCxnSpPr>
            <p:cNvPr id="380" name="Straight Connector 379" descr="Line connecting the boxes &quot;device&quot; and &quot;SAS token signed by nonce&quot;">
              <a:extLst>
                <a:ext uri="{FF2B5EF4-FFF2-40B4-BE49-F238E27FC236}">
                  <a16:creationId xmlns:a16="http://schemas.microsoft.com/office/drawing/2014/main" id="{44848D77-6B3A-4A47-8B74-D060D37429AB}"/>
                </a:ext>
              </a:extLst>
            </p:cNvPr>
            <p:cNvCxnSpPr>
              <a:cxnSpLocks/>
            </p:cNvCxnSpPr>
            <p:nvPr/>
          </p:nvCxnSpPr>
          <p:spPr>
            <a:xfrm>
              <a:off x="3800401" y="3239013"/>
              <a:ext cx="975162" cy="0"/>
            </a:xfrm>
            <a:prstGeom prst="line">
              <a:avLst/>
            </a:prstGeom>
            <a:ln w="19050">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90" name="Rectangle 389">
              <a:extLst>
                <a:ext uri="{FF2B5EF4-FFF2-40B4-BE49-F238E27FC236}">
                  <a16:creationId xmlns:a16="http://schemas.microsoft.com/office/drawing/2014/main" id="{D39F068D-A3F2-4CB2-8B46-501E1D3FD9BC}"/>
                </a:ext>
              </a:extLst>
            </p:cNvPr>
            <p:cNvSpPr>
              <a:spLocks/>
            </p:cNvSpPr>
            <p:nvPr/>
          </p:nvSpPr>
          <p:spPr bwMode="auto">
            <a:xfrm>
              <a:off x="4775563" y="2927379"/>
              <a:ext cx="2701066" cy="6232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568" dirty="0">
                  <a:solidFill>
                    <a:schemeClr val="tx1"/>
                  </a:solidFill>
                  <a:ea typeface="Segoe UI" pitchFamily="34" charset="0"/>
                  <a:cs typeface="Segoe UI" pitchFamily="34" charset="0"/>
                </a:rPr>
                <a:t>SAS token signed by nonce</a:t>
              </a:r>
            </a:p>
          </p:txBody>
        </p:sp>
        <p:cxnSp>
          <p:nvCxnSpPr>
            <p:cNvPr id="402" name="Straight Connector 401" descr="Line emerging from &quot;IoT hub connection info&quot; box and connecting to the box labelled as Device&#10;">
              <a:extLst>
                <a:ext uri="{FF2B5EF4-FFF2-40B4-BE49-F238E27FC236}">
                  <a16:creationId xmlns:a16="http://schemas.microsoft.com/office/drawing/2014/main" id="{D23BF47F-A05A-4918-979C-A38625F622FB}"/>
                </a:ext>
              </a:extLst>
            </p:cNvPr>
            <p:cNvCxnSpPr>
              <a:cxnSpLocks/>
            </p:cNvCxnSpPr>
            <p:nvPr/>
          </p:nvCxnSpPr>
          <p:spPr>
            <a:xfrm>
              <a:off x="3800401" y="4933534"/>
              <a:ext cx="975162" cy="0"/>
            </a:xfrm>
            <a:prstGeom prst="line">
              <a:avLst/>
            </a:prstGeom>
            <a:ln w="19050">
              <a:solidFill>
                <a:schemeClr val="bg1">
                  <a:lumMod val="50000"/>
                </a:schemeClr>
              </a:solidFill>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404" name="Rectangle 403">
              <a:extLst>
                <a:ext uri="{FF2B5EF4-FFF2-40B4-BE49-F238E27FC236}">
                  <a16:creationId xmlns:a16="http://schemas.microsoft.com/office/drawing/2014/main" id="{6F8D31FA-555C-4B85-9283-CD0D98F0A75F}"/>
                </a:ext>
              </a:extLst>
            </p:cNvPr>
            <p:cNvSpPr>
              <a:spLocks/>
            </p:cNvSpPr>
            <p:nvPr/>
          </p:nvSpPr>
          <p:spPr bwMode="auto">
            <a:xfrm>
              <a:off x="4775563" y="4587030"/>
              <a:ext cx="2701066" cy="6232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179285" bIns="89642"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568" dirty="0">
                  <a:solidFill>
                    <a:schemeClr val="tx1"/>
                  </a:solidFill>
                  <a:ea typeface="Segoe UI" pitchFamily="34" charset="0"/>
                  <a:cs typeface="Segoe UI" pitchFamily="34" charset="0"/>
                </a:rPr>
                <a:t>IoT hub connection info</a:t>
              </a:r>
            </a:p>
          </p:txBody>
        </p:sp>
        <p:cxnSp>
          <p:nvCxnSpPr>
            <p:cNvPr id="410" name="Straight Connector 31" descr="Line emerging from the &quot;SAS token signed by nonce&quot; and connecting the cloud shape titled Device provisioning service&#10;">
              <a:extLst>
                <a:ext uri="{FF2B5EF4-FFF2-40B4-BE49-F238E27FC236}">
                  <a16:creationId xmlns:a16="http://schemas.microsoft.com/office/drawing/2014/main" id="{67E88B1D-E6E5-4C62-9F15-1925DBD1F970}"/>
                </a:ext>
              </a:extLst>
            </p:cNvPr>
            <p:cNvCxnSpPr>
              <a:cxnSpLocks/>
            </p:cNvCxnSpPr>
            <p:nvPr/>
          </p:nvCxnSpPr>
          <p:spPr>
            <a:xfrm>
              <a:off x="7476629" y="3239013"/>
              <a:ext cx="1618092" cy="1015594"/>
            </a:xfrm>
            <a:prstGeom prst="bentConnector3">
              <a:avLst>
                <a:gd name="adj1" fmla="val 50000"/>
              </a:avLst>
            </a:prstGeom>
            <a:ln w="1905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417" name="Straight Connector 416" descr="Line connecting the cloud shape titled Device provisioning service to the box titled &quot;IoT hub connection info&quot; ">
              <a:extLst>
                <a:ext uri="{FF2B5EF4-FFF2-40B4-BE49-F238E27FC236}">
                  <a16:creationId xmlns:a16="http://schemas.microsoft.com/office/drawing/2014/main" id="{1D98B4C2-AAEF-4DF2-AC0F-4D16ED78FA96}"/>
                </a:ext>
              </a:extLst>
            </p:cNvPr>
            <p:cNvCxnSpPr>
              <a:cxnSpLocks/>
            </p:cNvCxnSpPr>
            <p:nvPr/>
          </p:nvCxnSpPr>
          <p:spPr>
            <a:xfrm>
              <a:off x="7476629" y="4933534"/>
              <a:ext cx="1522842" cy="0"/>
            </a:xfrm>
            <a:prstGeom prst="line">
              <a:avLst/>
            </a:prstGeom>
            <a:ln w="19050">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Freeform 91">
              <a:extLst>
                <a:ext uri="{FF2B5EF4-FFF2-40B4-BE49-F238E27FC236}">
                  <a16:creationId xmlns:a16="http://schemas.microsoft.com/office/drawing/2014/main" id="{DFBD9BCB-5A44-4AD3-86D8-7D9EB9DCCE44}"/>
                </a:ext>
              </a:extLst>
            </p:cNvPr>
            <p:cNvSpPr>
              <a:spLocks/>
            </p:cNvSpPr>
            <p:nvPr/>
          </p:nvSpPr>
          <p:spPr bwMode="auto">
            <a:xfrm>
              <a:off x="8913254" y="3490605"/>
              <a:ext cx="2893050" cy="1783476"/>
            </a:xfrm>
            <a:custGeom>
              <a:avLst/>
              <a:gdLst>
                <a:gd name="T0" fmla="*/ 1151 w 2076"/>
                <a:gd name="T1" fmla="*/ 1280 h 1280"/>
                <a:gd name="T2" fmla="*/ 483 w 2076"/>
                <a:gd name="T3" fmla="*/ 1279 h 1280"/>
                <a:gd name="T4" fmla="*/ 294 w 2076"/>
                <a:gd name="T5" fmla="*/ 1245 h 1280"/>
                <a:gd name="T6" fmla="*/ 34 w 2076"/>
                <a:gd name="T7" fmla="*/ 777 h 1280"/>
                <a:gd name="T8" fmla="*/ 399 w 2076"/>
                <a:gd name="T9" fmla="*/ 420 h 1280"/>
                <a:gd name="T10" fmla="*/ 580 w 2076"/>
                <a:gd name="T11" fmla="*/ 433 h 1280"/>
                <a:gd name="T12" fmla="*/ 607 w 2076"/>
                <a:gd name="T13" fmla="*/ 421 h 1280"/>
                <a:gd name="T14" fmla="*/ 898 w 2076"/>
                <a:gd name="T15" fmla="*/ 86 h 1280"/>
                <a:gd name="T16" fmla="*/ 1267 w 2076"/>
                <a:gd name="T17" fmla="*/ 14 h 1280"/>
                <a:gd name="T18" fmla="*/ 1654 w 2076"/>
                <a:gd name="T19" fmla="*/ 207 h 1280"/>
                <a:gd name="T20" fmla="*/ 1826 w 2076"/>
                <a:gd name="T21" fmla="*/ 602 h 1280"/>
                <a:gd name="T22" fmla="*/ 1810 w 2076"/>
                <a:gd name="T23" fmla="*/ 786 h 1280"/>
                <a:gd name="T24" fmla="*/ 1825 w 2076"/>
                <a:gd name="T25" fmla="*/ 805 h 1280"/>
                <a:gd name="T26" fmla="*/ 2069 w 2076"/>
                <a:gd name="T27" fmla="*/ 1024 h 1280"/>
                <a:gd name="T28" fmla="*/ 1823 w 2076"/>
                <a:gd name="T29" fmla="*/ 1280 h 1280"/>
                <a:gd name="T30" fmla="*/ 1151 w 2076"/>
                <a:gd name="T31" fmla="*/ 1280 h 1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76" h="1280">
                  <a:moveTo>
                    <a:pt x="1151" y="1280"/>
                  </a:moveTo>
                  <a:cubicBezTo>
                    <a:pt x="928" y="1280"/>
                    <a:pt x="706" y="1280"/>
                    <a:pt x="483" y="1279"/>
                  </a:cubicBezTo>
                  <a:cubicBezTo>
                    <a:pt x="418" y="1279"/>
                    <a:pt x="355" y="1270"/>
                    <a:pt x="294" y="1245"/>
                  </a:cubicBezTo>
                  <a:cubicBezTo>
                    <a:pt x="111" y="1171"/>
                    <a:pt x="0" y="971"/>
                    <a:pt x="34" y="777"/>
                  </a:cubicBezTo>
                  <a:cubicBezTo>
                    <a:pt x="68" y="588"/>
                    <a:pt x="209" y="450"/>
                    <a:pt x="399" y="420"/>
                  </a:cubicBezTo>
                  <a:cubicBezTo>
                    <a:pt x="460" y="411"/>
                    <a:pt x="521" y="415"/>
                    <a:pt x="580" y="433"/>
                  </a:cubicBezTo>
                  <a:cubicBezTo>
                    <a:pt x="595" y="438"/>
                    <a:pt x="601" y="436"/>
                    <a:pt x="607" y="421"/>
                  </a:cubicBezTo>
                  <a:cubicBezTo>
                    <a:pt x="663" y="273"/>
                    <a:pt x="760" y="161"/>
                    <a:pt x="898" y="86"/>
                  </a:cubicBezTo>
                  <a:cubicBezTo>
                    <a:pt x="1013" y="23"/>
                    <a:pt x="1137" y="0"/>
                    <a:pt x="1267" y="14"/>
                  </a:cubicBezTo>
                  <a:cubicBezTo>
                    <a:pt x="1419" y="31"/>
                    <a:pt x="1549" y="96"/>
                    <a:pt x="1654" y="207"/>
                  </a:cubicBezTo>
                  <a:cubicBezTo>
                    <a:pt x="1759" y="317"/>
                    <a:pt x="1817" y="449"/>
                    <a:pt x="1826" y="602"/>
                  </a:cubicBezTo>
                  <a:cubicBezTo>
                    <a:pt x="1830" y="664"/>
                    <a:pt x="1825" y="726"/>
                    <a:pt x="1810" y="786"/>
                  </a:cubicBezTo>
                  <a:cubicBezTo>
                    <a:pt x="1807" y="800"/>
                    <a:pt x="1807" y="805"/>
                    <a:pt x="1825" y="805"/>
                  </a:cubicBezTo>
                  <a:cubicBezTo>
                    <a:pt x="1957" y="800"/>
                    <a:pt x="2063" y="901"/>
                    <a:pt x="2069" y="1024"/>
                  </a:cubicBezTo>
                  <a:cubicBezTo>
                    <a:pt x="2076" y="1170"/>
                    <a:pt x="1969" y="1280"/>
                    <a:pt x="1823" y="1280"/>
                  </a:cubicBezTo>
                  <a:cubicBezTo>
                    <a:pt x="1599" y="1280"/>
                    <a:pt x="1375" y="1280"/>
                    <a:pt x="1151" y="1280"/>
                  </a:cubicBezTo>
                  <a:close/>
                </a:path>
              </a:pathLst>
            </a:custGeom>
            <a:noFill/>
            <a:ln w="28575">
              <a:solidFill>
                <a:schemeClr val="tx2"/>
              </a:solidFill>
            </a:ln>
          </p:spPr>
          <p:txBody>
            <a:bodyPr vert="horz" wrap="none" lIns="89642" tIns="44821" rIns="89642" bIns="125499" numCol="1" anchor="b" anchorCtr="0" compatLnSpc="1">
              <a:prstTxWarp prst="textNoShape">
                <a:avLst/>
              </a:prstTxWarp>
            </a:bodyPr>
            <a:lstStyle/>
            <a:p>
              <a:pPr algn="ctr"/>
              <a:r>
                <a:rPr lang="en-US" sz="1730" dirty="0"/>
                <a:t>Device provisioning </a:t>
              </a:r>
              <a:br>
                <a:rPr lang="en-US" sz="1730" dirty="0"/>
              </a:br>
              <a:r>
                <a:rPr lang="en-US" sz="1730" dirty="0"/>
                <a:t>service</a:t>
              </a:r>
            </a:p>
          </p:txBody>
        </p:sp>
        <p:pic>
          <p:nvPicPr>
            <p:cNvPr id="16" name="Graphic 15" descr="Device Provisioning Service icon">
              <a:extLst>
                <a:ext uri="{FF2B5EF4-FFF2-40B4-BE49-F238E27FC236}">
                  <a16:creationId xmlns:a16="http://schemas.microsoft.com/office/drawing/2014/main" id="{B0D3CEA2-4B0B-49FB-B9E2-C41977C968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05766" y="3683553"/>
              <a:ext cx="625377" cy="651828"/>
            </a:xfrm>
            <a:prstGeom prst="rect">
              <a:avLst/>
            </a:prstGeom>
          </p:spPr>
        </p:pic>
        <p:sp>
          <p:nvSpPr>
            <p:cNvPr id="426" name="Text Placeholder 5">
              <a:extLst>
                <a:ext uri="{FF2B5EF4-FFF2-40B4-BE49-F238E27FC236}">
                  <a16:creationId xmlns:a16="http://schemas.microsoft.com/office/drawing/2014/main" id="{FCD7DC92-9579-4242-94A3-C4232C7C0C36}"/>
                </a:ext>
              </a:extLst>
            </p:cNvPr>
            <p:cNvSpPr txBox="1">
              <a:spLocks/>
            </p:cNvSpPr>
            <p:nvPr/>
          </p:nvSpPr>
          <p:spPr>
            <a:xfrm>
              <a:off x="3739562" y="6055209"/>
              <a:ext cx="4973093" cy="307777"/>
            </a:xfrm>
            <a:prstGeom prst="rect">
              <a:avLst/>
            </a:prstGeom>
          </p:spPr>
          <p:txBody>
            <a:bodyPr vert="horz" wrap="non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961" spc="0" dirty="0">
                  <a:solidFill>
                    <a:schemeClr val="tx1"/>
                  </a:solidFill>
                </a:rPr>
                <a:t>6.  Device receives IoT hub connection info</a:t>
              </a:r>
            </a:p>
          </p:txBody>
        </p:sp>
      </p:grpSp>
    </p:spTree>
    <p:extLst>
      <p:ext uri="{BB962C8B-B14F-4D97-AF65-F5344CB8AC3E}">
        <p14:creationId xmlns:p14="http://schemas.microsoft.com/office/powerpoint/2010/main" val="203399757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2FCC-3094-4B28-9A3D-272E57D2AD8F}"/>
              </a:ext>
            </a:extLst>
          </p:cNvPr>
          <p:cNvSpPr>
            <a:spLocks noGrp="1"/>
          </p:cNvSpPr>
          <p:nvPr>
            <p:ph type="title"/>
          </p:nvPr>
        </p:nvSpPr>
        <p:spPr/>
        <p:txBody>
          <a:bodyPr/>
          <a:lstStyle/>
          <a:p>
            <a:r>
              <a:rPr lang="en-US" dirty="0">
                <a:solidFill>
                  <a:schemeClr val="tx1"/>
                </a:solidFill>
              </a:rPr>
              <a:t>Security concepts: Symmetric key attestation</a:t>
            </a:r>
          </a:p>
        </p:txBody>
      </p:sp>
      <p:pic>
        <p:nvPicPr>
          <p:cNvPr id="29" name="Picture 28" descr="Icon of a key">
            <a:extLst>
              <a:ext uri="{FF2B5EF4-FFF2-40B4-BE49-F238E27FC236}">
                <a16:creationId xmlns:a16="http://schemas.microsoft.com/office/drawing/2014/main" id="{845BCBE3-BC5C-4663-B3E2-0C985149691C}"/>
              </a:ext>
            </a:extLst>
          </p:cNvPr>
          <p:cNvPicPr>
            <a:picLocks/>
          </p:cNvPicPr>
          <p:nvPr/>
        </p:nvPicPr>
        <p:blipFill>
          <a:blip r:embed="rId3"/>
          <a:stretch>
            <a:fillRect/>
          </a:stretch>
        </p:blipFill>
        <p:spPr>
          <a:xfrm>
            <a:off x="418644" y="1606493"/>
            <a:ext cx="932282" cy="932282"/>
          </a:xfrm>
          <a:prstGeom prst="rect">
            <a:avLst/>
          </a:prstGeom>
        </p:spPr>
      </p:pic>
      <p:sp>
        <p:nvSpPr>
          <p:cNvPr id="32" name="TextBox 31">
            <a:extLst>
              <a:ext uri="{FF2B5EF4-FFF2-40B4-BE49-F238E27FC236}">
                <a16:creationId xmlns:a16="http://schemas.microsoft.com/office/drawing/2014/main" id="{54C77478-53BE-4203-8ABB-156E492EE367}"/>
              </a:ext>
            </a:extLst>
          </p:cNvPr>
          <p:cNvSpPr txBox="1"/>
          <p:nvPr/>
        </p:nvSpPr>
        <p:spPr>
          <a:xfrm>
            <a:off x="1645003" y="1606493"/>
            <a:ext cx="10120244" cy="1161647"/>
          </a:xfrm>
          <a:prstGeom prst="rect">
            <a:avLst/>
          </a:prstGeom>
          <a:noFill/>
        </p:spPr>
        <p:txBody>
          <a:bodyPr wrap="square" lIns="0" tIns="0" rIns="0" bIns="0">
            <a:spAutoFit/>
          </a:bodyPr>
          <a:lstStyle/>
          <a:p>
            <a:r>
              <a:rPr lang="en-US" sz="2157" dirty="0">
                <a:latin typeface="+mj-lt"/>
              </a:rPr>
              <a:t>Symmetric Key Creation:</a:t>
            </a:r>
          </a:p>
          <a:p>
            <a:pPr marL="224097" lvl="1" indent="-224097">
              <a:spcBef>
                <a:spcPts val="588"/>
              </a:spcBef>
              <a:spcAft>
                <a:spcPts val="588"/>
              </a:spcAft>
            </a:pPr>
            <a:r>
              <a:rPr lang="en-US" sz="1961" dirty="0"/>
              <a:t>Automatic</a:t>
            </a:r>
          </a:p>
          <a:p>
            <a:pPr marL="224097" lvl="1" indent="-224097">
              <a:spcBef>
                <a:spcPts val="588"/>
              </a:spcBef>
              <a:spcAft>
                <a:spcPts val="588"/>
              </a:spcAft>
            </a:pPr>
            <a:r>
              <a:rPr lang="en-US" sz="1961" dirty="0"/>
              <a:t>Manual</a:t>
            </a:r>
          </a:p>
        </p:txBody>
      </p:sp>
      <p:cxnSp>
        <p:nvCxnSpPr>
          <p:cNvPr id="35" name="Straight Connector 34">
            <a:extLst>
              <a:ext uri="{FF2B5EF4-FFF2-40B4-BE49-F238E27FC236}">
                <a16:creationId xmlns:a16="http://schemas.microsoft.com/office/drawing/2014/main" id="{B0928A4B-D50A-4199-AC1B-CA3E27B29D0B}"/>
              </a:ext>
              <a:ext uri="{C183D7F6-B498-43B3-948B-1728B52AA6E4}">
                <adec:decorative xmlns:adec="http://schemas.microsoft.com/office/drawing/2017/decorative" val="1"/>
              </a:ext>
            </a:extLst>
          </p:cNvPr>
          <p:cNvCxnSpPr>
            <a:cxnSpLocks/>
          </p:cNvCxnSpPr>
          <p:nvPr/>
        </p:nvCxnSpPr>
        <p:spPr>
          <a:xfrm>
            <a:off x="1645003" y="3273159"/>
            <a:ext cx="101202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1" name="Picture 40" descr="Icon of five circles connected by lines">
            <a:extLst>
              <a:ext uri="{FF2B5EF4-FFF2-40B4-BE49-F238E27FC236}">
                <a16:creationId xmlns:a16="http://schemas.microsoft.com/office/drawing/2014/main" id="{4EF59EBB-C48F-46F1-B972-646B37ABDF87}"/>
              </a:ext>
            </a:extLst>
          </p:cNvPr>
          <p:cNvPicPr>
            <a:picLocks/>
          </p:cNvPicPr>
          <p:nvPr/>
        </p:nvPicPr>
        <p:blipFill>
          <a:blip r:embed="rId4"/>
          <a:stretch>
            <a:fillRect/>
          </a:stretch>
        </p:blipFill>
        <p:spPr>
          <a:xfrm>
            <a:off x="418644" y="3687661"/>
            <a:ext cx="932282" cy="932282"/>
          </a:xfrm>
          <a:prstGeom prst="rect">
            <a:avLst/>
          </a:prstGeom>
        </p:spPr>
      </p:pic>
      <p:sp>
        <p:nvSpPr>
          <p:cNvPr id="43" name="TextBox 42">
            <a:extLst>
              <a:ext uri="{FF2B5EF4-FFF2-40B4-BE49-F238E27FC236}">
                <a16:creationId xmlns:a16="http://schemas.microsoft.com/office/drawing/2014/main" id="{7970B81B-DF76-4346-918B-626781554180}"/>
              </a:ext>
            </a:extLst>
          </p:cNvPr>
          <p:cNvSpPr txBox="1"/>
          <p:nvPr/>
        </p:nvSpPr>
        <p:spPr>
          <a:xfrm>
            <a:off x="1645003" y="3687662"/>
            <a:ext cx="10120244" cy="1915962"/>
          </a:xfrm>
          <a:prstGeom prst="rect">
            <a:avLst/>
          </a:prstGeom>
          <a:noFill/>
        </p:spPr>
        <p:txBody>
          <a:bodyPr wrap="square" lIns="0" tIns="0" rIns="0" bIns="0">
            <a:spAutoFit/>
          </a:bodyPr>
          <a:lstStyle/>
          <a:p>
            <a:r>
              <a:rPr lang="en-US" sz="2157" dirty="0">
                <a:latin typeface="+mj-lt"/>
              </a:rPr>
              <a:t>Attestation Process:</a:t>
            </a:r>
          </a:p>
          <a:p>
            <a:pPr marL="224097" lvl="1" indent="-224097">
              <a:spcBef>
                <a:spcPts val="588"/>
              </a:spcBef>
              <a:spcAft>
                <a:spcPts val="588"/>
              </a:spcAft>
              <a:tabLst>
                <a:tab pos="283233" algn="l"/>
              </a:tabLst>
            </a:pPr>
            <a:r>
              <a:rPr lang="en-US" sz="1961" dirty="0"/>
              <a:t>Tied to a SAS token based on the key</a:t>
            </a:r>
          </a:p>
          <a:p>
            <a:pPr marL="224097" lvl="1" indent="-224097">
              <a:spcBef>
                <a:spcPts val="588"/>
              </a:spcBef>
              <a:spcAft>
                <a:spcPts val="588"/>
              </a:spcAft>
              <a:tabLst>
                <a:tab pos="283233" algn="l"/>
              </a:tabLst>
            </a:pPr>
            <a:r>
              <a:rPr lang="en-US" sz="1961" dirty="0"/>
              <a:t>SDKs handle the SAS token when you supply the key</a:t>
            </a:r>
          </a:p>
          <a:p>
            <a:pPr marL="0" lvl="1">
              <a:spcBef>
                <a:spcPts val="588"/>
              </a:spcBef>
              <a:spcAft>
                <a:spcPts val="588"/>
              </a:spcAft>
              <a:tabLst>
                <a:tab pos="283233" algn="l"/>
              </a:tabLst>
            </a:pPr>
            <a:r>
              <a:rPr lang="en-US" sz="1961" dirty="0"/>
              <a:t>More details later around exactly how the SAS token works, because we’ll see the</a:t>
            </a:r>
            <a:br>
              <a:rPr lang="en-US" sz="1961" dirty="0"/>
            </a:br>
            <a:r>
              <a:rPr lang="en-US" sz="1961" dirty="0"/>
              <a:t>concept again</a:t>
            </a:r>
          </a:p>
        </p:txBody>
      </p:sp>
    </p:spTree>
    <p:extLst>
      <p:ext uri="{BB962C8B-B14F-4D97-AF65-F5344CB8AC3E}">
        <p14:creationId xmlns:p14="http://schemas.microsoft.com/office/powerpoint/2010/main" val="6318929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par>
                                <p:cTn id="16" presetID="10" presetClass="entr" presetSubtype="0" fill="hold"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DPS auto-provisioning behind the scenes</a:t>
            </a:r>
          </a:p>
        </p:txBody>
      </p:sp>
      <p:sp>
        <p:nvSpPr>
          <p:cNvPr id="89" name="Rectangle 88">
            <a:extLst>
              <a:ext uri="{FF2B5EF4-FFF2-40B4-BE49-F238E27FC236}">
                <a16:creationId xmlns:a16="http://schemas.microsoft.com/office/drawing/2014/main" id="{EB357203-3BF6-41E7-8E5D-872B19A29D86}"/>
              </a:ext>
              <a:ext uri="{C183D7F6-B498-43B3-948B-1728B52AA6E4}">
                <adec:decorative xmlns:adec="http://schemas.microsoft.com/office/drawing/2017/decorative" val="1"/>
              </a:ext>
            </a:extLst>
          </p:cNvPr>
          <p:cNvSpPr/>
          <p:nvPr/>
        </p:nvSpPr>
        <p:spPr bwMode="auto">
          <a:xfrm>
            <a:off x="418644" y="1169264"/>
            <a:ext cx="11354714" cy="524782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a:extLst>
              <a:ext uri="{FF2B5EF4-FFF2-40B4-BE49-F238E27FC236}">
                <a16:creationId xmlns:a16="http://schemas.microsoft.com/office/drawing/2014/main" id="{CB04CFD6-AC02-4A01-A958-FCF758411875}"/>
              </a:ext>
            </a:extLst>
          </p:cNvPr>
          <p:cNvSpPr txBox="1"/>
          <p:nvPr/>
        </p:nvSpPr>
        <p:spPr>
          <a:xfrm>
            <a:off x="3070557" y="5783673"/>
            <a:ext cx="6243912" cy="307761"/>
          </a:xfrm>
          <a:prstGeom prst="rect">
            <a:avLst/>
          </a:prstGeom>
          <a:noFill/>
        </p:spPr>
        <p:txBody>
          <a:bodyPr wrap="square" lIns="0" tIns="0" rIns="0" bIns="0" rtlCol="0">
            <a:spAutoFit/>
          </a:bodyPr>
          <a:lstStyle/>
          <a:p>
            <a:pPr algn="ctr"/>
            <a:r>
              <a:rPr lang="en-US" sz="2000" dirty="0"/>
              <a:t>1. Manufacturer adds registration to the enrollment list.</a:t>
            </a:r>
          </a:p>
        </p:txBody>
      </p:sp>
      <p:sp>
        <p:nvSpPr>
          <p:cNvPr id="7" name="TextBox 6">
            <a:extLst>
              <a:ext uri="{FF2B5EF4-FFF2-40B4-BE49-F238E27FC236}">
                <a16:creationId xmlns:a16="http://schemas.microsoft.com/office/drawing/2014/main" id="{ACC4C897-1CC4-4CA6-838E-0526E0D6FB0F}"/>
              </a:ext>
            </a:extLst>
          </p:cNvPr>
          <p:cNvSpPr txBox="1"/>
          <p:nvPr/>
        </p:nvSpPr>
        <p:spPr>
          <a:xfrm>
            <a:off x="2306026" y="5783673"/>
            <a:ext cx="7772973" cy="307761"/>
          </a:xfrm>
          <a:prstGeom prst="rect">
            <a:avLst/>
          </a:prstGeom>
          <a:noFill/>
        </p:spPr>
        <p:txBody>
          <a:bodyPr wrap="square" lIns="0" tIns="0" rIns="0" bIns="0" rtlCol="0">
            <a:spAutoFit/>
          </a:bodyPr>
          <a:lstStyle/>
          <a:p>
            <a:pPr algn="ctr"/>
            <a:r>
              <a:rPr lang="en-US" sz="2000" dirty="0"/>
              <a:t>2. Device contacts the DPS, passing identity information (attestation).</a:t>
            </a:r>
          </a:p>
        </p:txBody>
      </p:sp>
      <p:sp>
        <p:nvSpPr>
          <p:cNvPr id="8" name="TextBox 7">
            <a:extLst>
              <a:ext uri="{FF2B5EF4-FFF2-40B4-BE49-F238E27FC236}">
                <a16:creationId xmlns:a16="http://schemas.microsoft.com/office/drawing/2014/main" id="{0289BBD0-ADE9-4870-9662-8D4F6EC27E44}"/>
              </a:ext>
            </a:extLst>
          </p:cNvPr>
          <p:cNvSpPr txBox="1"/>
          <p:nvPr/>
        </p:nvSpPr>
        <p:spPr>
          <a:xfrm>
            <a:off x="3836219" y="5783673"/>
            <a:ext cx="4712588" cy="307761"/>
          </a:xfrm>
          <a:prstGeom prst="rect">
            <a:avLst/>
          </a:prstGeom>
          <a:noFill/>
        </p:spPr>
        <p:txBody>
          <a:bodyPr wrap="square" lIns="0" tIns="0" rIns="0" bIns="0" rtlCol="0">
            <a:spAutoFit/>
          </a:bodyPr>
          <a:lstStyle/>
          <a:p>
            <a:pPr algn="ctr"/>
            <a:r>
              <a:rPr lang="en-US" sz="2000" dirty="0"/>
              <a:t>3. DPS validates the identity of the device.</a:t>
            </a:r>
          </a:p>
        </p:txBody>
      </p:sp>
      <p:sp>
        <p:nvSpPr>
          <p:cNvPr id="9" name="TextBox 8">
            <a:extLst>
              <a:ext uri="{FF2B5EF4-FFF2-40B4-BE49-F238E27FC236}">
                <a16:creationId xmlns:a16="http://schemas.microsoft.com/office/drawing/2014/main" id="{A92C81D8-60E7-4C6F-AF46-13FC2758C456}"/>
              </a:ext>
            </a:extLst>
          </p:cNvPr>
          <p:cNvSpPr txBox="1"/>
          <p:nvPr/>
        </p:nvSpPr>
        <p:spPr>
          <a:xfrm>
            <a:off x="3740451" y="5783673"/>
            <a:ext cx="4904122" cy="307761"/>
          </a:xfrm>
          <a:prstGeom prst="rect">
            <a:avLst/>
          </a:prstGeom>
          <a:noFill/>
        </p:spPr>
        <p:txBody>
          <a:bodyPr wrap="square" lIns="0" tIns="0" rIns="0" bIns="0" rtlCol="0">
            <a:spAutoFit/>
          </a:bodyPr>
          <a:lstStyle/>
          <a:p>
            <a:pPr algn="ctr"/>
            <a:r>
              <a:rPr lang="en-US" sz="2000" dirty="0"/>
              <a:t>4. DPS registers the device with an IoT Hub.</a:t>
            </a:r>
          </a:p>
        </p:txBody>
      </p:sp>
      <p:sp>
        <p:nvSpPr>
          <p:cNvPr id="10" name="TextBox 9">
            <a:extLst>
              <a:ext uri="{FF2B5EF4-FFF2-40B4-BE49-F238E27FC236}">
                <a16:creationId xmlns:a16="http://schemas.microsoft.com/office/drawing/2014/main" id="{6C0C2E87-6DD3-4469-B6D8-B8CF552CF897}"/>
              </a:ext>
            </a:extLst>
          </p:cNvPr>
          <p:cNvSpPr txBox="1"/>
          <p:nvPr/>
        </p:nvSpPr>
        <p:spPr>
          <a:xfrm>
            <a:off x="3857088" y="5783673"/>
            <a:ext cx="4670849" cy="307761"/>
          </a:xfrm>
          <a:prstGeom prst="rect">
            <a:avLst/>
          </a:prstGeom>
          <a:noFill/>
        </p:spPr>
        <p:txBody>
          <a:bodyPr wrap="square" lIns="0" tIns="0" rIns="0" bIns="0" rtlCol="0">
            <a:spAutoFit/>
          </a:bodyPr>
          <a:lstStyle/>
          <a:p>
            <a:pPr algn="ctr"/>
            <a:r>
              <a:rPr lang="en-US" sz="2000" dirty="0"/>
              <a:t>5. The IoT Hub returns a device ID to TPS.</a:t>
            </a:r>
          </a:p>
        </p:txBody>
      </p:sp>
      <p:sp>
        <p:nvSpPr>
          <p:cNvPr id="11" name="TextBox 10">
            <a:extLst>
              <a:ext uri="{FF2B5EF4-FFF2-40B4-BE49-F238E27FC236}">
                <a16:creationId xmlns:a16="http://schemas.microsoft.com/office/drawing/2014/main" id="{8D352EDC-9A11-4C98-B296-39E5F3157B86}"/>
              </a:ext>
            </a:extLst>
          </p:cNvPr>
          <p:cNvSpPr txBox="1"/>
          <p:nvPr/>
        </p:nvSpPr>
        <p:spPr>
          <a:xfrm>
            <a:off x="2299205" y="5783673"/>
            <a:ext cx="7786614" cy="307761"/>
          </a:xfrm>
          <a:prstGeom prst="rect">
            <a:avLst/>
          </a:prstGeom>
          <a:noFill/>
        </p:spPr>
        <p:txBody>
          <a:bodyPr wrap="square" lIns="0" tIns="0" rIns="0" bIns="0" rtlCol="0">
            <a:spAutoFit/>
          </a:bodyPr>
          <a:lstStyle/>
          <a:p>
            <a:pPr algn="ctr"/>
            <a:r>
              <a:rPr lang="en-US" sz="2000" dirty="0"/>
              <a:t>6. The DPS returns the IoT Hub connection information to the device.</a:t>
            </a:r>
          </a:p>
        </p:txBody>
      </p:sp>
      <p:sp>
        <p:nvSpPr>
          <p:cNvPr id="12" name="TextBox 11">
            <a:extLst>
              <a:ext uri="{FF2B5EF4-FFF2-40B4-BE49-F238E27FC236}">
                <a16:creationId xmlns:a16="http://schemas.microsoft.com/office/drawing/2014/main" id="{A26585D6-B744-4013-9A7F-0DD389AD2CEF}"/>
              </a:ext>
            </a:extLst>
          </p:cNvPr>
          <p:cNvSpPr txBox="1"/>
          <p:nvPr/>
        </p:nvSpPr>
        <p:spPr>
          <a:xfrm>
            <a:off x="4035860" y="5783673"/>
            <a:ext cx="4313303" cy="307761"/>
          </a:xfrm>
          <a:prstGeom prst="rect">
            <a:avLst/>
          </a:prstGeom>
          <a:noFill/>
        </p:spPr>
        <p:txBody>
          <a:bodyPr wrap="square" lIns="0" tIns="0" rIns="0" bIns="0" rtlCol="0">
            <a:spAutoFit/>
          </a:bodyPr>
          <a:lstStyle/>
          <a:p>
            <a:pPr algn="ctr"/>
            <a:r>
              <a:rPr lang="en-US" sz="2000" dirty="0"/>
              <a:t>7. The device connects to the IoT Hub.</a:t>
            </a:r>
          </a:p>
        </p:txBody>
      </p:sp>
      <p:sp>
        <p:nvSpPr>
          <p:cNvPr id="13" name="TextBox 12">
            <a:extLst>
              <a:ext uri="{FF2B5EF4-FFF2-40B4-BE49-F238E27FC236}">
                <a16:creationId xmlns:a16="http://schemas.microsoft.com/office/drawing/2014/main" id="{68AA8ED0-C358-4230-88DF-8D908E030907}"/>
              </a:ext>
            </a:extLst>
          </p:cNvPr>
          <p:cNvSpPr txBox="1"/>
          <p:nvPr/>
        </p:nvSpPr>
        <p:spPr>
          <a:xfrm>
            <a:off x="2031586" y="5751655"/>
            <a:ext cx="7986947" cy="307761"/>
          </a:xfrm>
          <a:prstGeom prst="rect">
            <a:avLst/>
          </a:prstGeom>
          <a:noFill/>
        </p:spPr>
        <p:txBody>
          <a:bodyPr wrap="square" lIns="0" tIns="0" rIns="0" bIns="0" rtlCol="0">
            <a:spAutoFit/>
          </a:bodyPr>
          <a:lstStyle/>
          <a:p>
            <a:pPr algn="ctr"/>
            <a:r>
              <a:rPr lang="en-US" sz="2000" dirty="0"/>
              <a:t>8. The device gets the desired state from its device twin in the IoT Hub.</a:t>
            </a:r>
          </a:p>
        </p:txBody>
      </p:sp>
      <p:pic>
        <p:nvPicPr>
          <p:cNvPr id="24" name="Picture 23" descr="Diagram showing the provisioning flow depicts the following: Enrollment list to device and back; Enrollment list to IoT hub and back; Enrollment list to device and device IoT hub">
            <a:extLst>
              <a:ext uri="{FF2B5EF4-FFF2-40B4-BE49-F238E27FC236}">
                <a16:creationId xmlns:a16="http://schemas.microsoft.com/office/drawing/2014/main" id="{6609FF93-1C0B-41C4-975D-BFD4727D0DC2}"/>
              </a:ext>
            </a:extLst>
          </p:cNvPr>
          <p:cNvPicPr>
            <a:picLocks noChangeAspect="1"/>
          </p:cNvPicPr>
          <p:nvPr/>
        </p:nvPicPr>
        <p:blipFill>
          <a:blip r:embed="rId3"/>
          <a:stretch>
            <a:fillRect/>
          </a:stretch>
        </p:blipFill>
        <p:spPr>
          <a:xfrm>
            <a:off x="700547" y="1466163"/>
            <a:ext cx="10865611" cy="3801171"/>
          </a:xfrm>
          <a:prstGeom prst="rect">
            <a:avLst/>
          </a:prstGeom>
        </p:spPr>
      </p:pic>
      <p:sp>
        <p:nvSpPr>
          <p:cNvPr id="79" name="Oval 78" descr="Highlighting circle">
            <a:extLst>
              <a:ext uri="{FF2B5EF4-FFF2-40B4-BE49-F238E27FC236}">
                <a16:creationId xmlns:a16="http://schemas.microsoft.com/office/drawing/2014/main" id="{40D16A05-0133-4414-938C-E70E2917F99C}"/>
              </a:ext>
            </a:extLst>
          </p:cNvPr>
          <p:cNvSpPr/>
          <p:nvPr/>
        </p:nvSpPr>
        <p:spPr bwMode="auto">
          <a:xfrm>
            <a:off x="4437626" y="3463581"/>
            <a:ext cx="537212" cy="537212"/>
          </a:xfrm>
          <a:prstGeom prst="ellipse">
            <a:avLst/>
          </a:prstGeom>
          <a:noFill/>
          <a:ln w="571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53589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additive="base">
                                        <p:cTn id="7" dur="500" fill="hold"/>
                                        <p:tgtEl>
                                          <p:spTgt spid="79"/>
                                        </p:tgtEl>
                                        <p:attrNameLst>
                                          <p:attrName>ppt_x</p:attrName>
                                        </p:attrNameLst>
                                      </p:cBhvr>
                                      <p:tavLst>
                                        <p:tav tm="0">
                                          <p:val>
                                            <p:strVal val="#ppt_x"/>
                                          </p:val>
                                        </p:tav>
                                        <p:tav tm="100000">
                                          <p:val>
                                            <p:strVal val="#ppt_x"/>
                                          </p:val>
                                        </p:tav>
                                      </p:tavLst>
                                    </p:anim>
                                    <p:anim calcmode="lin" valueType="num">
                                      <p:cBhvr additive="base">
                                        <p:cTn id="8" dur="500" fill="hold"/>
                                        <p:tgtEl>
                                          <p:spTgt spid="79"/>
                                        </p:tgtEl>
                                        <p:attrNameLst>
                                          <p:attrName>ppt_y</p:attrName>
                                        </p:attrNameLst>
                                      </p:cBhvr>
                                      <p:tavLst>
                                        <p:tav tm="0">
                                          <p:val>
                                            <p:strVal val="1+#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35" presetClass="path" presetSubtype="0" accel="50000" decel="50000" fill="hold" grpId="1" nodeType="withEffect">
                                  <p:stCondLst>
                                    <p:cond delay="0"/>
                                  </p:stCondLst>
                                  <p:childTnLst>
                                    <p:animMotion origin="layout" path="M 2.98698E-7 -8.67E-7 L -0.11182 -0.19928 " pathEditMode="relative" rAng="0" ptsTypes="AA">
                                      <p:cBhvr>
                                        <p:cTn id="18" dur="500" fill="hold"/>
                                        <p:tgtEl>
                                          <p:spTgt spid="79"/>
                                        </p:tgtEl>
                                        <p:attrNameLst>
                                          <p:attrName>ppt_x</p:attrName>
                                          <p:attrName>ppt_y</p:attrName>
                                        </p:attrNameLst>
                                      </p:cBhvr>
                                      <p:rCtr x="-5591" y="-9918"/>
                                    </p:animMotion>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64" presetClass="path" presetSubtype="0" accel="50000" decel="50000" fill="hold" grpId="2" nodeType="withEffect">
                                  <p:stCondLst>
                                    <p:cond delay="0"/>
                                  </p:stCondLst>
                                  <p:childTnLst>
                                    <p:animMotion origin="layout" path="M -0.11182 -0.19927 L -0.1122 -0.29482 " pathEditMode="relative" rAng="0" ptsTypes="AA">
                                      <p:cBhvr>
                                        <p:cTn id="26" dur="500" fill="hold"/>
                                        <p:tgtEl>
                                          <p:spTgt spid="79"/>
                                        </p:tgtEl>
                                        <p:attrNameLst>
                                          <p:attrName>ppt_x</p:attrName>
                                          <p:attrName>ppt_y</p:attrName>
                                        </p:attrNameLst>
                                      </p:cBhvr>
                                      <p:rCtr x="-26" y="-4789"/>
                                    </p:animMotion>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63" presetClass="path" presetSubtype="0" accel="50000" decel="50000" fill="hold" grpId="3" nodeType="withEffect">
                                  <p:stCondLst>
                                    <p:cond delay="0"/>
                                  </p:stCondLst>
                                  <p:childTnLst>
                                    <p:animMotion origin="layout" path="M -0.1122 -0.29482 L 0.34159 -0.29482 " pathEditMode="relative" rAng="0" ptsTypes="AA">
                                      <p:cBhvr>
                                        <p:cTn id="34" dur="500" fill="hold"/>
                                        <p:tgtEl>
                                          <p:spTgt spid="79"/>
                                        </p:tgtEl>
                                        <p:attrNameLst>
                                          <p:attrName>ppt_x</p:attrName>
                                          <p:attrName>ppt_y</p:attrName>
                                        </p:attrNameLst>
                                      </p:cBhvr>
                                      <p:rCtr x="22683" y="0"/>
                                    </p:animMotion>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9"/>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42" presetClass="path" presetSubtype="0" accel="50000" decel="50000" fill="hold" grpId="4" nodeType="withEffect">
                                  <p:stCondLst>
                                    <p:cond delay="0"/>
                                  </p:stCondLst>
                                  <p:childTnLst>
                                    <p:animMotion origin="layout" path="M 0.34159 -0.29482 L 0.34108 0.00794 " pathEditMode="relative" rAng="0" ptsTypes="AA">
                                      <p:cBhvr>
                                        <p:cTn id="42" dur="500" fill="hold"/>
                                        <p:tgtEl>
                                          <p:spTgt spid="79"/>
                                        </p:tgtEl>
                                        <p:attrNameLst>
                                          <p:attrName>ppt_x</p:attrName>
                                          <p:attrName>ppt_y</p:attrName>
                                        </p:attrNameLst>
                                      </p:cBhvr>
                                      <p:rCtr x="-26" y="15138"/>
                                    </p:animMotion>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0"/>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par>
                                <p:cTn id="49" presetID="35" presetClass="path" presetSubtype="0" accel="50000" decel="50000" fill="hold" grpId="5" nodeType="withEffect">
                                  <p:stCondLst>
                                    <p:cond delay="0"/>
                                  </p:stCondLst>
                                  <p:childTnLst>
                                    <p:animMotion origin="layout" path="M 0.35844 -0.00976 L -0.11233 0.01271 " pathEditMode="relative" rAng="0" ptsTypes="AA">
                                      <p:cBhvr>
                                        <p:cTn id="50" dur="500" fill="hold"/>
                                        <p:tgtEl>
                                          <p:spTgt spid="79"/>
                                        </p:tgtEl>
                                        <p:attrNameLst>
                                          <p:attrName>ppt_x</p:attrName>
                                          <p:attrName>ppt_y</p:attrName>
                                        </p:attrNameLst>
                                      </p:cBhvr>
                                      <p:rCtr x="-23551" y="1067"/>
                                    </p:animMotion>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1"/>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childTnLst>
                                </p:cTn>
                              </p:par>
                              <p:par>
                                <p:cTn id="57" presetID="42" presetClass="path" presetSubtype="0" accel="50000" decel="50000" fill="hold" grpId="6" nodeType="withEffect">
                                  <p:stCondLst>
                                    <p:cond delay="0"/>
                                  </p:stCondLst>
                                  <p:childTnLst>
                                    <p:animMotion origin="layout" path="M -0.11233 0.01271 L 0.11488 0.18225 " pathEditMode="relative" rAng="0" ptsTypes="AA">
                                      <p:cBhvr>
                                        <p:cTn id="58" dur="500" fill="hold"/>
                                        <p:tgtEl>
                                          <p:spTgt spid="79"/>
                                        </p:tgtEl>
                                        <p:attrNameLst>
                                          <p:attrName>ppt_x</p:attrName>
                                          <p:attrName>ppt_y</p:attrName>
                                        </p:attrNameLst>
                                      </p:cBhvr>
                                      <p:rCtr x="11361" y="8466"/>
                                    </p:animMotion>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12"/>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7" grpId="0"/>
      <p:bldP spid="7" grpId="1"/>
      <p:bldP spid="8" grpId="0"/>
      <p:bldP spid="8" grpId="1"/>
      <p:bldP spid="9" grpId="0"/>
      <p:bldP spid="9" grpId="1"/>
      <p:bldP spid="10" grpId="0"/>
      <p:bldP spid="10" grpId="1"/>
      <p:bldP spid="11" grpId="0"/>
      <p:bldP spid="11" grpId="1"/>
      <p:bldP spid="12" grpId="0"/>
      <p:bldP spid="12" grpId="1"/>
      <p:bldP spid="13" grpId="0"/>
      <p:bldP spid="79" grpId="0" animBg="1"/>
      <p:bldP spid="79" grpId="1" animBg="1"/>
      <p:bldP spid="79" grpId="2" animBg="1"/>
      <p:bldP spid="79" grpId="3" animBg="1"/>
      <p:bldP spid="79" grpId="4" animBg="1"/>
      <p:bldP spid="79" grpId="5" animBg="1"/>
      <p:bldP spid="79" grpId="6"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2FCC-3094-4B28-9A3D-272E57D2AD8F}"/>
              </a:ext>
            </a:extLst>
          </p:cNvPr>
          <p:cNvSpPr>
            <a:spLocks noGrp="1"/>
          </p:cNvSpPr>
          <p:nvPr>
            <p:ph type="title"/>
          </p:nvPr>
        </p:nvSpPr>
        <p:spPr/>
        <p:txBody>
          <a:bodyPr/>
          <a:lstStyle/>
          <a:p>
            <a:r>
              <a:rPr lang="en-US" dirty="0"/>
              <a:t>Sample auto-provisioning roles and responsibilities</a:t>
            </a:r>
          </a:p>
        </p:txBody>
      </p:sp>
      <p:sp>
        <p:nvSpPr>
          <p:cNvPr id="3" name="Rectangle 2">
            <a:extLst>
              <a:ext uri="{FF2B5EF4-FFF2-40B4-BE49-F238E27FC236}">
                <a16:creationId xmlns:a16="http://schemas.microsoft.com/office/drawing/2014/main" id="{BDE53540-656F-4748-8AD2-D19A1F77C7E4}"/>
              </a:ext>
              <a:ext uri="{C183D7F6-B498-43B3-948B-1728B52AA6E4}">
                <adec:decorative xmlns:adec="http://schemas.microsoft.com/office/drawing/2017/decorative" val="1"/>
              </a:ext>
            </a:extLst>
          </p:cNvPr>
          <p:cNvSpPr/>
          <p:nvPr/>
        </p:nvSpPr>
        <p:spPr bwMode="auto">
          <a:xfrm>
            <a:off x="418644" y="1169264"/>
            <a:ext cx="11354714" cy="524782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27" name="Picture 26" descr="Diagram illustrating auto-provisioning shows: initial device identity provided by manufacturer; Operator and Developer configure provisioning and enrollment that leads to device registration with DPS and IoT Hub">
            <a:extLst>
              <a:ext uri="{FF2B5EF4-FFF2-40B4-BE49-F238E27FC236}">
                <a16:creationId xmlns:a16="http://schemas.microsoft.com/office/drawing/2014/main" id="{DC983009-B615-4EC0-ABEF-4CEC28CB6E50}"/>
              </a:ext>
            </a:extLst>
          </p:cNvPr>
          <p:cNvPicPr>
            <a:picLocks noChangeAspect="1"/>
          </p:cNvPicPr>
          <p:nvPr/>
        </p:nvPicPr>
        <p:blipFill>
          <a:blip r:embed="rId3"/>
          <a:stretch>
            <a:fillRect/>
          </a:stretch>
        </p:blipFill>
        <p:spPr>
          <a:xfrm>
            <a:off x="596421" y="1357575"/>
            <a:ext cx="10946123" cy="4883841"/>
          </a:xfrm>
          <a:prstGeom prst="rect">
            <a:avLst/>
          </a:prstGeom>
        </p:spPr>
      </p:pic>
    </p:spTree>
    <p:extLst>
      <p:ext uri="{BB962C8B-B14F-4D97-AF65-F5344CB8AC3E}">
        <p14:creationId xmlns:p14="http://schemas.microsoft.com/office/powerpoint/2010/main" val="33133490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Learning objectives</a:t>
            </a:r>
          </a:p>
        </p:txBody>
      </p:sp>
      <p:pic>
        <p:nvPicPr>
          <p:cNvPr id="3" name="Picture 2" descr="Icon of a document with a checkmark">
            <a:extLst>
              <a:ext uri="{FF2B5EF4-FFF2-40B4-BE49-F238E27FC236}">
                <a16:creationId xmlns:a16="http://schemas.microsoft.com/office/drawing/2014/main" id="{438FCFA7-6BA2-4575-A42B-0A5ABE3C7CDC}"/>
              </a:ext>
            </a:extLst>
          </p:cNvPr>
          <p:cNvPicPr>
            <a:picLocks noChangeAspect="1"/>
          </p:cNvPicPr>
          <p:nvPr/>
        </p:nvPicPr>
        <p:blipFill>
          <a:blip r:embed="rId3"/>
          <a:stretch>
            <a:fillRect/>
          </a:stretch>
        </p:blipFill>
        <p:spPr>
          <a:xfrm>
            <a:off x="10385269" y="2987017"/>
            <a:ext cx="605681" cy="880857"/>
          </a:xfrm>
          <a:prstGeom prst="rect">
            <a:avLst/>
          </a:prstGeom>
        </p:spPr>
      </p:pic>
    </p:spTree>
    <p:extLst>
      <p:ext uri="{BB962C8B-B14F-4D97-AF65-F5344CB8AC3E}">
        <p14:creationId xmlns:p14="http://schemas.microsoft.com/office/powerpoint/2010/main" val="341461429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2FCC-3094-4B28-9A3D-272E57D2AD8F}"/>
              </a:ext>
            </a:extLst>
          </p:cNvPr>
          <p:cNvSpPr>
            <a:spLocks noGrp="1"/>
          </p:cNvSpPr>
          <p:nvPr>
            <p:ph type="title"/>
          </p:nvPr>
        </p:nvSpPr>
        <p:spPr>
          <a:xfrm>
            <a:off x="418644" y="620827"/>
            <a:ext cx="11343820" cy="403079"/>
          </a:xfrm>
        </p:spPr>
        <p:txBody>
          <a:bodyPr/>
          <a:lstStyle/>
          <a:p>
            <a:r>
              <a:rPr lang="en-US" dirty="0"/>
              <a:t>Introduction to </a:t>
            </a:r>
            <a:r>
              <a:rPr lang="en-US" dirty="0" err="1"/>
              <a:t>reprovisioning</a:t>
            </a:r>
            <a:endParaRPr lang="en-US" dirty="0"/>
          </a:p>
        </p:txBody>
      </p:sp>
      <p:pic>
        <p:nvPicPr>
          <p:cNvPr id="22" name="Picture 21" descr="Icon of a smartphone with a cube on the screen">
            <a:extLst>
              <a:ext uri="{FF2B5EF4-FFF2-40B4-BE49-F238E27FC236}">
                <a16:creationId xmlns:a16="http://schemas.microsoft.com/office/drawing/2014/main" id="{459D8636-4835-4BC2-9084-BDB9626C8C84}"/>
              </a:ext>
            </a:extLst>
          </p:cNvPr>
          <p:cNvPicPr>
            <a:picLocks/>
          </p:cNvPicPr>
          <p:nvPr/>
        </p:nvPicPr>
        <p:blipFill>
          <a:blip r:embed="rId3"/>
          <a:stretch>
            <a:fillRect/>
          </a:stretch>
        </p:blipFill>
        <p:spPr>
          <a:xfrm>
            <a:off x="418644" y="1522505"/>
            <a:ext cx="932282" cy="932282"/>
          </a:xfrm>
          <a:prstGeom prst="rect">
            <a:avLst/>
          </a:prstGeom>
        </p:spPr>
      </p:pic>
      <p:sp>
        <p:nvSpPr>
          <p:cNvPr id="25" name="TextBox 24">
            <a:extLst>
              <a:ext uri="{FF2B5EF4-FFF2-40B4-BE49-F238E27FC236}">
                <a16:creationId xmlns:a16="http://schemas.microsoft.com/office/drawing/2014/main" id="{C66BCC3B-C42D-4C31-816A-852A604F192F}"/>
              </a:ext>
            </a:extLst>
          </p:cNvPr>
          <p:cNvSpPr txBox="1"/>
          <p:nvPr/>
        </p:nvSpPr>
        <p:spPr>
          <a:xfrm>
            <a:off x="1645003" y="1804768"/>
            <a:ext cx="10053919" cy="331899"/>
          </a:xfrm>
          <a:prstGeom prst="rect">
            <a:avLst/>
          </a:prstGeom>
          <a:noFill/>
          <a:ln>
            <a:noFill/>
          </a:ln>
        </p:spPr>
        <p:txBody>
          <a:bodyPr wrap="square" lIns="0" tIns="0" rIns="0" bIns="0" anchor="ctr">
            <a:spAutoFit/>
          </a:bodyPr>
          <a:lstStyle/>
          <a:p>
            <a:r>
              <a:rPr lang="en-US" sz="2157" i="1" dirty="0" err="1">
                <a:latin typeface="+mj-lt"/>
              </a:rPr>
              <a:t>Reprovisioning</a:t>
            </a:r>
            <a:r>
              <a:rPr lang="en-US" sz="2157" i="1" dirty="0"/>
              <a:t> </a:t>
            </a:r>
            <a:r>
              <a:rPr lang="en-US" sz="2157" dirty="0"/>
              <a:t>– the process of associating a device with a different Azure IoT Hub</a:t>
            </a:r>
          </a:p>
        </p:txBody>
      </p:sp>
      <p:cxnSp>
        <p:nvCxnSpPr>
          <p:cNvPr id="28" name="Straight Connector 27">
            <a:extLst>
              <a:ext uri="{FF2B5EF4-FFF2-40B4-BE49-F238E27FC236}">
                <a16:creationId xmlns:a16="http://schemas.microsoft.com/office/drawing/2014/main" id="{D41AAE4F-5249-4EC0-91C4-94C2F532A9FF}"/>
              </a:ext>
              <a:ext uri="{C183D7F6-B498-43B3-948B-1728B52AA6E4}">
                <adec:decorative xmlns:adec="http://schemas.microsoft.com/office/drawing/2017/decorative" val="1"/>
              </a:ext>
            </a:extLst>
          </p:cNvPr>
          <p:cNvCxnSpPr>
            <a:cxnSpLocks/>
          </p:cNvCxnSpPr>
          <p:nvPr/>
        </p:nvCxnSpPr>
        <p:spPr>
          <a:xfrm>
            <a:off x="1645331" y="2614470"/>
            <a:ext cx="101171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4" name="Picture 33" descr="Icon of four blocks of squares arranged in quadrants">
            <a:extLst>
              <a:ext uri="{FF2B5EF4-FFF2-40B4-BE49-F238E27FC236}">
                <a16:creationId xmlns:a16="http://schemas.microsoft.com/office/drawing/2014/main" id="{0D75BA89-DA8D-4A71-B33E-870EB703C576}"/>
              </a:ext>
            </a:extLst>
          </p:cNvPr>
          <p:cNvPicPr>
            <a:picLocks/>
          </p:cNvPicPr>
          <p:nvPr/>
        </p:nvPicPr>
        <p:blipFill>
          <a:blip r:embed="rId4"/>
          <a:stretch>
            <a:fillRect/>
          </a:stretch>
        </p:blipFill>
        <p:spPr>
          <a:xfrm>
            <a:off x="418644" y="3092273"/>
            <a:ext cx="932282" cy="932282"/>
          </a:xfrm>
          <a:prstGeom prst="rect">
            <a:avLst/>
          </a:prstGeom>
        </p:spPr>
      </p:pic>
      <p:sp>
        <p:nvSpPr>
          <p:cNvPr id="36" name="TextBox 35">
            <a:extLst>
              <a:ext uri="{FF2B5EF4-FFF2-40B4-BE49-F238E27FC236}">
                <a16:creationId xmlns:a16="http://schemas.microsoft.com/office/drawing/2014/main" id="{FFFBC382-A33B-4EF9-99A6-DB9BE86EB31F}"/>
              </a:ext>
            </a:extLst>
          </p:cNvPr>
          <p:cNvSpPr txBox="1"/>
          <p:nvPr/>
        </p:nvSpPr>
        <p:spPr>
          <a:xfrm>
            <a:off x="1645386" y="3092274"/>
            <a:ext cx="10127972" cy="2670278"/>
          </a:xfrm>
          <a:prstGeom prst="rect">
            <a:avLst/>
          </a:prstGeom>
          <a:noFill/>
          <a:ln>
            <a:noFill/>
          </a:ln>
        </p:spPr>
        <p:txBody>
          <a:bodyPr wrap="square" lIns="0" tIns="0" rIns="0" bIns="0">
            <a:spAutoFit/>
          </a:bodyPr>
          <a:lstStyle/>
          <a:p>
            <a:r>
              <a:rPr lang="en-US" sz="2157" dirty="0">
                <a:latin typeface="+mj-lt"/>
              </a:rPr>
              <a:t>Reasons for </a:t>
            </a:r>
            <a:r>
              <a:rPr lang="en-US" sz="2157" dirty="0" err="1">
                <a:latin typeface="+mj-lt"/>
              </a:rPr>
              <a:t>reprovisioning</a:t>
            </a:r>
            <a:r>
              <a:rPr lang="en-US" sz="2157" dirty="0">
                <a:latin typeface="+mj-lt"/>
              </a:rPr>
              <a:t> devices:</a:t>
            </a:r>
          </a:p>
          <a:p>
            <a:pPr marL="168072" lvl="1" indent="-168072">
              <a:spcBef>
                <a:spcPts val="588"/>
              </a:spcBef>
              <a:spcAft>
                <a:spcPts val="588"/>
              </a:spcAft>
            </a:pPr>
            <a:r>
              <a:rPr lang="en-US" sz="1961" dirty="0"/>
              <a:t>Geolocation/</a:t>
            </a:r>
            <a:r>
              <a:rPr lang="en-US" sz="1961" dirty="0" err="1"/>
              <a:t>GeoLatency</a:t>
            </a:r>
            <a:r>
              <a:rPr lang="en-US" sz="1961" dirty="0"/>
              <a:t> – a device is moved to a new location</a:t>
            </a:r>
          </a:p>
          <a:p>
            <a:pPr marL="168072" lvl="1" indent="-168072">
              <a:spcBef>
                <a:spcPts val="588"/>
              </a:spcBef>
              <a:spcAft>
                <a:spcPts val="588"/>
              </a:spcAft>
            </a:pPr>
            <a:r>
              <a:rPr lang="en-US" sz="1961" dirty="0"/>
              <a:t>Multi-tenancy – Different customer, customer site, etc.</a:t>
            </a:r>
          </a:p>
          <a:p>
            <a:pPr marL="0" lvl="1">
              <a:spcBef>
                <a:spcPts val="588"/>
              </a:spcBef>
              <a:spcAft>
                <a:spcPts val="588"/>
              </a:spcAft>
            </a:pPr>
            <a:r>
              <a:rPr lang="en-US" sz="1961" dirty="0"/>
              <a:t>Solution change – choosing to move to a new solution, say with different back-end services connected</a:t>
            </a:r>
          </a:p>
          <a:p>
            <a:pPr marL="0" lvl="1">
              <a:spcBef>
                <a:spcPts val="588"/>
              </a:spcBef>
              <a:spcAft>
                <a:spcPts val="588"/>
              </a:spcAft>
            </a:pPr>
            <a:r>
              <a:rPr lang="en-US" sz="1961" dirty="0"/>
              <a:t>Quarantine – moving to an Azure IoT Hub that can fix the configuration or correct the compromise</a:t>
            </a:r>
          </a:p>
        </p:txBody>
      </p:sp>
    </p:spTree>
    <p:extLst>
      <p:ext uri="{BB962C8B-B14F-4D97-AF65-F5344CB8AC3E}">
        <p14:creationId xmlns:p14="http://schemas.microsoft.com/office/powerpoint/2010/main" val="10737327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par>
                                <p:cTn id="16" presetID="10" presetClass="entr" presetSubtype="0" fill="hold"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2FCC-3094-4B28-9A3D-272E57D2AD8F}"/>
              </a:ext>
            </a:extLst>
          </p:cNvPr>
          <p:cNvSpPr>
            <a:spLocks noGrp="1"/>
          </p:cNvSpPr>
          <p:nvPr>
            <p:ph type="title"/>
          </p:nvPr>
        </p:nvSpPr>
        <p:spPr/>
        <p:txBody>
          <a:bodyPr/>
          <a:lstStyle/>
          <a:p>
            <a:r>
              <a:rPr lang="en-US" dirty="0"/>
              <a:t>Provisioning with device state in a Device Twin</a:t>
            </a:r>
          </a:p>
        </p:txBody>
      </p:sp>
      <p:sp>
        <p:nvSpPr>
          <p:cNvPr id="44" name="Text Placeholder 5">
            <a:extLst>
              <a:ext uri="{FF2B5EF4-FFF2-40B4-BE49-F238E27FC236}">
                <a16:creationId xmlns:a16="http://schemas.microsoft.com/office/drawing/2014/main" id="{E445E841-2F17-4286-8903-7A5BE7B344BF}"/>
              </a:ext>
            </a:extLst>
          </p:cNvPr>
          <p:cNvSpPr>
            <a:spLocks noGrp="1"/>
          </p:cNvSpPr>
          <p:nvPr>
            <p:ph type="body" sz="quarter" idx="10"/>
          </p:nvPr>
        </p:nvSpPr>
        <p:spPr/>
        <p:txBody>
          <a:bodyPr/>
          <a:lstStyle/>
          <a:p>
            <a:r>
              <a:rPr lang="en-US" dirty="0"/>
              <a:t>Device state data</a:t>
            </a:r>
          </a:p>
        </p:txBody>
      </p:sp>
      <p:sp>
        <p:nvSpPr>
          <p:cNvPr id="152" name="Rectangle 151">
            <a:extLst>
              <a:ext uri="{FF2B5EF4-FFF2-40B4-BE49-F238E27FC236}">
                <a16:creationId xmlns:a16="http://schemas.microsoft.com/office/drawing/2014/main" id="{8AF1A113-D21A-4478-812A-7015D8516266}"/>
              </a:ext>
              <a:ext uri="{C183D7F6-B498-43B3-948B-1728B52AA6E4}">
                <adec:decorative xmlns:adec="http://schemas.microsoft.com/office/drawing/2017/decorative" val="1"/>
              </a:ext>
            </a:extLst>
          </p:cNvPr>
          <p:cNvSpPr/>
          <p:nvPr/>
        </p:nvSpPr>
        <p:spPr bwMode="auto">
          <a:xfrm>
            <a:off x="431094" y="1701752"/>
            <a:ext cx="5579311" cy="4324702"/>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nvGrpSpPr>
          <p:cNvPr id="496" name="Group 495" descr="Diagram shows original device state data in DPS and IoT Hub are the same ">
            <a:extLst>
              <a:ext uri="{FF2B5EF4-FFF2-40B4-BE49-F238E27FC236}">
                <a16:creationId xmlns:a16="http://schemas.microsoft.com/office/drawing/2014/main" id="{1384F2C7-7920-4FCD-8237-652E9B715F56}"/>
              </a:ext>
            </a:extLst>
          </p:cNvPr>
          <p:cNvGrpSpPr/>
          <p:nvPr/>
        </p:nvGrpSpPr>
        <p:grpSpPr>
          <a:xfrm>
            <a:off x="735087" y="2016004"/>
            <a:ext cx="4971328" cy="3696196"/>
            <a:chOff x="749826" y="2055933"/>
            <a:chExt cx="5071013" cy="3770312"/>
          </a:xfrm>
        </p:grpSpPr>
        <p:sp>
          <p:nvSpPr>
            <p:cNvPr id="255" name="Rectangle 254">
              <a:extLst>
                <a:ext uri="{FF2B5EF4-FFF2-40B4-BE49-F238E27FC236}">
                  <a16:creationId xmlns:a16="http://schemas.microsoft.com/office/drawing/2014/main" id="{7359DFDD-077E-475F-A375-03F65BFACD0F}"/>
                </a:ext>
              </a:extLst>
            </p:cNvPr>
            <p:cNvSpPr/>
            <p:nvPr/>
          </p:nvSpPr>
          <p:spPr bwMode="auto">
            <a:xfrm>
              <a:off x="749826" y="3404968"/>
              <a:ext cx="1125538" cy="107228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568">
                  <a:solidFill>
                    <a:schemeClr val="tx1"/>
                  </a:solidFill>
                  <a:ea typeface="Segoe UI" pitchFamily="34" charset="0"/>
                  <a:cs typeface="Segoe UI" pitchFamily="34" charset="0"/>
                </a:rPr>
                <a:t>Device1</a:t>
              </a:r>
              <a:endParaRPr lang="en-US" sz="1568" dirty="0">
                <a:solidFill>
                  <a:schemeClr val="tx1"/>
                </a:solidFill>
                <a:ea typeface="Segoe UI" pitchFamily="34" charset="0"/>
                <a:cs typeface="Segoe UI" pitchFamily="34" charset="0"/>
              </a:endParaRPr>
            </a:p>
          </p:txBody>
        </p:sp>
        <p:cxnSp>
          <p:nvCxnSpPr>
            <p:cNvPr id="276" name="Straight Arrow Connector 275" descr="Arrow pointing towards IoT Hub A">
              <a:extLst>
                <a:ext uri="{FF2B5EF4-FFF2-40B4-BE49-F238E27FC236}">
                  <a16:creationId xmlns:a16="http://schemas.microsoft.com/office/drawing/2014/main" id="{ACACC861-F5D5-417E-AAE0-BFB58EDF7758}"/>
                </a:ext>
              </a:extLst>
            </p:cNvPr>
            <p:cNvCxnSpPr>
              <a:cxnSpLocks/>
            </p:cNvCxnSpPr>
            <p:nvPr/>
          </p:nvCxnSpPr>
          <p:spPr>
            <a:xfrm flipV="1">
              <a:off x="1892300" y="2645689"/>
              <a:ext cx="2803001" cy="821411"/>
            </a:xfrm>
            <a:prstGeom prst="straightConnector1">
              <a:avLst/>
            </a:prstGeom>
            <a:ln w="1905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296" name="Straight Arrow Connector 295" descr="Arrow pointing towards DPS">
              <a:extLst>
                <a:ext uri="{FF2B5EF4-FFF2-40B4-BE49-F238E27FC236}">
                  <a16:creationId xmlns:a16="http://schemas.microsoft.com/office/drawing/2014/main" id="{D0143D78-83EB-423B-83C5-7A2F59D1A453}"/>
                </a:ext>
              </a:extLst>
            </p:cNvPr>
            <p:cNvCxnSpPr>
              <a:cxnSpLocks/>
            </p:cNvCxnSpPr>
            <p:nvPr/>
          </p:nvCxnSpPr>
          <p:spPr>
            <a:xfrm>
              <a:off x="1875364" y="3941110"/>
              <a:ext cx="1252608" cy="27108"/>
            </a:xfrm>
            <a:prstGeom prst="straightConnector1">
              <a:avLst/>
            </a:prstGeom>
            <a:ln w="1905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318" name="Oval 317">
              <a:extLst>
                <a:ext uri="{FF2B5EF4-FFF2-40B4-BE49-F238E27FC236}">
                  <a16:creationId xmlns:a16="http://schemas.microsoft.com/office/drawing/2014/main" id="{EBD2F3BF-4E4E-41BF-B610-BCFEB4E0730D}"/>
                </a:ext>
              </a:extLst>
            </p:cNvPr>
            <p:cNvSpPr/>
            <p:nvPr/>
          </p:nvSpPr>
          <p:spPr bwMode="auto">
            <a:xfrm>
              <a:off x="2364508" y="3818715"/>
              <a:ext cx="274320" cy="274320"/>
            </a:xfrm>
            <a:prstGeom prst="ellipse">
              <a:avLst/>
            </a:prstGeom>
            <a:solidFill>
              <a:schemeClr val="bg1"/>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b="1">
                  <a:solidFill>
                    <a:schemeClr val="tx1"/>
                  </a:solidFill>
                  <a:ea typeface="Segoe UI" pitchFamily="34" charset="0"/>
                  <a:cs typeface="Segoe UI" pitchFamily="34" charset="0"/>
                </a:rPr>
                <a:t>1</a:t>
              </a:r>
              <a:endParaRPr lang="en-US" sz="1372" b="1" dirty="0">
                <a:solidFill>
                  <a:schemeClr val="tx1"/>
                </a:solidFill>
                <a:ea typeface="Segoe UI" pitchFamily="34" charset="0"/>
                <a:cs typeface="Segoe UI" pitchFamily="34" charset="0"/>
              </a:endParaRPr>
            </a:p>
          </p:txBody>
        </p:sp>
        <p:sp>
          <p:nvSpPr>
            <p:cNvPr id="335" name="Oval 334">
              <a:extLst>
                <a:ext uri="{FF2B5EF4-FFF2-40B4-BE49-F238E27FC236}">
                  <a16:creationId xmlns:a16="http://schemas.microsoft.com/office/drawing/2014/main" id="{E184C5E9-A06F-4225-9E98-4DDF4D337661}"/>
                </a:ext>
              </a:extLst>
            </p:cNvPr>
            <p:cNvSpPr/>
            <p:nvPr/>
          </p:nvSpPr>
          <p:spPr bwMode="auto">
            <a:xfrm>
              <a:off x="3064213" y="2931285"/>
              <a:ext cx="304462" cy="304462"/>
            </a:xfrm>
            <a:prstGeom prst="ellipse">
              <a:avLst/>
            </a:prstGeom>
            <a:solidFill>
              <a:schemeClr val="bg1"/>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b="1">
                  <a:solidFill>
                    <a:schemeClr val="tx1"/>
                  </a:solidFill>
                  <a:ea typeface="Segoe UI" pitchFamily="34" charset="0"/>
                  <a:cs typeface="Segoe UI" pitchFamily="34" charset="0"/>
                </a:rPr>
                <a:t>2</a:t>
              </a:r>
              <a:endParaRPr lang="en-US" sz="1372" b="1" dirty="0">
                <a:solidFill>
                  <a:schemeClr val="tx1"/>
                </a:solidFill>
                <a:ea typeface="Segoe UI" pitchFamily="34" charset="0"/>
                <a:cs typeface="Segoe UI" pitchFamily="34" charset="0"/>
              </a:endParaRPr>
            </a:p>
          </p:txBody>
        </p:sp>
        <p:sp>
          <p:nvSpPr>
            <p:cNvPr id="353" name="Rectangle 352">
              <a:extLst>
                <a:ext uri="{FF2B5EF4-FFF2-40B4-BE49-F238E27FC236}">
                  <a16:creationId xmlns:a16="http://schemas.microsoft.com/office/drawing/2014/main" id="{97DBD8C1-57D0-4C36-A41E-43D34BF6BE93}"/>
                </a:ext>
              </a:extLst>
            </p:cNvPr>
            <p:cNvSpPr>
              <a:spLocks/>
            </p:cNvSpPr>
            <p:nvPr/>
          </p:nvSpPr>
          <p:spPr bwMode="auto">
            <a:xfrm>
              <a:off x="3127972" y="3404968"/>
              <a:ext cx="1125538" cy="107228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algn="ctr" defTabSz="914102" fontAlgn="base">
                <a:spcBef>
                  <a:spcPct val="0"/>
                </a:spcBef>
                <a:spcAft>
                  <a:spcPct val="0"/>
                </a:spcAft>
              </a:pPr>
              <a:r>
                <a:rPr lang="en-US" sz="1372">
                  <a:solidFill>
                    <a:schemeClr val="tx1"/>
                  </a:solidFill>
                  <a:ea typeface="Segoe UI" pitchFamily="34" charset="0"/>
                  <a:cs typeface="Segoe UI" pitchFamily="34" charset="0"/>
                </a:rPr>
                <a:t>DPS</a:t>
              </a:r>
              <a:endParaRPr lang="en-US" sz="1372" dirty="0">
                <a:solidFill>
                  <a:schemeClr val="tx1"/>
                </a:solidFill>
                <a:ea typeface="Segoe UI" pitchFamily="34" charset="0"/>
                <a:cs typeface="Segoe UI" pitchFamily="34" charset="0"/>
              </a:endParaRPr>
            </a:p>
          </p:txBody>
        </p:sp>
        <p:sp>
          <p:nvSpPr>
            <p:cNvPr id="369" name="Scroll: Vertical 368">
              <a:extLst>
                <a:ext uri="{FF2B5EF4-FFF2-40B4-BE49-F238E27FC236}">
                  <a16:creationId xmlns:a16="http://schemas.microsoft.com/office/drawing/2014/main" id="{4A87BB78-2676-4A3D-BDDF-7CEFDB69245C}"/>
                </a:ext>
              </a:extLst>
            </p:cNvPr>
            <p:cNvSpPr/>
            <p:nvPr/>
          </p:nvSpPr>
          <p:spPr bwMode="auto">
            <a:xfrm>
              <a:off x="3228863" y="3753784"/>
              <a:ext cx="923756" cy="625994"/>
            </a:xfrm>
            <a:prstGeom prst="verticalScroll">
              <a:avLst/>
            </a:prstGeom>
            <a:solidFill>
              <a:srgbClr val="243A5E"/>
            </a:solidFill>
            <a:ln w="31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078" dirty="0">
                  <a:solidFill>
                    <a:schemeClr val="bg1"/>
                  </a:solidFill>
                  <a:ea typeface="Segoe UI" pitchFamily="34" charset="0"/>
                  <a:cs typeface="Segoe UI" pitchFamily="34" charset="0"/>
                </a:rPr>
                <a:t>Device1 {twin} </a:t>
              </a:r>
              <a:r>
                <a:rPr lang="en-US" sz="1078">
                  <a:solidFill>
                    <a:schemeClr val="bg1"/>
                  </a:solidFill>
                  <a:ea typeface="Segoe UI" pitchFamily="34" charset="0"/>
                  <a:cs typeface="Segoe UI" pitchFamily="34" charset="0"/>
                </a:rPr>
                <a:t>v1 </a:t>
              </a:r>
              <a:endParaRPr lang="en-US" sz="1078" dirty="0">
                <a:solidFill>
                  <a:schemeClr val="bg1"/>
                </a:solidFill>
                <a:ea typeface="Segoe UI" pitchFamily="34" charset="0"/>
                <a:cs typeface="Segoe UI" pitchFamily="34" charset="0"/>
              </a:endParaRPr>
            </a:p>
          </p:txBody>
        </p:sp>
        <p:sp>
          <p:nvSpPr>
            <p:cNvPr id="382" name="Rectangle 381">
              <a:extLst>
                <a:ext uri="{FF2B5EF4-FFF2-40B4-BE49-F238E27FC236}">
                  <a16:creationId xmlns:a16="http://schemas.microsoft.com/office/drawing/2014/main" id="{B6A2B0B2-1751-46FB-A0FA-C45C38CD4DF8}"/>
                </a:ext>
              </a:extLst>
            </p:cNvPr>
            <p:cNvSpPr>
              <a:spLocks/>
            </p:cNvSpPr>
            <p:nvPr/>
          </p:nvSpPr>
          <p:spPr bwMode="auto">
            <a:xfrm>
              <a:off x="4695301" y="2055933"/>
              <a:ext cx="1125538" cy="117951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algn="ctr" defTabSz="914102" fontAlgn="base">
                <a:spcBef>
                  <a:spcPct val="0"/>
                </a:spcBef>
                <a:spcAft>
                  <a:spcPct val="0"/>
                </a:spcAft>
              </a:pPr>
              <a:r>
                <a:rPr lang="en-US" sz="1568" dirty="0">
                  <a:solidFill>
                    <a:schemeClr val="tx1"/>
                  </a:solidFill>
                  <a:ea typeface="Segoe UI" pitchFamily="34" charset="0"/>
                  <a:cs typeface="Segoe UI" pitchFamily="34" charset="0"/>
                </a:rPr>
                <a:t>IoT </a:t>
              </a:r>
              <a:r>
                <a:rPr lang="en-US" sz="1568">
                  <a:solidFill>
                    <a:schemeClr val="tx1"/>
                  </a:solidFill>
                  <a:ea typeface="Segoe UI" pitchFamily="34" charset="0"/>
                  <a:cs typeface="Segoe UI" pitchFamily="34" charset="0"/>
                </a:rPr>
                <a:t>hub A</a:t>
              </a:r>
              <a:endParaRPr lang="en-US" sz="1568" dirty="0">
                <a:solidFill>
                  <a:schemeClr val="tx1"/>
                </a:solidFill>
                <a:ea typeface="Segoe UI" pitchFamily="34" charset="0"/>
                <a:cs typeface="Segoe UI" pitchFamily="34" charset="0"/>
              </a:endParaRPr>
            </a:p>
          </p:txBody>
        </p:sp>
        <p:sp>
          <p:nvSpPr>
            <p:cNvPr id="396" name="Scroll: Vertical 395">
              <a:extLst>
                <a:ext uri="{FF2B5EF4-FFF2-40B4-BE49-F238E27FC236}">
                  <a16:creationId xmlns:a16="http://schemas.microsoft.com/office/drawing/2014/main" id="{ED3C5AF3-874D-405B-A723-5F35A4A5DC65}"/>
                </a:ext>
              </a:extLst>
            </p:cNvPr>
            <p:cNvSpPr/>
            <p:nvPr/>
          </p:nvSpPr>
          <p:spPr bwMode="auto">
            <a:xfrm>
              <a:off x="4796192" y="2482987"/>
              <a:ext cx="923756" cy="625994"/>
            </a:xfrm>
            <a:prstGeom prst="verticalScroll">
              <a:avLst/>
            </a:prstGeom>
            <a:solidFill>
              <a:srgbClr val="243A5E"/>
            </a:solidFill>
            <a:ln w="31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078" dirty="0">
                  <a:solidFill>
                    <a:schemeClr val="bg1"/>
                  </a:solidFill>
                  <a:ea typeface="Segoe UI" pitchFamily="34" charset="0"/>
                  <a:cs typeface="Segoe UI" pitchFamily="34" charset="0"/>
                </a:rPr>
                <a:t>Device1 {twin} </a:t>
              </a:r>
              <a:r>
                <a:rPr lang="en-US" sz="1078">
                  <a:solidFill>
                    <a:schemeClr val="bg1"/>
                  </a:solidFill>
                  <a:ea typeface="Segoe UI" pitchFamily="34" charset="0"/>
                  <a:cs typeface="Segoe UI" pitchFamily="34" charset="0"/>
                </a:rPr>
                <a:t>v1 </a:t>
              </a:r>
              <a:endParaRPr lang="en-US" sz="1078" dirty="0">
                <a:solidFill>
                  <a:schemeClr val="bg1"/>
                </a:solidFill>
                <a:ea typeface="Segoe UI" pitchFamily="34" charset="0"/>
                <a:cs typeface="Segoe UI" pitchFamily="34" charset="0"/>
              </a:endParaRPr>
            </a:p>
          </p:txBody>
        </p:sp>
        <p:sp>
          <p:nvSpPr>
            <p:cNvPr id="408" name="Rectangle 407">
              <a:extLst>
                <a:ext uri="{FF2B5EF4-FFF2-40B4-BE49-F238E27FC236}">
                  <a16:creationId xmlns:a16="http://schemas.microsoft.com/office/drawing/2014/main" id="{851E4F62-EB15-4663-BBAC-6011F805556D}"/>
                </a:ext>
              </a:extLst>
            </p:cNvPr>
            <p:cNvSpPr>
              <a:spLocks/>
            </p:cNvSpPr>
            <p:nvPr/>
          </p:nvSpPr>
          <p:spPr bwMode="auto">
            <a:xfrm>
              <a:off x="4695301" y="4646733"/>
              <a:ext cx="1125538" cy="117951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44821"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568" dirty="0">
                  <a:solidFill>
                    <a:schemeClr val="tx1"/>
                  </a:solidFill>
                  <a:ea typeface="Segoe UI" pitchFamily="34" charset="0"/>
                  <a:cs typeface="Segoe UI" pitchFamily="34" charset="0"/>
                </a:rPr>
                <a:t>IoT </a:t>
              </a:r>
              <a:r>
                <a:rPr lang="en-US" sz="1568">
                  <a:solidFill>
                    <a:schemeClr val="tx1"/>
                  </a:solidFill>
                  <a:ea typeface="Segoe UI" pitchFamily="34" charset="0"/>
                  <a:cs typeface="Segoe UI" pitchFamily="34" charset="0"/>
                </a:rPr>
                <a:t>hub B</a:t>
              </a:r>
              <a:endParaRPr lang="en-US" sz="1568" dirty="0">
                <a:solidFill>
                  <a:schemeClr val="tx1"/>
                </a:solidFill>
                <a:ea typeface="Segoe UI" pitchFamily="34" charset="0"/>
                <a:cs typeface="Segoe UI" pitchFamily="34" charset="0"/>
              </a:endParaRPr>
            </a:p>
          </p:txBody>
        </p:sp>
      </p:grpSp>
      <p:sp>
        <p:nvSpPr>
          <p:cNvPr id="420" name="Rectangle 419">
            <a:extLst>
              <a:ext uri="{FF2B5EF4-FFF2-40B4-BE49-F238E27FC236}">
                <a16:creationId xmlns:a16="http://schemas.microsoft.com/office/drawing/2014/main" id="{5CBBB44D-EF63-4F29-886F-9697FE6D6564}"/>
              </a:ext>
              <a:ext uri="{C183D7F6-B498-43B3-948B-1728B52AA6E4}">
                <adec:decorative xmlns:adec="http://schemas.microsoft.com/office/drawing/2017/decorative" val="1"/>
              </a:ext>
            </a:extLst>
          </p:cNvPr>
          <p:cNvSpPr/>
          <p:nvPr/>
        </p:nvSpPr>
        <p:spPr bwMode="auto">
          <a:xfrm>
            <a:off x="6229842" y="1701752"/>
            <a:ext cx="5545073" cy="4324702"/>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nvGrpSpPr>
          <p:cNvPr id="497" name="Group 496" descr="Diagram shows original data in DPS and updated data in IoT Hub">
            <a:extLst>
              <a:ext uri="{FF2B5EF4-FFF2-40B4-BE49-F238E27FC236}">
                <a16:creationId xmlns:a16="http://schemas.microsoft.com/office/drawing/2014/main" id="{FFA4C49A-D8DE-4D48-9C61-621D66F72280}"/>
              </a:ext>
            </a:extLst>
          </p:cNvPr>
          <p:cNvGrpSpPr/>
          <p:nvPr/>
        </p:nvGrpSpPr>
        <p:grpSpPr>
          <a:xfrm>
            <a:off x="6512044" y="2016005"/>
            <a:ext cx="4975997" cy="3669620"/>
            <a:chOff x="6642624" y="2055933"/>
            <a:chExt cx="5075776" cy="3743204"/>
          </a:xfrm>
        </p:grpSpPr>
        <p:sp>
          <p:nvSpPr>
            <p:cNvPr id="432" name="Rectangle 431">
              <a:extLst>
                <a:ext uri="{FF2B5EF4-FFF2-40B4-BE49-F238E27FC236}">
                  <a16:creationId xmlns:a16="http://schemas.microsoft.com/office/drawing/2014/main" id="{309EF960-93EE-4C1A-86F1-FB792EDEB42E}"/>
                </a:ext>
              </a:extLst>
            </p:cNvPr>
            <p:cNvSpPr/>
            <p:nvPr/>
          </p:nvSpPr>
          <p:spPr bwMode="auto">
            <a:xfrm>
              <a:off x="6642624" y="3404968"/>
              <a:ext cx="1125538" cy="107228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568">
                  <a:solidFill>
                    <a:schemeClr val="tx1"/>
                  </a:solidFill>
                  <a:ea typeface="Segoe UI" pitchFamily="34" charset="0"/>
                  <a:cs typeface="Segoe UI" pitchFamily="34" charset="0"/>
                </a:rPr>
                <a:t>Device1</a:t>
              </a:r>
              <a:endParaRPr lang="en-US" sz="1568" dirty="0">
                <a:solidFill>
                  <a:schemeClr val="tx1"/>
                </a:solidFill>
                <a:ea typeface="Segoe UI" pitchFamily="34" charset="0"/>
                <a:cs typeface="Segoe UI" pitchFamily="34" charset="0"/>
              </a:endParaRPr>
            </a:p>
          </p:txBody>
        </p:sp>
        <p:cxnSp>
          <p:nvCxnSpPr>
            <p:cNvPr id="438" name="Straight Arrow Connector 437" descr="Arrow pointing towards IoT Hub A">
              <a:extLst>
                <a:ext uri="{FF2B5EF4-FFF2-40B4-BE49-F238E27FC236}">
                  <a16:creationId xmlns:a16="http://schemas.microsoft.com/office/drawing/2014/main" id="{D46D7E6F-C818-489A-8A4A-83B3FCAECDBD}"/>
                </a:ext>
              </a:extLst>
            </p:cNvPr>
            <p:cNvCxnSpPr>
              <a:cxnSpLocks/>
            </p:cNvCxnSpPr>
            <p:nvPr/>
          </p:nvCxnSpPr>
          <p:spPr>
            <a:xfrm flipV="1">
              <a:off x="7796213" y="2645690"/>
              <a:ext cx="2796649" cy="888085"/>
            </a:xfrm>
            <a:prstGeom prst="straightConnector1">
              <a:avLst/>
            </a:prstGeom>
            <a:ln w="1905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484" name="Rectangle 483">
              <a:extLst>
                <a:ext uri="{FF2B5EF4-FFF2-40B4-BE49-F238E27FC236}">
                  <a16:creationId xmlns:a16="http://schemas.microsoft.com/office/drawing/2014/main" id="{B5B35974-C846-4ADD-9E6D-1EB7D5E1E152}"/>
                </a:ext>
              </a:extLst>
            </p:cNvPr>
            <p:cNvSpPr>
              <a:spLocks/>
            </p:cNvSpPr>
            <p:nvPr/>
          </p:nvSpPr>
          <p:spPr bwMode="auto">
            <a:xfrm>
              <a:off x="9025533" y="3404968"/>
              <a:ext cx="1125538" cy="107228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algn="ctr" defTabSz="914102" fontAlgn="base">
                <a:spcBef>
                  <a:spcPct val="0"/>
                </a:spcBef>
                <a:spcAft>
                  <a:spcPct val="0"/>
                </a:spcAft>
              </a:pPr>
              <a:r>
                <a:rPr lang="en-US" sz="1568">
                  <a:solidFill>
                    <a:schemeClr val="tx1"/>
                  </a:solidFill>
                  <a:ea typeface="Segoe UI" pitchFamily="34" charset="0"/>
                  <a:cs typeface="Segoe UI" pitchFamily="34" charset="0"/>
                </a:rPr>
                <a:t>DPS</a:t>
              </a:r>
              <a:endParaRPr lang="en-US" sz="1568" dirty="0">
                <a:solidFill>
                  <a:schemeClr val="tx1"/>
                </a:solidFill>
                <a:ea typeface="Segoe UI" pitchFamily="34" charset="0"/>
                <a:cs typeface="Segoe UI" pitchFamily="34" charset="0"/>
              </a:endParaRPr>
            </a:p>
          </p:txBody>
        </p:sp>
        <p:sp>
          <p:nvSpPr>
            <p:cNvPr id="486" name="Scroll: Vertical 485">
              <a:extLst>
                <a:ext uri="{FF2B5EF4-FFF2-40B4-BE49-F238E27FC236}">
                  <a16:creationId xmlns:a16="http://schemas.microsoft.com/office/drawing/2014/main" id="{A0A94DC8-E0B0-42A7-8EF5-E6480427ECDD}"/>
                </a:ext>
              </a:extLst>
            </p:cNvPr>
            <p:cNvSpPr/>
            <p:nvPr/>
          </p:nvSpPr>
          <p:spPr bwMode="auto">
            <a:xfrm>
              <a:off x="9114005" y="3753784"/>
              <a:ext cx="923756" cy="625994"/>
            </a:xfrm>
            <a:prstGeom prst="verticalScroll">
              <a:avLst/>
            </a:prstGeom>
            <a:solidFill>
              <a:srgbClr val="243A5E"/>
            </a:solidFill>
            <a:ln w="31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078" dirty="0">
                  <a:solidFill>
                    <a:schemeClr val="bg1"/>
                  </a:solidFill>
                  <a:ea typeface="Segoe UI" pitchFamily="34" charset="0"/>
                  <a:cs typeface="Segoe UI" pitchFamily="34" charset="0"/>
                </a:rPr>
                <a:t>Device1 {twin} </a:t>
              </a:r>
              <a:r>
                <a:rPr lang="en-US" sz="1078">
                  <a:solidFill>
                    <a:schemeClr val="bg1"/>
                  </a:solidFill>
                  <a:ea typeface="Segoe UI" pitchFamily="34" charset="0"/>
                  <a:cs typeface="Segoe UI" pitchFamily="34" charset="0"/>
                </a:rPr>
                <a:t>v1 </a:t>
              </a:r>
              <a:endParaRPr lang="en-US" sz="1078" dirty="0">
                <a:solidFill>
                  <a:schemeClr val="bg1"/>
                </a:solidFill>
                <a:ea typeface="Segoe UI" pitchFamily="34" charset="0"/>
                <a:cs typeface="Segoe UI" pitchFamily="34" charset="0"/>
              </a:endParaRPr>
            </a:p>
          </p:txBody>
        </p:sp>
        <p:sp>
          <p:nvSpPr>
            <p:cNvPr id="488" name="Rectangle 487">
              <a:extLst>
                <a:ext uri="{FF2B5EF4-FFF2-40B4-BE49-F238E27FC236}">
                  <a16:creationId xmlns:a16="http://schemas.microsoft.com/office/drawing/2014/main" id="{E88BEACF-F6B3-4949-9341-F9C44D925769}"/>
                </a:ext>
              </a:extLst>
            </p:cNvPr>
            <p:cNvSpPr>
              <a:spLocks/>
            </p:cNvSpPr>
            <p:nvPr/>
          </p:nvSpPr>
          <p:spPr bwMode="auto">
            <a:xfrm>
              <a:off x="10592862" y="2055933"/>
              <a:ext cx="1125538" cy="117951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algn="ctr" defTabSz="914102" fontAlgn="base">
                <a:spcBef>
                  <a:spcPct val="0"/>
                </a:spcBef>
                <a:spcAft>
                  <a:spcPct val="0"/>
                </a:spcAft>
              </a:pPr>
              <a:r>
                <a:rPr lang="en-US" sz="1568" dirty="0">
                  <a:solidFill>
                    <a:schemeClr val="tx1"/>
                  </a:solidFill>
                  <a:ea typeface="Segoe UI" pitchFamily="34" charset="0"/>
                  <a:cs typeface="Segoe UI" pitchFamily="34" charset="0"/>
                </a:rPr>
                <a:t>IoT </a:t>
              </a:r>
              <a:r>
                <a:rPr lang="en-US" sz="1568">
                  <a:solidFill>
                    <a:schemeClr val="tx1"/>
                  </a:solidFill>
                  <a:ea typeface="Segoe UI" pitchFamily="34" charset="0"/>
                  <a:cs typeface="Segoe UI" pitchFamily="34" charset="0"/>
                </a:rPr>
                <a:t>hub A</a:t>
              </a:r>
              <a:endParaRPr lang="en-US" sz="1568" dirty="0">
                <a:solidFill>
                  <a:schemeClr val="tx1"/>
                </a:solidFill>
                <a:ea typeface="Segoe UI" pitchFamily="34" charset="0"/>
                <a:cs typeface="Segoe UI" pitchFamily="34" charset="0"/>
              </a:endParaRPr>
            </a:p>
          </p:txBody>
        </p:sp>
        <p:sp>
          <p:nvSpPr>
            <p:cNvPr id="490" name="Scroll: Vertical 489">
              <a:extLst>
                <a:ext uri="{FF2B5EF4-FFF2-40B4-BE49-F238E27FC236}">
                  <a16:creationId xmlns:a16="http://schemas.microsoft.com/office/drawing/2014/main" id="{D899ED8A-8497-4675-823B-A2682282D65B}"/>
                </a:ext>
              </a:extLst>
            </p:cNvPr>
            <p:cNvSpPr/>
            <p:nvPr/>
          </p:nvSpPr>
          <p:spPr bwMode="auto">
            <a:xfrm>
              <a:off x="10693753" y="2465523"/>
              <a:ext cx="923756" cy="625994"/>
            </a:xfrm>
            <a:prstGeom prst="verticalScroll">
              <a:avLst/>
            </a:prstGeom>
            <a:solidFill>
              <a:srgbClr val="243A5E"/>
            </a:solidFill>
            <a:ln w="31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078" dirty="0">
                  <a:solidFill>
                    <a:schemeClr val="bg1"/>
                  </a:solidFill>
                  <a:ea typeface="Segoe UI" pitchFamily="34" charset="0"/>
                  <a:cs typeface="Segoe UI" pitchFamily="34" charset="0"/>
                </a:rPr>
                <a:t>Device1 {twin} </a:t>
              </a:r>
              <a:r>
                <a:rPr lang="en-US" sz="1078">
                  <a:solidFill>
                    <a:schemeClr val="bg1"/>
                  </a:solidFill>
                  <a:ea typeface="Segoe UI" pitchFamily="34" charset="0"/>
                  <a:cs typeface="Segoe UI" pitchFamily="34" charset="0"/>
                </a:rPr>
                <a:t>v2 </a:t>
              </a:r>
              <a:endParaRPr lang="en-US" sz="1078" dirty="0">
                <a:solidFill>
                  <a:schemeClr val="bg1"/>
                </a:solidFill>
                <a:ea typeface="Segoe UI" pitchFamily="34" charset="0"/>
                <a:cs typeface="Segoe UI" pitchFamily="34" charset="0"/>
              </a:endParaRPr>
            </a:p>
          </p:txBody>
        </p:sp>
        <p:sp>
          <p:nvSpPr>
            <p:cNvPr id="492" name="Oval 491" descr="circle highlighting the word &quot;v2&quot;">
              <a:extLst>
                <a:ext uri="{FF2B5EF4-FFF2-40B4-BE49-F238E27FC236}">
                  <a16:creationId xmlns:a16="http://schemas.microsoft.com/office/drawing/2014/main" id="{2CC4E225-5F8A-4F50-B143-E69BB13F3BCE}"/>
                </a:ext>
              </a:extLst>
            </p:cNvPr>
            <p:cNvSpPr/>
            <p:nvPr/>
          </p:nvSpPr>
          <p:spPr bwMode="auto">
            <a:xfrm>
              <a:off x="11237426" y="2760324"/>
              <a:ext cx="228600" cy="228600"/>
            </a:xfrm>
            <a:prstGeom prst="ellipse">
              <a:avLst/>
            </a:pr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94" name="Rectangle 493">
              <a:extLst>
                <a:ext uri="{FF2B5EF4-FFF2-40B4-BE49-F238E27FC236}">
                  <a16:creationId xmlns:a16="http://schemas.microsoft.com/office/drawing/2014/main" id="{0290B527-281C-4B3C-A0DD-9FDC85E9CAB4}"/>
                </a:ext>
              </a:extLst>
            </p:cNvPr>
            <p:cNvSpPr>
              <a:spLocks/>
            </p:cNvSpPr>
            <p:nvPr/>
          </p:nvSpPr>
          <p:spPr bwMode="auto">
            <a:xfrm>
              <a:off x="10592862" y="4619625"/>
              <a:ext cx="1125538" cy="117951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44821"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568" dirty="0">
                  <a:solidFill>
                    <a:schemeClr val="tx1"/>
                  </a:solidFill>
                  <a:ea typeface="Segoe UI" pitchFamily="34" charset="0"/>
                  <a:cs typeface="Segoe UI" pitchFamily="34" charset="0"/>
                </a:rPr>
                <a:t>IoT </a:t>
              </a:r>
              <a:r>
                <a:rPr lang="en-US" sz="1568">
                  <a:solidFill>
                    <a:schemeClr val="tx1"/>
                  </a:solidFill>
                  <a:ea typeface="Segoe UI" pitchFamily="34" charset="0"/>
                  <a:cs typeface="Segoe UI" pitchFamily="34" charset="0"/>
                </a:rPr>
                <a:t>hub B</a:t>
              </a:r>
              <a:endParaRPr lang="en-US" sz="1568" dirty="0">
                <a:solidFill>
                  <a:schemeClr val="tx1"/>
                </a:solidFill>
                <a:ea typeface="Segoe UI" pitchFamily="34" charset="0"/>
                <a:cs typeface="Segoe UI" pitchFamily="34" charset="0"/>
              </a:endParaRPr>
            </a:p>
          </p:txBody>
        </p:sp>
      </p:grpSp>
    </p:spTree>
    <p:extLst>
      <p:ext uri="{BB962C8B-B14F-4D97-AF65-F5344CB8AC3E}">
        <p14:creationId xmlns:p14="http://schemas.microsoft.com/office/powerpoint/2010/main" val="5274296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2FCC-3094-4B28-9A3D-272E57D2AD8F}"/>
              </a:ext>
            </a:extLst>
          </p:cNvPr>
          <p:cNvSpPr>
            <a:spLocks noGrp="1"/>
          </p:cNvSpPr>
          <p:nvPr>
            <p:ph type="title"/>
          </p:nvPr>
        </p:nvSpPr>
        <p:spPr/>
        <p:txBody>
          <a:bodyPr/>
          <a:lstStyle/>
          <a:p>
            <a:r>
              <a:rPr lang="en-US" dirty="0" err="1"/>
              <a:t>Reprovisioning</a:t>
            </a:r>
            <a:endParaRPr lang="en-US" dirty="0"/>
          </a:p>
        </p:txBody>
      </p:sp>
      <p:sp>
        <p:nvSpPr>
          <p:cNvPr id="44" name="Text Placeholder 5">
            <a:extLst>
              <a:ext uri="{FF2B5EF4-FFF2-40B4-BE49-F238E27FC236}">
                <a16:creationId xmlns:a16="http://schemas.microsoft.com/office/drawing/2014/main" id="{E445E841-2F17-4286-8903-7A5BE7B344BF}"/>
              </a:ext>
            </a:extLst>
          </p:cNvPr>
          <p:cNvSpPr>
            <a:spLocks noGrp="1"/>
          </p:cNvSpPr>
          <p:nvPr>
            <p:ph type="body" sz="quarter" idx="10"/>
          </p:nvPr>
        </p:nvSpPr>
        <p:spPr/>
        <p:txBody>
          <a:bodyPr/>
          <a:lstStyle/>
          <a:p>
            <a:r>
              <a:rPr lang="en-US" dirty="0" err="1"/>
              <a:t>Reprovisioning</a:t>
            </a:r>
            <a:r>
              <a:rPr lang="en-US" dirty="0"/>
              <a:t> policies</a:t>
            </a:r>
          </a:p>
        </p:txBody>
      </p:sp>
      <p:sp>
        <p:nvSpPr>
          <p:cNvPr id="677" name="Rectangle 676">
            <a:extLst>
              <a:ext uri="{FF2B5EF4-FFF2-40B4-BE49-F238E27FC236}">
                <a16:creationId xmlns:a16="http://schemas.microsoft.com/office/drawing/2014/main" id="{176ADC6C-006F-43D2-AD00-9F97787A1FCB}"/>
              </a:ext>
              <a:ext uri="{C183D7F6-B498-43B3-948B-1728B52AA6E4}">
                <adec:decorative xmlns:adec="http://schemas.microsoft.com/office/drawing/2017/decorative" val="1"/>
              </a:ext>
            </a:extLst>
          </p:cNvPr>
          <p:cNvSpPr/>
          <p:nvPr/>
        </p:nvSpPr>
        <p:spPr bwMode="auto">
          <a:xfrm>
            <a:off x="6234285" y="1701752"/>
            <a:ext cx="5579311" cy="4324702"/>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nvGrpSpPr>
          <p:cNvPr id="1117" name="Group 1116" descr="Diagram shows original device state data in DPS and IoT Hub are the same ">
            <a:extLst>
              <a:ext uri="{FF2B5EF4-FFF2-40B4-BE49-F238E27FC236}">
                <a16:creationId xmlns:a16="http://schemas.microsoft.com/office/drawing/2014/main" id="{3C708E78-2C0C-4220-8452-23D39BF14886}"/>
              </a:ext>
            </a:extLst>
          </p:cNvPr>
          <p:cNvGrpSpPr/>
          <p:nvPr/>
        </p:nvGrpSpPr>
        <p:grpSpPr>
          <a:xfrm>
            <a:off x="6538278" y="2016004"/>
            <a:ext cx="4971328" cy="3696196"/>
            <a:chOff x="749826" y="2055933"/>
            <a:chExt cx="5071013" cy="3770312"/>
          </a:xfrm>
        </p:grpSpPr>
        <p:sp>
          <p:nvSpPr>
            <p:cNvPr id="703" name="Rectangle 702">
              <a:extLst>
                <a:ext uri="{FF2B5EF4-FFF2-40B4-BE49-F238E27FC236}">
                  <a16:creationId xmlns:a16="http://schemas.microsoft.com/office/drawing/2014/main" id="{4AE53CF9-16AB-47DC-887D-D8A7AC4F7A7B}"/>
                </a:ext>
              </a:extLst>
            </p:cNvPr>
            <p:cNvSpPr/>
            <p:nvPr/>
          </p:nvSpPr>
          <p:spPr bwMode="auto">
            <a:xfrm>
              <a:off x="749826" y="3404968"/>
              <a:ext cx="1125538" cy="107228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568">
                  <a:solidFill>
                    <a:schemeClr val="tx1"/>
                  </a:solidFill>
                  <a:ea typeface="Segoe UI" pitchFamily="34" charset="0"/>
                  <a:cs typeface="Segoe UI" pitchFamily="34" charset="0"/>
                </a:rPr>
                <a:t>Device1</a:t>
              </a:r>
              <a:endParaRPr lang="en-US" sz="1568" dirty="0">
                <a:solidFill>
                  <a:schemeClr val="tx1"/>
                </a:solidFill>
                <a:ea typeface="Segoe UI" pitchFamily="34" charset="0"/>
                <a:cs typeface="Segoe UI" pitchFamily="34" charset="0"/>
              </a:endParaRPr>
            </a:p>
          </p:txBody>
        </p:sp>
        <p:cxnSp>
          <p:nvCxnSpPr>
            <p:cNvPr id="727" name="Straight Arrow Connector 726" descr="Arrow pointing towards DPS">
              <a:extLst>
                <a:ext uri="{FF2B5EF4-FFF2-40B4-BE49-F238E27FC236}">
                  <a16:creationId xmlns:a16="http://schemas.microsoft.com/office/drawing/2014/main" id="{25F33E15-91CB-4FF6-BFA2-CF08C075BAEF}"/>
                </a:ext>
              </a:extLst>
            </p:cNvPr>
            <p:cNvCxnSpPr>
              <a:cxnSpLocks/>
            </p:cNvCxnSpPr>
            <p:nvPr/>
          </p:nvCxnSpPr>
          <p:spPr>
            <a:xfrm>
              <a:off x="1875364" y="3955875"/>
              <a:ext cx="1252608" cy="0"/>
            </a:xfrm>
            <a:prstGeom prst="straightConnector1">
              <a:avLst/>
            </a:prstGeom>
            <a:ln w="1905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751" name="Oval 750">
              <a:extLst>
                <a:ext uri="{FF2B5EF4-FFF2-40B4-BE49-F238E27FC236}">
                  <a16:creationId xmlns:a16="http://schemas.microsoft.com/office/drawing/2014/main" id="{DC8BF6CF-BD15-4911-8875-F9C7AA7B46C2}"/>
                </a:ext>
              </a:extLst>
            </p:cNvPr>
            <p:cNvSpPr/>
            <p:nvPr/>
          </p:nvSpPr>
          <p:spPr bwMode="auto">
            <a:xfrm>
              <a:off x="2364508" y="3818715"/>
              <a:ext cx="274320" cy="274320"/>
            </a:xfrm>
            <a:prstGeom prst="ellipse">
              <a:avLst/>
            </a:prstGeom>
            <a:solidFill>
              <a:schemeClr val="bg1"/>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b="1">
                  <a:solidFill>
                    <a:schemeClr val="tx1"/>
                  </a:solidFill>
                  <a:ea typeface="Segoe UI" pitchFamily="34" charset="0"/>
                  <a:cs typeface="Segoe UI" pitchFamily="34" charset="0"/>
                </a:rPr>
                <a:t>1</a:t>
              </a:r>
              <a:endParaRPr lang="en-US" sz="1372" b="1" dirty="0">
                <a:solidFill>
                  <a:schemeClr val="tx1"/>
                </a:solidFill>
                <a:ea typeface="Segoe UI" pitchFamily="34" charset="0"/>
                <a:cs typeface="Segoe UI" pitchFamily="34" charset="0"/>
              </a:endParaRPr>
            </a:p>
          </p:txBody>
        </p:sp>
        <p:sp>
          <p:nvSpPr>
            <p:cNvPr id="868" name="Rectangle 867">
              <a:extLst>
                <a:ext uri="{FF2B5EF4-FFF2-40B4-BE49-F238E27FC236}">
                  <a16:creationId xmlns:a16="http://schemas.microsoft.com/office/drawing/2014/main" id="{8311B620-6E3D-4485-886B-84912A6E7D36}"/>
                </a:ext>
              </a:extLst>
            </p:cNvPr>
            <p:cNvSpPr>
              <a:spLocks/>
            </p:cNvSpPr>
            <p:nvPr/>
          </p:nvSpPr>
          <p:spPr bwMode="auto">
            <a:xfrm>
              <a:off x="3127972" y="3404968"/>
              <a:ext cx="1125538" cy="107228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algn="ctr" defTabSz="914102" fontAlgn="base">
                <a:spcBef>
                  <a:spcPct val="0"/>
                </a:spcBef>
                <a:spcAft>
                  <a:spcPct val="0"/>
                </a:spcAft>
              </a:pPr>
              <a:r>
                <a:rPr lang="en-US" sz="1372">
                  <a:solidFill>
                    <a:schemeClr val="tx1"/>
                  </a:solidFill>
                  <a:ea typeface="Segoe UI" pitchFamily="34" charset="0"/>
                  <a:cs typeface="Segoe UI" pitchFamily="34" charset="0"/>
                </a:rPr>
                <a:t>DPS</a:t>
              </a:r>
              <a:endParaRPr lang="en-US" sz="1372" dirty="0">
                <a:solidFill>
                  <a:schemeClr val="tx1"/>
                </a:solidFill>
                <a:ea typeface="Segoe UI" pitchFamily="34" charset="0"/>
                <a:cs typeface="Segoe UI" pitchFamily="34" charset="0"/>
              </a:endParaRPr>
            </a:p>
          </p:txBody>
        </p:sp>
        <p:sp>
          <p:nvSpPr>
            <p:cNvPr id="892" name="Scroll: Vertical 891">
              <a:extLst>
                <a:ext uri="{FF2B5EF4-FFF2-40B4-BE49-F238E27FC236}">
                  <a16:creationId xmlns:a16="http://schemas.microsoft.com/office/drawing/2014/main" id="{12E37825-E4EB-4951-83C3-A3262C5C9B13}"/>
                </a:ext>
              </a:extLst>
            </p:cNvPr>
            <p:cNvSpPr/>
            <p:nvPr/>
          </p:nvSpPr>
          <p:spPr bwMode="auto">
            <a:xfrm>
              <a:off x="3228863" y="3753784"/>
              <a:ext cx="923756" cy="625994"/>
            </a:xfrm>
            <a:prstGeom prst="verticalScroll">
              <a:avLst/>
            </a:prstGeom>
            <a:solidFill>
              <a:srgbClr val="243A5E"/>
            </a:solidFill>
            <a:ln w="31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078" dirty="0">
                  <a:solidFill>
                    <a:schemeClr val="bg1"/>
                  </a:solidFill>
                  <a:ea typeface="Segoe UI" pitchFamily="34" charset="0"/>
                  <a:cs typeface="Segoe UI" pitchFamily="34" charset="0"/>
                </a:rPr>
                <a:t>Device1 {twin} v1 </a:t>
              </a:r>
            </a:p>
          </p:txBody>
        </p:sp>
        <p:cxnSp>
          <p:nvCxnSpPr>
            <p:cNvPr id="907" name="Straight Arrow Connector 906" descr="Arrow pointing towards IoT Hub B">
              <a:extLst>
                <a:ext uri="{FF2B5EF4-FFF2-40B4-BE49-F238E27FC236}">
                  <a16:creationId xmlns:a16="http://schemas.microsoft.com/office/drawing/2014/main" id="{CE18D1B9-2DB6-410D-91E7-1BE7BE37A1C3}"/>
                </a:ext>
              </a:extLst>
            </p:cNvPr>
            <p:cNvCxnSpPr>
              <a:cxnSpLocks/>
            </p:cNvCxnSpPr>
            <p:nvPr/>
          </p:nvCxnSpPr>
          <p:spPr>
            <a:xfrm>
              <a:off x="1875364" y="4379778"/>
              <a:ext cx="2819937" cy="803638"/>
            </a:xfrm>
            <a:prstGeom prst="straightConnector1">
              <a:avLst/>
            </a:prstGeom>
            <a:ln w="1905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926" name="Oval 925">
              <a:extLst>
                <a:ext uri="{FF2B5EF4-FFF2-40B4-BE49-F238E27FC236}">
                  <a16:creationId xmlns:a16="http://schemas.microsoft.com/office/drawing/2014/main" id="{52372745-DA01-48D7-B8AA-975109B16C93}"/>
                </a:ext>
              </a:extLst>
            </p:cNvPr>
            <p:cNvSpPr/>
            <p:nvPr/>
          </p:nvSpPr>
          <p:spPr bwMode="auto">
            <a:xfrm>
              <a:off x="3064213" y="4612005"/>
              <a:ext cx="304462" cy="304462"/>
            </a:xfrm>
            <a:prstGeom prst="ellipse">
              <a:avLst/>
            </a:prstGeom>
            <a:solidFill>
              <a:schemeClr val="bg1"/>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b="1">
                  <a:solidFill>
                    <a:schemeClr val="tx1"/>
                  </a:solidFill>
                  <a:ea typeface="Segoe UI" pitchFamily="34" charset="0"/>
                  <a:cs typeface="Segoe UI" pitchFamily="34" charset="0"/>
                </a:rPr>
                <a:t>2</a:t>
              </a:r>
              <a:endParaRPr lang="en-US" sz="1372" b="1" dirty="0">
                <a:solidFill>
                  <a:schemeClr val="tx1"/>
                </a:solidFill>
                <a:ea typeface="Segoe UI" pitchFamily="34" charset="0"/>
                <a:cs typeface="Segoe UI" pitchFamily="34" charset="0"/>
              </a:endParaRPr>
            </a:p>
          </p:txBody>
        </p:sp>
        <p:sp>
          <p:nvSpPr>
            <p:cNvPr id="947" name="Rectangle 946">
              <a:extLst>
                <a:ext uri="{FF2B5EF4-FFF2-40B4-BE49-F238E27FC236}">
                  <a16:creationId xmlns:a16="http://schemas.microsoft.com/office/drawing/2014/main" id="{96FDC45F-6E71-40C8-963B-A2D05B8F70C3}"/>
                </a:ext>
              </a:extLst>
            </p:cNvPr>
            <p:cNvSpPr>
              <a:spLocks/>
            </p:cNvSpPr>
            <p:nvPr/>
          </p:nvSpPr>
          <p:spPr bwMode="auto">
            <a:xfrm>
              <a:off x="4695301" y="2055933"/>
              <a:ext cx="1125538" cy="117951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algn="ctr" defTabSz="914102" fontAlgn="base">
                <a:spcBef>
                  <a:spcPct val="0"/>
                </a:spcBef>
                <a:spcAft>
                  <a:spcPct val="0"/>
                </a:spcAft>
              </a:pPr>
              <a:r>
                <a:rPr lang="en-US" sz="1568" dirty="0">
                  <a:solidFill>
                    <a:schemeClr val="tx1"/>
                  </a:solidFill>
                  <a:ea typeface="Segoe UI" pitchFamily="34" charset="0"/>
                  <a:cs typeface="Segoe UI" pitchFamily="34" charset="0"/>
                </a:rPr>
                <a:t>IoT </a:t>
              </a:r>
              <a:r>
                <a:rPr lang="en-US" sz="1568">
                  <a:solidFill>
                    <a:schemeClr val="tx1"/>
                  </a:solidFill>
                  <a:ea typeface="Segoe UI" pitchFamily="34" charset="0"/>
                  <a:cs typeface="Segoe UI" pitchFamily="34" charset="0"/>
                </a:rPr>
                <a:t>hub A</a:t>
              </a:r>
              <a:endParaRPr lang="en-US" sz="1568" dirty="0">
                <a:solidFill>
                  <a:schemeClr val="tx1"/>
                </a:solidFill>
                <a:ea typeface="Segoe UI" pitchFamily="34" charset="0"/>
                <a:cs typeface="Segoe UI" pitchFamily="34" charset="0"/>
              </a:endParaRPr>
            </a:p>
          </p:txBody>
        </p:sp>
        <p:sp>
          <p:nvSpPr>
            <p:cNvPr id="964" name="Rectangle 963">
              <a:extLst>
                <a:ext uri="{FF2B5EF4-FFF2-40B4-BE49-F238E27FC236}">
                  <a16:creationId xmlns:a16="http://schemas.microsoft.com/office/drawing/2014/main" id="{6B50062C-495C-43B4-BD24-F258D333B375}"/>
                </a:ext>
              </a:extLst>
            </p:cNvPr>
            <p:cNvSpPr>
              <a:spLocks/>
            </p:cNvSpPr>
            <p:nvPr/>
          </p:nvSpPr>
          <p:spPr bwMode="auto">
            <a:xfrm>
              <a:off x="4695301" y="4646733"/>
              <a:ext cx="1125538" cy="117951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44821"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568" dirty="0">
                  <a:solidFill>
                    <a:schemeClr val="tx1"/>
                  </a:solidFill>
                  <a:ea typeface="Segoe UI" pitchFamily="34" charset="0"/>
                  <a:cs typeface="Segoe UI" pitchFamily="34" charset="0"/>
                </a:rPr>
                <a:t>IoT </a:t>
              </a:r>
              <a:r>
                <a:rPr lang="en-US" sz="1568">
                  <a:solidFill>
                    <a:schemeClr val="tx1"/>
                  </a:solidFill>
                  <a:ea typeface="Segoe UI" pitchFamily="34" charset="0"/>
                  <a:cs typeface="Segoe UI" pitchFamily="34" charset="0"/>
                </a:rPr>
                <a:t>hub B</a:t>
              </a:r>
              <a:endParaRPr lang="en-US" sz="1568" dirty="0">
                <a:solidFill>
                  <a:schemeClr val="tx1"/>
                </a:solidFill>
                <a:ea typeface="Segoe UI" pitchFamily="34" charset="0"/>
                <a:cs typeface="Segoe UI" pitchFamily="34" charset="0"/>
              </a:endParaRPr>
            </a:p>
          </p:txBody>
        </p:sp>
        <p:sp>
          <p:nvSpPr>
            <p:cNvPr id="980" name="Scroll: Vertical 979">
              <a:extLst>
                <a:ext uri="{FF2B5EF4-FFF2-40B4-BE49-F238E27FC236}">
                  <a16:creationId xmlns:a16="http://schemas.microsoft.com/office/drawing/2014/main" id="{942113AB-871A-476B-83E6-777E399962AA}"/>
                </a:ext>
              </a:extLst>
            </p:cNvPr>
            <p:cNvSpPr/>
            <p:nvPr/>
          </p:nvSpPr>
          <p:spPr bwMode="auto">
            <a:xfrm>
              <a:off x="4796192" y="5048784"/>
              <a:ext cx="923756" cy="625994"/>
            </a:xfrm>
            <a:prstGeom prst="verticalScroll">
              <a:avLst/>
            </a:prstGeom>
            <a:solidFill>
              <a:srgbClr val="243A5E"/>
            </a:solidFill>
            <a:ln w="31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078" dirty="0">
                  <a:solidFill>
                    <a:schemeClr val="bg1"/>
                  </a:solidFill>
                  <a:ea typeface="Segoe UI" pitchFamily="34" charset="0"/>
                  <a:cs typeface="Segoe UI" pitchFamily="34" charset="0"/>
                </a:rPr>
                <a:t>Device1 {twin} v1 </a:t>
              </a:r>
            </a:p>
          </p:txBody>
        </p:sp>
      </p:grpSp>
      <p:sp>
        <p:nvSpPr>
          <p:cNvPr id="994" name="Rectangle 993">
            <a:extLst>
              <a:ext uri="{FF2B5EF4-FFF2-40B4-BE49-F238E27FC236}">
                <a16:creationId xmlns:a16="http://schemas.microsoft.com/office/drawing/2014/main" id="{20388034-C781-4F62-A535-209B1FFB6D5A}"/>
              </a:ext>
              <a:ext uri="{C183D7F6-B498-43B3-948B-1728B52AA6E4}">
                <adec:decorative xmlns:adec="http://schemas.microsoft.com/office/drawing/2017/decorative" val="1"/>
              </a:ext>
            </a:extLst>
          </p:cNvPr>
          <p:cNvSpPr/>
          <p:nvPr/>
        </p:nvSpPr>
        <p:spPr bwMode="auto">
          <a:xfrm>
            <a:off x="450260" y="1701752"/>
            <a:ext cx="5545073" cy="4324702"/>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nvGrpSpPr>
          <p:cNvPr id="1118" name="Group 1117" descr="Diagram shows original data in DPS and updated data in IoT Hub">
            <a:extLst>
              <a:ext uri="{FF2B5EF4-FFF2-40B4-BE49-F238E27FC236}">
                <a16:creationId xmlns:a16="http://schemas.microsoft.com/office/drawing/2014/main" id="{8C04447F-0F66-4237-81CB-CD8F318EEDBD}"/>
              </a:ext>
            </a:extLst>
          </p:cNvPr>
          <p:cNvGrpSpPr/>
          <p:nvPr/>
        </p:nvGrpSpPr>
        <p:grpSpPr>
          <a:xfrm>
            <a:off x="732463" y="2016005"/>
            <a:ext cx="4975997" cy="3669620"/>
            <a:chOff x="6642624" y="2055933"/>
            <a:chExt cx="5075776" cy="3743204"/>
          </a:xfrm>
        </p:grpSpPr>
        <p:sp>
          <p:nvSpPr>
            <p:cNvPr id="1008" name="Rectangle 1007">
              <a:extLst>
                <a:ext uri="{FF2B5EF4-FFF2-40B4-BE49-F238E27FC236}">
                  <a16:creationId xmlns:a16="http://schemas.microsoft.com/office/drawing/2014/main" id="{A5B664D3-9424-4A13-A566-090B4F0B51C4}"/>
                </a:ext>
              </a:extLst>
            </p:cNvPr>
            <p:cNvSpPr/>
            <p:nvPr/>
          </p:nvSpPr>
          <p:spPr bwMode="auto">
            <a:xfrm>
              <a:off x="6642624" y="3404968"/>
              <a:ext cx="1125538" cy="107228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568">
                  <a:solidFill>
                    <a:schemeClr val="tx1"/>
                  </a:solidFill>
                  <a:ea typeface="Segoe UI" pitchFamily="34" charset="0"/>
                  <a:cs typeface="Segoe UI" pitchFamily="34" charset="0"/>
                </a:rPr>
                <a:t>Device1</a:t>
              </a:r>
              <a:endParaRPr lang="en-US" sz="1568" dirty="0">
                <a:solidFill>
                  <a:schemeClr val="tx1"/>
                </a:solidFill>
                <a:ea typeface="Segoe UI" pitchFamily="34" charset="0"/>
                <a:cs typeface="Segoe UI" pitchFamily="34" charset="0"/>
              </a:endParaRPr>
            </a:p>
          </p:txBody>
        </p:sp>
        <p:cxnSp>
          <p:nvCxnSpPr>
            <p:cNvPr id="1021" name="Straight Arrow Connector 1020" descr="Arrow pointing towards DPS">
              <a:extLst>
                <a:ext uri="{FF2B5EF4-FFF2-40B4-BE49-F238E27FC236}">
                  <a16:creationId xmlns:a16="http://schemas.microsoft.com/office/drawing/2014/main" id="{DF1DCF5B-F280-495B-8649-8A900999EEDE}"/>
                </a:ext>
              </a:extLst>
            </p:cNvPr>
            <p:cNvCxnSpPr>
              <a:cxnSpLocks/>
            </p:cNvCxnSpPr>
            <p:nvPr/>
          </p:nvCxnSpPr>
          <p:spPr>
            <a:xfrm>
              <a:off x="7770543" y="3955875"/>
              <a:ext cx="1252608" cy="0"/>
            </a:xfrm>
            <a:prstGeom prst="straightConnector1">
              <a:avLst/>
            </a:prstGeom>
            <a:ln w="1905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1034" name="Oval 1033">
              <a:extLst>
                <a:ext uri="{FF2B5EF4-FFF2-40B4-BE49-F238E27FC236}">
                  <a16:creationId xmlns:a16="http://schemas.microsoft.com/office/drawing/2014/main" id="{CCF4BF53-4A28-412C-AA95-84CD92C07B93}"/>
                </a:ext>
              </a:extLst>
            </p:cNvPr>
            <p:cNvSpPr/>
            <p:nvPr/>
          </p:nvSpPr>
          <p:spPr bwMode="auto">
            <a:xfrm>
              <a:off x="8259687" y="3818715"/>
              <a:ext cx="274320" cy="274320"/>
            </a:xfrm>
            <a:prstGeom prst="ellipse">
              <a:avLst/>
            </a:prstGeom>
            <a:solidFill>
              <a:schemeClr val="bg1"/>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b="1">
                  <a:solidFill>
                    <a:schemeClr val="tx1"/>
                  </a:solidFill>
                  <a:ea typeface="Segoe UI" pitchFamily="34" charset="0"/>
                  <a:cs typeface="Segoe UI" pitchFamily="34" charset="0"/>
                </a:rPr>
                <a:t>1</a:t>
              </a:r>
              <a:endParaRPr lang="en-US" sz="1372" b="1" dirty="0">
                <a:solidFill>
                  <a:schemeClr val="tx1"/>
                </a:solidFill>
                <a:ea typeface="Segoe UI" pitchFamily="34" charset="0"/>
                <a:cs typeface="Segoe UI" pitchFamily="34" charset="0"/>
              </a:endParaRPr>
            </a:p>
          </p:txBody>
        </p:sp>
        <p:sp>
          <p:nvSpPr>
            <p:cNvPr id="1050" name="Rectangle 1049">
              <a:extLst>
                <a:ext uri="{FF2B5EF4-FFF2-40B4-BE49-F238E27FC236}">
                  <a16:creationId xmlns:a16="http://schemas.microsoft.com/office/drawing/2014/main" id="{EA151D0D-2345-4DFC-92CC-256DD9C05800}"/>
                </a:ext>
              </a:extLst>
            </p:cNvPr>
            <p:cNvSpPr>
              <a:spLocks/>
            </p:cNvSpPr>
            <p:nvPr/>
          </p:nvSpPr>
          <p:spPr bwMode="auto">
            <a:xfrm>
              <a:off x="9025533" y="3404968"/>
              <a:ext cx="1125538" cy="107228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algn="ctr" defTabSz="914102" fontAlgn="base">
                <a:spcBef>
                  <a:spcPct val="0"/>
                </a:spcBef>
                <a:spcAft>
                  <a:spcPct val="0"/>
                </a:spcAft>
              </a:pPr>
              <a:r>
                <a:rPr lang="en-US" sz="1568">
                  <a:solidFill>
                    <a:schemeClr val="tx1"/>
                  </a:solidFill>
                  <a:ea typeface="Segoe UI" pitchFamily="34" charset="0"/>
                  <a:cs typeface="Segoe UI" pitchFamily="34" charset="0"/>
                </a:rPr>
                <a:t>DPS</a:t>
              </a:r>
              <a:endParaRPr lang="en-US" sz="1568" dirty="0">
                <a:solidFill>
                  <a:schemeClr val="tx1"/>
                </a:solidFill>
                <a:ea typeface="Segoe UI" pitchFamily="34" charset="0"/>
                <a:cs typeface="Segoe UI" pitchFamily="34" charset="0"/>
              </a:endParaRPr>
            </a:p>
          </p:txBody>
        </p:sp>
        <p:sp>
          <p:nvSpPr>
            <p:cNvPr id="1060" name="Scroll: Vertical 1059">
              <a:extLst>
                <a:ext uri="{FF2B5EF4-FFF2-40B4-BE49-F238E27FC236}">
                  <a16:creationId xmlns:a16="http://schemas.microsoft.com/office/drawing/2014/main" id="{D06103FA-8EBC-446D-A4B0-3424775D914D}"/>
                </a:ext>
              </a:extLst>
            </p:cNvPr>
            <p:cNvSpPr/>
            <p:nvPr/>
          </p:nvSpPr>
          <p:spPr bwMode="auto">
            <a:xfrm>
              <a:off x="9114005" y="3753784"/>
              <a:ext cx="923756" cy="625994"/>
            </a:xfrm>
            <a:prstGeom prst="verticalScroll">
              <a:avLst/>
            </a:prstGeom>
            <a:solidFill>
              <a:srgbClr val="243A5E"/>
            </a:solidFill>
            <a:ln w="31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078" dirty="0">
                  <a:solidFill>
                    <a:schemeClr val="bg1"/>
                  </a:solidFill>
                  <a:ea typeface="Segoe UI" pitchFamily="34" charset="0"/>
                  <a:cs typeface="Segoe UI" pitchFamily="34" charset="0"/>
                </a:rPr>
                <a:t>Device1 {twin} </a:t>
              </a:r>
              <a:r>
                <a:rPr lang="en-US" sz="1078">
                  <a:solidFill>
                    <a:schemeClr val="bg1"/>
                  </a:solidFill>
                  <a:ea typeface="Segoe UI" pitchFamily="34" charset="0"/>
                  <a:cs typeface="Segoe UI" pitchFamily="34" charset="0"/>
                </a:rPr>
                <a:t>v1 </a:t>
              </a:r>
              <a:endParaRPr lang="en-US" sz="1078" dirty="0">
                <a:solidFill>
                  <a:schemeClr val="bg1"/>
                </a:solidFill>
                <a:ea typeface="Segoe UI" pitchFamily="34" charset="0"/>
                <a:cs typeface="Segoe UI" pitchFamily="34" charset="0"/>
              </a:endParaRPr>
            </a:p>
          </p:txBody>
        </p:sp>
        <p:cxnSp>
          <p:nvCxnSpPr>
            <p:cNvPr id="1063" name="Straight Arrow Connector 1062" descr="Arrow pointing towards IoT Hub B">
              <a:extLst>
                <a:ext uri="{FF2B5EF4-FFF2-40B4-BE49-F238E27FC236}">
                  <a16:creationId xmlns:a16="http://schemas.microsoft.com/office/drawing/2014/main" id="{B4B2F8BA-8300-4810-8BEB-1972683A03AF}"/>
                </a:ext>
              </a:extLst>
            </p:cNvPr>
            <p:cNvCxnSpPr>
              <a:cxnSpLocks/>
            </p:cNvCxnSpPr>
            <p:nvPr/>
          </p:nvCxnSpPr>
          <p:spPr>
            <a:xfrm>
              <a:off x="7740650" y="4371025"/>
              <a:ext cx="2852212" cy="869541"/>
            </a:xfrm>
            <a:prstGeom prst="straightConnector1">
              <a:avLst/>
            </a:prstGeom>
            <a:ln w="1905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A49A4CEA-3F7D-4711-8AED-D3CCC9F7062B}"/>
                </a:ext>
              </a:extLst>
            </p:cNvPr>
            <p:cNvSpPr/>
            <p:nvPr/>
          </p:nvSpPr>
          <p:spPr bwMode="auto">
            <a:xfrm>
              <a:off x="8972339" y="4612005"/>
              <a:ext cx="304462" cy="304462"/>
            </a:xfrm>
            <a:prstGeom prst="ellipse">
              <a:avLst/>
            </a:prstGeom>
            <a:solidFill>
              <a:schemeClr val="bg1"/>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b="1">
                  <a:solidFill>
                    <a:schemeClr val="tx1"/>
                  </a:solidFill>
                  <a:ea typeface="Segoe UI" pitchFamily="34" charset="0"/>
                  <a:cs typeface="Segoe UI" pitchFamily="34" charset="0"/>
                </a:rPr>
                <a:t>2</a:t>
              </a:r>
              <a:endParaRPr lang="en-US" sz="1372" b="1" dirty="0">
                <a:solidFill>
                  <a:schemeClr val="tx1"/>
                </a:solidFill>
                <a:ea typeface="Segoe UI" pitchFamily="34" charset="0"/>
                <a:cs typeface="Segoe UI" pitchFamily="34" charset="0"/>
              </a:endParaRPr>
            </a:p>
          </p:txBody>
        </p:sp>
        <p:sp>
          <p:nvSpPr>
            <p:cNvPr id="1082" name="Rectangle 1081">
              <a:extLst>
                <a:ext uri="{FF2B5EF4-FFF2-40B4-BE49-F238E27FC236}">
                  <a16:creationId xmlns:a16="http://schemas.microsoft.com/office/drawing/2014/main" id="{6739DA62-525A-4909-A751-FEDEFA0F02EB}"/>
                </a:ext>
              </a:extLst>
            </p:cNvPr>
            <p:cNvSpPr>
              <a:spLocks/>
            </p:cNvSpPr>
            <p:nvPr/>
          </p:nvSpPr>
          <p:spPr bwMode="auto">
            <a:xfrm>
              <a:off x="10592862" y="2055933"/>
              <a:ext cx="1125538" cy="117951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algn="ctr" defTabSz="914102" fontAlgn="base">
                <a:spcBef>
                  <a:spcPct val="0"/>
                </a:spcBef>
                <a:spcAft>
                  <a:spcPct val="0"/>
                </a:spcAft>
              </a:pPr>
              <a:r>
                <a:rPr lang="en-US" sz="1568" dirty="0">
                  <a:solidFill>
                    <a:schemeClr val="tx1"/>
                  </a:solidFill>
                  <a:ea typeface="Segoe UI" pitchFamily="34" charset="0"/>
                  <a:cs typeface="Segoe UI" pitchFamily="34" charset="0"/>
                </a:rPr>
                <a:t>IoT </a:t>
              </a:r>
              <a:r>
                <a:rPr lang="en-US" sz="1568">
                  <a:solidFill>
                    <a:schemeClr val="tx1"/>
                  </a:solidFill>
                  <a:ea typeface="Segoe UI" pitchFamily="34" charset="0"/>
                  <a:cs typeface="Segoe UI" pitchFamily="34" charset="0"/>
                </a:rPr>
                <a:t>hub A</a:t>
              </a:r>
              <a:endParaRPr lang="en-US" sz="1568" dirty="0">
                <a:solidFill>
                  <a:schemeClr val="tx1"/>
                </a:solidFill>
                <a:ea typeface="Segoe UI" pitchFamily="34" charset="0"/>
                <a:cs typeface="Segoe UI" pitchFamily="34" charset="0"/>
              </a:endParaRPr>
            </a:p>
          </p:txBody>
        </p:sp>
        <p:sp>
          <p:nvSpPr>
            <p:cNvPr id="1092" name="Rectangle 1091">
              <a:extLst>
                <a:ext uri="{FF2B5EF4-FFF2-40B4-BE49-F238E27FC236}">
                  <a16:creationId xmlns:a16="http://schemas.microsoft.com/office/drawing/2014/main" id="{17A68058-EEF5-4812-BA8A-3AAE3FB6CB9B}"/>
                </a:ext>
              </a:extLst>
            </p:cNvPr>
            <p:cNvSpPr>
              <a:spLocks/>
            </p:cNvSpPr>
            <p:nvPr/>
          </p:nvSpPr>
          <p:spPr bwMode="auto">
            <a:xfrm>
              <a:off x="10592862" y="4619625"/>
              <a:ext cx="1125538" cy="117951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44821"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568" dirty="0">
                  <a:solidFill>
                    <a:schemeClr val="tx1"/>
                  </a:solidFill>
                  <a:ea typeface="Segoe UI" pitchFamily="34" charset="0"/>
                  <a:cs typeface="Segoe UI" pitchFamily="34" charset="0"/>
                </a:rPr>
                <a:t>IoT </a:t>
              </a:r>
              <a:r>
                <a:rPr lang="en-US" sz="1568">
                  <a:solidFill>
                    <a:schemeClr val="tx1"/>
                  </a:solidFill>
                  <a:ea typeface="Segoe UI" pitchFamily="34" charset="0"/>
                  <a:cs typeface="Segoe UI" pitchFamily="34" charset="0"/>
                </a:rPr>
                <a:t>hub B</a:t>
              </a:r>
              <a:endParaRPr lang="en-US" sz="1568" dirty="0">
                <a:solidFill>
                  <a:schemeClr val="tx1"/>
                </a:solidFill>
                <a:ea typeface="Segoe UI" pitchFamily="34" charset="0"/>
                <a:cs typeface="Segoe UI" pitchFamily="34" charset="0"/>
              </a:endParaRPr>
            </a:p>
          </p:txBody>
        </p:sp>
        <p:sp>
          <p:nvSpPr>
            <p:cNvPr id="1102" name="Scroll: Vertical 1101">
              <a:extLst>
                <a:ext uri="{FF2B5EF4-FFF2-40B4-BE49-F238E27FC236}">
                  <a16:creationId xmlns:a16="http://schemas.microsoft.com/office/drawing/2014/main" id="{D410C488-693C-4560-90E6-F393648C3504}"/>
                </a:ext>
              </a:extLst>
            </p:cNvPr>
            <p:cNvSpPr/>
            <p:nvPr/>
          </p:nvSpPr>
          <p:spPr bwMode="auto">
            <a:xfrm>
              <a:off x="10693753" y="5048784"/>
              <a:ext cx="923756" cy="625994"/>
            </a:xfrm>
            <a:prstGeom prst="verticalScroll">
              <a:avLst/>
            </a:prstGeom>
            <a:solidFill>
              <a:srgbClr val="243A5E"/>
            </a:solidFill>
            <a:ln w="31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078" dirty="0">
                  <a:solidFill>
                    <a:schemeClr val="bg1"/>
                  </a:solidFill>
                  <a:ea typeface="Segoe UI" pitchFamily="34" charset="0"/>
                  <a:cs typeface="Segoe UI" pitchFamily="34" charset="0"/>
                </a:rPr>
                <a:t>Device1 {twin} v2 </a:t>
              </a:r>
            </a:p>
          </p:txBody>
        </p:sp>
        <p:sp>
          <p:nvSpPr>
            <p:cNvPr id="1110" name="Oval 1109" descr="circle highlighting the word &quot;v2&quot;">
              <a:extLst>
                <a:ext uri="{FF2B5EF4-FFF2-40B4-BE49-F238E27FC236}">
                  <a16:creationId xmlns:a16="http://schemas.microsoft.com/office/drawing/2014/main" id="{26718F99-BE41-4AD9-9223-752827625F98}"/>
                </a:ext>
              </a:extLst>
            </p:cNvPr>
            <p:cNvSpPr/>
            <p:nvPr/>
          </p:nvSpPr>
          <p:spPr bwMode="auto">
            <a:xfrm>
              <a:off x="11237426" y="5335816"/>
              <a:ext cx="228600" cy="228600"/>
            </a:xfrm>
            <a:prstGeom prst="ellipse">
              <a:avLst/>
            </a:pr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sp>
        <p:nvSpPr>
          <p:cNvPr id="1112" name="TextBox 1111">
            <a:extLst>
              <a:ext uri="{FF2B5EF4-FFF2-40B4-BE49-F238E27FC236}">
                <a16:creationId xmlns:a16="http://schemas.microsoft.com/office/drawing/2014/main" id="{DF626610-9256-4605-84B1-CF82CF8B9890}"/>
              </a:ext>
            </a:extLst>
          </p:cNvPr>
          <p:cNvSpPr txBox="1"/>
          <p:nvPr/>
        </p:nvSpPr>
        <p:spPr>
          <a:xfrm>
            <a:off x="431095" y="6153177"/>
            <a:ext cx="4401064" cy="271554"/>
          </a:xfrm>
          <a:prstGeom prst="rect">
            <a:avLst/>
          </a:prstGeom>
          <a:noFill/>
        </p:spPr>
        <p:txBody>
          <a:bodyPr wrap="square" lIns="0" tIns="0" rIns="0" bIns="0" rtlCol="0">
            <a:spAutoFit/>
          </a:bodyPr>
          <a:lstStyle/>
          <a:p>
            <a:pPr>
              <a:lnSpc>
                <a:spcPct val="90000"/>
              </a:lnSpc>
              <a:spcAft>
                <a:spcPts val="588"/>
              </a:spcAft>
            </a:pPr>
            <a:r>
              <a:rPr lang="en-US" sz="1961" dirty="0"/>
              <a:t>Reprovision and migrate data</a:t>
            </a:r>
          </a:p>
        </p:txBody>
      </p:sp>
      <p:sp>
        <p:nvSpPr>
          <p:cNvPr id="1116" name="TextBox 1115">
            <a:extLst>
              <a:ext uri="{FF2B5EF4-FFF2-40B4-BE49-F238E27FC236}">
                <a16:creationId xmlns:a16="http://schemas.microsoft.com/office/drawing/2014/main" id="{8C189484-7477-42A1-BA28-B387841C6731}"/>
              </a:ext>
            </a:extLst>
          </p:cNvPr>
          <p:cNvSpPr txBox="1"/>
          <p:nvPr/>
        </p:nvSpPr>
        <p:spPr>
          <a:xfrm>
            <a:off x="6229842" y="6153177"/>
            <a:ext cx="4401064" cy="301727"/>
          </a:xfrm>
          <a:prstGeom prst="rect">
            <a:avLst/>
          </a:prstGeom>
          <a:noFill/>
        </p:spPr>
        <p:txBody>
          <a:bodyPr wrap="square" lIns="0" tIns="0" rIns="0" bIns="0" rtlCol="0">
            <a:spAutoFit/>
          </a:bodyPr>
          <a:lstStyle/>
          <a:p>
            <a:r>
              <a:rPr lang="en-US" sz="1961" dirty="0"/>
              <a:t>Reprovision and reset to initial config</a:t>
            </a:r>
          </a:p>
        </p:txBody>
      </p:sp>
    </p:spTree>
    <p:extLst>
      <p:ext uri="{BB962C8B-B14F-4D97-AF65-F5344CB8AC3E}">
        <p14:creationId xmlns:p14="http://schemas.microsoft.com/office/powerpoint/2010/main" val="312996103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Configure and manage the device provisioning service</a:t>
            </a:r>
          </a:p>
        </p:txBody>
      </p:sp>
      <p:pic>
        <p:nvPicPr>
          <p:cNvPr id="5" name="Picture 4" descr="Icon of wrench and screw driver">
            <a:extLst>
              <a:ext uri="{FF2B5EF4-FFF2-40B4-BE49-F238E27FC236}">
                <a16:creationId xmlns:a16="http://schemas.microsoft.com/office/drawing/2014/main" id="{CEE28014-1B2E-4CA0-94FB-39B07DD992C5}"/>
              </a:ext>
            </a:extLst>
          </p:cNvPr>
          <p:cNvPicPr>
            <a:picLocks noChangeAspect="1"/>
          </p:cNvPicPr>
          <p:nvPr/>
        </p:nvPicPr>
        <p:blipFill>
          <a:blip r:embed="rId3"/>
          <a:stretch>
            <a:fillRect/>
          </a:stretch>
        </p:blipFill>
        <p:spPr>
          <a:xfrm>
            <a:off x="10413618" y="2979203"/>
            <a:ext cx="560116" cy="896484"/>
          </a:xfrm>
          <a:prstGeom prst="rect">
            <a:avLst/>
          </a:prstGeom>
        </p:spPr>
      </p:pic>
    </p:spTree>
    <p:extLst>
      <p:ext uri="{BB962C8B-B14F-4D97-AF65-F5344CB8AC3E}">
        <p14:creationId xmlns:p14="http://schemas.microsoft.com/office/powerpoint/2010/main" val="352855948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CLI support for device provisioning</a:t>
            </a:r>
          </a:p>
        </p:txBody>
      </p:sp>
      <p:pic>
        <p:nvPicPr>
          <p:cNvPr id="29" name="Picture 28" descr="Icon of small circles connected by lines forming a big circle">
            <a:extLst>
              <a:ext uri="{FF2B5EF4-FFF2-40B4-BE49-F238E27FC236}">
                <a16:creationId xmlns:a16="http://schemas.microsoft.com/office/drawing/2014/main" id="{1043668F-6F21-4B13-85A0-5A9BF1D597CD}"/>
              </a:ext>
            </a:extLst>
          </p:cNvPr>
          <p:cNvPicPr>
            <a:picLocks/>
          </p:cNvPicPr>
          <p:nvPr/>
        </p:nvPicPr>
        <p:blipFill>
          <a:blip r:embed="rId3"/>
          <a:stretch>
            <a:fillRect/>
          </a:stretch>
        </p:blipFill>
        <p:spPr>
          <a:xfrm>
            <a:off x="418644" y="1522505"/>
            <a:ext cx="932282" cy="932282"/>
          </a:xfrm>
          <a:prstGeom prst="rect">
            <a:avLst/>
          </a:prstGeom>
        </p:spPr>
      </p:pic>
      <p:sp>
        <p:nvSpPr>
          <p:cNvPr id="32" name="TextBox 31">
            <a:extLst>
              <a:ext uri="{FF2B5EF4-FFF2-40B4-BE49-F238E27FC236}">
                <a16:creationId xmlns:a16="http://schemas.microsoft.com/office/drawing/2014/main" id="{20343990-849E-49FA-B802-B389254E507F}"/>
              </a:ext>
            </a:extLst>
          </p:cNvPr>
          <p:cNvSpPr txBox="1"/>
          <p:nvPr/>
        </p:nvSpPr>
        <p:spPr>
          <a:xfrm>
            <a:off x="1645003" y="1522506"/>
            <a:ext cx="9913524" cy="2066825"/>
          </a:xfrm>
          <a:prstGeom prst="rect">
            <a:avLst/>
          </a:prstGeom>
          <a:noFill/>
          <a:ln>
            <a:noFill/>
          </a:ln>
        </p:spPr>
        <p:txBody>
          <a:bodyPr wrap="square" lIns="0" tIns="0" rIns="0" bIns="0" anchor="t">
            <a:spAutoFit/>
          </a:bodyPr>
          <a:lstStyle/>
          <a:p>
            <a:pPr>
              <a:defRPr/>
            </a:pPr>
            <a:r>
              <a:rPr lang="en-US" sz="2157" dirty="0">
                <a:solidFill>
                  <a:srgbClr val="000000"/>
                </a:solidFill>
                <a:latin typeface="+mj-lt"/>
                <a:cs typeface="Segoe UI Semilight"/>
              </a:rPr>
              <a:t>Azure CLI Commands for DPS:</a:t>
            </a:r>
          </a:p>
          <a:p>
            <a:pPr>
              <a:spcBef>
                <a:spcPts val="588"/>
              </a:spcBef>
              <a:spcAft>
                <a:spcPts val="588"/>
              </a:spcAft>
              <a:buSzPct val="100000"/>
              <a:defRPr/>
            </a:pPr>
            <a:r>
              <a:rPr lang="en-US" sz="1961" dirty="0">
                <a:solidFill>
                  <a:srgbClr val="000000"/>
                </a:solidFill>
                <a:cs typeface="Segoe UI Semilight"/>
              </a:rPr>
              <a:t>Service Commands</a:t>
            </a:r>
          </a:p>
          <a:p>
            <a:pPr>
              <a:spcBef>
                <a:spcPts val="588"/>
              </a:spcBef>
              <a:spcAft>
                <a:spcPts val="588"/>
              </a:spcAft>
              <a:buSzPct val="100000"/>
              <a:defRPr/>
            </a:pPr>
            <a:r>
              <a:rPr lang="en-US" sz="1961" dirty="0">
                <a:solidFill>
                  <a:srgbClr val="000000"/>
                </a:solidFill>
                <a:cs typeface="Segoe UI Semilight"/>
              </a:rPr>
              <a:t>Access Policy Commands</a:t>
            </a:r>
          </a:p>
          <a:p>
            <a:pPr>
              <a:spcBef>
                <a:spcPts val="588"/>
              </a:spcBef>
              <a:spcAft>
                <a:spcPts val="588"/>
              </a:spcAft>
              <a:buSzPct val="100000"/>
              <a:defRPr/>
            </a:pPr>
            <a:r>
              <a:rPr lang="en-US" sz="1961" dirty="0">
                <a:solidFill>
                  <a:srgbClr val="000000"/>
                </a:solidFill>
                <a:cs typeface="Segoe UI Semilight"/>
              </a:rPr>
              <a:t>Certificate Commands</a:t>
            </a:r>
          </a:p>
          <a:p>
            <a:pPr>
              <a:spcBef>
                <a:spcPts val="588"/>
              </a:spcBef>
              <a:spcAft>
                <a:spcPts val="588"/>
              </a:spcAft>
              <a:buSzPct val="100000"/>
              <a:defRPr/>
            </a:pPr>
            <a:r>
              <a:rPr lang="en-US" sz="1961" dirty="0">
                <a:solidFill>
                  <a:srgbClr val="000000"/>
                </a:solidFill>
                <a:cs typeface="Segoe UI Semilight"/>
              </a:rPr>
              <a:t>Linked Hub Commands</a:t>
            </a:r>
          </a:p>
        </p:txBody>
      </p:sp>
      <p:cxnSp>
        <p:nvCxnSpPr>
          <p:cNvPr id="35" name="Straight Connector 34">
            <a:extLst>
              <a:ext uri="{FF2B5EF4-FFF2-40B4-BE49-F238E27FC236}">
                <a16:creationId xmlns:a16="http://schemas.microsoft.com/office/drawing/2014/main" id="{24E268ED-41D3-4BD7-AFD9-0372A8A3DD49}"/>
              </a:ext>
              <a:ext uri="{C183D7F6-B498-43B3-948B-1728B52AA6E4}">
                <adec:decorative xmlns:adec="http://schemas.microsoft.com/office/drawing/2017/decorative" val="1"/>
              </a:ext>
            </a:extLst>
          </p:cNvPr>
          <p:cNvCxnSpPr>
            <a:cxnSpLocks/>
          </p:cNvCxnSpPr>
          <p:nvPr/>
        </p:nvCxnSpPr>
        <p:spPr>
          <a:xfrm>
            <a:off x="1646068" y="3903295"/>
            <a:ext cx="101163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1" name="Picture 40" descr="Icon of two chat bubbles">
            <a:extLst>
              <a:ext uri="{FF2B5EF4-FFF2-40B4-BE49-F238E27FC236}">
                <a16:creationId xmlns:a16="http://schemas.microsoft.com/office/drawing/2014/main" id="{7FE268BB-384A-40FE-A100-24E806FD3A01}"/>
              </a:ext>
            </a:extLst>
          </p:cNvPr>
          <p:cNvPicPr>
            <a:picLocks/>
          </p:cNvPicPr>
          <p:nvPr/>
        </p:nvPicPr>
        <p:blipFill>
          <a:blip r:embed="rId4"/>
          <a:stretch>
            <a:fillRect/>
          </a:stretch>
        </p:blipFill>
        <p:spPr>
          <a:xfrm>
            <a:off x="418644" y="4217260"/>
            <a:ext cx="932282" cy="932282"/>
          </a:xfrm>
          <a:prstGeom prst="rect">
            <a:avLst/>
          </a:prstGeom>
        </p:spPr>
      </p:pic>
      <p:sp>
        <p:nvSpPr>
          <p:cNvPr id="43" name="Text Placeholder 2">
            <a:extLst>
              <a:ext uri="{FF2B5EF4-FFF2-40B4-BE49-F238E27FC236}">
                <a16:creationId xmlns:a16="http://schemas.microsoft.com/office/drawing/2014/main" id="{C6D10509-23D8-4C73-918B-FEF453064027}"/>
              </a:ext>
            </a:extLst>
          </p:cNvPr>
          <p:cNvSpPr txBox="1">
            <a:spLocks/>
          </p:cNvSpPr>
          <p:nvPr/>
        </p:nvSpPr>
        <p:spPr>
          <a:xfrm>
            <a:off x="1644236" y="4217260"/>
            <a:ext cx="9767401" cy="1161647"/>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157" spc="0" dirty="0">
                <a:solidFill>
                  <a:schemeClr val="tx1"/>
                </a:solidFill>
                <a:cs typeface="Segoe UI Semilight"/>
              </a:rPr>
              <a:t>Using the DPS Service Commands:</a:t>
            </a:r>
          </a:p>
          <a:p>
            <a:pPr>
              <a:spcBef>
                <a:spcPts val="588"/>
              </a:spcBef>
              <a:spcAft>
                <a:spcPts val="588"/>
              </a:spcAft>
              <a:buSzPct val="100000"/>
            </a:pPr>
            <a:r>
              <a:rPr lang="en-US" sz="1961" spc="0" dirty="0">
                <a:solidFill>
                  <a:schemeClr val="tx1"/>
                </a:solidFill>
                <a:latin typeface="+mn-lt"/>
                <a:cs typeface="Segoe UI Semilight"/>
              </a:rPr>
              <a:t>Create: </a:t>
            </a:r>
            <a:r>
              <a:rPr lang="en-US" sz="1961" spc="0" dirty="0" err="1">
                <a:solidFill>
                  <a:schemeClr val="tx1"/>
                </a:solidFill>
                <a:latin typeface="Consolas" panose="020B0609020204030204" pitchFamily="49" charset="0"/>
                <a:cs typeface="Segoe UI Semilight"/>
              </a:rPr>
              <a:t>az</a:t>
            </a:r>
            <a:r>
              <a:rPr lang="en-US" sz="1961" spc="0" dirty="0">
                <a:solidFill>
                  <a:schemeClr val="tx1"/>
                </a:solidFill>
                <a:latin typeface="Consolas" panose="020B0609020204030204" pitchFamily="49" charset="0"/>
                <a:cs typeface="Segoe UI Semilight"/>
              </a:rPr>
              <a:t> </a:t>
            </a:r>
            <a:r>
              <a:rPr lang="en-US" sz="1961" spc="0" dirty="0" err="1">
                <a:solidFill>
                  <a:schemeClr val="tx1"/>
                </a:solidFill>
                <a:latin typeface="Consolas" panose="020B0609020204030204" pitchFamily="49" charset="0"/>
                <a:cs typeface="Segoe UI Semilight"/>
              </a:rPr>
              <a:t>iot</a:t>
            </a:r>
            <a:r>
              <a:rPr lang="en-US" sz="1961" spc="0" dirty="0">
                <a:solidFill>
                  <a:schemeClr val="tx1"/>
                </a:solidFill>
                <a:latin typeface="Consolas" panose="020B0609020204030204" pitchFamily="49" charset="0"/>
                <a:cs typeface="Segoe UI Semilight"/>
              </a:rPr>
              <a:t> </a:t>
            </a:r>
            <a:r>
              <a:rPr lang="en-US" sz="1961" spc="0" dirty="0" err="1">
                <a:solidFill>
                  <a:schemeClr val="tx1"/>
                </a:solidFill>
                <a:latin typeface="Consolas" panose="020B0609020204030204" pitchFamily="49" charset="0"/>
                <a:cs typeface="Segoe UI Semilight"/>
              </a:rPr>
              <a:t>dps</a:t>
            </a:r>
            <a:r>
              <a:rPr lang="en-US" sz="1961" spc="0" dirty="0">
                <a:solidFill>
                  <a:schemeClr val="tx1"/>
                </a:solidFill>
                <a:latin typeface="Consolas" panose="020B0609020204030204" pitchFamily="49" charset="0"/>
                <a:cs typeface="Segoe UI Semilight"/>
              </a:rPr>
              <a:t> create --name </a:t>
            </a:r>
            <a:r>
              <a:rPr lang="en-US" sz="1961" spc="0" dirty="0" err="1">
                <a:solidFill>
                  <a:schemeClr val="tx1"/>
                </a:solidFill>
                <a:latin typeface="Consolas" panose="020B0609020204030204" pitchFamily="49" charset="0"/>
                <a:cs typeface="Segoe UI Semilight"/>
              </a:rPr>
              <a:t>MyDps</a:t>
            </a:r>
            <a:r>
              <a:rPr lang="en-US" sz="1961" spc="0" dirty="0">
                <a:solidFill>
                  <a:schemeClr val="tx1"/>
                </a:solidFill>
                <a:latin typeface="Consolas" panose="020B0609020204030204" pitchFamily="49" charset="0"/>
                <a:cs typeface="Segoe UI Semilight"/>
              </a:rPr>
              <a:t> --resource-group </a:t>
            </a:r>
            <a:r>
              <a:rPr lang="en-US" sz="1961" spc="0" dirty="0" err="1">
                <a:solidFill>
                  <a:schemeClr val="tx1"/>
                </a:solidFill>
                <a:latin typeface="Consolas" panose="020B0609020204030204" pitchFamily="49" charset="0"/>
                <a:cs typeface="Segoe UI Semilight"/>
              </a:rPr>
              <a:t>MyResourceGroup</a:t>
            </a:r>
            <a:endParaRPr lang="en-US" sz="1961" spc="0" dirty="0">
              <a:solidFill>
                <a:schemeClr val="tx1"/>
              </a:solidFill>
              <a:latin typeface="Consolas" panose="020B0609020204030204" pitchFamily="49" charset="0"/>
              <a:cs typeface="Segoe UI Semilight"/>
            </a:endParaRPr>
          </a:p>
          <a:p>
            <a:pPr>
              <a:spcBef>
                <a:spcPts val="588"/>
              </a:spcBef>
              <a:spcAft>
                <a:spcPts val="588"/>
              </a:spcAft>
              <a:buSzPct val="100000"/>
            </a:pPr>
            <a:r>
              <a:rPr lang="en-US" sz="1961" spc="0" dirty="0">
                <a:solidFill>
                  <a:schemeClr val="tx1"/>
                </a:solidFill>
                <a:latin typeface="+mn-lt"/>
                <a:cs typeface="Segoe UI Semilight"/>
              </a:rPr>
              <a:t>Delete: </a:t>
            </a:r>
            <a:r>
              <a:rPr lang="en-US" sz="1961" spc="0" dirty="0" err="1">
                <a:solidFill>
                  <a:schemeClr val="tx1"/>
                </a:solidFill>
                <a:latin typeface="Consolas" panose="020B0609020204030204" pitchFamily="49" charset="0"/>
                <a:cs typeface="Segoe UI Semilight"/>
              </a:rPr>
              <a:t>az</a:t>
            </a:r>
            <a:r>
              <a:rPr lang="en-US" sz="1961" spc="0" dirty="0">
                <a:solidFill>
                  <a:schemeClr val="tx1"/>
                </a:solidFill>
                <a:latin typeface="Consolas" panose="020B0609020204030204" pitchFamily="49" charset="0"/>
                <a:cs typeface="Segoe UI Semilight"/>
              </a:rPr>
              <a:t> </a:t>
            </a:r>
            <a:r>
              <a:rPr lang="en-US" sz="1961" spc="0" dirty="0" err="1">
                <a:solidFill>
                  <a:schemeClr val="tx1"/>
                </a:solidFill>
                <a:latin typeface="Consolas" panose="020B0609020204030204" pitchFamily="49" charset="0"/>
                <a:cs typeface="Segoe UI Semilight"/>
              </a:rPr>
              <a:t>iot</a:t>
            </a:r>
            <a:r>
              <a:rPr lang="en-US" sz="1961" spc="0" dirty="0">
                <a:solidFill>
                  <a:schemeClr val="tx1"/>
                </a:solidFill>
                <a:latin typeface="Consolas" panose="020B0609020204030204" pitchFamily="49" charset="0"/>
                <a:cs typeface="Segoe UI Semilight"/>
              </a:rPr>
              <a:t> </a:t>
            </a:r>
            <a:r>
              <a:rPr lang="en-US" sz="1961" spc="0" dirty="0" err="1">
                <a:solidFill>
                  <a:schemeClr val="tx1"/>
                </a:solidFill>
                <a:latin typeface="Consolas" panose="020B0609020204030204" pitchFamily="49" charset="0"/>
                <a:cs typeface="Segoe UI Semilight"/>
              </a:rPr>
              <a:t>dps</a:t>
            </a:r>
            <a:r>
              <a:rPr lang="en-US" sz="1961" spc="0" dirty="0">
                <a:solidFill>
                  <a:schemeClr val="tx1"/>
                </a:solidFill>
                <a:latin typeface="Consolas" panose="020B0609020204030204" pitchFamily="49" charset="0"/>
                <a:cs typeface="Segoe UI Semilight"/>
              </a:rPr>
              <a:t> delete --name </a:t>
            </a:r>
            <a:r>
              <a:rPr lang="en-US" sz="1961" spc="0" dirty="0" err="1">
                <a:solidFill>
                  <a:schemeClr val="tx1"/>
                </a:solidFill>
                <a:latin typeface="Consolas" panose="020B0609020204030204" pitchFamily="49" charset="0"/>
                <a:cs typeface="Segoe UI Semilight"/>
              </a:rPr>
              <a:t>MyDps</a:t>
            </a:r>
            <a:r>
              <a:rPr lang="en-US" sz="1961" spc="0" dirty="0">
                <a:solidFill>
                  <a:schemeClr val="tx1"/>
                </a:solidFill>
                <a:latin typeface="Consolas" panose="020B0609020204030204" pitchFamily="49" charset="0"/>
                <a:cs typeface="Segoe UI Semilight"/>
              </a:rPr>
              <a:t> --resource-group </a:t>
            </a:r>
            <a:r>
              <a:rPr lang="en-US" sz="1961" spc="0" dirty="0" err="1">
                <a:solidFill>
                  <a:schemeClr val="tx1"/>
                </a:solidFill>
                <a:latin typeface="Consolas" panose="020B0609020204030204" pitchFamily="49" charset="0"/>
                <a:cs typeface="Segoe UI Semilight"/>
              </a:rPr>
              <a:t>MyResourceGroup</a:t>
            </a:r>
            <a:endParaRPr lang="en-US" sz="1961" spc="0" dirty="0">
              <a:solidFill>
                <a:schemeClr val="tx1"/>
              </a:solidFill>
              <a:latin typeface="Consolas" panose="020B0609020204030204" pitchFamily="49" charset="0"/>
              <a:cs typeface="Segoe UI Semilight"/>
            </a:endParaRPr>
          </a:p>
        </p:txBody>
      </p:sp>
    </p:spTree>
    <p:extLst>
      <p:ext uri="{BB962C8B-B14F-4D97-AF65-F5344CB8AC3E}">
        <p14:creationId xmlns:p14="http://schemas.microsoft.com/office/powerpoint/2010/main" val="356370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par>
                                <p:cTn id="16" presetID="10" presetClass="entr" presetSubtype="0" fill="hold"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Device provisioning service SDKs</a:t>
            </a:r>
          </a:p>
        </p:txBody>
      </p:sp>
      <p:pic>
        <p:nvPicPr>
          <p:cNvPr id="61" name="Picture 60" descr="Icon of three squares and a cloud">
            <a:extLst>
              <a:ext uri="{FF2B5EF4-FFF2-40B4-BE49-F238E27FC236}">
                <a16:creationId xmlns:a16="http://schemas.microsoft.com/office/drawing/2014/main" id="{74C8EC24-8560-49EC-8C3F-3ECC44C1DFBE}"/>
              </a:ext>
            </a:extLst>
          </p:cNvPr>
          <p:cNvPicPr>
            <a:picLocks/>
          </p:cNvPicPr>
          <p:nvPr/>
        </p:nvPicPr>
        <p:blipFill>
          <a:blip r:embed="rId3"/>
          <a:stretch>
            <a:fillRect/>
          </a:stretch>
        </p:blipFill>
        <p:spPr>
          <a:xfrm>
            <a:off x="418644" y="1522505"/>
            <a:ext cx="932282" cy="932282"/>
          </a:xfrm>
          <a:prstGeom prst="rect">
            <a:avLst/>
          </a:prstGeom>
        </p:spPr>
      </p:pic>
      <p:sp>
        <p:nvSpPr>
          <p:cNvPr id="66" name="Rectangle 65">
            <a:extLst>
              <a:ext uri="{FF2B5EF4-FFF2-40B4-BE49-F238E27FC236}">
                <a16:creationId xmlns:a16="http://schemas.microsoft.com/office/drawing/2014/main" id="{BC4A4C35-DE0F-41ED-BFED-3DE7E792A794}"/>
              </a:ext>
            </a:extLst>
          </p:cNvPr>
          <p:cNvSpPr/>
          <p:nvPr/>
        </p:nvSpPr>
        <p:spPr>
          <a:xfrm>
            <a:off x="1642080" y="1656748"/>
            <a:ext cx="10129600" cy="66379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157" i="1" dirty="0">
                <a:solidFill>
                  <a:schemeClr val="tx1"/>
                </a:solidFill>
                <a:latin typeface="+mj-lt"/>
              </a:rPr>
              <a:t>Provisioning Device Client SDK </a:t>
            </a:r>
            <a:r>
              <a:rPr lang="en-US" sz="2157" dirty="0">
                <a:solidFill>
                  <a:schemeClr val="tx1"/>
                </a:solidFill>
              </a:rPr>
              <a:t>– enables you to build apps that run on your IoT devices to communicate with the Device Provisioning Service</a:t>
            </a:r>
          </a:p>
        </p:txBody>
      </p:sp>
      <p:cxnSp>
        <p:nvCxnSpPr>
          <p:cNvPr id="71" name="Straight Connector 70">
            <a:extLst>
              <a:ext uri="{FF2B5EF4-FFF2-40B4-BE49-F238E27FC236}">
                <a16:creationId xmlns:a16="http://schemas.microsoft.com/office/drawing/2014/main" id="{D5512E1A-9177-4B6D-A200-AB4685D6DA85}"/>
              </a:ext>
              <a:ext uri="{C183D7F6-B498-43B3-948B-1728B52AA6E4}">
                <adec:decorative xmlns:adec="http://schemas.microsoft.com/office/drawing/2017/decorative" val="1"/>
              </a:ext>
            </a:extLst>
          </p:cNvPr>
          <p:cNvCxnSpPr>
            <a:cxnSpLocks/>
          </p:cNvCxnSpPr>
          <p:nvPr/>
        </p:nvCxnSpPr>
        <p:spPr>
          <a:xfrm>
            <a:off x="1642080" y="2811232"/>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0" name="Picture 79" descr="Icon of a gear inside a circle">
            <a:extLst>
              <a:ext uri="{FF2B5EF4-FFF2-40B4-BE49-F238E27FC236}">
                <a16:creationId xmlns:a16="http://schemas.microsoft.com/office/drawing/2014/main" id="{385B52C1-A3FD-4D4E-B272-2BE42102309D}"/>
              </a:ext>
            </a:extLst>
          </p:cNvPr>
          <p:cNvPicPr>
            <a:picLocks/>
          </p:cNvPicPr>
          <p:nvPr/>
        </p:nvPicPr>
        <p:blipFill>
          <a:blip r:embed="rId4"/>
          <a:stretch>
            <a:fillRect/>
          </a:stretch>
        </p:blipFill>
        <p:spPr>
          <a:xfrm>
            <a:off x="418644" y="3167676"/>
            <a:ext cx="932282" cy="932282"/>
          </a:xfrm>
          <a:prstGeom prst="rect">
            <a:avLst/>
          </a:prstGeom>
        </p:spPr>
      </p:pic>
      <p:sp>
        <p:nvSpPr>
          <p:cNvPr id="83" name="Rectangle 82">
            <a:extLst>
              <a:ext uri="{FF2B5EF4-FFF2-40B4-BE49-F238E27FC236}">
                <a16:creationId xmlns:a16="http://schemas.microsoft.com/office/drawing/2014/main" id="{11066F70-DA75-4DBA-AAE9-7A7C03402A31}"/>
              </a:ext>
            </a:extLst>
          </p:cNvPr>
          <p:cNvSpPr/>
          <p:nvPr/>
        </p:nvSpPr>
        <p:spPr>
          <a:xfrm>
            <a:off x="1642080" y="3301918"/>
            <a:ext cx="10129600" cy="66379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157" i="1" dirty="0">
                <a:solidFill>
                  <a:schemeClr val="tx1"/>
                </a:solidFill>
                <a:latin typeface="+mj-lt"/>
              </a:rPr>
              <a:t>Provisioning Service Client SDK </a:t>
            </a:r>
            <a:r>
              <a:rPr lang="en-US" sz="2157">
                <a:solidFill>
                  <a:schemeClr val="tx1"/>
                </a:solidFill>
              </a:rPr>
              <a:t>– enables </a:t>
            </a:r>
            <a:r>
              <a:rPr lang="en-US" sz="2157" dirty="0">
                <a:solidFill>
                  <a:schemeClr val="tx1"/>
                </a:solidFill>
              </a:rPr>
              <a:t>you to build backend applications to manage your enrollments in the Device Provisioning Service</a:t>
            </a:r>
          </a:p>
        </p:txBody>
      </p:sp>
      <p:cxnSp>
        <p:nvCxnSpPr>
          <p:cNvPr id="86" name="Straight Connector 85">
            <a:extLst>
              <a:ext uri="{FF2B5EF4-FFF2-40B4-BE49-F238E27FC236}">
                <a16:creationId xmlns:a16="http://schemas.microsoft.com/office/drawing/2014/main" id="{75B586FD-6D86-4434-A80E-5796EF35DD90}"/>
              </a:ext>
              <a:ext uri="{C183D7F6-B498-43B3-948B-1728B52AA6E4}">
                <adec:decorative xmlns:adec="http://schemas.microsoft.com/office/drawing/2017/decorative" val="1"/>
              </a:ext>
            </a:extLst>
          </p:cNvPr>
          <p:cNvCxnSpPr>
            <a:cxnSpLocks/>
          </p:cNvCxnSpPr>
          <p:nvPr/>
        </p:nvCxnSpPr>
        <p:spPr>
          <a:xfrm>
            <a:off x="1642080" y="4456402"/>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1" name="Picture 90" descr="Icon of a building with three circles">
            <a:extLst>
              <a:ext uri="{FF2B5EF4-FFF2-40B4-BE49-F238E27FC236}">
                <a16:creationId xmlns:a16="http://schemas.microsoft.com/office/drawing/2014/main" id="{A6EA2998-CBD1-4F05-AF04-3A33B6A5509B}"/>
              </a:ext>
            </a:extLst>
          </p:cNvPr>
          <p:cNvPicPr>
            <a:picLocks/>
          </p:cNvPicPr>
          <p:nvPr/>
        </p:nvPicPr>
        <p:blipFill>
          <a:blip r:embed="rId5"/>
          <a:stretch>
            <a:fillRect/>
          </a:stretch>
        </p:blipFill>
        <p:spPr>
          <a:xfrm>
            <a:off x="418644" y="4812848"/>
            <a:ext cx="932282" cy="932282"/>
          </a:xfrm>
          <a:prstGeom prst="rect">
            <a:avLst/>
          </a:prstGeom>
        </p:spPr>
      </p:pic>
      <p:sp>
        <p:nvSpPr>
          <p:cNvPr id="93" name="Rectangle 92">
            <a:extLst>
              <a:ext uri="{FF2B5EF4-FFF2-40B4-BE49-F238E27FC236}">
                <a16:creationId xmlns:a16="http://schemas.microsoft.com/office/drawing/2014/main" id="{C795E65B-867A-4D18-82BB-665BB642B2B4}"/>
              </a:ext>
            </a:extLst>
          </p:cNvPr>
          <p:cNvSpPr/>
          <p:nvPr/>
        </p:nvSpPr>
        <p:spPr>
          <a:xfrm>
            <a:off x="1642080" y="4812848"/>
            <a:ext cx="10129600" cy="116164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157" dirty="0">
                <a:solidFill>
                  <a:schemeClr val="tx1"/>
                </a:solidFill>
                <a:latin typeface="+mj-lt"/>
              </a:rPr>
              <a:t>Additional Tools:</a:t>
            </a:r>
          </a:p>
          <a:p>
            <a:pPr>
              <a:spcBef>
                <a:spcPts val="588"/>
              </a:spcBef>
              <a:spcAft>
                <a:spcPts val="588"/>
              </a:spcAft>
            </a:pPr>
            <a:r>
              <a:rPr lang="en-US" sz="1961" dirty="0">
                <a:solidFill>
                  <a:schemeClr val="tx1"/>
                </a:solidFill>
              </a:rPr>
              <a:t>Trusted Platform Module (</a:t>
            </a:r>
            <a:r>
              <a:rPr lang="en-US" sz="1961" dirty="0" err="1">
                <a:solidFill>
                  <a:schemeClr val="tx1"/>
                </a:solidFill>
              </a:rPr>
              <a:t>TPM</a:t>
            </a:r>
            <a:r>
              <a:rPr lang="en-US" sz="1961" dirty="0">
                <a:solidFill>
                  <a:schemeClr val="tx1"/>
                </a:solidFill>
              </a:rPr>
              <a:t>) simulator</a:t>
            </a:r>
          </a:p>
          <a:p>
            <a:pPr>
              <a:spcBef>
                <a:spcPts val="588"/>
              </a:spcBef>
              <a:spcAft>
                <a:spcPts val="588"/>
              </a:spcAft>
            </a:pPr>
            <a:r>
              <a:rPr lang="en-US" sz="1961" dirty="0">
                <a:solidFill>
                  <a:schemeClr val="tx1"/>
                </a:solidFill>
              </a:rPr>
              <a:t>X.509 certificate generator</a:t>
            </a:r>
          </a:p>
        </p:txBody>
      </p:sp>
    </p:spTree>
    <p:extLst>
      <p:ext uri="{BB962C8B-B14F-4D97-AF65-F5344CB8AC3E}">
        <p14:creationId xmlns:p14="http://schemas.microsoft.com/office/powerpoint/2010/main" val="237285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fade">
                                      <p:cBhvr>
                                        <p:cTn id="10" dur="500"/>
                                        <p:tgtEl>
                                          <p:spTgt spid="6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fade">
                                      <p:cBhvr>
                                        <p:cTn id="15" dur="500"/>
                                        <p:tgtEl>
                                          <p:spTgt spid="71"/>
                                        </p:tgtEl>
                                      </p:cBhvr>
                                    </p:animEffect>
                                  </p:childTnLst>
                                </p:cTn>
                              </p:par>
                              <p:par>
                                <p:cTn id="16" presetID="10" presetClass="entr" presetSubtype="0" fill="hold" nodeType="withEffect">
                                  <p:stCondLst>
                                    <p:cond delay="0"/>
                                  </p:stCondLst>
                                  <p:childTnLst>
                                    <p:set>
                                      <p:cBhvr>
                                        <p:cTn id="17" dur="1" fill="hold">
                                          <p:stCondLst>
                                            <p:cond delay="0"/>
                                          </p:stCondLst>
                                        </p:cTn>
                                        <p:tgtEl>
                                          <p:spTgt spid="80"/>
                                        </p:tgtEl>
                                        <p:attrNameLst>
                                          <p:attrName>style.visibility</p:attrName>
                                        </p:attrNameLst>
                                      </p:cBhvr>
                                      <p:to>
                                        <p:strVal val="visible"/>
                                      </p:to>
                                    </p:set>
                                    <p:animEffect transition="in" filter="fade">
                                      <p:cBhvr>
                                        <p:cTn id="18" dur="500"/>
                                        <p:tgtEl>
                                          <p:spTgt spid="8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3"/>
                                        </p:tgtEl>
                                        <p:attrNameLst>
                                          <p:attrName>style.visibility</p:attrName>
                                        </p:attrNameLst>
                                      </p:cBhvr>
                                      <p:to>
                                        <p:strVal val="visible"/>
                                      </p:to>
                                    </p:set>
                                    <p:animEffect transition="in" filter="fade">
                                      <p:cBhvr>
                                        <p:cTn id="21" dur="500"/>
                                        <p:tgtEl>
                                          <p:spTgt spid="8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6"/>
                                        </p:tgtEl>
                                        <p:attrNameLst>
                                          <p:attrName>style.visibility</p:attrName>
                                        </p:attrNameLst>
                                      </p:cBhvr>
                                      <p:to>
                                        <p:strVal val="visible"/>
                                      </p:to>
                                    </p:set>
                                    <p:animEffect transition="in" filter="fade">
                                      <p:cBhvr>
                                        <p:cTn id="26" dur="500"/>
                                        <p:tgtEl>
                                          <p:spTgt spid="86"/>
                                        </p:tgtEl>
                                      </p:cBhvr>
                                    </p:animEffect>
                                  </p:childTnLst>
                                </p:cTn>
                              </p:par>
                              <p:par>
                                <p:cTn id="27" presetID="10" presetClass="entr" presetSubtype="0" fill="hold" nodeType="withEffect">
                                  <p:stCondLst>
                                    <p:cond delay="0"/>
                                  </p:stCondLst>
                                  <p:childTnLst>
                                    <p:set>
                                      <p:cBhvr>
                                        <p:cTn id="28" dur="1" fill="hold">
                                          <p:stCondLst>
                                            <p:cond delay="0"/>
                                          </p:stCondLst>
                                        </p:cTn>
                                        <p:tgtEl>
                                          <p:spTgt spid="91"/>
                                        </p:tgtEl>
                                        <p:attrNameLst>
                                          <p:attrName>style.visibility</p:attrName>
                                        </p:attrNameLst>
                                      </p:cBhvr>
                                      <p:to>
                                        <p:strVal val="visible"/>
                                      </p:to>
                                    </p:set>
                                    <p:animEffect transition="in" filter="fade">
                                      <p:cBhvr>
                                        <p:cTn id="29" dur="500"/>
                                        <p:tgtEl>
                                          <p:spTgt spid="9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3"/>
                                        </p:tgtEl>
                                        <p:attrNameLst>
                                          <p:attrName>style.visibility</p:attrName>
                                        </p:attrNameLst>
                                      </p:cBhvr>
                                      <p:to>
                                        <p:strVal val="visible"/>
                                      </p:to>
                                    </p:set>
                                    <p:animEffect transition="in" filter="fade">
                                      <p:cBhvr>
                                        <p:cTn id="32"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83" grpId="0"/>
      <p:bldP spid="9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Control access to DPS</a:t>
            </a:r>
          </a:p>
        </p:txBody>
      </p:sp>
      <p:pic>
        <p:nvPicPr>
          <p:cNvPr id="61" name="Picture 60" descr="Icon of a screen with dots">
            <a:extLst>
              <a:ext uri="{FF2B5EF4-FFF2-40B4-BE49-F238E27FC236}">
                <a16:creationId xmlns:a16="http://schemas.microsoft.com/office/drawing/2014/main" id="{522727AE-BA88-42C0-80D8-1F0899516653}"/>
              </a:ext>
            </a:extLst>
          </p:cNvPr>
          <p:cNvPicPr>
            <a:picLocks/>
          </p:cNvPicPr>
          <p:nvPr/>
        </p:nvPicPr>
        <p:blipFill>
          <a:blip r:embed="rId3"/>
          <a:stretch>
            <a:fillRect/>
          </a:stretch>
        </p:blipFill>
        <p:spPr>
          <a:xfrm>
            <a:off x="418644" y="1522505"/>
            <a:ext cx="932282" cy="932282"/>
          </a:xfrm>
          <a:prstGeom prst="rect">
            <a:avLst/>
          </a:prstGeom>
        </p:spPr>
      </p:pic>
      <p:sp>
        <p:nvSpPr>
          <p:cNvPr id="63" name="Rectangle 62">
            <a:extLst>
              <a:ext uri="{FF2B5EF4-FFF2-40B4-BE49-F238E27FC236}">
                <a16:creationId xmlns:a16="http://schemas.microsoft.com/office/drawing/2014/main" id="{6AE15026-4742-4C46-B464-D629DC1F8CE2}"/>
              </a:ext>
            </a:extLst>
          </p:cNvPr>
          <p:cNvSpPr/>
          <p:nvPr/>
        </p:nvSpPr>
        <p:spPr>
          <a:xfrm>
            <a:off x="1642080" y="1822697"/>
            <a:ext cx="10129600" cy="3318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157" i="1" dirty="0">
                <a:solidFill>
                  <a:schemeClr val="tx1"/>
                </a:solidFill>
              </a:rPr>
              <a:t>Access control and permissions </a:t>
            </a:r>
            <a:r>
              <a:rPr lang="en-US" sz="2157" dirty="0">
                <a:solidFill>
                  <a:schemeClr val="tx1"/>
                </a:solidFill>
              </a:rPr>
              <a:t>– via authorization policies</a:t>
            </a:r>
          </a:p>
        </p:txBody>
      </p:sp>
      <p:cxnSp>
        <p:nvCxnSpPr>
          <p:cNvPr id="76" name="Straight Connector 75">
            <a:extLst>
              <a:ext uri="{FF2B5EF4-FFF2-40B4-BE49-F238E27FC236}">
                <a16:creationId xmlns:a16="http://schemas.microsoft.com/office/drawing/2014/main" id="{F089A02F-2B3A-4556-BEB3-DBCD3B5C2895}"/>
              </a:ext>
              <a:ext uri="{C183D7F6-B498-43B3-948B-1728B52AA6E4}">
                <adec:decorative xmlns:adec="http://schemas.microsoft.com/office/drawing/2017/decorative" val="1"/>
              </a:ext>
            </a:extLst>
          </p:cNvPr>
          <p:cNvCxnSpPr>
            <a:cxnSpLocks/>
          </p:cNvCxnSpPr>
          <p:nvPr/>
        </p:nvCxnSpPr>
        <p:spPr>
          <a:xfrm>
            <a:off x="1642080" y="2612528"/>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2" name="Picture 91" descr="Icon of a meter">
            <a:extLst>
              <a:ext uri="{FF2B5EF4-FFF2-40B4-BE49-F238E27FC236}">
                <a16:creationId xmlns:a16="http://schemas.microsoft.com/office/drawing/2014/main" id="{3AF7AD99-1FB9-460A-B236-72E0934AF221}"/>
              </a:ext>
            </a:extLst>
          </p:cNvPr>
          <p:cNvPicPr>
            <a:picLocks/>
          </p:cNvPicPr>
          <p:nvPr/>
        </p:nvPicPr>
        <p:blipFill>
          <a:blip r:embed="rId4"/>
          <a:stretch>
            <a:fillRect/>
          </a:stretch>
        </p:blipFill>
        <p:spPr>
          <a:xfrm>
            <a:off x="418644" y="2770269"/>
            <a:ext cx="932282" cy="932282"/>
          </a:xfrm>
          <a:prstGeom prst="rect">
            <a:avLst/>
          </a:prstGeom>
        </p:spPr>
      </p:pic>
      <p:sp>
        <p:nvSpPr>
          <p:cNvPr id="93" name="Rectangle 92">
            <a:extLst>
              <a:ext uri="{FF2B5EF4-FFF2-40B4-BE49-F238E27FC236}">
                <a16:creationId xmlns:a16="http://schemas.microsoft.com/office/drawing/2014/main" id="{5BC80E38-72E9-4179-B949-D565BCF21265}"/>
              </a:ext>
            </a:extLst>
          </p:cNvPr>
          <p:cNvSpPr/>
          <p:nvPr/>
        </p:nvSpPr>
        <p:spPr>
          <a:xfrm>
            <a:off x="1642080" y="3070460"/>
            <a:ext cx="10129600" cy="3318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157" i="1" dirty="0">
                <a:solidFill>
                  <a:schemeClr val="tx1"/>
                </a:solidFill>
              </a:rPr>
              <a:t>Authentication</a:t>
            </a:r>
            <a:r>
              <a:rPr lang="en-US" sz="2157" dirty="0">
                <a:solidFill>
                  <a:schemeClr val="tx1"/>
                </a:solidFill>
              </a:rPr>
              <a:t> – using a SAS token against a named policy</a:t>
            </a:r>
          </a:p>
        </p:txBody>
      </p:sp>
      <p:cxnSp>
        <p:nvCxnSpPr>
          <p:cNvPr id="100" name="Straight Connector 99">
            <a:extLst>
              <a:ext uri="{FF2B5EF4-FFF2-40B4-BE49-F238E27FC236}">
                <a16:creationId xmlns:a16="http://schemas.microsoft.com/office/drawing/2014/main" id="{1BD34145-5633-4052-ABB3-3C42BA45F15F}"/>
              </a:ext>
              <a:ext uri="{C183D7F6-B498-43B3-948B-1728B52AA6E4}">
                <adec:decorative xmlns:adec="http://schemas.microsoft.com/office/drawing/2017/decorative" val="1"/>
              </a:ext>
            </a:extLst>
          </p:cNvPr>
          <p:cNvCxnSpPr>
            <a:cxnSpLocks/>
          </p:cNvCxnSpPr>
          <p:nvPr/>
        </p:nvCxnSpPr>
        <p:spPr>
          <a:xfrm>
            <a:off x="1642080" y="3860292"/>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0" name="Picture 109" descr="Icon of a security lock">
            <a:extLst>
              <a:ext uri="{FF2B5EF4-FFF2-40B4-BE49-F238E27FC236}">
                <a16:creationId xmlns:a16="http://schemas.microsoft.com/office/drawing/2014/main" id="{1E0A2627-E1F9-4253-8387-4731CA81CC13}"/>
              </a:ext>
            </a:extLst>
          </p:cNvPr>
          <p:cNvPicPr>
            <a:picLocks/>
          </p:cNvPicPr>
          <p:nvPr/>
        </p:nvPicPr>
        <p:blipFill>
          <a:blip r:embed="rId5"/>
          <a:stretch>
            <a:fillRect/>
          </a:stretch>
        </p:blipFill>
        <p:spPr>
          <a:xfrm>
            <a:off x="418644" y="4018033"/>
            <a:ext cx="932282" cy="932282"/>
          </a:xfrm>
          <a:prstGeom prst="rect">
            <a:avLst/>
          </a:prstGeom>
        </p:spPr>
      </p:pic>
      <p:sp>
        <p:nvSpPr>
          <p:cNvPr id="111" name="Rectangle 110">
            <a:extLst>
              <a:ext uri="{FF2B5EF4-FFF2-40B4-BE49-F238E27FC236}">
                <a16:creationId xmlns:a16="http://schemas.microsoft.com/office/drawing/2014/main" id="{B0477CFB-F3E8-427B-BDA6-7B3855C6AA19}"/>
              </a:ext>
            </a:extLst>
          </p:cNvPr>
          <p:cNvSpPr/>
          <p:nvPr/>
        </p:nvSpPr>
        <p:spPr>
          <a:xfrm>
            <a:off x="1642080" y="4152275"/>
            <a:ext cx="10129600" cy="66379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157" i="1" dirty="0">
                <a:solidFill>
                  <a:schemeClr val="tx1"/>
                </a:solidFill>
              </a:rPr>
              <a:t>Security tokens </a:t>
            </a:r>
            <a:r>
              <a:rPr lang="en-US" sz="2157" dirty="0">
                <a:solidFill>
                  <a:schemeClr val="tx1"/>
                </a:solidFill>
              </a:rPr>
              <a:t>– previously mentioned structured URL components used for authentication</a:t>
            </a:r>
          </a:p>
        </p:txBody>
      </p:sp>
      <p:cxnSp>
        <p:nvCxnSpPr>
          <p:cNvPr id="115" name="Straight Connector 114">
            <a:extLst>
              <a:ext uri="{FF2B5EF4-FFF2-40B4-BE49-F238E27FC236}">
                <a16:creationId xmlns:a16="http://schemas.microsoft.com/office/drawing/2014/main" id="{1AA7B4FF-B5E8-4F6C-9255-6C36BBF64F87}"/>
              </a:ext>
              <a:ext uri="{C183D7F6-B498-43B3-948B-1728B52AA6E4}">
                <adec:decorative xmlns:adec="http://schemas.microsoft.com/office/drawing/2017/decorative" val="1"/>
              </a:ext>
            </a:extLst>
          </p:cNvPr>
          <p:cNvCxnSpPr>
            <a:cxnSpLocks/>
          </p:cNvCxnSpPr>
          <p:nvPr/>
        </p:nvCxnSpPr>
        <p:spPr>
          <a:xfrm>
            <a:off x="1642080" y="5108055"/>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9" name="Picture 118" descr="Icon of three concentric arcs">
            <a:extLst>
              <a:ext uri="{FF2B5EF4-FFF2-40B4-BE49-F238E27FC236}">
                <a16:creationId xmlns:a16="http://schemas.microsoft.com/office/drawing/2014/main" id="{F6E534B2-3FA7-4B31-9FC5-FECF457DDCBC}"/>
              </a:ext>
            </a:extLst>
          </p:cNvPr>
          <p:cNvPicPr>
            <a:picLocks/>
          </p:cNvPicPr>
          <p:nvPr/>
        </p:nvPicPr>
        <p:blipFill>
          <a:blip r:embed="rId6"/>
          <a:stretch>
            <a:fillRect/>
          </a:stretch>
        </p:blipFill>
        <p:spPr>
          <a:xfrm>
            <a:off x="418644" y="5265798"/>
            <a:ext cx="932282" cy="932282"/>
          </a:xfrm>
          <a:prstGeom prst="rect">
            <a:avLst/>
          </a:prstGeom>
        </p:spPr>
      </p:pic>
      <p:sp>
        <p:nvSpPr>
          <p:cNvPr id="120" name="Rectangle 119">
            <a:extLst>
              <a:ext uri="{FF2B5EF4-FFF2-40B4-BE49-F238E27FC236}">
                <a16:creationId xmlns:a16="http://schemas.microsoft.com/office/drawing/2014/main" id="{9040FD27-EF82-4860-9FD5-735D6D748E9B}"/>
              </a:ext>
            </a:extLst>
          </p:cNvPr>
          <p:cNvSpPr/>
          <p:nvPr/>
        </p:nvSpPr>
        <p:spPr>
          <a:xfrm>
            <a:off x="1642080" y="5565990"/>
            <a:ext cx="10129600" cy="3318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157" i="1" dirty="0">
                <a:solidFill>
                  <a:schemeClr val="tx1"/>
                </a:solidFill>
              </a:rPr>
              <a:t>Device Provisioning Service permissions </a:t>
            </a:r>
            <a:r>
              <a:rPr lang="en-US" sz="2157" dirty="0">
                <a:solidFill>
                  <a:schemeClr val="tx1"/>
                </a:solidFill>
              </a:rPr>
              <a:t>– rolled up into authorization policies</a:t>
            </a:r>
          </a:p>
        </p:txBody>
      </p:sp>
    </p:spTree>
    <p:extLst>
      <p:ext uri="{BB962C8B-B14F-4D97-AF65-F5344CB8AC3E}">
        <p14:creationId xmlns:p14="http://schemas.microsoft.com/office/powerpoint/2010/main" val="20316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500"/>
                                        <p:tgtEl>
                                          <p:spTgt spid="6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6"/>
                                        </p:tgtEl>
                                        <p:attrNameLst>
                                          <p:attrName>style.visibility</p:attrName>
                                        </p:attrNameLst>
                                      </p:cBhvr>
                                      <p:to>
                                        <p:strVal val="visible"/>
                                      </p:to>
                                    </p:set>
                                    <p:animEffect transition="in" filter="fade">
                                      <p:cBhvr>
                                        <p:cTn id="15" dur="500"/>
                                        <p:tgtEl>
                                          <p:spTgt spid="76"/>
                                        </p:tgtEl>
                                      </p:cBhvr>
                                    </p:animEffect>
                                  </p:childTnLst>
                                </p:cTn>
                              </p:par>
                              <p:par>
                                <p:cTn id="16" presetID="10" presetClass="entr" presetSubtype="0" fill="hold" nodeType="withEffect">
                                  <p:stCondLst>
                                    <p:cond delay="0"/>
                                  </p:stCondLst>
                                  <p:childTnLst>
                                    <p:set>
                                      <p:cBhvr>
                                        <p:cTn id="17" dur="1" fill="hold">
                                          <p:stCondLst>
                                            <p:cond delay="0"/>
                                          </p:stCondLst>
                                        </p:cTn>
                                        <p:tgtEl>
                                          <p:spTgt spid="92"/>
                                        </p:tgtEl>
                                        <p:attrNameLst>
                                          <p:attrName>style.visibility</p:attrName>
                                        </p:attrNameLst>
                                      </p:cBhvr>
                                      <p:to>
                                        <p:strVal val="visible"/>
                                      </p:to>
                                    </p:set>
                                    <p:animEffect transition="in" filter="fade">
                                      <p:cBhvr>
                                        <p:cTn id="18" dur="500"/>
                                        <p:tgtEl>
                                          <p:spTgt spid="9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3"/>
                                        </p:tgtEl>
                                        <p:attrNameLst>
                                          <p:attrName>style.visibility</p:attrName>
                                        </p:attrNameLst>
                                      </p:cBhvr>
                                      <p:to>
                                        <p:strVal val="visible"/>
                                      </p:to>
                                    </p:set>
                                    <p:animEffect transition="in" filter="fade">
                                      <p:cBhvr>
                                        <p:cTn id="21" dur="500"/>
                                        <p:tgtEl>
                                          <p:spTgt spid="9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0"/>
                                        </p:tgtEl>
                                        <p:attrNameLst>
                                          <p:attrName>style.visibility</p:attrName>
                                        </p:attrNameLst>
                                      </p:cBhvr>
                                      <p:to>
                                        <p:strVal val="visible"/>
                                      </p:to>
                                    </p:set>
                                    <p:animEffect transition="in" filter="fade">
                                      <p:cBhvr>
                                        <p:cTn id="26" dur="500"/>
                                        <p:tgtEl>
                                          <p:spTgt spid="100"/>
                                        </p:tgtEl>
                                      </p:cBhvr>
                                    </p:animEffect>
                                  </p:childTnLst>
                                </p:cTn>
                              </p:par>
                              <p:par>
                                <p:cTn id="27" presetID="10" presetClass="entr" presetSubtype="0" fill="hold" nodeType="withEffect">
                                  <p:stCondLst>
                                    <p:cond delay="0"/>
                                  </p:stCondLst>
                                  <p:childTnLst>
                                    <p:set>
                                      <p:cBhvr>
                                        <p:cTn id="28" dur="1" fill="hold">
                                          <p:stCondLst>
                                            <p:cond delay="0"/>
                                          </p:stCondLst>
                                        </p:cTn>
                                        <p:tgtEl>
                                          <p:spTgt spid="110"/>
                                        </p:tgtEl>
                                        <p:attrNameLst>
                                          <p:attrName>style.visibility</p:attrName>
                                        </p:attrNameLst>
                                      </p:cBhvr>
                                      <p:to>
                                        <p:strVal val="visible"/>
                                      </p:to>
                                    </p:set>
                                    <p:animEffect transition="in" filter="fade">
                                      <p:cBhvr>
                                        <p:cTn id="29" dur="500"/>
                                        <p:tgtEl>
                                          <p:spTgt spid="1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1"/>
                                        </p:tgtEl>
                                        <p:attrNameLst>
                                          <p:attrName>style.visibility</p:attrName>
                                        </p:attrNameLst>
                                      </p:cBhvr>
                                      <p:to>
                                        <p:strVal val="visible"/>
                                      </p:to>
                                    </p:set>
                                    <p:animEffect transition="in" filter="fade">
                                      <p:cBhvr>
                                        <p:cTn id="32" dur="500"/>
                                        <p:tgtEl>
                                          <p:spTgt spid="1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5"/>
                                        </p:tgtEl>
                                        <p:attrNameLst>
                                          <p:attrName>style.visibility</p:attrName>
                                        </p:attrNameLst>
                                      </p:cBhvr>
                                      <p:to>
                                        <p:strVal val="visible"/>
                                      </p:to>
                                    </p:set>
                                    <p:animEffect transition="in" filter="fade">
                                      <p:cBhvr>
                                        <p:cTn id="37" dur="500"/>
                                        <p:tgtEl>
                                          <p:spTgt spid="115"/>
                                        </p:tgtEl>
                                      </p:cBhvr>
                                    </p:animEffect>
                                  </p:childTnLst>
                                </p:cTn>
                              </p:par>
                              <p:par>
                                <p:cTn id="38" presetID="10" presetClass="entr" presetSubtype="0" fill="hold" nodeType="withEffect">
                                  <p:stCondLst>
                                    <p:cond delay="0"/>
                                  </p:stCondLst>
                                  <p:childTnLst>
                                    <p:set>
                                      <p:cBhvr>
                                        <p:cTn id="39" dur="1" fill="hold">
                                          <p:stCondLst>
                                            <p:cond delay="0"/>
                                          </p:stCondLst>
                                        </p:cTn>
                                        <p:tgtEl>
                                          <p:spTgt spid="119"/>
                                        </p:tgtEl>
                                        <p:attrNameLst>
                                          <p:attrName>style.visibility</p:attrName>
                                        </p:attrNameLst>
                                      </p:cBhvr>
                                      <p:to>
                                        <p:strVal val="visible"/>
                                      </p:to>
                                    </p:set>
                                    <p:animEffect transition="in" filter="fade">
                                      <p:cBhvr>
                                        <p:cTn id="40" dur="500"/>
                                        <p:tgtEl>
                                          <p:spTgt spid="11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0"/>
                                        </p:tgtEl>
                                        <p:attrNameLst>
                                          <p:attrName>style.visibility</p:attrName>
                                        </p:attrNameLst>
                                      </p:cBhvr>
                                      <p:to>
                                        <p:strVal val="visible"/>
                                      </p:to>
                                    </p:set>
                                    <p:animEffect transition="in" filter="fade">
                                      <p:cBhvr>
                                        <p:cTn id="43"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93" grpId="0"/>
      <p:bldP spid="111" grpId="0"/>
      <p:bldP spid="12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04: Device provisioning tasks</a:t>
            </a:r>
          </a:p>
        </p:txBody>
      </p:sp>
      <p:pic>
        <p:nvPicPr>
          <p:cNvPr id="7" name="Picture 6" descr="Icon of a server with cloud in the middle">
            <a:extLst>
              <a:ext uri="{FF2B5EF4-FFF2-40B4-BE49-F238E27FC236}">
                <a16:creationId xmlns:a16="http://schemas.microsoft.com/office/drawing/2014/main" id="{E388ABD8-8FF0-4862-9CBC-0BA6E5497CA3}"/>
              </a:ext>
            </a:extLst>
          </p:cNvPr>
          <p:cNvPicPr>
            <a:picLocks noChangeAspect="1"/>
          </p:cNvPicPr>
          <p:nvPr/>
        </p:nvPicPr>
        <p:blipFill>
          <a:blip r:embed="rId3"/>
          <a:stretch>
            <a:fillRect/>
          </a:stretch>
        </p:blipFill>
        <p:spPr>
          <a:xfrm>
            <a:off x="10440209" y="2901182"/>
            <a:ext cx="498976" cy="999612"/>
          </a:xfrm>
          <a:prstGeom prst="rect">
            <a:avLst/>
          </a:prstGeom>
        </p:spPr>
      </p:pic>
    </p:spTree>
    <p:extLst>
      <p:ext uri="{BB962C8B-B14F-4D97-AF65-F5344CB8AC3E}">
        <p14:creationId xmlns:p14="http://schemas.microsoft.com/office/powerpoint/2010/main" val="425276482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Device enrollment processes and tools</a:t>
            </a:r>
          </a:p>
        </p:txBody>
      </p:sp>
      <p:pic>
        <p:nvPicPr>
          <p:cNvPr id="97" name="Picture 96" descr="Icon of wrench and screw driver">
            <a:extLst>
              <a:ext uri="{FF2B5EF4-FFF2-40B4-BE49-F238E27FC236}">
                <a16:creationId xmlns:a16="http://schemas.microsoft.com/office/drawing/2014/main" id="{3B65A4CC-92A7-4E9C-9851-6B9B0480DA06}"/>
              </a:ext>
            </a:extLst>
          </p:cNvPr>
          <p:cNvPicPr>
            <a:picLocks/>
          </p:cNvPicPr>
          <p:nvPr/>
        </p:nvPicPr>
        <p:blipFill>
          <a:blip r:embed="rId3"/>
          <a:stretch>
            <a:fillRect/>
          </a:stretch>
        </p:blipFill>
        <p:spPr>
          <a:xfrm>
            <a:off x="418644" y="1143341"/>
            <a:ext cx="717142" cy="717140"/>
          </a:xfrm>
          <a:prstGeom prst="rect">
            <a:avLst/>
          </a:prstGeom>
        </p:spPr>
      </p:pic>
      <p:sp>
        <p:nvSpPr>
          <p:cNvPr id="108" name="Rectangle 107">
            <a:extLst>
              <a:ext uri="{FF2B5EF4-FFF2-40B4-BE49-F238E27FC236}">
                <a16:creationId xmlns:a16="http://schemas.microsoft.com/office/drawing/2014/main" id="{A79BF235-E7FC-4217-8B7D-19E5F59BFD76}"/>
              </a:ext>
            </a:extLst>
          </p:cNvPr>
          <p:cNvSpPr/>
          <p:nvPr/>
        </p:nvSpPr>
        <p:spPr>
          <a:xfrm>
            <a:off x="1343770" y="1335962"/>
            <a:ext cx="10532429" cy="331899"/>
          </a:xfrm>
          <a:prstGeom prst="rect">
            <a:avLst/>
          </a:prstGeom>
        </p:spPr>
        <p:txBody>
          <a:bodyPr wrap="square" lIns="0" tIns="0" rIns="0" bIns="0" anchor="ctr">
            <a:spAutoFit/>
          </a:bodyPr>
          <a:lstStyle/>
          <a:p>
            <a:r>
              <a:rPr lang="en-US" sz="2157" i="1" dirty="0"/>
              <a:t>Create </a:t>
            </a:r>
            <a:r>
              <a:rPr lang="en-US" sz="2157" dirty="0"/>
              <a:t>– Adding enrollments to DPS</a:t>
            </a:r>
          </a:p>
        </p:txBody>
      </p:sp>
      <p:cxnSp>
        <p:nvCxnSpPr>
          <p:cNvPr id="119" name="Straight Connector 118">
            <a:extLst>
              <a:ext uri="{FF2B5EF4-FFF2-40B4-BE49-F238E27FC236}">
                <a16:creationId xmlns:a16="http://schemas.microsoft.com/office/drawing/2014/main" id="{26860C62-214F-477B-BA5B-89615B7C1264}"/>
              </a:ext>
              <a:ext uri="{C183D7F6-B498-43B3-948B-1728B52AA6E4}">
                <adec:decorative xmlns:adec="http://schemas.microsoft.com/office/drawing/2017/decorative" val="1"/>
              </a:ext>
            </a:extLst>
          </p:cNvPr>
          <p:cNvCxnSpPr>
            <a:cxnSpLocks/>
          </p:cNvCxnSpPr>
          <p:nvPr/>
        </p:nvCxnSpPr>
        <p:spPr>
          <a:xfrm>
            <a:off x="1344638" y="1961987"/>
            <a:ext cx="1043040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3" name="Picture 142" descr="Icon of a arrow in a circular path with a timer inside the circle">
            <a:extLst>
              <a:ext uri="{FF2B5EF4-FFF2-40B4-BE49-F238E27FC236}">
                <a16:creationId xmlns:a16="http://schemas.microsoft.com/office/drawing/2014/main" id="{02EBBA91-AA8E-465E-BEF8-B8EDFD972957}"/>
              </a:ext>
            </a:extLst>
          </p:cNvPr>
          <p:cNvPicPr>
            <a:picLocks/>
          </p:cNvPicPr>
          <p:nvPr/>
        </p:nvPicPr>
        <p:blipFill>
          <a:blip r:embed="rId4"/>
          <a:stretch>
            <a:fillRect/>
          </a:stretch>
        </p:blipFill>
        <p:spPr>
          <a:xfrm>
            <a:off x="418644" y="2063492"/>
            <a:ext cx="717142" cy="717140"/>
          </a:xfrm>
          <a:prstGeom prst="rect">
            <a:avLst/>
          </a:prstGeom>
        </p:spPr>
      </p:pic>
      <p:sp>
        <p:nvSpPr>
          <p:cNvPr id="152" name="Rectangle 151">
            <a:extLst>
              <a:ext uri="{FF2B5EF4-FFF2-40B4-BE49-F238E27FC236}">
                <a16:creationId xmlns:a16="http://schemas.microsoft.com/office/drawing/2014/main" id="{51A22EF9-DF07-4642-A4AE-C5925860BF18}"/>
              </a:ext>
            </a:extLst>
          </p:cNvPr>
          <p:cNvSpPr/>
          <p:nvPr/>
        </p:nvSpPr>
        <p:spPr>
          <a:xfrm>
            <a:off x="1343676" y="2256113"/>
            <a:ext cx="10543418" cy="331899"/>
          </a:xfrm>
          <a:prstGeom prst="rect">
            <a:avLst/>
          </a:prstGeom>
        </p:spPr>
        <p:txBody>
          <a:bodyPr wrap="square" lIns="0" tIns="0" rIns="0" bIns="0" anchor="ctr">
            <a:spAutoFit/>
          </a:bodyPr>
          <a:lstStyle/>
          <a:p>
            <a:r>
              <a:rPr lang="en-US" sz="2157" i="1" dirty="0"/>
              <a:t>Update</a:t>
            </a:r>
            <a:r>
              <a:rPr lang="en-US" sz="2157" dirty="0"/>
              <a:t> – Changing enrollments in DPS</a:t>
            </a:r>
          </a:p>
        </p:txBody>
      </p:sp>
      <p:cxnSp>
        <p:nvCxnSpPr>
          <p:cNvPr id="161" name="Straight Connector 160">
            <a:extLst>
              <a:ext uri="{FF2B5EF4-FFF2-40B4-BE49-F238E27FC236}">
                <a16:creationId xmlns:a16="http://schemas.microsoft.com/office/drawing/2014/main" id="{F98BADCF-85DC-4ECC-BEC6-BCBED8E54C2F}"/>
              </a:ext>
              <a:ext uri="{C183D7F6-B498-43B3-948B-1728B52AA6E4}">
                <adec:decorative xmlns:adec="http://schemas.microsoft.com/office/drawing/2017/decorative" val="1"/>
              </a:ext>
            </a:extLst>
          </p:cNvPr>
          <p:cNvCxnSpPr>
            <a:cxnSpLocks/>
          </p:cNvCxnSpPr>
          <p:nvPr/>
        </p:nvCxnSpPr>
        <p:spPr>
          <a:xfrm>
            <a:off x="1344638" y="2882138"/>
            <a:ext cx="1043040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0" name="Picture 179" descr="Icon of an arrow in a circular motion and a cloud inside it">
            <a:extLst>
              <a:ext uri="{FF2B5EF4-FFF2-40B4-BE49-F238E27FC236}">
                <a16:creationId xmlns:a16="http://schemas.microsoft.com/office/drawing/2014/main" id="{E1FFCF28-6A08-433F-847B-70784D3D865F}"/>
              </a:ext>
            </a:extLst>
          </p:cNvPr>
          <p:cNvPicPr>
            <a:picLocks/>
          </p:cNvPicPr>
          <p:nvPr/>
        </p:nvPicPr>
        <p:blipFill>
          <a:blip r:embed="rId5"/>
          <a:stretch>
            <a:fillRect/>
          </a:stretch>
        </p:blipFill>
        <p:spPr>
          <a:xfrm>
            <a:off x="418644" y="2983643"/>
            <a:ext cx="717142" cy="717140"/>
          </a:xfrm>
          <a:prstGeom prst="rect">
            <a:avLst/>
          </a:prstGeom>
        </p:spPr>
      </p:pic>
      <p:sp>
        <p:nvSpPr>
          <p:cNvPr id="187" name="Rectangle 186">
            <a:extLst>
              <a:ext uri="{FF2B5EF4-FFF2-40B4-BE49-F238E27FC236}">
                <a16:creationId xmlns:a16="http://schemas.microsoft.com/office/drawing/2014/main" id="{41F15D81-F34A-4A82-BD88-B7109A965839}"/>
              </a:ext>
            </a:extLst>
          </p:cNvPr>
          <p:cNvSpPr/>
          <p:nvPr/>
        </p:nvSpPr>
        <p:spPr>
          <a:xfrm>
            <a:off x="1344638" y="3176264"/>
            <a:ext cx="10430402" cy="331899"/>
          </a:xfrm>
          <a:prstGeom prst="rect">
            <a:avLst/>
          </a:prstGeom>
        </p:spPr>
        <p:txBody>
          <a:bodyPr wrap="square" lIns="0" tIns="0" rIns="0" bIns="0" anchor="ctr">
            <a:spAutoFit/>
          </a:bodyPr>
          <a:lstStyle/>
          <a:p>
            <a:r>
              <a:rPr lang="en-US" sz="2157" i="1" dirty="0"/>
              <a:t>Remove</a:t>
            </a:r>
            <a:r>
              <a:rPr lang="en-US" sz="2157" dirty="0"/>
              <a:t> – Preventing future device registrations against that enrollment through DPS</a:t>
            </a:r>
          </a:p>
        </p:txBody>
      </p:sp>
      <p:cxnSp>
        <p:nvCxnSpPr>
          <p:cNvPr id="194" name="Straight Connector 193">
            <a:extLst>
              <a:ext uri="{FF2B5EF4-FFF2-40B4-BE49-F238E27FC236}">
                <a16:creationId xmlns:a16="http://schemas.microsoft.com/office/drawing/2014/main" id="{E5E75F91-59B1-4CD5-90ED-22DBF09D32A8}"/>
              </a:ext>
              <a:ext uri="{C183D7F6-B498-43B3-948B-1728B52AA6E4}">
                <adec:decorative xmlns:adec="http://schemas.microsoft.com/office/drawing/2017/decorative" val="1"/>
              </a:ext>
            </a:extLst>
          </p:cNvPr>
          <p:cNvCxnSpPr>
            <a:cxnSpLocks/>
          </p:cNvCxnSpPr>
          <p:nvPr/>
        </p:nvCxnSpPr>
        <p:spPr>
          <a:xfrm>
            <a:off x="1344638" y="3802289"/>
            <a:ext cx="1043040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08" name="Picture 207" descr="Icon of a top view section of human brain">
            <a:extLst>
              <a:ext uri="{FF2B5EF4-FFF2-40B4-BE49-F238E27FC236}">
                <a16:creationId xmlns:a16="http://schemas.microsoft.com/office/drawing/2014/main" id="{69F11ABC-DDBD-4198-BF7C-712DE8A34805}"/>
              </a:ext>
            </a:extLst>
          </p:cNvPr>
          <p:cNvPicPr>
            <a:picLocks/>
          </p:cNvPicPr>
          <p:nvPr/>
        </p:nvPicPr>
        <p:blipFill>
          <a:blip r:embed="rId6"/>
          <a:stretch>
            <a:fillRect/>
          </a:stretch>
        </p:blipFill>
        <p:spPr>
          <a:xfrm>
            <a:off x="418644" y="3903794"/>
            <a:ext cx="717142" cy="717140"/>
          </a:xfrm>
          <a:prstGeom prst="rect">
            <a:avLst/>
          </a:prstGeom>
        </p:spPr>
      </p:pic>
      <p:sp>
        <p:nvSpPr>
          <p:cNvPr id="213" name="Rectangle 212">
            <a:extLst>
              <a:ext uri="{FF2B5EF4-FFF2-40B4-BE49-F238E27FC236}">
                <a16:creationId xmlns:a16="http://schemas.microsoft.com/office/drawing/2014/main" id="{F1672985-C93F-4D66-BD59-407253529EC5}"/>
              </a:ext>
            </a:extLst>
          </p:cNvPr>
          <p:cNvSpPr/>
          <p:nvPr/>
        </p:nvSpPr>
        <p:spPr>
          <a:xfrm>
            <a:off x="1343676" y="4096415"/>
            <a:ext cx="10543418" cy="331899"/>
          </a:xfrm>
          <a:prstGeom prst="rect">
            <a:avLst/>
          </a:prstGeom>
        </p:spPr>
        <p:txBody>
          <a:bodyPr wrap="square" lIns="0" tIns="0" rIns="0" bIns="0" anchor="ctr">
            <a:spAutoFit/>
          </a:bodyPr>
          <a:lstStyle/>
          <a:p>
            <a:r>
              <a:rPr lang="en-US" sz="2157" dirty="0"/>
              <a:t>Portal</a:t>
            </a:r>
          </a:p>
        </p:txBody>
      </p:sp>
      <p:cxnSp>
        <p:nvCxnSpPr>
          <p:cNvPr id="218" name="Straight Connector 217">
            <a:extLst>
              <a:ext uri="{FF2B5EF4-FFF2-40B4-BE49-F238E27FC236}">
                <a16:creationId xmlns:a16="http://schemas.microsoft.com/office/drawing/2014/main" id="{4BAA5800-90EC-4697-892E-4832748F9C50}"/>
              </a:ext>
              <a:ext uri="{C183D7F6-B498-43B3-948B-1728B52AA6E4}">
                <adec:decorative xmlns:adec="http://schemas.microsoft.com/office/drawing/2017/decorative" val="1"/>
              </a:ext>
            </a:extLst>
          </p:cNvPr>
          <p:cNvCxnSpPr>
            <a:cxnSpLocks/>
          </p:cNvCxnSpPr>
          <p:nvPr/>
        </p:nvCxnSpPr>
        <p:spPr>
          <a:xfrm>
            <a:off x="1344638" y="4722440"/>
            <a:ext cx="1043040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27" name="Picture 226" descr="Icon of an industry building with a cloud on top">
            <a:extLst>
              <a:ext uri="{FF2B5EF4-FFF2-40B4-BE49-F238E27FC236}">
                <a16:creationId xmlns:a16="http://schemas.microsoft.com/office/drawing/2014/main" id="{A5028745-C1B8-4799-A109-46B3D758C3E2}"/>
              </a:ext>
            </a:extLst>
          </p:cNvPr>
          <p:cNvPicPr>
            <a:picLocks/>
          </p:cNvPicPr>
          <p:nvPr/>
        </p:nvPicPr>
        <p:blipFill>
          <a:blip r:embed="rId7"/>
          <a:stretch>
            <a:fillRect/>
          </a:stretch>
        </p:blipFill>
        <p:spPr>
          <a:xfrm>
            <a:off x="418644" y="4823945"/>
            <a:ext cx="717142" cy="717140"/>
          </a:xfrm>
          <a:prstGeom prst="rect">
            <a:avLst/>
          </a:prstGeom>
        </p:spPr>
      </p:pic>
      <p:sp>
        <p:nvSpPr>
          <p:cNvPr id="230" name="Rectangle 229">
            <a:extLst>
              <a:ext uri="{FF2B5EF4-FFF2-40B4-BE49-F238E27FC236}">
                <a16:creationId xmlns:a16="http://schemas.microsoft.com/office/drawing/2014/main" id="{7A2CA143-E8DD-4C59-8A8D-A50665A9BF5D}"/>
              </a:ext>
            </a:extLst>
          </p:cNvPr>
          <p:cNvSpPr/>
          <p:nvPr/>
        </p:nvSpPr>
        <p:spPr>
          <a:xfrm>
            <a:off x="1343770" y="5016566"/>
            <a:ext cx="10532428" cy="331899"/>
          </a:xfrm>
          <a:prstGeom prst="rect">
            <a:avLst/>
          </a:prstGeom>
        </p:spPr>
        <p:txBody>
          <a:bodyPr wrap="square" lIns="0" tIns="0" rIns="0" bIns="0" anchor="ctr">
            <a:spAutoFit/>
          </a:bodyPr>
          <a:lstStyle/>
          <a:p>
            <a:r>
              <a:rPr lang="en-US" sz="2157" dirty="0"/>
              <a:t>CLI</a:t>
            </a:r>
          </a:p>
        </p:txBody>
      </p:sp>
      <p:cxnSp>
        <p:nvCxnSpPr>
          <p:cNvPr id="233" name="Straight Connector 232">
            <a:extLst>
              <a:ext uri="{FF2B5EF4-FFF2-40B4-BE49-F238E27FC236}">
                <a16:creationId xmlns:a16="http://schemas.microsoft.com/office/drawing/2014/main" id="{E6000F1D-FBCD-444E-BAD5-85D0B3F8336B}"/>
              </a:ext>
              <a:ext uri="{C183D7F6-B498-43B3-948B-1728B52AA6E4}">
                <adec:decorative xmlns:adec="http://schemas.microsoft.com/office/drawing/2017/decorative" val="1"/>
              </a:ext>
            </a:extLst>
          </p:cNvPr>
          <p:cNvCxnSpPr>
            <a:cxnSpLocks/>
          </p:cNvCxnSpPr>
          <p:nvPr/>
        </p:nvCxnSpPr>
        <p:spPr>
          <a:xfrm>
            <a:off x="1344638" y="5642591"/>
            <a:ext cx="1043040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8" name="Picture 57" descr="Icon of char build by blocks of square with the letter SQL on it">
            <a:extLst>
              <a:ext uri="{FF2B5EF4-FFF2-40B4-BE49-F238E27FC236}">
                <a16:creationId xmlns:a16="http://schemas.microsoft.com/office/drawing/2014/main" id="{2BE43704-0BF3-4C09-BBC6-B5987754F1A5}"/>
              </a:ext>
            </a:extLst>
          </p:cNvPr>
          <p:cNvPicPr>
            <a:picLocks/>
          </p:cNvPicPr>
          <p:nvPr/>
        </p:nvPicPr>
        <p:blipFill>
          <a:blip r:embed="rId8"/>
          <a:stretch>
            <a:fillRect/>
          </a:stretch>
        </p:blipFill>
        <p:spPr>
          <a:xfrm>
            <a:off x="418644" y="5735249"/>
            <a:ext cx="717142" cy="717140"/>
          </a:xfrm>
          <a:prstGeom prst="rect">
            <a:avLst/>
          </a:prstGeom>
        </p:spPr>
      </p:pic>
      <p:sp>
        <p:nvSpPr>
          <p:cNvPr id="59" name="Rectangle 58">
            <a:extLst>
              <a:ext uri="{FF2B5EF4-FFF2-40B4-BE49-F238E27FC236}">
                <a16:creationId xmlns:a16="http://schemas.microsoft.com/office/drawing/2014/main" id="{D2662C7B-5855-4011-BDA0-124B90B8AFBC}"/>
              </a:ext>
            </a:extLst>
          </p:cNvPr>
          <p:cNvSpPr/>
          <p:nvPr/>
        </p:nvSpPr>
        <p:spPr>
          <a:xfrm>
            <a:off x="1343770" y="5936716"/>
            <a:ext cx="10532428" cy="331899"/>
          </a:xfrm>
          <a:prstGeom prst="rect">
            <a:avLst/>
          </a:prstGeom>
        </p:spPr>
        <p:txBody>
          <a:bodyPr wrap="square" lIns="0" tIns="0" rIns="0" bIns="0" anchor="ctr">
            <a:spAutoFit/>
          </a:bodyPr>
          <a:lstStyle/>
          <a:p>
            <a:r>
              <a:rPr lang="en-US" sz="2157" dirty="0"/>
              <a:t>SDK</a:t>
            </a:r>
          </a:p>
        </p:txBody>
      </p:sp>
    </p:spTree>
    <p:extLst>
      <p:ext uri="{BB962C8B-B14F-4D97-AF65-F5344CB8AC3E}">
        <p14:creationId xmlns:p14="http://schemas.microsoft.com/office/powerpoint/2010/main" val="367936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8"/>
                                        </p:tgtEl>
                                        <p:attrNameLst>
                                          <p:attrName>style.visibility</p:attrName>
                                        </p:attrNameLst>
                                      </p:cBhvr>
                                      <p:to>
                                        <p:strVal val="visible"/>
                                      </p:to>
                                    </p:set>
                                    <p:animEffect transition="in" filter="fade">
                                      <p:cBhvr>
                                        <p:cTn id="10" dur="500"/>
                                        <p:tgtEl>
                                          <p:spTgt spid="10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9"/>
                                        </p:tgtEl>
                                        <p:attrNameLst>
                                          <p:attrName>style.visibility</p:attrName>
                                        </p:attrNameLst>
                                      </p:cBhvr>
                                      <p:to>
                                        <p:strVal val="visible"/>
                                      </p:to>
                                    </p:set>
                                    <p:animEffect transition="in" filter="fade">
                                      <p:cBhvr>
                                        <p:cTn id="15" dur="500"/>
                                        <p:tgtEl>
                                          <p:spTgt spid="119"/>
                                        </p:tgtEl>
                                      </p:cBhvr>
                                    </p:animEffect>
                                  </p:childTnLst>
                                </p:cTn>
                              </p:par>
                              <p:par>
                                <p:cTn id="16" presetID="10" presetClass="entr" presetSubtype="0" fill="hold" nodeType="withEffect">
                                  <p:stCondLst>
                                    <p:cond delay="0"/>
                                  </p:stCondLst>
                                  <p:childTnLst>
                                    <p:set>
                                      <p:cBhvr>
                                        <p:cTn id="17" dur="1" fill="hold">
                                          <p:stCondLst>
                                            <p:cond delay="0"/>
                                          </p:stCondLst>
                                        </p:cTn>
                                        <p:tgtEl>
                                          <p:spTgt spid="143"/>
                                        </p:tgtEl>
                                        <p:attrNameLst>
                                          <p:attrName>style.visibility</p:attrName>
                                        </p:attrNameLst>
                                      </p:cBhvr>
                                      <p:to>
                                        <p:strVal val="visible"/>
                                      </p:to>
                                    </p:set>
                                    <p:animEffect transition="in" filter="fade">
                                      <p:cBhvr>
                                        <p:cTn id="18" dur="500"/>
                                        <p:tgtEl>
                                          <p:spTgt spid="14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2"/>
                                        </p:tgtEl>
                                        <p:attrNameLst>
                                          <p:attrName>style.visibility</p:attrName>
                                        </p:attrNameLst>
                                      </p:cBhvr>
                                      <p:to>
                                        <p:strVal val="visible"/>
                                      </p:to>
                                    </p:set>
                                    <p:animEffect transition="in" filter="fade">
                                      <p:cBhvr>
                                        <p:cTn id="21" dur="500"/>
                                        <p:tgtEl>
                                          <p:spTgt spid="15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61"/>
                                        </p:tgtEl>
                                        <p:attrNameLst>
                                          <p:attrName>style.visibility</p:attrName>
                                        </p:attrNameLst>
                                      </p:cBhvr>
                                      <p:to>
                                        <p:strVal val="visible"/>
                                      </p:to>
                                    </p:set>
                                    <p:animEffect transition="in" filter="fade">
                                      <p:cBhvr>
                                        <p:cTn id="26" dur="500"/>
                                        <p:tgtEl>
                                          <p:spTgt spid="161"/>
                                        </p:tgtEl>
                                      </p:cBhvr>
                                    </p:animEffect>
                                  </p:childTnLst>
                                </p:cTn>
                              </p:par>
                              <p:par>
                                <p:cTn id="27" presetID="10" presetClass="entr" presetSubtype="0" fill="hold" nodeType="withEffect">
                                  <p:stCondLst>
                                    <p:cond delay="0"/>
                                  </p:stCondLst>
                                  <p:childTnLst>
                                    <p:set>
                                      <p:cBhvr>
                                        <p:cTn id="28" dur="1" fill="hold">
                                          <p:stCondLst>
                                            <p:cond delay="0"/>
                                          </p:stCondLst>
                                        </p:cTn>
                                        <p:tgtEl>
                                          <p:spTgt spid="180"/>
                                        </p:tgtEl>
                                        <p:attrNameLst>
                                          <p:attrName>style.visibility</p:attrName>
                                        </p:attrNameLst>
                                      </p:cBhvr>
                                      <p:to>
                                        <p:strVal val="visible"/>
                                      </p:to>
                                    </p:set>
                                    <p:animEffect transition="in" filter="fade">
                                      <p:cBhvr>
                                        <p:cTn id="29" dur="500"/>
                                        <p:tgtEl>
                                          <p:spTgt spid="18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7"/>
                                        </p:tgtEl>
                                        <p:attrNameLst>
                                          <p:attrName>style.visibility</p:attrName>
                                        </p:attrNameLst>
                                      </p:cBhvr>
                                      <p:to>
                                        <p:strVal val="visible"/>
                                      </p:to>
                                    </p:set>
                                    <p:animEffect transition="in" filter="fade">
                                      <p:cBhvr>
                                        <p:cTn id="32" dur="500"/>
                                        <p:tgtEl>
                                          <p:spTgt spid="18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4"/>
                                        </p:tgtEl>
                                        <p:attrNameLst>
                                          <p:attrName>style.visibility</p:attrName>
                                        </p:attrNameLst>
                                      </p:cBhvr>
                                      <p:to>
                                        <p:strVal val="visible"/>
                                      </p:to>
                                    </p:set>
                                    <p:animEffect transition="in" filter="fade">
                                      <p:cBhvr>
                                        <p:cTn id="37" dur="500"/>
                                        <p:tgtEl>
                                          <p:spTgt spid="194"/>
                                        </p:tgtEl>
                                      </p:cBhvr>
                                    </p:animEffect>
                                  </p:childTnLst>
                                </p:cTn>
                              </p:par>
                              <p:par>
                                <p:cTn id="38" presetID="10" presetClass="entr" presetSubtype="0" fill="hold" nodeType="withEffect">
                                  <p:stCondLst>
                                    <p:cond delay="0"/>
                                  </p:stCondLst>
                                  <p:childTnLst>
                                    <p:set>
                                      <p:cBhvr>
                                        <p:cTn id="39" dur="1" fill="hold">
                                          <p:stCondLst>
                                            <p:cond delay="0"/>
                                          </p:stCondLst>
                                        </p:cTn>
                                        <p:tgtEl>
                                          <p:spTgt spid="208"/>
                                        </p:tgtEl>
                                        <p:attrNameLst>
                                          <p:attrName>style.visibility</p:attrName>
                                        </p:attrNameLst>
                                      </p:cBhvr>
                                      <p:to>
                                        <p:strVal val="visible"/>
                                      </p:to>
                                    </p:set>
                                    <p:animEffect transition="in" filter="fade">
                                      <p:cBhvr>
                                        <p:cTn id="40" dur="500"/>
                                        <p:tgtEl>
                                          <p:spTgt spid="20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13"/>
                                        </p:tgtEl>
                                        <p:attrNameLst>
                                          <p:attrName>style.visibility</p:attrName>
                                        </p:attrNameLst>
                                      </p:cBhvr>
                                      <p:to>
                                        <p:strVal val="visible"/>
                                      </p:to>
                                    </p:set>
                                    <p:animEffect transition="in" filter="fade">
                                      <p:cBhvr>
                                        <p:cTn id="43" dur="500"/>
                                        <p:tgtEl>
                                          <p:spTgt spid="21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18"/>
                                        </p:tgtEl>
                                        <p:attrNameLst>
                                          <p:attrName>style.visibility</p:attrName>
                                        </p:attrNameLst>
                                      </p:cBhvr>
                                      <p:to>
                                        <p:strVal val="visible"/>
                                      </p:to>
                                    </p:set>
                                    <p:animEffect transition="in" filter="fade">
                                      <p:cBhvr>
                                        <p:cTn id="48" dur="500"/>
                                        <p:tgtEl>
                                          <p:spTgt spid="218"/>
                                        </p:tgtEl>
                                      </p:cBhvr>
                                    </p:animEffect>
                                  </p:childTnLst>
                                </p:cTn>
                              </p:par>
                              <p:par>
                                <p:cTn id="49" presetID="10" presetClass="entr" presetSubtype="0" fill="hold" nodeType="withEffect">
                                  <p:stCondLst>
                                    <p:cond delay="0"/>
                                  </p:stCondLst>
                                  <p:childTnLst>
                                    <p:set>
                                      <p:cBhvr>
                                        <p:cTn id="50" dur="1" fill="hold">
                                          <p:stCondLst>
                                            <p:cond delay="0"/>
                                          </p:stCondLst>
                                        </p:cTn>
                                        <p:tgtEl>
                                          <p:spTgt spid="227"/>
                                        </p:tgtEl>
                                        <p:attrNameLst>
                                          <p:attrName>style.visibility</p:attrName>
                                        </p:attrNameLst>
                                      </p:cBhvr>
                                      <p:to>
                                        <p:strVal val="visible"/>
                                      </p:to>
                                    </p:set>
                                    <p:animEffect transition="in" filter="fade">
                                      <p:cBhvr>
                                        <p:cTn id="51" dur="500"/>
                                        <p:tgtEl>
                                          <p:spTgt spid="22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30"/>
                                        </p:tgtEl>
                                        <p:attrNameLst>
                                          <p:attrName>style.visibility</p:attrName>
                                        </p:attrNameLst>
                                      </p:cBhvr>
                                      <p:to>
                                        <p:strVal val="visible"/>
                                      </p:to>
                                    </p:set>
                                    <p:animEffect transition="in" filter="fade">
                                      <p:cBhvr>
                                        <p:cTn id="54" dur="500"/>
                                        <p:tgtEl>
                                          <p:spTgt spid="23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33"/>
                                        </p:tgtEl>
                                        <p:attrNameLst>
                                          <p:attrName>style.visibility</p:attrName>
                                        </p:attrNameLst>
                                      </p:cBhvr>
                                      <p:to>
                                        <p:strVal val="visible"/>
                                      </p:to>
                                    </p:set>
                                    <p:animEffect transition="in" filter="fade">
                                      <p:cBhvr>
                                        <p:cTn id="59" dur="500"/>
                                        <p:tgtEl>
                                          <p:spTgt spid="233"/>
                                        </p:tgtEl>
                                      </p:cBhvr>
                                    </p:animEffect>
                                  </p:childTnLst>
                                </p:cTn>
                              </p:par>
                              <p:par>
                                <p:cTn id="60" presetID="10" presetClass="entr" presetSubtype="0" fill="hold" nodeType="withEffect">
                                  <p:stCondLst>
                                    <p:cond delay="0"/>
                                  </p:stCondLst>
                                  <p:childTnLst>
                                    <p:set>
                                      <p:cBhvr>
                                        <p:cTn id="61" dur="1" fill="hold">
                                          <p:stCondLst>
                                            <p:cond delay="0"/>
                                          </p:stCondLst>
                                        </p:cTn>
                                        <p:tgtEl>
                                          <p:spTgt spid="58"/>
                                        </p:tgtEl>
                                        <p:attrNameLst>
                                          <p:attrName>style.visibility</p:attrName>
                                        </p:attrNameLst>
                                      </p:cBhvr>
                                      <p:to>
                                        <p:strVal val="visible"/>
                                      </p:to>
                                    </p:set>
                                    <p:animEffect transition="in" filter="fade">
                                      <p:cBhvr>
                                        <p:cTn id="62" dur="500"/>
                                        <p:tgtEl>
                                          <p:spTgt spid="5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59"/>
                                        </p:tgtEl>
                                        <p:attrNameLst>
                                          <p:attrName>style.visibility</p:attrName>
                                        </p:attrNameLst>
                                      </p:cBhvr>
                                      <p:to>
                                        <p:strVal val="visible"/>
                                      </p:to>
                                    </p:set>
                                    <p:animEffect transition="in" filter="fade">
                                      <p:cBhvr>
                                        <p:cTn id="6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52" grpId="0"/>
      <p:bldP spid="187" grpId="0"/>
      <p:bldP spid="213" grpId="0"/>
      <p:bldP spid="230" grpId="0"/>
      <p:bldP spid="5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verified CA certificates</a:t>
            </a:r>
          </a:p>
        </p:txBody>
      </p:sp>
      <p:pic>
        <p:nvPicPr>
          <p:cNvPr id="100" name="Picture 99" descr="Icon of a series of bars with a person in front">
            <a:extLst>
              <a:ext uri="{FF2B5EF4-FFF2-40B4-BE49-F238E27FC236}">
                <a16:creationId xmlns:a16="http://schemas.microsoft.com/office/drawing/2014/main" id="{9B0FBB74-6BBE-4FC8-9F25-C8AF059F23A0}"/>
              </a:ext>
            </a:extLst>
          </p:cNvPr>
          <p:cNvPicPr>
            <a:picLocks/>
          </p:cNvPicPr>
          <p:nvPr/>
        </p:nvPicPr>
        <p:blipFill>
          <a:blip r:embed="rId3"/>
          <a:stretch>
            <a:fillRect/>
          </a:stretch>
        </p:blipFill>
        <p:spPr>
          <a:xfrm>
            <a:off x="418644" y="1207197"/>
            <a:ext cx="932282" cy="932282"/>
          </a:xfrm>
          <a:prstGeom prst="rect">
            <a:avLst/>
          </a:prstGeom>
        </p:spPr>
      </p:pic>
      <p:sp>
        <p:nvSpPr>
          <p:cNvPr id="101" name="Rectangle 100">
            <a:extLst>
              <a:ext uri="{FF2B5EF4-FFF2-40B4-BE49-F238E27FC236}">
                <a16:creationId xmlns:a16="http://schemas.microsoft.com/office/drawing/2014/main" id="{A96B5ECB-17FD-46CA-A5D4-A2C1B0988668}"/>
              </a:ext>
            </a:extLst>
          </p:cNvPr>
          <p:cNvSpPr/>
          <p:nvPr/>
        </p:nvSpPr>
        <p:spPr>
          <a:xfrm>
            <a:off x="1642763" y="1371612"/>
            <a:ext cx="10129600" cy="603453"/>
          </a:xfrm>
          <a:prstGeom prst="rect">
            <a:avLst/>
          </a:prstGeom>
        </p:spPr>
        <p:txBody>
          <a:bodyPr wrap="square" lIns="0" tIns="0" rIns="0" bIns="0" anchor="ctr">
            <a:spAutoFit/>
          </a:bodyPr>
          <a:lstStyle/>
          <a:p>
            <a:r>
              <a:rPr lang="en-US" sz="1961" dirty="0"/>
              <a:t>When you register a CA certificate in DPS as a parent certificate for device certificates, DPS does not immediately trust the certificate</a:t>
            </a:r>
          </a:p>
        </p:txBody>
      </p:sp>
      <p:cxnSp>
        <p:nvCxnSpPr>
          <p:cNvPr id="118" name="Straight Connector 117">
            <a:extLst>
              <a:ext uri="{FF2B5EF4-FFF2-40B4-BE49-F238E27FC236}">
                <a16:creationId xmlns:a16="http://schemas.microsoft.com/office/drawing/2014/main" id="{1A53B10B-778C-4368-8A2B-5600B6729903}"/>
              </a:ext>
              <a:ext uri="{C183D7F6-B498-43B3-948B-1728B52AA6E4}">
                <adec:decorative xmlns:adec="http://schemas.microsoft.com/office/drawing/2017/decorative" val="1"/>
              </a:ext>
            </a:extLst>
          </p:cNvPr>
          <p:cNvCxnSpPr>
            <a:cxnSpLocks/>
          </p:cNvCxnSpPr>
          <p:nvPr/>
        </p:nvCxnSpPr>
        <p:spPr>
          <a:xfrm>
            <a:off x="1642763" y="2212521"/>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36" name="Picture 135" descr="Icon of a circle branched into three connect circles">
            <a:extLst>
              <a:ext uri="{FF2B5EF4-FFF2-40B4-BE49-F238E27FC236}">
                <a16:creationId xmlns:a16="http://schemas.microsoft.com/office/drawing/2014/main" id="{8EC9C380-6B69-4BD0-8A18-4938AD4FD8CD}"/>
              </a:ext>
            </a:extLst>
          </p:cNvPr>
          <p:cNvPicPr>
            <a:picLocks/>
          </p:cNvPicPr>
          <p:nvPr/>
        </p:nvPicPr>
        <p:blipFill>
          <a:blip r:embed="rId4"/>
          <a:stretch>
            <a:fillRect/>
          </a:stretch>
        </p:blipFill>
        <p:spPr>
          <a:xfrm>
            <a:off x="418644" y="2285563"/>
            <a:ext cx="932282" cy="932282"/>
          </a:xfrm>
          <a:prstGeom prst="rect">
            <a:avLst/>
          </a:prstGeom>
        </p:spPr>
      </p:pic>
      <p:sp>
        <p:nvSpPr>
          <p:cNvPr id="137" name="Rectangle 136">
            <a:extLst>
              <a:ext uri="{FF2B5EF4-FFF2-40B4-BE49-F238E27FC236}">
                <a16:creationId xmlns:a16="http://schemas.microsoft.com/office/drawing/2014/main" id="{5BAB9835-9BF3-40E2-BC3A-D34558930724}"/>
              </a:ext>
            </a:extLst>
          </p:cNvPr>
          <p:cNvSpPr/>
          <p:nvPr/>
        </p:nvSpPr>
        <p:spPr>
          <a:xfrm>
            <a:off x="1642763" y="2600842"/>
            <a:ext cx="10129600" cy="301727"/>
          </a:xfrm>
          <a:prstGeom prst="rect">
            <a:avLst/>
          </a:prstGeom>
        </p:spPr>
        <p:txBody>
          <a:bodyPr wrap="square" lIns="0" tIns="0" rIns="0" bIns="0" anchor="ctr">
            <a:spAutoFit/>
          </a:bodyPr>
          <a:lstStyle/>
          <a:p>
            <a:r>
              <a:rPr lang="en-US" sz="1961" i="1" dirty="0"/>
              <a:t>Certificate proof-of-possession </a:t>
            </a:r>
            <a:r>
              <a:rPr lang="en-US" sz="1961" dirty="0"/>
              <a:t>is the process to enable </a:t>
            </a:r>
            <a:r>
              <a:rPr lang="en-US" sz="1961" dirty="0" err="1"/>
              <a:t>DPS’s</a:t>
            </a:r>
            <a:r>
              <a:rPr lang="en-US" sz="1961" dirty="0"/>
              <a:t> trust</a:t>
            </a:r>
          </a:p>
        </p:txBody>
      </p:sp>
      <p:cxnSp>
        <p:nvCxnSpPr>
          <p:cNvPr id="150" name="Straight Connector 149">
            <a:extLst>
              <a:ext uri="{FF2B5EF4-FFF2-40B4-BE49-F238E27FC236}">
                <a16:creationId xmlns:a16="http://schemas.microsoft.com/office/drawing/2014/main" id="{970259C9-86A3-43FF-990D-D6C3B874C5A4}"/>
              </a:ext>
              <a:ext uri="{C183D7F6-B498-43B3-948B-1728B52AA6E4}">
                <adec:decorative xmlns:adec="http://schemas.microsoft.com/office/drawing/2017/decorative" val="1"/>
              </a:ext>
            </a:extLst>
          </p:cNvPr>
          <p:cNvCxnSpPr>
            <a:cxnSpLocks/>
          </p:cNvCxnSpPr>
          <p:nvPr/>
        </p:nvCxnSpPr>
        <p:spPr>
          <a:xfrm>
            <a:off x="1642763" y="3290887"/>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3" name="Picture 162" descr="Icon of cloud">
            <a:extLst>
              <a:ext uri="{FF2B5EF4-FFF2-40B4-BE49-F238E27FC236}">
                <a16:creationId xmlns:a16="http://schemas.microsoft.com/office/drawing/2014/main" id="{EC5C0330-BB70-44FC-ADD5-E24241EDDC59}"/>
              </a:ext>
            </a:extLst>
          </p:cNvPr>
          <p:cNvPicPr>
            <a:picLocks/>
          </p:cNvPicPr>
          <p:nvPr/>
        </p:nvPicPr>
        <p:blipFill>
          <a:blip r:embed="rId5"/>
          <a:stretch>
            <a:fillRect/>
          </a:stretch>
        </p:blipFill>
        <p:spPr>
          <a:xfrm>
            <a:off x="418644" y="3363930"/>
            <a:ext cx="932282" cy="932282"/>
          </a:xfrm>
          <a:prstGeom prst="rect">
            <a:avLst/>
          </a:prstGeom>
        </p:spPr>
      </p:pic>
      <p:sp>
        <p:nvSpPr>
          <p:cNvPr id="164" name="Rectangle 163">
            <a:extLst>
              <a:ext uri="{FF2B5EF4-FFF2-40B4-BE49-F238E27FC236}">
                <a16:creationId xmlns:a16="http://schemas.microsoft.com/office/drawing/2014/main" id="{77A29069-AC3C-4C4F-995D-27F9638C073A}"/>
              </a:ext>
            </a:extLst>
          </p:cNvPr>
          <p:cNvSpPr/>
          <p:nvPr/>
        </p:nvSpPr>
        <p:spPr>
          <a:xfrm>
            <a:off x="1642763" y="3528345"/>
            <a:ext cx="10129600" cy="603453"/>
          </a:xfrm>
          <a:prstGeom prst="rect">
            <a:avLst/>
          </a:prstGeom>
        </p:spPr>
        <p:txBody>
          <a:bodyPr wrap="square" lIns="0" tIns="0" rIns="0" bIns="0" anchor="ctr">
            <a:spAutoFit/>
          </a:bodyPr>
          <a:lstStyle/>
          <a:p>
            <a:r>
              <a:rPr lang="en-US" sz="1961" dirty="0"/>
              <a:t>This works through having you issue a child certificate with a specific subject and signed with a specific value, chained to the certificate uploaded to DPS</a:t>
            </a:r>
          </a:p>
        </p:txBody>
      </p:sp>
      <p:cxnSp>
        <p:nvCxnSpPr>
          <p:cNvPr id="173" name="Straight Connector 172">
            <a:extLst>
              <a:ext uri="{FF2B5EF4-FFF2-40B4-BE49-F238E27FC236}">
                <a16:creationId xmlns:a16="http://schemas.microsoft.com/office/drawing/2014/main" id="{4C90A3B0-42AB-49B5-A85A-EF683F97573D}"/>
              </a:ext>
              <a:ext uri="{C183D7F6-B498-43B3-948B-1728B52AA6E4}">
                <adec:decorative xmlns:adec="http://schemas.microsoft.com/office/drawing/2017/decorative" val="1"/>
              </a:ext>
            </a:extLst>
          </p:cNvPr>
          <p:cNvCxnSpPr>
            <a:cxnSpLocks/>
          </p:cNvCxnSpPr>
          <p:nvPr/>
        </p:nvCxnSpPr>
        <p:spPr>
          <a:xfrm>
            <a:off x="1642763" y="4369254"/>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 name="Picture 5" descr="Icon of a bar code enclosed in frames at the corners">
            <a:extLst>
              <a:ext uri="{FF2B5EF4-FFF2-40B4-BE49-F238E27FC236}">
                <a16:creationId xmlns:a16="http://schemas.microsoft.com/office/drawing/2014/main" id="{9DB22749-A266-4BFE-B1C4-DC814E6D307F}"/>
              </a:ext>
            </a:extLst>
          </p:cNvPr>
          <p:cNvPicPr>
            <a:picLocks/>
          </p:cNvPicPr>
          <p:nvPr/>
        </p:nvPicPr>
        <p:blipFill>
          <a:blip r:embed="rId6"/>
          <a:stretch>
            <a:fillRect/>
          </a:stretch>
        </p:blipFill>
        <p:spPr>
          <a:xfrm>
            <a:off x="418644" y="4442296"/>
            <a:ext cx="932282" cy="932282"/>
          </a:xfrm>
          <a:prstGeom prst="rect">
            <a:avLst/>
          </a:prstGeom>
        </p:spPr>
      </p:pic>
      <p:sp>
        <p:nvSpPr>
          <p:cNvPr id="182" name="Rectangle 181">
            <a:extLst>
              <a:ext uri="{FF2B5EF4-FFF2-40B4-BE49-F238E27FC236}">
                <a16:creationId xmlns:a16="http://schemas.microsoft.com/office/drawing/2014/main" id="{A89F59BB-E503-4BF0-8196-8B9C9A34B14E}"/>
              </a:ext>
            </a:extLst>
          </p:cNvPr>
          <p:cNvSpPr/>
          <p:nvPr/>
        </p:nvSpPr>
        <p:spPr>
          <a:xfrm>
            <a:off x="1642763" y="4606712"/>
            <a:ext cx="10129600" cy="603453"/>
          </a:xfrm>
          <a:prstGeom prst="rect">
            <a:avLst/>
          </a:prstGeom>
        </p:spPr>
        <p:txBody>
          <a:bodyPr wrap="square" lIns="0" tIns="0" rIns="0" bIns="0" anchor="ctr">
            <a:spAutoFit/>
          </a:bodyPr>
          <a:lstStyle/>
          <a:p>
            <a:r>
              <a:rPr lang="en-US" sz="1961" dirty="0"/>
              <a:t>DPS generates a random subject and signing value for you to use in the verification </a:t>
            </a:r>
            <a:br>
              <a:rPr lang="en-US" sz="1961" dirty="0"/>
            </a:br>
            <a:r>
              <a:rPr lang="en-US" sz="1961" dirty="0"/>
              <a:t>certificate – this is referred to as the </a:t>
            </a:r>
            <a:r>
              <a:rPr lang="en-US" sz="1961" i="1" dirty="0"/>
              <a:t>verification code</a:t>
            </a:r>
          </a:p>
        </p:txBody>
      </p:sp>
      <p:cxnSp>
        <p:nvCxnSpPr>
          <p:cNvPr id="187" name="Straight Connector 186">
            <a:extLst>
              <a:ext uri="{FF2B5EF4-FFF2-40B4-BE49-F238E27FC236}">
                <a16:creationId xmlns:a16="http://schemas.microsoft.com/office/drawing/2014/main" id="{8B18D558-2FA5-4EFF-AB47-3CE18C214798}"/>
              </a:ext>
              <a:ext uri="{C183D7F6-B498-43B3-948B-1728B52AA6E4}">
                <adec:decorative xmlns:adec="http://schemas.microsoft.com/office/drawing/2017/decorative" val="1"/>
              </a:ext>
            </a:extLst>
          </p:cNvPr>
          <p:cNvCxnSpPr>
            <a:cxnSpLocks/>
          </p:cNvCxnSpPr>
          <p:nvPr/>
        </p:nvCxnSpPr>
        <p:spPr>
          <a:xfrm>
            <a:off x="1642763" y="5447620"/>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6" name="Picture 25" descr="Icon of books stacked together">
            <a:extLst>
              <a:ext uri="{FF2B5EF4-FFF2-40B4-BE49-F238E27FC236}">
                <a16:creationId xmlns:a16="http://schemas.microsoft.com/office/drawing/2014/main" id="{5AE8BABF-0FB8-49B6-9690-3BDCEF5FF6FD}"/>
              </a:ext>
            </a:extLst>
          </p:cNvPr>
          <p:cNvPicPr>
            <a:picLocks/>
          </p:cNvPicPr>
          <p:nvPr/>
        </p:nvPicPr>
        <p:blipFill>
          <a:blip r:embed="rId7"/>
          <a:stretch>
            <a:fillRect/>
          </a:stretch>
        </p:blipFill>
        <p:spPr>
          <a:xfrm>
            <a:off x="418644" y="5520659"/>
            <a:ext cx="932282" cy="932282"/>
          </a:xfrm>
          <a:prstGeom prst="rect">
            <a:avLst/>
          </a:prstGeom>
        </p:spPr>
      </p:pic>
      <p:sp>
        <p:nvSpPr>
          <p:cNvPr id="30" name="Rectangle 29">
            <a:extLst>
              <a:ext uri="{FF2B5EF4-FFF2-40B4-BE49-F238E27FC236}">
                <a16:creationId xmlns:a16="http://schemas.microsoft.com/office/drawing/2014/main" id="{3ECE1BC8-8C93-415E-B3BF-A742D4596D29}"/>
              </a:ext>
            </a:extLst>
          </p:cNvPr>
          <p:cNvSpPr/>
          <p:nvPr/>
        </p:nvSpPr>
        <p:spPr>
          <a:xfrm>
            <a:off x="1642763" y="5835937"/>
            <a:ext cx="6324687" cy="301727"/>
          </a:xfrm>
          <a:prstGeom prst="rect">
            <a:avLst/>
          </a:prstGeom>
        </p:spPr>
        <p:txBody>
          <a:bodyPr wrap="none" lIns="0" tIns="0" rIns="0" bIns="0" anchor="ctr">
            <a:spAutoFit/>
          </a:bodyPr>
          <a:lstStyle/>
          <a:p>
            <a:r>
              <a:rPr lang="en-US" sz="1961" dirty="0"/>
              <a:t>The SDKs include sample scripts to help with this process</a:t>
            </a:r>
          </a:p>
        </p:txBody>
      </p:sp>
    </p:spTree>
    <p:extLst>
      <p:ext uri="{BB962C8B-B14F-4D97-AF65-F5344CB8AC3E}">
        <p14:creationId xmlns:p14="http://schemas.microsoft.com/office/powerpoint/2010/main" val="4200105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1"/>
                                        </p:tgtEl>
                                        <p:attrNameLst>
                                          <p:attrName>style.visibility</p:attrName>
                                        </p:attrNameLst>
                                      </p:cBhvr>
                                      <p:to>
                                        <p:strVal val="visible"/>
                                      </p:to>
                                    </p:set>
                                    <p:animEffect transition="in" filter="fade">
                                      <p:cBhvr>
                                        <p:cTn id="10" dur="500"/>
                                        <p:tgtEl>
                                          <p:spTgt spid="10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8"/>
                                        </p:tgtEl>
                                        <p:attrNameLst>
                                          <p:attrName>style.visibility</p:attrName>
                                        </p:attrNameLst>
                                      </p:cBhvr>
                                      <p:to>
                                        <p:strVal val="visible"/>
                                      </p:to>
                                    </p:set>
                                    <p:animEffect transition="in" filter="fade">
                                      <p:cBhvr>
                                        <p:cTn id="15" dur="500"/>
                                        <p:tgtEl>
                                          <p:spTgt spid="118"/>
                                        </p:tgtEl>
                                      </p:cBhvr>
                                    </p:animEffect>
                                  </p:childTnLst>
                                </p:cTn>
                              </p:par>
                              <p:par>
                                <p:cTn id="16" presetID="10" presetClass="entr" presetSubtype="0" fill="hold" nodeType="withEffect">
                                  <p:stCondLst>
                                    <p:cond delay="0"/>
                                  </p:stCondLst>
                                  <p:childTnLst>
                                    <p:set>
                                      <p:cBhvr>
                                        <p:cTn id="17" dur="1" fill="hold">
                                          <p:stCondLst>
                                            <p:cond delay="0"/>
                                          </p:stCondLst>
                                        </p:cTn>
                                        <p:tgtEl>
                                          <p:spTgt spid="136"/>
                                        </p:tgtEl>
                                        <p:attrNameLst>
                                          <p:attrName>style.visibility</p:attrName>
                                        </p:attrNameLst>
                                      </p:cBhvr>
                                      <p:to>
                                        <p:strVal val="visible"/>
                                      </p:to>
                                    </p:set>
                                    <p:animEffect transition="in" filter="fade">
                                      <p:cBhvr>
                                        <p:cTn id="18" dur="500"/>
                                        <p:tgtEl>
                                          <p:spTgt spid="13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7"/>
                                        </p:tgtEl>
                                        <p:attrNameLst>
                                          <p:attrName>style.visibility</p:attrName>
                                        </p:attrNameLst>
                                      </p:cBhvr>
                                      <p:to>
                                        <p:strVal val="visible"/>
                                      </p:to>
                                    </p:set>
                                    <p:animEffect transition="in" filter="fade">
                                      <p:cBhvr>
                                        <p:cTn id="21" dur="500"/>
                                        <p:tgtEl>
                                          <p:spTgt spid="13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50"/>
                                        </p:tgtEl>
                                        <p:attrNameLst>
                                          <p:attrName>style.visibility</p:attrName>
                                        </p:attrNameLst>
                                      </p:cBhvr>
                                      <p:to>
                                        <p:strVal val="visible"/>
                                      </p:to>
                                    </p:set>
                                    <p:animEffect transition="in" filter="fade">
                                      <p:cBhvr>
                                        <p:cTn id="26" dur="500"/>
                                        <p:tgtEl>
                                          <p:spTgt spid="150"/>
                                        </p:tgtEl>
                                      </p:cBhvr>
                                    </p:animEffect>
                                  </p:childTnLst>
                                </p:cTn>
                              </p:par>
                              <p:par>
                                <p:cTn id="27" presetID="10" presetClass="entr" presetSubtype="0" fill="hold" nodeType="withEffect">
                                  <p:stCondLst>
                                    <p:cond delay="0"/>
                                  </p:stCondLst>
                                  <p:childTnLst>
                                    <p:set>
                                      <p:cBhvr>
                                        <p:cTn id="28" dur="1" fill="hold">
                                          <p:stCondLst>
                                            <p:cond delay="0"/>
                                          </p:stCondLst>
                                        </p:cTn>
                                        <p:tgtEl>
                                          <p:spTgt spid="163"/>
                                        </p:tgtEl>
                                        <p:attrNameLst>
                                          <p:attrName>style.visibility</p:attrName>
                                        </p:attrNameLst>
                                      </p:cBhvr>
                                      <p:to>
                                        <p:strVal val="visible"/>
                                      </p:to>
                                    </p:set>
                                    <p:animEffect transition="in" filter="fade">
                                      <p:cBhvr>
                                        <p:cTn id="29" dur="500"/>
                                        <p:tgtEl>
                                          <p:spTgt spid="16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4"/>
                                        </p:tgtEl>
                                        <p:attrNameLst>
                                          <p:attrName>style.visibility</p:attrName>
                                        </p:attrNameLst>
                                      </p:cBhvr>
                                      <p:to>
                                        <p:strVal val="visible"/>
                                      </p:to>
                                    </p:set>
                                    <p:animEffect transition="in" filter="fade">
                                      <p:cBhvr>
                                        <p:cTn id="32" dur="500"/>
                                        <p:tgtEl>
                                          <p:spTgt spid="16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3"/>
                                        </p:tgtEl>
                                        <p:attrNameLst>
                                          <p:attrName>style.visibility</p:attrName>
                                        </p:attrNameLst>
                                      </p:cBhvr>
                                      <p:to>
                                        <p:strVal val="visible"/>
                                      </p:to>
                                    </p:set>
                                    <p:animEffect transition="in" filter="fade">
                                      <p:cBhvr>
                                        <p:cTn id="37" dur="500"/>
                                        <p:tgtEl>
                                          <p:spTgt spid="173"/>
                                        </p:tgtEl>
                                      </p:cBhvr>
                                    </p:animEffect>
                                  </p:childTnLst>
                                </p:cTn>
                              </p:par>
                              <p:par>
                                <p:cTn id="38" presetID="10" presetClass="entr" presetSubtype="0" fill="hold"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2"/>
                                        </p:tgtEl>
                                        <p:attrNameLst>
                                          <p:attrName>style.visibility</p:attrName>
                                        </p:attrNameLst>
                                      </p:cBhvr>
                                      <p:to>
                                        <p:strVal val="visible"/>
                                      </p:to>
                                    </p:set>
                                    <p:animEffect transition="in" filter="fade">
                                      <p:cBhvr>
                                        <p:cTn id="43" dur="500"/>
                                        <p:tgtEl>
                                          <p:spTgt spid="18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87"/>
                                        </p:tgtEl>
                                        <p:attrNameLst>
                                          <p:attrName>style.visibility</p:attrName>
                                        </p:attrNameLst>
                                      </p:cBhvr>
                                      <p:to>
                                        <p:strVal val="visible"/>
                                      </p:to>
                                    </p:set>
                                    <p:animEffect transition="in" filter="fade">
                                      <p:cBhvr>
                                        <p:cTn id="48" dur="500"/>
                                        <p:tgtEl>
                                          <p:spTgt spid="187"/>
                                        </p:tgtEl>
                                      </p:cBhvr>
                                    </p:animEffect>
                                  </p:childTnLst>
                                </p:cTn>
                              </p:par>
                              <p:par>
                                <p:cTn id="49" presetID="10" presetClass="entr" presetSubtype="0"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500"/>
                                        <p:tgtEl>
                                          <p:spTgt spid="2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37" grpId="0"/>
      <p:bldP spid="164" grpId="0"/>
      <p:bldP spid="182" grpId="0"/>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4" y="620827"/>
            <a:ext cx="11343820" cy="403079"/>
          </a:xfrm>
        </p:spPr>
        <p:txBody>
          <a:bodyPr/>
          <a:lstStyle/>
          <a:p>
            <a:r>
              <a:rPr lang="en-US" dirty="0"/>
              <a:t>Module 3 – Learning objectives</a:t>
            </a:r>
          </a:p>
        </p:txBody>
      </p:sp>
      <p:pic>
        <p:nvPicPr>
          <p:cNvPr id="134" name="Picture 133" descr="Icon of a smartphone with a cube on the screen">
            <a:extLst>
              <a:ext uri="{FF2B5EF4-FFF2-40B4-BE49-F238E27FC236}">
                <a16:creationId xmlns:a16="http://schemas.microsoft.com/office/drawing/2014/main" id="{5F9EBF7E-6524-4A58-8185-CA274D4198C5}"/>
              </a:ext>
            </a:extLst>
          </p:cNvPr>
          <p:cNvPicPr>
            <a:picLocks/>
          </p:cNvPicPr>
          <p:nvPr/>
        </p:nvPicPr>
        <p:blipFill>
          <a:blip r:embed="rId3"/>
          <a:stretch>
            <a:fillRect/>
          </a:stretch>
        </p:blipFill>
        <p:spPr>
          <a:xfrm>
            <a:off x="418644" y="1553287"/>
            <a:ext cx="896425" cy="896425"/>
          </a:xfrm>
          <a:prstGeom prst="rect">
            <a:avLst/>
          </a:prstGeom>
        </p:spPr>
      </p:pic>
      <p:sp>
        <p:nvSpPr>
          <p:cNvPr id="145" name="TextBox 144">
            <a:extLst>
              <a:ext uri="{FF2B5EF4-FFF2-40B4-BE49-F238E27FC236}">
                <a16:creationId xmlns:a16="http://schemas.microsoft.com/office/drawing/2014/main" id="{2B6B3031-EAB8-46C5-8BDA-F4A3E50AA50D}"/>
              </a:ext>
            </a:extLst>
          </p:cNvPr>
          <p:cNvSpPr txBox="1"/>
          <p:nvPr/>
        </p:nvSpPr>
        <p:spPr>
          <a:xfrm>
            <a:off x="1645003" y="1669601"/>
            <a:ext cx="10092496" cy="663797"/>
          </a:xfrm>
          <a:prstGeom prst="rect">
            <a:avLst/>
          </a:prstGeom>
          <a:noFill/>
        </p:spPr>
        <p:txBody>
          <a:bodyPr wrap="square" lIns="0" tIns="0" rIns="0" bIns="0" anchor="ctr">
            <a:spAutoFit/>
          </a:bodyPr>
          <a:lstStyle/>
          <a:p>
            <a:pPr>
              <a:spcBef>
                <a:spcPts val="1200"/>
              </a:spcBef>
            </a:pPr>
            <a:r>
              <a:rPr lang="en-US" sz="2157" dirty="0"/>
              <a:t>Explain the process of device provisioning and the features of the Device Provisioning Service</a:t>
            </a:r>
          </a:p>
        </p:txBody>
      </p:sp>
      <p:cxnSp>
        <p:nvCxnSpPr>
          <p:cNvPr id="155" name="Straight Connector 154">
            <a:extLst>
              <a:ext uri="{FF2B5EF4-FFF2-40B4-BE49-F238E27FC236}">
                <a16:creationId xmlns:a16="http://schemas.microsoft.com/office/drawing/2014/main" id="{C0D3F79B-C85B-410B-9035-9360F3BAC475}"/>
              </a:ext>
              <a:ext uri="{C183D7F6-B498-43B3-948B-1728B52AA6E4}">
                <adec:decorative xmlns:adec="http://schemas.microsoft.com/office/drawing/2017/decorative" val="1"/>
              </a:ext>
            </a:extLst>
          </p:cNvPr>
          <p:cNvCxnSpPr>
            <a:cxnSpLocks/>
          </p:cNvCxnSpPr>
          <p:nvPr/>
        </p:nvCxnSpPr>
        <p:spPr>
          <a:xfrm>
            <a:off x="1645263" y="2644053"/>
            <a:ext cx="1014304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4" name="Picture 163" descr="Icon of a security lock">
            <a:extLst>
              <a:ext uri="{FF2B5EF4-FFF2-40B4-BE49-F238E27FC236}">
                <a16:creationId xmlns:a16="http://schemas.microsoft.com/office/drawing/2014/main" id="{4FC4CDEF-5443-4F27-8EE7-3AB1922E44D4}"/>
              </a:ext>
            </a:extLst>
          </p:cNvPr>
          <p:cNvPicPr>
            <a:picLocks/>
          </p:cNvPicPr>
          <p:nvPr/>
        </p:nvPicPr>
        <p:blipFill>
          <a:blip r:embed="rId4"/>
          <a:stretch>
            <a:fillRect/>
          </a:stretch>
        </p:blipFill>
        <p:spPr>
          <a:xfrm>
            <a:off x="418644" y="2838394"/>
            <a:ext cx="896425" cy="896425"/>
          </a:xfrm>
          <a:prstGeom prst="rect">
            <a:avLst/>
          </a:prstGeom>
        </p:spPr>
      </p:pic>
      <p:sp>
        <p:nvSpPr>
          <p:cNvPr id="172" name="TextBox 171">
            <a:extLst>
              <a:ext uri="{FF2B5EF4-FFF2-40B4-BE49-F238E27FC236}">
                <a16:creationId xmlns:a16="http://schemas.microsoft.com/office/drawing/2014/main" id="{65182FB2-E2C9-453A-9F07-F02C608D2AA6}"/>
              </a:ext>
            </a:extLst>
          </p:cNvPr>
          <p:cNvSpPr txBox="1"/>
          <p:nvPr/>
        </p:nvSpPr>
        <p:spPr>
          <a:xfrm>
            <a:off x="1645003" y="2956262"/>
            <a:ext cx="10092496" cy="663797"/>
          </a:xfrm>
          <a:prstGeom prst="rect">
            <a:avLst/>
          </a:prstGeom>
          <a:noFill/>
        </p:spPr>
        <p:txBody>
          <a:bodyPr wrap="square" lIns="0" tIns="0" rIns="0" bIns="0" anchor="ctr">
            <a:spAutoFit/>
          </a:bodyPr>
          <a:lstStyle/>
          <a:p>
            <a:pPr>
              <a:spcBef>
                <a:spcPts val="1200"/>
              </a:spcBef>
            </a:pPr>
            <a:r>
              <a:rPr lang="en-US" sz="2157" dirty="0"/>
              <a:t>Explain the security considerations associated with device provisioning and how they are managed</a:t>
            </a:r>
          </a:p>
        </p:txBody>
      </p:sp>
      <p:cxnSp>
        <p:nvCxnSpPr>
          <p:cNvPr id="179" name="Straight Connector 178">
            <a:extLst>
              <a:ext uri="{FF2B5EF4-FFF2-40B4-BE49-F238E27FC236}">
                <a16:creationId xmlns:a16="http://schemas.microsoft.com/office/drawing/2014/main" id="{29162877-6ACE-47FE-A2F3-CC0A8FAD3731}"/>
              </a:ext>
              <a:ext uri="{C183D7F6-B498-43B3-948B-1728B52AA6E4}">
                <adec:decorative xmlns:adec="http://schemas.microsoft.com/office/drawing/2017/decorative" val="1"/>
              </a:ext>
            </a:extLst>
          </p:cNvPr>
          <p:cNvCxnSpPr>
            <a:cxnSpLocks/>
          </p:cNvCxnSpPr>
          <p:nvPr/>
        </p:nvCxnSpPr>
        <p:spPr>
          <a:xfrm>
            <a:off x="1645263" y="3929160"/>
            <a:ext cx="1014304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5" name="Picture 184" descr="Icon of three squares and a cloud">
            <a:extLst>
              <a:ext uri="{FF2B5EF4-FFF2-40B4-BE49-F238E27FC236}">
                <a16:creationId xmlns:a16="http://schemas.microsoft.com/office/drawing/2014/main" id="{B75537B4-F4FC-43E8-9232-0D8C2A0FE3F1}"/>
              </a:ext>
            </a:extLst>
          </p:cNvPr>
          <p:cNvPicPr>
            <a:picLocks/>
          </p:cNvPicPr>
          <p:nvPr/>
        </p:nvPicPr>
        <p:blipFill>
          <a:blip r:embed="rId5"/>
          <a:stretch>
            <a:fillRect/>
          </a:stretch>
        </p:blipFill>
        <p:spPr>
          <a:xfrm>
            <a:off x="418644" y="4123501"/>
            <a:ext cx="896425" cy="896425"/>
          </a:xfrm>
          <a:prstGeom prst="rect">
            <a:avLst/>
          </a:prstGeom>
        </p:spPr>
      </p:pic>
      <p:sp>
        <p:nvSpPr>
          <p:cNvPr id="190" name="TextBox 189">
            <a:extLst>
              <a:ext uri="{FF2B5EF4-FFF2-40B4-BE49-F238E27FC236}">
                <a16:creationId xmlns:a16="http://schemas.microsoft.com/office/drawing/2014/main" id="{C93C911A-4CE2-4428-8239-FC49DD3DAB38}"/>
              </a:ext>
            </a:extLst>
          </p:cNvPr>
          <p:cNvSpPr txBox="1"/>
          <p:nvPr/>
        </p:nvSpPr>
        <p:spPr>
          <a:xfrm>
            <a:off x="1645003" y="4406538"/>
            <a:ext cx="10092496" cy="331899"/>
          </a:xfrm>
          <a:prstGeom prst="rect">
            <a:avLst/>
          </a:prstGeom>
          <a:noFill/>
        </p:spPr>
        <p:txBody>
          <a:bodyPr wrap="square" lIns="0" tIns="0" rIns="0" bIns="0" anchor="ctr">
            <a:spAutoFit/>
          </a:bodyPr>
          <a:lstStyle/>
          <a:p>
            <a:pPr>
              <a:spcBef>
                <a:spcPts val="1200"/>
              </a:spcBef>
            </a:pPr>
            <a:r>
              <a:rPr lang="en-US" sz="2157" dirty="0"/>
              <a:t>Implement the Device Provisioning Service SDKs</a:t>
            </a:r>
          </a:p>
        </p:txBody>
      </p:sp>
      <p:cxnSp>
        <p:nvCxnSpPr>
          <p:cNvPr id="194" name="Straight Connector 193">
            <a:extLst>
              <a:ext uri="{FF2B5EF4-FFF2-40B4-BE49-F238E27FC236}">
                <a16:creationId xmlns:a16="http://schemas.microsoft.com/office/drawing/2014/main" id="{87382064-6B41-4A02-B19C-335FC309C59D}"/>
              </a:ext>
              <a:ext uri="{C183D7F6-B498-43B3-948B-1728B52AA6E4}">
                <adec:decorative xmlns:adec="http://schemas.microsoft.com/office/drawing/2017/decorative" val="1"/>
              </a:ext>
            </a:extLst>
          </p:cNvPr>
          <p:cNvCxnSpPr>
            <a:cxnSpLocks/>
          </p:cNvCxnSpPr>
          <p:nvPr/>
        </p:nvCxnSpPr>
        <p:spPr>
          <a:xfrm>
            <a:off x="1645263" y="5214267"/>
            <a:ext cx="1014304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 name="Picture 5" descr="Icon of an organizational chart enclosed in a curly brackets">
            <a:extLst>
              <a:ext uri="{FF2B5EF4-FFF2-40B4-BE49-F238E27FC236}">
                <a16:creationId xmlns:a16="http://schemas.microsoft.com/office/drawing/2014/main" id="{016C08AD-F242-494F-ADC5-F68FD992AB88}"/>
              </a:ext>
            </a:extLst>
          </p:cNvPr>
          <p:cNvPicPr>
            <a:picLocks/>
          </p:cNvPicPr>
          <p:nvPr/>
        </p:nvPicPr>
        <p:blipFill>
          <a:blip r:embed="rId6"/>
          <a:stretch>
            <a:fillRect/>
          </a:stretch>
        </p:blipFill>
        <p:spPr>
          <a:xfrm>
            <a:off x="418644" y="5408605"/>
            <a:ext cx="896425" cy="896425"/>
          </a:xfrm>
          <a:prstGeom prst="rect">
            <a:avLst/>
          </a:prstGeom>
        </p:spPr>
      </p:pic>
      <p:sp>
        <p:nvSpPr>
          <p:cNvPr id="8" name="TextBox 7">
            <a:extLst>
              <a:ext uri="{FF2B5EF4-FFF2-40B4-BE49-F238E27FC236}">
                <a16:creationId xmlns:a16="http://schemas.microsoft.com/office/drawing/2014/main" id="{F323E7A3-A5EC-41C6-936D-0683A7800910}"/>
              </a:ext>
            </a:extLst>
          </p:cNvPr>
          <p:cNvSpPr txBox="1"/>
          <p:nvPr/>
        </p:nvSpPr>
        <p:spPr>
          <a:xfrm>
            <a:off x="1645003" y="5524919"/>
            <a:ext cx="10092496" cy="663797"/>
          </a:xfrm>
          <a:prstGeom prst="rect">
            <a:avLst/>
          </a:prstGeom>
          <a:noFill/>
        </p:spPr>
        <p:txBody>
          <a:bodyPr wrap="square" lIns="0" tIns="0" rIns="0" bIns="0" anchor="ctr">
            <a:noAutofit/>
          </a:bodyPr>
          <a:lstStyle/>
          <a:p>
            <a:pPr>
              <a:spcBef>
                <a:spcPts val="1200"/>
              </a:spcBef>
            </a:pPr>
            <a:r>
              <a:rPr lang="en-US" sz="2157" dirty="0"/>
              <a:t>Manage the device enrollment process, including deprovisioning and disenrollment</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Rolling device certificates – reasons</a:t>
            </a:r>
          </a:p>
        </p:txBody>
      </p:sp>
      <p:sp>
        <p:nvSpPr>
          <p:cNvPr id="3" name="Text Placeholder 2">
            <a:extLst>
              <a:ext uri="{FF2B5EF4-FFF2-40B4-BE49-F238E27FC236}">
                <a16:creationId xmlns:a16="http://schemas.microsoft.com/office/drawing/2014/main" id="{89279162-97D6-41C3-8739-7A382E14E2A5}"/>
              </a:ext>
            </a:extLst>
          </p:cNvPr>
          <p:cNvSpPr>
            <a:spLocks noGrp="1"/>
          </p:cNvSpPr>
          <p:nvPr>
            <p:ph type="body" sz="quarter" idx="10"/>
          </p:nvPr>
        </p:nvSpPr>
        <p:spPr>
          <a:xfrm>
            <a:off x="418644" y="1186695"/>
            <a:ext cx="11354714" cy="362072"/>
          </a:xfrm>
        </p:spPr>
        <p:txBody>
          <a:bodyPr vert="horz" lIns="0" tIns="0" rIns="0" bIns="0" rtlCol="0">
            <a:spAutoFit/>
          </a:bodyPr>
          <a:lstStyle/>
          <a:p>
            <a:r>
              <a:rPr lang="en-US" dirty="0"/>
              <a:t>Reasons to roll certificates:</a:t>
            </a:r>
          </a:p>
        </p:txBody>
      </p:sp>
      <p:pic>
        <p:nvPicPr>
          <p:cNvPr id="44" name="Picture 43" descr="Icon of a glass globe with a zig zag line ">
            <a:extLst>
              <a:ext uri="{FF2B5EF4-FFF2-40B4-BE49-F238E27FC236}">
                <a16:creationId xmlns:a16="http://schemas.microsoft.com/office/drawing/2014/main" id="{5FFEFB67-4787-4724-B147-7C15BC75B0D6}"/>
              </a:ext>
            </a:extLst>
          </p:cNvPr>
          <p:cNvPicPr>
            <a:picLocks/>
          </p:cNvPicPr>
          <p:nvPr/>
        </p:nvPicPr>
        <p:blipFill>
          <a:blip r:embed="rId3"/>
          <a:stretch>
            <a:fillRect/>
          </a:stretch>
        </p:blipFill>
        <p:spPr>
          <a:xfrm>
            <a:off x="418644" y="2159066"/>
            <a:ext cx="932282" cy="932282"/>
          </a:xfrm>
          <a:prstGeom prst="rect">
            <a:avLst/>
          </a:prstGeom>
        </p:spPr>
      </p:pic>
      <p:sp>
        <p:nvSpPr>
          <p:cNvPr id="45" name="TextBox 44">
            <a:extLst>
              <a:ext uri="{FF2B5EF4-FFF2-40B4-BE49-F238E27FC236}">
                <a16:creationId xmlns:a16="http://schemas.microsoft.com/office/drawing/2014/main" id="{AD53F6C3-D782-4BEE-A2D1-A84933E13D47}"/>
              </a:ext>
            </a:extLst>
          </p:cNvPr>
          <p:cNvSpPr txBox="1"/>
          <p:nvPr/>
        </p:nvSpPr>
        <p:spPr>
          <a:xfrm>
            <a:off x="1642080" y="2456415"/>
            <a:ext cx="10129600" cy="301727"/>
          </a:xfrm>
          <a:prstGeom prst="rect">
            <a:avLst/>
          </a:prstGeom>
          <a:noFill/>
        </p:spPr>
        <p:txBody>
          <a:bodyPr wrap="square" lIns="0" tIns="0" rIns="0" bIns="0" rtlCol="0" anchor="ctr">
            <a:spAutoFit/>
          </a:bodyPr>
          <a:lstStyle/>
          <a:p>
            <a:r>
              <a:rPr lang="en-US" sz="1961" dirty="0"/>
              <a:t>Compromise – will cover more on this specific scenario later in the course</a:t>
            </a:r>
          </a:p>
        </p:txBody>
      </p:sp>
      <p:cxnSp>
        <p:nvCxnSpPr>
          <p:cNvPr id="49" name="Straight Connector 48">
            <a:extLst>
              <a:ext uri="{FF2B5EF4-FFF2-40B4-BE49-F238E27FC236}">
                <a16:creationId xmlns:a16="http://schemas.microsoft.com/office/drawing/2014/main" id="{3A4515BC-C69B-41B4-9C10-01DB97EF9C07}"/>
              </a:ext>
              <a:ext uri="{C183D7F6-B498-43B3-948B-1728B52AA6E4}">
                <adec:decorative xmlns:adec="http://schemas.microsoft.com/office/drawing/2017/decorative" val="1"/>
              </a:ext>
            </a:extLst>
          </p:cNvPr>
          <p:cNvCxnSpPr>
            <a:cxnSpLocks/>
          </p:cNvCxnSpPr>
          <p:nvPr/>
        </p:nvCxnSpPr>
        <p:spPr>
          <a:xfrm>
            <a:off x="1642080" y="3286438"/>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4" name="Picture 53" descr="Icon of a fragmented arc with a zig zag arrow ">
            <a:extLst>
              <a:ext uri="{FF2B5EF4-FFF2-40B4-BE49-F238E27FC236}">
                <a16:creationId xmlns:a16="http://schemas.microsoft.com/office/drawing/2014/main" id="{EC263AE9-305E-4897-B477-F0042F0FC32E}"/>
              </a:ext>
            </a:extLst>
          </p:cNvPr>
          <p:cNvPicPr>
            <a:picLocks/>
          </p:cNvPicPr>
          <p:nvPr/>
        </p:nvPicPr>
        <p:blipFill>
          <a:blip r:embed="rId4"/>
          <a:stretch>
            <a:fillRect/>
          </a:stretch>
        </p:blipFill>
        <p:spPr>
          <a:xfrm>
            <a:off x="418644" y="3517384"/>
            <a:ext cx="932282" cy="932282"/>
          </a:xfrm>
          <a:prstGeom prst="rect">
            <a:avLst/>
          </a:prstGeom>
        </p:spPr>
      </p:pic>
      <p:sp>
        <p:nvSpPr>
          <p:cNvPr id="56" name="TextBox 55">
            <a:extLst>
              <a:ext uri="{FF2B5EF4-FFF2-40B4-BE49-F238E27FC236}">
                <a16:creationId xmlns:a16="http://schemas.microsoft.com/office/drawing/2014/main" id="{9EDC58F8-9883-4B5D-AEEB-FA0034EFC1AC}"/>
              </a:ext>
            </a:extLst>
          </p:cNvPr>
          <p:cNvSpPr txBox="1"/>
          <p:nvPr/>
        </p:nvSpPr>
        <p:spPr>
          <a:xfrm>
            <a:off x="1642080" y="3814733"/>
            <a:ext cx="10129600" cy="301727"/>
          </a:xfrm>
          <a:prstGeom prst="rect">
            <a:avLst/>
          </a:prstGeom>
          <a:noFill/>
        </p:spPr>
        <p:txBody>
          <a:bodyPr wrap="square" lIns="0" tIns="0" rIns="0" bIns="0" rtlCol="0" anchor="ctr">
            <a:spAutoFit/>
          </a:bodyPr>
          <a:lstStyle/>
          <a:p>
            <a:r>
              <a:rPr lang="en-US" sz="1961" dirty="0"/>
              <a:t>Expiration – a standard certificate management issue</a:t>
            </a:r>
          </a:p>
        </p:txBody>
      </p:sp>
    </p:spTree>
    <p:extLst>
      <p:ext uri="{BB962C8B-B14F-4D97-AF65-F5344CB8AC3E}">
        <p14:creationId xmlns:p14="http://schemas.microsoft.com/office/powerpoint/2010/main" val="1220159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fade">
                                      <p:cBhvr>
                                        <p:cTn id="15" dur="500"/>
                                        <p:tgtEl>
                                          <p:spTgt spid="49"/>
                                        </p:tgtEl>
                                      </p:cBhvr>
                                    </p:animEffect>
                                  </p:childTnLst>
                                </p:cTn>
                              </p:par>
                              <p:par>
                                <p:cTn id="16" presetID="10" presetClass="entr" presetSubtype="0" fill="hold" nodeType="with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fade">
                                      <p:cBhvr>
                                        <p:cTn id="18" dur="500"/>
                                        <p:tgtEl>
                                          <p:spTgt spid="5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fade">
                                      <p:cBhvr>
                                        <p:cTn id="2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5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Rolling device certificates – process</a:t>
            </a:r>
          </a:p>
        </p:txBody>
      </p:sp>
      <p:sp>
        <p:nvSpPr>
          <p:cNvPr id="5" name="Text Placeholder 4">
            <a:extLst>
              <a:ext uri="{FF2B5EF4-FFF2-40B4-BE49-F238E27FC236}">
                <a16:creationId xmlns:a16="http://schemas.microsoft.com/office/drawing/2014/main" id="{E53283B5-D5B1-4F68-94F8-7D83E71A376A}"/>
              </a:ext>
            </a:extLst>
          </p:cNvPr>
          <p:cNvSpPr>
            <a:spLocks noGrp="1"/>
          </p:cNvSpPr>
          <p:nvPr>
            <p:ph type="body" sz="quarter" idx="10"/>
          </p:nvPr>
        </p:nvSpPr>
        <p:spPr>
          <a:xfrm>
            <a:off x="418644" y="1186695"/>
            <a:ext cx="11354714" cy="362072"/>
          </a:xfrm>
        </p:spPr>
        <p:txBody>
          <a:bodyPr vert="horz" lIns="0" tIns="0" rIns="0" bIns="0" rtlCol="0">
            <a:spAutoFit/>
          </a:bodyPr>
          <a:lstStyle/>
          <a:p>
            <a:r>
              <a:rPr lang="en-US" dirty="0"/>
              <a:t>Process for rolling a device certificate:</a:t>
            </a:r>
          </a:p>
        </p:txBody>
      </p:sp>
      <p:pic>
        <p:nvPicPr>
          <p:cNvPr id="60" name="Picture 59">
            <a:extLst>
              <a:ext uri="{FF2B5EF4-FFF2-40B4-BE49-F238E27FC236}">
                <a16:creationId xmlns:a16="http://schemas.microsoft.com/office/drawing/2014/main" id="{8643F26C-6FF1-4FDB-BFEC-9B8BD485F8C5}"/>
              </a:ext>
              <a:ext uri="{C183D7F6-B498-43B3-948B-1728B52AA6E4}">
                <adec:decorative xmlns:adec="http://schemas.microsoft.com/office/drawing/2017/decorative" val="1"/>
              </a:ext>
            </a:extLst>
          </p:cNvPr>
          <p:cNvPicPr>
            <a:picLocks/>
          </p:cNvPicPr>
          <p:nvPr/>
        </p:nvPicPr>
        <p:blipFill>
          <a:blip r:embed="rId3"/>
          <a:stretch>
            <a:fillRect/>
          </a:stretch>
        </p:blipFill>
        <p:spPr>
          <a:xfrm>
            <a:off x="418644" y="1792876"/>
            <a:ext cx="896425" cy="896425"/>
          </a:xfrm>
          <a:prstGeom prst="rect">
            <a:avLst/>
          </a:prstGeom>
        </p:spPr>
      </p:pic>
      <p:sp>
        <p:nvSpPr>
          <p:cNvPr id="85" name="Rectangle 84">
            <a:extLst>
              <a:ext uri="{FF2B5EF4-FFF2-40B4-BE49-F238E27FC236}">
                <a16:creationId xmlns:a16="http://schemas.microsoft.com/office/drawing/2014/main" id="{FA955107-4151-4B15-8E86-69AE3DEADCC9}"/>
              </a:ext>
            </a:extLst>
          </p:cNvPr>
          <p:cNvSpPr/>
          <p:nvPr/>
        </p:nvSpPr>
        <p:spPr bwMode="auto">
          <a:xfrm>
            <a:off x="653091" y="2027323"/>
            <a:ext cx="427531" cy="427531"/>
          </a:xfrm>
          <a:prstGeom prst="rect">
            <a:avLst/>
          </a:prstGeom>
          <a:noFill/>
          <a:ln w="28575" cap="flat" cmpd="sng" algn="ctr">
            <a:noFill/>
            <a:prstDash val="sysDot"/>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US" sz="2353" b="1" kern="0" dirty="0">
                <a:latin typeface="Segoe UI"/>
                <a:ea typeface="Segoe UI" pitchFamily="34" charset="0"/>
                <a:cs typeface="Segoe UI" pitchFamily="34" charset="0"/>
              </a:rPr>
              <a:t>1</a:t>
            </a:r>
          </a:p>
        </p:txBody>
      </p:sp>
      <p:sp>
        <p:nvSpPr>
          <p:cNvPr id="92" name="Rectangle 91">
            <a:extLst>
              <a:ext uri="{FF2B5EF4-FFF2-40B4-BE49-F238E27FC236}">
                <a16:creationId xmlns:a16="http://schemas.microsoft.com/office/drawing/2014/main" id="{6290A236-206D-45A0-9964-8A663D98ED1F}"/>
              </a:ext>
            </a:extLst>
          </p:cNvPr>
          <p:cNvSpPr/>
          <p:nvPr/>
        </p:nvSpPr>
        <p:spPr>
          <a:xfrm>
            <a:off x="1592960" y="2090226"/>
            <a:ext cx="9997629" cy="3017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1961" dirty="0">
                <a:solidFill>
                  <a:schemeClr val="tx1"/>
                </a:solidFill>
              </a:rPr>
              <a:t>Obtain new certificates – this will depend on your initial source for your certificates</a:t>
            </a:r>
          </a:p>
        </p:txBody>
      </p:sp>
      <p:cxnSp>
        <p:nvCxnSpPr>
          <p:cNvPr id="102" name="Straight Connector 101">
            <a:extLst>
              <a:ext uri="{FF2B5EF4-FFF2-40B4-BE49-F238E27FC236}">
                <a16:creationId xmlns:a16="http://schemas.microsoft.com/office/drawing/2014/main" id="{4C9C758F-8C7E-44A3-B9D3-77551CC9754E}"/>
              </a:ext>
              <a:ext uri="{C183D7F6-B498-43B3-948B-1728B52AA6E4}">
                <adec:decorative xmlns:adec="http://schemas.microsoft.com/office/drawing/2017/decorative" val="1"/>
              </a:ext>
            </a:extLst>
          </p:cNvPr>
          <p:cNvCxnSpPr>
            <a:cxnSpLocks/>
          </p:cNvCxnSpPr>
          <p:nvPr/>
        </p:nvCxnSpPr>
        <p:spPr>
          <a:xfrm>
            <a:off x="1592961" y="2823150"/>
            <a:ext cx="101361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9" name="Picture 118">
            <a:extLst>
              <a:ext uri="{FF2B5EF4-FFF2-40B4-BE49-F238E27FC236}">
                <a16:creationId xmlns:a16="http://schemas.microsoft.com/office/drawing/2014/main" id="{F8201790-EADB-4F67-899F-4AF47A736507}"/>
              </a:ext>
              <a:ext uri="{C183D7F6-B498-43B3-948B-1728B52AA6E4}">
                <adec:decorative xmlns:adec="http://schemas.microsoft.com/office/drawing/2017/decorative" val="1"/>
              </a:ext>
            </a:extLst>
          </p:cNvPr>
          <p:cNvPicPr>
            <a:picLocks/>
          </p:cNvPicPr>
          <p:nvPr/>
        </p:nvPicPr>
        <p:blipFill>
          <a:blip r:embed="rId3"/>
          <a:stretch>
            <a:fillRect/>
          </a:stretch>
        </p:blipFill>
        <p:spPr>
          <a:xfrm>
            <a:off x="418644" y="2956999"/>
            <a:ext cx="896425" cy="896425"/>
          </a:xfrm>
          <a:prstGeom prst="rect">
            <a:avLst/>
          </a:prstGeom>
        </p:spPr>
      </p:pic>
      <p:sp>
        <p:nvSpPr>
          <p:cNvPr id="132" name="Rectangle 131">
            <a:extLst>
              <a:ext uri="{FF2B5EF4-FFF2-40B4-BE49-F238E27FC236}">
                <a16:creationId xmlns:a16="http://schemas.microsoft.com/office/drawing/2014/main" id="{2A7C5807-FB62-4B0B-AD34-1AA6ABD07AF0}"/>
              </a:ext>
            </a:extLst>
          </p:cNvPr>
          <p:cNvSpPr/>
          <p:nvPr/>
        </p:nvSpPr>
        <p:spPr bwMode="auto">
          <a:xfrm>
            <a:off x="653091" y="3191446"/>
            <a:ext cx="427531" cy="427531"/>
          </a:xfrm>
          <a:prstGeom prst="rect">
            <a:avLst/>
          </a:prstGeom>
          <a:noFill/>
          <a:ln w="28575" cap="flat" cmpd="sng" algn="ctr">
            <a:noFill/>
            <a:prstDash val="sysDot"/>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US" sz="2353" b="1" kern="0" dirty="0">
                <a:latin typeface="Segoe UI"/>
                <a:ea typeface="Segoe UI" pitchFamily="34" charset="0"/>
                <a:cs typeface="Segoe UI" pitchFamily="34" charset="0"/>
              </a:rPr>
              <a:t>2</a:t>
            </a:r>
          </a:p>
        </p:txBody>
      </p:sp>
      <p:sp>
        <p:nvSpPr>
          <p:cNvPr id="137" name="Rectangle 136">
            <a:extLst>
              <a:ext uri="{FF2B5EF4-FFF2-40B4-BE49-F238E27FC236}">
                <a16:creationId xmlns:a16="http://schemas.microsoft.com/office/drawing/2014/main" id="{66D63F10-6BE0-4B9E-990B-C5053D1A40B0}"/>
              </a:ext>
            </a:extLst>
          </p:cNvPr>
          <p:cNvSpPr/>
          <p:nvPr/>
        </p:nvSpPr>
        <p:spPr>
          <a:xfrm>
            <a:off x="1592960" y="3103485"/>
            <a:ext cx="9997629" cy="6034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1961" dirty="0">
                <a:solidFill>
                  <a:schemeClr val="tx1"/>
                </a:solidFill>
              </a:rPr>
              <a:t>Roll the certificate in the IoT hub – this will allow the device to be recognized with the new certificate</a:t>
            </a:r>
          </a:p>
        </p:txBody>
      </p:sp>
      <p:cxnSp>
        <p:nvCxnSpPr>
          <p:cNvPr id="144" name="Straight Connector 143">
            <a:extLst>
              <a:ext uri="{FF2B5EF4-FFF2-40B4-BE49-F238E27FC236}">
                <a16:creationId xmlns:a16="http://schemas.microsoft.com/office/drawing/2014/main" id="{5E419FE0-12C2-4F05-9C54-94AA643E73BA}"/>
              </a:ext>
              <a:ext uri="{C183D7F6-B498-43B3-948B-1728B52AA6E4}">
                <adec:decorative xmlns:adec="http://schemas.microsoft.com/office/drawing/2017/decorative" val="1"/>
              </a:ext>
            </a:extLst>
          </p:cNvPr>
          <p:cNvCxnSpPr>
            <a:cxnSpLocks/>
          </p:cNvCxnSpPr>
          <p:nvPr/>
        </p:nvCxnSpPr>
        <p:spPr>
          <a:xfrm>
            <a:off x="1592961" y="3987272"/>
            <a:ext cx="101361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5" name="Picture 154">
            <a:extLst>
              <a:ext uri="{FF2B5EF4-FFF2-40B4-BE49-F238E27FC236}">
                <a16:creationId xmlns:a16="http://schemas.microsoft.com/office/drawing/2014/main" id="{C85F310F-653B-43E9-BD73-32E28EF8AB0E}"/>
              </a:ext>
              <a:ext uri="{C183D7F6-B498-43B3-948B-1728B52AA6E4}">
                <adec:decorative xmlns:adec="http://schemas.microsoft.com/office/drawing/2017/decorative" val="1"/>
              </a:ext>
            </a:extLst>
          </p:cNvPr>
          <p:cNvPicPr>
            <a:picLocks/>
          </p:cNvPicPr>
          <p:nvPr/>
        </p:nvPicPr>
        <p:blipFill>
          <a:blip r:embed="rId3"/>
          <a:stretch>
            <a:fillRect/>
          </a:stretch>
        </p:blipFill>
        <p:spPr>
          <a:xfrm>
            <a:off x="418644" y="4121121"/>
            <a:ext cx="896425" cy="896425"/>
          </a:xfrm>
          <a:prstGeom prst="rect">
            <a:avLst/>
          </a:prstGeom>
        </p:spPr>
      </p:pic>
      <p:sp>
        <p:nvSpPr>
          <p:cNvPr id="163" name="Rectangle 162">
            <a:extLst>
              <a:ext uri="{FF2B5EF4-FFF2-40B4-BE49-F238E27FC236}">
                <a16:creationId xmlns:a16="http://schemas.microsoft.com/office/drawing/2014/main" id="{9E1E5FD5-C3FE-4E02-BB74-B2561172C9A7}"/>
              </a:ext>
            </a:extLst>
          </p:cNvPr>
          <p:cNvSpPr/>
          <p:nvPr/>
        </p:nvSpPr>
        <p:spPr bwMode="auto">
          <a:xfrm>
            <a:off x="653091" y="4355568"/>
            <a:ext cx="427531" cy="427531"/>
          </a:xfrm>
          <a:prstGeom prst="rect">
            <a:avLst/>
          </a:prstGeom>
          <a:noFill/>
          <a:ln w="28575" cap="flat" cmpd="sng" algn="ctr">
            <a:noFill/>
            <a:prstDash val="sysDot"/>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US" sz="2353" b="1" kern="0" dirty="0">
                <a:latin typeface="Segoe UI"/>
                <a:ea typeface="Segoe UI" pitchFamily="34" charset="0"/>
                <a:cs typeface="Segoe UI" pitchFamily="34" charset="0"/>
              </a:rPr>
              <a:t>3</a:t>
            </a:r>
          </a:p>
        </p:txBody>
      </p:sp>
      <p:sp>
        <p:nvSpPr>
          <p:cNvPr id="166" name="Rectangle 165">
            <a:extLst>
              <a:ext uri="{FF2B5EF4-FFF2-40B4-BE49-F238E27FC236}">
                <a16:creationId xmlns:a16="http://schemas.microsoft.com/office/drawing/2014/main" id="{34322FB9-B422-49E9-94E0-447E56223039}"/>
              </a:ext>
            </a:extLst>
          </p:cNvPr>
          <p:cNvSpPr/>
          <p:nvPr/>
        </p:nvSpPr>
        <p:spPr>
          <a:xfrm>
            <a:off x="1592961" y="4418471"/>
            <a:ext cx="10034979" cy="3017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1961" dirty="0">
                <a:solidFill>
                  <a:schemeClr val="tx1"/>
                </a:solidFill>
              </a:rPr>
              <a:t>Roll the certificate in the DPS configuration</a:t>
            </a:r>
          </a:p>
        </p:txBody>
      </p:sp>
      <p:cxnSp>
        <p:nvCxnSpPr>
          <p:cNvPr id="170" name="Straight Connector 169">
            <a:extLst>
              <a:ext uri="{FF2B5EF4-FFF2-40B4-BE49-F238E27FC236}">
                <a16:creationId xmlns:a16="http://schemas.microsoft.com/office/drawing/2014/main" id="{993184D0-51AF-4B0E-892C-5FB3698D162D}"/>
              </a:ext>
              <a:ext uri="{C183D7F6-B498-43B3-948B-1728B52AA6E4}">
                <adec:decorative xmlns:adec="http://schemas.microsoft.com/office/drawing/2017/decorative" val="1"/>
              </a:ext>
            </a:extLst>
          </p:cNvPr>
          <p:cNvCxnSpPr>
            <a:cxnSpLocks/>
          </p:cNvCxnSpPr>
          <p:nvPr/>
        </p:nvCxnSpPr>
        <p:spPr>
          <a:xfrm>
            <a:off x="1592961" y="5151395"/>
            <a:ext cx="101361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ACA5220C-DE6D-4E7F-815A-477790198E61}"/>
              </a:ext>
              <a:ext uri="{C183D7F6-B498-43B3-948B-1728B52AA6E4}">
                <adec:decorative xmlns:adec="http://schemas.microsoft.com/office/drawing/2017/decorative" val="1"/>
              </a:ext>
            </a:extLst>
          </p:cNvPr>
          <p:cNvPicPr>
            <a:picLocks/>
          </p:cNvPicPr>
          <p:nvPr/>
        </p:nvPicPr>
        <p:blipFill>
          <a:blip r:embed="rId3"/>
          <a:stretch>
            <a:fillRect/>
          </a:stretch>
        </p:blipFill>
        <p:spPr>
          <a:xfrm>
            <a:off x="418644" y="5285245"/>
            <a:ext cx="896425" cy="896425"/>
          </a:xfrm>
          <a:prstGeom prst="rect">
            <a:avLst/>
          </a:prstGeom>
        </p:spPr>
      </p:pic>
      <p:sp>
        <p:nvSpPr>
          <p:cNvPr id="14" name="Rectangle 13">
            <a:extLst>
              <a:ext uri="{FF2B5EF4-FFF2-40B4-BE49-F238E27FC236}">
                <a16:creationId xmlns:a16="http://schemas.microsoft.com/office/drawing/2014/main" id="{7FBE8B7D-0E23-4C0A-83F2-625634360F2C}"/>
              </a:ext>
            </a:extLst>
          </p:cNvPr>
          <p:cNvSpPr/>
          <p:nvPr/>
        </p:nvSpPr>
        <p:spPr bwMode="auto">
          <a:xfrm>
            <a:off x="653091" y="5519692"/>
            <a:ext cx="427531" cy="427531"/>
          </a:xfrm>
          <a:prstGeom prst="rect">
            <a:avLst/>
          </a:prstGeom>
          <a:noFill/>
          <a:ln w="28575" cap="flat" cmpd="sng" algn="ctr">
            <a:noFill/>
            <a:prstDash val="sysDot"/>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US" sz="2353" b="1" kern="0" dirty="0">
                <a:latin typeface="Segoe UI"/>
                <a:ea typeface="Segoe UI" pitchFamily="34" charset="0"/>
                <a:cs typeface="Segoe UI" pitchFamily="34" charset="0"/>
              </a:rPr>
              <a:t>4</a:t>
            </a:r>
          </a:p>
        </p:txBody>
      </p:sp>
      <p:sp>
        <p:nvSpPr>
          <p:cNvPr id="15" name="Rectangle 14">
            <a:extLst>
              <a:ext uri="{FF2B5EF4-FFF2-40B4-BE49-F238E27FC236}">
                <a16:creationId xmlns:a16="http://schemas.microsoft.com/office/drawing/2014/main" id="{692FA43B-2CCE-41EC-B7A8-676F84CAAD66}"/>
              </a:ext>
            </a:extLst>
          </p:cNvPr>
          <p:cNvSpPr/>
          <p:nvPr/>
        </p:nvSpPr>
        <p:spPr>
          <a:xfrm>
            <a:off x="1592961" y="5582595"/>
            <a:ext cx="9997628" cy="3017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1961" dirty="0">
                <a:solidFill>
                  <a:schemeClr val="tx1"/>
                </a:solidFill>
              </a:rPr>
              <a:t>Roll the certificate on the device</a:t>
            </a:r>
          </a:p>
        </p:txBody>
      </p:sp>
    </p:spTree>
    <p:extLst>
      <p:ext uri="{BB962C8B-B14F-4D97-AF65-F5344CB8AC3E}">
        <p14:creationId xmlns:p14="http://schemas.microsoft.com/office/powerpoint/2010/main" val="2750441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5"/>
                                        </p:tgtEl>
                                        <p:attrNameLst>
                                          <p:attrName>style.visibility</p:attrName>
                                        </p:attrNameLst>
                                      </p:cBhvr>
                                      <p:to>
                                        <p:strVal val="visible"/>
                                      </p:to>
                                    </p:set>
                                    <p:animEffect transition="in" filter="fade">
                                      <p:cBhvr>
                                        <p:cTn id="10" dur="500"/>
                                        <p:tgtEl>
                                          <p:spTgt spid="8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2"/>
                                        </p:tgtEl>
                                        <p:attrNameLst>
                                          <p:attrName>style.visibility</p:attrName>
                                        </p:attrNameLst>
                                      </p:cBhvr>
                                      <p:to>
                                        <p:strVal val="visible"/>
                                      </p:to>
                                    </p:set>
                                    <p:animEffect transition="in" filter="fade">
                                      <p:cBhvr>
                                        <p:cTn id="13" dur="500"/>
                                        <p:tgtEl>
                                          <p:spTgt spid="9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
                                        </p:tgtEl>
                                        <p:attrNameLst>
                                          <p:attrName>style.visibility</p:attrName>
                                        </p:attrNameLst>
                                      </p:cBhvr>
                                      <p:to>
                                        <p:strVal val="visible"/>
                                      </p:to>
                                    </p:set>
                                    <p:animEffect transition="in" filter="fade">
                                      <p:cBhvr>
                                        <p:cTn id="18" dur="500"/>
                                        <p:tgtEl>
                                          <p:spTgt spid="102"/>
                                        </p:tgtEl>
                                      </p:cBhvr>
                                    </p:animEffect>
                                  </p:childTnLst>
                                </p:cTn>
                              </p:par>
                              <p:par>
                                <p:cTn id="19" presetID="10" presetClass="entr" presetSubtype="0" fill="hold" nodeType="withEffect">
                                  <p:stCondLst>
                                    <p:cond delay="0"/>
                                  </p:stCondLst>
                                  <p:childTnLst>
                                    <p:set>
                                      <p:cBhvr>
                                        <p:cTn id="20" dur="1" fill="hold">
                                          <p:stCondLst>
                                            <p:cond delay="0"/>
                                          </p:stCondLst>
                                        </p:cTn>
                                        <p:tgtEl>
                                          <p:spTgt spid="119"/>
                                        </p:tgtEl>
                                        <p:attrNameLst>
                                          <p:attrName>style.visibility</p:attrName>
                                        </p:attrNameLst>
                                      </p:cBhvr>
                                      <p:to>
                                        <p:strVal val="visible"/>
                                      </p:to>
                                    </p:set>
                                    <p:animEffect transition="in" filter="fade">
                                      <p:cBhvr>
                                        <p:cTn id="21" dur="500"/>
                                        <p:tgtEl>
                                          <p:spTgt spid="1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2"/>
                                        </p:tgtEl>
                                        <p:attrNameLst>
                                          <p:attrName>style.visibility</p:attrName>
                                        </p:attrNameLst>
                                      </p:cBhvr>
                                      <p:to>
                                        <p:strVal val="visible"/>
                                      </p:to>
                                    </p:set>
                                    <p:animEffect transition="in" filter="fade">
                                      <p:cBhvr>
                                        <p:cTn id="24" dur="500"/>
                                        <p:tgtEl>
                                          <p:spTgt spid="13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7"/>
                                        </p:tgtEl>
                                        <p:attrNameLst>
                                          <p:attrName>style.visibility</p:attrName>
                                        </p:attrNameLst>
                                      </p:cBhvr>
                                      <p:to>
                                        <p:strVal val="visible"/>
                                      </p:to>
                                    </p:set>
                                    <p:animEffect transition="in" filter="fade">
                                      <p:cBhvr>
                                        <p:cTn id="27" dur="500"/>
                                        <p:tgtEl>
                                          <p:spTgt spid="13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4"/>
                                        </p:tgtEl>
                                        <p:attrNameLst>
                                          <p:attrName>style.visibility</p:attrName>
                                        </p:attrNameLst>
                                      </p:cBhvr>
                                      <p:to>
                                        <p:strVal val="visible"/>
                                      </p:to>
                                    </p:set>
                                    <p:animEffect transition="in" filter="fade">
                                      <p:cBhvr>
                                        <p:cTn id="32" dur="500"/>
                                        <p:tgtEl>
                                          <p:spTgt spid="144"/>
                                        </p:tgtEl>
                                      </p:cBhvr>
                                    </p:animEffect>
                                  </p:childTnLst>
                                </p:cTn>
                              </p:par>
                              <p:par>
                                <p:cTn id="33" presetID="10" presetClass="entr" presetSubtype="0" fill="hold" nodeType="withEffect">
                                  <p:stCondLst>
                                    <p:cond delay="0"/>
                                  </p:stCondLst>
                                  <p:childTnLst>
                                    <p:set>
                                      <p:cBhvr>
                                        <p:cTn id="34" dur="1" fill="hold">
                                          <p:stCondLst>
                                            <p:cond delay="0"/>
                                          </p:stCondLst>
                                        </p:cTn>
                                        <p:tgtEl>
                                          <p:spTgt spid="155"/>
                                        </p:tgtEl>
                                        <p:attrNameLst>
                                          <p:attrName>style.visibility</p:attrName>
                                        </p:attrNameLst>
                                      </p:cBhvr>
                                      <p:to>
                                        <p:strVal val="visible"/>
                                      </p:to>
                                    </p:set>
                                    <p:animEffect transition="in" filter="fade">
                                      <p:cBhvr>
                                        <p:cTn id="35" dur="500"/>
                                        <p:tgtEl>
                                          <p:spTgt spid="15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63"/>
                                        </p:tgtEl>
                                        <p:attrNameLst>
                                          <p:attrName>style.visibility</p:attrName>
                                        </p:attrNameLst>
                                      </p:cBhvr>
                                      <p:to>
                                        <p:strVal val="visible"/>
                                      </p:to>
                                    </p:set>
                                    <p:animEffect transition="in" filter="fade">
                                      <p:cBhvr>
                                        <p:cTn id="38" dur="500"/>
                                        <p:tgtEl>
                                          <p:spTgt spid="16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6"/>
                                        </p:tgtEl>
                                        <p:attrNameLst>
                                          <p:attrName>style.visibility</p:attrName>
                                        </p:attrNameLst>
                                      </p:cBhvr>
                                      <p:to>
                                        <p:strVal val="visible"/>
                                      </p:to>
                                    </p:set>
                                    <p:animEffect transition="in" filter="fade">
                                      <p:cBhvr>
                                        <p:cTn id="41" dur="500"/>
                                        <p:tgtEl>
                                          <p:spTgt spid="16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70"/>
                                        </p:tgtEl>
                                        <p:attrNameLst>
                                          <p:attrName>style.visibility</p:attrName>
                                        </p:attrNameLst>
                                      </p:cBhvr>
                                      <p:to>
                                        <p:strVal val="visible"/>
                                      </p:to>
                                    </p:set>
                                    <p:animEffect transition="in" filter="fade">
                                      <p:cBhvr>
                                        <p:cTn id="46" dur="500"/>
                                        <p:tgtEl>
                                          <p:spTgt spid="170"/>
                                        </p:tgtEl>
                                      </p:cBhvr>
                                    </p:animEffect>
                                  </p:childTnLst>
                                </p:cTn>
                              </p:par>
                              <p:par>
                                <p:cTn id="47" presetID="10" presetClass="entr" presetSubtype="0"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92" grpId="0"/>
      <p:bldP spid="132" grpId="0"/>
      <p:bldP spid="137" grpId="0"/>
      <p:bldP spid="163" grpId="0"/>
      <p:bldP spid="166" grpId="0"/>
      <p:bldP spid="14" grpId="0"/>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Deprovisioning process</a:t>
            </a:r>
          </a:p>
        </p:txBody>
      </p:sp>
      <p:pic>
        <p:nvPicPr>
          <p:cNvPr id="21" name="Picture 20" descr="Icon of arrow positioned diagonally">
            <a:extLst>
              <a:ext uri="{FF2B5EF4-FFF2-40B4-BE49-F238E27FC236}">
                <a16:creationId xmlns:a16="http://schemas.microsoft.com/office/drawing/2014/main" id="{FBE10503-48A9-4A2A-AF89-E64D37E40AF3}"/>
              </a:ext>
            </a:extLst>
          </p:cNvPr>
          <p:cNvPicPr>
            <a:picLocks noChangeAspect="1"/>
          </p:cNvPicPr>
          <p:nvPr/>
        </p:nvPicPr>
        <p:blipFill rotWithShape="1">
          <a:blip r:embed="rId3"/>
          <a:srcRect l="-15002" t="-14362" r="-14810" b="-14362"/>
          <a:stretch/>
        </p:blipFill>
        <p:spPr>
          <a:xfrm>
            <a:off x="11282071" y="440919"/>
            <a:ext cx="488054" cy="483959"/>
          </a:xfrm>
          <a:prstGeom prst="rect">
            <a:avLst/>
          </a:prstGeom>
          <a:ln w="19050">
            <a:noFill/>
          </a:ln>
        </p:spPr>
      </p:pic>
      <p:pic>
        <p:nvPicPr>
          <p:cNvPr id="16" name="Picture 15" descr="Icon of arrow pointing in four opposite directions">
            <a:extLst>
              <a:ext uri="{FF2B5EF4-FFF2-40B4-BE49-F238E27FC236}">
                <a16:creationId xmlns:a16="http://schemas.microsoft.com/office/drawing/2014/main" id="{47B0DAC5-486A-46A9-84CA-BAB96D09FA04}"/>
              </a:ext>
            </a:extLst>
          </p:cNvPr>
          <p:cNvPicPr>
            <a:picLocks/>
          </p:cNvPicPr>
          <p:nvPr/>
        </p:nvPicPr>
        <p:blipFill>
          <a:blip r:embed="rId4"/>
          <a:stretch>
            <a:fillRect/>
          </a:stretch>
        </p:blipFill>
        <p:spPr>
          <a:xfrm>
            <a:off x="418644" y="2168630"/>
            <a:ext cx="1100299" cy="1100299"/>
          </a:xfrm>
          <a:prstGeom prst="rect">
            <a:avLst/>
          </a:prstGeom>
        </p:spPr>
      </p:pic>
      <p:sp>
        <p:nvSpPr>
          <p:cNvPr id="32" name="TextBox 31">
            <a:extLst>
              <a:ext uri="{FF2B5EF4-FFF2-40B4-BE49-F238E27FC236}">
                <a16:creationId xmlns:a16="http://schemas.microsoft.com/office/drawing/2014/main" id="{FCE2DE8E-562C-4726-B6DB-B3B3DBC9FF23}"/>
              </a:ext>
            </a:extLst>
          </p:cNvPr>
          <p:cNvSpPr txBox="1">
            <a:spLocks/>
          </p:cNvSpPr>
          <p:nvPr/>
        </p:nvSpPr>
        <p:spPr>
          <a:xfrm>
            <a:off x="1782547" y="2537743"/>
            <a:ext cx="9989133" cy="362072"/>
          </a:xfrm>
          <a:prstGeom prst="rect">
            <a:avLst/>
          </a:prstGeom>
          <a:noFill/>
        </p:spPr>
        <p:txBody>
          <a:bodyPr wrap="square" lIns="0" tIns="0" rIns="0" bIns="0" rtlCol="0" anchor="ctr">
            <a:spAutoFit/>
          </a:bodyPr>
          <a:lstStyle/>
          <a:p>
            <a:r>
              <a:rPr lang="en-US" sz="2353" dirty="0"/>
              <a:t>Disenrollment</a:t>
            </a:r>
          </a:p>
        </p:txBody>
      </p:sp>
      <p:cxnSp>
        <p:nvCxnSpPr>
          <p:cNvPr id="37" name="Straight Connector 36">
            <a:extLst>
              <a:ext uri="{FF2B5EF4-FFF2-40B4-BE49-F238E27FC236}">
                <a16:creationId xmlns:a16="http://schemas.microsoft.com/office/drawing/2014/main" id="{8107C724-E3AE-4C94-84EA-3BF4A8A8CCF9}"/>
              </a:ext>
              <a:ext uri="{C183D7F6-B498-43B3-948B-1728B52AA6E4}">
                <adec:decorative xmlns:adec="http://schemas.microsoft.com/office/drawing/2017/decorative" val="1"/>
              </a:ext>
            </a:extLst>
          </p:cNvPr>
          <p:cNvCxnSpPr>
            <a:cxnSpLocks/>
          </p:cNvCxnSpPr>
          <p:nvPr/>
        </p:nvCxnSpPr>
        <p:spPr>
          <a:xfrm>
            <a:off x="1782547" y="3549138"/>
            <a:ext cx="99891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 name="Picture 1" descr="Icon of a square with a smaller square positioned in the lower left corner">
            <a:extLst>
              <a:ext uri="{FF2B5EF4-FFF2-40B4-BE49-F238E27FC236}">
                <a16:creationId xmlns:a16="http://schemas.microsoft.com/office/drawing/2014/main" id="{C1346CBF-2B32-4909-8D38-14125DA60459}"/>
              </a:ext>
            </a:extLst>
          </p:cNvPr>
          <p:cNvPicPr>
            <a:picLocks/>
          </p:cNvPicPr>
          <p:nvPr/>
        </p:nvPicPr>
        <p:blipFill>
          <a:blip r:embed="rId5"/>
          <a:stretch>
            <a:fillRect/>
          </a:stretch>
        </p:blipFill>
        <p:spPr>
          <a:xfrm>
            <a:off x="418644" y="3829346"/>
            <a:ext cx="1100299" cy="1100299"/>
          </a:xfrm>
          <a:prstGeom prst="rect">
            <a:avLst/>
          </a:prstGeom>
        </p:spPr>
      </p:pic>
      <p:sp>
        <p:nvSpPr>
          <p:cNvPr id="5" name="TextBox 4">
            <a:extLst>
              <a:ext uri="{FF2B5EF4-FFF2-40B4-BE49-F238E27FC236}">
                <a16:creationId xmlns:a16="http://schemas.microsoft.com/office/drawing/2014/main" id="{1B1FF19F-766F-4C2C-A79C-6F00745C290E}"/>
              </a:ext>
            </a:extLst>
          </p:cNvPr>
          <p:cNvSpPr txBox="1">
            <a:spLocks/>
          </p:cNvSpPr>
          <p:nvPr/>
        </p:nvSpPr>
        <p:spPr>
          <a:xfrm>
            <a:off x="1782547" y="4198461"/>
            <a:ext cx="9989133" cy="362072"/>
          </a:xfrm>
          <a:prstGeom prst="rect">
            <a:avLst/>
          </a:prstGeom>
          <a:noFill/>
        </p:spPr>
        <p:txBody>
          <a:bodyPr wrap="square" lIns="0" tIns="0" rIns="0" bIns="0" rtlCol="0" anchor="ctr">
            <a:spAutoFit/>
          </a:bodyPr>
          <a:lstStyle/>
          <a:p>
            <a:r>
              <a:rPr lang="en-US" sz="2353" dirty="0"/>
              <a:t>Deregister</a:t>
            </a:r>
          </a:p>
        </p:txBody>
      </p:sp>
    </p:spTree>
    <p:extLst>
      <p:ext uri="{BB962C8B-B14F-4D97-AF65-F5344CB8AC3E}">
        <p14:creationId xmlns:p14="http://schemas.microsoft.com/office/powerpoint/2010/main" val="1093799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par>
                                <p:cTn id="13" presetID="10"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 disenrollment</a:t>
            </a:r>
          </a:p>
        </p:txBody>
      </p:sp>
      <p:pic>
        <p:nvPicPr>
          <p:cNvPr id="32" name="Picture 31" descr="Icon of a gear and a arrow going across it">
            <a:extLst>
              <a:ext uri="{FF2B5EF4-FFF2-40B4-BE49-F238E27FC236}">
                <a16:creationId xmlns:a16="http://schemas.microsoft.com/office/drawing/2014/main" id="{6DA41097-0F55-493F-AEFD-A6A6CD3380B2}"/>
              </a:ext>
            </a:extLst>
          </p:cNvPr>
          <p:cNvPicPr>
            <a:picLocks noChangeAspect="1"/>
          </p:cNvPicPr>
          <p:nvPr/>
        </p:nvPicPr>
        <p:blipFill rotWithShape="1">
          <a:blip r:embed="rId3">
            <a:clrChange>
              <a:clrFrom>
                <a:srgbClr val="FFFFFF"/>
              </a:clrFrom>
              <a:clrTo>
                <a:srgbClr val="FFFFFF">
                  <a:alpha val="0"/>
                </a:srgbClr>
              </a:clrTo>
            </a:clrChange>
          </a:blip>
          <a:srcRect l="-14191" t="-13556" r="-14191" b="-13615"/>
          <a:stretch/>
        </p:blipFill>
        <p:spPr>
          <a:xfrm>
            <a:off x="11232198" y="382854"/>
            <a:ext cx="615359" cy="609565"/>
          </a:xfrm>
          <a:prstGeom prst="rect">
            <a:avLst/>
          </a:prstGeom>
          <a:ln w="19050">
            <a:noFill/>
          </a:ln>
        </p:spPr>
      </p:pic>
      <p:pic>
        <p:nvPicPr>
          <p:cNvPr id="16" name="Picture 15" descr="Icon of a closed and open bracket">
            <a:extLst>
              <a:ext uri="{FF2B5EF4-FFF2-40B4-BE49-F238E27FC236}">
                <a16:creationId xmlns:a16="http://schemas.microsoft.com/office/drawing/2014/main" id="{C5D19489-05CA-4F0B-BEA8-CA4127281E1D}"/>
              </a:ext>
            </a:extLst>
          </p:cNvPr>
          <p:cNvPicPr>
            <a:picLocks/>
          </p:cNvPicPr>
          <p:nvPr/>
        </p:nvPicPr>
        <p:blipFill>
          <a:blip r:embed="rId4"/>
          <a:stretch>
            <a:fillRect/>
          </a:stretch>
        </p:blipFill>
        <p:spPr>
          <a:xfrm>
            <a:off x="418644" y="2159066"/>
            <a:ext cx="1102603" cy="1102603"/>
          </a:xfrm>
          <a:prstGeom prst="rect">
            <a:avLst/>
          </a:prstGeom>
        </p:spPr>
      </p:pic>
      <p:sp>
        <p:nvSpPr>
          <p:cNvPr id="29" name="TextBox 28">
            <a:extLst>
              <a:ext uri="{FF2B5EF4-FFF2-40B4-BE49-F238E27FC236}">
                <a16:creationId xmlns:a16="http://schemas.microsoft.com/office/drawing/2014/main" id="{A216C3E2-7074-40B8-A0ED-C72BB1752E19}"/>
              </a:ext>
            </a:extLst>
          </p:cNvPr>
          <p:cNvSpPr txBox="1">
            <a:spLocks/>
          </p:cNvSpPr>
          <p:nvPr/>
        </p:nvSpPr>
        <p:spPr>
          <a:xfrm>
            <a:off x="1721136" y="2529332"/>
            <a:ext cx="10075815" cy="362072"/>
          </a:xfrm>
          <a:prstGeom prst="rect">
            <a:avLst/>
          </a:prstGeom>
          <a:noFill/>
        </p:spPr>
        <p:txBody>
          <a:bodyPr wrap="square" lIns="0" tIns="0" rIns="0" bIns="0" rtlCol="0" anchor="ctr">
            <a:spAutoFit/>
          </a:bodyPr>
          <a:lstStyle/>
          <a:p>
            <a:r>
              <a:rPr lang="en-US" sz="2353" dirty="0"/>
              <a:t>Block list individual devices</a:t>
            </a:r>
          </a:p>
        </p:txBody>
      </p:sp>
      <p:cxnSp>
        <p:nvCxnSpPr>
          <p:cNvPr id="37" name="Straight Connector 36">
            <a:extLst>
              <a:ext uri="{FF2B5EF4-FFF2-40B4-BE49-F238E27FC236}">
                <a16:creationId xmlns:a16="http://schemas.microsoft.com/office/drawing/2014/main" id="{90604E3B-5B1D-4225-930F-6DE86346D01D}"/>
              </a:ext>
              <a:ext uri="{C183D7F6-B498-43B3-948B-1728B52AA6E4}">
                <adec:decorative xmlns:adec="http://schemas.microsoft.com/office/drawing/2017/decorative" val="1"/>
              </a:ext>
            </a:extLst>
          </p:cNvPr>
          <p:cNvCxnSpPr>
            <a:cxnSpLocks/>
          </p:cNvCxnSpPr>
          <p:nvPr/>
        </p:nvCxnSpPr>
        <p:spPr>
          <a:xfrm>
            <a:off x="1721136" y="3544355"/>
            <a:ext cx="1007581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9" name="Picture 38" descr="Icon of a webpage layout template">
            <a:extLst>
              <a:ext uri="{FF2B5EF4-FFF2-40B4-BE49-F238E27FC236}">
                <a16:creationId xmlns:a16="http://schemas.microsoft.com/office/drawing/2014/main" id="{2155B527-3289-4F0B-94F4-B4CFEEE0C5B1}"/>
              </a:ext>
            </a:extLst>
          </p:cNvPr>
          <p:cNvPicPr>
            <a:picLocks/>
          </p:cNvPicPr>
          <p:nvPr/>
        </p:nvPicPr>
        <p:blipFill>
          <a:blip r:embed="rId5"/>
          <a:stretch>
            <a:fillRect/>
          </a:stretch>
        </p:blipFill>
        <p:spPr>
          <a:xfrm>
            <a:off x="418644" y="3827042"/>
            <a:ext cx="1102603" cy="1102603"/>
          </a:xfrm>
          <a:prstGeom prst="rect">
            <a:avLst/>
          </a:prstGeom>
        </p:spPr>
      </p:pic>
      <p:sp>
        <p:nvSpPr>
          <p:cNvPr id="40" name="TextBox 39">
            <a:extLst>
              <a:ext uri="{FF2B5EF4-FFF2-40B4-BE49-F238E27FC236}">
                <a16:creationId xmlns:a16="http://schemas.microsoft.com/office/drawing/2014/main" id="{BDB8DFCE-8419-4086-B1A1-57D232E6394C}"/>
              </a:ext>
            </a:extLst>
          </p:cNvPr>
          <p:cNvSpPr txBox="1">
            <a:spLocks/>
          </p:cNvSpPr>
          <p:nvPr/>
        </p:nvSpPr>
        <p:spPr>
          <a:xfrm>
            <a:off x="1721136" y="4197309"/>
            <a:ext cx="10075815" cy="362072"/>
          </a:xfrm>
          <a:prstGeom prst="rect">
            <a:avLst/>
          </a:prstGeom>
          <a:noFill/>
        </p:spPr>
        <p:txBody>
          <a:bodyPr wrap="square" lIns="0" tIns="0" rIns="0" bIns="0" rtlCol="0" anchor="ctr">
            <a:spAutoFit/>
          </a:bodyPr>
          <a:lstStyle/>
          <a:p>
            <a:r>
              <a:rPr lang="en-US" sz="2353"/>
              <a:t>Block list </a:t>
            </a:r>
            <a:r>
              <a:rPr lang="en-US" sz="2353" dirty="0"/>
              <a:t>an enrollment group</a:t>
            </a:r>
          </a:p>
        </p:txBody>
      </p:sp>
    </p:spTree>
    <p:extLst>
      <p:ext uri="{BB962C8B-B14F-4D97-AF65-F5344CB8AC3E}">
        <p14:creationId xmlns:p14="http://schemas.microsoft.com/office/powerpoint/2010/main" val="4049240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10" presetClass="entr" presetSubtype="0" fill="hold"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5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4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Provision for multitenancy</a:t>
            </a:r>
          </a:p>
        </p:txBody>
      </p:sp>
      <p:pic>
        <p:nvPicPr>
          <p:cNvPr id="7" name="Picture 6" descr="Icon of a globe">
            <a:extLst>
              <a:ext uri="{FF2B5EF4-FFF2-40B4-BE49-F238E27FC236}">
                <a16:creationId xmlns:a16="http://schemas.microsoft.com/office/drawing/2014/main" id="{B25A4669-2AF6-426A-9A36-8BC15302AA10}"/>
              </a:ext>
            </a:extLst>
          </p:cNvPr>
          <p:cNvPicPr>
            <a:picLocks/>
          </p:cNvPicPr>
          <p:nvPr/>
        </p:nvPicPr>
        <p:blipFill>
          <a:blip r:embed="rId3"/>
          <a:stretch>
            <a:fillRect/>
          </a:stretch>
        </p:blipFill>
        <p:spPr>
          <a:xfrm>
            <a:off x="418644" y="2159066"/>
            <a:ext cx="1102603" cy="1102603"/>
          </a:xfrm>
          <a:prstGeom prst="rect">
            <a:avLst/>
          </a:prstGeom>
        </p:spPr>
      </p:pic>
      <p:sp>
        <p:nvSpPr>
          <p:cNvPr id="13" name="TextBox 12">
            <a:extLst>
              <a:ext uri="{FF2B5EF4-FFF2-40B4-BE49-F238E27FC236}">
                <a16:creationId xmlns:a16="http://schemas.microsoft.com/office/drawing/2014/main" id="{0AD38B08-98AB-473A-A607-53CC8E4E3972}"/>
              </a:ext>
            </a:extLst>
          </p:cNvPr>
          <p:cNvSpPr txBox="1">
            <a:spLocks/>
          </p:cNvSpPr>
          <p:nvPr/>
        </p:nvSpPr>
        <p:spPr>
          <a:xfrm>
            <a:off x="1705013" y="2529332"/>
            <a:ext cx="10075815" cy="362072"/>
          </a:xfrm>
          <a:prstGeom prst="rect">
            <a:avLst/>
          </a:prstGeom>
          <a:noFill/>
        </p:spPr>
        <p:txBody>
          <a:bodyPr wrap="square" lIns="0" tIns="0" rIns="0" bIns="0" rtlCol="0" anchor="ctr">
            <a:spAutoFit/>
          </a:bodyPr>
          <a:lstStyle/>
          <a:p>
            <a:r>
              <a:rPr lang="en-US" sz="2353" dirty="0"/>
              <a:t>Geolocation/Geo-latency scenario</a:t>
            </a:r>
          </a:p>
        </p:txBody>
      </p:sp>
      <p:cxnSp>
        <p:nvCxnSpPr>
          <p:cNvPr id="10" name="Straight Connector 9">
            <a:extLst>
              <a:ext uri="{FF2B5EF4-FFF2-40B4-BE49-F238E27FC236}">
                <a16:creationId xmlns:a16="http://schemas.microsoft.com/office/drawing/2014/main" id="{60DFA443-39E7-4EAD-9C93-E856D1049978}"/>
              </a:ext>
              <a:ext uri="{C183D7F6-B498-43B3-948B-1728B52AA6E4}">
                <adec:decorative xmlns:adec="http://schemas.microsoft.com/office/drawing/2017/decorative" val="1"/>
              </a:ext>
            </a:extLst>
          </p:cNvPr>
          <p:cNvCxnSpPr>
            <a:cxnSpLocks/>
          </p:cNvCxnSpPr>
          <p:nvPr/>
        </p:nvCxnSpPr>
        <p:spPr>
          <a:xfrm>
            <a:off x="1705013" y="3544355"/>
            <a:ext cx="1007581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descr="Icon of three circles and aligned to three lines">
            <a:extLst>
              <a:ext uri="{FF2B5EF4-FFF2-40B4-BE49-F238E27FC236}">
                <a16:creationId xmlns:a16="http://schemas.microsoft.com/office/drawing/2014/main" id="{2F045891-0DD3-44FF-8CE7-A83214BFD7E0}"/>
              </a:ext>
            </a:extLst>
          </p:cNvPr>
          <p:cNvPicPr>
            <a:picLocks/>
          </p:cNvPicPr>
          <p:nvPr/>
        </p:nvPicPr>
        <p:blipFill>
          <a:blip r:embed="rId4"/>
          <a:stretch>
            <a:fillRect/>
          </a:stretch>
        </p:blipFill>
        <p:spPr>
          <a:xfrm>
            <a:off x="418644" y="3827042"/>
            <a:ext cx="1102603" cy="1102603"/>
          </a:xfrm>
          <a:prstGeom prst="rect">
            <a:avLst/>
          </a:prstGeom>
        </p:spPr>
      </p:pic>
      <p:sp>
        <p:nvSpPr>
          <p:cNvPr id="15" name="TextBox 14">
            <a:extLst>
              <a:ext uri="{FF2B5EF4-FFF2-40B4-BE49-F238E27FC236}">
                <a16:creationId xmlns:a16="http://schemas.microsoft.com/office/drawing/2014/main" id="{F4EBCFE2-CC1D-4752-93DD-DC34D3A2DD8D}"/>
              </a:ext>
            </a:extLst>
          </p:cNvPr>
          <p:cNvSpPr txBox="1">
            <a:spLocks/>
          </p:cNvSpPr>
          <p:nvPr/>
        </p:nvSpPr>
        <p:spPr>
          <a:xfrm>
            <a:off x="1705013" y="4197309"/>
            <a:ext cx="10075815" cy="362072"/>
          </a:xfrm>
          <a:prstGeom prst="rect">
            <a:avLst/>
          </a:prstGeom>
          <a:noFill/>
        </p:spPr>
        <p:txBody>
          <a:bodyPr wrap="square" lIns="0" tIns="0" rIns="0" bIns="0" rtlCol="0" anchor="ctr">
            <a:spAutoFit/>
          </a:bodyPr>
          <a:lstStyle/>
          <a:p>
            <a:r>
              <a:rPr lang="en-US" sz="2353" dirty="0"/>
              <a:t>Multi-tenancy scenario</a:t>
            </a:r>
          </a:p>
        </p:txBody>
      </p:sp>
    </p:spTree>
    <p:extLst>
      <p:ext uri="{BB962C8B-B14F-4D97-AF65-F5344CB8AC3E}">
        <p14:creationId xmlns:p14="http://schemas.microsoft.com/office/powerpoint/2010/main" val="2630380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 Module 3 labs</a:t>
            </a:r>
          </a:p>
        </p:txBody>
      </p:sp>
      <p:pic>
        <p:nvPicPr>
          <p:cNvPr id="3" name="Picture 2" descr="Icon of a lab flask">
            <a:extLst>
              <a:ext uri="{FF2B5EF4-FFF2-40B4-BE49-F238E27FC236}">
                <a16:creationId xmlns:a16="http://schemas.microsoft.com/office/drawing/2014/main" id="{8E5FD7F8-75C5-4D91-9DEC-87B5ED8D341E}"/>
              </a:ext>
            </a:extLst>
          </p:cNvPr>
          <p:cNvPicPr>
            <a:picLocks noChangeAspect="1"/>
          </p:cNvPicPr>
          <p:nvPr/>
        </p:nvPicPr>
        <p:blipFill>
          <a:blip r:embed="rId3"/>
          <a:stretch>
            <a:fillRect/>
          </a:stretch>
        </p:blipFill>
        <p:spPr>
          <a:xfrm>
            <a:off x="10354495" y="2942579"/>
            <a:ext cx="664060" cy="965760"/>
          </a:xfrm>
          <a:prstGeom prst="rect">
            <a:avLst/>
          </a:prstGeom>
        </p:spPr>
      </p:pic>
    </p:spTree>
    <p:extLst>
      <p:ext uri="{BB962C8B-B14F-4D97-AF65-F5344CB8AC3E}">
        <p14:creationId xmlns:p14="http://schemas.microsoft.com/office/powerpoint/2010/main" val="31810340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3 labs</a:t>
            </a:r>
          </a:p>
        </p:txBody>
      </p:sp>
      <p:pic>
        <p:nvPicPr>
          <p:cNvPr id="16" name="Picture 15" descr="Icon of a series of circles arranged in a square shape">
            <a:extLst>
              <a:ext uri="{FF2B5EF4-FFF2-40B4-BE49-F238E27FC236}">
                <a16:creationId xmlns:a16="http://schemas.microsoft.com/office/drawing/2014/main" id="{79988863-1660-4CAC-BC1B-D2BB50521281}"/>
              </a:ext>
            </a:extLst>
          </p:cNvPr>
          <p:cNvPicPr>
            <a:picLocks/>
          </p:cNvPicPr>
          <p:nvPr/>
        </p:nvPicPr>
        <p:blipFill>
          <a:blip r:embed="rId3"/>
          <a:stretch>
            <a:fillRect/>
          </a:stretch>
        </p:blipFill>
        <p:spPr>
          <a:xfrm>
            <a:off x="418644" y="1460165"/>
            <a:ext cx="896425" cy="896425"/>
          </a:xfrm>
          <a:prstGeom prst="rect">
            <a:avLst/>
          </a:prstGeom>
        </p:spPr>
      </p:pic>
      <p:sp>
        <p:nvSpPr>
          <p:cNvPr id="22" name="Text Placeholder 2">
            <a:extLst>
              <a:ext uri="{FF2B5EF4-FFF2-40B4-BE49-F238E27FC236}">
                <a16:creationId xmlns:a16="http://schemas.microsoft.com/office/drawing/2014/main" id="{73C6FCFB-90F1-46D0-B6F6-A6103FBA63B8}"/>
              </a:ext>
            </a:extLst>
          </p:cNvPr>
          <p:cNvSpPr txBox="1">
            <a:spLocks/>
          </p:cNvSpPr>
          <p:nvPr/>
        </p:nvSpPr>
        <p:spPr>
          <a:xfrm>
            <a:off x="1592961" y="1460166"/>
            <a:ext cx="10346236" cy="1614236"/>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157" spc="0" dirty="0">
                <a:solidFill>
                  <a:schemeClr val="tx1"/>
                </a:solidFill>
                <a:cs typeface="Segoe UI Semilight"/>
              </a:rPr>
              <a:t>Lab 5: Individual Enrollment of Devices in DPS:</a:t>
            </a:r>
          </a:p>
          <a:p>
            <a:pPr>
              <a:spcBef>
                <a:spcPts val="588"/>
              </a:spcBef>
              <a:spcAft>
                <a:spcPts val="588"/>
              </a:spcAft>
              <a:buSzPct val="100000"/>
            </a:pPr>
            <a:r>
              <a:rPr lang="en-US" sz="1961" spc="0" dirty="0">
                <a:solidFill>
                  <a:schemeClr val="tx1"/>
                </a:solidFill>
                <a:latin typeface="+mn-lt"/>
                <a:cs typeface="Segoe UI Semilight"/>
              </a:rPr>
              <a:t>You will create a new individual enrollment using Symmetric key attestation</a:t>
            </a:r>
          </a:p>
          <a:p>
            <a:pPr>
              <a:spcBef>
                <a:spcPts val="588"/>
              </a:spcBef>
              <a:spcAft>
                <a:spcPts val="588"/>
              </a:spcAft>
              <a:buSzPct val="100000"/>
            </a:pPr>
            <a:r>
              <a:rPr lang="en-US" sz="1961" spc="0" dirty="0">
                <a:solidFill>
                  <a:schemeClr val="tx1"/>
                </a:solidFill>
                <a:latin typeface="+mn-lt"/>
                <a:cs typeface="Segoe UI Semilight"/>
              </a:rPr>
              <a:t>You will configure a simulated device using your individual enrollment</a:t>
            </a:r>
          </a:p>
          <a:p>
            <a:pPr>
              <a:spcBef>
                <a:spcPts val="588"/>
              </a:spcBef>
              <a:spcAft>
                <a:spcPts val="588"/>
              </a:spcAft>
              <a:buSzPct val="100000"/>
            </a:pPr>
            <a:r>
              <a:rPr lang="en-US" sz="1961" spc="0" dirty="0">
                <a:solidFill>
                  <a:schemeClr val="tx1"/>
                </a:solidFill>
                <a:latin typeface="+mn-lt"/>
                <a:cs typeface="Segoe UI Semilight"/>
              </a:rPr>
              <a:t>You will retire the device from both the Device Provisioning Service (DPS) and Azure IoT Hub</a:t>
            </a:r>
          </a:p>
        </p:txBody>
      </p:sp>
      <p:cxnSp>
        <p:nvCxnSpPr>
          <p:cNvPr id="26" name="Straight Connector 25">
            <a:extLst>
              <a:ext uri="{FF2B5EF4-FFF2-40B4-BE49-F238E27FC236}">
                <a16:creationId xmlns:a16="http://schemas.microsoft.com/office/drawing/2014/main" id="{4DBED661-279D-40D9-AADC-3F9F900340E6}"/>
              </a:ext>
              <a:ext uri="{C183D7F6-B498-43B3-948B-1728B52AA6E4}">
                <adec:decorative xmlns:adec="http://schemas.microsoft.com/office/drawing/2017/decorative" val="1"/>
              </a:ext>
            </a:extLst>
          </p:cNvPr>
          <p:cNvCxnSpPr>
            <a:cxnSpLocks/>
          </p:cNvCxnSpPr>
          <p:nvPr/>
        </p:nvCxnSpPr>
        <p:spPr>
          <a:xfrm>
            <a:off x="1592960" y="3399877"/>
            <a:ext cx="1018039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descr="Icon of a matrix of nine circles connected to each other by lines">
            <a:extLst>
              <a:ext uri="{FF2B5EF4-FFF2-40B4-BE49-F238E27FC236}">
                <a16:creationId xmlns:a16="http://schemas.microsoft.com/office/drawing/2014/main" id="{637C206B-4CBA-4447-A2AC-73A175D10B55}"/>
              </a:ext>
            </a:extLst>
          </p:cNvPr>
          <p:cNvPicPr>
            <a:picLocks/>
          </p:cNvPicPr>
          <p:nvPr/>
        </p:nvPicPr>
        <p:blipFill>
          <a:blip r:embed="rId4"/>
          <a:stretch>
            <a:fillRect/>
          </a:stretch>
        </p:blipFill>
        <p:spPr>
          <a:xfrm>
            <a:off x="418644" y="3770611"/>
            <a:ext cx="896425" cy="896425"/>
          </a:xfrm>
          <a:prstGeom prst="rect">
            <a:avLst/>
          </a:prstGeom>
        </p:spPr>
      </p:pic>
      <p:sp>
        <p:nvSpPr>
          <p:cNvPr id="6" name="Text Placeholder 2">
            <a:extLst>
              <a:ext uri="{FF2B5EF4-FFF2-40B4-BE49-F238E27FC236}">
                <a16:creationId xmlns:a16="http://schemas.microsoft.com/office/drawing/2014/main" id="{83F8144B-6453-44F7-A5D1-1EE7F0B39D51}"/>
              </a:ext>
            </a:extLst>
          </p:cNvPr>
          <p:cNvSpPr txBox="1">
            <a:spLocks/>
          </p:cNvSpPr>
          <p:nvPr/>
        </p:nvSpPr>
        <p:spPr>
          <a:xfrm>
            <a:off x="1592960" y="3770611"/>
            <a:ext cx="10152478" cy="236855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157" spc="0" dirty="0">
                <a:solidFill>
                  <a:schemeClr val="tx1"/>
                </a:solidFill>
                <a:cs typeface="Segoe UI Semilight"/>
              </a:rPr>
              <a:t>Lab 6: Automatic Enrollment of Devices in DPS:</a:t>
            </a:r>
          </a:p>
          <a:p>
            <a:pPr>
              <a:spcBef>
                <a:spcPts val="588"/>
              </a:spcBef>
              <a:spcAft>
                <a:spcPts val="588"/>
              </a:spcAft>
              <a:buSzPct val="100000"/>
            </a:pPr>
            <a:r>
              <a:rPr lang="en-US" sz="1961" spc="0" dirty="0">
                <a:solidFill>
                  <a:schemeClr val="tx1"/>
                </a:solidFill>
                <a:latin typeface="+mn-lt"/>
                <a:cs typeface="Segoe UI Semilight"/>
              </a:rPr>
              <a:t>You will generate an x.509 CA Certificate using OpenSSL within the Azure Cloud Shell</a:t>
            </a:r>
          </a:p>
          <a:p>
            <a:pPr>
              <a:spcBef>
                <a:spcPts val="588"/>
              </a:spcBef>
              <a:spcAft>
                <a:spcPts val="588"/>
              </a:spcAft>
              <a:buSzPct val="100000"/>
            </a:pPr>
            <a:r>
              <a:rPr lang="en-US" sz="1961" spc="0" dirty="0">
                <a:solidFill>
                  <a:schemeClr val="tx1"/>
                </a:solidFill>
                <a:latin typeface="+mn-lt"/>
                <a:cs typeface="Segoe UI Semilight"/>
              </a:rPr>
              <a:t>You will use the x.509 CA Certificate to configure the Group Enrollment within the Device </a:t>
            </a:r>
            <a:br>
              <a:rPr lang="en-US" sz="1961" spc="0" dirty="0">
                <a:solidFill>
                  <a:schemeClr val="tx1"/>
                </a:solidFill>
                <a:latin typeface="+mn-lt"/>
                <a:cs typeface="Segoe UI Semilight"/>
              </a:rPr>
            </a:br>
            <a:r>
              <a:rPr lang="en-US" sz="1961" spc="0" dirty="0">
                <a:solidFill>
                  <a:schemeClr val="tx1"/>
                </a:solidFill>
                <a:latin typeface="+mn-lt"/>
                <a:cs typeface="Segoe UI Semilight"/>
              </a:rPr>
              <a:t>Provisioning Service (DPS)</a:t>
            </a:r>
          </a:p>
          <a:p>
            <a:pPr>
              <a:spcBef>
                <a:spcPts val="588"/>
              </a:spcBef>
              <a:spcAft>
                <a:spcPts val="588"/>
              </a:spcAft>
              <a:buSzPct val="100000"/>
            </a:pPr>
            <a:r>
              <a:rPr lang="en-US" sz="1961" spc="0" dirty="0">
                <a:solidFill>
                  <a:schemeClr val="tx1"/>
                </a:solidFill>
                <a:latin typeface="+mn-lt"/>
                <a:cs typeface="Segoe UI Semilight"/>
              </a:rPr>
              <a:t>You will complete the automatic enrollment of a simulated device</a:t>
            </a:r>
          </a:p>
          <a:p>
            <a:pPr>
              <a:spcBef>
                <a:spcPts val="588"/>
              </a:spcBef>
              <a:spcAft>
                <a:spcPts val="588"/>
              </a:spcAft>
              <a:buSzPct val="100000"/>
            </a:pPr>
            <a:r>
              <a:rPr lang="en-US" sz="1961" spc="0" dirty="0">
                <a:solidFill>
                  <a:schemeClr val="tx1"/>
                </a:solidFill>
                <a:latin typeface="+mn-lt"/>
                <a:cs typeface="Segoe UI Semilight"/>
              </a:rPr>
              <a:t>You will retire the enrollment group</a:t>
            </a:r>
          </a:p>
        </p:txBody>
      </p:sp>
    </p:spTree>
    <p:extLst>
      <p:ext uri="{BB962C8B-B14F-4D97-AF65-F5344CB8AC3E}">
        <p14:creationId xmlns:p14="http://schemas.microsoft.com/office/powerpoint/2010/main" val="3197612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6: Module 3 review questions</a:t>
            </a:r>
          </a:p>
        </p:txBody>
      </p:sp>
      <p:pic>
        <p:nvPicPr>
          <p:cNvPr id="4" name="Picture 3" descr="Icon of a magnifying glass showing a chart">
            <a:extLst>
              <a:ext uri="{FF2B5EF4-FFF2-40B4-BE49-F238E27FC236}">
                <a16:creationId xmlns:a16="http://schemas.microsoft.com/office/drawing/2014/main" id="{8183B8B3-1084-4744-917A-C455F67C2C23}"/>
              </a:ext>
            </a:extLst>
          </p:cNvPr>
          <p:cNvPicPr>
            <a:picLocks noChangeAspect="1"/>
          </p:cNvPicPr>
          <p:nvPr/>
        </p:nvPicPr>
        <p:blipFill>
          <a:blip r:embed="rId3"/>
          <a:stretch>
            <a:fillRect/>
          </a:stretch>
        </p:blipFill>
        <p:spPr>
          <a:xfrm>
            <a:off x="10256426" y="2948037"/>
            <a:ext cx="902719" cy="902719"/>
          </a:xfrm>
          <a:prstGeom prst="rect">
            <a:avLst/>
          </a:prstGeom>
        </p:spPr>
      </p:pic>
    </p:spTree>
    <p:extLst>
      <p:ext uri="{BB962C8B-B14F-4D97-AF65-F5344CB8AC3E}">
        <p14:creationId xmlns:p14="http://schemas.microsoft.com/office/powerpoint/2010/main" val="165940356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review: Question 3.1</a:t>
            </a:r>
          </a:p>
        </p:txBody>
      </p:sp>
      <p:sp>
        <p:nvSpPr>
          <p:cNvPr id="6" name="Rectangle 5">
            <a:extLst>
              <a:ext uri="{FF2B5EF4-FFF2-40B4-BE49-F238E27FC236}">
                <a16:creationId xmlns:a16="http://schemas.microsoft.com/office/drawing/2014/main" id="{30801245-B751-40EA-836F-62DC9DB93741}"/>
              </a:ext>
            </a:extLst>
          </p:cNvPr>
          <p:cNvSpPr/>
          <p:nvPr/>
        </p:nvSpPr>
        <p:spPr>
          <a:xfrm>
            <a:off x="418644" y="1170819"/>
            <a:ext cx="11343820" cy="905179"/>
          </a:xfrm>
          <a:prstGeom prst="rect">
            <a:avLst/>
          </a:prstGeom>
          <a:noFill/>
          <a:ln>
            <a:noFill/>
          </a:ln>
        </p:spPr>
        <p:txBody>
          <a:bodyPr wrap="square" lIns="0" tIns="0" rIns="0" bIns="0">
            <a:spAutoFit/>
          </a:bodyPr>
          <a:lstStyle/>
          <a:p>
            <a:r>
              <a:rPr lang="en-US" sz="1961" dirty="0"/>
              <a:t>You have joined a team that is developing an IoT solution for your company. You have about 100,000 devices that will need to be provisioned to IoT Hubs in several Azure regions. You are investigating the IoT Hub Device Provisioning Service as an option</a:t>
            </a:r>
          </a:p>
        </p:txBody>
      </p:sp>
      <p:pic>
        <p:nvPicPr>
          <p:cNvPr id="5" name="Picture 4" descr="Icon of three dots and outward pointing chevrons on left and right">
            <a:extLst>
              <a:ext uri="{FF2B5EF4-FFF2-40B4-BE49-F238E27FC236}">
                <a16:creationId xmlns:a16="http://schemas.microsoft.com/office/drawing/2014/main" id="{49C428C7-57A0-479A-834A-01F3AF9D44A8}"/>
              </a:ext>
            </a:extLst>
          </p:cNvPr>
          <p:cNvPicPr>
            <a:picLocks noChangeAspect="1"/>
          </p:cNvPicPr>
          <p:nvPr/>
        </p:nvPicPr>
        <p:blipFill>
          <a:blip r:embed="rId3"/>
          <a:stretch>
            <a:fillRect/>
          </a:stretch>
        </p:blipFill>
        <p:spPr>
          <a:xfrm>
            <a:off x="449042" y="2521643"/>
            <a:ext cx="897919" cy="897919"/>
          </a:xfrm>
          <a:prstGeom prst="rect">
            <a:avLst/>
          </a:prstGeom>
        </p:spPr>
      </p:pic>
      <p:sp>
        <p:nvSpPr>
          <p:cNvPr id="59" name="Rectangle 58">
            <a:extLst>
              <a:ext uri="{FF2B5EF4-FFF2-40B4-BE49-F238E27FC236}">
                <a16:creationId xmlns:a16="http://schemas.microsoft.com/office/drawing/2014/main" id="{298E6984-FA5C-4AD9-BA0E-D7D22AA745F9}"/>
              </a:ext>
            </a:extLst>
          </p:cNvPr>
          <p:cNvSpPr/>
          <p:nvPr/>
        </p:nvSpPr>
        <p:spPr>
          <a:xfrm>
            <a:off x="1631494" y="2668130"/>
            <a:ext cx="10370799" cy="603453"/>
          </a:xfrm>
          <a:prstGeom prst="rect">
            <a:avLst/>
          </a:prstGeom>
        </p:spPr>
        <p:txBody>
          <a:bodyPr wrap="square" lIns="0" tIns="0" rIns="0" bIns="0">
            <a:spAutoFit/>
          </a:bodyPr>
          <a:lstStyle/>
          <a:p>
            <a:r>
              <a:rPr lang="en-US" sz="1961" dirty="0">
                <a:solidFill>
                  <a:schemeClr val="tx2"/>
                </a:solidFill>
                <a:latin typeface="+mj-lt"/>
              </a:rPr>
              <a:t>Which of the following are features of the Device Provisioning Service? </a:t>
            </a:r>
            <a:br>
              <a:rPr lang="en-US" sz="1961" dirty="0">
                <a:solidFill>
                  <a:schemeClr val="tx2"/>
                </a:solidFill>
                <a:latin typeface="+mj-lt"/>
              </a:rPr>
            </a:br>
            <a:r>
              <a:rPr lang="en-US" sz="1961" dirty="0">
                <a:solidFill>
                  <a:schemeClr val="tx2"/>
                </a:solidFill>
                <a:latin typeface="+mj-lt"/>
              </a:rPr>
              <a:t>(choose all correct answers)</a:t>
            </a:r>
          </a:p>
        </p:txBody>
      </p:sp>
      <p:sp>
        <p:nvSpPr>
          <p:cNvPr id="69" name="Rectangle 68">
            <a:extLst>
              <a:ext uri="{FF2B5EF4-FFF2-40B4-BE49-F238E27FC236}">
                <a16:creationId xmlns:a16="http://schemas.microsoft.com/office/drawing/2014/main" id="{B0555561-180F-47AC-8497-47BDAA38451F}"/>
              </a:ext>
            </a:extLst>
          </p:cNvPr>
          <p:cNvSpPr/>
          <p:nvPr/>
        </p:nvSpPr>
        <p:spPr bwMode="auto">
          <a:xfrm>
            <a:off x="423312" y="3573736"/>
            <a:ext cx="2778917"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62750" rIns="134464" bIns="62750" numCol="1" spcCol="1270" anchor="t" anchorCtr="0">
            <a:noAutofit/>
          </a:bodyPr>
          <a:lstStyle/>
          <a:p>
            <a:pPr>
              <a:spcBef>
                <a:spcPts val="294"/>
              </a:spcBef>
              <a:buSzPct val="90000"/>
            </a:pPr>
            <a:r>
              <a:rPr lang="en-US" sz="1961" dirty="0">
                <a:solidFill>
                  <a:schemeClr val="tx1"/>
                </a:solidFill>
                <a:latin typeface="+mj-lt"/>
                <a:cs typeface="Segoe UI Semilight"/>
              </a:rPr>
              <a:t>Answer A:</a:t>
            </a:r>
          </a:p>
          <a:p>
            <a:pPr>
              <a:spcBef>
                <a:spcPts val="294"/>
              </a:spcBef>
              <a:buSzPct val="90000"/>
            </a:pPr>
            <a:r>
              <a:rPr lang="en-US" sz="1961" dirty="0">
                <a:solidFill>
                  <a:schemeClr val="tx1"/>
                </a:solidFill>
                <a:cs typeface="Segoe UI Semilight"/>
              </a:rPr>
              <a:t>Provides multi-hub support that </a:t>
            </a:r>
            <a:br>
              <a:rPr lang="en-US" sz="1961" dirty="0">
                <a:solidFill>
                  <a:schemeClr val="tx1"/>
                </a:solidFill>
                <a:cs typeface="Segoe UI Semilight"/>
              </a:rPr>
            </a:br>
            <a:r>
              <a:rPr lang="en-US" sz="1961" dirty="0">
                <a:solidFill>
                  <a:schemeClr val="tx1"/>
                </a:solidFill>
                <a:cs typeface="Segoe UI Semilight"/>
              </a:rPr>
              <a:t>allows the Device Provisioning Service to assign devices to more than one IoT hub</a:t>
            </a:r>
          </a:p>
          <a:p>
            <a:pPr>
              <a:buSzPct val="90000"/>
            </a:pPr>
            <a:endParaRPr lang="en-US" sz="1961" dirty="0">
              <a:solidFill>
                <a:schemeClr val="tx1"/>
              </a:solidFill>
              <a:cs typeface="Segoe UI Semilight"/>
            </a:endParaRPr>
          </a:p>
        </p:txBody>
      </p:sp>
      <p:sp>
        <p:nvSpPr>
          <p:cNvPr id="77" name="Rectangle 76">
            <a:extLst>
              <a:ext uri="{FF2B5EF4-FFF2-40B4-BE49-F238E27FC236}">
                <a16:creationId xmlns:a16="http://schemas.microsoft.com/office/drawing/2014/main" id="{2A6C244F-D04B-4406-A38C-EC918ED6FFC1}"/>
              </a:ext>
            </a:extLst>
          </p:cNvPr>
          <p:cNvSpPr/>
          <p:nvPr/>
        </p:nvSpPr>
        <p:spPr bwMode="auto">
          <a:xfrm>
            <a:off x="3311792" y="3573736"/>
            <a:ext cx="2778917"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62750" rIns="134464" bIns="62750" numCol="1" spcCol="1270" anchor="t" anchorCtr="0">
            <a:noAutofit/>
          </a:bodyPr>
          <a:lstStyle/>
          <a:p>
            <a:pPr>
              <a:spcBef>
                <a:spcPts val="294"/>
              </a:spcBef>
              <a:buSzPct val="90000"/>
            </a:pPr>
            <a:r>
              <a:rPr lang="en-US" sz="1961" b="1" dirty="0">
                <a:solidFill>
                  <a:schemeClr val="tx1"/>
                </a:solidFill>
                <a:latin typeface="+mj-lt"/>
                <a:cs typeface="Segoe UI Semilight"/>
              </a:rPr>
              <a:t>Answer B:</a:t>
            </a:r>
          </a:p>
          <a:p>
            <a:pPr>
              <a:spcBef>
                <a:spcPts val="294"/>
              </a:spcBef>
              <a:buSzPct val="90000"/>
            </a:pPr>
            <a:r>
              <a:rPr lang="en-US" sz="1961" dirty="0">
                <a:solidFill>
                  <a:schemeClr val="tx1"/>
                </a:solidFill>
                <a:cs typeface="Segoe UI Semilight"/>
              </a:rPr>
              <a:t>Provides an enrollment list for </a:t>
            </a:r>
            <a:br>
              <a:rPr lang="en-US" sz="1961" dirty="0">
                <a:solidFill>
                  <a:schemeClr val="tx1"/>
                </a:solidFill>
                <a:cs typeface="Segoe UI Semilight"/>
              </a:rPr>
            </a:br>
            <a:r>
              <a:rPr lang="en-US" sz="1961" dirty="0">
                <a:solidFill>
                  <a:schemeClr val="tx1"/>
                </a:solidFill>
                <a:cs typeface="Segoe UI Semilight"/>
              </a:rPr>
              <a:t>the devices that </a:t>
            </a:r>
            <a:br>
              <a:rPr lang="en-US" sz="1961" dirty="0">
                <a:solidFill>
                  <a:schemeClr val="tx1"/>
                </a:solidFill>
                <a:cs typeface="Segoe UI Semilight"/>
              </a:rPr>
            </a:br>
            <a:r>
              <a:rPr lang="en-US" sz="1961" dirty="0">
                <a:solidFill>
                  <a:schemeClr val="tx1"/>
                </a:solidFill>
                <a:cs typeface="Segoe UI Semilight"/>
              </a:rPr>
              <a:t>are registered </a:t>
            </a:r>
            <a:br>
              <a:rPr lang="en-US" sz="1961" dirty="0">
                <a:solidFill>
                  <a:schemeClr val="tx1"/>
                </a:solidFill>
                <a:cs typeface="Segoe UI Semilight"/>
              </a:rPr>
            </a:br>
            <a:r>
              <a:rPr lang="en-US" sz="1961" dirty="0">
                <a:solidFill>
                  <a:schemeClr val="tx1"/>
                </a:solidFill>
                <a:cs typeface="Segoe UI Semilight"/>
              </a:rPr>
              <a:t>with IoT Hub</a:t>
            </a:r>
          </a:p>
        </p:txBody>
      </p:sp>
      <p:sp>
        <p:nvSpPr>
          <p:cNvPr id="83" name="Rectangle 82">
            <a:extLst>
              <a:ext uri="{FF2B5EF4-FFF2-40B4-BE49-F238E27FC236}">
                <a16:creationId xmlns:a16="http://schemas.microsoft.com/office/drawing/2014/main" id="{936CC169-6E4B-4F32-9D1D-2A9A4EC9833B}"/>
              </a:ext>
            </a:extLst>
          </p:cNvPr>
          <p:cNvSpPr/>
          <p:nvPr/>
        </p:nvSpPr>
        <p:spPr bwMode="auto">
          <a:xfrm>
            <a:off x="6200272" y="3573736"/>
            <a:ext cx="2778917"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62750" rIns="134464" bIns="62750" numCol="1" spcCol="1270" anchor="t" anchorCtr="0">
            <a:noAutofit/>
          </a:bodyPr>
          <a:lstStyle/>
          <a:p>
            <a:pPr>
              <a:spcBef>
                <a:spcPts val="294"/>
              </a:spcBef>
              <a:buSzPct val="90000"/>
            </a:pPr>
            <a:r>
              <a:rPr lang="en-US" sz="1961" dirty="0">
                <a:solidFill>
                  <a:schemeClr val="tx1"/>
                </a:solidFill>
                <a:latin typeface="+mj-lt"/>
                <a:cs typeface="Segoe UI Semilight"/>
              </a:rPr>
              <a:t>Answer C:</a:t>
            </a:r>
          </a:p>
          <a:p>
            <a:pPr>
              <a:spcBef>
                <a:spcPts val="294"/>
              </a:spcBef>
              <a:buSzPct val="90000"/>
            </a:pPr>
            <a:r>
              <a:rPr lang="en-US" sz="1961" dirty="0">
                <a:solidFill>
                  <a:schemeClr val="tx1"/>
                </a:solidFill>
                <a:cs typeface="Segoe UI Semilight"/>
              </a:rPr>
              <a:t>Provides cross-region support that </a:t>
            </a:r>
            <a:br>
              <a:rPr lang="en-US" sz="1961" dirty="0">
                <a:solidFill>
                  <a:schemeClr val="tx1"/>
                </a:solidFill>
                <a:cs typeface="Segoe UI Semilight"/>
              </a:rPr>
            </a:br>
            <a:r>
              <a:rPr lang="en-US" sz="1961" dirty="0">
                <a:solidFill>
                  <a:schemeClr val="tx1"/>
                </a:solidFill>
                <a:cs typeface="Segoe UI Semilight"/>
              </a:rPr>
              <a:t>allows the Device Provisioning Service to assign devices to IoT hubs in other regions</a:t>
            </a:r>
          </a:p>
        </p:txBody>
      </p:sp>
      <p:sp>
        <p:nvSpPr>
          <p:cNvPr id="87" name="Rectangle 86">
            <a:extLst>
              <a:ext uri="{FF2B5EF4-FFF2-40B4-BE49-F238E27FC236}">
                <a16:creationId xmlns:a16="http://schemas.microsoft.com/office/drawing/2014/main" id="{6C6C3DCB-8AD3-46DF-B610-C4E3C42E65A8}"/>
              </a:ext>
            </a:extLst>
          </p:cNvPr>
          <p:cNvSpPr/>
          <p:nvPr/>
        </p:nvSpPr>
        <p:spPr bwMode="auto">
          <a:xfrm>
            <a:off x="9088752" y="3573736"/>
            <a:ext cx="2778917"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62750" rIns="134464" bIns="62750" numCol="1" spcCol="1270" anchor="t" anchorCtr="0">
            <a:noAutofit/>
          </a:bodyPr>
          <a:lstStyle/>
          <a:p>
            <a:pPr>
              <a:spcBef>
                <a:spcPts val="294"/>
              </a:spcBef>
              <a:buSzPct val="90000"/>
            </a:pPr>
            <a:r>
              <a:rPr lang="en-US" sz="1961" dirty="0">
                <a:solidFill>
                  <a:schemeClr val="tx1"/>
                </a:solidFill>
                <a:latin typeface="+mj-lt"/>
                <a:cs typeface="Segoe UI Semilight"/>
              </a:rPr>
              <a:t>Answer D:</a:t>
            </a:r>
          </a:p>
          <a:p>
            <a:pPr>
              <a:spcBef>
                <a:spcPts val="294"/>
              </a:spcBef>
              <a:buSzPct val="90000"/>
            </a:pPr>
            <a:r>
              <a:rPr lang="en-US" sz="1961" dirty="0">
                <a:solidFill>
                  <a:schemeClr val="tx1"/>
                </a:solidFill>
                <a:cs typeface="Segoe UI Semilight"/>
              </a:rPr>
              <a:t>Provides secure attestation support for both X.509 and </a:t>
            </a:r>
            <a:br>
              <a:rPr lang="en-US" sz="1961" dirty="0">
                <a:solidFill>
                  <a:schemeClr val="tx1"/>
                </a:solidFill>
                <a:cs typeface="Segoe UI Semilight"/>
              </a:rPr>
            </a:br>
            <a:r>
              <a:rPr lang="en-US" sz="1961" dirty="0" err="1">
                <a:solidFill>
                  <a:schemeClr val="tx1"/>
                </a:solidFill>
                <a:cs typeface="Segoe UI Semilight"/>
              </a:rPr>
              <a:t>TPM</a:t>
            </a:r>
            <a:r>
              <a:rPr lang="en-US" sz="1961" dirty="0">
                <a:solidFill>
                  <a:schemeClr val="tx1"/>
                </a:solidFill>
                <a:cs typeface="Segoe UI Semilight"/>
              </a:rPr>
              <a:t>-based identities</a:t>
            </a:r>
          </a:p>
        </p:txBody>
      </p:sp>
    </p:spTree>
    <p:extLst>
      <p:ext uri="{BB962C8B-B14F-4D97-AF65-F5344CB8AC3E}">
        <p14:creationId xmlns:p14="http://schemas.microsoft.com/office/powerpoint/2010/main" val="1210019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review: Question 3.2</a:t>
            </a:r>
          </a:p>
        </p:txBody>
      </p:sp>
      <p:sp>
        <p:nvSpPr>
          <p:cNvPr id="7" name="Rectangle 6">
            <a:extLst>
              <a:ext uri="{FF2B5EF4-FFF2-40B4-BE49-F238E27FC236}">
                <a16:creationId xmlns:a16="http://schemas.microsoft.com/office/drawing/2014/main" id="{1FD2A6B6-5E3C-4AE0-93A4-331FBC71CE09}"/>
              </a:ext>
            </a:extLst>
          </p:cNvPr>
          <p:cNvSpPr/>
          <p:nvPr/>
        </p:nvSpPr>
        <p:spPr>
          <a:xfrm>
            <a:off x="418644" y="1170819"/>
            <a:ext cx="11343820" cy="905179"/>
          </a:xfrm>
          <a:prstGeom prst="rect">
            <a:avLst/>
          </a:prstGeom>
          <a:noFill/>
          <a:ln>
            <a:noFill/>
          </a:ln>
        </p:spPr>
        <p:txBody>
          <a:bodyPr wrap="square" lIns="0" tIns="0" rIns="0" bIns="0">
            <a:spAutoFit/>
          </a:bodyPr>
          <a:lstStyle/>
          <a:p>
            <a:r>
              <a:rPr lang="en-US" sz="1961" dirty="0"/>
              <a:t>You have joined a team that is developing an IoT solution for your company. You have about 100,000 devices that will need to be provisioned to IoT Hubs in several Azure regions. You are investigating the IoT Hub Device Provisioning Service as an option</a:t>
            </a:r>
          </a:p>
        </p:txBody>
      </p:sp>
      <p:pic>
        <p:nvPicPr>
          <p:cNvPr id="5" name="Picture 4" descr="Icon of a screen with a square enclosed by outward pointing chevrons on left and right">
            <a:extLst>
              <a:ext uri="{FF2B5EF4-FFF2-40B4-BE49-F238E27FC236}">
                <a16:creationId xmlns:a16="http://schemas.microsoft.com/office/drawing/2014/main" id="{6F439DD3-9C71-49F4-904A-25B99AEBB817}"/>
              </a:ext>
            </a:extLst>
          </p:cNvPr>
          <p:cNvPicPr>
            <a:picLocks noChangeAspect="1"/>
          </p:cNvPicPr>
          <p:nvPr/>
        </p:nvPicPr>
        <p:blipFill>
          <a:blip r:embed="rId3"/>
          <a:stretch>
            <a:fillRect/>
          </a:stretch>
        </p:blipFill>
        <p:spPr>
          <a:xfrm>
            <a:off x="449042" y="2521643"/>
            <a:ext cx="897919" cy="897919"/>
          </a:xfrm>
          <a:prstGeom prst="rect">
            <a:avLst/>
          </a:prstGeom>
        </p:spPr>
      </p:pic>
      <p:sp>
        <p:nvSpPr>
          <p:cNvPr id="31" name="Rectangle 30">
            <a:extLst>
              <a:ext uri="{FF2B5EF4-FFF2-40B4-BE49-F238E27FC236}">
                <a16:creationId xmlns:a16="http://schemas.microsoft.com/office/drawing/2014/main" id="{3863FE74-FDE0-4646-8C43-0D32D87C7DAB}"/>
              </a:ext>
            </a:extLst>
          </p:cNvPr>
          <p:cNvSpPr/>
          <p:nvPr/>
        </p:nvSpPr>
        <p:spPr>
          <a:xfrm>
            <a:off x="1631494" y="2668130"/>
            <a:ext cx="10371635" cy="603453"/>
          </a:xfrm>
          <a:prstGeom prst="rect">
            <a:avLst/>
          </a:prstGeom>
        </p:spPr>
        <p:txBody>
          <a:bodyPr wrap="square" lIns="0" tIns="0" rIns="0" bIns="0">
            <a:spAutoFit/>
          </a:bodyPr>
          <a:lstStyle/>
          <a:p>
            <a:r>
              <a:rPr lang="en-US" sz="1961" dirty="0">
                <a:solidFill>
                  <a:schemeClr val="tx2"/>
                </a:solidFill>
                <a:latin typeface="+mj-lt"/>
              </a:rPr>
              <a:t>Which of the following scenarios are supported by the Device Provisioning Service? </a:t>
            </a:r>
            <a:br>
              <a:rPr lang="en-US" sz="1961" dirty="0">
                <a:solidFill>
                  <a:schemeClr val="tx2"/>
                </a:solidFill>
                <a:latin typeface="+mj-lt"/>
              </a:rPr>
            </a:br>
            <a:r>
              <a:rPr lang="en-US" sz="1961" dirty="0">
                <a:solidFill>
                  <a:schemeClr val="tx2"/>
                </a:solidFill>
                <a:latin typeface="+mj-lt"/>
              </a:rPr>
              <a:t>(choose all correct answers)</a:t>
            </a:r>
          </a:p>
        </p:txBody>
      </p:sp>
      <p:sp>
        <p:nvSpPr>
          <p:cNvPr id="41" name="Rectangle 40">
            <a:extLst>
              <a:ext uri="{FF2B5EF4-FFF2-40B4-BE49-F238E27FC236}">
                <a16:creationId xmlns:a16="http://schemas.microsoft.com/office/drawing/2014/main" id="{5C71E344-027B-4072-B1AA-BAAD65EC9D56}"/>
              </a:ext>
            </a:extLst>
          </p:cNvPr>
          <p:cNvSpPr/>
          <p:nvPr/>
        </p:nvSpPr>
        <p:spPr bwMode="auto">
          <a:xfrm>
            <a:off x="423312" y="3573736"/>
            <a:ext cx="2778917"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62750" rIns="134464" bIns="62750" numCol="1" spcCol="1270" anchor="t" anchorCtr="0">
            <a:noAutofit/>
          </a:bodyPr>
          <a:lstStyle/>
          <a:p>
            <a:pPr>
              <a:spcBef>
                <a:spcPts val="294"/>
              </a:spcBef>
              <a:buSzPct val="90000"/>
            </a:pPr>
            <a:r>
              <a:rPr lang="en-US" sz="1961" dirty="0">
                <a:solidFill>
                  <a:schemeClr val="tx1"/>
                </a:solidFill>
                <a:latin typeface="+mj-lt"/>
                <a:cs typeface="Segoe UI Semilight"/>
              </a:rPr>
              <a:t>Answer A:</a:t>
            </a:r>
          </a:p>
          <a:p>
            <a:pPr>
              <a:spcBef>
                <a:spcPts val="294"/>
              </a:spcBef>
              <a:buSzPct val="90000"/>
            </a:pPr>
            <a:r>
              <a:rPr lang="en-US" sz="1730" dirty="0">
                <a:solidFill>
                  <a:schemeClr val="tx1"/>
                </a:solidFill>
                <a:cs typeface="Segoe UI Semilight"/>
              </a:rPr>
              <a:t>Load balancing devices across multiple hubs</a:t>
            </a:r>
          </a:p>
        </p:txBody>
      </p:sp>
      <p:sp>
        <p:nvSpPr>
          <p:cNvPr id="49" name="Rectangle 48">
            <a:extLst>
              <a:ext uri="{FF2B5EF4-FFF2-40B4-BE49-F238E27FC236}">
                <a16:creationId xmlns:a16="http://schemas.microsoft.com/office/drawing/2014/main" id="{AAC6DE98-7960-48FD-A0AA-7C314DAC53D9}"/>
              </a:ext>
            </a:extLst>
          </p:cNvPr>
          <p:cNvSpPr/>
          <p:nvPr/>
        </p:nvSpPr>
        <p:spPr bwMode="auto">
          <a:xfrm>
            <a:off x="3311792" y="3573736"/>
            <a:ext cx="2778917"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62750" rIns="134464" bIns="62750" numCol="1" spcCol="1270" anchor="t" anchorCtr="0">
            <a:noAutofit/>
          </a:bodyPr>
          <a:lstStyle/>
          <a:p>
            <a:pPr>
              <a:spcBef>
                <a:spcPts val="294"/>
              </a:spcBef>
              <a:buSzPct val="90000"/>
            </a:pPr>
            <a:r>
              <a:rPr lang="en-US" sz="1961" b="1" dirty="0">
                <a:solidFill>
                  <a:schemeClr val="tx1"/>
                </a:solidFill>
                <a:latin typeface="+mj-lt"/>
                <a:cs typeface="Segoe UI Semilight"/>
              </a:rPr>
              <a:t>Answer B:</a:t>
            </a:r>
          </a:p>
          <a:p>
            <a:pPr>
              <a:spcBef>
                <a:spcPts val="294"/>
              </a:spcBef>
              <a:buSzPct val="90000"/>
            </a:pPr>
            <a:r>
              <a:rPr lang="en-US" sz="1730" dirty="0" err="1">
                <a:solidFill>
                  <a:schemeClr val="tx1"/>
                </a:solidFill>
                <a:cs typeface="Segoe UI Semilight"/>
              </a:rPr>
              <a:t>Reprovisioning</a:t>
            </a:r>
            <a:r>
              <a:rPr lang="en-US" sz="1730" dirty="0">
                <a:solidFill>
                  <a:schemeClr val="tx1"/>
                </a:solidFill>
                <a:cs typeface="Segoe UI Semilight"/>
              </a:rPr>
              <a:t> </a:t>
            </a:r>
            <a:br>
              <a:rPr lang="en-US" sz="1730" dirty="0">
                <a:solidFill>
                  <a:schemeClr val="tx1"/>
                </a:solidFill>
                <a:cs typeface="Segoe UI Semilight"/>
              </a:rPr>
            </a:br>
            <a:r>
              <a:rPr lang="en-US" sz="1730" dirty="0">
                <a:solidFill>
                  <a:schemeClr val="tx1"/>
                </a:solidFill>
                <a:cs typeface="Segoe UI Semilight"/>
              </a:rPr>
              <a:t>based on a change </a:t>
            </a:r>
            <a:br>
              <a:rPr lang="en-US" sz="1730" dirty="0">
                <a:solidFill>
                  <a:schemeClr val="tx1"/>
                </a:solidFill>
                <a:cs typeface="Segoe UI Semilight"/>
              </a:rPr>
            </a:br>
            <a:r>
              <a:rPr lang="en-US" sz="1730" dirty="0">
                <a:solidFill>
                  <a:schemeClr val="tx1"/>
                </a:solidFill>
                <a:cs typeface="Segoe UI Semilight"/>
              </a:rPr>
              <a:t>in the device</a:t>
            </a:r>
          </a:p>
        </p:txBody>
      </p:sp>
      <p:sp>
        <p:nvSpPr>
          <p:cNvPr id="55" name="Rectangle 54">
            <a:extLst>
              <a:ext uri="{FF2B5EF4-FFF2-40B4-BE49-F238E27FC236}">
                <a16:creationId xmlns:a16="http://schemas.microsoft.com/office/drawing/2014/main" id="{E2F79005-3B3E-4BCE-B003-E99648F2021C}"/>
              </a:ext>
            </a:extLst>
          </p:cNvPr>
          <p:cNvSpPr/>
          <p:nvPr/>
        </p:nvSpPr>
        <p:spPr bwMode="auto">
          <a:xfrm>
            <a:off x="6200272" y="3573736"/>
            <a:ext cx="2778917"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62750" rIns="134464" bIns="62750" numCol="1" spcCol="1270" anchor="t" anchorCtr="0">
            <a:noAutofit/>
          </a:bodyPr>
          <a:lstStyle/>
          <a:p>
            <a:pPr>
              <a:spcBef>
                <a:spcPts val="294"/>
              </a:spcBef>
              <a:buSzPct val="90000"/>
            </a:pPr>
            <a:r>
              <a:rPr lang="en-US" sz="1961" dirty="0">
                <a:solidFill>
                  <a:schemeClr val="tx1"/>
                </a:solidFill>
                <a:latin typeface="+mj-lt"/>
                <a:cs typeface="Segoe UI Semilight"/>
              </a:rPr>
              <a:t>Answer C:</a:t>
            </a:r>
          </a:p>
          <a:p>
            <a:pPr>
              <a:spcBef>
                <a:spcPts val="294"/>
              </a:spcBef>
              <a:buSzPct val="90000"/>
            </a:pPr>
            <a:r>
              <a:rPr lang="en-US" sz="1730" dirty="0">
                <a:solidFill>
                  <a:schemeClr val="tx1"/>
                </a:solidFill>
                <a:cs typeface="Segoe UI Semilight"/>
              </a:rPr>
              <a:t>Connecting a device to the IoT hub with the lowest latency</a:t>
            </a:r>
          </a:p>
        </p:txBody>
      </p:sp>
      <p:sp>
        <p:nvSpPr>
          <p:cNvPr id="59" name="Rectangle 58">
            <a:extLst>
              <a:ext uri="{FF2B5EF4-FFF2-40B4-BE49-F238E27FC236}">
                <a16:creationId xmlns:a16="http://schemas.microsoft.com/office/drawing/2014/main" id="{FF4D3189-3737-4D6A-88CF-D29B5AD8A820}"/>
              </a:ext>
            </a:extLst>
          </p:cNvPr>
          <p:cNvSpPr/>
          <p:nvPr/>
        </p:nvSpPr>
        <p:spPr bwMode="auto">
          <a:xfrm>
            <a:off x="9088752" y="3573736"/>
            <a:ext cx="2778917"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62750" rIns="134464" bIns="62750" numCol="1" spcCol="1270" anchor="t" anchorCtr="0">
            <a:noAutofit/>
          </a:bodyPr>
          <a:lstStyle/>
          <a:p>
            <a:pPr>
              <a:spcBef>
                <a:spcPts val="294"/>
              </a:spcBef>
              <a:buSzPct val="90000"/>
            </a:pPr>
            <a:r>
              <a:rPr lang="en-US" sz="1961" dirty="0">
                <a:solidFill>
                  <a:schemeClr val="tx1"/>
                </a:solidFill>
                <a:latin typeface="+mj-lt"/>
                <a:cs typeface="Segoe UI Semilight"/>
              </a:rPr>
              <a:t>Answer D:</a:t>
            </a:r>
          </a:p>
          <a:p>
            <a:pPr>
              <a:spcBef>
                <a:spcPts val="294"/>
              </a:spcBef>
              <a:buSzPct val="90000"/>
            </a:pPr>
            <a:r>
              <a:rPr lang="en-US" sz="1730" dirty="0">
                <a:solidFill>
                  <a:schemeClr val="tx1"/>
                </a:solidFill>
                <a:cs typeface="Segoe UI Semilight"/>
              </a:rPr>
              <a:t>Rolling the keys used by the device to connect to IoT Hub</a:t>
            </a:r>
          </a:p>
        </p:txBody>
      </p:sp>
    </p:spTree>
    <p:extLst>
      <p:ext uri="{BB962C8B-B14F-4D97-AF65-F5344CB8AC3E}">
        <p14:creationId xmlns:p14="http://schemas.microsoft.com/office/powerpoint/2010/main" val="1090699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Device provisioning service terms and concepts</a:t>
            </a:r>
          </a:p>
        </p:txBody>
      </p:sp>
      <p:pic>
        <p:nvPicPr>
          <p:cNvPr id="3" name="Picture 2" descr="Icon of two gears with different sizes">
            <a:extLst>
              <a:ext uri="{FF2B5EF4-FFF2-40B4-BE49-F238E27FC236}">
                <a16:creationId xmlns:a16="http://schemas.microsoft.com/office/drawing/2014/main" id="{4978E13E-2404-4388-81F4-705A1CD8488F}"/>
              </a:ext>
            </a:extLst>
          </p:cNvPr>
          <p:cNvPicPr>
            <a:picLocks noChangeAspect="1"/>
          </p:cNvPicPr>
          <p:nvPr/>
        </p:nvPicPr>
        <p:blipFill>
          <a:blip r:embed="rId3">
            <a:clrChange>
              <a:clrFrom>
                <a:srgbClr val="FFFFFF"/>
              </a:clrFrom>
              <a:clrTo>
                <a:srgbClr val="FFFFFF">
                  <a:alpha val="0"/>
                </a:srgbClr>
              </a:clrTo>
            </a:clrChange>
          </a:blip>
          <a:srcRect/>
          <a:stretch/>
        </p:blipFill>
        <p:spPr>
          <a:xfrm>
            <a:off x="10257951" y="2947540"/>
            <a:ext cx="888221" cy="888219"/>
          </a:xfrm>
          <a:prstGeom prst="rect">
            <a:avLst/>
          </a:prstGeom>
        </p:spPr>
      </p:pic>
    </p:spTree>
    <p:extLst>
      <p:ext uri="{BB962C8B-B14F-4D97-AF65-F5344CB8AC3E}">
        <p14:creationId xmlns:p14="http://schemas.microsoft.com/office/powerpoint/2010/main" val="3571857379"/>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review: Question 3.3</a:t>
            </a:r>
          </a:p>
        </p:txBody>
      </p:sp>
      <p:sp>
        <p:nvSpPr>
          <p:cNvPr id="6" name="Rectangle 5">
            <a:extLst>
              <a:ext uri="{FF2B5EF4-FFF2-40B4-BE49-F238E27FC236}">
                <a16:creationId xmlns:a16="http://schemas.microsoft.com/office/drawing/2014/main" id="{30801245-B751-40EA-836F-62DC9DB93741}"/>
              </a:ext>
            </a:extLst>
          </p:cNvPr>
          <p:cNvSpPr/>
          <p:nvPr/>
        </p:nvSpPr>
        <p:spPr>
          <a:xfrm>
            <a:off x="418644" y="1170819"/>
            <a:ext cx="11343820" cy="1206905"/>
          </a:xfrm>
          <a:prstGeom prst="rect">
            <a:avLst/>
          </a:prstGeom>
          <a:noFill/>
          <a:ln>
            <a:noFill/>
          </a:ln>
        </p:spPr>
        <p:txBody>
          <a:bodyPr wrap="square" lIns="0" tIns="0" rIns="0" bIns="0">
            <a:spAutoFit/>
          </a:bodyPr>
          <a:lstStyle/>
          <a:p>
            <a:r>
              <a:rPr lang="en-US" sz="1961" dirty="0"/>
              <a:t>You have joined a team that is developing an IoT solution for your company. You will be using the IoT Hub Device Provisioning Service (DPS) to aid in the process of provisioning and deprovisioning large numbers of devices to IoT Hubs in several Azure regions. You will begin by creating a plan for device enrollment</a:t>
            </a:r>
          </a:p>
        </p:txBody>
      </p:sp>
      <p:pic>
        <p:nvPicPr>
          <p:cNvPr id="2" name="Picture 1" descr="Icon of four servers">
            <a:extLst>
              <a:ext uri="{FF2B5EF4-FFF2-40B4-BE49-F238E27FC236}">
                <a16:creationId xmlns:a16="http://schemas.microsoft.com/office/drawing/2014/main" id="{3421BEDB-5A40-4032-81AE-0E7EBA02FCE5}"/>
              </a:ext>
            </a:extLst>
          </p:cNvPr>
          <p:cNvPicPr>
            <a:picLocks/>
          </p:cNvPicPr>
          <p:nvPr/>
        </p:nvPicPr>
        <p:blipFill>
          <a:blip r:embed="rId3"/>
          <a:stretch>
            <a:fillRect/>
          </a:stretch>
        </p:blipFill>
        <p:spPr>
          <a:xfrm>
            <a:off x="449042" y="2521643"/>
            <a:ext cx="896425" cy="896425"/>
          </a:xfrm>
          <a:prstGeom prst="rect">
            <a:avLst/>
          </a:prstGeom>
        </p:spPr>
      </p:pic>
      <p:sp>
        <p:nvSpPr>
          <p:cNvPr id="8" name="Rectangle 7">
            <a:extLst>
              <a:ext uri="{FF2B5EF4-FFF2-40B4-BE49-F238E27FC236}">
                <a16:creationId xmlns:a16="http://schemas.microsoft.com/office/drawing/2014/main" id="{5B2DBFC6-A4D0-4494-9771-6E05954DCF69}"/>
              </a:ext>
            </a:extLst>
          </p:cNvPr>
          <p:cNvSpPr/>
          <p:nvPr/>
        </p:nvSpPr>
        <p:spPr>
          <a:xfrm>
            <a:off x="1631494" y="2818993"/>
            <a:ext cx="10371635" cy="301727"/>
          </a:xfrm>
          <a:prstGeom prst="rect">
            <a:avLst/>
          </a:prstGeom>
        </p:spPr>
        <p:txBody>
          <a:bodyPr wrap="square" lIns="0" tIns="0" rIns="0" bIns="0">
            <a:spAutoFit/>
          </a:bodyPr>
          <a:lstStyle/>
          <a:p>
            <a:r>
              <a:rPr lang="en-US" sz="1961" dirty="0">
                <a:solidFill>
                  <a:schemeClr val="tx2"/>
                </a:solidFill>
                <a:latin typeface="+mj-lt"/>
              </a:rPr>
              <a:t>What is device enrollment? (choose one best answer)</a:t>
            </a:r>
          </a:p>
        </p:txBody>
      </p:sp>
      <p:sp>
        <p:nvSpPr>
          <p:cNvPr id="31" name="Rectangle 30">
            <a:extLst>
              <a:ext uri="{FF2B5EF4-FFF2-40B4-BE49-F238E27FC236}">
                <a16:creationId xmlns:a16="http://schemas.microsoft.com/office/drawing/2014/main" id="{984845D4-11D4-4B98-BD4E-9E76E3D67254}"/>
              </a:ext>
            </a:extLst>
          </p:cNvPr>
          <p:cNvSpPr/>
          <p:nvPr/>
        </p:nvSpPr>
        <p:spPr bwMode="auto">
          <a:xfrm>
            <a:off x="423312" y="3573736"/>
            <a:ext cx="2778917"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62750" rIns="134464" bIns="62750" numCol="1" spcCol="1270" anchor="t" anchorCtr="0">
            <a:noAutofit/>
          </a:bodyPr>
          <a:lstStyle/>
          <a:p>
            <a:pPr>
              <a:spcBef>
                <a:spcPts val="294"/>
              </a:spcBef>
              <a:buSzPct val="90000"/>
            </a:pPr>
            <a:r>
              <a:rPr lang="en-US" sz="1961" dirty="0">
                <a:solidFill>
                  <a:schemeClr val="tx1"/>
                </a:solidFill>
                <a:latin typeface="+mj-lt"/>
                <a:cs typeface="Segoe UI Semilight"/>
              </a:rPr>
              <a:t>Answer A:</a:t>
            </a:r>
          </a:p>
          <a:p>
            <a:pPr>
              <a:spcBef>
                <a:spcPts val="294"/>
              </a:spcBef>
              <a:buSzPct val="90000"/>
            </a:pPr>
            <a:r>
              <a:rPr lang="en-US" sz="1730" dirty="0">
                <a:solidFill>
                  <a:schemeClr val="tx1"/>
                </a:solidFill>
                <a:cs typeface="Segoe UI Semilight"/>
              </a:rPr>
              <a:t>Device enrollment is a DPS-enabled process for automatically registering devices with a linked</a:t>
            </a:r>
            <a:br>
              <a:rPr lang="en-US" sz="1730" dirty="0">
                <a:solidFill>
                  <a:schemeClr val="tx1"/>
                </a:solidFill>
                <a:cs typeface="Segoe UI Semilight"/>
              </a:rPr>
            </a:br>
            <a:r>
              <a:rPr lang="en-US" sz="1730" dirty="0">
                <a:solidFill>
                  <a:schemeClr val="tx1"/>
                </a:solidFill>
                <a:cs typeface="Segoe UI Semilight"/>
              </a:rPr>
              <a:t>IoT Hub</a:t>
            </a:r>
            <a:endParaRPr lang="en-US" sz="1961" dirty="0">
              <a:solidFill>
                <a:schemeClr val="tx1"/>
              </a:solidFill>
              <a:cs typeface="Segoe UI Semilight"/>
            </a:endParaRPr>
          </a:p>
        </p:txBody>
      </p:sp>
      <p:sp>
        <p:nvSpPr>
          <p:cNvPr id="39" name="Rectangle 38">
            <a:extLst>
              <a:ext uri="{FF2B5EF4-FFF2-40B4-BE49-F238E27FC236}">
                <a16:creationId xmlns:a16="http://schemas.microsoft.com/office/drawing/2014/main" id="{36F9F3CA-2AB4-4A2D-A489-603D51626394}"/>
              </a:ext>
            </a:extLst>
          </p:cNvPr>
          <p:cNvSpPr/>
          <p:nvPr/>
        </p:nvSpPr>
        <p:spPr bwMode="auto">
          <a:xfrm>
            <a:off x="3311792" y="3573736"/>
            <a:ext cx="2778917"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62750" rIns="134464" bIns="62750" numCol="1" spcCol="1270" anchor="t" anchorCtr="0">
            <a:noAutofit/>
          </a:bodyPr>
          <a:lstStyle/>
          <a:p>
            <a:pPr>
              <a:spcBef>
                <a:spcPts val="294"/>
              </a:spcBef>
              <a:buSzPct val="90000"/>
            </a:pPr>
            <a:r>
              <a:rPr lang="en-US" sz="1961" b="1" dirty="0">
                <a:solidFill>
                  <a:schemeClr val="tx1"/>
                </a:solidFill>
                <a:latin typeface="+mj-lt"/>
                <a:cs typeface="Segoe UI Semilight"/>
              </a:rPr>
              <a:t>Answer B:</a:t>
            </a:r>
          </a:p>
          <a:p>
            <a:pPr>
              <a:spcBef>
                <a:spcPts val="294"/>
              </a:spcBef>
              <a:buSzPct val="90000"/>
            </a:pPr>
            <a:r>
              <a:rPr lang="en-US" sz="1730" dirty="0">
                <a:solidFill>
                  <a:schemeClr val="tx1"/>
                </a:solidFill>
                <a:cs typeface="Segoe UI Semilight"/>
              </a:rPr>
              <a:t>Device enrollment is a DPS-enabled process for automatically adding a single device or group of devices to the IoT Hub </a:t>
            </a:r>
            <a:br>
              <a:rPr lang="en-US" sz="1730" dirty="0">
                <a:solidFill>
                  <a:schemeClr val="tx1"/>
                </a:solidFill>
                <a:cs typeface="Segoe UI Semilight"/>
              </a:rPr>
            </a:br>
            <a:r>
              <a:rPr lang="en-US" sz="1730" dirty="0">
                <a:solidFill>
                  <a:schemeClr val="tx1"/>
                </a:solidFill>
                <a:cs typeface="Segoe UI Semilight"/>
              </a:rPr>
              <a:t>identity registry</a:t>
            </a:r>
            <a:endParaRPr lang="en-US" sz="1961" dirty="0">
              <a:solidFill>
                <a:schemeClr val="tx1"/>
              </a:solidFill>
              <a:cs typeface="Segoe UI Semilight"/>
            </a:endParaRPr>
          </a:p>
        </p:txBody>
      </p:sp>
      <p:sp>
        <p:nvSpPr>
          <p:cNvPr id="45" name="Rectangle 44">
            <a:extLst>
              <a:ext uri="{FF2B5EF4-FFF2-40B4-BE49-F238E27FC236}">
                <a16:creationId xmlns:a16="http://schemas.microsoft.com/office/drawing/2014/main" id="{6A0CDEA1-B4C2-4ECF-ACC8-066A020171B5}"/>
              </a:ext>
            </a:extLst>
          </p:cNvPr>
          <p:cNvSpPr/>
          <p:nvPr/>
        </p:nvSpPr>
        <p:spPr bwMode="auto">
          <a:xfrm>
            <a:off x="6200272" y="3573736"/>
            <a:ext cx="2778917"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62750" rIns="134464" bIns="62750" numCol="1" spcCol="1270" anchor="t" anchorCtr="0">
            <a:noAutofit/>
          </a:bodyPr>
          <a:lstStyle/>
          <a:p>
            <a:pPr>
              <a:spcBef>
                <a:spcPts val="294"/>
              </a:spcBef>
              <a:buSzPct val="90000"/>
            </a:pPr>
            <a:r>
              <a:rPr lang="en-US" sz="1961" dirty="0">
                <a:solidFill>
                  <a:schemeClr val="tx1"/>
                </a:solidFill>
                <a:latin typeface="+mj-lt"/>
                <a:cs typeface="Segoe UI Semilight"/>
              </a:rPr>
              <a:t>Answer C:</a:t>
            </a:r>
          </a:p>
          <a:p>
            <a:pPr>
              <a:spcBef>
                <a:spcPts val="294"/>
              </a:spcBef>
              <a:buSzPct val="90000"/>
            </a:pPr>
            <a:r>
              <a:rPr lang="en-US" sz="1730" dirty="0">
                <a:solidFill>
                  <a:schemeClr val="tx1"/>
                </a:solidFill>
                <a:cs typeface="Segoe UI Semilight"/>
              </a:rPr>
              <a:t>Device enrollment is a DPS-enabled process for creating a record of a single device or </a:t>
            </a:r>
            <a:br>
              <a:rPr lang="en-US" sz="1730" dirty="0">
                <a:solidFill>
                  <a:schemeClr val="tx1"/>
                </a:solidFill>
                <a:cs typeface="Segoe UI Semilight"/>
              </a:rPr>
            </a:br>
            <a:r>
              <a:rPr lang="en-US" sz="1730" dirty="0">
                <a:solidFill>
                  <a:schemeClr val="tx1"/>
                </a:solidFill>
                <a:cs typeface="Segoe UI Semilight"/>
              </a:rPr>
              <a:t>a group of devices that may at some point be registered with IoT Hub</a:t>
            </a:r>
            <a:endParaRPr lang="en-US" sz="1961" dirty="0">
              <a:solidFill>
                <a:schemeClr val="tx1"/>
              </a:solidFill>
              <a:cs typeface="Segoe UI Semilight"/>
            </a:endParaRPr>
          </a:p>
        </p:txBody>
      </p:sp>
      <p:sp>
        <p:nvSpPr>
          <p:cNvPr id="49" name="Rectangle 48">
            <a:extLst>
              <a:ext uri="{FF2B5EF4-FFF2-40B4-BE49-F238E27FC236}">
                <a16:creationId xmlns:a16="http://schemas.microsoft.com/office/drawing/2014/main" id="{0A8E721D-A0F3-4B2D-BFEB-E0D69AB8DF33}"/>
              </a:ext>
            </a:extLst>
          </p:cNvPr>
          <p:cNvSpPr/>
          <p:nvPr/>
        </p:nvSpPr>
        <p:spPr bwMode="auto">
          <a:xfrm>
            <a:off x="9088752" y="3573736"/>
            <a:ext cx="2778917"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62750" rIns="134464" bIns="62750" numCol="1" spcCol="1270" anchor="t" anchorCtr="0">
            <a:noAutofit/>
          </a:bodyPr>
          <a:lstStyle/>
          <a:p>
            <a:pPr>
              <a:spcBef>
                <a:spcPts val="294"/>
              </a:spcBef>
              <a:buSzPct val="90000"/>
            </a:pPr>
            <a:r>
              <a:rPr lang="en-US" sz="1961" dirty="0">
                <a:solidFill>
                  <a:schemeClr val="tx1"/>
                </a:solidFill>
                <a:latin typeface="+mj-lt"/>
                <a:cs typeface="Segoe UI Semilight"/>
              </a:rPr>
              <a:t>Answer D:</a:t>
            </a:r>
          </a:p>
          <a:p>
            <a:pPr>
              <a:spcBef>
                <a:spcPts val="294"/>
              </a:spcBef>
              <a:buSzPct val="90000"/>
            </a:pPr>
            <a:r>
              <a:rPr lang="en-US" sz="1730" dirty="0">
                <a:solidFill>
                  <a:schemeClr val="tx1"/>
                </a:solidFill>
                <a:cs typeface="Segoe UI Semilight"/>
              </a:rPr>
              <a:t>Device enrollment is a DPS-enabled process for creating a record of the devices connected to IoT </a:t>
            </a:r>
            <a:br>
              <a:rPr lang="en-US" sz="1730" dirty="0">
                <a:solidFill>
                  <a:schemeClr val="tx1"/>
                </a:solidFill>
                <a:cs typeface="Segoe UI Semilight"/>
              </a:rPr>
            </a:br>
            <a:r>
              <a:rPr lang="en-US" sz="1730" dirty="0">
                <a:solidFill>
                  <a:schemeClr val="tx1"/>
                </a:solidFill>
                <a:cs typeface="Segoe UI Semilight"/>
              </a:rPr>
              <a:t>Hub using the </a:t>
            </a:r>
            <a:br>
              <a:rPr lang="en-US" sz="1730" dirty="0">
                <a:solidFill>
                  <a:schemeClr val="tx1"/>
                </a:solidFill>
                <a:cs typeface="Segoe UI Semilight"/>
              </a:rPr>
            </a:br>
            <a:r>
              <a:rPr lang="en-US" sz="1730" dirty="0">
                <a:solidFill>
                  <a:schemeClr val="tx1"/>
                </a:solidFill>
                <a:cs typeface="Segoe UI Semilight"/>
              </a:rPr>
              <a:t>X.509 attestation mechanism</a:t>
            </a:r>
            <a:endParaRPr lang="en-US" sz="1961" dirty="0">
              <a:solidFill>
                <a:schemeClr val="tx1"/>
              </a:solidFill>
              <a:cs typeface="Segoe UI Semilight"/>
            </a:endParaRPr>
          </a:p>
        </p:txBody>
      </p:sp>
    </p:spTree>
    <p:extLst>
      <p:ext uri="{BB962C8B-B14F-4D97-AF65-F5344CB8AC3E}">
        <p14:creationId xmlns:p14="http://schemas.microsoft.com/office/powerpoint/2010/main" val="3472365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review: Question 3.4</a:t>
            </a:r>
          </a:p>
        </p:txBody>
      </p:sp>
      <p:sp>
        <p:nvSpPr>
          <p:cNvPr id="6" name="Rectangle 5">
            <a:extLst>
              <a:ext uri="{FF2B5EF4-FFF2-40B4-BE49-F238E27FC236}">
                <a16:creationId xmlns:a16="http://schemas.microsoft.com/office/drawing/2014/main" id="{30801245-B751-40EA-836F-62DC9DB93741}"/>
              </a:ext>
            </a:extLst>
          </p:cNvPr>
          <p:cNvSpPr/>
          <p:nvPr/>
        </p:nvSpPr>
        <p:spPr>
          <a:xfrm>
            <a:off x="418644" y="1170819"/>
            <a:ext cx="11343820" cy="1206905"/>
          </a:xfrm>
          <a:prstGeom prst="rect">
            <a:avLst/>
          </a:prstGeom>
          <a:noFill/>
          <a:ln>
            <a:noFill/>
          </a:ln>
        </p:spPr>
        <p:txBody>
          <a:bodyPr wrap="square" lIns="0" tIns="0" rIns="0" bIns="0">
            <a:spAutoFit/>
          </a:bodyPr>
          <a:lstStyle/>
          <a:p>
            <a:r>
              <a:rPr lang="en-US" sz="1961" dirty="0"/>
              <a:t>You have joined a team that is developing an IoT solution for your company. You will be using the IoT Hub Device Provisioning Service (DPS) to aid in the process of provisioning and deprovisioning large numbers of devices to IoT Hubs in a number of Azure regions. Security is important to your company, so you are asked to review the device attestation options supported by DPS.</a:t>
            </a:r>
          </a:p>
        </p:txBody>
      </p:sp>
      <p:pic>
        <p:nvPicPr>
          <p:cNvPr id="13" name="Picture 12" descr="Icon of a book with a bookmark">
            <a:extLst>
              <a:ext uri="{FF2B5EF4-FFF2-40B4-BE49-F238E27FC236}">
                <a16:creationId xmlns:a16="http://schemas.microsoft.com/office/drawing/2014/main" id="{50772CD9-98EF-4BC2-8666-D43F2B453BE1}"/>
              </a:ext>
            </a:extLst>
          </p:cNvPr>
          <p:cNvPicPr>
            <a:picLocks noChangeAspect="1"/>
          </p:cNvPicPr>
          <p:nvPr/>
        </p:nvPicPr>
        <p:blipFill>
          <a:blip r:embed="rId3"/>
          <a:stretch>
            <a:fillRect/>
          </a:stretch>
        </p:blipFill>
        <p:spPr>
          <a:xfrm>
            <a:off x="449042" y="2521643"/>
            <a:ext cx="897919" cy="897919"/>
          </a:xfrm>
          <a:prstGeom prst="rect">
            <a:avLst/>
          </a:prstGeom>
        </p:spPr>
      </p:pic>
      <p:sp>
        <p:nvSpPr>
          <p:cNvPr id="8" name="Rectangle 7">
            <a:extLst>
              <a:ext uri="{FF2B5EF4-FFF2-40B4-BE49-F238E27FC236}">
                <a16:creationId xmlns:a16="http://schemas.microsoft.com/office/drawing/2014/main" id="{5B2DBFC6-A4D0-4494-9771-6E05954DCF69}"/>
              </a:ext>
            </a:extLst>
          </p:cNvPr>
          <p:cNvSpPr/>
          <p:nvPr/>
        </p:nvSpPr>
        <p:spPr>
          <a:xfrm>
            <a:off x="1631494" y="2668130"/>
            <a:ext cx="10371635" cy="603453"/>
          </a:xfrm>
          <a:prstGeom prst="rect">
            <a:avLst/>
          </a:prstGeom>
        </p:spPr>
        <p:txBody>
          <a:bodyPr wrap="square" lIns="0" tIns="0" rIns="0" bIns="0" anchor="ctr">
            <a:spAutoFit/>
          </a:bodyPr>
          <a:lstStyle/>
          <a:p>
            <a:r>
              <a:rPr lang="en-US" sz="1961" dirty="0">
                <a:solidFill>
                  <a:schemeClr val="tx2"/>
                </a:solidFill>
                <a:latin typeface="+mj-lt"/>
              </a:rPr>
              <a:t>Which of the following correctly describe attestation and the attestation mechanisms supported by DPS? (choose all correct answers)</a:t>
            </a:r>
          </a:p>
        </p:txBody>
      </p:sp>
      <p:sp>
        <p:nvSpPr>
          <p:cNvPr id="2" name="Rectangle 1">
            <a:extLst>
              <a:ext uri="{FF2B5EF4-FFF2-40B4-BE49-F238E27FC236}">
                <a16:creationId xmlns:a16="http://schemas.microsoft.com/office/drawing/2014/main" id="{A226D7C9-F01C-4748-9F46-8BCF5E761FF4}"/>
              </a:ext>
            </a:extLst>
          </p:cNvPr>
          <p:cNvSpPr/>
          <p:nvPr/>
        </p:nvSpPr>
        <p:spPr bwMode="auto">
          <a:xfrm>
            <a:off x="423312" y="3573736"/>
            <a:ext cx="2151420"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62750" rIns="134464" bIns="62750" numCol="1" spcCol="1270" anchor="t" anchorCtr="0">
            <a:noAutofit/>
          </a:bodyPr>
          <a:lstStyle/>
          <a:p>
            <a:pPr>
              <a:spcBef>
                <a:spcPts val="294"/>
              </a:spcBef>
              <a:buSzPct val="90000"/>
            </a:pPr>
            <a:r>
              <a:rPr lang="en-US" sz="1961" dirty="0">
                <a:solidFill>
                  <a:schemeClr val="tx1"/>
                </a:solidFill>
                <a:latin typeface="+mj-lt"/>
                <a:cs typeface="Segoe UI Semilight"/>
              </a:rPr>
              <a:t>Answer A:</a:t>
            </a:r>
          </a:p>
          <a:p>
            <a:pPr>
              <a:spcBef>
                <a:spcPts val="294"/>
              </a:spcBef>
              <a:buSzPct val="90000"/>
            </a:pPr>
            <a:r>
              <a:rPr lang="en-US" sz="1730" dirty="0">
                <a:solidFill>
                  <a:schemeClr val="tx1"/>
                </a:solidFill>
                <a:cs typeface="Segoe UI Semilight"/>
              </a:rPr>
              <a:t>Attestation is a process for linking DPS to one or more IoT hubs</a:t>
            </a:r>
          </a:p>
        </p:txBody>
      </p:sp>
      <p:sp>
        <p:nvSpPr>
          <p:cNvPr id="3" name="Rectangle 2">
            <a:extLst>
              <a:ext uri="{FF2B5EF4-FFF2-40B4-BE49-F238E27FC236}">
                <a16:creationId xmlns:a16="http://schemas.microsoft.com/office/drawing/2014/main" id="{B82F562F-15BA-4983-952D-549AA1FC5CA5}"/>
              </a:ext>
            </a:extLst>
          </p:cNvPr>
          <p:cNvSpPr/>
          <p:nvPr/>
        </p:nvSpPr>
        <p:spPr bwMode="auto">
          <a:xfrm>
            <a:off x="2724136" y="3573736"/>
            <a:ext cx="2151420"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62750" rIns="134464" bIns="62750" numCol="1" spcCol="1270" anchor="t" anchorCtr="0">
            <a:noAutofit/>
          </a:bodyPr>
          <a:lstStyle/>
          <a:p>
            <a:pPr>
              <a:spcBef>
                <a:spcPts val="294"/>
              </a:spcBef>
              <a:buSzPct val="90000"/>
            </a:pPr>
            <a:r>
              <a:rPr lang="en-US" sz="1961" b="1" dirty="0">
                <a:solidFill>
                  <a:schemeClr val="tx1"/>
                </a:solidFill>
                <a:latin typeface="+mj-lt"/>
                <a:cs typeface="Segoe UI Semilight"/>
              </a:rPr>
              <a:t>Answer B:</a:t>
            </a:r>
          </a:p>
          <a:p>
            <a:pPr>
              <a:spcBef>
                <a:spcPts val="294"/>
              </a:spcBef>
              <a:buSzPct val="90000"/>
            </a:pPr>
            <a:r>
              <a:rPr lang="en-US" sz="1730" dirty="0">
                <a:solidFill>
                  <a:schemeClr val="tx1"/>
                </a:solidFill>
                <a:cs typeface="Segoe UI Semilight"/>
              </a:rPr>
              <a:t>Attestation is a process for confirming a device's identity</a:t>
            </a:r>
          </a:p>
        </p:txBody>
      </p:sp>
      <p:sp>
        <p:nvSpPr>
          <p:cNvPr id="4" name="Rectangle 3">
            <a:extLst>
              <a:ext uri="{FF2B5EF4-FFF2-40B4-BE49-F238E27FC236}">
                <a16:creationId xmlns:a16="http://schemas.microsoft.com/office/drawing/2014/main" id="{A076F5F6-802F-4894-A417-877E2C1E1C5F}"/>
              </a:ext>
            </a:extLst>
          </p:cNvPr>
          <p:cNvSpPr/>
          <p:nvPr/>
        </p:nvSpPr>
        <p:spPr bwMode="auto">
          <a:xfrm>
            <a:off x="5024959" y="3573736"/>
            <a:ext cx="2151420"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62750" rIns="134464" bIns="62750" numCol="1" spcCol="1270" anchor="t" anchorCtr="0">
            <a:noAutofit/>
          </a:bodyPr>
          <a:lstStyle/>
          <a:p>
            <a:pPr>
              <a:spcBef>
                <a:spcPts val="294"/>
              </a:spcBef>
              <a:buSzPct val="90000"/>
            </a:pPr>
            <a:r>
              <a:rPr lang="en-US" sz="1961" dirty="0">
                <a:solidFill>
                  <a:schemeClr val="tx1"/>
                </a:solidFill>
                <a:latin typeface="+mj-lt"/>
                <a:cs typeface="Segoe UI Semilight"/>
              </a:rPr>
              <a:t>Answer C:</a:t>
            </a:r>
          </a:p>
          <a:p>
            <a:pPr>
              <a:spcBef>
                <a:spcPts val="294"/>
              </a:spcBef>
              <a:buSzPct val="90000"/>
            </a:pPr>
            <a:r>
              <a:rPr lang="en-US" sz="1730" dirty="0">
                <a:solidFill>
                  <a:schemeClr val="tx1"/>
                </a:solidFill>
                <a:cs typeface="Segoe UI Semilight"/>
              </a:rPr>
              <a:t>The attestation mechanisms supported by DPS are Symmetric Key and X.509</a:t>
            </a:r>
          </a:p>
        </p:txBody>
      </p:sp>
      <p:sp>
        <p:nvSpPr>
          <p:cNvPr id="7" name="Rectangle 6">
            <a:extLst>
              <a:ext uri="{FF2B5EF4-FFF2-40B4-BE49-F238E27FC236}">
                <a16:creationId xmlns:a16="http://schemas.microsoft.com/office/drawing/2014/main" id="{1B65D726-5CE5-40D5-9290-E3ECBC9A799F}"/>
              </a:ext>
            </a:extLst>
          </p:cNvPr>
          <p:cNvSpPr/>
          <p:nvPr/>
        </p:nvSpPr>
        <p:spPr bwMode="auto">
          <a:xfrm>
            <a:off x="7325783" y="3573736"/>
            <a:ext cx="2151420"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62750" rIns="134464" bIns="62750" numCol="1" spcCol="1270" anchor="t" anchorCtr="0">
            <a:noAutofit/>
          </a:bodyPr>
          <a:lstStyle/>
          <a:p>
            <a:pPr>
              <a:spcBef>
                <a:spcPts val="294"/>
              </a:spcBef>
              <a:buSzPct val="90000"/>
            </a:pPr>
            <a:r>
              <a:rPr lang="en-US" sz="1961" dirty="0">
                <a:solidFill>
                  <a:schemeClr val="tx1"/>
                </a:solidFill>
                <a:latin typeface="+mj-lt"/>
                <a:cs typeface="Segoe UI Semilight"/>
              </a:rPr>
              <a:t>Answer D:</a:t>
            </a:r>
          </a:p>
          <a:p>
            <a:pPr>
              <a:spcBef>
                <a:spcPts val="294"/>
              </a:spcBef>
              <a:buSzPct val="90000"/>
            </a:pPr>
            <a:r>
              <a:rPr lang="en-US" sz="1730" dirty="0">
                <a:solidFill>
                  <a:schemeClr val="tx1"/>
                </a:solidFill>
                <a:cs typeface="Segoe UI Semilight"/>
              </a:rPr>
              <a:t>The attestation mechanisms supported by DPS are X.509 and </a:t>
            </a:r>
            <a:r>
              <a:rPr lang="en-US" sz="1730" dirty="0" err="1">
                <a:solidFill>
                  <a:schemeClr val="tx1"/>
                </a:solidFill>
                <a:cs typeface="Segoe UI Semilight"/>
              </a:rPr>
              <a:t>TPM</a:t>
            </a:r>
            <a:endParaRPr lang="en-US" sz="1730" dirty="0">
              <a:solidFill>
                <a:schemeClr val="tx1"/>
              </a:solidFill>
              <a:cs typeface="Segoe UI Semilight"/>
            </a:endParaRPr>
          </a:p>
        </p:txBody>
      </p:sp>
      <p:sp>
        <p:nvSpPr>
          <p:cNvPr id="9" name="Rectangle 8">
            <a:extLst>
              <a:ext uri="{FF2B5EF4-FFF2-40B4-BE49-F238E27FC236}">
                <a16:creationId xmlns:a16="http://schemas.microsoft.com/office/drawing/2014/main" id="{705C52D4-67FC-4A68-8347-7F25E591E42D}"/>
              </a:ext>
            </a:extLst>
          </p:cNvPr>
          <p:cNvSpPr/>
          <p:nvPr/>
        </p:nvSpPr>
        <p:spPr bwMode="auto">
          <a:xfrm>
            <a:off x="9653687" y="3573736"/>
            <a:ext cx="2151420"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62750" rIns="134464" bIns="62750" numCol="1" spcCol="1270" anchor="t" anchorCtr="0">
            <a:noAutofit/>
          </a:bodyPr>
          <a:lstStyle/>
          <a:p>
            <a:pPr>
              <a:spcBef>
                <a:spcPts val="294"/>
              </a:spcBef>
              <a:buSzPct val="90000"/>
            </a:pPr>
            <a:r>
              <a:rPr lang="en-US" sz="1961" dirty="0">
                <a:solidFill>
                  <a:schemeClr val="tx1"/>
                </a:solidFill>
                <a:latin typeface="+mj-lt"/>
                <a:cs typeface="Segoe UI Semilight"/>
              </a:rPr>
              <a:t>Answer E:</a:t>
            </a:r>
          </a:p>
          <a:p>
            <a:pPr>
              <a:spcBef>
                <a:spcPts val="294"/>
              </a:spcBef>
              <a:buSzPct val="90000"/>
            </a:pPr>
            <a:r>
              <a:rPr lang="en-US" sz="1730" dirty="0">
                <a:solidFill>
                  <a:schemeClr val="tx1"/>
                </a:solidFill>
                <a:cs typeface="Segoe UI Semilight"/>
              </a:rPr>
              <a:t>The attestation mechanisms supported by DPS are Symmetric Key, X.509, and </a:t>
            </a:r>
            <a:r>
              <a:rPr lang="en-US" sz="1730" dirty="0" err="1">
                <a:solidFill>
                  <a:schemeClr val="tx1"/>
                </a:solidFill>
                <a:cs typeface="Segoe UI Semilight"/>
              </a:rPr>
              <a:t>TPM</a:t>
            </a:r>
            <a:endParaRPr lang="en-US" sz="1730" dirty="0">
              <a:solidFill>
                <a:schemeClr val="tx1"/>
              </a:solidFill>
              <a:cs typeface="Segoe UI Semilight"/>
            </a:endParaRPr>
          </a:p>
        </p:txBody>
      </p:sp>
    </p:spTree>
    <p:extLst>
      <p:ext uri="{BB962C8B-B14F-4D97-AF65-F5344CB8AC3E}">
        <p14:creationId xmlns:p14="http://schemas.microsoft.com/office/powerpoint/2010/main" val="178392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review: Question 3.5</a:t>
            </a:r>
          </a:p>
        </p:txBody>
      </p:sp>
      <p:sp>
        <p:nvSpPr>
          <p:cNvPr id="6" name="Rectangle 5">
            <a:extLst>
              <a:ext uri="{FF2B5EF4-FFF2-40B4-BE49-F238E27FC236}">
                <a16:creationId xmlns:a16="http://schemas.microsoft.com/office/drawing/2014/main" id="{30801245-B751-40EA-836F-62DC9DB93741}"/>
              </a:ext>
            </a:extLst>
          </p:cNvPr>
          <p:cNvSpPr/>
          <p:nvPr/>
        </p:nvSpPr>
        <p:spPr>
          <a:xfrm>
            <a:off x="418644" y="1170819"/>
            <a:ext cx="11343820" cy="1206905"/>
          </a:xfrm>
          <a:prstGeom prst="rect">
            <a:avLst/>
          </a:prstGeom>
          <a:noFill/>
          <a:ln>
            <a:noFill/>
          </a:ln>
        </p:spPr>
        <p:txBody>
          <a:bodyPr wrap="square" lIns="0" tIns="0" rIns="0" bIns="0">
            <a:spAutoFit/>
          </a:bodyPr>
          <a:lstStyle/>
          <a:p>
            <a:r>
              <a:rPr lang="en-US" sz="1961" dirty="0"/>
              <a:t>You have joined a team that is developing an IoT solution for your company. You will be using the IoT Hub Device Provisioning Service (DPS) to aid in the process of provisioning and deprovisioning large numbers of devices to IoT Hubs in several Azure regions. Your company will be using X.509 certificates during the provisioning process</a:t>
            </a:r>
          </a:p>
        </p:txBody>
      </p:sp>
      <p:pic>
        <p:nvPicPr>
          <p:cNvPr id="4" name="Picture 3" descr="Icon of a circle with letter i at the centre">
            <a:extLst>
              <a:ext uri="{FF2B5EF4-FFF2-40B4-BE49-F238E27FC236}">
                <a16:creationId xmlns:a16="http://schemas.microsoft.com/office/drawing/2014/main" id="{ED5AA1E9-7F88-44DF-8B68-29F8C4BC047E}"/>
              </a:ext>
            </a:extLst>
          </p:cNvPr>
          <p:cNvPicPr>
            <a:picLocks noChangeAspect="1"/>
          </p:cNvPicPr>
          <p:nvPr/>
        </p:nvPicPr>
        <p:blipFill>
          <a:blip r:embed="rId3"/>
          <a:stretch>
            <a:fillRect/>
          </a:stretch>
        </p:blipFill>
        <p:spPr>
          <a:xfrm>
            <a:off x="449042" y="2521643"/>
            <a:ext cx="897919" cy="897919"/>
          </a:xfrm>
          <a:prstGeom prst="rect">
            <a:avLst/>
          </a:prstGeom>
        </p:spPr>
      </p:pic>
      <p:sp>
        <p:nvSpPr>
          <p:cNvPr id="19" name="Rectangle 18">
            <a:extLst>
              <a:ext uri="{FF2B5EF4-FFF2-40B4-BE49-F238E27FC236}">
                <a16:creationId xmlns:a16="http://schemas.microsoft.com/office/drawing/2014/main" id="{9608CB07-B6C0-4A71-881F-AD286D0B3D0E}"/>
              </a:ext>
            </a:extLst>
          </p:cNvPr>
          <p:cNvSpPr/>
          <p:nvPr/>
        </p:nvSpPr>
        <p:spPr>
          <a:xfrm>
            <a:off x="1631494" y="2655096"/>
            <a:ext cx="10371635" cy="603453"/>
          </a:xfrm>
          <a:prstGeom prst="rect">
            <a:avLst/>
          </a:prstGeom>
        </p:spPr>
        <p:txBody>
          <a:bodyPr wrap="square" lIns="0" tIns="0" rIns="0" bIns="0">
            <a:spAutoFit/>
          </a:bodyPr>
          <a:lstStyle/>
          <a:p>
            <a:r>
              <a:rPr lang="en-US" sz="1961" dirty="0">
                <a:solidFill>
                  <a:schemeClr val="tx2"/>
                </a:solidFill>
                <a:latin typeface="+mj-lt"/>
              </a:rPr>
              <a:t>Under what conditions would you need to roll device certificates? </a:t>
            </a:r>
            <a:br>
              <a:rPr lang="en-US" sz="1961" dirty="0">
                <a:solidFill>
                  <a:schemeClr val="tx2"/>
                </a:solidFill>
                <a:latin typeface="+mj-lt"/>
              </a:rPr>
            </a:br>
            <a:r>
              <a:rPr lang="en-US" sz="1961" dirty="0">
                <a:solidFill>
                  <a:schemeClr val="tx2"/>
                </a:solidFill>
                <a:latin typeface="+mj-lt"/>
              </a:rPr>
              <a:t>(choose all correct answers)</a:t>
            </a:r>
          </a:p>
        </p:txBody>
      </p:sp>
      <p:sp>
        <p:nvSpPr>
          <p:cNvPr id="9" name="Rectangle 8">
            <a:extLst>
              <a:ext uri="{FF2B5EF4-FFF2-40B4-BE49-F238E27FC236}">
                <a16:creationId xmlns:a16="http://schemas.microsoft.com/office/drawing/2014/main" id="{394EA46A-3D77-4DD2-927E-E93AF7C0813A}"/>
              </a:ext>
            </a:extLst>
          </p:cNvPr>
          <p:cNvSpPr/>
          <p:nvPr/>
        </p:nvSpPr>
        <p:spPr bwMode="auto">
          <a:xfrm>
            <a:off x="423312" y="3573736"/>
            <a:ext cx="2151420"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62750" rIns="134464" bIns="62750" numCol="1" spcCol="1270" anchor="t" anchorCtr="0">
            <a:noAutofit/>
          </a:bodyPr>
          <a:lstStyle/>
          <a:p>
            <a:pPr>
              <a:spcBef>
                <a:spcPts val="294"/>
              </a:spcBef>
              <a:buSzPct val="90000"/>
            </a:pPr>
            <a:r>
              <a:rPr lang="en-US" sz="1961" dirty="0">
                <a:solidFill>
                  <a:schemeClr val="tx1"/>
                </a:solidFill>
                <a:latin typeface="+mj-lt"/>
                <a:cs typeface="Segoe UI Semilight"/>
              </a:rPr>
              <a:t>Answer A:</a:t>
            </a:r>
          </a:p>
          <a:p>
            <a:pPr>
              <a:spcBef>
                <a:spcPts val="294"/>
              </a:spcBef>
              <a:buSzPct val="90000"/>
            </a:pPr>
            <a:r>
              <a:rPr lang="en-US" sz="1730" dirty="0">
                <a:solidFill>
                  <a:schemeClr val="tx1"/>
                </a:solidFill>
                <a:cs typeface="Segoe UI Semilight"/>
              </a:rPr>
              <a:t>You need to deprovision a device</a:t>
            </a:r>
          </a:p>
        </p:txBody>
      </p:sp>
      <p:sp>
        <p:nvSpPr>
          <p:cNvPr id="12" name="Rectangle 11">
            <a:extLst>
              <a:ext uri="{FF2B5EF4-FFF2-40B4-BE49-F238E27FC236}">
                <a16:creationId xmlns:a16="http://schemas.microsoft.com/office/drawing/2014/main" id="{A8DC45ED-6BDB-4F1D-9956-F85C406013F3}"/>
              </a:ext>
            </a:extLst>
          </p:cNvPr>
          <p:cNvSpPr/>
          <p:nvPr/>
        </p:nvSpPr>
        <p:spPr bwMode="auto">
          <a:xfrm>
            <a:off x="2724136" y="3573736"/>
            <a:ext cx="2151420"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62750" rIns="134464" bIns="62750" numCol="1" spcCol="1270" anchor="t" anchorCtr="0">
            <a:noAutofit/>
          </a:bodyPr>
          <a:lstStyle/>
          <a:p>
            <a:pPr>
              <a:spcBef>
                <a:spcPts val="294"/>
              </a:spcBef>
              <a:buSzPct val="90000"/>
            </a:pPr>
            <a:r>
              <a:rPr lang="en-US" sz="1961" b="1" dirty="0">
                <a:solidFill>
                  <a:schemeClr val="tx1"/>
                </a:solidFill>
                <a:latin typeface="+mj-lt"/>
                <a:cs typeface="Segoe UI Semilight"/>
              </a:rPr>
              <a:t>Answer B:</a:t>
            </a:r>
          </a:p>
          <a:p>
            <a:pPr>
              <a:spcBef>
                <a:spcPts val="294"/>
              </a:spcBef>
              <a:buSzPct val="90000"/>
            </a:pPr>
            <a:r>
              <a:rPr lang="en-US" sz="1730" dirty="0">
                <a:solidFill>
                  <a:schemeClr val="tx1"/>
                </a:solidFill>
                <a:cs typeface="Segoe UI Semilight"/>
              </a:rPr>
              <a:t>You need to </a:t>
            </a:r>
            <a:r>
              <a:rPr lang="en-US" sz="1730" dirty="0" err="1">
                <a:solidFill>
                  <a:schemeClr val="tx1"/>
                </a:solidFill>
                <a:cs typeface="Segoe UI Semilight"/>
              </a:rPr>
              <a:t>reprovision</a:t>
            </a:r>
            <a:r>
              <a:rPr lang="en-US" sz="1730" dirty="0">
                <a:solidFill>
                  <a:schemeClr val="tx1"/>
                </a:solidFill>
                <a:cs typeface="Segoe UI Semilight"/>
              </a:rPr>
              <a:t> a device</a:t>
            </a:r>
          </a:p>
        </p:txBody>
      </p:sp>
      <p:sp>
        <p:nvSpPr>
          <p:cNvPr id="10" name="Rectangle 9">
            <a:extLst>
              <a:ext uri="{FF2B5EF4-FFF2-40B4-BE49-F238E27FC236}">
                <a16:creationId xmlns:a16="http://schemas.microsoft.com/office/drawing/2014/main" id="{04AF6E39-4713-4BE5-BA75-81A2287644DF}"/>
              </a:ext>
            </a:extLst>
          </p:cNvPr>
          <p:cNvSpPr/>
          <p:nvPr/>
        </p:nvSpPr>
        <p:spPr bwMode="auto">
          <a:xfrm>
            <a:off x="5024959" y="3573736"/>
            <a:ext cx="2151420"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62750" rIns="134464" bIns="62750" numCol="1" spcCol="1270" anchor="t" anchorCtr="0">
            <a:noAutofit/>
          </a:bodyPr>
          <a:lstStyle/>
          <a:p>
            <a:pPr>
              <a:spcBef>
                <a:spcPts val="294"/>
              </a:spcBef>
              <a:buSzPct val="90000"/>
            </a:pPr>
            <a:r>
              <a:rPr lang="en-US" sz="1961" dirty="0">
                <a:solidFill>
                  <a:schemeClr val="tx1"/>
                </a:solidFill>
                <a:latin typeface="+mj-lt"/>
                <a:cs typeface="Segoe UI Semilight"/>
              </a:rPr>
              <a:t>Answer C:</a:t>
            </a:r>
          </a:p>
          <a:p>
            <a:pPr>
              <a:spcBef>
                <a:spcPts val="294"/>
              </a:spcBef>
              <a:buSzPct val="90000"/>
            </a:pPr>
            <a:r>
              <a:rPr lang="en-US" sz="1730" dirty="0">
                <a:solidFill>
                  <a:schemeClr val="tx1"/>
                </a:solidFill>
                <a:cs typeface="Segoe UI Semilight"/>
              </a:rPr>
              <a:t>You detect a security breach for a device</a:t>
            </a:r>
          </a:p>
        </p:txBody>
      </p:sp>
      <p:sp>
        <p:nvSpPr>
          <p:cNvPr id="16" name="Rectangle 15">
            <a:extLst>
              <a:ext uri="{FF2B5EF4-FFF2-40B4-BE49-F238E27FC236}">
                <a16:creationId xmlns:a16="http://schemas.microsoft.com/office/drawing/2014/main" id="{61457EFE-591C-4822-A844-0D2D4F4063FC}"/>
              </a:ext>
            </a:extLst>
          </p:cNvPr>
          <p:cNvSpPr/>
          <p:nvPr/>
        </p:nvSpPr>
        <p:spPr bwMode="auto">
          <a:xfrm>
            <a:off x="7325783" y="3573736"/>
            <a:ext cx="2151420"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62750" rIns="134464" bIns="62750" numCol="1" spcCol="1270" anchor="t" anchorCtr="0">
            <a:noAutofit/>
          </a:bodyPr>
          <a:lstStyle/>
          <a:p>
            <a:pPr>
              <a:spcBef>
                <a:spcPts val="294"/>
              </a:spcBef>
              <a:buSzPct val="90000"/>
            </a:pPr>
            <a:r>
              <a:rPr lang="en-US" sz="1961" dirty="0">
                <a:solidFill>
                  <a:schemeClr val="tx1"/>
                </a:solidFill>
                <a:latin typeface="+mj-lt"/>
                <a:cs typeface="Segoe UI Semilight"/>
              </a:rPr>
              <a:t>Answer D:</a:t>
            </a:r>
          </a:p>
          <a:p>
            <a:pPr>
              <a:spcBef>
                <a:spcPts val="294"/>
              </a:spcBef>
              <a:buSzPct val="90000"/>
            </a:pPr>
            <a:r>
              <a:rPr lang="en-US" sz="1730" dirty="0">
                <a:solidFill>
                  <a:schemeClr val="tx1"/>
                </a:solidFill>
                <a:cs typeface="Segoe UI Semilight"/>
              </a:rPr>
              <a:t>You know a certificate is about to expire</a:t>
            </a:r>
          </a:p>
        </p:txBody>
      </p:sp>
      <p:sp>
        <p:nvSpPr>
          <p:cNvPr id="13" name="Rectangle 12">
            <a:extLst>
              <a:ext uri="{FF2B5EF4-FFF2-40B4-BE49-F238E27FC236}">
                <a16:creationId xmlns:a16="http://schemas.microsoft.com/office/drawing/2014/main" id="{54380A94-D90A-4275-8D5F-499141ABD1C8}"/>
              </a:ext>
            </a:extLst>
          </p:cNvPr>
          <p:cNvSpPr/>
          <p:nvPr/>
        </p:nvSpPr>
        <p:spPr bwMode="auto">
          <a:xfrm>
            <a:off x="9626607" y="3573736"/>
            <a:ext cx="2151420"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62750" rIns="134464" bIns="62750" numCol="1" spcCol="1270" anchor="t" anchorCtr="0">
            <a:noAutofit/>
          </a:bodyPr>
          <a:lstStyle/>
          <a:p>
            <a:pPr>
              <a:spcBef>
                <a:spcPts val="294"/>
              </a:spcBef>
              <a:buSzPct val="90000"/>
            </a:pPr>
            <a:r>
              <a:rPr lang="en-US" sz="1961" dirty="0">
                <a:solidFill>
                  <a:schemeClr val="tx1"/>
                </a:solidFill>
                <a:latin typeface="+mj-lt"/>
                <a:cs typeface="Segoe UI Semilight"/>
              </a:rPr>
              <a:t>Answer E:</a:t>
            </a:r>
          </a:p>
          <a:p>
            <a:pPr>
              <a:spcBef>
                <a:spcPts val="294"/>
              </a:spcBef>
              <a:buSzPct val="90000"/>
            </a:pPr>
            <a:r>
              <a:rPr lang="en-US" sz="1730" dirty="0">
                <a:solidFill>
                  <a:schemeClr val="tx1"/>
                </a:solidFill>
                <a:cs typeface="Segoe UI Semilight"/>
              </a:rPr>
              <a:t>You will be moving a device between hubs</a:t>
            </a:r>
          </a:p>
        </p:txBody>
      </p:sp>
    </p:spTree>
    <p:extLst>
      <p:ext uri="{BB962C8B-B14F-4D97-AF65-F5344CB8AC3E}">
        <p14:creationId xmlns:p14="http://schemas.microsoft.com/office/powerpoint/2010/main" val="956783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review: Question 3.6</a:t>
            </a:r>
          </a:p>
        </p:txBody>
      </p:sp>
      <p:sp>
        <p:nvSpPr>
          <p:cNvPr id="6" name="Rectangle 5">
            <a:extLst>
              <a:ext uri="{FF2B5EF4-FFF2-40B4-BE49-F238E27FC236}">
                <a16:creationId xmlns:a16="http://schemas.microsoft.com/office/drawing/2014/main" id="{30801245-B751-40EA-836F-62DC9DB93741}"/>
              </a:ext>
            </a:extLst>
          </p:cNvPr>
          <p:cNvSpPr/>
          <p:nvPr/>
        </p:nvSpPr>
        <p:spPr>
          <a:xfrm>
            <a:off x="418644" y="1170819"/>
            <a:ext cx="11343820" cy="1810358"/>
          </a:xfrm>
          <a:prstGeom prst="rect">
            <a:avLst/>
          </a:prstGeom>
          <a:noFill/>
          <a:ln>
            <a:noFill/>
          </a:ln>
        </p:spPr>
        <p:txBody>
          <a:bodyPr wrap="square" lIns="0" tIns="0" rIns="0" bIns="0">
            <a:spAutoFit/>
          </a:bodyPr>
          <a:lstStyle/>
          <a:p>
            <a:r>
              <a:rPr lang="en-US" sz="1961" dirty="0"/>
              <a:t>You have joined a team that is developing an IoT solution for your company. You will be using the IoT Hub Device Provisioning Service (DPS) to aid in the process of provisioning and deprovisioning large numbers of devices to IoT Hubs in several Azure regions. Six months into your IoT solution roll-out, your company decides to make a change to the IoT Hub assignment for certain devices. You have already completed device enrollment for all devices. You have 500 devices already provisioned that you will be moving over to a different IoT Hub. You have 200 devices that will not be provisioned</a:t>
            </a:r>
          </a:p>
        </p:txBody>
      </p:sp>
      <p:pic>
        <p:nvPicPr>
          <p:cNvPr id="4" name="Picture 3" descr="Icon of check mark enclosed by an arc">
            <a:extLst>
              <a:ext uri="{FF2B5EF4-FFF2-40B4-BE49-F238E27FC236}">
                <a16:creationId xmlns:a16="http://schemas.microsoft.com/office/drawing/2014/main" id="{B9E00332-27D7-4D62-BDF8-DD777024C906}"/>
              </a:ext>
            </a:extLst>
          </p:cNvPr>
          <p:cNvPicPr>
            <a:picLocks noChangeAspect="1"/>
          </p:cNvPicPr>
          <p:nvPr/>
        </p:nvPicPr>
        <p:blipFill>
          <a:blip r:embed="rId3"/>
          <a:stretch>
            <a:fillRect/>
          </a:stretch>
        </p:blipFill>
        <p:spPr>
          <a:xfrm>
            <a:off x="449042" y="3184800"/>
            <a:ext cx="897919" cy="897919"/>
          </a:xfrm>
          <a:prstGeom prst="rect">
            <a:avLst/>
          </a:prstGeom>
        </p:spPr>
      </p:pic>
      <p:sp>
        <p:nvSpPr>
          <p:cNvPr id="19" name="Rectangle 18">
            <a:extLst>
              <a:ext uri="{FF2B5EF4-FFF2-40B4-BE49-F238E27FC236}">
                <a16:creationId xmlns:a16="http://schemas.microsoft.com/office/drawing/2014/main" id="{9608CB07-B6C0-4A71-881F-AD286D0B3D0E}"/>
              </a:ext>
            </a:extLst>
          </p:cNvPr>
          <p:cNvSpPr/>
          <p:nvPr/>
        </p:nvSpPr>
        <p:spPr>
          <a:xfrm>
            <a:off x="1631494" y="3483644"/>
            <a:ext cx="10371635" cy="301727"/>
          </a:xfrm>
          <a:prstGeom prst="rect">
            <a:avLst/>
          </a:prstGeom>
        </p:spPr>
        <p:txBody>
          <a:bodyPr wrap="square" lIns="0" tIns="0" rIns="0" bIns="0" anchor="ctr">
            <a:spAutoFit/>
          </a:bodyPr>
          <a:lstStyle/>
          <a:p>
            <a:r>
              <a:rPr lang="en-US" sz="1961" dirty="0">
                <a:solidFill>
                  <a:schemeClr val="tx2"/>
                </a:solidFill>
                <a:latin typeface="+mj-lt"/>
              </a:rPr>
              <a:t>Which of the following statements are correct? (choose all correct answers)</a:t>
            </a:r>
          </a:p>
        </p:txBody>
      </p:sp>
      <p:sp>
        <p:nvSpPr>
          <p:cNvPr id="9" name="Rectangle 8">
            <a:extLst>
              <a:ext uri="{FF2B5EF4-FFF2-40B4-BE49-F238E27FC236}">
                <a16:creationId xmlns:a16="http://schemas.microsoft.com/office/drawing/2014/main" id="{394EA46A-3D77-4DD2-927E-E93AF7C0813A}"/>
              </a:ext>
            </a:extLst>
          </p:cNvPr>
          <p:cNvSpPr/>
          <p:nvPr/>
        </p:nvSpPr>
        <p:spPr bwMode="auto">
          <a:xfrm>
            <a:off x="423312" y="4196253"/>
            <a:ext cx="2151420" cy="2220831"/>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62750" rIns="134464" bIns="62750" numCol="1" spcCol="1270" anchor="t" anchorCtr="0">
            <a:noAutofit/>
          </a:bodyPr>
          <a:lstStyle/>
          <a:p>
            <a:pPr>
              <a:spcBef>
                <a:spcPts val="294"/>
              </a:spcBef>
              <a:buSzPct val="90000"/>
            </a:pPr>
            <a:r>
              <a:rPr lang="en-US" sz="1961" dirty="0">
                <a:solidFill>
                  <a:schemeClr val="tx1"/>
                </a:solidFill>
                <a:latin typeface="+mj-lt"/>
                <a:cs typeface="Segoe UI Semilight"/>
              </a:rPr>
              <a:t>Answer A:</a:t>
            </a:r>
          </a:p>
          <a:p>
            <a:pPr>
              <a:spcBef>
                <a:spcPts val="294"/>
              </a:spcBef>
              <a:buSzPct val="90000"/>
            </a:pPr>
            <a:r>
              <a:rPr lang="en-US" sz="1730" dirty="0">
                <a:solidFill>
                  <a:schemeClr val="tx1"/>
                </a:solidFill>
                <a:cs typeface="Segoe UI Semilight"/>
              </a:rPr>
              <a:t>You should only disenroll the devices that have been provisioned</a:t>
            </a:r>
          </a:p>
        </p:txBody>
      </p:sp>
      <p:sp>
        <p:nvSpPr>
          <p:cNvPr id="12" name="Rectangle 11">
            <a:extLst>
              <a:ext uri="{FF2B5EF4-FFF2-40B4-BE49-F238E27FC236}">
                <a16:creationId xmlns:a16="http://schemas.microsoft.com/office/drawing/2014/main" id="{A8DC45ED-6BDB-4F1D-9956-F85C406013F3}"/>
              </a:ext>
            </a:extLst>
          </p:cNvPr>
          <p:cNvSpPr/>
          <p:nvPr/>
        </p:nvSpPr>
        <p:spPr bwMode="auto">
          <a:xfrm>
            <a:off x="2724136" y="4196253"/>
            <a:ext cx="2151420" cy="2220831"/>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62750" rIns="134464" bIns="62750" numCol="1" spcCol="1270" anchor="t" anchorCtr="0">
            <a:noAutofit/>
          </a:bodyPr>
          <a:lstStyle/>
          <a:p>
            <a:pPr>
              <a:spcBef>
                <a:spcPts val="294"/>
              </a:spcBef>
              <a:buSzPct val="90000"/>
            </a:pPr>
            <a:r>
              <a:rPr lang="en-US" sz="1961" b="1" dirty="0">
                <a:solidFill>
                  <a:schemeClr val="tx1"/>
                </a:solidFill>
                <a:latin typeface="+mj-lt"/>
                <a:cs typeface="Segoe UI Semilight"/>
              </a:rPr>
              <a:t>Answer B:</a:t>
            </a:r>
          </a:p>
          <a:p>
            <a:pPr>
              <a:spcBef>
                <a:spcPts val="294"/>
              </a:spcBef>
              <a:buSzPct val="90000"/>
            </a:pPr>
            <a:r>
              <a:rPr lang="en-US" sz="1730" dirty="0">
                <a:solidFill>
                  <a:schemeClr val="tx1"/>
                </a:solidFill>
                <a:cs typeface="Segoe UI Semilight"/>
              </a:rPr>
              <a:t>You should only disenroll the devices that have not been provisioned</a:t>
            </a:r>
          </a:p>
        </p:txBody>
      </p:sp>
      <p:sp>
        <p:nvSpPr>
          <p:cNvPr id="10" name="Rectangle 9">
            <a:extLst>
              <a:ext uri="{FF2B5EF4-FFF2-40B4-BE49-F238E27FC236}">
                <a16:creationId xmlns:a16="http://schemas.microsoft.com/office/drawing/2014/main" id="{04AF6E39-4713-4BE5-BA75-81A2287644DF}"/>
              </a:ext>
            </a:extLst>
          </p:cNvPr>
          <p:cNvSpPr/>
          <p:nvPr/>
        </p:nvSpPr>
        <p:spPr bwMode="auto">
          <a:xfrm>
            <a:off x="5024959" y="4196253"/>
            <a:ext cx="2151420" cy="2220831"/>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62750" rIns="134464" bIns="62750" numCol="1" spcCol="1270" anchor="t" anchorCtr="0">
            <a:noAutofit/>
          </a:bodyPr>
          <a:lstStyle/>
          <a:p>
            <a:pPr>
              <a:spcBef>
                <a:spcPts val="294"/>
              </a:spcBef>
              <a:buSzPct val="90000"/>
            </a:pPr>
            <a:r>
              <a:rPr lang="en-US" sz="1961" dirty="0">
                <a:solidFill>
                  <a:schemeClr val="tx1"/>
                </a:solidFill>
                <a:latin typeface="+mj-lt"/>
                <a:cs typeface="Segoe UI Semilight"/>
              </a:rPr>
              <a:t>Answer C:</a:t>
            </a:r>
          </a:p>
          <a:p>
            <a:pPr>
              <a:spcBef>
                <a:spcPts val="294"/>
              </a:spcBef>
              <a:buSzPct val="90000"/>
            </a:pPr>
            <a:r>
              <a:rPr lang="en-US" sz="1730" dirty="0">
                <a:solidFill>
                  <a:schemeClr val="tx1"/>
                </a:solidFill>
                <a:cs typeface="Segoe UI Semilight"/>
              </a:rPr>
              <a:t>You should disenroll and deprovision all 700 devices</a:t>
            </a:r>
          </a:p>
        </p:txBody>
      </p:sp>
      <p:sp>
        <p:nvSpPr>
          <p:cNvPr id="16" name="Rectangle 15">
            <a:extLst>
              <a:ext uri="{FF2B5EF4-FFF2-40B4-BE49-F238E27FC236}">
                <a16:creationId xmlns:a16="http://schemas.microsoft.com/office/drawing/2014/main" id="{61457EFE-591C-4822-A844-0D2D4F4063FC}"/>
              </a:ext>
            </a:extLst>
          </p:cNvPr>
          <p:cNvSpPr/>
          <p:nvPr/>
        </p:nvSpPr>
        <p:spPr bwMode="auto">
          <a:xfrm>
            <a:off x="7325783" y="4196253"/>
            <a:ext cx="2151420" cy="2220831"/>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62750" rIns="134464" bIns="62750" numCol="1" spcCol="1270" anchor="t" anchorCtr="0">
            <a:noAutofit/>
          </a:bodyPr>
          <a:lstStyle/>
          <a:p>
            <a:pPr>
              <a:spcBef>
                <a:spcPts val="294"/>
              </a:spcBef>
              <a:buSzPct val="90000"/>
            </a:pPr>
            <a:r>
              <a:rPr lang="en-US" sz="1961" dirty="0">
                <a:solidFill>
                  <a:schemeClr val="tx1"/>
                </a:solidFill>
                <a:latin typeface="+mj-lt"/>
                <a:cs typeface="Segoe UI Semilight"/>
              </a:rPr>
              <a:t>Answer D:</a:t>
            </a:r>
          </a:p>
          <a:p>
            <a:pPr>
              <a:spcBef>
                <a:spcPts val="294"/>
              </a:spcBef>
              <a:buSzPct val="90000"/>
            </a:pPr>
            <a:r>
              <a:rPr lang="en-US" sz="1730" dirty="0">
                <a:solidFill>
                  <a:schemeClr val="tx1"/>
                </a:solidFill>
                <a:cs typeface="Segoe UI Semilight"/>
              </a:rPr>
              <a:t>You should deprovision the 500 devices and disenroll the 200 devices</a:t>
            </a:r>
          </a:p>
        </p:txBody>
      </p:sp>
      <p:sp>
        <p:nvSpPr>
          <p:cNvPr id="13" name="Rectangle 12">
            <a:extLst>
              <a:ext uri="{FF2B5EF4-FFF2-40B4-BE49-F238E27FC236}">
                <a16:creationId xmlns:a16="http://schemas.microsoft.com/office/drawing/2014/main" id="{54380A94-D90A-4275-8D5F-499141ABD1C8}"/>
              </a:ext>
            </a:extLst>
          </p:cNvPr>
          <p:cNvSpPr/>
          <p:nvPr/>
        </p:nvSpPr>
        <p:spPr bwMode="auto">
          <a:xfrm>
            <a:off x="9626607" y="4196253"/>
            <a:ext cx="2151420" cy="2220831"/>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62750" rIns="134464" bIns="62750" numCol="1" spcCol="1270" anchor="t" anchorCtr="0">
            <a:noAutofit/>
          </a:bodyPr>
          <a:lstStyle/>
          <a:p>
            <a:pPr>
              <a:spcBef>
                <a:spcPts val="294"/>
              </a:spcBef>
              <a:buSzPct val="90000"/>
            </a:pPr>
            <a:r>
              <a:rPr lang="en-US" sz="1961" dirty="0">
                <a:solidFill>
                  <a:schemeClr val="tx1"/>
                </a:solidFill>
                <a:latin typeface="+mj-lt"/>
                <a:cs typeface="Segoe UI Semilight"/>
              </a:rPr>
              <a:t>Answer E:</a:t>
            </a:r>
          </a:p>
          <a:p>
            <a:pPr>
              <a:spcBef>
                <a:spcPts val="294"/>
              </a:spcBef>
              <a:buSzPct val="90000"/>
            </a:pPr>
            <a:r>
              <a:rPr lang="en-US" sz="1730" dirty="0">
                <a:solidFill>
                  <a:schemeClr val="tx1"/>
                </a:solidFill>
                <a:cs typeface="Segoe UI Semilight"/>
              </a:rPr>
              <a:t>You should disenroll all 700 devices and deregister the 500 devices</a:t>
            </a:r>
          </a:p>
        </p:txBody>
      </p:sp>
    </p:spTree>
    <p:extLst>
      <p:ext uri="{BB962C8B-B14F-4D97-AF65-F5344CB8AC3E}">
        <p14:creationId xmlns:p14="http://schemas.microsoft.com/office/powerpoint/2010/main" val="2678669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4" y="620827"/>
            <a:ext cx="11343820" cy="403079"/>
          </a:xfrm>
        </p:spPr>
        <p:txBody>
          <a:bodyPr/>
          <a:lstStyle/>
          <a:p>
            <a:r>
              <a:rPr lang="en-US" dirty="0"/>
              <a:t>Devices and device provisioning</a:t>
            </a:r>
          </a:p>
        </p:txBody>
      </p:sp>
      <p:pic>
        <p:nvPicPr>
          <p:cNvPr id="12" name="Picture 11" descr="Icon of a mobile phone with bar charts on the screen">
            <a:extLst>
              <a:ext uri="{FF2B5EF4-FFF2-40B4-BE49-F238E27FC236}">
                <a16:creationId xmlns:a16="http://schemas.microsoft.com/office/drawing/2014/main" id="{18B1B135-EFE5-4314-8A63-3DB275755069}"/>
              </a:ext>
            </a:extLst>
          </p:cNvPr>
          <p:cNvPicPr>
            <a:picLocks noChangeAspect="1"/>
          </p:cNvPicPr>
          <p:nvPr/>
        </p:nvPicPr>
        <p:blipFill rotWithShape="1">
          <a:blip r:embed="rId3"/>
          <a:srcRect l="-58382" t="-13446" r="-57825" b="-13446"/>
          <a:stretch/>
        </p:blipFill>
        <p:spPr>
          <a:xfrm>
            <a:off x="11375179" y="353585"/>
            <a:ext cx="571994" cy="670322"/>
          </a:xfrm>
          <a:prstGeom prst="rect">
            <a:avLst/>
          </a:prstGeom>
          <a:ln w="19050">
            <a:noFill/>
          </a:ln>
        </p:spPr>
      </p:pic>
      <p:pic>
        <p:nvPicPr>
          <p:cNvPr id="34" name="Picture 33" descr="Icon of five circles connected by lines">
            <a:extLst>
              <a:ext uri="{FF2B5EF4-FFF2-40B4-BE49-F238E27FC236}">
                <a16:creationId xmlns:a16="http://schemas.microsoft.com/office/drawing/2014/main" id="{6D0EA821-8D90-4879-821E-AA44E7E7BA26}"/>
              </a:ext>
            </a:extLst>
          </p:cNvPr>
          <p:cNvPicPr>
            <a:picLocks/>
          </p:cNvPicPr>
          <p:nvPr/>
        </p:nvPicPr>
        <p:blipFill>
          <a:blip r:embed="rId4"/>
          <a:stretch>
            <a:fillRect/>
          </a:stretch>
        </p:blipFill>
        <p:spPr>
          <a:xfrm>
            <a:off x="418644" y="1500216"/>
            <a:ext cx="932282" cy="932282"/>
          </a:xfrm>
          <a:prstGeom prst="rect">
            <a:avLst/>
          </a:prstGeom>
        </p:spPr>
      </p:pic>
      <p:sp>
        <p:nvSpPr>
          <p:cNvPr id="43" name="TextBox 42">
            <a:extLst>
              <a:ext uri="{FF2B5EF4-FFF2-40B4-BE49-F238E27FC236}">
                <a16:creationId xmlns:a16="http://schemas.microsoft.com/office/drawing/2014/main" id="{EDCCFC80-3EEC-4B74-923C-4CF7BDC145B8}"/>
              </a:ext>
            </a:extLst>
          </p:cNvPr>
          <p:cNvSpPr txBox="1"/>
          <p:nvPr/>
        </p:nvSpPr>
        <p:spPr>
          <a:xfrm>
            <a:off x="1652826" y="1500216"/>
            <a:ext cx="10129600" cy="1463372"/>
          </a:xfrm>
          <a:prstGeom prst="rect">
            <a:avLst/>
          </a:prstGeom>
          <a:noFill/>
        </p:spPr>
        <p:txBody>
          <a:bodyPr wrap="square" lIns="0" tIns="0" rIns="0" bIns="0" anchor="t">
            <a:spAutoFit/>
          </a:bodyPr>
          <a:lstStyle/>
          <a:p>
            <a:pPr marL="0" lvl="1"/>
            <a:r>
              <a:rPr lang="en-US" sz="2157" dirty="0">
                <a:latin typeface="+mj-lt"/>
              </a:rPr>
              <a:t>Provisioning Process:</a:t>
            </a:r>
          </a:p>
          <a:p>
            <a:pPr marL="0" lvl="1">
              <a:spcBef>
                <a:spcPts val="588"/>
              </a:spcBef>
              <a:spcAft>
                <a:spcPts val="588"/>
              </a:spcAft>
            </a:pPr>
            <a:r>
              <a:rPr lang="en-US" sz="1961" i="1" dirty="0"/>
              <a:t>Manufacturing Phase</a:t>
            </a:r>
            <a:r>
              <a:rPr lang="en-US" sz="1961" dirty="0"/>
              <a:t>: When the device is created and prepared at the factory</a:t>
            </a:r>
          </a:p>
          <a:p>
            <a:pPr marL="0" lvl="1">
              <a:spcBef>
                <a:spcPts val="588"/>
              </a:spcBef>
              <a:spcAft>
                <a:spcPts val="588"/>
              </a:spcAft>
            </a:pPr>
            <a:r>
              <a:rPr lang="en-US" sz="1961" i="1" dirty="0"/>
              <a:t>Cloud Setup Phase</a:t>
            </a:r>
            <a:r>
              <a:rPr lang="en-US" sz="1961" dirty="0"/>
              <a:t>: When the Device Provisioning Service is configured for automatic provisioning</a:t>
            </a:r>
          </a:p>
        </p:txBody>
      </p:sp>
      <p:cxnSp>
        <p:nvCxnSpPr>
          <p:cNvPr id="46" name="Straight Connector 45">
            <a:extLst>
              <a:ext uri="{FF2B5EF4-FFF2-40B4-BE49-F238E27FC236}">
                <a16:creationId xmlns:a16="http://schemas.microsoft.com/office/drawing/2014/main" id="{CA0700C2-205F-4212-A24B-A4541BBB065B}"/>
              </a:ext>
              <a:ext uri="{C183D7F6-B498-43B3-948B-1728B52AA6E4}">
                <adec:decorative xmlns:adec="http://schemas.microsoft.com/office/drawing/2017/decorative" val="1"/>
              </a:ext>
            </a:extLst>
          </p:cNvPr>
          <p:cNvCxnSpPr>
            <a:cxnSpLocks/>
          </p:cNvCxnSpPr>
          <p:nvPr/>
        </p:nvCxnSpPr>
        <p:spPr>
          <a:xfrm>
            <a:off x="1652826" y="3470401"/>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0" name="Picture 49" descr="Icon of a document with a checkmark">
            <a:extLst>
              <a:ext uri="{FF2B5EF4-FFF2-40B4-BE49-F238E27FC236}">
                <a16:creationId xmlns:a16="http://schemas.microsoft.com/office/drawing/2014/main" id="{5B062D27-9F27-41A5-8C6B-F90125AAC96D}"/>
              </a:ext>
            </a:extLst>
          </p:cNvPr>
          <p:cNvPicPr>
            <a:picLocks/>
          </p:cNvPicPr>
          <p:nvPr/>
        </p:nvPicPr>
        <p:blipFill>
          <a:blip r:embed="rId5"/>
          <a:stretch>
            <a:fillRect/>
          </a:stretch>
        </p:blipFill>
        <p:spPr>
          <a:xfrm>
            <a:off x="418644" y="3977212"/>
            <a:ext cx="932282" cy="932282"/>
          </a:xfrm>
          <a:prstGeom prst="rect">
            <a:avLst/>
          </a:prstGeom>
        </p:spPr>
      </p:pic>
      <p:sp>
        <p:nvSpPr>
          <p:cNvPr id="51" name="TextBox 50">
            <a:extLst>
              <a:ext uri="{FF2B5EF4-FFF2-40B4-BE49-F238E27FC236}">
                <a16:creationId xmlns:a16="http://schemas.microsoft.com/office/drawing/2014/main" id="{0C9435B2-9043-4304-A49A-73F2C89EABEE}"/>
              </a:ext>
            </a:extLst>
          </p:cNvPr>
          <p:cNvSpPr txBox="1"/>
          <p:nvPr/>
        </p:nvSpPr>
        <p:spPr>
          <a:xfrm>
            <a:off x="1652826" y="3977213"/>
            <a:ext cx="10129600" cy="1765099"/>
          </a:xfrm>
          <a:prstGeom prst="rect">
            <a:avLst/>
          </a:prstGeom>
          <a:noFill/>
        </p:spPr>
        <p:txBody>
          <a:bodyPr wrap="square" lIns="0" tIns="0" rIns="0" bIns="0" anchor="t">
            <a:spAutoFit/>
          </a:bodyPr>
          <a:lstStyle/>
          <a:p>
            <a:r>
              <a:rPr lang="en-US" sz="2157" i="1" dirty="0">
                <a:latin typeface="+mj-lt"/>
              </a:rPr>
              <a:t>Registration</a:t>
            </a:r>
            <a:r>
              <a:rPr lang="en-US" sz="2157" dirty="0">
                <a:latin typeface="+mj-lt"/>
              </a:rPr>
              <a:t> vs. </a:t>
            </a:r>
            <a:r>
              <a:rPr lang="en-US" sz="2157" i="1" dirty="0">
                <a:latin typeface="+mj-lt"/>
              </a:rPr>
              <a:t>Provisioning:</a:t>
            </a:r>
          </a:p>
          <a:p>
            <a:pPr>
              <a:spcBef>
                <a:spcPts val="588"/>
              </a:spcBef>
              <a:spcAft>
                <a:spcPts val="588"/>
              </a:spcAft>
            </a:pPr>
            <a:r>
              <a:rPr lang="en-US" sz="1961" i="1" dirty="0"/>
              <a:t>Registration: </a:t>
            </a:r>
            <a:r>
              <a:rPr lang="en-US" sz="1961" dirty="0"/>
              <a:t>adding a device to the cloud provider’s device list (registry)</a:t>
            </a:r>
          </a:p>
          <a:p>
            <a:pPr>
              <a:spcBef>
                <a:spcPts val="588"/>
              </a:spcBef>
              <a:spcAft>
                <a:spcPts val="588"/>
              </a:spcAft>
            </a:pPr>
            <a:r>
              <a:rPr lang="en-US" sz="1961" i="1" dirty="0"/>
              <a:t>Provisioning</a:t>
            </a:r>
            <a:r>
              <a:rPr lang="en-US" sz="1961" dirty="0"/>
              <a:t>: Configuring the device with a desired configuration after registration; DPS does this through an initial device twin that is copied to the identity registry on the associated IoT Hub</a:t>
            </a:r>
          </a:p>
        </p:txBody>
      </p:sp>
    </p:spTree>
    <p:extLst>
      <p:ext uri="{BB962C8B-B14F-4D97-AF65-F5344CB8AC3E}">
        <p14:creationId xmlns:p14="http://schemas.microsoft.com/office/powerpoint/2010/main" val="1867425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par>
                                <p:cTn id="16" presetID="10" presetClass="entr" presetSubtype="0" fill="hold" nodeType="with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fade">
                                      <p:cBhvr>
                                        <p:cTn id="18" dur="500"/>
                                        <p:tgtEl>
                                          <p:spTgt spid="5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5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Features of the Device Provisioning Service (DPS)</a:t>
            </a:r>
          </a:p>
        </p:txBody>
      </p:sp>
      <p:pic>
        <p:nvPicPr>
          <p:cNvPr id="340" name="Picture 339" descr="Icon of four rectangular blocks enclosed by frames on the corners">
            <a:extLst>
              <a:ext uri="{FF2B5EF4-FFF2-40B4-BE49-F238E27FC236}">
                <a16:creationId xmlns:a16="http://schemas.microsoft.com/office/drawing/2014/main" id="{C4931501-6025-47E7-8A21-130C3937B9E3}"/>
              </a:ext>
            </a:extLst>
          </p:cNvPr>
          <p:cNvPicPr>
            <a:picLocks/>
          </p:cNvPicPr>
          <p:nvPr/>
        </p:nvPicPr>
        <p:blipFill>
          <a:blip r:embed="rId3"/>
          <a:stretch>
            <a:fillRect/>
          </a:stretch>
        </p:blipFill>
        <p:spPr>
          <a:xfrm>
            <a:off x="418644" y="1170627"/>
            <a:ext cx="806782" cy="806782"/>
          </a:xfrm>
          <a:prstGeom prst="rect">
            <a:avLst/>
          </a:prstGeom>
        </p:spPr>
      </p:pic>
      <p:sp>
        <p:nvSpPr>
          <p:cNvPr id="345" name="TextBox 344">
            <a:extLst>
              <a:ext uri="{FF2B5EF4-FFF2-40B4-BE49-F238E27FC236}">
                <a16:creationId xmlns:a16="http://schemas.microsoft.com/office/drawing/2014/main" id="{5CA51AEC-DE7F-434C-873D-1D7D8FFF0529}"/>
              </a:ext>
            </a:extLst>
          </p:cNvPr>
          <p:cNvSpPr txBox="1"/>
          <p:nvPr/>
        </p:nvSpPr>
        <p:spPr>
          <a:xfrm>
            <a:off x="1430466" y="1440906"/>
            <a:ext cx="10342891" cy="266227"/>
          </a:xfrm>
          <a:prstGeom prst="rect">
            <a:avLst/>
          </a:prstGeom>
          <a:noFill/>
        </p:spPr>
        <p:txBody>
          <a:bodyPr wrap="square" lIns="0" tIns="0" rIns="0" bIns="0" anchor="ctr">
            <a:spAutoFit/>
          </a:bodyPr>
          <a:lstStyle/>
          <a:p>
            <a:r>
              <a:rPr lang="en-US" sz="1730" dirty="0">
                <a:latin typeface="+mj-lt"/>
              </a:rPr>
              <a:t>Secure attestation support (X.509 and </a:t>
            </a:r>
            <a:r>
              <a:rPr lang="en-US" sz="1730" dirty="0" err="1">
                <a:latin typeface="+mj-lt"/>
              </a:rPr>
              <a:t>TPM</a:t>
            </a:r>
            <a:r>
              <a:rPr lang="en-US" sz="1730" dirty="0">
                <a:latin typeface="+mj-lt"/>
              </a:rPr>
              <a:t>-based identities)</a:t>
            </a:r>
          </a:p>
        </p:txBody>
      </p:sp>
      <p:cxnSp>
        <p:nvCxnSpPr>
          <p:cNvPr id="358" name="Straight Connector 357">
            <a:extLst>
              <a:ext uri="{FF2B5EF4-FFF2-40B4-BE49-F238E27FC236}">
                <a16:creationId xmlns:a16="http://schemas.microsoft.com/office/drawing/2014/main" id="{1200649C-9282-4D72-9BAB-77B8D7232AA6}"/>
              </a:ext>
              <a:ext uri="{C183D7F6-B498-43B3-948B-1728B52AA6E4}">
                <adec:decorative xmlns:adec="http://schemas.microsoft.com/office/drawing/2017/decorative" val="1"/>
              </a:ext>
            </a:extLst>
          </p:cNvPr>
          <p:cNvCxnSpPr>
            <a:cxnSpLocks/>
          </p:cNvCxnSpPr>
          <p:nvPr/>
        </p:nvCxnSpPr>
        <p:spPr>
          <a:xfrm>
            <a:off x="1430466" y="2095918"/>
            <a:ext cx="1034289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77" name="Picture 376" descr="Icon of a document">
            <a:extLst>
              <a:ext uri="{FF2B5EF4-FFF2-40B4-BE49-F238E27FC236}">
                <a16:creationId xmlns:a16="http://schemas.microsoft.com/office/drawing/2014/main" id="{4656C374-D39F-4646-8A5E-22851CB00D5A}"/>
              </a:ext>
            </a:extLst>
          </p:cNvPr>
          <p:cNvPicPr>
            <a:picLocks/>
          </p:cNvPicPr>
          <p:nvPr/>
        </p:nvPicPr>
        <p:blipFill>
          <a:blip r:embed="rId4"/>
          <a:stretch>
            <a:fillRect/>
          </a:stretch>
        </p:blipFill>
        <p:spPr>
          <a:xfrm>
            <a:off x="418644" y="2214427"/>
            <a:ext cx="806782" cy="806782"/>
          </a:xfrm>
          <a:prstGeom prst="rect">
            <a:avLst/>
          </a:prstGeom>
        </p:spPr>
      </p:pic>
      <p:sp>
        <p:nvSpPr>
          <p:cNvPr id="381" name="TextBox 380">
            <a:extLst>
              <a:ext uri="{FF2B5EF4-FFF2-40B4-BE49-F238E27FC236}">
                <a16:creationId xmlns:a16="http://schemas.microsoft.com/office/drawing/2014/main" id="{B62581FE-4E44-4FB5-B0FD-CDD2E859598D}"/>
              </a:ext>
            </a:extLst>
          </p:cNvPr>
          <p:cNvSpPr txBox="1"/>
          <p:nvPr/>
        </p:nvSpPr>
        <p:spPr>
          <a:xfrm>
            <a:off x="1430466" y="2351592"/>
            <a:ext cx="10342891" cy="532453"/>
          </a:xfrm>
          <a:prstGeom prst="rect">
            <a:avLst/>
          </a:prstGeom>
          <a:noFill/>
        </p:spPr>
        <p:txBody>
          <a:bodyPr wrap="square" lIns="0" tIns="0" rIns="0" bIns="0" anchor="ctr">
            <a:spAutoFit/>
          </a:bodyPr>
          <a:lstStyle/>
          <a:p>
            <a:r>
              <a:rPr lang="en-US" sz="1730" dirty="0">
                <a:latin typeface="+mj-lt"/>
              </a:rPr>
              <a:t>A configurable, updatable enrollment list containing the complete record of devices/</a:t>
            </a:r>
            <a:br>
              <a:rPr lang="en-US" sz="1730" dirty="0">
                <a:latin typeface="+mj-lt"/>
              </a:rPr>
            </a:br>
            <a:r>
              <a:rPr lang="en-US" sz="1730" dirty="0">
                <a:latin typeface="+mj-lt"/>
              </a:rPr>
              <a:t>groups of devices that may at some point register</a:t>
            </a:r>
          </a:p>
        </p:txBody>
      </p:sp>
      <p:cxnSp>
        <p:nvCxnSpPr>
          <p:cNvPr id="391" name="Straight Connector 390">
            <a:extLst>
              <a:ext uri="{FF2B5EF4-FFF2-40B4-BE49-F238E27FC236}">
                <a16:creationId xmlns:a16="http://schemas.microsoft.com/office/drawing/2014/main" id="{D7647877-AAFF-4034-B857-D49D1EE5B85E}"/>
              </a:ext>
              <a:ext uri="{C183D7F6-B498-43B3-948B-1728B52AA6E4}">
                <adec:decorative xmlns:adec="http://schemas.microsoft.com/office/drawing/2017/decorative" val="1"/>
              </a:ext>
            </a:extLst>
          </p:cNvPr>
          <p:cNvCxnSpPr>
            <a:cxnSpLocks/>
          </p:cNvCxnSpPr>
          <p:nvPr/>
        </p:nvCxnSpPr>
        <p:spPr>
          <a:xfrm>
            <a:off x="1430466" y="3139718"/>
            <a:ext cx="1034289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05" name="Picture 404" descr="Icon of a circle with letter i at the centre">
            <a:extLst>
              <a:ext uri="{FF2B5EF4-FFF2-40B4-BE49-F238E27FC236}">
                <a16:creationId xmlns:a16="http://schemas.microsoft.com/office/drawing/2014/main" id="{BB265104-1981-4475-9503-1DE661A3B118}"/>
              </a:ext>
            </a:extLst>
          </p:cNvPr>
          <p:cNvPicPr>
            <a:picLocks/>
          </p:cNvPicPr>
          <p:nvPr/>
        </p:nvPicPr>
        <p:blipFill>
          <a:blip r:embed="rId5"/>
          <a:stretch>
            <a:fillRect/>
          </a:stretch>
        </p:blipFill>
        <p:spPr>
          <a:xfrm>
            <a:off x="418644" y="3258227"/>
            <a:ext cx="806782" cy="806782"/>
          </a:xfrm>
          <a:prstGeom prst="rect">
            <a:avLst/>
          </a:prstGeom>
        </p:spPr>
      </p:pic>
      <p:sp>
        <p:nvSpPr>
          <p:cNvPr id="408" name="TextBox 407">
            <a:extLst>
              <a:ext uri="{FF2B5EF4-FFF2-40B4-BE49-F238E27FC236}">
                <a16:creationId xmlns:a16="http://schemas.microsoft.com/office/drawing/2014/main" id="{DAD6B110-0741-4768-B048-10A8E0798AA8}"/>
              </a:ext>
            </a:extLst>
          </p:cNvPr>
          <p:cNvSpPr txBox="1"/>
          <p:nvPr/>
        </p:nvSpPr>
        <p:spPr>
          <a:xfrm>
            <a:off x="1430466" y="3528505"/>
            <a:ext cx="10342891" cy="266227"/>
          </a:xfrm>
          <a:prstGeom prst="rect">
            <a:avLst/>
          </a:prstGeom>
          <a:noFill/>
        </p:spPr>
        <p:txBody>
          <a:bodyPr wrap="square" lIns="0" tIns="0" rIns="0" bIns="0" anchor="ctr">
            <a:spAutoFit/>
          </a:bodyPr>
          <a:lstStyle/>
          <a:p>
            <a:r>
              <a:rPr lang="en-US" sz="1730" dirty="0">
                <a:latin typeface="+mj-lt"/>
              </a:rPr>
              <a:t>Multi-hub support (including across subscriptions and regions), assigned by multiple allocation policies</a:t>
            </a:r>
          </a:p>
        </p:txBody>
      </p:sp>
      <p:cxnSp>
        <p:nvCxnSpPr>
          <p:cNvPr id="415" name="Straight Connector 414">
            <a:extLst>
              <a:ext uri="{FF2B5EF4-FFF2-40B4-BE49-F238E27FC236}">
                <a16:creationId xmlns:a16="http://schemas.microsoft.com/office/drawing/2014/main" id="{CE092C56-3A8E-4695-8E75-7394A8C649EC}"/>
              </a:ext>
              <a:ext uri="{C183D7F6-B498-43B3-948B-1728B52AA6E4}">
                <adec:decorative xmlns:adec="http://schemas.microsoft.com/office/drawing/2017/decorative" val="1"/>
              </a:ext>
            </a:extLst>
          </p:cNvPr>
          <p:cNvCxnSpPr>
            <a:cxnSpLocks/>
          </p:cNvCxnSpPr>
          <p:nvPr/>
        </p:nvCxnSpPr>
        <p:spPr>
          <a:xfrm>
            <a:off x="1430466" y="4183517"/>
            <a:ext cx="1034289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24" name="Picture 423" descr="Icon of a computer screen">
            <a:extLst>
              <a:ext uri="{FF2B5EF4-FFF2-40B4-BE49-F238E27FC236}">
                <a16:creationId xmlns:a16="http://schemas.microsoft.com/office/drawing/2014/main" id="{7A3ECF6D-F03A-44ED-8563-304BA3247347}"/>
              </a:ext>
            </a:extLst>
          </p:cNvPr>
          <p:cNvPicPr>
            <a:picLocks/>
          </p:cNvPicPr>
          <p:nvPr/>
        </p:nvPicPr>
        <p:blipFill>
          <a:blip r:embed="rId6"/>
          <a:stretch>
            <a:fillRect/>
          </a:stretch>
        </p:blipFill>
        <p:spPr>
          <a:xfrm>
            <a:off x="418644" y="4302026"/>
            <a:ext cx="806782" cy="806782"/>
          </a:xfrm>
          <a:prstGeom prst="rect">
            <a:avLst/>
          </a:prstGeom>
        </p:spPr>
      </p:pic>
      <p:sp>
        <p:nvSpPr>
          <p:cNvPr id="426" name="TextBox 425">
            <a:extLst>
              <a:ext uri="{FF2B5EF4-FFF2-40B4-BE49-F238E27FC236}">
                <a16:creationId xmlns:a16="http://schemas.microsoft.com/office/drawing/2014/main" id="{649D9BF0-4B79-4746-ACD2-D4C77CD7337E}"/>
              </a:ext>
            </a:extLst>
          </p:cNvPr>
          <p:cNvSpPr txBox="1"/>
          <p:nvPr/>
        </p:nvSpPr>
        <p:spPr>
          <a:xfrm>
            <a:off x="1430466" y="4572305"/>
            <a:ext cx="10342891" cy="266227"/>
          </a:xfrm>
          <a:prstGeom prst="rect">
            <a:avLst/>
          </a:prstGeom>
          <a:noFill/>
        </p:spPr>
        <p:txBody>
          <a:bodyPr wrap="square" lIns="0" tIns="0" rIns="0" bIns="0" anchor="ctr">
            <a:spAutoFit/>
          </a:bodyPr>
          <a:lstStyle/>
          <a:p>
            <a:r>
              <a:rPr lang="en-US" sz="1730" dirty="0">
                <a:latin typeface="+mj-lt"/>
              </a:rPr>
              <a:t>Monitoring and diagnostics logging to make sure everything is working properly</a:t>
            </a:r>
          </a:p>
        </p:txBody>
      </p:sp>
      <p:cxnSp>
        <p:nvCxnSpPr>
          <p:cNvPr id="430" name="Straight Connector 429">
            <a:extLst>
              <a:ext uri="{FF2B5EF4-FFF2-40B4-BE49-F238E27FC236}">
                <a16:creationId xmlns:a16="http://schemas.microsoft.com/office/drawing/2014/main" id="{0A926DE9-B1D3-43CF-9A74-9C96BFB2FC43}"/>
              </a:ext>
              <a:ext uri="{C183D7F6-B498-43B3-948B-1728B52AA6E4}">
                <adec:decorative xmlns:adec="http://schemas.microsoft.com/office/drawing/2017/decorative" val="1"/>
              </a:ext>
            </a:extLst>
          </p:cNvPr>
          <p:cNvCxnSpPr>
            <a:cxnSpLocks/>
          </p:cNvCxnSpPr>
          <p:nvPr/>
        </p:nvCxnSpPr>
        <p:spPr>
          <a:xfrm>
            <a:off x="1430466" y="5227317"/>
            <a:ext cx="1034289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5" name="Picture 44" descr="Icon of a calendar with the number twelve ">
            <a:extLst>
              <a:ext uri="{FF2B5EF4-FFF2-40B4-BE49-F238E27FC236}">
                <a16:creationId xmlns:a16="http://schemas.microsoft.com/office/drawing/2014/main" id="{AE82E286-7387-44B2-86C2-024B330FA570}"/>
              </a:ext>
            </a:extLst>
          </p:cNvPr>
          <p:cNvPicPr>
            <a:picLocks/>
          </p:cNvPicPr>
          <p:nvPr/>
        </p:nvPicPr>
        <p:blipFill>
          <a:blip r:embed="rId7"/>
          <a:stretch>
            <a:fillRect/>
          </a:stretch>
        </p:blipFill>
        <p:spPr>
          <a:xfrm>
            <a:off x="418644" y="5345829"/>
            <a:ext cx="806782" cy="806782"/>
          </a:xfrm>
          <a:prstGeom prst="rect">
            <a:avLst/>
          </a:prstGeom>
        </p:spPr>
      </p:pic>
      <p:sp>
        <p:nvSpPr>
          <p:cNvPr id="46" name="TextBox 45">
            <a:extLst>
              <a:ext uri="{FF2B5EF4-FFF2-40B4-BE49-F238E27FC236}">
                <a16:creationId xmlns:a16="http://schemas.microsoft.com/office/drawing/2014/main" id="{A0188394-429E-4F93-9576-76B30FED233E}"/>
              </a:ext>
            </a:extLst>
          </p:cNvPr>
          <p:cNvSpPr txBox="1"/>
          <p:nvPr/>
        </p:nvSpPr>
        <p:spPr>
          <a:xfrm>
            <a:off x="1430466" y="5345829"/>
            <a:ext cx="10342891" cy="1184276"/>
          </a:xfrm>
          <a:prstGeom prst="rect">
            <a:avLst/>
          </a:prstGeom>
          <a:noFill/>
        </p:spPr>
        <p:txBody>
          <a:bodyPr wrap="square" lIns="0" tIns="0" rIns="0" bIns="0" anchor="ctr">
            <a:spAutoFit/>
          </a:bodyPr>
          <a:lstStyle/>
          <a:p>
            <a:r>
              <a:rPr lang="en-US" sz="1730" dirty="0">
                <a:latin typeface="+mj-lt"/>
              </a:rPr>
              <a:t>Cross-platform support:</a:t>
            </a:r>
          </a:p>
          <a:p>
            <a:pPr marL="171185" lvl="1" indent="-171185">
              <a:spcBef>
                <a:spcPts val="294"/>
              </a:spcBef>
              <a:spcAft>
                <a:spcPts val="294"/>
              </a:spcAft>
            </a:pPr>
            <a:r>
              <a:rPr lang="en-US" sz="1568" dirty="0"/>
              <a:t>A variety of operating systems</a:t>
            </a:r>
          </a:p>
          <a:p>
            <a:pPr marL="171185" lvl="1" indent="-171185">
              <a:spcBef>
                <a:spcPts val="294"/>
              </a:spcBef>
              <a:spcAft>
                <a:spcPts val="294"/>
              </a:spcAft>
            </a:pPr>
            <a:r>
              <a:rPr lang="en-US" sz="1568" dirty="0"/>
              <a:t>SDKs across multiple languages</a:t>
            </a:r>
          </a:p>
          <a:p>
            <a:pPr marL="171185" lvl="1" indent="-171185">
              <a:spcBef>
                <a:spcPts val="294"/>
              </a:spcBef>
              <a:spcAft>
                <a:spcPts val="294"/>
              </a:spcAft>
            </a:pPr>
            <a:r>
              <a:rPr lang="en-US" sz="1568" dirty="0"/>
              <a:t>HTTPS, </a:t>
            </a:r>
            <a:r>
              <a:rPr lang="en-US" sz="1568" dirty="0" err="1"/>
              <a:t>AMQP</a:t>
            </a:r>
            <a:r>
              <a:rPr lang="en-US" sz="1568" dirty="0"/>
              <a:t>, and </a:t>
            </a:r>
            <a:r>
              <a:rPr lang="en-US" sz="1568" dirty="0" err="1"/>
              <a:t>MQTT</a:t>
            </a:r>
            <a:r>
              <a:rPr lang="en-US" sz="1568" dirty="0"/>
              <a:t> protocol support (Service SDK is HTTPS only)</a:t>
            </a:r>
          </a:p>
        </p:txBody>
      </p:sp>
    </p:spTree>
    <p:extLst>
      <p:ext uri="{BB962C8B-B14F-4D97-AF65-F5344CB8AC3E}">
        <p14:creationId xmlns:p14="http://schemas.microsoft.com/office/powerpoint/2010/main" val="282420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0"/>
                                        </p:tgtEl>
                                        <p:attrNameLst>
                                          <p:attrName>style.visibility</p:attrName>
                                        </p:attrNameLst>
                                      </p:cBhvr>
                                      <p:to>
                                        <p:strVal val="visible"/>
                                      </p:to>
                                    </p:set>
                                    <p:animEffect transition="in" filter="fade">
                                      <p:cBhvr>
                                        <p:cTn id="7" dur="500"/>
                                        <p:tgtEl>
                                          <p:spTgt spid="34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5"/>
                                        </p:tgtEl>
                                        <p:attrNameLst>
                                          <p:attrName>style.visibility</p:attrName>
                                        </p:attrNameLst>
                                      </p:cBhvr>
                                      <p:to>
                                        <p:strVal val="visible"/>
                                      </p:to>
                                    </p:set>
                                    <p:animEffect transition="in" filter="fade">
                                      <p:cBhvr>
                                        <p:cTn id="10" dur="500"/>
                                        <p:tgtEl>
                                          <p:spTgt spid="34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58"/>
                                        </p:tgtEl>
                                        <p:attrNameLst>
                                          <p:attrName>style.visibility</p:attrName>
                                        </p:attrNameLst>
                                      </p:cBhvr>
                                      <p:to>
                                        <p:strVal val="visible"/>
                                      </p:to>
                                    </p:set>
                                    <p:animEffect transition="in" filter="fade">
                                      <p:cBhvr>
                                        <p:cTn id="15" dur="500"/>
                                        <p:tgtEl>
                                          <p:spTgt spid="358"/>
                                        </p:tgtEl>
                                      </p:cBhvr>
                                    </p:animEffect>
                                  </p:childTnLst>
                                </p:cTn>
                              </p:par>
                              <p:par>
                                <p:cTn id="16" presetID="10" presetClass="entr" presetSubtype="0" fill="hold" nodeType="withEffect">
                                  <p:stCondLst>
                                    <p:cond delay="0"/>
                                  </p:stCondLst>
                                  <p:childTnLst>
                                    <p:set>
                                      <p:cBhvr>
                                        <p:cTn id="17" dur="1" fill="hold">
                                          <p:stCondLst>
                                            <p:cond delay="0"/>
                                          </p:stCondLst>
                                        </p:cTn>
                                        <p:tgtEl>
                                          <p:spTgt spid="377"/>
                                        </p:tgtEl>
                                        <p:attrNameLst>
                                          <p:attrName>style.visibility</p:attrName>
                                        </p:attrNameLst>
                                      </p:cBhvr>
                                      <p:to>
                                        <p:strVal val="visible"/>
                                      </p:to>
                                    </p:set>
                                    <p:animEffect transition="in" filter="fade">
                                      <p:cBhvr>
                                        <p:cTn id="18" dur="500"/>
                                        <p:tgtEl>
                                          <p:spTgt spid="37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81"/>
                                        </p:tgtEl>
                                        <p:attrNameLst>
                                          <p:attrName>style.visibility</p:attrName>
                                        </p:attrNameLst>
                                      </p:cBhvr>
                                      <p:to>
                                        <p:strVal val="visible"/>
                                      </p:to>
                                    </p:set>
                                    <p:animEffect transition="in" filter="fade">
                                      <p:cBhvr>
                                        <p:cTn id="21" dur="500"/>
                                        <p:tgtEl>
                                          <p:spTgt spid="38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91"/>
                                        </p:tgtEl>
                                        <p:attrNameLst>
                                          <p:attrName>style.visibility</p:attrName>
                                        </p:attrNameLst>
                                      </p:cBhvr>
                                      <p:to>
                                        <p:strVal val="visible"/>
                                      </p:to>
                                    </p:set>
                                    <p:animEffect transition="in" filter="fade">
                                      <p:cBhvr>
                                        <p:cTn id="26" dur="500"/>
                                        <p:tgtEl>
                                          <p:spTgt spid="391"/>
                                        </p:tgtEl>
                                      </p:cBhvr>
                                    </p:animEffect>
                                  </p:childTnLst>
                                </p:cTn>
                              </p:par>
                              <p:par>
                                <p:cTn id="27" presetID="10" presetClass="entr" presetSubtype="0" fill="hold" nodeType="withEffect">
                                  <p:stCondLst>
                                    <p:cond delay="0"/>
                                  </p:stCondLst>
                                  <p:childTnLst>
                                    <p:set>
                                      <p:cBhvr>
                                        <p:cTn id="28" dur="1" fill="hold">
                                          <p:stCondLst>
                                            <p:cond delay="0"/>
                                          </p:stCondLst>
                                        </p:cTn>
                                        <p:tgtEl>
                                          <p:spTgt spid="405"/>
                                        </p:tgtEl>
                                        <p:attrNameLst>
                                          <p:attrName>style.visibility</p:attrName>
                                        </p:attrNameLst>
                                      </p:cBhvr>
                                      <p:to>
                                        <p:strVal val="visible"/>
                                      </p:to>
                                    </p:set>
                                    <p:animEffect transition="in" filter="fade">
                                      <p:cBhvr>
                                        <p:cTn id="29" dur="500"/>
                                        <p:tgtEl>
                                          <p:spTgt spid="40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08"/>
                                        </p:tgtEl>
                                        <p:attrNameLst>
                                          <p:attrName>style.visibility</p:attrName>
                                        </p:attrNameLst>
                                      </p:cBhvr>
                                      <p:to>
                                        <p:strVal val="visible"/>
                                      </p:to>
                                    </p:set>
                                    <p:animEffect transition="in" filter="fade">
                                      <p:cBhvr>
                                        <p:cTn id="32" dur="500"/>
                                        <p:tgtEl>
                                          <p:spTgt spid="40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15"/>
                                        </p:tgtEl>
                                        <p:attrNameLst>
                                          <p:attrName>style.visibility</p:attrName>
                                        </p:attrNameLst>
                                      </p:cBhvr>
                                      <p:to>
                                        <p:strVal val="visible"/>
                                      </p:to>
                                    </p:set>
                                    <p:animEffect transition="in" filter="fade">
                                      <p:cBhvr>
                                        <p:cTn id="37" dur="500"/>
                                        <p:tgtEl>
                                          <p:spTgt spid="415"/>
                                        </p:tgtEl>
                                      </p:cBhvr>
                                    </p:animEffect>
                                  </p:childTnLst>
                                </p:cTn>
                              </p:par>
                              <p:par>
                                <p:cTn id="38" presetID="10" presetClass="entr" presetSubtype="0" fill="hold" nodeType="withEffect">
                                  <p:stCondLst>
                                    <p:cond delay="0"/>
                                  </p:stCondLst>
                                  <p:childTnLst>
                                    <p:set>
                                      <p:cBhvr>
                                        <p:cTn id="39" dur="1" fill="hold">
                                          <p:stCondLst>
                                            <p:cond delay="0"/>
                                          </p:stCondLst>
                                        </p:cTn>
                                        <p:tgtEl>
                                          <p:spTgt spid="424"/>
                                        </p:tgtEl>
                                        <p:attrNameLst>
                                          <p:attrName>style.visibility</p:attrName>
                                        </p:attrNameLst>
                                      </p:cBhvr>
                                      <p:to>
                                        <p:strVal val="visible"/>
                                      </p:to>
                                    </p:set>
                                    <p:animEffect transition="in" filter="fade">
                                      <p:cBhvr>
                                        <p:cTn id="40" dur="500"/>
                                        <p:tgtEl>
                                          <p:spTgt spid="42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26"/>
                                        </p:tgtEl>
                                        <p:attrNameLst>
                                          <p:attrName>style.visibility</p:attrName>
                                        </p:attrNameLst>
                                      </p:cBhvr>
                                      <p:to>
                                        <p:strVal val="visible"/>
                                      </p:to>
                                    </p:set>
                                    <p:animEffect transition="in" filter="fade">
                                      <p:cBhvr>
                                        <p:cTn id="43" dur="500"/>
                                        <p:tgtEl>
                                          <p:spTgt spid="42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30"/>
                                        </p:tgtEl>
                                        <p:attrNameLst>
                                          <p:attrName>style.visibility</p:attrName>
                                        </p:attrNameLst>
                                      </p:cBhvr>
                                      <p:to>
                                        <p:strVal val="visible"/>
                                      </p:to>
                                    </p:set>
                                    <p:animEffect transition="in" filter="fade">
                                      <p:cBhvr>
                                        <p:cTn id="48" dur="500"/>
                                        <p:tgtEl>
                                          <p:spTgt spid="430"/>
                                        </p:tgtEl>
                                      </p:cBhvr>
                                    </p:animEffect>
                                  </p:childTnLst>
                                </p:cTn>
                              </p:par>
                              <p:par>
                                <p:cTn id="49" presetID="10" presetClass="entr" presetSubtype="0" fill="hold" nodeType="with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fade">
                                      <p:cBhvr>
                                        <p:cTn id="51" dur="500"/>
                                        <p:tgtEl>
                                          <p:spTgt spid="4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 grpId="0"/>
      <p:bldP spid="381" grpId="0"/>
      <p:bldP spid="408" grpId="0"/>
      <p:bldP spid="426" grpId="0"/>
      <p:bldP spid="4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When to use the Device Provisioning Service</a:t>
            </a:r>
          </a:p>
        </p:txBody>
      </p:sp>
      <p:sp>
        <p:nvSpPr>
          <p:cNvPr id="9" name="Text Placeholder 8">
            <a:extLst>
              <a:ext uri="{FF2B5EF4-FFF2-40B4-BE49-F238E27FC236}">
                <a16:creationId xmlns:a16="http://schemas.microsoft.com/office/drawing/2014/main" id="{FA0A5A32-C25D-4CBD-8D3E-733407939FE7}"/>
              </a:ext>
            </a:extLst>
          </p:cNvPr>
          <p:cNvSpPr>
            <a:spLocks noGrp="1"/>
          </p:cNvSpPr>
          <p:nvPr>
            <p:ph type="body" sz="quarter" idx="10"/>
          </p:nvPr>
        </p:nvSpPr>
        <p:spPr>
          <a:xfrm>
            <a:off x="418644" y="1186695"/>
            <a:ext cx="11354714" cy="362072"/>
          </a:xfrm>
        </p:spPr>
        <p:txBody>
          <a:bodyPr vert="horz" lIns="91440" tIns="0" rIns="0" bIns="0" rtlCol="0">
            <a:spAutoFit/>
          </a:bodyPr>
          <a:lstStyle/>
          <a:p>
            <a:r>
              <a:rPr lang="en-US" dirty="0"/>
              <a:t>If you want any of these capabilities, the DPS is a good choice:</a:t>
            </a:r>
          </a:p>
        </p:txBody>
      </p:sp>
      <p:pic>
        <p:nvPicPr>
          <p:cNvPr id="76" name="Picture 75" descr="Icon of a bulb">
            <a:extLst>
              <a:ext uri="{FF2B5EF4-FFF2-40B4-BE49-F238E27FC236}">
                <a16:creationId xmlns:a16="http://schemas.microsoft.com/office/drawing/2014/main" id="{201A4C3C-CCE5-4E22-B122-03CC00F0DAAC}"/>
              </a:ext>
            </a:extLst>
          </p:cNvPr>
          <p:cNvPicPr>
            <a:picLocks noChangeAspect="1"/>
          </p:cNvPicPr>
          <p:nvPr/>
        </p:nvPicPr>
        <p:blipFill rotWithShape="1">
          <a:blip r:embed="rId3"/>
          <a:srcRect l="-49940" t="-41221" r="-48279" b="-41221"/>
          <a:stretch/>
        </p:blipFill>
        <p:spPr>
          <a:xfrm>
            <a:off x="11251240" y="308424"/>
            <a:ext cx="622516" cy="796877"/>
          </a:xfrm>
          <a:prstGeom prst="rect">
            <a:avLst/>
          </a:prstGeom>
          <a:ln w="19050">
            <a:noFill/>
          </a:ln>
        </p:spPr>
      </p:pic>
      <p:pic>
        <p:nvPicPr>
          <p:cNvPr id="107" name="Picture 106" descr="Icon of a circle with four bars on the circumference">
            <a:extLst>
              <a:ext uri="{FF2B5EF4-FFF2-40B4-BE49-F238E27FC236}">
                <a16:creationId xmlns:a16="http://schemas.microsoft.com/office/drawing/2014/main" id="{EECA79C9-A212-4208-9288-139141BE42DA}"/>
              </a:ext>
            </a:extLst>
          </p:cNvPr>
          <p:cNvPicPr>
            <a:picLocks/>
          </p:cNvPicPr>
          <p:nvPr/>
        </p:nvPicPr>
        <p:blipFill>
          <a:blip r:embed="rId4"/>
          <a:stretch>
            <a:fillRect/>
          </a:stretch>
        </p:blipFill>
        <p:spPr>
          <a:xfrm>
            <a:off x="418644" y="1747048"/>
            <a:ext cx="851604" cy="851604"/>
          </a:xfrm>
          <a:prstGeom prst="rect">
            <a:avLst/>
          </a:prstGeom>
        </p:spPr>
      </p:pic>
      <p:sp>
        <p:nvSpPr>
          <p:cNvPr id="112" name="Rectangle 111">
            <a:extLst>
              <a:ext uri="{FF2B5EF4-FFF2-40B4-BE49-F238E27FC236}">
                <a16:creationId xmlns:a16="http://schemas.microsoft.com/office/drawing/2014/main" id="{B6C49F7B-4501-4EAA-8C6B-6159388E4D58}"/>
              </a:ext>
            </a:extLst>
          </p:cNvPr>
          <p:cNvSpPr/>
          <p:nvPr/>
        </p:nvSpPr>
        <p:spPr>
          <a:xfrm>
            <a:off x="1459075" y="2021988"/>
            <a:ext cx="10312726" cy="301727"/>
          </a:xfrm>
          <a:prstGeom prst="rect">
            <a:avLst/>
          </a:prstGeom>
        </p:spPr>
        <p:txBody>
          <a:bodyPr wrap="square" lIns="0" tIns="0" rIns="0" bIns="0" anchor="ctr">
            <a:spAutoFit/>
          </a:bodyPr>
          <a:lstStyle/>
          <a:p>
            <a:pPr>
              <a:tabLst>
                <a:tab pos="0" algn="l"/>
              </a:tabLst>
            </a:pPr>
            <a:r>
              <a:rPr lang="en-US" sz="1961" dirty="0"/>
              <a:t>Zero-touch provisioning</a:t>
            </a:r>
          </a:p>
        </p:txBody>
      </p:sp>
      <p:cxnSp>
        <p:nvCxnSpPr>
          <p:cNvPr id="121" name="Straight Connector 120">
            <a:extLst>
              <a:ext uri="{FF2B5EF4-FFF2-40B4-BE49-F238E27FC236}">
                <a16:creationId xmlns:a16="http://schemas.microsoft.com/office/drawing/2014/main" id="{A13440A8-0A07-4E64-B79C-9141F644CDB3}"/>
              </a:ext>
              <a:ext uri="{C183D7F6-B498-43B3-948B-1728B52AA6E4}">
                <adec:decorative xmlns:adec="http://schemas.microsoft.com/office/drawing/2017/decorative" val="1"/>
              </a:ext>
            </a:extLst>
          </p:cNvPr>
          <p:cNvCxnSpPr>
            <a:cxnSpLocks/>
          </p:cNvCxnSpPr>
          <p:nvPr/>
        </p:nvCxnSpPr>
        <p:spPr>
          <a:xfrm>
            <a:off x="1459075" y="2649888"/>
            <a:ext cx="1031272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3" name="Picture 142" descr="Icon of a wave connected by circles and lines at both end">
            <a:extLst>
              <a:ext uri="{FF2B5EF4-FFF2-40B4-BE49-F238E27FC236}">
                <a16:creationId xmlns:a16="http://schemas.microsoft.com/office/drawing/2014/main" id="{7D392D28-98FC-4F1E-B2C5-FDE63AADD1EB}"/>
              </a:ext>
            </a:extLst>
          </p:cNvPr>
          <p:cNvPicPr>
            <a:picLocks/>
          </p:cNvPicPr>
          <p:nvPr/>
        </p:nvPicPr>
        <p:blipFill>
          <a:blip r:embed="rId5"/>
          <a:stretch>
            <a:fillRect/>
          </a:stretch>
        </p:blipFill>
        <p:spPr>
          <a:xfrm>
            <a:off x="418644" y="2701123"/>
            <a:ext cx="851604" cy="851604"/>
          </a:xfrm>
          <a:prstGeom prst="rect">
            <a:avLst/>
          </a:prstGeom>
        </p:spPr>
      </p:pic>
      <p:sp>
        <p:nvSpPr>
          <p:cNvPr id="147" name="Rectangle 146">
            <a:extLst>
              <a:ext uri="{FF2B5EF4-FFF2-40B4-BE49-F238E27FC236}">
                <a16:creationId xmlns:a16="http://schemas.microsoft.com/office/drawing/2014/main" id="{BAE3C4AA-120F-486D-9BB5-20F232035EC4}"/>
              </a:ext>
            </a:extLst>
          </p:cNvPr>
          <p:cNvSpPr/>
          <p:nvPr/>
        </p:nvSpPr>
        <p:spPr>
          <a:xfrm>
            <a:off x="1459075" y="2976063"/>
            <a:ext cx="10312726" cy="301727"/>
          </a:xfrm>
          <a:prstGeom prst="rect">
            <a:avLst/>
          </a:prstGeom>
        </p:spPr>
        <p:txBody>
          <a:bodyPr wrap="square" lIns="0" tIns="0" rIns="0" bIns="0" anchor="ctr">
            <a:spAutoFit/>
          </a:bodyPr>
          <a:lstStyle/>
          <a:p>
            <a:r>
              <a:rPr lang="en-US" sz="1961" dirty="0"/>
              <a:t>Load balancing</a:t>
            </a:r>
          </a:p>
        </p:txBody>
      </p:sp>
      <p:cxnSp>
        <p:nvCxnSpPr>
          <p:cNvPr id="154" name="Straight Connector 153">
            <a:extLst>
              <a:ext uri="{FF2B5EF4-FFF2-40B4-BE49-F238E27FC236}">
                <a16:creationId xmlns:a16="http://schemas.microsoft.com/office/drawing/2014/main" id="{E81AA51D-D3CA-45AB-958A-A8AA4CFE8527}"/>
              </a:ext>
              <a:ext uri="{C183D7F6-B498-43B3-948B-1728B52AA6E4}">
                <adec:decorative xmlns:adec="http://schemas.microsoft.com/office/drawing/2017/decorative" val="1"/>
              </a:ext>
            </a:extLst>
          </p:cNvPr>
          <p:cNvCxnSpPr>
            <a:cxnSpLocks/>
          </p:cNvCxnSpPr>
          <p:nvPr/>
        </p:nvCxnSpPr>
        <p:spPr>
          <a:xfrm>
            <a:off x="1459075" y="3603963"/>
            <a:ext cx="1031272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0" name="Picture 169" descr="Icon of four circles connected by lines and arranged in a diamond pattern">
            <a:extLst>
              <a:ext uri="{FF2B5EF4-FFF2-40B4-BE49-F238E27FC236}">
                <a16:creationId xmlns:a16="http://schemas.microsoft.com/office/drawing/2014/main" id="{F5B9E222-F9C2-4C54-B6EE-2B973B5D0864}"/>
              </a:ext>
            </a:extLst>
          </p:cNvPr>
          <p:cNvPicPr>
            <a:picLocks/>
          </p:cNvPicPr>
          <p:nvPr/>
        </p:nvPicPr>
        <p:blipFill>
          <a:blip r:embed="rId6"/>
          <a:stretch>
            <a:fillRect/>
          </a:stretch>
        </p:blipFill>
        <p:spPr>
          <a:xfrm>
            <a:off x="418644" y="3655198"/>
            <a:ext cx="851604" cy="851604"/>
          </a:xfrm>
          <a:prstGeom prst="rect">
            <a:avLst/>
          </a:prstGeom>
        </p:spPr>
      </p:pic>
      <p:sp>
        <p:nvSpPr>
          <p:cNvPr id="173" name="Rectangle 172">
            <a:extLst>
              <a:ext uri="{FF2B5EF4-FFF2-40B4-BE49-F238E27FC236}">
                <a16:creationId xmlns:a16="http://schemas.microsoft.com/office/drawing/2014/main" id="{99B9772F-BA79-4835-A8A7-EB4F84499412}"/>
              </a:ext>
            </a:extLst>
          </p:cNvPr>
          <p:cNvSpPr/>
          <p:nvPr/>
        </p:nvSpPr>
        <p:spPr>
          <a:xfrm>
            <a:off x="1459075" y="3930138"/>
            <a:ext cx="10312726" cy="301727"/>
          </a:xfrm>
          <a:prstGeom prst="rect">
            <a:avLst/>
          </a:prstGeom>
        </p:spPr>
        <p:txBody>
          <a:bodyPr wrap="square" lIns="0" tIns="0" rIns="0" bIns="0" anchor="ctr">
            <a:spAutoFit/>
          </a:bodyPr>
          <a:lstStyle/>
          <a:p>
            <a:r>
              <a:rPr lang="en-US" sz="1961" dirty="0"/>
              <a:t>Connecting devices (multitenancy, solution isolation, geo-</a:t>
            </a:r>
            <a:r>
              <a:rPr lang="en-US" sz="1961" dirty="0" err="1"/>
              <a:t>sharding</a:t>
            </a:r>
            <a:r>
              <a:rPr lang="en-US" sz="1961" dirty="0"/>
              <a:t>)</a:t>
            </a:r>
          </a:p>
        </p:txBody>
      </p:sp>
      <p:cxnSp>
        <p:nvCxnSpPr>
          <p:cNvPr id="178" name="Straight Connector 177">
            <a:extLst>
              <a:ext uri="{FF2B5EF4-FFF2-40B4-BE49-F238E27FC236}">
                <a16:creationId xmlns:a16="http://schemas.microsoft.com/office/drawing/2014/main" id="{C910438E-1178-490D-8089-C09DA42367AC}"/>
              </a:ext>
              <a:ext uri="{C183D7F6-B498-43B3-948B-1728B52AA6E4}">
                <adec:decorative xmlns:adec="http://schemas.microsoft.com/office/drawing/2017/decorative" val="1"/>
              </a:ext>
            </a:extLst>
          </p:cNvPr>
          <p:cNvCxnSpPr>
            <a:cxnSpLocks/>
          </p:cNvCxnSpPr>
          <p:nvPr/>
        </p:nvCxnSpPr>
        <p:spPr>
          <a:xfrm>
            <a:off x="1459075" y="4558037"/>
            <a:ext cx="1031272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8" name="Picture 187" descr="Icon of a circle with circular arrows pointing at each other's end">
            <a:extLst>
              <a:ext uri="{FF2B5EF4-FFF2-40B4-BE49-F238E27FC236}">
                <a16:creationId xmlns:a16="http://schemas.microsoft.com/office/drawing/2014/main" id="{C6C5554E-6017-415B-9EFD-4D6301FFA7BF}"/>
              </a:ext>
            </a:extLst>
          </p:cNvPr>
          <p:cNvPicPr>
            <a:picLocks/>
          </p:cNvPicPr>
          <p:nvPr/>
        </p:nvPicPr>
        <p:blipFill>
          <a:blip r:embed="rId7"/>
          <a:stretch>
            <a:fillRect/>
          </a:stretch>
        </p:blipFill>
        <p:spPr>
          <a:xfrm>
            <a:off x="418644" y="4609273"/>
            <a:ext cx="851604" cy="851604"/>
          </a:xfrm>
          <a:prstGeom prst="rect">
            <a:avLst/>
          </a:prstGeom>
        </p:spPr>
      </p:pic>
      <p:sp>
        <p:nvSpPr>
          <p:cNvPr id="190" name="Rectangle 189">
            <a:extLst>
              <a:ext uri="{FF2B5EF4-FFF2-40B4-BE49-F238E27FC236}">
                <a16:creationId xmlns:a16="http://schemas.microsoft.com/office/drawing/2014/main" id="{42D92C26-1731-4D8D-92FB-47CB19B60FB6}"/>
              </a:ext>
            </a:extLst>
          </p:cNvPr>
          <p:cNvSpPr/>
          <p:nvPr/>
        </p:nvSpPr>
        <p:spPr>
          <a:xfrm>
            <a:off x="1459075" y="4884212"/>
            <a:ext cx="10312726" cy="301727"/>
          </a:xfrm>
          <a:prstGeom prst="rect">
            <a:avLst/>
          </a:prstGeom>
        </p:spPr>
        <p:txBody>
          <a:bodyPr wrap="square" lIns="0" tIns="0" rIns="0" bIns="0" anchor="ctr">
            <a:spAutoFit/>
          </a:bodyPr>
          <a:lstStyle/>
          <a:p>
            <a:r>
              <a:rPr lang="en-US" sz="1961" dirty="0" err="1"/>
              <a:t>Reprovisioning</a:t>
            </a:r>
            <a:endParaRPr lang="en-US" sz="1961" dirty="0"/>
          </a:p>
        </p:txBody>
      </p:sp>
      <p:cxnSp>
        <p:nvCxnSpPr>
          <p:cNvPr id="193" name="Straight Connector 192">
            <a:extLst>
              <a:ext uri="{FF2B5EF4-FFF2-40B4-BE49-F238E27FC236}">
                <a16:creationId xmlns:a16="http://schemas.microsoft.com/office/drawing/2014/main" id="{70FA90EE-B1B2-42DE-82D4-6F2B5E397B71}"/>
              </a:ext>
              <a:ext uri="{C183D7F6-B498-43B3-948B-1728B52AA6E4}">
                <adec:decorative xmlns:adec="http://schemas.microsoft.com/office/drawing/2017/decorative" val="1"/>
              </a:ext>
            </a:extLst>
          </p:cNvPr>
          <p:cNvCxnSpPr>
            <a:cxnSpLocks/>
          </p:cNvCxnSpPr>
          <p:nvPr/>
        </p:nvCxnSpPr>
        <p:spPr>
          <a:xfrm>
            <a:off x="1459075" y="5512112"/>
            <a:ext cx="1031272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5" name="Picture 24" descr="Icon of a arrow in a circular path with a timer inside the circle">
            <a:extLst>
              <a:ext uri="{FF2B5EF4-FFF2-40B4-BE49-F238E27FC236}">
                <a16:creationId xmlns:a16="http://schemas.microsoft.com/office/drawing/2014/main" id="{FA240F0D-BE32-44E8-8277-B709E142B4B2}"/>
              </a:ext>
            </a:extLst>
          </p:cNvPr>
          <p:cNvPicPr>
            <a:picLocks/>
          </p:cNvPicPr>
          <p:nvPr/>
        </p:nvPicPr>
        <p:blipFill>
          <a:blip r:embed="rId8"/>
          <a:stretch>
            <a:fillRect/>
          </a:stretch>
        </p:blipFill>
        <p:spPr>
          <a:xfrm>
            <a:off x="418644" y="5563345"/>
            <a:ext cx="851604" cy="851604"/>
          </a:xfrm>
          <a:prstGeom prst="rect">
            <a:avLst/>
          </a:prstGeom>
        </p:spPr>
      </p:pic>
      <p:sp>
        <p:nvSpPr>
          <p:cNvPr id="26" name="Rectangle 25">
            <a:extLst>
              <a:ext uri="{FF2B5EF4-FFF2-40B4-BE49-F238E27FC236}">
                <a16:creationId xmlns:a16="http://schemas.microsoft.com/office/drawing/2014/main" id="{8CF22182-A2A8-4512-B2E0-37DBB44249D8}"/>
              </a:ext>
            </a:extLst>
          </p:cNvPr>
          <p:cNvSpPr/>
          <p:nvPr/>
        </p:nvSpPr>
        <p:spPr>
          <a:xfrm>
            <a:off x="1459075" y="5838284"/>
            <a:ext cx="10312726" cy="301727"/>
          </a:xfrm>
          <a:prstGeom prst="rect">
            <a:avLst/>
          </a:prstGeom>
        </p:spPr>
        <p:txBody>
          <a:bodyPr wrap="square" lIns="0" tIns="0" rIns="0" bIns="0" anchor="ctr">
            <a:spAutoFit/>
          </a:bodyPr>
          <a:lstStyle/>
          <a:p>
            <a:r>
              <a:rPr lang="en-US" sz="1961" dirty="0"/>
              <a:t>Rolling keys</a:t>
            </a:r>
          </a:p>
        </p:txBody>
      </p:sp>
    </p:spTree>
    <p:extLst>
      <p:ext uri="{BB962C8B-B14F-4D97-AF65-F5344CB8AC3E}">
        <p14:creationId xmlns:p14="http://schemas.microsoft.com/office/powerpoint/2010/main" val="198909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7"/>
                                        </p:tgtEl>
                                        <p:attrNameLst>
                                          <p:attrName>style.visibility</p:attrName>
                                        </p:attrNameLst>
                                      </p:cBhvr>
                                      <p:to>
                                        <p:strVal val="visible"/>
                                      </p:to>
                                    </p:set>
                                    <p:animEffect transition="in" filter="fade">
                                      <p:cBhvr>
                                        <p:cTn id="12" dur="500"/>
                                        <p:tgtEl>
                                          <p:spTgt spid="10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2"/>
                                        </p:tgtEl>
                                        <p:attrNameLst>
                                          <p:attrName>style.visibility</p:attrName>
                                        </p:attrNameLst>
                                      </p:cBhvr>
                                      <p:to>
                                        <p:strVal val="visible"/>
                                      </p:to>
                                    </p:set>
                                    <p:animEffect transition="in" filter="fade">
                                      <p:cBhvr>
                                        <p:cTn id="15" dur="500"/>
                                        <p:tgtEl>
                                          <p:spTgt spid="1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1"/>
                                        </p:tgtEl>
                                        <p:attrNameLst>
                                          <p:attrName>style.visibility</p:attrName>
                                        </p:attrNameLst>
                                      </p:cBhvr>
                                      <p:to>
                                        <p:strVal val="visible"/>
                                      </p:to>
                                    </p:set>
                                    <p:animEffect transition="in" filter="fade">
                                      <p:cBhvr>
                                        <p:cTn id="20" dur="500"/>
                                        <p:tgtEl>
                                          <p:spTgt spid="121"/>
                                        </p:tgtEl>
                                      </p:cBhvr>
                                    </p:animEffect>
                                  </p:childTnLst>
                                </p:cTn>
                              </p:par>
                              <p:par>
                                <p:cTn id="21" presetID="10" presetClass="entr" presetSubtype="0" fill="hold" nodeType="withEffect">
                                  <p:stCondLst>
                                    <p:cond delay="0"/>
                                  </p:stCondLst>
                                  <p:childTnLst>
                                    <p:set>
                                      <p:cBhvr>
                                        <p:cTn id="22" dur="1" fill="hold">
                                          <p:stCondLst>
                                            <p:cond delay="0"/>
                                          </p:stCondLst>
                                        </p:cTn>
                                        <p:tgtEl>
                                          <p:spTgt spid="143"/>
                                        </p:tgtEl>
                                        <p:attrNameLst>
                                          <p:attrName>style.visibility</p:attrName>
                                        </p:attrNameLst>
                                      </p:cBhvr>
                                      <p:to>
                                        <p:strVal val="visible"/>
                                      </p:to>
                                    </p:set>
                                    <p:animEffect transition="in" filter="fade">
                                      <p:cBhvr>
                                        <p:cTn id="23" dur="500"/>
                                        <p:tgtEl>
                                          <p:spTgt spid="14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7"/>
                                        </p:tgtEl>
                                        <p:attrNameLst>
                                          <p:attrName>style.visibility</p:attrName>
                                        </p:attrNameLst>
                                      </p:cBhvr>
                                      <p:to>
                                        <p:strVal val="visible"/>
                                      </p:to>
                                    </p:set>
                                    <p:animEffect transition="in" filter="fade">
                                      <p:cBhvr>
                                        <p:cTn id="26" dur="500"/>
                                        <p:tgtEl>
                                          <p:spTgt spid="14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54"/>
                                        </p:tgtEl>
                                        <p:attrNameLst>
                                          <p:attrName>style.visibility</p:attrName>
                                        </p:attrNameLst>
                                      </p:cBhvr>
                                      <p:to>
                                        <p:strVal val="visible"/>
                                      </p:to>
                                    </p:set>
                                    <p:animEffect transition="in" filter="fade">
                                      <p:cBhvr>
                                        <p:cTn id="31" dur="500"/>
                                        <p:tgtEl>
                                          <p:spTgt spid="154"/>
                                        </p:tgtEl>
                                      </p:cBhvr>
                                    </p:animEffect>
                                  </p:childTnLst>
                                </p:cTn>
                              </p:par>
                              <p:par>
                                <p:cTn id="32" presetID="10" presetClass="entr" presetSubtype="0" fill="hold" nodeType="withEffect">
                                  <p:stCondLst>
                                    <p:cond delay="0"/>
                                  </p:stCondLst>
                                  <p:childTnLst>
                                    <p:set>
                                      <p:cBhvr>
                                        <p:cTn id="33" dur="1" fill="hold">
                                          <p:stCondLst>
                                            <p:cond delay="0"/>
                                          </p:stCondLst>
                                        </p:cTn>
                                        <p:tgtEl>
                                          <p:spTgt spid="170"/>
                                        </p:tgtEl>
                                        <p:attrNameLst>
                                          <p:attrName>style.visibility</p:attrName>
                                        </p:attrNameLst>
                                      </p:cBhvr>
                                      <p:to>
                                        <p:strVal val="visible"/>
                                      </p:to>
                                    </p:set>
                                    <p:animEffect transition="in" filter="fade">
                                      <p:cBhvr>
                                        <p:cTn id="34" dur="500"/>
                                        <p:tgtEl>
                                          <p:spTgt spid="17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3"/>
                                        </p:tgtEl>
                                        <p:attrNameLst>
                                          <p:attrName>style.visibility</p:attrName>
                                        </p:attrNameLst>
                                      </p:cBhvr>
                                      <p:to>
                                        <p:strVal val="visible"/>
                                      </p:to>
                                    </p:set>
                                    <p:animEffect transition="in" filter="fade">
                                      <p:cBhvr>
                                        <p:cTn id="37" dur="500"/>
                                        <p:tgtEl>
                                          <p:spTgt spid="17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8"/>
                                        </p:tgtEl>
                                        <p:attrNameLst>
                                          <p:attrName>style.visibility</p:attrName>
                                        </p:attrNameLst>
                                      </p:cBhvr>
                                      <p:to>
                                        <p:strVal val="visible"/>
                                      </p:to>
                                    </p:set>
                                    <p:animEffect transition="in" filter="fade">
                                      <p:cBhvr>
                                        <p:cTn id="42" dur="500"/>
                                        <p:tgtEl>
                                          <p:spTgt spid="178"/>
                                        </p:tgtEl>
                                      </p:cBhvr>
                                    </p:animEffect>
                                  </p:childTnLst>
                                </p:cTn>
                              </p:par>
                              <p:par>
                                <p:cTn id="43" presetID="10" presetClass="entr" presetSubtype="0" fill="hold" nodeType="withEffect">
                                  <p:stCondLst>
                                    <p:cond delay="0"/>
                                  </p:stCondLst>
                                  <p:childTnLst>
                                    <p:set>
                                      <p:cBhvr>
                                        <p:cTn id="44" dur="1" fill="hold">
                                          <p:stCondLst>
                                            <p:cond delay="0"/>
                                          </p:stCondLst>
                                        </p:cTn>
                                        <p:tgtEl>
                                          <p:spTgt spid="188"/>
                                        </p:tgtEl>
                                        <p:attrNameLst>
                                          <p:attrName>style.visibility</p:attrName>
                                        </p:attrNameLst>
                                      </p:cBhvr>
                                      <p:to>
                                        <p:strVal val="visible"/>
                                      </p:to>
                                    </p:set>
                                    <p:animEffect transition="in" filter="fade">
                                      <p:cBhvr>
                                        <p:cTn id="45" dur="500"/>
                                        <p:tgtEl>
                                          <p:spTgt spid="18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90"/>
                                        </p:tgtEl>
                                        <p:attrNameLst>
                                          <p:attrName>style.visibility</p:attrName>
                                        </p:attrNameLst>
                                      </p:cBhvr>
                                      <p:to>
                                        <p:strVal val="visible"/>
                                      </p:to>
                                    </p:set>
                                    <p:animEffect transition="in" filter="fade">
                                      <p:cBhvr>
                                        <p:cTn id="48" dur="500"/>
                                        <p:tgtEl>
                                          <p:spTgt spid="19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93"/>
                                        </p:tgtEl>
                                        <p:attrNameLst>
                                          <p:attrName>style.visibility</p:attrName>
                                        </p:attrNameLst>
                                      </p:cBhvr>
                                      <p:to>
                                        <p:strVal val="visible"/>
                                      </p:to>
                                    </p:set>
                                    <p:animEffect transition="in" filter="fade">
                                      <p:cBhvr>
                                        <p:cTn id="53" dur="500"/>
                                        <p:tgtEl>
                                          <p:spTgt spid="193"/>
                                        </p:tgtEl>
                                      </p:cBhvr>
                                    </p:animEffect>
                                  </p:childTnLst>
                                </p:cTn>
                              </p:par>
                              <p:par>
                                <p:cTn id="54" presetID="10" presetClass="entr" presetSubtype="0" fill="hold" nodeType="with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fade">
                                      <p:cBhvr>
                                        <p:cTn id="56" dur="500"/>
                                        <p:tgtEl>
                                          <p:spTgt spid="2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12" grpId="0"/>
      <p:bldP spid="147" grpId="0"/>
      <p:bldP spid="173" grpId="0"/>
      <p:bldP spid="190" grpId="0"/>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4" y="620827"/>
            <a:ext cx="11343820" cy="403079"/>
          </a:xfrm>
        </p:spPr>
        <p:txBody>
          <a:bodyPr/>
          <a:lstStyle/>
          <a:p>
            <a:r>
              <a:rPr lang="en-US" dirty="0"/>
              <a:t>Service concepts</a:t>
            </a:r>
          </a:p>
        </p:txBody>
      </p:sp>
      <p:pic>
        <p:nvPicPr>
          <p:cNvPr id="104" name="Picture 103" descr="Icon of a circle in which from it emerges three another in the form of an organizational chart">
            <a:extLst>
              <a:ext uri="{FF2B5EF4-FFF2-40B4-BE49-F238E27FC236}">
                <a16:creationId xmlns:a16="http://schemas.microsoft.com/office/drawing/2014/main" id="{F9DB6716-DDC3-4E67-A102-36073992F443}"/>
              </a:ext>
            </a:extLst>
          </p:cNvPr>
          <p:cNvPicPr>
            <a:picLocks/>
          </p:cNvPicPr>
          <p:nvPr/>
        </p:nvPicPr>
        <p:blipFill>
          <a:blip r:embed="rId3"/>
          <a:stretch>
            <a:fillRect/>
          </a:stretch>
        </p:blipFill>
        <p:spPr>
          <a:xfrm>
            <a:off x="418644" y="1143341"/>
            <a:ext cx="717142" cy="717140"/>
          </a:xfrm>
          <a:prstGeom prst="rect">
            <a:avLst/>
          </a:prstGeom>
        </p:spPr>
      </p:pic>
      <p:sp>
        <p:nvSpPr>
          <p:cNvPr id="122" name="Rectangle 121">
            <a:extLst>
              <a:ext uri="{FF2B5EF4-FFF2-40B4-BE49-F238E27FC236}">
                <a16:creationId xmlns:a16="http://schemas.microsoft.com/office/drawing/2014/main" id="{9B5EC56B-C1CF-4D6A-92EA-11967B28FD9E}"/>
              </a:ext>
            </a:extLst>
          </p:cNvPr>
          <p:cNvSpPr/>
          <p:nvPr/>
        </p:nvSpPr>
        <p:spPr>
          <a:xfrm>
            <a:off x="1277882" y="1368799"/>
            <a:ext cx="10495475" cy="266227"/>
          </a:xfrm>
          <a:prstGeom prst="rect">
            <a:avLst/>
          </a:prstGeom>
        </p:spPr>
        <p:txBody>
          <a:bodyPr wrap="square" lIns="0" tIns="0" rIns="0" bIns="0" anchor="ctr">
            <a:spAutoFit/>
          </a:bodyPr>
          <a:lstStyle/>
          <a:p>
            <a:r>
              <a:rPr lang="en-US" sz="1730" i="1" dirty="0"/>
              <a:t>Service operations endpoint </a:t>
            </a:r>
            <a:r>
              <a:rPr lang="en-US" sz="1730" dirty="0"/>
              <a:t>– used for managing DPS and the enrollment list</a:t>
            </a:r>
          </a:p>
        </p:txBody>
      </p:sp>
      <p:cxnSp>
        <p:nvCxnSpPr>
          <p:cNvPr id="154" name="Straight Connector 153">
            <a:extLst>
              <a:ext uri="{FF2B5EF4-FFF2-40B4-BE49-F238E27FC236}">
                <a16:creationId xmlns:a16="http://schemas.microsoft.com/office/drawing/2014/main" id="{0621F54D-AFF5-4380-BD0D-5FB328DBBD9E}"/>
              </a:ext>
              <a:ext uri="{C183D7F6-B498-43B3-948B-1728B52AA6E4}">
                <adec:decorative xmlns:adec="http://schemas.microsoft.com/office/drawing/2017/decorative" val="1"/>
              </a:ext>
            </a:extLst>
          </p:cNvPr>
          <p:cNvCxnSpPr>
            <a:cxnSpLocks/>
          </p:cNvCxnSpPr>
          <p:nvPr/>
        </p:nvCxnSpPr>
        <p:spPr>
          <a:xfrm>
            <a:off x="1277884" y="1884543"/>
            <a:ext cx="104954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0" name="Picture 179" descr="Icon of a tick mark enclosed in an achievement badge">
            <a:extLst>
              <a:ext uri="{FF2B5EF4-FFF2-40B4-BE49-F238E27FC236}">
                <a16:creationId xmlns:a16="http://schemas.microsoft.com/office/drawing/2014/main" id="{D3DD9BC9-0FB5-4E68-A264-9E6BFEECC4B7}"/>
              </a:ext>
            </a:extLst>
          </p:cNvPr>
          <p:cNvPicPr>
            <a:picLocks/>
          </p:cNvPicPr>
          <p:nvPr/>
        </p:nvPicPr>
        <p:blipFill>
          <a:blip r:embed="rId4"/>
          <a:stretch>
            <a:fillRect/>
          </a:stretch>
        </p:blipFill>
        <p:spPr>
          <a:xfrm>
            <a:off x="418644" y="1908604"/>
            <a:ext cx="717142" cy="717140"/>
          </a:xfrm>
          <a:prstGeom prst="rect">
            <a:avLst/>
          </a:prstGeom>
        </p:spPr>
      </p:pic>
      <p:sp>
        <p:nvSpPr>
          <p:cNvPr id="186" name="Rectangle 185">
            <a:extLst>
              <a:ext uri="{FF2B5EF4-FFF2-40B4-BE49-F238E27FC236}">
                <a16:creationId xmlns:a16="http://schemas.microsoft.com/office/drawing/2014/main" id="{4B593FD3-6BC9-4BCC-939E-B57B4C3FB957}"/>
              </a:ext>
            </a:extLst>
          </p:cNvPr>
          <p:cNvSpPr/>
          <p:nvPr/>
        </p:nvSpPr>
        <p:spPr>
          <a:xfrm>
            <a:off x="1277883" y="2000948"/>
            <a:ext cx="10495475" cy="532453"/>
          </a:xfrm>
          <a:prstGeom prst="rect">
            <a:avLst/>
          </a:prstGeom>
        </p:spPr>
        <p:txBody>
          <a:bodyPr wrap="square" lIns="0" tIns="0" rIns="0" bIns="0" anchor="ctr">
            <a:spAutoFit/>
          </a:bodyPr>
          <a:lstStyle/>
          <a:p>
            <a:r>
              <a:rPr lang="en-US" sz="1730" i="1" dirty="0"/>
              <a:t>Device provisioning endpoint </a:t>
            </a:r>
            <a:r>
              <a:rPr lang="en-US" sz="1730" dirty="0"/>
              <a:t>– single address used for all provisioning, shared across all customers and DPS instances</a:t>
            </a:r>
          </a:p>
        </p:txBody>
      </p:sp>
      <p:cxnSp>
        <p:nvCxnSpPr>
          <p:cNvPr id="203" name="Straight Connector 202">
            <a:extLst>
              <a:ext uri="{FF2B5EF4-FFF2-40B4-BE49-F238E27FC236}">
                <a16:creationId xmlns:a16="http://schemas.microsoft.com/office/drawing/2014/main" id="{3E033B20-D4BF-40FA-9543-B3E8470DE6EA}"/>
              </a:ext>
              <a:ext uri="{C183D7F6-B498-43B3-948B-1728B52AA6E4}">
                <adec:decorative xmlns:adec="http://schemas.microsoft.com/office/drawing/2017/decorative" val="1"/>
              </a:ext>
            </a:extLst>
          </p:cNvPr>
          <p:cNvCxnSpPr>
            <a:cxnSpLocks/>
          </p:cNvCxnSpPr>
          <p:nvPr/>
        </p:nvCxnSpPr>
        <p:spPr>
          <a:xfrm>
            <a:off x="1277884" y="2649805"/>
            <a:ext cx="104954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26" name="Picture 225" descr="Icon of a doughnut chart ">
            <a:extLst>
              <a:ext uri="{FF2B5EF4-FFF2-40B4-BE49-F238E27FC236}">
                <a16:creationId xmlns:a16="http://schemas.microsoft.com/office/drawing/2014/main" id="{608FA41F-6A5A-4EC6-B799-651964B27E8B}"/>
              </a:ext>
            </a:extLst>
          </p:cNvPr>
          <p:cNvPicPr>
            <a:picLocks/>
          </p:cNvPicPr>
          <p:nvPr/>
        </p:nvPicPr>
        <p:blipFill>
          <a:blip r:embed="rId5"/>
          <a:stretch>
            <a:fillRect/>
          </a:stretch>
        </p:blipFill>
        <p:spPr>
          <a:xfrm>
            <a:off x="418644" y="2673867"/>
            <a:ext cx="717142" cy="717140"/>
          </a:xfrm>
          <a:prstGeom prst="rect">
            <a:avLst/>
          </a:prstGeom>
        </p:spPr>
      </p:pic>
      <p:sp>
        <p:nvSpPr>
          <p:cNvPr id="236" name="Rectangle 235">
            <a:extLst>
              <a:ext uri="{FF2B5EF4-FFF2-40B4-BE49-F238E27FC236}">
                <a16:creationId xmlns:a16="http://schemas.microsoft.com/office/drawing/2014/main" id="{128026B9-3638-4321-809D-A3B12C51AFC2}"/>
              </a:ext>
            </a:extLst>
          </p:cNvPr>
          <p:cNvSpPr/>
          <p:nvPr/>
        </p:nvSpPr>
        <p:spPr>
          <a:xfrm>
            <a:off x="1277882" y="2899325"/>
            <a:ext cx="10495475" cy="266227"/>
          </a:xfrm>
          <a:prstGeom prst="rect">
            <a:avLst/>
          </a:prstGeom>
        </p:spPr>
        <p:txBody>
          <a:bodyPr wrap="square" lIns="0" tIns="0" rIns="0" bIns="0" anchor="ctr">
            <a:spAutoFit/>
          </a:bodyPr>
          <a:lstStyle/>
          <a:p>
            <a:r>
              <a:rPr lang="en-US" sz="1730" i="1" dirty="0"/>
              <a:t>Linked IoT hubs </a:t>
            </a:r>
            <a:r>
              <a:rPr lang="en-US" sz="1730" dirty="0"/>
              <a:t>– target Azure IoT Hub instances for the DPS</a:t>
            </a:r>
          </a:p>
        </p:txBody>
      </p:sp>
      <p:cxnSp>
        <p:nvCxnSpPr>
          <p:cNvPr id="245" name="Straight Connector 244">
            <a:extLst>
              <a:ext uri="{FF2B5EF4-FFF2-40B4-BE49-F238E27FC236}">
                <a16:creationId xmlns:a16="http://schemas.microsoft.com/office/drawing/2014/main" id="{5AA36B4D-7B63-4FD0-8A9C-3A60E7CB9DEA}"/>
              </a:ext>
              <a:ext uri="{C183D7F6-B498-43B3-948B-1728B52AA6E4}">
                <adec:decorative xmlns:adec="http://schemas.microsoft.com/office/drawing/2017/decorative" val="1"/>
              </a:ext>
            </a:extLst>
          </p:cNvPr>
          <p:cNvCxnSpPr>
            <a:cxnSpLocks/>
          </p:cNvCxnSpPr>
          <p:nvPr/>
        </p:nvCxnSpPr>
        <p:spPr>
          <a:xfrm>
            <a:off x="1277884" y="3415068"/>
            <a:ext cx="104954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63" name="Picture 262" descr="of a maze-like rectangular structure">
            <a:extLst>
              <a:ext uri="{FF2B5EF4-FFF2-40B4-BE49-F238E27FC236}">
                <a16:creationId xmlns:a16="http://schemas.microsoft.com/office/drawing/2014/main" id="{3E5B2673-95F3-4104-8E40-B01AEC38F395}"/>
              </a:ext>
            </a:extLst>
          </p:cNvPr>
          <p:cNvPicPr>
            <a:picLocks/>
          </p:cNvPicPr>
          <p:nvPr/>
        </p:nvPicPr>
        <p:blipFill>
          <a:blip r:embed="rId6"/>
          <a:stretch>
            <a:fillRect/>
          </a:stretch>
        </p:blipFill>
        <p:spPr>
          <a:xfrm>
            <a:off x="418644" y="3439130"/>
            <a:ext cx="717142" cy="717140"/>
          </a:xfrm>
          <a:prstGeom prst="rect">
            <a:avLst/>
          </a:prstGeom>
        </p:spPr>
      </p:pic>
      <p:sp>
        <p:nvSpPr>
          <p:cNvPr id="271" name="Rectangle 270">
            <a:extLst>
              <a:ext uri="{FF2B5EF4-FFF2-40B4-BE49-F238E27FC236}">
                <a16:creationId xmlns:a16="http://schemas.microsoft.com/office/drawing/2014/main" id="{891F8B31-2F7E-41D1-A4E5-21A6C3C3701E}"/>
              </a:ext>
            </a:extLst>
          </p:cNvPr>
          <p:cNvSpPr/>
          <p:nvPr/>
        </p:nvSpPr>
        <p:spPr>
          <a:xfrm>
            <a:off x="1277883" y="3664588"/>
            <a:ext cx="10495475" cy="266227"/>
          </a:xfrm>
          <a:prstGeom prst="rect">
            <a:avLst/>
          </a:prstGeom>
        </p:spPr>
        <p:txBody>
          <a:bodyPr wrap="square" lIns="0" tIns="0" rIns="0" bIns="0" anchor="ctr">
            <a:spAutoFit/>
          </a:bodyPr>
          <a:lstStyle/>
          <a:p>
            <a:r>
              <a:rPr lang="en-US" sz="1730" i="1" dirty="0"/>
              <a:t>Allocation policy </a:t>
            </a:r>
            <a:r>
              <a:rPr lang="en-US" sz="1730" dirty="0"/>
              <a:t>– as previously mentioned, the mapping of device to target Azure IoT Hub</a:t>
            </a:r>
          </a:p>
        </p:txBody>
      </p:sp>
      <p:cxnSp>
        <p:nvCxnSpPr>
          <p:cNvPr id="278" name="Straight Connector 277">
            <a:extLst>
              <a:ext uri="{FF2B5EF4-FFF2-40B4-BE49-F238E27FC236}">
                <a16:creationId xmlns:a16="http://schemas.microsoft.com/office/drawing/2014/main" id="{D7036AE8-481C-48F6-8F5F-3059B5869D7E}"/>
              </a:ext>
              <a:ext uri="{C183D7F6-B498-43B3-948B-1728B52AA6E4}">
                <adec:decorative xmlns:adec="http://schemas.microsoft.com/office/drawing/2017/decorative" val="1"/>
              </a:ext>
            </a:extLst>
          </p:cNvPr>
          <p:cNvCxnSpPr>
            <a:cxnSpLocks/>
          </p:cNvCxnSpPr>
          <p:nvPr/>
        </p:nvCxnSpPr>
        <p:spPr>
          <a:xfrm>
            <a:off x="1277884" y="4180331"/>
            <a:ext cx="104954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91" name="Picture 290" descr="Icon of a document with a checkmark">
            <a:extLst>
              <a:ext uri="{FF2B5EF4-FFF2-40B4-BE49-F238E27FC236}">
                <a16:creationId xmlns:a16="http://schemas.microsoft.com/office/drawing/2014/main" id="{EF55AB5F-8C2C-4C20-BA8D-5629F27A16B5}"/>
              </a:ext>
            </a:extLst>
          </p:cNvPr>
          <p:cNvPicPr>
            <a:picLocks/>
          </p:cNvPicPr>
          <p:nvPr/>
        </p:nvPicPr>
        <p:blipFill>
          <a:blip r:embed="rId7"/>
          <a:stretch>
            <a:fillRect/>
          </a:stretch>
        </p:blipFill>
        <p:spPr>
          <a:xfrm>
            <a:off x="418644" y="4204393"/>
            <a:ext cx="717142" cy="717140"/>
          </a:xfrm>
          <a:prstGeom prst="rect">
            <a:avLst/>
          </a:prstGeom>
        </p:spPr>
      </p:pic>
      <p:sp>
        <p:nvSpPr>
          <p:cNvPr id="294" name="Rectangle 293">
            <a:extLst>
              <a:ext uri="{FF2B5EF4-FFF2-40B4-BE49-F238E27FC236}">
                <a16:creationId xmlns:a16="http://schemas.microsoft.com/office/drawing/2014/main" id="{63A3A31F-294C-4AB5-8D7A-C254492B0A37}"/>
              </a:ext>
            </a:extLst>
          </p:cNvPr>
          <p:cNvSpPr/>
          <p:nvPr/>
        </p:nvSpPr>
        <p:spPr>
          <a:xfrm>
            <a:off x="1277883" y="4429851"/>
            <a:ext cx="10495475" cy="266227"/>
          </a:xfrm>
          <a:prstGeom prst="rect">
            <a:avLst/>
          </a:prstGeom>
        </p:spPr>
        <p:txBody>
          <a:bodyPr wrap="square" lIns="0" tIns="0" rIns="0" bIns="0" anchor="ctr">
            <a:spAutoFit/>
          </a:bodyPr>
          <a:lstStyle/>
          <a:p>
            <a:r>
              <a:rPr lang="en-US" sz="1730" i="1" dirty="0"/>
              <a:t>Enrollment</a:t>
            </a:r>
            <a:r>
              <a:rPr lang="en-US" sz="1730" dirty="0"/>
              <a:t> – the record of a device or group of devices that may register against the DPS</a:t>
            </a:r>
          </a:p>
        </p:txBody>
      </p:sp>
      <p:cxnSp>
        <p:nvCxnSpPr>
          <p:cNvPr id="301" name="Straight Connector 300">
            <a:extLst>
              <a:ext uri="{FF2B5EF4-FFF2-40B4-BE49-F238E27FC236}">
                <a16:creationId xmlns:a16="http://schemas.microsoft.com/office/drawing/2014/main" id="{117CA2B2-60FE-44AA-AFEA-A25EB773AE8C}"/>
              </a:ext>
              <a:ext uri="{C183D7F6-B498-43B3-948B-1728B52AA6E4}">
                <adec:decorative xmlns:adec="http://schemas.microsoft.com/office/drawing/2017/decorative" val="1"/>
              </a:ext>
            </a:extLst>
          </p:cNvPr>
          <p:cNvCxnSpPr>
            <a:cxnSpLocks/>
          </p:cNvCxnSpPr>
          <p:nvPr/>
        </p:nvCxnSpPr>
        <p:spPr>
          <a:xfrm>
            <a:off x="1277884" y="4945594"/>
            <a:ext cx="104954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10" name="Picture 309" descr="Icon of a document">
            <a:extLst>
              <a:ext uri="{FF2B5EF4-FFF2-40B4-BE49-F238E27FC236}">
                <a16:creationId xmlns:a16="http://schemas.microsoft.com/office/drawing/2014/main" id="{F7E5601C-02D4-40E1-A4F3-97E1316C57F1}"/>
              </a:ext>
            </a:extLst>
          </p:cNvPr>
          <p:cNvPicPr>
            <a:picLocks/>
          </p:cNvPicPr>
          <p:nvPr/>
        </p:nvPicPr>
        <p:blipFill>
          <a:blip r:embed="rId8"/>
          <a:stretch>
            <a:fillRect/>
          </a:stretch>
        </p:blipFill>
        <p:spPr>
          <a:xfrm>
            <a:off x="418644" y="4969656"/>
            <a:ext cx="717142" cy="717140"/>
          </a:xfrm>
          <a:prstGeom prst="rect">
            <a:avLst/>
          </a:prstGeom>
        </p:spPr>
      </p:pic>
      <p:sp>
        <p:nvSpPr>
          <p:cNvPr id="313" name="Rectangle 312">
            <a:extLst>
              <a:ext uri="{FF2B5EF4-FFF2-40B4-BE49-F238E27FC236}">
                <a16:creationId xmlns:a16="http://schemas.microsoft.com/office/drawing/2014/main" id="{A53CED5E-DC13-4029-8497-FAD76B04493D}"/>
              </a:ext>
            </a:extLst>
          </p:cNvPr>
          <p:cNvSpPr/>
          <p:nvPr/>
        </p:nvSpPr>
        <p:spPr>
          <a:xfrm>
            <a:off x="1277882" y="5195114"/>
            <a:ext cx="10495475" cy="266227"/>
          </a:xfrm>
          <a:prstGeom prst="rect">
            <a:avLst/>
          </a:prstGeom>
        </p:spPr>
        <p:txBody>
          <a:bodyPr wrap="square" lIns="0" tIns="0" rIns="0" bIns="0" anchor="ctr">
            <a:spAutoFit/>
          </a:bodyPr>
          <a:lstStyle/>
          <a:p>
            <a:r>
              <a:rPr lang="en-US" sz="1730" i="1" dirty="0"/>
              <a:t>Registration</a:t>
            </a:r>
            <a:r>
              <a:rPr lang="en-US" sz="1730" dirty="0"/>
              <a:t> – the record of a successful registration/provisioning of a device</a:t>
            </a:r>
          </a:p>
        </p:txBody>
      </p:sp>
      <p:cxnSp>
        <p:nvCxnSpPr>
          <p:cNvPr id="316" name="Straight Connector 315">
            <a:extLst>
              <a:ext uri="{FF2B5EF4-FFF2-40B4-BE49-F238E27FC236}">
                <a16:creationId xmlns:a16="http://schemas.microsoft.com/office/drawing/2014/main" id="{9DEEE600-2FB9-471F-AC37-43BCE80B3B1A}"/>
              </a:ext>
              <a:ext uri="{C183D7F6-B498-43B3-948B-1728B52AA6E4}">
                <adec:decorative xmlns:adec="http://schemas.microsoft.com/office/drawing/2017/decorative" val="1"/>
              </a:ext>
            </a:extLst>
          </p:cNvPr>
          <p:cNvCxnSpPr>
            <a:cxnSpLocks/>
          </p:cNvCxnSpPr>
          <p:nvPr/>
        </p:nvCxnSpPr>
        <p:spPr>
          <a:xfrm>
            <a:off x="1277884" y="5710857"/>
            <a:ext cx="104954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5" name="Picture 74" descr="Icon of small circles orbiting around the bigger one in the middle">
            <a:extLst>
              <a:ext uri="{FF2B5EF4-FFF2-40B4-BE49-F238E27FC236}">
                <a16:creationId xmlns:a16="http://schemas.microsoft.com/office/drawing/2014/main" id="{AC5B6D89-5C99-4A7E-8B60-C24B3A37E757}"/>
              </a:ext>
            </a:extLst>
          </p:cNvPr>
          <p:cNvPicPr>
            <a:picLocks/>
          </p:cNvPicPr>
          <p:nvPr/>
        </p:nvPicPr>
        <p:blipFill>
          <a:blip r:embed="rId9"/>
          <a:stretch>
            <a:fillRect/>
          </a:stretch>
        </p:blipFill>
        <p:spPr>
          <a:xfrm>
            <a:off x="418644" y="5734918"/>
            <a:ext cx="717142" cy="717140"/>
          </a:xfrm>
          <a:prstGeom prst="rect">
            <a:avLst/>
          </a:prstGeom>
        </p:spPr>
      </p:pic>
      <p:sp>
        <p:nvSpPr>
          <p:cNvPr id="76" name="Rectangle 75">
            <a:extLst>
              <a:ext uri="{FF2B5EF4-FFF2-40B4-BE49-F238E27FC236}">
                <a16:creationId xmlns:a16="http://schemas.microsoft.com/office/drawing/2014/main" id="{FEF5ED62-5122-44A7-8989-960B5127DD6C}"/>
              </a:ext>
            </a:extLst>
          </p:cNvPr>
          <p:cNvSpPr/>
          <p:nvPr/>
        </p:nvSpPr>
        <p:spPr>
          <a:xfrm>
            <a:off x="1277882" y="5960376"/>
            <a:ext cx="10495475" cy="266227"/>
          </a:xfrm>
          <a:prstGeom prst="rect">
            <a:avLst/>
          </a:prstGeom>
        </p:spPr>
        <p:txBody>
          <a:bodyPr wrap="square" lIns="0" tIns="0" rIns="0" bIns="0" anchor="ctr">
            <a:spAutoFit/>
          </a:bodyPr>
          <a:lstStyle/>
          <a:p>
            <a:r>
              <a:rPr lang="en-US" sz="1730" i="1" dirty="0"/>
              <a:t>Operations</a:t>
            </a:r>
            <a:r>
              <a:rPr lang="en-US" sz="1730" dirty="0"/>
              <a:t> – the billing unit for DPS; one successfully completed request</a:t>
            </a:r>
          </a:p>
        </p:txBody>
      </p:sp>
    </p:spTree>
    <p:extLst>
      <p:ext uri="{BB962C8B-B14F-4D97-AF65-F5344CB8AC3E}">
        <p14:creationId xmlns:p14="http://schemas.microsoft.com/office/powerpoint/2010/main" val="1610804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2"/>
                                        </p:tgtEl>
                                        <p:attrNameLst>
                                          <p:attrName>style.visibility</p:attrName>
                                        </p:attrNameLst>
                                      </p:cBhvr>
                                      <p:to>
                                        <p:strVal val="visible"/>
                                      </p:to>
                                    </p:set>
                                    <p:animEffect transition="in" filter="fade">
                                      <p:cBhvr>
                                        <p:cTn id="10" dur="500"/>
                                        <p:tgtEl>
                                          <p:spTgt spid="1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4"/>
                                        </p:tgtEl>
                                        <p:attrNameLst>
                                          <p:attrName>style.visibility</p:attrName>
                                        </p:attrNameLst>
                                      </p:cBhvr>
                                      <p:to>
                                        <p:strVal val="visible"/>
                                      </p:to>
                                    </p:set>
                                    <p:animEffect transition="in" filter="fade">
                                      <p:cBhvr>
                                        <p:cTn id="15" dur="500"/>
                                        <p:tgtEl>
                                          <p:spTgt spid="154"/>
                                        </p:tgtEl>
                                      </p:cBhvr>
                                    </p:animEffect>
                                  </p:childTnLst>
                                </p:cTn>
                              </p:par>
                              <p:par>
                                <p:cTn id="16" presetID="10" presetClass="entr" presetSubtype="0" fill="hold" nodeType="withEffect">
                                  <p:stCondLst>
                                    <p:cond delay="0"/>
                                  </p:stCondLst>
                                  <p:childTnLst>
                                    <p:set>
                                      <p:cBhvr>
                                        <p:cTn id="17" dur="1" fill="hold">
                                          <p:stCondLst>
                                            <p:cond delay="0"/>
                                          </p:stCondLst>
                                        </p:cTn>
                                        <p:tgtEl>
                                          <p:spTgt spid="180"/>
                                        </p:tgtEl>
                                        <p:attrNameLst>
                                          <p:attrName>style.visibility</p:attrName>
                                        </p:attrNameLst>
                                      </p:cBhvr>
                                      <p:to>
                                        <p:strVal val="visible"/>
                                      </p:to>
                                    </p:set>
                                    <p:animEffect transition="in" filter="fade">
                                      <p:cBhvr>
                                        <p:cTn id="18" dur="500"/>
                                        <p:tgtEl>
                                          <p:spTgt spid="18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6"/>
                                        </p:tgtEl>
                                        <p:attrNameLst>
                                          <p:attrName>style.visibility</p:attrName>
                                        </p:attrNameLst>
                                      </p:cBhvr>
                                      <p:to>
                                        <p:strVal val="visible"/>
                                      </p:to>
                                    </p:set>
                                    <p:animEffect transition="in" filter="fade">
                                      <p:cBhvr>
                                        <p:cTn id="21" dur="500"/>
                                        <p:tgtEl>
                                          <p:spTgt spid="18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03"/>
                                        </p:tgtEl>
                                        <p:attrNameLst>
                                          <p:attrName>style.visibility</p:attrName>
                                        </p:attrNameLst>
                                      </p:cBhvr>
                                      <p:to>
                                        <p:strVal val="visible"/>
                                      </p:to>
                                    </p:set>
                                    <p:animEffect transition="in" filter="fade">
                                      <p:cBhvr>
                                        <p:cTn id="26" dur="500"/>
                                        <p:tgtEl>
                                          <p:spTgt spid="203"/>
                                        </p:tgtEl>
                                      </p:cBhvr>
                                    </p:animEffect>
                                  </p:childTnLst>
                                </p:cTn>
                              </p:par>
                              <p:par>
                                <p:cTn id="27" presetID="10" presetClass="entr" presetSubtype="0" fill="hold" nodeType="withEffect">
                                  <p:stCondLst>
                                    <p:cond delay="0"/>
                                  </p:stCondLst>
                                  <p:childTnLst>
                                    <p:set>
                                      <p:cBhvr>
                                        <p:cTn id="28" dur="1" fill="hold">
                                          <p:stCondLst>
                                            <p:cond delay="0"/>
                                          </p:stCondLst>
                                        </p:cTn>
                                        <p:tgtEl>
                                          <p:spTgt spid="226"/>
                                        </p:tgtEl>
                                        <p:attrNameLst>
                                          <p:attrName>style.visibility</p:attrName>
                                        </p:attrNameLst>
                                      </p:cBhvr>
                                      <p:to>
                                        <p:strVal val="visible"/>
                                      </p:to>
                                    </p:set>
                                    <p:animEffect transition="in" filter="fade">
                                      <p:cBhvr>
                                        <p:cTn id="29" dur="500"/>
                                        <p:tgtEl>
                                          <p:spTgt spid="22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6"/>
                                        </p:tgtEl>
                                        <p:attrNameLst>
                                          <p:attrName>style.visibility</p:attrName>
                                        </p:attrNameLst>
                                      </p:cBhvr>
                                      <p:to>
                                        <p:strVal val="visible"/>
                                      </p:to>
                                    </p:set>
                                    <p:animEffect transition="in" filter="fade">
                                      <p:cBhvr>
                                        <p:cTn id="32" dur="500"/>
                                        <p:tgtEl>
                                          <p:spTgt spid="2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45"/>
                                        </p:tgtEl>
                                        <p:attrNameLst>
                                          <p:attrName>style.visibility</p:attrName>
                                        </p:attrNameLst>
                                      </p:cBhvr>
                                      <p:to>
                                        <p:strVal val="visible"/>
                                      </p:to>
                                    </p:set>
                                    <p:animEffect transition="in" filter="fade">
                                      <p:cBhvr>
                                        <p:cTn id="37" dur="500"/>
                                        <p:tgtEl>
                                          <p:spTgt spid="245"/>
                                        </p:tgtEl>
                                      </p:cBhvr>
                                    </p:animEffect>
                                  </p:childTnLst>
                                </p:cTn>
                              </p:par>
                              <p:par>
                                <p:cTn id="38" presetID="10" presetClass="entr" presetSubtype="0" fill="hold" nodeType="withEffect">
                                  <p:stCondLst>
                                    <p:cond delay="0"/>
                                  </p:stCondLst>
                                  <p:childTnLst>
                                    <p:set>
                                      <p:cBhvr>
                                        <p:cTn id="39" dur="1" fill="hold">
                                          <p:stCondLst>
                                            <p:cond delay="0"/>
                                          </p:stCondLst>
                                        </p:cTn>
                                        <p:tgtEl>
                                          <p:spTgt spid="263"/>
                                        </p:tgtEl>
                                        <p:attrNameLst>
                                          <p:attrName>style.visibility</p:attrName>
                                        </p:attrNameLst>
                                      </p:cBhvr>
                                      <p:to>
                                        <p:strVal val="visible"/>
                                      </p:to>
                                    </p:set>
                                    <p:animEffect transition="in" filter="fade">
                                      <p:cBhvr>
                                        <p:cTn id="40" dur="500"/>
                                        <p:tgtEl>
                                          <p:spTgt spid="26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71"/>
                                        </p:tgtEl>
                                        <p:attrNameLst>
                                          <p:attrName>style.visibility</p:attrName>
                                        </p:attrNameLst>
                                      </p:cBhvr>
                                      <p:to>
                                        <p:strVal val="visible"/>
                                      </p:to>
                                    </p:set>
                                    <p:animEffect transition="in" filter="fade">
                                      <p:cBhvr>
                                        <p:cTn id="43" dur="500"/>
                                        <p:tgtEl>
                                          <p:spTgt spid="27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78"/>
                                        </p:tgtEl>
                                        <p:attrNameLst>
                                          <p:attrName>style.visibility</p:attrName>
                                        </p:attrNameLst>
                                      </p:cBhvr>
                                      <p:to>
                                        <p:strVal val="visible"/>
                                      </p:to>
                                    </p:set>
                                    <p:animEffect transition="in" filter="fade">
                                      <p:cBhvr>
                                        <p:cTn id="48" dur="500"/>
                                        <p:tgtEl>
                                          <p:spTgt spid="278"/>
                                        </p:tgtEl>
                                      </p:cBhvr>
                                    </p:animEffect>
                                  </p:childTnLst>
                                </p:cTn>
                              </p:par>
                              <p:par>
                                <p:cTn id="49" presetID="10" presetClass="entr" presetSubtype="0" fill="hold" nodeType="withEffect">
                                  <p:stCondLst>
                                    <p:cond delay="0"/>
                                  </p:stCondLst>
                                  <p:childTnLst>
                                    <p:set>
                                      <p:cBhvr>
                                        <p:cTn id="50" dur="1" fill="hold">
                                          <p:stCondLst>
                                            <p:cond delay="0"/>
                                          </p:stCondLst>
                                        </p:cTn>
                                        <p:tgtEl>
                                          <p:spTgt spid="291"/>
                                        </p:tgtEl>
                                        <p:attrNameLst>
                                          <p:attrName>style.visibility</p:attrName>
                                        </p:attrNameLst>
                                      </p:cBhvr>
                                      <p:to>
                                        <p:strVal val="visible"/>
                                      </p:to>
                                    </p:set>
                                    <p:animEffect transition="in" filter="fade">
                                      <p:cBhvr>
                                        <p:cTn id="51" dur="500"/>
                                        <p:tgtEl>
                                          <p:spTgt spid="29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94"/>
                                        </p:tgtEl>
                                        <p:attrNameLst>
                                          <p:attrName>style.visibility</p:attrName>
                                        </p:attrNameLst>
                                      </p:cBhvr>
                                      <p:to>
                                        <p:strVal val="visible"/>
                                      </p:to>
                                    </p:set>
                                    <p:animEffect transition="in" filter="fade">
                                      <p:cBhvr>
                                        <p:cTn id="54" dur="500"/>
                                        <p:tgtEl>
                                          <p:spTgt spid="294"/>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01"/>
                                        </p:tgtEl>
                                        <p:attrNameLst>
                                          <p:attrName>style.visibility</p:attrName>
                                        </p:attrNameLst>
                                      </p:cBhvr>
                                      <p:to>
                                        <p:strVal val="visible"/>
                                      </p:to>
                                    </p:set>
                                    <p:animEffect transition="in" filter="fade">
                                      <p:cBhvr>
                                        <p:cTn id="59" dur="500"/>
                                        <p:tgtEl>
                                          <p:spTgt spid="301"/>
                                        </p:tgtEl>
                                      </p:cBhvr>
                                    </p:animEffect>
                                  </p:childTnLst>
                                </p:cTn>
                              </p:par>
                              <p:par>
                                <p:cTn id="60" presetID="10" presetClass="entr" presetSubtype="0" fill="hold" nodeType="withEffect">
                                  <p:stCondLst>
                                    <p:cond delay="0"/>
                                  </p:stCondLst>
                                  <p:childTnLst>
                                    <p:set>
                                      <p:cBhvr>
                                        <p:cTn id="61" dur="1" fill="hold">
                                          <p:stCondLst>
                                            <p:cond delay="0"/>
                                          </p:stCondLst>
                                        </p:cTn>
                                        <p:tgtEl>
                                          <p:spTgt spid="310"/>
                                        </p:tgtEl>
                                        <p:attrNameLst>
                                          <p:attrName>style.visibility</p:attrName>
                                        </p:attrNameLst>
                                      </p:cBhvr>
                                      <p:to>
                                        <p:strVal val="visible"/>
                                      </p:to>
                                    </p:set>
                                    <p:animEffect transition="in" filter="fade">
                                      <p:cBhvr>
                                        <p:cTn id="62" dur="500"/>
                                        <p:tgtEl>
                                          <p:spTgt spid="31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13"/>
                                        </p:tgtEl>
                                        <p:attrNameLst>
                                          <p:attrName>style.visibility</p:attrName>
                                        </p:attrNameLst>
                                      </p:cBhvr>
                                      <p:to>
                                        <p:strVal val="visible"/>
                                      </p:to>
                                    </p:set>
                                    <p:animEffect transition="in" filter="fade">
                                      <p:cBhvr>
                                        <p:cTn id="65" dur="500"/>
                                        <p:tgtEl>
                                          <p:spTgt spid="31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16"/>
                                        </p:tgtEl>
                                        <p:attrNameLst>
                                          <p:attrName>style.visibility</p:attrName>
                                        </p:attrNameLst>
                                      </p:cBhvr>
                                      <p:to>
                                        <p:strVal val="visible"/>
                                      </p:to>
                                    </p:set>
                                    <p:animEffect transition="in" filter="fade">
                                      <p:cBhvr>
                                        <p:cTn id="70" dur="500"/>
                                        <p:tgtEl>
                                          <p:spTgt spid="316"/>
                                        </p:tgtEl>
                                      </p:cBhvr>
                                    </p:animEffect>
                                  </p:childTnLst>
                                </p:cTn>
                              </p:par>
                              <p:par>
                                <p:cTn id="71" presetID="10" presetClass="entr" presetSubtype="0" fill="hold" nodeType="withEffect">
                                  <p:stCondLst>
                                    <p:cond delay="0"/>
                                  </p:stCondLst>
                                  <p:childTnLst>
                                    <p:set>
                                      <p:cBhvr>
                                        <p:cTn id="72" dur="1" fill="hold">
                                          <p:stCondLst>
                                            <p:cond delay="0"/>
                                          </p:stCondLst>
                                        </p:cTn>
                                        <p:tgtEl>
                                          <p:spTgt spid="75"/>
                                        </p:tgtEl>
                                        <p:attrNameLst>
                                          <p:attrName>style.visibility</p:attrName>
                                        </p:attrNameLst>
                                      </p:cBhvr>
                                      <p:to>
                                        <p:strVal val="visible"/>
                                      </p:to>
                                    </p:set>
                                    <p:animEffect transition="in" filter="fade">
                                      <p:cBhvr>
                                        <p:cTn id="73" dur="500"/>
                                        <p:tgtEl>
                                          <p:spTgt spid="75"/>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76"/>
                                        </p:tgtEl>
                                        <p:attrNameLst>
                                          <p:attrName>style.visibility</p:attrName>
                                        </p:attrNameLst>
                                      </p:cBhvr>
                                      <p:to>
                                        <p:strVal val="visible"/>
                                      </p:to>
                                    </p:set>
                                    <p:animEffect transition="in" filter="fade">
                                      <p:cBhvr>
                                        <p:cTn id="76"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p:bldP spid="186" grpId="0"/>
      <p:bldP spid="236" grpId="0"/>
      <p:bldP spid="271" grpId="0"/>
      <p:bldP spid="294" grpId="0"/>
      <p:bldP spid="313" grpId="0"/>
      <p:bldP spid="7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Device enrollment concepts</a:t>
            </a:r>
          </a:p>
        </p:txBody>
      </p:sp>
      <p:pic>
        <p:nvPicPr>
          <p:cNvPr id="58" name="Picture 57" descr="Icon of a cloud with multiples lines extending from it">
            <a:extLst>
              <a:ext uri="{FF2B5EF4-FFF2-40B4-BE49-F238E27FC236}">
                <a16:creationId xmlns:a16="http://schemas.microsoft.com/office/drawing/2014/main" id="{2E3C4D52-7FD4-45D3-B5C8-3789C859655E}"/>
              </a:ext>
            </a:extLst>
          </p:cNvPr>
          <p:cNvPicPr>
            <a:picLocks/>
          </p:cNvPicPr>
          <p:nvPr/>
        </p:nvPicPr>
        <p:blipFill>
          <a:blip r:embed="rId3"/>
          <a:stretch>
            <a:fillRect/>
          </a:stretch>
        </p:blipFill>
        <p:spPr>
          <a:xfrm>
            <a:off x="418644" y="1206729"/>
            <a:ext cx="896425" cy="896425"/>
          </a:xfrm>
          <a:prstGeom prst="rect">
            <a:avLst/>
          </a:prstGeom>
        </p:spPr>
      </p:pic>
      <p:sp>
        <p:nvSpPr>
          <p:cNvPr id="65" name="Rectangle 64">
            <a:extLst>
              <a:ext uri="{FF2B5EF4-FFF2-40B4-BE49-F238E27FC236}">
                <a16:creationId xmlns:a16="http://schemas.microsoft.com/office/drawing/2014/main" id="{0CF259CA-3B76-4142-8AD8-F4031039393B}"/>
              </a:ext>
            </a:extLst>
          </p:cNvPr>
          <p:cNvSpPr/>
          <p:nvPr/>
        </p:nvSpPr>
        <p:spPr>
          <a:xfrm>
            <a:off x="1535367" y="1323043"/>
            <a:ext cx="10249446" cy="66379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157" i="1" dirty="0">
                <a:solidFill>
                  <a:schemeClr val="tx1"/>
                </a:solidFill>
              </a:rPr>
              <a:t>ID scope – </a:t>
            </a:r>
            <a:r>
              <a:rPr lang="en-US" sz="2157" dirty="0">
                <a:solidFill>
                  <a:schemeClr val="tx1"/>
                </a:solidFill>
              </a:rPr>
              <a:t>differentiates different DPS instances and tenants at the fixed, shared </a:t>
            </a:r>
            <a:br>
              <a:rPr lang="en-US" sz="2157" dirty="0">
                <a:solidFill>
                  <a:schemeClr val="tx1"/>
                </a:solidFill>
              </a:rPr>
            </a:br>
            <a:r>
              <a:rPr lang="en-US" sz="2157" dirty="0">
                <a:solidFill>
                  <a:schemeClr val="tx1"/>
                </a:solidFill>
              </a:rPr>
              <a:t>target endpoints</a:t>
            </a:r>
          </a:p>
        </p:txBody>
      </p:sp>
      <p:cxnSp>
        <p:nvCxnSpPr>
          <p:cNvPr id="72" name="Straight Connector 71">
            <a:extLst>
              <a:ext uri="{FF2B5EF4-FFF2-40B4-BE49-F238E27FC236}">
                <a16:creationId xmlns:a16="http://schemas.microsoft.com/office/drawing/2014/main" id="{773BBFE0-4600-4C6D-A2E1-31E9D9FF5AAE}"/>
              </a:ext>
              <a:ext uri="{C183D7F6-B498-43B3-948B-1728B52AA6E4}">
                <adec:decorative xmlns:adec="http://schemas.microsoft.com/office/drawing/2017/decorative" val="1"/>
              </a:ext>
            </a:extLst>
          </p:cNvPr>
          <p:cNvCxnSpPr>
            <a:cxnSpLocks/>
          </p:cNvCxnSpPr>
          <p:nvPr/>
        </p:nvCxnSpPr>
        <p:spPr>
          <a:xfrm>
            <a:off x="1535367" y="2271117"/>
            <a:ext cx="1024944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6" name="Picture 95" descr="Icon of a webpage showing a person on the screen">
            <a:extLst>
              <a:ext uri="{FF2B5EF4-FFF2-40B4-BE49-F238E27FC236}">
                <a16:creationId xmlns:a16="http://schemas.microsoft.com/office/drawing/2014/main" id="{F101C54E-3187-4F4B-95A2-55781BACF974}"/>
              </a:ext>
            </a:extLst>
          </p:cNvPr>
          <p:cNvPicPr>
            <a:picLocks/>
          </p:cNvPicPr>
          <p:nvPr/>
        </p:nvPicPr>
        <p:blipFill>
          <a:blip r:embed="rId4"/>
          <a:stretch>
            <a:fillRect/>
          </a:stretch>
        </p:blipFill>
        <p:spPr>
          <a:xfrm>
            <a:off x="418644" y="2439080"/>
            <a:ext cx="896425" cy="896425"/>
          </a:xfrm>
          <a:prstGeom prst="rect">
            <a:avLst/>
          </a:prstGeom>
        </p:spPr>
      </p:pic>
      <p:sp>
        <p:nvSpPr>
          <p:cNvPr id="101" name="Rectangle 100">
            <a:extLst>
              <a:ext uri="{FF2B5EF4-FFF2-40B4-BE49-F238E27FC236}">
                <a16:creationId xmlns:a16="http://schemas.microsoft.com/office/drawing/2014/main" id="{9BFBF3E5-E7B6-4461-A959-BEBFC5D6CE82}"/>
              </a:ext>
            </a:extLst>
          </p:cNvPr>
          <p:cNvSpPr/>
          <p:nvPr/>
        </p:nvSpPr>
        <p:spPr>
          <a:xfrm>
            <a:off x="1535367" y="2721343"/>
            <a:ext cx="10249446" cy="3318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157" i="1" dirty="0">
                <a:solidFill>
                  <a:schemeClr val="tx1"/>
                </a:solidFill>
              </a:rPr>
              <a:t>Registration ID </a:t>
            </a:r>
            <a:r>
              <a:rPr lang="en-US" sz="2157" dirty="0">
                <a:solidFill>
                  <a:schemeClr val="tx1"/>
                </a:solidFill>
              </a:rPr>
              <a:t>– uniquely identifies a device in the DPS instance</a:t>
            </a:r>
          </a:p>
        </p:txBody>
      </p:sp>
      <p:cxnSp>
        <p:nvCxnSpPr>
          <p:cNvPr id="106" name="Straight Connector 105">
            <a:extLst>
              <a:ext uri="{FF2B5EF4-FFF2-40B4-BE49-F238E27FC236}">
                <a16:creationId xmlns:a16="http://schemas.microsoft.com/office/drawing/2014/main" id="{3515DDF1-09E2-44A3-839C-7F6B1CC5353E}"/>
              </a:ext>
              <a:ext uri="{C183D7F6-B498-43B3-948B-1728B52AA6E4}">
                <adec:decorative xmlns:adec="http://schemas.microsoft.com/office/drawing/2017/decorative" val="1"/>
              </a:ext>
            </a:extLst>
          </p:cNvPr>
          <p:cNvCxnSpPr>
            <a:cxnSpLocks/>
          </p:cNvCxnSpPr>
          <p:nvPr/>
        </p:nvCxnSpPr>
        <p:spPr>
          <a:xfrm>
            <a:off x="1535367" y="3503468"/>
            <a:ext cx="1024944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5" name="Picture 114" descr="Icon of rectangle with a series of circles inside it">
            <a:extLst>
              <a:ext uri="{FF2B5EF4-FFF2-40B4-BE49-F238E27FC236}">
                <a16:creationId xmlns:a16="http://schemas.microsoft.com/office/drawing/2014/main" id="{F4BCB74A-072F-413D-B33A-002BC4373BB1}"/>
              </a:ext>
            </a:extLst>
          </p:cNvPr>
          <p:cNvPicPr>
            <a:picLocks/>
          </p:cNvPicPr>
          <p:nvPr/>
        </p:nvPicPr>
        <p:blipFill>
          <a:blip r:embed="rId5"/>
          <a:stretch>
            <a:fillRect/>
          </a:stretch>
        </p:blipFill>
        <p:spPr>
          <a:xfrm>
            <a:off x="418644" y="3671431"/>
            <a:ext cx="896425" cy="896425"/>
          </a:xfrm>
          <a:prstGeom prst="rect">
            <a:avLst/>
          </a:prstGeom>
        </p:spPr>
      </p:pic>
      <p:sp>
        <p:nvSpPr>
          <p:cNvPr id="118" name="Rectangle 117">
            <a:extLst>
              <a:ext uri="{FF2B5EF4-FFF2-40B4-BE49-F238E27FC236}">
                <a16:creationId xmlns:a16="http://schemas.microsoft.com/office/drawing/2014/main" id="{16A697A0-B31F-4F94-AE9D-76D6A36C9709}"/>
              </a:ext>
            </a:extLst>
          </p:cNvPr>
          <p:cNvSpPr/>
          <p:nvPr/>
        </p:nvSpPr>
        <p:spPr>
          <a:xfrm>
            <a:off x="1535367" y="3953694"/>
            <a:ext cx="10249446" cy="3318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157" i="1" dirty="0">
                <a:solidFill>
                  <a:schemeClr val="tx1"/>
                </a:solidFill>
              </a:rPr>
              <a:t>Device ID </a:t>
            </a:r>
            <a:r>
              <a:rPr lang="en-US" sz="2157" dirty="0">
                <a:solidFill>
                  <a:schemeClr val="tx1"/>
                </a:solidFill>
              </a:rPr>
              <a:t>– uniquely identifies a device in the associated IoT Hub instance</a:t>
            </a:r>
          </a:p>
        </p:txBody>
      </p:sp>
      <p:cxnSp>
        <p:nvCxnSpPr>
          <p:cNvPr id="121" name="Straight Connector 120">
            <a:extLst>
              <a:ext uri="{FF2B5EF4-FFF2-40B4-BE49-F238E27FC236}">
                <a16:creationId xmlns:a16="http://schemas.microsoft.com/office/drawing/2014/main" id="{02446C12-01AF-43D1-BBDA-302EAA9A8064}"/>
              </a:ext>
              <a:ext uri="{C183D7F6-B498-43B3-948B-1728B52AA6E4}">
                <adec:decorative xmlns:adec="http://schemas.microsoft.com/office/drawing/2017/decorative" val="1"/>
              </a:ext>
            </a:extLst>
          </p:cNvPr>
          <p:cNvCxnSpPr>
            <a:cxnSpLocks/>
          </p:cNvCxnSpPr>
          <p:nvPr/>
        </p:nvCxnSpPr>
        <p:spPr>
          <a:xfrm>
            <a:off x="1655212" y="4687424"/>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1" name="Picture 40" descr="Icon of a key">
            <a:extLst>
              <a:ext uri="{FF2B5EF4-FFF2-40B4-BE49-F238E27FC236}">
                <a16:creationId xmlns:a16="http://schemas.microsoft.com/office/drawing/2014/main" id="{FA8587A5-54E0-44A7-8EEE-17D716A61795}"/>
              </a:ext>
            </a:extLst>
          </p:cNvPr>
          <p:cNvPicPr>
            <a:picLocks/>
          </p:cNvPicPr>
          <p:nvPr/>
        </p:nvPicPr>
        <p:blipFill>
          <a:blip r:embed="rId6"/>
          <a:stretch>
            <a:fillRect/>
          </a:stretch>
        </p:blipFill>
        <p:spPr>
          <a:xfrm>
            <a:off x="418644" y="4903782"/>
            <a:ext cx="896425" cy="896425"/>
          </a:xfrm>
          <a:prstGeom prst="rect">
            <a:avLst/>
          </a:prstGeom>
        </p:spPr>
      </p:pic>
      <p:sp>
        <p:nvSpPr>
          <p:cNvPr id="44" name="Rectangle 43">
            <a:extLst>
              <a:ext uri="{FF2B5EF4-FFF2-40B4-BE49-F238E27FC236}">
                <a16:creationId xmlns:a16="http://schemas.microsoft.com/office/drawing/2014/main" id="{EB064338-DD23-48A2-970F-A7A5ED5CC22C}"/>
              </a:ext>
            </a:extLst>
          </p:cNvPr>
          <p:cNvSpPr/>
          <p:nvPr/>
        </p:nvSpPr>
        <p:spPr>
          <a:xfrm>
            <a:off x="1535367" y="4903783"/>
            <a:ext cx="10249446" cy="161423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157" i="1" dirty="0">
                <a:solidFill>
                  <a:schemeClr val="tx1"/>
                </a:solidFill>
              </a:rPr>
              <a:t>Attestation mechanism </a:t>
            </a:r>
            <a:r>
              <a:rPr lang="en-US" sz="2157" dirty="0">
                <a:solidFill>
                  <a:schemeClr val="tx1"/>
                </a:solidFill>
              </a:rPr>
              <a:t>– the way a device proves its identity to the DPS:</a:t>
            </a:r>
          </a:p>
          <a:p>
            <a:pPr>
              <a:spcBef>
                <a:spcPts val="588"/>
              </a:spcBef>
              <a:spcAft>
                <a:spcPts val="588"/>
              </a:spcAft>
            </a:pPr>
            <a:r>
              <a:rPr lang="en-US" sz="1961" dirty="0">
                <a:solidFill>
                  <a:schemeClr val="tx1"/>
                </a:solidFill>
              </a:rPr>
              <a:t>X.509 Certificates</a:t>
            </a:r>
          </a:p>
          <a:p>
            <a:pPr>
              <a:spcBef>
                <a:spcPts val="588"/>
              </a:spcBef>
              <a:spcAft>
                <a:spcPts val="588"/>
              </a:spcAft>
            </a:pPr>
            <a:r>
              <a:rPr lang="en-US" sz="1961" dirty="0" err="1">
                <a:solidFill>
                  <a:schemeClr val="tx1"/>
                </a:solidFill>
              </a:rPr>
              <a:t>TPM</a:t>
            </a:r>
            <a:r>
              <a:rPr lang="en-US" sz="1961" dirty="0">
                <a:solidFill>
                  <a:schemeClr val="tx1"/>
                </a:solidFill>
              </a:rPr>
              <a:t> nonce challenge</a:t>
            </a:r>
          </a:p>
          <a:p>
            <a:pPr>
              <a:spcBef>
                <a:spcPts val="588"/>
              </a:spcBef>
              <a:spcAft>
                <a:spcPts val="588"/>
              </a:spcAft>
            </a:pPr>
            <a:r>
              <a:rPr lang="en-US" sz="1961" dirty="0">
                <a:solidFill>
                  <a:schemeClr val="tx1"/>
                </a:solidFill>
              </a:rPr>
              <a:t>Symmetric key</a:t>
            </a:r>
          </a:p>
        </p:txBody>
      </p:sp>
    </p:spTree>
    <p:extLst>
      <p:ext uri="{BB962C8B-B14F-4D97-AF65-F5344CB8AC3E}">
        <p14:creationId xmlns:p14="http://schemas.microsoft.com/office/powerpoint/2010/main" val="3616766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fade">
                                      <p:cBhvr>
                                        <p:cTn id="10" dur="500"/>
                                        <p:tgtEl>
                                          <p:spTgt spid="6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fade">
                                      <p:cBhvr>
                                        <p:cTn id="15" dur="500"/>
                                        <p:tgtEl>
                                          <p:spTgt spid="72"/>
                                        </p:tgtEl>
                                      </p:cBhvr>
                                    </p:animEffect>
                                  </p:childTnLst>
                                </p:cTn>
                              </p:par>
                              <p:par>
                                <p:cTn id="16" presetID="10" presetClass="entr" presetSubtype="0" fill="hold" nodeType="withEffect">
                                  <p:stCondLst>
                                    <p:cond delay="0"/>
                                  </p:stCondLst>
                                  <p:childTnLst>
                                    <p:set>
                                      <p:cBhvr>
                                        <p:cTn id="17" dur="1" fill="hold">
                                          <p:stCondLst>
                                            <p:cond delay="0"/>
                                          </p:stCondLst>
                                        </p:cTn>
                                        <p:tgtEl>
                                          <p:spTgt spid="96"/>
                                        </p:tgtEl>
                                        <p:attrNameLst>
                                          <p:attrName>style.visibility</p:attrName>
                                        </p:attrNameLst>
                                      </p:cBhvr>
                                      <p:to>
                                        <p:strVal val="visible"/>
                                      </p:to>
                                    </p:set>
                                    <p:animEffect transition="in" filter="fade">
                                      <p:cBhvr>
                                        <p:cTn id="18" dur="500"/>
                                        <p:tgtEl>
                                          <p:spTgt spid="9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1"/>
                                        </p:tgtEl>
                                        <p:attrNameLst>
                                          <p:attrName>style.visibility</p:attrName>
                                        </p:attrNameLst>
                                      </p:cBhvr>
                                      <p:to>
                                        <p:strVal val="visible"/>
                                      </p:to>
                                    </p:set>
                                    <p:animEffect transition="in" filter="fade">
                                      <p:cBhvr>
                                        <p:cTn id="21" dur="500"/>
                                        <p:tgtEl>
                                          <p:spTgt spid="10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6"/>
                                        </p:tgtEl>
                                        <p:attrNameLst>
                                          <p:attrName>style.visibility</p:attrName>
                                        </p:attrNameLst>
                                      </p:cBhvr>
                                      <p:to>
                                        <p:strVal val="visible"/>
                                      </p:to>
                                    </p:set>
                                    <p:animEffect transition="in" filter="fade">
                                      <p:cBhvr>
                                        <p:cTn id="26" dur="500"/>
                                        <p:tgtEl>
                                          <p:spTgt spid="106"/>
                                        </p:tgtEl>
                                      </p:cBhvr>
                                    </p:animEffect>
                                  </p:childTnLst>
                                </p:cTn>
                              </p:par>
                              <p:par>
                                <p:cTn id="27" presetID="10" presetClass="entr" presetSubtype="0" fill="hold" nodeType="withEffect">
                                  <p:stCondLst>
                                    <p:cond delay="0"/>
                                  </p:stCondLst>
                                  <p:childTnLst>
                                    <p:set>
                                      <p:cBhvr>
                                        <p:cTn id="28" dur="1" fill="hold">
                                          <p:stCondLst>
                                            <p:cond delay="0"/>
                                          </p:stCondLst>
                                        </p:cTn>
                                        <p:tgtEl>
                                          <p:spTgt spid="115"/>
                                        </p:tgtEl>
                                        <p:attrNameLst>
                                          <p:attrName>style.visibility</p:attrName>
                                        </p:attrNameLst>
                                      </p:cBhvr>
                                      <p:to>
                                        <p:strVal val="visible"/>
                                      </p:to>
                                    </p:set>
                                    <p:animEffect transition="in" filter="fade">
                                      <p:cBhvr>
                                        <p:cTn id="29" dur="500"/>
                                        <p:tgtEl>
                                          <p:spTgt spid="11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8"/>
                                        </p:tgtEl>
                                        <p:attrNameLst>
                                          <p:attrName>style.visibility</p:attrName>
                                        </p:attrNameLst>
                                      </p:cBhvr>
                                      <p:to>
                                        <p:strVal val="visible"/>
                                      </p:to>
                                    </p:set>
                                    <p:animEffect transition="in" filter="fade">
                                      <p:cBhvr>
                                        <p:cTn id="32" dur="500"/>
                                        <p:tgtEl>
                                          <p:spTgt spid="1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1"/>
                                        </p:tgtEl>
                                        <p:attrNameLst>
                                          <p:attrName>style.visibility</p:attrName>
                                        </p:attrNameLst>
                                      </p:cBhvr>
                                      <p:to>
                                        <p:strVal val="visible"/>
                                      </p:to>
                                    </p:set>
                                    <p:animEffect transition="in" filter="fade">
                                      <p:cBhvr>
                                        <p:cTn id="37" dur="500"/>
                                        <p:tgtEl>
                                          <p:spTgt spid="121"/>
                                        </p:tgtEl>
                                      </p:cBhvr>
                                    </p:animEffect>
                                  </p:childTnLst>
                                </p:cTn>
                              </p:par>
                              <p:par>
                                <p:cTn id="38" presetID="10" presetClass="entr" presetSubtype="0" fill="hold" nodeType="with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fade">
                                      <p:cBhvr>
                                        <p:cTn id="40" dur="500"/>
                                        <p:tgtEl>
                                          <p:spTgt spid="4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fade">
                                      <p:cBhvr>
                                        <p:cTn id="4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101" grpId="0"/>
      <p:bldP spid="118" grpId="0"/>
      <p:bldP spid="44" grpId="0"/>
    </p:bldLst>
  </p:timing>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 PowerPoint Template_04_Sep_20.pptx" id="{34DA8044-96F2-410E-AE13-71CC26D6ED4E}" vid="{3AB0EB5B-5011-4FC3-AD9B-4616A40CCC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abd79a5-6d97-48f4-b0ff-89fa129df95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0642B8B079E3245AF06EC6DBAA97CBE" ma:contentTypeVersion="15" ma:contentTypeDescription="Create a new document." ma:contentTypeScope="" ma:versionID="a2a5a4ffa56c1ed123fd6a510d95568f">
  <xsd:schema xmlns:xsd="http://www.w3.org/2001/XMLSchema" xmlns:xs="http://www.w3.org/2001/XMLSchema" xmlns:p="http://schemas.microsoft.com/office/2006/metadata/properties" xmlns:ns1="http://schemas.microsoft.com/sharepoint/v3" xmlns:ns2="9abd79a5-6d97-48f4-b0ff-89fa129df955" xmlns:ns3="42679619-c52c-4ce1-bd94-206a735478cf" targetNamespace="http://schemas.microsoft.com/office/2006/metadata/properties" ma:root="true" ma:fieldsID="f67803bc4f475fd689ae1d2bcb826568" ns1:_="" ns2:_="" ns3:_="">
    <xsd:import namespace="http://schemas.microsoft.com/sharepoint/v3"/>
    <xsd:import namespace="9abd79a5-6d97-48f4-b0ff-89fa129df955"/>
    <xsd:import namespace="42679619-c52c-4ce1-bd94-206a735478cf"/>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3:LastSharedByUser" minOccurs="0"/>
                <xsd:element ref="ns3:LastSharedByTime" minOccurs="0"/>
                <xsd:element ref="ns2:MediaServiceAutoTags" minOccurs="0"/>
                <xsd:element ref="ns2:MediaServiceOCR" minOccurs="0"/>
                <xsd:element ref="ns2:MediaServiceEventHashCode" minOccurs="0"/>
                <xsd:element ref="ns2:MediaServiceGenerationTime" minOccurs="0"/>
                <xsd:element ref="ns2:MediaServiceAutoKeyPoints" minOccurs="0"/>
                <xsd:element ref="ns2: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abd79a5-6d97-48f4-b0ff-89fa129df9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2679619-c52c-4ce1-bd94-206a735478cf"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10db0749-eddb-4627-97e5-bcd86b41c8cd"/>
    <ds:schemaRef ds:uri="a4bc753f-e3bb-4cba-8373-da173ea1515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 ds:uri="9abd79a5-6d97-48f4-b0ff-89fa129df955"/>
  </ds:schemaRefs>
</ds:datastoreItem>
</file>

<file path=customXml/itemProps2.xml><?xml version="1.0" encoding="utf-8"?>
<ds:datastoreItem xmlns:ds="http://schemas.openxmlformats.org/officeDocument/2006/customXml" ds:itemID="{6679EB0C-5FD2-4E1D-B46A-10DE1B2BD4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abd79a5-6d97-48f4-b0ff-89fa129df955"/>
    <ds:schemaRef ds:uri="42679619-c52c-4ce1-bd94-206a735478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Azure PowerPoint Template_04_Sep_20</Template>
  <TotalTime>213</TotalTime>
  <Words>7246</Words>
  <Application>Microsoft Office PowerPoint</Application>
  <PresentationFormat>Widescreen</PresentationFormat>
  <Paragraphs>601</Paragraphs>
  <Slides>43</Slides>
  <Notes>43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Consolas</vt:lpstr>
      <vt:lpstr>Helvetica Neue</vt:lpstr>
      <vt:lpstr>Segoe UI</vt:lpstr>
      <vt:lpstr>Segoe UI Light</vt:lpstr>
      <vt:lpstr>Segoe UI Semibold</vt:lpstr>
      <vt:lpstr>Wingdings</vt:lpstr>
      <vt:lpstr>Microsoft Azure Template</vt:lpstr>
      <vt:lpstr>AZ-220T01 Module 03: Device provisioning at scale</vt:lpstr>
      <vt:lpstr>Lesson 1: Learning objectives</vt:lpstr>
      <vt:lpstr>Module 3 – Learning objectives</vt:lpstr>
      <vt:lpstr>Lesson 2: Device provisioning service terms and concepts</vt:lpstr>
      <vt:lpstr>Devices and device provisioning</vt:lpstr>
      <vt:lpstr>Features of the Device Provisioning Service (DPS)</vt:lpstr>
      <vt:lpstr>When to use the Device Provisioning Service</vt:lpstr>
      <vt:lpstr>Service concepts</vt:lpstr>
      <vt:lpstr>Device enrollment concepts</vt:lpstr>
      <vt:lpstr>Device enrollment types</vt:lpstr>
      <vt:lpstr>Security concepts: Certificates</vt:lpstr>
      <vt:lpstr>Security concepts: Hardware/TPM attestation</vt:lpstr>
      <vt:lpstr>TPM attestation</vt:lpstr>
      <vt:lpstr>TPM attestation (step 1)</vt:lpstr>
      <vt:lpstr>TPM attestation (step 2)</vt:lpstr>
      <vt:lpstr>TPM attestation (step 3)</vt:lpstr>
      <vt:lpstr>Security concepts: Symmetric key attestation</vt:lpstr>
      <vt:lpstr>DPS auto-provisioning behind the scenes</vt:lpstr>
      <vt:lpstr>Sample auto-provisioning roles and responsibilities</vt:lpstr>
      <vt:lpstr>Introduction to reprovisioning</vt:lpstr>
      <vt:lpstr>Provisioning with device state in a Device Twin</vt:lpstr>
      <vt:lpstr>Reprovisioning</vt:lpstr>
      <vt:lpstr>Lesson 3: Configure and manage the device provisioning service</vt:lpstr>
      <vt:lpstr>Azure CLI support for device provisioning</vt:lpstr>
      <vt:lpstr>Device provisioning service SDKs</vt:lpstr>
      <vt:lpstr>Control access to DPS</vt:lpstr>
      <vt:lpstr>Lesson 04: Device provisioning tasks</vt:lpstr>
      <vt:lpstr>Device enrollment processes and tools</vt:lpstr>
      <vt:lpstr>Configure verified CA certificates</vt:lpstr>
      <vt:lpstr>Rolling device certificates – reasons</vt:lpstr>
      <vt:lpstr>Rolling device certificates – process</vt:lpstr>
      <vt:lpstr>Deprovisioning process</vt:lpstr>
      <vt:lpstr>Manage disenrollment</vt:lpstr>
      <vt:lpstr>Provision for multitenancy</vt:lpstr>
      <vt:lpstr>Lesson 5: Module 3 labs</vt:lpstr>
      <vt:lpstr>Module 3 labs</vt:lpstr>
      <vt:lpstr>Lesson 6: Module 3 review questions</vt:lpstr>
      <vt:lpstr>Module review: Question 3.1</vt:lpstr>
      <vt:lpstr>Module review: Question 3.2</vt:lpstr>
      <vt:lpstr>Module review: Question 3.3</vt:lpstr>
      <vt:lpstr>Module review: Question 3.4</vt:lpstr>
      <vt:lpstr>Module review: Question 3.5</vt:lpstr>
      <vt:lpstr>Module review: Question 3.6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AZ-220T01 Module 03: Device provisioning at scale</dc:title>
  <dc:creator>Chris Howd</dc:creator>
  <cp:lastModifiedBy>Chris Howd</cp:lastModifiedBy>
  <cp:revision>1</cp:revision>
  <dcterms:created xsi:type="dcterms:W3CDTF">2021-06-03T18:30:10Z</dcterms:created>
  <dcterms:modified xsi:type="dcterms:W3CDTF">2021-06-07T20:40:18Z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0x01010070642B8B079E3245AF06EC6DBAA97CBE</vt:lpwstr>
  </property>
</Properties>
</file>