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34"/>
  </p:notesMasterIdLst>
  <p:handoutMasterIdLst>
    <p:handoutMasterId r:id="rId35"/>
  </p:handoutMasterIdLst>
  <p:sldIdLst>
    <p:sldId id="1627" r:id="rId5"/>
    <p:sldId id="257" r:id="rId6"/>
    <p:sldId id="258" r:id="rId7"/>
    <p:sldId id="259" r:id="rId8"/>
    <p:sldId id="260" r:id="rId9"/>
    <p:sldId id="261" r:id="rId10"/>
    <p:sldId id="263" r:id="rId11"/>
    <p:sldId id="264" r:id="rId12"/>
    <p:sldId id="265" r:id="rId13"/>
    <p:sldId id="266" r:id="rId14"/>
    <p:sldId id="267" r:id="rId15"/>
    <p:sldId id="268" r:id="rId16"/>
    <p:sldId id="262" r:id="rId17"/>
    <p:sldId id="1899" r:id="rId18"/>
    <p:sldId id="1894" r:id="rId19"/>
    <p:sldId id="1895" r:id="rId20"/>
    <p:sldId id="1896" r:id="rId21"/>
    <p:sldId id="1897" r:id="rId22"/>
    <p:sldId id="1870" r:id="rId23"/>
    <p:sldId id="1929" r:id="rId24"/>
    <p:sldId id="1901" r:id="rId25"/>
    <p:sldId id="1903" r:id="rId26"/>
    <p:sldId id="1881" r:id="rId27"/>
    <p:sldId id="1923" r:id="rId28"/>
    <p:sldId id="1924" r:id="rId29"/>
    <p:sldId id="1925" r:id="rId30"/>
    <p:sldId id="1926" r:id="rId31"/>
    <p:sldId id="1927" r:id="rId32"/>
    <p:sldId id="1928" r:id="rId3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4BCBEE"/>
    <a:srgbClr val="1392B4"/>
    <a:srgbClr val="0B556A"/>
    <a:srgbClr val="59B4D9"/>
    <a:srgbClr val="EBEBEB"/>
    <a:srgbClr val="FFFFFF"/>
    <a:srgbClr val="FFF100"/>
    <a:srgbClr val="75757A"/>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4" d="100"/>
          <a:sy n="104" d="100"/>
        </p:scale>
        <p:origin x="732" y="108"/>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Howd" userId="92c08c4def15ec19" providerId="LiveId" clId="{2562E413-70B8-4803-8BCD-9FBD20A8C710}"/>
    <pc:docChg chg="modSld">
      <pc:chgData name="Chris Howd" userId="92c08c4def15ec19" providerId="LiveId" clId="{2562E413-70B8-4803-8BCD-9FBD20A8C710}" dt="2021-06-07T20:47:53.249" v="48" actId="20577"/>
      <pc:docMkLst>
        <pc:docMk/>
      </pc:docMkLst>
      <pc:sldChg chg="modSp mod">
        <pc:chgData name="Chris Howd" userId="92c08c4def15ec19" providerId="LiveId" clId="{2562E413-70B8-4803-8BCD-9FBD20A8C710}" dt="2021-06-04T18:16:17.261" v="3" actId="20577"/>
        <pc:sldMkLst>
          <pc:docMk/>
          <pc:sldMk cId="3054904289" sldId="263"/>
        </pc:sldMkLst>
        <pc:spChg chg="mod">
          <ac:chgData name="Chris Howd" userId="92c08c4def15ec19" providerId="LiveId" clId="{2562E413-70B8-4803-8BCD-9FBD20A8C710}" dt="2021-06-04T18:16:17.261" v="3" actId="20577"/>
          <ac:spMkLst>
            <pc:docMk/>
            <pc:sldMk cId="3054904289" sldId="263"/>
            <ac:spMk id="17" creationId="{00000000-0000-0000-0000-000000000000}"/>
          </ac:spMkLst>
        </pc:spChg>
      </pc:sldChg>
      <pc:sldChg chg="modSp mod">
        <pc:chgData name="Chris Howd" userId="92c08c4def15ec19" providerId="LiveId" clId="{2562E413-70B8-4803-8BCD-9FBD20A8C710}" dt="2021-06-04T18:16:26.026" v="4" actId="20577"/>
        <pc:sldMkLst>
          <pc:docMk/>
          <pc:sldMk cId="218264405" sldId="264"/>
        </pc:sldMkLst>
        <pc:spChg chg="mod">
          <ac:chgData name="Chris Howd" userId="92c08c4def15ec19" providerId="LiveId" clId="{2562E413-70B8-4803-8BCD-9FBD20A8C710}" dt="2021-06-04T18:16:26.026" v="4" actId="20577"/>
          <ac:spMkLst>
            <pc:docMk/>
            <pc:sldMk cId="218264405" sldId="264"/>
            <ac:spMk id="17" creationId="{00000000-0000-0000-0000-000000000000}"/>
          </ac:spMkLst>
        </pc:spChg>
      </pc:sldChg>
      <pc:sldChg chg="modSp mod">
        <pc:chgData name="Chris Howd" userId="92c08c4def15ec19" providerId="LiveId" clId="{2562E413-70B8-4803-8BCD-9FBD20A8C710}" dt="2021-06-04T18:16:36.883" v="6" actId="20577"/>
        <pc:sldMkLst>
          <pc:docMk/>
          <pc:sldMk cId="3902558733" sldId="265"/>
        </pc:sldMkLst>
        <pc:spChg chg="mod">
          <ac:chgData name="Chris Howd" userId="92c08c4def15ec19" providerId="LiveId" clId="{2562E413-70B8-4803-8BCD-9FBD20A8C710}" dt="2021-06-04T18:16:36.883" v="6" actId="20577"/>
          <ac:spMkLst>
            <pc:docMk/>
            <pc:sldMk cId="3902558733" sldId="265"/>
            <ac:spMk id="17" creationId="{00000000-0000-0000-0000-000000000000}"/>
          </ac:spMkLst>
        </pc:spChg>
      </pc:sldChg>
      <pc:sldChg chg="modSp mod">
        <pc:chgData name="Chris Howd" userId="92c08c4def15ec19" providerId="LiveId" clId="{2562E413-70B8-4803-8BCD-9FBD20A8C710}" dt="2021-06-04T18:17:24.181" v="9" actId="20577"/>
        <pc:sldMkLst>
          <pc:docMk/>
          <pc:sldMk cId="3360652281" sldId="268"/>
        </pc:sldMkLst>
        <pc:spChg chg="mod">
          <ac:chgData name="Chris Howd" userId="92c08c4def15ec19" providerId="LiveId" clId="{2562E413-70B8-4803-8BCD-9FBD20A8C710}" dt="2021-06-04T18:17:24.181" v="9" actId="20577"/>
          <ac:spMkLst>
            <pc:docMk/>
            <pc:sldMk cId="3360652281" sldId="268"/>
            <ac:spMk id="58" creationId="{09CD25B7-BD37-4ED9-8FEB-216A30483E6C}"/>
          </ac:spMkLst>
        </pc:spChg>
      </pc:sldChg>
      <pc:sldChg chg="modSp mod">
        <pc:chgData name="Chris Howd" userId="92c08c4def15ec19" providerId="LiveId" clId="{2562E413-70B8-4803-8BCD-9FBD20A8C710}" dt="2021-06-03T18:43:16.342" v="0" actId="255"/>
        <pc:sldMkLst>
          <pc:docMk/>
          <pc:sldMk cId="3018641981" sldId="1627"/>
        </pc:sldMkLst>
        <pc:spChg chg="mod">
          <ac:chgData name="Chris Howd" userId="92c08c4def15ec19" providerId="LiveId" clId="{2562E413-70B8-4803-8BCD-9FBD20A8C710}" dt="2021-06-03T18:43:16.342" v="0" actId="255"/>
          <ac:spMkLst>
            <pc:docMk/>
            <pc:sldMk cId="3018641981" sldId="1627"/>
            <ac:spMk id="8" creationId="{51C651A2-AAE2-4846-9397-4841850C5C5D}"/>
          </ac:spMkLst>
        </pc:spChg>
      </pc:sldChg>
      <pc:sldChg chg="modSp mod">
        <pc:chgData name="Chris Howd" userId="92c08c4def15ec19" providerId="LiveId" clId="{2562E413-70B8-4803-8BCD-9FBD20A8C710}" dt="2021-06-07T20:45:22.690" v="22" actId="20577"/>
        <pc:sldMkLst>
          <pc:docMk/>
          <pc:sldMk cId="2342405553" sldId="1894"/>
        </pc:sldMkLst>
        <pc:spChg chg="mod">
          <ac:chgData name="Chris Howd" userId="92c08c4def15ec19" providerId="LiveId" clId="{2562E413-70B8-4803-8BCD-9FBD20A8C710}" dt="2021-06-07T20:45:22.690" v="22" actId="20577"/>
          <ac:spMkLst>
            <pc:docMk/>
            <pc:sldMk cId="2342405553" sldId="1894"/>
            <ac:spMk id="17" creationId="{00000000-0000-0000-0000-000000000000}"/>
          </ac:spMkLst>
        </pc:spChg>
      </pc:sldChg>
      <pc:sldChg chg="modSp mod">
        <pc:chgData name="Chris Howd" userId="92c08c4def15ec19" providerId="LiveId" clId="{2562E413-70B8-4803-8BCD-9FBD20A8C710}" dt="2021-06-07T20:47:09.972" v="31" actId="20577"/>
        <pc:sldMkLst>
          <pc:docMk/>
          <pc:sldMk cId="2055253660" sldId="1895"/>
        </pc:sldMkLst>
        <pc:spChg chg="mod">
          <ac:chgData name="Chris Howd" userId="92c08c4def15ec19" providerId="LiveId" clId="{2562E413-70B8-4803-8BCD-9FBD20A8C710}" dt="2021-06-07T20:47:09.972" v="31" actId="20577"/>
          <ac:spMkLst>
            <pc:docMk/>
            <pc:sldMk cId="2055253660" sldId="1895"/>
            <ac:spMk id="17" creationId="{00000000-0000-0000-0000-000000000000}"/>
          </ac:spMkLst>
        </pc:spChg>
      </pc:sldChg>
      <pc:sldChg chg="modSp mod">
        <pc:chgData name="Chris Howd" userId="92c08c4def15ec19" providerId="LiveId" clId="{2562E413-70B8-4803-8BCD-9FBD20A8C710}" dt="2021-06-07T20:47:19.047" v="45" actId="20577"/>
        <pc:sldMkLst>
          <pc:docMk/>
          <pc:sldMk cId="4293427146" sldId="1896"/>
        </pc:sldMkLst>
        <pc:spChg chg="mod">
          <ac:chgData name="Chris Howd" userId="92c08c4def15ec19" providerId="LiveId" clId="{2562E413-70B8-4803-8BCD-9FBD20A8C710}" dt="2021-06-07T20:47:19.047" v="45" actId="20577"/>
          <ac:spMkLst>
            <pc:docMk/>
            <pc:sldMk cId="4293427146" sldId="1896"/>
            <ac:spMk id="17" creationId="{00000000-0000-0000-0000-000000000000}"/>
          </ac:spMkLst>
        </pc:spChg>
      </pc:sldChg>
      <pc:sldChg chg="modSp mod">
        <pc:chgData name="Chris Howd" userId="92c08c4def15ec19" providerId="LiveId" clId="{2562E413-70B8-4803-8BCD-9FBD20A8C710}" dt="2021-06-07T20:47:34.721" v="46" actId="20577"/>
        <pc:sldMkLst>
          <pc:docMk/>
          <pc:sldMk cId="6455747" sldId="1897"/>
        </pc:sldMkLst>
        <pc:spChg chg="mod">
          <ac:chgData name="Chris Howd" userId="92c08c4def15ec19" providerId="LiveId" clId="{2562E413-70B8-4803-8BCD-9FBD20A8C710}" dt="2021-06-07T20:47:34.721" v="46" actId="20577"/>
          <ac:spMkLst>
            <pc:docMk/>
            <pc:sldMk cId="6455747" sldId="1897"/>
            <ac:spMk id="17" creationId="{00000000-0000-0000-0000-000000000000}"/>
          </ac:spMkLst>
        </pc:spChg>
      </pc:sldChg>
      <pc:sldChg chg="modSp mod">
        <pc:chgData name="Chris Howd" userId="92c08c4def15ec19" providerId="LiveId" clId="{2562E413-70B8-4803-8BCD-9FBD20A8C710}" dt="2021-06-07T20:47:53.249" v="48" actId="20577"/>
        <pc:sldMkLst>
          <pc:docMk/>
          <pc:sldMk cId="315246895" sldId="1901"/>
        </pc:sldMkLst>
        <pc:spChg chg="mod">
          <ac:chgData name="Chris Howd" userId="92c08c4def15ec19" providerId="LiveId" clId="{2562E413-70B8-4803-8BCD-9FBD20A8C710}" dt="2021-06-07T20:47:53.249" v="48" actId="20577"/>
          <ac:spMkLst>
            <pc:docMk/>
            <pc:sldMk cId="315246895" sldId="1901"/>
            <ac:spMk id="17" creationId="{00000000-0000-0000-0000-000000000000}"/>
          </ac:spMkLst>
        </pc:spChg>
      </pc:sldChg>
      <pc:sldChg chg="modSp mod">
        <pc:chgData name="Chris Howd" userId="92c08c4def15ec19" providerId="LiveId" clId="{2562E413-70B8-4803-8BCD-9FBD20A8C710}" dt="2021-06-04T18:18:10.579" v="10" actId="6549"/>
        <pc:sldMkLst>
          <pc:docMk/>
          <pc:sldMk cId="4068778720" sldId="1929"/>
        </pc:sldMkLst>
        <pc:spChg chg="mod">
          <ac:chgData name="Chris Howd" userId="92c08c4def15ec19" providerId="LiveId" clId="{2562E413-70B8-4803-8BCD-9FBD20A8C710}" dt="2021-06-04T18:18:10.579" v="10" actId="6549"/>
          <ac:spMkLst>
            <pc:docMk/>
            <pc:sldMk cId="4068778720" sldId="1929"/>
            <ac:spMk id="17"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6/7/2021 1:44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6/7/2021 1:43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Point out that the visual designer is available in Visual Studio and in the Azure Portal, and that it maps to JSON under the hood, so Logic Apps can be in source control, etc.</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820254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“of course, the previous description of Logic Apps makes it clear that connectors are very important to Logic Apps…”</a:t>
            </a: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516089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6/7/2021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581006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“Logic Apps is a tool that can help you take actions based on IoT Hub events, whether telemetry events or non-telemetry events.  If you have time series data – a specific category of telemetry events- that you would like to store, visualize, and query, you might find that a Logic App is not the best way to handle that.  For those needs, we offer Azure Time Series Insights…”</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Primary scenarios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Store time series data in a scalable way.</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Explore data in near real time.</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Perform root-cause analysis and detect anomalies.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Gain a global view of time series data that streams from disparate locations for multi-asset or site comparison.</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Build a customer application on top of Time Series Insights.</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dirty="0"/>
              <a:t>Capabilities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Get started quickly</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Near real-time insights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Build custom solutions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Scalability</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851000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material refers to the production release of TSI, not the next generation preview released in April, 2020.  The preview changes the payment model and exposes more of the details of warm and cold data storage.</a:t>
            </a:r>
          </a:p>
          <a:p>
            <a:endParaRPr lang="en-US" dirty="0"/>
          </a:p>
          <a:p>
            <a:r>
              <a:rPr lang="en-US" dirty="0"/>
              <a:t>Product group statement:</a:t>
            </a:r>
          </a:p>
          <a:p>
            <a:endParaRPr lang="en-US" dirty="0"/>
          </a:p>
          <a:p>
            <a:pPr marL="212982" marR="0" lvl="1"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TSI is to simplify the </a:t>
            </a:r>
            <a:r>
              <a:rPr lang="en-US" sz="882" b="0" i="0" kern="1200" dirty="0" err="1">
                <a:solidFill>
                  <a:schemeClr val="tx1"/>
                </a:solidFill>
                <a:effectLst/>
                <a:latin typeface="Segoe UI Light" pitchFamily="34" charset="0"/>
                <a:ea typeface="+mn-ea"/>
                <a:cs typeface="+mn-cs"/>
              </a:rPr>
              <a:t>visualisation</a:t>
            </a:r>
            <a:r>
              <a:rPr lang="en-US" sz="882" b="0" i="0" kern="1200" dirty="0">
                <a:solidFill>
                  <a:schemeClr val="tx1"/>
                </a:solidFill>
                <a:effectLst/>
                <a:latin typeface="Segoe UI Light" pitchFamily="34" charset="0"/>
                <a:ea typeface="+mn-ea"/>
                <a:cs typeface="+mn-cs"/>
              </a:rPr>
              <a:t> </a:t>
            </a:r>
            <a:r>
              <a:rPr lang="en-US" sz="882" b="0" i="1" kern="1200" dirty="0">
                <a:solidFill>
                  <a:schemeClr val="tx1"/>
                </a:solidFill>
                <a:effectLst/>
                <a:latin typeface="Segoe UI Light" pitchFamily="34" charset="0"/>
                <a:ea typeface="+mn-ea"/>
                <a:cs typeface="+mn-cs"/>
              </a:rPr>
              <a:t>[sic]</a:t>
            </a:r>
            <a:r>
              <a:rPr lang="en-US" sz="882" b="0" i="0" kern="1200" dirty="0">
                <a:solidFill>
                  <a:schemeClr val="tx1"/>
                </a:solidFill>
                <a:effectLst/>
                <a:latin typeface="Segoe UI Light" pitchFamily="34" charset="0"/>
                <a:ea typeface="+mn-ea"/>
                <a:cs typeface="+mn-cs"/>
              </a:rPr>
              <a:t> of the data... you can connect TSI (PAYG) to IoT Hub and you get your data all going into blob storage (Gen 2). If you've got an issue, people can easily </a:t>
            </a:r>
            <a:r>
              <a:rPr lang="en-US" sz="882" b="0" i="0" kern="1200" dirty="0" err="1">
                <a:solidFill>
                  <a:schemeClr val="tx1"/>
                </a:solidFill>
                <a:effectLst/>
                <a:latin typeface="Segoe UI Light" pitchFamily="34" charset="0"/>
                <a:ea typeface="+mn-ea"/>
                <a:cs typeface="+mn-cs"/>
              </a:rPr>
              <a:t>visualise</a:t>
            </a:r>
            <a:r>
              <a:rPr lang="en-US" sz="882" b="0" i="0" kern="1200" dirty="0">
                <a:solidFill>
                  <a:schemeClr val="tx1"/>
                </a:solidFill>
                <a:effectLst/>
                <a:latin typeface="Segoe UI Light" pitchFamily="34" charset="0"/>
                <a:ea typeface="+mn-ea"/>
                <a:cs typeface="+mn-cs"/>
              </a:rPr>
              <a:t> </a:t>
            </a:r>
            <a:r>
              <a:rPr lang="en-US" sz="882" b="0" i="1" kern="1200" dirty="0">
                <a:solidFill>
                  <a:schemeClr val="tx1"/>
                </a:solidFill>
                <a:effectLst/>
                <a:latin typeface="Segoe UI Light" pitchFamily="34" charset="0"/>
                <a:ea typeface="+mn-ea"/>
                <a:cs typeface="+mn-cs"/>
              </a:rPr>
              <a:t>[sic]</a:t>
            </a:r>
            <a:r>
              <a:rPr lang="en-US" sz="882" b="0" i="0" kern="1200" dirty="0">
                <a:solidFill>
                  <a:schemeClr val="tx1"/>
                </a:solidFill>
                <a:effectLst/>
                <a:latin typeface="Segoe UI Light" pitchFamily="34" charset="0"/>
                <a:ea typeface="+mn-ea"/>
                <a:cs typeface="+mn-cs"/>
              </a:rPr>
              <a:t> what's going on in the data and then point the data scientists at that part of the data so they can start to build models to pick up the signals of the problem re-occurring. The data scientists can point ADX [Azure Data Explorer] at the same data that TSI uses. There's also a spark connector coming shortly.</a:t>
            </a:r>
          </a:p>
          <a:p>
            <a:endParaRPr lang="en-US" dirty="0"/>
          </a:p>
          <a:p>
            <a:r>
              <a:rPr lang="en-US" dirty="0"/>
              <a:t>(Teams post March 26, 2020, 9:08 AM US ET)</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417927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This is the first of three basic screenshots that show the configuration pages for TSI. This is easy enough to demo and walkthrough, in which case of course skip or hide these slides.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315001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Screen 2 of 3</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6013849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Screen 3 of 3</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6234244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39486339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6/7/2021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295712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6/7/2021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548236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“Azure Time Series Insights gives us a robust, near-live visualization tool for time series data. The rest of the organization, however, has other data it is visualizing and sharing as well. How can you bring together the time series-focused TSI data with other data in the organization for visualization?”</a:t>
            </a:r>
          </a:p>
          <a:p>
            <a:endParaRPr lang="en-US"/>
          </a:p>
          <a:p>
            <a:r>
              <a:rPr lang="en-US"/>
              <a:t>We lightly introduce Power BI here and have it in the lab, but ultimately the job task analysis determined that visualization tasks are owned by a data analyst, not a developer.</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2893024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not an animation on this slide because the point is just to show that there are so many different way to bring in data to Power BI from Azure, including multiple data sources that we have used as targets for IoT data.</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26033144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3832525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6/7/2021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6596686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6/7/2021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36568339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a:solidFill>
                  <a:schemeClr val="tx1"/>
                </a:solidFill>
                <a:effectLst/>
                <a:latin typeface="Segoe UI Light" pitchFamily="34" charset="0"/>
                <a:ea typeface="+mn-ea"/>
                <a:cs typeface="+mn-cs"/>
              </a:rPr>
              <a:t>Correct Answer: A, B, D</a:t>
            </a:r>
          </a:p>
          <a:p>
            <a:endParaRPr lang="en-US" sz="882" kern="1200">
              <a:solidFill>
                <a:schemeClr val="tx1"/>
              </a:solidFill>
              <a:effectLst/>
              <a:latin typeface="Segoe UI Light" pitchFamily="34" charset="0"/>
              <a:ea typeface="+mn-ea"/>
              <a:cs typeface="+mn-cs"/>
            </a:endParaRPr>
          </a:p>
          <a:p>
            <a:r>
              <a:rPr lang="en-US" sz="882" b="1" kern="1200">
                <a:solidFill>
                  <a:schemeClr val="tx1"/>
                </a:solidFill>
                <a:effectLst/>
                <a:latin typeface="Segoe UI Light" pitchFamily="34" charset="0"/>
                <a:ea typeface="+mn-ea"/>
                <a:cs typeface="+mn-cs"/>
              </a:rPr>
              <a:t>Explanation</a:t>
            </a:r>
            <a:r>
              <a:rPr lang="en-US" sz="882" kern="1200">
                <a:solidFill>
                  <a:schemeClr val="tx1"/>
                </a:solidFill>
                <a:effectLst/>
                <a:latin typeface="Segoe UI Light" pitchFamily="34" charset="0"/>
                <a:ea typeface="+mn-ea"/>
                <a:cs typeface="+mn-cs"/>
              </a:rPr>
              <a:t>: In the student workbook/</a:t>
            </a:r>
            <a:r>
              <a:rPr lang="en-US" sz="882" kern="1200" err="1">
                <a:solidFill>
                  <a:schemeClr val="tx1"/>
                </a:solidFill>
                <a:effectLst/>
                <a:latin typeface="Segoe UI Light" pitchFamily="34" charset="0"/>
                <a:ea typeface="+mn-ea"/>
                <a:cs typeface="+mn-cs"/>
              </a:rPr>
              <a:t>skillpipe</a:t>
            </a:r>
            <a:r>
              <a:rPr lang="en-US" sz="882" kern="1200">
                <a:solidFill>
                  <a:schemeClr val="tx1"/>
                </a:solidFill>
                <a:effectLst/>
                <a:latin typeface="Segoe UI Light" pitchFamily="34" charset="0"/>
                <a:ea typeface="+mn-ea"/>
                <a:cs typeface="+mn-cs"/>
              </a:rPr>
              <a:t> content, topic </a:t>
            </a:r>
            <a:r>
              <a:rPr lang="en-US" sz="882" i="1" kern="1200">
                <a:solidFill>
                  <a:schemeClr val="tx1"/>
                </a:solidFill>
                <a:effectLst/>
                <a:latin typeface="Segoe UI Light" pitchFamily="34" charset="0"/>
                <a:ea typeface="+mn-ea"/>
                <a:cs typeface="+mn-cs"/>
              </a:rPr>
              <a:t>Business Integration with Event Grid</a:t>
            </a:r>
            <a:r>
              <a:rPr lang="en-US" sz="882" kern="1200">
                <a:solidFill>
                  <a:schemeClr val="tx1"/>
                </a:solidFill>
                <a:effectLst/>
                <a:latin typeface="Segoe UI Light" pitchFamily="34" charset="0"/>
                <a:ea typeface="+mn-ea"/>
                <a:cs typeface="+mn-cs"/>
              </a:rPr>
              <a:t> includes the following:</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Capabilities</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Here are some of the key features of Azure Event Grid:</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Simplicity - Point and click to aim events from your Azure resource to any event handler or endpoint.</a:t>
            </a:r>
          </a:p>
          <a:p>
            <a:r>
              <a:rPr lang="en-US" sz="882" kern="1200">
                <a:solidFill>
                  <a:schemeClr val="tx1"/>
                </a:solidFill>
                <a:effectLst/>
                <a:latin typeface="Segoe UI Light" pitchFamily="34" charset="0"/>
                <a:ea typeface="+mn-ea"/>
                <a:cs typeface="+mn-cs"/>
              </a:rPr>
              <a:t>Advanced filtering - Filter on event type or event publish path to make sure event handlers only receive relevant events.</a:t>
            </a:r>
          </a:p>
          <a:p>
            <a:r>
              <a:rPr lang="en-US" sz="882" kern="1200">
                <a:solidFill>
                  <a:schemeClr val="tx1"/>
                </a:solidFill>
                <a:effectLst/>
                <a:latin typeface="Segoe UI Light" pitchFamily="34" charset="0"/>
                <a:ea typeface="+mn-ea"/>
                <a:cs typeface="+mn-cs"/>
              </a:rPr>
              <a:t>Fan-out - Subscribe several endpoints to the same event to send copies of the event to as many places as needed.</a:t>
            </a:r>
          </a:p>
          <a:p>
            <a:r>
              <a:rPr lang="en-US" sz="882" kern="1200">
                <a:solidFill>
                  <a:schemeClr val="tx1"/>
                </a:solidFill>
                <a:effectLst/>
                <a:latin typeface="Segoe UI Light" pitchFamily="34" charset="0"/>
                <a:ea typeface="+mn-ea"/>
                <a:cs typeface="+mn-cs"/>
              </a:rPr>
              <a:t>Reliability - 24-hour retry with exponential </a:t>
            </a:r>
            <a:r>
              <a:rPr lang="en-US" sz="882" kern="1200" err="1">
                <a:solidFill>
                  <a:schemeClr val="tx1"/>
                </a:solidFill>
                <a:effectLst/>
                <a:latin typeface="Segoe UI Light" pitchFamily="34" charset="0"/>
                <a:ea typeface="+mn-ea"/>
                <a:cs typeface="+mn-cs"/>
              </a:rPr>
              <a:t>backoff</a:t>
            </a:r>
            <a:r>
              <a:rPr lang="en-US" sz="882" kern="1200">
                <a:solidFill>
                  <a:schemeClr val="tx1"/>
                </a:solidFill>
                <a:effectLst/>
                <a:latin typeface="Segoe UI Light" pitchFamily="34" charset="0"/>
                <a:ea typeface="+mn-ea"/>
                <a:cs typeface="+mn-cs"/>
              </a:rPr>
              <a:t> to make sure events are delivered.</a:t>
            </a:r>
          </a:p>
          <a:p>
            <a:r>
              <a:rPr lang="en-US" sz="882" kern="1200">
                <a:solidFill>
                  <a:schemeClr val="tx1"/>
                </a:solidFill>
                <a:effectLst/>
                <a:latin typeface="Segoe UI Light" pitchFamily="34" charset="0"/>
                <a:ea typeface="+mn-ea"/>
                <a:cs typeface="+mn-cs"/>
              </a:rPr>
              <a:t>Pay-per-event - Pay only for the amount you use Event Grid.</a:t>
            </a:r>
          </a:p>
          <a:p>
            <a:r>
              <a:rPr lang="en-US" sz="882" kern="1200">
                <a:solidFill>
                  <a:schemeClr val="tx1"/>
                </a:solidFill>
                <a:effectLst/>
                <a:latin typeface="Segoe UI Light" pitchFamily="34" charset="0"/>
                <a:ea typeface="+mn-ea"/>
                <a:cs typeface="+mn-cs"/>
              </a:rPr>
              <a:t>High throughput - Build high-volume workloads on Event Grid with support for millions of events per second.</a:t>
            </a:r>
          </a:p>
          <a:p>
            <a:r>
              <a:rPr lang="en-US" sz="882" kern="1200">
                <a:solidFill>
                  <a:schemeClr val="tx1"/>
                </a:solidFill>
                <a:effectLst/>
                <a:latin typeface="Segoe UI Light" pitchFamily="34" charset="0"/>
                <a:ea typeface="+mn-ea"/>
                <a:cs typeface="+mn-cs"/>
              </a:rPr>
              <a:t>Built-in Events - Get up and running quickly with resource-defined built-in events.</a:t>
            </a:r>
          </a:p>
          <a:p>
            <a:r>
              <a:rPr lang="en-US" sz="882" kern="1200">
                <a:solidFill>
                  <a:schemeClr val="tx1"/>
                </a:solidFill>
                <a:effectLst/>
                <a:latin typeface="Segoe UI Light" pitchFamily="34" charset="0"/>
                <a:ea typeface="+mn-ea"/>
                <a:cs typeface="+mn-cs"/>
              </a:rPr>
              <a:t>Custom Events - Use Event Grid route, filter, and reliably deliver custom events in your app.</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6/7/2021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33829320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a:solidFill>
                  <a:schemeClr val="tx1"/>
                </a:solidFill>
                <a:effectLst/>
                <a:latin typeface="Segoe UI Light" pitchFamily="34" charset="0"/>
                <a:ea typeface="+mn-ea"/>
                <a:cs typeface="+mn-cs"/>
              </a:rPr>
              <a:t>Correct Answer: A</a:t>
            </a:r>
          </a:p>
          <a:p>
            <a:endParaRPr lang="en-US" sz="882" kern="1200">
              <a:solidFill>
                <a:schemeClr val="tx1"/>
              </a:solidFill>
              <a:effectLst/>
              <a:latin typeface="Segoe UI Light" pitchFamily="34" charset="0"/>
              <a:ea typeface="+mn-ea"/>
              <a:cs typeface="+mn-cs"/>
            </a:endParaRPr>
          </a:p>
          <a:p>
            <a:r>
              <a:rPr lang="en-US" sz="882" b="0" kern="1200">
                <a:solidFill>
                  <a:schemeClr val="tx1"/>
                </a:solidFill>
                <a:effectLst/>
                <a:latin typeface="Segoe UI Light" pitchFamily="34" charset="0"/>
                <a:ea typeface="+mn-ea"/>
                <a:cs typeface="+mn-cs"/>
              </a:rPr>
              <a:t>Explanation</a:t>
            </a:r>
            <a:r>
              <a:rPr lang="en-US" sz="882" kern="1200">
                <a:solidFill>
                  <a:schemeClr val="tx1"/>
                </a:solidFill>
                <a:effectLst/>
                <a:latin typeface="Segoe UI Light" pitchFamily="34" charset="0"/>
                <a:ea typeface="+mn-ea"/>
                <a:cs typeface="+mn-cs"/>
              </a:rPr>
              <a:t>: In the student workbook/</a:t>
            </a:r>
            <a:r>
              <a:rPr lang="en-US" sz="882" kern="1200" err="1">
                <a:solidFill>
                  <a:schemeClr val="tx1"/>
                </a:solidFill>
                <a:effectLst/>
                <a:latin typeface="Segoe UI Light" pitchFamily="34" charset="0"/>
                <a:ea typeface="+mn-ea"/>
                <a:cs typeface="+mn-cs"/>
              </a:rPr>
              <a:t>skillpipe</a:t>
            </a:r>
            <a:r>
              <a:rPr lang="en-US" sz="882" kern="1200">
                <a:solidFill>
                  <a:schemeClr val="tx1"/>
                </a:solidFill>
                <a:effectLst/>
                <a:latin typeface="Segoe UI Light" pitchFamily="34" charset="0"/>
                <a:ea typeface="+mn-ea"/>
                <a:cs typeface="+mn-cs"/>
              </a:rPr>
              <a:t> content, topic </a:t>
            </a:r>
            <a:r>
              <a:rPr lang="en-US" sz="882" i="1" kern="1200">
                <a:solidFill>
                  <a:schemeClr val="tx1"/>
                </a:solidFill>
                <a:effectLst/>
                <a:latin typeface="Segoe UI Light" pitchFamily="34" charset="0"/>
                <a:ea typeface="+mn-ea"/>
                <a:cs typeface="+mn-cs"/>
              </a:rPr>
              <a:t>Introduction to Azure Logic Apps</a:t>
            </a:r>
            <a:r>
              <a:rPr lang="en-US" sz="882" kern="1200">
                <a:solidFill>
                  <a:schemeClr val="tx1"/>
                </a:solidFill>
                <a:effectLst/>
                <a:latin typeface="Segoe UI Light" pitchFamily="34" charset="0"/>
                <a:ea typeface="+mn-ea"/>
                <a:cs typeface="+mn-cs"/>
              </a:rPr>
              <a:t> includes the following:</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How Logic Apps work</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Every logic app workflow starts with a trigger, which fires when a specific event happens, or when new available data meets specific criteria. Many triggers provided by the connectors in Logic Apps include basic scheduling capabilities so that you can set up how regularly your workloads run. For more complex scheduling or advanced recurrences, you can use a Recurrence trigger as the first step in any workflow. Learn more about schedule-based workflows.</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Each time that the trigger fires, the Logic Apps engine creates a logic app instance that runs the actions in the workflow. These actions can also include data conversions and flow controls, such as conditional statements, switch statements, loops, and branching. For example, this logic app starts with a Dynamics 365 trigger with the built-in criteria "When a record is updated". If the trigger detects an event that matches this criteria, the trigger fires and runs the workflow's actions. Here, these actions include XML transformation, data updates, decision branching, and email notifications.</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You can build your logic apps visually with the Logic Apps Designer, which is available in the Azure portal through your browser and in Visual Studio. For more custom logic apps, you can create or edit logic app definitions in JavaScript Object Notation (JSON) by working in the "code view" editor. You can also use Azure PowerShell commands and Azure Resource Manager templates for select tasks. Logic apps deploy and run in the cloud on Azure.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6/7/2021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28589585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a:solidFill>
                  <a:schemeClr val="tx1"/>
                </a:solidFill>
                <a:effectLst/>
                <a:latin typeface="Segoe UI Light" pitchFamily="34" charset="0"/>
                <a:ea typeface="+mn-ea"/>
                <a:cs typeface="+mn-cs"/>
              </a:rPr>
              <a:t>Correct Answer: A, B, C, D</a:t>
            </a:r>
          </a:p>
          <a:p>
            <a:endParaRPr lang="en-US" sz="882" kern="1200">
              <a:solidFill>
                <a:schemeClr val="tx1"/>
              </a:solidFill>
              <a:effectLst/>
              <a:latin typeface="Segoe UI Light" pitchFamily="34" charset="0"/>
              <a:ea typeface="+mn-ea"/>
              <a:cs typeface="+mn-cs"/>
            </a:endParaRPr>
          </a:p>
          <a:p>
            <a:r>
              <a:rPr lang="en-US" sz="882" b="0" kern="1200">
                <a:solidFill>
                  <a:schemeClr val="tx1"/>
                </a:solidFill>
                <a:effectLst/>
                <a:latin typeface="Segoe UI Light" pitchFamily="34" charset="0"/>
                <a:ea typeface="+mn-ea"/>
                <a:cs typeface="+mn-cs"/>
              </a:rPr>
              <a:t>Explanation</a:t>
            </a:r>
            <a:r>
              <a:rPr lang="en-US" sz="882" kern="1200">
                <a:solidFill>
                  <a:schemeClr val="tx1"/>
                </a:solidFill>
                <a:effectLst/>
                <a:latin typeface="Segoe UI Light" pitchFamily="34" charset="0"/>
                <a:ea typeface="+mn-ea"/>
                <a:cs typeface="+mn-cs"/>
              </a:rPr>
              <a:t>: In the student workbook/</a:t>
            </a:r>
            <a:r>
              <a:rPr lang="en-US" sz="882" kern="1200" err="1">
                <a:solidFill>
                  <a:schemeClr val="tx1"/>
                </a:solidFill>
                <a:effectLst/>
                <a:latin typeface="Segoe UI Light" pitchFamily="34" charset="0"/>
                <a:ea typeface="+mn-ea"/>
                <a:cs typeface="+mn-cs"/>
              </a:rPr>
              <a:t>skillpipe</a:t>
            </a:r>
            <a:r>
              <a:rPr lang="en-US" sz="882" kern="1200">
                <a:solidFill>
                  <a:schemeClr val="tx1"/>
                </a:solidFill>
                <a:effectLst/>
                <a:latin typeface="Segoe UI Light" pitchFamily="34" charset="0"/>
                <a:ea typeface="+mn-ea"/>
                <a:cs typeface="+mn-cs"/>
              </a:rPr>
              <a:t> content, topic </a:t>
            </a:r>
            <a:r>
              <a:rPr lang="en-US" sz="882" i="1" kern="1200">
                <a:solidFill>
                  <a:schemeClr val="tx1"/>
                </a:solidFill>
                <a:effectLst/>
                <a:latin typeface="Segoe UI Light" pitchFamily="34" charset="0"/>
                <a:ea typeface="+mn-ea"/>
                <a:cs typeface="+mn-cs"/>
              </a:rPr>
              <a:t>What is Time Series Insights</a:t>
            </a:r>
            <a:r>
              <a:rPr lang="en-US" sz="882" kern="1200">
                <a:solidFill>
                  <a:schemeClr val="tx1"/>
                </a:solidFill>
                <a:effectLst/>
                <a:latin typeface="Segoe UI Light" pitchFamily="34" charset="0"/>
                <a:ea typeface="+mn-ea"/>
                <a:cs typeface="+mn-cs"/>
              </a:rPr>
              <a:t> includes the following:</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Time Series Insights has four key jobs:</a:t>
            </a:r>
          </a:p>
          <a:p>
            <a:pPr lvl="0"/>
            <a:r>
              <a:rPr lang="en-US" sz="882" kern="1200">
                <a:solidFill>
                  <a:schemeClr val="tx1"/>
                </a:solidFill>
                <a:effectLst/>
                <a:latin typeface="Segoe UI Light" pitchFamily="34" charset="0"/>
                <a:ea typeface="+mn-ea"/>
                <a:cs typeface="+mn-cs"/>
              </a:rPr>
              <a:t>- It's fully integrated with cloud gateways like Azure IoT Hub and Azure Event Hubs. It easily connects to these event sources and parses JSON from messages and structures that have data in clean rows and columns. It joins metadata with telemetry, and then indexes your data in a columnar store.</a:t>
            </a:r>
          </a:p>
          <a:p>
            <a:pPr lvl="0"/>
            <a:r>
              <a:rPr lang="en-US" sz="882" kern="1200">
                <a:solidFill>
                  <a:schemeClr val="tx1"/>
                </a:solidFill>
                <a:effectLst/>
                <a:latin typeface="Segoe UI Light" pitchFamily="34" charset="0"/>
                <a:ea typeface="+mn-ea"/>
                <a:cs typeface="+mn-cs"/>
              </a:rPr>
              <a:t>- Time Series Insights manages the storage of your data. To make sure that data is always easily accessible, it stores your data in memory and SSDs for up to 400 days. You can interactively query billions of events in seconds–on demand.</a:t>
            </a:r>
          </a:p>
          <a:p>
            <a:pPr lvl="0"/>
            <a:r>
              <a:rPr lang="en-US" sz="882" kern="1200">
                <a:solidFill>
                  <a:schemeClr val="tx1"/>
                </a:solidFill>
                <a:effectLst/>
                <a:latin typeface="Segoe UI Light" pitchFamily="34" charset="0"/>
                <a:ea typeface="+mn-ea"/>
                <a:cs typeface="+mn-cs"/>
              </a:rPr>
              <a:t>- Time Series Insights provides out-of-the-box visualization through the Time Series Insights explorer.</a:t>
            </a:r>
          </a:p>
          <a:p>
            <a:pPr lvl="0"/>
            <a:r>
              <a:rPr lang="en-US" sz="882" kern="1200">
                <a:solidFill>
                  <a:schemeClr val="tx1"/>
                </a:solidFill>
                <a:effectLst/>
                <a:latin typeface="Segoe UI Light" pitchFamily="34" charset="0"/>
                <a:ea typeface="+mn-ea"/>
                <a:cs typeface="+mn-cs"/>
              </a:rPr>
              <a:t>- Time Series Insights provides a query service, both in the Time Series Insights explorer and by using APIs that are easy to integrate to embed your time series data into custom applications.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6/7/2021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21322610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a:solidFill>
                  <a:schemeClr val="tx1"/>
                </a:solidFill>
                <a:effectLst/>
                <a:latin typeface="Segoe UI Light" pitchFamily="34" charset="0"/>
                <a:ea typeface="+mn-ea"/>
                <a:cs typeface="+mn-cs"/>
              </a:rPr>
              <a:t>Correct Answer: B, C</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Explanation: In the student workbook/</a:t>
            </a:r>
            <a:r>
              <a:rPr lang="en-US" sz="882" kern="1200" err="1">
                <a:solidFill>
                  <a:schemeClr val="tx1"/>
                </a:solidFill>
                <a:effectLst/>
                <a:latin typeface="Segoe UI Light" pitchFamily="34" charset="0"/>
                <a:ea typeface="+mn-ea"/>
                <a:cs typeface="+mn-cs"/>
              </a:rPr>
              <a:t>skillpipe</a:t>
            </a:r>
            <a:r>
              <a:rPr lang="en-US" sz="882" kern="1200">
                <a:solidFill>
                  <a:schemeClr val="tx1"/>
                </a:solidFill>
                <a:effectLst/>
                <a:latin typeface="Segoe UI Light" pitchFamily="34" charset="0"/>
                <a:ea typeface="+mn-ea"/>
                <a:cs typeface="+mn-cs"/>
              </a:rPr>
              <a:t> content, topic TSI Connection to IoT Hub includes the following:</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Once you have IoT Hub and TSI instances up and running, you are ready to create a dedicated consumer group in the IoT hub for the Time Series Insights environment to consume from. Each Time Series Insights event source must have its own dedicated consumer group that isn't shared with any other consumer. If multiple readers consume events from the same consumer group, all readers are likely to see failures.</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Create an IoT Hub Consumer Group for TSI</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Applications use consumer groups to pull data from Azure IoT Hub. To reliably read data from your IoT hub, provide a dedicated consumer group that's used only by this Time Series Insights environment.</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Under Consumer groups, enter a unique name for the consumer group. You will use this same name in your Time Series Insights environment when you create your event source.</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Create a TSI Event Source for IoT Hub</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Switching over to the TSI side, you need to create the Event Source that you will be using to access IoT Hub data.</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To begin the process of creating your new event source, you will first provide an Event source name (a name that's unique to this Time Series Insights environment) and specify that your Source will be an IoT Hub. Once you have these properties set, you will have a choice between using an IoT Hub from an available subscription and providing IoT Hub settings manually. The property settings requirements will be different based on your choice.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6/7/2021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1473906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6/7/2021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6/7/2021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548380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Business integration is often handled partially by a developer and partially by other roles.  For Business Integration, the IoT Developer might be involved in:</a:t>
            </a:r>
          </a:p>
          <a:p>
            <a:endParaRPr lang="en-US" dirty="0"/>
          </a:p>
          <a:p>
            <a:r>
              <a:rPr lang="en-US" dirty="0"/>
              <a:t>Application Backend Processing – writing the backend management/processing/operator application</a:t>
            </a:r>
          </a:p>
          <a:p>
            <a:endParaRPr lang="en-US" dirty="0"/>
          </a:p>
          <a:p>
            <a:endParaRPr lang="en-US" dirty="0"/>
          </a:p>
          <a:p>
            <a:r>
              <a:rPr lang="en-US" dirty="0"/>
              <a:t>2) There are three roles that often contribute to implementing the solution:</a:t>
            </a:r>
          </a:p>
          <a:p>
            <a:endParaRPr lang="en-US" dirty="0"/>
          </a:p>
          <a:p>
            <a:r>
              <a:rPr lang="en-US" sz="900" b="1" i="0" kern="1200" dirty="0">
                <a:solidFill>
                  <a:schemeClr val="tx1"/>
                </a:solidFill>
                <a:effectLst/>
                <a:latin typeface="Segoe UI Light" pitchFamily="34" charset="0"/>
                <a:ea typeface="+mn-ea"/>
                <a:cs typeface="+mn-cs"/>
              </a:rPr>
              <a:t>IoT hardware manufacturer/integrator</a:t>
            </a:r>
            <a:r>
              <a:rPr lang="en-US" sz="900" b="0" i="0" kern="1200" dirty="0">
                <a:solidFill>
                  <a:schemeClr val="tx1"/>
                </a:solidFill>
                <a:effectLst/>
                <a:latin typeface="Segoe UI Light" pitchFamily="34" charset="0"/>
                <a:ea typeface="+mn-ea"/>
                <a:cs typeface="+mn-cs"/>
              </a:rPr>
              <a:t>: Manufacturers of IoT hardware, integrators assembling hardware from various manufacturers, or suppliers providing hardware for an IoT deployment manufactured or integrated by other suppliers. Involved in development and integration of firmware, embedded operating systems, and embedded software.</a:t>
            </a:r>
          </a:p>
          <a:p>
            <a:endParaRPr lang="en-US" sz="900" b="1" i="0" kern="1200" dirty="0">
              <a:solidFill>
                <a:schemeClr val="tx1"/>
              </a:solidFill>
              <a:effectLst/>
              <a:latin typeface="Segoe UI Light" pitchFamily="34" charset="0"/>
              <a:ea typeface="+mn-ea"/>
              <a:cs typeface="+mn-cs"/>
            </a:endParaRPr>
          </a:p>
          <a:p>
            <a:r>
              <a:rPr lang="en-US" sz="900" b="1" i="0" kern="1200" dirty="0">
                <a:solidFill>
                  <a:schemeClr val="tx1"/>
                </a:solidFill>
                <a:effectLst/>
                <a:latin typeface="Segoe UI Light" pitchFamily="34" charset="0"/>
                <a:ea typeface="+mn-ea"/>
                <a:cs typeface="+mn-cs"/>
              </a:rPr>
              <a:t>IoT solution developer</a:t>
            </a:r>
            <a:r>
              <a:rPr lang="en-US" sz="900" b="0" i="0" kern="1200" dirty="0">
                <a:solidFill>
                  <a:schemeClr val="tx1"/>
                </a:solidFill>
                <a:effectLst/>
                <a:latin typeface="Segoe UI Light" pitchFamily="34" charset="0"/>
                <a:ea typeface="+mn-ea"/>
                <a:cs typeface="+mn-cs"/>
              </a:rPr>
              <a:t>: The development of an IoT solution is typically done by a solution developer. This developer may be part of an in-house team or a system integrator specializing in this activity. The IoT solution developer can develop various components of the IoT solution from scratch or integrate various standard or open-source components.</a:t>
            </a:r>
          </a:p>
          <a:p>
            <a:endParaRPr lang="en-US" sz="900" b="1" i="0" kern="1200" dirty="0">
              <a:solidFill>
                <a:schemeClr val="tx1"/>
              </a:solidFill>
              <a:effectLst/>
              <a:latin typeface="Segoe UI Light" pitchFamily="34" charset="0"/>
              <a:ea typeface="+mn-ea"/>
              <a:cs typeface="+mn-cs"/>
            </a:endParaRPr>
          </a:p>
          <a:p>
            <a:r>
              <a:rPr lang="en-US" sz="900" b="1" i="0" kern="1200" dirty="0">
                <a:solidFill>
                  <a:schemeClr val="tx1"/>
                </a:solidFill>
                <a:effectLst/>
                <a:latin typeface="Segoe UI Light" pitchFamily="34" charset="0"/>
                <a:ea typeface="+mn-ea"/>
                <a:cs typeface="+mn-cs"/>
              </a:rPr>
              <a:t>IoT solution operator</a:t>
            </a:r>
            <a:r>
              <a:rPr lang="en-US" sz="900" b="0" i="0" kern="1200" dirty="0">
                <a:solidFill>
                  <a:schemeClr val="tx1"/>
                </a:solidFill>
                <a:effectLst/>
                <a:latin typeface="Segoe UI Light" pitchFamily="34" charset="0"/>
                <a:ea typeface="+mn-ea"/>
                <a:cs typeface="+mn-cs"/>
              </a:rPr>
              <a:t>: After the IoT solution is deployed, it requires long-term operations, monitoring, upgrades, and maintenance. These tasks can be done by an in-house team that consists of information technology specialists, hardware operations and maintenance teams, and domain specialists who monitor the correct behavior of the overall IoT infrastructure.</a:t>
            </a:r>
          </a:p>
          <a:p>
            <a:endParaRPr lang="en-US" dirty="0"/>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3) The IoT solution developer is the person who has the greatest working knowledge of the devices and the generated telemetry:</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Azure IoT Developer is responsible for the implementation and the coding required to create and maintain the cloud and edge portion of an IoT solution. In addition to configuring and maintaining the devices by using cloud services, the IoT Developer also sets up the physical devices. The IoT Developer is responsible for maintaining the devices throughout the life cycle.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IoT Developer implements designs for IoT solutions, including device topology, connectivity, debugging and security. The IoT Developer deploys compute/containers and configures device networking. The IoT Developer implements designs for solutions to manage data pipelines, including monitoring and data transformation as it relates to IoT. The IoT Developer works with data engineers and other stakeholders to ensure successful business integration.</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IoT Developers should have a good understanding of Azure services, including data storage options, data analysis, data processing, and platform-as-a-service options. IoT Developers must be able to program in at least one Azure-supported language: C, .NET (C#), Node.js, Python, or Java.</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933866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a:t>Each of the messaging services that are used in the cloud have distinct use cases.</a:t>
            </a:r>
          </a:p>
          <a:p>
            <a:pPr algn="l"/>
            <a:endParaRPr lang="en-US" b="0"/>
          </a:p>
          <a:p>
            <a:pPr algn="l"/>
            <a:r>
              <a:rPr lang="en-US" b="0"/>
              <a:t>Storage Queues and Event Grid are both serverless services that are ideal for both simple and scaled-out workloads that don't have serious ordering or consistency requirements. If a workload does have strict requirements around consistency and order, the Service Bus service offers a more expensive and complex alternative.</a:t>
            </a:r>
          </a:p>
          <a:p>
            <a:pPr algn="l"/>
            <a:endParaRPr lang="en-US" b="0"/>
          </a:p>
          <a:p>
            <a:pPr algn="l"/>
            <a:r>
              <a:rPr lang="en-US" b="0"/>
              <a:t>The Event Hubs service is unique in that it's designed for streaming data that needs to remain consistent across multiple consumers.</a:t>
            </a:r>
          </a:p>
          <a:p>
            <a:pPr algn="l"/>
            <a:endParaRPr lang="en-US" b="0"/>
          </a:p>
          <a:p>
            <a:pPr marL="0" marR="0" lvl="0" indent="0" algn="l" defTabSz="914367" rtl="0" eaLnBrk="1" fontAlgn="auto" latinLnBrk="0" hangingPunct="1">
              <a:lnSpc>
                <a:spcPct val="90000"/>
              </a:lnSpc>
              <a:spcBef>
                <a:spcPts val="0"/>
              </a:spcBef>
              <a:spcAft>
                <a:spcPts val="333"/>
              </a:spcAft>
              <a:buClrTx/>
              <a:buSzTx/>
              <a:buFontTx/>
              <a:buNone/>
              <a:tabLst/>
              <a:defRPr/>
            </a:pPr>
            <a:r>
              <a:rPr lang="en-US"/>
              <a:t>This slide is a duplicate presentation of the next slide. Please choose the presentation you prefer; this slide is from a release of AZ-204, while the next slide was created new for this course.</a:t>
            </a:r>
          </a:p>
          <a:p>
            <a:pPr algn="l"/>
            <a:endParaRPr lang="en-US" b="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6/7/2021 1:43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522441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a:t>This slide is a duplicate presentation of the previous </a:t>
            </a:r>
            <a:r>
              <a:rPr lang="en-US" err="1"/>
              <a:t>slide.Please</a:t>
            </a:r>
            <a:r>
              <a:rPr lang="en-US"/>
              <a:t> choose the presentation you prefer; the previous slide is from a release of AZ-204, while this slide was created new for this course.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879529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a:t>If all students have the expected (but not officially required) developer knowledge coming in to the class, they will know about Azure Event </a:t>
            </a:r>
            <a:r>
              <a:rPr lang="en-US" err="1"/>
              <a:t>Grid.If</a:t>
            </a:r>
            <a:r>
              <a:rPr lang="en-US"/>
              <a:t> not, we’ll tackling it here.</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a:t>Concepts</a:t>
            </a:r>
          </a:p>
          <a:p>
            <a:pPr marL="228600" marR="0" lvl="0" indent="-228600" algn="l" defTabSz="914367" rtl="0" eaLnBrk="1" fontAlgn="auto" latinLnBrk="0" hangingPunct="1">
              <a:lnSpc>
                <a:spcPct val="90000"/>
              </a:lnSpc>
              <a:spcBef>
                <a:spcPts val="0"/>
              </a:spcBef>
              <a:spcAft>
                <a:spcPts val="333"/>
              </a:spcAft>
              <a:buClrTx/>
              <a:buSzTx/>
              <a:buFont typeface="+mj-lt"/>
              <a:buAutoNum type="arabicPeriod"/>
              <a:tabLst/>
              <a:defRPr/>
            </a:pPr>
            <a:r>
              <a:rPr lang="en-US"/>
              <a:t>Events - What happened.</a:t>
            </a:r>
          </a:p>
          <a:p>
            <a:pPr marL="228600" marR="0" lvl="0" indent="-228600" algn="l" defTabSz="914367" rtl="0" eaLnBrk="1" fontAlgn="auto" latinLnBrk="0" hangingPunct="1">
              <a:lnSpc>
                <a:spcPct val="90000"/>
              </a:lnSpc>
              <a:spcBef>
                <a:spcPts val="0"/>
              </a:spcBef>
              <a:spcAft>
                <a:spcPts val="333"/>
              </a:spcAft>
              <a:buClrTx/>
              <a:buSzTx/>
              <a:buFont typeface="+mj-lt"/>
              <a:buAutoNum type="arabicPeriod"/>
              <a:tabLst/>
              <a:defRPr/>
            </a:pPr>
            <a:r>
              <a:rPr lang="en-US"/>
              <a:t>Event sources - Where the event took place.</a:t>
            </a:r>
          </a:p>
          <a:p>
            <a:pPr marL="228600" marR="0" lvl="0" indent="-228600" algn="l" defTabSz="914367" rtl="0" eaLnBrk="1" fontAlgn="auto" latinLnBrk="0" hangingPunct="1">
              <a:lnSpc>
                <a:spcPct val="90000"/>
              </a:lnSpc>
              <a:spcBef>
                <a:spcPts val="0"/>
              </a:spcBef>
              <a:spcAft>
                <a:spcPts val="333"/>
              </a:spcAft>
              <a:buClrTx/>
              <a:buSzTx/>
              <a:buFont typeface="+mj-lt"/>
              <a:buAutoNum type="arabicPeriod"/>
              <a:tabLst/>
              <a:defRPr/>
            </a:pPr>
            <a:r>
              <a:rPr lang="en-US"/>
              <a:t>Topics - The endpoint where publishers send events.</a:t>
            </a:r>
          </a:p>
          <a:p>
            <a:pPr marL="228600" marR="0" lvl="0" indent="-228600" algn="l" defTabSz="914367" rtl="0" eaLnBrk="1" fontAlgn="auto" latinLnBrk="0" hangingPunct="1">
              <a:lnSpc>
                <a:spcPct val="90000"/>
              </a:lnSpc>
              <a:spcBef>
                <a:spcPts val="0"/>
              </a:spcBef>
              <a:spcAft>
                <a:spcPts val="333"/>
              </a:spcAft>
              <a:buClrTx/>
              <a:buSzTx/>
              <a:buFont typeface="+mj-lt"/>
              <a:buAutoNum type="arabicPeriod"/>
              <a:tabLst/>
              <a:defRPr/>
            </a:pPr>
            <a:r>
              <a:rPr lang="en-US"/>
              <a:t>Event subscriptions - The endpoint or built-in mechanism to route events, sometimes to more than one handler. Subscriptions are also used by handlers to intelligently filter incoming events.</a:t>
            </a:r>
          </a:p>
          <a:p>
            <a:pPr marL="228600" marR="0" lvl="0" indent="-228600" algn="l" defTabSz="914367" rtl="0" eaLnBrk="1" fontAlgn="auto" latinLnBrk="0" hangingPunct="1">
              <a:lnSpc>
                <a:spcPct val="90000"/>
              </a:lnSpc>
              <a:spcBef>
                <a:spcPts val="0"/>
              </a:spcBef>
              <a:spcAft>
                <a:spcPts val="333"/>
              </a:spcAft>
              <a:buClrTx/>
              <a:buSzTx/>
              <a:buFont typeface="+mj-lt"/>
              <a:buAutoNum type="arabicPeriod"/>
              <a:tabLst/>
              <a:defRPr/>
            </a:pPr>
            <a:r>
              <a:rPr lang="en-US"/>
              <a:t>Event handlers - The app or service reacting to the event.</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a:t>Key Features of Azure Event Grid:</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a:t>Simplicity - Point and click to aim events from your Azure resource to any event handler or endpoint.</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a:t>Advanced filtering - Filter on event type or event publish path to make sure event handlers only receive relevant events.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a:t>Fan-out - Subscribe several endpoints to the same event to send copies of the event to as many places as needed.</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a:t>Reliability - 24-hour retry with exponential </a:t>
            </a:r>
            <a:r>
              <a:rPr lang="en-US" err="1"/>
              <a:t>backoff</a:t>
            </a:r>
            <a:r>
              <a:rPr lang="en-US"/>
              <a:t> to make sure events are delivered.</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a:t>Pay-per-event - Pay only for the amount you use Event Grid.</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a:t>High throughput - Build high-volume workloads on Event Grid with support for millions of events per second.</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a:t>Built-in Events - Get up and running quickly with resource-defined built-in events.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a:t>Custom Events - Use Event Grid route, filter, and reliably deliver custom events in your app.</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339371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a:solidFill>
                  <a:schemeClr val="tx1"/>
                </a:solidFill>
                <a:effectLst/>
                <a:latin typeface="Segoe UI Light" pitchFamily="34" charset="0"/>
                <a:ea typeface="+mn-ea"/>
                <a:cs typeface="+mn-cs"/>
              </a:rPr>
              <a:t>What kind of data are you sending to the endpoints?</a:t>
            </a:r>
          </a:p>
          <a:p>
            <a:pPr marL="171450" indent="-171450">
              <a:buFont typeface="Arial" panose="020B0604020202020204" pitchFamily="34" charset="0"/>
              <a:buChar char="•"/>
            </a:pPr>
            <a:r>
              <a:rPr lang="en-US" sz="882" b="0" kern="1200">
                <a:solidFill>
                  <a:schemeClr val="tx1"/>
                </a:solidFill>
                <a:effectLst/>
                <a:latin typeface="Segoe UI Light" pitchFamily="34" charset="0"/>
                <a:ea typeface="+mn-ea"/>
                <a:cs typeface="+mn-cs"/>
              </a:rPr>
              <a:t>Use IoT Hub message routing when you have to send telemetry data to other services. Message routing also enables querying message application and system properties, message body, device twin tags, and device twin properties.</a:t>
            </a:r>
          </a:p>
          <a:p>
            <a:pPr marL="171450" indent="-171450">
              <a:buFont typeface="Arial" panose="020B0604020202020204" pitchFamily="34" charset="0"/>
              <a:buChar char="•"/>
            </a:pPr>
            <a:r>
              <a:rPr lang="en-US" sz="882" b="0" kern="1200">
                <a:solidFill>
                  <a:schemeClr val="tx1"/>
                </a:solidFill>
                <a:effectLst/>
                <a:latin typeface="Segoe UI Light" pitchFamily="34" charset="0"/>
                <a:ea typeface="+mn-ea"/>
                <a:cs typeface="+mn-cs"/>
              </a:rPr>
              <a:t>The IoT Hub integration with Event Grid works with events that occur in the IoT Hub service. These IoT Hub events include telemetry data, device created, deleted, connected, and disconnected. When subscribing to telemetry events, you can apply additional filters on the data to filter on message properties, message body and device twin in your IoT Hub, before publishing to Event Grid.</a:t>
            </a:r>
          </a:p>
          <a:p>
            <a:endParaRPr lang="en-US" sz="882" b="0" kern="1200">
              <a:solidFill>
                <a:schemeClr val="tx1"/>
              </a:solidFill>
              <a:effectLst/>
              <a:latin typeface="Segoe UI Light" pitchFamily="34" charset="0"/>
              <a:ea typeface="+mn-ea"/>
              <a:cs typeface="+mn-cs"/>
            </a:endParaRPr>
          </a:p>
          <a:p>
            <a:r>
              <a:rPr lang="en-US" sz="882" b="0" kern="1200">
                <a:solidFill>
                  <a:schemeClr val="tx1"/>
                </a:solidFill>
                <a:effectLst/>
                <a:latin typeface="Segoe UI Light" pitchFamily="34" charset="0"/>
                <a:ea typeface="+mn-ea"/>
                <a:cs typeface="+mn-cs"/>
              </a:rPr>
              <a:t>What endpoints need to receive this information?</a:t>
            </a:r>
          </a:p>
          <a:p>
            <a:pPr marL="171450" indent="-171450">
              <a:buFont typeface="Arial" panose="020B0604020202020204" pitchFamily="34" charset="0"/>
              <a:buChar char="•"/>
            </a:pPr>
            <a:r>
              <a:rPr lang="en-US" sz="882" b="0" kern="1200">
                <a:solidFill>
                  <a:schemeClr val="tx1"/>
                </a:solidFill>
                <a:effectLst/>
                <a:latin typeface="Segoe UI Light" pitchFamily="34" charset="0"/>
                <a:ea typeface="+mn-ea"/>
                <a:cs typeface="+mn-cs"/>
              </a:rPr>
              <a:t>IoT Hub message routing supports limited number of unique endpoints and endpoint types, but you can build connectors to reroute the data and events to additional endpoints.</a:t>
            </a:r>
          </a:p>
          <a:p>
            <a:pPr marL="171450" indent="-171450">
              <a:buFont typeface="Arial" panose="020B0604020202020204" pitchFamily="34" charset="0"/>
              <a:buChar char="•"/>
            </a:pPr>
            <a:r>
              <a:rPr lang="en-US" sz="882" b="0" kern="1200">
                <a:solidFill>
                  <a:schemeClr val="tx1"/>
                </a:solidFill>
                <a:effectLst/>
                <a:latin typeface="Segoe UI Light" pitchFamily="34" charset="0"/>
                <a:ea typeface="+mn-ea"/>
                <a:cs typeface="+mn-cs"/>
              </a:rPr>
              <a:t>The IoT Hub integration with Event Grid supports 500 endpoints per IoT Hub and a larger variety of endpoint types. It natively integrates with Azure Functions, Logic Apps, Storage and Service Bus queues, and also works with webhooks to extend sending data outside of the Azure service ecosystem and into third-party business applications.</a:t>
            </a:r>
          </a:p>
          <a:p>
            <a:br>
              <a:rPr lang="en-US" sz="882" b="0" kern="1200">
                <a:solidFill>
                  <a:schemeClr val="tx1"/>
                </a:solidFill>
                <a:effectLst/>
                <a:latin typeface="Segoe UI Light" pitchFamily="34" charset="0"/>
                <a:ea typeface="+mn-ea"/>
                <a:cs typeface="+mn-cs"/>
              </a:rPr>
            </a:br>
            <a:r>
              <a:rPr lang="en-US" sz="882" b="0" kern="1200">
                <a:solidFill>
                  <a:schemeClr val="tx1"/>
                </a:solidFill>
                <a:effectLst/>
                <a:latin typeface="Segoe UI Light" pitchFamily="34" charset="0"/>
                <a:ea typeface="+mn-ea"/>
                <a:cs typeface="+mn-cs"/>
              </a:rPr>
              <a:t>Does it matter if your data arrives in order?</a:t>
            </a:r>
          </a:p>
          <a:p>
            <a:pPr marL="171450" indent="-171450">
              <a:buFont typeface="Arial" panose="020B0604020202020204" pitchFamily="34" charset="0"/>
              <a:buChar char="•"/>
            </a:pPr>
            <a:r>
              <a:rPr lang="en-US" sz="882" b="0" kern="1200">
                <a:solidFill>
                  <a:schemeClr val="tx1"/>
                </a:solidFill>
                <a:effectLst/>
                <a:latin typeface="Segoe UI Light" pitchFamily="34" charset="0"/>
                <a:ea typeface="+mn-ea"/>
                <a:cs typeface="+mn-cs"/>
              </a:rPr>
              <a:t>IoT Hub message routing maintains the order in which messages are sent, so that they arrive in the same way.</a:t>
            </a:r>
          </a:p>
          <a:p>
            <a:pPr marL="171450" indent="-171450">
              <a:buFont typeface="Arial" panose="020B0604020202020204" pitchFamily="34" charset="0"/>
              <a:buChar char="•"/>
            </a:pPr>
            <a:r>
              <a:rPr lang="en-US" sz="882" b="0" kern="1200">
                <a:solidFill>
                  <a:schemeClr val="tx1"/>
                </a:solidFill>
                <a:effectLst/>
                <a:latin typeface="Segoe UI Light" pitchFamily="34" charset="0"/>
                <a:ea typeface="+mn-ea"/>
                <a:cs typeface="+mn-cs"/>
              </a:rPr>
              <a:t>Event Grid does not guarantee that endpoints will receive events in the same order that they occurred. For those cases in which absolute order of messages is significant and/or in which a consumer needs a trustworthy unique identifier for messages, we recommend using message routing.</a:t>
            </a:r>
          </a:p>
          <a:p>
            <a:br>
              <a:rPr lang="en-US" sz="882" b="0" kern="1200">
                <a:solidFill>
                  <a:schemeClr val="tx1"/>
                </a:solidFill>
                <a:effectLst/>
                <a:latin typeface="Segoe UI Light" pitchFamily="34" charset="0"/>
                <a:ea typeface="+mn-ea"/>
                <a:cs typeface="+mn-cs"/>
              </a:rPr>
            </a:br>
            <a:endParaRPr lang="en-US" sz="882" b="0" kern="1200">
              <a:solidFill>
                <a:schemeClr val="tx1"/>
              </a:solidFill>
              <a:effectLst/>
              <a:latin typeface="Segoe UI Light" pitchFamily="34" charset="0"/>
              <a:ea typeface="+mn-ea"/>
              <a:cs typeface="+mn-cs"/>
            </a:endParaRP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1:43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9131351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r>
              <a:rPr lang="en-US"/>
              <a:t>Click icon to add picture</a:t>
            </a:r>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0"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marL="0" marR="0" lvl="1" indent="0" algn="l" defTabSz="914367" rtl="0" eaLnBrk="1" fontAlgn="auto" latinLnBrk="0" hangingPunct="1">
              <a:lnSpc>
                <a:spcPct val="100000"/>
              </a:lnSpc>
              <a:spcBef>
                <a:spcPts val="392"/>
              </a:spcBef>
              <a:spcAft>
                <a:spcPts val="588"/>
              </a:spcAft>
              <a:buClrTx/>
              <a:buSzPct val="90000"/>
              <a:buFontTx/>
              <a:buNone/>
              <a:tabLst/>
            </a:pPr>
            <a:r>
              <a:rPr lang="en-US"/>
              <a:t>Second level</a:t>
            </a:r>
          </a:p>
          <a:p>
            <a:pPr marL="0" marR="0" lvl="2" indent="0" algn="l" defTabSz="914367" rtl="0" eaLnBrk="1" fontAlgn="auto" latinLnBrk="0" hangingPunct="1">
              <a:lnSpc>
                <a:spcPct val="100000"/>
              </a:lnSpc>
              <a:spcBef>
                <a:spcPts val="392"/>
              </a:spcBef>
              <a:spcAft>
                <a:spcPts val="588"/>
              </a:spcAft>
              <a:buClrTx/>
              <a:buSzPct val="90000"/>
              <a:buFontTx/>
              <a:buNone/>
              <a:tabLst/>
            </a:pPr>
            <a:r>
              <a:rPr lang="en-US"/>
              <a:t>Third level</a:t>
            </a:r>
          </a:p>
          <a:p>
            <a:pPr marL="0" marR="0" lvl="3" indent="0" algn="l" defTabSz="914367" rtl="0" eaLnBrk="1" fontAlgn="auto" latinLnBrk="0" hangingPunct="1">
              <a:lnSpc>
                <a:spcPct val="100000"/>
              </a:lnSpc>
              <a:spcBef>
                <a:spcPts val="392"/>
              </a:spcBef>
              <a:spcAft>
                <a:spcPts val="588"/>
              </a:spcAft>
              <a:buClrTx/>
              <a:buSzPct val="90000"/>
              <a:buFontTx/>
              <a:buNone/>
              <a:tabLst/>
            </a:pPr>
            <a:r>
              <a:rPr lang="en-US"/>
              <a:t>Fourth level</a:t>
            </a:r>
          </a:p>
          <a:p>
            <a:pPr marL="0" marR="0" lvl="4" indent="0" algn="l" defTabSz="914367" rtl="0" eaLnBrk="1" fontAlgn="auto" latinLnBrk="0" hangingPunct="1">
              <a:lnSpc>
                <a:spcPct val="100000"/>
              </a:lnSpc>
              <a:spcBef>
                <a:spcPts val="392"/>
              </a:spcBef>
              <a:spcAft>
                <a:spcPts val="588"/>
              </a:spcAft>
              <a:buClrTx/>
              <a:buSzPct val="90000"/>
              <a:buFontTx/>
              <a:buNone/>
              <a:tabLst/>
            </a:pPr>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3" y="3226266"/>
            <a:ext cx="9115662" cy="402359"/>
          </a:xfrm>
        </p:spPr>
        <p:txBody>
          <a:bodyPr wrap="square" lIns="0" tIns="0" rIns="0" bIns="0" anchor="ctr">
            <a:spAutoFit/>
          </a:bodyPr>
          <a:lstStyle>
            <a:lvl1pPr algn="l" defTabSz="914367" rtl="0" eaLnBrk="1" latinLnBrk="0" hangingPunct="1">
              <a:lnSpc>
                <a:spcPts val="3137"/>
              </a:lnSpc>
              <a:spcBef>
                <a:spcPct val="0"/>
              </a:spcBef>
              <a:buNone/>
              <a:defRPr lang="en-US" sz="3137" b="0" strike="noStrike" kern="1200" cap="none" spc="-49" baseline="0">
                <a:ln w="3175">
                  <a:noFill/>
                </a:ln>
                <a:solidFill>
                  <a:schemeClr val="bg1"/>
                </a:solidFill>
                <a:effectLst/>
                <a:latin typeface="+mj-lt"/>
                <a:ea typeface="+mn-ea"/>
                <a:cs typeface="Segoe UI" pitchFamily="34" charset="0"/>
              </a:defRPr>
            </a:lvl1pPr>
          </a:lstStyle>
          <a:p>
            <a:r>
              <a:rPr lang="en-US"/>
              <a:t>Title</a:t>
            </a:r>
          </a:p>
        </p:txBody>
      </p:sp>
    </p:spTree>
    <p:extLst>
      <p:ext uri="{BB962C8B-B14F-4D97-AF65-F5344CB8AC3E}">
        <p14:creationId xmlns:p14="http://schemas.microsoft.com/office/powerpoint/2010/main" val="1508237699"/>
      </p:ext>
    </p:extLst>
  </p:cSld>
  <p:clrMapOvr>
    <a:masterClrMapping/>
  </p:clrMapOvr>
  <p:transition>
    <p:fade/>
  </p:transition>
  <p:extLst>
    <p:ext uri="{DCECCB84-F9BA-43D5-87BE-67443E8EF086}">
      <p15:sldGuideLst xmlns:p15="http://schemas.microsoft.com/office/powerpoint/2012/main">
        <p15:guide id="1" pos="6528">
          <p15:clr>
            <a:srgbClr val="FBAE40"/>
          </p15:clr>
        </p15:guide>
        <p15:guide id="2" pos="7224">
          <p15:clr>
            <a:srgbClr val="FBAE40"/>
          </p15:clr>
        </p15:guide>
        <p15:guide id="3" orient="horz" pos="2528">
          <p15:clr>
            <a:srgbClr val="FBAE40"/>
          </p15:clr>
        </p15:guide>
        <p15:guide id="4" orient="horz" pos="1832">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itle only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620428"/>
            <a:ext cx="11343820"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Tree>
    <p:extLst>
      <p:ext uri="{BB962C8B-B14F-4D97-AF65-F5344CB8AC3E}">
        <p14:creationId xmlns:p14="http://schemas.microsoft.com/office/powerpoint/2010/main" val="119459130"/>
      </p:ext>
    </p:extLst>
  </p:cSld>
  <p:clrMapOvr>
    <a:masterClrMapping/>
  </p:clrMapOvr>
  <p:transition>
    <p:fade/>
  </p:transition>
  <p:extLst>
    <p:ext uri="{DCECCB84-F9BA-43D5-87BE-67443E8EF086}">
      <p15:sldGuideLst xmlns:p15="http://schemas.microsoft.com/office/powerpoint/2012/main">
        <p15:guide id="1" pos="873">
          <p15:clr>
            <a:srgbClr val="FBAE40"/>
          </p15:clr>
        </p15:guide>
        <p15:guide id="2" pos="1057">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 id="2147484736" r:id="rId73"/>
    <p:sldLayoutId id="2147484737" r:id="rId74"/>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0.xml"/><Relationship Id="rId1" Type="http://schemas.openxmlformats.org/officeDocument/2006/relationships/slideLayout" Target="../slideLayouts/slideLayout74.xml"/><Relationship Id="rId5" Type="http://schemas.openxmlformats.org/officeDocument/2006/relationships/image" Target="../media/image27.emf"/><Relationship Id="rId4" Type="http://schemas.openxmlformats.org/officeDocument/2006/relationships/image" Target="../media/image26.emf"/></Relationships>
</file>

<file path=ppt/slides/_rels/slide1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1.xml"/><Relationship Id="rId1" Type="http://schemas.openxmlformats.org/officeDocument/2006/relationships/slideLayout" Target="../slideLayouts/slideLayout74.xml"/><Relationship Id="rId5" Type="http://schemas.openxmlformats.org/officeDocument/2006/relationships/image" Target="../media/image27.emf"/><Relationship Id="rId4" Type="http://schemas.openxmlformats.org/officeDocument/2006/relationships/image" Target="../media/image29.emf"/></Relationships>
</file>

<file path=ppt/slides/_rels/slide12.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2.xml"/><Relationship Id="rId1" Type="http://schemas.openxmlformats.org/officeDocument/2006/relationships/slideLayout" Target="../slideLayouts/slideLayout73.xml"/></Relationships>
</file>

<file path=ppt/slides/_rels/slide13.x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image" Target="../media/image31.emf"/><Relationship Id="rId7" Type="http://schemas.openxmlformats.org/officeDocument/2006/relationships/image" Target="../media/image35.emf"/><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 Id="rId9" Type="http://schemas.openxmlformats.org/officeDocument/2006/relationships/image" Target="../media/image37.emf"/></Relationships>
</file>

<file path=ppt/slides/_rels/slide14.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14.xml"/><Relationship Id="rId1" Type="http://schemas.openxmlformats.org/officeDocument/2006/relationships/slideLayout" Target="../slideLayouts/slideLayout74.xml"/><Relationship Id="rId4" Type="http://schemas.openxmlformats.org/officeDocument/2006/relationships/image" Target="../media/image29.emf"/></Relationships>
</file>

<file path=ppt/slides/_rels/slide15.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8.xml"/><Relationship Id="rId1" Type="http://schemas.openxmlformats.org/officeDocument/2006/relationships/slideLayout" Target="../slideLayouts/slideLayout74.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emf"/></Relationships>
</file>

<file path=ppt/slides/_rels/slide19.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19.xml"/><Relationship Id="rId1" Type="http://schemas.openxmlformats.org/officeDocument/2006/relationships/slideLayout" Target="../slideLayouts/slideLayout73.xml"/></Relationships>
</file>

<file path=ppt/slides/_rels/slide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xml"/><Relationship Id="rId1" Type="http://schemas.openxmlformats.org/officeDocument/2006/relationships/slideLayout" Target="../slideLayouts/slideLayout7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23.xml"/><Relationship Id="rId1" Type="http://schemas.openxmlformats.org/officeDocument/2006/relationships/slideLayout" Target="../slideLayouts/slideLayout73.xml"/></Relationships>
</file>

<file path=ppt/slides/_rels/slide24.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24.xml"/><Relationship Id="rId1" Type="http://schemas.openxmlformats.org/officeDocument/2006/relationships/slideLayout" Target="../slideLayouts/slideLayout74.xml"/><Relationship Id="rId5" Type="http://schemas.openxmlformats.org/officeDocument/2006/relationships/image" Target="../media/image51.emf"/><Relationship Id="rId4" Type="http://schemas.openxmlformats.org/officeDocument/2006/relationships/image" Target="../media/image50.emf"/></Relationships>
</file>

<file path=ppt/slides/_rels/slide25.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73.xml"/></Relationships>
</file>

<file path=ppt/slides/_rels/slide26.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xml"/><Relationship Id="rId1" Type="http://schemas.openxmlformats.org/officeDocument/2006/relationships/slideLayout" Target="../slideLayouts/slideLayout74.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4.xml"/><Relationship Id="rId1" Type="http://schemas.openxmlformats.org/officeDocument/2006/relationships/slideLayout" Target="../slideLayouts/slideLayout73.xml"/></Relationships>
</file>

<file path=ppt/slides/_rels/slide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5.xml"/><Relationship Id="rId1" Type="http://schemas.openxmlformats.org/officeDocument/2006/relationships/slideLayout" Target="../slideLayouts/slideLayout74.xml"/><Relationship Id="rId5" Type="http://schemas.openxmlformats.org/officeDocument/2006/relationships/image" Target="../media/image23.emf"/><Relationship Id="rId4" Type="http://schemas.openxmlformats.org/officeDocument/2006/relationships/image" Target="../media/image22.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51C651A2-AAE2-4846-9397-4841850C5C5D}"/>
              </a:ext>
            </a:extLst>
          </p:cNvPr>
          <p:cNvSpPr>
            <a:spLocks noGrp="1"/>
          </p:cNvSpPr>
          <p:nvPr>
            <p:ph type="title"/>
          </p:nvPr>
        </p:nvSpPr>
        <p:spPr>
          <a:xfrm>
            <a:off x="428681" y="2532575"/>
            <a:ext cx="5159670" cy="1792850"/>
          </a:xfrm>
        </p:spPr>
        <p:txBody>
          <a:bodyPr anchor="ctr"/>
          <a:lstStyle/>
          <a:p>
            <a:r>
              <a:rPr lang="en-US" dirty="0"/>
              <a:t>AZ-220T01</a:t>
            </a:r>
            <a:br>
              <a:rPr lang="en-US" dirty="0"/>
            </a:br>
            <a:r>
              <a:rPr lang="en-US" dirty="0"/>
              <a:t>Module 05: Insights and Business Integration</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Introduction to Azure Logic Apps</a:t>
            </a:r>
          </a:p>
        </p:txBody>
      </p:sp>
      <p:pic>
        <p:nvPicPr>
          <p:cNvPr id="27" name="Picture 26" descr="Icon of an organizational chart enclosed in a curly brackets">
            <a:extLst>
              <a:ext uri="{FF2B5EF4-FFF2-40B4-BE49-F238E27FC236}">
                <a16:creationId xmlns:a16="http://schemas.microsoft.com/office/drawing/2014/main" id="{C4C41678-BBE8-467D-B15B-AB947CADD03F}"/>
              </a:ext>
            </a:extLst>
          </p:cNvPr>
          <p:cNvPicPr>
            <a:picLocks/>
          </p:cNvPicPr>
          <p:nvPr/>
        </p:nvPicPr>
        <p:blipFill>
          <a:blip r:embed="rId3"/>
          <a:stretch>
            <a:fillRect/>
          </a:stretch>
        </p:blipFill>
        <p:spPr>
          <a:xfrm>
            <a:off x="439121" y="1456360"/>
            <a:ext cx="932282" cy="932282"/>
          </a:xfrm>
          <a:prstGeom prst="rect">
            <a:avLst/>
          </a:prstGeom>
        </p:spPr>
      </p:pic>
      <p:sp>
        <p:nvSpPr>
          <p:cNvPr id="29" name="TextBox 28">
            <a:extLst>
              <a:ext uri="{FF2B5EF4-FFF2-40B4-BE49-F238E27FC236}">
                <a16:creationId xmlns:a16="http://schemas.microsoft.com/office/drawing/2014/main" id="{661408C4-2AFE-4C44-B271-017E2A6D5D32}"/>
              </a:ext>
            </a:extLst>
          </p:cNvPr>
          <p:cNvSpPr txBox="1">
            <a:spLocks/>
          </p:cNvSpPr>
          <p:nvPr/>
        </p:nvSpPr>
        <p:spPr>
          <a:xfrm>
            <a:off x="1648717" y="1572674"/>
            <a:ext cx="10129600" cy="724143"/>
          </a:xfrm>
          <a:prstGeom prst="rect">
            <a:avLst/>
          </a:prstGeom>
          <a:noFill/>
        </p:spPr>
        <p:txBody>
          <a:bodyPr wrap="square" lIns="0" tIns="0" rIns="0" bIns="0">
            <a:spAutoFit/>
          </a:bodyPr>
          <a:lstStyle/>
          <a:p>
            <a:pPr>
              <a:spcBef>
                <a:spcPts val="196"/>
              </a:spcBef>
              <a:spcAft>
                <a:spcPts val="196"/>
              </a:spcAft>
            </a:pPr>
            <a:r>
              <a:rPr lang="en-US" sz="2353"/>
              <a:t>How Logic Apps work – a </a:t>
            </a:r>
            <a:r>
              <a:rPr lang="en-US" sz="2353" i="1"/>
              <a:t>trigger </a:t>
            </a:r>
            <a:r>
              <a:rPr lang="en-US" sz="2353"/>
              <a:t>from a </a:t>
            </a:r>
            <a:r>
              <a:rPr lang="en-US" sz="2353" i="1"/>
              <a:t>connector </a:t>
            </a:r>
            <a:r>
              <a:rPr lang="en-US" sz="2353"/>
              <a:t>launches a business </a:t>
            </a:r>
            <a:r>
              <a:rPr lang="en-US" sz="2353" i="1"/>
              <a:t>workflow </a:t>
            </a:r>
            <a:r>
              <a:rPr lang="en-US" sz="2353"/>
              <a:t>to process data</a:t>
            </a:r>
            <a:endParaRPr lang="en-IE" sz="2353"/>
          </a:p>
        </p:txBody>
      </p:sp>
      <p:cxnSp>
        <p:nvCxnSpPr>
          <p:cNvPr id="33" name="Straight Connector 32">
            <a:extLst>
              <a:ext uri="{FF2B5EF4-FFF2-40B4-BE49-F238E27FC236}">
                <a16:creationId xmlns:a16="http://schemas.microsoft.com/office/drawing/2014/main" id="{74DB6EAA-BAF1-4707-AC31-0D4780952AC1}"/>
              </a:ext>
              <a:ext uri="{C183D7F6-B498-43B3-948B-1728B52AA6E4}">
                <adec:decorative xmlns:adec="http://schemas.microsoft.com/office/drawing/2017/decorative" val="1"/>
              </a:ext>
            </a:extLst>
          </p:cNvPr>
          <p:cNvCxnSpPr>
            <a:cxnSpLocks/>
          </p:cNvCxnSpPr>
          <p:nvPr/>
        </p:nvCxnSpPr>
        <p:spPr>
          <a:xfrm>
            <a:off x="1648717" y="2757867"/>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7" name="Picture 36" descr="Icon of four circles connected by lines and arranged in a diamond pattern">
            <a:extLst>
              <a:ext uri="{FF2B5EF4-FFF2-40B4-BE49-F238E27FC236}">
                <a16:creationId xmlns:a16="http://schemas.microsoft.com/office/drawing/2014/main" id="{37EEF4D2-5472-4F8D-B541-49620CDF709D}"/>
              </a:ext>
            </a:extLst>
          </p:cNvPr>
          <p:cNvPicPr>
            <a:picLocks/>
          </p:cNvPicPr>
          <p:nvPr/>
        </p:nvPicPr>
        <p:blipFill>
          <a:blip r:embed="rId4"/>
          <a:stretch>
            <a:fillRect/>
          </a:stretch>
        </p:blipFill>
        <p:spPr>
          <a:xfrm>
            <a:off x="418161" y="3356227"/>
            <a:ext cx="932282" cy="932282"/>
          </a:xfrm>
          <a:prstGeom prst="rect">
            <a:avLst/>
          </a:prstGeom>
        </p:spPr>
      </p:pic>
      <p:sp>
        <p:nvSpPr>
          <p:cNvPr id="38" name="TextBox 37">
            <a:extLst>
              <a:ext uri="{FF2B5EF4-FFF2-40B4-BE49-F238E27FC236}">
                <a16:creationId xmlns:a16="http://schemas.microsoft.com/office/drawing/2014/main" id="{CE144DAF-2586-439F-BC00-AC67B8DA63F8}"/>
              </a:ext>
            </a:extLst>
          </p:cNvPr>
          <p:cNvSpPr txBox="1">
            <a:spLocks/>
          </p:cNvSpPr>
          <p:nvPr/>
        </p:nvSpPr>
        <p:spPr>
          <a:xfrm>
            <a:off x="1648717" y="3279261"/>
            <a:ext cx="10129600" cy="1086215"/>
          </a:xfrm>
          <a:prstGeom prst="rect">
            <a:avLst/>
          </a:prstGeom>
          <a:noFill/>
        </p:spPr>
        <p:txBody>
          <a:bodyPr wrap="square" lIns="0" tIns="0" rIns="0" bIns="0">
            <a:spAutoFit/>
          </a:bodyPr>
          <a:lstStyle/>
          <a:p>
            <a:pPr>
              <a:spcBef>
                <a:spcPts val="196"/>
              </a:spcBef>
              <a:spcAft>
                <a:spcPts val="196"/>
              </a:spcAft>
            </a:pPr>
            <a:r>
              <a:rPr lang="en-IE" sz="2353"/>
              <a:t>Why to use Logic Apps – a visual designer with codeless implementation and dozens of connectors (including to IoT Hub) make it easy to do sophisticated workflows</a:t>
            </a:r>
          </a:p>
        </p:txBody>
      </p:sp>
      <p:cxnSp>
        <p:nvCxnSpPr>
          <p:cNvPr id="8" name="Straight Connector 7">
            <a:extLst>
              <a:ext uri="{FF2B5EF4-FFF2-40B4-BE49-F238E27FC236}">
                <a16:creationId xmlns:a16="http://schemas.microsoft.com/office/drawing/2014/main" id="{18F2EA00-082C-4107-9019-8A8F8E666F9C}"/>
              </a:ext>
              <a:ext uri="{C183D7F6-B498-43B3-948B-1728B52AA6E4}">
                <adec:decorative xmlns:adec="http://schemas.microsoft.com/office/drawing/2017/decorative" val="1"/>
              </a:ext>
            </a:extLst>
          </p:cNvPr>
          <p:cNvCxnSpPr>
            <a:cxnSpLocks/>
          </p:cNvCxnSpPr>
          <p:nvPr/>
        </p:nvCxnSpPr>
        <p:spPr>
          <a:xfrm>
            <a:off x="1644788" y="4770894"/>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9DAF2F8-C412-43A0-AA23-3E96604A6CCF}"/>
              </a:ext>
            </a:extLst>
          </p:cNvPr>
          <p:cNvSpPr txBox="1">
            <a:spLocks/>
          </p:cNvSpPr>
          <p:nvPr/>
        </p:nvSpPr>
        <p:spPr>
          <a:xfrm>
            <a:off x="1644788" y="5292288"/>
            <a:ext cx="10129600" cy="362072"/>
          </a:xfrm>
          <a:prstGeom prst="rect">
            <a:avLst/>
          </a:prstGeom>
          <a:noFill/>
        </p:spPr>
        <p:txBody>
          <a:bodyPr wrap="square" lIns="0" tIns="0" rIns="0" bIns="0">
            <a:spAutoFit/>
          </a:bodyPr>
          <a:lstStyle/>
          <a:p>
            <a:pPr>
              <a:spcBef>
                <a:spcPts val="196"/>
              </a:spcBef>
              <a:spcAft>
                <a:spcPts val="196"/>
              </a:spcAft>
            </a:pPr>
            <a:r>
              <a:rPr lang="en-IE" sz="2353" dirty="0"/>
              <a:t>Same platform as Power Automate (Microsoft Flow)</a:t>
            </a:r>
          </a:p>
        </p:txBody>
      </p:sp>
      <p:pic>
        <p:nvPicPr>
          <p:cNvPr id="10" name="Picture 9" descr="Icon of a person sitting in a desk">
            <a:extLst>
              <a:ext uri="{FF2B5EF4-FFF2-40B4-BE49-F238E27FC236}">
                <a16:creationId xmlns:a16="http://schemas.microsoft.com/office/drawing/2014/main" id="{AE20505C-236F-4413-A6EF-678DE2A8C7F5}"/>
              </a:ext>
            </a:extLst>
          </p:cNvPr>
          <p:cNvPicPr>
            <a:picLocks/>
          </p:cNvPicPr>
          <p:nvPr/>
        </p:nvPicPr>
        <p:blipFill>
          <a:blip r:embed="rId5"/>
          <a:stretch>
            <a:fillRect/>
          </a:stretch>
        </p:blipFill>
        <p:spPr>
          <a:xfrm>
            <a:off x="430284" y="5025479"/>
            <a:ext cx="932282" cy="932282"/>
          </a:xfrm>
          <a:prstGeom prst="rect">
            <a:avLst/>
          </a:prstGeom>
        </p:spPr>
      </p:pic>
    </p:spTree>
    <p:extLst>
      <p:ext uri="{BB962C8B-B14F-4D97-AF65-F5344CB8AC3E}">
        <p14:creationId xmlns:p14="http://schemas.microsoft.com/office/powerpoint/2010/main" val="559565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par>
                                <p:cTn id="16" presetID="10" presetClass="entr" presetSubtype="0" fill="hold"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Connectors for Azure Logic Apps</a:t>
            </a:r>
          </a:p>
        </p:txBody>
      </p:sp>
      <p:pic>
        <p:nvPicPr>
          <p:cNvPr id="38" name="Picture 37" descr="Icon of a circle branched into three connect circles">
            <a:extLst>
              <a:ext uri="{FF2B5EF4-FFF2-40B4-BE49-F238E27FC236}">
                <a16:creationId xmlns:a16="http://schemas.microsoft.com/office/drawing/2014/main" id="{2DE03F93-BB17-4A23-A3E8-FF621A3D3FCA}"/>
              </a:ext>
            </a:extLst>
          </p:cNvPr>
          <p:cNvPicPr>
            <a:picLocks/>
          </p:cNvPicPr>
          <p:nvPr/>
        </p:nvPicPr>
        <p:blipFill>
          <a:blip r:embed="rId3"/>
          <a:stretch>
            <a:fillRect/>
          </a:stretch>
        </p:blipFill>
        <p:spPr>
          <a:xfrm>
            <a:off x="430284" y="1389177"/>
            <a:ext cx="932282" cy="932282"/>
          </a:xfrm>
          <a:prstGeom prst="rect">
            <a:avLst/>
          </a:prstGeom>
        </p:spPr>
      </p:pic>
      <p:sp>
        <p:nvSpPr>
          <p:cNvPr id="41" name="TextBox 40">
            <a:extLst>
              <a:ext uri="{FF2B5EF4-FFF2-40B4-BE49-F238E27FC236}">
                <a16:creationId xmlns:a16="http://schemas.microsoft.com/office/drawing/2014/main" id="{9844BE15-4C3E-4CDB-B924-747C56D8F434}"/>
              </a:ext>
            </a:extLst>
          </p:cNvPr>
          <p:cNvSpPr txBox="1">
            <a:spLocks/>
          </p:cNvSpPr>
          <p:nvPr/>
        </p:nvSpPr>
        <p:spPr>
          <a:xfrm>
            <a:off x="1644658" y="1389177"/>
            <a:ext cx="10129600" cy="2084426"/>
          </a:xfrm>
          <a:prstGeom prst="rect">
            <a:avLst/>
          </a:prstGeom>
          <a:noFill/>
        </p:spPr>
        <p:txBody>
          <a:bodyPr wrap="square" lIns="0" tIns="0" rIns="0" bIns="0" rtlCol="0" anchor="t">
            <a:spAutoFit/>
          </a:bodyPr>
          <a:lstStyle/>
          <a:p>
            <a:r>
              <a:rPr lang="en-US" sz="2353" dirty="0">
                <a:latin typeface="+mj-lt"/>
              </a:rPr>
              <a:t>Connectors can be </a:t>
            </a:r>
            <a:r>
              <a:rPr lang="en-US" sz="2353" i="1" dirty="0">
                <a:latin typeface="+mj-lt"/>
              </a:rPr>
              <a:t>built-in</a:t>
            </a:r>
            <a:r>
              <a:rPr lang="en-US" sz="2353" dirty="0">
                <a:latin typeface="+mj-lt"/>
              </a:rPr>
              <a:t>, </a:t>
            </a:r>
            <a:r>
              <a:rPr lang="en-US" sz="2353" i="1" dirty="0">
                <a:latin typeface="+mj-lt"/>
              </a:rPr>
              <a:t>managed</a:t>
            </a:r>
            <a:r>
              <a:rPr lang="en-US" sz="2353" dirty="0">
                <a:latin typeface="+mj-lt"/>
              </a:rPr>
              <a:t>, or </a:t>
            </a:r>
            <a:r>
              <a:rPr lang="en-US" sz="2353" i="1" dirty="0">
                <a:latin typeface="+mj-lt"/>
              </a:rPr>
              <a:t>custom:</a:t>
            </a:r>
          </a:p>
          <a:p>
            <a:pPr marL="0" lvl="1">
              <a:spcBef>
                <a:spcPts val="294"/>
              </a:spcBef>
              <a:spcAft>
                <a:spcPts val="392"/>
              </a:spcAft>
            </a:pPr>
            <a:r>
              <a:rPr lang="en-US" sz="1961" dirty="0"/>
              <a:t>Built-in connectors are core functionality such as calling a web site and receiving a reply</a:t>
            </a:r>
          </a:p>
          <a:p>
            <a:pPr marL="0" lvl="1">
              <a:spcBef>
                <a:spcPts val="294"/>
              </a:spcBef>
              <a:spcAft>
                <a:spcPts val="392"/>
              </a:spcAft>
            </a:pPr>
            <a:r>
              <a:rPr lang="en-US" sz="1961" dirty="0"/>
              <a:t>Managed connectors are Microsoft extensions to Logic Apps to talk to many </a:t>
            </a:r>
            <a:br>
              <a:rPr lang="en-US" sz="1961" dirty="0"/>
            </a:br>
            <a:r>
              <a:rPr lang="en-US" sz="1961" dirty="0"/>
              <a:t>different external systems</a:t>
            </a:r>
          </a:p>
          <a:p>
            <a:pPr marL="0" lvl="1">
              <a:spcBef>
                <a:spcPts val="294"/>
              </a:spcBef>
              <a:spcAft>
                <a:spcPts val="392"/>
              </a:spcAft>
            </a:pPr>
            <a:r>
              <a:rPr lang="en-US" sz="1961" dirty="0"/>
              <a:t>Custom connectors are your own code (these are not covered in this course, they are in the</a:t>
            </a:r>
            <a:br>
              <a:rPr lang="en-US" sz="1961" dirty="0"/>
            </a:br>
            <a:r>
              <a:rPr lang="en-US" sz="1961" dirty="0"/>
              <a:t>AZ-204 course)</a:t>
            </a:r>
          </a:p>
        </p:txBody>
      </p:sp>
      <p:cxnSp>
        <p:nvCxnSpPr>
          <p:cNvPr id="48" name="Straight Connector 47">
            <a:extLst>
              <a:ext uri="{FF2B5EF4-FFF2-40B4-BE49-F238E27FC236}">
                <a16:creationId xmlns:a16="http://schemas.microsoft.com/office/drawing/2014/main" id="{307FDF03-06EC-44C7-9CCF-AA4B53C6D79D}"/>
              </a:ext>
              <a:ext uri="{C183D7F6-B498-43B3-948B-1728B52AA6E4}">
                <adec:decorative xmlns:adec="http://schemas.microsoft.com/office/drawing/2017/decorative" val="1"/>
              </a:ext>
            </a:extLst>
          </p:cNvPr>
          <p:cNvCxnSpPr>
            <a:cxnSpLocks/>
          </p:cNvCxnSpPr>
          <p:nvPr/>
        </p:nvCxnSpPr>
        <p:spPr>
          <a:xfrm>
            <a:off x="1644658" y="3696325"/>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2" name="Picture 61" descr="Icon of five circles connected by lines">
            <a:extLst>
              <a:ext uri="{FF2B5EF4-FFF2-40B4-BE49-F238E27FC236}">
                <a16:creationId xmlns:a16="http://schemas.microsoft.com/office/drawing/2014/main" id="{AE39C5E0-3933-4B2F-8371-B84A5D33E32E}"/>
              </a:ext>
            </a:extLst>
          </p:cNvPr>
          <p:cNvPicPr>
            <a:picLocks/>
          </p:cNvPicPr>
          <p:nvPr/>
        </p:nvPicPr>
        <p:blipFill>
          <a:blip r:embed="rId4"/>
          <a:stretch>
            <a:fillRect/>
          </a:stretch>
        </p:blipFill>
        <p:spPr>
          <a:xfrm>
            <a:off x="430284" y="3919046"/>
            <a:ext cx="932282" cy="932282"/>
          </a:xfrm>
          <a:prstGeom prst="rect">
            <a:avLst/>
          </a:prstGeom>
        </p:spPr>
      </p:pic>
      <p:sp>
        <p:nvSpPr>
          <p:cNvPr id="64" name="TextBox 63">
            <a:extLst>
              <a:ext uri="{FF2B5EF4-FFF2-40B4-BE49-F238E27FC236}">
                <a16:creationId xmlns:a16="http://schemas.microsoft.com/office/drawing/2014/main" id="{292EB582-D6C4-4494-8FFF-E0ABD5214062}"/>
              </a:ext>
            </a:extLst>
          </p:cNvPr>
          <p:cNvSpPr txBox="1">
            <a:spLocks/>
          </p:cNvSpPr>
          <p:nvPr/>
        </p:nvSpPr>
        <p:spPr>
          <a:xfrm>
            <a:off x="1644658" y="4043557"/>
            <a:ext cx="10129600" cy="683261"/>
          </a:xfrm>
          <a:prstGeom prst="rect">
            <a:avLst/>
          </a:prstGeom>
          <a:noFill/>
        </p:spPr>
        <p:txBody>
          <a:bodyPr wrap="square" lIns="0" tIns="0" rIns="0" bIns="0" anchor="ctr">
            <a:noAutofit/>
          </a:bodyPr>
          <a:lstStyle/>
          <a:p>
            <a:r>
              <a:rPr lang="en-US" sz="2353">
                <a:latin typeface="+mj-lt"/>
              </a:rPr>
              <a:t>All connectors have </a:t>
            </a:r>
            <a:r>
              <a:rPr lang="en-US" sz="2353" i="1">
                <a:latin typeface="+mj-lt"/>
              </a:rPr>
              <a:t>actions</a:t>
            </a:r>
            <a:r>
              <a:rPr lang="en-US" sz="2353">
                <a:latin typeface="+mj-lt"/>
              </a:rPr>
              <a:t>, which are directly mapped to code running in the connector</a:t>
            </a:r>
          </a:p>
        </p:txBody>
      </p:sp>
      <p:cxnSp>
        <p:nvCxnSpPr>
          <p:cNvPr id="68" name="Straight Connector 67">
            <a:extLst>
              <a:ext uri="{FF2B5EF4-FFF2-40B4-BE49-F238E27FC236}">
                <a16:creationId xmlns:a16="http://schemas.microsoft.com/office/drawing/2014/main" id="{4CC668E7-F242-4A69-B58C-BF6156D7AA14}"/>
              </a:ext>
              <a:ext uri="{C183D7F6-B498-43B3-948B-1728B52AA6E4}">
                <adec:decorative xmlns:adec="http://schemas.microsoft.com/office/drawing/2017/decorative" val="1"/>
              </a:ext>
            </a:extLst>
          </p:cNvPr>
          <p:cNvCxnSpPr>
            <a:cxnSpLocks/>
          </p:cNvCxnSpPr>
          <p:nvPr/>
        </p:nvCxnSpPr>
        <p:spPr>
          <a:xfrm>
            <a:off x="1644658" y="5074050"/>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2" name="Picture 71" descr="Icon of a person sitting in a desk">
            <a:extLst>
              <a:ext uri="{FF2B5EF4-FFF2-40B4-BE49-F238E27FC236}">
                <a16:creationId xmlns:a16="http://schemas.microsoft.com/office/drawing/2014/main" id="{F1D85761-24DD-430C-8126-BF16C776F8C2}"/>
              </a:ext>
            </a:extLst>
          </p:cNvPr>
          <p:cNvPicPr>
            <a:picLocks/>
          </p:cNvPicPr>
          <p:nvPr/>
        </p:nvPicPr>
        <p:blipFill>
          <a:blip r:embed="rId5"/>
          <a:stretch>
            <a:fillRect/>
          </a:stretch>
        </p:blipFill>
        <p:spPr>
          <a:xfrm>
            <a:off x="430284" y="5296771"/>
            <a:ext cx="932282" cy="932282"/>
          </a:xfrm>
          <a:prstGeom prst="rect">
            <a:avLst/>
          </a:prstGeom>
        </p:spPr>
      </p:pic>
      <p:sp>
        <p:nvSpPr>
          <p:cNvPr id="73" name="TextBox 72">
            <a:extLst>
              <a:ext uri="{FF2B5EF4-FFF2-40B4-BE49-F238E27FC236}">
                <a16:creationId xmlns:a16="http://schemas.microsoft.com/office/drawing/2014/main" id="{E1C54AB7-E75F-4B06-B8E5-023EAE42C5CA}"/>
              </a:ext>
            </a:extLst>
          </p:cNvPr>
          <p:cNvSpPr txBox="1">
            <a:spLocks/>
          </p:cNvSpPr>
          <p:nvPr/>
        </p:nvSpPr>
        <p:spPr>
          <a:xfrm>
            <a:off x="1644658" y="5428529"/>
            <a:ext cx="10129600" cy="668766"/>
          </a:xfrm>
          <a:prstGeom prst="rect">
            <a:avLst/>
          </a:prstGeom>
          <a:noFill/>
        </p:spPr>
        <p:txBody>
          <a:bodyPr wrap="square" lIns="0" tIns="0" rIns="0" bIns="0" anchor="ctr">
            <a:noAutofit/>
          </a:bodyPr>
          <a:lstStyle/>
          <a:p>
            <a:r>
              <a:rPr lang="en-US" sz="2353">
                <a:latin typeface="+mj-lt"/>
              </a:rPr>
              <a:t>Connectors optionally support triggers, allowing them to be used to start a workflow</a:t>
            </a:r>
            <a:endParaRPr lang="en-IE" sz="2353">
              <a:latin typeface="+mj-lt"/>
            </a:endParaRPr>
          </a:p>
        </p:txBody>
      </p:sp>
    </p:spTree>
    <p:extLst>
      <p:ext uri="{BB962C8B-B14F-4D97-AF65-F5344CB8AC3E}">
        <p14:creationId xmlns:p14="http://schemas.microsoft.com/office/powerpoint/2010/main" val="3168049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fade">
                                      <p:cBhvr>
                                        <p:cTn id="15" dur="500"/>
                                        <p:tgtEl>
                                          <p:spTgt spid="48"/>
                                        </p:tgtEl>
                                      </p:cBhvr>
                                    </p:animEffect>
                                  </p:childTnLst>
                                </p:cTn>
                              </p:par>
                              <p:par>
                                <p:cTn id="16" presetID="10" presetClass="entr" presetSubtype="0" fill="hold" nodeType="with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fade">
                                      <p:cBhvr>
                                        <p:cTn id="18" dur="500"/>
                                        <p:tgtEl>
                                          <p:spTgt spid="6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500"/>
                                        <p:tgtEl>
                                          <p:spTgt spid="6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fade">
                                      <p:cBhvr>
                                        <p:cTn id="26" dur="500"/>
                                        <p:tgtEl>
                                          <p:spTgt spid="68"/>
                                        </p:tgtEl>
                                      </p:cBhvr>
                                    </p:animEffect>
                                  </p:childTnLst>
                                </p:cTn>
                              </p:par>
                              <p:par>
                                <p:cTn id="27" presetID="10" presetClass="entr" presetSubtype="0" fill="hold" nodeType="withEffect">
                                  <p:stCondLst>
                                    <p:cond delay="0"/>
                                  </p:stCondLst>
                                  <p:childTnLst>
                                    <p:set>
                                      <p:cBhvr>
                                        <p:cTn id="28" dur="1" fill="hold">
                                          <p:stCondLst>
                                            <p:cond delay="0"/>
                                          </p:stCondLst>
                                        </p:cTn>
                                        <p:tgtEl>
                                          <p:spTgt spid="72"/>
                                        </p:tgtEl>
                                        <p:attrNameLst>
                                          <p:attrName>style.visibility</p:attrName>
                                        </p:attrNameLst>
                                      </p:cBhvr>
                                      <p:to>
                                        <p:strVal val="visible"/>
                                      </p:to>
                                    </p:set>
                                    <p:animEffect transition="in" filter="fade">
                                      <p:cBhvr>
                                        <p:cTn id="29" dur="500"/>
                                        <p:tgtEl>
                                          <p:spTgt spid="7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3"/>
                                        </p:tgtEl>
                                        <p:attrNameLst>
                                          <p:attrName>style.visibility</p:attrName>
                                        </p:attrNameLst>
                                      </p:cBhvr>
                                      <p:to>
                                        <p:strVal val="visible"/>
                                      </p:to>
                                    </p:set>
                                    <p:animEffect transition="in" filter="fade">
                                      <p:cBhvr>
                                        <p:cTn id="32"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64" grpId="0"/>
      <p:bldP spid="7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itle 57">
            <a:extLst>
              <a:ext uri="{FF2B5EF4-FFF2-40B4-BE49-F238E27FC236}">
                <a16:creationId xmlns:a16="http://schemas.microsoft.com/office/drawing/2014/main" id="{09CD25B7-BD37-4ED9-8FEB-216A30483E6C}"/>
              </a:ext>
            </a:extLst>
          </p:cNvPr>
          <p:cNvSpPr>
            <a:spLocks noGrp="1"/>
          </p:cNvSpPr>
          <p:nvPr>
            <p:ph type="title"/>
          </p:nvPr>
        </p:nvSpPr>
        <p:spPr>
          <a:xfrm>
            <a:off x="585217" y="3230229"/>
            <a:ext cx="8892608" cy="397545"/>
          </a:xfrm>
        </p:spPr>
        <p:txBody>
          <a:bodyPr wrap="square">
            <a:spAutoFit/>
          </a:bodyPr>
          <a:lstStyle/>
          <a:p>
            <a:r>
              <a:rPr lang="en-US" sz="2745" dirty="0"/>
              <a:t>Lesson 3: Data visualization with Time Series Insights</a:t>
            </a:r>
            <a:endParaRPr lang="en-IN" sz="2745" dirty="0"/>
          </a:p>
        </p:txBody>
      </p:sp>
      <p:pic>
        <p:nvPicPr>
          <p:cNvPr id="2" name="Picture 1" descr="Icon of a series of bars forming a chart">
            <a:extLst>
              <a:ext uri="{FF2B5EF4-FFF2-40B4-BE49-F238E27FC236}">
                <a16:creationId xmlns:a16="http://schemas.microsoft.com/office/drawing/2014/main" id="{B271166E-D9F9-4514-93A2-C2AC460A55FC}"/>
              </a:ext>
            </a:extLst>
          </p:cNvPr>
          <p:cNvPicPr>
            <a:picLocks noChangeAspect="1"/>
          </p:cNvPicPr>
          <p:nvPr/>
        </p:nvPicPr>
        <p:blipFill>
          <a:blip r:embed="rId3"/>
          <a:stretch>
            <a:fillRect/>
          </a:stretch>
        </p:blipFill>
        <p:spPr>
          <a:xfrm>
            <a:off x="10305404" y="2956510"/>
            <a:ext cx="682026" cy="780013"/>
          </a:xfrm>
          <a:prstGeom prst="rect">
            <a:avLst/>
          </a:prstGeom>
        </p:spPr>
      </p:pic>
    </p:spTree>
    <p:extLst>
      <p:ext uri="{BB962C8B-B14F-4D97-AF65-F5344CB8AC3E}">
        <p14:creationId xmlns:p14="http://schemas.microsoft.com/office/powerpoint/2010/main" val="336065228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What is Azure Time Series Insights?</a:t>
            </a:r>
          </a:p>
        </p:txBody>
      </p:sp>
      <p:grpSp>
        <p:nvGrpSpPr>
          <p:cNvPr id="16" name="Group 15" descr="The four steps: Collect, Process, Store, Analyze in the Azure Time Series Insights">
            <a:extLst>
              <a:ext uri="{FF2B5EF4-FFF2-40B4-BE49-F238E27FC236}">
                <a16:creationId xmlns:a16="http://schemas.microsoft.com/office/drawing/2014/main" id="{6EAA6A2A-3BFB-4043-91EE-3815927C0EAC}"/>
              </a:ext>
            </a:extLst>
          </p:cNvPr>
          <p:cNvGrpSpPr/>
          <p:nvPr/>
        </p:nvGrpSpPr>
        <p:grpSpPr>
          <a:xfrm>
            <a:off x="418644" y="1358005"/>
            <a:ext cx="11354714" cy="5059079"/>
            <a:chOff x="427038" y="1384739"/>
            <a:chExt cx="11582400" cy="5160524"/>
          </a:xfrm>
        </p:grpSpPr>
        <p:sp>
          <p:nvSpPr>
            <p:cNvPr id="4" name="Rectangle 3">
              <a:extLst>
                <a:ext uri="{FF2B5EF4-FFF2-40B4-BE49-F238E27FC236}">
                  <a16:creationId xmlns:a16="http://schemas.microsoft.com/office/drawing/2014/main" id="{FF149A73-0E86-49D3-B326-0F6ED52E2424}"/>
                </a:ext>
                <a:ext uri="{C183D7F6-B498-43B3-948B-1728B52AA6E4}">
                  <adec:decorative xmlns:adec="http://schemas.microsoft.com/office/drawing/2017/decorative" val="1"/>
                </a:ext>
              </a:extLst>
            </p:cNvPr>
            <p:cNvSpPr/>
            <p:nvPr/>
          </p:nvSpPr>
          <p:spPr bwMode="auto">
            <a:xfrm>
              <a:off x="427038" y="1384739"/>
              <a:ext cx="11582400" cy="5160524"/>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2353"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a:extLst>
                <a:ext uri="{FF2B5EF4-FFF2-40B4-BE49-F238E27FC236}">
                  <a16:creationId xmlns:a16="http://schemas.microsoft.com/office/drawing/2014/main" id="{443B4670-93F0-4432-9F55-54A1333DF8FF}"/>
                </a:ext>
              </a:extLst>
            </p:cNvPr>
            <p:cNvSpPr/>
            <p:nvPr/>
          </p:nvSpPr>
          <p:spPr bwMode="auto">
            <a:xfrm>
              <a:off x="717282" y="1924535"/>
              <a:ext cx="1681592" cy="2684095"/>
            </a:xfrm>
            <a:prstGeom prst="rect">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solidFill>
                  <a:schemeClr val="tx1"/>
                </a:solidFill>
                <a:ea typeface="Segoe UI" pitchFamily="34" charset="0"/>
                <a:cs typeface="Segoe UI" pitchFamily="34" charset="0"/>
              </a:endParaRPr>
            </a:p>
          </p:txBody>
        </p:sp>
        <p:pic>
          <p:nvPicPr>
            <p:cNvPr id="40" name="Picture 39" descr="Icon of a gear inside a circle">
              <a:extLst>
                <a:ext uri="{FF2B5EF4-FFF2-40B4-BE49-F238E27FC236}">
                  <a16:creationId xmlns:a16="http://schemas.microsoft.com/office/drawing/2014/main" id="{00895991-2885-41E1-A50C-A3707847ABFC}"/>
                </a:ext>
              </a:extLst>
            </p:cNvPr>
            <p:cNvPicPr>
              <a:picLocks/>
            </p:cNvPicPr>
            <p:nvPr/>
          </p:nvPicPr>
          <p:blipFill>
            <a:blip r:embed="rId3"/>
            <a:stretch>
              <a:fillRect/>
            </a:stretch>
          </p:blipFill>
          <p:spPr>
            <a:xfrm>
              <a:off x="1255377" y="2162159"/>
              <a:ext cx="594360" cy="594360"/>
            </a:xfrm>
            <a:prstGeom prst="rect">
              <a:avLst/>
            </a:prstGeom>
          </p:spPr>
        </p:pic>
        <p:pic>
          <p:nvPicPr>
            <p:cNvPr id="41" name="Picture 40" descr="Icon of a arrow in a circular path with a timer inside the circle">
              <a:extLst>
                <a:ext uri="{FF2B5EF4-FFF2-40B4-BE49-F238E27FC236}">
                  <a16:creationId xmlns:a16="http://schemas.microsoft.com/office/drawing/2014/main" id="{9D3ED049-0828-42DE-AAC8-3EF11A12A6B9}"/>
                </a:ext>
              </a:extLst>
            </p:cNvPr>
            <p:cNvPicPr>
              <a:picLocks/>
            </p:cNvPicPr>
            <p:nvPr/>
          </p:nvPicPr>
          <p:blipFill>
            <a:blip r:embed="rId4"/>
            <a:stretch>
              <a:fillRect/>
            </a:stretch>
          </p:blipFill>
          <p:spPr>
            <a:xfrm>
              <a:off x="1253908" y="2979546"/>
              <a:ext cx="594360" cy="594360"/>
            </a:xfrm>
            <a:prstGeom prst="rect">
              <a:avLst/>
            </a:prstGeom>
          </p:spPr>
        </p:pic>
        <p:pic>
          <p:nvPicPr>
            <p:cNvPr id="42" name="Picture 41" descr="Icon of check mark enclosed by an arc">
              <a:extLst>
                <a:ext uri="{FF2B5EF4-FFF2-40B4-BE49-F238E27FC236}">
                  <a16:creationId xmlns:a16="http://schemas.microsoft.com/office/drawing/2014/main" id="{D72B4F2D-EFFD-4864-8EBC-300AA9147946}"/>
                </a:ext>
              </a:extLst>
            </p:cNvPr>
            <p:cNvPicPr>
              <a:picLocks/>
            </p:cNvPicPr>
            <p:nvPr/>
          </p:nvPicPr>
          <p:blipFill>
            <a:blip r:embed="rId5"/>
            <a:stretch>
              <a:fillRect/>
            </a:stretch>
          </p:blipFill>
          <p:spPr>
            <a:xfrm>
              <a:off x="1253908" y="3796933"/>
              <a:ext cx="594360" cy="594360"/>
            </a:xfrm>
            <a:prstGeom prst="rect">
              <a:avLst/>
            </a:prstGeom>
          </p:spPr>
        </p:pic>
        <p:sp>
          <p:nvSpPr>
            <p:cNvPr id="50" name="TextBox 49">
              <a:extLst>
                <a:ext uri="{FF2B5EF4-FFF2-40B4-BE49-F238E27FC236}">
                  <a16:creationId xmlns:a16="http://schemas.microsoft.com/office/drawing/2014/main" id="{12A4E9A0-EEDE-414A-830E-393B047FC40E}"/>
                </a:ext>
              </a:extLst>
            </p:cNvPr>
            <p:cNvSpPr txBox="1"/>
            <p:nvPr/>
          </p:nvSpPr>
          <p:spPr>
            <a:xfrm>
              <a:off x="711918" y="4977886"/>
              <a:ext cx="2135650" cy="923330"/>
            </a:xfrm>
            <a:prstGeom prst="rect">
              <a:avLst/>
            </a:prstGeom>
            <a:noFill/>
          </p:spPr>
          <p:txBody>
            <a:bodyPr wrap="square" lIns="0" tIns="0" rIns="0" bIns="0" rtlCol="0">
              <a:spAutoFit/>
            </a:bodyPr>
            <a:lstStyle/>
            <a:p>
              <a:r>
                <a:rPr lang="en-US" sz="1730">
                  <a:latin typeface="+mj-lt"/>
                </a:rPr>
                <a:t>Collect</a:t>
              </a:r>
            </a:p>
            <a:p>
              <a:r>
                <a:rPr lang="en-US" sz="1372"/>
                <a:t>Collect time series data coming  from different sources, format &amp; rates</a:t>
              </a:r>
            </a:p>
          </p:txBody>
        </p:sp>
        <p:cxnSp>
          <p:nvCxnSpPr>
            <p:cNvPr id="98" name="Straight Arrow Connector 97">
              <a:extLst>
                <a:ext uri="{FF2B5EF4-FFF2-40B4-BE49-F238E27FC236}">
                  <a16:creationId xmlns:a16="http://schemas.microsoft.com/office/drawing/2014/main" id="{B5183FBE-7F25-459B-B547-23D16E52963E}"/>
                </a:ext>
              </a:extLst>
            </p:cNvPr>
            <p:cNvCxnSpPr>
              <a:cxnSpLocks/>
            </p:cNvCxnSpPr>
            <p:nvPr/>
          </p:nvCxnSpPr>
          <p:spPr>
            <a:xfrm>
              <a:off x="2930248" y="3373789"/>
              <a:ext cx="519132" cy="0"/>
            </a:xfrm>
            <a:prstGeom prst="straightConnector1">
              <a:avLst/>
            </a:prstGeom>
            <a:ln w="19050">
              <a:solidFill>
                <a:schemeClr val="bg1">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2" name="Connector: Elbow 101">
              <a:extLst>
                <a:ext uri="{FF2B5EF4-FFF2-40B4-BE49-F238E27FC236}">
                  <a16:creationId xmlns:a16="http://schemas.microsoft.com/office/drawing/2014/main" id="{9EA58648-40BD-4F48-BAAC-EF6A6DA698A6}"/>
                </a:ext>
              </a:extLst>
            </p:cNvPr>
            <p:cNvCxnSpPr>
              <a:cxnSpLocks/>
            </p:cNvCxnSpPr>
            <p:nvPr/>
          </p:nvCxnSpPr>
          <p:spPr>
            <a:xfrm>
              <a:off x="2398874" y="2391619"/>
              <a:ext cx="12700" cy="1796273"/>
            </a:xfrm>
            <a:prstGeom prst="bentConnector3">
              <a:avLst>
                <a:gd name="adj1" fmla="val 4150000"/>
              </a:avLst>
            </a:prstGeom>
            <a:ln w="19050">
              <a:solidFill>
                <a:schemeClr val="bg1">
                  <a:lumMod val="5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B435268B-6739-4DAE-92B2-A8D15F35B070}"/>
                </a:ext>
              </a:extLst>
            </p:cNvPr>
            <p:cNvGrpSpPr/>
            <p:nvPr/>
          </p:nvGrpSpPr>
          <p:grpSpPr>
            <a:xfrm>
              <a:off x="3614063" y="2400248"/>
              <a:ext cx="1837065" cy="1832533"/>
              <a:chOff x="3536028" y="2335252"/>
              <a:chExt cx="1837065" cy="1832533"/>
            </a:xfrm>
          </p:grpSpPr>
          <p:sp>
            <p:nvSpPr>
              <p:cNvPr id="5" name="Arc 4">
                <a:extLst>
                  <a:ext uri="{FF2B5EF4-FFF2-40B4-BE49-F238E27FC236}">
                    <a16:creationId xmlns:a16="http://schemas.microsoft.com/office/drawing/2014/main" id="{2E2FE7BD-23D0-43B5-A01E-6F10F420D6AC}"/>
                  </a:ext>
                </a:extLst>
              </p:cNvPr>
              <p:cNvSpPr/>
              <p:nvPr/>
            </p:nvSpPr>
            <p:spPr>
              <a:xfrm>
                <a:off x="3992758" y="2335252"/>
                <a:ext cx="1380335" cy="1380335"/>
              </a:xfrm>
              <a:prstGeom prst="arc">
                <a:avLst>
                  <a:gd name="adj1" fmla="val 16200000"/>
                  <a:gd name="adj2" fmla="val 2239992"/>
                </a:avLst>
              </a:prstGeom>
              <a:ln w="15875">
                <a:solidFill>
                  <a:schemeClr val="tx2"/>
                </a:solidFill>
                <a:prstDash val="sysDot"/>
                <a:headEnd type="none" w="lg"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30"/>
              </a:p>
            </p:txBody>
          </p:sp>
          <p:sp>
            <p:nvSpPr>
              <p:cNvPr id="8" name="Arc 7">
                <a:extLst>
                  <a:ext uri="{FF2B5EF4-FFF2-40B4-BE49-F238E27FC236}">
                    <a16:creationId xmlns:a16="http://schemas.microsoft.com/office/drawing/2014/main" id="{75B4ACD9-5A86-4B95-AF6D-B8C0DFB80DFC}"/>
                  </a:ext>
                </a:extLst>
              </p:cNvPr>
              <p:cNvSpPr/>
              <p:nvPr/>
            </p:nvSpPr>
            <p:spPr>
              <a:xfrm rot="18261243" flipH="1">
                <a:off x="3536028" y="2787041"/>
                <a:ext cx="1380744" cy="1380744"/>
              </a:xfrm>
              <a:prstGeom prst="arc">
                <a:avLst>
                  <a:gd name="adj1" fmla="val 16200000"/>
                  <a:gd name="adj2" fmla="val 2239992"/>
                </a:avLst>
              </a:prstGeom>
              <a:ln w="15875">
                <a:solidFill>
                  <a:schemeClr val="tx2"/>
                </a:solidFill>
                <a:prstDash val="sysDot"/>
                <a:headEnd type="triangl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30"/>
              </a:p>
            </p:txBody>
          </p:sp>
        </p:grpSp>
        <p:pic>
          <p:nvPicPr>
            <p:cNvPr id="46" name="Picture 45" descr="Icon of three gears with varying sizes">
              <a:extLst>
                <a:ext uri="{FF2B5EF4-FFF2-40B4-BE49-F238E27FC236}">
                  <a16:creationId xmlns:a16="http://schemas.microsoft.com/office/drawing/2014/main" id="{287A3B75-9015-497F-AEE7-7048E4D4C8D0}"/>
                </a:ext>
              </a:extLst>
            </p:cNvPr>
            <p:cNvPicPr>
              <a:picLocks/>
            </p:cNvPicPr>
            <p:nvPr/>
          </p:nvPicPr>
          <p:blipFill>
            <a:blip r:embed="rId6"/>
            <a:stretch>
              <a:fillRect/>
            </a:stretch>
          </p:blipFill>
          <p:spPr>
            <a:xfrm>
              <a:off x="3967655" y="2692987"/>
              <a:ext cx="1173785" cy="1173785"/>
            </a:xfrm>
            <a:prstGeom prst="rect">
              <a:avLst/>
            </a:prstGeom>
          </p:spPr>
        </p:pic>
        <p:cxnSp>
          <p:nvCxnSpPr>
            <p:cNvPr id="76" name="Straight Connector 75">
              <a:extLst>
                <a:ext uri="{FF2B5EF4-FFF2-40B4-BE49-F238E27FC236}">
                  <a16:creationId xmlns:a16="http://schemas.microsoft.com/office/drawing/2014/main" id="{36393548-2878-4E6A-A9BF-DB82B9ADA2A6}"/>
                </a:ext>
                <a:ext uri="{C183D7F6-B498-43B3-948B-1728B52AA6E4}">
                  <adec:decorative xmlns:adec="http://schemas.microsoft.com/office/drawing/2017/decorative" val="1"/>
                </a:ext>
              </a:extLst>
            </p:cNvPr>
            <p:cNvCxnSpPr>
              <a:cxnSpLocks/>
            </p:cNvCxnSpPr>
            <p:nvPr/>
          </p:nvCxnSpPr>
          <p:spPr>
            <a:xfrm flipV="1">
              <a:off x="3208871" y="4938501"/>
              <a:ext cx="0" cy="1456324"/>
            </a:xfrm>
            <a:prstGeom prst="line">
              <a:avLst/>
            </a:prstGeom>
            <a:ln w="19050">
              <a:solidFill>
                <a:schemeClr val="bg1">
                  <a:lumMod val="5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2A68E68B-9B40-4618-B0C9-2F25E40FA0F4}"/>
                </a:ext>
              </a:extLst>
            </p:cNvPr>
            <p:cNvSpPr txBox="1"/>
            <p:nvPr/>
          </p:nvSpPr>
          <p:spPr>
            <a:xfrm>
              <a:off x="3570174" y="4977886"/>
              <a:ext cx="1701308" cy="707886"/>
            </a:xfrm>
            <a:prstGeom prst="rect">
              <a:avLst/>
            </a:prstGeom>
            <a:noFill/>
          </p:spPr>
          <p:txBody>
            <a:bodyPr wrap="square" lIns="0" tIns="0" rIns="0" bIns="0" rtlCol="0">
              <a:spAutoFit/>
            </a:bodyPr>
            <a:lstStyle/>
            <a:p>
              <a:r>
                <a:rPr lang="en-US" sz="1730">
                  <a:latin typeface="+mj-lt"/>
                </a:rPr>
                <a:t>Process</a:t>
              </a:r>
            </a:p>
            <a:p>
              <a:r>
                <a:rPr lang="en-US" sz="1372"/>
                <a:t>Parse, Normalize, </a:t>
              </a:r>
              <a:br>
                <a:rPr lang="en-US" sz="1372"/>
              </a:br>
              <a:r>
                <a:rPr lang="en-US" sz="1372"/>
                <a:t>Enrich, Transform</a:t>
              </a:r>
            </a:p>
          </p:txBody>
        </p:sp>
        <p:cxnSp>
          <p:nvCxnSpPr>
            <p:cNvPr id="87" name="Straight Arrow Connector 86">
              <a:extLst>
                <a:ext uri="{FF2B5EF4-FFF2-40B4-BE49-F238E27FC236}">
                  <a16:creationId xmlns:a16="http://schemas.microsoft.com/office/drawing/2014/main" id="{C6F5955F-FB79-4AF0-A7D0-54D366CB7339}"/>
                </a:ext>
              </a:extLst>
            </p:cNvPr>
            <p:cNvCxnSpPr>
              <a:cxnSpLocks/>
              <a:endCxn id="85" idx="1"/>
            </p:cNvCxnSpPr>
            <p:nvPr/>
          </p:nvCxnSpPr>
          <p:spPr>
            <a:xfrm flipV="1">
              <a:off x="4270871" y="1817039"/>
              <a:ext cx="1304977" cy="0"/>
            </a:xfrm>
            <a:prstGeom prst="straightConnector1">
              <a:avLst/>
            </a:prstGeom>
            <a:ln w="19050">
              <a:solidFill>
                <a:schemeClr val="bg1">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EC9E4650-2A84-4362-967C-7F9941A2566F}"/>
                </a:ext>
              </a:extLst>
            </p:cNvPr>
            <p:cNvCxnSpPr>
              <a:cxnSpLocks/>
            </p:cNvCxnSpPr>
            <p:nvPr/>
          </p:nvCxnSpPr>
          <p:spPr>
            <a:xfrm flipV="1">
              <a:off x="4270871" y="1818270"/>
              <a:ext cx="0" cy="660777"/>
            </a:xfrm>
            <a:prstGeom prst="straightConnector1">
              <a:avLst/>
            </a:prstGeom>
            <a:ln w="19050">
              <a:solidFill>
                <a:schemeClr val="bg1">
                  <a:lumMod val="5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DFCEA07C-8265-4CC3-8610-05EBAB26E65C}"/>
                </a:ext>
              </a:extLst>
            </p:cNvPr>
            <p:cNvSpPr txBox="1"/>
            <p:nvPr/>
          </p:nvSpPr>
          <p:spPr>
            <a:xfrm>
              <a:off x="4725729" y="1549675"/>
              <a:ext cx="739302" cy="246221"/>
            </a:xfrm>
            <a:prstGeom prst="rect">
              <a:avLst/>
            </a:prstGeom>
            <a:noFill/>
          </p:spPr>
          <p:txBody>
            <a:bodyPr wrap="square" lIns="0" tIns="0" rIns="0" bIns="0" rtlCol="0">
              <a:spAutoFit/>
            </a:bodyPr>
            <a:lstStyle/>
            <a:p>
              <a:pPr>
                <a:spcBef>
                  <a:spcPts val="490"/>
                </a:spcBef>
                <a:spcAft>
                  <a:spcPts val="490"/>
                </a:spcAft>
              </a:pPr>
              <a:r>
                <a:rPr lang="en-US" sz="1568"/>
                <a:t>Notify</a:t>
              </a:r>
              <a:endParaRPr lang="en-US" sz="1176"/>
            </a:p>
          </p:txBody>
        </p:sp>
        <p:sp>
          <p:nvSpPr>
            <p:cNvPr id="85" name="Rectangle 84">
              <a:extLst>
                <a:ext uri="{FF2B5EF4-FFF2-40B4-BE49-F238E27FC236}">
                  <a16:creationId xmlns:a16="http://schemas.microsoft.com/office/drawing/2014/main" id="{90B5FE62-67EC-4AFB-B778-5C8EBCDA6160}"/>
                </a:ext>
              </a:extLst>
            </p:cNvPr>
            <p:cNvSpPr/>
            <p:nvPr/>
          </p:nvSpPr>
          <p:spPr bwMode="auto">
            <a:xfrm>
              <a:off x="5575848" y="1495792"/>
              <a:ext cx="1173991" cy="642494"/>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1" forceAA="0" compatLnSpc="1">
              <a:prstTxWarp prst="textNoShape">
                <a:avLst/>
              </a:prstTxWarp>
              <a:noAutofit/>
            </a:bodyPr>
            <a:lstStyle/>
            <a:p>
              <a:pPr defTabSz="914102" fontAlgn="base">
                <a:spcBef>
                  <a:spcPct val="0"/>
                </a:spcBef>
                <a:spcAft>
                  <a:spcPct val="0"/>
                </a:spcAft>
              </a:pPr>
              <a:r>
                <a:rPr lang="en-US" sz="1568" dirty="0">
                  <a:solidFill>
                    <a:schemeClr val="tx1"/>
                  </a:solidFill>
                  <a:ea typeface="Segoe UI" pitchFamily="34" charset="0"/>
                  <a:cs typeface="Segoe UI" pitchFamily="34" charset="0"/>
                </a:rPr>
                <a:t>Operator or System</a:t>
              </a:r>
            </a:p>
          </p:txBody>
        </p:sp>
        <p:cxnSp>
          <p:nvCxnSpPr>
            <p:cNvPr id="20" name="Straight Arrow Connector 19">
              <a:extLst>
                <a:ext uri="{FF2B5EF4-FFF2-40B4-BE49-F238E27FC236}">
                  <a16:creationId xmlns:a16="http://schemas.microsoft.com/office/drawing/2014/main" id="{89032B92-65E2-47F7-81CA-FFA4D61F7A50}"/>
                </a:ext>
              </a:extLst>
            </p:cNvPr>
            <p:cNvCxnSpPr>
              <a:cxnSpLocks/>
            </p:cNvCxnSpPr>
            <p:nvPr/>
          </p:nvCxnSpPr>
          <p:spPr>
            <a:xfrm>
              <a:off x="5569934" y="3316515"/>
              <a:ext cx="657798" cy="0"/>
            </a:xfrm>
            <a:prstGeom prst="straightConnector1">
              <a:avLst/>
            </a:prstGeom>
            <a:ln w="19050">
              <a:solidFill>
                <a:schemeClr val="bg1">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22" name="Freeform 58">
              <a:extLst>
                <a:ext uri="{FF2B5EF4-FFF2-40B4-BE49-F238E27FC236}">
                  <a16:creationId xmlns:a16="http://schemas.microsoft.com/office/drawing/2014/main" id="{D7DA046D-09EB-40CC-BFB4-1EB81291A7BF}"/>
                </a:ext>
              </a:extLst>
            </p:cNvPr>
            <p:cNvSpPr>
              <a:spLocks/>
            </p:cNvSpPr>
            <p:nvPr/>
          </p:nvSpPr>
          <p:spPr bwMode="auto">
            <a:xfrm>
              <a:off x="6367416" y="2868195"/>
              <a:ext cx="1026525" cy="896640"/>
            </a:xfrm>
            <a:custGeom>
              <a:avLst/>
              <a:gdLst>
                <a:gd name="connsiteX0" fmla="*/ 2715505 w 6153926"/>
                <a:gd name="connsiteY0" fmla="*/ 2987675 h 5375275"/>
                <a:gd name="connsiteX1" fmla="*/ 2830615 w 6153926"/>
                <a:gd name="connsiteY1" fmla="*/ 3081961 h 5375275"/>
                <a:gd name="connsiteX2" fmla="*/ 2830615 w 6153926"/>
                <a:gd name="connsiteY2" fmla="*/ 3538182 h 5375275"/>
                <a:gd name="connsiteX3" fmla="*/ 2712476 w 6153926"/>
                <a:gd name="connsiteY3" fmla="*/ 3635509 h 5375275"/>
                <a:gd name="connsiteX4" fmla="*/ 2597366 w 6153926"/>
                <a:gd name="connsiteY4" fmla="*/ 3541223 h 5375275"/>
                <a:gd name="connsiteX5" fmla="*/ 2570103 w 6153926"/>
                <a:gd name="connsiteY5" fmla="*/ 3319196 h 5375275"/>
                <a:gd name="connsiteX6" fmla="*/ 2597366 w 6153926"/>
                <a:gd name="connsiteY6" fmla="*/ 3081961 h 5375275"/>
                <a:gd name="connsiteX7" fmla="*/ 2715505 w 6153926"/>
                <a:gd name="connsiteY7" fmla="*/ 2987675 h 5375275"/>
                <a:gd name="connsiteX8" fmla="*/ 3501273 w 6153926"/>
                <a:gd name="connsiteY8" fmla="*/ 2853918 h 5375275"/>
                <a:gd name="connsiteX9" fmla="*/ 3201995 w 6153926"/>
                <a:gd name="connsiteY9" fmla="*/ 3002840 h 5375275"/>
                <a:gd name="connsiteX10" fmla="*/ 3198973 w 6153926"/>
                <a:gd name="connsiteY10" fmla="*/ 3103134 h 5375275"/>
                <a:gd name="connsiteX11" fmla="*/ 3271525 w 6153926"/>
                <a:gd name="connsiteY11" fmla="*/ 3090978 h 5375275"/>
                <a:gd name="connsiteX12" fmla="*/ 3313847 w 6153926"/>
                <a:gd name="connsiteY12" fmla="*/ 3066664 h 5375275"/>
                <a:gd name="connsiteX13" fmla="*/ 3383375 w 6153926"/>
                <a:gd name="connsiteY13" fmla="*/ 3103134 h 5375275"/>
                <a:gd name="connsiteX14" fmla="*/ 3383375 w 6153926"/>
                <a:gd name="connsiteY14" fmla="*/ 3492156 h 5375275"/>
                <a:gd name="connsiteX15" fmla="*/ 3250363 w 6153926"/>
                <a:gd name="connsiteY15" fmla="*/ 3631960 h 5375275"/>
                <a:gd name="connsiteX16" fmla="*/ 3186881 w 6153926"/>
                <a:gd name="connsiteY16" fmla="*/ 3698823 h 5375275"/>
                <a:gd name="connsiteX17" fmla="*/ 3253387 w 6153926"/>
                <a:gd name="connsiteY17" fmla="*/ 3765686 h 5375275"/>
                <a:gd name="connsiteX18" fmla="*/ 3676607 w 6153926"/>
                <a:gd name="connsiteY18" fmla="*/ 3765686 h 5375275"/>
                <a:gd name="connsiteX19" fmla="*/ 3740091 w 6153926"/>
                <a:gd name="connsiteY19" fmla="*/ 3692745 h 5375275"/>
                <a:gd name="connsiteX20" fmla="*/ 3676607 w 6153926"/>
                <a:gd name="connsiteY20" fmla="*/ 3631960 h 5375275"/>
                <a:gd name="connsiteX21" fmla="*/ 3628239 w 6153926"/>
                <a:gd name="connsiteY21" fmla="*/ 3631960 h 5375275"/>
                <a:gd name="connsiteX22" fmla="*/ 3561733 w 6153926"/>
                <a:gd name="connsiteY22" fmla="*/ 3565097 h 5375275"/>
                <a:gd name="connsiteX23" fmla="*/ 3561733 w 6153926"/>
                <a:gd name="connsiteY23" fmla="*/ 3252057 h 5375275"/>
                <a:gd name="connsiteX24" fmla="*/ 3561733 w 6153926"/>
                <a:gd name="connsiteY24" fmla="*/ 2917742 h 5375275"/>
                <a:gd name="connsiteX25" fmla="*/ 3501273 w 6153926"/>
                <a:gd name="connsiteY25" fmla="*/ 2853918 h 5375275"/>
                <a:gd name="connsiteX26" fmla="*/ 2756101 w 6153926"/>
                <a:gd name="connsiteY26" fmla="*/ 2846544 h 5375275"/>
                <a:gd name="connsiteX27" fmla="*/ 2669771 w 6153926"/>
                <a:gd name="connsiteY27" fmla="*/ 2849012 h 5375275"/>
                <a:gd name="connsiteX28" fmla="*/ 2439935 w 6153926"/>
                <a:gd name="connsiteY28" fmla="*/ 3028205 h 5375275"/>
                <a:gd name="connsiteX29" fmla="*/ 2418766 w 6153926"/>
                <a:gd name="connsiteY29" fmla="*/ 3553638 h 5375275"/>
                <a:gd name="connsiteX30" fmla="*/ 2703037 w 6153926"/>
                <a:gd name="connsiteY30" fmla="*/ 3781426 h 5375275"/>
                <a:gd name="connsiteX31" fmla="*/ 3011501 w 6153926"/>
                <a:gd name="connsiteY31" fmla="*/ 3538452 h 5375275"/>
                <a:gd name="connsiteX32" fmla="*/ 3023597 w 6153926"/>
                <a:gd name="connsiteY32" fmla="*/ 3116284 h 5375275"/>
                <a:gd name="connsiteX33" fmla="*/ 2969163 w 6153926"/>
                <a:gd name="connsiteY33" fmla="*/ 2964425 h 5375275"/>
                <a:gd name="connsiteX34" fmla="*/ 2756101 w 6153926"/>
                <a:gd name="connsiteY34" fmla="*/ 2846544 h 5375275"/>
                <a:gd name="connsiteX35" fmla="*/ 3447343 w 6153926"/>
                <a:gd name="connsiteY35" fmla="*/ 1736726 h 5375275"/>
                <a:gd name="connsiteX36" fmla="*/ 3562455 w 6153926"/>
                <a:gd name="connsiteY36" fmla="*/ 1840157 h 5375275"/>
                <a:gd name="connsiteX37" fmla="*/ 3562455 w 6153926"/>
                <a:gd name="connsiteY37" fmla="*/ 2287345 h 5375275"/>
                <a:gd name="connsiteX38" fmla="*/ 3438255 w 6153926"/>
                <a:gd name="connsiteY38" fmla="*/ 2387734 h 5375275"/>
                <a:gd name="connsiteX39" fmla="*/ 3323147 w 6153926"/>
                <a:gd name="connsiteY39" fmla="*/ 2284303 h 5375275"/>
                <a:gd name="connsiteX40" fmla="*/ 3304971 w 6153926"/>
                <a:gd name="connsiteY40" fmla="*/ 2059188 h 5375275"/>
                <a:gd name="connsiteX41" fmla="*/ 3323147 w 6153926"/>
                <a:gd name="connsiteY41" fmla="*/ 1843199 h 5375275"/>
                <a:gd name="connsiteX42" fmla="*/ 3447343 w 6153926"/>
                <a:gd name="connsiteY42" fmla="*/ 1736726 h 5375275"/>
                <a:gd name="connsiteX43" fmla="*/ 2721400 w 6153926"/>
                <a:gd name="connsiteY43" fmla="*/ 1605002 h 5375275"/>
                <a:gd name="connsiteX44" fmla="*/ 2648022 w 6153926"/>
                <a:gd name="connsiteY44" fmla="*/ 1630452 h 5375275"/>
                <a:gd name="connsiteX45" fmla="*/ 2508830 w 6153926"/>
                <a:gd name="connsiteY45" fmla="*/ 1718576 h 5375275"/>
                <a:gd name="connsiteX46" fmla="*/ 2460416 w 6153926"/>
                <a:gd name="connsiteY46" fmla="*/ 1812778 h 5375275"/>
                <a:gd name="connsiteX47" fmla="*/ 2520934 w 6153926"/>
                <a:gd name="connsiteY47" fmla="*/ 1852283 h 5375275"/>
                <a:gd name="connsiteX48" fmla="*/ 2593556 w 6153926"/>
                <a:gd name="connsiteY48" fmla="*/ 1809740 h 5375275"/>
                <a:gd name="connsiteX49" fmla="*/ 2654074 w 6153926"/>
                <a:gd name="connsiteY49" fmla="*/ 1846205 h 5375275"/>
                <a:gd name="connsiteX50" fmla="*/ 2654074 w 6153926"/>
                <a:gd name="connsiteY50" fmla="*/ 2241246 h 5375275"/>
                <a:gd name="connsiteX51" fmla="*/ 2523960 w 6153926"/>
                <a:gd name="connsiteY51" fmla="*/ 2381030 h 5375275"/>
                <a:gd name="connsiteX52" fmla="*/ 2460416 w 6153926"/>
                <a:gd name="connsiteY52" fmla="*/ 2447883 h 5375275"/>
                <a:gd name="connsiteX53" fmla="*/ 2523960 w 6153926"/>
                <a:gd name="connsiteY53" fmla="*/ 2514736 h 5375275"/>
                <a:gd name="connsiteX54" fmla="*/ 2941535 w 6153926"/>
                <a:gd name="connsiteY54" fmla="*/ 2514736 h 5375275"/>
                <a:gd name="connsiteX55" fmla="*/ 3005079 w 6153926"/>
                <a:gd name="connsiteY55" fmla="*/ 2444844 h 5375275"/>
                <a:gd name="connsiteX56" fmla="*/ 2938509 w 6153926"/>
                <a:gd name="connsiteY56" fmla="*/ 2381030 h 5375275"/>
                <a:gd name="connsiteX57" fmla="*/ 2896145 w 6153926"/>
                <a:gd name="connsiteY57" fmla="*/ 2381030 h 5375275"/>
                <a:gd name="connsiteX58" fmla="*/ 2832601 w 6153926"/>
                <a:gd name="connsiteY58" fmla="*/ 2317216 h 5375275"/>
                <a:gd name="connsiteX59" fmla="*/ 2832601 w 6153926"/>
                <a:gd name="connsiteY59" fmla="*/ 1998144 h 5375275"/>
                <a:gd name="connsiteX60" fmla="*/ 2832601 w 6153926"/>
                <a:gd name="connsiteY60" fmla="*/ 1669956 h 5375275"/>
                <a:gd name="connsiteX61" fmla="*/ 2799317 w 6153926"/>
                <a:gd name="connsiteY61" fmla="*/ 1609180 h 5375275"/>
                <a:gd name="connsiteX62" fmla="*/ 2721400 w 6153926"/>
                <a:gd name="connsiteY62" fmla="*/ 1605002 h 5375275"/>
                <a:gd name="connsiteX63" fmla="*/ 3471919 w 6153926"/>
                <a:gd name="connsiteY63" fmla="*/ 1593715 h 5375275"/>
                <a:gd name="connsiteX64" fmla="*/ 3190671 w 6153926"/>
                <a:gd name="connsiteY64" fmla="*/ 1733485 h 5375275"/>
                <a:gd name="connsiteX65" fmla="*/ 3127167 w 6153926"/>
                <a:gd name="connsiteY65" fmla="*/ 2070759 h 5375275"/>
                <a:gd name="connsiteX66" fmla="*/ 3148335 w 6153926"/>
                <a:gd name="connsiteY66" fmla="*/ 2310800 h 5375275"/>
                <a:gd name="connsiteX67" fmla="*/ 3372123 w 6153926"/>
                <a:gd name="connsiteY67" fmla="*/ 2526533 h 5375275"/>
                <a:gd name="connsiteX68" fmla="*/ 3704779 w 6153926"/>
                <a:gd name="connsiteY68" fmla="*/ 2371570 h 5375275"/>
                <a:gd name="connsiteX69" fmla="*/ 3716875 w 6153926"/>
                <a:gd name="connsiteY69" fmla="*/ 1748678 h 5375275"/>
                <a:gd name="connsiteX70" fmla="*/ 3471919 w 6153926"/>
                <a:gd name="connsiteY70" fmla="*/ 1593715 h 5375275"/>
                <a:gd name="connsiteX71" fmla="*/ 1973628 w 6153926"/>
                <a:gd name="connsiteY71" fmla="*/ 1300163 h 5375275"/>
                <a:gd name="connsiteX72" fmla="*/ 3807727 w 6153926"/>
                <a:gd name="connsiteY72" fmla="*/ 1300163 h 5375275"/>
                <a:gd name="connsiteX73" fmla="*/ 3889445 w 6153926"/>
                <a:gd name="connsiteY73" fmla="*/ 1385185 h 5375275"/>
                <a:gd name="connsiteX74" fmla="*/ 3889445 w 6153926"/>
                <a:gd name="connsiteY74" fmla="*/ 1743493 h 5375275"/>
                <a:gd name="connsiteX75" fmla="*/ 3968135 w 6153926"/>
                <a:gd name="connsiteY75" fmla="*/ 1825479 h 5375275"/>
                <a:gd name="connsiteX76" fmla="*/ 4331325 w 6153926"/>
                <a:gd name="connsiteY76" fmla="*/ 1822442 h 5375275"/>
                <a:gd name="connsiteX77" fmla="*/ 4410015 w 6153926"/>
                <a:gd name="connsiteY77" fmla="*/ 1898355 h 5375275"/>
                <a:gd name="connsiteX78" fmla="*/ 4406989 w 6153926"/>
                <a:gd name="connsiteY78" fmla="*/ 3835645 h 5375275"/>
                <a:gd name="connsiteX79" fmla="*/ 4158809 w 6153926"/>
                <a:gd name="connsiteY79" fmla="*/ 4081602 h 5375275"/>
                <a:gd name="connsiteX80" fmla="*/ 1997840 w 6153926"/>
                <a:gd name="connsiteY80" fmla="*/ 4081602 h 5375275"/>
                <a:gd name="connsiteX81" fmla="*/ 1810193 w 6153926"/>
                <a:gd name="connsiteY81" fmla="*/ 4020872 h 5375275"/>
                <a:gd name="connsiteX82" fmla="*/ 1755715 w 6153926"/>
                <a:gd name="connsiteY82" fmla="*/ 3869046 h 5375275"/>
                <a:gd name="connsiteX83" fmla="*/ 1755715 w 6153926"/>
                <a:gd name="connsiteY83" fmla="*/ 2684809 h 5375275"/>
                <a:gd name="connsiteX84" fmla="*/ 1755715 w 6153926"/>
                <a:gd name="connsiteY84" fmla="*/ 1521828 h 5375275"/>
                <a:gd name="connsiteX85" fmla="*/ 1973628 w 6153926"/>
                <a:gd name="connsiteY85" fmla="*/ 1300163 h 5375275"/>
                <a:gd name="connsiteX86" fmla="*/ 1970524 w 6153926"/>
                <a:gd name="connsiteY86" fmla="*/ 1071563 h 5375275"/>
                <a:gd name="connsiteX87" fmla="*/ 1531729 w 6153926"/>
                <a:gd name="connsiteY87" fmla="*/ 1515054 h 5375275"/>
                <a:gd name="connsiteX88" fmla="*/ 1531729 w 6153926"/>
                <a:gd name="connsiteY88" fmla="*/ 3854010 h 5375275"/>
                <a:gd name="connsiteX89" fmla="*/ 1979603 w 6153926"/>
                <a:gd name="connsiteY89" fmla="*/ 4300538 h 5375275"/>
                <a:gd name="connsiteX90" fmla="*/ 3081129 w 6153926"/>
                <a:gd name="connsiteY90" fmla="*/ 4300538 h 5375275"/>
                <a:gd name="connsiteX91" fmla="*/ 4185683 w 6153926"/>
                <a:gd name="connsiteY91" fmla="*/ 4300538 h 5375275"/>
                <a:gd name="connsiteX92" fmla="*/ 4627503 w 6153926"/>
                <a:gd name="connsiteY92" fmla="*/ 3860085 h 5375275"/>
                <a:gd name="connsiteX93" fmla="*/ 4627503 w 6153926"/>
                <a:gd name="connsiteY93" fmla="*/ 1776288 h 5375275"/>
                <a:gd name="connsiteX94" fmla="*/ 4579085 w 6153926"/>
                <a:gd name="connsiteY94" fmla="*/ 1660859 h 5375275"/>
                <a:gd name="connsiteX95" fmla="*/ 4022269 w 6153926"/>
                <a:gd name="connsiteY95" fmla="*/ 1111052 h 5375275"/>
                <a:gd name="connsiteX96" fmla="*/ 3925431 w 6153926"/>
                <a:gd name="connsiteY96" fmla="*/ 1071563 h 5375275"/>
                <a:gd name="connsiteX97" fmla="*/ 1970524 w 6153926"/>
                <a:gd name="connsiteY97" fmla="*/ 1071563 h 5375275"/>
                <a:gd name="connsiteX98" fmla="*/ 1606981 w 6153926"/>
                <a:gd name="connsiteY98" fmla="*/ 0 h 5375275"/>
                <a:gd name="connsiteX99" fmla="*/ 3062967 w 6153926"/>
                <a:gd name="connsiteY99" fmla="*/ 0 h 5375275"/>
                <a:gd name="connsiteX100" fmla="*/ 4540143 w 6153926"/>
                <a:gd name="connsiteY100" fmla="*/ 0 h 5375275"/>
                <a:gd name="connsiteX101" fmla="*/ 4664251 w 6153926"/>
                <a:gd name="connsiteY101" fmla="*/ 72885 h 5375275"/>
                <a:gd name="connsiteX102" fmla="*/ 5944671 w 6153926"/>
                <a:gd name="connsiteY102" fmla="*/ 2295880 h 5375275"/>
                <a:gd name="connsiteX103" fmla="*/ 6132345 w 6153926"/>
                <a:gd name="connsiteY103" fmla="*/ 2620826 h 5375275"/>
                <a:gd name="connsiteX104" fmla="*/ 6132345 w 6153926"/>
                <a:gd name="connsiteY104" fmla="*/ 2754449 h 5375275"/>
                <a:gd name="connsiteX105" fmla="*/ 5366515 w 6153926"/>
                <a:gd name="connsiteY105" fmla="*/ 4084602 h 5375275"/>
                <a:gd name="connsiteX106" fmla="*/ 4661223 w 6153926"/>
                <a:gd name="connsiteY106" fmla="*/ 5308464 h 5375275"/>
                <a:gd name="connsiteX107" fmla="*/ 4552251 w 6153926"/>
                <a:gd name="connsiteY107" fmla="*/ 5372238 h 5375275"/>
                <a:gd name="connsiteX108" fmla="*/ 3075075 w 6153926"/>
                <a:gd name="connsiteY108" fmla="*/ 5372238 h 5375275"/>
                <a:gd name="connsiteX109" fmla="*/ 1616062 w 6153926"/>
                <a:gd name="connsiteY109" fmla="*/ 5375275 h 5375275"/>
                <a:gd name="connsiteX110" fmla="*/ 1491955 w 6153926"/>
                <a:gd name="connsiteY110" fmla="*/ 5302390 h 5375275"/>
                <a:gd name="connsiteX111" fmla="*/ 160075 w 6153926"/>
                <a:gd name="connsiteY111" fmla="*/ 2982215 h 5375275"/>
                <a:gd name="connsiteX112" fmla="*/ 14779 w 6153926"/>
                <a:gd name="connsiteY112" fmla="*/ 2736228 h 5375275"/>
                <a:gd name="connsiteX113" fmla="*/ 14779 w 6153926"/>
                <a:gd name="connsiteY113" fmla="*/ 2642084 h 5375275"/>
                <a:gd name="connsiteX114" fmla="*/ 1370875 w 6153926"/>
                <a:gd name="connsiteY114" fmla="*/ 285467 h 5375275"/>
                <a:gd name="connsiteX115" fmla="*/ 1501036 w 6153926"/>
                <a:gd name="connsiteY115" fmla="*/ 60738 h 5375275"/>
                <a:gd name="connsiteX116" fmla="*/ 1606981 w 6153926"/>
                <a:gd name="connsiteY116" fmla="*/ 0 h 537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6153926" h="5375275">
                  <a:moveTo>
                    <a:pt x="2715505" y="2987675"/>
                  </a:moveTo>
                  <a:cubicBezTo>
                    <a:pt x="2779119" y="2987675"/>
                    <a:pt x="2818499" y="3024173"/>
                    <a:pt x="2830615" y="3081961"/>
                  </a:cubicBezTo>
                  <a:cubicBezTo>
                    <a:pt x="2866967" y="3234034"/>
                    <a:pt x="2866967" y="3389150"/>
                    <a:pt x="2830615" y="3538182"/>
                  </a:cubicBezTo>
                  <a:cubicBezTo>
                    <a:pt x="2815469" y="3611177"/>
                    <a:pt x="2776090" y="3635509"/>
                    <a:pt x="2712476" y="3635509"/>
                  </a:cubicBezTo>
                  <a:cubicBezTo>
                    <a:pt x="2642804" y="3638550"/>
                    <a:pt x="2612512" y="3599011"/>
                    <a:pt x="2597366" y="3541223"/>
                  </a:cubicBezTo>
                  <a:cubicBezTo>
                    <a:pt x="2573132" y="3465186"/>
                    <a:pt x="2576161" y="3389150"/>
                    <a:pt x="2570103" y="3319196"/>
                  </a:cubicBezTo>
                  <a:cubicBezTo>
                    <a:pt x="2573132" y="3234034"/>
                    <a:pt x="2576161" y="3157998"/>
                    <a:pt x="2597366" y="3081961"/>
                  </a:cubicBezTo>
                  <a:cubicBezTo>
                    <a:pt x="2615541" y="3027214"/>
                    <a:pt x="2648863" y="2987675"/>
                    <a:pt x="2715505" y="2987675"/>
                  </a:cubicBezTo>
                  <a:close/>
                  <a:moveTo>
                    <a:pt x="3501273" y="2853918"/>
                  </a:moveTo>
                  <a:cubicBezTo>
                    <a:pt x="3371283" y="2844800"/>
                    <a:pt x="3292685" y="2939016"/>
                    <a:pt x="3201995" y="3002840"/>
                  </a:cubicBezTo>
                  <a:cubicBezTo>
                    <a:pt x="3171765" y="3021075"/>
                    <a:pt x="3174789" y="3075781"/>
                    <a:pt x="3198973" y="3103134"/>
                  </a:cubicBezTo>
                  <a:cubicBezTo>
                    <a:pt x="3220133" y="3133527"/>
                    <a:pt x="3247341" y="3100095"/>
                    <a:pt x="3271525" y="3090978"/>
                  </a:cubicBezTo>
                  <a:cubicBezTo>
                    <a:pt x="3286639" y="3084899"/>
                    <a:pt x="3298731" y="3075781"/>
                    <a:pt x="3313847" y="3066664"/>
                  </a:cubicBezTo>
                  <a:cubicBezTo>
                    <a:pt x="3374307" y="3033232"/>
                    <a:pt x="3380353" y="3036271"/>
                    <a:pt x="3383375" y="3103134"/>
                  </a:cubicBezTo>
                  <a:cubicBezTo>
                    <a:pt x="3383375" y="3233821"/>
                    <a:pt x="3383375" y="3364508"/>
                    <a:pt x="3383375" y="3492156"/>
                  </a:cubicBezTo>
                  <a:cubicBezTo>
                    <a:pt x="3383375" y="3625882"/>
                    <a:pt x="3383375" y="3628921"/>
                    <a:pt x="3250363" y="3631960"/>
                  </a:cubicBezTo>
                  <a:cubicBezTo>
                    <a:pt x="3201995" y="3634999"/>
                    <a:pt x="3186881" y="3656274"/>
                    <a:pt x="3186881" y="3698823"/>
                  </a:cubicBezTo>
                  <a:cubicBezTo>
                    <a:pt x="3189903" y="3744411"/>
                    <a:pt x="3205019" y="3768725"/>
                    <a:pt x="3253387" y="3765686"/>
                  </a:cubicBezTo>
                  <a:cubicBezTo>
                    <a:pt x="3392445" y="3765686"/>
                    <a:pt x="3534525" y="3765686"/>
                    <a:pt x="3676607" y="3765686"/>
                  </a:cubicBezTo>
                  <a:cubicBezTo>
                    <a:pt x="3727999" y="3768725"/>
                    <a:pt x="3740091" y="3735294"/>
                    <a:pt x="3740091" y="3692745"/>
                  </a:cubicBezTo>
                  <a:cubicBezTo>
                    <a:pt x="3740091" y="3650195"/>
                    <a:pt x="3718929" y="3631960"/>
                    <a:pt x="3676607" y="3631960"/>
                  </a:cubicBezTo>
                  <a:cubicBezTo>
                    <a:pt x="3658469" y="3634999"/>
                    <a:pt x="3643353" y="3631960"/>
                    <a:pt x="3628239" y="3631960"/>
                  </a:cubicBezTo>
                  <a:cubicBezTo>
                    <a:pt x="3576847" y="3638038"/>
                    <a:pt x="3558709" y="3616764"/>
                    <a:pt x="3561733" y="3565097"/>
                  </a:cubicBezTo>
                  <a:cubicBezTo>
                    <a:pt x="3561733" y="3461763"/>
                    <a:pt x="3561733" y="3355390"/>
                    <a:pt x="3561733" y="3252057"/>
                  </a:cubicBezTo>
                  <a:cubicBezTo>
                    <a:pt x="3561733" y="3139605"/>
                    <a:pt x="3558709" y="3027154"/>
                    <a:pt x="3561733" y="2917742"/>
                  </a:cubicBezTo>
                  <a:cubicBezTo>
                    <a:pt x="3561733" y="2872153"/>
                    <a:pt x="3543595" y="2856957"/>
                    <a:pt x="3501273" y="2853918"/>
                  </a:cubicBezTo>
                  <a:close/>
                  <a:moveTo>
                    <a:pt x="2756101" y="2846544"/>
                  </a:moveTo>
                  <a:cubicBezTo>
                    <a:pt x="2728175" y="2844836"/>
                    <a:pt x="2699257" y="2845975"/>
                    <a:pt x="2669771" y="2849012"/>
                  </a:cubicBezTo>
                  <a:cubicBezTo>
                    <a:pt x="2560901" y="2861161"/>
                    <a:pt x="2479249" y="2924941"/>
                    <a:pt x="2439935" y="3028205"/>
                  </a:cubicBezTo>
                  <a:cubicBezTo>
                    <a:pt x="2376428" y="3201325"/>
                    <a:pt x="2379452" y="3377481"/>
                    <a:pt x="2418766" y="3553638"/>
                  </a:cubicBezTo>
                  <a:cubicBezTo>
                    <a:pt x="2452032" y="3711571"/>
                    <a:pt x="2542756" y="3778389"/>
                    <a:pt x="2703037" y="3781426"/>
                  </a:cubicBezTo>
                  <a:cubicBezTo>
                    <a:pt x="2869365" y="3781426"/>
                    <a:pt x="2969163" y="3702460"/>
                    <a:pt x="3011501" y="3538452"/>
                  </a:cubicBezTo>
                  <a:cubicBezTo>
                    <a:pt x="3044767" y="3398742"/>
                    <a:pt x="3041741" y="3259031"/>
                    <a:pt x="3023597" y="3116284"/>
                  </a:cubicBezTo>
                  <a:cubicBezTo>
                    <a:pt x="3014525" y="3064652"/>
                    <a:pt x="2999403" y="3009982"/>
                    <a:pt x="2969163" y="2964425"/>
                  </a:cubicBezTo>
                  <a:cubicBezTo>
                    <a:pt x="2914727" y="2882421"/>
                    <a:pt x="2839879" y="2851669"/>
                    <a:pt x="2756101" y="2846544"/>
                  </a:cubicBezTo>
                  <a:close/>
                  <a:moveTo>
                    <a:pt x="3447343" y="1736726"/>
                  </a:moveTo>
                  <a:cubicBezTo>
                    <a:pt x="3507927" y="1736726"/>
                    <a:pt x="3544279" y="1767147"/>
                    <a:pt x="3562455" y="1840157"/>
                  </a:cubicBezTo>
                  <a:cubicBezTo>
                    <a:pt x="3595775" y="1989220"/>
                    <a:pt x="3598803" y="2138282"/>
                    <a:pt x="3562455" y="2287345"/>
                  </a:cubicBezTo>
                  <a:cubicBezTo>
                    <a:pt x="3547307" y="2357313"/>
                    <a:pt x="3498839" y="2390776"/>
                    <a:pt x="3438255" y="2387734"/>
                  </a:cubicBezTo>
                  <a:cubicBezTo>
                    <a:pt x="3377671" y="2387734"/>
                    <a:pt x="3341319" y="2354271"/>
                    <a:pt x="3323147" y="2284303"/>
                  </a:cubicBezTo>
                  <a:cubicBezTo>
                    <a:pt x="3301939" y="2211293"/>
                    <a:pt x="3304971" y="2135240"/>
                    <a:pt x="3304971" y="2059188"/>
                  </a:cubicBezTo>
                  <a:cubicBezTo>
                    <a:pt x="3307999" y="1986178"/>
                    <a:pt x="3301939" y="1913168"/>
                    <a:pt x="3323147" y="1843199"/>
                  </a:cubicBezTo>
                  <a:cubicBezTo>
                    <a:pt x="3344351" y="1773231"/>
                    <a:pt x="3386759" y="1736726"/>
                    <a:pt x="3447343" y="1736726"/>
                  </a:cubicBezTo>
                  <a:close/>
                  <a:moveTo>
                    <a:pt x="2721400" y="1605002"/>
                  </a:moveTo>
                  <a:cubicBezTo>
                    <a:pt x="2695680" y="1606901"/>
                    <a:pt x="2670716" y="1613738"/>
                    <a:pt x="2648022" y="1630452"/>
                  </a:cubicBezTo>
                  <a:cubicBezTo>
                    <a:pt x="2602633" y="1660839"/>
                    <a:pt x="2557245" y="1691227"/>
                    <a:pt x="2508830" y="1718576"/>
                  </a:cubicBezTo>
                  <a:cubicBezTo>
                    <a:pt x="2472520" y="1739848"/>
                    <a:pt x="2457390" y="1770236"/>
                    <a:pt x="2460416" y="1812778"/>
                  </a:cubicBezTo>
                  <a:cubicBezTo>
                    <a:pt x="2463442" y="1867476"/>
                    <a:pt x="2472520" y="1876593"/>
                    <a:pt x="2520934" y="1852283"/>
                  </a:cubicBezTo>
                  <a:cubicBezTo>
                    <a:pt x="2545141" y="1840127"/>
                    <a:pt x="2569348" y="1824934"/>
                    <a:pt x="2593556" y="1809740"/>
                  </a:cubicBezTo>
                  <a:cubicBezTo>
                    <a:pt x="2638944" y="1785429"/>
                    <a:pt x="2657099" y="1794546"/>
                    <a:pt x="2654074" y="1846205"/>
                  </a:cubicBezTo>
                  <a:cubicBezTo>
                    <a:pt x="2654074" y="1976873"/>
                    <a:pt x="2654074" y="2110579"/>
                    <a:pt x="2654074" y="2241246"/>
                  </a:cubicBezTo>
                  <a:cubicBezTo>
                    <a:pt x="2654074" y="2374953"/>
                    <a:pt x="2654074" y="2377991"/>
                    <a:pt x="2523960" y="2381030"/>
                  </a:cubicBezTo>
                  <a:cubicBezTo>
                    <a:pt x="2475545" y="2384069"/>
                    <a:pt x="2460416" y="2405340"/>
                    <a:pt x="2460416" y="2447883"/>
                  </a:cubicBezTo>
                  <a:cubicBezTo>
                    <a:pt x="2460416" y="2493465"/>
                    <a:pt x="2475545" y="2517775"/>
                    <a:pt x="2523960" y="2514736"/>
                  </a:cubicBezTo>
                  <a:cubicBezTo>
                    <a:pt x="2663151" y="2514736"/>
                    <a:pt x="2802343" y="2514736"/>
                    <a:pt x="2941535" y="2514736"/>
                  </a:cubicBezTo>
                  <a:cubicBezTo>
                    <a:pt x="2992975" y="2517775"/>
                    <a:pt x="3005079" y="2490426"/>
                    <a:pt x="3005079" y="2444844"/>
                  </a:cubicBezTo>
                  <a:cubicBezTo>
                    <a:pt x="3005079" y="2396224"/>
                    <a:pt x="2983897" y="2377991"/>
                    <a:pt x="2938509" y="2381030"/>
                  </a:cubicBezTo>
                  <a:cubicBezTo>
                    <a:pt x="2926405" y="2384069"/>
                    <a:pt x="2911275" y="2381030"/>
                    <a:pt x="2896145" y="2381030"/>
                  </a:cubicBezTo>
                  <a:cubicBezTo>
                    <a:pt x="2850757" y="2387108"/>
                    <a:pt x="2832601" y="2365836"/>
                    <a:pt x="2832601" y="2317216"/>
                  </a:cubicBezTo>
                  <a:cubicBezTo>
                    <a:pt x="2835627" y="2210858"/>
                    <a:pt x="2832601" y="2104501"/>
                    <a:pt x="2832601" y="1998144"/>
                  </a:cubicBezTo>
                  <a:cubicBezTo>
                    <a:pt x="2832601" y="1888748"/>
                    <a:pt x="2832601" y="1779352"/>
                    <a:pt x="2832601" y="1669956"/>
                  </a:cubicBezTo>
                  <a:cubicBezTo>
                    <a:pt x="2832601" y="1642607"/>
                    <a:pt x="2835627" y="1612219"/>
                    <a:pt x="2799317" y="1609180"/>
                  </a:cubicBezTo>
                  <a:cubicBezTo>
                    <a:pt x="2773597" y="1606141"/>
                    <a:pt x="2747120" y="1603103"/>
                    <a:pt x="2721400" y="1605002"/>
                  </a:cubicBezTo>
                  <a:close/>
                  <a:moveTo>
                    <a:pt x="3471919" y="1593715"/>
                  </a:moveTo>
                  <a:cubicBezTo>
                    <a:pt x="3353975" y="1590676"/>
                    <a:pt x="3254179" y="1624100"/>
                    <a:pt x="3190671" y="1733485"/>
                  </a:cubicBezTo>
                  <a:cubicBezTo>
                    <a:pt x="3130191" y="1839833"/>
                    <a:pt x="3124139" y="1952257"/>
                    <a:pt x="3127167" y="2070759"/>
                  </a:cubicBezTo>
                  <a:cubicBezTo>
                    <a:pt x="3127167" y="2149760"/>
                    <a:pt x="3127167" y="2231799"/>
                    <a:pt x="3148335" y="2310800"/>
                  </a:cubicBezTo>
                  <a:cubicBezTo>
                    <a:pt x="3181599" y="2438417"/>
                    <a:pt x="3257203" y="2511341"/>
                    <a:pt x="3372123" y="2526533"/>
                  </a:cubicBezTo>
                  <a:cubicBezTo>
                    <a:pt x="3538451" y="2544764"/>
                    <a:pt x="3650343" y="2499187"/>
                    <a:pt x="3704779" y="2371570"/>
                  </a:cubicBezTo>
                  <a:cubicBezTo>
                    <a:pt x="3792479" y="2167991"/>
                    <a:pt x="3789455" y="1955296"/>
                    <a:pt x="3716875" y="1748678"/>
                  </a:cubicBezTo>
                  <a:cubicBezTo>
                    <a:pt x="3677563" y="1639292"/>
                    <a:pt x="3580787" y="1599792"/>
                    <a:pt x="3471919" y="1593715"/>
                  </a:cubicBezTo>
                  <a:close/>
                  <a:moveTo>
                    <a:pt x="1973628" y="1300163"/>
                  </a:moveTo>
                  <a:cubicBezTo>
                    <a:pt x="2584995" y="1300163"/>
                    <a:pt x="3196361" y="1300163"/>
                    <a:pt x="3807727" y="1300163"/>
                  </a:cubicBezTo>
                  <a:cubicBezTo>
                    <a:pt x="3889445" y="1300163"/>
                    <a:pt x="3889445" y="1300163"/>
                    <a:pt x="3889445" y="1385185"/>
                  </a:cubicBezTo>
                  <a:cubicBezTo>
                    <a:pt x="3889445" y="1503609"/>
                    <a:pt x="3892471" y="1625069"/>
                    <a:pt x="3889445" y="1743493"/>
                  </a:cubicBezTo>
                  <a:cubicBezTo>
                    <a:pt x="3886419" y="1804223"/>
                    <a:pt x="3904579" y="1825479"/>
                    <a:pt x="3968135" y="1825479"/>
                  </a:cubicBezTo>
                  <a:cubicBezTo>
                    <a:pt x="4089199" y="1819405"/>
                    <a:pt x="4210261" y="1825479"/>
                    <a:pt x="4331325" y="1822442"/>
                  </a:cubicBezTo>
                  <a:cubicBezTo>
                    <a:pt x="4385803" y="1822442"/>
                    <a:pt x="4410015" y="1837625"/>
                    <a:pt x="4410015" y="1898355"/>
                  </a:cubicBezTo>
                  <a:cubicBezTo>
                    <a:pt x="4406989" y="2545130"/>
                    <a:pt x="4410015" y="3188869"/>
                    <a:pt x="4406989" y="3835645"/>
                  </a:cubicBezTo>
                  <a:cubicBezTo>
                    <a:pt x="4406989" y="4008726"/>
                    <a:pt x="4331325" y="4081602"/>
                    <a:pt x="4158809" y="4081602"/>
                  </a:cubicBezTo>
                  <a:cubicBezTo>
                    <a:pt x="3438487" y="4084638"/>
                    <a:pt x="2718164" y="4081602"/>
                    <a:pt x="1997840" y="4081602"/>
                  </a:cubicBezTo>
                  <a:cubicBezTo>
                    <a:pt x="1928229" y="4081602"/>
                    <a:pt x="1861645" y="4072492"/>
                    <a:pt x="1810193" y="4020872"/>
                  </a:cubicBezTo>
                  <a:cubicBezTo>
                    <a:pt x="1767821" y="3978360"/>
                    <a:pt x="1755715" y="3926740"/>
                    <a:pt x="1755715" y="3869046"/>
                  </a:cubicBezTo>
                  <a:cubicBezTo>
                    <a:pt x="1755715" y="3474301"/>
                    <a:pt x="1755715" y="3079555"/>
                    <a:pt x="1755715" y="2684809"/>
                  </a:cubicBezTo>
                  <a:cubicBezTo>
                    <a:pt x="1755715" y="2296137"/>
                    <a:pt x="1755715" y="1910501"/>
                    <a:pt x="1755715" y="1521828"/>
                  </a:cubicBezTo>
                  <a:cubicBezTo>
                    <a:pt x="1755715" y="1373039"/>
                    <a:pt x="1825326" y="1300163"/>
                    <a:pt x="1973628" y="1300163"/>
                  </a:cubicBezTo>
                  <a:close/>
                  <a:moveTo>
                    <a:pt x="1970524" y="1071563"/>
                  </a:moveTo>
                  <a:cubicBezTo>
                    <a:pt x="1707247" y="1071563"/>
                    <a:pt x="1531729" y="1250782"/>
                    <a:pt x="1531729" y="1515054"/>
                  </a:cubicBezTo>
                  <a:cubicBezTo>
                    <a:pt x="1528703" y="2295718"/>
                    <a:pt x="1528703" y="3076383"/>
                    <a:pt x="1531729" y="3854010"/>
                  </a:cubicBezTo>
                  <a:cubicBezTo>
                    <a:pt x="1531729" y="4130432"/>
                    <a:pt x="1704221" y="4300538"/>
                    <a:pt x="1979603" y="4300538"/>
                  </a:cubicBezTo>
                  <a:cubicBezTo>
                    <a:pt x="2345769" y="4300538"/>
                    <a:pt x="2711936" y="4300538"/>
                    <a:pt x="3081129" y="4300538"/>
                  </a:cubicBezTo>
                  <a:cubicBezTo>
                    <a:pt x="3450323" y="4300538"/>
                    <a:pt x="3816489" y="4300538"/>
                    <a:pt x="4185683" y="4300538"/>
                  </a:cubicBezTo>
                  <a:cubicBezTo>
                    <a:pt x="4455011" y="4300538"/>
                    <a:pt x="4627503" y="4130432"/>
                    <a:pt x="4627503" y="3860085"/>
                  </a:cubicBezTo>
                  <a:cubicBezTo>
                    <a:pt x="4627503" y="3167511"/>
                    <a:pt x="4627503" y="2471899"/>
                    <a:pt x="4627503" y="1776288"/>
                  </a:cubicBezTo>
                  <a:cubicBezTo>
                    <a:pt x="4627503" y="1727686"/>
                    <a:pt x="4612373" y="1694272"/>
                    <a:pt x="4579085" y="1660859"/>
                  </a:cubicBezTo>
                  <a:cubicBezTo>
                    <a:pt x="4391461" y="1478602"/>
                    <a:pt x="4206865" y="1296346"/>
                    <a:pt x="4022269" y="1111052"/>
                  </a:cubicBezTo>
                  <a:cubicBezTo>
                    <a:pt x="3995033" y="1083714"/>
                    <a:pt x="3964771" y="1071563"/>
                    <a:pt x="3925431" y="1071563"/>
                  </a:cubicBezTo>
                  <a:cubicBezTo>
                    <a:pt x="3274805" y="1071563"/>
                    <a:pt x="2621151" y="1071563"/>
                    <a:pt x="1970524" y="1071563"/>
                  </a:cubicBezTo>
                  <a:close/>
                  <a:moveTo>
                    <a:pt x="1606981" y="0"/>
                  </a:moveTo>
                  <a:cubicBezTo>
                    <a:pt x="2091301" y="3037"/>
                    <a:pt x="2578647" y="0"/>
                    <a:pt x="3062967" y="0"/>
                  </a:cubicBezTo>
                  <a:cubicBezTo>
                    <a:pt x="3556369" y="0"/>
                    <a:pt x="4049769" y="3037"/>
                    <a:pt x="4540143" y="0"/>
                  </a:cubicBezTo>
                  <a:cubicBezTo>
                    <a:pt x="4600683" y="0"/>
                    <a:pt x="4633979" y="18221"/>
                    <a:pt x="4664251" y="72885"/>
                  </a:cubicBezTo>
                  <a:cubicBezTo>
                    <a:pt x="5091057" y="813884"/>
                    <a:pt x="5517863" y="1554882"/>
                    <a:pt x="5944671" y="2295880"/>
                  </a:cubicBezTo>
                  <a:cubicBezTo>
                    <a:pt x="6005211" y="2405208"/>
                    <a:pt x="6065751" y="2514536"/>
                    <a:pt x="6132345" y="2620826"/>
                  </a:cubicBezTo>
                  <a:cubicBezTo>
                    <a:pt x="6162615" y="2669416"/>
                    <a:pt x="6159587" y="2708896"/>
                    <a:pt x="6132345" y="2754449"/>
                  </a:cubicBezTo>
                  <a:cubicBezTo>
                    <a:pt x="5875051" y="3197833"/>
                    <a:pt x="5620783" y="3641217"/>
                    <a:pt x="5366515" y="4084602"/>
                  </a:cubicBezTo>
                  <a:cubicBezTo>
                    <a:pt x="5130407" y="4491544"/>
                    <a:pt x="4894303" y="4901522"/>
                    <a:pt x="4661223" y="5308464"/>
                  </a:cubicBezTo>
                  <a:cubicBezTo>
                    <a:pt x="4633979" y="5357054"/>
                    <a:pt x="4606737" y="5375275"/>
                    <a:pt x="4552251" y="5372238"/>
                  </a:cubicBezTo>
                  <a:cubicBezTo>
                    <a:pt x="4058851" y="5372238"/>
                    <a:pt x="3568477" y="5372238"/>
                    <a:pt x="3075075" y="5372238"/>
                  </a:cubicBezTo>
                  <a:cubicBezTo>
                    <a:pt x="2587729" y="5372238"/>
                    <a:pt x="2103409" y="5372238"/>
                    <a:pt x="1616062" y="5375275"/>
                  </a:cubicBezTo>
                  <a:cubicBezTo>
                    <a:pt x="1555522" y="5375275"/>
                    <a:pt x="1522225" y="5357054"/>
                    <a:pt x="1491955" y="5302390"/>
                  </a:cubicBezTo>
                  <a:cubicBezTo>
                    <a:pt x="1050013" y="4527986"/>
                    <a:pt x="605044" y="3756619"/>
                    <a:pt x="160075" y="2982215"/>
                  </a:cubicBezTo>
                  <a:cubicBezTo>
                    <a:pt x="111643" y="2900219"/>
                    <a:pt x="63211" y="2818223"/>
                    <a:pt x="14779" y="2736228"/>
                  </a:cubicBezTo>
                  <a:cubicBezTo>
                    <a:pt x="-3383" y="2705859"/>
                    <a:pt x="-6410" y="2678527"/>
                    <a:pt x="14779" y="2642084"/>
                  </a:cubicBezTo>
                  <a:cubicBezTo>
                    <a:pt x="465802" y="1858570"/>
                    <a:pt x="919852" y="1072018"/>
                    <a:pt x="1370875" y="285467"/>
                  </a:cubicBezTo>
                  <a:cubicBezTo>
                    <a:pt x="1413253" y="212582"/>
                    <a:pt x="1458658" y="136660"/>
                    <a:pt x="1501036" y="60738"/>
                  </a:cubicBezTo>
                  <a:cubicBezTo>
                    <a:pt x="1522225" y="15184"/>
                    <a:pt x="1555522" y="0"/>
                    <a:pt x="1606981" y="0"/>
                  </a:cubicBezTo>
                  <a:close/>
                </a:path>
              </a:pathLst>
            </a:custGeom>
            <a:solidFill>
              <a:schemeClr val="tx2"/>
            </a:solidFill>
            <a:ln>
              <a:noFill/>
            </a:ln>
          </p:spPr>
          <p:txBody>
            <a:bodyPr vert="horz" wrap="square" lIns="89642" tIns="44821" rIns="89642" bIns="44821" numCol="1" anchor="t" anchorCtr="0" compatLnSpc="1">
              <a:prstTxWarp prst="textNoShape">
                <a:avLst/>
              </a:prstTxWarp>
              <a:noAutofit/>
            </a:bodyPr>
            <a:lstStyle/>
            <a:p>
              <a:endParaRPr lang="en-US" sz="1730"/>
            </a:p>
          </p:txBody>
        </p:sp>
        <p:cxnSp>
          <p:nvCxnSpPr>
            <p:cNvPr id="81" name="Straight Connector 80">
              <a:extLst>
                <a:ext uri="{FF2B5EF4-FFF2-40B4-BE49-F238E27FC236}">
                  <a16:creationId xmlns:a16="http://schemas.microsoft.com/office/drawing/2014/main" id="{A39DDFCB-266A-4C67-A2DE-339D78B48DD4}"/>
                </a:ext>
                <a:ext uri="{C183D7F6-B498-43B3-948B-1728B52AA6E4}">
                  <adec:decorative xmlns:adec="http://schemas.microsoft.com/office/drawing/2017/decorative" val="1"/>
                </a:ext>
              </a:extLst>
            </p:cNvPr>
            <p:cNvCxnSpPr>
              <a:cxnSpLocks/>
            </p:cNvCxnSpPr>
            <p:nvPr/>
          </p:nvCxnSpPr>
          <p:spPr>
            <a:xfrm flipV="1">
              <a:off x="5632785" y="4977886"/>
              <a:ext cx="0" cy="1456324"/>
            </a:xfrm>
            <a:prstGeom prst="line">
              <a:avLst/>
            </a:prstGeom>
            <a:ln w="19050">
              <a:solidFill>
                <a:schemeClr val="bg1">
                  <a:lumMod val="5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92AE18F-5B9B-419B-A55D-02E7119DC4FA}"/>
                </a:ext>
              </a:extLst>
            </p:cNvPr>
            <p:cNvSpPr txBox="1"/>
            <p:nvPr/>
          </p:nvSpPr>
          <p:spPr>
            <a:xfrm>
              <a:off x="5994088" y="4977886"/>
              <a:ext cx="2047997" cy="1138773"/>
            </a:xfrm>
            <a:prstGeom prst="rect">
              <a:avLst/>
            </a:prstGeom>
            <a:noFill/>
          </p:spPr>
          <p:txBody>
            <a:bodyPr wrap="square" lIns="0" tIns="0" rIns="0" bIns="0" rtlCol="0">
              <a:spAutoFit/>
            </a:bodyPr>
            <a:lstStyle/>
            <a:p>
              <a:r>
                <a:rPr lang="en-US" sz="1730">
                  <a:latin typeface="+mj-lt"/>
                </a:rPr>
                <a:t>Store</a:t>
              </a:r>
            </a:p>
            <a:p>
              <a:r>
                <a:rPr lang="en-US" sz="1372"/>
                <a:t>Store in multi-layered time series data store optimized for a variety </a:t>
              </a:r>
              <a:br>
                <a:rPr lang="en-US" sz="1372"/>
              </a:br>
              <a:r>
                <a:rPr lang="en-US" sz="1372"/>
                <a:t>of analysis</a:t>
              </a:r>
            </a:p>
          </p:txBody>
        </p:sp>
        <p:cxnSp>
          <p:nvCxnSpPr>
            <p:cNvPr id="23" name="Straight Arrow Connector 22">
              <a:extLst>
                <a:ext uri="{FF2B5EF4-FFF2-40B4-BE49-F238E27FC236}">
                  <a16:creationId xmlns:a16="http://schemas.microsoft.com/office/drawing/2014/main" id="{603E50A5-0304-43C8-9240-1F2005221398}"/>
                </a:ext>
              </a:extLst>
            </p:cNvPr>
            <p:cNvCxnSpPr>
              <a:cxnSpLocks/>
            </p:cNvCxnSpPr>
            <p:nvPr/>
          </p:nvCxnSpPr>
          <p:spPr>
            <a:xfrm>
              <a:off x="7901564" y="3316515"/>
              <a:ext cx="863129" cy="0"/>
            </a:xfrm>
            <a:prstGeom prst="straightConnector1">
              <a:avLst/>
            </a:prstGeom>
            <a:ln w="19050">
              <a:solidFill>
                <a:schemeClr val="bg1">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18D18B6-5DFB-4D47-9D5B-90E484C3DA78}"/>
                </a:ext>
              </a:extLst>
            </p:cNvPr>
            <p:cNvCxnSpPr>
              <a:cxnSpLocks/>
              <a:endCxn id="26" idx="1"/>
            </p:cNvCxnSpPr>
            <p:nvPr/>
          </p:nvCxnSpPr>
          <p:spPr>
            <a:xfrm rot="16200000" flipH="1">
              <a:off x="7772648" y="3415327"/>
              <a:ext cx="1120962" cy="863128"/>
            </a:xfrm>
            <a:prstGeom prst="bentConnector2">
              <a:avLst/>
            </a:prstGeom>
            <a:ln w="19050">
              <a:solidFill>
                <a:schemeClr val="bg1">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26">
              <a:extLst>
                <a:ext uri="{FF2B5EF4-FFF2-40B4-BE49-F238E27FC236}">
                  <a16:creationId xmlns:a16="http://schemas.microsoft.com/office/drawing/2014/main" id="{DDC2182F-53EF-4740-BF49-91D28F1E1DCF}"/>
                </a:ext>
              </a:extLst>
            </p:cNvPr>
            <p:cNvCxnSpPr>
              <a:cxnSpLocks/>
              <a:endCxn id="24" idx="1"/>
            </p:cNvCxnSpPr>
            <p:nvPr/>
          </p:nvCxnSpPr>
          <p:spPr>
            <a:xfrm rot="5400000" flipH="1" flipV="1">
              <a:off x="7649755" y="2477470"/>
              <a:ext cx="1366748" cy="863128"/>
            </a:xfrm>
            <a:prstGeom prst="bentConnector2">
              <a:avLst/>
            </a:prstGeom>
            <a:ln w="19050">
              <a:solidFill>
                <a:schemeClr val="bg1">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5BFE2FCB-28C3-4E17-9529-F2AF17372475}"/>
                </a:ext>
              </a:extLst>
            </p:cNvPr>
            <p:cNvSpPr/>
            <p:nvPr/>
          </p:nvSpPr>
          <p:spPr bwMode="auto">
            <a:xfrm>
              <a:off x="8764693" y="1810650"/>
              <a:ext cx="2751181" cy="830019"/>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61961" tIns="44821" rIns="89642" bIns="44821" numCol="1" spcCol="0" rtlCol="0" fromWordArt="0" anchor="ctr" anchorCtr="0" forceAA="0" compatLnSpc="1">
              <a:prstTxWarp prst="textNoShape">
                <a:avLst/>
              </a:prstTxWarp>
              <a:noAutofit/>
            </a:bodyPr>
            <a:lstStyle/>
            <a:p>
              <a:pPr defTabSz="914102" fontAlgn="base">
                <a:spcBef>
                  <a:spcPct val="0"/>
                </a:spcBef>
                <a:spcAft>
                  <a:spcPct val="0"/>
                </a:spcAft>
              </a:pPr>
              <a:r>
                <a:rPr lang="en-US" sz="1568">
                  <a:solidFill>
                    <a:schemeClr val="tx1"/>
                  </a:solidFill>
                  <a:ea typeface="Segoe UI" pitchFamily="34" charset="0"/>
                  <a:cs typeface="Segoe UI" pitchFamily="34" charset="0"/>
                </a:rPr>
                <a:t>Explore and monitor</a:t>
              </a:r>
            </a:p>
          </p:txBody>
        </p:sp>
        <p:pic>
          <p:nvPicPr>
            <p:cNvPr id="45" name="Picture 44" descr="Icon of a bulb">
              <a:extLst>
                <a:ext uri="{FF2B5EF4-FFF2-40B4-BE49-F238E27FC236}">
                  <a16:creationId xmlns:a16="http://schemas.microsoft.com/office/drawing/2014/main" id="{57D85256-0A28-419F-A17E-718E3FFC4E0A}"/>
                </a:ext>
              </a:extLst>
            </p:cNvPr>
            <p:cNvPicPr>
              <a:picLocks/>
            </p:cNvPicPr>
            <p:nvPr/>
          </p:nvPicPr>
          <p:blipFill>
            <a:blip r:embed="rId7"/>
            <a:stretch>
              <a:fillRect/>
            </a:stretch>
          </p:blipFill>
          <p:spPr>
            <a:xfrm>
              <a:off x="8914484" y="1974577"/>
              <a:ext cx="357834" cy="497678"/>
            </a:xfrm>
            <a:prstGeom prst="rect">
              <a:avLst/>
            </a:prstGeom>
          </p:spPr>
        </p:pic>
        <p:sp>
          <p:nvSpPr>
            <p:cNvPr id="25" name="Rectangle 24">
              <a:extLst>
                <a:ext uri="{FF2B5EF4-FFF2-40B4-BE49-F238E27FC236}">
                  <a16:creationId xmlns:a16="http://schemas.microsoft.com/office/drawing/2014/main" id="{D50B314C-ADDA-47FE-B448-80E9AAEC27DF}"/>
                </a:ext>
              </a:extLst>
            </p:cNvPr>
            <p:cNvSpPr/>
            <p:nvPr/>
          </p:nvSpPr>
          <p:spPr bwMode="auto">
            <a:xfrm>
              <a:off x="8764693" y="2855474"/>
              <a:ext cx="2751181" cy="922082"/>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61961" tIns="44821" rIns="89642" bIns="44821" numCol="1" spcCol="0" rtlCol="0" fromWordArt="0" anchor="ctr" anchorCtr="0" forceAA="0" compatLnSpc="1">
              <a:prstTxWarp prst="textNoShape">
                <a:avLst/>
              </a:prstTxWarp>
              <a:noAutofit/>
            </a:bodyPr>
            <a:lstStyle/>
            <a:p>
              <a:pPr defTabSz="914102" fontAlgn="base">
                <a:spcBef>
                  <a:spcPct val="0"/>
                </a:spcBef>
                <a:spcAft>
                  <a:spcPct val="0"/>
                </a:spcAft>
              </a:pPr>
              <a:r>
                <a:rPr lang="en-US" sz="1568">
                  <a:solidFill>
                    <a:schemeClr val="tx1"/>
                  </a:solidFill>
                  <a:ea typeface="Segoe UI" pitchFamily="34" charset="0"/>
                  <a:cs typeface="Segoe UI" pitchFamily="34" charset="0"/>
                </a:rPr>
                <a:t>Perform operational </a:t>
              </a:r>
            </a:p>
            <a:p>
              <a:pPr defTabSz="914102" fontAlgn="base">
                <a:spcBef>
                  <a:spcPct val="0"/>
                </a:spcBef>
                <a:spcAft>
                  <a:spcPct val="0"/>
                </a:spcAft>
              </a:pPr>
              <a:r>
                <a:rPr lang="en-US" sz="1568">
                  <a:solidFill>
                    <a:schemeClr val="tx1"/>
                  </a:solidFill>
                  <a:ea typeface="Segoe UI" pitchFamily="34" charset="0"/>
                  <a:cs typeface="Segoe UI" pitchFamily="34" charset="0"/>
                </a:rPr>
                <a:t>analysis</a:t>
              </a:r>
            </a:p>
          </p:txBody>
        </p:sp>
        <p:pic>
          <p:nvPicPr>
            <p:cNvPr id="43" name="Picture 42" descr="Icon of a screen with filled chart ">
              <a:extLst>
                <a:ext uri="{FF2B5EF4-FFF2-40B4-BE49-F238E27FC236}">
                  <a16:creationId xmlns:a16="http://schemas.microsoft.com/office/drawing/2014/main" id="{DBD02317-85CB-4415-9F7A-9A72BD55C9F8}"/>
                </a:ext>
              </a:extLst>
            </p:cNvPr>
            <p:cNvPicPr>
              <a:picLocks/>
            </p:cNvPicPr>
            <p:nvPr/>
          </p:nvPicPr>
          <p:blipFill>
            <a:blip r:embed="rId8"/>
            <a:stretch>
              <a:fillRect/>
            </a:stretch>
          </p:blipFill>
          <p:spPr>
            <a:xfrm>
              <a:off x="8914484" y="3130403"/>
              <a:ext cx="462687" cy="347206"/>
            </a:xfrm>
            <a:prstGeom prst="rect">
              <a:avLst/>
            </a:prstGeom>
          </p:spPr>
        </p:pic>
        <p:sp>
          <p:nvSpPr>
            <p:cNvPr id="26" name="Rectangle 25">
              <a:extLst>
                <a:ext uri="{FF2B5EF4-FFF2-40B4-BE49-F238E27FC236}">
                  <a16:creationId xmlns:a16="http://schemas.microsoft.com/office/drawing/2014/main" id="{4862BEDA-0AC6-4D7C-BEC6-34F41379CBC4}"/>
                </a:ext>
              </a:extLst>
            </p:cNvPr>
            <p:cNvSpPr/>
            <p:nvPr/>
          </p:nvSpPr>
          <p:spPr bwMode="auto">
            <a:xfrm>
              <a:off x="8764693" y="3992362"/>
              <a:ext cx="2751181" cy="830019"/>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61961" tIns="44821" rIns="89642" bIns="44821" numCol="1" spcCol="0" rtlCol="0" fromWordArt="0" anchor="ctr" anchorCtr="0" forceAA="0" compatLnSpc="1">
              <a:prstTxWarp prst="textNoShape">
                <a:avLst/>
              </a:prstTxWarp>
              <a:noAutofit/>
            </a:bodyPr>
            <a:lstStyle/>
            <a:p>
              <a:pPr defTabSz="914102" fontAlgn="base">
                <a:spcBef>
                  <a:spcPct val="0"/>
                </a:spcBef>
                <a:spcAft>
                  <a:spcPct val="0"/>
                </a:spcAft>
              </a:pPr>
              <a:r>
                <a:rPr lang="en-US" sz="1568" dirty="0">
                  <a:solidFill>
                    <a:schemeClr val="tx1"/>
                  </a:solidFill>
                  <a:ea typeface="Segoe UI" pitchFamily="34" charset="0"/>
                  <a:cs typeface="Segoe UI" pitchFamily="34" charset="0"/>
                </a:rPr>
                <a:t>Models for learning &amp; predictions</a:t>
              </a:r>
            </a:p>
          </p:txBody>
        </p:sp>
        <p:pic>
          <p:nvPicPr>
            <p:cNvPr id="44" name="Picture 43" descr="Icon of a magnifying glass showing a chart">
              <a:extLst>
                <a:ext uri="{FF2B5EF4-FFF2-40B4-BE49-F238E27FC236}">
                  <a16:creationId xmlns:a16="http://schemas.microsoft.com/office/drawing/2014/main" id="{D397BCE5-B699-4484-AC8E-4438A4EDB8EB}"/>
                </a:ext>
              </a:extLst>
            </p:cNvPr>
            <p:cNvPicPr>
              <a:picLocks/>
            </p:cNvPicPr>
            <p:nvPr/>
          </p:nvPicPr>
          <p:blipFill>
            <a:blip r:embed="rId9"/>
            <a:stretch>
              <a:fillRect/>
            </a:stretch>
          </p:blipFill>
          <p:spPr>
            <a:xfrm>
              <a:off x="8948305" y="4160403"/>
              <a:ext cx="403880" cy="403880"/>
            </a:xfrm>
            <a:prstGeom prst="rect">
              <a:avLst/>
            </a:prstGeom>
          </p:spPr>
        </p:pic>
        <p:cxnSp>
          <p:nvCxnSpPr>
            <p:cNvPr id="82" name="Straight Connector 81">
              <a:extLst>
                <a:ext uri="{FF2B5EF4-FFF2-40B4-BE49-F238E27FC236}">
                  <a16:creationId xmlns:a16="http://schemas.microsoft.com/office/drawing/2014/main" id="{2FAB7B5D-9147-497F-ABC2-8DE437EB052C}"/>
                </a:ext>
                <a:ext uri="{C183D7F6-B498-43B3-948B-1728B52AA6E4}">
                  <adec:decorative xmlns:adec="http://schemas.microsoft.com/office/drawing/2017/decorative" val="1"/>
                </a:ext>
              </a:extLst>
            </p:cNvPr>
            <p:cNvCxnSpPr>
              <a:cxnSpLocks/>
            </p:cNvCxnSpPr>
            <p:nvPr/>
          </p:nvCxnSpPr>
          <p:spPr>
            <a:xfrm flipV="1">
              <a:off x="8403388" y="4938501"/>
              <a:ext cx="0" cy="1475676"/>
            </a:xfrm>
            <a:prstGeom prst="line">
              <a:avLst/>
            </a:prstGeom>
            <a:ln w="19050">
              <a:solidFill>
                <a:schemeClr val="bg1">
                  <a:lumMod val="5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507F55D-F9CE-49CC-90E2-8EE57FF2A44F}"/>
                </a:ext>
              </a:extLst>
            </p:cNvPr>
            <p:cNvSpPr txBox="1"/>
            <p:nvPr/>
          </p:nvSpPr>
          <p:spPr>
            <a:xfrm>
              <a:off x="8764693" y="4977886"/>
              <a:ext cx="2959866" cy="1443985"/>
            </a:xfrm>
            <a:prstGeom prst="rect">
              <a:avLst/>
            </a:prstGeom>
            <a:noFill/>
          </p:spPr>
          <p:txBody>
            <a:bodyPr wrap="square" lIns="0" tIns="0" rIns="0" bIns="0" rtlCol="0">
              <a:spAutoFit/>
            </a:bodyPr>
            <a:lstStyle/>
            <a:p>
              <a:r>
                <a:rPr lang="en-US" sz="1730">
                  <a:latin typeface="+mj-lt"/>
                </a:rPr>
                <a:t>Analyze</a:t>
              </a:r>
            </a:p>
            <a:p>
              <a:pPr>
                <a:spcBef>
                  <a:spcPts val="196"/>
                </a:spcBef>
                <a:spcAft>
                  <a:spcPts val="294"/>
                </a:spcAft>
              </a:pPr>
              <a:r>
                <a:rPr lang="en-US" sz="1372"/>
                <a:t>Run ad-hoc queries for monitoring; Operationalize using asset-based analysis; </a:t>
              </a:r>
            </a:p>
            <a:p>
              <a:pPr>
                <a:spcBef>
                  <a:spcPts val="196"/>
                </a:spcBef>
                <a:spcAft>
                  <a:spcPts val="294"/>
                </a:spcAft>
              </a:pPr>
              <a:r>
                <a:rPr lang="en-US" sz="1372"/>
                <a:t>Use models for machine learning inference and make predictions</a:t>
              </a:r>
            </a:p>
          </p:txBody>
        </p:sp>
      </p:grpSp>
    </p:spTree>
    <p:extLst>
      <p:ext uri="{BB962C8B-B14F-4D97-AF65-F5344CB8AC3E}">
        <p14:creationId xmlns:p14="http://schemas.microsoft.com/office/powerpoint/2010/main" val="204361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Why use Azure Time Series Insights?</a:t>
            </a:r>
          </a:p>
        </p:txBody>
      </p:sp>
      <p:pic>
        <p:nvPicPr>
          <p:cNvPr id="7" name="Picture 6" descr="Icon of a clock">
            <a:extLst>
              <a:ext uri="{FF2B5EF4-FFF2-40B4-BE49-F238E27FC236}">
                <a16:creationId xmlns:a16="http://schemas.microsoft.com/office/drawing/2014/main" id="{B7E0404D-239F-404F-910F-5DDCC1093E10}"/>
              </a:ext>
            </a:extLst>
          </p:cNvPr>
          <p:cNvPicPr>
            <a:picLocks/>
          </p:cNvPicPr>
          <p:nvPr/>
        </p:nvPicPr>
        <p:blipFill>
          <a:blip r:embed="rId3"/>
          <a:stretch>
            <a:fillRect/>
          </a:stretch>
        </p:blipFill>
        <p:spPr>
          <a:xfrm>
            <a:off x="418643" y="1675460"/>
            <a:ext cx="932282" cy="932282"/>
          </a:xfrm>
          <a:prstGeom prst="rect">
            <a:avLst/>
          </a:prstGeom>
        </p:spPr>
      </p:pic>
      <p:sp>
        <p:nvSpPr>
          <p:cNvPr id="19" name="TextBox 18">
            <a:extLst>
              <a:ext uri="{FF2B5EF4-FFF2-40B4-BE49-F238E27FC236}">
                <a16:creationId xmlns:a16="http://schemas.microsoft.com/office/drawing/2014/main" id="{E0888B00-DD15-4DF6-8E3F-39D42FC0CB37}"/>
              </a:ext>
            </a:extLst>
          </p:cNvPr>
          <p:cNvSpPr txBox="1"/>
          <p:nvPr/>
        </p:nvSpPr>
        <p:spPr>
          <a:xfrm>
            <a:off x="1653716" y="1675461"/>
            <a:ext cx="10129600" cy="2096998"/>
          </a:xfrm>
          <a:prstGeom prst="rect">
            <a:avLst/>
          </a:prstGeom>
          <a:noFill/>
        </p:spPr>
        <p:txBody>
          <a:bodyPr wrap="square" lIns="0" tIns="0" rIns="0" bIns="0" rtlCol="0" anchor="t">
            <a:spAutoFit/>
          </a:bodyPr>
          <a:lstStyle/>
          <a:p>
            <a:r>
              <a:rPr lang="en-US" sz="2353" dirty="0">
                <a:latin typeface="+mj-lt"/>
              </a:rPr>
              <a:t>Time Series Insights gives a business the ability to examine historical data over long periods of time, including:</a:t>
            </a:r>
          </a:p>
          <a:p>
            <a:pPr>
              <a:spcBef>
                <a:spcPts val="588"/>
              </a:spcBef>
              <a:spcAft>
                <a:spcPts val="588"/>
              </a:spcAft>
            </a:pPr>
            <a:r>
              <a:rPr lang="en-US" sz="2157" dirty="0"/>
              <a:t>Discovery of data</a:t>
            </a:r>
          </a:p>
          <a:p>
            <a:pPr>
              <a:spcBef>
                <a:spcPts val="588"/>
              </a:spcBef>
              <a:spcAft>
                <a:spcPts val="588"/>
              </a:spcAft>
            </a:pPr>
            <a:r>
              <a:rPr lang="en-US" sz="2157" dirty="0"/>
              <a:t>Trending of data over time</a:t>
            </a:r>
          </a:p>
          <a:p>
            <a:pPr>
              <a:spcBef>
                <a:spcPts val="588"/>
              </a:spcBef>
              <a:spcAft>
                <a:spcPts val="588"/>
              </a:spcAft>
            </a:pPr>
            <a:r>
              <a:rPr lang="en-US" sz="2157" dirty="0"/>
              <a:t>Anomaly detection over time with basic machine learning</a:t>
            </a:r>
          </a:p>
        </p:txBody>
      </p:sp>
      <p:sp>
        <p:nvSpPr>
          <p:cNvPr id="2" name="TextBox 1">
            <a:extLst>
              <a:ext uri="{FF2B5EF4-FFF2-40B4-BE49-F238E27FC236}">
                <a16:creationId xmlns:a16="http://schemas.microsoft.com/office/drawing/2014/main" id="{B889301A-77B0-47AA-B020-0417E37D226C}"/>
              </a:ext>
            </a:extLst>
          </p:cNvPr>
          <p:cNvSpPr txBox="1"/>
          <p:nvPr/>
        </p:nvSpPr>
        <p:spPr>
          <a:xfrm>
            <a:off x="1653716" y="4577054"/>
            <a:ext cx="10129600" cy="1538804"/>
          </a:xfrm>
          <a:prstGeom prst="rect">
            <a:avLst/>
          </a:prstGeom>
          <a:noFill/>
        </p:spPr>
        <p:txBody>
          <a:bodyPr wrap="square" lIns="0" tIns="0" rIns="0" bIns="0" rtlCol="0" anchor="t">
            <a:spAutoFit/>
          </a:bodyPr>
          <a:lstStyle/>
          <a:p>
            <a:r>
              <a:rPr lang="en-US" sz="2353" dirty="0">
                <a:latin typeface="+mj-lt"/>
              </a:rPr>
              <a:t>TSI manages the details of storage with configurable retention and throttling:</a:t>
            </a:r>
          </a:p>
          <a:p>
            <a:pPr>
              <a:spcBef>
                <a:spcPts val="588"/>
              </a:spcBef>
              <a:spcAft>
                <a:spcPts val="588"/>
              </a:spcAft>
            </a:pPr>
            <a:r>
              <a:rPr lang="en-US" sz="2157" dirty="0"/>
              <a:t>S1 covers 30 GB or 30 million events</a:t>
            </a:r>
          </a:p>
          <a:p>
            <a:r>
              <a:rPr lang="en-US" sz="2157" dirty="0"/>
              <a:t>S2 covers 300 GB or 300 million events</a:t>
            </a:r>
          </a:p>
        </p:txBody>
      </p:sp>
      <p:pic>
        <p:nvPicPr>
          <p:cNvPr id="9" name="Picture 8" descr="Icon of five circles connected by lines">
            <a:extLst>
              <a:ext uri="{FF2B5EF4-FFF2-40B4-BE49-F238E27FC236}">
                <a16:creationId xmlns:a16="http://schemas.microsoft.com/office/drawing/2014/main" id="{0C2DAA24-E5F0-4751-86C8-1C9788EAFB95}"/>
              </a:ext>
            </a:extLst>
          </p:cNvPr>
          <p:cNvPicPr>
            <a:picLocks/>
          </p:cNvPicPr>
          <p:nvPr/>
        </p:nvPicPr>
        <p:blipFill>
          <a:blip r:embed="rId4"/>
          <a:stretch>
            <a:fillRect/>
          </a:stretch>
        </p:blipFill>
        <p:spPr>
          <a:xfrm>
            <a:off x="430284" y="4473413"/>
            <a:ext cx="932282" cy="932282"/>
          </a:xfrm>
          <a:prstGeom prst="rect">
            <a:avLst/>
          </a:prstGeom>
        </p:spPr>
      </p:pic>
      <p:cxnSp>
        <p:nvCxnSpPr>
          <p:cNvPr id="10" name="Straight Connector 9">
            <a:extLst>
              <a:ext uri="{FF2B5EF4-FFF2-40B4-BE49-F238E27FC236}">
                <a16:creationId xmlns:a16="http://schemas.microsoft.com/office/drawing/2014/main" id="{ED89CBB9-EB14-4509-A19B-D6CB192ADD40}"/>
              </a:ext>
              <a:ext uri="{C183D7F6-B498-43B3-948B-1728B52AA6E4}">
                <adec:decorative xmlns:adec="http://schemas.microsoft.com/office/drawing/2017/decorative" val="1"/>
              </a:ext>
            </a:extLst>
          </p:cNvPr>
          <p:cNvCxnSpPr>
            <a:cxnSpLocks/>
          </p:cNvCxnSpPr>
          <p:nvPr/>
        </p:nvCxnSpPr>
        <p:spPr>
          <a:xfrm>
            <a:off x="1644658" y="4156343"/>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5854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the TSI environment: Basics  </a:t>
            </a:r>
          </a:p>
        </p:txBody>
      </p:sp>
      <p:pic>
        <p:nvPicPr>
          <p:cNvPr id="10" name="Picture 9" descr="Screenshot of Creating Time Series Insights environment">
            <a:extLst>
              <a:ext uri="{FF2B5EF4-FFF2-40B4-BE49-F238E27FC236}">
                <a16:creationId xmlns:a16="http://schemas.microsoft.com/office/drawing/2014/main" id="{54C6D05F-38D8-491F-9138-9D71B944A58C}"/>
              </a:ext>
            </a:extLst>
          </p:cNvPr>
          <p:cNvPicPr>
            <a:picLocks noChangeAspect="1"/>
          </p:cNvPicPr>
          <p:nvPr/>
        </p:nvPicPr>
        <p:blipFill>
          <a:blip r:embed="rId3"/>
          <a:srcRect l="-36898" t="-3996" r="-36899" b="-3996"/>
          <a:stretch>
            <a:fillRect/>
          </a:stretch>
        </p:blipFill>
        <p:spPr>
          <a:xfrm>
            <a:off x="418644" y="1169264"/>
            <a:ext cx="11354714" cy="5247820"/>
          </a:xfrm>
          <a:custGeom>
            <a:avLst/>
            <a:gdLst>
              <a:gd name="connsiteX0" fmla="*/ 0 w 11582400"/>
              <a:gd name="connsiteY0" fmla="*/ 0 h 5353050"/>
              <a:gd name="connsiteX1" fmla="*/ 11582400 w 11582400"/>
              <a:gd name="connsiteY1" fmla="*/ 0 h 5353050"/>
              <a:gd name="connsiteX2" fmla="*/ 11582400 w 11582400"/>
              <a:gd name="connsiteY2" fmla="*/ 5353050 h 5353050"/>
              <a:gd name="connsiteX3" fmla="*/ 0 w 11582400"/>
              <a:gd name="connsiteY3" fmla="*/ 5353050 h 5353050"/>
            </a:gdLst>
            <a:ahLst/>
            <a:cxnLst>
              <a:cxn ang="0">
                <a:pos x="connsiteX0" y="connsiteY0"/>
              </a:cxn>
              <a:cxn ang="0">
                <a:pos x="connsiteX1" y="connsiteY1"/>
              </a:cxn>
              <a:cxn ang="0">
                <a:pos x="connsiteX2" y="connsiteY2"/>
              </a:cxn>
              <a:cxn ang="0">
                <a:pos x="connsiteX3" y="connsiteY3"/>
              </a:cxn>
            </a:cxnLst>
            <a:rect l="l" t="t" r="r" b="b"/>
            <a:pathLst>
              <a:path w="11582400" h="5353050">
                <a:moveTo>
                  <a:pt x="0" y="0"/>
                </a:moveTo>
                <a:lnTo>
                  <a:pt x="11582400" y="0"/>
                </a:lnTo>
                <a:lnTo>
                  <a:pt x="11582400" y="5353050"/>
                </a:lnTo>
                <a:lnTo>
                  <a:pt x="0" y="5353050"/>
                </a:lnTo>
                <a:close/>
              </a:path>
            </a:pathLst>
          </a:cu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2342405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the TSI environment: Storage</a:t>
            </a:r>
          </a:p>
        </p:txBody>
      </p:sp>
      <p:pic>
        <p:nvPicPr>
          <p:cNvPr id="9" name="Picture 8" descr="Screenshot of Time Series ID">
            <a:extLst>
              <a:ext uri="{FF2B5EF4-FFF2-40B4-BE49-F238E27FC236}">
                <a16:creationId xmlns:a16="http://schemas.microsoft.com/office/drawing/2014/main" id="{2133307C-9913-46AC-92DB-9D7B35936E66}"/>
              </a:ext>
            </a:extLst>
          </p:cNvPr>
          <p:cNvPicPr>
            <a:picLocks noChangeAspect="1"/>
          </p:cNvPicPr>
          <p:nvPr/>
        </p:nvPicPr>
        <p:blipFill>
          <a:blip r:embed="rId3"/>
          <a:srcRect l="-48727" t="-4474" r="-48727" b="-4474"/>
          <a:stretch>
            <a:fillRect/>
          </a:stretch>
        </p:blipFill>
        <p:spPr>
          <a:xfrm>
            <a:off x="418643" y="1169264"/>
            <a:ext cx="11354714" cy="5247820"/>
          </a:xfrm>
          <a:custGeom>
            <a:avLst/>
            <a:gdLst>
              <a:gd name="connsiteX0" fmla="*/ 0 w 11582400"/>
              <a:gd name="connsiteY0" fmla="*/ 0 h 5353050"/>
              <a:gd name="connsiteX1" fmla="*/ 11582400 w 11582400"/>
              <a:gd name="connsiteY1" fmla="*/ 0 h 5353050"/>
              <a:gd name="connsiteX2" fmla="*/ 11582400 w 11582400"/>
              <a:gd name="connsiteY2" fmla="*/ 5353050 h 5353050"/>
              <a:gd name="connsiteX3" fmla="*/ 0 w 11582400"/>
              <a:gd name="connsiteY3" fmla="*/ 5353050 h 5353050"/>
            </a:gdLst>
            <a:ahLst/>
            <a:cxnLst>
              <a:cxn ang="0">
                <a:pos x="connsiteX0" y="connsiteY0"/>
              </a:cxn>
              <a:cxn ang="0">
                <a:pos x="connsiteX1" y="connsiteY1"/>
              </a:cxn>
              <a:cxn ang="0">
                <a:pos x="connsiteX2" y="connsiteY2"/>
              </a:cxn>
              <a:cxn ang="0">
                <a:pos x="connsiteX3" y="connsiteY3"/>
              </a:cxn>
            </a:cxnLst>
            <a:rect l="l" t="t" r="r" b="b"/>
            <a:pathLst>
              <a:path w="11582400" h="5353050">
                <a:moveTo>
                  <a:pt x="0" y="0"/>
                </a:moveTo>
                <a:lnTo>
                  <a:pt x="11582400" y="0"/>
                </a:lnTo>
                <a:lnTo>
                  <a:pt x="11582400" y="5353050"/>
                </a:lnTo>
                <a:lnTo>
                  <a:pt x="0" y="5353050"/>
                </a:lnTo>
                <a:close/>
              </a:path>
            </a:pathLst>
          </a:cu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2055253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the TSI environment: Event source   </a:t>
            </a:r>
          </a:p>
        </p:txBody>
      </p:sp>
      <p:pic>
        <p:nvPicPr>
          <p:cNvPr id="9" name="Picture 8" descr="Screenshot of configuring Time Series Insights environment">
            <a:extLst>
              <a:ext uri="{FF2B5EF4-FFF2-40B4-BE49-F238E27FC236}">
                <a16:creationId xmlns:a16="http://schemas.microsoft.com/office/drawing/2014/main" id="{63F4FDE1-1D93-40A5-B1B8-44B207BD1043}"/>
              </a:ext>
            </a:extLst>
          </p:cNvPr>
          <p:cNvPicPr>
            <a:picLocks noChangeAspect="1"/>
          </p:cNvPicPr>
          <p:nvPr/>
        </p:nvPicPr>
        <p:blipFill>
          <a:blip r:embed="rId3"/>
          <a:srcRect l="-54972" t="-4339" r="-54972" b="-4339"/>
          <a:stretch>
            <a:fillRect/>
          </a:stretch>
        </p:blipFill>
        <p:spPr>
          <a:xfrm>
            <a:off x="418643" y="1169264"/>
            <a:ext cx="11354714" cy="5247820"/>
          </a:xfrm>
          <a:custGeom>
            <a:avLst/>
            <a:gdLst>
              <a:gd name="connsiteX0" fmla="*/ 0 w 11582400"/>
              <a:gd name="connsiteY0" fmla="*/ 0 h 5353050"/>
              <a:gd name="connsiteX1" fmla="*/ 11582400 w 11582400"/>
              <a:gd name="connsiteY1" fmla="*/ 0 h 5353050"/>
              <a:gd name="connsiteX2" fmla="*/ 11582400 w 11582400"/>
              <a:gd name="connsiteY2" fmla="*/ 5353050 h 5353050"/>
              <a:gd name="connsiteX3" fmla="*/ 0 w 11582400"/>
              <a:gd name="connsiteY3" fmla="*/ 5353050 h 5353050"/>
            </a:gdLst>
            <a:ahLst/>
            <a:cxnLst>
              <a:cxn ang="0">
                <a:pos x="connsiteX0" y="connsiteY0"/>
              </a:cxn>
              <a:cxn ang="0">
                <a:pos x="connsiteX1" y="connsiteY1"/>
              </a:cxn>
              <a:cxn ang="0">
                <a:pos x="connsiteX2" y="connsiteY2"/>
              </a:cxn>
              <a:cxn ang="0">
                <a:pos x="connsiteX3" y="connsiteY3"/>
              </a:cxn>
            </a:cxnLst>
            <a:rect l="l" t="t" r="r" b="b"/>
            <a:pathLst>
              <a:path w="11582400" h="5353050">
                <a:moveTo>
                  <a:pt x="0" y="0"/>
                </a:moveTo>
                <a:lnTo>
                  <a:pt x="11582400" y="0"/>
                </a:lnTo>
                <a:lnTo>
                  <a:pt x="11582400" y="5353050"/>
                </a:lnTo>
                <a:lnTo>
                  <a:pt x="0" y="5353050"/>
                </a:lnTo>
                <a:close/>
              </a:path>
            </a:pathLst>
          </a:cu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4293427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TSI connection to IoT Hub</a:t>
            </a:r>
          </a:p>
        </p:txBody>
      </p:sp>
      <p:pic>
        <p:nvPicPr>
          <p:cNvPr id="38" name="Picture 37" descr="Icon of small circles connected by lines forming a big circle">
            <a:extLst>
              <a:ext uri="{FF2B5EF4-FFF2-40B4-BE49-F238E27FC236}">
                <a16:creationId xmlns:a16="http://schemas.microsoft.com/office/drawing/2014/main" id="{8D55FCD5-2A17-4AF5-A011-C8027442E64B}"/>
              </a:ext>
            </a:extLst>
          </p:cNvPr>
          <p:cNvPicPr>
            <a:picLocks/>
          </p:cNvPicPr>
          <p:nvPr/>
        </p:nvPicPr>
        <p:blipFill>
          <a:blip r:embed="rId3"/>
          <a:stretch>
            <a:fillRect/>
          </a:stretch>
        </p:blipFill>
        <p:spPr>
          <a:xfrm>
            <a:off x="418643" y="1799264"/>
            <a:ext cx="932282" cy="932282"/>
          </a:xfrm>
          <a:prstGeom prst="rect">
            <a:avLst/>
          </a:prstGeom>
        </p:spPr>
      </p:pic>
      <p:sp>
        <p:nvSpPr>
          <p:cNvPr id="39" name="TextBox 38">
            <a:extLst>
              <a:ext uri="{FF2B5EF4-FFF2-40B4-BE49-F238E27FC236}">
                <a16:creationId xmlns:a16="http://schemas.microsoft.com/office/drawing/2014/main" id="{06CB734B-0D67-44D7-B0B9-908CC1E69CB7}"/>
              </a:ext>
            </a:extLst>
          </p:cNvPr>
          <p:cNvSpPr txBox="1"/>
          <p:nvPr/>
        </p:nvSpPr>
        <p:spPr>
          <a:xfrm>
            <a:off x="1642760" y="1799063"/>
            <a:ext cx="1557137" cy="1810358"/>
          </a:xfrm>
          <a:prstGeom prst="rect">
            <a:avLst/>
          </a:prstGeom>
          <a:noFill/>
        </p:spPr>
        <p:txBody>
          <a:bodyPr wrap="square" lIns="0" tIns="0" rIns="0" bIns="0" rtlCol="0" anchor="ctr">
            <a:spAutoFit/>
          </a:bodyPr>
          <a:lstStyle/>
          <a:p>
            <a:pPr>
              <a:spcAft>
                <a:spcPts val="588"/>
              </a:spcAft>
            </a:pPr>
            <a:r>
              <a:rPr lang="en-US" sz="2353" dirty="0"/>
              <a:t>Create an IoT Hub Consumer Group for TSI</a:t>
            </a:r>
          </a:p>
        </p:txBody>
      </p:sp>
      <p:cxnSp>
        <p:nvCxnSpPr>
          <p:cNvPr id="43" name="Straight Connector 42">
            <a:extLst>
              <a:ext uri="{FF2B5EF4-FFF2-40B4-BE49-F238E27FC236}">
                <a16:creationId xmlns:a16="http://schemas.microsoft.com/office/drawing/2014/main" id="{C3722BAC-383C-4AA7-AA3A-FCCDC0D3FABE}"/>
              </a:ext>
              <a:ext uri="{C183D7F6-B498-43B3-948B-1728B52AA6E4}">
                <adec:decorative xmlns:adec="http://schemas.microsoft.com/office/drawing/2017/decorative" val="1"/>
              </a:ext>
            </a:extLst>
          </p:cNvPr>
          <p:cNvCxnSpPr>
            <a:cxnSpLocks/>
          </p:cNvCxnSpPr>
          <p:nvPr/>
        </p:nvCxnSpPr>
        <p:spPr>
          <a:xfrm>
            <a:off x="1642760" y="4100437"/>
            <a:ext cx="178407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descr="Icon of four circle connected in a branch">
            <a:extLst>
              <a:ext uri="{FF2B5EF4-FFF2-40B4-BE49-F238E27FC236}">
                <a16:creationId xmlns:a16="http://schemas.microsoft.com/office/drawing/2014/main" id="{90C9C951-1817-4E4B-87B4-83A9E48E4325}"/>
              </a:ext>
            </a:extLst>
          </p:cNvPr>
          <p:cNvPicPr>
            <a:picLocks/>
          </p:cNvPicPr>
          <p:nvPr/>
        </p:nvPicPr>
        <p:blipFill>
          <a:blip r:embed="rId4"/>
          <a:stretch>
            <a:fillRect/>
          </a:stretch>
        </p:blipFill>
        <p:spPr>
          <a:xfrm>
            <a:off x="418643" y="4529331"/>
            <a:ext cx="932282" cy="932282"/>
          </a:xfrm>
          <a:prstGeom prst="rect">
            <a:avLst/>
          </a:prstGeom>
        </p:spPr>
      </p:pic>
      <p:sp>
        <p:nvSpPr>
          <p:cNvPr id="18" name="TextBox 17">
            <a:extLst>
              <a:ext uri="{FF2B5EF4-FFF2-40B4-BE49-F238E27FC236}">
                <a16:creationId xmlns:a16="http://schemas.microsoft.com/office/drawing/2014/main" id="{95E25540-4274-4899-B2C7-9CEE41789406}"/>
              </a:ext>
            </a:extLst>
          </p:cNvPr>
          <p:cNvSpPr txBox="1"/>
          <p:nvPr/>
        </p:nvSpPr>
        <p:spPr>
          <a:xfrm>
            <a:off x="1642760" y="4533830"/>
            <a:ext cx="1557137" cy="1448287"/>
          </a:xfrm>
          <a:prstGeom prst="rect">
            <a:avLst/>
          </a:prstGeom>
          <a:noFill/>
        </p:spPr>
        <p:txBody>
          <a:bodyPr wrap="square" lIns="0" tIns="0" rIns="0" bIns="0" rtlCol="0" anchor="ctr">
            <a:spAutoFit/>
          </a:bodyPr>
          <a:lstStyle/>
          <a:p>
            <a:pPr>
              <a:spcAft>
                <a:spcPts val="588"/>
              </a:spcAft>
            </a:pPr>
            <a:r>
              <a:rPr lang="en-US" sz="2353" dirty="0"/>
              <a:t>Create a TSI Event Source for IoT Hub</a:t>
            </a:r>
          </a:p>
        </p:txBody>
      </p:sp>
      <p:pic>
        <p:nvPicPr>
          <p:cNvPr id="9" name="Picture 8" descr="A screenshot of a cell phone&#10;&#10;Description automatically generated">
            <a:extLst>
              <a:ext uri="{FF2B5EF4-FFF2-40B4-BE49-F238E27FC236}">
                <a16:creationId xmlns:a16="http://schemas.microsoft.com/office/drawing/2014/main" id="{F5F03935-D8FE-432D-8EBE-0BF957C80A21}"/>
              </a:ext>
            </a:extLst>
          </p:cNvPr>
          <p:cNvPicPr>
            <a:picLocks noChangeAspect="1"/>
          </p:cNvPicPr>
          <p:nvPr/>
        </p:nvPicPr>
        <p:blipFill>
          <a:blip r:embed="rId5"/>
          <a:stretch>
            <a:fillRect/>
          </a:stretch>
        </p:blipFill>
        <p:spPr>
          <a:xfrm>
            <a:off x="3718675" y="2265404"/>
            <a:ext cx="8105174" cy="4158492"/>
          </a:xfrm>
          <a:prstGeom prst="rect">
            <a:avLst/>
          </a:prstGeom>
        </p:spPr>
      </p:pic>
      <p:pic>
        <p:nvPicPr>
          <p:cNvPr id="8" name="Picture 7" descr="TSI built-in endpoints">
            <a:extLst>
              <a:ext uri="{FF2B5EF4-FFF2-40B4-BE49-F238E27FC236}">
                <a16:creationId xmlns:a16="http://schemas.microsoft.com/office/drawing/2014/main" id="{6A94EC8B-2017-46A6-8914-48FEDDAB1C65}"/>
              </a:ext>
            </a:extLst>
          </p:cNvPr>
          <p:cNvPicPr>
            <a:picLocks noChangeAspect="1"/>
          </p:cNvPicPr>
          <p:nvPr/>
        </p:nvPicPr>
        <p:blipFill>
          <a:blip r:embed="rId6"/>
          <a:stretch>
            <a:fillRect/>
          </a:stretch>
        </p:blipFill>
        <p:spPr>
          <a:xfrm>
            <a:off x="4745828" y="1799063"/>
            <a:ext cx="6050868" cy="4253973"/>
          </a:xfrm>
          <a:prstGeom prst="rect">
            <a:avLst/>
          </a:prstGeom>
        </p:spPr>
      </p:pic>
    </p:spTree>
    <p:extLst>
      <p:ext uri="{BB962C8B-B14F-4D97-AF65-F5344CB8AC3E}">
        <p14:creationId xmlns:p14="http://schemas.microsoft.com/office/powerpoint/2010/main" val="6455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7" y="3230229"/>
            <a:ext cx="8892608" cy="397545"/>
          </a:xfrm>
        </p:spPr>
        <p:txBody>
          <a:bodyPr/>
          <a:lstStyle/>
          <a:p>
            <a:r>
              <a:rPr lang="en-US" sz="2745" dirty="0"/>
              <a:t>Lesson 4: Data visualization with Power BI</a:t>
            </a:r>
          </a:p>
        </p:txBody>
      </p:sp>
      <p:pic>
        <p:nvPicPr>
          <p:cNvPr id="3" name="Picture 2" descr="Icon of char build by blocks of square with the letter SQL on it">
            <a:extLst>
              <a:ext uri="{FF2B5EF4-FFF2-40B4-BE49-F238E27FC236}">
                <a16:creationId xmlns:a16="http://schemas.microsoft.com/office/drawing/2014/main" id="{0C931EF6-C7EC-4A24-BFC3-73D05DDEE8F0}"/>
              </a:ext>
            </a:extLst>
          </p:cNvPr>
          <p:cNvPicPr>
            <a:picLocks noChangeAspect="1"/>
          </p:cNvPicPr>
          <p:nvPr/>
        </p:nvPicPr>
        <p:blipFill>
          <a:blip r:embed="rId3"/>
          <a:stretch>
            <a:fillRect/>
          </a:stretch>
        </p:blipFill>
        <p:spPr>
          <a:xfrm>
            <a:off x="10276259" y="2993147"/>
            <a:ext cx="871707" cy="871707"/>
          </a:xfrm>
          <a:prstGeom prst="rect">
            <a:avLst/>
          </a:prstGeom>
        </p:spPr>
      </p:pic>
    </p:spTree>
    <p:extLst>
      <p:ext uri="{BB962C8B-B14F-4D97-AF65-F5344CB8AC3E}">
        <p14:creationId xmlns:p14="http://schemas.microsoft.com/office/powerpoint/2010/main" val="413711953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7" y="3187619"/>
            <a:ext cx="8892608" cy="482763"/>
          </a:xfrm>
        </p:spPr>
        <p:txBody>
          <a:bodyPr/>
          <a:lstStyle/>
          <a:p>
            <a:pPr>
              <a:lnSpc>
                <a:spcPct val="100000"/>
              </a:lnSpc>
            </a:pPr>
            <a:r>
              <a:rPr lang="en-US" dirty="0">
                <a:latin typeface="Segoe UI Semibold (Headings)"/>
              </a:rPr>
              <a:t>Lesson 1: Learning objectives</a:t>
            </a:r>
            <a:endParaRPr lang="en-US" dirty="0"/>
          </a:p>
        </p:txBody>
      </p:sp>
      <p:pic>
        <p:nvPicPr>
          <p:cNvPr id="3" name="Picture 2" descr="Icon of a document with a checkmark">
            <a:extLst>
              <a:ext uri="{FF2B5EF4-FFF2-40B4-BE49-F238E27FC236}">
                <a16:creationId xmlns:a16="http://schemas.microsoft.com/office/drawing/2014/main" id="{D3D17C66-1C21-487B-9B56-6B692B650C38}"/>
              </a:ext>
            </a:extLst>
          </p:cNvPr>
          <p:cNvPicPr>
            <a:picLocks noChangeAspect="1"/>
          </p:cNvPicPr>
          <p:nvPr/>
        </p:nvPicPr>
        <p:blipFill>
          <a:blip r:embed="rId3"/>
          <a:stretch>
            <a:fillRect/>
          </a:stretch>
        </p:blipFill>
        <p:spPr>
          <a:xfrm>
            <a:off x="10381692" y="2896679"/>
            <a:ext cx="732049" cy="1064642"/>
          </a:xfrm>
          <a:prstGeom prst="rect">
            <a:avLst/>
          </a:prstGeom>
        </p:spPr>
      </p:pic>
    </p:spTree>
    <p:extLst>
      <p:ext uri="{BB962C8B-B14F-4D97-AF65-F5344CB8AC3E}">
        <p14:creationId xmlns:p14="http://schemas.microsoft.com/office/powerpoint/2010/main" val="128608446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55995" y="620827"/>
            <a:ext cx="11306469" cy="422417"/>
          </a:xfrm>
        </p:spPr>
        <p:txBody>
          <a:bodyPr vert="horz" wrap="square" lIns="0" tIns="0" rIns="0" bIns="0" rtlCol="0" anchor="t">
            <a:noAutofit/>
          </a:bodyPr>
          <a:lstStyle/>
          <a:p>
            <a:pPr>
              <a:lnSpc>
                <a:spcPct val="100000"/>
              </a:lnSpc>
            </a:pPr>
            <a:r>
              <a:rPr lang="en-US" spc="0" dirty="0"/>
              <a:t>What is </a:t>
            </a:r>
            <a:r>
              <a:rPr lang="en-US" spc="0"/>
              <a:t>Power BI?</a:t>
            </a:r>
            <a:endParaRPr lang="en-US" spc="0" dirty="0"/>
          </a:p>
        </p:txBody>
      </p:sp>
      <p:sp>
        <p:nvSpPr>
          <p:cNvPr id="12" name="Rectangle 11">
            <a:extLst>
              <a:ext uri="{FF2B5EF4-FFF2-40B4-BE49-F238E27FC236}">
                <a16:creationId xmlns:a16="http://schemas.microsoft.com/office/drawing/2014/main" id="{F9D1ACC4-0A9A-4EDB-92D5-8A18B1334CC6}"/>
              </a:ext>
            </a:extLst>
          </p:cNvPr>
          <p:cNvSpPr/>
          <p:nvPr/>
        </p:nvSpPr>
        <p:spPr bwMode="auto">
          <a:xfrm>
            <a:off x="418644" y="1886506"/>
            <a:ext cx="11354714" cy="352987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a:solidFill>
                  <a:schemeClr val="tx2"/>
                </a:solidFill>
                <a:latin typeface="+mj-lt"/>
              </a:rPr>
              <a:t>Power BI is used to:</a:t>
            </a:r>
          </a:p>
        </p:txBody>
      </p:sp>
      <p:sp>
        <p:nvSpPr>
          <p:cNvPr id="34" name="Oval 33">
            <a:extLst>
              <a:ext uri="{FF2B5EF4-FFF2-40B4-BE49-F238E27FC236}">
                <a16:creationId xmlns:a16="http://schemas.microsoft.com/office/drawing/2014/main" id="{FA0FB4D4-5EE0-43D3-A4A9-37DDABB7C53A}"/>
              </a:ext>
            </a:extLst>
          </p:cNvPr>
          <p:cNvSpPr/>
          <p:nvPr/>
        </p:nvSpPr>
        <p:spPr bwMode="auto">
          <a:xfrm>
            <a:off x="538479" y="2746903"/>
            <a:ext cx="2141028" cy="2137010"/>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1" forceAA="0" compatLnSpc="1">
            <a:prstTxWarp prst="textNoShape">
              <a:avLst/>
            </a:prstTxWarp>
            <a:noAutofit/>
          </a:bodyPr>
          <a:lstStyle/>
          <a:p>
            <a:pPr marL="0" lvl="1" algn="ctr"/>
            <a:r>
              <a:rPr lang="en-US" sz="1961">
                <a:solidFill>
                  <a:schemeClr val="tx1"/>
                </a:solidFill>
                <a:latin typeface="+mj-lt"/>
              </a:rPr>
              <a:t>Connect</a:t>
            </a:r>
            <a:br>
              <a:rPr lang="en-US" sz="1961">
                <a:solidFill>
                  <a:schemeClr val="tx1"/>
                </a:solidFill>
                <a:latin typeface="+mj-lt"/>
              </a:rPr>
            </a:br>
            <a:r>
              <a:rPr lang="en-US" sz="1961">
                <a:solidFill>
                  <a:schemeClr val="tx1"/>
                </a:solidFill>
                <a:latin typeface="+mj-lt"/>
              </a:rPr>
              <a:t>to data</a:t>
            </a:r>
          </a:p>
        </p:txBody>
      </p:sp>
      <p:sp>
        <p:nvSpPr>
          <p:cNvPr id="44" name="Oval 43">
            <a:extLst>
              <a:ext uri="{FF2B5EF4-FFF2-40B4-BE49-F238E27FC236}">
                <a16:creationId xmlns:a16="http://schemas.microsoft.com/office/drawing/2014/main" id="{2452E5E4-5A0C-49E2-95D0-B7604D3877EF}"/>
              </a:ext>
            </a:extLst>
          </p:cNvPr>
          <p:cNvSpPr/>
          <p:nvPr/>
        </p:nvSpPr>
        <p:spPr bwMode="auto">
          <a:xfrm>
            <a:off x="2780457" y="2746903"/>
            <a:ext cx="2141028" cy="2137010"/>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1" forceAA="0" compatLnSpc="1">
            <a:prstTxWarp prst="textNoShape">
              <a:avLst/>
            </a:prstTxWarp>
            <a:noAutofit/>
          </a:bodyPr>
          <a:lstStyle/>
          <a:p>
            <a:pPr marL="0" lvl="1" algn="ctr"/>
            <a:r>
              <a:rPr lang="en-US" sz="1961">
                <a:solidFill>
                  <a:schemeClr val="tx1"/>
                </a:solidFill>
                <a:latin typeface="+mj-lt"/>
              </a:rPr>
              <a:t>Transform and</a:t>
            </a:r>
            <a:br>
              <a:rPr lang="en-US" sz="1961">
                <a:solidFill>
                  <a:schemeClr val="tx1"/>
                </a:solidFill>
                <a:latin typeface="+mj-lt"/>
              </a:rPr>
            </a:br>
            <a:r>
              <a:rPr lang="en-US" sz="1961">
                <a:solidFill>
                  <a:schemeClr val="tx1"/>
                </a:solidFill>
                <a:latin typeface="+mj-lt"/>
              </a:rPr>
              <a:t>clean data</a:t>
            </a:r>
          </a:p>
        </p:txBody>
      </p:sp>
      <p:sp>
        <p:nvSpPr>
          <p:cNvPr id="52" name="Oval 51">
            <a:extLst>
              <a:ext uri="{FF2B5EF4-FFF2-40B4-BE49-F238E27FC236}">
                <a16:creationId xmlns:a16="http://schemas.microsoft.com/office/drawing/2014/main" id="{6C04064E-E8A9-44DE-9751-53376CFE6764}"/>
              </a:ext>
            </a:extLst>
          </p:cNvPr>
          <p:cNvSpPr/>
          <p:nvPr/>
        </p:nvSpPr>
        <p:spPr bwMode="auto">
          <a:xfrm>
            <a:off x="5022436" y="2746903"/>
            <a:ext cx="2141028" cy="2137010"/>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1" forceAA="0" compatLnSpc="1">
            <a:prstTxWarp prst="textNoShape">
              <a:avLst/>
            </a:prstTxWarp>
            <a:noAutofit/>
          </a:bodyPr>
          <a:lstStyle/>
          <a:p>
            <a:pPr marL="0" lvl="1" algn="ctr"/>
            <a:r>
              <a:rPr lang="en-IE" sz="1961">
                <a:solidFill>
                  <a:schemeClr val="tx1"/>
                </a:solidFill>
                <a:latin typeface="+mj-lt"/>
              </a:rPr>
              <a:t>Create visuals</a:t>
            </a:r>
          </a:p>
        </p:txBody>
      </p:sp>
      <p:sp>
        <p:nvSpPr>
          <p:cNvPr id="58" name="Oval 57">
            <a:extLst>
              <a:ext uri="{FF2B5EF4-FFF2-40B4-BE49-F238E27FC236}">
                <a16:creationId xmlns:a16="http://schemas.microsoft.com/office/drawing/2014/main" id="{1468CD9C-B6AC-4CD9-95AC-CE3A513D2DB1}"/>
              </a:ext>
            </a:extLst>
          </p:cNvPr>
          <p:cNvSpPr/>
          <p:nvPr/>
        </p:nvSpPr>
        <p:spPr bwMode="auto">
          <a:xfrm>
            <a:off x="7264415" y="2746903"/>
            <a:ext cx="2141028" cy="2137010"/>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1" forceAA="0" compatLnSpc="1">
            <a:prstTxWarp prst="textNoShape">
              <a:avLst/>
            </a:prstTxWarp>
            <a:noAutofit/>
          </a:bodyPr>
          <a:lstStyle/>
          <a:p>
            <a:pPr marL="0" lvl="1" algn="ctr"/>
            <a:r>
              <a:rPr lang="en-IE" sz="1961">
                <a:solidFill>
                  <a:schemeClr val="tx1"/>
                </a:solidFill>
                <a:latin typeface="+mj-lt"/>
              </a:rPr>
              <a:t>Create reports</a:t>
            </a:r>
          </a:p>
        </p:txBody>
      </p:sp>
      <p:sp>
        <p:nvSpPr>
          <p:cNvPr id="62" name="Oval 61">
            <a:extLst>
              <a:ext uri="{FF2B5EF4-FFF2-40B4-BE49-F238E27FC236}">
                <a16:creationId xmlns:a16="http://schemas.microsoft.com/office/drawing/2014/main" id="{C7328605-911C-4EEF-AF13-7398CF629EF8}"/>
              </a:ext>
            </a:extLst>
          </p:cNvPr>
          <p:cNvSpPr/>
          <p:nvPr/>
        </p:nvSpPr>
        <p:spPr bwMode="auto">
          <a:xfrm>
            <a:off x="9506394" y="2746903"/>
            <a:ext cx="2141028" cy="2137010"/>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1" forceAA="0" compatLnSpc="1">
            <a:prstTxWarp prst="textNoShape">
              <a:avLst/>
            </a:prstTxWarp>
            <a:noAutofit/>
          </a:bodyPr>
          <a:lstStyle/>
          <a:p>
            <a:pPr marL="56024" lvl="1" algn="ctr"/>
            <a:r>
              <a:rPr lang="en-IE" sz="1961">
                <a:solidFill>
                  <a:schemeClr val="tx1"/>
                </a:solidFill>
                <a:latin typeface="+mj-lt"/>
              </a:rPr>
              <a:t>Share reports</a:t>
            </a:r>
          </a:p>
        </p:txBody>
      </p:sp>
    </p:spTree>
    <p:extLst>
      <p:ext uri="{BB962C8B-B14F-4D97-AF65-F5344CB8AC3E}">
        <p14:creationId xmlns:p14="http://schemas.microsoft.com/office/powerpoint/2010/main" val="406877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Connect to Azure IoT data sources</a:t>
            </a:r>
          </a:p>
        </p:txBody>
      </p:sp>
      <p:sp>
        <p:nvSpPr>
          <p:cNvPr id="6" name="Rectangle 5">
            <a:extLst>
              <a:ext uri="{FF2B5EF4-FFF2-40B4-BE49-F238E27FC236}">
                <a16:creationId xmlns:a16="http://schemas.microsoft.com/office/drawing/2014/main" id="{4FFA061D-875B-4070-94E3-32C7C24393DF}"/>
              </a:ext>
            </a:extLst>
          </p:cNvPr>
          <p:cNvSpPr/>
          <p:nvPr/>
        </p:nvSpPr>
        <p:spPr>
          <a:xfrm>
            <a:off x="418642" y="1341311"/>
            <a:ext cx="5609937" cy="704626"/>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4464" tIns="89642" rIns="134464" bIns="89642" numCol="1" spcCol="1270" anchor="ctr" anchorCtr="0">
            <a:noAutofit/>
          </a:bodyPr>
          <a:lstStyle/>
          <a:p>
            <a:pPr defTabSz="1263656">
              <a:lnSpc>
                <a:spcPct val="90000"/>
              </a:lnSpc>
              <a:spcBef>
                <a:spcPct val="0"/>
              </a:spcBef>
              <a:spcAft>
                <a:spcPct val="35000"/>
              </a:spcAft>
            </a:pPr>
            <a:r>
              <a:rPr lang="en-US" sz="2353" dirty="0">
                <a:solidFill>
                  <a:schemeClr val="tx1"/>
                </a:solidFill>
              </a:rPr>
              <a:t>Azure SQL Database</a:t>
            </a:r>
            <a:endParaRPr lang="en-IN" sz="2353" dirty="0">
              <a:solidFill>
                <a:schemeClr val="tx1"/>
              </a:solidFill>
            </a:endParaRPr>
          </a:p>
        </p:txBody>
      </p:sp>
      <p:sp>
        <p:nvSpPr>
          <p:cNvPr id="7" name="Rectangle 6">
            <a:extLst>
              <a:ext uri="{FF2B5EF4-FFF2-40B4-BE49-F238E27FC236}">
                <a16:creationId xmlns:a16="http://schemas.microsoft.com/office/drawing/2014/main" id="{FD4505F6-0F8D-4674-B32F-C3B1A7C6BE88}"/>
              </a:ext>
            </a:extLst>
          </p:cNvPr>
          <p:cNvSpPr/>
          <p:nvPr/>
        </p:nvSpPr>
        <p:spPr>
          <a:xfrm>
            <a:off x="418642" y="2211775"/>
            <a:ext cx="5609937" cy="704626"/>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4464" tIns="89642" rIns="134464" bIns="89642" numCol="1" spcCol="1270" anchor="ctr" anchorCtr="0">
            <a:noAutofit/>
          </a:bodyPr>
          <a:lstStyle/>
          <a:p>
            <a:pPr defTabSz="1263656">
              <a:lnSpc>
                <a:spcPct val="90000"/>
              </a:lnSpc>
              <a:spcBef>
                <a:spcPct val="0"/>
              </a:spcBef>
              <a:spcAft>
                <a:spcPct val="35000"/>
              </a:spcAft>
            </a:pPr>
            <a:r>
              <a:rPr lang="en-US" sz="2353">
                <a:solidFill>
                  <a:schemeClr val="tx1"/>
                </a:solidFill>
              </a:rPr>
              <a:t>Azure SQL Data Warehouse</a:t>
            </a:r>
            <a:endParaRPr lang="en-IN" sz="2353">
              <a:solidFill>
                <a:schemeClr val="tx1"/>
              </a:solidFill>
            </a:endParaRPr>
          </a:p>
        </p:txBody>
      </p:sp>
      <p:sp>
        <p:nvSpPr>
          <p:cNvPr id="8" name="Rectangle 7">
            <a:extLst>
              <a:ext uri="{FF2B5EF4-FFF2-40B4-BE49-F238E27FC236}">
                <a16:creationId xmlns:a16="http://schemas.microsoft.com/office/drawing/2014/main" id="{844CA9D4-ABA8-4F44-A161-FCC9AD0A09FE}"/>
              </a:ext>
            </a:extLst>
          </p:cNvPr>
          <p:cNvSpPr/>
          <p:nvPr/>
        </p:nvSpPr>
        <p:spPr>
          <a:xfrm>
            <a:off x="418642" y="3082240"/>
            <a:ext cx="5609937" cy="704626"/>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4464" tIns="89642" rIns="134464" bIns="89642" numCol="1" spcCol="1270" anchor="ctr" anchorCtr="0">
            <a:noAutofit/>
          </a:bodyPr>
          <a:lstStyle/>
          <a:p>
            <a:pPr defTabSz="1263656">
              <a:lnSpc>
                <a:spcPct val="90000"/>
              </a:lnSpc>
              <a:spcBef>
                <a:spcPct val="0"/>
              </a:spcBef>
              <a:spcAft>
                <a:spcPct val="35000"/>
              </a:spcAft>
            </a:pPr>
            <a:r>
              <a:rPr lang="en-US" sz="2353">
                <a:solidFill>
                  <a:schemeClr val="tx1"/>
                </a:solidFill>
              </a:rPr>
              <a:t>Azure Analysis Services database</a:t>
            </a:r>
            <a:endParaRPr lang="en-IN" sz="2353">
              <a:solidFill>
                <a:schemeClr val="tx1"/>
              </a:solidFill>
            </a:endParaRPr>
          </a:p>
        </p:txBody>
      </p:sp>
      <p:sp>
        <p:nvSpPr>
          <p:cNvPr id="9" name="Rectangle 8">
            <a:extLst>
              <a:ext uri="{FF2B5EF4-FFF2-40B4-BE49-F238E27FC236}">
                <a16:creationId xmlns:a16="http://schemas.microsoft.com/office/drawing/2014/main" id="{398B511D-1FF0-4A44-A016-53E46B9EF12E}"/>
              </a:ext>
            </a:extLst>
          </p:cNvPr>
          <p:cNvSpPr/>
          <p:nvPr/>
        </p:nvSpPr>
        <p:spPr>
          <a:xfrm>
            <a:off x="418642" y="3952704"/>
            <a:ext cx="5609937" cy="704626"/>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4464" tIns="89642" rIns="134464" bIns="89642" numCol="1" spcCol="1270" anchor="ctr" anchorCtr="0">
            <a:noAutofit/>
          </a:bodyPr>
          <a:lstStyle/>
          <a:p>
            <a:pPr defTabSz="1263656">
              <a:lnSpc>
                <a:spcPct val="90000"/>
              </a:lnSpc>
              <a:spcBef>
                <a:spcPct val="0"/>
              </a:spcBef>
              <a:spcAft>
                <a:spcPct val="35000"/>
              </a:spcAft>
            </a:pPr>
            <a:r>
              <a:rPr lang="en-US" sz="2353">
                <a:solidFill>
                  <a:schemeClr val="tx1"/>
                </a:solidFill>
              </a:rPr>
              <a:t>Azure Blob Storage</a:t>
            </a:r>
            <a:endParaRPr lang="en-IN" sz="2353">
              <a:solidFill>
                <a:schemeClr val="tx1"/>
              </a:solidFill>
            </a:endParaRPr>
          </a:p>
        </p:txBody>
      </p:sp>
      <p:sp>
        <p:nvSpPr>
          <p:cNvPr id="10" name="Rectangle 9">
            <a:extLst>
              <a:ext uri="{FF2B5EF4-FFF2-40B4-BE49-F238E27FC236}">
                <a16:creationId xmlns:a16="http://schemas.microsoft.com/office/drawing/2014/main" id="{CDA194DF-1F15-4685-B0A9-3633080E35BE}"/>
              </a:ext>
            </a:extLst>
          </p:cNvPr>
          <p:cNvSpPr/>
          <p:nvPr/>
        </p:nvSpPr>
        <p:spPr>
          <a:xfrm>
            <a:off x="418642" y="4823168"/>
            <a:ext cx="5609937" cy="704626"/>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4464" tIns="89642" rIns="134464" bIns="89642" numCol="1" spcCol="1270" anchor="ctr" anchorCtr="0">
            <a:noAutofit/>
          </a:bodyPr>
          <a:lstStyle/>
          <a:p>
            <a:pPr defTabSz="1263656">
              <a:lnSpc>
                <a:spcPct val="90000"/>
              </a:lnSpc>
              <a:spcBef>
                <a:spcPct val="0"/>
              </a:spcBef>
              <a:spcAft>
                <a:spcPct val="35000"/>
              </a:spcAft>
            </a:pPr>
            <a:r>
              <a:rPr lang="en-US" sz="2353">
                <a:solidFill>
                  <a:schemeClr val="tx1"/>
                </a:solidFill>
              </a:rPr>
              <a:t>Azure Table Storage</a:t>
            </a:r>
            <a:endParaRPr lang="en-IN" sz="2353">
              <a:solidFill>
                <a:schemeClr val="tx1"/>
              </a:solidFill>
            </a:endParaRPr>
          </a:p>
        </p:txBody>
      </p:sp>
      <p:sp>
        <p:nvSpPr>
          <p:cNvPr id="11" name="Rectangle 10">
            <a:extLst>
              <a:ext uri="{FF2B5EF4-FFF2-40B4-BE49-F238E27FC236}">
                <a16:creationId xmlns:a16="http://schemas.microsoft.com/office/drawing/2014/main" id="{B7A6939B-F27D-4BED-BE8E-8893DD2532E8}"/>
              </a:ext>
            </a:extLst>
          </p:cNvPr>
          <p:cNvSpPr/>
          <p:nvPr/>
        </p:nvSpPr>
        <p:spPr>
          <a:xfrm>
            <a:off x="418642" y="5693633"/>
            <a:ext cx="5609937" cy="704626"/>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4464" tIns="89642" rIns="134464" bIns="89642" numCol="1" spcCol="1270" anchor="ctr" anchorCtr="0">
            <a:noAutofit/>
          </a:bodyPr>
          <a:lstStyle/>
          <a:p>
            <a:pPr defTabSz="1263656">
              <a:lnSpc>
                <a:spcPct val="90000"/>
              </a:lnSpc>
              <a:spcBef>
                <a:spcPct val="0"/>
              </a:spcBef>
              <a:spcAft>
                <a:spcPct val="35000"/>
              </a:spcAft>
            </a:pPr>
            <a:r>
              <a:rPr lang="en-US" sz="2353">
                <a:solidFill>
                  <a:schemeClr val="tx1"/>
                </a:solidFill>
              </a:rPr>
              <a:t>Azure Cosmos DB</a:t>
            </a:r>
            <a:endParaRPr lang="en-IN" sz="2353">
              <a:solidFill>
                <a:schemeClr val="tx1"/>
              </a:solidFill>
            </a:endParaRPr>
          </a:p>
        </p:txBody>
      </p:sp>
      <p:sp>
        <p:nvSpPr>
          <p:cNvPr id="13" name="Rectangle 12">
            <a:extLst>
              <a:ext uri="{FF2B5EF4-FFF2-40B4-BE49-F238E27FC236}">
                <a16:creationId xmlns:a16="http://schemas.microsoft.com/office/drawing/2014/main" id="{39A826C7-D5C1-480E-A4FE-0F63E26571F5}"/>
              </a:ext>
            </a:extLst>
          </p:cNvPr>
          <p:cNvSpPr/>
          <p:nvPr/>
        </p:nvSpPr>
        <p:spPr>
          <a:xfrm>
            <a:off x="6200967" y="1341311"/>
            <a:ext cx="5573946" cy="704626"/>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4464" tIns="89642" rIns="134464" bIns="89642" numCol="1" spcCol="1270" anchor="ctr" anchorCtr="0">
            <a:noAutofit/>
          </a:bodyPr>
          <a:lstStyle/>
          <a:p>
            <a:pPr defTabSz="1132933">
              <a:lnSpc>
                <a:spcPct val="90000"/>
              </a:lnSpc>
              <a:spcBef>
                <a:spcPct val="0"/>
              </a:spcBef>
              <a:spcAft>
                <a:spcPct val="35000"/>
              </a:spcAft>
            </a:pPr>
            <a:r>
              <a:rPr lang="en-US" sz="2353">
                <a:solidFill>
                  <a:schemeClr val="tx1"/>
                </a:solidFill>
              </a:rPr>
              <a:t>Azure Data Lake Storage Gen2 (Beta)</a:t>
            </a:r>
            <a:endParaRPr lang="en-IN" sz="2353">
              <a:solidFill>
                <a:schemeClr val="tx1"/>
              </a:solidFill>
            </a:endParaRPr>
          </a:p>
        </p:txBody>
      </p:sp>
      <p:sp>
        <p:nvSpPr>
          <p:cNvPr id="14" name="Rectangle 13">
            <a:extLst>
              <a:ext uri="{FF2B5EF4-FFF2-40B4-BE49-F238E27FC236}">
                <a16:creationId xmlns:a16="http://schemas.microsoft.com/office/drawing/2014/main" id="{0237ECA8-31F3-44DE-8952-5F52352FC1D2}"/>
              </a:ext>
            </a:extLst>
          </p:cNvPr>
          <p:cNvSpPr/>
          <p:nvPr/>
        </p:nvSpPr>
        <p:spPr>
          <a:xfrm>
            <a:off x="6200967" y="2211775"/>
            <a:ext cx="5573946" cy="704626"/>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4464" tIns="89642" rIns="134464" bIns="89642" numCol="1" spcCol="1270" anchor="ctr" anchorCtr="0">
            <a:noAutofit/>
          </a:bodyPr>
          <a:lstStyle/>
          <a:p>
            <a:pPr defTabSz="1132933">
              <a:lnSpc>
                <a:spcPct val="90000"/>
              </a:lnSpc>
              <a:spcBef>
                <a:spcPct val="0"/>
              </a:spcBef>
              <a:spcAft>
                <a:spcPct val="35000"/>
              </a:spcAft>
            </a:pPr>
            <a:r>
              <a:rPr lang="en-US" sz="2353">
                <a:solidFill>
                  <a:schemeClr val="tx1"/>
                </a:solidFill>
              </a:rPr>
              <a:t>Azure Data Lake Storage Gen1</a:t>
            </a:r>
            <a:endParaRPr lang="en-IN" sz="2353">
              <a:solidFill>
                <a:schemeClr val="tx1"/>
              </a:solidFill>
            </a:endParaRPr>
          </a:p>
        </p:txBody>
      </p:sp>
      <p:sp>
        <p:nvSpPr>
          <p:cNvPr id="15" name="Rectangle 14">
            <a:extLst>
              <a:ext uri="{FF2B5EF4-FFF2-40B4-BE49-F238E27FC236}">
                <a16:creationId xmlns:a16="http://schemas.microsoft.com/office/drawing/2014/main" id="{023E4790-94BC-4B12-8FB8-8AC46DF75E46}"/>
              </a:ext>
            </a:extLst>
          </p:cNvPr>
          <p:cNvSpPr/>
          <p:nvPr/>
        </p:nvSpPr>
        <p:spPr>
          <a:xfrm>
            <a:off x="6200967" y="3082240"/>
            <a:ext cx="5573946" cy="704626"/>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4464" tIns="89642" rIns="134464" bIns="89642" numCol="1" spcCol="1270" anchor="ctr" anchorCtr="0">
            <a:noAutofit/>
          </a:bodyPr>
          <a:lstStyle/>
          <a:p>
            <a:pPr defTabSz="1132933">
              <a:lnSpc>
                <a:spcPct val="90000"/>
              </a:lnSpc>
              <a:spcBef>
                <a:spcPct val="0"/>
              </a:spcBef>
              <a:spcAft>
                <a:spcPct val="35000"/>
              </a:spcAft>
            </a:pPr>
            <a:r>
              <a:rPr lang="en-US" sz="2353">
                <a:solidFill>
                  <a:schemeClr val="tx1"/>
                </a:solidFill>
              </a:rPr>
              <a:t>Azure HDInsight (HDFS)</a:t>
            </a:r>
            <a:endParaRPr lang="en-IN" sz="2353">
              <a:solidFill>
                <a:schemeClr val="tx1"/>
              </a:solidFill>
            </a:endParaRPr>
          </a:p>
        </p:txBody>
      </p:sp>
      <p:sp>
        <p:nvSpPr>
          <p:cNvPr id="16" name="Rectangle 15">
            <a:extLst>
              <a:ext uri="{FF2B5EF4-FFF2-40B4-BE49-F238E27FC236}">
                <a16:creationId xmlns:a16="http://schemas.microsoft.com/office/drawing/2014/main" id="{4F83EB94-44B7-4A82-AF3E-AA245DF79197}"/>
              </a:ext>
            </a:extLst>
          </p:cNvPr>
          <p:cNvSpPr/>
          <p:nvPr/>
        </p:nvSpPr>
        <p:spPr>
          <a:xfrm>
            <a:off x="6200967" y="3952704"/>
            <a:ext cx="5573946" cy="704626"/>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4464" tIns="89642" rIns="134464" bIns="89642" numCol="1" spcCol="1270" anchor="ctr" anchorCtr="0">
            <a:noAutofit/>
          </a:bodyPr>
          <a:lstStyle/>
          <a:p>
            <a:pPr defTabSz="1132933">
              <a:lnSpc>
                <a:spcPct val="90000"/>
              </a:lnSpc>
              <a:spcBef>
                <a:spcPct val="0"/>
              </a:spcBef>
              <a:spcAft>
                <a:spcPct val="35000"/>
              </a:spcAft>
            </a:pPr>
            <a:r>
              <a:rPr lang="en-US" sz="2353">
                <a:solidFill>
                  <a:schemeClr val="tx1"/>
                </a:solidFill>
              </a:rPr>
              <a:t>Azure HDInsight Spark</a:t>
            </a:r>
            <a:endParaRPr lang="en-IN" sz="2353">
              <a:solidFill>
                <a:schemeClr val="tx1"/>
              </a:solidFill>
            </a:endParaRPr>
          </a:p>
        </p:txBody>
      </p:sp>
      <p:sp>
        <p:nvSpPr>
          <p:cNvPr id="18" name="Rectangle 17">
            <a:extLst>
              <a:ext uri="{FF2B5EF4-FFF2-40B4-BE49-F238E27FC236}">
                <a16:creationId xmlns:a16="http://schemas.microsoft.com/office/drawing/2014/main" id="{6C3CE62E-6A1A-4FD5-99FE-12F97C62E732}"/>
              </a:ext>
            </a:extLst>
          </p:cNvPr>
          <p:cNvSpPr/>
          <p:nvPr/>
        </p:nvSpPr>
        <p:spPr>
          <a:xfrm>
            <a:off x="6200967" y="4823168"/>
            <a:ext cx="5573946" cy="704626"/>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4464" tIns="89642" rIns="134464" bIns="89642" numCol="1" spcCol="1270" anchor="ctr" anchorCtr="0">
            <a:noAutofit/>
          </a:bodyPr>
          <a:lstStyle/>
          <a:p>
            <a:pPr defTabSz="1132933">
              <a:lnSpc>
                <a:spcPct val="90000"/>
              </a:lnSpc>
              <a:spcBef>
                <a:spcPct val="0"/>
              </a:spcBef>
              <a:spcAft>
                <a:spcPct val="35000"/>
              </a:spcAft>
            </a:pPr>
            <a:r>
              <a:rPr lang="en-US" sz="2353">
                <a:solidFill>
                  <a:schemeClr val="tx1"/>
                </a:solidFill>
              </a:rPr>
              <a:t>HDInsight Interactive Query</a:t>
            </a:r>
            <a:endParaRPr lang="en-IN" sz="2353">
              <a:solidFill>
                <a:schemeClr val="tx1"/>
              </a:solidFill>
            </a:endParaRPr>
          </a:p>
        </p:txBody>
      </p:sp>
      <p:sp>
        <p:nvSpPr>
          <p:cNvPr id="19" name="Rectangle 18">
            <a:extLst>
              <a:ext uri="{FF2B5EF4-FFF2-40B4-BE49-F238E27FC236}">
                <a16:creationId xmlns:a16="http://schemas.microsoft.com/office/drawing/2014/main" id="{C34F0099-E464-48C4-9925-754F2EC2428B}"/>
              </a:ext>
            </a:extLst>
          </p:cNvPr>
          <p:cNvSpPr/>
          <p:nvPr/>
        </p:nvSpPr>
        <p:spPr>
          <a:xfrm>
            <a:off x="6200967" y="5693633"/>
            <a:ext cx="5573946" cy="704626"/>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4464" tIns="89642" rIns="134464" bIns="89642" numCol="1" spcCol="1270" anchor="ctr" anchorCtr="0">
            <a:noAutofit/>
          </a:bodyPr>
          <a:lstStyle/>
          <a:p>
            <a:pPr defTabSz="1132933">
              <a:lnSpc>
                <a:spcPct val="90000"/>
              </a:lnSpc>
              <a:spcBef>
                <a:spcPct val="0"/>
              </a:spcBef>
              <a:spcAft>
                <a:spcPct val="35000"/>
              </a:spcAft>
            </a:pPr>
            <a:r>
              <a:rPr lang="en-US" sz="2353">
                <a:solidFill>
                  <a:schemeClr val="tx1"/>
                </a:solidFill>
              </a:rPr>
              <a:t>Azure Data Explorer (Kusto)</a:t>
            </a:r>
            <a:endParaRPr lang="en-IN" sz="2353">
              <a:solidFill>
                <a:schemeClr val="tx1"/>
              </a:solidFill>
            </a:endParaRPr>
          </a:p>
        </p:txBody>
      </p:sp>
    </p:spTree>
    <p:extLst>
      <p:ext uri="{BB962C8B-B14F-4D97-AF65-F5344CB8AC3E}">
        <p14:creationId xmlns:p14="http://schemas.microsoft.com/office/powerpoint/2010/main" val="315246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Data Visualization in Power BI</a:t>
            </a:r>
          </a:p>
        </p:txBody>
      </p:sp>
      <p:pic>
        <p:nvPicPr>
          <p:cNvPr id="4" name="Picture 3" descr="Features in Power BI that are related to data visualizations">
            <a:extLst>
              <a:ext uri="{FF2B5EF4-FFF2-40B4-BE49-F238E27FC236}">
                <a16:creationId xmlns:a16="http://schemas.microsoft.com/office/drawing/2014/main" id="{99B546D4-CD1C-4049-A49E-37A1F64ADB02}"/>
              </a:ext>
            </a:extLst>
          </p:cNvPr>
          <p:cNvPicPr>
            <a:picLocks noChangeAspect="1"/>
          </p:cNvPicPr>
          <p:nvPr/>
        </p:nvPicPr>
        <p:blipFill>
          <a:blip r:embed="rId3"/>
          <a:srcRect l="-32591" t="-3741" r="-32432" b="-3741"/>
          <a:stretch>
            <a:fillRect/>
          </a:stretch>
        </p:blipFill>
        <p:spPr>
          <a:xfrm>
            <a:off x="418645" y="1169264"/>
            <a:ext cx="11343819" cy="5247820"/>
          </a:xfrm>
          <a:custGeom>
            <a:avLst/>
            <a:gdLst>
              <a:gd name="connsiteX0" fmla="*/ 0 w 11571286"/>
              <a:gd name="connsiteY0" fmla="*/ 0 h 5353050"/>
              <a:gd name="connsiteX1" fmla="*/ 11571286 w 11571286"/>
              <a:gd name="connsiteY1" fmla="*/ 0 h 5353050"/>
              <a:gd name="connsiteX2" fmla="*/ 11571286 w 11571286"/>
              <a:gd name="connsiteY2" fmla="*/ 5353050 h 5353050"/>
              <a:gd name="connsiteX3" fmla="*/ 0 w 11571286"/>
              <a:gd name="connsiteY3" fmla="*/ 5353050 h 5353050"/>
            </a:gdLst>
            <a:ahLst/>
            <a:cxnLst>
              <a:cxn ang="0">
                <a:pos x="connsiteX0" y="connsiteY0"/>
              </a:cxn>
              <a:cxn ang="0">
                <a:pos x="connsiteX1" y="connsiteY1"/>
              </a:cxn>
              <a:cxn ang="0">
                <a:pos x="connsiteX2" y="connsiteY2"/>
              </a:cxn>
              <a:cxn ang="0">
                <a:pos x="connsiteX3" y="connsiteY3"/>
              </a:cxn>
            </a:cxnLst>
            <a:rect l="l" t="t" r="r" b="b"/>
            <a:pathLst>
              <a:path w="11571286" h="5353050">
                <a:moveTo>
                  <a:pt x="0" y="0"/>
                </a:moveTo>
                <a:lnTo>
                  <a:pt x="11571286" y="0"/>
                </a:lnTo>
                <a:lnTo>
                  <a:pt x="11571286" y="5353050"/>
                </a:lnTo>
                <a:lnTo>
                  <a:pt x="0" y="5353050"/>
                </a:lnTo>
                <a:close/>
              </a:path>
            </a:pathLst>
          </a:cu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2950474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7" y="3217792"/>
            <a:ext cx="8892608" cy="422417"/>
          </a:xfrm>
        </p:spPr>
        <p:txBody>
          <a:bodyPr/>
          <a:lstStyle/>
          <a:p>
            <a:pPr>
              <a:lnSpc>
                <a:spcPct val="100000"/>
              </a:lnSpc>
            </a:pPr>
            <a:r>
              <a:rPr lang="en-US" sz="2745" spc="0" dirty="0">
                <a:latin typeface="Segoe UI Semibold (Headings)"/>
              </a:rPr>
              <a:t>Lesson 5: Module labs</a:t>
            </a:r>
            <a:endParaRPr lang="en-US" sz="2745" spc="0" dirty="0"/>
          </a:p>
        </p:txBody>
      </p:sp>
      <p:pic>
        <p:nvPicPr>
          <p:cNvPr id="3" name="Picture 2" descr="Icon of a lab flask">
            <a:extLst>
              <a:ext uri="{FF2B5EF4-FFF2-40B4-BE49-F238E27FC236}">
                <a16:creationId xmlns:a16="http://schemas.microsoft.com/office/drawing/2014/main" id="{A2B47A42-0976-42CD-BAA5-EE0EF758D0CC}"/>
              </a:ext>
            </a:extLst>
          </p:cNvPr>
          <p:cNvPicPr>
            <a:picLocks noChangeAspect="1"/>
          </p:cNvPicPr>
          <p:nvPr/>
        </p:nvPicPr>
        <p:blipFill>
          <a:blip r:embed="rId3"/>
          <a:stretch>
            <a:fillRect/>
          </a:stretch>
        </p:blipFill>
        <p:spPr>
          <a:xfrm>
            <a:off x="10372984" y="2892165"/>
            <a:ext cx="738258" cy="1073671"/>
          </a:xfrm>
          <a:prstGeom prst="rect">
            <a:avLst/>
          </a:prstGeom>
        </p:spPr>
      </p:pic>
    </p:spTree>
    <p:extLst>
      <p:ext uri="{BB962C8B-B14F-4D97-AF65-F5344CB8AC3E}">
        <p14:creationId xmlns:p14="http://schemas.microsoft.com/office/powerpoint/2010/main" val="144771706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Module 5 Labs</a:t>
            </a:r>
          </a:p>
        </p:txBody>
      </p:sp>
      <p:pic>
        <p:nvPicPr>
          <p:cNvPr id="40" name="Picture 39" descr="Icon of a screen with filled chart ">
            <a:extLst>
              <a:ext uri="{FF2B5EF4-FFF2-40B4-BE49-F238E27FC236}">
                <a16:creationId xmlns:a16="http://schemas.microsoft.com/office/drawing/2014/main" id="{8473595D-A103-471C-BEA2-A07F39A406F3}"/>
              </a:ext>
            </a:extLst>
          </p:cNvPr>
          <p:cNvPicPr>
            <a:picLocks/>
          </p:cNvPicPr>
          <p:nvPr/>
        </p:nvPicPr>
        <p:blipFill>
          <a:blip r:embed="rId3"/>
          <a:stretch>
            <a:fillRect/>
          </a:stretch>
        </p:blipFill>
        <p:spPr>
          <a:xfrm>
            <a:off x="419873" y="1640594"/>
            <a:ext cx="896425" cy="896425"/>
          </a:xfrm>
          <a:prstGeom prst="rect">
            <a:avLst/>
          </a:prstGeom>
        </p:spPr>
      </p:pic>
      <p:sp>
        <p:nvSpPr>
          <p:cNvPr id="41" name="TextBox 40">
            <a:extLst>
              <a:ext uri="{FF2B5EF4-FFF2-40B4-BE49-F238E27FC236}">
                <a16:creationId xmlns:a16="http://schemas.microsoft.com/office/drawing/2014/main" id="{2043F065-5E6F-4E19-9683-1F4A25D16AAE}"/>
              </a:ext>
            </a:extLst>
          </p:cNvPr>
          <p:cNvSpPr txBox="1"/>
          <p:nvPr/>
        </p:nvSpPr>
        <p:spPr>
          <a:xfrm>
            <a:off x="1643309" y="1455182"/>
            <a:ext cx="10129600" cy="1267251"/>
          </a:xfrm>
          <a:prstGeom prst="rect">
            <a:avLst/>
          </a:prstGeom>
          <a:noFill/>
        </p:spPr>
        <p:txBody>
          <a:bodyPr wrap="square" lIns="0" tIns="0" rIns="0" bIns="0" rtlCol="0" anchor="ctr">
            <a:spAutoFit/>
          </a:bodyPr>
          <a:lstStyle/>
          <a:p>
            <a:r>
              <a:rPr lang="en-IE" sz="2353" dirty="0"/>
              <a:t>Lab 8: </a:t>
            </a:r>
            <a:r>
              <a:rPr lang="en-US" sz="2353" dirty="0"/>
              <a:t>Visualize a data stream in Power BI</a:t>
            </a:r>
          </a:p>
          <a:p>
            <a:r>
              <a:rPr lang="en-US" sz="1961" dirty="0"/>
              <a:t>You will simulate telemetry and route it to an Event Hub endpoint</a:t>
            </a:r>
          </a:p>
          <a:p>
            <a:r>
              <a:rPr lang="en-US" sz="1961" dirty="0"/>
              <a:t>You will create an ASA query that applies a preconfigured machine learning model</a:t>
            </a:r>
          </a:p>
          <a:p>
            <a:r>
              <a:rPr lang="en-US" sz="1961" dirty="0"/>
              <a:t>You will construct a Power BI Dashboard to visualize your data</a:t>
            </a:r>
          </a:p>
        </p:txBody>
      </p:sp>
      <p:cxnSp>
        <p:nvCxnSpPr>
          <p:cNvPr id="48" name="Straight Connector 47">
            <a:extLst>
              <a:ext uri="{FF2B5EF4-FFF2-40B4-BE49-F238E27FC236}">
                <a16:creationId xmlns:a16="http://schemas.microsoft.com/office/drawing/2014/main" id="{70F2BE55-1DF9-4CF3-B2C5-9C6AB6597BFD}"/>
              </a:ext>
              <a:ext uri="{C183D7F6-B498-43B3-948B-1728B52AA6E4}">
                <adec:decorative xmlns:adec="http://schemas.microsoft.com/office/drawing/2017/decorative" val="1"/>
              </a:ext>
            </a:extLst>
          </p:cNvPr>
          <p:cNvCxnSpPr>
            <a:cxnSpLocks/>
          </p:cNvCxnSpPr>
          <p:nvPr/>
        </p:nvCxnSpPr>
        <p:spPr>
          <a:xfrm>
            <a:off x="1643309" y="3056795"/>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3" name="Picture 62" descr="Icon of four circle connected in a branch">
            <a:extLst>
              <a:ext uri="{FF2B5EF4-FFF2-40B4-BE49-F238E27FC236}">
                <a16:creationId xmlns:a16="http://schemas.microsoft.com/office/drawing/2014/main" id="{7FAE77F8-1D3B-44A2-8574-0CC385CCF0FF}"/>
              </a:ext>
            </a:extLst>
          </p:cNvPr>
          <p:cNvPicPr>
            <a:picLocks/>
          </p:cNvPicPr>
          <p:nvPr/>
        </p:nvPicPr>
        <p:blipFill>
          <a:blip r:embed="rId4"/>
          <a:stretch>
            <a:fillRect/>
          </a:stretch>
        </p:blipFill>
        <p:spPr>
          <a:xfrm>
            <a:off x="419873" y="3351985"/>
            <a:ext cx="896425" cy="896425"/>
          </a:xfrm>
          <a:prstGeom prst="rect">
            <a:avLst/>
          </a:prstGeom>
        </p:spPr>
      </p:pic>
      <p:sp>
        <p:nvSpPr>
          <p:cNvPr id="64" name="TextBox 63">
            <a:extLst>
              <a:ext uri="{FF2B5EF4-FFF2-40B4-BE49-F238E27FC236}">
                <a16:creationId xmlns:a16="http://schemas.microsoft.com/office/drawing/2014/main" id="{4BD3EE93-40C3-432C-A0BE-DD389F82EA09}"/>
              </a:ext>
            </a:extLst>
          </p:cNvPr>
          <p:cNvSpPr txBox="1"/>
          <p:nvPr/>
        </p:nvSpPr>
        <p:spPr>
          <a:xfrm>
            <a:off x="1643309" y="3331712"/>
            <a:ext cx="10129600" cy="1267251"/>
          </a:xfrm>
          <a:prstGeom prst="rect">
            <a:avLst/>
          </a:prstGeom>
          <a:noFill/>
        </p:spPr>
        <p:txBody>
          <a:bodyPr wrap="square" lIns="0" tIns="0" rIns="0" bIns="0" rtlCol="0" anchor="ctr">
            <a:spAutoFit/>
          </a:bodyPr>
          <a:lstStyle/>
          <a:p>
            <a:r>
              <a:rPr lang="en-IE" sz="2353" dirty="0"/>
              <a:t>Lab 9: </a:t>
            </a:r>
            <a:r>
              <a:rPr lang="en-US" sz="2353" dirty="0"/>
              <a:t>Integrate IoT Hub with event grid</a:t>
            </a:r>
          </a:p>
          <a:p>
            <a:r>
              <a:rPr lang="en-US" sz="1961" dirty="0"/>
              <a:t>You will create a Logic App that sends an email</a:t>
            </a:r>
          </a:p>
          <a:p>
            <a:r>
              <a:rPr lang="en-US" sz="1961" dirty="0"/>
              <a:t>You will configure an Azure IoT Hub Event Subscription</a:t>
            </a:r>
          </a:p>
          <a:p>
            <a:r>
              <a:rPr lang="en-US" sz="1961" dirty="0"/>
              <a:t>You will create new devices to trigger the Logic App</a:t>
            </a:r>
          </a:p>
        </p:txBody>
      </p:sp>
      <p:cxnSp>
        <p:nvCxnSpPr>
          <p:cNvPr id="68" name="Straight Connector 67">
            <a:extLst>
              <a:ext uri="{FF2B5EF4-FFF2-40B4-BE49-F238E27FC236}">
                <a16:creationId xmlns:a16="http://schemas.microsoft.com/office/drawing/2014/main" id="{2832B7C5-7F59-4BCC-ADF1-482C6F5FB580}"/>
              </a:ext>
              <a:ext uri="{C183D7F6-B498-43B3-948B-1728B52AA6E4}">
                <adec:decorative xmlns:adec="http://schemas.microsoft.com/office/drawing/2017/decorative" val="1"/>
              </a:ext>
            </a:extLst>
          </p:cNvPr>
          <p:cNvCxnSpPr>
            <a:cxnSpLocks/>
          </p:cNvCxnSpPr>
          <p:nvPr/>
        </p:nvCxnSpPr>
        <p:spPr>
          <a:xfrm>
            <a:off x="1643309" y="4897939"/>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9" name="Picture 28" descr="Icon of a clock">
            <a:extLst>
              <a:ext uri="{FF2B5EF4-FFF2-40B4-BE49-F238E27FC236}">
                <a16:creationId xmlns:a16="http://schemas.microsoft.com/office/drawing/2014/main" id="{BE9C3F06-00E6-4152-842F-915676FB1895}"/>
              </a:ext>
            </a:extLst>
          </p:cNvPr>
          <p:cNvPicPr>
            <a:picLocks/>
          </p:cNvPicPr>
          <p:nvPr/>
        </p:nvPicPr>
        <p:blipFill>
          <a:blip r:embed="rId5"/>
          <a:stretch>
            <a:fillRect/>
          </a:stretch>
        </p:blipFill>
        <p:spPr>
          <a:xfrm>
            <a:off x="419873" y="5193134"/>
            <a:ext cx="896425" cy="896425"/>
          </a:xfrm>
          <a:prstGeom prst="rect">
            <a:avLst/>
          </a:prstGeom>
        </p:spPr>
      </p:pic>
      <p:sp>
        <p:nvSpPr>
          <p:cNvPr id="30" name="TextBox 29">
            <a:extLst>
              <a:ext uri="{FF2B5EF4-FFF2-40B4-BE49-F238E27FC236}">
                <a16:creationId xmlns:a16="http://schemas.microsoft.com/office/drawing/2014/main" id="{627FC5AA-2447-4F3B-A19D-54BDBE7CD379}"/>
              </a:ext>
            </a:extLst>
          </p:cNvPr>
          <p:cNvSpPr txBox="1"/>
          <p:nvPr/>
        </p:nvSpPr>
        <p:spPr>
          <a:xfrm>
            <a:off x="1643309" y="5137469"/>
            <a:ext cx="10129600" cy="1267251"/>
          </a:xfrm>
          <a:prstGeom prst="rect">
            <a:avLst/>
          </a:prstGeom>
          <a:noFill/>
        </p:spPr>
        <p:txBody>
          <a:bodyPr wrap="square" lIns="0" tIns="0" rIns="0" bIns="0" rtlCol="0" anchor="ctr">
            <a:spAutoFit/>
          </a:bodyPr>
          <a:lstStyle/>
          <a:p>
            <a:r>
              <a:rPr lang="en-US" sz="2353" dirty="0"/>
              <a:t>Lab 10: Explore and analyze time stamped data with Time Series Insights</a:t>
            </a:r>
          </a:p>
          <a:p>
            <a:r>
              <a:rPr lang="en-US" sz="1961" dirty="0"/>
              <a:t>You will create an Azure Time Series Insights (TSI) environment</a:t>
            </a:r>
          </a:p>
          <a:p>
            <a:r>
              <a:rPr lang="en-US" sz="1961" dirty="0"/>
              <a:t>You will connect to IoT Hub with Time Series Insights (TSI)</a:t>
            </a:r>
          </a:p>
          <a:p>
            <a:r>
              <a:rPr lang="en-US" sz="1961" dirty="0"/>
              <a:t>You will view time series data using the Time Series Insights (TSI) Explorer</a:t>
            </a:r>
          </a:p>
        </p:txBody>
      </p:sp>
    </p:spTree>
    <p:extLst>
      <p:ext uri="{BB962C8B-B14F-4D97-AF65-F5344CB8AC3E}">
        <p14:creationId xmlns:p14="http://schemas.microsoft.com/office/powerpoint/2010/main" val="2078408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E966C8-23C7-4914-8AE3-91F2D8CB6BA4}"/>
              </a:ext>
            </a:extLst>
          </p:cNvPr>
          <p:cNvSpPr>
            <a:spLocks noGrp="1"/>
          </p:cNvSpPr>
          <p:nvPr>
            <p:ph type="title"/>
          </p:nvPr>
        </p:nvSpPr>
        <p:spPr>
          <a:xfrm>
            <a:off x="585217" y="3230229"/>
            <a:ext cx="8892608" cy="397545"/>
          </a:xfrm>
        </p:spPr>
        <p:txBody>
          <a:bodyPr/>
          <a:lstStyle/>
          <a:p>
            <a:r>
              <a:rPr lang="en-US" sz="2745">
                <a:latin typeface="Segoe UI Semibold (Headings)"/>
              </a:rPr>
              <a:t>Lesson 06: Module 5 review questions</a:t>
            </a:r>
            <a:endParaRPr lang="en-US" sz="2745"/>
          </a:p>
        </p:txBody>
      </p:sp>
      <p:pic>
        <p:nvPicPr>
          <p:cNvPr id="5" name="Picture 4" descr="Icon of a magnifying glass">
            <a:extLst>
              <a:ext uri="{FF2B5EF4-FFF2-40B4-BE49-F238E27FC236}">
                <a16:creationId xmlns:a16="http://schemas.microsoft.com/office/drawing/2014/main" id="{46E33FD7-1D17-4595-A2DE-A9199944359E}"/>
              </a:ext>
            </a:extLst>
          </p:cNvPr>
          <p:cNvPicPr>
            <a:picLocks noChangeAspect="1"/>
          </p:cNvPicPr>
          <p:nvPr/>
        </p:nvPicPr>
        <p:blipFill>
          <a:blip r:embed="rId2"/>
          <a:stretch>
            <a:fillRect/>
          </a:stretch>
        </p:blipFill>
        <p:spPr>
          <a:xfrm>
            <a:off x="10260620" y="3006456"/>
            <a:ext cx="869989" cy="869989"/>
          </a:xfrm>
          <a:prstGeom prst="rect">
            <a:avLst/>
          </a:prstGeom>
        </p:spPr>
      </p:pic>
    </p:spTree>
    <p:extLst>
      <p:ext uri="{BB962C8B-B14F-4D97-AF65-F5344CB8AC3E}">
        <p14:creationId xmlns:p14="http://schemas.microsoft.com/office/powerpoint/2010/main" val="211846383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Module review: Question 5.1</a:t>
            </a:r>
          </a:p>
        </p:txBody>
      </p:sp>
      <p:sp>
        <p:nvSpPr>
          <p:cNvPr id="30" name="Rectangle 29">
            <a:extLst>
              <a:ext uri="{FF2B5EF4-FFF2-40B4-BE49-F238E27FC236}">
                <a16:creationId xmlns:a16="http://schemas.microsoft.com/office/drawing/2014/main" id="{8F23434C-5F9D-48EE-B8DD-B691DAAA7B79}"/>
              </a:ext>
            </a:extLst>
          </p:cNvPr>
          <p:cNvSpPr/>
          <p:nvPr/>
        </p:nvSpPr>
        <p:spPr>
          <a:xfrm>
            <a:off x="418644" y="1170820"/>
            <a:ext cx="11343820" cy="1508746"/>
          </a:xfrm>
          <a:prstGeom prst="rect">
            <a:avLst/>
          </a:prstGeom>
          <a:noFill/>
          <a:ln>
            <a:noFill/>
          </a:ln>
        </p:spPr>
        <p:txBody>
          <a:bodyPr wrap="square" lIns="0" tIns="0" rIns="0" bIns="0">
            <a:spAutoFit/>
          </a:bodyPr>
          <a:lstStyle/>
          <a:p>
            <a:r>
              <a:rPr lang="en-US" sz="1961" dirty="0"/>
              <a:t>You are developing an IoT solution for your company. You have a large number of devices connected to IoT Hub. Each device is sending telemetry on a regular basis. You also have archived data available on both hot and cold paths. You need to analyze your data to develop insights, and then use those insights to trigger business integration tasks. You find documentation that recommends using Azure Event Grid</a:t>
            </a:r>
          </a:p>
        </p:txBody>
      </p:sp>
      <p:pic>
        <p:nvPicPr>
          <p:cNvPr id="5" name="Picture 4" descr="Icon of a matrix of nine circles connected to each other by lines">
            <a:extLst>
              <a:ext uri="{FF2B5EF4-FFF2-40B4-BE49-F238E27FC236}">
                <a16:creationId xmlns:a16="http://schemas.microsoft.com/office/drawing/2014/main" id="{42E14D55-E85A-4F07-BB53-F1F5CCAEB5EA}"/>
              </a:ext>
            </a:extLst>
          </p:cNvPr>
          <p:cNvPicPr>
            <a:picLocks/>
          </p:cNvPicPr>
          <p:nvPr/>
        </p:nvPicPr>
        <p:blipFill>
          <a:blip r:embed="rId3"/>
          <a:stretch>
            <a:fillRect/>
          </a:stretch>
        </p:blipFill>
        <p:spPr>
          <a:xfrm>
            <a:off x="421693" y="2869046"/>
            <a:ext cx="896425" cy="896425"/>
          </a:xfrm>
          <a:prstGeom prst="rect">
            <a:avLst/>
          </a:prstGeom>
        </p:spPr>
      </p:pic>
      <p:sp>
        <p:nvSpPr>
          <p:cNvPr id="32" name="Rectangle 31">
            <a:extLst>
              <a:ext uri="{FF2B5EF4-FFF2-40B4-BE49-F238E27FC236}">
                <a16:creationId xmlns:a16="http://schemas.microsoft.com/office/drawing/2014/main" id="{C8578383-2CEE-4C4F-8D96-7BB15F4C7C3D}"/>
              </a:ext>
            </a:extLst>
          </p:cNvPr>
          <p:cNvSpPr/>
          <p:nvPr/>
        </p:nvSpPr>
        <p:spPr>
          <a:xfrm>
            <a:off x="1542224" y="3181483"/>
            <a:ext cx="10182204" cy="271554"/>
          </a:xfrm>
          <a:prstGeom prst="rect">
            <a:avLst/>
          </a:prstGeom>
        </p:spPr>
        <p:txBody>
          <a:bodyPr wrap="square" lIns="0" tIns="0" rIns="0" bIns="0">
            <a:spAutoFit/>
          </a:bodyPr>
          <a:lstStyle/>
          <a:p>
            <a:pPr>
              <a:lnSpc>
                <a:spcPct val="90000"/>
              </a:lnSpc>
              <a:spcAft>
                <a:spcPts val="588"/>
              </a:spcAft>
            </a:pPr>
            <a:r>
              <a:rPr lang="en-US" sz="1961">
                <a:solidFill>
                  <a:schemeClr val="tx2"/>
                </a:solidFill>
                <a:latin typeface="+mj-lt"/>
              </a:rPr>
              <a:t>What are some reasons to use Event Grid in your solution? (choose all correct answers)</a:t>
            </a:r>
          </a:p>
        </p:txBody>
      </p:sp>
      <p:sp>
        <p:nvSpPr>
          <p:cNvPr id="33" name="Rectangle 32">
            <a:extLst>
              <a:ext uri="{FF2B5EF4-FFF2-40B4-BE49-F238E27FC236}">
                <a16:creationId xmlns:a16="http://schemas.microsoft.com/office/drawing/2014/main" id="{37AA84FF-807C-4F62-8D6E-CD446D141156}"/>
              </a:ext>
            </a:extLst>
          </p:cNvPr>
          <p:cNvSpPr/>
          <p:nvPr/>
        </p:nvSpPr>
        <p:spPr bwMode="auto">
          <a:xfrm>
            <a:off x="418642" y="3955066"/>
            <a:ext cx="2718656" cy="246201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Aft>
                <a:spcPts val="196"/>
              </a:spcAft>
            </a:pPr>
            <a:r>
              <a:rPr lang="en-US" sz="1961">
                <a:solidFill>
                  <a:schemeClr val="tx1"/>
                </a:solidFill>
                <a:latin typeface="+mj-lt"/>
                <a:ea typeface="Segoe UI" pitchFamily="34" charset="0"/>
                <a:cs typeface="Segoe UI" pitchFamily="34" charset="0"/>
              </a:rPr>
              <a:t>Answer A:</a:t>
            </a:r>
          </a:p>
          <a:p>
            <a:pPr defTabSz="914102" fontAlgn="base">
              <a:spcAft>
                <a:spcPts val="196"/>
              </a:spcAft>
            </a:pPr>
            <a:r>
              <a:rPr lang="en-US" sz="1730">
                <a:solidFill>
                  <a:schemeClr val="tx1"/>
                </a:solidFill>
                <a:ea typeface="Segoe UI" pitchFamily="34" charset="0"/>
                <a:cs typeface="Segoe UI" pitchFamily="34" charset="0"/>
              </a:rPr>
              <a:t>Advanced filtering</a:t>
            </a:r>
          </a:p>
        </p:txBody>
      </p:sp>
      <p:sp>
        <p:nvSpPr>
          <p:cNvPr id="34" name="Rectangle 33">
            <a:extLst>
              <a:ext uri="{FF2B5EF4-FFF2-40B4-BE49-F238E27FC236}">
                <a16:creationId xmlns:a16="http://schemas.microsoft.com/office/drawing/2014/main" id="{B71037D1-30AD-483F-A724-C60876F08945}"/>
              </a:ext>
            </a:extLst>
          </p:cNvPr>
          <p:cNvSpPr/>
          <p:nvPr/>
        </p:nvSpPr>
        <p:spPr bwMode="auto">
          <a:xfrm>
            <a:off x="3307621" y="3955068"/>
            <a:ext cx="2697771" cy="246201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ct val="0"/>
              </a:spcBef>
              <a:spcAft>
                <a:spcPts val="196"/>
              </a:spcAft>
            </a:pPr>
            <a:r>
              <a:rPr lang="en-US" sz="1961">
                <a:solidFill>
                  <a:schemeClr val="tx1"/>
                </a:solidFill>
                <a:latin typeface="+mj-lt"/>
                <a:ea typeface="Segoe UI" pitchFamily="34" charset="0"/>
                <a:cs typeface="Segoe UI" pitchFamily="34" charset="0"/>
              </a:rPr>
              <a:t>Answer B:</a:t>
            </a:r>
          </a:p>
          <a:p>
            <a:pPr defTabSz="914102" fontAlgn="base">
              <a:spcBef>
                <a:spcPct val="0"/>
              </a:spcBef>
              <a:spcAft>
                <a:spcPts val="196"/>
              </a:spcAft>
            </a:pPr>
            <a:r>
              <a:rPr lang="en-US" sz="1730">
                <a:solidFill>
                  <a:schemeClr val="tx1"/>
                </a:solidFill>
                <a:ea typeface="Segoe UI" pitchFamily="34" charset="0"/>
                <a:cs typeface="Segoe UI" pitchFamily="34" charset="0"/>
              </a:rPr>
              <a:t>High throughout</a:t>
            </a:r>
          </a:p>
        </p:txBody>
      </p:sp>
      <p:sp>
        <p:nvSpPr>
          <p:cNvPr id="35" name="Rectangle 34">
            <a:extLst>
              <a:ext uri="{FF2B5EF4-FFF2-40B4-BE49-F238E27FC236}">
                <a16:creationId xmlns:a16="http://schemas.microsoft.com/office/drawing/2014/main" id="{9D0FD5F5-5562-4F59-9CA0-8FC46E9A4D28}"/>
              </a:ext>
            </a:extLst>
          </p:cNvPr>
          <p:cNvSpPr/>
          <p:nvPr/>
        </p:nvSpPr>
        <p:spPr bwMode="auto">
          <a:xfrm>
            <a:off x="6175713" y="3955068"/>
            <a:ext cx="2708669" cy="246201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ct val="0"/>
              </a:spcBef>
              <a:spcAft>
                <a:spcPts val="196"/>
              </a:spcAft>
            </a:pPr>
            <a:r>
              <a:rPr lang="en-US" sz="1961">
                <a:solidFill>
                  <a:schemeClr val="tx1"/>
                </a:solidFill>
                <a:latin typeface="+mj-lt"/>
                <a:ea typeface="Segoe UI" pitchFamily="34" charset="0"/>
                <a:cs typeface="Segoe UI" pitchFamily="34" charset="0"/>
              </a:rPr>
              <a:t>Answer C:</a:t>
            </a:r>
          </a:p>
          <a:p>
            <a:pPr defTabSz="914102" fontAlgn="base">
              <a:spcBef>
                <a:spcPct val="0"/>
              </a:spcBef>
              <a:spcAft>
                <a:spcPts val="196"/>
              </a:spcAft>
            </a:pPr>
            <a:r>
              <a:rPr lang="en-US" sz="1730">
                <a:solidFill>
                  <a:schemeClr val="tx1"/>
                </a:solidFill>
                <a:ea typeface="Segoe UI" pitchFamily="34" charset="0"/>
                <a:cs typeface="Segoe UI" pitchFamily="34" charset="0"/>
              </a:rPr>
              <a:t>Unlimited free access</a:t>
            </a:r>
          </a:p>
        </p:txBody>
      </p:sp>
      <p:sp>
        <p:nvSpPr>
          <p:cNvPr id="36" name="Rectangle 35">
            <a:extLst>
              <a:ext uri="{FF2B5EF4-FFF2-40B4-BE49-F238E27FC236}">
                <a16:creationId xmlns:a16="http://schemas.microsoft.com/office/drawing/2014/main" id="{BC44AADC-ADDF-4FA8-9E35-04270A683AE4}"/>
              </a:ext>
            </a:extLst>
          </p:cNvPr>
          <p:cNvSpPr/>
          <p:nvPr/>
        </p:nvSpPr>
        <p:spPr bwMode="auto">
          <a:xfrm>
            <a:off x="9054702" y="3955067"/>
            <a:ext cx="2718657" cy="246201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ct val="0"/>
              </a:spcBef>
              <a:spcAft>
                <a:spcPts val="196"/>
              </a:spcAft>
            </a:pPr>
            <a:r>
              <a:rPr lang="en-US" sz="1961">
                <a:solidFill>
                  <a:schemeClr val="tx1"/>
                </a:solidFill>
                <a:latin typeface="+mj-lt"/>
                <a:ea typeface="Segoe UI" pitchFamily="34" charset="0"/>
                <a:cs typeface="Segoe UI" pitchFamily="34" charset="0"/>
              </a:rPr>
              <a:t>Answer D:</a:t>
            </a:r>
          </a:p>
          <a:p>
            <a:pPr defTabSz="914102" fontAlgn="base">
              <a:spcBef>
                <a:spcPct val="0"/>
              </a:spcBef>
              <a:spcAft>
                <a:spcPts val="196"/>
              </a:spcAft>
            </a:pPr>
            <a:r>
              <a:rPr lang="en-US" sz="1730">
                <a:solidFill>
                  <a:schemeClr val="tx1"/>
                </a:solidFill>
                <a:ea typeface="Segoe UI" pitchFamily="34" charset="0"/>
                <a:cs typeface="Segoe UI" pitchFamily="34" charset="0"/>
              </a:rPr>
              <a:t>Built-in and Custom Events</a:t>
            </a:r>
          </a:p>
        </p:txBody>
      </p:sp>
    </p:spTree>
    <p:extLst>
      <p:ext uri="{BB962C8B-B14F-4D97-AF65-F5344CB8AC3E}">
        <p14:creationId xmlns:p14="http://schemas.microsoft.com/office/powerpoint/2010/main" val="1210019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Module review: Question 5.2</a:t>
            </a:r>
          </a:p>
        </p:txBody>
      </p:sp>
      <p:sp>
        <p:nvSpPr>
          <p:cNvPr id="25" name="Rectangle 24">
            <a:extLst>
              <a:ext uri="{FF2B5EF4-FFF2-40B4-BE49-F238E27FC236}">
                <a16:creationId xmlns:a16="http://schemas.microsoft.com/office/drawing/2014/main" id="{3A3F1B5F-44F6-4223-9C02-3B67797ECD33}"/>
              </a:ext>
            </a:extLst>
          </p:cNvPr>
          <p:cNvSpPr/>
          <p:nvPr/>
        </p:nvSpPr>
        <p:spPr>
          <a:xfrm>
            <a:off x="418644" y="1170819"/>
            <a:ext cx="11343820" cy="1206905"/>
          </a:xfrm>
          <a:prstGeom prst="rect">
            <a:avLst/>
          </a:prstGeom>
          <a:noFill/>
          <a:ln>
            <a:noFill/>
          </a:ln>
        </p:spPr>
        <p:txBody>
          <a:bodyPr wrap="square" lIns="0" tIns="0" rIns="0" bIns="0">
            <a:spAutoFit/>
          </a:bodyPr>
          <a:lstStyle/>
          <a:p>
            <a:r>
              <a:rPr lang="en-US" sz="1961"/>
              <a:t>You are developing an IoT solution for your company. You have a large number of devices connected to IoT Hub. Each device is sending telemetry on a regular basis. You also have archived data available on both hot and cold paths. You need to analyze your data to develop insights, and then use those insights to trigger business integration tasks</a:t>
            </a:r>
          </a:p>
        </p:txBody>
      </p:sp>
      <p:pic>
        <p:nvPicPr>
          <p:cNvPr id="4" name="Picture 3" descr="Icon of a smartphone with a cube on the screen">
            <a:extLst>
              <a:ext uri="{FF2B5EF4-FFF2-40B4-BE49-F238E27FC236}">
                <a16:creationId xmlns:a16="http://schemas.microsoft.com/office/drawing/2014/main" id="{DA636303-81A6-43ED-89DC-970774CD722C}"/>
              </a:ext>
            </a:extLst>
          </p:cNvPr>
          <p:cNvPicPr>
            <a:picLocks/>
          </p:cNvPicPr>
          <p:nvPr/>
        </p:nvPicPr>
        <p:blipFill>
          <a:blip r:embed="rId3"/>
          <a:stretch>
            <a:fillRect/>
          </a:stretch>
        </p:blipFill>
        <p:spPr>
          <a:xfrm>
            <a:off x="421693" y="2869046"/>
            <a:ext cx="896425" cy="896425"/>
          </a:xfrm>
          <a:prstGeom prst="rect">
            <a:avLst/>
          </a:prstGeom>
        </p:spPr>
      </p:pic>
      <p:sp>
        <p:nvSpPr>
          <p:cNvPr id="27" name="Rectangle 26">
            <a:extLst>
              <a:ext uri="{FF2B5EF4-FFF2-40B4-BE49-F238E27FC236}">
                <a16:creationId xmlns:a16="http://schemas.microsoft.com/office/drawing/2014/main" id="{772F7AD5-43A2-4D02-B3DC-44A0BEE29105}"/>
              </a:ext>
            </a:extLst>
          </p:cNvPr>
          <p:cNvSpPr/>
          <p:nvPr/>
        </p:nvSpPr>
        <p:spPr>
          <a:xfrm>
            <a:off x="1542224" y="3181483"/>
            <a:ext cx="10177349" cy="271554"/>
          </a:xfrm>
          <a:prstGeom prst="rect">
            <a:avLst/>
          </a:prstGeom>
        </p:spPr>
        <p:txBody>
          <a:bodyPr wrap="square" lIns="0" tIns="0" rIns="0" bIns="0">
            <a:spAutoFit/>
          </a:bodyPr>
          <a:lstStyle/>
          <a:p>
            <a:pPr>
              <a:lnSpc>
                <a:spcPct val="90000"/>
              </a:lnSpc>
              <a:spcAft>
                <a:spcPts val="588"/>
              </a:spcAft>
            </a:pPr>
            <a:r>
              <a:rPr lang="en-US" sz="1961">
                <a:solidFill>
                  <a:schemeClr val="tx2"/>
                </a:solidFill>
                <a:latin typeface="+mj-lt"/>
              </a:rPr>
              <a:t>Which of the following describes how a Logic App works? (choose one best answer)</a:t>
            </a:r>
          </a:p>
        </p:txBody>
      </p:sp>
      <p:sp>
        <p:nvSpPr>
          <p:cNvPr id="6" name="Rectangle 5">
            <a:extLst>
              <a:ext uri="{FF2B5EF4-FFF2-40B4-BE49-F238E27FC236}">
                <a16:creationId xmlns:a16="http://schemas.microsoft.com/office/drawing/2014/main" id="{02F44892-6F97-475B-91CE-1EE11A7EE96E}"/>
              </a:ext>
            </a:extLst>
          </p:cNvPr>
          <p:cNvSpPr/>
          <p:nvPr/>
        </p:nvSpPr>
        <p:spPr bwMode="auto">
          <a:xfrm>
            <a:off x="418642" y="3955066"/>
            <a:ext cx="2718656" cy="246201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ct val="0"/>
              </a:spcBef>
              <a:spcAft>
                <a:spcPts val="196"/>
              </a:spcAft>
            </a:pPr>
            <a:r>
              <a:rPr lang="en-US" sz="1961">
                <a:solidFill>
                  <a:schemeClr val="tx1"/>
                </a:solidFill>
                <a:latin typeface="+mj-lt"/>
                <a:ea typeface="Segoe UI" pitchFamily="34" charset="0"/>
                <a:cs typeface="Segoe UI" pitchFamily="34" charset="0"/>
              </a:rPr>
              <a:t>Answer A:</a:t>
            </a:r>
          </a:p>
          <a:p>
            <a:pPr defTabSz="914102" fontAlgn="base">
              <a:spcBef>
                <a:spcPct val="0"/>
              </a:spcBef>
              <a:spcAft>
                <a:spcPts val="196"/>
              </a:spcAft>
            </a:pPr>
            <a:r>
              <a:rPr lang="en-US" sz="1730">
                <a:solidFill>
                  <a:schemeClr val="tx1"/>
                </a:solidFill>
                <a:ea typeface="Segoe UI" pitchFamily="34" charset="0"/>
                <a:cs typeface="Segoe UI" pitchFamily="34" charset="0"/>
              </a:rPr>
              <a:t>A Logic App is started by a trigger, which fires when a specific event happens or when certain criteria is met</a:t>
            </a:r>
          </a:p>
        </p:txBody>
      </p:sp>
      <p:sp>
        <p:nvSpPr>
          <p:cNvPr id="7" name="Rectangle 6">
            <a:extLst>
              <a:ext uri="{FF2B5EF4-FFF2-40B4-BE49-F238E27FC236}">
                <a16:creationId xmlns:a16="http://schemas.microsoft.com/office/drawing/2014/main" id="{614BDEED-3E92-475D-99F5-558E57B74B14}"/>
              </a:ext>
            </a:extLst>
          </p:cNvPr>
          <p:cNvSpPr/>
          <p:nvPr/>
        </p:nvSpPr>
        <p:spPr bwMode="auto">
          <a:xfrm>
            <a:off x="3307621" y="3955068"/>
            <a:ext cx="2697771" cy="246201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ct val="0"/>
              </a:spcBef>
              <a:spcAft>
                <a:spcPts val="196"/>
              </a:spcAft>
            </a:pPr>
            <a:r>
              <a:rPr lang="en-US" sz="1961">
                <a:solidFill>
                  <a:schemeClr val="tx1"/>
                </a:solidFill>
                <a:latin typeface="+mj-lt"/>
                <a:ea typeface="Segoe UI" pitchFamily="34" charset="0"/>
                <a:cs typeface="Segoe UI" pitchFamily="34" charset="0"/>
              </a:rPr>
              <a:t>Answer B:</a:t>
            </a:r>
          </a:p>
          <a:p>
            <a:pPr defTabSz="914102" fontAlgn="base">
              <a:spcBef>
                <a:spcPct val="0"/>
              </a:spcBef>
              <a:spcAft>
                <a:spcPts val="196"/>
              </a:spcAft>
            </a:pPr>
            <a:r>
              <a:rPr lang="en-US" sz="1730">
                <a:solidFill>
                  <a:schemeClr val="tx1"/>
                </a:solidFill>
                <a:ea typeface="Segoe UI" pitchFamily="34" charset="0"/>
                <a:cs typeface="Segoe UI" pitchFamily="34" charset="0"/>
              </a:rPr>
              <a:t>A Logic App is started by an event, which is generated programmatically by an app or service</a:t>
            </a:r>
          </a:p>
        </p:txBody>
      </p:sp>
      <p:sp>
        <p:nvSpPr>
          <p:cNvPr id="8" name="Rectangle 7">
            <a:extLst>
              <a:ext uri="{FF2B5EF4-FFF2-40B4-BE49-F238E27FC236}">
                <a16:creationId xmlns:a16="http://schemas.microsoft.com/office/drawing/2014/main" id="{3769899D-86E8-41D2-94B8-DC085F3F5E8E}"/>
              </a:ext>
            </a:extLst>
          </p:cNvPr>
          <p:cNvSpPr/>
          <p:nvPr/>
        </p:nvSpPr>
        <p:spPr bwMode="auto">
          <a:xfrm>
            <a:off x="6175713" y="3955068"/>
            <a:ext cx="2708669" cy="246201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ct val="0"/>
              </a:spcBef>
              <a:spcAft>
                <a:spcPts val="196"/>
              </a:spcAft>
            </a:pPr>
            <a:r>
              <a:rPr lang="en-US" sz="1961">
                <a:solidFill>
                  <a:schemeClr val="tx1"/>
                </a:solidFill>
                <a:latin typeface="+mj-lt"/>
                <a:ea typeface="Segoe UI" pitchFamily="34" charset="0"/>
                <a:cs typeface="Segoe UI" pitchFamily="34" charset="0"/>
              </a:rPr>
              <a:t>Answer C:</a:t>
            </a:r>
          </a:p>
          <a:p>
            <a:pPr defTabSz="914102" fontAlgn="base">
              <a:spcBef>
                <a:spcPct val="0"/>
              </a:spcBef>
              <a:spcAft>
                <a:spcPts val="196"/>
              </a:spcAft>
            </a:pPr>
            <a:r>
              <a:rPr lang="en-US" sz="1730">
                <a:solidFill>
                  <a:schemeClr val="tx1"/>
                </a:solidFill>
                <a:ea typeface="Segoe UI" pitchFamily="34" charset="0"/>
                <a:cs typeface="Segoe UI" pitchFamily="34" charset="0"/>
              </a:rPr>
              <a:t>A Logic App is started by a command, which is issued by a user such as an IoT operator</a:t>
            </a:r>
          </a:p>
        </p:txBody>
      </p:sp>
      <p:sp>
        <p:nvSpPr>
          <p:cNvPr id="9" name="Rectangle 8">
            <a:extLst>
              <a:ext uri="{FF2B5EF4-FFF2-40B4-BE49-F238E27FC236}">
                <a16:creationId xmlns:a16="http://schemas.microsoft.com/office/drawing/2014/main" id="{718E55D1-6AAC-4AA7-B14B-31ACEC6C794E}"/>
              </a:ext>
            </a:extLst>
          </p:cNvPr>
          <p:cNvSpPr/>
          <p:nvPr/>
        </p:nvSpPr>
        <p:spPr bwMode="auto">
          <a:xfrm>
            <a:off x="9054702" y="3955067"/>
            <a:ext cx="2718657" cy="246201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ct val="0"/>
              </a:spcBef>
              <a:spcAft>
                <a:spcPts val="196"/>
              </a:spcAft>
            </a:pPr>
            <a:r>
              <a:rPr lang="en-US" sz="1961">
                <a:solidFill>
                  <a:schemeClr val="tx1"/>
                </a:solidFill>
                <a:latin typeface="+mj-lt"/>
                <a:ea typeface="Segoe UI" pitchFamily="34" charset="0"/>
                <a:cs typeface="Segoe UI" pitchFamily="34" charset="0"/>
              </a:rPr>
              <a:t>Answer D:</a:t>
            </a:r>
          </a:p>
          <a:p>
            <a:pPr defTabSz="914102" fontAlgn="base">
              <a:spcBef>
                <a:spcPct val="0"/>
              </a:spcBef>
              <a:spcAft>
                <a:spcPts val="196"/>
              </a:spcAft>
            </a:pPr>
            <a:r>
              <a:rPr lang="en-US" sz="1730">
                <a:solidFill>
                  <a:schemeClr val="tx1"/>
                </a:solidFill>
                <a:ea typeface="Segoe UI" pitchFamily="34" charset="0"/>
                <a:cs typeface="Segoe UI" pitchFamily="34" charset="0"/>
              </a:rPr>
              <a:t>A Logic App is started by an event, which fires when an app or user issues a command</a:t>
            </a:r>
          </a:p>
        </p:txBody>
      </p:sp>
    </p:spTree>
    <p:extLst>
      <p:ext uri="{BB962C8B-B14F-4D97-AF65-F5344CB8AC3E}">
        <p14:creationId xmlns:p14="http://schemas.microsoft.com/office/powerpoint/2010/main" val="357122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Module review: Question 5.3</a:t>
            </a:r>
          </a:p>
        </p:txBody>
      </p:sp>
      <p:sp>
        <p:nvSpPr>
          <p:cNvPr id="18" name="Rectangle 17">
            <a:extLst>
              <a:ext uri="{FF2B5EF4-FFF2-40B4-BE49-F238E27FC236}">
                <a16:creationId xmlns:a16="http://schemas.microsoft.com/office/drawing/2014/main" id="{357F2EB6-EDDF-4D1E-AD39-955DC42859CD}"/>
              </a:ext>
            </a:extLst>
          </p:cNvPr>
          <p:cNvSpPr/>
          <p:nvPr/>
        </p:nvSpPr>
        <p:spPr>
          <a:xfrm>
            <a:off x="418644" y="1170820"/>
            <a:ext cx="11343820" cy="1508632"/>
          </a:xfrm>
          <a:prstGeom prst="rect">
            <a:avLst/>
          </a:prstGeom>
          <a:noFill/>
          <a:ln>
            <a:noFill/>
          </a:ln>
        </p:spPr>
        <p:txBody>
          <a:bodyPr wrap="square" lIns="0" tIns="0" rIns="0" bIns="0">
            <a:spAutoFit/>
          </a:bodyPr>
          <a:lstStyle/>
          <a:p>
            <a:r>
              <a:rPr lang="en-US" sz="1961" dirty="0"/>
              <a:t>You are developing an IoT solution for your company. You have a large number of devices connected to IoT Hub. Each device is sending telemetry on a regular basis. You also have archived data available on both hot and cold paths. You need to analyze your data to develop insights, and then use those insights to trigger business integration tasks. You investigate using Azure Time Series Insights as part of your solution</a:t>
            </a:r>
          </a:p>
        </p:txBody>
      </p:sp>
      <p:pic>
        <p:nvPicPr>
          <p:cNvPr id="10" name="Picture 9" descr="Icon of a clock">
            <a:extLst>
              <a:ext uri="{FF2B5EF4-FFF2-40B4-BE49-F238E27FC236}">
                <a16:creationId xmlns:a16="http://schemas.microsoft.com/office/drawing/2014/main" id="{420A369A-EBAD-4515-AC81-30B222B9BCC5}"/>
              </a:ext>
            </a:extLst>
          </p:cNvPr>
          <p:cNvPicPr>
            <a:picLocks/>
          </p:cNvPicPr>
          <p:nvPr/>
        </p:nvPicPr>
        <p:blipFill>
          <a:blip r:embed="rId3"/>
          <a:stretch>
            <a:fillRect/>
          </a:stretch>
        </p:blipFill>
        <p:spPr>
          <a:xfrm>
            <a:off x="421693" y="2869046"/>
            <a:ext cx="896425" cy="896425"/>
          </a:xfrm>
          <a:prstGeom prst="rect">
            <a:avLst/>
          </a:prstGeom>
        </p:spPr>
      </p:pic>
      <p:sp>
        <p:nvSpPr>
          <p:cNvPr id="26" name="Rectangle 25">
            <a:extLst>
              <a:ext uri="{FF2B5EF4-FFF2-40B4-BE49-F238E27FC236}">
                <a16:creationId xmlns:a16="http://schemas.microsoft.com/office/drawing/2014/main" id="{7663B1B6-6B9E-4014-AEAA-FDFF681284A0}"/>
              </a:ext>
            </a:extLst>
          </p:cNvPr>
          <p:cNvSpPr/>
          <p:nvPr/>
        </p:nvSpPr>
        <p:spPr>
          <a:xfrm>
            <a:off x="1542224" y="3184605"/>
            <a:ext cx="10453621" cy="271554"/>
          </a:xfrm>
          <a:prstGeom prst="rect">
            <a:avLst/>
          </a:prstGeom>
        </p:spPr>
        <p:txBody>
          <a:bodyPr wrap="square" lIns="0" tIns="0" rIns="0" bIns="0">
            <a:spAutoFit/>
          </a:bodyPr>
          <a:lstStyle/>
          <a:p>
            <a:pPr>
              <a:lnSpc>
                <a:spcPct val="90000"/>
              </a:lnSpc>
              <a:spcAft>
                <a:spcPts val="588"/>
              </a:spcAft>
            </a:pPr>
            <a:r>
              <a:rPr lang="en-US" sz="1961">
                <a:solidFill>
                  <a:schemeClr val="tx2"/>
                </a:solidFill>
                <a:latin typeface="+mj-lt"/>
              </a:rPr>
              <a:t>Which of the </a:t>
            </a:r>
            <a:r>
              <a:rPr lang="en-US" sz="1961" spc="-10">
                <a:solidFill>
                  <a:schemeClr val="tx2"/>
                </a:solidFill>
                <a:latin typeface="+mj-lt"/>
              </a:rPr>
              <a:t>following accurately describe Time Series Insights? </a:t>
            </a:r>
            <a:r>
              <a:rPr lang="en-US" sz="1961">
                <a:solidFill>
                  <a:schemeClr val="tx2"/>
                </a:solidFill>
                <a:latin typeface="+mj-lt"/>
              </a:rPr>
              <a:t>(</a:t>
            </a:r>
            <a:r>
              <a:rPr lang="en-US" sz="1961" spc="-10">
                <a:solidFill>
                  <a:schemeClr val="tx2"/>
                </a:solidFill>
                <a:latin typeface="+mj-lt"/>
              </a:rPr>
              <a:t>choose all correct answers</a:t>
            </a:r>
            <a:r>
              <a:rPr lang="en-US" sz="1961">
                <a:solidFill>
                  <a:schemeClr val="tx2"/>
                </a:solidFill>
                <a:latin typeface="+mj-lt"/>
              </a:rPr>
              <a:t>)</a:t>
            </a:r>
          </a:p>
        </p:txBody>
      </p:sp>
      <p:sp>
        <p:nvSpPr>
          <p:cNvPr id="3" name="Rectangle 2">
            <a:extLst>
              <a:ext uri="{FF2B5EF4-FFF2-40B4-BE49-F238E27FC236}">
                <a16:creationId xmlns:a16="http://schemas.microsoft.com/office/drawing/2014/main" id="{C7A28D34-D95A-4769-B556-199C86626CC1}"/>
              </a:ext>
            </a:extLst>
          </p:cNvPr>
          <p:cNvSpPr/>
          <p:nvPr/>
        </p:nvSpPr>
        <p:spPr bwMode="auto">
          <a:xfrm>
            <a:off x="418642" y="3955066"/>
            <a:ext cx="2718656" cy="246201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ct val="0"/>
              </a:spcBef>
              <a:spcAft>
                <a:spcPts val="196"/>
              </a:spcAft>
            </a:pPr>
            <a:r>
              <a:rPr lang="en-US" sz="1961">
                <a:solidFill>
                  <a:schemeClr val="tx1"/>
                </a:solidFill>
                <a:latin typeface="+mj-lt"/>
                <a:ea typeface="Segoe UI" pitchFamily="34" charset="0"/>
                <a:cs typeface="Segoe UI" pitchFamily="34" charset="0"/>
              </a:rPr>
              <a:t>Answer A:</a:t>
            </a:r>
          </a:p>
          <a:p>
            <a:pPr defTabSz="914102" fontAlgn="base">
              <a:spcBef>
                <a:spcPct val="0"/>
              </a:spcBef>
              <a:spcAft>
                <a:spcPts val="196"/>
              </a:spcAft>
            </a:pPr>
            <a:r>
              <a:rPr lang="en-US" sz="1730">
                <a:solidFill>
                  <a:schemeClr val="tx1"/>
                </a:solidFill>
                <a:ea typeface="Segoe UI" pitchFamily="34" charset="0"/>
                <a:cs typeface="Segoe UI" pitchFamily="34" charset="0"/>
              </a:rPr>
              <a:t>Time Series Insights is fully integrated with cloud gateways like Azure IoT Hub and Azure Event Hubs</a:t>
            </a:r>
          </a:p>
        </p:txBody>
      </p:sp>
      <p:sp>
        <p:nvSpPr>
          <p:cNvPr id="4" name="Rectangle 3">
            <a:extLst>
              <a:ext uri="{FF2B5EF4-FFF2-40B4-BE49-F238E27FC236}">
                <a16:creationId xmlns:a16="http://schemas.microsoft.com/office/drawing/2014/main" id="{517CF3F4-B1C1-4D80-BA98-D36D44961833}"/>
              </a:ext>
            </a:extLst>
          </p:cNvPr>
          <p:cNvSpPr/>
          <p:nvPr/>
        </p:nvSpPr>
        <p:spPr bwMode="auto">
          <a:xfrm>
            <a:off x="3307621" y="3955068"/>
            <a:ext cx="2697771" cy="246201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ct val="0"/>
              </a:spcBef>
              <a:spcAft>
                <a:spcPts val="196"/>
              </a:spcAft>
            </a:pPr>
            <a:r>
              <a:rPr lang="en-US" sz="1961">
                <a:solidFill>
                  <a:schemeClr val="tx1"/>
                </a:solidFill>
                <a:latin typeface="+mj-lt"/>
                <a:ea typeface="Segoe UI" pitchFamily="34" charset="0"/>
                <a:cs typeface="Segoe UI" pitchFamily="34" charset="0"/>
              </a:rPr>
              <a:t>Answer B:</a:t>
            </a:r>
          </a:p>
          <a:p>
            <a:pPr defTabSz="914102" fontAlgn="base">
              <a:spcBef>
                <a:spcPct val="0"/>
              </a:spcBef>
              <a:spcAft>
                <a:spcPts val="196"/>
              </a:spcAft>
            </a:pPr>
            <a:r>
              <a:rPr lang="en-US" sz="1730">
                <a:solidFill>
                  <a:schemeClr val="tx1"/>
                </a:solidFill>
                <a:ea typeface="Segoe UI" pitchFamily="34" charset="0"/>
                <a:cs typeface="Segoe UI" pitchFamily="34" charset="0"/>
              </a:rPr>
              <a:t>Time Series Insights manages the storage of your data</a:t>
            </a:r>
          </a:p>
        </p:txBody>
      </p:sp>
      <p:sp>
        <p:nvSpPr>
          <p:cNvPr id="5" name="Rectangle 4">
            <a:extLst>
              <a:ext uri="{FF2B5EF4-FFF2-40B4-BE49-F238E27FC236}">
                <a16:creationId xmlns:a16="http://schemas.microsoft.com/office/drawing/2014/main" id="{0837CDC3-6F37-4E90-887C-6C182AFB557A}"/>
              </a:ext>
            </a:extLst>
          </p:cNvPr>
          <p:cNvSpPr/>
          <p:nvPr/>
        </p:nvSpPr>
        <p:spPr bwMode="auto">
          <a:xfrm>
            <a:off x="6175713" y="3955068"/>
            <a:ext cx="2708669" cy="246201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ct val="0"/>
              </a:spcBef>
              <a:spcAft>
                <a:spcPts val="196"/>
              </a:spcAft>
            </a:pPr>
            <a:r>
              <a:rPr lang="en-US" sz="1961">
                <a:solidFill>
                  <a:schemeClr val="tx1"/>
                </a:solidFill>
                <a:latin typeface="+mj-lt"/>
                <a:ea typeface="Segoe UI" pitchFamily="34" charset="0"/>
                <a:cs typeface="Segoe UI" pitchFamily="34" charset="0"/>
              </a:rPr>
              <a:t>Answer C:</a:t>
            </a:r>
          </a:p>
          <a:p>
            <a:pPr defTabSz="914102" fontAlgn="base">
              <a:spcBef>
                <a:spcPct val="0"/>
              </a:spcBef>
              <a:spcAft>
                <a:spcPts val="196"/>
              </a:spcAft>
            </a:pPr>
            <a:r>
              <a:rPr lang="en-US" sz="1730">
                <a:solidFill>
                  <a:schemeClr val="tx1"/>
                </a:solidFill>
                <a:ea typeface="Segoe UI" pitchFamily="34" charset="0"/>
                <a:cs typeface="Segoe UI" pitchFamily="34" charset="0"/>
              </a:rPr>
              <a:t>Time Series Insights provides out-of-the-box visualization</a:t>
            </a:r>
          </a:p>
          <a:p>
            <a:pPr defTabSz="914102" fontAlgn="base">
              <a:spcBef>
                <a:spcPct val="0"/>
              </a:spcBef>
              <a:spcAft>
                <a:spcPts val="196"/>
              </a:spcAft>
            </a:pPr>
            <a:endParaRPr lang="en-US">
              <a:solidFill>
                <a:schemeClr val="tx1"/>
              </a:solidFill>
              <a:latin typeface="+mj-lt"/>
              <a:ea typeface="Segoe UI" pitchFamily="34" charset="0"/>
              <a:cs typeface="Segoe UI" pitchFamily="34" charset="0"/>
            </a:endParaRPr>
          </a:p>
        </p:txBody>
      </p:sp>
      <p:sp>
        <p:nvSpPr>
          <p:cNvPr id="6" name="Rectangle 5">
            <a:extLst>
              <a:ext uri="{FF2B5EF4-FFF2-40B4-BE49-F238E27FC236}">
                <a16:creationId xmlns:a16="http://schemas.microsoft.com/office/drawing/2014/main" id="{F60C0A3E-ED63-4BF6-B92A-0EDE1C5AA440}"/>
              </a:ext>
            </a:extLst>
          </p:cNvPr>
          <p:cNvSpPr/>
          <p:nvPr/>
        </p:nvSpPr>
        <p:spPr bwMode="auto">
          <a:xfrm>
            <a:off x="9054702" y="3955067"/>
            <a:ext cx="2718657" cy="246201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ct val="0"/>
              </a:spcBef>
              <a:spcAft>
                <a:spcPts val="196"/>
              </a:spcAft>
            </a:pPr>
            <a:r>
              <a:rPr lang="en-US" sz="1961">
                <a:solidFill>
                  <a:schemeClr val="tx1"/>
                </a:solidFill>
                <a:latin typeface="+mj-lt"/>
                <a:ea typeface="Segoe UI" pitchFamily="34" charset="0"/>
                <a:cs typeface="Segoe UI" pitchFamily="34" charset="0"/>
              </a:rPr>
              <a:t>Answer D:</a:t>
            </a:r>
          </a:p>
          <a:p>
            <a:pPr defTabSz="914102" fontAlgn="base">
              <a:spcBef>
                <a:spcPct val="0"/>
              </a:spcBef>
              <a:spcAft>
                <a:spcPts val="196"/>
              </a:spcAft>
            </a:pPr>
            <a:r>
              <a:rPr lang="en-US" sz="1730">
                <a:solidFill>
                  <a:schemeClr val="tx1"/>
                </a:solidFill>
                <a:ea typeface="Segoe UI" pitchFamily="34" charset="0"/>
                <a:cs typeface="Segoe UI" pitchFamily="34" charset="0"/>
              </a:rPr>
              <a:t>Time Series Insights provides an integrated query service</a:t>
            </a:r>
          </a:p>
          <a:p>
            <a:pPr defTabSz="914102" fontAlgn="base">
              <a:spcBef>
                <a:spcPct val="0"/>
              </a:spcBef>
              <a:spcAft>
                <a:spcPts val="196"/>
              </a:spcAft>
            </a:pPr>
            <a:endParaRPr lang="en-US">
              <a:solidFill>
                <a:schemeClr val="tx1"/>
              </a:solidFill>
              <a:latin typeface="+mj-lt"/>
              <a:ea typeface="Segoe UI" pitchFamily="34" charset="0"/>
              <a:cs typeface="Segoe UI" pitchFamily="34" charset="0"/>
            </a:endParaRPr>
          </a:p>
        </p:txBody>
      </p:sp>
    </p:spTree>
    <p:extLst>
      <p:ext uri="{BB962C8B-B14F-4D97-AF65-F5344CB8AC3E}">
        <p14:creationId xmlns:p14="http://schemas.microsoft.com/office/powerpoint/2010/main" val="322638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Module review: Question 5.4</a:t>
            </a:r>
          </a:p>
        </p:txBody>
      </p:sp>
      <p:sp>
        <p:nvSpPr>
          <p:cNvPr id="18" name="Rectangle 17">
            <a:extLst>
              <a:ext uri="{FF2B5EF4-FFF2-40B4-BE49-F238E27FC236}">
                <a16:creationId xmlns:a16="http://schemas.microsoft.com/office/drawing/2014/main" id="{A62A1878-EB68-403D-8D75-13A417743BA7}"/>
              </a:ext>
            </a:extLst>
          </p:cNvPr>
          <p:cNvSpPr/>
          <p:nvPr/>
        </p:nvSpPr>
        <p:spPr>
          <a:xfrm>
            <a:off x="418644" y="1170820"/>
            <a:ext cx="11343820" cy="1508746"/>
          </a:xfrm>
          <a:prstGeom prst="rect">
            <a:avLst/>
          </a:prstGeom>
          <a:noFill/>
          <a:ln>
            <a:noFill/>
          </a:ln>
        </p:spPr>
        <p:txBody>
          <a:bodyPr wrap="square" lIns="0" tIns="0" rIns="0" bIns="0">
            <a:spAutoFit/>
          </a:bodyPr>
          <a:lstStyle/>
          <a:p>
            <a:r>
              <a:rPr lang="en-US" sz="1961" dirty="0"/>
              <a:t>You are developing an IoT solution for your company. You have a large number of devices connected to IoT Hub. Each device is sending telemetry on a regular basis. You also have archived data available on both hot and cold paths. You need to analyze your data to develop insights, and then use those insights to trigger business integration tasks. You decide to use Time Series Insights as part of your solution</a:t>
            </a:r>
          </a:p>
        </p:txBody>
      </p:sp>
      <p:pic>
        <p:nvPicPr>
          <p:cNvPr id="8" name="Picture 7" descr="Icon of a square with two smaller squares inside it">
            <a:extLst>
              <a:ext uri="{FF2B5EF4-FFF2-40B4-BE49-F238E27FC236}">
                <a16:creationId xmlns:a16="http://schemas.microsoft.com/office/drawing/2014/main" id="{4A7BEF4A-D4D2-4300-85B2-E38989CD2993}"/>
              </a:ext>
            </a:extLst>
          </p:cNvPr>
          <p:cNvPicPr>
            <a:picLocks/>
          </p:cNvPicPr>
          <p:nvPr/>
        </p:nvPicPr>
        <p:blipFill>
          <a:blip r:embed="rId3"/>
          <a:stretch>
            <a:fillRect/>
          </a:stretch>
        </p:blipFill>
        <p:spPr>
          <a:xfrm>
            <a:off x="421693" y="2869046"/>
            <a:ext cx="896425" cy="896425"/>
          </a:xfrm>
          <a:prstGeom prst="rect">
            <a:avLst/>
          </a:prstGeom>
        </p:spPr>
      </p:pic>
      <p:sp>
        <p:nvSpPr>
          <p:cNvPr id="26" name="Rectangle 25">
            <a:extLst>
              <a:ext uri="{FF2B5EF4-FFF2-40B4-BE49-F238E27FC236}">
                <a16:creationId xmlns:a16="http://schemas.microsoft.com/office/drawing/2014/main" id="{E9EEC2FE-6C9F-430A-A563-81066A89F8D4}"/>
              </a:ext>
            </a:extLst>
          </p:cNvPr>
          <p:cNvSpPr/>
          <p:nvPr/>
        </p:nvSpPr>
        <p:spPr>
          <a:xfrm>
            <a:off x="1542223" y="3184605"/>
            <a:ext cx="10751603" cy="271554"/>
          </a:xfrm>
          <a:prstGeom prst="rect">
            <a:avLst/>
          </a:prstGeom>
        </p:spPr>
        <p:txBody>
          <a:bodyPr wrap="square" lIns="0" tIns="0" rIns="0" bIns="0">
            <a:spAutoFit/>
          </a:bodyPr>
          <a:lstStyle/>
          <a:p>
            <a:pPr>
              <a:lnSpc>
                <a:spcPct val="90000"/>
              </a:lnSpc>
              <a:spcAft>
                <a:spcPts val="588"/>
              </a:spcAft>
            </a:pPr>
            <a:r>
              <a:rPr lang="en-US" sz="1961">
                <a:solidFill>
                  <a:schemeClr val="tx2"/>
                </a:solidFill>
                <a:latin typeface="+mj-lt"/>
              </a:rPr>
              <a:t>Which of the following are required to connect </a:t>
            </a:r>
            <a:r>
              <a:rPr lang="en-US" sz="1961" err="1">
                <a:solidFill>
                  <a:schemeClr val="tx2"/>
                </a:solidFill>
                <a:latin typeface="+mj-lt"/>
              </a:rPr>
              <a:t>TSI</a:t>
            </a:r>
            <a:r>
              <a:rPr lang="en-US" sz="1961">
                <a:solidFill>
                  <a:schemeClr val="tx2"/>
                </a:solidFill>
                <a:latin typeface="+mj-lt"/>
              </a:rPr>
              <a:t> to IoT Hub? (choose all correct answers)</a:t>
            </a:r>
          </a:p>
        </p:txBody>
      </p:sp>
      <p:sp>
        <p:nvSpPr>
          <p:cNvPr id="2" name="Rectangle 1">
            <a:extLst>
              <a:ext uri="{FF2B5EF4-FFF2-40B4-BE49-F238E27FC236}">
                <a16:creationId xmlns:a16="http://schemas.microsoft.com/office/drawing/2014/main" id="{D3C1FAE1-D023-44E9-8092-BE14123120D1}"/>
              </a:ext>
            </a:extLst>
          </p:cNvPr>
          <p:cNvSpPr/>
          <p:nvPr/>
        </p:nvSpPr>
        <p:spPr bwMode="auto">
          <a:xfrm>
            <a:off x="418642" y="3955066"/>
            <a:ext cx="2718656" cy="246201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ct val="0"/>
              </a:spcBef>
              <a:spcAft>
                <a:spcPts val="196"/>
              </a:spcAft>
            </a:pPr>
            <a:r>
              <a:rPr lang="en-US" sz="1961">
                <a:solidFill>
                  <a:schemeClr val="tx1"/>
                </a:solidFill>
                <a:latin typeface="+mj-lt"/>
                <a:ea typeface="Segoe UI" pitchFamily="34" charset="0"/>
                <a:cs typeface="Segoe UI" pitchFamily="34" charset="0"/>
              </a:rPr>
              <a:t>Answer A:</a:t>
            </a:r>
          </a:p>
          <a:p>
            <a:pPr defTabSz="914102" fontAlgn="base">
              <a:spcBef>
                <a:spcPct val="0"/>
              </a:spcBef>
              <a:spcAft>
                <a:spcPts val="196"/>
              </a:spcAft>
            </a:pPr>
            <a:r>
              <a:rPr lang="en-US" sz="1730">
                <a:solidFill>
                  <a:schemeClr val="tx1"/>
                </a:solidFill>
                <a:ea typeface="Segoe UI" pitchFamily="34" charset="0"/>
                <a:cs typeface="Segoe UI" pitchFamily="34" charset="0"/>
              </a:rPr>
              <a:t>Use IoT Hub to create a custom endpoint that will be used exclusively by </a:t>
            </a:r>
            <a:r>
              <a:rPr lang="en-US" sz="1730" err="1">
                <a:solidFill>
                  <a:schemeClr val="tx1"/>
                </a:solidFill>
                <a:ea typeface="Segoe UI" pitchFamily="34" charset="0"/>
                <a:cs typeface="Segoe UI" pitchFamily="34" charset="0"/>
              </a:rPr>
              <a:t>TSI</a:t>
            </a:r>
            <a:endParaRPr lang="en-US" sz="1730">
              <a:solidFill>
                <a:schemeClr val="tx1"/>
              </a:solidFill>
              <a:ea typeface="Segoe UI" pitchFamily="34" charset="0"/>
              <a:cs typeface="Segoe UI" pitchFamily="34" charset="0"/>
            </a:endParaRPr>
          </a:p>
        </p:txBody>
      </p:sp>
      <p:sp>
        <p:nvSpPr>
          <p:cNvPr id="3" name="Rectangle 2">
            <a:extLst>
              <a:ext uri="{FF2B5EF4-FFF2-40B4-BE49-F238E27FC236}">
                <a16:creationId xmlns:a16="http://schemas.microsoft.com/office/drawing/2014/main" id="{24414F69-C3BE-4B7F-821C-E61DDD2457A9}"/>
              </a:ext>
            </a:extLst>
          </p:cNvPr>
          <p:cNvSpPr/>
          <p:nvPr/>
        </p:nvSpPr>
        <p:spPr bwMode="auto">
          <a:xfrm>
            <a:off x="3307621" y="3955067"/>
            <a:ext cx="2697771" cy="246201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ct val="0"/>
              </a:spcBef>
              <a:spcAft>
                <a:spcPts val="196"/>
              </a:spcAft>
            </a:pPr>
            <a:r>
              <a:rPr lang="en-US" sz="1961">
                <a:solidFill>
                  <a:schemeClr val="tx1"/>
                </a:solidFill>
                <a:latin typeface="+mj-lt"/>
                <a:ea typeface="Segoe UI" pitchFamily="34" charset="0"/>
                <a:cs typeface="Segoe UI" pitchFamily="34" charset="0"/>
              </a:rPr>
              <a:t>Answer B:</a:t>
            </a:r>
          </a:p>
          <a:p>
            <a:pPr defTabSz="914102" fontAlgn="base">
              <a:spcBef>
                <a:spcPct val="0"/>
              </a:spcBef>
              <a:spcAft>
                <a:spcPts val="196"/>
              </a:spcAft>
            </a:pPr>
            <a:r>
              <a:rPr lang="en-US" sz="1730">
                <a:solidFill>
                  <a:schemeClr val="tx1"/>
                </a:solidFill>
                <a:ea typeface="Segoe UI" pitchFamily="34" charset="0"/>
                <a:cs typeface="Segoe UI" pitchFamily="34" charset="0"/>
              </a:rPr>
              <a:t>Use IoT Hub to create a dedicated consumer group that will be used exclusively by TSI</a:t>
            </a:r>
          </a:p>
          <a:p>
            <a:pPr defTabSz="914102" fontAlgn="base">
              <a:spcBef>
                <a:spcPct val="0"/>
              </a:spcBef>
              <a:spcAft>
                <a:spcPts val="196"/>
              </a:spcAft>
            </a:pPr>
            <a:endParaRPr lang="en-US">
              <a:solidFill>
                <a:schemeClr val="tx1"/>
              </a:solidFill>
              <a:latin typeface="+mj-lt"/>
              <a:ea typeface="Segoe UI" pitchFamily="34" charset="0"/>
              <a:cs typeface="Segoe UI" pitchFamily="34" charset="0"/>
            </a:endParaRPr>
          </a:p>
        </p:txBody>
      </p:sp>
      <p:sp>
        <p:nvSpPr>
          <p:cNvPr id="4" name="Rectangle 3">
            <a:extLst>
              <a:ext uri="{FF2B5EF4-FFF2-40B4-BE49-F238E27FC236}">
                <a16:creationId xmlns:a16="http://schemas.microsoft.com/office/drawing/2014/main" id="{F8EBA600-2B04-47EB-8BF2-22CA4EE052BB}"/>
              </a:ext>
            </a:extLst>
          </p:cNvPr>
          <p:cNvSpPr/>
          <p:nvPr/>
        </p:nvSpPr>
        <p:spPr bwMode="auto">
          <a:xfrm>
            <a:off x="6175713" y="3955067"/>
            <a:ext cx="2708669" cy="246201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ct val="0"/>
              </a:spcBef>
              <a:spcAft>
                <a:spcPts val="196"/>
              </a:spcAft>
            </a:pPr>
            <a:r>
              <a:rPr lang="en-US" sz="1961">
                <a:solidFill>
                  <a:schemeClr val="tx1"/>
                </a:solidFill>
                <a:latin typeface="+mj-lt"/>
                <a:ea typeface="Segoe UI" pitchFamily="34" charset="0"/>
                <a:cs typeface="Segoe UI" pitchFamily="34" charset="0"/>
              </a:rPr>
              <a:t>Answer C:</a:t>
            </a:r>
          </a:p>
          <a:p>
            <a:pPr defTabSz="914102" fontAlgn="base">
              <a:spcBef>
                <a:spcPct val="0"/>
              </a:spcBef>
              <a:spcAft>
                <a:spcPts val="196"/>
              </a:spcAft>
            </a:pPr>
            <a:r>
              <a:rPr lang="en-US" sz="1730">
                <a:solidFill>
                  <a:schemeClr val="tx1"/>
                </a:solidFill>
                <a:ea typeface="Segoe UI" pitchFamily="34" charset="0"/>
                <a:cs typeface="Segoe UI" pitchFamily="34" charset="0"/>
              </a:rPr>
              <a:t>Use Time Series Insights to create an event source that uses your IoT Hub consumer group</a:t>
            </a:r>
          </a:p>
          <a:p>
            <a:pPr defTabSz="914102" fontAlgn="base">
              <a:spcBef>
                <a:spcPct val="0"/>
              </a:spcBef>
              <a:spcAft>
                <a:spcPts val="196"/>
              </a:spcAft>
            </a:pPr>
            <a:endParaRPr lang="en-US">
              <a:solidFill>
                <a:schemeClr val="tx1"/>
              </a:solidFill>
              <a:latin typeface="+mj-lt"/>
              <a:ea typeface="Segoe UI" pitchFamily="34" charset="0"/>
              <a:cs typeface="Segoe UI" pitchFamily="34" charset="0"/>
            </a:endParaRPr>
          </a:p>
        </p:txBody>
      </p:sp>
      <p:sp>
        <p:nvSpPr>
          <p:cNvPr id="5" name="Rectangle 4">
            <a:extLst>
              <a:ext uri="{FF2B5EF4-FFF2-40B4-BE49-F238E27FC236}">
                <a16:creationId xmlns:a16="http://schemas.microsoft.com/office/drawing/2014/main" id="{12D87E81-BF4D-44F5-8A94-1BD5771E30FE}"/>
              </a:ext>
            </a:extLst>
          </p:cNvPr>
          <p:cNvSpPr/>
          <p:nvPr/>
        </p:nvSpPr>
        <p:spPr bwMode="auto">
          <a:xfrm>
            <a:off x="9054702" y="3955067"/>
            <a:ext cx="2718657" cy="246201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ct val="0"/>
              </a:spcBef>
              <a:spcAft>
                <a:spcPts val="196"/>
              </a:spcAft>
            </a:pPr>
            <a:r>
              <a:rPr lang="en-US" sz="1961">
                <a:solidFill>
                  <a:schemeClr val="tx1"/>
                </a:solidFill>
                <a:latin typeface="+mj-lt"/>
                <a:ea typeface="Segoe UI" pitchFamily="34" charset="0"/>
                <a:cs typeface="Segoe UI" pitchFamily="34" charset="0"/>
              </a:rPr>
              <a:t>Answer D:</a:t>
            </a:r>
          </a:p>
          <a:p>
            <a:pPr defTabSz="914102" fontAlgn="base">
              <a:spcBef>
                <a:spcPct val="0"/>
              </a:spcBef>
              <a:spcAft>
                <a:spcPts val="196"/>
              </a:spcAft>
            </a:pPr>
            <a:r>
              <a:rPr lang="en-US" sz="1730">
                <a:solidFill>
                  <a:schemeClr val="tx1"/>
                </a:solidFill>
                <a:ea typeface="Segoe UI" pitchFamily="34" charset="0"/>
                <a:cs typeface="Segoe UI" pitchFamily="34" charset="0"/>
              </a:rPr>
              <a:t>Use Time Series Insights to create an event source that uses your IoT Hub endpoint</a:t>
            </a:r>
          </a:p>
          <a:p>
            <a:pPr defTabSz="914102" fontAlgn="base">
              <a:spcBef>
                <a:spcPct val="0"/>
              </a:spcBef>
              <a:spcAft>
                <a:spcPts val="196"/>
              </a:spcAft>
            </a:pPr>
            <a:endParaRPr lang="en-US">
              <a:solidFill>
                <a:schemeClr val="tx1"/>
              </a:solidFill>
              <a:latin typeface="+mj-lt"/>
              <a:ea typeface="Segoe UI" pitchFamily="34" charset="0"/>
              <a:cs typeface="Segoe UI" pitchFamily="34" charset="0"/>
            </a:endParaRPr>
          </a:p>
        </p:txBody>
      </p:sp>
    </p:spTree>
    <p:extLst>
      <p:ext uri="{BB962C8B-B14F-4D97-AF65-F5344CB8AC3E}">
        <p14:creationId xmlns:p14="http://schemas.microsoft.com/office/powerpoint/2010/main" val="2920744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Module 5 – Learning objectives</a:t>
            </a:r>
          </a:p>
        </p:txBody>
      </p:sp>
      <p:pic>
        <p:nvPicPr>
          <p:cNvPr id="49" name="Picture 48" descr="Icon of a series of circles arranged in a circular pattern">
            <a:extLst>
              <a:ext uri="{FF2B5EF4-FFF2-40B4-BE49-F238E27FC236}">
                <a16:creationId xmlns:a16="http://schemas.microsoft.com/office/drawing/2014/main" id="{43DA6D76-0AE4-447D-9C40-0D7D84302EC5}"/>
              </a:ext>
            </a:extLst>
          </p:cNvPr>
          <p:cNvPicPr>
            <a:picLocks/>
          </p:cNvPicPr>
          <p:nvPr/>
        </p:nvPicPr>
        <p:blipFill>
          <a:blip r:embed="rId3"/>
          <a:stretch>
            <a:fillRect/>
          </a:stretch>
        </p:blipFill>
        <p:spPr>
          <a:xfrm>
            <a:off x="418644" y="1463683"/>
            <a:ext cx="896425" cy="896425"/>
          </a:xfrm>
          <a:prstGeom prst="rect">
            <a:avLst/>
          </a:prstGeom>
        </p:spPr>
      </p:pic>
      <p:sp>
        <p:nvSpPr>
          <p:cNvPr id="50" name="TextBox 49">
            <a:extLst>
              <a:ext uri="{FF2B5EF4-FFF2-40B4-BE49-F238E27FC236}">
                <a16:creationId xmlns:a16="http://schemas.microsoft.com/office/drawing/2014/main" id="{01C15672-85A4-403A-9C0C-0ED79BEA75B9}"/>
              </a:ext>
            </a:extLst>
          </p:cNvPr>
          <p:cNvSpPr txBox="1">
            <a:spLocks/>
          </p:cNvSpPr>
          <p:nvPr/>
        </p:nvSpPr>
        <p:spPr>
          <a:xfrm>
            <a:off x="1530261" y="1549825"/>
            <a:ext cx="10241419" cy="724143"/>
          </a:xfrm>
          <a:prstGeom prst="rect">
            <a:avLst/>
          </a:prstGeom>
          <a:noFill/>
        </p:spPr>
        <p:txBody>
          <a:bodyPr wrap="square" lIns="0" tIns="0" rIns="0" bIns="0" rtlCol="0" anchor="ctr">
            <a:spAutoFit/>
          </a:bodyPr>
          <a:lstStyle/>
          <a:p>
            <a:pPr>
              <a:spcAft>
                <a:spcPts val="4902"/>
              </a:spcAft>
              <a:buSzPct val="90000"/>
              <a:defRPr/>
            </a:pPr>
            <a:r>
              <a:rPr lang="en-US" sz="2353"/>
              <a:t>Explain the options for business integration within an IoT solution and how to achieve them</a:t>
            </a:r>
          </a:p>
        </p:txBody>
      </p:sp>
      <p:cxnSp>
        <p:nvCxnSpPr>
          <p:cNvPr id="64" name="Straight Connector 63">
            <a:extLst>
              <a:ext uri="{FF2B5EF4-FFF2-40B4-BE49-F238E27FC236}">
                <a16:creationId xmlns:a16="http://schemas.microsoft.com/office/drawing/2014/main" id="{6D380BFC-5734-4F7B-A4C0-0B9BB2CE1475}"/>
              </a:ext>
              <a:ext uri="{C183D7F6-B498-43B3-948B-1728B52AA6E4}">
                <adec:decorative xmlns:adec="http://schemas.microsoft.com/office/drawing/2017/decorative" val="1"/>
              </a:ext>
            </a:extLst>
          </p:cNvPr>
          <p:cNvCxnSpPr>
            <a:cxnSpLocks/>
          </p:cNvCxnSpPr>
          <p:nvPr/>
        </p:nvCxnSpPr>
        <p:spPr>
          <a:xfrm>
            <a:off x="1530261" y="2588421"/>
            <a:ext cx="1024141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3" name="Picture 82" descr="Icon of four circle connected in a branch">
            <a:extLst>
              <a:ext uri="{FF2B5EF4-FFF2-40B4-BE49-F238E27FC236}">
                <a16:creationId xmlns:a16="http://schemas.microsoft.com/office/drawing/2014/main" id="{6CFB1CC9-C356-4517-80F2-B5F5A5EF678D}"/>
              </a:ext>
            </a:extLst>
          </p:cNvPr>
          <p:cNvPicPr>
            <a:picLocks/>
          </p:cNvPicPr>
          <p:nvPr/>
        </p:nvPicPr>
        <p:blipFill>
          <a:blip r:embed="rId4"/>
          <a:stretch>
            <a:fillRect/>
          </a:stretch>
        </p:blipFill>
        <p:spPr>
          <a:xfrm>
            <a:off x="418644" y="2816733"/>
            <a:ext cx="896425" cy="896425"/>
          </a:xfrm>
          <a:prstGeom prst="rect">
            <a:avLst/>
          </a:prstGeom>
        </p:spPr>
      </p:pic>
      <p:sp>
        <p:nvSpPr>
          <p:cNvPr id="84" name="TextBox 83">
            <a:extLst>
              <a:ext uri="{FF2B5EF4-FFF2-40B4-BE49-F238E27FC236}">
                <a16:creationId xmlns:a16="http://schemas.microsoft.com/office/drawing/2014/main" id="{F5F4BE9C-9002-4229-BD82-7A265E0D22E9}"/>
              </a:ext>
            </a:extLst>
          </p:cNvPr>
          <p:cNvSpPr txBox="1">
            <a:spLocks/>
          </p:cNvSpPr>
          <p:nvPr/>
        </p:nvSpPr>
        <p:spPr>
          <a:xfrm>
            <a:off x="1530261" y="3083911"/>
            <a:ext cx="10241419" cy="362072"/>
          </a:xfrm>
          <a:prstGeom prst="rect">
            <a:avLst/>
          </a:prstGeom>
          <a:noFill/>
        </p:spPr>
        <p:txBody>
          <a:bodyPr wrap="square" lIns="0" tIns="0" rIns="0" bIns="0" rtlCol="0" anchor="ctr">
            <a:spAutoFit/>
          </a:bodyPr>
          <a:lstStyle/>
          <a:p>
            <a:pPr>
              <a:spcAft>
                <a:spcPts val="4902"/>
              </a:spcAft>
              <a:buSzPct val="90000"/>
              <a:defRPr/>
            </a:pPr>
            <a:r>
              <a:rPr lang="en-US" sz="2353"/>
              <a:t>Develop business integration support using Logic Apps and Event Grid</a:t>
            </a:r>
          </a:p>
        </p:txBody>
      </p:sp>
      <p:cxnSp>
        <p:nvCxnSpPr>
          <p:cNvPr id="91" name="Straight Connector 90">
            <a:extLst>
              <a:ext uri="{FF2B5EF4-FFF2-40B4-BE49-F238E27FC236}">
                <a16:creationId xmlns:a16="http://schemas.microsoft.com/office/drawing/2014/main" id="{72D79451-6A96-487F-AC6F-19A86B6FD78B}"/>
              </a:ext>
              <a:ext uri="{C183D7F6-B498-43B3-948B-1728B52AA6E4}">
                <adec:decorative xmlns:adec="http://schemas.microsoft.com/office/drawing/2017/decorative" val="1"/>
              </a:ext>
            </a:extLst>
          </p:cNvPr>
          <p:cNvCxnSpPr>
            <a:cxnSpLocks/>
          </p:cNvCxnSpPr>
          <p:nvPr/>
        </p:nvCxnSpPr>
        <p:spPr>
          <a:xfrm>
            <a:off x="1530261" y="3941472"/>
            <a:ext cx="1024141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1" name="Picture 100" descr="Icon of a clock">
            <a:extLst>
              <a:ext uri="{FF2B5EF4-FFF2-40B4-BE49-F238E27FC236}">
                <a16:creationId xmlns:a16="http://schemas.microsoft.com/office/drawing/2014/main" id="{7F0F672B-6FF1-456D-8A6E-02DD2569F060}"/>
              </a:ext>
            </a:extLst>
          </p:cNvPr>
          <p:cNvPicPr>
            <a:picLocks/>
          </p:cNvPicPr>
          <p:nvPr/>
        </p:nvPicPr>
        <p:blipFill>
          <a:blip r:embed="rId5"/>
          <a:stretch>
            <a:fillRect/>
          </a:stretch>
        </p:blipFill>
        <p:spPr>
          <a:xfrm>
            <a:off x="418643" y="4169784"/>
            <a:ext cx="896425" cy="896425"/>
          </a:xfrm>
          <a:prstGeom prst="rect">
            <a:avLst/>
          </a:prstGeom>
        </p:spPr>
      </p:pic>
      <p:sp>
        <p:nvSpPr>
          <p:cNvPr id="102" name="TextBox 101">
            <a:extLst>
              <a:ext uri="{FF2B5EF4-FFF2-40B4-BE49-F238E27FC236}">
                <a16:creationId xmlns:a16="http://schemas.microsoft.com/office/drawing/2014/main" id="{1CC5FF10-5E45-4929-8DF7-FA149A5D8C1C}"/>
              </a:ext>
            </a:extLst>
          </p:cNvPr>
          <p:cNvSpPr txBox="1">
            <a:spLocks/>
          </p:cNvSpPr>
          <p:nvPr/>
        </p:nvSpPr>
        <p:spPr>
          <a:xfrm>
            <a:off x="1530261" y="4436961"/>
            <a:ext cx="10241419" cy="362072"/>
          </a:xfrm>
          <a:prstGeom prst="rect">
            <a:avLst/>
          </a:prstGeom>
          <a:noFill/>
        </p:spPr>
        <p:txBody>
          <a:bodyPr wrap="square" lIns="0" tIns="0" rIns="0" bIns="0" rtlCol="0" anchor="ctr">
            <a:spAutoFit/>
          </a:bodyPr>
          <a:lstStyle/>
          <a:p>
            <a:pPr>
              <a:spcAft>
                <a:spcPts val="4902"/>
              </a:spcAft>
              <a:buSzPct val="90000"/>
              <a:defRPr/>
            </a:pPr>
            <a:r>
              <a:rPr lang="en-US" sz="2353"/>
              <a:t>Configure IoT data and connection for Time Series Insights visualizations</a:t>
            </a:r>
          </a:p>
        </p:txBody>
      </p:sp>
      <p:cxnSp>
        <p:nvCxnSpPr>
          <p:cNvPr id="106" name="Straight Connector 105">
            <a:extLst>
              <a:ext uri="{FF2B5EF4-FFF2-40B4-BE49-F238E27FC236}">
                <a16:creationId xmlns:a16="http://schemas.microsoft.com/office/drawing/2014/main" id="{FA2B3DC9-BDF0-48B3-82C1-17B0CA53A999}"/>
              </a:ext>
              <a:ext uri="{C183D7F6-B498-43B3-948B-1728B52AA6E4}">
                <adec:decorative xmlns:adec="http://schemas.microsoft.com/office/drawing/2017/decorative" val="1"/>
              </a:ext>
            </a:extLst>
          </p:cNvPr>
          <p:cNvCxnSpPr>
            <a:cxnSpLocks/>
          </p:cNvCxnSpPr>
          <p:nvPr/>
        </p:nvCxnSpPr>
        <p:spPr>
          <a:xfrm>
            <a:off x="1530261" y="5294522"/>
            <a:ext cx="1024141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descr="Icon of a circle branched into three connect circles">
            <a:extLst>
              <a:ext uri="{FF2B5EF4-FFF2-40B4-BE49-F238E27FC236}">
                <a16:creationId xmlns:a16="http://schemas.microsoft.com/office/drawing/2014/main" id="{E1CD8671-579D-4F4D-8E6F-A800EEE81EF6}"/>
              </a:ext>
            </a:extLst>
          </p:cNvPr>
          <p:cNvPicPr>
            <a:picLocks/>
          </p:cNvPicPr>
          <p:nvPr/>
        </p:nvPicPr>
        <p:blipFill>
          <a:blip r:embed="rId6"/>
          <a:stretch>
            <a:fillRect/>
          </a:stretch>
        </p:blipFill>
        <p:spPr>
          <a:xfrm>
            <a:off x="418644" y="5522834"/>
            <a:ext cx="896425" cy="896425"/>
          </a:xfrm>
          <a:prstGeom prst="rect">
            <a:avLst/>
          </a:prstGeom>
        </p:spPr>
      </p:pic>
      <p:sp>
        <p:nvSpPr>
          <p:cNvPr id="33" name="TextBox 32">
            <a:extLst>
              <a:ext uri="{FF2B5EF4-FFF2-40B4-BE49-F238E27FC236}">
                <a16:creationId xmlns:a16="http://schemas.microsoft.com/office/drawing/2014/main" id="{0CBAAACC-B1C7-478A-A8CF-B487BF8AF6F1}"/>
              </a:ext>
            </a:extLst>
          </p:cNvPr>
          <p:cNvSpPr txBox="1">
            <a:spLocks/>
          </p:cNvSpPr>
          <p:nvPr/>
        </p:nvSpPr>
        <p:spPr>
          <a:xfrm>
            <a:off x="1530261" y="5790012"/>
            <a:ext cx="10241419" cy="362072"/>
          </a:xfrm>
          <a:prstGeom prst="rect">
            <a:avLst/>
          </a:prstGeom>
          <a:noFill/>
        </p:spPr>
        <p:txBody>
          <a:bodyPr wrap="square" lIns="0" tIns="0" rIns="0" bIns="0" rtlCol="0" anchor="ctr">
            <a:spAutoFit/>
          </a:bodyPr>
          <a:lstStyle/>
          <a:p>
            <a:pPr>
              <a:spcAft>
                <a:spcPts val="4902"/>
              </a:spcAft>
              <a:buSzPct val="90000"/>
              <a:defRPr/>
            </a:pPr>
            <a:r>
              <a:rPr lang="en-US" sz="2353"/>
              <a:t>Configure IoT data and connection for Power BI visualizations</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645" y="3230228"/>
            <a:ext cx="9059181" cy="397545"/>
          </a:xfrm>
        </p:spPr>
        <p:txBody>
          <a:bodyPr/>
          <a:lstStyle/>
          <a:p>
            <a:r>
              <a:rPr lang="en-US"/>
              <a:t>Lesson 02: Business integration for IoT solutions</a:t>
            </a:r>
          </a:p>
        </p:txBody>
      </p:sp>
      <p:pic>
        <p:nvPicPr>
          <p:cNvPr id="3" name="Picture 2" descr="Icon of a screen with line charts">
            <a:extLst>
              <a:ext uri="{FF2B5EF4-FFF2-40B4-BE49-F238E27FC236}">
                <a16:creationId xmlns:a16="http://schemas.microsoft.com/office/drawing/2014/main" id="{4324C85E-E6D8-4ED6-AEF1-0DC81A97481A}"/>
              </a:ext>
            </a:extLst>
          </p:cNvPr>
          <p:cNvPicPr>
            <a:picLocks noChangeAspect="1"/>
          </p:cNvPicPr>
          <p:nvPr/>
        </p:nvPicPr>
        <p:blipFill>
          <a:blip r:embed="rId3"/>
          <a:stretch>
            <a:fillRect/>
          </a:stretch>
        </p:blipFill>
        <p:spPr>
          <a:xfrm>
            <a:off x="10236694" y="3042212"/>
            <a:ext cx="1030868" cy="773576"/>
          </a:xfrm>
          <a:prstGeom prst="rect">
            <a:avLst/>
          </a:prstGeom>
        </p:spPr>
      </p:pic>
    </p:spTree>
    <p:extLst>
      <p:ext uri="{BB962C8B-B14F-4D97-AF65-F5344CB8AC3E}">
        <p14:creationId xmlns:p14="http://schemas.microsoft.com/office/powerpoint/2010/main" val="246374849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IoT developer role in business integration</a:t>
            </a:r>
          </a:p>
        </p:txBody>
      </p:sp>
      <p:pic>
        <p:nvPicPr>
          <p:cNvPr id="38" name="Picture 37" descr="Icon of five circles connected by lines">
            <a:extLst>
              <a:ext uri="{FF2B5EF4-FFF2-40B4-BE49-F238E27FC236}">
                <a16:creationId xmlns:a16="http://schemas.microsoft.com/office/drawing/2014/main" id="{D7D6C529-ABB5-49EF-8F0F-B1486FD96A20}"/>
              </a:ext>
            </a:extLst>
          </p:cNvPr>
          <p:cNvPicPr>
            <a:picLocks/>
          </p:cNvPicPr>
          <p:nvPr/>
        </p:nvPicPr>
        <p:blipFill>
          <a:blip r:embed="rId3"/>
          <a:stretch>
            <a:fillRect/>
          </a:stretch>
        </p:blipFill>
        <p:spPr>
          <a:xfrm>
            <a:off x="413975" y="1660248"/>
            <a:ext cx="932282" cy="932282"/>
          </a:xfrm>
          <a:prstGeom prst="rect">
            <a:avLst/>
          </a:prstGeom>
        </p:spPr>
      </p:pic>
      <p:sp>
        <p:nvSpPr>
          <p:cNvPr id="43" name="TextBox 42">
            <a:extLst>
              <a:ext uri="{FF2B5EF4-FFF2-40B4-BE49-F238E27FC236}">
                <a16:creationId xmlns:a16="http://schemas.microsoft.com/office/drawing/2014/main" id="{1B61B393-661B-4EAC-8785-24D16C472E92}"/>
              </a:ext>
            </a:extLst>
          </p:cNvPr>
          <p:cNvSpPr txBox="1"/>
          <p:nvPr/>
        </p:nvSpPr>
        <p:spPr>
          <a:xfrm>
            <a:off x="1575535" y="1945353"/>
            <a:ext cx="10202491" cy="362072"/>
          </a:xfrm>
          <a:prstGeom prst="rect">
            <a:avLst/>
          </a:prstGeom>
          <a:noFill/>
        </p:spPr>
        <p:txBody>
          <a:bodyPr wrap="square" lIns="0" tIns="0" rIns="0" bIns="0" rtlCol="0" anchor="ctr">
            <a:spAutoFit/>
          </a:bodyPr>
          <a:lstStyle/>
          <a:p>
            <a:pPr>
              <a:spcAft>
                <a:spcPts val="4902"/>
              </a:spcAft>
              <a:buSzPct val="90000"/>
              <a:defRPr/>
            </a:pPr>
            <a:r>
              <a:rPr lang="en-US" sz="2353"/>
              <a:t>Application Backend Processing</a:t>
            </a:r>
          </a:p>
        </p:txBody>
      </p:sp>
      <p:cxnSp>
        <p:nvCxnSpPr>
          <p:cNvPr id="53" name="Straight Connector 52">
            <a:extLst>
              <a:ext uri="{FF2B5EF4-FFF2-40B4-BE49-F238E27FC236}">
                <a16:creationId xmlns:a16="http://schemas.microsoft.com/office/drawing/2014/main" id="{65EA7C96-3753-442A-8438-0FFFDFFC22EB}"/>
              </a:ext>
              <a:ext uri="{C183D7F6-B498-43B3-948B-1728B52AA6E4}">
                <adec:decorative xmlns:adec="http://schemas.microsoft.com/office/drawing/2017/decorative" val="1"/>
              </a:ext>
            </a:extLst>
          </p:cNvPr>
          <p:cNvCxnSpPr>
            <a:cxnSpLocks/>
          </p:cNvCxnSpPr>
          <p:nvPr/>
        </p:nvCxnSpPr>
        <p:spPr>
          <a:xfrm>
            <a:off x="1575535" y="2897713"/>
            <a:ext cx="1020249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2" name="Picture 61" descr="Icon of a key">
            <a:extLst>
              <a:ext uri="{FF2B5EF4-FFF2-40B4-BE49-F238E27FC236}">
                <a16:creationId xmlns:a16="http://schemas.microsoft.com/office/drawing/2014/main" id="{374AA587-49C3-474F-BD49-F4D7987094E7}"/>
              </a:ext>
            </a:extLst>
          </p:cNvPr>
          <p:cNvPicPr>
            <a:picLocks/>
          </p:cNvPicPr>
          <p:nvPr/>
        </p:nvPicPr>
        <p:blipFill>
          <a:blip r:embed="rId4"/>
          <a:stretch>
            <a:fillRect/>
          </a:stretch>
        </p:blipFill>
        <p:spPr>
          <a:xfrm>
            <a:off x="413975" y="3202897"/>
            <a:ext cx="932282" cy="932282"/>
          </a:xfrm>
          <a:prstGeom prst="rect">
            <a:avLst/>
          </a:prstGeom>
        </p:spPr>
      </p:pic>
      <p:sp>
        <p:nvSpPr>
          <p:cNvPr id="64" name="TextBox 63">
            <a:extLst>
              <a:ext uri="{FF2B5EF4-FFF2-40B4-BE49-F238E27FC236}">
                <a16:creationId xmlns:a16="http://schemas.microsoft.com/office/drawing/2014/main" id="{D811A169-5E07-4735-9E6F-B05A661DEDBC}"/>
              </a:ext>
            </a:extLst>
          </p:cNvPr>
          <p:cNvSpPr txBox="1"/>
          <p:nvPr/>
        </p:nvSpPr>
        <p:spPr>
          <a:xfrm>
            <a:off x="1575535" y="3488002"/>
            <a:ext cx="10202491" cy="362072"/>
          </a:xfrm>
          <a:prstGeom prst="rect">
            <a:avLst/>
          </a:prstGeom>
          <a:noFill/>
        </p:spPr>
        <p:txBody>
          <a:bodyPr wrap="square" lIns="0" tIns="0" rIns="0" bIns="0" rtlCol="0" anchor="ctr">
            <a:spAutoFit/>
          </a:bodyPr>
          <a:lstStyle/>
          <a:p>
            <a:pPr>
              <a:spcAft>
                <a:spcPts val="4902"/>
              </a:spcAft>
              <a:buSzPct val="90000"/>
              <a:defRPr/>
            </a:pPr>
            <a:r>
              <a:rPr lang="en-US" sz="2353"/>
              <a:t>Roles Contributing to IoT Solution Implementation</a:t>
            </a:r>
          </a:p>
        </p:txBody>
      </p:sp>
      <p:cxnSp>
        <p:nvCxnSpPr>
          <p:cNvPr id="68" name="Straight Connector 67">
            <a:extLst>
              <a:ext uri="{FF2B5EF4-FFF2-40B4-BE49-F238E27FC236}">
                <a16:creationId xmlns:a16="http://schemas.microsoft.com/office/drawing/2014/main" id="{7E463320-BBD9-46C4-AC35-5A620C4EFDBC}"/>
              </a:ext>
              <a:ext uri="{C183D7F6-B498-43B3-948B-1728B52AA6E4}">
                <adec:decorative xmlns:adec="http://schemas.microsoft.com/office/drawing/2017/decorative" val="1"/>
              </a:ext>
            </a:extLst>
          </p:cNvPr>
          <p:cNvCxnSpPr>
            <a:cxnSpLocks/>
          </p:cNvCxnSpPr>
          <p:nvPr/>
        </p:nvCxnSpPr>
        <p:spPr>
          <a:xfrm>
            <a:off x="1575535" y="4440362"/>
            <a:ext cx="1020249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2" name="Picture 71" descr="Icon of small circles connected by lines forming a big circle">
            <a:extLst>
              <a:ext uri="{FF2B5EF4-FFF2-40B4-BE49-F238E27FC236}">
                <a16:creationId xmlns:a16="http://schemas.microsoft.com/office/drawing/2014/main" id="{B010E84F-DB82-4466-B686-701FAA02017E}"/>
              </a:ext>
            </a:extLst>
          </p:cNvPr>
          <p:cNvPicPr>
            <a:picLocks/>
          </p:cNvPicPr>
          <p:nvPr/>
        </p:nvPicPr>
        <p:blipFill>
          <a:blip r:embed="rId5"/>
          <a:stretch>
            <a:fillRect/>
          </a:stretch>
        </p:blipFill>
        <p:spPr>
          <a:xfrm>
            <a:off x="413975" y="4745545"/>
            <a:ext cx="932282" cy="932282"/>
          </a:xfrm>
          <a:prstGeom prst="rect">
            <a:avLst/>
          </a:prstGeom>
        </p:spPr>
      </p:pic>
      <p:sp>
        <p:nvSpPr>
          <p:cNvPr id="73" name="TextBox 72">
            <a:extLst>
              <a:ext uri="{FF2B5EF4-FFF2-40B4-BE49-F238E27FC236}">
                <a16:creationId xmlns:a16="http://schemas.microsoft.com/office/drawing/2014/main" id="{65855D22-C500-4D00-8B84-36E08520B5DF}"/>
              </a:ext>
            </a:extLst>
          </p:cNvPr>
          <p:cNvSpPr txBox="1"/>
          <p:nvPr/>
        </p:nvSpPr>
        <p:spPr>
          <a:xfrm>
            <a:off x="1575535" y="5030650"/>
            <a:ext cx="10202491" cy="362072"/>
          </a:xfrm>
          <a:prstGeom prst="rect">
            <a:avLst/>
          </a:prstGeom>
          <a:noFill/>
        </p:spPr>
        <p:txBody>
          <a:bodyPr wrap="square" lIns="0" tIns="0" rIns="0" bIns="0" rtlCol="0" anchor="ctr">
            <a:spAutoFit/>
          </a:bodyPr>
          <a:lstStyle/>
          <a:p>
            <a:pPr>
              <a:spcAft>
                <a:spcPts val="4902"/>
              </a:spcAft>
              <a:buSzPct val="90000"/>
              <a:defRPr/>
            </a:pPr>
            <a:r>
              <a:rPr lang="en-US" sz="2353"/>
              <a:t>Azure IoT Developer Responsibilities</a:t>
            </a:r>
          </a:p>
        </p:txBody>
      </p:sp>
    </p:spTree>
    <p:extLst>
      <p:ext uri="{BB962C8B-B14F-4D97-AF65-F5344CB8AC3E}">
        <p14:creationId xmlns:p14="http://schemas.microsoft.com/office/powerpoint/2010/main" val="1021828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par>
                                <p:cTn id="16" presetID="10" presetClass="entr" presetSubtype="0" fill="hold" nodeType="with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fade">
                                      <p:cBhvr>
                                        <p:cTn id="18" dur="500"/>
                                        <p:tgtEl>
                                          <p:spTgt spid="6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500"/>
                                        <p:tgtEl>
                                          <p:spTgt spid="6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fade">
                                      <p:cBhvr>
                                        <p:cTn id="26" dur="500"/>
                                        <p:tgtEl>
                                          <p:spTgt spid="68"/>
                                        </p:tgtEl>
                                      </p:cBhvr>
                                    </p:animEffect>
                                  </p:childTnLst>
                                </p:cTn>
                              </p:par>
                              <p:par>
                                <p:cTn id="27" presetID="10" presetClass="entr" presetSubtype="0" fill="hold" nodeType="withEffect">
                                  <p:stCondLst>
                                    <p:cond delay="0"/>
                                  </p:stCondLst>
                                  <p:childTnLst>
                                    <p:set>
                                      <p:cBhvr>
                                        <p:cTn id="28" dur="1" fill="hold">
                                          <p:stCondLst>
                                            <p:cond delay="0"/>
                                          </p:stCondLst>
                                        </p:cTn>
                                        <p:tgtEl>
                                          <p:spTgt spid="72"/>
                                        </p:tgtEl>
                                        <p:attrNameLst>
                                          <p:attrName>style.visibility</p:attrName>
                                        </p:attrNameLst>
                                      </p:cBhvr>
                                      <p:to>
                                        <p:strVal val="visible"/>
                                      </p:to>
                                    </p:set>
                                    <p:animEffect transition="in" filter="fade">
                                      <p:cBhvr>
                                        <p:cTn id="29" dur="500"/>
                                        <p:tgtEl>
                                          <p:spTgt spid="7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3"/>
                                        </p:tgtEl>
                                        <p:attrNameLst>
                                          <p:attrName>style.visibility</p:attrName>
                                        </p:attrNameLst>
                                      </p:cBhvr>
                                      <p:to>
                                        <p:strVal val="visible"/>
                                      </p:to>
                                    </p:set>
                                    <p:animEffect transition="in" filter="fade">
                                      <p:cBhvr>
                                        <p:cTn id="32"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64" grpId="0"/>
      <p:bldP spid="7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1E15-CA6A-4126-8C17-D21742253575}"/>
              </a:ext>
            </a:extLst>
          </p:cNvPr>
          <p:cNvSpPr>
            <a:spLocks noGrp="1"/>
          </p:cNvSpPr>
          <p:nvPr>
            <p:ph type="title"/>
          </p:nvPr>
        </p:nvSpPr>
        <p:spPr/>
        <p:txBody>
          <a:bodyPr/>
          <a:lstStyle/>
          <a:p>
            <a:r>
              <a:rPr lang="en-US" dirty="0"/>
              <a:t>Comparing cloud event and messaging options</a:t>
            </a:r>
          </a:p>
        </p:txBody>
      </p:sp>
      <p:graphicFrame>
        <p:nvGraphicFramePr>
          <p:cNvPr id="6" name="Table 6">
            <a:extLst>
              <a:ext uri="{FF2B5EF4-FFF2-40B4-BE49-F238E27FC236}">
                <a16:creationId xmlns:a16="http://schemas.microsoft.com/office/drawing/2014/main" id="{CA255376-FA0D-474D-BDC4-BA0395C1EC34}"/>
              </a:ext>
            </a:extLst>
          </p:cNvPr>
          <p:cNvGraphicFramePr>
            <a:graphicFrameLocks noGrp="1"/>
          </p:cNvGraphicFramePr>
          <p:nvPr/>
        </p:nvGraphicFramePr>
        <p:xfrm>
          <a:off x="418645" y="1169263"/>
          <a:ext cx="11354713" cy="5355490"/>
        </p:xfrm>
        <a:graphic>
          <a:graphicData uri="http://schemas.openxmlformats.org/drawingml/2006/table">
            <a:tbl>
              <a:tblPr firstRow="1" bandRow="1">
                <a:tableStyleId>{5C22544A-7EE6-4342-B048-85BDC9FD1C3A}</a:tableStyleId>
              </a:tblPr>
              <a:tblGrid>
                <a:gridCol w="1715701">
                  <a:extLst>
                    <a:ext uri="{9D8B030D-6E8A-4147-A177-3AD203B41FA5}">
                      <a16:colId xmlns:a16="http://schemas.microsoft.com/office/drawing/2014/main" val="1289156279"/>
                    </a:ext>
                  </a:extLst>
                </a:gridCol>
                <a:gridCol w="1992055">
                  <a:extLst>
                    <a:ext uri="{9D8B030D-6E8A-4147-A177-3AD203B41FA5}">
                      <a16:colId xmlns:a16="http://schemas.microsoft.com/office/drawing/2014/main" val="3952116757"/>
                    </a:ext>
                  </a:extLst>
                </a:gridCol>
                <a:gridCol w="2689274">
                  <a:extLst>
                    <a:ext uri="{9D8B030D-6E8A-4147-A177-3AD203B41FA5}">
                      <a16:colId xmlns:a16="http://schemas.microsoft.com/office/drawing/2014/main" val="3748955155"/>
                    </a:ext>
                  </a:extLst>
                </a:gridCol>
                <a:gridCol w="2390466">
                  <a:extLst>
                    <a:ext uri="{9D8B030D-6E8A-4147-A177-3AD203B41FA5}">
                      <a16:colId xmlns:a16="http://schemas.microsoft.com/office/drawing/2014/main" val="1596078835"/>
                    </a:ext>
                  </a:extLst>
                </a:gridCol>
                <a:gridCol w="2567217">
                  <a:extLst>
                    <a:ext uri="{9D8B030D-6E8A-4147-A177-3AD203B41FA5}">
                      <a16:colId xmlns:a16="http://schemas.microsoft.com/office/drawing/2014/main" val="2759990731"/>
                    </a:ext>
                  </a:extLst>
                </a:gridCol>
              </a:tblGrid>
              <a:tr h="358570">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en-US" sz="1800" b="0" kern="1200" noProof="0">
                          <a:solidFill>
                            <a:schemeClr val="bg1"/>
                          </a:solidFill>
                          <a:latin typeface="+mj-lt"/>
                          <a:ea typeface="+mn-ea"/>
                          <a:cs typeface="+mn-cs"/>
                        </a:rPr>
                        <a:t>Requirement</a:t>
                      </a:r>
                      <a:endParaRPr lang="en-US" sz="1800" noProof="0">
                        <a:solidFill>
                          <a:schemeClr val="tx1"/>
                        </a:solidFill>
                        <a:latin typeface="+mj-lt"/>
                      </a:endParaRPr>
                    </a:p>
                  </a:txBody>
                  <a:tcPr marL="89642" marR="89642" marT="44821" marB="44821">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en-US" sz="1800" b="0" kern="1200" noProof="0">
                          <a:solidFill>
                            <a:schemeClr val="bg1"/>
                          </a:solidFill>
                          <a:latin typeface="+mj-lt"/>
                          <a:ea typeface="+mn-ea"/>
                          <a:cs typeface="+mn-cs"/>
                        </a:rPr>
                        <a:t>Simple queuing</a:t>
                      </a:r>
                    </a:p>
                  </a:txBody>
                  <a:tcPr marL="89642" marR="89642" marT="44821" marB="4482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en-US" sz="1800" b="0" kern="1200" noProof="0" err="1">
                          <a:solidFill>
                            <a:schemeClr val="bg1"/>
                          </a:solidFill>
                          <a:latin typeface="+mj-lt"/>
                          <a:ea typeface="+mn-ea"/>
                          <a:cs typeface="+mn-cs"/>
                        </a:rPr>
                        <a:t>Eventing</a:t>
                      </a:r>
                      <a:r>
                        <a:rPr lang="en-US" sz="1800" b="0" kern="1200" noProof="0">
                          <a:solidFill>
                            <a:schemeClr val="bg1"/>
                          </a:solidFill>
                          <a:latin typeface="+mj-lt"/>
                          <a:ea typeface="+mn-ea"/>
                          <a:cs typeface="+mn-cs"/>
                        </a:rPr>
                        <a:t> and </a:t>
                      </a:r>
                      <a:r>
                        <a:rPr lang="en-US" sz="1800" b="0" kern="1200" noProof="0" err="1">
                          <a:solidFill>
                            <a:schemeClr val="bg1"/>
                          </a:solidFill>
                          <a:latin typeface="+mj-lt"/>
                          <a:ea typeface="+mn-ea"/>
                          <a:cs typeface="+mn-cs"/>
                        </a:rPr>
                        <a:t>PubSub</a:t>
                      </a:r>
                      <a:endParaRPr lang="en-US" sz="1800" b="0" kern="1200" noProof="0">
                        <a:solidFill>
                          <a:schemeClr val="bg1"/>
                        </a:solidFill>
                        <a:latin typeface="+mj-lt"/>
                        <a:ea typeface="+mn-ea"/>
                        <a:cs typeface="+mn-cs"/>
                      </a:endParaRPr>
                    </a:p>
                  </a:txBody>
                  <a:tcPr marL="89642" marR="89642" marT="44821" marB="4482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en-US" sz="1800" b="0" kern="1200" noProof="0">
                          <a:solidFill>
                            <a:schemeClr val="bg1"/>
                          </a:solidFill>
                          <a:latin typeface="+mj-lt"/>
                          <a:ea typeface="+mn-ea"/>
                          <a:cs typeface="+mn-cs"/>
                        </a:rPr>
                        <a:t>Big data streaming</a:t>
                      </a:r>
                    </a:p>
                  </a:txBody>
                  <a:tcPr marL="89642" marR="89642" marT="44821" marB="44821">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en-US" sz="1800" b="0" kern="1200" noProof="0">
                          <a:solidFill>
                            <a:schemeClr val="bg1"/>
                          </a:solidFill>
                          <a:latin typeface="+mj-lt"/>
                          <a:ea typeface="+mn-ea"/>
                          <a:cs typeface="+mn-cs"/>
                        </a:rPr>
                        <a:t>Enterprise messaging</a:t>
                      </a:r>
                    </a:p>
                  </a:txBody>
                  <a:tcPr marL="89642" marR="89642" marT="44821" marB="44821">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3653911745"/>
                  </a:ext>
                </a:extLst>
              </a:tr>
              <a:tr h="328689">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en-US" sz="1600" noProof="0">
                          <a:solidFill>
                            <a:schemeClr val="tx1"/>
                          </a:solidFill>
                          <a:latin typeface="+mn-lt"/>
                        </a:rPr>
                        <a:t>Product</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en-US" sz="1600" noProof="0">
                          <a:solidFill>
                            <a:schemeClr val="tx1"/>
                          </a:solidFill>
                          <a:latin typeface="+mn-lt"/>
                        </a:rPr>
                        <a:t>Queue storage</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en-US" sz="1600" noProof="0" dirty="0">
                          <a:solidFill>
                            <a:schemeClr val="tx1"/>
                          </a:solidFill>
                          <a:latin typeface="+mn-lt"/>
                        </a:rPr>
                        <a:t>Event Grid</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en-US" sz="1600" noProof="0">
                          <a:solidFill>
                            <a:schemeClr val="tx1"/>
                          </a:solidFill>
                          <a:latin typeface="+mn-lt"/>
                        </a:rPr>
                        <a:t>Event Hubs</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en-US" sz="1600" noProof="0">
                          <a:solidFill>
                            <a:schemeClr val="tx1"/>
                          </a:solidFill>
                          <a:latin typeface="+mn-lt"/>
                        </a:rPr>
                        <a:t>Service Bus</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8139117"/>
                  </a:ext>
                </a:extLst>
              </a:tr>
              <a:tr h="3092666">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en-US" sz="1600" noProof="0">
                          <a:solidFill>
                            <a:schemeClr val="tx1"/>
                          </a:solidFill>
                          <a:latin typeface="+mn-lt"/>
                        </a:rPr>
                        <a:t>Supported advantages</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7800" marR="0" lvl="0" indent="-17780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lang="en-US" sz="1600" noProof="0">
                          <a:solidFill>
                            <a:schemeClr val="tx1"/>
                          </a:solidFill>
                          <a:latin typeface="+mn-lt"/>
                        </a:rPr>
                        <a:t>Communication within an app</a:t>
                      </a:r>
                    </a:p>
                    <a:p>
                      <a:pPr marL="177800" marR="0" lvl="0" indent="-17780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lang="en-US" sz="1600" noProof="0">
                          <a:solidFill>
                            <a:schemeClr val="tx1"/>
                          </a:solidFill>
                          <a:latin typeface="+mn-lt"/>
                        </a:rPr>
                        <a:t>Individual message</a:t>
                      </a:r>
                    </a:p>
                    <a:p>
                      <a:pPr marL="177800" marR="0" lvl="0" indent="-17780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lang="en-US" sz="1600" noProof="0">
                          <a:solidFill>
                            <a:schemeClr val="tx1"/>
                          </a:solidFill>
                          <a:latin typeface="+mn-lt"/>
                        </a:rPr>
                        <a:t>Queue semantics/polling buffer</a:t>
                      </a:r>
                    </a:p>
                    <a:p>
                      <a:pPr marL="177800" marR="0" lvl="0" indent="-17780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lang="en-US" sz="1600" noProof="0">
                          <a:solidFill>
                            <a:schemeClr val="tx1"/>
                          </a:solidFill>
                          <a:latin typeface="+mn-lt"/>
                        </a:rPr>
                        <a:t>Simple and easy to use</a:t>
                      </a:r>
                    </a:p>
                    <a:p>
                      <a:pPr marL="177800" marR="0" lvl="0" indent="-17780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lang="en-US" sz="1600" noProof="0">
                          <a:solidFill>
                            <a:schemeClr val="tx1"/>
                          </a:solidFill>
                          <a:latin typeface="+mn-lt"/>
                        </a:rPr>
                        <a:t>Pay as you go</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7800" marR="0" lvl="0" indent="-17780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lang="en-US" sz="1600" noProof="0">
                          <a:solidFill>
                            <a:schemeClr val="tx1"/>
                          </a:solidFill>
                          <a:latin typeface="+mn-lt"/>
                        </a:rPr>
                        <a:t>Communication between apps/orgs</a:t>
                      </a:r>
                    </a:p>
                    <a:p>
                      <a:pPr marL="177800" marR="0" lvl="0" indent="-17780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lang="en-US" sz="1600" noProof="0">
                          <a:solidFill>
                            <a:schemeClr val="tx1"/>
                          </a:solidFill>
                          <a:latin typeface="+mn-lt"/>
                        </a:rPr>
                        <a:t>Individual message</a:t>
                      </a:r>
                    </a:p>
                    <a:p>
                      <a:pPr marL="177800" marR="0" lvl="0" indent="-17780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lang="en-US" sz="1600" noProof="0">
                          <a:solidFill>
                            <a:schemeClr val="tx1"/>
                          </a:solidFill>
                          <a:latin typeface="+mn-lt"/>
                        </a:rPr>
                        <a:t>Push semantics</a:t>
                      </a:r>
                    </a:p>
                    <a:p>
                      <a:pPr marL="177800" marR="0" lvl="0" indent="-17780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lang="en-US" sz="1600" noProof="0">
                          <a:solidFill>
                            <a:schemeClr val="tx1"/>
                          </a:solidFill>
                          <a:latin typeface="+mn-lt"/>
                        </a:rPr>
                        <a:t>Filtering and routing</a:t>
                      </a:r>
                    </a:p>
                    <a:p>
                      <a:pPr marL="177800" marR="0" lvl="0" indent="-17780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lang="en-US" sz="1600" noProof="0">
                          <a:solidFill>
                            <a:schemeClr val="tx1"/>
                          </a:solidFill>
                          <a:latin typeface="+mn-lt"/>
                        </a:rPr>
                        <a:t>Pay as you go</a:t>
                      </a:r>
                    </a:p>
                    <a:p>
                      <a:pPr marL="177800" marR="0" lvl="0" indent="-17780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lang="en-US" sz="1600" noProof="0">
                          <a:solidFill>
                            <a:schemeClr val="tx1"/>
                          </a:solidFill>
                          <a:latin typeface="+mn-lt"/>
                        </a:rPr>
                        <a:t>Fan out</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7800" indent="-177800" algn="l">
                        <a:spcBef>
                          <a:spcPts val="300"/>
                        </a:spcBef>
                        <a:spcAft>
                          <a:spcPts val="300"/>
                        </a:spcAft>
                        <a:buFont typeface="Arial" panose="020B0604020202020204" pitchFamily="34" charset="0"/>
                        <a:buChar char="•"/>
                      </a:pPr>
                      <a:r>
                        <a:rPr lang="en-US" sz="1600" noProof="0">
                          <a:solidFill>
                            <a:schemeClr val="tx1"/>
                          </a:solidFill>
                          <a:latin typeface="+mn-lt"/>
                        </a:rPr>
                        <a:t>Many messages in a Stream (think in MBs)</a:t>
                      </a:r>
                    </a:p>
                    <a:p>
                      <a:pPr marL="177800" indent="-177800" algn="l">
                        <a:spcBef>
                          <a:spcPts val="300"/>
                        </a:spcBef>
                        <a:spcAft>
                          <a:spcPts val="300"/>
                        </a:spcAft>
                        <a:buFont typeface="Arial" panose="020B0604020202020204" pitchFamily="34" charset="0"/>
                        <a:buChar char="•"/>
                      </a:pPr>
                      <a:r>
                        <a:rPr lang="en-US" sz="1600" noProof="0">
                          <a:solidFill>
                            <a:schemeClr val="tx1"/>
                          </a:solidFill>
                          <a:latin typeface="+mn-lt"/>
                        </a:rPr>
                        <a:t>Ease of use and operation</a:t>
                      </a:r>
                    </a:p>
                    <a:p>
                      <a:pPr marL="177800" indent="-177800" algn="l">
                        <a:spcBef>
                          <a:spcPts val="300"/>
                        </a:spcBef>
                        <a:spcAft>
                          <a:spcPts val="300"/>
                        </a:spcAft>
                        <a:buFont typeface="Arial" panose="020B0604020202020204" pitchFamily="34" charset="0"/>
                        <a:buChar char="•"/>
                      </a:pPr>
                      <a:r>
                        <a:rPr lang="en-US" sz="1600" noProof="0">
                          <a:solidFill>
                            <a:schemeClr val="tx1"/>
                          </a:solidFill>
                          <a:latin typeface="+mn-lt"/>
                        </a:rPr>
                        <a:t>Low cost</a:t>
                      </a:r>
                    </a:p>
                    <a:p>
                      <a:pPr marL="177800" indent="-177800" algn="l">
                        <a:spcBef>
                          <a:spcPts val="300"/>
                        </a:spcBef>
                        <a:spcAft>
                          <a:spcPts val="300"/>
                        </a:spcAft>
                        <a:buFont typeface="Arial" panose="020B0604020202020204" pitchFamily="34" charset="0"/>
                        <a:buChar char="•"/>
                      </a:pPr>
                      <a:r>
                        <a:rPr lang="en-US" sz="1600" noProof="0">
                          <a:solidFill>
                            <a:schemeClr val="tx1"/>
                          </a:solidFill>
                          <a:latin typeface="+mn-lt"/>
                        </a:rPr>
                        <a:t>Fan in</a:t>
                      </a:r>
                    </a:p>
                    <a:p>
                      <a:pPr marL="177800" marR="0" lvl="0" indent="-17780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lang="en-US" sz="1600" noProof="0">
                          <a:solidFill>
                            <a:schemeClr val="tx1"/>
                          </a:solidFill>
                          <a:latin typeface="+mn-lt"/>
                        </a:rPr>
                        <a:t>Strict ordering</a:t>
                      </a:r>
                    </a:p>
                    <a:p>
                      <a:pPr marL="177800" marR="0" lvl="0" indent="-17780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lang="en-US" sz="1600" noProof="0">
                          <a:solidFill>
                            <a:schemeClr val="tx1"/>
                          </a:solidFill>
                          <a:latin typeface="+mn-lt"/>
                        </a:rPr>
                        <a:t>Works with other tools</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7800" marR="0" lvl="0" indent="-17780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lang="en-US" sz="1600" noProof="0">
                          <a:solidFill>
                            <a:schemeClr val="tx1"/>
                          </a:solidFill>
                          <a:latin typeface="+mn-lt"/>
                        </a:rPr>
                        <a:t>Instantaneous consistency</a:t>
                      </a:r>
                    </a:p>
                    <a:p>
                      <a:pPr marL="177800" marR="0" lvl="0" indent="-17780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lang="en-US" sz="1600" noProof="0">
                          <a:solidFill>
                            <a:schemeClr val="tx1"/>
                          </a:solidFill>
                          <a:latin typeface="+mn-lt"/>
                        </a:rPr>
                        <a:t>Strict ordering</a:t>
                      </a:r>
                    </a:p>
                    <a:p>
                      <a:pPr marL="177800" marR="0" lvl="0" indent="-17780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lang="en-US" sz="1600" noProof="0">
                          <a:solidFill>
                            <a:schemeClr val="tx1"/>
                          </a:solidFill>
                          <a:latin typeface="+mn-lt"/>
                        </a:rPr>
                        <a:t>Java Messaging Service</a:t>
                      </a:r>
                    </a:p>
                    <a:p>
                      <a:pPr marL="177800" marR="0" lvl="0" indent="-17780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lang="en-US" sz="1600" noProof="0">
                          <a:solidFill>
                            <a:schemeClr val="tx1"/>
                          </a:solidFill>
                          <a:latin typeface="+mn-lt"/>
                        </a:rPr>
                        <a:t>Non-repudiation and security</a:t>
                      </a:r>
                    </a:p>
                    <a:p>
                      <a:pPr marL="177800" marR="0" lvl="0" indent="-17780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lang="en-US" sz="1600" noProof="0">
                          <a:solidFill>
                            <a:schemeClr val="tx1"/>
                          </a:solidFill>
                          <a:latin typeface="+mn-lt"/>
                        </a:rPr>
                        <a:t>Geo-replication and availability</a:t>
                      </a:r>
                    </a:p>
                    <a:p>
                      <a:pPr marL="177800" marR="0" lvl="0" indent="-17780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lang="en-US" sz="1600" noProof="0">
                          <a:solidFill>
                            <a:schemeClr val="tx1"/>
                          </a:solidFill>
                          <a:latin typeface="+mn-lt"/>
                        </a:rPr>
                        <a:t>Rich features (such as deduplication and scheduling)</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8439219"/>
                  </a:ext>
                </a:extLst>
              </a:tr>
              <a:tr h="1120531">
                <a:tc>
                  <a:txBody>
                    <a:bodyPr/>
                    <a:lstStyle/>
                    <a:p>
                      <a:pPr algn="l">
                        <a:spcBef>
                          <a:spcPts val="300"/>
                        </a:spcBef>
                        <a:spcAft>
                          <a:spcPts val="300"/>
                        </a:spcAft>
                      </a:pPr>
                      <a:r>
                        <a:rPr lang="en-US" sz="1600" noProof="0">
                          <a:solidFill>
                            <a:schemeClr val="tx1"/>
                          </a:solidFill>
                          <a:latin typeface="+mn-lt"/>
                        </a:rPr>
                        <a:t>Weaknesses</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7800" marR="0" lvl="0" indent="-17780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lang="en-US" sz="1600" noProof="0">
                          <a:solidFill>
                            <a:schemeClr val="tx1"/>
                          </a:solidFill>
                          <a:latin typeface="+mn-lt"/>
                        </a:rPr>
                        <a:t>Ordering of messaging</a:t>
                      </a:r>
                    </a:p>
                    <a:p>
                      <a:pPr marL="177800" marR="0" lvl="0" indent="-17780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lang="en-US" sz="1600" noProof="0">
                          <a:solidFill>
                            <a:schemeClr val="tx1"/>
                          </a:solidFill>
                          <a:latin typeface="+mn-lt"/>
                        </a:rPr>
                        <a:t>Instantaneous consistency</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7800" marR="0" lvl="0" indent="-17780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lang="en-US" sz="1600" noProof="0">
                          <a:solidFill>
                            <a:schemeClr val="tx1"/>
                          </a:solidFill>
                          <a:latin typeface="+mn-lt"/>
                        </a:rPr>
                        <a:t>Ordering of messaging</a:t>
                      </a:r>
                    </a:p>
                    <a:p>
                      <a:pPr marL="177800" marR="0" lvl="0" indent="-17780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lang="en-US" sz="1600" noProof="0">
                          <a:solidFill>
                            <a:schemeClr val="tx1"/>
                          </a:solidFill>
                          <a:latin typeface="+mn-lt"/>
                        </a:rPr>
                        <a:t>Instantaneous consistency</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7800" indent="-177800" algn="l">
                        <a:spcBef>
                          <a:spcPts val="300"/>
                        </a:spcBef>
                        <a:spcAft>
                          <a:spcPts val="300"/>
                        </a:spcAft>
                        <a:buFont typeface="Arial" panose="020B0604020202020204" pitchFamily="34" charset="0"/>
                        <a:buChar char="•"/>
                      </a:pPr>
                      <a:r>
                        <a:rPr lang="en-US" sz="1600" noProof="0">
                          <a:solidFill>
                            <a:schemeClr val="tx1"/>
                          </a:solidFill>
                          <a:latin typeface="+mn-lt"/>
                        </a:rPr>
                        <a:t>Server-side cursor</a:t>
                      </a:r>
                    </a:p>
                    <a:p>
                      <a:pPr marL="177800" indent="-177800" algn="l">
                        <a:spcBef>
                          <a:spcPts val="300"/>
                        </a:spcBef>
                        <a:spcAft>
                          <a:spcPts val="300"/>
                        </a:spcAft>
                        <a:buFont typeface="Arial" panose="020B0604020202020204" pitchFamily="34" charset="0"/>
                        <a:buChar char="•"/>
                      </a:pPr>
                      <a:r>
                        <a:rPr lang="en-US" sz="1600" noProof="0">
                          <a:solidFill>
                            <a:schemeClr val="tx1"/>
                          </a:solidFill>
                          <a:latin typeface="+mn-lt"/>
                        </a:rPr>
                        <a:t>Only once</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7800" marR="0" lvl="0" indent="-17780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lang="en-US" sz="1600" noProof="0">
                          <a:solidFill>
                            <a:schemeClr val="tx1"/>
                          </a:solidFill>
                          <a:latin typeface="+mn-lt"/>
                        </a:rPr>
                        <a:t>Cost</a:t>
                      </a:r>
                    </a:p>
                    <a:p>
                      <a:pPr marL="177800" marR="0" lvl="0" indent="-17780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lang="en-US" sz="1600" noProof="0">
                          <a:solidFill>
                            <a:schemeClr val="tx1"/>
                          </a:solidFill>
                          <a:latin typeface="+mn-lt"/>
                        </a:rPr>
                        <a:t>Simplicity</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8512727"/>
                  </a:ext>
                </a:extLst>
              </a:tr>
              <a:tr h="358570">
                <a:tc>
                  <a:txBody>
                    <a:bodyPr/>
                    <a:lstStyle/>
                    <a:p>
                      <a:pPr algn="l">
                        <a:spcBef>
                          <a:spcPts val="300"/>
                        </a:spcBef>
                        <a:spcAft>
                          <a:spcPts val="300"/>
                        </a:spcAft>
                      </a:pPr>
                      <a:r>
                        <a:rPr lang="en-US" sz="1800" noProof="0">
                          <a:solidFill>
                            <a:schemeClr val="tx1"/>
                          </a:solidFill>
                          <a:latin typeface="+mn-lt"/>
                        </a:rPr>
                        <a:t>Type</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7800" marR="0" lvl="0" indent="-177800" algn="l" defTabSz="914400" rtl="0" eaLnBrk="1" fontAlgn="auto" latinLnBrk="0" hangingPunct="1">
                        <a:lnSpc>
                          <a:spcPct val="100000"/>
                        </a:lnSpc>
                        <a:spcBef>
                          <a:spcPts val="300"/>
                        </a:spcBef>
                        <a:spcAft>
                          <a:spcPts val="300"/>
                        </a:spcAft>
                        <a:buClrTx/>
                        <a:buSzTx/>
                        <a:buFont typeface="Arial" panose="020B0604020202020204" pitchFamily="34" charset="0"/>
                        <a:buNone/>
                        <a:tabLst/>
                        <a:defRPr/>
                      </a:pPr>
                      <a:r>
                        <a:rPr lang="en-US" sz="1800" noProof="0">
                          <a:solidFill>
                            <a:schemeClr val="tx1"/>
                          </a:solidFill>
                          <a:latin typeface="+mj-lt"/>
                        </a:rPr>
                        <a:t>Serverless</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7800" marR="0" lvl="0" indent="-177800" algn="l" defTabSz="914400" rtl="0" eaLnBrk="1" fontAlgn="auto" latinLnBrk="0" hangingPunct="1">
                        <a:lnSpc>
                          <a:spcPct val="100000"/>
                        </a:lnSpc>
                        <a:spcBef>
                          <a:spcPts val="300"/>
                        </a:spcBef>
                        <a:spcAft>
                          <a:spcPts val="300"/>
                        </a:spcAft>
                        <a:buClrTx/>
                        <a:buSzTx/>
                        <a:buFont typeface="Arial" panose="020B0604020202020204" pitchFamily="34" charset="0"/>
                        <a:buNone/>
                        <a:tabLst/>
                        <a:defRPr/>
                      </a:pPr>
                      <a:r>
                        <a:rPr lang="en-US" sz="1800" kern="1200" noProof="0">
                          <a:solidFill>
                            <a:schemeClr val="tx1"/>
                          </a:solidFill>
                          <a:latin typeface="+mj-lt"/>
                          <a:ea typeface="+mn-ea"/>
                          <a:cs typeface="+mn-cs"/>
                        </a:rPr>
                        <a:t>Serverless</a:t>
                      </a:r>
                      <a:endParaRPr lang="en-US" sz="1800" noProof="0">
                        <a:solidFill>
                          <a:schemeClr val="tx1"/>
                        </a:solidFill>
                        <a:latin typeface="+mj-lt"/>
                      </a:endParaRP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300"/>
                        </a:spcBef>
                        <a:spcAft>
                          <a:spcPts val="300"/>
                        </a:spcAft>
                        <a:buClrTx/>
                        <a:buSzTx/>
                        <a:buFont typeface="Arial" panose="020B0604020202020204" pitchFamily="34" charset="0"/>
                        <a:buNone/>
                        <a:tabLst/>
                        <a:defRPr/>
                      </a:pPr>
                      <a:r>
                        <a:rPr lang="en-US" sz="1800" kern="1200" noProof="0">
                          <a:solidFill>
                            <a:schemeClr val="tx1"/>
                          </a:solidFill>
                          <a:latin typeface="+mj-lt"/>
                          <a:ea typeface="+mn-ea"/>
                          <a:cs typeface="+mn-cs"/>
                        </a:rPr>
                        <a:t>Big data</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300"/>
                        </a:spcBef>
                        <a:spcAft>
                          <a:spcPts val="300"/>
                        </a:spcAft>
                        <a:buClrTx/>
                        <a:buSzTx/>
                        <a:buFont typeface="Arial" panose="020B0604020202020204" pitchFamily="34" charset="0"/>
                        <a:buNone/>
                        <a:tabLst/>
                        <a:defRPr/>
                      </a:pPr>
                      <a:r>
                        <a:rPr lang="en-US" sz="1800" kern="1200" noProof="0" dirty="0">
                          <a:solidFill>
                            <a:schemeClr val="tx1"/>
                          </a:solidFill>
                          <a:latin typeface="+mj-lt"/>
                          <a:ea typeface="+mn-ea"/>
                          <a:cs typeface="+mn-cs"/>
                        </a:rPr>
                        <a:t>Enterprise</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84497"/>
                  </a:ext>
                </a:extLst>
              </a:tr>
            </a:tbl>
          </a:graphicData>
        </a:graphic>
      </p:graphicFrame>
    </p:spTree>
    <p:custDataLst>
      <p:tags r:id="rId1"/>
    </p:custDataLst>
    <p:extLst>
      <p:ext uri="{BB962C8B-B14F-4D97-AF65-F5344CB8AC3E}">
        <p14:creationId xmlns:p14="http://schemas.microsoft.com/office/powerpoint/2010/main" val="9065772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event and messaging services</a:t>
            </a:r>
          </a:p>
        </p:txBody>
      </p:sp>
      <p:graphicFrame>
        <p:nvGraphicFramePr>
          <p:cNvPr id="2" name="Table 1">
            <a:extLst>
              <a:ext uri="{FF2B5EF4-FFF2-40B4-BE49-F238E27FC236}">
                <a16:creationId xmlns:a16="http://schemas.microsoft.com/office/drawing/2014/main" id="{D9CDCA0B-ECE9-46D8-B91C-E2CF76A6308E}"/>
              </a:ext>
            </a:extLst>
          </p:cNvPr>
          <p:cNvGraphicFramePr>
            <a:graphicFrameLocks noGrp="1"/>
          </p:cNvGraphicFramePr>
          <p:nvPr/>
        </p:nvGraphicFramePr>
        <p:xfrm>
          <a:off x="429537" y="1169264"/>
          <a:ext cx="11343820" cy="4136290"/>
        </p:xfrm>
        <a:graphic>
          <a:graphicData uri="http://schemas.openxmlformats.org/drawingml/2006/table">
            <a:tbl>
              <a:tblPr firstRow="1" firstCol="1" bandRow="1">
                <a:tableStyleId>{5FD0F851-EC5A-4D38-B0AD-8093EC10F338}</a:tableStyleId>
              </a:tblPr>
              <a:tblGrid>
                <a:gridCol w="2835955">
                  <a:extLst>
                    <a:ext uri="{9D8B030D-6E8A-4147-A177-3AD203B41FA5}">
                      <a16:colId xmlns:a16="http://schemas.microsoft.com/office/drawing/2014/main" val="2146594051"/>
                    </a:ext>
                  </a:extLst>
                </a:gridCol>
                <a:gridCol w="2835955">
                  <a:extLst>
                    <a:ext uri="{9D8B030D-6E8A-4147-A177-3AD203B41FA5}">
                      <a16:colId xmlns:a16="http://schemas.microsoft.com/office/drawing/2014/main" val="2806439677"/>
                    </a:ext>
                  </a:extLst>
                </a:gridCol>
                <a:gridCol w="2835955">
                  <a:extLst>
                    <a:ext uri="{9D8B030D-6E8A-4147-A177-3AD203B41FA5}">
                      <a16:colId xmlns:a16="http://schemas.microsoft.com/office/drawing/2014/main" val="291239017"/>
                    </a:ext>
                  </a:extLst>
                </a:gridCol>
                <a:gridCol w="2835955">
                  <a:extLst>
                    <a:ext uri="{9D8B030D-6E8A-4147-A177-3AD203B41FA5}">
                      <a16:colId xmlns:a16="http://schemas.microsoft.com/office/drawing/2014/main" val="3421345556"/>
                    </a:ext>
                  </a:extLst>
                </a:gridCol>
              </a:tblGrid>
              <a:tr h="418332">
                <a:tc>
                  <a:txBody>
                    <a:bodyPr/>
                    <a:lstStyle/>
                    <a:p>
                      <a:pPr algn="l">
                        <a:spcBef>
                          <a:spcPts val="400"/>
                        </a:spcBef>
                        <a:spcAft>
                          <a:spcPts val="400"/>
                        </a:spcAft>
                      </a:pPr>
                      <a:r>
                        <a:rPr lang="en-US" sz="2200" b="0">
                          <a:solidFill>
                            <a:schemeClr val="bg1"/>
                          </a:solidFill>
                          <a:effectLst/>
                          <a:latin typeface="+mj-lt"/>
                        </a:rPr>
                        <a:t>Service</a:t>
                      </a:r>
                    </a:p>
                  </a:txBody>
                  <a:tcPr marL="89642" marR="89642" marT="44821" marB="44821"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spcBef>
                          <a:spcPts val="400"/>
                        </a:spcBef>
                        <a:spcAft>
                          <a:spcPts val="400"/>
                        </a:spcAft>
                      </a:pPr>
                      <a:r>
                        <a:rPr lang="en-US" sz="2200" b="0">
                          <a:solidFill>
                            <a:schemeClr val="bg1"/>
                          </a:solidFill>
                          <a:effectLst/>
                          <a:latin typeface="+mj-lt"/>
                        </a:rPr>
                        <a:t>Purpose</a:t>
                      </a:r>
                    </a:p>
                  </a:txBody>
                  <a:tcPr marL="89642" marR="89642" marT="44821" marB="44821"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spcBef>
                          <a:spcPts val="400"/>
                        </a:spcBef>
                        <a:spcAft>
                          <a:spcPts val="400"/>
                        </a:spcAft>
                      </a:pPr>
                      <a:r>
                        <a:rPr lang="en-US" sz="2200" b="0">
                          <a:solidFill>
                            <a:schemeClr val="bg1"/>
                          </a:solidFill>
                          <a:effectLst/>
                          <a:latin typeface="+mj-lt"/>
                        </a:rPr>
                        <a:t>Type</a:t>
                      </a:r>
                    </a:p>
                  </a:txBody>
                  <a:tcPr marL="89642" marR="89642" marT="44821" marB="44821"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spcBef>
                          <a:spcPts val="400"/>
                        </a:spcBef>
                        <a:spcAft>
                          <a:spcPts val="400"/>
                        </a:spcAft>
                      </a:pPr>
                      <a:r>
                        <a:rPr lang="en-US" sz="2200" b="0">
                          <a:solidFill>
                            <a:schemeClr val="bg1"/>
                          </a:solidFill>
                          <a:effectLst/>
                          <a:latin typeface="+mj-lt"/>
                        </a:rPr>
                        <a:t>When to </a:t>
                      </a:r>
                      <a:r>
                        <a:rPr lang="en-US" sz="2200" b="0" u="none">
                          <a:solidFill>
                            <a:schemeClr val="bg1"/>
                          </a:solidFill>
                          <a:effectLst/>
                          <a:latin typeface="+mj-lt"/>
                        </a:rPr>
                        <a:t>u</a:t>
                      </a:r>
                      <a:r>
                        <a:rPr lang="en-US" sz="2200" b="0">
                          <a:solidFill>
                            <a:schemeClr val="bg1"/>
                          </a:solidFill>
                          <a:effectLst/>
                          <a:latin typeface="+mj-lt"/>
                        </a:rPr>
                        <a:t>se</a:t>
                      </a:r>
                    </a:p>
                  </a:txBody>
                  <a:tcPr marL="89642" marR="89642" marT="44821" marB="44821"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497232348"/>
                  </a:ext>
                </a:extLst>
              </a:tr>
              <a:tr h="687259">
                <a:tc>
                  <a:txBody>
                    <a:bodyPr/>
                    <a:lstStyle/>
                    <a:p>
                      <a:pPr algn="l">
                        <a:spcBef>
                          <a:spcPts val="400"/>
                        </a:spcBef>
                        <a:spcAft>
                          <a:spcPts val="400"/>
                        </a:spcAft>
                      </a:pPr>
                      <a:r>
                        <a:rPr lang="en-US" sz="2000" b="0">
                          <a:effectLst/>
                          <a:latin typeface="+mj-lt"/>
                        </a:rPr>
                        <a:t>Event Grid</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spcBef>
                          <a:spcPts val="400"/>
                        </a:spcBef>
                        <a:spcAft>
                          <a:spcPts val="400"/>
                        </a:spcAft>
                      </a:pPr>
                      <a:r>
                        <a:rPr lang="en-US" sz="2000">
                          <a:effectLst/>
                        </a:rPr>
                        <a:t>Reactive programming</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spcBef>
                          <a:spcPts val="400"/>
                        </a:spcBef>
                        <a:spcAft>
                          <a:spcPts val="400"/>
                        </a:spcAft>
                      </a:pPr>
                      <a:r>
                        <a:rPr lang="en-US" sz="2000">
                          <a:effectLst/>
                        </a:rPr>
                        <a:t>Event </a:t>
                      </a:r>
                      <a:br>
                        <a:rPr lang="en-US" sz="2000">
                          <a:effectLst/>
                        </a:rPr>
                      </a:br>
                      <a:r>
                        <a:rPr lang="en-US" sz="2000">
                          <a:effectLst/>
                        </a:rPr>
                        <a:t>distribution (discrete)</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spcBef>
                          <a:spcPts val="400"/>
                        </a:spcBef>
                        <a:spcAft>
                          <a:spcPts val="400"/>
                        </a:spcAft>
                      </a:pPr>
                      <a:r>
                        <a:rPr lang="en-US" sz="2000">
                          <a:effectLst/>
                        </a:rPr>
                        <a:t>React to status changes</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91490262"/>
                  </a:ext>
                </a:extLst>
              </a:tr>
              <a:tr h="986067">
                <a:tc>
                  <a:txBody>
                    <a:bodyPr/>
                    <a:lstStyle/>
                    <a:p>
                      <a:pPr algn="l">
                        <a:spcBef>
                          <a:spcPts val="400"/>
                        </a:spcBef>
                        <a:spcAft>
                          <a:spcPts val="400"/>
                        </a:spcAft>
                      </a:pPr>
                      <a:r>
                        <a:rPr lang="en-US" sz="2000" b="0">
                          <a:effectLst/>
                          <a:latin typeface="+mj-lt"/>
                        </a:rPr>
                        <a:t>Event Hubs</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spcBef>
                          <a:spcPts val="400"/>
                        </a:spcBef>
                        <a:spcAft>
                          <a:spcPts val="400"/>
                        </a:spcAft>
                      </a:pPr>
                      <a:r>
                        <a:rPr lang="en-US" sz="2000">
                          <a:effectLst/>
                        </a:rPr>
                        <a:t>Big data pipeline</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spcBef>
                          <a:spcPts val="400"/>
                        </a:spcBef>
                        <a:spcAft>
                          <a:spcPts val="400"/>
                        </a:spcAft>
                      </a:pPr>
                      <a:r>
                        <a:rPr lang="en-US" sz="2000">
                          <a:effectLst/>
                        </a:rPr>
                        <a:t>Event streaming (series)</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spcBef>
                          <a:spcPts val="400"/>
                        </a:spcBef>
                        <a:spcAft>
                          <a:spcPts val="400"/>
                        </a:spcAft>
                      </a:pPr>
                      <a:r>
                        <a:rPr lang="en-US" sz="2000">
                          <a:effectLst/>
                        </a:rPr>
                        <a:t>Telemetry and distributed data streaming</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8363386"/>
                  </a:ext>
                </a:extLst>
              </a:tr>
              <a:tr h="687259">
                <a:tc>
                  <a:txBody>
                    <a:bodyPr/>
                    <a:lstStyle/>
                    <a:p>
                      <a:pPr algn="l">
                        <a:spcBef>
                          <a:spcPts val="400"/>
                        </a:spcBef>
                        <a:spcAft>
                          <a:spcPts val="400"/>
                        </a:spcAft>
                      </a:pPr>
                      <a:r>
                        <a:rPr lang="en-US" sz="2000" b="0">
                          <a:effectLst/>
                          <a:latin typeface="+mj-lt"/>
                        </a:rPr>
                        <a:t>Service Bus</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spcBef>
                          <a:spcPts val="400"/>
                        </a:spcBef>
                        <a:spcAft>
                          <a:spcPts val="400"/>
                        </a:spcAft>
                      </a:pPr>
                      <a:r>
                        <a:rPr lang="en-US" sz="2000">
                          <a:effectLst/>
                        </a:rPr>
                        <a:t>High-value enterprise messaging</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spcBef>
                          <a:spcPts val="400"/>
                        </a:spcBef>
                        <a:spcAft>
                          <a:spcPts val="400"/>
                        </a:spcAft>
                      </a:pPr>
                      <a:r>
                        <a:rPr lang="en-US" sz="2000">
                          <a:effectLst/>
                        </a:rPr>
                        <a:t>Message</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spcBef>
                          <a:spcPts val="400"/>
                        </a:spcBef>
                        <a:spcAft>
                          <a:spcPts val="400"/>
                        </a:spcAft>
                      </a:pPr>
                      <a:r>
                        <a:rPr lang="en-US" sz="2000">
                          <a:effectLst/>
                        </a:rPr>
                        <a:t>Order processing and financial transactions</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90770512"/>
                  </a:ext>
                </a:extLst>
              </a:tr>
              <a:tr h="1284876">
                <a:tc>
                  <a:txBody>
                    <a:bodyPr/>
                    <a:lstStyle/>
                    <a:p>
                      <a:pPr algn="l">
                        <a:spcBef>
                          <a:spcPts val="400"/>
                        </a:spcBef>
                        <a:spcAft>
                          <a:spcPts val="400"/>
                        </a:spcAft>
                      </a:pPr>
                      <a:r>
                        <a:rPr lang="en-US" sz="2000" b="0">
                          <a:effectLst/>
                          <a:latin typeface="+mj-lt"/>
                        </a:rPr>
                        <a:t>Azure Storage Queues</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spcBef>
                          <a:spcPts val="400"/>
                        </a:spcBef>
                        <a:spcAft>
                          <a:spcPts val="400"/>
                        </a:spcAft>
                      </a:pPr>
                      <a:r>
                        <a:rPr lang="en-US" sz="2000">
                          <a:effectLst/>
                        </a:rPr>
                        <a:t>Simple, reliable, persistent messaging within and between services</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spcBef>
                          <a:spcPts val="400"/>
                        </a:spcBef>
                        <a:spcAft>
                          <a:spcPts val="400"/>
                        </a:spcAft>
                      </a:pPr>
                      <a:r>
                        <a:rPr lang="en-US" sz="2000">
                          <a:effectLst/>
                        </a:rPr>
                        <a:t>Message</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spcBef>
                          <a:spcPts val="400"/>
                        </a:spcBef>
                        <a:spcAft>
                          <a:spcPts val="400"/>
                        </a:spcAft>
                      </a:pPr>
                      <a:r>
                        <a:rPr lang="en-US" sz="2000" dirty="0">
                          <a:effectLst/>
                        </a:rPr>
                        <a:t>Very large message stores (over 80 GB), unreliable consumers</a:t>
                      </a:r>
                    </a:p>
                  </a:txBody>
                  <a:tcPr marL="89642" marR="89642" marT="44821" marB="44821">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59593236"/>
                  </a:ext>
                </a:extLst>
              </a:tr>
            </a:tbl>
          </a:graphicData>
        </a:graphic>
      </p:graphicFrame>
    </p:spTree>
    <p:extLst>
      <p:ext uri="{BB962C8B-B14F-4D97-AF65-F5344CB8AC3E}">
        <p14:creationId xmlns:p14="http://schemas.microsoft.com/office/powerpoint/2010/main" val="3054904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Business integration with Event Grid</a:t>
            </a:r>
          </a:p>
        </p:txBody>
      </p:sp>
      <p:pic>
        <p:nvPicPr>
          <p:cNvPr id="5" name="Picture 4" descr="Structure of the Azure Event Grid ">
            <a:extLst>
              <a:ext uri="{FF2B5EF4-FFF2-40B4-BE49-F238E27FC236}">
                <a16:creationId xmlns:a16="http://schemas.microsoft.com/office/drawing/2014/main" id="{962A3C0E-55A1-454C-AEAD-B9C95B906E58}"/>
              </a:ext>
            </a:extLst>
          </p:cNvPr>
          <p:cNvPicPr>
            <a:picLocks noChangeAspect="1"/>
          </p:cNvPicPr>
          <p:nvPr/>
        </p:nvPicPr>
        <p:blipFill rotWithShape="1">
          <a:blip r:embed="rId3"/>
          <a:srcRect l="-8574" t="1584" r="-8799" b="-280"/>
          <a:stretch/>
        </p:blipFill>
        <p:spPr>
          <a:xfrm>
            <a:off x="429538" y="1169263"/>
            <a:ext cx="11343820" cy="5247821"/>
          </a:xfrm>
          <a:prstGeom prst="rect">
            <a:avLst/>
          </a:prstGeom>
          <a:ln w="19050">
            <a:solidFill>
              <a:schemeClr val="tx2"/>
            </a:solidFill>
          </a:ln>
        </p:spPr>
      </p:pic>
    </p:spTree>
    <p:extLst>
      <p:ext uri="{BB962C8B-B14F-4D97-AF65-F5344CB8AC3E}">
        <p14:creationId xmlns:p14="http://schemas.microsoft.com/office/powerpoint/2010/main" val="21826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Message routing or Event Grid integration?</a:t>
            </a:r>
          </a:p>
        </p:txBody>
      </p:sp>
      <p:sp>
        <p:nvSpPr>
          <p:cNvPr id="5" name="Text Placeholder 5">
            <a:extLst>
              <a:ext uri="{FF2B5EF4-FFF2-40B4-BE49-F238E27FC236}">
                <a16:creationId xmlns:a16="http://schemas.microsoft.com/office/drawing/2014/main" id="{E67AE3D1-4D03-4384-B876-7BBE39EAF1F1}"/>
              </a:ext>
            </a:extLst>
          </p:cNvPr>
          <p:cNvSpPr txBox="1">
            <a:spLocks/>
          </p:cNvSpPr>
          <p:nvPr/>
        </p:nvSpPr>
        <p:spPr>
          <a:xfrm>
            <a:off x="448213" y="1174804"/>
            <a:ext cx="11343820" cy="72414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sz="2353" spc="0">
                <a:solidFill>
                  <a:schemeClr val="tx1"/>
                </a:solidFill>
              </a:rPr>
              <a:t>IoT Hub Message Routing and IoT Hub Event Grid integration have some Conceptual Overlaps… but they are Targeting Different Use Cases…</a:t>
            </a:r>
          </a:p>
        </p:txBody>
      </p:sp>
      <p:graphicFrame>
        <p:nvGraphicFramePr>
          <p:cNvPr id="7" name="Table 4">
            <a:extLst>
              <a:ext uri="{FF2B5EF4-FFF2-40B4-BE49-F238E27FC236}">
                <a16:creationId xmlns:a16="http://schemas.microsoft.com/office/drawing/2014/main" id="{503FF1C6-E15C-4231-9A22-ACFA9ED12E20}"/>
              </a:ext>
            </a:extLst>
          </p:cNvPr>
          <p:cNvGraphicFramePr>
            <a:graphicFrameLocks noGrp="1"/>
          </p:cNvGraphicFramePr>
          <p:nvPr/>
        </p:nvGraphicFramePr>
        <p:xfrm>
          <a:off x="418643" y="2159065"/>
          <a:ext cx="11354715" cy="2707312"/>
        </p:xfrm>
        <a:graphic>
          <a:graphicData uri="http://schemas.openxmlformats.org/drawingml/2006/table">
            <a:tbl>
              <a:tblPr firstRow="1" bandRow="1">
                <a:tableStyleId>{5C22544A-7EE6-4342-B048-85BDC9FD1C3A}</a:tableStyleId>
              </a:tblPr>
              <a:tblGrid>
                <a:gridCol w="2880699">
                  <a:extLst>
                    <a:ext uri="{9D8B030D-6E8A-4147-A177-3AD203B41FA5}">
                      <a16:colId xmlns:a16="http://schemas.microsoft.com/office/drawing/2014/main" val="739724571"/>
                    </a:ext>
                  </a:extLst>
                </a:gridCol>
                <a:gridCol w="4145965">
                  <a:extLst>
                    <a:ext uri="{9D8B030D-6E8A-4147-A177-3AD203B41FA5}">
                      <a16:colId xmlns:a16="http://schemas.microsoft.com/office/drawing/2014/main" val="2822550419"/>
                    </a:ext>
                  </a:extLst>
                </a:gridCol>
                <a:gridCol w="4328051">
                  <a:extLst>
                    <a:ext uri="{9D8B030D-6E8A-4147-A177-3AD203B41FA5}">
                      <a16:colId xmlns:a16="http://schemas.microsoft.com/office/drawing/2014/main" val="2640929738"/>
                    </a:ext>
                  </a:extLst>
                </a:gridCol>
              </a:tblGrid>
              <a:tr h="442236">
                <a:tc>
                  <a:txBody>
                    <a:bodyPr/>
                    <a:lstStyle/>
                    <a:p>
                      <a:pPr algn="l"/>
                      <a:r>
                        <a:rPr lang="en-US" sz="2000" b="0">
                          <a:solidFill>
                            <a:schemeClr val="bg1"/>
                          </a:solidFill>
                          <a:latin typeface="+mj-lt"/>
                        </a:rPr>
                        <a:t>Decision Point</a:t>
                      </a:r>
                    </a:p>
                  </a:txBody>
                  <a:tcPr marL="89642" marR="89642" marT="71714" marB="71714">
                    <a:lnB w="6350" cap="flat" cmpd="sng" algn="ctr">
                      <a:solidFill>
                        <a:schemeClr val="bg1">
                          <a:lumMod val="75000"/>
                        </a:schemeClr>
                      </a:solidFill>
                      <a:prstDash val="solid"/>
                      <a:round/>
                      <a:headEnd type="none" w="med" len="med"/>
                      <a:tailEnd type="none" w="med" len="med"/>
                    </a:lnB>
                    <a:solidFill>
                      <a:srgbClr val="243A5E"/>
                    </a:solidFill>
                  </a:tcPr>
                </a:tc>
                <a:tc>
                  <a:txBody>
                    <a:bodyPr/>
                    <a:lstStyle/>
                    <a:p>
                      <a:pPr algn="l"/>
                      <a:r>
                        <a:rPr lang="en-US" sz="2000" b="0">
                          <a:solidFill>
                            <a:schemeClr val="bg1"/>
                          </a:solidFill>
                          <a:latin typeface="+mj-lt"/>
                        </a:rPr>
                        <a:t>IoT Hub</a:t>
                      </a:r>
                    </a:p>
                  </a:txBody>
                  <a:tcPr marL="89642" marR="89642" marT="71714" marB="71714">
                    <a:lnB w="6350" cap="flat" cmpd="sng" algn="ctr">
                      <a:solidFill>
                        <a:schemeClr val="bg1">
                          <a:lumMod val="75000"/>
                        </a:schemeClr>
                      </a:solidFill>
                      <a:prstDash val="solid"/>
                      <a:round/>
                      <a:headEnd type="none" w="med" len="med"/>
                      <a:tailEnd type="none" w="med" len="med"/>
                    </a:lnB>
                    <a:solidFill>
                      <a:srgbClr val="243A5E"/>
                    </a:solidFill>
                  </a:tcPr>
                </a:tc>
                <a:tc>
                  <a:txBody>
                    <a:bodyPr/>
                    <a:lstStyle/>
                    <a:p>
                      <a:pPr algn="l"/>
                      <a:r>
                        <a:rPr lang="en-US" sz="2000" b="0">
                          <a:solidFill>
                            <a:schemeClr val="bg1"/>
                          </a:solidFill>
                          <a:latin typeface="+mj-lt"/>
                        </a:rPr>
                        <a:t>Event Grid</a:t>
                      </a:r>
                    </a:p>
                  </a:txBody>
                  <a:tcPr marL="89642" marR="89642" marT="71714" marB="71714">
                    <a:lnB w="6350" cap="flat" cmpd="sng" algn="ctr">
                      <a:solidFill>
                        <a:schemeClr val="bg1">
                          <a:lumMod val="75000"/>
                        </a:schemeClr>
                      </a:solidFill>
                      <a:prstDash val="solid"/>
                      <a:round/>
                      <a:headEnd type="none" w="med" len="med"/>
                      <a:tailEnd type="none" w="med" len="med"/>
                    </a:lnB>
                    <a:solidFill>
                      <a:srgbClr val="243A5E"/>
                    </a:solidFill>
                  </a:tcPr>
                </a:tc>
                <a:extLst>
                  <a:ext uri="{0D108BD9-81ED-4DB2-BD59-A6C34878D82A}">
                    <a16:rowId xmlns:a16="http://schemas.microsoft.com/office/drawing/2014/main" val="4291904180"/>
                  </a:ext>
                </a:extLst>
              </a:tr>
              <a:tr h="742696">
                <a:tc>
                  <a:txBody>
                    <a:bodyPr/>
                    <a:lstStyle/>
                    <a:p>
                      <a:pPr algn="l"/>
                      <a:r>
                        <a:rPr lang="en-US" sz="2000">
                          <a:solidFill>
                            <a:schemeClr val="tx1"/>
                          </a:solidFill>
                        </a:rPr>
                        <a:t>Data type</a:t>
                      </a:r>
                    </a:p>
                  </a:txBody>
                  <a:tcPr marL="89642" marR="89642" marT="71714" marB="71714">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a:solidFill>
                            <a:schemeClr val="tx1"/>
                          </a:solidFill>
                        </a:rPr>
                        <a:t>Telemetry data, potentially with enhancement</a:t>
                      </a:r>
                    </a:p>
                  </a:txBody>
                  <a:tcPr marL="89642" marR="89642" marT="71714" marB="71714">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a:solidFill>
                            <a:schemeClr val="tx1"/>
                          </a:solidFill>
                        </a:rPr>
                        <a:t>Filtered unenhanced telemetry data and device lifecycle events</a:t>
                      </a:r>
                    </a:p>
                  </a:txBody>
                  <a:tcPr marL="89642" marR="89642" marT="71714" marB="71714">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9584752"/>
                  </a:ext>
                </a:extLst>
              </a:tr>
              <a:tr h="1039853">
                <a:tc>
                  <a:txBody>
                    <a:bodyPr/>
                    <a:lstStyle/>
                    <a:p>
                      <a:pPr algn="l"/>
                      <a:r>
                        <a:rPr lang="en-US" sz="2000">
                          <a:solidFill>
                            <a:schemeClr val="tx1"/>
                          </a:solidFill>
                        </a:rPr>
                        <a:t>Next step endpoint</a:t>
                      </a:r>
                    </a:p>
                  </a:txBody>
                  <a:tcPr marL="89642" marR="89642" marT="71714" marB="71714">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a:solidFill>
                            <a:schemeClr val="tx1"/>
                          </a:solidFill>
                        </a:rPr>
                        <a:t>Limited number built-in with support for some connectors</a:t>
                      </a:r>
                    </a:p>
                  </a:txBody>
                  <a:tcPr marL="89642" marR="89642" marT="71714" marB="71714">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a:solidFill>
                            <a:schemeClr val="tx1"/>
                          </a:solidFill>
                        </a:rPr>
                        <a:t>Azure Functions, Logic Apps </a:t>
                      </a:r>
                      <a:br>
                        <a:rPr lang="en-US" sz="2000">
                          <a:solidFill>
                            <a:schemeClr val="tx1"/>
                          </a:solidFill>
                        </a:rPr>
                      </a:br>
                      <a:r>
                        <a:rPr lang="en-US" sz="2000">
                          <a:solidFill>
                            <a:schemeClr val="tx1"/>
                          </a:solidFill>
                        </a:rPr>
                        <a:t>(next slide), Storage Accounts, Service Bus queues, webhooks</a:t>
                      </a:r>
                    </a:p>
                  </a:txBody>
                  <a:tcPr marL="89642" marR="89642" marT="71714" marB="71714">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6782864"/>
                  </a:ext>
                </a:extLst>
              </a:tr>
              <a:tr h="442236">
                <a:tc>
                  <a:txBody>
                    <a:bodyPr/>
                    <a:lstStyle/>
                    <a:p>
                      <a:pPr algn="l"/>
                      <a:r>
                        <a:rPr lang="en-US" sz="2000">
                          <a:solidFill>
                            <a:schemeClr val="tx1"/>
                          </a:solidFill>
                        </a:rPr>
                        <a:t>Ordering</a:t>
                      </a:r>
                    </a:p>
                  </a:txBody>
                  <a:tcPr marL="89642" marR="89642" marT="71714" marB="71714">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a:solidFill>
                            <a:schemeClr val="tx1"/>
                          </a:solidFill>
                        </a:rPr>
                        <a:t>Ordering maintained</a:t>
                      </a:r>
                    </a:p>
                  </a:txBody>
                  <a:tcPr marL="89642" marR="89642" marT="71714" marB="71714">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dirty="0">
                          <a:solidFill>
                            <a:schemeClr val="tx1"/>
                          </a:solidFill>
                        </a:rPr>
                        <a:t>Ordering not guaranteed</a:t>
                      </a:r>
                    </a:p>
                  </a:txBody>
                  <a:tcPr marL="89642" marR="89642" marT="71714" marB="71714">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78222001"/>
                  </a:ext>
                </a:extLst>
              </a:tr>
            </a:tbl>
          </a:graphicData>
        </a:graphic>
      </p:graphicFrame>
    </p:spTree>
    <p:extLst>
      <p:ext uri="{BB962C8B-B14F-4D97-AF65-F5344CB8AC3E}">
        <p14:creationId xmlns:p14="http://schemas.microsoft.com/office/powerpoint/2010/main" val="3902558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 PowerPoint Template_04_Sep_20.pptx" id="{34DA8044-96F2-410E-AE13-71CC26D6ED4E}" vid="{3AB0EB5B-5011-4FC3-AD9B-4616A40CCC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0642B8B079E3245AF06EC6DBAA97CBE" ma:contentTypeVersion="15" ma:contentTypeDescription="Create a new document." ma:contentTypeScope="" ma:versionID="a2a5a4ffa56c1ed123fd6a510d95568f">
  <xsd:schema xmlns:xsd="http://www.w3.org/2001/XMLSchema" xmlns:xs="http://www.w3.org/2001/XMLSchema" xmlns:p="http://schemas.microsoft.com/office/2006/metadata/properties" xmlns:ns1="http://schemas.microsoft.com/sharepoint/v3" xmlns:ns2="9abd79a5-6d97-48f4-b0ff-89fa129df955" xmlns:ns3="42679619-c52c-4ce1-bd94-206a735478cf" targetNamespace="http://schemas.microsoft.com/office/2006/metadata/properties" ma:root="true" ma:fieldsID="f67803bc4f475fd689ae1d2bcb826568" ns1:_="" ns2:_="" ns3:_="">
    <xsd:import namespace="http://schemas.microsoft.com/sharepoint/v3"/>
    <xsd:import namespace="9abd79a5-6d97-48f4-b0ff-89fa129df955"/>
    <xsd:import namespace="42679619-c52c-4ce1-bd94-206a735478cf"/>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3:LastSharedByUser" minOccurs="0"/>
                <xsd:element ref="ns3:LastSharedByTime" minOccurs="0"/>
                <xsd:element ref="ns2:MediaServiceAutoTags" minOccurs="0"/>
                <xsd:element ref="ns2:MediaServiceOCR" minOccurs="0"/>
                <xsd:element ref="ns2:MediaServiceEventHashCode" minOccurs="0"/>
                <xsd:element ref="ns2:MediaServiceGenerationTime" minOccurs="0"/>
                <xsd:element ref="ns2:MediaServiceAutoKeyPoints" minOccurs="0"/>
                <xsd:element ref="ns2: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abd79a5-6d97-48f4-b0ff-89fa129df9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2679619-c52c-4ce1-bd94-206a735478cf"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abd79a5-6d97-48f4-b0ff-89fa129df955"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6679EB0C-5FD2-4E1D-B46A-10DE1B2BD4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abd79a5-6d97-48f4-b0ff-89fa129df955"/>
    <ds:schemaRef ds:uri="42679619-c52c-4ce1-bd94-206a735478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10db0749-eddb-4627-97e5-bcd86b41c8cd"/>
    <ds:schemaRef ds:uri="a4bc753f-e3bb-4cba-8373-da173ea1515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 ds:uri="9abd79a5-6d97-48f4-b0ff-89fa129df955"/>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Azure PowerPoint Template_04_Sep_20</Template>
  <TotalTime>10</TotalTime>
  <Words>5075</Words>
  <Application>Microsoft Office PowerPoint</Application>
  <PresentationFormat>Widescreen</PresentationFormat>
  <Paragraphs>444</Paragraphs>
  <Slides>29</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Consolas</vt:lpstr>
      <vt:lpstr>Segoe UI</vt:lpstr>
      <vt:lpstr>Segoe UI Light</vt:lpstr>
      <vt:lpstr>Segoe UI Semibold</vt:lpstr>
      <vt:lpstr>Segoe UI Semibold (Headings)</vt:lpstr>
      <vt:lpstr>Wingdings</vt:lpstr>
      <vt:lpstr>Microsoft Azure Template</vt:lpstr>
      <vt:lpstr>AZ-220T01 Module 05: Insights and Business Integration</vt:lpstr>
      <vt:lpstr>Lesson 1: Learning objectives</vt:lpstr>
      <vt:lpstr>Module 5 – Learning objectives</vt:lpstr>
      <vt:lpstr>Lesson 02: Business integration for IoT solutions</vt:lpstr>
      <vt:lpstr>IoT developer role in business integration</vt:lpstr>
      <vt:lpstr>Comparing cloud event and messaging options</vt:lpstr>
      <vt:lpstr>Azure event and messaging services</vt:lpstr>
      <vt:lpstr>Business integration with Event Grid</vt:lpstr>
      <vt:lpstr>Message routing or Event Grid integration?</vt:lpstr>
      <vt:lpstr>Introduction to Azure Logic Apps</vt:lpstr>
      <vt:lpstr>Connectors for Azure Logic Apps</vt:lpstr>
      <vt:lpstr>Lesson 3: Data visualization with Time Series Insights</vt:lpstr>
      <vt:lpstr>What is Azure Time Series Insights?</vt:lpstr>
      <vt:lpstr>Why use Azure Time Series Insights?</vt:lpstr>
      <vt:lpstr>Configure the TSI environment: Basics  </vt:lpstr>
      <vt:lpstr>Configure the TSI environment: Storage</vt:lpstr>
      <vt:lpstr>Configure the TSI environment: Event source   </vt:lpstr>
      <vt:lpstr>TSI connection to IoT Hub</vt:lpstr>
      <vt:lpstr>Lesson 4: Data visualization with Power BI</vt:lpstr>
      <vt:lpstr>What is Power BI?</vt:lpstr>
      <vt:lpstr>Connect to Azure IoT data sources</vt:lpstr>
      <vt:lpstr>Data Visualization in Power BI</vt:lpstr>
      <vt:lpstr>Lesson 5: Module labs</vt:lpstr>
      <vt:lpstr>Module 5 Labs</vt:lpstr>
      <vt:lpstr>Lesson 06: Module 5 review questions</vt:lpstr>
      <vt:lpstr>Module review: Question 5.1</vt:lpstr>
      <vt:lpstr>Module review: Question 5.2</vt:lpstr>
      <vt:lpstr>Module review: Question 5.3</vt:lpstr>
      <vt:lpstr>Module review: Question 5.4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AZ-220T01 Module 05: Insights and Business Integration</dc:title>
  <dc:creator>Chris Howd</dc:creator>
  <cp:lastModifiedBy>Chris Howd</cp:lastModifiedBy>
  <cp:revision>1</cp:revision>
  <dcterms:created xsi:type="dcterms:W3CDTF">2021-06-03T18:37:04Z</dcterms:created>
  <dcterms:modified xsi:type="dcterms:W3CDTF">2021-06-07T20:48:00Z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0x01010070642B8B079E3245AF06EC6DBAA97CBE</vt:lpwstr>
  </property>
</Properties>
</file>