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53"/>
  </p:notesMasterIdLst>
  <p:handoutMasterIdLst>
    <p:handoutMasterId r:id="rId54"/>
  </p:handoutMasterIdLst>
  <p:sldIdLst>
    <p:sldId id="1627" r:id="rId5"/>
    <p:sldId id="1856" r:id="rId6"/>
    <p:sldId id="1660" r:id="rId7"/>
    <p:sldId id="1890" r:id="rId8"/>
    <p:sldId id="10849" r:id="rId9"/>
    <p:sldId id="10908" r:id="rId10"/>
    <p:sldId id="10851" r:id="rId11"/>
    <p:sldId id="10852" r:id="rId12"/>
    <p:sldId id="10853" r:id="rId13"/>
    <p:sldId id="10854" r:id="rId14"/>
    <p:sldId id="10855" r:id="rId15"/>
    <p:sldId id="10856" r:id="rId16"/>
    <p:sldId id="10870" r:id="rId17"/>
    <p:sldId id="10871" r:id="rId18"/>
    <p:sldId id="10872" r:id="rId19"/>
    <p:sldId id="10873" r:id="rId20"/>
    <p:sldId id="10874" r:id="rId21"/>
    <p:sldId id="10903" r:id="rId22"/>
    <p:sldId id="10907" r:id="rId23"/>
    <p:sldId id="2843" r:id="rId24"/>
    <p:sldId id="1863" r:id="rId25"/>
    <p:sldId id="10878" r:id="rId26"/>
    <p:sldId id="10904" r:id="rId27"/>
    <p:sldId id="10859" r:id="rId28"/>
    <p:sldId id="10879" r:id="rId29"/>
    <p:sldId id="10880" r:id="rId30"/>
    <p:sldId id="10881" r:id="rId31"/>
    <p:sldId id="10901" r:id="rId32"/>
    <p:sldId id="10883" r:id="rId33"/>
    <p:sldId id="10884" r:id="rId34"/>
    <p:sldId id="10885" r:id="rId35"/>
    <p:sldId id="10886" r:id="rId36"/>
    <p:sldId id="10887" r:id="rId37"/>
    <p:sldId id="10888" r:id="rId38"/>
    <p:sldId id="10909" r:id="rId39"/>
    <p:sldId id="10910" r:id="rId40"/>
    <p:sldId id="10889" r:id="rId41"/>
    <p:sldId id="10890" r:id="rId42"/>
    <p:sldId id="10891" r:id="rId43"/>
    <p:sldId id="10892" r:id="rId44"/>
    <p:sldId id="10893" r:id="rId45"/>
    <p:sldId id="10894" r:id="rId46"/>
    <p:sldId id="10895" r:id="rId47"/>
    <p:sldId id="10896" r:id="rId48"/>
    <p:sldId id="10897" r:id="rId49"/>
    <p:sldId id="10898" r:id="rId50"/>
    <p:sldId id="10899" r:id="rId51"/>
    <p:sldId id="10900" r:id="rId5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FFFFF"/>
    <a:srgbClr val="243A5E"/>
    <a:srgbClr val="3C3C41"/>
    <a:srgbClr val="4BCBEE"/>
    <a:srgbClr val="1392B4"/>
    <a:srgbClr val="0B556A"/>
    <a:srgbClr val="59B4D9"/>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F8A8C2-5CD5-47D2-8F48-3ECEA73D7AB2}" v="2" dt="2021-06-07T16:57:42.5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8" autoAdjust="0"/>
    <p:restoredTop sz="94660"/>
  </p:normalViewPr>
  <p:slideViewPr>
    <p:cSldViewPr snapToGrid="0">
      <p:cViewPr varScale="1">
        <p:scale>
          <a:sx n="110" d="100"/>
          <a:sy n="110" d="100"/>
        </p:scale>
        <p:origin x="366"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8BF8A8C2-5CD5-47D2-8F48-3ECEA73D7AB2}"/>
    <pc:docChg chg="undo custSel modSld">
      <pc:chgData name="Chris Howd" userId="92c08c4def15ec19" providerId="LiveId" clId="{8BF8A8C2-5CD5-47D2-8F48-3ECEA73D7AB2}" dt="2021-06-07T20:53:08.927" v="75" actId="20577"/>
      <pc:docMkLst>
        <pc:docMk/>
      </pc:docMkLst>
      <pc:sldChg chg="modSp mod">
        <pc:chgData name="Chris Howd" userId="92c08c4def15ec19" providerId="LiveId" clId="{8BF8A8C2-5CD5-47D2-8F48-3ECEA73D7AB2}" dt="2021-06-07T20:51:23.090" v="57" actId="20577"/>
        <pc:sldMkLst>
          <pc:docMk/>
          <pc:sldMk cId="3012063548" sldId="2843"/>
        </pc:sldMkLst>
        <pc:spChg chg="mod">
          <ac:chgData name="Chris Howd" userId="92c08c4def15ec19" providerId="LiveId" clId="{8BF8A8C2-5CD5-47D2-8F48-3ECEA73D7AB2}" dt="2021-06-07T20:51:23.090" v="57" actId="20577"/>
          <ac:spMkLst>
            <pc:docMk/>
            <pc:sldMk cId="3012063548" sldId="2843"/>
            <ac:spMk id="2" creationId="{196001B2-FA2E-4A23-97BA-4BFBD6667C84}"/>
          </ac:spMkLst>
        </pc:spChg>
      </pc:sldChg>
      <pc:sldChg chg="modSp mod">
        <pc:chgData name="Chris Howd" userId="92c08c4def15ec19" providerId="LiveId" clId="{8BF8A8C2-5CD5-47D2-8F48-3ECEA73D7AB2}" dt="2021-06-07T20:48:59.532" v="40" actId="20577"/>
        <pc:sldMkLst>
          <pc:docMk/>
          <pc:sldMk cId="3104525671" sldId="10849"/>
        </pc:sldMkLst>
        <pc:spChg chg="mod">
          <ac:chgData name="Chris Howd" userId="92c08c4def15ec19" providerId="LiveId" clId="{8BF8A8C2-5CD5-47D2-8F48-3ECEA73D7AB2}" dt="2021-06-07T20:48:59.532" v="40" actId="20577"/>
          <ac:spMkLst>
            <pc:docMk/>
            <pc:sldMk cId="3104525671" sldId="10849"/>
            <ac:spMk id="2" creationId="{1411B7C8-B4B3-4713-8768-8935D5E99ED4}"/>
          </ac:spMkLst>
        </pc:spChg>
        <pc:spChg chg="mod">
          <ac:chgData name="Chris Howd" userId="92c08c4def15ec19" providerId="LiveId" clId="{8BF8A8C2-5CD5-47D2-8F48-3ECEA73D7AB2}" dt="2021-06-07T20:48:41.034" v="36" actId="20577"/>
          <ac:spMkLst>
            <pc:docMk/>
            <pc:sldMk cId="3104525671" sldId="10849"/>
            <ac:spMk id="9" creationId="{49334D95-E4E4-49E8-A1B1-500FA00A84EA}"/>
          </ac:spMkLst>
        </pc:spChg>
      </pc:sldChg>
      <pc:sldChg chg="modSp mod">
        <pc:chgData name="Chris Howd" userId="92c08c4def15ec19" providerId="LiveId" clId="{8BF8A8C2-5CD5-47D2-8F48-3ECEA73D7AB2}" dt="2021-06-07T20:49:36.065" v="49" actId="20577"/>
        <pc:sldMkLst>
          <pc:docMk/>
          <pc:sldMk cId="1632421464" sldId="10851"/>
        </pc:sldMkLst>
        <pc:spChg chg="mod">
          <ac:chgData name="Chris Howd" userId="92c08c4def15ec19" providerId="LiveId" clId="{8BF8A8C2-5CD5-47D2-8F48-3ECEA73D7AB2}" dt="2021-06-07T20:49:36.065" v="49" actId="20577"/>
          <ac:spMkLst>
            <pc:docMk/>
            <pc:sldMk cId="1632421464" sldId="10851"/>
            <ac:spMk id="2" creationId="{EDF76567-0643-4307-9F15-AE79B1AD2C73}"/>
          </ac:spMkLst>
        </pc:spChg>
      </pc:sldChg>
      <pc:sldChg chg="modSp mod">
        <pc:chgData name="Chris Howd" userId="92c08c4def15ec19" providerId="LiveId" clId="{8BF8A8C2-5CD5-47D2-8F48-3ECEA73D7AB2}" dt="2021-06-07T20:50:11.423" v="50" actId="20577"/>
        <pc:sldMkLst>
          <pc:docMk/>
          <pc:sldMk cId="3856721827" sldId="10855"/>
        </pc:sldMkLst>
        <pc:spChg chg="mod">
          <ac:chgData name="Chris Howd" userId="92c08c4def15ec19" providerId="LiveId" clId="{8BF8A8C2-5CD5-47D2-8F48-3ECEA73D7AB2}" dt="2021-06-07T20:50:11.423" v="50" actId="20577"/>
          <ac:spMkLst>
            <pc:docMk/>
            <pc:sldMk cId="3856721827" sldId="10855"/>
            <ac:spMk id="2" creationId="{3D7AB0F6-337D-4857-A9D6-FE18573EF44F}"/>
          </ac:spMkLst>
        </pc:spChg>
      </pc:sldChg>
      <pc:sldChg chg="modSp mod">
        <pc:chgData name="Chris Howd" userId="92c08c4def15ec19" providerId="LiveId" clId="{8BF8A8C2-5CD5-47D2-8F48-3ECEA73D7AB2}" dt="2021-06-07T20:52:04.110" v="68" actId="20577"/>
        <pc:sldMkLst>
          <pc:docMk/>
          <pc:sldMk cId="2667497631" sldId="10859"/>
        </pc:sldMkLst>
        <pc:spChg chg="mod">
          <ac:chgData name="Chris Howd" userId="92c08c4def15ec19" providerId="LiveId" clId="{8BF8A8C2-5CD5-47D2-8F48-3ECEA73D7AB2}" dt="2021-06-07T20:52:04.110" v="68" actId="20577"/>
          <ac:spMkLst>
            <pc:docMk/>
            <pc:sldMk cId="2667497631" sldId="10859"/>
            <ac:spMk id="17" creationId="{00000000-0000-0000-0000-000000000000}"/>
          </ac:spMkLst>
        </pc:spChg>
      </pc:sldChg>
      <pc:sldChg chg="modSp mod">
        <pc:chgData name="Chris Howd" userId="92c08c4def15ec19" providerId="LiveId" clId="{8BF8A8C2-5CD5-47D2-8F48-3ECEA73D7AB2}" dt="2021-06-07T20:50:37.978" v="54" actId="20577"/>
        <pc:sldMkLst>
          <pc:docMk/>
          <pc:sldMk cId="1017864660" sldId="10872"/>
        </pc:sldMkLst>
        <pc:spChg chg="mod">
          <ac:chgData name="Chris Howd" userId="92c08c4def15ec19" providerId="LiveId" clId="{8BF8A8C2-5CD5-47D2-8F48-3ECEA73D7AB2}" dt="2021-06-07T20:50:37.978" v="54" actId="20577"/>
          <ac:spMkLst>
            <pc:docMk/>
            <pc:sldMk cId="1017864660" sldId="10872"/>
            <ac:spMk id="17" creationId="{00000000-0000-0000-0000-000000000000}"/>
          </ac:spMkLst>
        </pc:spChg>
      </pc:sldChg>
      <pc:sldChg chg="addSp modSp mod">
        <pc:chgData name="Chris Howd" userId="92c08c4def15ec19" providerId="LiveId" clId="{8BF8A8C2-5CD5-47D2-8F48-3ECEA73D7AB2}" dt="2021-06-07T16:57:42.554" v="32" actId="164"/>
        <pc:sldMkLst>
          <pc:docMk/>
          <pc:sldMk cId="115101107" sldId="10874"/>
        </pc:sldMkLst>
        <pc:spChg chg="add mod">
          <ac:chgData name="Chris Howd" userId="92c08c4def15ec19" providerId="LiveId" clId="{8BF8A8C2-5CD5-47D2-8F48-3ECEA73D7AB2}" dt="2021-06-07T16:57:42.554" v="32" actId="164"/>
          <ac:spMkLst>
            <pc:docMk/>
            <pc:sldMk cId="115101107" sldId="10874"/>
            <ac:spMk id="3" creationId="{1D20AAED-DC1F-46E9-91E9-E1A7062BFFFE}"/>
          </ac:spMkLst>
        </pc:spChg>
        <pc:grpChg chg="add mod">
          <ac:chgData name="Chris Howd" userId="92c08c4def15ec19" providerId="LiveId" clId="{8BF8A8C2-5CD5-47D2-8F48-3ECEA73D7AB2}" dt="2021-06-07T16:57:42.554" v="32" actId="164"/>
          <ac:grpSpMkLst>
            <pc:docMk/>
            <pc:sldMk cId="115101107" sldId="10874"/>
            <ac:grpSpMk id="4" creationId="{E2B642F7-A70C-410B-8B84-CB1F19BE9E18}"/>
          </ac:grpSpMkLst>
        </pc:grpChg>
        <pc:picChg chg="mod ord">
          <ac:chgData name="Chris Howd" userId="92c08c4def15ec19" providerId="LiveId" clId="{8BF8A8C2-5CD5-47D2-8F48-3ECEA73D7AB2}" dt="2021-06-07T16:57:42.554" v="32" actId="164"/>
          <ac:picMkLst>
            <pc:docMk/>
            <pc:sldMk cId="115101107" sldId="10874"/>
            <ac:picMk id="7" creationId="{66A0152C-0FE0-4126-871B-C97354F04407}"/>
          </ac:picMkLst>
        </pc:picChg>
      </pc:sldChg>
      <pc:sldChg chg="modSp mod">
        <pc:chgData name="Chris Howd" userId="92c08c4def15ec19" providerId="LiveId" clId="{8BF8A8C2-5CD5-47D2-8F48-3ECEA73D7AB2}" dt="2021-06-07T20:51:37.605" v="58" actId="20577"/>
        <pc:sldMkLst>
          <pc:docMk/>
          <pc:sldMk cId="2828454482" sldId="10878"/>
        </pc:sldMkLst>
        <pc:spChg chg="mod">
          <ac:chgData name="Chris Howd" userId="92c08c4def15ec19" providerId="LiveId" clId="{8BF8A8C2-5CD5-47D2-8F48-3ECEA73D7AB2}" dt="2021-06-07T20:51:37.605" v="58" actId="20577"/>
          <ac:spMkLst>
            <pc:docMk/>
            <pc:sldMk cId="2828454482" sldId="10878"/>
            <ac:spMk id="17" creationId="{00000000-0000-0000-0000-000000000000}"/>
          </ac:spMkLst>
        </pc:spChg>
      </pc:sldChg>
      <pc:sldChg chg="modSp mod">
        <pc:chgData name="Chris Howd" userId="92c08c4def15ec19" providerId="LiveId" clId="{8BF8A8C2-5CD5-47D2-8F48-3ECEA73D7AB2}" dt="2021-06-07T20:52:34.756" v="70" actId="20577"/>
        <pc:sldMkLst>
          <pc:docMk/>
          <pc:sldMk cId="814795893" sldId="10888"/>
        </pc:sldMkLst>
        <pc:spChg chg="mod">
          <ac:chgData name="Chris Howd" userId="92c08c4def15ec19" providerId="LiveId" clId="{8BF8A8C2-5CD5-47D2-8F48-3ECEA73D7AB2}" dt="2021-06-07T20:52:34.756" v="70" actId="20577"/>
          <ac:spMkLst>
            <pc:docMk/>
            <pc:sldMk cId="814795893" sldId="10888"/>
            <ac:spMk id="2" creationId="{00000000-0000-0000-0000-000000000000}"/>
          </ac:spMkLst>
        </pc:spChg>
      </pc:sldChg>
      <pc:sldChg chg="modSp mod">
        <pc:chgData name="Chris Howd" userId="92c08c4def15ec19" providerId="LiveId" clId="{8BF8A8C2-5CD5-47D2-8F48-3ECEA73D7AB2}" dt="2021-06-07T20:53:08.927" v="75" actId="20577"/>
        <pc:sldMkLst>
          <pc:docMk/>
          <pc:sldMk cId="2997501761" sldId="10889"/>
        </pc:sldMkLst>
        <pc:spChg chg="mod">
          <ac:chgData name="Chris Howd" userId="92c08c4def15ec19" providerId="LiveId" clId="{8BF8A8C2-5CD5-47D2-8F48-3ECEA73D7AB2}" dt="2021-06-07T20:53:08.927" v="75" actId="20577"/>
          <ac:spMkLst>
            <pc:docMk/>
            <pc:sldMk cId="2997501761" sldId="10889"/>
            <ac:spMk id="17" creationId="{00000000-0000-0000-0000-000000000000}"/>
          </ac:spMkLst>
        </pc:spChg>
      </pc:sldChg>
      <pc:sldChg chg="modSp mod">
        <pc:chgData name="Chris Howd" userId="92c08c4def15ec19" providerId="LiveId" clId="{8BF8A8C2-5CD5-47D2-8F48-3ECEA73D7AB2}" dt="2021-06-07T20:51:02.219" v="55" actId="20577"/>
        <pc:sldMkLst>
          <pc:docMk/>
          <pc:sldMk cId="161314068" sldId="10903"/>
        </pc:sldMkLst>
        <pc:spChg chg="mod">
          <ac:chgData name="Chris Howd" userId="92c08c4def15ec19" providerId="LiveId" clId="{8BF8A8C2-5CD5-47D2-8F48-3ECEA73D7AB2}" dt="2021-06-07T20:51:02.219" v="55" actId="20577"/>
          <ac:spMkLst>
            <pc:docMk/>
            <pc:sldMk cId="161314068" sldId="10903"/>
            <ac:spMk id="2" creationId="{D4537209-A85E-40A5-94AF-4EA9825E0E07}"/>
          </ac:spMkLst>
        </pc:spChg>
      </pc:sldChg>
      <pc:sldChg chg="modSp mod">
        <pc:chgData name="Chris Howd" userId="92c08c4def15ec19" providerId="LiveId" clId="{8BF8A8C2-5CD5-47D2-8F48-3ECEA73D7AB2}" dt="2021-06-07T20:51:55.879" v="64" actId="20577"/>
        <pc:sldMkLst>
          <pc:docMk/>
          <pc:sldMk cId="3209846335" sldId="10904"/>
        </pc:sldMkLst>
        <pc:spChg chg="mod">
          <ac:chgData name="Chris Howd" userId="92c08c4def15ec19" providerId="LiveId" clId="{8BF8A8C2-5CD5-47D2-8F48-3ECEA73D7AB2}" dt="2021-06-07T20:51:55.879" v="64" actId="20577"/>
          <ac:spMkLst>
            <pc:docMk/>
            <pc:sldMk cId="3209846335" sldId="10904"/>
            <ac:spMk id="17" creationId="{00000000-0000-0000-0000-000000000000}"/>
          </ac:spMkLst>
        </pc:spChg>
      </pc:sldChg>
      <pc:sldChg chg="modSp mod">
        <pc:chgData name="Chris Howd" userId="92c08c4def15ec19" providerId="LiveId" clId="{8BF8A8C2-5CD5-47D2-8F48-3ECEA73D7AB2}" dt="2021-06-07T20:51:13.251" v="56" actId="20577"/>
        <pc:sldMkLst>
          <pc:docMk/>
          <pc:sldMk cId="820106926" sldId="10907"/>
        </pc:sldMkLst>
        <pc:spChg chg="mod">
          <ac:chgData name="Chris Howd" userId="92c08c4def15ec19" providerId="LiveId" clId="{8BF8A8C2-5CD5-47D2-8F48-3ECEA73D7AB2}" dt="2021-06-07T20:51:13.251" v="56" actId="20577"/>
          <ac:spMkLst>
            <pc:docMk/>
            <pc:sldMk cId="820106926" sldId="10907"/>
            <ac:spMk id="17" creationId="{00000000-0000-0000-0000-000000000000}"/>
          </ac:spMkLst>
        </pc:spChg>
      </pc:sldChg>
      <pc:sldChg chg="modSp mod">
        <pc:chgData name="Chris Howd" userId="92c08c4def15ec19" providerId="LiveId" clId="{8BF8A8C2-5CD5-47D2-8F48-3ECEA73D7AB2}" dt="2021-06-07T20:49:27.963" v="44" actId="20577"/>
        <pc:sldMkLst>
          <pc:docMk/>
          <pc:sldMk cId="2903874778" sldId="10908"/>
        </pc:sldMkLst>
        <pc:spChg chg="mod">
          <ac:chgData name="Chris Howd" userId="92c08c4def15ec19" providerId="LiveId" clId="{8BF8A8C2-5CD5-47D2-8F48-3ECEA73D7AB2}" dt="2021-06-07T20:49:27.963" v="44" actId="20577"/>
          <ac:spMkLst>
            <pc:docMk/>
            <pc:sldMk cId="2903874778" sldId="10908"/>
            <ac:spMk id="2" creationId="{08CA494D-8735-4AD5-982E-6B7D662E8954}"/>
          </ac:spMkLst>
        </pc:spChg>
      </pc:sldChg>
      <pc:sldChg chg="modSp mod">
        <pc:chgData name="Chris Howd" userId="92c08c4def15ec19" providerId="LiveId" clId="{8BF8A8C2-5CD5-47D2-8F48-3ECEA73D7AB2}" dt="2021-06-07T20:52:47.723" v="72" actId="20577"/>
        <pc:sldMkLst>
          <pc:docMk/>
          <pc:sldMk cId="3964295121" sldId="10909"/>
        </pc:sldMkLst>
        <pc:spChg chg="mod">
          <ac:chgData name="Chris Howd" userId="92c08c4def15ec19" providerId="LiveId" clId="{8BF8A8C2-5CD5-47D2-8F48-3ECEA73D7AB2}" dt="2021-06-07T20:52:47.723" v="72" actId="20577"/>
          <ac:spMkLst>
            <pc:docMk/>
            <pc:sldMk cId="3964295121" sldId="10909"/>
            <ac:spMk id="2" creationId="{00000000-0000-0000-0000-000000000000}"/>
          </ac:spMkLst>
        </pc:spChg>
      </pc:sldChg>
      <pc:sldChg chg="modSp mod">
        <pc:chgData name="Chris Howd" userId="92c08c4def15ec19" providerId="LiveId" clId="{8BF8A8C2-5CD5-47D2-8F48-3ECEA73D7AB2}" dt="2021-06-07T20:52:59.711" v="74" actId="20577"/>
        <pc:sldMkLst>
          <pc:docMk/>
          <pc:sldMk cId="3710995372" sldId="10910"/>
        </pc:sldMkLst>
        <pc:spChg chg="mod">
          <ac:chgData name="Chris Howd" userId="92c08c4def15ec19" providerId="LiveId" clId="{8BF8A8C2-5CD5-47D2-8F48-3ECEA73D7AB2}" dt="2021-06-07T20:52:59.711" v="74" actId="20577"/>
          <ac:spMkLst>
            <pc:docMk/>
            <pc:sldMk cId="3710995372" sldId="1091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1:48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1:48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iot-edge/offline-capabiliti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azure/iot-edge/module-composition"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azure/iot-edge/iot-edge-security-manag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azure/iot-dps/"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azure/iot-edge/iot-edge-certs"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ocs.microsoft.com/en-us/azure/iot-edge/iot-edge-security-manag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cli/azure/ext/azure-iot/iot/dps/enrollment?view=azure-cli-latest#ext-azure-cli-iot-ext-az-iot-dps-enrollment-creat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azure/iot-edge/module-deployment-monitoring#layered-deploymen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azure/iot-edge/production-checklist"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cs.microsoft.com/en-us/azure/iot-edge/how-to-authenticate-downstream-device"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iot-edge/iot-edge-runtime"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ocs.microsoft.com/en-us/azure/iot-edge/how-to-configure-proxy-suppo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dirty="0">
                <a:solidFill>
                  <a:schemeClr val="tx1"/>
                </a:solidFill>
                <a:effectLst/>
                <a:latin typeface="Segoe UI Light" pitchFamily="34" charset="0"/>
                <a:ea typeface="+mn-ea"/>
                <a:cs typeface="+mn-cs"/>
              </a:rPr>
              <a:t>The IoT Edge hub is one of two modules that make up the Azure IoT Edge runtime. It acts as a local proxy for IoT Hub by exposing the same protocol endpoints as IoT Hub. This consistency means that clients (whether devices or modules) can connect to the IoT Edge runtime just as they would to IoT Hub.</a:t>
            </a:r>
          </a:p>
          <a:p>
            <a:endParaRPr lang="en-US" sz="900" b="0" i="0" kern="1200" dirty="0">
              <a:solidFill>
                <a:schemeClr val="tx1"/>
              </a:solidFill>
              <a:effectLst/>
              <a:latin typeface="Segoe UI Light" pitchFamily="34" charset="0"/>
              <a:ea typeface="+mn-ea"/>
              <a:cs typeface="+mn-cs"/>
            </a:endParaRPr>
          </a:p>
          <a:p>
            <a:r>
              <a:rPr lang="en-US" sz="900" b="1" i="0" kern="1200" dirty="0">
                <a:solidFill>
                  <a:schemeClr val="tx1"/>
                </a:solidFill>
                <a:effectLst/>
                <a:latin typeface="Segoe UI Light" pitchFamily="34" charset="0"/>
                <a:ea typeface="+mn-ea"/>
                <a:cs typeface="+mn-cs"/>
              </a:rPr>
              <a:t> Note</a:t>
            </a:r>
          </a:p>
          <a:p>
            <a:r>
              <a:rPr lang="en-US" sz="900" b="0" i="0" kern="1200" dirty="0">
                <a:solidFill>
                  <a:schemeClr val="tx1"/>
                </a:solidFill>
                <a:effectLst/>
                <a:latin typeface="Segoe UI Light" pitchFamily="34" charset="0"/>
                <a:ea typeface="+mn-ea"/>
                <a:cs typeface="+mn-cs"/>
              </a:rPr>
              <a:t>IoT Edge hub supports clients that connect using MQTT or AMQP. It does not support clients that use HTTP.</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The IoT Edge hub isn't a full version of IoT Hub running locally. IoT Edge hub silently delegates some tasks to IoT Hub. For example, IoT Edge hub forwards authentication requests to IoT Hub when a device first tries to connect. After the first connection is established, security information is cached locally by IoT Edge hub. Future connections from that device are allowed without having to authenticate to the cloud again.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To reduce the bandwidth that your IoT Edge solution uses, the IoT Edge hub optimizes how many actual connections are made to the cloud. IoT Edge hub takes logical connections from modules or downstream devices and combines them for a single physical connection to the cloud. The details of this process are transparent to the rest of the solution. Clients think they have their own connection to the cloud even though they are all being sent over the same connection.</a:t>
            </a:r>
          </a:p>
          <a:p>
            <a:endParaRPr lang="en-US" sz="900" b="0" i="0" kern="1200" dirty="0">
              <a:solidFill>
                <a:schemeClr val="tx1"/>
              </a:solidFill>
              <a:effectLst/>
              <a:latin typeface="Segoe UI Light" pitchFamily="34" charset="0"/>
              <a:ea typeface="+mn-ea"/>
              <a:cs typeface="+mn-cs"/>
            </a:endParaRPr>
          </a:p>
          <a:p>
            <a:r>
              <a:rPr lang="en-US" sz="900" b="0" i="0" kern="1200" dirty="0">
                <a:solidFill>
                  <a:schemeClr val="tx1"/>
                </a:solidFill>
                <a:effectLst/>
                <a:latin typeface="Segoe UI Light" pitchFamily="34" charset="0"/>
                <a:ea typeface="+mn-ea"/>
                <a:cs typeface="+mn-cs"/>
              </a:rPr>
              <a:t>IoT Edge hub can determine whether it's connected to IoT Hub. If the connection is lost, IoT Edge hub saves messages or twin updates locally. Once a connection is reestablished, it syncs all the data. The location used for this temporary cache is determined by a property of the IoT Edge hub’s module twin. The size of the cache is not capped and will grow as long as the device has storage capacity. For more information, see </a:t>
            </a:r>
            <a:r>
              <a:rPr lang="en-US" sz="900" b="0" i="0" u="sng" kern="1200" dirty="0">
                <a:solidFill>
                  <a:schemeClr val="tx1"/>
                </a:solidFill>
                <a:effectLst/>
                <a:latin typeface="Segoe UI Light" pitchFamily="34" charset="0"/>
                <a:ea typeface="+mn-ea"/>
                <a:cs typeface="+mn-cs"/>
                <a:hlinkClick r:id="rId3"/>
              </a:rPr>
              <a:t>Offline capabilities</a:t>
            </a:r>
            <a:r>
              <a:rPr lang="en-US" sz="900" b="0" i="0" kern="1200" dirty="0">
                <a:solidFill>
                  <a:schemeClr val="tx1"/>
                </a:solidFill>
                <a:effectLst/>
                <a:latin typeface="Segoe UI Light" pitchFamily="34" charset="0"/>
                <a:ea typeface="+mn-ea"/>
                <a:cs typeface="+mn-cs"/>
              </a:rPr>
              <a: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65694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kern="1200">
                <a:solidFill>
                  <a:schemeClr val="tx1"/>
                </a:solidFill>
                <a:effectLst/>
                <a:latin typeface="Segoe UI Light" pitchFamily="34" charset="0"/>
                <a:ea typeface="+mn-ea"/>
                <a:cs typeface="+mn-cs"/>
              </a:rPr>
              <a:t>IoT Edge hub facilitates module to module communication. Using IoT Edge hub as a message broker keeps modules independent from each other. Modules only need to specify the inputs on which they accept messages and the outputs to which they write messages. A solution developer can stitch these inputs and outputs together so that the modules process data in the order specific to that solution.</a:t>
            </a:r>
          </a:p>
          <a:p>
            <a:endParaRPr lang="en-US" sz="900" b="0" i="0" kern="1200">
              <a:solidFill>
                <a:schemeClr val="tx1"/>
              </a:solidFill>
              <a:effectLst/>
              <a:latin typeface="Segoe UI Light" pitchFamily="34" charset="0"/>
              <a:ea typeface="+mn-ea"/>
              <a:cs typeface="+mn-cs"/>
            </a:endParaRPr>
          </a:p>
          <a:p>
            <a:r>
              <a:rPr lang="en-US" sz="900" b="0" i="0" kern="1200">
                <a:solidFill>
                  <a:schemeClr val="tx1"/>
                </a:solidFill>
                <a:effectLst/>
                <a:latin typeface="Segoe UI Light" pitchFamily="34" charset="0"/>
                <a:ea typeface="+mn-ea"/>
                <a:cs typeface="+mn-cs"/>
              </a:rPr>
              <a:t>The solution developer is responsible for specifying the rules that determine how IoT Edge hub passes messages between modules. Routing rules are defined in the cloud and pushed down to IoT Edge hub in its module twin. The same syntax for IoT Hub routes is used to define routes between modules in Azure IoT Edge. For more information, see </a:t>
            </a:r>
            <a:r>
              <a:rPr lang="en-US" sz="900" b="0" i="0" u="sng" kern="1200">
                <a:solidFill>
                  <a:schemeClr val="tx1"/>
                </a:solidFill>
                <a:effectLst/>
                <a:latin typeface="Segoe UI Light" pitchFamily="34" charset="0"/>
                <a:ea typeface="+mn-ea"/>
                <a:cs typeface="+mn-cs"/>
                <a:hlinkClick r:id="rId3"/>
              </a:rPr>
              <a:t>Learn how to deploy modules and establish routes in IoT Edge</a:t>
            </a:r>
            <a:r>
              <a:rPr lang="en-US" sz="900" b="0" i="0" kern="1200">
                <a:solidFill>
                  <a:schemeClr val="tx1"/>
                </a:solidFill>
                <a:effectLst/>
                <a:latin typeface="Segoe UI Light" pitchFamily="34" charset="0"/>
                <a:ea typeface="+mn-ea"/>
                <a:cs typeface="+mn-cs"/>
              </a:rPr>
              <a:t>.</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14784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228600" indent="-228600">
              <a:buAutoNum type="arabicPeriod"/>
            </a:pPr>
            <a:r>
              <a:rPr lang="en-US"/>
              <a:t>Create hub</a:t>
            </a:r>
          </a:p>
          <a:p>
            <a:pPr marL="228600" indent="-228600">
              <a:buAutoNum type="arabicPeriod"/>
            </a:pPr>
            <a:r>
              <a:rPr lang="en-US"/>
              <a:t>Create edge device id </a:t>
            </a:r>
          </a:p>
          <a:p>
            <a:pPr marL="0" indent="0">
              <a:buNone/>
            </a:pPr>
            <a:r>
              <a:rPr lang="en-US"/>
              <a:t>2.5 and configure with connection string</a:t>
            </a:r>
          </a:p>
          <a:p>
            <a:pPr marL="0" indent="0">
              <a:buNone/>
            </a:pPr>
            <a:r>
              <a:rPr lang="en-US"/>
              <a:t>3. Publish module to ACR</a:t>
            </a:r>
          </a:p>
          <a:p>
            <a:pPr marL="0" indent="0">
              <a:buNone/>
            </a:pPr>
            <a:r>
              <a:rPr lang="en-US"/>
              <a:t>4. Put in manifest so it’s read by the runtime</a:t>
            </a:r>
          </a:p>
          <a:p>
            <a:pPr marL="0" indent="0">
              <a:buNone/>
            </a:pPr>
            <a:r>
              <a:rPr lang="en-US"/>
              <a:t>5. Runtime loads the modules from the manifest</a:t>
            </a:r>
          </a:p>
          <a:p>
            <a:endParaRPr lang="en-US"/>
          </a:p>
          <a:p>
            <a:endParaRPr lang="en-US"/>
          </a:p>
          <a:p>
            <a:r>
              <a:rPr lang="en-US"/>
              <a:t>Edge Agent: </a:t>
            </a:r>
            <a:r>
              <a:rPr lang="en-US" sz="900" b="0" i="0" u="none" strike="noStrike" kern="1200">
                <a:solidFill>
                  <a:schemeClr val="tx1"/>
                </a:solidFill>
                <a:effectLst/>
                <a:latin typeface="Segoe UI Light" pitchFamily="34" charset="0"/>
                <a:ea typeface="+mn-ea"/>
                <a:cs typeface="+mn-cs"/>
              </a:rPr>
              <a:t>The IoT Edge agent is the other module that makes up the Azure IoT Edge runtime. It is responsible for instantiating modules, ensuring that they continue to run, and reporting the status of the modules back to IoT Hub. Just like any other module, the IoT Edge agent uses its module twin to store this configuration data. </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The </a:t>
            </a:r>
            <a:r>
              <a:rPr lang="en-US" sz="900" b="0" i="0" u="sng" strike="noStrike" kern="1200">
                <a:solidFill>
                  <a:schemeClr val="tx1"/>
                </a:solidFill>
                <a:effectLst/>
                <a:latin typeface="Segoe UI Light" pitchFamily="34" charset="0"/>
                <a:ea typeface="+mn-ea"/>
                <a:cs typeface="+mn-cs"/>
                <a:hlinkClick r:id="rId3"/>
              </a:rPr>
              <a:t>IoT Edge security daemon</a:t>
            </a:r>
            <a:r>
              <a:rPr lang="en-US" sz="900" b="0" i="0" u="none" strike="noStrike" kern="1200">
                <a:solidFill>
                  <a:schemeClr val="tx1"/>
                </a:solidFill>
                <a:effectLst/>
                <a:latin typeface="Segoe UI Light" pitchFamily="34" charset="0"/>
                <a:ea typeface="+mn-ea"/>
                <a:cs typeface="+mn-cs"/>
              </a:rPr>
              <a:t> starts the IoT Edge agent on device startup. The agent retrieves its module twin from IoT Hub and inspects the deployment manifest. The deployment manifest is a JSON file that declares the modules that need to be started. </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30680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hosted anywhere – docker hub, ACR </a:t>
            </a:r>
            <a:r>
              <a:rPr lang="en-US" err="1"/>
              <a:t>etc</a:t>
            </a:r>
            <a:endParaRPr lang="en-US"/>
          </a:p>
          <a:p>
            <a:r>
              <a:rPr lang="en-US" sz="882" b="0" i="0" u="none" strike="noStrike" kern="1200">
                <a:solidFill>
                  <a:schemeClr val="tx1"/>
                </a:solidFill>
                <a:effectLst/>
                <a:latin typeface="Segoe UI Light" pitchFamily="34" charset="0"/>
                <a:ea typeface="+mn-ea"/>
                <a:cs typeface="+mn-cs"/>
              </a:rPr>
              <a:t>Each time a module image is deployed to a device and started by the IoT Edge runtime, a new instance of that module is created. Two devices in different parts of the world could use the same module image. However, each device would have its own module instance when the module is started on the device.</a:t>
            </a:r>
            <a:endParaRPr lang="en-US"/>
          </a:p>
          <a:p>
            <a:endParaRPr lang="en-US"/>
          </a:p>
          <a:p>
            <a:r>
              <a:rPr lang="en-US"/>
              <a:t>Authentication </a:t>
            </a:r>
            <a:r>
              <a:rPr lang="en-US" err="1"/>
              <a:t>etc</a:t>
            </a:r>
            <a:r>
              <a:rPr lang="en-US"/>
              <a:t> in the SDK</a:t>
            </a:r>
          </a:p>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6/7/2021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3492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IoT Edge module marketplace helps our customers to save development time and cost. Customers can discover pre-built, certified Azure IoT Edge modules that are ready to go through this catalog.</a:t>
            </a:r>
          </a:p>
          <a:p>
            <a:endParaRPr lang="en-US" dirty="0"/>
          </a:p>
          <a:p>
            <a:r>
              <a:rPr lang="en-US" dirty="0"/>
              <a:t>For partners who have an IoT Edge module to share, it helps you by:</a:t>
            </a:r>
          </a:p>
          <a:p>
            <a:pPr marL="171450" indent="-171450">
              <a:buFontTx/>
              <a:buChar char="-"/>
            </a:pPr>
            <a:r>
              <a:rPr lang="en-US" dirty="0"/>
              <a:t>Extending your reach by showcasing your solution in a highly visible catalog, deeply integrated with our Azure IoT services</a:t>
            </a:r>
          </a:p>
          <a:p>
            <a:pPr marL="171450" indent="-171450">
              <a:buFontTx/>
              <a:buChar char="-"/>
            </a:pPr>
            <a:r>
              <a:rPr lang="en-US" dirty="0"/>
              <a:t>Working with Microsoft, a leader in IoT, to market your solution, gets some leads and insights from the marketplace and collaborate with other MS partners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B1F447-C003-4CA3-A1CA-AB2B1FE8F19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516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“Once you’ve decided on using the Azure IoT Edge functionality and selected modules, you need to perform configuration. Earlier in the class, we talked about Azure IoT Device Twins, that have desired properties, indicating the desired configuration, and reported properties, indicating the current configuration. Edge Modules use the same concept for configuration…”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02695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an intro to the concepts around IoT Edge Security but there’s more detail coming.</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6/7/2021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0618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Segoe UI" panose="020B0502040204020203" pitchFamily="34" charset="0"/>
              </a:rPr>
              <a:t>IoT Edge security manager aims to defend the integrity of the IoT Edge device and all inherent software operations. The security manager transitions trust from underlying hardware root of trust hardware (if available) to bootstrap the IoT Edge runtime and monitor ongoing operations. The IoT Edge security manager is software working along with secure silicon hardware (where available) to help deliver the highest security assurances possible.</a:t>
            </a:r>
          </a:p>
          <a:p>
            <a:pPr algn="l"/>
            <a:r>
              <a:rPr lang="en-US" b="0" i="0" dirty="0">
                <a:solidFill>
                  <a:srgbClr val="E3E3E3"/>
                </a:solidFill>
                <a:effectLst/>
                <a:latin typeface="Segoe UI" panose="020B0502040204020203" pitchFamily="34" charset="0"/>
              </a:rPr>
              <a:t>The responsibilities of the IoT Edge security manager include, but aren't limited to:</a:t>
            </a:r>
          </a:p>
          <a:p>
            <a:pPr algn="l">
              <a:buFont typeface="Arial" panose="020B0604020202020204" pitchFamily="34" charset="0"/>
              <a:buChar char="•"/>
            </a:pPr>
            <a:r>
              <a:rPr lang="en-US" b="0" i="0" dirty="0">
                <a:solidFill>
                  <a:srgbClr val="E3E3E3"/>
                </a:solidFill>
                <a:effectLst/>
                <a:latin typeface="Segoe UI" panose="020B0502040204020203" pitchFamily="34" charset="0"/>
              </a:rPr>
              <a:t>Secured and measured bootstrapping of the Azure IoT Edge device.</a:t>
            </a:r>
          </a:p>
          <a:p>
            <a:pPr algn="l">
              <a:buFont typeface="Arial" panose="020B0604020202020204" pitchFamily="34" charset="0"/>
              <a:buChar char="•"/>
            </a:pPr>
            <a:r>
              <a:rPr lang="en-US" b="0" i="0" dirty="0">
                <a:solidFill>
                  <a:srgbClr val="E3E3E3"/>
                </a:solidFill>
                <a:effectLst/>
                <a:latin typeface="Segoe UI" panose="020B0502040204020203" pitchFamily="34" charset="0"/>
              </a:rPr>
              <a:t>Device identity provisioning and transition of trust where applicable.</a:t>
            </a:r>
          </a:p>
          <a:p>
            <a:pPr algn="l">
              <a:buFont typeface="Arial" panose="020B0604020202020204" pitchFamily="34" charset="0"/>
              <a:buChar char="•"/>
            </a:pPr>
            <a:r>
              <a:rPr lang="en-US" b="0" i="0" dirty="0">
                <a:solidFill>
                  <a:srgbClr val="E3E3E3"/>
                </a:solidFill>
                <a:effectLst/>
                <a:latin typeface="Segoe UI" panose="020B0502040204020203" pitchFamily="34" charset="0"/>
              </a:rPr>
              <a:t>Host and protect device components of cloud services like Device Provisioning Service.</a:t>
            </a:r>
          </a:p>
          <a:p>
            <a:pPr algn="l">
              <a:buFont typeface="Arial" panose="020B0604020202020204" pitchFamily="34" charset="0"/>
              <a:buChar char="•"/>
            </a:pPr>
            <a:r>
              <a:rPr lang="en-US" b="0" i="0" dirty="0">
                <a:solidFill>
                  <a:srgbClr val="E3E3E3"/>
                </a:solidFill>
                <a:effectLst/>
                <a:latin typeface="Segoe UI" panose="020B0502040204020203" pitchFamily="34" charset="0"/>
              </a:rPr>
              <a:t>Securely provision IoT Edge modules with unique identities.</a:t>
            </a:r>
          </a:p>
          <a:p>
            <a:pPr algn="l">
              <a:buFont typeface="Arial" panose="020B0604020202020204" pitchFamily="34" charset="0"/>
              <a:buChar char="•"/>
            </a:pPr>
            <a:r>
              <a:rPr lang="en-US" b="0" i="0" dirty="0">
                <a:solidFill>
                  <a:srgbClr val="E3E3E3"/>
                </a:solidFill>
                <a:effectLst/>
                <a:latin typeface="Segoe UI" panose="020B0502040204020203" pitchFamily="34" charset="0"/>
              </a:rPr>
              <a:t>Gatekeeper to device hardware root of trust through notary services.</a:t>
            </a:r>
          </a:p>
          <a:p>
            <a:pPr algn="l">
              <a:buFont typeface="Arial" panose="020B0604020202020204" pitchFamily="34" charset="0"/>
              <a:buChar char="•"/>
            </a:pPr>
            <a:r>
              <a:rPr lang="en-US" b="0" i="0" dirty="0">
                <a:solidFill>
                  <a:srgbClr val="E3E3E3"/>
                </a:solidFill>
                <a:effectLst/>
                <a:latin typeface="Segoe UI" panose="020B0502040204020203" pitchFamily="34" charset="0"/>
              </a:rPr>
              <a:t>Monitor the integrity of IoT Edge operations at runtime.</a:t>
            </a:r>
          </a:p>
          <a:p>
            <a:pPr algn="l"/>
            <a:r>
              <a:rPr lang="en-US" b="0" i="0" dirty="0">
                <a:solidFill>
                  <a:srgbClr val="E3E3E3"/>
                </a:solidFill>
                <a:effectLst/>
                <a:latin typeface="Segoe UI" panose="020B0502040204020203" pitchFamily="34" charset="0"/>
              </a:rPr>
              <a:t>IoT Edge security manager includes three components:</a:t>
            </a:r>
          </a:p>
          <a:p>
            <a:pPr algn="l">
              <a:buFont typeface="Arial" panose="020B0604020202020204" pitchFamily="34" charset="0"/>
              <a:buChar char="•"/>
            </a:pPr>
            <a:r>
              <a:rPr lang="en-US" b="0" i="0" dirty="0">
                <a:solidFill>
                  <a:srgbClr val="E3E3E3"/>
                </a:solidFill>
                <a:effectLst/>
                <a:latin typeface="Segoe UI" panose="020B0502040204020203" pitchFamily="34" charset="0"/>
              </a:rPr>
              <a:t>IoT Edge security daemon.</a:t>
            </a:r>
          </a:p>
          <a:p>
            <a:pPr algn="l">
              <a:buFont typeface="Arial" panose="020B0604020202020204" pitchFamily="34" charset="0"/>
              <a:buChar char="•"/>
            </a:pPr>
            <a:r>
              <a:rPr lang="en-US" b="0" i="0" dirty="0">
                <a:solidFill>
                  <a:srgbClr val="E3E3E3"/>
                </a:solidFill>
                <a:effectLst/>
                <a:latin typeface="Segoe UI" panose="020B0502040204020203" pitchFamily="34" charset="0"/>
              </a:rPr>
              <a:t>Hardware security module platform abstraction Layer (HSM PAL).</a:t>
            </a:r>
          </a:p>
          <a:p>
            <a:pPr algn="l">
              <a:buFont typeface="Arial" panose="020B0604020202020204" pitchFamily="34" charset="0"/>
              <a:buChar char="•"/>
            </a:pPr>
            <a:r>
              <a:rPr lang="en-US" b="0" i="0" dirty="0">
                <a:solidFill>
                  <a:srgbClr val="E3E3E3"/>
                </a:solidFill>
                <a:effectLst/>
                <a:latin typeface="Segoe UI" panose="020B0502040204020203" pitchFamily="34" charset="0"/>
              </a:rPr>
              <a:t>Optional but highly recommended hardware silicon root of trust or HSM.</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2688639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(might be helpful to explain the history/meaning/origin of the term “daemon”)</a:t>
            </a:r>
          </a:p>
          <a:p>
            <a:endParaRPr lang="en-US" dirty="0"/>
          </a:p>
          <a:p>
            <a:r>
              <a:rPr lang="en-US" sz="882" b="0" i="0" kern="1200" dirty="0">
                <a:solidFill>
                  <a:schemeClr val="tx1"/>
                </a:solidFill>
                <a:effectLst/>
                <a:latin typeface="Segoe UI Light" pitchFamily="34" charset="0"/>
                <a:ea typeface="+mn-ea"/>
                <a:cs typeface="+mn-cs"/>
              </a:rPr>
              <a:t>The IoT Edge security daemon takes advantage of any available hardware root of trust technology for security hardening. It also allows for split-world operation between a standard/rich execution environment (REE) and a trusted execution environment (TEE) when hardware technologies offer trusted execution environments. Role-specific interfaces enable the major components of IoT Edge to assure the integrity of the IoT Edge device and its operations.</a:t>
            </a:r>
          </a:p>
          <a:p>
            <a:r>
              <a:rPr lang="en-US" sz="882" b="1" i="0" kern="1200" dirty="0">
                <a:solidFill>
                  <a:schemeClr val="tx1"/>
                </a:solidFill>
                <a:effectLst/>
                <a:latin typeface="Segoe UI Light" pitchFamily="34" charset="0"/>
                <a:ea typeface="+mn-ea"/>
                <a:cs typeface="+mn-cs"/>
              </a:rPr>
              <a:t>Cloud interface</a:t>
            </a:r>
          </a:p>
          <a:p>
            <a:r>
              <a:rPr lang="en-US" sz="882" b="0" i="0" kern="1200" dirty="0">
                <a:solidFill>
                  <a:schemeClr val="tx1"/>
                </a:solidFill>
                <a:effectLst/>
                <a:latin typeface="Segoe UI Light" pitchFamily="34" charset="0"/>
                <a:ea typeface="+mn-ea"/>
                <a:cs typeface="+mn-cs"/>
              </a:rPr>
              <a:t>The cloud interface allows the IoT Edge security daemon to access cloud services such as cloud compliments to device security like security renewal. For example, the IoT Edge security daemon currently uses this interface to access the Azure IoT Hub </a:t>
            </a:r>
            <a:r>
              <a:rPr lang="en-US" sz="882" b="0" i="0" u="sng" kern="1200" dirty="0">
                <a:solidFill>
                  <a:schemeClr val="tx1"/>
                </a:solidFill>
                <a:effectLst/>
                <a:latin typeface="Segoe UI Light" pitchFamily="34" charset="0"/>
                <a:ea typeface="+mn-ea"/>
                <a:cs typeface="+mn-cs"/>
                <a:hlinkClick r:id="rId3"/>
              </a:rPr>
              <a:t>Device Provisioning Service</a:t>
            </a:r>
            <a:r>
              <a:rPr lang="en-US" sz="882" b="0" i="0" kern="1200" dirty="0">
                <a:solidFill>
                  <a:schemeClr val="tx1"/>
                </a:solidFill>
                <a:effectLst/>
                <a:latin typeface="Segoe UI Light" pitchFamily="34" charset="0"/>
                <a:ea typeface="+mn-ea"/>
                <a:cs typeface="+mn-cs"/>
              </a:rPr>
              <a:t> for device identity lifecycle management.</a:t>
            </a:r>
          </a:p>
          <a:p>
            <a:r>
              <a:rPr lang="en-US" sz="882" b="1" i="0" kern="1200" dirty="0">
                <a:solidFill>
                  <a:schemeClr val="tx1"/>
                </a:solidFill>
                <a:effectLst/>
                <a:latin typeface="Segoe UI Light" pitchFamily="34" charset="0"/>
                <a:ea typeface="+mn-ea"/>
                <a:cs typeface="+mn-cs"/>
              </a:rPr>
              <a:t>Management API</a:t>
            </a:r>
          </a:p>
          <a:p>
            <a:r>
              <a:rPr lang="en-US" sz="882" b="0" i="0" kern="1200" dirty="0">
                <a:solidFill>
                  <a:schemeClr val="tx1"/>
                </a:solidFill>
                <a:effectLst/>
                <a:latin typeface="Segoe UI Light" pitchFamily="34" charset="0"/>
                <a:ea typeface="+mn-ea"/>
                <a:cs typeface="+mn-cs"/>
              </a:rPr>
              <a:t>IoT Edge security daemon offers a management API, which is called by the IoT Edge agent when creating/starting/stopping/removing an IoT Edge module. The security daemon stores “registrations” for all active modules. These registrations map a module’s identity to some properties of the module. For examples, these module properties include the process identifier (</a:t>
            </a:r>
            <a:r>
              <a:rPr lang="en-US" sz="882" b="0" i="0" kern="1200" dirty="0" err="1">
                <a:solidFill>
                  <a:schemeClr val="tx1"/>
                </a:solidFill>
                <a:effectLst/>
                <a:latin typeface="Segoe UI Light" pitchFamily="34" charset="0"/>
                <a:ea typeface="+mn-ea"/>
                <a:cs typeface="+mn-cs"/>
              </a:rPr>
              <a:t>pid</a:t>
            </a:r>
            <a:r>
              <a:rPr lang="en-US" sz="882" b="0" i="0" kern="1200" dirty="0">
                <a:solidFill>
                  <a:schemeClr val="tx1"/>
                </a:solidFill>
                <a:effectLst/>
                <a:latin typeface="Segoe UI Light" pitchFamily="34" charset="0"/>
                <a:ea typeface="+mn-ea"/>
                <a:cs typeface="+mn-cs"/>
              </a:rPr>
              <a:t>) of the process running in the container and the hash of the docker container’s contents.</a:t>
            </a:r>
          </a:p>
          <a:p>
            <a:r>
              <a:rPr lang="en-US" sz="882" b="0" i="0" kern="1200" dirty="0">
                <a:solidFill>
                  <a:schemeClr val="tx1"/>
                </a:solidFill>
                <a:effectLst/>
                <a:latin typeface="Segoe UI Light" pitchFamily="34" charset="0"/>
                <a:ea typeface="+mn-ea"/>
                <a:cs typeface="+mn-cs"/>
              </a:rPr>
              <a:t>These properties are used by the workload API (described below) to verify that the caller is authorized for an action.</a:t>
            </a:r>
          </a:p>
          <a:p>
            <a:r>
              <a:rPr lang="en-US" sz="882" b="0" i="0" kern="1200" dirty="0">
                <a:solidFill>
                  <a:schemeClr val="tx1"/>
                </a:solidFill>
                <a:effectLst/>
                <a:latin typeface="Segoe UI Light" pitchFamily="34" charset="0"/>
                <a:ea typeface="+mn-ea"/>
                <a:cs typeface="+mn-cs"/>
              </a:rPr>
              <a:t>The management API is a privileged API, callable only from the IoT Edge agent. Since the IoT Edge security daemon bootstraps and starts the IoT Edge agent, it verifies that the IoT Edge agent hasn't been tampered with, then it can create an implicit registration for the IoT Edge agent. The same attestation process that the workload API uses also restricts access to the management API to only the IoT Edge agent.</a:t>
            </a:r>
          </a:p>
          <a:p>
            <a:r>
              <a:rPr lang="en-US" sz="882" b="1" i="0" kern="1200" dirty="0">
                <a:solidFill>
                  <a:schemeClr val="tx1"/>
                </a:solidFill>
                <a:effectLst/>
                <a:latin typeface="Segoe UI Light" pitchFamily="34" charset="0"/>
                <a:ea typeface="+mn-ea"/>
                <a:cs typeface="+mn-cs"/>
              </a:rPr>
              <a:t>Container API</a:t>
            </a:r>
          </a:p>
          <a:p>
            <a:r>
              <a:rPr lang="en-US" sz="882" b="0" i="0" kern="1200" dirty="0">
                <a:solidFill>
                  <a:schemeClr val="tx1"/>
                </a:solidFill>
                <a:effectLst/>
                <a:latin typeface="Segoe UI Light" pitchFamily="34" charset="0"/>
                <a:ea typeface="+mn-ea"/>
                <a:cs typeface="+mn-cs"/>
              </a:rPr>
              <a:t>The container API interacts with the container system in use for module management, like Moby or Docker.</a:t>
            </a:r>
          </a:p>
          <a:p>
            <a:r>
              <a:rPr lang="en-US" sz="882" b="1" i="0" kern="1200" dirty="0">
                <a:solidFill>
                  <a:schemeClr val="tx1"/>
                </a:solidFill>
                <a:effectLst/>
                <a:latin typeface="Segoe UI Light" pitchFamily="34" charset="0"/>
                <a:ea typeface="+mn-ea"/>
                <a:cs typeface="+mn-cs"/>
              </a:rPr>
              <a:t>Workload API</a:t>
            </a:r>
          </a:p>
          <a:p>
            <a:r>
              <a:rPr lang="en-US" sz="882" b="0" i="0" kern="1200" dirty="0">
                <a:solidFill>
                  <a:schemeClr val="tx1"/>
                </a:solidFill>
                <a:effectLst/>
                <a:latin typeface="Segoe UI Light" pitchFamily="34" charset="0"/>
                <a:ea typeface="+mn-ea"/>
                <a:cs typeface="+mn-cs"/>
              </a:rPr>
              <a:t>The workload API is accessible to all modules. It provides proof of identity, either as an HSM rooted signed token or an X509 certificate, and the corresponding trust bundle to a module. The trust bundle contains CA certificates for all the other servers that the modules should trust.</a:t>
            </a:r>
          </a:p>
          <a:p>
            <a:r>
              <a:rPr lang="en-US" sz="882" b="0" i="0" kern="1200" dirty="0">
                <a:solidFill>
                  <a:schemeClr val="tx1"/>
                </a:solidFill>
                <a:effectLst/>
                <a:latin typeface="Segoe UI Light" pitchFamily="34" charset="0"/>
                <a:ea typeface="+mn-ea"/>
                <a:cs typeface="+mn-cs"/>
              </a:rPr>
              <a:t>The IoT Edge security daemon uses an attestation process to guard this API. When a module calls this API, the security daemon attempts to find a registration for the identity. If successful, it uses the properties of the registration to measure the module. If the result of the measurement process matches the registration, a new proof of identity is generated. The corresponding CA certificates (trust bundle) are returned to the module. The module uses this certificate to connect to IoT Hub, other modules, or start a server. When the signed token or certificate nears expiration, it's the responsibility of the module to request a new certificate.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506059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https://docs.microsoft.com/en-us/azure/iot-edge/iot-edge-certs</a:t>
            </a:r>
            <a:endParaRPr lang="en-US" sz="882" b="1" i="0" kern="1200" dirty="0">
              <a:solidFill>
                <a:schemeClr val="tx1"/>
              </a:solidFill>
              <a:effectLst/>
              <a:latin typeface="Segoe UI Light" pitchFamily="34" charset="0"/>
              <a:ea typeface="+mn-ea"/>
              <a:cs typeface="+mn-cs"/>
            </a:endParaRP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Certificate authority</a:t>
            </a:r>
          </a:p>
          <a:p>
            <a:r>
              <a:rPr lang="en-US" sz="882" b="0" i="0" kern="1200" dirty="0">
                <a:solidFill>
                  <a:schemeClr val="tx1"/>
                </a:solidFill>
                <a:effectLst/>
                <a:latin typeface="Segoe UI Light" pitchFamily="34" charset="0"/>
                <a:ea typeface="+mn-ea"/>
                <a:cs typeface="+mn-cs"/>
              </a:rPr>
              <a:t>The certificate authority, or 'CA' for short, is an entity that issues digital certificates. A certificate authority acts as a trusted third party between the owner, and the receiver of the certificate. A digital certificate certifies the ownership of a public key by the receiver of the certificate. The certificate chain of trust works by initially issuing a root certificate, which is the basis for trust in all certificates issued by the authority. Afterwards, the owner can use the root certificate to issue additional intermediate certificates ('leaf' certificates).</a:t>
            </a:r>
          </a:p>
          <a:p>
            <a:r>
              <a:rPr lang="en-US" sz="882" b="1" i="0" kern="1200" dirty="0">
                <a:solidFill>
                  <a:schemeClr val="tx1"/>
                </a:solidFill>
                <a:effectLst/>
                <a:latin typeface="Segoe UI Light" pitchFamily="34" charset="0"/>
                <a:ea typeface="+mn-ea"/>
                <a:cs typeface="+mn-cs"/>
              </a:rPr>
              <a:t>Root CA certificate</a:t>
            </a:r>
          </a:p>
          <a:p>
            <a:r>
              <a:rPr lang="en-US" sz="882" b="0" i="0" kern="1200" dirty="0">
                <a:solidFill>
                  <a:schemeClr val="tx1"/>
                </a:solidFill>
                <a:effectLst/>
                <a:latin typeface="Segoe UI Light" pitchFamily="34" charset="0"/>
                <a:ea typeface="+mn-ea"/>
                <a:cs typeface="+mn-cs"/>
              </a:rPr>
              <a:t>A root CA certificate is the root of trust of the entire process. In production scenarios, this CA certificate is usually purchased from a trusted commercial certificate authority like Baltimore, Verisign, or DigiCert. Should you have complete control over the devices connecting to your IoT Edge devices, it's possible to use a corporate level certificate authority. In either event, the entire certificate chain from the IoT Edge hub up rolls up to it, so the leaf IoT devices must trust the root certificate. You can store the root CA certificate either in the trusted root certificate authority store, or provide the certificate details in your application code.</a:t>
            </a:r>
          </a:p>
          <a:p>
            <a:r>
              <a:rPr lang="en-US" sz="882" b="1" i="0" kern="1200" dirty="0">
                <a:solidFill>
                  <a:schemeClr val="tx1"/>
                </a:solidFill>
                <a:effectLst/>
                <a:latin typeface="Segoe UI Light" pitchFamily="34" charset="0"/>
                <a:ea typeface="+mn-ea"/>
                <a:cs typeface="+mn-cs"/>
              </a:rPr>
              <a:t>Intermediate certificates</a:t>
            </a:r>
          </a:p>
          <a:p>
            <a:r>
              <a:rPr lang="en-US" sz="882" b="0" i="0" kern="1200" dirty="0">
                <a:solidFill>
                  <a:schemeClr val="tx1"/>
                </a:solidFill>
                <a:effectLst/>
                <a:latin typeface="Segoe UI Light" pitchFamily="34" charset="0"/>
                <a:ea typeface="+mn-ea"/>
                <a:cs typeface="+mn-cs"/>
              </a:rPr>
              <a:t>In a typical manufacturing process for creating secure devices, root CA certificates are rarely used directly, primarily because of the risk of leakage or exposure. The root CA certificate creates and digitally signs one or more intermediate CA certificates. There may only be one, or there may be a chain of these intermediate certificates. Scenarios that would require a chain of intermediate certificates include:</a:t>
            </a:r>
          </a:p>
          <a:p>
            <a:r>
              <a:rPr lang="en-US" sz="882" b="0" i="0" kern="1200" dirty="0">
                <a:solidFill>
                  <a:schemeClr val="tx1"/>
                </a:solidFill>
                <a:effectLst/>
                <a:latin typeface="Segoe UI Light" pitchFamily="34" charset="0"/>
                <a:ea typeface="+mn-ea"/>
                <a:cs typeface="+mn-cs"/>
              </a:rPr>
              <a:t>A hierarchy of departments within a manufacturer.</a:t>
            </a:r>
          </a:p>
          <a:p>
            <a:r>
              <a:rPr lang="en-US" sz="882" b="0" i="0" kern="1200" dirty="0">
                <a:solidFill>
                  <a:schemeClr val="tx1"/>
                </a:solidFill>
                <a:effectLst/>
                <a:latin typeface="Segoe UI Light" pitchFamily="34" charset="0"/>
                <a:ea typeface="+mn-ea"/>
                <a:cs typeface="+mn-cs"/>
              </a:rPr>
              <a:t>Multiple companies involved serially in the production of a device.</a:t>
            </a:r>
          </a:p>
          <a:p>
            <a:r>
              <a:rPr lang="en-US" sz="882" b="0" i="0" kern="1200" dirty="0">
                <a:solidFill>
                  <a:schemeClr val="tx1"/>
                </a:solidFill>
                <a:effectLst/>
                <a:latin typeface="Segoe UI Light" pitchFamily="34" charset="0"/>
                <a:ea typeface="+mn-ea"/>
                <a:cs typeface="+mn-cs"/>
              </a:rPr>
              <a:t>A customer buying a root CA and deriving a signing certificate for the manufacturer to sign the devices they make on that customer's behalf.</a:t>
            </a:r>
          </a:p>
          <a:p>
            <a:r>
              <a:rPr lang="en-US" sz="882" b="0" i="0" kern="1200" dirty="0">
                <a:solidFill>
                  <a:schemeClr val="tx1"/>
                </a:solidFill>
                <a:effectLst/>
                <a:latin typeface="Segoe UI Light" pitchFamily="34" charset="0"/>
                <a:ea typeface="+mn-ea"/>
                <a:cs typeface="+mn-cs"/>
              </a:rPr>
              <a:t>In any case, the manufacturer uses an intermediate CA certificate at the end of this chain to sign the device CA certificate placed on the end device. Generally, these intermediate certificates are closely guarded at the manufacturing plant. They undergo strict processes, both physical and electronic for their usage.</a:t>
            </a:r>
          </a:p>
          <a:p>
            <a:r>
              <a:rPr lang="en-US" sz="882" b="1" i="0" kern="1200" dirty="0">
                <a:solidFill>
                  <a:schemeClr val="tx1"/>
                </a:solidFill>
                <a:effectLst/>
                <a:latin typeface="Segoe UI Light" pitchFamily="34" charset="0"/>
                <a:ea typeface="+mn-ea"/>
                <a:cs typeface="+mn-cs"/>
              </a:rPr>
              <a:t>Device CA certificate</a:t>
            </a:r>
          </a:p>
          <a:p>
            <a:r>
              <a:rPr lang="en-US" sz="882" b="0" i="0" kern="1200" dirty="0">
                <a:solidFill>
                  <a:schemeClr val="tx1"/>
                </a:solidFill>
                <a:effectLst/>
                <a:latin typeface="Segoe UI Light" pitchFamily="34" charset="0"/>
                <a:ea typeface="+mn-ea"/>
                <a:cs typeface="+mn-cs"/>
              </a:rPr>
              <a:t>The device CA certificate is generated from and signed by the final intermediate CA certificate in the process. This certificate is installed on the IoT Edge device itself, preferably in secure storage such as a hardware security module (HSM). In addition, a device CA certificate uniquely identifies an IoT Edge device. The device CA certificate can sign other certificates.</a:t>
            </a:r>
          </a:p>
          <a:p>
            <a:r>
              <a:rPr lang="en-US" sz="882" b="1" i="0" kern="1200" dirty="0">
                <a:solidFill>
                  <a:schemeClr val="tx1"/>
                </a:solidFill>
                <a:effectLst/>
                <a:latin typeface="Segoe UI Light" pitchFamily="34" charset="0"/>
                <a:ea typeface="+mn-ea"/>
                <a:cs typeface="+mn-cs"/>
              </a:rPr>
              <a:t>IoT Edge Workload CA</a:t>
            </a:r>
          </a:p>
          <a:p>
            <a:r>
              <a:rPr lang="en-US" sz="882" b="0" i="0" kern="1200" dirty="0">
                <a:solidFill>
                  <a:schemeClr val="tx1"/>
                </a:solidFill>
                <a:effectLst/>
                <a:latin typeface="Segoe UI Light" pitchFamily="34" charset="0"/>
                <a:ea typeface="+mn-ea"/>
                <a:cs typeface="+mn-cs"/>
              </a:rPr>
              <a:t>The </a:t>
            </a:r>
            <a:r>
              <a:rPr lang="en-US" sz="882" b="0" i="0" u="sng" kern="1200" dirty="0">
                <a:solidFill>
                  <a:schemeClr val="tx1"/>
                </a:solidFill>
                <a:effectLst/>
                <a:latin typeface="Segoe UI Light" pitchFamily="34" charset="0"/>
                <a:ea typeface="+mn-ea"/>
                <a:cs typeface="+mn-cs"/>
                <a:hlinkClick r:id="rId4"/>
              </a:rPr>
              <a:t>IoT Edge Security Manager</a:t>
            </a:r>
            <a:r>
              <a:rPr lang="en-US" sz="882" b="0" i="0" kern="1200" dirty="0">
                <a:solidFill>
                  <a:schemeClr val="tx1"/>
                </a:solidFill>
                <a:effectLst/>
                <a:latin typeface="Segoe UI Light" pitchFamily="34" charset="0"/>
                <a:ea typeface="+mn-ea"/>
                <a:cs typeface="+mn-cs"/>
              </a:rPr>
              <a:t> generates the workload CA certificate, the first on the "operator" side of the process, when IoT Edge first starts. This certificate is generated from and signed by the "device CA certificate". This certificate, which is just another intermediate signing certificate, is used to generate and sign any other certificates used by the IoT Edge runtime. Today, that is primarily the IoT Edge hub server certificate discussed in the following section, but in the future may include other certificates for authenticating IoT Edge components.</a:t>
            </a:r>
          </a:p>
          <a:p>
            <a:r>
              <a:rPr lang="en-US" sz="882" b="1" i="0" kern="1200" dirty="0">
                <a:solidFill>
                  <a:schemeClr val="tx1"/>
                </a:solidFill>
                <a:effectLst/>
                <a:latin typeface="Segoe UI Light" pitchFamily="34" charset="0"/>
                <a:ea typeface="+mn-ea"/>
                <a:cs typeface="+mn-cs"/>
              </a:rPr>
              <a:t>IoT Edge hub server certificate</a:t>
            </a:r>
          </a:p>
          <a:p>
            <a:r>
              <a:rPr lang="en-US" sz="882" b="0" i="0" kern="1200" dirty="0">
                <a:solidFill>
                  <a:schemeClr val="tx1"/>
                </a:solidFill>
                <a:effectLst/>
                <a:latin typeface="Segoe UI Light" pitchFamily="34" charset="0"/>
                <a:ea typeface="+mn-ea"/>
                <a:cs typeface="+mn-cs"/>
              </a:rPr>
              <a:t>The IoT Edge hub server certificate is the actual certificate presented to leaf devices and modules for identity verification during establishment of the TLS connection required by IoT Edge. This certificate presents the full chain of signing certificates used to generate it up to the root CA certificate, which the leaf IoT device must trust. When generated by the IoT Edge Security Manager, the common name (CN), of this IoT Edge hub certificate is set to the 'hostname' property in the </a:t>
            </a:r>
            <a:r>
              <a:rPr lang="en-US" sz="882" b="0" i="0" kern="1200" dirty="0" err="1">
                <a:solidFill>
                  <a:schemeClr val="tx1"/>
                </a:solidFill>
                <a:effectLst/>
                <a:latin typeface="Segoe UI Light" pitchFamily="34" charset="0"/>
                <a:ea typeface="+mn-ea"/>
                <a:cs typeface="+mn-cs"/>
              </a:rPr>
              <a:t>config.yaml</a:t>
            </a:r>
            <a:r>
              <a:rPr lang="en-US" sz="882" b="0" i="0" kern="1200" dirty="0">
                <a:solidFill>
                  <a:schemeClr val="tx1"/>
                </a:solidFill>
                <a:effectLst/>
                <a:latin typeface="Segoe UI Light" pitchFamily="34" charset="0"/>
                <a:ea typeface="+mn-ea"/>
                <a:cs typeface="+mn-cs"/>
              </a:rPr>
              <a:t> file after conversion to lower case. This configuration is a common source of confusion with IoT Edge.</a:t>
            </a:r>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 reasonable question might be "why does IoT Edge need the 'workload CA' extra certificate? Couldn't it use the device CA certificate to directly generate the IoT Edge hub server certificate?". Technically, it could. However, the purpose of this "workload" intermediate certificate is to separate concerns between the device manufacturer and the device operator. Imagine a scenario where an IoT Edge device is sold or transferred from one customer to another. You would likely want the device CA certificate provided by the manufacturer to be immutable. However, the "workload" certificates specific to operation of the device should be wiped and recreated for the new deployment.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69139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a:latin typeface="Calibri"/>
                <a:cs typeface="Calibri"/>
              </a:rPr>
              <a:t>In all three cases, the grey dashed border indicates the protected area managed by the Security Daemon. As the picture moves from left to right, we’re adding more hardware support for protected areas that gives more physical protection of data. </a:t>
            </a:r>
          </a:p>
          <a:p>
            <a:endParaRPr lang="en-US" sz="850">
              <a:latin typeface="Calibri"/>
              <a:cs typeface="Calibri"/>
            </a:endParaRPr>
          </a:p>
          <a:p>
            <a:r>
              <a:rPr lang="en-US"/>
              <a:t>From the product group:</a:t>
            </a:r>
          </a:p>
          <a:p>
            <a:endParaRPr lang="en-US"/>
          </a:p>
          <a:p>
            <a:pPr marL="171450" lvl="0" indent="-171450">
              <a:buFont typeface="Arial" panose="020B0604020202020204" pitchFamily="34" charset="0"/>
              <a:buChar char="•"/>
            </a:pPr>
            <a:r>
              <a:rPr lang="en-US" sz="882" kern="1200">
                <a:solidFill>
                  <a:schemeClr val="tx1"/>
                </a:solidFill>
                <a:effectLst/>
                <a:latin typeface="Segoe UI Light" pitchFamily="34" charset="0"/>
                <a:ea typeface="+mn-ea"/>
                <a:cs typeface="+mn-cs"/>
              </a:rPr>
              <a:t>Standard Promise (No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hence $Free) says that even with the best of security engineering in IoT Edge, the device is still susceptible to threats from malicious physical access. The customer can choose this option if they’re confident perimeter security (e.g. devices deployed in a locked IT closet with proper access controls) is sufficient for their needs.</a:t>
            </a:r>
          </a:p>
          <a:p>
            <a:pPr marL="171450" lvl="0" indent="-171450">
              <a:buFont typeface="Arial" panose="020B0604020202020204" pitchFamily="34" charset="0"/>
              <a:buChar char="•"/>
            </a:pPr>
            <a:r>
              <a:rPr lang="en-US" sz="882" kern="1200">
                <a:solidFill>
                  <a:schemeClr val="tx1"/>
                </a:solidFill>
                <a:effectLst/>
                <a:latin typeface="Segoe UI Light" pitchFamily="34" charset="0"/>
                <a:ea typeface="+mn-ea"/>
                <a:cs typeface="+mn-cs"/>
              </a:rPr>
              <a:t>Secure Element Promise (Use of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to protect keys, $) offers the option where keys are protected by the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With a good choice of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the device can mitigate certain kinds of threats such as cloning or impersonation even with malicious physical access. Workloads might still be susceptible to dynamic attacks on workloads from malicious physical access. Discrete </a:t>
            </a:r>
            <a:r>
              <a:rPr lang="en-US" sz="882" kern="1200" err="1">
                <a:solidFill>
                  <a:schemeClr val="tx1"/>
                </a:solidFill>
                <a:effectLst/>
                <a:latin typeface="Segoe UI Light" pitchFamily="34" charset="0"/>
                <a:ea typeface="+mn-ea"/>
                <a:cs typeface="+mn-cs"/>
              </a:rPr>
              <a:t>TPMs</a:t>
            </a:r>
            <a:r>
              <a:rPr lang="en-US" sz="882" kern="1200">
                <a:solidFill>
                  <a:schemeClr val="tx1"/>
                </a:solidFill>
                <a:effectLst/>
                <a:latin typeface="Segoe UI Light" pitchFamily="34" charset="0"/>
                <a:ea typeface="+mn-ea"/>
                <a:cs typeface="+mn-cs"/>
              </a:rPr>
              <a:t> are good example of a Secure Element </a:t>
            </a:r>
            <a:r>
              <a:rPr lang="en-US" sz="882" kern="1200" err="1">
                <a:solidFill>
                  <a:schemeClr val="tx1"/>
                </a:solidFill>
                <a:effectLst/>
                <a:latin typeface="Segoe UI Light" pitchFamily="34" charset="0"/>
                <a:ea typeface="+mn-ea"/>
                <a:cs typeface="+mn-cs"/>
              </a:rPr>
              <a:t>HSMs</a:t>
            </a:r>
            <a:r>
              <a:rPr lang="en-US" sz="882" kern="1200">
                <a:solidFill>
                  <a:schemeClr val="tx1"/>
                </a:solidFill>
                <a:effectLst/>
                <a:latin typeface="Segoe UI Light" pitchFamily="34" charset="0"/>
                <a:ea typeface="+mn-ea"/>
                <a:cs typeface="+mn-cs"/>
              </a:rPr>
              <a:t>.</a:t>
            </a:r>
          </a:p>
          <a:p>
            <a:pPr marL="171450" lvl="0" indent="-171450">
              <a:buFont typeface="Arial" panose="020B0604020202020204" pitchFamily="34" charset="0"/>
              <a:buChar char="•"/>
            </a:pPr>
            <a:r>
              <a:rPr lang="en-US" sz="882" kern="1200">
                <a:solidFill>
                  <a:schemeClr val="tx1"/>
                </a:solidFill>
                <a:effectLst/>
                <a:latin typeface="Segoe UI Light" pitchFamily="34" charset="0"/>
                <a:ea typeface="+mn-ea"/>
                <a:cs typeface="+mn-cs"/>
              </a:rPr>
              <a:t>Secure Enclave Promise (Use of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to protect keys and workloads, $$$) offer the option where keys and sensitive workloads are protected inside the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With good choice of </a:t>
            </a:r>
            <a:r>
              <a:rPr lang="en-US" sz="882" kern="1200" err="1">
                <a:solidFill>
                  <a:schemeClr val="tx1"/>
                </a:solidFill>
                <a:effectLst/>
                <a:latin typeface="Segoe UI Light" pitchFamily="34" charset="0"/>
                <a:ea typeface="+mn-ea"/>
                <a:cs typeface="+mn-cs"/>
              </a:rPr>
              <a:t>HSM</a:t>
            </a:r>
            <a:r>
              <a:rPr lang="en-US" sz="882" kern="1200">
                <a:solidFill>
                  <a:schemeClr val="tx1"/>
                </a:solidFill>
                <a:effectLst/>
                <a:latin typeface="Segoe UI Light" pitchFamily="34" charset="0"/>
                <a:ea typeface="+mn-ea"/>
                <a:cs typeface="+mn-cs"/>
              </a:rPr>
              <a:t>, the device, in addition to coverage offered by Secure Element promise, can mitigate threats on workloads such as IP theft or data disclosure. </a:t>
            </a:r>
            <a:r>
              <a:rPr lang="en-US" sz="882" kern="1200" err="1">
                <a:solidFill>
                  <a:schemeClr val="tx1"/>
                </a:solidFill>
                <a:effectLst/>
                <a:latin typeface="Segoe UI Light" pitchFamily="34" charset="0"/>
                <a:ea typeface="+mn-ea"/>
                <a:cs typeface="+mn-cs"/>
              </a:rPr>
              <a:t>HSMs</a:t>
            </a:r>
            <a:r>
              <a:rPr lang="en-US" sz="882" kern="1200">
                <a:solidFill>
                  <a:schemeClr val="tx1"/>
                </a:solidFill>
                <a:effectLst/>
                <a:latin typeface="Segoe UI Light" pitchFamily="34" charset="0"/>
                <a:ea typeface="+mn-ea"/>
                <a:cs typeface="+mn-cs"/>
              </a:rPr>
              <a:t> with trusted execution environments (TEE) are good examples of Secure Enclaves.</a:t>
            </a:r>
          </a:p>
          <a:p>
            <a:endParaRPr lang="en-US"/>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6/7/2021 1:48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366719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Tags were introduced in Module 2, but it’s reasonable to remind students of what they are about.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courseware goal for this module is to be relatively high-level and quick. This does not mean “rushed,” but it does mean to avoid deep dives and ratholes as the rest of the course will present plenty of more appropriate opportunities for these. </a:t>
            </a:r>
          </a:p>
          <a:p>
            <a:endParaRPr lang="en-US"/>
          </a:p>
          <a:p>
            <a:r>
              <a:rPr lang="en-US"/>
              <a:t>You might find a “parking lot” useful here for any deep dives that you deflect to make sure you loop back to them later in the course where appropriate.</a:t>
            </a:r>
          </a:p>
          <a:p>
            <a:endParaRPr lang="en-US"/>
          </a:p>
          <a:p>
            <a:r>
              <a:rPr lang="en-US"/>
              <a:t>We’ve geared things towards the developer side, but it’s very possible that architects and data analysts will be in the room. They are </a:t>
            </a:r>
            <a:r>
              <a:rPr lang="en-US" b="1"/>
              <a:t>not</a:t>
            </a:r>
            <a:r>
              <a:rPr lang="en-US" b="0"/>
              <a:t> the target audience, but this module, as much as the student introductions, should tell you this. This content should be consumable by all of those groups, although labs may be a bit difficult for some.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52970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Important: this requires the replacement IoT module as in </a:t>
            </a:r>
            <a:r>
              <a:rPr lang="en-US">
                <a:hlinkClick r:id="rId3"/>
              </a:rPr>
              <a:t>https://docs.microsoft.com/en-us/cli/azure/ext/azure-iot/iot/dps/enrollment?view=azure-cli-latest#ext-azure-cli-iot-ext-az-iot-dps-enrollment-create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4206744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slide 1 of 3 in a series)</a:t>
            </a:r>
          </a:p>
          <a:p>
            <a:endParaRPr lang="en-US" dirty="0"/>
          </a:p>
          <a:p>
            <a:r>
              <a:rPr lang="en-US" dirty="0"/>
              <a:t>Create manifest – basic structure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Configure modules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Declare routes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r>
              <a:rPr lang="en-US" dirty="0"/>
              <a:t>Define or update desired properties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4836904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slide 2 of 3 in a series)</a:t>
            </a:r>
          </a:p>
          <a:p>
            <a:endParaRPr lang="en-US" dirty="0"/>
          </a:p>
          <a:p>
            <a:r>
              <a:rPr lang="en-US" dirty="0"/>
              <a:t>Configure modules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2765339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is slide 3 of 3 in a series)</a:t>
            </a:r>
          </a:p>
          <a:p>
            <a:endParaRPr lang="en-US" dirty="0"/>
          </a:p>
          <a:p>
            <a:r>
              <a:rPr lang="en-US" dirty="0"/>
              <a:t>Declare routes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7821430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Phased and layered rollouts are both part of “Automatic deployment.”  These are in the </a:t>
            </a:r>
            <a:r>
              <a:rPr lang="en-US" dirty="0" err="1"/>
              <a:t>Skillpipe</a:t>
            </a:r>
            <a:r>
              <a:rPr lang="en-US" dirty="0"/>
              <a:t> “Introduction to IoT Edge Deployment” topic, so the slides are in a bit of a different order than the book to support a better slide flow.</a:t>
            </a:r>
          </a:p>
          <a:p>
            <a:endParaRPr lang="en-US" dirty="0"/>
          </a:p>
          <a:p>
            <a:r>
              <a:rPr lang="en-US" dirty="0"/>
              <a:t>Tags were introduced in Module 2, but it’s reasonable to remind students of what they are about.</a:t>
            </a:r>
          </a:p>
          <a:p>
            <a:endParaRPr lang="en-US" dirty="0"/>
          </a:p>
          <a:p>
            <a:pPr algn="l"/>
            <a:r>
              <a:rPr lang="en-US" b="0" i="0" dirty="0">
                <a:solidFill>
                  <a:srgbClr val="E3E3E3"/>
                </a:solidFill>
                <a:effectLst/>
                <a:latin typeface="Segoe UI" panose="020B0502040204020203" pitchFamily="34" charset="0"/>
              </a:rPr>
              <a:t>A phased rollout is an overall process whereby an operator deploys changes to a broadening set of IoT Edge devices. The goal is to make changes gradually to reduce the risk of making wide scale breaking changes. Automatic deployments help manage phased rollouts across a fleet of IoT Edge devices.</a:t>
            </a:r>
          </a:p>
          <a:p>
            <a:pPr algn="l"/>
            <a:r>
              <a:rPr lang="en-US" b="0" i="0" dirty="0">
                <a:solidFill>
                  <a:srgbClr val="E3E3E3"/>
                </a:solidFill>
                <a:effectLst/>
                <a:latin typeface="Segoe UI" panose="020B0502040204020203" pitchFamily="34" charset="0"/>
              </a:rPr>
              <a:t>A phased rollout is executed in the following phases and steps:</a:t>
            </a:r>
          </a:p>
          <a:p>
            <a:pPr algn="l">
              <a:buFont typeface="+mj-lt"/>
              <a:buAutoNum type="arabicPeriod"/>
            </a:pPr>
            <a:r>
              <a:rPr lang="en-US" b="0" i="0" dirty="0">
                <a:solidFill>
                  <a:srgbClr val="E3E3E3"/>
                </a:solidFill>
                <a:effectLst/>
                <a:latin typeface="Segoe UI" panose="020B0502040204020203" pitchFamily="34" charset="0"/>
              </a:rPr>
              <a:t>Establish a test environment of IoT Edge devices by provisioning them and setting a device twin tag like </a:t>
            </a:r>
            <a:r>
              <a:rPr lang="en-US" b="0" i="0" dirty="0" err="1">
                <a:solidFill>
                  <a:srgbClr val="E3E3E3"/>
                </a:solidFill>
                <a:effectLst/>
                <a:latin typeface="Segoe UI" panose="020B0502040204020203" pitchFamily="34" charset="0"/>
              </a:rPr>
              <a:t>tag.environment</a:t>
            </a:r>
            <a:r>
              <a:rPr lang="en-US" b="0" i="0" dirty="0">
                <a:solidFill>
                  <a:srgbClr val="E3E3E3"/>
                </a:solidFill>
                <a:effectLst/>
                <a:latin typeface="Segoe UI" panose="020B0502040204020203" pitchFamily="34" charset="0"/>
              </a:rPr>
              <a:t>='test'. The test environment should mirror the production environment that the deployment will eventually target.</a:t>
            </a:r>
          </a:p>
          <a:p>
            <a:pPr algn="l">
              <a:buFont typeface="+mj-lt"/>
              <a:buAutoNum type="arabicPeriod"/>
            </a:pPr>
            <a:r>
              <a:rPr lang="en-US" b="0" i="0" dirty="0">
                <a:solidFill>
                  <a:srgbClr val="E3E3E3"/>
                </a:solidFill>
                <a:effectLst/>
                <a:latin typeface="Segoe UI" panose="020B0502040204020203" pitchFamily="34" charset="0"/>
              </a:rPr>
              <a:t>Create a deployment including the desired modules and configurations. The targeting condition should target the test IoT Edge device environment.</a:t>
            </a:r>
          </a:p>
          <a:p>
            <a:pPr algn="l">
              <a:buFont typeface="+mj-lt"/>
              <a:buAutoNum type="arabicPeriod"/>
            </a:pPr>
            <a:r>
              <a:rPr lang="en-US" b="0" i="0" dirty="0">
                <a:solidFill>
                  <a:srgbClr val="E3E3E3"/>
                </a:solidFill>
                <a:effectLst/>
                <a:latin typeface="Segoe UI" panose="020B0502040204020203" pitchFamily="34" charset="0"/>
              </a:rPr>
              <a:t>Validate the new module configuration in the test environment.</a:t>
            </a:r>
          </a:p>
          <a:p>
            <a:pPr algn="l">
              <a:buFont typeface="+mj-lt"/>
              <a:buAutoNum type="arabicPeriod"/>
            </a:pPr>
            <a:r>
              <a:rPr lang="en-US" b="0" i="0" dirty="0">
                <a:solidFill>
                  <a:srgbClr val="E3E3E3"/>
                </a:solidFill>
                <a:effectLst/>
                <a:latin typeface="Segoe UI" panose="020B0502040204020203" pitchFamily="34" charset="0"/>
              </a:rPr>
              <a:t>Update the deployment to include a subset of production IoT Edge devices by adding a new tag to the targeting condition. Also, ensure that the priority for the deployment is higher than other deployments currently targeted to those devices</a:t>
            </a:r>
          </a:p>
          <a:p>
            <a:pPr algn="l">
              <a:buFont typeface="+mj-lt"/>
              <a:buAutoNum type="arabicPeriod"/>
            </a:pPr>
            <a:r>
              <a:rPr lang="en-US" b="0" i="0" dirty="0">
                <a:solidFill>
                  <a:srgbClr val="E3E3E3"/>
                </a:solidFill>
                <a:effectLst/>
                <a:latin typeface="Segoe UI" panose="020B0502040204020203" pitchFamily="34" charset="0"/>
              </a:rPr>
              <a:t>Verify that the deployment succeeded on the targeted IoT Devices by viewing the deployment status.</a:t>
            </a:r>
          </a:p>
          <a:p>
            <a:pPr algn="l">
              <a:buFont typeface="+mj-lt"/>
              <a:buAutoNum type="arabicPeriod"/>
            </a:pPr>
            <a:r>
              <a:rPr lang="en-US" b="0" i="0" dirty="0">
                <a:solidFill>
                  <a:srgbClr val="E3E3E3"/>
                </a:solidFill>
                <a:effectLst/>
                <a:latin typeface="Segoe UI" panose="020B0502040204020203" pitchFamily="34" charset="0"/>
              </a:rPr>
              <a:t>Update the deployment to target all remaining production IoT Edge devices.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40918742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https://docs.microsoft.com/en-us/azure/iot-edge/module-deployment-monitoring#layered-deployment</a:t>
            </a:r>
            <a:endParaRPr lang="en-US" dirty="0"/>
          </a:p>
          <a:p>
            <a:endParaRPr lang="en-US" dirty="0"/>
          </a:p>
          <a:p>
            <a:r>
              <a:rPr lang="en-US" dirty="0"/>
              <a:t>This is an animated slide intended to illustrate what an overlapping set of configurations might look like. Refer to the linked-to documentation for more information on the scenario.</a:t>
            </a:r>
          </a:p>
          <a:p>
            <a:endParaRPr lang="en-US" dirty="0"/>
          </a:p>
          <a:p>
            <a:r>
              <a:rPr lang="en-US" dirty="0"/>
              <a:t>We discuss phased rollout first so that targeting is covered, since layered deployment uses targeting (including an optional priority value) to decide which layers apply.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77453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diagrams on the previous slide and the example on this slide are directly from the documentation. Unfortunately, they are not consistent with each other on the scenario.</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are missing the tag filtering for the sake of space on the slide.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320778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“A deployment defines the absolute module configuration for an IoT Edge device, which means that you can’t just remove a deployment to remove the configuration…”</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9882660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https://docs.microsoft.com/en-us/azure/iot-edge/production-checklist</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Device configuration</a:t>
            </a:r>
          </a:p>
          <a:p>
            <a:r>
              <a:rPr lang="en-US" sz="882" b="0" i="0" kern="1200" dirty="0">
                <a:solidFill>
                  <a:schemeClr val="tx1"/>
                </a:solidFill>
                <a:effectLst/>
                <a:latin typeface="Segoe UI Light" pitchFamily="34" charset="0"/>
                <a:ea typeface="+mn-ea"/>
                <a:cs typeface="+mn-cs"/>
              </a:rPr>
              <a:t>IoT Edge devices can be anything from a Raspberry Pi to a laptop to a virtual machine running on a server. You may have access to the device either physically or through a virtual connection, or it may be isolated for extended periods of time. Either way, you want to make sure that it's configured to work appropriately.</a:t>
            </a:r>
          </a:p>
          <a:p>
            <a:r>
              <a:rPr lang="en-US" sz="882" b="1" i="0" kern="1200" dirty="0">
                <a:solidFill>
                  <a:schemeClr val="tx1"/>
                </a:solidFill>
                <a:effectLst/>
                <a:latin typeface="Segoe UI Light" pitchFamily="34" charset="0"/>
                <a:ea typeface="+mn-ea"/>
                <a:cs typeface="+mn-cs"/>
              </a:rPr>
              <a:t>Important</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Install production certificates</a:t>
            </a:r>
          </a:p>
          <a:p>
            <a:pPr lvl="1"/>
            <a:r>
              <a:rPr lang="en-US" sz="882" b="0" i="0" kern="1200" dirty="0">
                <a:solidFill>
                  <a:schemeClr val="tx1"/>
                </a:solidFill>
                <a:effectLst/>
                <a:latin typeface="Segoe UI Light" pitchFamily="34" charset="0"/>
                <a:ea typeface="+mn-ea"/>
                <a:cs typeface="+mn-cs"/>
              </a:rPr>
              <a:t>Have a device management plan</a:t>
            </a:r>
          </a:p>
          <a:p>
            <a:pPr lvl="1"/>
            <a:r>
              <a:rPr lang="en-US" sz="882" b="0" i="0" kern="1200" dirty="0">
                <a:solidFill>
                  <a:schemeClr val="tx1"/>
                </a:solidFill>
                <a:effectLst/>
                <a:latin typeface="Segoe UI Light" pitchFamily="34" charset="0"/>
                <a:ea typeface="+mn-ea"/>
                <a:cs typeface="+mn-cs"/>
              </a:rPr>
              <a:t>Use Moby as the container engine</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Choose upstream protocol</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Deployment</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Be consistent with upstream protocol</a:t>
            </a:r>
          </a:p>
          <a:p>
            <a:pPr lvl="1"/>
            <a:r>
              <a:rPr lang="en-US" sz="882" b="0" i="0" kern="1200" dirty="0">
                <a:solidFill>
                  <a:schemeClr val="tx1"/>
                </a:solidFill>
                <a:effectLst/>
                <a:latin typeface="Segoe UI Light" pitchFamily="34" charset="0"/>
                <a:ea typeface="+mn-ea"/>
                <a:cs typeface="+mn-cs"/>
              </a:rPr>
              <a:t>Set up host storage for system modules</a:t>
            </a:r>
          </a:p>
          <a:p>
            <a:pPr lvl="1"/>
            <a:r>
              <a:rPr lang="en-US" sz="882" b="0" i="0" kern="1200" dirty="0">
                <a:solidFill>
                  <a:schemeClr val="tx1"/>
                </a:solidFill>
                <a:effectLst/>
                <a:latin typeface="Segoe UI Light" pitchFamily="34" charset="0"/>
                <a:ea typeface="+mn-ea"/>
                <a:cs typeface="+mn-cs"/>
              </a:rPr>
              <a:t>Reduce memory space used by the IoT Edge hub</a:t>
            </a:r>
          </a:p>
          <a:p>
            <a:pPr lvl="1"/>
            <a:r>
              <a:rPr lang="en-US" sz="882" b="0" i="0" kern="1200" dirty="0">
                <a:solidFill>
                  <a:schemeClr val="tx1"/>
                </a:solidFill>
                <a:effectLst/>
                <a:latin typeface="Segoe UI Light" pitchFamily="34" charset="0"/>
                <a:ea typeface="+mn-ea"/>
                <a:cs typeface="+mn-cs"/>
              </a:rPr>
              <a:t>Do not use debug versions of module images</a:t>
            </a: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Container management</a:t>
            </a:r>
          </a:p>
          <a:p>
            <a:r>
              <a:rPr lang="en-US" sz="882" b="1" i="0" kern="1200" dirty="0">
                <a:solidFill>
                  <a:schemeClr val="tx1"/>
                </a:solidFill>
                <a:effectLst/>
                <a:latin typeface="Segoe UI Light" pitchFamily="34" charset="0"/>
                <a:ea typeface="+mn-ea"/>
                <a:cs typeface="+mn-cs"/>
              </a:rPr>
              <a:t>Important</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Manage access to your container registry</a:t>
            </a:r>
          </a:p>
          <a:p>
            <a:pPr lvl="1"/>
            <a:r>
              <a:rPr lang="en-US" sz="882" b="0" i="0" kern="1200" dirty="0">
                <a:solidFill>
                  <a:schemeClr val="tx1"/>
                </a:solidFill>
                <a:effectLst/>
                <a:latin typeface="Segoe UI Light" pitchFamily="34" charset="0"/>
                <a:ea typeface="+mn-ea"/>
                <a:cs typeface="+mn-cs"/>
              </a:rPr>
              <a:t>Use tags to manage versions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Networking</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Review outbound/inbound configuration</a:t>
            </a:r>
          </a:p>
          <a:p>
            <a:pPr lvl="1"/>
            <a:r>
              <a:rPr lang="en-US" sz="882" b="0" i="0" kern="1200" dirty="0">
                <a:solidFill>
                  <a:schemeClr val="tx1"/>
                </a:solidFill>
                <a:effectLst/>
                <a:latin typeface="Segoe UI Light" pitchFamily="34" charset="0"/>
                <a:ea typeface="+mn-ea"/>
                <a:cs typeface="+mn-cs"/>
              </a:rPr>
              <a:t>Allow connections from IoT Edge devices</a:t>
            </a:r>
          </a:p>
          <a:p>
            <a:pPr lvl="1"/>
            <a:r>
              <a:rPr lang="en-US" sz="882" b="0" i="0" kern="1200" dirty="0">
                <a:solidFill>
                  <a:schemeClr val="tx1"/>
                </a:solidFill>
                <a:effectLst/>
                <a:latin typeface="Segoe UI Light" pitchFamily="34" charset="0"/>
                <a:ea typeface="+mn-ea"/>
                <a:cs typeface="+mn-cs"/>
              </a:rPr>
              <a:t>Configure communication through a proxy</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r>
              <a:rPr lang="en-US" sz="882" b="1" i="0" kern="1200" dirty="0">
                <a:solidFill>
                  <a:schemeClr val="tx1"/>
                </a:solidFill>
                <a:effectLst/>
                <a:latin typeface="Segoe UI Light" pitchFamily="34" charset="0"/>
                <a:ea typeface="+mn-ea"/>
                <a:cs typeface="+mn-cs"/>
              </a:rPr>
              <a:t>Solution management</a:t>
            </a:r>
          </a:p>
          <a:p>
            <a:r>
              <a:rPr lang="en-US" sz="882" b="1" i="0" kern="1200" dirty="0">
                <a:solidFill>
                  <a:schemeClr val="tx1"/>
                </a:solidFill>
                <a:effectLst/>
                <a:latin typeface="Segoe UI Light" pitchFamily="34" charset="0"/>
                <a:ea typeface="+mn-ea"/>
                <a:cs typeface="+mn-cs"/>
              </a:rPr>
              <a:t>Helpful</a:t>
            </a:r>
            <a:endParaRPr lang="en-US" sz="882" b="0" i="0" kern="1200" dirty="0">
              <a:solidFill>
                <a:schemeClr val="tx1"/>
              </a:solidFill>
              <a:effectLst/>
              <a:latin typeface="Segoe UI Light" pitchFamily="34" charset="0"/>
              <a:ea typeface="+mn-ea"/>
              <a:cs typeface="+mn-cs"/>
            </a:endParaRPr>
          </a:p>
          <a:p>
            <a:pPr lvl="1"/>
            <a:r>
              <a:rPr lang="en-US" sz="882" b="0" i="0" kern="1200" dirty="0">
                <a:solidFill>
                  <a:schemeClr val="tx1"/>
                </a:solidFill>
                <a:effectLst/>
                <a:latin typeface="Segoe UI Light" pitchFamily="34" charset="0"/>
                <a:ea typeface="+mn-ea"/>
                <a:cs typeface="+mn-cs"/>
              </a:rPr>
              <a:t>Set up logs and diagnostics</a:t>
            </a:r>
          </a:p>
          <a:p>
            <a:pPr lvl="1"/>
            <a:r>
              <a:rPr lang="en-US" sz="882" b="0" i="0" kern="1200" dirty="0">
                <a:solidFill>
                  <a:schemeClr val="tx1"/>
                </a:solidFill>
                <a:effectLst/>
                <a:latin typeface="Segoe UI Light" pitchFamily="34" charset="0"/>
                <a:ea typeface="+mn-ea"/>
                <a:cs typeface="+mn-cs"/>
              </a:rPr>
              <a:t>Consider tests and CI/CD pipelines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85100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95712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next slide is a summary comparison of the patterns.</a:t>
            </a:r>
          </a:p>
          <a:p>
            <a:endParaRPr lang="en-US" sz="1000" dirty="0"/>
          </a:p>
          <a:p>
            <a:r>
              <a:rPr lang="en-US" sz="1000" dirty="0"/>
              <a:t>All gateway patterns provide the following benefits:</a:t>
            </a:r>
          </a:p>
          <a:p>
            <a:pPr marL="171450" indent="-171450">
              <a:buFont typeface="Arial" panose="020B0604020202020204" pitchFamily="34" charset="0"/>
              <a:buChar char="•"/>
            </a:pPr>
            <a:r>
              <a:rPr lang="en-US" sz="1000" dirty="0"/>
              <a:t>Analytics at the edge – Use AI services locally to process data coming from downstream devices without sending full-fidelity telemetry to the cloud. Find and react to insights locally and only send a subset of data to IoT Hub.</a:t>
            </a:r>
          </a:p>
          <a:p>
            <a:pPr marL="171450" indent="-171450">
              <a:buFont typeface="Arial" panose="020B0604020202020204" pitchFamily="34" charset="0"/>
              <a:buChar char="•"/>
            </a:pPr>
            <a:r>
              <a:rPr lang="en-US" sz="1000" dirty="0"/>
              <a:t>Downstream device isolation – The gateway device can shield all downstream devices from exposure to the internet. It can sit in between an OT network that does not have connectivity and an IT network that provides access to the web.</a:t>
            </a:r>
          </a:p>
          <a:p>
            <a:pPr marL="171450" indent="-171450">
              <a:buFont typeface="Arial" panose="020B0604020202020204" pitchFamily="34" charset="0"/>
              <a:buChar char="•"/>
            </a:pPr>
            <a:r>
              <a:rPr lang="en-US" sz="1000" dirty="0"/>
              <a:t>Connection multiplexing - All devices connecting to IoT Hub through an IoT Edge gateway use the same underlying connection.</a:t>
            </a:r>
          </a:p>
          <a:p>
            <a:pPr marL="171450" indent="-171450">
              <a:buFont typeface="Arial" panose="020B0604020202020204" pitchFamily="34" charset="0"/>
              <a:buChar char="•"/>
            </a:pPr>
            <a:r>
              <a:rPr lang="en-US" sz="1000" dirty="0"/>
              <a:t>Traffic smoothing - The IoT Edge device will automatically implement exponential </a:t>
            </a:r>
            <a:r>
              <a:rPr lang="en-US" sz="1000" dirty="0" err="1"/>
              <a:t>backoff</a:t>
            </a:r>
            <a:r>
              <a:rPr lang="en-US" sz="1000" dirty="0"/>
              <a:t> if IoT Hub throttles traffic, while persisting the messages locally. This benefit makes your solution resilient to spikes in traffic.</a:t>
            </a:r>
          </a:p>
          <a:p>
            <a:pPr marL="171450" indent="-171450">
              <a:buFont typeface="Arial" panose="020B0604020202020204" pitchFamily="34" charset="0"/>
              <a:buChar char="•"/>
            </a:pPr>
            <a:r>
              <a:rPr lang="en-US" sz="1000" dirty="0"/>
              <a:t>Offline support - The gateway device stores messages and twin updates that cannot be delivered to IoT 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200" b="0" i="0" u="none" strike="noStrike" kern="1200" cap="none" spc="0" normalizeH="0" baseline="0" noProof="0" smtClean="0">
                <a:ln>
                  <a:noFill/>
                </a:ln>
                <a:solidFill>
                  <a:srgbClr val="50505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259896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next slide is a summary comparison of the patterns.</a:t>
            </a:r>
          </a:p>
          <a:p>
            <a:endParaRPr lang="en-US" sz="1000" dirty="0"/>
          </a:p>
          <a:p>
            <a:r>
              <a:rPr lang="en-US" sz="1000" dirty="0"/>
              <a:t>All gateway patterns provide the following benefits:</a:t>
            </a:r>
          </a:p>
          <a:p>
            <a:pPr marL="171450" indent="-171450">
              <a:buFont typeface="Arial" panose="020B0604020202020204" pitchFamily="34" charset="0"/>
              <a:buChar char="•"/>
            </a:pPr>
            <a:r>
              <a:rPr lang="en-US" sz="1000" dirty="0"/>
              <a:t>Analytics at the edge – Use AI services locally to process data coming from downstream devices without sending full-fidelity telemetry to the cloud. Find and react to insights locally and only send a subset of data to IoT Hub.</a:t>
            </a:r>
          </a:p>
          <a:p>
            <a:pPr marL="171450" indent="-171450">
              <a:buFont typeface="Arial" panose="020B0604020202020204" pitchFamily="34" charset="0"/>
              <a:buChar char="•"/>
            </a:pPr>
            <a:r>
              <a:rPr lang="en-US" sz="1000" dirty="0"/>
              <a:t>Downstream device isolation – The gateway device can shield all downstream devices from exposure to the internet. It can sit in between an OT network that does not have connectivity and an IT network that provides access to the web.</a:t>
            </a:r>
          </a:p>
          <a:p>
            <a:pPr marL="171450" indent="-171450">
              <a:buFont typeface="Arial" panose="020B0604020202020204" pitchFamily="34" charset="0"/>
              <a:buChar char="•"/>
            </a:pPr>
            <a:r>
              <a:rPr lang="en-US" sz="1000" dirty="0"/>
              <a:t>Connection multiplexing - All devices connecting to IoT Hub through an IoT Edge gateway use the same underlying connection.</a:t>
            </a:r>
          </a:p>
          <a:p>
            <a:pPr marL="171450" indent="-171450">
              <a:buFont typeface="Arial" panose="020B0604020202020204" pitchFamily="34" charset="0"/>
              <a:buChar char="•"/>
            </a:pPr>
            <a:r>
              <a:rPr lang="en-US" sz="1000" dirty="0"/>
              <a:t>Traffic smoothing - The IoT Edge device will automatically implement exponential </a:t>
            </a:r>
            <a:r>
              <a:rPr lang="en-US" sz="1000" dirty="0" err="1"/>
              <a:t>backoff</a:t>
            </a:r>
            <a:r>
              <a:rPr lang="en-US" sz="1000" dirty="0"/>
              <a:t> if IoT Hub throttles traffic, while persisting the messages locally. This benefit makes your solution resilient to spikes in traffic.</a:t>
            </a:r>
          </a:p>
          <a:p>
            <a:pPr marL="171450" indent="-171450">
              <a:buFont typeface="Arial" panose="020B0604020202020204" pitchFamily="34" charset="0"/>
              <a:buChar char="•"/>
            </a:pPr>
            <a:r>
              <a:rPr lang="en-US" sz="1000" dirty="0"/>
              <a:t>Offline support - The gateway device stores messages and twin updates that cannot be delivered to IoT 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200" b="0" i="0" u="none" strike="noStrike" kern="1200" cap="none" spc="0" normalizeH="0" baseline="0" noProof="0" smtClean="0">
                <a:ln>
                  <a:noFill/>
                </a:ln>
                <a:solidFill>
                  <a:srgbClr val="50505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78224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next slide is a summary comparison of the patterns.</a:t>
            </a:r>
          </a:p>
          <a:p>
            <a:endParaRPr lang="en-US" sz="1000" dirty="0"/>
          </a:p>
          <a:p>
            <a:r>
              <a:rPr lang="en-US" sz="1000" dirty="0"/>
              <a:t>All gateway patterns provide the following benefits:</a:t>
            </a:r>
          </a:p>
          <a:p>
            <a:pPr marL="171450" indent="-171450">
              <a:buFont typeface="Arial" panose="020B0604020202020204" pitchFamily="34" charset="0"/>
              <a:buChar char="•"/>
            </a:pPr>
            <a:r>
              <a:rPr lang="en-US" sz="1000" dirty="0"/>
              <a:t>Analytics at the edge – Use AI services locally to process data coming from downstream devices without sending full-fidelity telemetry to the cloud. Find and react to insights locally and only send a subset of data to IoT Hub.</a:t>
            </a:r>
          </a:p>
          <a:p>
            <a:pPr marL="171450" indent="-171450">
              <a:buFont typeface="Arial" panose="020B0604020202020204" pitchFamily="34" charset="0"/>
              <a:buChar char="•"/>
            </a:pPr>
            <a:r>
              <a:rPr lang="en-US" sz="1000" dirty="0"/>
              <a:t>Downstream device isolation – The gateway device can shield all downstream devices from exposure to the internet. It can sit in between an OT network that does not have connectivity and an IT network that provides access to the web.</a:t>
            </a:r>
          </a:p>
          <a:p>
            <a:pPr marL="171450" indent="-171450">
              <a:buFont typeface="Arial" panose="020B0604020202020204" pitchFamily="34" charset="0"/>
              <a:buChar char="•"/>
            </a:pPr>
            <a:r>
              <a:rPr lang="en-US" sz="1000" dirty="0"/>
              <a:t>Connection multiplexing - All devices connecting to IoT Hub through an IoT Edge gateway use the same underlying connection.</a:t>
            </a:r>
          </a:p>
          <a:p>
            <a:pPr marL="171450" indent="-171450">
              <a:buFont typeface="Arial" panose="020B0604020202020204" pitchFamily="34" charset="0"/>
              <a:buChar char="•"/>
            </a:pPr>
            <a:r>
              <a:rPr lang="en-US" sz="1000" dirty="0"/>
              <a:t>Traffic smoothing - The IoT Edge device will automatically implement exponential </a:t>
            </a:r>
            <a:r>
              <a:rPr lang="en-US" sz="1000" dirty="0" err="1"/>
              <a:t>backoff</a:t>
            </a:r>
            <a:r>
              <a:rPr lang="en-US" sz="1000" dirty="0"/>
              <a:t> if IoT Hub throttles traffic, while persisting the messages locally. This benefit makes your solution resilient to spikes in traffic.</a:t>
            </a:r>
          </a:p>
          <a:p>
            <a:pPr marL="171450" indent="-171450">
              <a:buFont typeface="Arial" panose="020B0604020202020204" pitchFamily="34" charset="0"/>
              <a:buChar char="•"/>
            </a:pPr>
            <a:r>
              <a:rPr lang="en-US" sz="1000" dirty="0"/>
              <a:t>Offline support - The gateway device stores messages and twin updates that cannot be delivered to IoT 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dirty="0">
              <a:solidFill>
                <a:schemeClr val="tx1"/>
              </a:solidFill>
              <a:effectLst/>
              <a:latin typeface="Segoe UI" panose="020B0502040204020203" pitchFamily="34" charset="0"/>
              <a:ea typeface="Calibri" panose="020F0502020204030204"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200" b="0" i="0" u="none" strike="noStrike" kern="1200" cap="none" spc="0" normalizeH="0" baseline="0" noProof="0" smtClean="0">
                <a:ln>
                  <a:noFill/>
                </a:ln>
                <a:solidFill>
                  <a:srgbClr val="505050"/>
                </a:solidFill>
                <a:effectLst/>
                <a:uLnTx/>
                <a:uFillTx/>
                <a:latin typeface="Segoe UI" panose="020B0502040204020203"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rgbClr val="505050"/>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129764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33184827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same basic pattern we’ve seen before, which is part of the point. </a:t>
            </a:r>
          </a:p>
          <a:p>
            <a:endParaRPr lang="en-US"/>
          </a:p>
          <a:p>
            <a:r>
              <a:rPr lang="en-US">
                <a:hlinkClick r:id="rId3"/>
              </a:rPr>
              <a:t>https://docs.microsoft.com/en-us/azure/iot-edge/how-to-authenticate-downstream-device</a:t>
            </a:r>
            <a:endParaRPr lang="en-US"/>
          </a:p>
          <a:p>
            <a:endParaRPr lang="en-US"/>
          </a:p>
          <a:p>
            <a:r>
              <a:rPr lang="en-US"/>
              <a:t>This would be an excellent demo opportunity – show the Portal “Create a device” experience again (you probably showed it earlier), and point out the “Set a parent device” setting.</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3376800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What is Azure IoT Edge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Edge is made up of three components:</a:t>
            </a:r>
          </a:p>
          <a:p>
            <a:pPr lvl="0"/>
            <a:r>
              <a:rPr lang="en-US" sz="882" kern="1200">
                <a:solidFill>
                  <a:schemeClr val="tx1"/>
                </a:solidFill>
                <a:effectLst/>
                <a:latin typeface="Segoe UI Light" pitchFamily="34" charset="0"/>
                <a:ea typeface="+mn-ea"/>
                <a:cs typeface="+mn-cs"/>
              </a:rPr>
              <a:t>- IoT Edge modules are containers that run Azure services, third-party services, or your own code. Modules are deployed to IoT Edge devices and execute locally on those devices.</a:t>
            </a:r>
          </a:p>
          <a:p>
            <a:pPr lvl="0"/>
            <a:r>
              <a:rPr lang="en-US" sz="882" kern="1200">
                <a:solidFill>
                  <a:schemeClr val="tx1"/>
                </a:solidFill>
                <a:effectLst/>
                <a:latin typeface="Segoe UI Light" pitchFamily="34" charset="0"/>
                <a:ea typeface="+mn-ea"/>
                <a:cs typeface="+mn-cs"/>
              </a:rPr>
              <a:t>- The IoT Edge runtime runs on each IoT Edge device and manages the modules deployed to each device.</a:t>
            </a:r>
          </a:p>
          <a:p>
            <a:r>
              <a:rPr lang="en-US" sz="882" kern="1200">
                <a:solidFill>
                  <a:schemeClr val="tx1"/>
                </a:solidFill>
                <a:effectLst/>
                <a:latin typeface="Segoe UI Light" pitchFamily="34" charset="0"/>
                <a:ea typeface="+mn-ea"/>
                <a:cs typeface="+mn-cs"/>
              </a:rPr>
              <a:t>- A cloud-based interface enables you to remotely monitor and manage IoT Edge devices.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2216594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The IoT Edge Runtime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runtime is responsible for the following functions on IoT Edge devices:</a:t>
            </a:r>
          </a:p>
          <a:p>
            <a:pPr lvl="0"/>
            <a:r>
              <a:rPr lang="en-US" sz="882" kern="1200">
                <a:solidFill>
                  <a:schemeClr val="tx1"/>
                </a:solidFill>
                <a:effectLst/>
                <a:latin typeface="Segoe UI Light" pitchFamily="34" charset="0"/>
                <a:ea typeface="+mn-ea"/>
                <a:cs typeface="+mn-cs"/>
              </a:rPr>
              <a:t>- Install and update workloads on the device.</a:t>
            </a:r>
          </a:p>
          <a:p>
            <a:pPr lvl="0"/>
            <a:r>
              <a:rPr lang="en-US" sz="882" kern="1200">
                <a:solidFill>
                  <a:schemeClr val="tx1"/>
                </a:solidFill>
                <a:effectLst/>
                <a:latin typeface="Segoe UI Light" pitchFamily="34" charset="0"/>
                <a:ea typeface="+mn-ea"/>
                <a:cs typeface="+mn-cs"/>
              </a:rPr>
              <a:t>- Maintain Azure IoT Edge security standards on the device.</a:t>
            </a:r>
          </a:p>
          <a:p>
            <a:pPr lvl="0"/>
            <a:r>
              <a:rPr lang="en-US" sz="882" kern="1200">
                <a:solidFill>
                  <a:schemeClr val="tx1"/>
                </a:solidFill>
                <a:effectLst/>
                <a:latin typeface="Segoe UI Light" pitchFamily="34" charset="0"/>
                <a:ea typeface="+mn-ea"/>
                <a:cs typeface="+mn-cs"/>
              </a:rPr>
              <a:t>- Ensure that IoT Edge modules are always running.</a:t>
            </a:r>
          </a:p>
          <a:p>
            <a:pPr lvl="0"/>
            <a:r>
              <a:rPr lang="en-US" sz="882" kern="1200">
                <a:solidFill>
                  <a:schemeClr val="tx1"/>
                </a:solidFill>
                <a:effectLst/>
                <a:latin typeface="Segoe UI Light" pitchFamily="34" charset="0"/>
                <a:ea typeface="+mn-ea"/>
                <a:cs typeface="+mn-cs"/>
              </a:rPr>
              <a:t>- Report module health to the cloud for remote monitoring.</a:t>
            </a:r>
          </a:p>
          <a:p>
            <a:pPr lvl="0"/>
            <a:r>
              <a:rPr lang="en-US" sz="882" kern="1200">
                <a:solidFill>
                  <a:schemeClr val="tx1"/>
                </a:solidFill>
                <a:effectLst/>
                <a:latin typeface="Segoe UI Light" pitchFamily="34" charset="0"/>
                <a:ea typeface="+mn-ea"/>
                <a:cs typeface="+mn-cs"/>
              </a:rPr>
              <a:t>- Manage communication between downstream devices and IoT Edge devices.</a:t>
            </a:r>
          </a:p>
          <a:p>
            <a:pPr lvl="0"/>
            <a:r>
              <a:rPr lang="en-US" sz="882" kern="1200">
                <a:solidFill>
                  <a:schemeClr val="tx1"/>
                </a:solidFill>
                <a:effectLst/>
                <a:latin typeface="Segoe UI Light" pitchFamily="34" charset="0"/>
                <a:ea typeface="+mn-ea"/>
                <a:cs typeface="+mn-cs"/>
              </a:rPr>
              <a:t>- Manage communication between modules on the IoT Edge device.</a:t>
            </a:r>
          </a:p>
          <a:p>
            <a:r>
              <a:rPr lang="en-US" sz="882" kern="1200">
                <a:solidFill>
                  <a:schemeClr val="tx1"/>
                </a:solidFill>
                <a:effectLst/>
                <a:latin typeface="Segoe UI Light" pitchFamily="34" charset="0"/>
                <a:ea typeface="+mn-ea"/>
                <a:cs typeface="+mn-cs"/>
              </a:rPr>
              <a:t>- Manage communication between the IoT Edge device and the cloud.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42470173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The IoT Edge Runtime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hub is responsible for communication, while the IoT Edge agent deploys and monitors the modules.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Edge hub</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hub acts as a local proxy for IoT Hub by exposing the same protocol endpoints as IoT Hub. This consistency means that clients (whether devices or modules) can connect to the IoT Edge runtime just as they would to IoT Hub. </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Note: IoT Edge hub supports clients that connect using MQTT or AMQP. It does not support clients that use HTTP.</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hub is not a full version of IoT Hub running locally. There are some things that the IoT Edge hub silently delegates to IoT Hub. For example, IoT Edge hub forwards authentication requests to IoT Hub when a device first tries to connect. After the first connection is established, security information is cached locally by IoT Edge hub. Subsequent connections from that device are allowed without having to authenticate to the cloud.</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To reduce the bandwidth your IoT Edge solution uses, the IoT Edge hub optimizes how many actual connections are made to the cloud. IoT Edge hub takes logical connections from clients like modules or downstream devices and combines them for a single physical connection to the cloud. The details of this process are transparent to the rest of the solution. Clients think they have their own connection to the cloud even though they are all being sent over the same connection.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9071846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The IoT Edge Runtime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Edge agent</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agent is the other module that makes up the Azure IoT Edge runtime. It is responsible for instantiating modules, ensuring that they continue to run, and reporting the status of the modules back to IoT Hub. This configuration data is written as a property of the IoT Edge agent module twin. </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 IoT Edge security daemon starts the IoT Edge agent on device startup. The agent retrieves its module twin from IoT Hub and inspects the deployment manifest. The deployment manifest is a JSON file that declares the modules that need to be started.</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Each item in the deployment manifest contains specific information about a module and is used by the IoT Edge agent for controlling the module’s lifecycle. </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6672702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 C, E</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Introduction to IoT Edge Deployment</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At a high level, IoT Edge automatic deployments include the following:</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1. An operator defines a deployment that describes a set of modules as well as the target devices. Each deployment has a deployment manifest that reflects this information. </a:t>
            </a:r>
          </a:p>
          <a:p>
            <a:pPr lvl="0"/>
            <a:r>
              <a:rPr lang="en-US" sz="882" kern="1200">
                <a:solidFill>
                  <a:schemeClr val="tx1"/>
                </a:solidFill>
                <a:effectLst/>
                <a:latin typeface="Segoe UI Light" pitchFamily="34" charset="0"/>
                <a:ea typeface="+mn-ea"/>
                <a:cs typeface="+mn-cs"/>
              </a:rPr>
              <a:t>2. The IoT Hub service communicates with all targeted devices to configure them with the desired modules. </a:t>
            </a:r>
          </a:p>
          <a:p>
            <a:pPr lvl="0"/>
            <a:r>
              <a:rPr lang="en-US" sz="882" kern="1200">
                <a:solidFill>
                  <a:schemeClr val="tx1"/>
                </a:solidFill>
                <a:effectLst/>
                <a:latin typeface="Segoe UI Light" pitchFamily="34" charset="0"/>
                <a:ea typeface="+mn-ea"/>
                <a:cs typeface="+mn-cs"/>
              </a:rPr>
              <a:t>3. The IoT Hub service retrieves status from the IoT Edge devices and makes them available to the operator. For example, an operator can see when an Edge device is not configured successfully or if a module fails during runtime. </a:t>
            </a:r>
          </a:p>
          <a:p>
            <a:pPr lvl="0"/>
            <a:r>
              <a:rPr lang="en-US" sz="882" kern="1200">
                <a:solidFill>
                  <a:schemeClr val="tx1"/>
                </a:solidFill>
                <a:effectLst/>
                <a:latin typeface="Segoe UI Light" pitchFamily="34" charset="0"/>
                <a:ea typeface="+mn-ea"/>
                <a:cs typeface="+mn-cs"/>
              </a:rPr>
              <a:t>4. At any time, new IoT Edge devices that meet the targeting conditions are configured for the deployment. For example, a deployment that targets all IoT Edge devices in Washington State automatically configures a new IoT Edge device once it is provisioned and added to the Washington State device group.</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26837265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Correct Answer: 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Using an Edge Device as a Gateway</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There are three patterns for using an IoT Edge device as a gateway: transparent, protocol translation, and identity translation:</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Transparent – Devices that theoretically could connect to IoT Hub can connect to a gateway device instead. The downstream devices have their own IoT Hub identities and are using any of the MQTT, AMQP, or HTTP protocols. The gateway simply passes communications between the devices and IoT Hub. The devices are unaware that they are communicating with the cloud via a gateway, and a user interacting with the devices in IoT Hub is unaware of the intermediate gateway device. Thus, the gateway is transparent.</a:t>
            </a:r>
          </a:p>
          <a:p>
            <a:pPr lvl="0"/>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Protocol translation – Also known as an opaque gateway pattern, devices that do not support MQTT, AMQP, or HTTP can use a gateway device to send data to IoT Hub on their behalf. The gateway understands the protocol used by the downstream devices and is the only device that has an identity in IoT Hub. All information looks like it is coming from one device, the gateway. Downstream devices must embed additional identifying information in their messages if cloud applications want to analyze the data on a per-device basis. Additionally, IoT Hub primitives like twins and methods are only available for the gateway device, not downstream devices.</a:t>
            </a:r>
          </a:p>
          <a:p>
            <a:pPr lvl="0"/>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Identity translation - Devices that cannot connect to IoT Hub directly can connect to a gateway device instead. The gateway provides IoT Hub identity and protocol translation on behalf of the downstream devices. The gateway is smart enough to understand the protocol used by the downstream devices, provide them identity, and translate IoT Hub primitives. Downstream devices appear in IoT Hub as first-class devices with twins and methods. A user can interact with the devices in IoT Hub and is unaware of the intermediate gateway device.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a:p>
        </p:txBody>
      </p:sp>
    </p:spTree>
    <p:extLst>
      <p:ext uri="{BB962C8B-B14F-4D97-AF65-F5344CB8AC3E}">
        <p14:creationId xmlns:p14="http://schemas.microsoft.com/office/powerpoint/2010/main" val="1205105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a:solidFill>
                  <a:schemeClr val="tx1"/>
                </a:solidFill>
                <a:effectLst/>
                <a:latin typeface="Segoe UI Light" pitchFamily="34" charset="0"/>
                <a:ea typeface="+mn-ea"/>
                <a:cs typeface="+mn-cs"/>
              </a:rPr>
              <a:t>Correct Answer: 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Using an Edge Device as a Gateway</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There are three patterns for using an IoT Edge device as a gateway: transparent, protocol translation, and identity translation:</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Transparent – Devices that theoretically could connect to IoT Hub can connect to a gateway device instead. The downstream devices have their own IoT Hub identities and are using any of the MQTT, AMQP, or HTTP protocols. The gateway simply passes communications between the devices and IoT Hub. The devices are unaware that they are communicating with the cloud via a gateway, and a user interacting with the devices in IoT Hub is unaware of the intermediate gateway device. Thus, the gateway is transparent.</a:t>
            </a:r>
          </a:p>
          <a:p>
            <a:pPr lvl="0"/>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Protocol translation – Also known as an opaque gateway pattern, devices that do not support MQTT, AMQP, or HTTP can use a gateway device to send data to IoT Hub on their behalf. The gateway understands the protocol used by the downstream devices and is the only device that has an identity in IoT Hub. All information looks like it is coming from one device, the gateway. Downstream devices must embed additional identifying information in their messages if cloud applications want to analyze the data on a per-device basis. Additionally, IoT Hub primitives like twins and methods are only available for the gateway device, not downstream devices.</a:t>
            </a:r>
          </a:p>
          <a:p>
            <a:pPr lvl="0"/>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Identity translation - Devices that cannot connect to IoT Hub directly can connect to a gateway device instead. The gateway provides IoT Hub identity and protocol translation on behalf of the downstream devices. The gateway is smart enough to understand the protocol used by the downstream devices, provide them identity, and translate IoT Hub primitives. Downstream devices appear in IoT Hub as first-class devices with twins and methods. A user can interact with the devices in IoT Hub and is unaware of the intermediate gateway device.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1:48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a:p>
        </p:txBody>
      </p:sp>
    </p:spTree>
    <p:extLst>
      <p:ext uri="{BB962C8B-B14F-4D97-AF65-F5344CB8AC3E}">
        <p14:creationId xmlns:p14="http://schemas.microsoft.com/office/powerpoint/2010/main" val="171250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This slide and the next few border on pure marketing, but it’s here because it helps set a stage for why we are talking about this at all – it’s the justification for the offering. You can go quickly through them as a result. You’re also welcome to directly call out that they are marketing but that they are here for that reason, if you think the class attendees would react positively to that “spin.”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00156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Here, we’re looping back to the original introduction for IoT of “things lead to insights that cause actions” that’s presented early in the course.</a:t>
            </a:r>
          </a:p>
          <a:p>
            <a:endParaRPr lang="en-US"/>
          </a:p>
          <a:p>
            <a:r>
              <a:rPr lang="en-US"/>
              <a:t>“Azure IoT Edge improves IoT solutions by getting local insights and actions…</a:t>
            </a:r>
          </a:p>
          <a:p>
            <a:endParaRPr lang="en-US"/>
          </a:p>
          <a:p>
            <a:r>
              <a:rPr lang="en-US"/>
              <a:t>“The same kinds of insights and actions that were computed in the Cloud can now be brought to the edge, on premises, where the data is being generated, while still getting the benefits of the cloud to manage your things form the Cloud”</a:t>
            </a:r>
          </a:p>
          <a:p>
            <a:endParaRPr lang="en-US"/>
          </a:p>
          <a:p>
            <a:r>
              <a:rPr lang="en-US"/>
              <a:t>This new pattern is really useful to:</a:t>
            </a:r>
          </a:p>
          <a:p>
            <a:pPr marL="171450" indent="-171450">
              <a:buFontTx/>
              <a:buChar char="-"/>
            </a:pPr>
            <a:r>
              <a:rPr lang="en-US"/>
              <a:t>Use high value AI on the edge and in the cloud</a:t>
            </a:r>
          </a:p>
          <a:p>
            <a:pPr marL="171450" indent="-171450">
              <a:buFontTx/>
              <a:buChar char="-"/>
            </a:pPr>
            <a:r>
              <a:rPr lang="en-US"/>
              <a:t>Reduce solution cost</a:t>
            </a:r>
          </a:p>
          <a:p>
            <a:pPr marL="171450" indent="-171450">
              <a:buFontTx/>
              <a:buChar char="-"/>
            </a:pPr>
            <a:r>
              <a:rPr lang="en-US"/>
              <a:t>Respond in real time</a:t>
            </a:r>
          </a:p>
          <a:p>
            <a:pPr marL="171450" indent="-171450">
              <a:buFontTx/>
              <a:buChar char="-"/>
            </a:pPr>
            <a:r>
              <a:rPr lang="en-US"/>
              <a:t>Make solutions resilient to Internet connectivity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931465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“The Edge capabilities don’t mean the cloud goes away, however… it’s instead enabling the selection of the right tool for the job…”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76050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“Essentially, we’re bringing Azure IoT computing capabilities such as data collection, machine learning, and alerting to the data, with the ability to run code close to the devices and sensors. You’ll notice that the slide mentions containers and Azure Container Registry, because it turns out the Azure IoT Edge implementation is built on top of containers…”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4755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Edge runtime – management plane</a:t>
            </a:r>
          </a:p>
          <a:p>
            <a:endParaRPr lang="en-US"/>
          </a:p>
          <a:p>
            <a:r>
              <a:rPr lang="en-US">
                <a:hlinkClick r:id="rId3"/>
              </a:rPr>
              <a:t>https://docs.microsoft.com/en-us/azure/iot-edge/iot-edge-runtime</a:t>
            </a:r>
            <a:endParaRPr lang="en-US"/>
          </a:p>
          <a:p>
            <a:endParaRPr lang="en-US"/>
          </a:p>
          <a:p>
            <a:r>
              <a:rPr lang="en-US"/>
              <a:t>If a student asks about proxy support at any point for the Edge to Azure: </a:t>
            </a:r>
            <a:r>
              <a:rPr lang="en-US">
                <a:hlinkClick r:id="rId4"/>
              </a:rPr>
              <a:t>https://docs.microsoft.com/en-us/azure/iot-edge/how-to-configure-proxy-support</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49154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549"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2874167505"/>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190671965"/>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7"/>
            <a:ext cx="11354714" cy="301770"/>
          </a:xfrm>
        </p:spPr>
        <p:txBody>
          <a:bodyPr tIns="0" rIns="0" bIns="0"/>
          <a:lstStyle>
            <a:lvl1pPr>
              <a:defRPr sz="1961" spc="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404671435"/>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74.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5.xml"/><Relationship Id="rId1" Type="http://schemas.openxmlformats.org/officeDocument/2006/relationships/slideLayout" Target="../slideLayouts/slideLayout74.xml"/><Relationship Id="rId5" Type="http://schemas.openxmlformats.org/officeDocument/2006/relationships/image" Target="../media/image35.emf"/><Relationship Id="rId4" Type="http://schemas.openxmlformats.org/officeDocument/2006/relationships/image" Target="../media/image3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22.xml"/><Relationship Id="rId1" Type="http://schemas.openxmlformats.org/officeDocument/2006/relationships/slideLayout" Target="../slideLayouts/slideLayout74.xml"/><Relationship Id="rId5" Type="http://schemas.openxmlformats.org/officeDocument/2006/relationships/image" Target="../media/image41.emf"/><Relationship Id="rId4" Type="http://schemas.openxmlformats.org/officeDocument/2006/relationships/image" Target="../media/image40.emf"/></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74.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75.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emf"/><Relationship Id="rId2" Type="http://schemas.openxmlformats.org/officeDocument/2006/relationships/notesSlide" Target="../notesSlides/notesSlide32.xml"/><Relationship Id="rId1" Type="http://schemas.openxmlformats.org/officeDocument/2006/relationships/slideLayout" Target="../slideLayouts/slideLayout74.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33.xml"/><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74.xml"/></Relationships>
</file>

<file path=ppt/slides/_rels/slide3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7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8.xml"/><Relationship Id="rId1" Type="http://schemas.openxmlformats.org/officeDocument/2006/relationships/slideLayout" Target="../slideLayouts/slideLayout74.xml"/><Relationship Id="rId5" Type="http://schemas.openxmlformats.org/officeDocument/2006/relationships/image" Target="../media/image61.emf"/><Relationship Id="rId4" Type="http://schemas.openxmlformats.org/officeDocument/2006/relationships/image" Target="../media/image60.emf"/></Relationships>
</file>

<file path=ppt/slides/_rels/slide3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39.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40.xml"/><Relationship Id="rId1" Type="http://schemas.openxmlformats.org/officeDocument/2006/relationships/slideLayout" Target="../slideLayouts/slideLayout74.xml"/><Relationship Id="rId4" Type="http://schemas.openxmlformats.org/officeDocument/2006/relationships/image" Target="../media/image64.emf"/></Relationships>
</file>

<file path=ppt/slides/_rels/slide41.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41.xml"/><Relationship Id="rId1" Type="http://schemas.openxmlformats.org/officeDocument/2006/relationships/slideLayout" Target="../slideLayouts/slideLayout73.xml"/></Relationships>
</file>

<file path=ppt/slides/_rels/slide42.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42.xml"/><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43.xml"/><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44.xml"/><Relationship Id="rId1" Type="http://schemas.openxmlformats.org/officeDocument/2006/relationships/slideLayout" Target="../slideLayouts/slideLayout74.xml"/></Relationships>
</file>

<file path=ppt/slides/_rels/slide45.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45.xml"/><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46.xml"/><Relationship Id="rId1" Type="http://schemas.openxmlformats.org/officeDocument/2006/relationships/slideLayout" Target="../slideLayouts/slideLayout74.xml"/></Relationships>
</file>

<file path=ppt/slides/_rels/slide47.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7.xml"/><Relationship Id="rId1" Type="http://schemas.openxmlformats.org/officeDocument/2006/relationships/slideLayout" Target="../slideLayouts/slideLayout74.xml"/></Relationships>
</file>

<file path=ppt/slides/_rels/slide48.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48.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4.xml"/><Relationship Id="rId5" Type="http://schemas.openxmlformats.org/officeDocument/2006/relationships/image" Target="../media/image24.png"/><Relationship Id="rId4" Type="http://schemas.openxmlformats.org/officeDocument/2006/relationships/image" Target="../media/image23.emf"/></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74.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9.xml"/><Relationship Id="rId1" Type="http://schemas.openxmlformats.org/officeDocument/2006/relationships/slideLayout" Target="../slideLayouts/slideLayout74.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EB3646CA-A9B0-4D34-A2AB-446CE7E1FA9D}"/>
              </a:ext>
            </a:extLst>
          </p:cNvPr>
          <p:cNvSpPr>
            <a:spLocks noGrp="1"/>
          </p:cNvSpPr>
          <p:nvPr>
            <p:ph type="title"/>
          </p:nvPr>
        </p:nvSpPr>
        <p:spPr>
          <a:xfrm>
            <a:off x="428682" y="2035025"/>
            <a:ext cx="5428936" cy="2787951"/>
          </a:xfrm>
        </p:spPr>
        <p:txBody>
          <a:bodyPr wrap="square" anchor="ctr">
            <a:spAutoFit/>
          </a:bodyPr>
          <a:lstStyle/>
          <a:p>
            <a:r>
              <a:rPr lang="en-US" dirty="0"/>
              <a:t>AZ-220T01</a:t>
            </a:r>
            <a:br>
              <a:rPr lang="en-US" dirty="0"/>
            </a:br>
            <a:r>
              <a:rPr lang="en-US" dirty="0"/>
              <a:t>Module 06: </a:t>
            </a:r>
            <a:br>
              <a:rPr lang="en-US" dirty="0"/>
            </a:br>
            <a:r>
              <a:rPr lang="en-US" dirty="0"/>
              <a:t>Azure IoT Edge Deployment Process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24C6-0EED-4771-A049-AA4941E6BFED}"/>
              </a:ext>
            </a:extLst>
          </p:cNvPr>
          <p:cNvSpPr>
            <a:spLocks noGrp="1"/>
          </p:cNvSpPr>
          <p:nvPr>
            <p:ph type="title"/>
          </p:nvPr>
        </p:nvSpPr>
        <p:spPr/>
        <p:txBody>
          <a:bodyPr/>
          <a:lstStyle/>
          <a:p>
            <a:r>
              <a:rPr lang="en-US"/>
              <a:t>IoT Edge Hub: Offline Support</a:t>
            </a:r>
          </a:p>
        </p:txBody>
      </p:sp>
      <p:pic>
        <p:nvPicPr>
          <p:cNvPr id="10" name="Picture 9" descr="IoT Edge hub as a gateway between physical devices and IoT Hub">
            <a:extLst>
              <a:ext uri="{FF2B5EF4-FFF2-40B4-BE49-F238E27FC236}">
                <a16:creationId xmlns:a16="http://schemas.microsoft.com/office/drawing/2014/main" id="{A1B72BD8-8ECA-47E3-9FC8-54FBE425C1A6}"/>
              </a:ext>
            </a:extLst>
          </p:cNvPr>
          <p:cNvPicPr>
            <a:picLocks noChangeAspect="1"/>
          </p:cNvPicPr>
          <p:nvPr/>
        </p:nvPicPr>
        <p:blipFill>
          <a:blip r:embed="rId3"/>
          <a:stretch>
            <a:fillRect/>
          </a:stretch>
        </p:blipFill>
        <p:spPr>
          <a:xfrm>
            <a:off x="429537" y="1360810"/>
            <a:ext cx="11331792" cy="5056274"/>
          </a:xfrm>
          <a:prstGeom prst="rect">
            <a:avLst/>
          </a:prstGeom>
          <a:ln w="19050">
            <a:solidFill>
              <a:schemeClr val="tx2"/>
            </a:solidFill>
          </a:ln>
        </p:spPr>
      </p:pic>
    </p:spTree>
    <p:extLst>
      <p:ext uri="{BB962C8B-B14F-4D97-AF65-F5344CB8AC3E}">
        <p14:creationId xmlns:p14="http://schemas.microsoft.com/office/powerpoint/2010/main" val="129655937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B0F6-337D-4857-A9D6-FE18573EF44F}"/>
              </a:ext>
            </a:extLst>
          </p:cNvPr>
          <p:cNvSpPr>
            <a:spLocks noGrp="1"/>
          </p:cNvSpPr>
          <p:nvPr>
            <p:ph type="title"/>
          </p:nvPr>
        </p:nvSpPr>
        <p:spPr>
          <a:xfrm>
            <a:off x="418644" y="620827"/>
            <a:ext cx="11343820" cy="403079"/>
          </a:xfrm>
        </p:spPr>
        <p:txBody>
          <a:bodyPr/>
          <a:lstStyle/>
          <a:p>
            <a:r>
              <a:rPr lang="en-US" dirty="0"/>
              <a:t>IoT Edge Hub: Module communications</a:t>
            </a:r>
          </a:p>
        </p:txBody>
      </p:sp>
      <p:pic>
        <p:nvPicPr>
          <p:cNvPr id="20" name="Picture 19" descr="Routes between modules Telemetry, Module Insights and Module Actions go through IoT Edge hub">
            <a:extLst>
              <a:ext uri="{FF2B5EF4-FFF2-40B4-BE49-F238E27FC236}">
                <a16:creationId xmlns:a16="http://schemas.microsoft.com/office/drawing/2014/main" id="{2ACFA888-E6BF-4092-9D77-A64A31725C00}"/>
              </a:ext>
            </a:extLst>
          </p:cNvPr>
          <p:cNvPicPr>
            <a:picLocks noChangeAspect="1"/>
          </p:cNvPicPr>
          <p:nvPr/>
        </p:nvPicPr>
        <p:blipFill>
          <a:blip r:embed="rId3"/>
          <a:stretch>
            <a:fillRect/>
          </a:stretch>
        </p:blipFill>
        <p:spPr>
          <a:xfrm>
            <a:off x="429538" y="1145649"/>
            <a:ext cx="11098701" cy="5271435"/>
          </a:xfrm>
          <a:prstGeom prst="rect">
            <a:avLst/>
          </a:prstGeom>
        </p:spPr>
      </p:pic>
    </p:spTree>
    <p:extLst>
      <p:ext uri="{BB962C8B-B14F-4D97-AF65-F5344CB8AC3E}">
        <p14:creationId xmlns:p14="http://schemas.microsoft.com/office/powerpoint/2010/main" val="385672182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3542-8169-4466-8585-009DC559B701}"/>
              </a:ext>
            </a:extLst>
          </p:cNvPr>
          <p:cNvSpPr>
            <a:spLocks noGrp="1"/>
          </p:cNvSpPr>
          <p:nvPr>
            <p:ph type="title"/>
          </p:nvPr>
        </p:nvSpPr>
        <p:spPr/>
        <p:txBody>
          <a:bodyPr/>
          <a:lstStyle/>
          <a:p>
            <a:r>
              <a:rPr lang="en-US"/>
              <a:t>IoT Edge agent</a:t>
            </a:r>
          </a:p>
        </p:txBody>
      </p:sp>
      <p:sp>
        <p:nvSpPr>
          <p:cNvPr id="4" name="Rectangle 3">
            <a:extLst>
              <a:ext uri="{FF2B5EF4-FFF2-40B4-BE49-F238E27FC236}">
                <a16:creationId xmlns:a16="http://schemas.microsoft.com/office/drawing/2014/main" id="{2BBAEBB7-143F-40D7-8A2E-9703073F6662}"/>
              </a:ext>
              <a:ext uri="{C183D7F6-B498-43B3-948B-1728B52AA6E4}">
                <adec:decorative xmlns:adec="http://schemas.microsoft.com/office/drawing/2017/decorative" val="1"/>
              </a:ext>
            </a:extLst>
          </p:cNvPr>
          <p:cNvSpPr/>
          <p:nvPr/>
        </p:nvSpPr>
        <p:spPr bwMode="auto">
          <a:xfrm>
            <a:off x="429537" y="1361407"/>
            <a:ext cx="11332927" cy="505567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2" name="Group 11" descr="Illustration of the process needed for an IoT Edge agent to create an Edge Hub">
            <a:extLst>
              <a:ext uri="{FF2B5EF4-FFF2-40B4-BE49-F238E27FC236}">
                <a16:creationId xmlns:a16="http://schemas.microsoft.com/office/drawing/2014/main" id="{267072DC-A028-46DD-B9ED-C360A60D5662}"/>
              </a:ext>
              <a:ext uri="{C183D7F6-B498-43B3-948B-1728B52AA6E4}">
                <adec:decorative xmlns:adec="http://schemas.microsoft.com/office/drawing/2017/decorative" val="0"/>
              </a:ext>
            </a:extLst>
          </p:cNvPr>
          <p:cNvGrpSpPr/>
          <p:nvPr/>
        </p:nvGrpSpPr>
        <p:grpSpPr>
          <a:xfrm>
            <a:off x="2491676" y="1665979"/>
            <a:ext cx="7208648" cy="4401905"/>
            <a:chOff x="2541639" y="1698889"/>
            <a:chExt cx="7353196" cy="4490172"/>
          </a:xfrm>
        </p:grpSpPr>
        <p:sp>
          <p:nvSpPr>
            <p:cNvPr id="3" name="Freeform: Shape 2">
              <a:extLst>
                <a:ext uri="{FF2B5EF4-FFF2-40B4-BE49-F238E27FC236}">
                  <a16:creationId xmlns:a16="http://schemas.microsoft.com/office/drawing/2014/main" id="{C1FD2E28-589C-4FCB-8FAB-B10399EA9F5B}"/>
                </a:ext>
              </a:extLst>
            </p:cNvPr>
            <p:cNvSpPr>
              <a:spLocks noChangeAspect="1"/>
            </p:cNvSpPr>
            <p:nvPr/>
          </p:nvSpPr>
          <p:spPr bwMode="auto">
            <a:xfrm flipV="1">
              <a:off x="4783612" y="1698889"/>
              <a:ext cx="2837426" cy="1670831"/>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19050" cap="flat">
              <a:solidFill>
                <a:schemeClr val="tx2"/>
              </a:solidFill>
              <a:prstDash val="solid"/>
              <a:miter lim="800000"/>
              <a:headEnd/>
              <a:tailEnd/>
            </a:ln>
          </p:spPr>
          <p:txBody>
            <a:bodyPr vert="horz" wrap="square" lIns="87868" tIns="43933" rIns="87868" bIns="43933" numCol="1" anchor="t" anchorCtr="0" compatLnSpc="1">
              <a:prstTxWarp prst="textNoShape">
                <a:avLst/>
              </a:prstTxWarp>
            </a:bodyPr>
            <a:lstStyle/>
            <a:p>
              <a:pPr algn="ctr" defTabSz="878559"/>
              <a:endParaRPr lang="en-US" sz="3137" kern="0">
                <a:solidFill>
                  <a:srgbClr val="353535"/>
                </a:solidFill>
                <a:latin typeface="Segoe UI Semilight"/>
              </a:endParaRPr>
            </a:p>
          </p:txBody>
        </p:sp>
        <p:pic>
          <p:nvPicPr>
            <p:cNvPr id="7" name="Picture 6" descr="Icon of a building with cloud on top">
              <a:extLst>
                <a:ext uri="{FF2B5EF4-FFF2-40B4-BE49-F238E27FC236}">
                  <a16:creationId xmlns:a16="http://schemas.microsoft.com/office/drawing/2014/main" id="{FB1EE903-8AF7-480C-A495-EB408C97F15F}"/>
                </a:ext>
              </a:extLst>
            </p:cNvPr>
            <p:cNvPicPr>
              <a:picLocks noChangeAspect="1"/>
            </p:cNvPicPr>
            <p:nvPr/>
          </p:nvPicPr>
          <p:blipFill>
            <a:blip r:embed="rId3"/>
            <a:stretch>
              <a:fillRect/>
            </a:stretch>
          </p:blipFill>
          <p:spPr>
            <a:xfrm>
              <a:off x="6004585" y="1953886"/>
              <a:ext cx="395479" cy="395479"/>
            </a:xfrm>
            <a:prstGeom prst="rect">
              <a:avLst/>
            </a:prstGeom>
          </p:spPr>
        </p:pic>
        <p:sp>
          <p:nvSpPr>
            <p:cNvPr id="14" name="TextBox 13">
              <a:extLst>
                <a:ext uri="{FF2B5EF4-FFF2-40B4-BE49-F238E27FC236}">
                  <a16:creationId xmlns:a16="http://schemas.microsoft.com/office/drawing/2014/main" id="{2B1BFC6A-6FC8-49C6-8796-E94E9E5C677B}"/>
                </a:ext>
              </a:extLst>
            </p:cNvPr>
            <p:cNvSpPr txBox="1"/>
            <p:nvPr/>
          </p:nvSpPr>
          <p:spPr>
            <a:xfrm>
              <a:off x="5453835" y="2455681"/>
              <a:ext cx="1674946" cy="166199"/>
            </a:xfrm>
            <a:prstGeom prst="rect">
              <a:avLst/>
            </a:prstGeom>
            <a:noFill/>
          </p:spPr>
          <p:txBody>
            <a:bodyPr wrap="none" lIns="0" tIns="0" rIns="0" bIns="0" rtlCol="0">
              <a:spAutoFit/>
            </a:bodyPr>
            <a:lstStyle/>
            <a:p>
              <a:pPr>
                <a:lnSpc>
                  <a:spcPct val="90000"/>
                </a:lnSpc>
                <a:spcAft>
                  <a:spcPts val="588"/>
                </a:spcAft>
              </a:pPr>
              <a:r>
                <a:rPr lang="en-US" sz="1176"/>
                <a:t>Azure Container Registry</a:t>
              </a:r>
            </a:p>
          </p:txBody>
        </p:sp>
        <p:sp>
          <p:nvSpPr>
            <p:cNvPr id="13" name="Rectangle 12">
              <a:extLst>
                <a:ext uri="{FF2B5EF4-FFF2-40B4-BE49-F238E27FC236}">
                  <a16:creationId xmlns:a16="http://schemas.microsoft.com/office/drawing/2014/main" id="{FE0E2A3C-65AC-4A6F-BC0F-D184FB8DB972}"/>
                </a:ext>
              </a:extLst>
            </p:cNvPr>
            <p:cNvSpPr/>
            <p:nvPr/>
          </p:nvSpPr>
          <p:spPr bwMode="auto">
            <a:xfrm>
              <a:off x="5507550" y="2765776"/>
              <a:ext cx="691069" cy="328771"/>
            </a:xfrm>
            <a:prstGeom prst="rect">
              <a:avLst/>
            </a:prstGeom>
            <a:solidFill>
              <a:schemeClr val="bg2"/>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ea typeface="Segoe UI" pitchFamily="34" charset="0"/>
                  <a:cs typeface="Segoe UI" pitchFamily="34" charset="0"/>
                </a:rPr>
                <a:t>sensor</a:t>
              </a:r>
            </a:p>
          </p:txBody>
        </p:sp>
        <p:cxnSp>
          <p:nvCxnSpPr>
            <p:cNvPr id="29" name="Straight Arrow Connector 28" descr="Arrow pointing from sensor towards Sensor that falls under Module">
              <a:extLst>
                <a:ext uri="{FF2B5EF4-FFF2-40B4-BE49-F238E27FC236}">
                  <a16:creationId xmlns:a16="http://schemas.microsoft.com/office/drawing/2014/main" id="{2D16FC1F-3768-4172-B07E-200453FEC5B2}"/>
                </a:ext>
              </a:extLst>
            </p:cNvPr>
            <p:cNvCxnSpPr>
              <a:cxnSpLocks/>
            </p:cNvCxnSpPr>
            <p:nvPr/>
          </p:nvCxnSpPr>
          <p:spPr>
            <a:xfrm flipH="1">
              <a:off x="4521200" y="3094547"/>
              <a:ext cx="986350" cy="1395550"/>
            </a:xfrm>
            <a:prstGeom prst="straightConnector1">
              <a:avLst/>
            </a:prstGeom>
            <a:ln w="19050">
              <a:solidFill>
                <a:schemeClr val="bg1">
                  <a:lumMod val="50000"/>
                </a:schemeClr>
              </a:solidFill>
              <a:prstDash val="dash"/>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F1E1399-7AC0-4CF8-A02B-095BF9C5BD6D}"/>
                </a:ext>
              </a:extLst>
            </p:cNvPr>
            <p:cNvSpPr txBox="1"/>
            <p:nvPr/>
          </p:nvSpPr>
          <p:spPr>
            <a:xfrm>
              <a:off x="5152313" y="3583162"/>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4</a:t>
              </a:r>
            </a:p>
          </p:txBody>
        </p:sp>
        <p:sp>
          <p:nvSpPr>
            <p:cNvPr id="27" name="TextBox 26">
              <a:extLst>
                <a:ext uri="{FF2B5EF4-FFF2-40B4-BE49-F238E27FC236}">
                  <a16:creationId xmlns:a16="http://schemas.microsoft.com/office/drawing/2014/main" id="{F3CCDF5B-C704-466F-978B-B0EE71BD003C}"/>
                </a:ext>
              </a:extLst>
            </p:cNvPr>
            <p:cNvSpPr txBox="1"/>
            <p:nvPr/>
          </p:nvSpPr>
          <p:spPr>
            <a:xfrm>
              <a:off x="2541639" y="3816019"/>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2</a:t>
              </a:r>
            </a:p>
          </p:txBody>
        </p:sp>
        <p:sp>
          <p:nvSpPr>
            <p:cNvPr id="21" name="TextBox 20">
              <a:extLst>
                <a:ext uri="{FF2B5EF4-FFF2-40B4-BE49-F238E27FC236}">
                  <a16:creationId xmlns:a16="http://schemas.microsoft.com/office/drawing/2014/main" id="{E0C197CF-A4B8-4F42-8657-E59D399F877E}"/>
                </a:ext>
              </a:extLst>
            </p:cNvPr>
            <p:cNvSpPr txBox="1"/>
            <p:nvPr/>
          </p:nvSpPr>
          <p:spPr>
            <a:xfrm>
              <a:off x="2735140" y="3841158"/>
              <a:ext cx="1088375" cy="138499"/>
            </a:xfrm>
            <a:prstGeom prst="rect">
              <a:avLst/>
            </a:prstGeom>
            <a:noFill/>
          </p:spPr>
          <p:txBody>
            <a:bodyPr wrap="square" lIns="0" tIns="0" rIns="0" bIns="0" rtlCol="0">
              <a:spAutoFit/>
            </a:bodyPr>
            <a:lstStyle/>
            <a:p>
              <a:pPr>
                <a:lnSpc>
                  <a:spcPct val="90000"/>
                </a:lnSpc>
                <a:spcAft>
                  <a:spcPts val="588"/>
                </a:spcAft>
              </a:pPr>
              <a:r>
                <a:rPr lang="en-US" sz="980" err="1">
                  <a:latin typeface="+mj-lt"/>
                </a:rPr>
                <a:t>yourEdgeDevice</a:t>
              </a:r>
              <a:endParaRPr lang="en-US" sz="980">
                <a:latin typeface="+mj-lt"/>
              </a:endParaRPr>
            </a:p>
          </p:txBody>
        </p:sp>
        <p:sp>
          <p:nvSpPr>
            <p:cNvPr id="15" name="Rectangle 14">
              <a:extLst>
                <a:ext uri="{FF2B5EF4-FFF2-40B4-BE49-F238E27FC236}">
                  <a16:creationId xmlns:a16="http://schemas.microsoft.com/office/drawing/2014/main" id="{89FAA7F4-75D8-4F66-BACC-3158387B5CC1}"/>
                </a:ext>
              </a:extLst>
            </p:cNvPr>
            <p:cNvSpPr/>
            <p:nvPr/>
          </p:nvSpPr>
          <p:spPr bwMode="auto">
            <a:xfrm>
              <a:off x="2735140" y="4029462"/>
              <a:ext cx="2627977" cy="215959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defRPr/>
              </a:pPr>
              <a:r>
                <a:rPr lang="en-US" sz="1568">
                  <a:solidFill>
                    <a:srgbClr val="000000"/>
                  </a:solidFill>
                  <a:latin typeface="Segoe UI"/>
                </a:rPr>
                <a:t>Module</a:t>
              </a:r>
            </a:p>
          </p:txBody>
        </p:sp>
        <p:sp>
          <p:nvSpPr>
            <p:cNvPr id="17" name="Rectangle 16">
              <a:extLst>
                <a:ext uri="{FF2B5EF4-FFF2-40B4-BE49-F238E27FC236}">
                  <a16:creationId xmlns:a16="http://schemas.microsoft.com/office/drawing/2014/main" id="{D531C58A-9B61-46DE-99E4-F520812DFBAD}"/>
                </a:ext>
              </a:extLst>
            </p:cNvPr>
            <p:cNvSpPr/>
            <p:nvPr/>
          </p:nvSpPr>
          <p:spPr bwMode="auto">
            <a:xfrm>
              <a:off x="3474819" y="4490098"/>
              <a:ext cx="1151344" cy="82958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a:solidFill>
                    <a:schemeClr val="tx1"/>
                  </a:solidFill>
                  <a:ea typeface="Segoe UI" pitchFamily="34" charset="0"/>
                  <a:cs typeface="Segoe UI" pitchFamily="34" charset="0"/>
                </a:rPr>
                <a:t>sensor</a:t>
              </a:r>
            </a:p>
          </p:txBody>
        </p:sp>
        <p:sp>
          <p:nvSpPr>
            <p:cNvPr id="24" name="TextBox 23">
              <a:extLst>
                <a:ext uri="{FF2B5EF4-FFF2-40B4-BE49-F238E27FC236}">
                  <a16:creationId xmlns:a16="http://schemas.microsoft.com/office/drawing/2014/main" id="{B3EFBC32-564E-431F-BD37-4B332B1AC237}"/>
                </a:ext>
              </a:extLst>
            </p:cNvPr>
            <p:cNvSpPr txBox="1"/>
            <p:nvPr/>
          </p:nvSpPr>
          <p:spPr>
            <a:xfrm>
              <a:off x="2914837" y="5266304"/>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3</a:t>
              </a:r>
            </a:p>
          </p:txBody>
        </p:sp>
        <p:sp>
          <p:nvSpPr>
            <p:cNvPr id="16" name="Rectangle 15">
              <a:extLst>
                <a:ext uri="{FF2B5EF4-FFF2-40B4-BE49-F238E27FC236}">
                  <a16:creationId xmlns:a16="http://schemas.microsoft.com/office/drawing/2014/main" id="{9BAF7727-FEA3-4243-8825-2439DFC6B161}"/>
                </a:ext>
              </a:extLst>
            </p:cNvPr>
            <p:cNvSpPr/>
            <p:nvPr/>
          </p:nvSpPr>
          <p:spPr bwMode="auto">
            <a:xfrm>
              <a:off x="2914837" y="5524168"/>
              <a:ext cx="2271310" cy="496491"/>
            </a:xfrm>
            <a:prstGeom prst="rect">
              <a:avLst/>
            </a:prstGeom>
            <a:solidFill>
              <a:schemeClr val="bg1">
                <a:lumMod val="9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a:solidFill>
                    <a:schemeClr val="tx1"/>
                  </a:solidFill>
                  <a:ea typeface="Segoe UI" pitchFamily="34" charset="0"/>
                  <a:cs typeface="Segoe UI" pitchFamily="34" charset="0"/>
                </a:rPr>
                <a:t>Azure IoT Edge runtime</a:t>
              </a:r>
            </a:p>
          </p:txBody>
        </p:sp>
        <p:cxnSp>
          <p:nvCxnSpPr>
            <p:cNvPr id="31" name="Connector: Elbow 30" descr="Arrow pointing from sensor towards IoT Hub">
              <a:extLst>
                <a:ext uri="{FF2B5EF4-FFF2-40B4-BE49-F238E27FC236}">
                  <a16:creationId xmlns:a16="http://schemas.microsoft.com/office/drawing/2014/main" id="{9D567CFD-232C-4E1E-B838-3B1DFE106D59}"/>
                </a:ext>
              </a:extLst>
            </p:cNvPr>
            <p:cNvCxnSpPr>
              <a:cxnSpLocks/>
              <a:stCxn id="17" idx="2"/>
            </p:cNvCxnSpPr>
            <p:nvPr/>
          </p:nvCxnSpPr>
          <p:spPr>
            <a:xfrm rot="16200000" flipH="1">
              <a:off x="5796339" y="3573835"/>
              <a:ext cx="255617" cy="3747312"/>
            </a:xfrm>
            <a:prstGeom prst="bentConnector2">
              <a:avLst/>
            </a:pr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34BA8F-261F-4F07-99F0-ACA87AC2897C}"/>
                </a:ext>
              </a:extLst>
            </p:cNvPr>
            <p:cNvSpPr txBox="1"/>
            <p:nvPr/>
          </p:nvSpPr>
          <p:spPr>
            <a:xfrm>
              <a:off x="6291308" y="5787802"/>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4</a:t>
              </a:r>
            </a:p>
          </p:txBody>
        </p:sp>
        <p:sp>
          <p:nvSpPr>
            <p:cNvPr id="10" name="TextBox 9">
              <a:extLst>
                <a:ext uri="{FF2B5EF4-FFF2-40B4-BE49-F238E27FC236}">
                  <a16:creationId xmlns:a16="http://schemas.microsoft.com/office/drawing/2014/main" id="{E5964225-C7ED-48B3-83C2-6D9DFA63460D}"/>
                </a:ext>
              </a:extLst>
            </p:cNvPr>
            <p:cNvSpPr txBox="1"/>
            <p:nvPr/>
          </p:nvSpPr>
          <p:spPr>
            <a:xfrm>
              <a:off x="6087785" y="5650528"/>
              <a:ext cx="591509" cy="152349"/>
            </a:xfrm>
            <a:prstGeom prst="rect">
              <a:avLst/>
            </a:prstGeom>
            <a:noFill/>
          </p:spPr>
          <p:txBody>
            <a:bodyPr wrap="none" lIns="0" tIns="0" rIns="0" bIns="0" rtlCol="0">
              <a:spAutoFit/>
            </a:bodyPr>
            <a:lstStyle/>
            <a:p>
              <a:pPr>
                <a:lnSpc>
                  <a:spcPct val="90000"/>
                </a:lnSpc>
                <a:spcAft>
                  <a:spcPts val="588"/>
                </a:spcAft>
              </a:pPr>
              <a:r>
                <a:rPr lang="en-US" sz="1078">
                  <a:gradFill>
                    <a:gsLst>
                      <a:gs pos="2917">
                        <a:schemeClr val="tx1"/>
                      </a:gs>
                      <a:gs pos="30000">
                        <a:schemeClr val="tx1"/>
                      </a:gs>
                    </a:gsLst>
                    <a:lin ang="5400000" scaled="0"/>
                  </a:gradFill>
                </a:rPr>
                <a:t>telemetry</a:t>
              </a:r>
            </a:p>
          </p:txBody>
        </p:sp>
        <p:sp>
          <p:nvSpPr>
            <p:cNvPr id="9" name="Freeform: Shape 8">
              <a:extLst>
                <a:ext uri="{FF2B5EF4-FFF2-40B4-BE49-F238E27FC236}">
                  <a16:creationId xmlns:a16="http://schemas.microsoft.com/office/drawing/2014/main" id="{BA083EC5-8F7C-493F-971A-8DE522506D57}"/>
                </a:ext>
              </a:extLst>
            </p:cNvPr>
            <p:cNvSpPr>
              <a:spLocks noChangeAspect="1"/>
            </p:cNvSpPr>
            <p:nvPr/>
          </p:nvSpPr>
          <p:spPr bwMode="auto">
            <a:xfrm flipV="1">
              <a:off x="7045505" y="4447799"/>
              <a:ext cx="2849330" cy="1677840"/>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19050" cap="flat">
              <a:solidFill>
                <a:schemeClr val="tx2"/>
              </a:solidFill>
              <a:prstDash val="solid"/>
              <a:miter lim="800000"/>
              <a:headEnd/>
              <a:tailEnd/>
            </a:ln>
          </p:spPr>
          <p:txBody>
            <a:bodyPr vert="horz" wrap="square" lIns="87868" tIns="43933" rIns="87868" bIns="43933" numCol="1" anchor="t" anchorCtr="0" compatLnSpc="1">
              <a:prstTxWarp prst="textNoShape">
                <a:avLst/>
              </a:prstTxWarp>
            </a:bodyPr>
            <a:lstStyle/>
            <a:p>
              <a:pPr algn="ctr" defTabSz="878559"/>
              <a:endParaRPr lang="en-US" sz="3137" kern="0">
                <a:solidFill>
                  <a:srgbClr val="353535"/>
                </a:solidFill>
                <a:latin typeface="Segoe UI Semilight"/>
              </a:endParaRPr>
            </a:p>
          </p:txBody>
        </p:sp>
        <p:sp>
          <p:nvSpPr>
            <p:cNvPr id="22" name="TextBox 21">
              <a:extLst>
                <a:ext uri="{FF2B5EF4-FFF2-40B4-BE49-F238E27FC236}">
                  <a16:creationId xmlns:a16="http://schemas.microsoft.com/office/drawing/2014/main" id="{84A34634-D262-494D-8067-A380BE36C595}"/>
                </a:ext>
              </a:extLst>
            </p:cNvPr>
            <p:cNvSpPr txBox="1"/>
            <p:nvPr/>
          </p:nvSpPr>
          <p:spPr>
            <a:xfrm>
              <a:off x="7832073" y="5064519"/>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1</a:t>
              </a:r>
            </a:p>
          </p:txBody>
        </p:sp>
        <p:sp>
          <p:nvSpPr>
            <p:cNvPr id="11" name="TextBox 10">
              <a:extLst>
                <a:ext uri="{FF2B5EF4-FFF2-40B4-BE49-F238E27FC236}">
                  <a16:creationId xmlns:a16="http://schemas.microsoft.com/office/drawing/2014/main" id="{64AADAB9-9266-49F4-8FB8-1059370C2FD6}"/>
                </a:ext>
              </a:extLst>
            </p:cNvPr>
            <p:cNvSpPr txBox="1"/>
            <p:nvPr/>
          </p:nvSpPr>
          <p:spPr>
            <a:xfrm>
              <a:off x="8002217" y="4926020"/>
              <a:ext cx="497085" cy="152265"/>
            </a:xfrm>
            <a:prstGeom prst="rect">
              <a:avLst/>
            </a:prstGeom>
            <a:noFill/>
          </p:spPr>
          <p:txBody>
            <a:bodyPr wrap="none" lIns="0" tIns="0" rIns="0" bIns="0" rtlCol="0">
              <a:spAutoFit/>
            </a:bodyPr>
            <a:lstStyle/>
            <a:p>
              <a:pPr algn="ctr">
                <a:lnSpc>
                  <a:spcPct val="90000"/>
                </a:lnSpc>
                <a:spcAft>
                  <a:spcPts val="588"/>
                </a:spcAft>
              </a:pPr>
              <a:r>
                <a:rPr lang="en-US" sz="1078"/>
                <a:t>IoT Hub</a:t>
              </a:r>
            </a:p>
          </p:txBody>
        </p:sp>
        <p:sp>
          <p:nvSpPr>
            <p:cNvPr id="5" name="Freeform 151" descr="Azure IoT Hub logo">
              <a:extLst>
                <a:ext uri="{FF2B5EF4-FFF2-40B4-BE49-F238E27FC236}">
                  <a16:creationId xmlns:a16="http://schemas.microsoft.com/office/drawing/2014/main" id="{51C9DC73-247E-41D4-88F1-D1C2D29074C7}"/>
                </a:ext>
              </a:extLst>
            </p:cNvPr>
            <p:cNvSpPr>
              <a:spLocks/>
            </p:cNvSpPr>
            <p:nvPr/>
          </p:nvSpPr>
          <p:spPr bwMode="auto">
            <a:xfrm>
              <a:off x="8058337" y="5263898"/>
              <a:ext cx="491938" cy="492140"/>
            </a:xfrm>
            <a:custGeom>
              <a:avLst/>
              <a:gdLst>
                <a:gd name="connsiteX0" fmla="*/ 359932 w 5816600"/>
                <a:gd name="connsiteY0" fmla="*/ 4167497 h 5819016"/>
                <a:gd name="connsiteX1" fmla="*/ 577706 w 5816600"/>
                <a:gd name="connsiteY1" fmla="*/ 4168635 h 5819016"/>
                <a:gd name="connsiteX2" fmla="*/ 731962 w 5816600"/>
                <a:gd name="connsiteY2" fmla="*/ 4320395 h 5819016"/>
                <a:gd name="connsiteX3" fmla="*/ 728937 w 5816600"/>
                <a:gd name="connsiteY3" fmla="*/ 5006346 h 5819016"/>
                <a:gd name="connsiteX4" fmla="*/ 801529 w 5816600"/>
                <a:gd name="connsiteY4" fmla="*/ 5079190 h 5819016"/>
                <a:gd name="connsiteX5" fmla="*/ 1503244 w 5816600"/>
                <a:gd name="connsiteY5" fmla="*/ 5079190 h 5819016"/>
                <a:gd name="connsiteX6" fmla="*/ 1660525 w 5816600"/>
                <a:gd name="connsiteY6" fmla="*/ 5233985 h 5819016"/>
                <a:gd name="connsiteX7" fmla="*/ 1660525 w 5816600"/>
                <a:gd name="connsiteY7" fmla="*/ 5664981 h 5819016"/>
                <a:gd name="connsiteX8" fmla="*/ 1509293 w 5816600"/>
                <a:gd name="connsiteY8" fmla="*/ 5816740 h 5819016"/>
                <a:gd name="connsiteX9" fmla="*/ 154256 w 5816600"/>
                <a:gd name="connsiteY9" fmla="*/ 5816740 h 5819016"/>
                <a:gd name="connsiteX10" fmla="*/ 0 w 5816600"/>
                <a:gd name="connsiteY10" fmla="*/ 5664981 h 5819016"/>
                <a:gd name="connsiteX11" fmla="*/ 0 w 5816600"/>
                <a:gd name="connsiteY11" fmla="*/ 4991170 h 5819016"/>
                <a:gd name="connsiteX12" fmla="*/ 0 w 5816600"/>
                <a:gd name="connsiteY12" fmla="*/ 4314324 h 5819016"/>
                <a:gd name="connsiteX13" fmla="*/ 142158 w 5816600"/>
                <a:gd name="connsiteY13" fmla="*/ 4168635 h 5819016"/>
                <a:gd name="connsiteX14" fmla="*/ 359932 w 5816600"/>
                <a:gd name="connsiteY14" fmla="*/ 4167497 h 5819016"/>
                <a:gd name="connsiteX15" fmla="*/ 2478847 w 5816600"/>
                <a:gd name="connsiteY15" fmla="*/ 348159 h 5819016"/>
                <a:gd name="connsiteX16" fmla="*/ 2983979 w 5816600"/>
                <a:gd name="connsiteY16" fmla="*/ 925768 h 5819016"/>
                <a:gd name="connsiteX17" fmla="*/ 2884082 w 5816600"/>
                <a:gd name="connsiteY17" fmla="*/ 1244495 h 5819016"/>
                <a:gd name="connsiteX18" fmla="*/ 2887109 w 5816600"/>
                <a:gd name="connsiteY18" fmla="*/ 1314311 h 5819016"/>
                <a:gd name="connsiteX19" fmla="*/ 3428977 w 5816600"/>
                <a:gd name="connsiteY19" fmla="*/ 2073184 h 5819016"/>
                <a:gd name="connsiteX20" fmla="*/ 3513738 w 5816600"/>
                <a:gd name="connsiteY20" fmla="*/ 2091397 h 5819016"/>
                <a:gd name="connsiteX21" fmla="*/ 4394651 w 5816600"/>
                <a:gd name="connsiteY21" fmla="*/ 2637786 h 5819016"/>
                <a:gd name="connsiteX22" fmla="*/ 4222101 w 5816600"/>
                <a:gd name="connsiteY22" fmla="*/ 3181139 h 5819016"/>
                <a:gd name="connsiteX23" fmla="*/ 4213019 w 5816600"/>
                <a:gd name="connsiteY23" fmla="*/ 3275240 h 5819016"/>
                <a:gd name="connsiteX24" fmla="*/ 4700397 w 5816600"/>
                <a:gd name="connsiteY24" fmla="*/ 4128213 h 5819016"/>
                <a:gd name="connsiteX25" fmla="*/ 4812403 w 5816600"/>
                <a:gd name="connsiteY25" fmla="*/ 4191958 h 5819016"/>
                <a:gd name="connsiteX26" fmla="*/ 5342161 w 5816600"/>
                <a:gd name="connsiteY26" fmla="*/ 4586573 h 5819016"/>
                <a:gd name="connsiteX27" fmla="*/ 5093932 w 5816600"/>
                <a:gd name="connsiteY27" fmla="*/ 5196707 h 5819016"/>
                <a:gd name="connsiteX28" fmla="*/ 4443086 w 5816600"/>
                <a:gd name="connsiteY28" fmla="*/ 5093500 h 5819016"/>
                <a:gd name="connsiteX29" fmla="*/ 4427950 w 5816600"/>
                <a:gd name="connsiteY29" fmla="*/ 4401407 h 5819016"/>
                <a:gd name="connsiteX30" fmla="*/ 4434004 w 5816600"/>
                <a:gd name="connsiteY30" fmla="*/ 4292130 h 5819016"/>
                <a:gd name="connsiteX31" fmla="*/ 3940572 w 5816600"/>
                <a:gd name="connsiteY31" fmla="*/ 3433085 h 5819016"/>
                <a:gd name="connsiteX32" fmla="*/ 3840675 w 5816600"/>
                <a:gd name="connsiteY32" fmla="*/ 3390588 h 5819016"/>
                <a:gd name="connsiteX33" fmla="*/ 3528874 w 5816600"/>
                <a:gd name="connsiteY33" fmla="*/ 3387553 h 5819016"/>
                <a:gd name="connsiteX34" fmla="*/ 3444113 w 5816600"/>
                <a:gd name="connsiteY34" fmla="*/ 3420943 h 5819016"/>
                <a:gd name="connsiteX35" fmla="*/ 3077822 w 5816600"/>
                <a:gd name="connsiteY35" fmla="*/ 4028042 h 5819016"/>
                <a:gd name="connsiteX36" fmla="*/ 3089931 w 5816600"/>
                <a:gd name="connsiteY36" fmla="*/ 4110000 h 5819016"/>
                <a:gd name="connsiteX37" fmla="*/ 3162584 w 5816600"/>
                <a:gd name="connsiteY37" fmla="*/ 4528898 h 5819016"/>
                <a:gd name="connsiteX38" fmla="*/ 2687315 w 5816600"/>
                <a:gd name="connsiteY38" fmla="*/ 4847625 h 5819016"/>
                <a:gd name="connsiteX39" fmla="*/ 2278644 w 5816600"/>
                <a:gd name="connsiteY39" fmla="*/ 4468188 h 5819016"/>
                <a:gd name="connsiteX40" fmla="*/ 2720614 w 5816600"/>
                <a:gd name="connsiteY40" fmla="*/ 3933941 h 5819016"/>
                <a:gd name="connsiteX41" fmla="*/ 2811429 w 5816600"/>
                <a:gd name="connsiteY41" fmla="*/ 3882338 h 5819016"/>
                <a:gd name="connsiteX42" fmla="*/ 3183774 w 5816600"/>
                <a:gd name="connsiteY42" fmla="*/ 3278275 h 5819016"/>
                <a:gd name="connsiteX43" fmla="*/ 3177720 w 5816600"/>
                <a:gd name="connsiteY43" fmla="*/ 3175068 h 5819016"/>
                <a:gd name="connsiteX44" fmla="*/ 3080850 w 5816600"/>
                <a:gd name="connsiteY44" fmla="*/ 3002045 h 5819016"/>
                <a:gd name="connsiteX45" fmla="*/ 2977925 w 5816600"/>
                <a:gd name="connsiteY45" fmla="*/ 2941335 h 5819016"/>
                <a:gd name="connsiteX46" fmla="*/ 2502656 w 5816600"/>
                <a:gd name="connsiteY46" fmla="*/ 2983832 h 5819016"/>
                <a:gd name="connsiteX47" fmla="*/ 1845755 w 5816600"/>
                <a:gd name="connsiteY47" fmla="*/ 3038471 h 5819016"/>
                <a:gd name="connsiteX48" fmla="*/ 1394704 w 5816600"/>
                <a:gd name="connsiteY48" fmla="*/ 3074897 h 5819016"/>
                <a:gd name="connsiteX49" fmla="*/ 1334160 w 5816600"/>
                <a:gd name="connsiteY49" fmla="*/ 3138642 h 5819016"/>
                <a:gd name="connsiteX50" fmla="*/ 907326 w 5816600"/>
                <a:gd name="connsiteY50" fmla="*/ 3463440 h 5819016"/>
                <a:gd name="connsiteX51" fmla="*/ 486546 w 5816600"/>
                <a:gd name="connsiteY51" fmla="*/ 3208459 h 5819016"/>
                <a:gd name="connsiteX52" fmla="*/ 528927 w 5816600"/>
                <a:gd name="connsiteY52" fmla="*/ 2734922 h 5819016"/>
                <a:gd name="connsiteX53" fmla="*/ 979979 w 5816600"/>
                <a:gd name="connsiteY53" fmla="*/ 2555828 h 5819016"/>
                <a:gd name="connsiteX54" fmla="*/ 1264535 w 5816600"/>
                <a:gd name="connsiteY54" fmla="*/ 2737957 h 5819016"/>
                <a:gd name="connsiteX55" fmla="*/ 1355350 w 5816600"/>
                <a:gd name="connsiteY55" fmla="*/ 2780454 h 5819016"/>
                <a:gd name="connsiteX56" fmla="*/ 1981979 w 5816600"/>
                <a:gd name="connsiteY56" fmla="*/ 2728851 h 5819016"/>
                <a:gd name="connsiteX57" fmla="*/ 2650988 w 5816600"/>
                <a:gd name="connsiteY57" fmla="*/ 2671176 h 5819016"/>
                <a:gd name="connsiteX58" fmla="*/ 2980952 w 5816600"/>
                <a:gd name="connsiteY58" fmla="*/ 2643857 h 5819016"/>
                <a:gd name="connsiteX59" fmla="*/ 3044523 w 5816600"/>
                <a:gd name="connsiteY59" fmla="*/ 2592254 h 5819016"/>
                <a:gd name="connsiteX60" fmla="*/ 3165611 w 5816600"/>
                <a:gd name="connsiteY60" fmla="*/ 2337272 h 5819016"/>
                <a:gd name="connsiteX61" fmla="*/ 3168638 w 5816600"/>
                <a:gd name="connsiteY61" fmla="*/ 2255314 h 5819016"/>
                <a:gd name="connsiteX62" fmla="*/ 2629798 w 5816600"/>
                <a:gd name="connsiteY62" fmla="*/ 1487334 h 5819016"/>
                <a:gd name="connsiteX63" fmla="*/ 2548064 w 5816600"/>
                <a:gd name="connsiteY63" fmla="*/ 1456979 h 5819016"/>
                <a:gd name="connsiteX64" fmla="*/ 1860891 w 5816600"/>
                <a:gd name="connsiteY64" fmla="*/ 998620 h 5819016"/>
                <a:gd name="connsiteX65" fmla="*/ 2354324 w 5816600"/>
                <a:gd name="connsiteY65" fmla="*/ 349025 h 5819016"/>
                <a:gd name="connsiteX66" fmla="*/ 2478847 w 5816600"/>
                <a:gd name="connsiteY66" fmla="*/ 348159 h 5819016"/>
                <a:gd name="connsiteX67" fmla="*/ 4305863 w 5816600"/>
                <a:gd name="connsiteY67" fmla="*/ 0 h 5819016"/>
                <a:gd name="connsiteX68" fmla="*/ 4987057 w 5816600"/>
                <a:gd name="connsiteY68" fmla="*/ 0 h 5819016"/>
                <a:gd name="connsiteX69" fmla="*/ 5689444 w 5816600"/>
                <a:gd name="connsiteY69" fmla="*/ 0 h 5819016"/>
                <a:gd name="connsiteX70" fmla="*/ 5816600 w 5816600"/>
                <a:gd name="connsiteY70" fmla="*/ 127558 h 5819016"/>
                <a:gd name="connsiteX71" fmla="*/ 5816600 w 5816600"/>
                <a:gd name="connsiteY71" fmla="*/ 1515506 h 5819016"/>
                <a:gd name="connsiteX72" fmla="*/ 5689444 w 5816600"/>
                <a:gd name="connsiteY72" fmla="*/ 1643063 h 5819016"/>
                <a:gd name="connsiteX73" fmla="*/ 5223205 w 5816600"/>
                <a:gd name="connsiteY73" fmla="*/ 1643063 h 5819016"/>
                <a:gd name="connsiteX74" fmla="*/ 5083938 w 5816600"/>
                <a:gd name="connsiteY74" fmla="*/ 1500320 h 5819016"/>
                <a:gd name="connsiteX75" fmla="*/ 5086966 w 5816600"/>
                <a:gd name="connsiteY75" fmla="*/ 804828 h 5819016"/>
                <a:gd name="connsiteX76" fmla="*/ 5014305 w 5816600"/>
                <a:gd name="connsiteY76" fmla="*/ 731938 h 5819016"/>
                <a:gd name="connsiteX77" fmla="*/ 4293753 w 5816600"/>
                <a:gd name="connsiteY77" fmla="*/ 731938 h 5819016"/>
                <a:gd name="connsiteX78" fmla="*/ 4154487 w 5816600"/>
                <a:gd name="connsiteY78" fmla="*/ 601343 h 5819016"/>
                <a:gd name="connsiteX79" fmla="*/ 4154487 w 5816600"/>
                <a:gd name="connsiteY79" fmla="*/ 145780 h 5819016"/>
                <a:gd name="connsiteX80" fmla="*/ 4305863 w 5816600"/>
                <a:gd name="connsiteY80" fmla="*/ 0 h 581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16600" h="5819016">
                  <a:moveTo>
                    <a:pt x="359932" y="4167497"/>
                  </a:moveTo>
                  <a:cubicBezTo>
                    <a:pt x="432523" y="4167118"/>
                    <a:pt x="505115" y="4167118"/>
                    <a:pt x="577706" y="4168635"/>
                  </a:cubicBezTo>
                  <a:cubicBezTo>
                    <a:pt x="704740" y="4168635"/>
                    <a:pt x="731962" y="4195952"/>
                    <a:pt x="731962" y="4320395"/>
                  </a:cubicBezTo>
                  <a:cubicBezTo>
                    <a:pt x="731962" y="4548033"/>
                    <a:pt x="731962" y="4775672"/>
                    <a:pt x="728937" y="5006346"/>
                  </a:cubicBezTo>
                  <a:cubicBezTo>
                    <a:pt x="728937" y="5060979"/>
                    <a:pt x="747085" y="5079190"/>
                    <a:pt x="801529" y="5079190"/>
                  </a:cubicBezTo>
                  <a:cubicBezTo>
                    <a:pt x="1037450" y="5076155"/>
                    <a:pt x="1270347" y="5079190"/>
                    <a:pt x="1503244" y="5079190"/>
                  </a:cubicBezTo>
                  <a:cubicBezTo>
                    <a:pt x="1630279" y="5079190"/>
                    <a:pt x="1660525" y="5106507"/>
                    <a:pt x="1660525" y="5233985"/>
                  </a:cubicBezTo>
                  <a:cubicBezTo>
                    <a:pt x="1660525" y="5379674"/>
                    <a:pt x="1660525" y="5522327"/>
                    <a:pt x="1660525" y="5664981"/>
                  </a:cubicBezTo>
                  <a:cubicBezTo>
                    <a:pt x="1657501" y="5783353"/>
                    <a:pt x="1624230" y="5816740"/>
                    <a:pt x="1509293" y="5816740"/>
                  </a:cubicBezTo>
                  <a:cubicBezTo>
                    <a:pt x="1058623" y="5819775"/>
                    <a:pt x="604927" y="5819775"/>
                    <a:pt x="154256" y="5816740"/>
                  </a:cubicBezTo>
                  <a:cubicBezTo>
                    <a:pt x="27221" y="5816740"/>
                    <a:pt x="0" y="5789423"/>
                    <a:pt x="0" y="5664981"/>
                  </a:cubicBezTo>
                  <a:cubicBezTo>
                    <a:pt x="0" y="5440377"/>
                    <a:pt x="0" y="5215774"/>
                    <a:pt x="0" y="4991170"/>
                  </a:cubicBezTo>
                  <a:cubicBezTo>
                    <a:pt x="0" y="4766567"/>
                    <a:pt x="0" y="4538928"/>
                    <a:pt x="0" y="4314324"/>
                  </a:cubicBezTo>
                  <a:cubicBezTo>
                    <a:pt x="0" y="4195952"/>
                    <a:pt x="27221" y="4168635"/>
                    <a:pt x="142158" y="4168635"/>
                  </a:cubicBezTo>
                  <a:cubicBezTo>
                    <a:pt x="214749" y="4168635"/>
                    <a:pt x="287340" y="4167877"/>
                    <a:pt x="359932" y="4167497"/>
                  </a:cubicBezTo>
                  <a:close/>
                  <a:moveTo>
                    <a:pt x="2478847" y="348159"/>
                  </a:moveTo>
                  <a:cubicBezTo>
                    <a:pt x="2762143" y="377625"/>
                    <a:pt x="2986628" y="620322"/>
                    <a:pt x="2983979" y="925768"/>
                  </a:cubicBezTo>
                  <a:cubicBezTo>
                    <a:pt x="2983979" y="1044152"/>
                    <a:pt x="2956735" y="1150395"/>
                    <a:pt x="2884082" y="1244495"/>
                  </a:cubicBezTo>
                  <a:cubicBezTo>
                    <a:pt x="2862892" y="1271814"/>
                    <a:pt x="2868946" y="1290027"/>
                    <a:pt x="2887109" y="1314311"/>
                  </a:cubicBezTo>
                  <a:cubicBezTo>
                    <a:pt x="3068741" y="1566257"/>
                    <a:pt x="3250372" y="1821239"/>
                    <a:pt x="3428977" y="2073184"/>
                  </a:cubicBezTo>
                  <a:cubicBezTo>
                    <a:pt x="3453194" y="2109610"/>
                    <a:pt x="3480439" y="2100504"/>
                    <a:pt x="3513738" y="2091397"/>
                  </a:cubicBezTo>
                  <a:cubicBezTo>
                    <a:pt x="3937545" y="1951765"/>
                    <a:pt x="4337134" y="2252279"/>
                    <a:pt x="4394651" y="2637786"/>
                  </a:cubicBezTo>
                  <a:cubicBezTo>
                    <a:pt x="4424923" y="2847235"/>
                    <a:pt x="4358324" y="3026329"/>
                    <a:pt x="4222101" y="3181139"/>
                  </a:cubicBezTo>
                  <a:cubicBezTo>
                    <a:pt x="4191829" y="3214530"/>
                    <a:pt x="4188802" y="3235778"/>
                    <a:pt x="4213019" y="3275240"/>
                  </a:cubicBezTo>
                  <a:cubicBezTo>
                    <a:pt x="4376488" y="3557540"/>
                    <a:pt x="4539956" y="3842877"/>
                    <a:pt x="4700397" y="4128213"/>
                  </a:cubicBezTo>
                  <a:cubicBezTo>
                    <a:pt x="4727642" y="4173745"/>
                    <a:pt x="4748832" y="4194994"/>
                    <a:pt x="4812403" y="4191958"/>
                  </a:cubicBezTo>
                  <a:cubicBezTo>
                    <a:pt x="5063660" y="4173745"/>
                    <a:pt x="5269509" y="4328555"/>
                    <a:pt x="5342161" y="4586573"/>
                  </a:cubicBezTo>
                  <a:cubicBezTo>
                    <a:pt x="5411787" y="4820305"/>
                    <a:pt x="5305836" y="5081358"/>
                    <a:pt x="5093932" y="5196707"/>
                  </a:cubicBezTo>
                  <a:cubicBezTo>
                    <a:pt x="4872947" y="5318126"/>
                    <a:pt x="4603527" y="5275629"/>
                    <a:pt x="4443086" y="5093500"/>
                  </a:cubicBezTo>
                  <a:cubicBezTo>
                    <a:pt x="4267509" y="4890122"/>
                    <a:pt x="4258427" y="4626034"/>
                    <a:pt x="4427950" y="4401407"/>
                  </a:cubicBezTo>
                  <a:cubicBezTo>
                    <a:pt x="4458222" y="4361946"/>
                    <a:pt x="4458222" y="4334626"/>
                    <a:pt x="4434004" y="4292130"/>
                  </a:cubicBezTo>
                  <a:cubicBezTo>
                    <a:pt x="4267509" y="4006793"/>
                    <a:pt x="4104040" y="3721457"/>
                    <a:pt x="3940572" y="3433085"/>
                  </a:cubicBezTo>
                  <a:cubicBezTo>
                    <a:pt x="3916354" y="3387553"/>
                    <a:pt x="3892137" y="3375411"/>
                    <a:pt x="3840675" y="3390588"/>
                  </a:cubicBezTo>
                  <a:cubicBezTo>
                    <a:pt x="3737750" y="3417908"/>
                    <a:pt x="3631798" y="3411837"/>
                    <a:pt x="3528874" y="3387553"/>
                  </a:cubicBezTo>
                  <a:cubicBezTo>
                    <a:pt x="3489520" y="3375411"/>
                    <a:pt x="3465303" y="3384517"/>
                    <a:pt x="3444113" y="3420943"/>
                  </a:cubicBezTo>
                  <a:cubicBezTo>
                    <a:pt x="3323025" y="3624321"/>
                    <a:pt x="3201937" y="3827699"/>
                    <a:pt x="3077822" y="4028042"/>
                  </a:cubicBezTo>
                  <a:cubicBezTo>
                    <a:pt x="3056632" y="4061432"/>
                    <a:pt x="3071768" y="4082681"/>
                    <a:pt x="3089931" y="4110000"/>
                  </a:cubicBezTo>
                  <a:cubicBezTo>
                    <a:pt x="3177720" y="4237491"/>
                    <a:pt x="3211019" y="4377123"/>
                    <a:pt x="3162584" y="4528898"/>
                  </a:cubicBezTo>
                  <a:cubicBezTo>
                    <a:pt x="3099013" y="4732276"/>
                    <a:pt x="2905272" y="4862802"/>
                    <a:pt x="2687315" y="4847625"/>
                  </a:cubicBezTo>
                  <a:cubicBezTo>
                    <a:pt x="2484493" y="4832447"/>
                    <a:pt x="2311943" y="4671566"/>
                    <a:pt x="2278644" y="4468188"/>
                  </a:cubicBezTo>
                  <a:cubicBezTo>
                    <a:pt x="2233236" y="4188923"/>
                    <a:pt x="2436058" y="3940012"/>
                    <a:pt x="2720614" y="3933941"/>
                  </a:cubicBezTo>
                  <a:cubicBezTo>
                    <a:pt x="2762995" y="3933941"/>
                    <a:pt x="2790239" y="3918764"/>
                    <a:pt x="2811429" y="3882338"/>
                  </a:cubicBezTo>
                  <a:cubicBezTo>
                    <a:pt x="2932517" y="3678960"/>
                    <a:pt x="3056632" y="3478618"/>
                    <a:pt x="3183774" y="3278275"/>
                  </a:cubicBezTo>
                  <a:cubicBezTo>
                    <a:pt x="3207992" y="3238814"/>
                    <a:pt x="3207992" y="3211494"/>
                    <a:pt x="3177720" y="3175068"/>
                  </a:cubicBezTo>
                  <a:cubicBezTo>
                    <a:pt x="3135339" y="3123465"/>
                    <a:pt x="3102040" y="3065791"/>
                    <a:pt x="3080850" y="3002045"/>
                  </a:cubicBezTo>
                  <a:cubicBezTo>
                    <a:pt x="3059659" y="2947406"/>
                    <a:pt x="3029387" y="2935264"/>
                    <a:pt x="2977925" y="2941335"/>
                  </a:cubicBezTo>
                  <a:cubicBezTo>
                    <a:pt x="2820511" y="2956513"/>
                    <a:pt x="2660070" y="2968655"/>
                    <a:pt x="2502656" y="2983832"/>
                  </a:cubicBezTo>
                  <a:cubicBezTo>
                    <a:pt x="2284698" y="3002045"/>
                    <a:pt x="2063713" y="3020258"/>
                    <a:pt x="1845755" y="3038471"/>
                  </a:cubicBezTo>
                  <a:cubicBezTo>
                    <a:pt x="1694396" y="3050613"/>
                    <a:pt x="1543036" y="3065791"/>
                    <a:pt x="1394704" y="3074897"/>
                  </a:cubicBezTo>
                  <a:cubicBezTo>
                    <a:pt x="1352323" y="3077932"/>
                    <a:pt x="1343242" y="3108287"/>
                    <a:pt x="1334160" y="3138642"/>
                  </a:cubicBezTo>
                  <a:cubicBezTo>
                    <a:pt x="1273616" y="3323807"/>
                    <a:pt x="1098039" y="3460405"/>
                    <a:pt x="907326" y="3463440"/>
                  </a:cubicBezTo>
                  <a:cubicBezTo>
                    <a:pt x="716613" y="3463440"/>
                    <a:pt x="571308" y="3381482"/>
                    <a:pt x="486546" y="3208459"/>
                  </a:cubicBezTo>
                  <a:cubicBezTo>
                    <a:pt x="404812" y="3044542"/>
                    <a:pt x="419948" y="2880625"/>
                    <a:pt x="528927" y="2734922"/>
                  </a:cubicBezTo>
                  <a:cubicBezTo>
                    <a:pt x="640933" y="2580112"/>
                    <a:pt x="795320" y="2528508"/>
                    <a:pt x="979979" y="2555828"/>
                  </a:cubicBezTo>
                  <a:cubicBezTo>
                    <a:pt x="1101066" y="2577076"/>
                    <a:pt x="1197936" y="2637786"/>
                    <a:pt x="1264535" y="2737957"/>
                  </a:cubicBezTo>
                  <a:cubicBezTo>
                    <a:pt x="1288752" y="2771348"/>
                    <a:pt x="1315997" y="2783490"/>
                    <a:pt x="1355350" y="2780454"/>
                  </a:cubicBezTo>
                  <a:cubicBezTo>
                    <a:pt x="1564227" y="2762241"/>
                    <a:pt x="1773103" y="2744028"/>
                    <a:pt x="1981979" y="2728851"/>
                  </a:cubicBezTo>
                  <a:cubicBezTo>
                    <a:pt x="2205991" y="2707602"/>
                    <a:pt x="2426976" y="2689389"/>
                    <a:pt x="2650988" y="2671176"/>
                  </a:cubicBezTo>
                  <a:cubicBezTo>
                    <a:pt x="2759967" y="2662070"/>
                    <a:pt x="2871973" y="2652964"/>
                    <a:pt x="2980952" y="2643857"/>
                  </a:cubicBezTo>
                  <a:cubicBezTo>
                    <a:pt x="3017279" y="2640822"/>
                    <a:pt x="3035442" y="2628680"/>
                    <a:pt x="3044523" y="2592254"/>
                  </a:cubicBezTo>
                  <a:cubicBezTo>
                    <a:pt x="3062686" y="2495118"/>
                    <a:pt x="3108094" y="2413160"/>
                    <a:pt x="3165611" y="2337272"/>
                  </a:cubicBezTo>
                  <a:cubicBezTo>
                    <a:pt x="3186801" y="2306917"/>
                    <a:pt x="3189828" y="2288704"/>
                    <a:pt x="3168638" y="2255314"/>
                  </a:cubicBezTo>
                  <a:cubicBezTo>
                    <a:pt x="2987007" y="2000333"/>
                    <a:pt x="2808402" y="1742316"/>
                    <a:pt x="2629798" y="1487334"/>
                  </a:cubicBezTo>
                  <a:cubicBezTo>
                    <a:pt x="2608608" y="1453944"/>
                    <a:pt x="2584390" y="1447873"/>
                    <a:pt x="2548064" y="1456979"/>
                  </a:cubicBezTo>
                  <a:cubicBezTo>
                    <a:pt x="2224154" y="1535902"/>
                    <a:pt x="1921435" y="1332524"/>
                    <a:pt x="1860891" y="998620"/>
                  </a:cubicBezTo>
                  <a:cubicBezTo>
                    <a:pt x="1806402" y="692035"/>
                    <a:pt x="2036468" y="388486"/>
                    <a:pt x="2354324" y="349025"/>
                  </a:cubicBezTo>
                  <a:cubicBezTo>
                    <a:pt x="2396704" y="344092"/>
                    <a:pt x="2438376" y="343950"/>
                    <a:pt x="2478847" y="348159"/>
                  </a:cubicBezTo>
                  <a:close/>
                  <a:moveTo>
                    <a:pt x="4305863" y="0"/>
                  </a:moveTo>
                  <a:cubicBezTo>
                    <a:pt x="4532928" y="0"/>
                    <a:pt x="4759993" y="0"/>
                    <a:pt x="4987057" y="0"/>
                  </a:cubicBezTo>
                  <a:cubicBezTo>
                    <a:pt x="5223205" y="0"/>
                    <a:pt x="5456324" y="0"/>
                    <a:pt x="5689444" y="0"/>
                  </a:cubicBezTo>
                  <a:cubicBezTo>
                    <a:pt x="5786325" y="0"/>
                    <a:pt x="5816600" y="27334"/>
                    <a:pt x="5816600" y="127558"/>
                  </a:cubicBezTo>
                  <a:cubicBezTo>
                    <a:pt x="5816600" y="589195"/>
                    <a:pt x="5816600" y="1053869"/>
                    <a:pt x="5816600" y="1515506"/>
                  </a:cubicBezTo>
                  <a:cubicBezTo>
                    <a:pt x="5816600" y="1615729"/>
                    <a:pt x="5786325" y="1643063"/>
                    <a:pt x="5689444" y="1643063"/>
                  </a:cubicBezTo>
                  <a:cubicBezTo>
                    <a:pt x="5535040" y="1643063"/>
                    <a:pt x="5377608" y="1643063"/>
                    <a:pt x="5223205" y="1643063"/>
                  </a:cubicBezTo>
                  <a:cubicBezTo>
                    <a:pt x="5111186" y="1643063"/>
                    <a:pt x="5083938" y="1615729"/>
                    <a:pt x="5083938" y="1500320"/>
                  </a:cubicBezTo>
                  <a:cubicBezTo>
                    <a:pt x="5083938" y="1269502"/>
                    <a:pt x="5083938" y="1035646"/>
                    <a:pt x="5086966" y="804828"/>
                  </a:cubicBezTo>
                  <a:cubicBezTo>
                    <a:pt x="5086966" y="747123"/>
                    <a:pt x="5068801" y="731938"/>
                    <a:pt x="5014305" y="731938"/>
                  </a:cubicBezTo>
                  <a:cubicBezTo>
                    <a:pt x="4772103" y="734975"/>
                    <a:pt x="4532928" y="731938"/>
                    <a:pt x="4293753" y="731938"/>
                  </a:cubicBezTo>
                  <a:cubicBezTo>
                    <a:pt x="4190817" y="731938"/>
                    <a:pt x="4157515" y="704604"/>
                    <a:pt x="4154487" y="601343"/>
                  </a:cubicBezTo>
                  <a:cubicBezTo>
                    <a:pt x="4154487" y="449489"/>
                    <a:pt x="4154487" y="297634"/>
                    <a:pt x="4154487" y="145780"/>
                  </a:cubicBezTo>
                  <a:cubicBezTo>
                    <a:pt x="4157515" y="27334"/>
                    <a:pt x="4187790" y="0"/>
                    <a:pt x="4305863" y="0"/>
                  </a:cubicBezTo>
                  <a:close/>
                </a:path>
              </a:pathLst>
            </a:custGeom>
            <a:solidFill>
              <a:schemeClr val="tx1"/>
            </a:solidFill>
            <a:ln>
              <a:noFill/>
            </a:ln>
          </p:spPr>
          <p:txBody>
            <a:bodyPr vert="horz" wrap="square" lIns="89642" tIns="44821" rIns="89642" bIns="44821" numCol="1" anchor="t" anchorCtr="0" compatLnSpc="1">
              <a:prstTxWarp prst="textNoShape">
                <a:avLst/>
              </a:prstTxWarp>
              <a:noAutofit/>
            </a:bodyPr>
            <a:lstStyle/>
            <a:p>
              <a:endParaRPr lang="en-US" sz="3137"/>
            </a:p>
          </p:txBody>
        </p:sp>
        <p:sp>
          <p:nvSpPr>
            <p:cNvPr id="23" name="TextBox 22">
              <a:extLst>
                <a:ext uri="{FF2B5EF4-FFF2-40B4-BE49-F238E27FC236}">
                  <a16:creationId xmlns:a16="http://schemas.microsoft.com/office/drawing/2014/main" id="{94AA0C32-8EA4-43E6-8E2E-67BC8BB98D54}"/>
                </a:ext>
              </a:extLst>
            </p:cNvPr>
            <p:cNvSpPr txBox="1"/>
            <p:nvPr/>
          </p:nvSpPr>
          <p:spPr>
            <a:xfrm>
              <a:off x="9274737" y="5109261"/>
              <a:ext cx="91407" cy="244422"/>
            </a:xfrm>
            <a:prstGeom prst="rect">
              <a:avLst/>
            </a:prstGeom>
            <a:noFill/>
          </p:spPr>
          <p:txBody>
            <a:bodyPr wrap="square" lIns="0" tIns="0" rIns="0" bIns="0" rtlCol="0">
              <a:spAutoFit/>
            </a:bodyPr>
            <a:lstStyle/>
            <a:p>
              <a:pPr>
                <a:lnSpc>
                  <a:spcPct val="90000"/>
                </a:lnSpc>
                <a:spcAft>
                  <a:spcPts val="588"/>
                </a:spcAft>
              </a:pPr>
              <a:r>
                <a:rPr lang="en-US" sz="1730">
                  <a:solidFill>
                    <a:schemeClr val="tx2"/>
                  </a:solidFill>
                  <a:latin typeface="+mj-lt"/>
                </a:rPr>
                <a:t>2</a:t>
              </a:r>
            </a:p>
          </p:txBody>
        </p:sp>
        <p:sp>
          <p:nvSpPr>
            <p:cNvPr id="20" name="TextBox 19">
              <a:extLst>
                <a:ext uri="{FF2B5EF4-FFF2-40B4-BE49-F238E27FC236}">
                  <a16:creationId xmlns:a16="http://schemas.microsoft.com/office/drawing/2014/main" id="{E210B6A4-D9CB-4BB6-A053-1DEDFFCE4943}"/>
                </a:ext>
              </a:extLst>
            </p:cNvPr>
            <p:cNvSpPr txBox="1"/>
            <p:nvPr/>
          </p:nvSpPr>
          <p:spPr>
            <a:xfrm>
              <a:off x="8688141" y="5278960"/>
              <a:ext cx="1115170" cy="304529"/>
            </a:xfrm>
            <a:prstGeom prst="rect">
              <a:avLst/>
            </a:prstGeom>
            <a:noFill/>
          </p:spPr>
          <p:txBody>
            <a:bodyPr wrap="none" lIns="0" tIns="0" rIns="0" bIns="0" rtlCol="0">
              <a:spAutoFit/>
            </a:bodyPr>
            <a:lstStyle/>
            <a:p>
              <a:pPr>
                <a:lnSpc>
                  <a:spcPct val="90000"/>
                </a:lnSpc>
                <a:spcAft>
                  <a:spcPts val="588"/>
                </a:spcAft>
              </a:pPr>
              <a:r>
                <a:rPr lang="en-US" sz="1078"/>
                <a:t>Devices</a:t>
              </a:r>
              <a:br>
                <a:rPr lang="en-US" sz="1078"/>
              </a:br>
              <a:r>
                <a:rPr lang="en-US" sz="1078"/>
                <a:t>– </a:t>
              </a:r>
              <a:r>
                <a:rPr lang="en-US" sz="1078" err="1"/>
                <a:t>yourEdgeDevice</a:t>
              </a:r>
              <a:endParaRPr lang="en-US" sz="1078"/>
            </a:p>
          </p:txBody>
        </p:sp>
      </p:grpSp>
    </p:spTree>
    <p:extLst>
      <p:ext uri="{BB962C8B-B14F-4D97-AF65-F5344CB8AC3E}">
        <p14:creationId xmlns:p14="http://schemas.microsoft.com/office/powerpoint/2010/main" val="196725691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02277-A4ED-4501-8AA2-AAB49979F9A0}"/>
              </a:ext>
            </a:extLst>
          </p:cNvPr>
          <p:cNvSpPr>
            <a:spLocks noGrp="1"/>
          </p:cNvSpPr>
          <p:nvPr>
            <p:ph type="title"/>
          </p:nvPr>
        </p:nvSpPr>
        <p:spPr/>
        <p:txBody>
          <a:bodyPr/>
          <a:lstStyle/>
          <a:p>
            <a:r>
              <a:rPr lang="en-US">
                <a:cs typeface="Segoe UI"/>
              </a:rPr>
              <a:t>IoT Edge module</a:t>
            </a:r>
            <a:endParaRPr lang="en-US"/>
          </a:p>
        </p:txBody>
      </p:sp>
      <p:sp>
        <p:nvSpPr>
          <p:cNvPr id="22" name="Rectangle 21">
            <a:extLst>
              <a:ext uri="{FF2B5EF4-FFF2-40B4-BE49-F238E27FC236}">
                <a16:creationId xmlns:a16="http://schemas.microsoft.com/office/drawing/2014/main" id="{FCCC8766-24FF-4AE8-9901-835191B223FD}"/>
              </a:ext>
              <a:ext uri="{C183D7F6-B498-43B3-948B-1728B52AA6E4}">
                <adec:decorative xmlns:adec="http://schemas.microsoft.com/office/drawing/2017/decorative" val="1"/>
              </a:ext>
            </a:extLst>
          </p:cNvPr>
          <p:cNvSpPr/>
          <p:nvPr/>
        </p:nvSpPr>
        <p:spPr bwMode="auto">
          <a:xfrm>
            <a:off x="429537" y="1361407"/>
            <a:ext cx="11343822" cy="243050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3" name="Picture 22" descr="Two devices from China and from Germany using the same module image">
            <a:extLst>
              <a:ext uri="{FF2B5EF4-FFF2-40B4-BE49-F238E27FC236}">
                <a16:creationId xmlns:a16="http://schemas.microsoft.com/office/drawing/2014/main" id="{ABBD54BB-552D-4255-8983-5A29410D0379}"/>
              </a:ext>
            </a:extLst>
          </p:cNvPr>
          <p:cNvPicPr>
            <a:picLocks noChangeAspect="1"/>
          </p:cNvPicPr>
          <p:nvPr/>
        </p:nvPicPr>
        <p:blipFill rotWithShape="1">
          <a:blip r:embed="rId3" cstate="screen">
            <a:duotone>
              <a:prstClr val="black"/>
              <a:schemeClr val="accent6">
                <a:tint val="45000"/>
                <a:satMod val="400000"/>
              </a:schemeClr>
            </a:duotone>
            <a:extLst>
              <a:ext uri="{28A0092B-C50C-407E-A947-70E740481C1C}">
                <a14:useLocalDpi xmlns:a14="http://schemas.microsoft.com/office/drawing/2010/main"/>
              </a:ext>
            </a:extLst>
          </a:blip>
          <a:srcRect l="-17860" r="-24371"/>
          <a:stretch/>
        </p:blipFill>
        <p:spPr>
          <a:xfrm>
            <a:off x="584625" y="1496926"/>
            <a:ext cx="4404174" cy="2159466"/>
          </a:xfrm>
          <a:prstGeom prst="rect">
            <a:avLst/>
          </a:prstGeom>
          <a:solidFill>
            <a:srgbClr val="F2F2F2"/>
          </a:solidFill>
          <a:ln>
            <a:noFill/>
          </a:ln>
          <a:effectLst/>
        </p:spPr>
      </p:pic>
      <p:pic>
        <p:nvPicPr>
          <p:cNvPr id="24" name="Picture 23" descr="Diagram of two devices and its module metadata from Germany and China">
            <a:extLst>
              <a:ext uri="{FF2B5EF4-FFF2-40B4-BE49-F238E27FC236}">
                <a16:creationId xmlns:a16="http://schemas.microsoft.com/office/drawing/2014/main" id="{7D6300B9-3882-4EA4-832C-0D1F43D98BCD}"/>
              </a:ext>
            </a:extLst>
          </p:cNvPr>
          <p:cNvPicPr>
            <a:picLocks noChangeAspect="1"/>
          </p:cNvPicPr>
          <p:nvPr/>
        </p:nvPicPr>
        <p:blipFill rotWithShape="1">
          <a:blip r:embed="rId4" cstate="screen">
            <a:duotone>
              <a:prstClr val="black"/>
              <a:schemeClr val="accent6">
                <a:tint val="45000"/>
                <a:satMod val="400000"/>
              </a:schemeClr>
            </a:duotone>
            <a:extLst>
              <a:ext uri="{28A0092B-C50C-407E-A947-70E740481C1C}">
                <a14:useLocalDpi xmlns:a14="http://schemas.microsoft.com/office/drawing/2010/main"/>
              </a:ext>
            </a:extLst>
          </a:blip>
          <a:srcRect l="-28381" t="-2522" r="-28381" b="-2522"/>
          <a:stretch/>
        </p:blipFill>
        <p:spPr>
          <a:xfrm>
            <a:off x="5173931" y="1496927"/>
            <a:ext cx="6436718" cy="2159466"/>
          </a:xfrm>
          <a:prstGeom prst="rect">
            <a:avLst/>
          </a:prstGeom>
          <a:solidFill>
            <a:srgbClr val="F4F4F4"/>
          </a:solidFill>
          <a:effectLst/>
        </p:spPr>
      </p:pic>
      <p:sp>
        <p:nvSpPr>
          <p:cNvPr id="87" name="TextBox 86">
            <a:extLst>
              <a:ext uri="{FF2B5EF4-FFF2-40B4-BE49-F238E27FC236}">
                <a16:creationId xmlns:a16="http://schemas.microsoft.com/office/drawing/2014/main" id="{52DB8EBC-9729-485C-B857-48502B4F62EF}"/>
              </a:ext>
            </a:extLst>
          </p:cNvPr>
          <p:cNvSpPr txBox="1">
            <a:spLocks/>
          </p:cNvSpPr>
          <p:nvPr/>
        </p:nvSpPr>
        <p:spPr>
          <a:xfrm>
            <a:off x="429538" y="3920811"/>
            <a:ext cx="2164422" cy="2430503"/>
          </a:xfrm>
          <a:prstGeom prst="rect">
            <a:avLst/>
          </a:prstGeom>
          <a:solidFill>
            <a:schemeClr val="bg1">
              <a:lumMod val="95000"/>
            </a:schemeClr>
          </a:solidFill>
          <a:ln w="19050">
            <a:solidFill>
              <a:schemeClr val="bg1">
                <a:lumMod val="95000"/>
              </a:schemeClr>
            </a:solidFill>
          </a:ln>
        </p:spPr>
        <p:txBody>
          <a:bodyPr wrap="square" lIns="134464" tIns="89642" rIns="134464" bIns="89642" anchor="t" anchorCtr="0">
            <a:noAutofit/>
          </a:bodyPr>
          <a:lstStyle/>
          <a:p>
            <a:r>
              <a:rPr lang="en-US" sz="1568">
                <a:cs typeface="Segoe UI"/>
              </a:rPr>
              <a:t>A </a:t>
            </a:r>
            <a:r>
              <a:rPr lang="en-US" sz="1568">
                <a:latin typeface="+mj-lt"/>
                <a:cs typeface="Segoe UI"/>
              </a:rPr>
              <a:t>module image</a:t>
            </a:r>
            <a:r>
              <a:rPr lang="en-US" sz="1568">
                <a:cs typeface="Segoe UI"/>
              </a:rPr>
              <a:t> is a package containing the software that defines a module</a:t>
            </a:r>
          </a:p>
        </p:txBody>
      </p:sp>
      <p:sp>
        <p:nvSpPr>
          <p:cNvPr id="91" name="TextBox 90">
            <a:extLst>
              <a:ext uri="{FF2B5EF4-FFF2-40B4-BE49-F238E27FC236}">
                <a16:creationId xmlns:a16="http://schemas.microsoft.com/office/drawing/2014/main" id="{4EC5039C-A783-418D-8E63-E0487DAD72C7}"/>
              </a:ext>
            </a:extLst>
          </p:cNvPr>
          <p:cNvSpPr txBox="1">
            <a:spLocks/>
          </p:cNvSpPr>
          <p:nvPr/>
        </p:nvSpPr>
        <p:spPr>
          <a:xfrm>
            <a:off x="2721664" y="3920811"/>
            <a:ext cx="2164422" cy="2430503"/>
          </a:xfrm>
          <a:prstGeom prst="rect">
            <a:avLst/>
          </a:prstGeom>
          <a:solidFill>
            <a:schemeClr val="bg1">
              <a:lumMod val="95000"/>
            </a:schemeClr>
          </a:solidFill>
          <a:ln w="19050">
            <a:solidFill>
              <a:schemeClr val="bg1">
                <a:lumMod val="95000"/>
              </a:schemeClr>
            </a:solidFill>
          </a:ln>
        </p:spPr>
        <p:txBody>
          <a:bodyPr wrap="square" lIns="134464" tIns="89642" rIns="134464" bIns="89642" anchor="t" anchorCtr="0">
            <a:noAutofit/>
          </a:bodyPr>
          <a:lstStyle/>
          <a:p>
            <a:r>
              <a:rPr lang="en-US" sz="1568">
                <a:cs typeface="Segoe UI"/>
              </a:rPr>
              <a:t>A </a:t>
            </a:r>
            <a:r>
              <a:rPr lang="en-US" sz="1568">
                <a:latin typeface="+mj-lt"/>
                <a:cs typeface="Segoe UI"/>
              </a:rPr>
              <a:t>module instance </a:t>
            </a:r>
            <a:r>
              <a:rPr lang="en-US" sz="1568">
                <a:cs typeface="Segoe UI"/>
              </a:rPr>
              <a:t>is the specific unit of computation running the module image on an IoT Edge device. The module instance is started by the IoT Edge runtime</a:t>
            </a:r>
          </a:p>
        </p:txBody>
      </p:sp>
      <p:sp>
        <p:nvSpPr>
          <p:cNvPr id="93" name="TextBox 92">
            <a:extLst>
              <a:ext uri="{FF2B5EF4-FFF2-40B4-BE49-F238E27FC236}">
                <a16:creationId xmlns:a16="http://schemas.microsoft.com/office/drawing/2014/main" id="{18AF75EB-4DCF-4FB7-A7FB-F719DE0C04A9}"/>
              </a:ext>
            </a:extLst>
          </p:cNvPr>
          <p:cNvSpPr txBox="1">
            <a:spLocks/>
          </p:cNvSpPr>
          <p:nvPr/>
        </p:nvSpPr>
        <p:spPr>
          <a:xfrm>
            <a:off x="5013790" y="3920811"/>
            <a:ext cx="2164422" cy="2430503"/>
          </a:xfrm>
          <a:prstGeom prst="rect">
            <a:avLst/>
          </a:prstGeom>
          <a:solidFill>
            <a:schemeClr val="bg1">
              <a:lumMod val="95000"/>
            </a:schemeClr>
          </a:solidFill>
          <a:ln w="19050">
            <a:solidFill>
              <a:schemeClr val="bg1">
                <a:lumMod val="95000"/>
              </a:schemeClr>
            </a:solidFill>
          </a:ln>
        </p:spPr>
        <p:txBody>
          <a:bodyPr wrap="square" lIns="134464" tIns="89642" rIns="134464" bIns="89642" anchor="t" anchorCtr="0">
            <a:noAutofit/>
          </a:bodyPr>
          <a:lstStyle/>
          <a:p>
            <a:r>
              <a:rPr lang="en-US" sz="1568">
                <a:cs typeface="Segoe UI"/>
              </a:rPr>
              <a:t>A </a:t>
            </a:r>
            <a:r>
              <a:rPr lang="en-US" sz="1568">
                <a:latin typeface="+mj-lt"/>
                <a:cs typeface="Segoe UI"/>
              </a:rPr>
              <a:t>module identity</a:t>
            </a:r>
            <a:r>
              <a:rPr lang="en-US" sz="1568">
                <a:cs typeface="Segoe UI"/>
              </a:rPr>
              <a:t> is a piece of information </a:t>
            </a:r>
            <a:br>
              <a:rPr lang="en-US" sz="1568">
                <a:cs typeface="Segoe UI"/>
              </a:rPr>
            </a:br>
            <a:r>
              <a:rPr lang="en-US" sz="1568">
                <a:cs typeface="Segoe UI"/>
              </a:rPr>
              <a:t>(including security credentials) stored in IoT Hub, that is associated to each module instance</a:t>
            </a:r>
          </a:p>
        </p:txBody>
      </p:sp>
      <p:sp>
        <p:nvSpPr>
          <p:cNvPr id="95" name="TextBox 94">
            <a:extLst>
              <a:ext uri="{FF2B5EF4-FFF2-40B4-BE49-F238E27FC236}">
                <a16:creationId xmlns:a16="http://schemas.microsoft.com/office/drawing/2014/main" id="{FCA67BDE-0560-4646-97D6-1ED18C4BC079}"/>
              </a:ext>
            </a:extLst>
          </p:cNvPr>
          <p:cNvSpPr txBox="1">
            <a:spLocks/>
          </p:cNvSpPr>
          <p:nvPr/>
        </p:nvSpPr>
        <p:spPr>
          <a:xfrm>
            <a:off x="7305915" y="3920810"/>
            <a:ext cx="2164422" cy="2430503"/>
          </a:xfrm>
          <a:prstGeom prst="rect">
            <a:avLst/>
          </a:prstGeom>
          <a:solidFill>
            <a:schemeClr val="bg1">
              <a:lumMod val="95000"/>
            </a:schemeClr>
          </a:solidFill>
          <a:ln w="19050">
            <a:solidFill>
              <a:schemeClr val="bg1">
                <a:lumMod val="95000"/>
              </a:schemeClr>
            </a:solidFill>
          </a:ln>
        </p:spPr>
        <p:txBody>
          <a:bodyPr wrap="square" lIns="134464" tIns="89642" rIns="134464" bIns="89642" anchor="t" anchorCtr="0">
            <a:noAutofit/>
          </a:bodyPr>
          <a:lstStyle/>
          <a:p>
            <a:r>
              <a:rPr lang="en-US" sz="1568">
                <a:cs typeface="Segoe UI"/>
              </a:rPr>
              <a:t>A </a:t>
            </a:r>
            <a:r>
              <a:rPr lang="en-US" sz="1568">
                <a:latin typeface="+mj-lt"/>
                <a:cs typeface="Segoe UI"/>
              </a:rPr>
              <a:t>module twin </a:t>
            </a:r>
            <a:r>
              <a:rPr lang="en-US" sz="1568">
                <a:cs typeface="Segoe UI"/>
              </a:rPr>
              <a:t>is a JSON document stored in IoT Hub, that contains state information for a module instance, including metadata, configurations, and conditions </a:t>
            </a:r>
            <a:endParaRPr lang="en-US" sz="1568">
              <a:cs typeface="Segoe UI" panose="020B0502040204020203" pitchFamily="34" charset="0"/>
            </a:endParaRPr>
          </a:p>
        </p:txBody>
      </p:sp>
      <p:sp>
        <p:nvSpPr>
          <p:cNvPr id="97" name="TextBox 96">
            <a:extLst>
              <a:ext uri="{FF2B5EF4-FFF2-40B4-BE49-F238E27FC236}">
                <a16:creationId xmlns:a16="http://schemas.microsoft.com/office/drawing/2014/main" id="{A8B1C492-153A-449D-98F0-5D92362ABC23}"/>
              </a:ext>
            </a:extLst>
          </p:cNvPr>
          <p:cNvSpPr txBox="1">
            <a:spLocks/>
          </p:cNvSpPr>
          <p:nvPr/>
        </p:nvSpPr>
        <p:spPr>
          <a:xfrm>
            <a:off x="9598042" y="3920811"/>
            <a:ext cx="2164422" cy="2430503"/>
          </a:xfrm>
          <a:prstGeom prst="rect">
            <a:avLst/>
          </a:prstGeom>
          <a:solidFill>
            <a:schemeClr val="bg1">
              <a:lumMod val="95000"/>
            </a:schemeClr>
          </a:solidFill>
          <a:ln w="19050">
            <a:solidFill>
              <a:schemeClr val="bg1">
                <a:lumMod val="95000"/>
              </a:schemeClr>
            </a:solidFill>
          </a:ln>
        </p:spPr>
        <p:txBody>
          <a:bodyPr wrap="square" lIns="134464" tIns="89642" rIns="134464" bIns="89642" anchor="t" anchorCtr="0">
            <a:noAutofit/>
          </a:bodyPr>
          <a:lstStyle/>
          <a:p>
            <a:r>
              <a:rPr lang="en-US" sz="1568">
                <a:cs typeface="Segoe UI"/>
              </a:rPr>
              <a:t>SDKs to develop custom modules in multiple languages </a:t>
            </a:r>
            <a:br>
              <a:rPr lang="en-US" sz="1568">
                <a:cs typeface="Segoe UI"/>
              </a:rPr>
            </a:br>
            <a:r>
              <a:rPr lang="en-US" sz="1568">
                <a:cs typeface="Segoe UI"/>
              </a:rPr>
              <a:t>(C#, C, Python, Java, Node.JS)</a:t>
            </a:r>
            <a:endParaRPr lang="en-US" sz="1568">
              <a:cs typeface="Segoe UI" panose="020B0502040204020203" pitchFamily="34" charset="0"/>
            </a:endParaRPr>
          </a:p>
        </p:txBody>
      </p:sp>
    </p:spTree>
    <p:extLst>
      <p:ext uri="{BB962C8B-B14F-4D97-AF65-F5344CB8AC3E}">
        <p14:creationId xmlns:p14="http://schemas.microsoft.com/office/powerpoint/2010/main" val="2772446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fad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fade">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5"/>
                                        </p:tgtEl>
                                        <p:attrNameLst>
                                          <p:attrName>style.visibility</p:attrName>
                                        </p:attrNameLst>
                                      </p:cBhvr>
                                      <p:to>
                                        <p:strVal val="visible"/>
                                      </p:to>
                                    </p:set>
                                    <p:animEffect transition="in" filter="fade">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fade">
                                      <p:cBhvr>
                                        <p:cTn id="2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91" grpId="0" animBg="1"/>
      <p:bldP spid="93" grpId="0" animBg="1"/>
      <p:bldP spid="95" grpId="0" animBg="1"/>
      <p:bldP spid="9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12A9-0203-464A-BBF9-48CA68227787}"/>
              </a:ext>
            </a:extLst>
          </p:cNvPr>
          <p:cNvSpPr>
            <a:spLocks noGrp="1"/>
          </p:cNvSpPr>
          <p:nvPr>
            <p:ph type="title"/>
          </p:nvPr>
        </p:nvSpPr>
        <p:spPr/>
        <p:txBody>
          <a:bodyPr/>
          <a:lstStyle/>
          <a:p>
            <a:r>
              <a:rPr lang="en-US"/>
              <a:t>Azure IoT Edge module on Azure marketplace</a:t>
            </a:r>
          </a:p>
        </p:txBody>
      </p:sp>
      <p:sp>
        <p:nvSpPr>
          <p:cNvPr id="8" name="Rectangle 7">
            <a:extLst>
              <a:ext uri="{FF2B5EF4-FFF2-40B4-BE49-F238E27FC236}">
                <a16:creationId xmlns:a16="http://schemas.microsoft.com/office/drawing/2014/main" id="{C990E6C0-E9E5-4DE9-918A-DB42007F0410}"/>
              </a:ext>
            </a:extLst>
          </p:cNvPr>
          <p:cNvSpPr>
            <a:spLocks/>
          </p:cNvSpPr>
          <p:nvPr/>
        </p:nvSpPr>
        <p:spPr bwMode="auto">
          <a:xfrm>
            <a:off x="447101" y="1367075"/>
            <a:ext cx="5056497" cy="1496991"/>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896215" fontAlgn="base">
              <a:spcBef>
                <a:spcPts val="294"/>
              </a:spcBef>
              <a:defRPr/>
            </a:pPr>
            <a:r>
              <a:rPr lang="en-US" sz="2353" i="1">
                <a:solidFill>
                  <a:schemeClr val="tx1"/>
                </a:solidFill>
                <a:latin typeface="+mj-lt"/>
              </a:rPr>
              <a:t>Customers:</a:t>
            </a:r>
            <a:endParaRPr lang="en-US" sz="2353">
              <a:solidFill>
                <a:schemeClr val="tx1"/>
              </a:solidFill>
              <a:latin typeface="+mj-lt"/>
            </a:endParaRPr>
          </a:p>
          <a:p>
            <a:pPr defTabSz="896215" fontAlgn="base">
              <a:spcBef>
                <a:spcPts val="588"/>
              </a:spcBef>
              <a:spcAft>
                <a:spcPts val="588"/>
              </a:spcAft>
              <a:defRPr/>
            </a:pPr>
            <a:r>
              <a:rPr lang="en-US" sz="1961">
                <a:solidFill>
                  <a:schemeClr val="tx1"/>
                </a:solidFill>
                <a:latin typeface="+mj-lt"/>
              </a:rPr>
              <a:t>Save development effort: </a:t>
            </a:r>
            <a:r>
              <a:rPr lang="en-US" sz="1961" kern="0">
                <a:solidFill>
                  <a:schemeClr val="tx1"/>
                </a:solidFill>
                <a:cs typeface="Segoe UI Semibold" panose="020B0702040204020203" pitchFamily="34" charset="0"/>
              </a:rPr>
              <a:t>Discover and integrate certified pre-built modules</a:t>
            </a:r>
          </a:p>
        </p:txBody>
      </p:sp>
      <p:sp>
        <p:nvSpPr>
          <p:cNvPr id="9" name="Rectangle 8">
            <a:extLst>
              <a:ext uri="{FF2B5EF4-FFF2-40B4-BE49-F238E27FC236}">
                <a16:creationId xmlns:a16="http://schemas.microsoft.com/office/drawing/2014/main" id="{39F86F90-AEC1-41D4-997A-FFB5C2D40B88}"/>
              </a:ext>
            </a:extLst>
          </p:cNvPr>
          <p:cNvSpPr>
            <a:spLocks/>
          </p:cNvSpPr>
          <p:nvPr/>
        </p:nvSpPr>
        <p:spPr bwMode="auto">
          <a:xfrm>
            <a:off x="447101" y="3025921"/>
            <a:ext cx="5044715" cy="3016223"/>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896215" fontAlgn="base">
              <a:spcBef>
                <a:spcPts val="294"/>
              </a:spcBef>
              <a:defRPr/>
            </a:pPr>
            <a:r>
              <a:rPr lang="en-US" sz="2353" i="1">
                <a:solidFill>
                  <a:schemeClr val="tx1"/>
                </a:solidFill>
                <a:latin typeface="+mj-lt"/>
              </a:rPr>
              <a:t>Partners:</a:t>
            </a:r>
            <a:endParaRPr lang="en-US" sz="2353">
              <a:solidFill>
                <a:schemeClr val="tx1"/>
              </a:solidFill>
              <a:latin typeface="+mj-lt"/>
            </a:endParaRPr>
          </a:p>
          <a:p>
            <a:pPr defTabSz="896215" fontAlgn="base">
              <a:spcBef>
                <a:spcPts val="588"/>
              </a:spcBef>
              <a:spcAft>
                <a:spcPts val="588"/>
              </a:spcAft>
              <a:defRPr/>
            </a:pPr>
            <a:r>
              <a:rPr lang="en-US" sz="1961">
                <a:solidFill>
                  <a:schemeClr val="tx1"/>
                </a:solidFill>
                <a:latin typeface="+mj-lt"/>
              </a:rPr>
              <a:t>Showcase with wide reach: </a:t>
            </a:r>
            <a:r>
              <a:rPr lang="en-US" sz="1961" kern="0">
                <a:solidFill>
                  <a:schemeClr val="tx1"/>
                </a:solidFill>
                <a:cs typeface="Segoe UI Semibold" panose="020B0702040204020203" pitchFamily="34" charset="0"/>
              </a:rPr>
              <a:t>Certified modules gives IoT customers peace of mind for their project</a:t>
            </a:r>
          </a:p>
          <a:p>
            <a:pPr defTabSz="896215" fontAlgn="base">
              <a:spcBef>
                <a:spcPts val="588"/>
              </a:spcBef>
              <a:spcAft>
                <a:spcPts val="588"/>
              </a:spcAft>
              <a:defRPr/>
            </a:pPr>
            <a:r>
              <a:rPr lang="en-US" sz="1961">
                <a:solidFill>
                  <a:schemeClr val="tx1"/>
                </a:solidFill>
                <a:latin typeface="+mj-lt"/>
              </a:rPr>
              <a:t>Work with a leader in IoT: </a:t>
            </a:r>
            <a:r>
              <a:rPr lang="en-US" sz="1961" kern="0">
                <a:solidFill>
                  <a:schemeClr val="tx1"/>
                </a:solidFill>
                <a:cs typeface="Segoe UI Semibold" panose="020B0702040204020203" pitchFamily="34" charset="0"/>
              </a:rPr>
              <a:t>Market with Microsoft, and collaborate with other Microsoft IoT partners</a:t>
            </a:r>
          </a:p>
        </p:txBody>
      </p:sp>
      <p:pic>
        <p:nvPicPr>
          <p:cNvPr id="13" name="Picture 12" descr="Screenshot of Microsoft Azure website, the elements of the IoT Edge Modules are highlighted">
            <a:extLst>
              <a:ext uri="{FF2B5EF4-FFF2-40B4-BE49-F238E27FC236}">
                <a16:creationId xmlns:a16="http://schemas.microsoft.com/office/drawing/2014/main" id="{73B63A81-AEC2-496F-82EB-476662E08890}"/>
              </a:ext>
            </a:extLst>
          </p:cNvPr>
          <p:cNvPicPr>
            <a:picLocks/>
          </p:cNvPicPr>
          <p:nvPr/>
        </p:nvPicPr>
        <p:blipFill>
          <a:blip r:embed="rId3"/>
          <a:srcRect l="-2943" t="-3563" r="-2943" b="-3563"/>
          <a:stretch>
            <a:fillRect/>
          </a:stretch>
        </p:blipFill>
        <p:spPr>
          <a:xfrm>
            <a:off x="5662137" y="1367075"/>
            <a:ext cx="6112777" cy="4675069"/>
          </a:xfrm>
          <a:custGeom>
            <a:avLst/>
            <a:gdLst>
              <a:gd name="connsiteX0" fmla="*/ 0 w 6235351"/>
              <a:gd name="connsiteY0" fmla="*/ 0 h 4768814"/>
              <a:gd name="connsiteX1" fmla="*/ 6235351 w 6235351"/>
              <a:gd name="connsiteY1" fmla="*/ 0 h 4768814"/>
              <a:gd name="connsiteX2" fmla="*/ 6235351 w 6235351"/>
              <a:gd name="connsiteY2" fmla="*/ 4768814 h 4768814"/>
              <a:gd name="connsiteX3" fmla="*/ 0 w 6235351"/>
              <a:gd name="connsiteY3" fmla="*/ 4768814 h 4768814"/>
            </a:gdLst>
            <a:ahLst/>
            <a:cxnLst>
              <a:cxn ang="0">
                <a:pos x="connsiteX0" y="connsiteY0"/>
              </a:cxn>
              <a:cxn ang="0">
                <a:pos x="connsiteX1" y="connsiteY1"/>
              </a:cxn>
              <a:cxn ang="0">
                <a:pos x="connsiteX2" y="connsiteY2"/>
              </a:cxn>
              <a:cxn ang="0">
                <a:pos x="connsiteX3" y="connsiteY3"/>
              </a:cxn>
            </a:cxnLst>
            <a:rect l="l" t="t" r="r" b="b"/>
            <a:pathLst>
              <a:path w="6235351" h="4768814">
                <a:moveTo>
                  <a:pt x="0" y="0"/>
                </a:moveTo>
                <a:lnTo>
                  <a:pt x="6235351" y="0"/>
                </a:lnTo>
                <a:lnTo>
                  <a:pt x="6235351" y="4768814"/>
                </a:lnTo>
                <a:lnTo>
                  <a:pt x="0" y="4768814"/>
                </a:lnTo>
                <a:close/>
              </a:path>
            </a:pathLst>
          </a:custGeom>
          <a:ln w="19050">
            <a:solidFill>
              <a:schemeClr val="tx2"/>
            </a:solidFill>
          </a:ln>
        </p:spPr>
      </p:pic>
    </p:spTree>
    <p:extLst>
      <p:ext uri="{BB962C8B-B14F-4D97-AF65-F5344CB8AC3E}">
        <p14:creationId xmlns:p14="http://schemas.microsoft.com/office/powerpoint/2010/main" val="2897646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twin properties of IoT Edge runtime modules</a:t>
            </a:r>
          </a:p>
        </p:txBody>
      </p:sp>
      <p:pic>
        <p:nvPicPr>
          <p:cNvPr id="51" name="Picture 50" descr="Icon of a document">
            <a:extLst>
              <a:ext uri="{FF2B5EF4-FFF2-40B4-BE49-F238E27FC236}">
                <a16:creationId xmlns:a16="http://schemas.microsoft.com/office/drawing/2014/main" id="{6863510C-9890-4505-9D14-75D074C9CADE}"/>
              </a:ext>
            </a:extLst>
          </p:cNvPr>
          <p:cNvPicPr>
            <a:picLocks/>
          </p:cNvPicPr>
          <p:nvPr/>
        </p:nvPicPr>
        <p:blipFill>
          <a:blip r:embed="rId3"/>
          <a:stretch>
            <a:fillRect/>
          </a:stretch>
        </p:blipFill>
        <p:spPr>
          <a:xfrm>
            <a:off x="430284" y="1463683"/>
            <a:ext cx="932282" cy="932282"/>
          </a:xfrm>
          <a:prstGeom prst="rect">
            <a:avLst/>
          </a:prstGeom>
        </p:spPr>
      </p:pic>
      <p:sp>
        <p:nvSpPr>
          <p:cNvPr id="54" name="TextBox 53">
            <a:extLst>
              <a:ext uri="{FF2B5EF4-FFF2-40B4-BE49-F238E27FC236}">
                <a16:creationId xmlns:a16="http://schemas.microsoft.com/office/drawing/2014/main" id="{33552482-2721-4548-8EAA-5470FDD528A7}"/>
              </a:ext>
            </a:extLst>
          </p:cNvPr>
          <p:cNvSpPr txBox="1">
            <a:spLocks/>
          </p:cNvSpPr>
          <p:nvPr/>
        </p:nvSpPr>
        <p:spPr>
          <a:xfrm>
            <a:off x="1629800" y="1730859"/>
            <a:ext cx="10129600" cy="362072"/>
          </a:xfrm>
          <a:prstGeom prst="rect">
            <a:avLst/>
          </a:prstGeom>
          <a:noFill/>
        </p:spPr>
        <p:txBody>
          <a:bodyPr wrap="square" lIns="0" tIns="0" rIns="0" bIns="0">
            <a:spAutoFit/>
          </a:bodyPr>
          <a:lstStyle/>
          <a:p>
            <a:r>
              <a:rPr lang="en-US" sz="2353">
                <a:latin typeface="+mj-lt"/>
              </a:rPr>
              <a:t>Desired and reported properties</a:t>
            </a:r>
          </a:p>
        </p:txBody>
      </p:sp>
      <p:cxnSp>
        <p:nvCxnSpPr>
          <p:cNvPr id="59" name="Straight Connector 58">
            <a:extLst>
              <a:ext uri="{FF2B5EF4-FFF2-40B4-BE49-F238E27FC236}">
                <a16:creationId xmlns:a16="http://schemas.microsoft.com/office/drawing/2014/main" id="{23C9D76E-1458-482C-87CC-43F38A9873F1}"/>
              </a:ext>
              <a:ext uri="{C183D7F6-B498-43B3-948B-1728B52AA6E4}">
                <adec:decorative xmlns:adec="http://schemas.microsoft.com/office/drawing/2017/decorative" val="1"/>
              </a:ext>
            </a:extLst>
          </p:cNvPr>
          <p:cNvCxnSpPr>
            <a:cxnSpLocks/>
          </p:cNvCxnSpPr>
          <p:nvPr/>
        </p:nvCxnSpPr>
        <p:spPr>
          <a:xfrm>
            <a:off x="1629800" y="268300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square with two smaller squares inside it">
            <a:extLst>
              <a:ext uri="{FF2B5EF4-FFF2-40B4-BE49-F238E27FC236}">
                <a16:creationId xmlns:a16="http://schemas.microsoft.com/office/drawing/2014/main" id="{A85C5D55-843C-4B93-9CA6-40411417E28A}"/>
              </a:ext>
            </a:extLst>
          </p:cNvPr>
          <p:cNvPicPr>
            <a:picLocks/>
          </p:cNvPicPr>
          <p:nvPr/>
        </p:nvPicPr>
        <p:blipFill>
          <a:blip r:embed="rId4"/>
          <a:stretch>
            <a:fillRect/>
          </a:stretch>
        </p:blipFill>
        <p:spPr>
          <a:xfrm>
            <a:off x="430284" y="2970035"/>
            <a:ext cx="932282" cy="932282"/>
          </a:xfrm>
          <a:prstGeom prst="rect">
            <a:avLst/>
          </a:prstGeom>
        </p:spPr>
      </p:pic>
      <p:sp>
        <p:nvSpPr>
          <p:cNvPr id="71" name="TextBox 70">
            <a:extLst>
              <a:ext uri="{FF2B5EF4-FFF2-40B4-BE49-F238E27FC236}">
                <a16:creationId xmlns:a16="http://schemas.microsoft.com/office/drawing/2014/main" id="{551A7B9F-D417-44F6-B390-83842F0F81A1}"/>
              </a:ext>
            </a:extLst>
          </p:cNvPr>
          <p:cNvSpPr txBox="1">
            <a:spLocks/>
          </p:cNvSpPr>
          <p:nvPr/>
        </p:nvSpPr>
        <p:spPr>
          <a:xfrm>
            <a:off x="1629800" y="2970035"/>
            <a:ext cx="10129600" cy="1418114"/>
          </a:xfrm>
          <a:prstGeom prst="rect">
            <a:avLst/>
          </a:prstGeom>
          <a:noFill/>
        </p:spPr>
        <p:txBody>
          <a:bodyPr wrap="square" lIns="0" tIns="0" rIns="0" bIns="0">
            <a:spAutoFit/>
          </a:bodyPr>
          <a:lstStyle/>
          <a:p>
            <a:pPr>
              <a:spcBef>
                <a:spcPts val="196"/>
              </a:spcBef>
              <a:spcAft>
                <a:spcPts val="196"/>
              </a:spcAft>
            </a:pPr>
            <a:r>
              <a:rPr lang="en-US" sz="2353" err="1">
                <a:latin typeface="+mj-lt"/>
              </a:rPr>
              <a:t>EdgeAgent</a:t>
            </a:r>
            <a:r>
              <a:rPr lang="en-US" sz="2353">
                <a:latin typeface="+mj-lt"/>
              </a:rPr>
              <a:t> properties:</a:t>
            </a:r>
          </a:p>
          <a:p>
            <a:pPr marL="0" lvl="1">
              <a:spcBef>
                <a:spcPts val="196"/>
              </a:spcBef>
              <a:spcAft>
                <a:spcPts val="196"/>
              </a:spcAft>
            </a:pPr>
            <a:r>
              <a:rPr lang="en-US" sz="1961"/>
              <a:t>Container runtime information</a:t>
            </a:r>
          </a:p>
          <a:p>
            <a:pPr marL="0" lvl="1">
              <a:spcBef>
                <a:spcPts val="196"/>
              </a:spcBef>
              <a:spcAft>
                <a:spcPts val="196"/>
              </a:spcAft>
            </a:pPr>
            <a:r>
              <a:rPr lang="en-US" sz="1961"/>
              <a:t>Container registry information, including credentials</a:t>
            </a:r>
          </a:p>
          <a:p>
            <a:pPr marL="0" lvl="1">
              <a:spcBef>
                <a:spcPts val="196"/>
              </a:spcBef>
              <a:spcAft>
                <a:spcPts val="196"/>
              </a:spcAft>
            </a:pPr>
            <a:r>
              <a:rPr lang="en-US" sz="1961"/>
              <a:t>List of runtime modules</a:t>
            </a:r>
          </a:p>
        </p:txBody>
      </p:sp>
      <p:cxnSp>
        <p:nvCxnSpPr>
          <p:cNvPr id="74" name="Straight Connector 73">
            <a:extLst>
              <a:ext uri="{FF2B5EF4-FFF2-40B4-BE49-F238E27FC236}">
                <a16:creationId xmlns:a16="http://schemas.microsoft.com/office/drawing/2014/main" id="{046BCFDB-4601-416A-B97F-03172A0515E1}"/>
              </a:ext>
              <a:ext uri="{C183D7F6-B498-43B3-948B-1728B52AA6E4}">
                <adec:decorative xmlns:adec="http://schemas.microsoft.com/office/drawing/2017/decorative" val="1"/>
              </a:ext>
            </a:extLst>
          </p:cNvPr>
          <p:cNvCxnSpPr>
            <a:cxnSpLocks/>
          </p:cNvCxnSpPr>
          <p:nvPr/>
        </p:nvCxnSpPr>
        <p:spPr>
          <a:xfrm>
            <a:off x="1629800" y="467518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8" name="Picture 77" descr="Icon of a wave connected by circles and lines at both end">
            <a:extLst>
              <a:ext uri="{FF2B5EF4-FFF2-40B4-BE49-F238E27FC236}">
                <a16:creationId xmlns:a16="http://schemas.microsoft.com/office/drawing/2014/main" id="{9F310662-BE0B-4904-B2FD-C617844E104E}"/>
              </a:ext>
            </a:extLst>
          </p:cNvPr>
          <p:cNvPicPr>
            <a:picLocks/>
          </p:cNvPicPr>
          <p:nvPr/>
        </p:nvPicPr>
        <p:blipFill>
          <a:blip r:embed="rId5"/>
          <a:stretch>
            <a:fillRect/>
          </a:stretch>
        </p:blipFill>
        <p:spPr>
          <a:xfrm>
            <a:off x="430284" y="4962221"/>
            <a:ext cx="932282" cy="932282"/>
          </a:xfrm>
          <a:prstGeom prst="rect">
            <a:avLst/>
          </a:prstGeom>
        </p:spPr>
      </p:pic>
      <p:sp>
        <p:nvSpPr>
          <p:cNvPr id="79" name="TextBox 78">
            <a:extLst>
              <a:ext uri="{FF2B5EF4-FFF2-40B4-BE49-F238E27FC236}">
                <a16:creationId xmlns:a16="http://schemas.microsoft.com/office/drawing/2014/main" id="{1A7C0604-3A2F-4269-8E1E-7AEC2A34EBE7}"/>
              </a:ext>
            </a:extLst>
          </p:cNvPr>
          <p:cNvSpPr txBox="1">
            <a:spLocks/>
          </p:cNvSpPr>
          <p:nvPr/>
        </p:nvSpPr>
        <p:spPr>
          <a:xfrm>
            <a:off x="1629800" y="5089158"/>
            <a:ext cx="10129600" cy="663797"/>
          </a:xfrm>
          <a:prstGeom prst="rect">
            <a:avLst/>
          </a:prstGeom>
          <a:noFill/>
        </p:spPr>
        <p:txBody>
          <a:bodyPr wrap="square" lIns="0" tIns="0" rIns="0" bIns="0">
            <a:spAutoFit/>
          </a:bodyPr>
          <a:lstStyle/>
          <a:p>
            <a:r>
              <a:rPr lang="en-US" sz="2353">
                <a:latin typeface="+mj-lt"/>
              </a:rPr>
              <a:t>EdgeHub properties:</a:t>
            </a:r>
          </a:p>
          <a:p>
            <a:pPr marL="0" lvl="1"/>
            <a:r>
              <a:rPr lang="en-US" sz="1961"/>
              <a:t>Routing</a:t>
            </a:r>
          </a:p>
        </p:txBody>
      </p:sp>
    </p:spTree>
    <p:extLst>
      <p:ext uri="{BB962C8B-B14F-4D97-AF65-F5344CB8AC3E}">
        <p14:creationId xmlns:p14="http://schemas.microsoft.com/office/powerpoint/2010/main" val="101786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500"/>
                                        <p:tgtEl>
                                          <p:spTgt spid="6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fade">
                                      <p:cBhvr>
                                        <p:cTn id="21" dur="500"/>
                                        <p:tgtEl>
                                          <p:spTgt spid="7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par>
                                <p:cTn id="27" presetID="10"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500"/>
                                        <p:tgtEl>
                                          <p:spTgt spid="7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fade">
                                      <p:cBhvr>
                                        <p:cTn id="32"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1" grpId="0"/>
      <p:bldP spid="7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60BD62-F3C3-4228-8482-4637A0DD91AC}"/>
              </a:ext>
            </a:extLst>
          </p:cNvPr>
          <p:cNvSpPr>
            <a:spLocks noGrp="1"/>
          </p:cNvSpPr>
          <p:nvPr>
            <p:ph type="title"/>
          </p:nvPr>
        </p:nvSpPr>
        <p:spPr/>
        <p:txBody>
          <a:bodyPr/>
          <a:lstStyle/>
          <a:p>
            <a:r>
              <a:rPr lang="en-US"/>
              <a:t>Azure IoT Edge security</a:t>
            </a:r>
          </a:p>
        </p:txBody>
      </p:sp>
      <p:sp>
        <p:nvSpPr>
          <p:cNvPr id="26" name="Text Placeholder 1">
            <a:extLst>
              <a:ext uri="{FF2B5EF4-FFF2-40B4-BE49-F238E27FC236}">
                <a16:creationId xmlns:a16="http://schemas.microsoft.com/office/drawing/2014/main" id="{3D3832C8-6A34-4D0D-88FE-23C5838C9DDC}"/>
              </a:ext>
            </a:extLst>
          </p:cNvPr>
          <p:cNvSpPr txBox="1">
            <a:spLocks/>
          </p:cNvSpPr>
          <p:nvPr/>
        </p:nvSpPr>
        <p:spPr>
          <a:xfrm>
            <a:off x="418644" y="1382475"/>
            <a:ext cx="11363656" cy="2043227"/>
          </a:xfrm>
          <a:prstGeom prst="rect">
            <a:avLst/>
          </a:prstGeom>
          <a:noFill/>
          <a:ln w="19050">
            <a:solidFill>
              <a:schemeClr val="tx2"/>
            </a:solidFill>
          </a:ln>
        </p:spPr>
        <p:txBody>
          <a:bodyPr vert="horz" wrap="square" lIns="134464" tIns="89642" rIns="134464" bIns="89642"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294"/>
              </a:spcBef>
              <a:spcAft>
                <a:spcPts val="294"/>
              </a:spcAft>
            </a:pPr>
            <a:r>
              <a:rPr lang="en-US" sz="2353" spc="0">
                <a:solidFill>
                  <a:schemeClr val="tx2"/>
                </a:solidFill>
              </a:rPr>
              <a:t>Principles and goals:</a:t>
            </a:r>
          </a:p>
        </p:txBody>
      </p:sp>
      <p:sp>
        <p:nvSpPr>
          <p:cNvPr id="4" name="Rectangle 3">
            <a:extLst>
              <a:ext uri="{FF2B5EF4-FFF2-40B4-BE49-F238E27FC236}">
                <a16:creationId xmlns:a16="http://schemas.microsoft.com/office/drawing/2014/main" id="{22F260E1-445F-4E71-9E51-6503132B8F75}"/>
              </a:ext>
            </a:extLst>
          </p:cNvPr>
          <p:cNvSpPr/>
          <p:nvPr/>
        </p:nvSpPr>
        <p:spPr>
          <a:xfrm>
            <a:off x="609672" y="1975112"/>
            <a:ext cx="3530727" cy="128195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603" tIns="59603" rIns="59603" bIns="59603" numCol="1" spcCol="1270" anchor="ctr" anchorCtr="0">
            <a:noAutofit/>
          </a:bodyPr>
          <a:lstStyle/>
          <a:p>
            <a:pPr algn="ctr" defTabSz="522892">
              <a:spcBef>
                <a:spcPct val="0"/>
              </a:spcBef>
              <a:spcAft>
                <a:spcPct val="35000"/>
              </a:spcAft>
            </a:pPr>
            <a:r>
              <a:rPr lang="en-US" sz="1961">
                <a:solidFill>
                  <a:schemeClr val="tx1"/>
                </a:solidFill>
              </a:rPr>
              <a:t>Standardized protocols</a:t>
            </a:r>
            <a:endParaRPr lang="en-IN" sz="1961">
              <a:solidFill>
                <a:schemeClr val="tx1"/>
              </a:solidFill>
            </a:endParaRPr>
          </a:p>
        </p:txBody>
      </p:sp>
      <p:sp>
        <p:nvSpPr>
          <p:cNvPr id="16" name="Rectangle 15">
            <a:extLst>
              <a:ext uri="{FF2B5EF4-FFF2-40B4-BE49-F238E27FC236}">
                <a16:creationId xmlns:a16="http://schemas.microsoft.com/office/drawing/2014/main" id="{6DA6C7E1-51A2-45B3-A566-F4D4275072A7}"/>
              </a:ext>
            </a:extLst>
          </p:cNvPr>
          <p:cNvSpPr/>
          <p:nvPr/>
        </p:nvSpPr>
        <p:spPr>
          <a:xfrm>
            <a:off x="4335108" y="1975112"/>
            <a:ext cx="3530727" cy="128195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603" tIns="59603" rIns="59603" bIns="59603" numCol="1" spcCol="1270" anchor="ctr" anchorCtr="0">
            <a:noAutofit/>
          </a:bodyPr>
          <a:lstStyle/>
          <a:p>
            <a:pPr algn="ctr" defTabSz="522892">
              <a:spcBef>
                <a:spcPct val="0"/>
              </a:spcBef>
              <a:spcAft>
                <a:spcPct val="35000"/>
              </a:spcAft>
            </a:pPr>
            <a:r>
              <a:rPr lang="en-US" sz="1961">
                <a:solidFill>
                  <a:schemeClr val="tx1"/>
                </a:solidFill>
              </a:rPr>
              <a:t>Secure technology isolation</a:t>
            </a:r>
            <a:br>
              <a:rPr lang="en-US" sz="1961">
                <a:solidFill>
                  <a:schemeClr val="tx1"/>
                </a:solidFill>
              </a:rPr>
            </a:br>
            <a:r>
              <a:rPr lang="en-US" sz="1961">
                <a:solidFill>
                  <a:schemeClr val="tx1"/>
                </a:solidFill>
              </a:rPr>
              <a:t>from app developer</a:t>
            </a:r>
            <a:endParaRPr lang="en-IN" sz="1961">
              <a:solidFill>
                <a:schemeClr val="tx1"/>
              </a:solidFill>
            </a:endParaRPr>
          </a:p>
        </p:txBody>
      </p:sp>
      <p:sp>
        <p:nvSpPr>
          <p:cNvPr id="22" name="Rectangle 21">
            <a:extLst>
              <a:ext uri="{FF2B5EF4-FFF2-40B4-BE49-F238E27FC236}">
                <a16:creationId xmlns:a16="http://schemas.microsoft.com/office/drawing/2014/main" id="{81753727-3FFF-453E-82D7-0F01EBA9A924}"/>
              </a:ext>
            </a:extLst>
          </p:cNvPr>
          <p:cNvSpPr/>
          <p:nvPr/>
        </p:nvSpPr>
        <p:spPr>
          <a:xfrm>
            <a:off x="8060544" y="1975112"/>
            <a:ext cx="3530727" cy="128195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9603" tIns="59603" rIns="59603" bIns="59603" numCol="1" spcCol="1270" anchor="ctr" anchorCtr="0">
            <a:noAutofit/>
          </a:bodyPr>
          <a:lstStyle/>
          <a:p>
            <a:pPr algn="ctr" defTabSz="522892">
              <a:spcBef>
                <a:spcPct val="0"/>
              </a:spcBef>
              <a:spcAft>
                <a:spcPct val="35000"/>
              </a:spcAft>
            </a:pPr>
            <a:r>
              <a:rPr lang="en-US" sz="1961">
                <a:solidFill>
                  <a:schemeClr val="tx1"/>
                </a:solidFill>
              </a:rPr>
              <a:t>Availability of technology</a:t>
            </a:r>
            <a:endParaRPr lang="en-IN" sz="1961">
              <a:solidFill>
                <a:schemeClr val="tx1"/>
              </a:solidFill>
            </a:endParaRPr>
          </a:p>
        </p:txBody>
      </p:sp>
      <p:graphicFrame>
        <p:nvGraphicFramePr>
          <p:cNvPr id="24" name="Table 17">
            <a:extLst>
              <a:ext uri="{FF2B5EF4-FFF2-40B4-BE49-F238E27FC236}">
                <a16:creationId xmlns:a16="http://schemas.microsoft.com/office/drawing/2014/main" id="{616242E6-E329-46F9-B4B4-FC10220AC18D}"/>
              </a:ext>
            </a:extLst>
          </p:cNvPr>
          <p:cNvGraphicFramePr>
            <a:graphicFrameLocks noGrp="1"/>
          </p:cNvGraphicFramePr>
          <p:nvPr/>
        </p:nvGraphicFramePr>
        <p:xfrm>
          <a:off x="424091" y="3578405"/>
          <a:ext cx="11343819" cy="2838680"/>
        </p:xfrm>
        <a:graphic>
          <a:graphicData uri="http://schemas.openxmlformats.org/drawingml/2006/table">
            <a:tbl>
              <a:tblPr firstRow="1" bandRow="1">
                <a:tableStyleId>{5C22544A-7EE6-4342-B048-85BDC9FD1C3A}</a:tableStyleId>
              </a:tblPr>
              <a:tblGrid>
                <a:gridCol w="3652284">
                  <a:extLst>
                    <a:ext uri="{9D8B030D-6E8A-4147-A177-3AD203B41FA5}">
                      <a16:colId xmlns:a16="http://schemas.microsoft.com/office/drawing/2014/main" val="3147767217"/>
                    </a:ext>
                  </a:extLst>
                </a:gridCol>
                <a:gridCol w="7691535">
                  <a:extLst>
                    <a:ext uri="{9D8B030D-6E8A-4147-A177-3AD203B41FA5}">
                      <a16:colId xmlns:a16="http://schemas.microsoft.com/office/drawing/2014/main" val="1420030283"/>
                    </a:ext>
                  </a:extLst>
                </a:gridCol>
              </a:tblGrid>
              <a:tr h="70967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mj-lt"/>
                        </a:rPr>
                        <a:t>Protected general computing</a:t>
                      </a:r>
                    </a:p>
                  </a:txBody>
                  <a:tcPr marL="179285" marR="179285" marT="89642" marB="89642" anchor="ctr">
                    <a:lnL w="12700" cap="flat" cmpd="sng" algn="ctr">
                      <a:solidFill>
                        <a:srgbClr val="35568B"/>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5568B"/>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a:solidFill>
                            <a:schemeClr val="tx1"/>
                          </a:solidFill>
                          <a:latin typeface="+mn-lt"/>
                        </a:rPr>
                        <a:t>Application execution with runtime integrity checking</a:t>
                      </a:r>
                    </a:p>
                  </a:txBody>
                  <a:tcPr marL="179285" marR="179285"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1894919"/>
                  </a:ext>
                </a:extLst>
              </a:tr>
              <a:tr h="70967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mj-lt"/>
                        </a:rPr>
                        <a:t>Secure execution environment</a:t>
                      </a:r>
                    </a:p>
                  </a:txBody>
                  <a:tcPr marL="179285" marR="179285" marT="89642" marB="89642" anchor="ctr">
                    <a:lnL w="12700" cap="flat" cmpd="sng" algn="ctr">
                      <a:solidFill>
                        <a:srgbClr val="35568B"/>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n-lt"/>
                        </a:rPr>
                        <a:t>Privileged executions and systems resource access control</a:t>
                      </a:r>
                    </a:p>
                  </a:txBody>
                  <a:tcPr marL="179285" marR="179285"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182868"/>
                  </a:ext>
                </a:extLst>
              </a:tr>
              <a:tr h="70967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mj-lt"/>
                        </a:rPr>
                        <a:t>Secure boot/updates</a:t>
                      </a:r>
                    </a:p>
                  </a:txBody>
                  <a:tcPr marL="179285" marR="179285" marT="89642" marB="89642" anchor="ctr">
                    <a:lnL w="12700" cap="flat" cmpd="sng" algn="ctr">
                      <a:solidFill>
                        <a:srgbClr val="35568B"/>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n-lt"/>
                        </a:rPr>
                        <a:t>Bootstrapping and recovery</a:t>
                      </a:r>
                    </a:p>
                  </a:txBody>
                  <a:tcPr marL="179285" marR="179285"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3951916"/>
                  </a:ext>
                </a:extLst>
              </a:tr>
              <a:tr h="70967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b="0">
                          <a:solidFill>
                            <a:schemeClr val="bg1"/>
                          </a:solidFill>
                          <a:latin typeface="+mj-lt"/>
                        </a:rPr>
                        <a:t>Hardware root of trust</a:t>
                      </a:r>
                    </a:p>
                  </a:txBody>
                  <a:tcPr marL="179285" marR="179285" marT="89642" marB="89642" anchor="ctr">
                    <a:lnL w="12700" cap="flat" cmpd="sng" algn="ctr">
                      <a:solidFill>
                        <a:srgbClr val="35568B"/>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35568B"/>
                      </a:solid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800">
                          <a:solidFill>
                            <a:schemeClr val="tx1"/>
                          </a:solidFill>
                          <a:latin typeface="+mn-lt"/>
                        </a:rPr>
                        <a:t>Trust anchor</a:t>
                      </a:r>
                    </a:p>
                  </a:txBody>
                  <a:tcPr marL="179285" marR="179285" marT="89642" marB="89642"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5561987"/>
                  </a:ext>
                </a:extLst>
              </a:tr>
            </a:tbl>
          </a:graphicData>
        </a:graphic>
      </p:graphicFrame>
    </p:spTree>
    <p:extLst>
      <p:ext uri="{BB962C8B-B14F-4D97-AF65-F5344CB8AC3E}">
        <p14:creationId xmlns:p14="http://schemas.microsoft.com/office/powerpoint/2010/main" val="17613064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9812-3FEB-4DF1-9D12-8B6E98A98A06}"/>
              </a:ext>
            </a:extLst>
          </p:cNvPr>
          <p:cNvSpPr>
            <a:spLocks noGrp="1"/>
          </p:cNvSpPr>
          <p:nvPr>
            <p:ph type="title"/>
          </p:nvPr>
        </p:nvSpPr>
        <p:spPr/>
        <p:txBody>
          <a:bodyPr/>
          <a:lstStyle/>
          <a:p>
            <a:r>
              <a:rPr lang="en-US" b="1"/>
              <a:t>Azure IoT Edge security manager</a:t>
            </a:r>
            <a:endParaRPr lang="en-US"/>
          </a:p>
        </p:txBody>
      </p:sp>
      <p:grpSp>
        <p:nvGrpSpPr>
          <p:cNvPr id="4" name="Group 3">
            <a:extLst>
              <a:ext uri="{FF2B5EF4-FFF2-40B4-BE49-F238E27FC236}">
                <a16:creationId xmlns:a16="http://schemas.microsoft.com/office/drawing/2014/main" id="{E2B642F7-A70C-410B-8B84-CB1F19BE9E18}"/>
              </a:ext>
            </a:extLst>
          </p:cNvPr>
          <p:cNvGrpSpPr/>
          <p:nvPr/>
        </p:nvGrpSpPr>
        <p:grpSpPr>
          <a:xfrm>
            <a:off x="421140" y="1169556"/>
            <a:ext cx="11349721" cy="5247528"/>
            <a:chOff x="421140" y="1169556"/>
            <a:chExt cx="11349721" cy="5247528"/>
          </a:xfrm>
        </p:grpSpPr>
        <p:pic>
          <p:nvPicPr>
            <p:cNvPr id="7" name="Picture 6" descr="Diagram representing the process of Azure IoT Edge security manager ">
              <a:extLst>
                <a:ext uri="{FF2B5EF4-FFF2-40B4-BE49-F238E27FC236}">
                  <a16:creationId xmlns:a16="http://schemas.microsoft.com/office/drawing/2014/main" id="{66A0152C-0FE0-4126-871B-C97354F04407}"/>
                </a:ext>
              </a:extLst>
            </p:cNvPr>
            <p:cNvPicPr>
              <a:picLocks noChangeAspect="1"/>
            </p:cNvPicPr>
            <p:nvPr/>
          </p:nvPicPr>
          <p:blipFill>
            <a:blip r:embed="rId3"/>
            <a:stretch>
              <a:fillRect/>
            </a:stretch>
          </p:blipFill>
          <p:spPr>
            <a:xfrm>
              <a:off x="421140" y="1169556"/>
              <a:ext cx="11349721" cy="5247528"/>
            </a:xfrm>
            <a:prstGeom prst="rect">
              <a:avLst/>
            </a:prstGeom>
            <a:ln w="19050">
              <a:solidFill>
                <a:schemeClr val="tx2"/>
              </a:solidFill>
            </a:ln>
          </p:spPr>
        </p:pic>
        <p:sp>
          <p:nvSpPr>
            <p:cNvPr id="3" name="TextBox 2">
              <a:extLst>
                <a:ext uri="{FF2B5EF4-FFF2-40B4-BE49-F238E27FC236}">
                  <a16:creationId xmlns:a16="http://schemas.microsoft.com/office/drawing/2014/main" id="{1D20AAED-DC1F-46E9-91E9-E1A7062BFFFE}"/>
                </a:ext>
              </a:extLst>
            </p:cNvPr>
            <p:cNvSpPr txBox="1"/>
            <p:nvPr/>
          </p:nvSpPr>
          <p:spPr>
            <a:xfrm>
              <a:off x="862149" y="4936918"/>
              <a:ext cx="2438400" cy="365760"/>
            </a:xfrm>
            <a:prstGeom prst="rect">
              <a:avLst/>
            </a:prstGeom>
            <a:solidFill>
              <a:srgbClr val="243A5E"/>
            </a:solidFill>
          </p:spPr>
          <p:txBody>
            <a:bodyPr wrap="square" lIns="182880" tIns="146304" rIns="182880" bIns="146304" rtlCol="0" anchor="ctr">
              <a:spAutoFit/>
            </a:bodyPr>
            <a:lstStyle/>
            <a:p>
              <a:pPr algn="ctr">
                <a:lnSpc>
                  <a:spcPct val="90000"/>
                </a:lnSpc>
              </a:pPr>
              <a:r>
                <a:rPr lang="en-US" sz="1400" dirty="0">
                  <a:solidFill>
                    <a:srgbClr val="EBEBEB"/>
                  </a:solidFill>
                </a:rPr>
                <a:t>Filesystem</a:t>
              </a:r>
            </a:p>
          </p:txBody>
        </p:sp>
      </p:grpSp>
    </p:spTree>
    <p:extLst>
      <p:ext uri="{BB962C8B-B14F-4D97-AF65-F5344CB8AC3E}">
        <p14:creationId xmlns:p14="http://schemas.microsoft.com/office/powerpoint/2010/main" val="11510110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37209-A85E-40A5-94AF-4EA9825E0E07}"/>
              </a:ext>
            </a:extLst>
          </p:cNvPr>
          <p:cNvSpPr>
            <a:spLocks noGrp="1"/>
          </p:cNvSpPr>
          <p:nvPr>
            <p:ph type="title"/>
          </p:nvPr>
        </p:nvSpPr>
        <p:spPr/>
        <p:txBody>
          <a:bodyPr/>
          <a:lstStyle/>
          <a:p>
            <a:r>
              <a:rPr lang="en-US" dirty="0"/>
              <a:t>Azure IoT Edge security daemon</a:t>
            </a:r>
          </a:p>
        </p:txBody>
      </p:sp>
      <p:sp>
        <p:nvSpPr>
          <p:cNvPr id="18" name="Rectangle 17">
            <a:extLst>
              <a:ext uri="{FF2B5EF4-FFF2-40B4-BE49-F238E27FC236}">
                <a16:creationId xmlns:a16="http://schemas.microsoft.com/office/drawing/2014/main" id="{4C31BFB3-AC96-4249-840E-27E9178150DA}"/>
              </a:ext>
              <a:ext uri="{C183D7F6-B498-43B3-948B-1728B52AA6E4}">
                <adec:decorative xmlns:adec="http://schemas.microsoft.com/office/drawing/2017/decorative" val="1"/>
              </a:ext>
            </a:extLst>
          </p:cNvPr>
          <p:cNvSpPr/>
          <p:nvPr/>
        </p:nvSpPr>
        <p:spPr bwMode="auto">
          <a:xfrm>
            <a:off x="429537" y="1169264"/>
            <a:ext cx="11332927"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3" name="Group 2" descr="Azure IoT Edge security daemon">
            <a:extLst>
              <a:ext uri="{FF2B5EF4-FFF2-40B4-BE49-F238E27FC236}">
                <a16:creationId xmlns:a16="http://schemas.microsoft.com/office/drawing/2014/main" id="{D7E36EA6-CD8E-4727-9E65-5B7550B5EE9B}"/>
              </a:ext>
            </a:extLst>
          </p:cNvPr>
          <p:cNvGrpSpPr/>
          <p:nvPr/>
        </p:nvGrpSpPr>
        <p:grpSpPr>
          <a:xfrm>
            <a:off x="2655449" y="1334369"/>
            <a:ext cx="6881105" cy="4917611"/>
            <a:chOff x="2708696" y="1458627"/>
            <a:chExt cx="7019085" cy="5016219"/>
          </a:xfrm>
        </p:grpSpPr>
        <p:sp>
          <p:nvSpPr>
            <p:cNvPr id="41" name="Freeform 78">
              <a:extLst>
                <a:ext uri="{FF2B5EF4-FFF2-40B4-BE49-F238E27FC236}">
                  <a16:creationId xmlns:a16="http://schemas.microsoft.com/office/drawing/2014/main" id="{2413010C-01C7-4096-AD82-33780538D397}"/>
                </a:ext>
              </a:extLst>
            </p:cNvPr>
            <p:cNvSpPr>
              <a:spLocks/>
            </p:cNvSpPr>
            <p:nvPr/>
          </p:nvSpPr>
          <p:spPr bwMode="auto">
            <a:xfrm>
              <a:off x="2947466" y="1458627"/>
              <a:ext cx="1256786" cy="595790"/>
            </a:xfrm>
            <a:custGeom>
              <a:avLst/>
              <a:gdLst>
                <a:gd name="T0" fmla="*/ 1045 w 2059"/>
                <a:gd name="T1" fmla="*/ 1280 h 1283"/>
                <a:gd name="T2" fmla="*/ 337 w 2059"/>
                <a:gd name="T3" fmla="*/ 1281 h 1283"/>
                <a:gd name="T4" fmla="*/ 15 w 2059"/>
                <a:gd name="T5" fmla="*/ 995 h 1283"/>
                <a:gd name="T6" fmla="*/ 72 w 2059"/>
                <a:gd name="T7" fmla="*/ 732 h 1283"/>
                <a:gd name="T8" fmla="*/ 346 w 2059"/>
                <a:gd name="T9" fmla="*/ 594 h 1283"/>
                <a:gd name="T10" fmla="*/ 368 w 2059"/>
                <a:gd name="T11" fmla="*/ 578 h 1283"/>
                <a:gd name="T12" fmla="*/ 551 w 2059"/>
                <a:gd name="T13" fmla="*/ 454 h 1283"/>
                <a:gd name="T14" fmla="*/ 647 w 2059"/>
                <a:gd name="T15" fmla="*/ 456 h 1283"/>
                <a:gd name="T16" fmla="*/ 671 w 2059"/>
                <a:gd name="T17" fmla="*/ 438 h 1283"/>
                <a:gd name="T18" fmla="*/ 801 w 2059"/>
                <a:gd name="T19" fmla="*/ 143 h 1283"/>
                <a:gd name="T20" fmla="*/ 1312 w 2059"/>
                <a:gd name="T21" fmla="*/ 192 h 1283"/>
                <a:gd name="T22" fmla="*/ 1354 w 2059"/>
                <a:gd name="T23" fmla="*/ 262 h 1283"/>
                <a:gd name="T24" fmla="*/ 1381 w 2059"/>
                <a:gd name="T25" fmla="*/ 271 h 1283"/>
                <a:gd name="T26" fmla="*/ 1673 w 2059"/>
                <a:gd name="T27" fmla="*/ 264 h 1283"/>
                <a:gd name="T28" fmla="*/ 1872 w 2059"/>
                <a:gd name="T29" fmla="*/ 512 h 1283"/>
                <a:gd name="T30" fmla="*/ 1883 w 2059"/>
                <a:gd name="T31" fmla="*/ 666 h 1283"/>
                <a:gd name="T32" fmla="*/ 1898 w 2059"/>
                <a:gd name="T33" fmla="*/ 693 h 1283"/>
                <a:gd name="T34" fmla="*/ 2051 w 2059"/>
                <a:gd name="T35" fmla="*/ 945 h 1283"/>
                <a:gd name="T36" fmla="*/ 1963 w 2059"/>
                <a:gd name="T37" fmla="*/ 1196 h 1283"/>
                <a:gd name="T38" fmla="*/ 1779 w 2059"/>
                <a:gd name="T39" fmla="*/ 1280 h 1283"/>
                <a:gd name="T40" fmla="*/ 1045 w 2059"/>
                <a:gd name="T41" fmla="*/ 128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59" h="1283">
                  <a:moveTo>
                    <a:pt x="1045" y="1280"/>
                  </a:moveTo>
                  <a:cubicBezTo>
                    <a:pt x="809" y="1280"/>
                    <a:pt x="573" y="1278"/>
                    <a:pt x="337" y="1281"/>
                  </a:cubicBezTo>
                  <a:cubicBezTo>
                    <a:pt x="168" y="1283"/>
                    <a:pt x="40" y="1156"/>
                    <a:pt x="15" y="995"/>
                  </a:cubicBezTo>
                  <a:cubicBezTo>
                    <a:pt x="0" y="900"/>
                    <a:pt x="18" y="811"/>
                    <a:pt x="72" y="732"/>
                  </a:cubicBezTo>
                  <a:cubicBezTo>
                    <a:pt x="138" y="637"/>
                    <a:pt x="227" y="585"/>
                    <a:pt x="346" y="594"/>
                  </a:cubicBezTo>
                  <a:cubicBezTo>
                    <a:pt x="359" y="595"/>
                    <a:pt x="363" y="586"/>
                    <a:pt x="368" y="578"/>
                  </a:cubicBezTo>
                  <a:cubicBezTo>
                    <a:pt x="412" y="512"/>
                    <a:pt x="472" y="468"/>
                    <a:pt x="551" y="454"/>
                  </a:cubicBezTo>
                  <a:cubicBezTo>
                    <a:pt x="583" y="448"/>
                    <a:pt x="615" y="448"/>
                    <a:pt x="647" y="456"/>
                  </a:cubicBezTo>
                  <a:cubicBezTo>
                    <a:pt x="665" y="461"/>
                    <a:pt x="670" y="458"/>
                    <a:pt x="671" y="438"/>
                  </a:cubicBezTo>
                  <a:cubicBezTo>
                    <a:pt x="676" y="323"/>
                    <a:pt x="717" y="223"/>
                    <a:pt x="801" y="143"/>
                  </a:cubicBezTo>
                  <a:cubicBezTo>
                    <a:pt x="951" y="0"/>
                    <a:pt x="1192" y="23"/>
                    <a:pt x="1312" y="192"/>
                  </a:cubicBezTo>
                  <a:cubicBezTo>
                    <a:pt x="1327" y="215"/>
                    <a:pt x="1344" y="237"/>
                    <a:pt x="1354" y="262"/>
                  </a:cubicBezTo>
                  <a:cubicBezTo>
                    <a:pt x="1361" y="277"/>
                    <a:pt x="1367" y="278"/>
                    <a:pt x="1381" y="271"/>
                  </a:cubicBezTo>
                  <a:cubicBezTo>
                    <a:pt x="1477" y="219"/>
                    <a:pt x="1576" y="217"/>
                    <a:pt x="1673" y="264"/>
                  </a:cubicBezTo>
                  <a:cubicBezTo>
                    <a:pt x="1778" y="314"/>
                    <a:pt x="1841" y="401"/>
                    <a:pt x="1872" y="512"/>
                  </a:cubicBezTo>
                  <a:cubicBezTo>
                    <a:pt x="1886" y="563"/>
                    <a:pt x="1887" y="614"/>
                    <a:pt x="1883" y="666"/>
                  </a:cubicBezTo>
                  <a:cubicBezTo>
                    <a:pt x="1882" y="680"/>
                    <a:pt x="1886" y="686"/>
                    <a:pt x="1898" y="693"/>
                  </a:cubicBezTo>
                  <a:cubicBezTo>
                    <a:pt x="1995" y="749"/>
                    <a:pt x="2042" y="836"/>
                    <a:pt x="2051" y="945"/>
                  </a:cubicBezTo>
                  <a:cubicBezTo>
                    <a:pt x="2059" y="1041"/>
                    <a:pt x="2029" y="1126"/>
                    <a:pt x="1963" y="1196"/>
                  </a:cubicBezTo>
                  <a:cubicBezTo>
                    <a:pt x="1913" y="1248"/>
                    <a:pt x="1852" y="1280"/>
                    <a:pt x="1779" y="1280"/>
                  </a:cubicBezTo>
                  <a:cubicBezTo>
                    <a:pt x="1534" y="1281"/>
                    <a:pt x="1290" y="1280"/>
                    <a:pt x="1045" y="1280"/>
                  </a:cubicBezTo>
                  <a:close/>
                </a:path>
              </a:pathLst>
            </a:custGeom>
            <a:noFill/>
            <a:ln w="19050">
              <a:solidFill>
                <a:schemeClr val="tx2"/>
              </a:solidFill>
            </a:ln>
          </p:spPr>
          <p:txBody>
            <a:bodyPr vert="horz" wrap="square" lIns="89642" tIns="179285" rIns="89642" bIns="0" numCol="1" anchor="ctr" anchorCtr="0" compatLnSpc="1">
              <a:prstTxWarp prst="textNoShape">
                <a:avLst/>
              </a:prstTxWarp>
            </a:bodyPr>
            <a:lstStyle/>
            <a:p>
              <a:pPr algn="ctr"/>
              <a:r>
                <a:rPr lang="en-US" sz="980">
                  <a:solidFill>
                    <a:schemeClr val="tx2"/>
                  </a:solidFill>
                  <a:latin typeface="+mj-lt"/>
                </a:rPr>
                <a:t>DPS</a:t>
              </a:r>
            </a:p>
          </p:txBody>
        </p:sp>
        <p:cxnSp>
          <p:nvCxnSpPr>
            <p:cNvPr id="27" name="Straight Arrow Connector 26" descr="Arrow pointing to both sides towards IoT Edge Security Daemon and DPS">
              <a:extLst>
                <a:ext uri="{FF2B5EF4-FFF2-40B4-BE49-F238E27FC236}">
                  <a16:creationId xmlns:a16="http://schemas.microsoft.com/office/drawing/2014/main" id="{663527C2-0C80-4CD7-938C-48EC2A2EE3FF}"/>
                </a:ext>
              </a:extLst>
            </p:cNvPr>
            <p:cNvCxnSpPr>
              <a:cxnSpLocks/>
            </p:cNvCxnSpPr>
            <p:nvPr/>
          </p:nvCxnSpPr>
          <p:spPr>
            <a:xfrm>
              <a:off x="3579488" y="2089446"/>
              <a:ext cx="0" cy="707093"/>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024192C-7E19-4B99-9353-B7A5A0867D38}"/>
                </a:ext>
              </a:extLst>
            </p:cNvPr>
            <p:cNvSpPr txBox="1"/>
            <p:nvPr/>
          </p:nvSpPr>
          <p:spPr>
            <a:xfrm>
              <a:off x="3686830" y="2365915"/>
              <a:ext cx="593111" cy="152349"/>
            </a:xfrm>
            <a:prstGeom prst="rect">
              <a:avLst/>
            </a:prstGeom>
            <a:noFill/>
          </p:spPr>
          <p:txBody>
            <a:bodyPr wrap="none" lIns="0" tIns="0" rIns="0" bIns="0" rtlCol="0">
              <a:spAutoFit/>
            </a:bodyPr>
            <a:lstStyle/>
            <a:p>
              <a:pPr>
                <a:lnSpc>
                  <a:spcPct val="90000"/>
                </a:lnSpc>
                <a:spcAft>
                  <a:spcPts val="588"/>
                </a:spcAft>
              </a:pPr>
              <a:r>
                <a:rPr lang="en-US" sz="1078">
                  <a:latin typeface="+mj-lt"/>
                </a:rPr>
                <a:t>Provision</a:t>
              </a:r>
            </a:p>
          </p:txBody>
        </p:sp>
        <p:sp>
          <p:nvSpPr>
            <p:cNvPr id="46" name="Freeform 78">
              <a:extLst>
                <a:ext uri="{FF2B5EF4-FFF2-40B4-BE49-F238E27FC236}">
                  <a16:creationId xmlns:a16="http://schemas.microsoft.com/office/drawing/2014/main" id="{F0E88D1E-6280-4E01-B30C-C414268EBE96}"/>
                </a:ext>
              </a:extLst>
            </p:cNvPr>
            <p:cNvSpPr>
              <a:spLocks/>
            </p:cNvSpPr>
            <p:nvPr/>
          </p:nvSpPr>
          <p:spPr bwMode="auto">
            <a:xfrm>
              <a:off x="5706622" y="1458627"/>
              <a:ext cx="1260708" cy="595790"/>
            </a:xfrm>
            <a:custGeom>
              <a:avLst/>
              <a:gdLst>
                <a:gd name="T0" fmla="*/ 1045 w 2059"/>
                <a:gd name="T1" fmla="*/ 1280 h 1283"/>
                <a:gd name="T2" fmla="*/ 337 w 2059"/>
                <a:gd name="T3" fmla="*/ 1281 h 1283"/>
                <a:gd name="T4" fmla="*/ 15 w 2059"/>
                <a:gd name="T5" fmla="*/ 995 h 1283"/>
                <a:gd name="T6" fmla="*/ 72 w 2059"/>
                <a:gd name="T7" fmla="*/ 732 h 1283"/>
                <a:gd name="T8" fmla="*/ 346 w 2059"/>
                <a:gd name="T9" fmla="*/ 594 h 1283"/>
                <a:gd name="T10" fmla="*/ 368 w 2059"/>
                <a:gd name="T11" fmla="*/ 578 h 1283"/>
                <a:gd name="T12" fmla="*/ 551 w 2059"/>
                <a:gd name="T13" fmla="*/ 454 h 1283"/>
                <a:gd name="T14" fmla="*/ 647 w 2059"/>
                <a:gd name="T15" fmla="*/ 456 h 1283"/>
                <a:gd name="T16" fmla="*/ 671 w 2059"/>
                <a:gd name="T17" fmla="*/ 438 h 1283"/>
                <a:gd name="T18" fmla="*/ 801 w 2059"/>
                <a:gd name="T19" fmla="*/ 143 h 1283"/>
                <a:gd name="T20" fmla="*/ 1312 w 2059"/>
                <a:gd name="T21" fmla="*/ 192 h 1283"/>
                <a:gd name="T22" fmla="*/ 1354 w 2059"/>
                <a:gd name="T23" fmla="*/ 262 h 1283"/>
                <a:gd name="T24" fmla="*/ 1381 w 2059"/>
                <a:gd name="T25" fmla="*/ 271 h 1283"/>
                <a:gd name="T26" fmla="*/ 1673 w 2059"/>
                <a:gd name="T27" fmla="*/ 264 h 1283"/>
                <a:gd name="T28" fmla="*/ 1872 w 2059"/>
                <a:gd name="T29" fmla="*/ 512 h 1283"/>
                <a:gd name="T30" fmla="*/ 1883 w 2059"/>
                <a:gd name="T31" fmla="*/ 666 h 1283"/>
                <a:gd name="T32" fmla="*/ 1898 w 2059"/>
                <a:gd name="T33" fmla="*/ 693 h 1283"/>
                <a:gd name="T34" fmla="*/ 2051 w 2059"/>
                <a:gd name="T35" fmla="*/ 945 h 1283"/>
                <a:gd name="T36" fmla="*/ 1963 w 2059"/>
                <a:gd name="T37" fmla="*/ 1196 h 1283"/>
                <a:gd name="T38" fmla="*/ 1779 w 2059"/>
                <a:gd name="T39" fmla="*/ 1280 h 1283"/>
                <a:gd name="T40" fmla="*/ 1045 w 2059"/>
                <a:gd name="T41" fmla="*/ 128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59" h="1283">
                  <a:moveTo>
                    <a:pt x="1045" y="1280"/>
                  </a:moveTo>
                  <a:cubicBezTo>
                    <a:pt x="809" y="1280"/>
                    <a:pt x="573" y="1278"/>
                    <a:pt x="337" y="1281"/>
                  </a:cubicBezTo>
                  <a:cubicBezTo>
                    <a:pt x="168" y="1283"/>
                    <a:pt x="40" y="1156"/>
                    <a:pt x="15" y="995"/>
                  </a:cubicBezTo>
                  <a:cubicBezTo>
                    <a:pt x="0" y="900"/>
                    <a:pt x="18" y="811"/>
                    <a:pt x="72" y="732"/>
                  </a:cubicBezTo>
                  <a:cubicBezTo>
                    <a:pt x="138" y="637"/>
                    <a:pt x="227" y="585"/>
                    <a:pt x="346" y="594"/>
                  </a:cubicBezTo>
                  <a:cubicBezTo>
                    <a:pt x="359" y="595"/>
                    <a:pt x="363" y="586"/>
                    <a:pt x="368" y="578"/>
                  </a:cubicBezTo>
                  <a:cubicBezTo>
                    <a:pt x="412" y="512"/>
                    <a:pt x="472" y="468"/>
                    <a:pt x="551" y="454"/>
                  </a:cubicBezTo>
                  <a:cubicBezTo>
                    <a:pt x="583" y="448"/>
                    <a:pt x="615" y="448"/>
                    <a:pt x="647" y="456"/>
                  </a:cubicBezTo>
                  <a:cubicBezTo>
                    <a:pt x="665" y="461"/>
                    <a:pt x="670" y="458"/>
                    <a:pt x="671" y="438"/>
                  </a:cubicBezTo>
                  <a:cubicBezTo>
                    <a:pt x="676" y="323"/>
                    <a:pt x="717" y="223"/>
                    <a:pt x="801" y="143"/>
                  </a:cubicBezTo>
                  <a:cubicBezTo>
                    <a:pt x="951" y="0"/>
                    <a:pt x="1192" y="23"/>
                    <a:pt x="1312" y="192"/>
                  </a:cubicBezTo>
                  <a:cubicBezTo>
                    <a:pt x="1327" y="215"/>
                    <a:pt x="1344" y="237"/>
                    <a:pt x="1354" y="262"/>
                  </a:cubicBezTo>
                  <a:cubicBezTo>
                    <a:pt x="1361" y="277"/>
                    <a:pt x="1367" y="278"/>
                    <a:pt x="1381" y="271"/>
                  </a:cubicBezTo>
                  <a:cubicBezTo>
                    <a:pt x="1477" y="219"/>
                    <a:pt x="1576" y="217"/>
                    <a:pt x="1673" y="264"/>
                  </a:cubicBezTo>
                  <a:cubicBezTo>
                    <a:pt x="1778" y="314"/>
                    <a:pt x="1841" y="401"/>
                    <a:pt x="1872" y="512"/>
                  </a:cubicBezTo>
                  <a:cubicBezTo>
                    <a:pt x="1886" y="563"/>
                    <a:pt x="1887" y="614"/>
                    <a:pt x="1883" y="666"/>
                  </a:cubicBezTo>
                  <a:cubicBezTo>
                    <a:pt x="1882" y="680"/>
                    <a:pt x="1886" y="686"/>
                    <a:pt x="1898" y="693"/>
                  </a:cubicBezTo>
                  <a:cubicBezTo>
                    <a:pt x="1995" y="749"/>
                    <a:pt x="2042" y="836"/>
                    <a:pt x="2051" y="945"/>
                  </a:cubicBezTo>
                  <a:cubicBezTo>
                    <a:pt x="2059" y="1041"/>
                    <a:pt x="2029" y="1126"/>
                    <a:pt x="1963" y="1196"/>
                  </a:cubicBezTo>
                  <a:cubicBezTo>
                    <a:pt x="1913" y="1248"/>
                    <a:pt x="1852" y="1280"/>
                    <a:pt x="1779" y="1280"/>
                  </a:cubicBezTo>
                  <a:cubicBezTo>
                    <a:pt x="1534" y="1281"/>
                    <a:pt x="1290" y="1280"/>
                    <a:pt x="1045" y="1280"/>
                  </a:cubicBezTo>
                  <a:close/>
                </a:path>
              </a:pathLst>
            </a:custGeom>
            <a:noFill/>
            <a:ln w="19050">
              <a:solidFill>
                <a:schemeClr val="tx2"/>
              </a:solidFill>
            </a:ln>
          </p:spPr>
          <p:txBody>
            <a:bodyPr vert="horz" wrap="square" lIns="134464" tIns="179285" rIns="89642" bIns="0" numCol="1" anchor="ctr" anchorCtr="0" compatLnSpc="1">
              <a:prstTxWarp prst="textNoShape">
                <a:avLst/>
              </a:prstTxWarp>
            </a:bodyPr>
            <a:lstStyle/>
            <a:p>
              <a:pPr algn="ctr"/>
              <a:r>
                <a:rPr lang="en-US" sz="980">
                  <a:solidFill>
                    <a:schemeClr val="tx2"/>
                  </a:solidFill>
                  <a:latin typeface="+mj-lt"/>
                </a:rPr>
                <a:t>IoT Hub</a:t>
              </a:r>
            </a:p>
          </p:txBody>
        </p:sp>
        <p:cxnSp>
          <p:nvCxnSpPr>
            <p:cNvPr id="28" name="Straight Arrow Connector 27" descr="Arrow pointing to both sides towards Edge Agent and IoT Hub">
              <a:extLst>
                <a:ext uri="{FF2B5EF4-FFF2-40B4-BE49-F238E27FC236}">
                  <a16:creationId xmlns:a16="http://schemas.microsoft.com/office/drawing/2014/main" id="{E5E0FC9A-3684-4F89-B4E8-1BF753551A0A}"/>
                </a:ext>
              </a:extLst>
            </p:cNvPr>
            <p:cNvCxnSpPr/>
            <p:nvPr/>
          </p:nvCxnSpPr>
          <p:spPr>
            <a:xfrm>
              <a:off x="6336976" y="2089446"/>
              <a:ext cx="0" cy="707093"/>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5C97767-8751-449A-A8FF-E9CC16CBB908}"/>
                </a:ext>
              </a:extLst>
            </p:cNvPr>
            <p:cNvSpPr txBox="1"/>
            <p:nvPr/>
          </p:nvSpPr>
          <p:spPr>
            <a:xfrm>
              <a:off x="6444318" y="2365915"/>
              <a:ext cx="455253" cy="152349"/>
            </a:xfrm>
            <a:prstGeom prst="rect">
              <a:avLst/>
            </a:prstGeom>
            <a:noFill/>
          </p:spPr>
          <p:txBody>
            <a:bodyPr wrap="none" lIns="0" tIns="0" rIns="0" bIns="0" rtlCol="0">
              <a:spAutoFit/>
            </a:bodyPr>
            <a:lstStyle/>
            <a:p>
              <a:pPr>
                <a:lnSpc>
                  <a:spcPct val="90000"/>
                </a:lnSpc>
                <a:spcAft>
                  <a:spcPts val="588"/>
                </a:spcAft>
              </a:pPr>
              <a:r>
                <a:rPr lang="en-US" sz="1078">
                  <a:latin typeface="+mj-lt"/>
                </a:rPr>
                <a:t>Deploy</a:t>
              </a:r>
            </a:p>
          </p:txBody>
        </p:sp>
        <p:sp>
          <p:nvSpPr>
            <p:cNvPr id="47" name="Freeform 78">
              <a:extLst>
                <a:ext uri="{FF2B5EF4-FFF2-40B4-BE49-F238E27FC236}">
                  <a16:creationId xmlns:a16="http://schemas.microsoft.com/office/drawing/2014/main" id="{9B768213-8DC6-4A69-B1F7-CBED2BF59508}"/>
                </a:ext>
              </a:extLst>
            </p:cNvPr>
            <p:cNvSpPr>
              <a:spLocks/>
            </p:cNvSpPr>
            <p:nvPr/>
          </p:nvSpPr>
          <p:spPr bwMode="auto">
            <a:xfrm>
              <a:off x="8375409" y="1458627"/>
              <a:ext cx="1126400" cy="595790"/>
            </a:xfrm>
            <a:custGeom>
              <a:avLst/>
              <a:gdLst>
                <a:gd name="T0" fmla="*/ 1045 w 2059"/>
                <a:gd name="T1" fmla="*/ 1280 h 1283"/>
                <a:gd name="T2" fmla="*/ 337 w 2059"/>
                <a:gd name="T3" fmla="*/ 1281 h 1283"/>
                <a:gd name="T4" fmla="*/ 15 w 2059"/>
                <a:gd name="T5" fmla="*/ 995 h 1283"/>
                <a:gd name="T6" fmla="*/ 72 w 2059"/>
                <a:gd name="T7" fmla="*/ 732 h 1283"/>
                <a:gd name="T8" fmla="*/ 346 w 2059"/>
                <a:gd name="T9" fmla="*/ 594 h 1283"/>
                <a:gd name="T10" fmla="*/ 368 w 2059"/>
                <a:gd name="T11" fmla="*/ 578 h 1283"/>
                <a:gd name="T12" fmla="*/ 551 w 2059"/>
                <a:gd name="T13" fmla="*/ 454 h 1283"/>
                <a:gd name="T14" fmla="*/ 647 w 2059"/>
                <a:gd name="T15" fmla="*/ 456 h 1283"/>
                <a:gd name="T16" fmla="*/ 671 w 2059"/>
                <a:gd name="T17" fmla="*/ 438 h 1283"/>
                <a:gd name="T18" fmla="*/ 801 w 2059"/>
                <a:gd name="T19" fmla="*/ 143 h 1283"/>
                <a:gd name="T20" fmla="*/ 1312 w 2059"/>
                <a:gd name="T21" fmla="*/ 192 h 1283"/>
                <a:gd name="T22" fmla="*/ 1354 w 2059"/>
                <a:gd name="T23" fmla="*/ 262 h 1283"/>
                <a:gd name="T24" fmla="*/ 1381 w 2059"/>
                <a:gd name="T25" fmla="*/ 271 h 1283"/>
                <a:gd name="T26" fmla="*/ 1673 w 2059"/>
                <a:gd name="T27" fmla="*/ 264 h 1283"/>
                <a:gd name="T28" fmla="*/ 1872 w 2059"/>
                <a:gd name="T29" fmla="*/ 512 h 1283"/>
                <a:gd name="T30" fmla="*/ 1883 w 2059"/>
                <a:gd name="T31" fmla="*/ 666 h 1283"/>
                <a:gd name="T32" fmla="*/ 1898 w 2059"/>
                <a:gd name="T33" fmla="*/ 693 h 1283"/>
                <a:gd name="T34" fmla="*/ 2051 w 2059"/>
                <a:gd name="T35" fmla="*/ 945 h 1283"/>
                <a:gd name="T36" fmla="*/ 1963 w 2059"/>
                <a:gd name="T37" fmla="*/ 1196 h 1283"/>
                <a:gd name="T38" fmla="*/ 1779 w 2059"/>
                <a:gd name="T39" fmla="*/ 1280 h 1283"/>
                <a:gd name="T40" fmla="*/ 1045 w 2059"/>
                <a:gd name="T41" fmla="*/ 1280 h 1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59" h="1283">
                  <a:moveTo>
                    <a:pt x="1045" y="1280"/>
                  </a:moveTo>
                  <a:cubicBezTo>
                    <a:pt x="809" y="1280"/>
                    <a:pt x="573" y="1278"/>
                    <a:pt x="337" y="1281"/>
                  </a:cubicBezTo>
                  <a:cubicBezTo>
                    <a:pt x="168" y="1283"/>
                    <a:pt x="40" y="1156"/>
                    <a:pt x="15" y="995"/>
                  </a:cubicBezTo>
                  <a:cubicBezTo>
                    <a:pt x="0" y="900"/>
                    <a:pt x="18" y="811"/>
                    <a:pt x="72" y="732"/>
                  </a:cubicBezTo>
                  <a:cubicBezTo>
                    <a:pt x="138" y="637"/>
                    <a:pt x="227" y="585"/>
                    <a:pt x="346" y="594"/>
                  </a:cubicBezTo>
                  <a:cubicBezTo>
                    <a:pt x="359" y="595"/>
                    <a:pt x="363" y="586"/>
                    <a:pt x="368" y="578"/>
                  </a:cubicBezTo>
                  <a:cubicBezTo>
                    <a:pt x="412" y="512"/>
                    <a:pt x="472" y="468"/>
                    <a:pt x="551" y="454"/>
                  </a:cubicBezTo>
                  <a:cubicBezTo>
                    <a:pt x="583" y="448"/>
                    <a:pt x="615" y="448"/>
                    <a:pt x="647" y="456"/>
                  </a:cubicBezTo>
                  <a:cubicBezTo>
                    <a:pt x="665" y="461"/>
                    <a:pt x="670" y="458"/>
                    <a:pt x="671" y="438"/>
                  </a:cubicBezTo>
                  <a:cubicBezTo>
                    <a:pt x="676" y="323"/>
                    <a:pt x="717" y="223"/>
                    <a:pt x="801" y="143"/>
                  </a:cubicBezTo>
                  <a:cubicBezTo>
                    <a:pt x="951" y="0"/>
                    <a:pt x="1192" y="23"/>
                    <a:pt x="1312" y="192"/>
                  </a:cubicBezTo>
                  <a:cubicBezTo>
                    <a:pt x="1327" y="215"/>
                    <a:pt x="1344" y="237"/>
                    <a:pt x="1354" y="262"/>
                  </a:cubicBezTo>
                  <a:cubicBezTo>
                    <a:pt x="1361" y="277"/>
                    <a:pt x="1367" y="278"/>
                    <a:pt x="1381" y="271"/>
                  </a:cubicBezTo>
                  <a:cubicBezTo>
                    <a:pt x="1477" y="219"/>
                    <a:pt x="1576" y="217"/>
                    <a:pt x="1673" y="264"/>
                  </a:cubicBezTo>
                  <a:cubicBezTo>
                    <a:pt x="1778" y="314"/>
                    <a:pt x="1841" y="401"/>
                    <a:pt x="1872" y="512"/>
                  </a:cubicBezTo>
                  <a:cubicBezTo>
                    <a:pt x="1886" y="563"/>
                    <a:pt x="1887" y="614"/>
                    <a:pt x="1883" y="666"/>
                  </a:cubicBezTo>
                  <a:cubicBezTo>
                    <a:pt x="1882" y="680"/>
                    <a:pt x="1886" y="686"/>
                    <a:pt x="1898" y="693"/>
                  </a:cubicBezTo>
                  <a:cubicBezTo>
                    <a:pt x="1995" y="749"/>
                    <a:pt x="2042" y="836"/>
                    <a:pt x="2051" y="945"/>
                  </a:cubicBezTo>
                  <a:cubicBezTo>
                    <a:pt x="2059" y="1041"/>
                    <a:pt x="2029" y="1126"/>
                    <a:pt x="1963" y="1196"/>
                  </a:cubicBezTo>
                  <a:cubicBezTo>
                    <a:pt x="1913" y="1248"/>
                    <a:pt x="1852" y="1280"/>
                    <a:pt x="1779" y="1280"/>
                  </a:cubicBezTo>
                  <a:cubicBezTo>
                    <a:pt x="1534" y="1281"/>
                    <a:pt x="1290" y="1280"/>
                    <a:pt x="1045" y="1280"/>
                  </a:cubicBezTo>
                  <a:close/>
                </a:path>
              </a:pathLst>
            </a:custGeom>
            <a:noFill/>
            <a:ln w="19050">
              <a:solidFill>
                <a:schemeClr val="tx2"/>
              </a:solidFill>
            </a:ln>
          </p:spPr>
          <p:txBody>
            <a:bodyPr vert="horz" wrap="square" lIns="215142" tIns="179285" rIns="89642" bIns="0" numCol="1" anchor="ctr" anchorCtr="0" compatLnSpc="1">
              <a:prstTxWarp prst="textNoShape">
                <a:avLst/>
              </a:prstTxWarp>
            </a:bodyPr>
            <a:lstStyle/>
            <a:p>
              <a:pPr algn="ctr"/>
              <a:r>
                <a:rPr lang="en-US" sz="980">
                  <a:solidFill>
                    <a:schemeClr val="tx2"/>
                  </a:solidFill>
                  <a:latin typeface="+mj-lt"/>
                </a:rPr>
                <a:t>Container Registry</a:t>
              </a:r>
            </a:p>
          </p:txBody>
        </p:sp>
        <p:cxnSp>
          <p:nvCxnSpPr>
            <p:cNvPr id="29" name="Straight Arrow Connector 28" descr="Arrow pointing to both sides towards e Container Runtime Engine and Container Registry">
              <a:extLst>
                <a:ext uri="{FF2B5EF4-FFF2-40B4-BE49-F238E27FC236}">
                  <a16:creationId xmlns:a16="http://schemas.microsoft.com/office/drawing/2014/main" id="{E0B63E8A-2BFC-4C87-B1F8-3FC3AC91A930}"/>
                </a:ext>
              </a:extLst>
            </p:cNvPr>
            <p:cNvCxnSpPr/>
            <p:nvPr/>
          </p:nvCxnSpPr>
          <p:spPr>
            <a:xfrm>
              <a:off x="8938609" y="2089446"/>
              <a:ext cx="0" cy="707093"/>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00B6DDC-F1B8-4E96-8F0E-45EEC3C07834}"/>
                </a:ext>
              </a:extLst>
            </p:cNvPr>
            <p:cNvSpPr txBox="1"/>
            <p:nvPr/>
          </p:nvSpPr>
          <p:spPr>
            <a:xfrm>
              <a:off x="9045951" y="2365915"/>
              <a:ext cx="237244" cy="152349"/>
            </a:xfrm>
            <a:prstGeom prst="rect">
              <a:avLst/>
            </a:prstGeom>
            <a:noFill/>
          </p:spPr>
          <p:txBody>
            <a:bodyPr wrap="none" lIns="0" tIns="0" rIns="0" bIns="0" rtlCol="0">
              <a:spAutoFit/>
            </a:bodyPr>
            <a:lstStyle/>
            <a:p>
              <a:pPr>
                <a:lnSpc>
                  <a:spcPct val="90000"/>
                </a:lnSpc>
                <a:spcAft>
                  <a:spcPts val="588"/>
                </a:spcAft>
              </a:pPr>
              <a:r>
                <a:rPr lang="en-US" sz="1078">
                  <a:latin typeface="+mj-lt"/>
                </a:rPr>
                <a:t>Pull</a:t>
              </a:r>
            </a:p>
          </p:txBody>
        </p:sp>
        <p:sp>
          <p:nvSpPr>
            <p:cNvPr id="5" name="Rectangle 4">
              <a:extLst>
                <a:ext uri="{FF2B5EF4-FFF2-40B4-BE49-F238E27FC236}">
                  <a16:creationId xmlns:a16="http://schemas.microsoft.com/office/drawing/2014/main" id="{609722E5-7E70-41A7-B3C9-2B0C7669D0F3}"/>
                </a:ext>
              </a:extLst>
            </p:cNvPr>
            <p:cNvSpPr/>
            <p:nvPr/>
          </p:nvSpPr>
          <p:spPr bwMode="auto">
            <a:xfrm>
              <a:off x="2708697" y="2622803"/>
              <a:ext cx="7019084" cy="3852043"/>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b" anchorCtr="0" forceAA="0" compatLnSpc="1">
              <a:prstTxWarp prst="textNoShape">
                <a:avLst/>
              </a:prstTxWarp>
              <a:noAutofit/>
            </a:bodyPr>
            <a:lstStyle/>
            <a:p>
              <a:pPr algn="r" defTabSz="914102" fontAlgn="base">
                <a:lnSpc>
                  <a:spcPct val="90000"/>
                </a:lnSpc>
                <a:spcBef>
                  <a:spcPct val="0"/>
                </a:spcBef>
                <a:spcAft>
                  <a:spcPct val="0"/>
                </a:spcAft>
              </a:pPr>
              <a:r>
                <a:rPr lang="en-US" sz="1372">
                  <a:solidFill>
                    <a:schemeClr val="tx1"/>
                  </a:solidFill>
                  <a:latin typeface="+mj-lt"/>
                  <a:ea typeface="Segoe UI" pitchFamily="34" charset="0"/>
                  <a:cs typeface="Segoe UI" pitchFamily="34" charset="0"/>
                </a:rPr>
                <a:t>IoT Edge Device</a:t>
              </a:r>
            </a:p>
          </p:txBody>
        </p:sp>
        <p:sp>
          <p:nvSpPr>
            <p:cNvPr id="7" name="Rectangle 6">
              <a:extLst>
                <a:ext uri="{FF2B5EF4-FFF2-40B4-BE49-F238E27FC236}">
                  <a16:creationId xmlns:a16="http://schemas.microsoft.com/office/drawing/2014/main" id="{8E95C74A-10DC-425F-AA60-96ED52C76AF9}"/>
                </a:ext>
              </a:extLst>
            </p:cNvPr>
            <p:cNvSpPr/>
            <p:nvPr/>
          </p:nvSpPr>
          <p:spPr bwMode="auto">
            <a:xfrm>
              <a:off x="2881668" y="2806645"/>
              <a:ext cx="1388382" cy="3510870"/>
            </a:xfrm>
            <a:prstGeom prst="rect">
              <a:avLst/>
            </a:prstGeom>
            <a:solidFill>
              <a:schemeClr val="bg1">
                <a:lumMod val="95000"/>
              </a:schemeClr>
            </a:solidFill>
            <a:ln w="19050">
              <a:solidFill>
                <a:schemeClr val="bg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latin typeface="+mj-lt"/>
                  <a:ea typeface="Segoe UI" pitchFamily="34" charset="0"/>
                  <a:cs typeface="Segoe UI" pitchFamily="34" charset="0"/>
                </a:rPr>
                <a:t>IoT Edge Security Daemon</a:t>
              </a:r>
            </a:p>
          </p:txBody>
        </p:sp>
        <p:sp>
          <p:nvSpPr>
            <p:cNvPr id="8" name="Rectangle 7">
              <a:extLst>
                <a:ext uri="{FF2B5EF4-FFF2-40B4-BE49-F238E27FC236}">
                  <a16:creationId xmlns:a16="http://schemas.microsoft.com/office/drawing/2014/main" id="{1CBD3CB5-3FE5-45AA-A7DF-7413A6971E8D}"/>
                </a:ext>
              </a:extLst>
            </p:cNvPr>
            <p:cNvSpPr/>
            <p:nvPr/>
          </p:nvSpPr>
          <p:spPr bwMode="auto">
            <a:xfrm>
              <a:off x="2939471" y="5586470"/>
              <a:ext cx="608133" cy="676163"/>
            </a:xfrm>
            <a:prstGeom prst="rect">
              <a:avLst/>
            </a:prstGeom>
            <a:solidFill>
              <a:srgbClr val="243A5E"/>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882">
                  <a:solidFill>
                    <a:schemeClr val="bg1"/>
                  </a:solidFill>
                  <a:latin typeface="+mj-lt"/>
                  <a:ea typeface="Segoe UI" pitchFamily="34" charset="0"/>
                  <a:cs typeface="Segoe UI" pitchFamily="34" charset="0"/>
                </a:rPr>
                <a:t>Cert </a:t>
              </a:r>
              <a:r>
                <a:rPr lang="en-US" sz="882" err="1">
                  <a:solidFill>
                    <a:schemeClr val="bg1"/>
                  </a:solidFill>
                  <a:latin typeface="+mj-lt"/>
                  <a:ea typeface="Segoe UI" pitchFamily="34" charset="0"/>
                  <a:cs typeface="Segoe UI" pitchFamily="34" charset="0"/>
                </a:rPr>
                <a:t>Mgmt</a:t>
              </a:r>
              <a:r>
                <a:rPr lang="en-US" sz="882">
                  <a:solidFill>
                    <a:schemeClr val="bg1"/>
                  </a:solidFill>
                  <a:latin typeface="+mj-lt"/>
                  <a:ea typeface="Segoe UI" pitchFamily="34" charset="0"/>
                  <a:cs typeface="Segoe UI" pitchFamily="34" charset="0"/>
                </a:rPr>
                <a:t> TA</a:t>
              </a:r>
            </a:p>
          </p:txBody>
        </p:sp>
        <p:sp>
          <p:nvSpPr>
            <p:cNvPr id="9" name="Rectangle 8">
              <a:extLst>
                <a:ext uri="{FF2B5EF4-FFF2-40B4-BE49-F238E27FC236}">
                  <a16:creationId xmlns:a16="http://schemas.microsoft.com/office/drawing/2014/main" id="{0C62B736-C629-4462-B1EC-65CEF9746ADA}"/>
                </a:ext>
              </a:extLst>
            </p:cNvPr>
            <p:cNvSpPr/>
            <p:nvPr/>
          </p:nvSpPr>
          <p:spPr bwMode="auto">
            <a:xfrm>
              <a:off x="3604115" y="5586470"/>
              <a:ext cx="608133" cy="676163"/>
            </a:xfrm>
            <a:prstGeom prst="rect">
              <a:avLst/>
            </a:prstGeom>
            <a:solidFill>
              <a:srgbClr val="243A5E"/>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882" err="1">
                  <a:solidFill>
                    <a:schemeClr val="bg1"/>
                  </a:solidFill>
                  <a:latin typeface="+mj-lt"/>
                  <a:ea typeface="Segoe UI" pitchFamily="34" charset="0"/>
                  <a:cs typeface="Segoe UI" pitchFamily="34" charset="0"/>
                </a:rPr>
                <a:t>Cryto</a:t>
              </a:r>
              <a:r>
                <a:rPr lang="en-US" sz="882">
                  <a:solidFill>
                    <a:schemeClr val="bg1"/>
                  </a:solidFill>
                  <a:latin typeface="+mj-lt"/>
                  <a:ea typeface="Segoe UI" pitchFamily="34" charset="0"/>
                  <a:cs typeface="Segoe UI" pitchFamily="34" charset="0"/>
                </a:rPr>
                <a:t> TA</a:t>
              </a:r>
            </a:p>
          </p:txBody>
        </p:sp>
        <p:cxnSp>
          <p:nvCxnSpPr>
            <p:cNvPr id="22" name="Straight Arrow Connector 21" descr="Arrow pointing to both sides towards IoT Edge Security Daemon and HSM">
              <a:extLst>
                <a:ext uri="{FF2B5EF4-FFF2-40B4-BE49-F238E27FC236}">
                  <a16:creationId xmlns:a16="http://schemas.microsoft.com/office/drawing/2014/main" id="{7B10CBB4-9C09-4BBF-889C-B83688219967}"/>
                </a:ext>
              </a:extLst>
            </p:cNvPr>
            <p:cNvCxnSpPr/>
            <p:nvPr/>
          </p:nvCxnSpPr>
          <p:spPr>
            <a:xfrm>
              <a:off x="4270050" y="5966749"/>
              <a:ext cx="1443273" cy="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219460A-633C-4EE0-B581-FDA72C5D04B3}"/>
                </a:ext>
              </a:extLst>
            </p:cNvPr>
            <p:cNvSpPr/>
            <p:nvPr/>
          </p:nvSpPr>
          <p:spPr bwMode="auto">
            <a:xfrm>
              <a:off x="5713324" y="5642645"/>
              <a:ext cx="1782526" cy="661988"/>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29">
                  <a:solidFill>
                    <a:schemeClr val="tx1"/>
                  </a:solidFill>
                  <a:latin typeface="+mj-lt"/>
                  <a:ea typeface="Segoe UI" pitchFamily="34" charset="0"/>
                  <a:cs typeface="Segoe UI" pitchFamily="34" charset="0"/>
                </a:rPr>
                <a:t>HSM</a:t>
              </a:r>
            </a:p>
          </p:txBody>
        </p:sp>
        <p:sp>
          <p:nvSpPr>
            <p:cNvPr id="78" name="key" title="Icon of a key">
              <a:extLst>
                <a:ext uri="{FF2B5EF4-FFF2-40B4-BE49-F238E27FC236}">
                  <a16:creationId xmlns:a16="http://schemas.microsoft.com/office/drawing/2014/main" id="{A5EB8BA7-9E30-42B4-AC61-5E8291B18BEF}"/>
                </a:ext>
              </a:extLst>
            </p:cNvPr>
            <p:cNvSpPr>
              <a:spLocks noChangeAspect="1" noEditPoints="1"/>
            </p:cNvSpPr>
            <p:nvPr/>
          </p:nvSpPr>
          <p:spPr bwMode="auto">
            <a:xfrm>
              <a:off x="6770362" y="5872251"/>
              <a:ext cx="200024" cy="19900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sp>
          <p:nvSpPr>
            <p:cNvPr id="36" name="TextBox 35">
              <a:extLst>
                <a:ext uri="{FF2B5EF4-FFF2-40B4-BE49-F238E27FC236}">
                  <a16:creationId xmlns:a16="http://schemas.microsoft.com/office/drawing/2014/main" id="{DB5DB163-6AC2-4FAE-9817-8790B61C16AC}"/>
                </a:ext>
              </a:extLst>
            </p:cNvPr>
            <p:cNvSpPr txBox="1"/>
            <p:nvPr/>
          </p:nvSpPr>
          <p:spPr>
            <a:xfrm>
              <a:off x="8114976" y="5097283"/>
              <a:ext cx="1368910" cy="369332"/>
            </a:xfrm>
            <a:prstGeom prst="rect">
              <a:avLst/>
            </a:prstGeom>
            <a:noFill/>
          </p:spPr>
          <p:txBody>
            <a:bodyPr wrap="square" lIns="89642" tIns="44821" rIns="89642" bIns="44821" rtlCol="0">
              <a:spAutoFit/>
            </a:bodyPr>
            <a:lstStyle/>
            <a:p>
              <a:pPr algn="ctr">
                <a:lnSpc>
                  <a:spcPct val="90000"/>
                </a:lnSpc>
                <a:spcAft>
                  <a:spcPts val="588"/>
                </a:spcAft>
              </a:pPr>
              <a:r>
                <a:rPr lang="en-US" sz="980"/>
                <a:t>Standard Execution Environment</a:t>
              </a:r>
            </a:p>
          </p:txBody>
        </p:sp>
        <p:sp>
          <p:nvSpPr>
            <p:cNvPr id="82" name="Script_F03A" title="Icon of an unrolled document with writing on it">
              <a:extLst>
                <a:ext uri="{FF2B5EF4-FFF2-40B4-BE49-F238E27FC236}">
                  <a16:creationId xmlns:a16="http://schemas.microsoft.com/office/drawing/2014/main" id="{632FB33F-E0C8-4C77-9FDA-A56FFF7EC547}"/>
                </a:ext>
              </a:extLst>
            </p:cNvPr>
            <p:cNvSpPr>
              <a:spLocks noChangeAspect="1" noEditPoints="1"/>
            </p:cNvSpPr>
            <p:nvPr/>
          </p:nvSpPr>
          <p:spPr bwMode="auto">
            <a:xfrm>
              <a:off x="2939471" y="5239146"/>
              <a:ext cx="186954" cy="187044"/>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cxnSp>
          <p:nvCxnSpPr>
            <p:cNvPr id="19" name="Straight Connector 18">
              <a:extLst>
                <a:ext uri="{FF2B5EF4-FFF2-40B4-BE49-F238E27FC236}">
                  <a16:creationId xmlns:a16="http://schemas.microsoft.com/office/drawing/2014/main" id="{22D8F6E3-9726-462C-ADD2-C01ADF82F9EF}"/>
                </a:ext>
              </a:extLst>
            </p:cNvPr>
            <p:cNvCxnSpPr/>
            <p:nvPr/>
          </p:nvCxnSpPr>
          <p:spPr>
            <a:xfrm>
              <a:off x="2708696" y="5466615"/>
              <a:ext cx="6916785" cy="0"/>
            </a:xfrm>
            <a:prstGeom prst="line">
              <a:avLst/>
            </a:prstGeom>
            <a:ln w="19050">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BB77DBE-83FB-485E-A5F8-183E495BD49F}"/>
                </a:ext>
              </a:extLst>
            </p:cNvPr>
            <p:cNvSpPr txBox="1"/>
            <p:nvPr/>
          </p:nvSpPr>
          <p:spPr>
            <a:xfrm>
              <a:off x="8141091" y="5466615"/>
              <a:ext cx="1304463" cy="369332"/>
            </a:xfrm>
            <a:prstGeom prst="rect">
              <a:avLst/>
            </a:prstGeom>
            <a:noFill/>
          </p:spPr>
          <p:txBody>
            <a:bodyPr wrap="square" lIns="89642" tIns="44821" rIns="89642" bIns="44821" rtlCol="0">
              <a:spAutoFit/>
            </a:bodyPr>
            <a:lstStyle/>
            <a:p>
              <a:pPr algn="ctr">
                <a:lnSpc>
                  <a:spcPct val="90000"/>
                </a:lnSpc>
                <a:spcAft>
                  <a:spcPts val="588"/>
                </a:spcAft>
              </a:pPr>
              <a:r>
                <a:rPr lang="en-US" sz="980"/>
                <a:t>Trusted Execution Environment</a:t>
              </a:r>
            </a:p>
          </p:txBody>
        </p:sp>
        <p:sp>
          <p:nvSpPr>
            <p:cNvPr id="34" name="TextBox 33">
              <a:extLst>
                <a:ext uri="{FF2B5EF4-FFF2-40B4-BE49-F238E27FC236}">
                  <a16:creationId xmlns:a16="http://schemas.microsoft.com/office/drawing/2014/main" id="{B60FC3F4-F281-4AB2-A20C-1A9027339236}"/>
                </a:ext>
              </a:extLst>
            </p:cNvPr>
            <p:cNvSpPr txBox="1"/>
            <p:nvPr/>
          </p:nvSpPr>
          <p:spPr>
            <a:xfrm>
              <a:off x="4603760" y="4622257"/>
              <a:ext cx="804707" cy="138499"/>
            </a:xfrm>
            <a:prstGeom prst="rect">
              <a:avLst/>
            </a:prstGeom>
            <a:noFill/>
          </p:spPr>
          <p:txBody>
            <a:bodyPr wrap="none" lIns="0" tIns="0" rIns="0" bIns="0" rtlCol="0">
              <a:spAutoFit/>
            </a:bodyPr>
            <a:lstStyle/>
            <a:p>
              <a:pPr>
                <a:lnSpc>
                  <a:spcPct val="90000"/>
                </a:lnSpc>
                <a:spcAft>
                  <a:spcPts val="588"/>
                </a:spcAft>
              </a:pPr>
              <a:r>
                <a:rPr lang="en-US" sz="980">
                  <a:latin typeface="+mj-lt"/>
                </a:rPr>
                <a:t>Workload API</a:t>
              </a:r>
            </a:p>
          </p:txBody>
        </p:sp>
        <p:cxnSp>
          <p:nvCxnSpPr>
            <p:cNvPr id="25" name="Straight Arrow Connector 24" descr="Arrow pointing to both sides towards IoT Edge Security Daemon and Module">
              <a:extLst>
                <a:ext uri="{FF2B5EF4-FFF2-40B4-BE49-F238E27FC236}">
                  <a16:creationId xmlns:a16="http://schemas.microsoft.com/office/drawing/2014/main" id="{1045A91A-2AA9-4D12-B582-F2B1F6356FDF}"/>
                </a:ext>
              </a:extLst>
            </p:cNvPr>
            <p:cNvCxnSpPr>
              <a:cxnSpLocks/>
            </p:cNvCxnSpPr>
            <p:nvPr/>
          </p:nvCxnSpPr>
          <p:spPr>
            <a:xfrm>
              <a:off x="4270050" y="4816375"/>
              <a:ext cx="1443273" cy="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6DA559F-0D63-4FA5-84D2-33BBB7431EAD}"/>
                </a:ext>
              </a:extLst>
            </p:cNvPr>
            <p:cNvSpPr txBox="1"/>
            <p:nvPr/>
          </p:nvSpPr>
          <p:spPr>
            <a:xfrm>
              <a:off x="4413002" y="4898766"/>
              <a:ext cx="1221488" cy="138499"/>
            </a:xfrm>
            <a:prstGeom prst="rect">
              <a:avLst/>
            </a:prstGeom>
            <a:noFill/>
          </p:spPr>
          <p:txBody>
            <a:bodyPr wrap="none" lIns="0" tIns="0" rIns="0" bIns="0" rtlCol="0">
              <a:spAutoFit/>
            </a:bodyPr>
            <a:lstStyle/>
            <a:p>
              <a:pPr>
                <a:lnSpc>
                  <a:spcPct val="90000"/>
                </a:lnSpc>
                <a:spcAft>
                  <a:spcPts val="588"/>
                </a:spcAft>
              </a:pPr>
              <a:r>
                <a:rPr lang="en-US" sz="980"/>
                <a:t>(get token/certificate)</a:t>
              </a:r>
            </a:p>
          </p:txBody>
        </p:sp>
        <p:sp>
          <p:nvSpPr>
            <p:cNvPr id="11" name="Rectangle 10">
              <a:extLst>
                <a:ext uri="{FF2B5EF4-FFF2-40B4-BE49-F238E27FC236}">
                  <a16:creationId xmlns:a16="http://schemas.microsoft.com/office/drawing/2014/main" id="{F500CE2A-64BB-49F0-B1C1-FDA94977CF03}"/>
                </a:ext>
              </a:extLst>
            </p:cNvPr>
            <p:cNvSpPr/>
            <p:nvPr/>
          </p:nvSpPr>
          <p:spPr bwMode="auto">
            <a:xfrm rot="10800000" flipV="1">
              <a:off x="6244900" y="3887662"/>
              <a:ext cx="125095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err="1">
                <a:solidFill>
                  <a:schemeClr val="tx1"/>
                </a:solidFill>
                <a:latin typeface="+mj-lt"/>
                <a:ea typeface="Segoe UI" pitchFamily="34" charset="0"/>
                <a:cs typeface="Segoe UI" pitchFamily="34" charset="0"/>
              </a:endParaRPr>
            </a:p>
          </p:txBody>
        </p:sp>
        <p:sp>
          <p:nvSpPr>
            <p:cNvPr id="12" name="Rectangle 11">
              <a:extLst>
                <a:ext uri="{FF2B5EF4-FFF2-40B4-BE49-F238E27FC236}">
                  <a16:creationId xmlns:a16="http://schemas.microsoft.com/office/drawing/2014/main" id="{22D0788C-CAEB-49B4-8C15-FC1ED654EF66}"/>
                </a:ext>
              </a:extLst>
            </p:cNvPr>
            <p:cNvSpPr/>
            <p:nvPr/>
          </p:nvSpPr>
          <p:spPr bwMode="auto">
            <a:xfrm rot="10800000" flipV="1">
              <a:off x="6067708" y="4053454"/>
              <a:ext cx="125095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err="1">
                <a:solidFill>
                  <a:schemeClr val="tx1"/>
                </a:solidFill>
                <a:latin typeface="+mj-lt"/>
                <a:ea typeface="Segoe UI" pitchFamily="34" charset="0"/>
                <a:cs typeface="Segoe UI" pitchFamily="34" charset="0"/>
              </a:endParaRPr>
            </a:p>
          </p:txBody>
        </p:sp>
        <p:sp>
          <p:nvSpPr>
            <p:cNvPr id="13" name="Rectangle 12">
              <a:extLst>
                <a:ext uri="{FF2B5EF4-FFF2-40B4-BE49-F238E27FC236}">
                  <a16:creationId xmlns:a16="http://schemas.microsoft.com/office/drawing/2014/main" id="{7BF903F5-97CE-44DF-A257-DDC6F500D18B}"/>
                </a:ext>
              </a:extLst>
            </p:cNvPr>
            <p:cNvSpPr/>
            <p:nvPr/>
          </p:nvSpPr>
          <p:spPr bwMode="auto">
            <a:xfrm rot="10800000" flipV="1">
              <a:off x="5890516" y="4219246"/>
              <a:ext cx="125095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err="1">
                <a:solidFill>
                  <a:schemeClr val="tx1"/>
                </a:solidFill>
                <a:latin typeface="+mj-lt"/>
                <a:ea typeface="Segoe UI" pitchFamily="34" charset="0"/>
                <a:cs typeface="Segoe UI" pitchFamily="34" charset="0"/>
              </a:endParaRPr>
            </a:p>
          </p:txBody>
        </p:sp>
        <p:sp>
          <p:nvSpPr>
            <p:cNvPr id="14" name="Rectangle 13">
              <a:extLst>
                <a:ext uri="{FF2B5EF4-FFF2-40B4-BE49-F238E27FC236}">
                  <a16:creationId xmlns:a16="http://schemas.microsoft.com/office/drawing/2014/main" id="{F3A7072D-B67C-46B1-9CAC-24D5A5C23A2F}"/>
                </a:ext>
              </a:extLst>
            </p:cNvPr>
            <p:cNvSpPr/>
            <p:nvPr/>
          </p:nvSpPr>
          <p:spPr bwMode="auto">
            <a:xfrm rot="10800000" flipV="1">
              <a:off x="5713324" y="4385039"/>
              <a:ext cx="125095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latin typeface="+mj-lt"/>
                  <a:ea typeface="Segoe UI" pitchFamily="34" charset="0"/>
                  <a:cs typeface="Segoe UI" pitchFamily="34" charset="0"/>
                </a:rPr>
                <a:t>Module</a:t>
              </a:r>
            </a:p>
          </p:txBody>
        </p:sp>
        <p:sp>
          <p:nvSpPr>
            <p:cNvPr id="81" name="Script_F03A" title="Icon of an unrolled document with writing on it">
              <a:extLst>
                <a:ext uri="{FF2B5EF4-FFF2-40B4-BE49-F238E27FC236}">
                  <a16:creationId xmlns:a16="http://schemas.microsoft.com/office/drawing/2014/main" id="{F66258D5-3DA4-43D2-8B79-3AE3A1429A5E}"/>
                </a:ext>
              </a:extLst>
            </p:cNvPr>
            <p:cNvSpPr>
              <a:spLocks noChangeAspect="1" noEditPoints="1"/>
            </p:cNvSpPr>
            <p:nvPr/>
          </p:nvSpPr>
          <p:spPr bwMode="auto">
            <a:xfrm>
              <a:off x="5766929" y="5003394"/>
              <a:ext cx="186954" cy="187044"/>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sp>
          <p:nvSpPr>
            <p:cNvPr id="33" name="TextBox 32">
              <a:extLst>
                <a:ext uri="{FF2B5EF4-FFF2-40B4-BE49-F238E27FC236}">
                  <a16:creationId xmlns:a16="http://schemas.microsoft.com/office/drawing/2014/main" id="{102EAA4F-ADFC-400A-A069-07B05C760D89}"/>
                </a:ext>
              </a:extLst>
            </p:cNvPr>
            <p:cNvSpPr txBox="1"/>
            <p:nvPr/>
          </p:nvSpPr>
          <p:spPr>
            <a:xfrm>
              <a:off x="4603760" y="3607473"/>
              <a:ext cx="806311" cy="138499"/>
            </a:xfrm>
            <a:prstGeom prst="rect">
              <a:avLst/>
            </a:prstGeom>
            <a:noFill/>
          </p:spPr>
          <p:txBody>
            <a:bodyPr wrap="none" lIns="0" tIns="0" rIns="0" bIns="0" rtlCol="0">
              <a:spAutoFit/>
            </a:bodyPr>
            <a:lstStyle/>
            <a:p>
              <a:pPr>
                <a:lnSpc>
                  <a:spcPct val="90000"/>
                </a:lnSpc>
                <a:spcAft>
                  <a:spcPts val="588"/>
                </a:spcAft>
              </a:pPr>
              <a:r>
                <a:rPr lang="en-US" sz="980">
                  <a:latin typeface="+mj-lt"/>
                </a:rPr>
                <a:t>Container API</a:t>
              </a:r>
            </a:p>
          </p:txBody>
        </p:sp>
        <p:cxnSp>
          <p:nvCxnSpPr>
            <p:cNvPr id="23" name="Connector: Elbow 22" descr="Arrow pointing to both sides towards IoT Edge Security Daemon and Container Runtime Engine">
              <a:extLst>
                <a:ext uri="{FF2B5EF4-FFF2-40B4-BE49-F238E27FC236}">
                  <a16:creationId xmlns:a16="http://schemas.microsoft.com/office/drawing/2014/main" id="{86ACC17D-C3AD-481E-BE21-15EE0A3518FF}"/>
                </a:ext>
              </a:extLst>
            </p:cNvPr>
            <p:cNvCxnSpPr>
              <a:cxnSpLocks/>
              <a:endCxn id="17" idx="2"/>
            </p:cNvCxnSpPr>
            <p:nvPr/>
          </p:nvCxnSpPr>
          <p:spPr>
            <a:xfrm flipV="1">
              <a:off x="4273826" y="3638890"/>
              <a:ext cx="4664783" cy="166404"/>
            </a:xfrm>
            <a:prstGeom prst="bentConnector2">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4A96005-02BC-4D71-9625-BA3FF6F88A60}"/>
                </a:ext>
              </a:extLst>
            </p:cNvPr>
            <p:cNvSpPr txBox="1"/>
            <p:nvPr/>
          </p:nvSpPr>
          <p:spPr>
            <a:xfrm>
              <a:off x="4413002" y="3881922"/>
              <a:ext cx="1186222" cy="138499"/>
            </a:xfrm>
            <a:prstGeom prst="rect">
              <a:avLst/>
            </a:prstGeom>
            <a:noFill/>
          </p:spPr>
          <p:txBody>
            <a:bodyPr wrap="none" lIns="0" tIns="0" rIns="0" bIns="0" rtlCol="0">
              <a:spAutoFit/>
            </a:bodyPr>
            <a:lstStyle/>
            <a:p>
              <a:pPr>
                <a:lnSpc>
                  <a:spcPct val="90000"/>
                </a:lnSpc>
                <a:spcAft>
                  <a:spcPts val="588"/>
                </a:spcAft>
              </a:pPr>
              <a:r>
                <a:rPr lang="en-US" sz="980"/>
                <a:t>(instantiate modules)</a:t>
              </a:r>
            </a:p>
          </p:txBody>
        </p:sp>
        <p:sp>
          <p:nvSpPr>
            <p:cNvPr id="17" name="Rectangle 16">
              <a:extLst>
                <a:ext uri="{FF2B5EF4-FFF2-40B4-BE49-F238E27FC236}">
                  <a16:creationId xmlns:a16="http://schemas.microsoft.com/office/drawing/2014/main" id="{D13B7AAC-72DC-4939-A180-53BBE2F9EEFE}"/>
                </a:ext>
              </a:extLst>
            </p:cNvPr>
            <p:cNvSpPr/>
            <p:nvPr/>
          </p:nvSpPr>
          <p:spPr bwMode="auto">
            <a:xfrm rot="10800000" flipV="1">
              <a:off x="8323174" y="2796539"/>
              <a:ext cx="123087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latin typeface="+mj-lt"/>
                  <a:ea typeface="Segoe UI" pitchFamily="34" charset="0"/>
                  <a:cs typeface="Segoe UI" pitchFamily="34" charset="0"/>
                </a:rPr>
                <a:t>Container Runtime Engine</a:t>
              </a:r>
            </a:p>
          </p:txBody>
        </p:sp>
        <p:cxnSp>
          <p:nvCxnSpPr>
            <p:cNvPr id="21" name="Straight Arrow Connector 20" descr="Arrow pointing to both sides towards IoT Edge Security Daemon and Edge Agent">
              <a:extLst>
                <a:ext uri="{FF2B5EF4-FFF2-40B4-BE49-F238E27FC236}">
                  <a16:creationId xmlns:a16="http://schemas.microsoft.com/office/drawing/2014/main" id="{DEA3FA06-A81B-4805-85B3-018FB7C1B4DB}"/>
                </a:ext>
              </a:extLst>
            </p:cNvPr>
            <p:cNvCxnSpPr>
              <a:cxnSpLocks/>
            </p:cNvCxnSpPr>
            <p:nvPr/>
          </p:nvCxnSpPr>
          <p:spPr>
            <a:xfrm>
              <a:off x="4270050" y="3002815"/>
              <a:ext cx="1443273" cy="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CB10ED0-E2D0-434C-8340-F2D592F7B963}"/>
                </a:ext>
              </a:extLst>
            </p:cNvPr>
            <p:cNvSpPr txBox="1"/>
            <p:nvPr/>
          </p:nvSpPr>
          <p:spPr>
            <a:xfrm>
              <a:off x="4501969" y="2813954"/>
              <a:ext cx="1013098" cy="138499"/>
            </a:xfrm>
            <a:prstGeom prst="rect">
              <a:avLst/>
            </a:prstGeom>
            <a:noFill/>
          </p:spPr>
          <p:txBody>
            <a:bodyPr wrap="none" lIns="0" tIns="0" rIns="0" bIns="0" rtlCol="0">
              <a:spAutoFit/>
            </a:bodyPr>
            <a:lstStyle/>
            <a:p>
              <a:pPr>
                <a:lnSpc>
                  <a:spcPct val="90000"/>
                </a:lnSpc>
                <a:spcAft>
                  <a:spcPts val="588"/>
                </a:spcAft>
              </a:pPr>
              <a:r>
                <a:rPr lang="en-US" sz="980">
                  <a:latin typeface="+mj-lt"/>
                </a:rPr>
                <a:t>Management API</a:t>
              </a:r>
            </a:p>
          </p:txBody>
        </p:sp>
        <p:sp>
          <p:nvSpPr>
            <p:cNvPr id="16" name="Rectangle 15">
              <a:extLst>
                <a:ext uri="{FF2B5EF4-FFF2-40B4-BE49-F238E27FC236}">
                  <a16:creationId xmlns:a16="http://schemas.microsoft.com/office/drawing/2014/main" id="{38B68BAE-2C89-426F-9AA8-BA4D66C46F9A}"/>
                </a:ext>
              </a:extLst>
            </p:cNvPr>
            <p:cNvSpPr/>
            <p:nvPr/>
          </p:nvSpPr>
          <p:spPr bwMode="auto">
            <a:xfrm rot="10800000" flipV="1">
              <a:off x="5713324" y="2796539"/>
              <a:ext cx="1250950" cy="842351"/>
            </a:xfrm>
            <a:prstGeom prst="rect">
              <a:avLst/>
            </a:prstGeom>
            <a:solidFill>
              <a:schemeClr val="bg1">
                <a:lumMod val="95000"/>
              </a:schemeClr>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44821" rIns="89642"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078">
                  <a:solidFill>
                    <a:schemeClr val="tx1"/>
                  </a:solidFill>
                  <a:latin typeface="+mj-lt"/>
                  <a:ea typeface="Segoe UI" pitchFamily="34" charset="0"/>
                  <a:cs typeface="Segoe UI" pitchFamily="34" charset="0"/>
                </a:rPr>
                <a:t>Edge Agent</a:t>
              </a:r>
            </a:p>
          </p:txBody>
        </p:sp>
        <p:sp>
          <p:nvSpPr>
            <p:cNvPr id="80" name="Script_F03A" title="Icon of an unrolled document with writing on it">
              <a:extLst>
                <a:ext uri="{FF2B5EF4-FFF2-40B4-BE49-F238E27FC236}">
                  <a16:creationId xmlns:a16="http://schemas.microsoft.com/office/drawing/2014/main" id="{723849E4-4E23-4B9D-8634-1F66E465B237}"/>
                </a:ext>
              </a:extLst>
            </p:cNvPr>
            <p:cNvSpPr>
              <a:spLocks noChangeAspect="1" noEditPoints="1"/>
            </p:cNvSpPr>
            <p:nvPr/>
          </p:nvSpPr>
          <p:spPr bwMode="auto">
            <a:xfrm>
              <a:off x="5766929" y="3402866"/>
              <a:ext cx="186954" cy="187044"/>
            </a:xfrm>
            <a:custGeom>
              <a:avLst/>
              <a:gdLst>
                <a:gd name="T0" fmla="*/ 2638 w 3768"/>
                <a:gd name="T1" fmla="*/ 3015 h 3768"/>
                <a:gd name="T2" fmla="*/ 2371 w 3768"/>
                <a:gd name="T3" fmla="*/ 3125 h 3768"/>
                <a:gd name="T4" fmla="*/ 2261 w 3768"/>
                <a:gd name="T5" fmla="*/ 3392 h 3768"/>
                <a:gd name="T6" fmla="*/ 2371 w 3768"/>
                <a:gd name="T7" fmla="*/ 3658 h 3768"/>
                <a:gd name="T8" fmla="*/ 2638 w 3768"/>
                <a:gd name="T9" fmla="*/ 3768 h 3768"/>
                <a:gd name="T10" fmla="*/ 377 w 3768"/>
                <a:gd name="T11" fmla="*/ 3768 h 3768"/>
                <a:gd name="T12" fmla="*/ 110 w 3768"/>
                <a:gd name="T13" fmla="*/ 3658 h 3768"/>
                <a:gd name="T14" fmla="*/ 0 w 3768"/>
                <a:gd name="T15" fmla="*/ 3392 h 3768"/>
                <a:gd name="T16" fmla="*/ 110 w 3768"/>
                <a:gd name="T17" fmla="*/ 3125 h 3768"/>
                <a:gd name="T18" fmla="*/ 377 w 3768"/>
                <a:gd name="T19" fmla="*/ 3015 h 3768"/>
                <a:gd name="T20" fmla="*/ 2638 w 3768"/>
                <a:gd name="T21" fmla="*/ 3015 h 3768"/>
                <a:gd name="T22" fmla="*/ 3382 w 3768"/>
                <a:gd name="T23" fmla="*/ 0 h 3768"/>
                <a:gd name="T24" fmla="*/ 879 w 3768"/>
                <a:gd name="T25" fmla="*/ 0 h 3768"/>
                <a:gd name="T26" fmla="*/ 502 w 3768"/>
                <a:gd name="T27" fmla="*/ 377 h 3768"/>
                <a:gd name="T28" fmla="*/ 502 w 3768"/>
                <a:gd name="T29" fmla="*/ 3015 h 3768"/>
                <a:gd name="T30" fmla="*/ 3015 w 3768"/>
                <a:gd name="T31" fmla="*/ 753 h 3768"/>
                <a:gd name="T32" fmla="*/ 3392 w 3768"/>
                <a:gd name="T33" fmla="*/ 753 h 3768"/>
                <a:gd name="T34" fmla="*/ 3768 w 3768"/>
                <a:gd name="T35" fmla="*/ 377 h 3768"/>
                <a:gd name="T36" fmla="*/ 3392 w 3768"/>
                <a:gd name="T37" fmla="*/ 0 h 3768"/>
                <a:gd name="T38" fmla="*/ 3015 w 3768"/>
                <a:gd name="T39" fmla="*/ 377 h 3768"/>
                <a:gd name="T40" fmla="*/ 3015 w 3768"/>
                <a:gd name="T41" fmla="*/ 2387 h 3768"/>
                <a:gd name="T42" fmla="*/ 3015 w 3768"/>
                <a:gd name="T43" fmla="*/ 2387 h 3768"/>
                <a:gd name="T44" fmla="*/ 3015 w 3768"/>
                <a:gd name="T45" fmla="*/ 3392 h 3768"/>
                <a:gd name="T46" fmla="*/ 377 w 3768"/>
                <a:gd name="T47" fmla="*/ 3768 h 3768"/>
                <a:gd name="T48" fmla="*/ 2638 w 3768"/>
                <a:gd name="T49" fmla="*/ 3768 h 3768"/>
                <a:gd name="T50" fmla="*/ 3015 w 3768"/>
                <a:gd name="T51" fmla="*/ 3392 h 3768"/>
                <a:gd name="T52" fmla="*/ 879 w 3768"/>
                <a:gd name="T53" fmla="*/ 753 h 3768"/>
                <a:gd name="T54" fmla="*/ 2638 w 3768"/>
                <a:gd name="T55" fmla="*/ 753 h 3768"/>
                <a:gd name="T56" fmla="*/ 879 w 3768"/>
                <a:gd name="T57" fmla="*/ 1256 h 3768"/>
                <a:gd name="T58" fmla="*/ 2638 w 3768"/>
                <a:gd name="T59" fmla="*/ 1256 h 3768"/>
                <a:gd name="T60" fmla="*/ 879 w 3768"/>
                <a:gd name="T61" fmla="*/ 1758 h 3768"/>
                <a:gd name="T62" fmla="*/ 2638 w 3768"/>
                <a:gd name="T63" fmla="*/ 1758 h 3768"/>
                <a:gd name="T64" fmla="*/ 879 w 3768"/>
                <a:gd name="T65" fmla="*/ 2261 h 3768"/>
                <a:gd name="T66" fmla="*/ 2638 w 3768"/>
                <a:gd name="T67" fmla="*/ 2261 h 3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68" h="3768">
                  <a:moveTo>
                    <a:pt x="2638" y="3015"/>
                  </a:moveTo>
                  <a:cubicBezTo>
                    <a:pt x="2534" y="3015"/>
                    <a:pt x="2439" y="3057"/>
                    <a:pt x="2371" y="3125"/>
                  </a:cubicBezTo>
                  <a:cubicBezTo>
                    <a:pt x="2303" y="3193"/>
                    <a:pt x="2261" y="3287"/>
                    <a:pt x="2261" y="3392"/>
                  </a:cubicBezTo>
                  <a:cubicBezTo>
                    <a:pt x="2261" y="3496"/>
                    <a:pt x="2303" y="3590"/>
                    <a:pt x="2371" y="3658"/>
                  </a:cubicBezTo>
                  <a:cubicBezTo>
                    <a:pt x="2439" y="3726"/>
                    <a:pt x="2534" y="3768"/>
                    <a:pt x="2638" y="3768"/>
                  </a:cubicBezTo>
                  <a:moveTo>
                    <a:pt x="377" y="3768"/>
                  </a:moveTo>
                  <a:cubicBezTo>
                    <a:pt x="272" y="3768"/>
                    <a:pt x="178" y="3726"/>
                    <a:pt x="110" y="3658"/>
                  </a:cubicBezTo>
                  <a:cubicBezTo>
                    <a:pt x="42" y="3590"/>
                    <a:pt x="0" y="3496"/>
                    <a:pt x="0" y="3392"/>
                  </a:cubicBezTo>
                  <a:cubicBezTo>
                    <a:pt x="0" y="3287"/>
                    <a:pt x="42" y="3193"/>
                    <a:pt x="110" y="3125"/>
                  </a:cubicBezTo>
                  <a:cubicBezTo>
                    <a:pt x="178" y="3057"/>
                    <a:pt x="272" y="3015"/>
                    <a:pt x="377" y="3015"/>
                  </a:cubicBezTo>
                  <a:cubicBezTo>
                    <a:pt x="2638" y="3015"/>
                    <a:pt x="2638" y="3015"/>
                    <a:pt x="2638" y="3015"/>
                  </a:cubicBezTo>
                  <a:moveTo>
                    <a:pt x="3382" y="0"/>
                  </a:moveTo>
                  <a:cubicBezTo>
                    <a:pt x="879" y="0"/>
                    <a:pt x="879" y="0"/>
                    <a:pt x="879" y="0"/>
                  </a:cubicBezTo>
                  <a:cubicBezTo>
                    <a:pt x="671" y="0"/>
                    <a:pt x="502" y="168"/>
                    <a:pt x="502" y="377"/>
                  </a:cubicBezTo>
                  <a:cubicBezTo>
                    <a:pt x="502" y="3015"/>
                    <a:pt x="502" y="3015"/>
                    <a:pt x="502" y="3015"/>
                  </a:cubicBezTo>
                  <a:moveTo>
                    <a:pt x="3015" y="753"/>
                  </a:moveTo>
                  <a:cubicBezTo>
                    <a:pt x="3392" y="753"/>
                    <a:pt x="3392" y="753"/>
                    <a:pt x="3392" y="753"/>
                  </a:cubicBezTo>
                  <a:cubicBezTo>
                    <a:pt x="3600" y="753"/>
                    <a:pt x="3768" y="585"/>
                    <a:pt x="3768" y="377"/>
                  </a:cubicBezTo>
                  <a:cubicBezTo>
                    <a:pt x="3768" y="168"/>
                    <a:pt x="3600" y="0"/>
                    <a:pt x="3392" y="0"/>
                  </a:cubicBezTo>
                  <a:cubicBezTo>
                    <a:pt x="3183" y="0"/>
                    <a:pt x="3015" y="168"/>
                    <a:pt x="3015" y="377"/>
                  </a:cubicBezTo>
                  <a:cubicBezTo>
                    <a:pt x="3015" y="2387"/>
                    <a:pt x="3015" y="2387"/>
                    <a:pt x="3015" y="2387"/>
                  </a:cubicBezTo>
                  <a:moveTo>
                    <a:pt x="3015" y="2387"/>
                  </a:moveTo>
                  <a:cubicBezTo>
                    <a:pt x="3015" y="3392"/>
                    <a:pt x="3015" y="3392"/>
                    <a:pt x="3015" y="3392"/>
                  </a:cubicBezTo>
                  <a:moveTo>
                    <a:pt x="377" y="3768"/>
                  </a:moveTo>
                  <a:cubicBezTo>
                    <a:pt x="2638" y="3768"/>
                    <a:pt x="2638" y="3768"/>
                    <a:pt x="2638" y="3768"/>
                  </a:cubicBezTo>
                  <a:cubicBezTo>
                    <a:pt x="2846" y="3768"/>
                    <a:pt x="3015" y="3600"/>
                    <a:pt x="3015" y="3392"/>
                  </a:cubicBezTo>
                  <a:moveTo>
                    <a:pt x="879" y="753"/>
                  </a:moveTo>
                  <a:cubicBezTo>
                    <a:pt x="2638" y="753"/>
                    <a:pt x="2638" y="753"/>
                    <a:pt x="2638" y="753"/>
                  </a:cubicBezTo>
                  <a:moveTo>
                    <a:pt x="879" y="1256"/>
                  </a:moveTo>
                  <a:cubicBezTo>
                    <a:pt x="2638" y="1256"/>
                    <a:pt x="2638" y="1256"/>
                    <a:pt x="2638" y="1256"/>
                  </a:cubicBezTo>
                  <a:moveTo>
                    <a:pt x="879" y="1758"/>
                  </a:moveTo>
                  <a:cubicBezTo>
                    <a:pt x="2638" y="1758"/>
                    <a:pt x="2638" y="1758"/>
                    <a:pt x="2638" y="1758"/>
                  </a:cubicBezTo>
                  <a:moveTo>
                    <a:pt x="879" y="2261"/>
                  </a:moveTo>
                  <a:cubicBezTo>
                    <a:pt x="2638" y="2261"/>
                    <a:pt x="2638" y="2261"/>
                    <a:pt x="2638" y="2261"/>
                  </a:cubicBezTo>
                </a:path>
              </a:pathLst>
            </a:custGeom>
            <a:noFill/>
            <a:ln w="952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6131406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How Azure IoT Edge uses certificates</a:t>
            </a:r>
          </a:p>
        </p:txBody>
      </p:sp>
      <p:sp>
        <p:nvSpPr>
          <p:cNvPr id="2" name="Rectangle 1">
            <a:extLst>
              <a:ext uri="{FF2B5EF4-FFF2-40B4-BE49-F238E27FC236}">
                <a16:creationId xmlns:a16="http://schemas.microsoft.com/office/drawing/2014/main" id="{06E533CE-3ACC-4583-9093-C4DFF71D8968}"/>
              </a:ext>
              <a:ext uri="{C183D7F6-B498-43B3-948B-1728B52AA6E4}">
                <adec:decorative xmlns:adec="http://schemas.microsoft.com/office/drawing/2017/decorative" val="1"/>
              </a:ext>
            </a:extLst>
          </p:cNvPr>
          <p:cNvSpPr/>
          <p:nvPr/>
        </p:nvSpPr>
        <p:spPr bwMode="auto">
          <a:xfrm>
            <a:off x="429537" y="1361407"/>
            <a:ext cx="11332927" cy="505567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896386" eaLnBrk="0" fontAlgn="base" hangingPunct="0">
              <a:spcBef>
                <a:spcPct val="0"/>
              </a:spcBef>
              <a:spcAft>
                <a:spcPct val="0"/>
              </a:spcAft>
            </a:pPr>
            <a:r>
              <a:rPr lang="en-US" altLang="en-US" sz="1961" dirty="0">
                <a:solidFill>
                  <a:schemeClr val="tx1"/>
                </a:solidFill>
                <a:latin typeface="+mj-lt"/>
              </a:rPr>
              <a:t>Azure IoT Edge certificates (typical)</a:t>
            </a:r>
            <a:endParaRPr lang="en-US" altLang="en-US" sz="1730" dirty="0">
              <a:solidFill>
                <a:schemeClr val="tx1"/>
              </a:solidFill>
              <a:latin typeface="+mj-lt"/>
            </a:endParaRPr>
          </a:p>
        </p:txBody>
      </p:sp>
      <p:grpSp>
        <p:nvGrpSpPr>
          <p:cNvPr id="31" name="Group 30" descr="Structure of Azure IoT edge Certifications">
            <a:extLst>
              <a:ext uri="{FF2B5EF4-FFF2-40B4-BE49-F238E27FC236}">
                <a16:creationId xmlns:a16="http://schemas.microsoft.com/office/drawing/2014/main" id="{7F94B2C6-F299-404A-BAB7-7906C79F831D}"/>
              </a:ext>
            </a:extLst>
          </p:cNvPr>
          <p:cNvGrpSpPr/>
          <p:nvPr/>
        </p:nvGrpSpPr>
        <p:grpSpPr>
          <a:xfrm>
            <a:off x="1640335" y="1793337"/>
            <a:ext cx="9207580" cy="4414308"/>
            <a:chOff x="1673226" y="1727201"/>
            <a:chExt cx="9392211" cy="4502824"/>
          </a:xfrm>
        </p:grpSpPr>
        <p:sp>
          <p:nvSpPr>
            <p:cNvPr id="20" name="Rectangle 18">
              <a:extLst>
                <a:ext uri="{FF2B5EF4-FFF2-40B4-BE49-F238E27FC236}">
                  <a16:creationId xmlns:a16="http://schemas.microsoft.com/office/drawing/2014/main" id="{B19D39BF-B932-4F4E-A904-17340E275C82}"/>
                </a:ext>
              </a:extLst>
            </p:cNvPr>
            <p:cNvSpPr>
              <a:spLocks noChangeArrowheads="1"/>
            </p:cNvSpPr>
            <p:nvPr/>
          </p:nvSpPr>
          <p:spPr bwMode="auto">
            <a:xfrm>
              <a:off x="1673226" y="1927433"/>
              <a:ext cx="15270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j-lt"/>
                </a:rPr>
                <a:t>Root CA certificate</a:t>
              </a:r>
              <a:endParaRPr lang="en-US" altLang="en-US">
                <a:latin typeface="+mj-lt"/>
              </a:endParaRPr>
            </a:p>
          </p:txBody>
        </p:sp>
        <p:pic>
          <p:nvPicPr>
            <p:cNvPr id="6" name="Picture 5" descr="Icon of a checkmark inside a badge">
              <a:extLst>
                <a:ext uri="{FF2B5EF4-FFF2-40B4-BE49-F238E27FC236}">
                  <a16:creationId xmlns:a16="http://schemas.microsoft.com/office/drawing/2014/main" id="{70CC742C-7D7B-45FD-B72D-2432CB08EA8D}"/>
                </a:ext>
              </a:extLst>
            </p:cNvPr>
            <p:cNvPicPr>
              <a:picLocks noChangeAspect="1"/>
            </p:cNvPicPr>
            <p:nvPr/>
          </p:nvPicPr>
          <p:blipFill>
            <a:blip r:embed="rId3">
              <a:clrChange>
                <a:clrFrom>
                  <a:srgbClr val="FFFFFF"/>
                </a:clrFrom>
                <a:clrTo>
                  <a:srgbClr val="FFFFFF">
                    <a:alpha val="0"/>
                  </a:srgbClr>
                </a:clrTo>
              </a:clrChange>
            </a:blip>
            <a:srcRect/>
            <a:stretch/>
          </p:blipFill>
          <p:spPr>
            <a:xfrm>
              <a:off x="2038284" y="2257392"/>
              <a:ext cx="806516" cy="806516"/>
            </a:xfrm>
            <a:prstGeom prst="rect">
              <a:avLst/>
            </a:prstGeom>
          </p:spPr>
        </p:pic>
        <p:cxnSp>
          <p:nvCxnSpPr>
            <p:cNvPr id="95" name="Straight Arrow Connector 94" descr="Arrow pointing right">
              <a:extLst>
                <a:ext uri="{FF2B5EF4-FFF2-40B4-BE49-F238E27FC236}">
                  <a16:creationId xmlns:a16="http://schemas.microsoft.com/office/drawing/2014/main" id="{B1FF3C2A-9BB5-453D-81D7-75009A4E10C3}"/>
                </a:ext>
              </a:extLst>
            </p:cNvPr>
            <p:cNvCxnSpPr>
              <a:cxnSpLocks/>
            </p:cNvCxnSpPr>
            <p:nvPr/>
          </p:nvCxnSpPr>
          <p:spPr>
            <a:xfrm>
              <a:off x="2985031" y="2660650"/>
              <a:ext cx="1457362"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 name="Rectangle 34">
              <a:extLst>
                <a:ext uri="{FF2B5EF4-FFF2-40B4-BE49-F238E27FC236}">
                  <a16:creationId xmlns:a16="http://schemas.microsoft.com/office/drawing/2014/main" id="{88BBB388-E686-47AF-9138-696A64B83352}"/>
                </a:ext>
              </a:extLst>
            </p:cNvPr>
            <p:cNvSpPr>
              <a:spLocks noChangeArrowheads="1"/>
            </p:cNvSpPr>
            <p:nvPr/>
          </p:nvSpPr>
          <p:spPr bwMode="auto">
            <a:xfrm>
              <a:off x="3415394" y="2506762"/>
              <a:ext cx="596638" cy="307777"/>
            </a:xfrm>
            <a:prstGeom prst="rect">
              <a:avLst/>
            </a:prstGeom>
            <a:solidFill>
              <a:schemeClr val="bg1"/>
            </a:solidFill>
            <a:ln>
              <a:noFill/>
            </a:ln>
          </p:spPr>
          <p:txBody>
            <a:bodyPr vert="horz" wrap="none" lIns="89642" tIns="44821" rIns="89642" bIns="4482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n-lt"/>
                </a:rPr>
                <a:t>signs</a:t>
              </a:r>
            </a:p>
          </p:txBody>
        </p:sp>
        <p:sp>
          <p:nvSpPr>
            <p:cNvPr id="22" name="Rectangle 20">
              <a:extLst>
                <a:ext uri="{FF2B5EF4-FFF2-40B4-BE49-F238E27FC236}">
                  <a16:creationId xmlns:a16="http://schemas.microsoft.com/office/drawing/2014/main" id="{3A0D51E3-7006-414E-B48E-CFF0EB2B2A17}"/>
                </a:ext>
              </a:extLst>
            </p:cNvPr>
            <p:cNvSpPr>
              <a:spLocks noChangeArrowheads="1"/>
            </p:cNvSpPr>
            <p:nvPr/>
          </p:nvSpPr>
          <p:spPr bwMode="auto">
            <a:xfrm>
              <a:off x="4263703" y="3257481"/>
              <a:ext cx="148592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j-lt"/>
                </a:rPr>
                <a:t>Intermediate Cert </a:t>
              </a:r>
            </a:p>
          </p:txBody>
        </p:sp>
        <p:pic>
          <p:nvPicPr>
            <p:cNvPr id="96" name="Picture 95" descr="Icon of a checkmark inside a badge">
              <a:extLst>
                <a:ext uri="{FF2B5EF4-FFF2-40B4-BE49-F238E27FC236}">
                  <a16:creationId xmlns:a16="http://schemas.microsoft.com/office/drawing/2014/main" id="{595074C3-7E4C-4459-96A6-7871F70CD780}"/>
                </a:ext>
              </a:extLst>
            </p:cNvPr>
            <p:cNvPicPr>
              <a:picLocks noChangeAspect="1"/>
            </p:cNvPicPr>
            <p:nvPr/>
          </p:nvPicPr>
          <p:blipFill>
            <a:blip r:embed="rId3">
              <a:clrChange>
                <a:clrFrom>
                  <a:srgbClr val="FFFFFF"/>
                </a:clrFrom>
                <a:clrTo>
                  <a:srgbClr val="FFFFFF">
                    <a:alpha val="0"/>
                  </a:srgbClr>
                </a:clrTo>
              </a:clrChange>
            </a:blip>
            <a:srcRect/>
            <a:stretch/>
          </p:blipFill>
          <p:spPr>
            <a:xfrm>
              <a:off x="4582624" y="2257392"/>
              <a:ext cx="806516" cy="806516"/>
            </a:xfrm>
            <a:prstGeom prst="rect">
              <a:avLst/>
            </a:prstGeom>
          </p:spPr>
        </p:pic>
        <p:cxnSp>
          <p:nvCxnSpPr>
            <p:cNvPr id="99" name="Straight Arrow Connector 98" descr="Arrow pointing right">
              <a:extLst>
                <a:ext uri="{FF2B5EF4-FFF2-40B4-BE49-F238E27FC236}">
                  <a16:creationId xmlns:a16="http://schemas.microsoft.com/office/drawing/2014/main" id="{ED9B9E44-533D-4451-99FA-5127BD14325F}"/>
                </a:ext>
              </a:extLst>
            </p:cNvPr>
            <p:cNvCxnSpPr>
              <a:cxnSpLocks/>
            </p:cNvCxnSpPr>
            <p:nvPr/>
          </p:nvCxnSpPr>
          <p:spPr>
            <a:xfrm>
              <a:off x="5529371" y="2660650"/>
              <a:ext cx="1565277" cy="0"/>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101" name="Rectangle 34">
              <a:extLst>
                <a:ext uri="{FF2B5EF4-FFF2-40B4-BE49-F238E27FC236}">
                  <a16:creationId xmlns:a16="http://schemas.microsoft.com/office/drawing/2014/main" id="{9D462483-D8A6-42BC-921B-4FE0C7C371BF}"/>
                </a:ext>
              </a:extLst>
            </p:cNvPr>
            <p:cNvSpPr>
              <a:spLocks noChangeArrowheads="1"/>
            </p:cNvSpPr>
            <p:nvPr/>
          </p:nvSpPr>
          <p:spPr bwMode="auto">
            <a:xfrm>
              <a:off x="6013691" y="2506762"/>
              <a:ext cx="596638" cy="307777"/>
            </a:xfrm>
            <a:prstGeom prst="rect">
              <a:avLst/>
            </a:prstGeom>
            <a:solidFill>
              <a:schemeClr val="bg1"/>
            </a:solidFill>
            <a:ln>
              <a:noFill/>
            </a:ln>
          </p:spPr>
          <p:txBody>
            <a:bodyPr vert="horz" wrap="none" lIns="89642" tIns="44821" rIns="89642" bIns="4482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n-lt"/>
                </a:rPr>
                <a:t>signs</a:t>
              </a:r>
            </a:p>
          </p:txBody>
        </p:sp>
        <p:sp>
          <p:nvSpPr>
            <p:cNvPr id="25" name="Rectangle 23">
              <a:extLst>
                <a:ext uri="{FF2B5EF4-FFF2-40B4-BE49-F238E27FC236}">
                  <a16:creationId xmlns:a16="http://schemas.microsoft.com/office/drawing/2014/main" id="{1D5F7CF0-AE30-483A-B8AC-35FA5C3E2579}"/>
                </a:ext>
              </a:extLst>
            </p:cNvPr>
            <p:cNvSpPr>
              <a:spLocks noChangeArrowheads="1"/>
            </p:cNvSpPr>
            <p:nvPr/>
          </p:nvSpPr>
          <p:spPr bwMode="auto">
            <a:xfrm>
              <a:off x="7032153" y="1927433"/>
              <a:ext cx="119141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j-lt"/>
                </a:rPr>
                <a:t>Device CA cert</a:t>
              </a:r>
            </a:p>
          </p:txBody>
        </p:sp>
        <p:pic>
          <p:nvPicPr>
            <p:cNvPr id="98" name="Picture 97" descr="Icon of a checkmark inside a badge">
              <a:extLst>
                <a:ext uri="{FF2B5EF4-FFF2-40B4-BE49-F238E27FC236}">
                  <a16:creationId xmlns:a16="http://schemas.microsoft.com/office/drawing/2014/main" id="{16A5451A-642E-4E8C-A842-430BE94C369F}"/>
                </a:ext>
              </a:extLst>
            </p:cNvPr>
            <p:cNvPicPr>
              <a:picLocks noChangeAspect="1"/>
            </p:cNvPicPr>
            <p:nvPr/>
          </p:nvPicPr>
          <p:blipFill>
            <a:blip r:embed="rId3">
              <a:clrChange>
                <a:clrFrom>
                  <a:srgbClr val="FFFFFF"/>
                </a:clrFrom>
                <a:clrTo>
                  <a:srgbClr val="FFFFFF">
                    <a:alpha val="0"/>
                  </a:srgbClr>
                </a:clrTo>
              </a:clrChange>
            </a:blip>
            <a:srcRect/>
            <a:stretch/>
          </p:blipFill>
          <p:spPr>
            <a:xfrm>
              <a:off x="7234879" y="2257392"/>
              <a:ext cx="806516" cy="806516"/>
            </a:xfrm>
            <a:prstGeom prst="rect">
              <a:avLst/>
            </a:prstGeom>
          </p:spPr>
        </p:pic>
        <p:sp>
          <p:nvSpPr>
            <p:cNvPr id="104" name="Rectangle 40">
              <a:extLst>
                <a:ext uri="{FF2B5EF4-FFF2-40B4-BE49-F238E27FC236}">
                  <a16:creationId xmlns:a16="http://schemas.microsoft.com/office/drawing/2014/main" id="{58B0BF81-B070-42A4-833E-B282368AF677}"/>
                </a:ext>
              </a:extLst>
            </p:cNvPr>
            <p:cNvSpPr>
              <a:spLocks noChangeArrowheads="1"/>
            </p:cNvSpPr>
            <p:nvPr/>
          </p:nvSpPr>
          <p:spPr bwMode="auto">
            <a:xfrm rot="20066612">
              <a:off x="1728836" y="5106058"/>
              <a:ext cx="2460970" cy="215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defTabSz="896386" eaLnBrk="0" fontAlgn="base" hangingPunct="0">
                <a:spcBef>
                  <a:spcPct val="0"/>
                </a:spcBef>
                <a:spcAft>
                  <a:spcPct val="0"/>
                </a:spcAft>
              </a:pPr>
              <a:r>
                <a:rPr lang="en-US" altLang="en-US" sz="1372">
                  <a:latin typeface="+mj-lt"/>
                </a:rPr>
                <a:t>Edge Device Manufacturer</a:t>
              </a:r>
            </a:p>
          </p:txBody>
        </p:sp>
        <p:sp>
          <p:nvSpPr>
            <p:cNvPr id="30" name="Line 42">
              <a:extLst>
                <a:ext uri="{FF2B5EF4-FFF2-40B4-BE49-F238E27FC236}">
                  <a16:creationId xmlns:a16="http://schemas.microsoft.com/office/drawing/2014/main" id="{755D350C-364F-43A4-891A-B7173DA1FD30}"/>
                </a:ext>
              </a:extLst>
            </p:cNvPr>
            <p:cNvSpPr>
              <a:spLocks noChangeShapeType="1"/>
            </p:cNvSpPr>
            <p:nvPr/>
          </p:nvSpPr>
          <p:spPr bwMode="auto">
            <a:xfrm flipV="1">
              <a:off x="1914526" y="1727201"/>
              <a:ext cx="8816975" cy="4202113"/>
            </a:xfrm>
            <a:prstGeom prst="line">
              <a:avLst/>
            </a:prstGeom>
            <a:noFill/>
            <a:ln w="28575" cap="flat">
              <a:solidFill>
                <a:schemeClr val="bg1">
                  <a:lumMod val="50000"/>
                </a:schemeClr>
              </a:solidFill>
              <a:prstDash val="solid"/>
              <a:round/>
              <a:headEnd/>
              <a:tailEnd/>
            </a:ln>
            <a:extLst>
              <a:ext uri="{909E8E84-426E-40DD-AFC4-6F175D3DCCD1}">
                <a14:hiddenFill xmlns:a14="http://schemas.microsoft.com/office/drawing/2010/main">
                  <a:noFill/>
                </a14:hiddenFill>
              </a:ext>
            </a:extLst>
          </p:spPr>
          <p:txBody>
            <a:bodyPr vert="horz" wrap="square" lIns="89642" tIns="44821" rIns="89642" bIns="44821" numCol="1" anchor="t" anchorCtr="0" compatLnSpc="1">
              <a:prstTxWarp prst="textNoShape">
                <a:avLst/>
              </a:prstTxWarp>
            </a:bodyPr>
            <a:lstStyle/>
            <a:p>
              <a:endParaRPr lang="en-US" sz="1730"/>
            </a:p>
          </p:txBody>
        </p:sp>
        <p:sp>
          <p:nvSpPr>
            <p:cNvPr id="105" name="Rectangle 40">
              <a:extLst>
                <a:ext uri="{FF2B5EF4-FFF2-40B4-BE49-F238E27FC236}">
                  <a16:creationId xmlns:a16="http://schemas.microsoft.com/office/drawing/2014/main" id="{4977957C-8A3A-4D69-A680-AE40F84A865A}"/>
                </a:ext>
              </a:extLst>
            </p:cNvPr>
            <p:cNvSpPr>
              <a:spLocks noChangeArrowheads="1"/>
            </p:cNvSpPr>
            <p:nvPr/>
          </p:nvSpPr>
          <p:spPr bwMode="auto">
            <a:xfrm rot="20062589">
              <a:off x="1931452" y="5454616"/>
              <a:ext cx="2460970" cy="2154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spAutoFit/>
            </a:bodyPr>
            <a:lstStyle/>
            <a:p>
              <a:pPr defTabSz="896386" eaLnBrk="0" fontAlgn="base" hangingPunct="0">
                <a:spcBef>
                  <a:spcPct val="0"/>
                </a:spcBef>
                <a:spcAft>
                  <a:spcPct val="0"/>
                </a:spcAft>
              </a:pPr>
              <a:r>
                <a:rPr lang="en-US" altLang="en-US" sz="1372">
                  <a:latin typeface="+mj-lt"/>
                </a:rPr>
                <a:t>Edge Device Operator</a:t>
              </a:r>
            </a:p>
          </p:txBody>
        </p:sp>
        <p:cxnSp>
          <p:nvCxnSpPr>
            <p:cNvPr id="97" name="Straight Arrow Connector 96" descr="Arrow pointing down">
              <a:extLst>
                <a:ext uri="{FF2B5EF4-FFF2-40B4-BE49-F238E27FC236}">
                  <a16:creationId xmlns:a16="http://schemas.microsoft.com/office/drawing/2014/main" id="{CDA0DF95-82AF-4E3B-A98E-AB7779CDFFFC}"/>
                </a:ext>
              </a:extLst>
            </p:cNvPr>
            <p:cNvCxnSpPr>
              <a:cxnSpLocks/>
            </p:cNvCxnSpPr>
            <p:nvPr/>
          </p:nvCxnSpPr>
          <p:spPr>
            <a:xfrm>
              <a:off x="7638137" y="3206413"/>
              <a:ext cx="0" cy="644862"/>
            </a:xfrm>
            <a:prstGeom prst="straightConnector1">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0" name="Rectangle 38">
              <a:extLst>
                <a:ext uri="{FF2B5EF4-FFF2-40B4-BE49-F238E27FC236}">
                  <a16:creationId xmlns:a16="http://schemas.microsoft.com/office/drawing/2014/main" id="{70507730-B77F-4B6D-B92D-A5A388DD82BA}"/>
                </a:ext>
              </a:extLst>
            </p:cNvPr>
            <p:cNvSpPr>
              <a:spLocks noChangeArrowheads="1"/>
            </p:cNvSpPr>
            <p:nvPr/>
          </p:nvSpPr>
          <p:spPr bwMode="auto">
            <a:xfrm>
              <a:off x="7775037" y="3206413"/>
              <a:ext cx="2334165" cy="430887"/>
            </a:xfrm>
            <a:prstGeom prst="rect">
              <a:avLst/>
            </a:prstGeom>
            <a:solidFill>
              <a:schemeClr val="bg1"/>
            </a:solidFill>
            <a:ln>
              <a:noFill/>
            </a:ln>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defTabSz="896386"/>
              <a:r>
                <a:rPr lang="en-US" altLang="en-US" sz="1372">
                  <a:latin typeface="+mn-lt"/>
                </a:rPr>
                <a:t>IoT Edge security</a:t>
              </a:r>
              <a:br>
                <a:rPr lang="en-US" altLang="en-US" sz="1372">
                  <a:latin typeface="+mn-lt"/>
                </a:rPr>
              </a:br>
              <a:r>
                <a:rPr lang="en-US" altLang="en-US" sz="1372">
                  <a:latin typeface="+mn-lt"/>
                </a:rPr>
                <a:t>daemon generates and signs </a:t>
              </a:r>
            </a:p>
          </p:txBody>
        </p:sp>
        <p:cxnSp>
          <p:nvCxnSpPr>
            <p:cNvPr id="92" name="Straight Arrow Connector 91" descr="Arrow pointing right">
              <a:extLst>
                <a:ext uri="{FF2B5EF4-FFF2-40B4-BE49-F238E27FC236}">
                  <a16:creationId xmlns:a16="http://schemas.microsoft.com/office/drawing/2014/main" id="{D6C3D09D-AE1A-453A-963A-F1A51EC6524D}"/>
                </a:ext>
              </a:extLst>
            </p:cNvPr>
            <p:cNvCxnSpPr>
              <a:cxnSpLocks/>
              <a:stCxn id="42" idx="2"/>
              <a:endCxn id="26" idx="1"/>
            </p:cNvCxnSpPr>
            <p:nvPr/>
          </p:nvCxnSpPr>
          <p:spPr>
            <a:xfrm rot="16200000" flipH="1">
              <a:off x="8195309" y="4594402"/>
              <a:ext cx="872959" cy="1967400"/>
            </a:xfrm>
            <a:prstGeom prst="bentConnector2">
              <a:avLst/>
            </a:prstGeom>
            <a:ln w="19050">
              <a:solidFill>
                <a:schemeClr val="bg1">
                  <a:lumMod val="50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42" name="Rectangle 40">
              <a:extLst>
                <a:ext uri="{FF2B5EF4-FFF2-40B4-BE49-F238E27FC236}">
                  <a16:creationId xmlns:a16="http://schemas.microsoft.com/office/drawing/2014/main" id="{A8084EE4-FD43-4893-8E39-FDFD1D4DE6E4}"/>
                </a:ext>
              </a:extLst>
            </p:cNvPr>
            <p:cNvSpPr>
              <a:spLocks noChangeArrowheads="1"/>
            </p:cNvSpPr>
            <p:nvPr/>
          </p:nvSpPr>
          <p:spPr bwMode="auto">
            <a:xfrm>
              <a:off x="6417603" y="4741513"/>
              <a:ext cx="2460970" cy="400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89642" rIns="89642" bIns="89642" numCol="1" anchor="ctr" anchorCtr="0" compatLnSpc="1">
              <a:prstTxWarp prst="textNoShape">
                <a:avLst/>
              </a:prstTxWarp>
              <a:spAutoFit/>
            </a:bodyPr>
            <a:lstStyle/>
            <a:p>
              <a:pPr algn="ctr" defTabSz="896386" eaLnBrk="0" fontAlgn="base" hangingPunct="0">
                <a:spcBef>
                  <a:spcPct val="0"/>
                </a:spcBef>
                <a:spcAft>
                  <a:spcPct val="0"/>
                </a:spcAft>
              </a:pPr>
              <a:r>
                <a:rPr lang="en-US" altLang="en-US" sz="1372">
                  <a:latin typeface="+mj-lt"/>
                </a:rPr>
                <a:t>Workload CA cert</a:t>
              </a:r>
            </a:p>
          </p:txBody>
        </p:sp>
        <p:pic>
          <p:nvPicPr>
            <p:cNvPr id="102" name="Picture 101" descr="Icon of a checkmark inside a badge">
              <a:extLst>
                <a:ext uri="{FF2B5EF4-FFF2-40B4-BE49-F238E27FC236}">
                  <a16:creationId xmlns:a16="http://schemas.microsoft.com/office/drawing/2014/main" id="{2B696D91-87FA-47EF-B33D-8E1D80983BEE}"/>
                </a:ext>
              </a:extLst>
            </p:cNvPr>
            <p:cNvPicPr>
              <a:picLocks noChangeAspect="1"/>
            </p:cNvPicPr>
            <p:nvPr/>
          </p:nvPicPr>
          <p:blipFill>
            <a:blip r:embed="rId3">
              <a:clrChange>
                <a:clrFrom>
                  <a:srgbClr val="FFFFFF"/>
                </a:clrFrom>
                <a:clrTo>
                  <a:srgbClr val="FFFFFF">
                    <a:alpha val="0"/>
                  </a:srgbClr>
                </a:clrTo>
              </a:clrChange>
            </a:blip>
            <a:srcRect/>
            <a:stretch/>
          </p:blipFill>
          <p:spPr>
            <a:xfrm>
              <a:off x="7234879" y="3999580"/>
              <a:ext cx="806516" cy="806516"/>
            </a:xfrm>
            <a:prstGeom prst="rect">
              <a:avLst/>
            </a:prstGeom>
          </p:spPr>
        </p:pic>
        <p:sp>
          <p:nvSpPr>
            <p:cNvPr id="29" name="Rectangle 27">
              <a:extLst>
                <a:ext uri="{FF2B5EF4-FFF2-40B4-BE49-F238E27FC236}">
                  <a16:creationId xmlns:a16="http://schemas.microsoft.com/office/drawing/2014/main" id="{497CD11E-46AE-45F1-AA17-B3FA597C94A3}"/>
                </a:ext>
              </a:extLst>
            </p:cNvPr>
            <p:cNvSpPr>
              <a:spLocks noChangeArrowheads="1"/>
            </p:cNvSpPr>
            <p:nvPr/>
          </p:nvSpPr>
          <p:spPr bwMode="auto">
            <a:xfrm>
              <a:off x="6527809" y="5239078"/>
              <a:ext cx="2240558"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ctr" anchorCtr="0" compatLnSpc="1">
              <a:prstTxWarp prst="textNoShape">
                <a:avLst/>
              </a:prstTxWarp>
              <a:spAutoFit/>
            </a:bodyPr>
            <a:lstStyle/>
            <a:p>
              <a:pPr algn="ctr" defTabSz="896386" eaLnBrk="0" fontAlgn="base" hangingPunct="0">
                <a:spcBef>
                  <a:spcPct val="0"/>
                </a:spcBef>
                <a:spcAft>
                  <a:spcPct val="0"/>
                </a:spcAft>
              </a:pPr>
              <a:r>
                <a:rPr lang="en-US" altLang="en-US" sz="1372"/>
                <a:t>IoT Edge security daemon </a:t>
              </a:r>
              <a:r>
                <a:rPr lang="en-US" sz="1372"/>
                <a:t>generates and signs</a:t>
              </a:r>
              <a:endParaRPr lang="en-US" altLang="en-US" sz="1372"/>
            </a:p>
          </p:txBody>
        </p:sp>
        <p:sp>
          <p:nvSpPr>
            <p:cNvPr id="26" name="Rectangle 24">
              <a:extLst>
                <a:ext uri="{FF2B5EF4-FFF2-40B4-BE49-F238E27FC236}">
                  <a16:creationId xmlns:a16="http://schemas.microsoft.com/office/drawing/2014/main" id="{551E085B-5900-4FC7-BC2C-C31F0CC495AD}"/>
                </a:ext>
              </a:extLst>
            </p:cNvPr>
            <p:cNvSpPr>
              <a:spLocks noChangeArrowheads="1"/>
            </p:cNvSpPr>
            <p:nvPr/>
          </p:nvSpPr>
          <p:spPr bwMode="auto">
            <a:xfrm>
              <a:off x="9615488" y="5799138"/>
              <a:ext cx="144994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algn="ctr" defTabSz="896386"/>
              <a:r>
                <a:rPr lang="en-US" altLang="en-US" sz="1372">
                  <a:latin typeface="+mn-lt"/>
                </a:rPr>
                <a:t>Edge hub TLS</a:t>
              </a:r>
              <a:br>
                <a:rPr lang="en-US" altLang="en-US" sz="1372">
                  <a:latin typeface="+mn-lt"/>
                </a:rPr>
              </a:br>
              <a:r>
                <a:rPr lang="en-US" altLang="en-US" sz="1372">
                  <a:latin typeface="+mn-lt"/>
                </a:rPr>
                <a:t>“server” certificate</a:t>
              </a:r>
            </a:p>
          </p:txBody>
        </p:sp>
        <p:pic>
          <p:nvPicPr>
            <p:cNvPr id="103" name="Picture 102" descr="Icon of a checkmark inside a badge">
              <a:extLst>
                <a:ext uri="{FF2B5EF4-FFF2-40B4-BE49-F238E27FC236}">
                  <a16:creationId xmlns:a16="http://schemas.microsoft.com/office/drawing/2014/main" id="{60312FA8-CBB9-4ACF-9C60-350E90926B04}"/>
                </a:ext>
              </a:extLst>
            </p:cNvPr>
            <p:cNvPicPr>
              <a:picLocks noChangeAspect="1"/>
            </p:cNvPicPr>
            <p:nvPr/>
          </p:nvPicPr>
          <p:blipFill>
            <a:blip r:embed="rId3">
              <a:clrChange>
                <a:clrFrom>
                  <a:srgbClr val="FFFFFF"/>
                </a:clrFrom>
                <a:clrTo>
                  <a:srgbClr val="FFFFFF">
                    <a:alpha val="0"/>
                  </a:srgbClr>
                </a:clrTo>
              </a:clrChange>
            </a:blip>
            <a:srcRect/>
            <a:stretch/>
          </p:blipFill>
          <p:spPr>
            <a:xfrm>
              <a:off x="10035192" y="4860416"/>
              <a:ext cx="806516" cy="806516"/>
            </a:xfrm>
            <a:prstGeom prst="rect">
              <a:avLst/>
            </a:prstGeom>
          </p:spPr>
        </p:pic>
      </p:grpSp>
    </p:spTree>
    <p:extLst>
      <p:ext uri="{BB962C8B-B14F-4D97-AF65-F5344CB8AC3E}">
        <p14:creationId xmlns:p14="http://schemas.microsoft.com/office/powerpoint/2010/main" val="82010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Learning objectives</a:t>
            </a:r>
          </a:p>
        </p:txBody>
      </p:sp>
      <p:pic>
        <p:nvPicPr>
          <p:cNvPr id="4" name="Picture 3" descr="Icon of a document with a checkmark">
            <a:extLst>
              <a:ext uri="{FF2B5EF4-FFF2-40B4-BE49-F238E27FC236}">
                <a16:creationId xmlns:a16="http://schemas.microsoft.com/office/drawing/2014/main" id="{0AD562EE-10C1-4D30-A5CF-AB984568FAB8}"/>
              </a:ext>
            </a:extLst>
          </p:cNvPr>
          <p:cNvPicPr>
            <a:picLocks noChangeAspect="1"/>
          </p:cNvPicPr>
          <p:nvPr/>
        </p:nvPicPr>
        <p:blipFill>
          <a:blip r:embed="rId3"/>
          <a:stretch>
            <a:fillRect/>
          </a:stretch>
        </p:blipFill>
        <p:spPr>
          <a:xfrm>
            <a:off x="10378843" y="2937566"/>
            <a:ext cx="633487" cy="921298"/>
          </a:xfrm>
          <a:prstGeom prst="rect">
            <a:avLst/>
          </a:prstGeom>
        </p:spPr>
      </p:pic>
    </p:spTree>
    <p:extLst>
      <p:ext uri="{BB962C8B-B14F-4D97-AF65-F5344CB8AC3E}">
        <p14:creationId xmlns:p14="http://schemas.microsoft.com/office/powerpoint/2010/main" val="343273694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001B2-FA2E-4A23-97BA-4BFBD6667C84}"/>
              </a:ext>
            </a:extLst>
          </p:cNvPr>
          <p:cNvSpPr>
            <a:spLocks noGrp="1"/>
          </p:cNvSpPr>
          <p:nvPr>
            <p:ph type="title"/>
          </p:nvPr>
        </p:nvSpPr>
        <p:spPr/>
        <p:txBody>
          <a:bodyPr/>
          <a:lstStyle/>
          <a:p>
            <a:r>
              <a:rPr lang="en-US" dirty="0"/>
              <a:t>Azure IoT Edge device security promises</a:t>
            </a:r>
          </a:p>
        </p:txBody>
      </p:sp>
      <p:sp>
        <p:nvSpPr>
          <p:cNvPr id="61" name="Text Placeholder 60">
            <a:extLst>
              <a:ext uri="{FF2B5EF4-FFF2-40B4-BE49-F238E27FC236}">
                <a16:creationId xmlns:a16="http://schemas.microsoft.com/office/drawing/2014/main" id="{34665AD5-80A7-4FE9-8B2D-EA32E3B39E12}"/>
              </a:ext>
            </a:extLst>
          </p:cNvPr>
          <p:cNvSpPr>
            <a:spLocks noGrp="1"/>
          </p:cNvSpPr>
          <p:nvPr>
            <p:ph type="body" sz="quarter" idx="10"/>
          </p:nvPr>
        </p:nvSpPr>
        <p:spPr>
          <a:xfrm>
            <a:off x="418644" y="1108567"/>
            <a:ext cx="11354714" cy="301749"/>
          </a:xfrm>
        </p:spPr>
        <p:txBody>
          <a:bodyPr/>
          <a:lstStyle/>
          <a:p>
            <a:r>
              <a:rPr lang="en-US"/>
              <a:t>What is the maximum protection you can expect if the device fell into wrong custody?</a:t>
            </a:r>
          </a:p>
        </p:txBody>
      </p:sp>
      <p:sp>
        <p:nvSpPr>
          <p:cNvPr id="15" name="Rectangle 14">
            <a:extLst>
              <a:ext uri="{FF2B5EF4-FFF2-40B4-BE49-F238E27FC236}">
                <a16:creationId xmlns:a16="http://schemas.microsoft.com/office/drawing/2014/main" id="{8E3FBB68-67A5-4CB2-9673-10C3287DD838}"/>
              </a:ext>
              <a:ext uri="{C183D7F6-B498-43B3-948B-1728B52AA6E4}">
                <adec:decorative xmlns:adec="http://schemas.microsoft.com/office/drawing/2017/decorative" val="1"/>
              </a:ext>
            </a:extLst>
          </p:cNvPr>
          <p:cNvSpPr/>
          <p:nvPr/>
        </p:nvSpPr>
        <p:spPr bwMode="auto">
          <a:xfrm>
            <a:off x="429537" y="1639707"/>
            <a:ext cx="11332927" cy="460974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descr="Standard Promise (No HSM) says that even with the best of security engineering in IoT Edge, the device is still susceptible to threats from malicious physical access. The customer can choose this option if they’re confident perimeter security (e.g. devices deployed in a locked IT closet with proper access controls) is sufficient for their needs">
            <a:extLst>
              <a:ext uri="{FF2B5EF4-FFF2-40B4-BE49-F238E27FC236}">
                <a16:creationId xmlns:a16="http://schemas.microsoft.com/office/drawing/2014/main" id="{6AAD3B82-D6DF-4996-AB4B-A51AFFFE9A52}"/>
              </a:ext>
              <a:ext uri="{C183D7F6-B498-43B3-948B-1728B52AA6E4}">
                <adec:decorative xmlns:adec="http://schemas.microsoft.com/office/drawing/2017/decorative" val="0"/>
              </a:ext>
            </a:extLst>
          </p:cNvPr>
          <p:cNvGrpSpPr/>
          <p:nvPr/>
        </p:nvGrpSpPr>
        <p:grpSpPr>
          <a:xfrm>
            <a:off x="1308781" y="1739551"/>
            <a:ext cx="2301661" cy="4388397"/>
            <a:chOff x="1335024" y="1773936"/>
            <a:chExt cx="2347814" cy="4476394"/>
          </a:xfrm>
        </p:grpSpPr>
        <p:sp>
          <p:nvSpPr>
            <p:cNvPr id="71" name="Rectangle 70">
              <a:extLst>
                <a:ext uri="{FF2B5EF4-FFF2-40B4-BE49-F238E27FC236}">
                  <a16:creationId xmlns:a16="http://schemas.microsoft.com/office/drawing/2014/main" id="{BA2DE098-6FC5-4ADF-B79F-4B99D3622DEC}"/>
                </a:ext>
              </a:extLst>
            </p:cNvPr>
            <p:cNvSpPr>
              <a:spLocks/>
            </p:cNvSpPr>
            <p:nvPr/>
          </p:nvSpPr>
          <p:spPr bwMode="auto">
            <a:xfrm>
              <a:off x="1335024" y="5902146"/>
              <a:ext cx="2347814" cy="348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bg1"/>
                  </a:solidFill>
                  <a:ea typeface="Segoe UI" pitchFamily="34" charset="0"/>
                  <a:cs typeface="Segoe UI" pitchFamily="34" charset="0"/>
                </a:rPr>
                <a:t>Standard Promise</a:t>
              </a:r>
            </a:p>
          </p:txBody>
        </p:sp>
        <p:sp>
          <p:nvSpPr>
            <p:cNvPr id="10" name="Rectangle 9">
              <a:extLst>
                <a:ext uri="{FF2B5EF4-FFF2-40B4-BE49-F238E27FC236}">
                  <a16:creationId xmlns:a16="http://schemas.microsoft.com/office/drawing/2014/main" id="{61F94D6E-E029-4781-B77D-BBB37C8E1E1C}"/>
                </a:ext>
              </a:extLst>
            </p:cNvPr>
            <p:cNvSpPr>
              <a:spLocks/>
            </p:cNvSpPr>
            <p:nvPr/>
          </p:nvSpPr>
          <p:spPr bwMode="auto">
            <a:xfrm>
              <a:off x="1335024" y="2583982"/>
              <a:ext cx="2347814" cy="3227074"/>
            </a:xfrm>
            <a:prstGeom prst="rect">
              <a:avLst/>
            </a:prstGeom>
            <a:noFill/>
            <a:ln w="1905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08456" numCol="1" spcCol="0" rtlCol="0" fromWordArt="0" anchor="b" anchorCtr="0" forceAA="0" compatLnSpc="1">
              <a:prstTxWarp prst="textNoShape">
                <a:avLst/>
              </a:prstTxWarp>
              <a:noAutofit/>
            </a:bodyPr>
            <a:lstStyle/>
            <a:p>
              <a:pPr algn="ctr" defTabSz="932114" fontAlgn="base">
                <a:spcAft>
                  <a:spcPts val="300"/>
                </a:spcAft>
              </a:pPr>
              <a:r>
                <a:rPr lang="en-US" sz="980" b="1">
                  <a:solidFill>
                    <a:srgbClr val="243A5E"/>
                  </a:solidFill>
                  <a:latin typeface="+mj-lt"/>
                  <a:ea typeface="Segoe UI" pitchFamily="34" charset="0"/>
                  <a:cs typeface="Segoe UI" pitchFamily="34" charset="0"/>
                </a:rPr>
                <a:t>Azure IoT Edge Security Manager</a:t>
              </a:r>
            </a:p>
          </p:txBody>
        </p:sp>
        <p:sp>
          <p:nvSpPr>
            <p:cNvPr id="6" name="Flowchart: Magnetic Disk 5">
              <a:extLst>
                <a:ext uri="{FF2B5EF4-FFF2-40B4-BE49-F238E27FC236}">
                  <a16:creationId xmlns:a16="http://schemas.microsoft.com/office/drawing/2014/main" id="{C642BA84-607D-4210-A4B6-7D21C22702FF}"/>
                </a:ext>
              </a:extLst>
            </p:cNvPr>
            <p:cNvSpPr/>
            <p:nvPr/>
          </p:nvSpPr>
          <p:spPr bwMode="auto">
            <a:xfrm>
              <a:off x="1503778" y="4683060"/>
              <a:ext cx="1998121" cy="477047"/>
            </a:xfrm>
            <a:prstGeom prst="flowChartMagneticDisk">
              <a:avLst/>
            </a:prstGeom>
            <a:solidFill>
              <a:schemeClr val="bg1">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206178"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tx1"/>
                  </a:solidFill>
                  <a:ea typeface="Segoe UI" pitchFamily="34" charset="0"/>
                  <a:cs typeface="Segoe UI" pitchFamily="34" charset="0"/>
                </a:rPr>
                <a:t>File System</a:t>
              </a:r>
            </a:p>
          </p:txBody>
        </p:sp>
        <p:cxnSp>
          <p:nvCxnSpPr>
            <p:cNvPr id="20" name="Straight Arrow Connector 19">
              <a:extLst>
                <a:ext uri="{FF2B5EF4-FFF2-40B4-BE49-F238E27FC236}">
                  <a16:creationId xmlns:a16="http://schemas.microsoft.com/office/drawing/2014/main" id="{809815D0-5AEE-4869-9B67-8C42648FB677}"/>
                </a:ext>
              </a:extLst>
            </p:cNvPr>
            <p:cNvCxnSpPr>
              <a:cxnSpLocks/>
              <a:endCxn id="6" idx="1"/>
            </p:cNvCxnSpPr>
            <p:nvPr/>
          </p:nvCxnSpPr>
          <p:spPr>
            <a:xfrm>
              <a:off x="2496747" y="4153711"/>
              <a:ext cx="6091" cy="529350"/>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B93B3866-EBDA-45C1-9A87-19B1CF8183A1}"/>
                </a:ext>
              </a:extLst>
            </p:cNvPr>
            <p:cNvSpPr/>
            <p:nvPr/>
          </p:nvSpPr>
          <p:spPr bwMode="auto">
            <a:xfrm>
              <a:off x="1503779" y="3375252"/>
              <a:ext cx="1985936" cy="7784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ts val="196"/>
                </a:spcBef>
                <a:spcAft>
                  <a:spcPts val="1176"/>
                </a:spcAft>
              </a:pPr>
              <a:r>
                <a:rPr lang="en-US" sz="1176">
                  <a:solidFill>
                    <a:schemeClr val="tx1"/>
                  </a:solidFill>
                  <a:ea typeface="Segoe UI" pitchFamily="34" charset="0"/>
                  <a:cs typeface="Segoe UI" pitchFamily="34" charset="0"/>
                </a:rPr>
                <a:t>HSM PAL</a:t>
              </a:r>
            </a:p>
            <a:p>
              <a:pPr algn="ctr" defTabSz="932114" fontAlgn="base">
                <a:spcBef>
                  <a:spcPts val="196"/>
                </a:spcBef>
                <a:spcAft>
                  <a:spcPts val="196"/>
                </a:spcAft>
              </a:pPr>
              <a:r>
                <a:rPr lang="en-US" sz="1176">
                  <a:solidFill>
                    <a:schemeClr val="tx1"/>
                  </a:solidFill>
                  <a:ea typeface="Segoe UI" pitchFamily="34" charset="0"/>
                  <a:cs typeface="Segoe UI" pitchFamily="34" charset="0"/>
                </a:rPr>
                <a:t>[API + Sensitive Logic]</a:t>
              </a:r>
            </a:p>
          </p:txBody>
        </p:sp>
        <p:cxnSp>
          <p:nvCxnSpPr>
            <p:cNvPr id="18" name="Straight Arrow Connector 17">
              <a:extLst>
                <a:ext uri="{FF2B5EF4-FFF2-40B4-BE49-F238E27FC236}">
                  <a16:creationId xmlns:a16="http://schemas.microsoft.com/office/drawing/2014/main" id="{D26448CB-736D-4EE9-B4B5-7DFE242643D1}"/>
                </a:ext>
              </a:extLst>
            </p:cNvPr>
            <p:cNvCxnSpPr/>
            <p:nvPr/>
          </p:nvCxnSpPr>
          <p:spPr>
            <a:xfrm>
              <a:off x="2496746" y="3172404"/>
              <a:ext cx="0" cy="202848"/>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0A14C8F-352F-4B85-A62D-311ED1762A56}"/>
                </a:ext>
              </a:extLst>
            </p:cNvPr>
            <p:cNvSpPr/>
            <p:nvPr/>
          </p:nvSpPr>
          <p:spPr bwMode="auto">
            <a:xfrm>
              <a:off x="1503778" y="2725480"/>
              <a:ext cx="1985937" cy="44692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ts val="196"/>
                </a:spcBef>
                <a:spcAft>
                  <a:spcPts val="196"/>
                </a:spcAft>
              </a:pPr>
              <a:r>
                <a:rPr lang="en-US" sz="1176">
                  <a:solidFill>
                    <a:schemeClr val="tx1"/>
                  </a:solidFill>
                  <a:ea typeface="Segoe UI" pitchFamily="34" charset="0"/>
                  <a:cs typeface="Segoe UI" pitchFamily="34" charset="0"/>
                </a:rPr>
                <a:t>IoT Edge</a:t>
              </a:r>
              <a:br>
                <a:rPr lang="en-US" sz="1176">
                  <a:solidFill>
                    <a:schemeClr val="tx1"/>
                  </a:solidFill>
                  <a:ea typeface="Segoe UI" pitchFamily="34" charset="0"/>
                  <a:cs typeface="Segoe UI" pitchFamily="34" charset="0"/>
                </a:rPr>
              </a:br>
              <a:r>
                <a:rPr lang="en-US" sz="1176">
                  <a:solidFill>
                    <a:schemeClr val="tx1"/>
                  </a:solidFill>
                  <a:ea typeface="Segoe UI" pitchFamily="34" charset="0"/>
                  <a:cs typeface="Segoe UI" pitchFamily="34" charset="0"/>
                </a:rPr>
                <a:t>Security Daemon</a:t>
              </a:r>
            </a:p>
          </p:txBody>
        </p:sp>
        <p:cxnSp>
          <p:nvCxnSpPr>
            <p:cNvPr id="12" name="Connector: Elbow 11">
              <a:extLst>
                <a:ext uri="{FF2B5EF4-FFF2-40B4-BE49-F238E27FC236}">
                  <a16:creationId xmlns:a16="http://schemas.microsoft.com/office/drawing/2014/main" id="{E94571BC-2506-4FE4-8AC3-A567749D100D}"/>
                </a:ext>
              </a:extLst>
            </p:cNvPr>
            <p:cNvCxnSpPr>
              <a:cxnSpLocks/>
              <a:stCxn id="7" idx="2"/>
              <a:endCxn id="8" idx="2"/>
            </p:cNvCxnSpPr>
            <p:nvPr/>
          </p:nvCxnSpPr>
          <p:spPr>
            <a:xfrm rot="5400000" flipH="1" flipV="1">
              <a:off x="2496323" y="1567027"/>
              <a:ext cx="847" cy="1414925"/>
            </a:xfrm>
            <a:prstGeom prst="bentConnector3">
              <a:avLst>
                <a:gd name="adj1" fmla="val -26989374"/>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46E2F56-9322-4EE4-89C8-08D4917F44B5}"/>
                </a:ext>
              </a:extLst>
            </p:cNvPr>
            <p:cNvCxnSpPr>
              <a:cxnSpLocks/>
              <a:stCxn id="9" idx="2"/>
              <a:endCxn id="4" idx="0"/>
            </p:cNvCxnSpPr>
            <p:nvPr/>
          </p:nvCxnSpPr>
          <p:spPr>
            <a:xfrm>
              <a:off x="2496747" y="2274913"/>
              <a:ext cx="0" cy="450567"/>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54244BD-59DD-4EDE-8536-2FC9B51DDF81}"/>
                </a:ext>
              </a:extLst>
            </p:cNvPr>
            <p:cNvSpPr/>
            <p:nvPr/>
          </p:nvSpPr>
          <p:spPr bwMode="auto">
            <a:xfrm>
              <a:off x="1503779" y="1774783"/>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Agent</a:t>
              </a:r>
            </a:p>
          </p:txBody>
        </p:sp>
        <p:sp>
          <p:nvSpPr>
            <p:cNvPr id="9" name="Rectangle 8">
              <a:extLst>
                <a:ext uri="{FF2B5EF4-FFF2-40B4-BE49-F238E27FC236}">
                  <a16:creationId xmlns:a16="http://schemas.microsoft.com/office/drawing/2014/main" id="{9A300521-157D-44AB-932E-8C4928EA86E4}"/>
                </a:ext>
              </a:extLst>
            </p:cNvPr>
            <p:cNvSpPr/>
            <p:nvPr/>
          </p:nvSpPr>
          <p:spPr bwMode="auto">
            <a:xfrm>
              <a:off x="2211241" y="1774783"/>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t>
              </a:r>
            </a:p>
            <a:p>
              <a:pPr algn="ctr" defTabSz="932114" fontAlgn="base">
                <a:spcBef>
                  <a:spcPct val="0"/>
                </a:spcBef>
                <a:spcAft>
                  <a:spcPct val="0"/>
                </a:spcAft>
              </a:pPr>
              <a:r>
                <a:rPr lang="en-US" sz="1078">
                  <a:solidFill>
                    <a:schemeClr val="tx1"/>
                  </a:solidFill>
                  <a:ea typeface="Segoe UI" pitchFamily="34" charset="0"/>
                  <a:cs typeface="Segoe UI" pitchFamily="34" charset="0"/>
                </a:rPr>
                <a:t>Hub</a:t>
              </a:r>
            </a:p>
          </p:txBody>
        </p:sp>
        <p:sp>
          <p:nvSpPr>
            <p:cNvPr id="8" name="Rectangle 7">
              <a:extLst>
                <a:ext uri="{FF2B5EF4-FFF2-40B4-BE49-F238E27FC236}">
                  <a16:creationId xmlns:a16="http://schemas.microsoft.com/office/drawing/2014/main" id="{3339071F-0741-4CCD-B48D-AD30287C7339}"/>
                </a:ext>
              </a:extLst>
            </p:cNvPr>
            <p:cNvSpPr/>
            <p:nvPr/>
          </p:nvSpPr>
          <p:spPr bwMode="auto">
            <a:xfrm>
              <a:off x="2918704" y="1773936"/>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Modules</a:t>
              </a:r>
            </a:p>
          </p:txBody>
        </p:sp>
      </p:grpSp>
      <p:grpSp>
        <p:nvGrpSpPr>
          <p:cNvPr id="54" name="Group 53" descr="Secure Element Promise offers the option where keys are protected by the HSM. With a good choice of HSM, the device can mitigate certain kinds of threats such as cloning or impersonation even with malicious physical access. Workloads might still be susceptible to dynamic attacks on workloads from malicious physical access. Discrete TPMs are good example of a Secure Element HSMs">
            <a:extLst>
              <a:ext uri="{FF2B5EF4-FFF2-40B4-BE49-F238E27FC236}">
                <a16:creationId xmlns:a16="http://schemas.microsoft.com/office/drawing/2014/main" id="{86E80EC1-AAD5-41BD-B534-666988302EEA}"/>
              </a:ext>
              <a:ext uri="{C183D7F6-B498-43B3-948B-1728B52AA6E4}">
                <adec:decorative xmlns:adec="http://schemas.microsoft.com/office/drawing/2017/decorative" val="0"/>
              </a:ext>
            </a:extLst>
          </p:cNvPr>
          <p:cNvGrpSpPr/>
          <p:nvPr/>
        </p:nvGrpSpPr>
        <p:grpSpPr>
          <a:xfrm>
            <a:off x="4871585" y="1741555"/>
            <a:ext cx="2301661" cy="4404507"/>
            <a:chOff x="4969270" y="1775979"/>
            <a:chExt cx="2347814" cy="4492827"/>
          </a:xfrm>
        </p:grpSpPr>
        <p:sp>
          <p:nvSpPr>
            <p:cNvPr id="72" name="Rectangle 71">
              <a:extLst>
                <a:ext uri="{FF2B5EF4-FFF2-40B4-BE49-F238E27FC236}">
                  <a16:creationId xmlns:a16="http://schemas.microsoft.com/office/drawing/2014/main" id="{484C91FF-22CB-4A8D-ABD0-E7BC7AD95B9C}"/>
                </a:ext>
              </a:extLst>
            </p:cNvPr>
            <p:cNvSpPr>
              <a:spLocks/>
            </p:cNvSpPr>
            <p:nvPr/>
          </p:nvSpPr>
          <p:spPr bwMode="auto">
            <a:xfrm>
              <a:off x="4969270" y="5920622"/>
              <a:ext cx="2347814" cy="348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bg1"/>
                  </a:solidFill>
                  <a:ea typeface="Segoe UI" pitchFamily="34" charset="0"/>
                  <a:cs typeface="Segoe UI" pitchFamily="34" charset="0"/>
                </a:rPr>
                <a:t>Secure Element Promise</a:t>
              </a:r>
            </a:p>
          </p:txBody>
        </p:sp>
        <p:sp>
          <p:nvSpPr>
            <p:cNvPr id="21" name="Rectangle 20">
              <a:extLst>
                <a:ext uri="{FF2B5EF4-FFF2-40B4-BE49-F238E27FC236}">
                  <a16:creationId xmlns:a16="http://schemas.microsoft.com/office/drawing/2014/main" id="{A0E440AD-28CD-4958-BD00-A14DBD43D9D9}"/>
                </a:ext>
              </a:extLst>
            </p:cNvPr>
            <p:cNvSpPr>
              <a:spLocks/>
            </p:cNvSpPr>
            <p:nvPr/>
          </p:nvSpPr>
          <p:spPr bwMode="auto">
            <a:xfrm>
              <a:off x="4969270" y="2595380"/>
              <a:ext cx="2347814" cy="3227075"/>
            </a:xfrm>
            <a:prstGeom prst="rect">
              <a:avLst/>
            </a:prstGeom>
            <a:noFill/>
            <a:ln w="1905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08456" numCol="1" spcCol="0" rtlCol="0" fromWordArt="0" anchor="b" anchorCtr="0" forceAA="0" compatLnSpc="1">
              <a:prstTxWarp prst="textNoShape">
                <a:avLst/>
              </a:prstTxWarp>
              <a:noAutofit/>
            </a:bodyPr>
            <a:lstStyle/>
            <a:p>
              <a:pPr algn="ctr" defTabSz="932114" fontAlgn="base">
                <a:spcBef>
                  <a:spcPct val="0"/>
                </a:spcBef>
                <a:spcAft>
                  <a:spcPct val="0"/>
                </a:spcAft>
              </a:pPr>
              <a:r>
                <a:rPr lang="en-US" sz="980" b="1">
                  <a:solidFill>
                    <a:srgbClr val="243A5E"/>
                  </a:solidFill>
                  <a:latin typeface="+mj-lt"/>
                  <a:ea typeface="Segoe UI" pitchFamily="34" charset="0"/>
                  <a:cs typeface="Segoe UI" pitchFamily="34" charset="0"/>
                </a:rPr>
                <a:t>Azure IoT Edge Security Manager</a:t>
              </a:r>
              <a:r>
                <a:rPr lang="en-US" sz="980" b="1">
                  <a:solidFill>
                    <a:srgbClr val="002050"/>
                  </a:solidFill>
                  <a:latin typeface="Segoe UI"/>
                  <a:ea typeface="Segoe UI" pitchFamily="34" charset="0"/>
                  <a:cs typeface="Segoe UI" pitchFamily="34" charset="0"/>
                </a:rPr>
                <a:t> </a:t>
              </a:r>
            </a:p>
          </p:txBody>
        </p:sp>
        <p:sp>
          <p:nvSpPr>
            <p:cNvPr id="24" name="Flowchart: Magnetic Disk 23">
              <a:extLst>
                <a:ext uri="{FF2B5EF4-FFF2-40B4-BE49-F238E27FC236}">
                  <a16:creationId xmlns:a16="http://schemas.microsoft.com/office/drawing/2014/main" id="{6AA07C58-D6CF-4EC1-B30B-28BFEA6BADCC}"/>
                </a:ext>
              </a:extLst>
            </p:cNvPr>
            <p:cNvSpPr/>
            <p:nvPr/>
          </p:nvSpPr>
          <p:spPr bwMode="auto">
            <a:xfrm>
              <a:off x="5295881" y="4694458"/>
              <a:ext cx="1670222" cy="477047"/>
            </a:xfrm>
            <a:prstGeom prst="flowChartMagneticDisk">
              <a:avLst/>
            </a:prstGeom>
            <a:solidFill>
              <a:schemeClr val="bg1">
                <a:lumMod val="95000"/>
              </a:schemeClr>
            </a:solidFill>
            <a:ln w="19050">
              <a:solidFill>
                <a:srgbClr val="243A5E">
                  <a:alpha val="86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206178"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tx1"/>
                  </a:solidFill>
                  <a:ea typeface="Segoe UI" pitchFamily="34" charset="0"/>
                  <a:cs typeface="Segoe UI" pitchFamily="34" charset="0"/>
                </a:rPr>
                <a:t>HSM</a:t>
              </a:r>
            </a:p>
          </p:txBody>
        </p:sp>
        <p:sp>
          <p:nvSpPr>
            <p:cNvPr id="56" name="Rectangle: Rounded Corners 55">
              <a:extLst>
                <a:ext uri="{FF2B5EF4-FFF2-40B4-BE49-F238E27FC236}">
                  <a16:creationId xmlns:a16="http://schemas.microsoft.com/office/drawing/2014/main" id="{F77CD141-BFF4-4F1D-8EF8-35D2B5CB5225}"/>
                </a:ext>
              </a:extLst>
            </p:cNvPr>
            <p:cNvSpPr/>
            <p:nvPr/>
          </p:nvSpPr>
          <p:spPr bwMode="auto">
            <a:xfrm>
              <a:off x="5138069" y="4474177"/>
              <a:ext cx="1989243" cy="927354"/>
            </a:xfrm>
            <a:prstGeom prst="roundRect">
              <a:avLst>
                <a:gd name="adj" fmla="val 0"/>
              </a:avLst>
            </a:prstGeom>
            <a:noFill/>
            <a:ln w="19050">
              <a:solidFill>
                <a:schemeClr val="tx2"/>
              </a:solidFill>
              <a:prstDash val="dash"/>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0" numCol="1" spcCol="0" rtlCol="0" fromWordArt="0" anchor="b" anchorCtr="0" forceAA="0" compatLnSpc="1">
              <a:prstTxWarp prst="textNoShape">
                <a:avLst/>
              </a:prstTxWarp>
              <a:noAutofit/>
            </a:bodyPr>
            <a:lstStyle/>
            <a:p>
              <a:pPr algn="ctr" defTabSz="932114" fontAlgn="base">
                <a:spcBef>
                  <a:spcPct val="0"/>
                </a:spcBef>
                <a:spcAft>
                  <a:spcPct val="0"/>
                </a:spcAft>
              </a:pPr>
              <a:r>
                <a:rPr lang="en-US" sz="1029" dirty="0">
                  <a:solidFill>
                    <a:schemeClr val="tx2"/>
                  </a:solidFill>
                  <a:latin typeface="+mj-lt"/>
                  <a:ea typeface="Segoe UI" pitchFamily="34" charset="0"/>
                  <a:cs typeface="Segoe UI" pitchFamily="34" charset="0"/>
                </a:rPr>
                <a:t>Secure Element</a:t>
              </a:r>
            </a:p>
          </p:txBody>
        </p:sp>
        <p:cxnSp>
          <p:nvCxnSpPr>
            <p:cNvPr id="32" name="Straight Arrow Connector 31">
              <a:extLst>
                <a:ext uri="{FF2B5EF4-FFF2-40B4-BE49-F238E27FC236}">
                  <a16:creationId xmlns:a16="http://schemas.microsoft.com/office/drawing/2014/main" id="{FFC49A28-C7A7-42B7-BD32-4F5431456781}"/>
                </a:ext>
              </a:extLst>
            </p:cNvPr>
            <p:cNvCxnSpPr>
              <a:cxnSpLocks/>
              <a:endCxn id="56" idx="0"/>
            </p:cNvCxnSpPr>
            <p:nvPr/>
          </p:nvCxnSpPr>
          <p:spPr>
            <a:xfrm>
              <a:off x="6130993" y="4155754"/>
              <a:ext cx="1698" cy="318423"/>
            </a:xfrm>
            <a:prstGeom prst="straightConnector1">
              <a:avLst/>
            </a:prstGeom>
            <a:ln w="19050">
              <a:solidFill>
                <a:schemeClr val="tx2"/>
              </a:solidFill>
              <a:headEnd type="triangle" w="lg" len="med"/>
              <a:tailEnd type="triangle" w="lg" len="med"/>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E608002B-E0AF-47FA-A16E-3F93D3B808CE}"/>
                </a:ext>
              </a:extLst>
            </p:cNvPr>
            <p:cNvSpPr/>
            <p:nvPr/>
          </p:nvSpPr>
          <p:spPr bwMode="auto">
            <a:xfrm>
              <a:off x="5138025" y="3377295"/>
              <a:ext cx="1985936" cy="77845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ts val="196"/>
                </a:spcBef>
                <a:spcAft>
                  <a:spcPts val="1176"/>
                </a:spcAft>
              </a:pPr>
              <a:r>
                <a:rPr lang="en-US" sz="1176">
                  <a:solidFill>
                    <a:schemeClr val="tx1"/>
                  </a:solidFill>
                  <a:ea typeface="Segoe UI" pitchFamily="34" charset="0"/>
                  <a:cs typeface="Segoe UI" pitchFamily="34" charset="0"/>
                </a:rPr>
                <a:t>HSM PAL</a:t>
              </a:r>
            </a:p>
            <a:p>
              <a:pPr algn="ctr" defTabSz="932114" fontAlgn="base">
                <a:spcBef>
                  <a:spcPts val="196"/>
                </a:spcBef>
                <a:spcAft>
                  <a:spcPts val="196"/>
                </a:spcAft>
              </a:pPr>
              <a:r>
                <a:rPr lang="en-US" sz="1176">
                  <a:solidFill>
                    <a:schemeClr val="tx1"/>
                  </a:solidFill>
                  <a:ea typeface="Segoe UI" pitchFamily="34" charset="0"/>
                  <a:cs typeface="Segoe UI" pitchFamily="34" charset="0"/>
                </a:rPr>
                <a:t>[API + Sensitive Logic]</a:t>
              </a:r>
            </a:p>
          </p:txBody>
        </p:sp>
        <p:cxnSp>
          <p:nvCxnSpPr>
            <p:cNvPr id="31" name="Straight Arrow Connector 30">
              <a:extLst>
                <a:ext uri="{FF2B5EF4-FFF2-40B4-BE49-F238E27FC236}">
                  <a16:creationId xmlns:a16="http://schemas.microsoft.com/office/drawing/2014/main" id="{B99EF838-619B-40F7-AA39-B0CC70D627E1}"/>
                </a:ext>
              </a:extLst>
            </p:cNvPr>
            <p:cNvCxnSpPr/>
            <p:nvPr/>
          </p:nvCxnSpPr>
          <p:spPr>
            <a:xfrm>
              <a:off x="6130993" y="3174447"/>
              <a:ext cx="0" cy="202848"/>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3277351-74C6-4BA7-9C5A-1C9E6661CF6C}"/>
                </a:ext>
              </a:extLst>
            </p:cNvPr>
            <p:cNvSpPr/>
            <p:nvPr/>
          </p:nvSpPr>
          <p:spPr bwMode="auto">
            <a:xfrm>
              <a:off x="5138024" y="2727523"/>
              <a:ext cx="1985937" cy="44692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ts val="196"/>
                </a:spcBef>
                <a:spcAft>
                  <a:spcPts val="196"/>
                </a:spcAft>
              </a:pPr>
              <a:r>
                <a:rPr lang="en-US" sz="1176">
                  <a:solidFill>
                    <a:schemeClr val="tx1"/>
                  </a:solidFill>
                  <a:ea typeface="Segoe UI" pitchFamily="34" charset="0"/>
                  <a:cs typeface="Segoe UI" pitchFamily="34" charset="0"/>
                </a:rPr>
                <a:t>IoT Edge Security Daemon</a:t>
              </a:r>
            </a:p>
          </p:txBody>
        </p:sp>
        <p:cxnSp>
          <p:nvCxnSpPr>
            <p:cNvPr id="28" name="Connector: Elbow 27">
              <a:extLst>
                <a:ext uri="{FF2B5EF4-FFF2-40B4-BE49-F238E27FC236}">
                  <a16:creationId xmlns:a16="http://schemas.microsoft.com/office/drawing/2014/main" id="{65EF4A0F-BC9B-4EE9-90D0-98EAC67A77E4}"/>
                </a:ext>
              </a:extLst>
            </p:cNvPr>
            <p:cNvCxnSpPr>
              <a:cxnSpLocks/>
              <a:stCxn id="25" idx="2"/>
              <a:endCxn id="26" idx="2"/>
            </p:cNvCxnSpPr>
            <p:nvPr/>
          </p:nvCxnSpPr>
          <p:spPr>
            <a:xfrm rot="5400000" flipH="1" flipV="1">
              <a:off x="6130569" y="1569070"/>
              <a:ext cx="847" cy="1414925"/>
            </a:xfrm>
            <a:prstGeom prst="bentConnector3">
              <a:avLst>
                <a:gd name="adj1" fmla="val -26989374"/>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06C4C76-CEA8-4B74-9FD0-A985AAD81C7E}"/>
                </a:ext>
              </a:extLst>
            </p:cNvPr>
            <p:cNvCxnSpPr>
              <a:cxnSpLocks/>
              <a:stCxn id="27" idx="2"/>
              <a:endCxn id="22" idx="0"/>
            </p:cNvCxnSpPr>
            <p:nvPr/>
          </p:nvCxnSpPr>
          <p:spPr>
            <a:xfrm>
              <a:off x="6130993" y="2276956"/>
              <a:ext cx="0" cy="450567"/>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79901D2-8B20-4C31-9825-13427AA6672C}"/>
                </a:ext>
              </a:extLst>
            </p:cNvPr>
            <p:cNvSpPr/>
            <p:nvPr/>
          </p:nvSpPr>
          <p:spPr bwMode="auto">
            <a:xfrm>
              <a:off x="5138025" y="1776826"/>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Agent</a:t>
              </a:r>
            </a:p>
          </p:txBody>
        </p:sp>
        <p:sp>
          <p:nvSpPr>
            <p:cNvPr id="27" name="Rectangle 26">
              <a:extLst>
                <a:ext uri="{FF2B5EF4-FFF2-40B4-BE49-F238E27FC236}">
                  <a16:creationId xmlns:a16="http://schemas.microsoft.com/office/drawing/2014/main" id="{C31F738D-F9F6-40AC-8CCC-60C59D75C9C7}"/>
                </a:ext>
              </a:extLst>
            </p:cNvPr>
            <p:cNvSpPr/>
            <p:nvPr/>
          </p:nvSpPr>
          <p:spPr bwMode="auto">
            <a:xfrm>
              <a:off x="5845487" y="1776826"/>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t>
              </a:r>
            </a:p>
            <a:p>
              <a:pPr algn="ctr" defTabSz="932114" fontAlgn="base">
                <a:spcBef>
                  <a:spcPct val="0"/>
                </a:spcBef>
                <a:spcAft>
                  <a:spcPct val="0"/>
                </a:spcAft>
              </a:pPr>
              <a:r>
                <a:rPr lang="en-US" sz="1078">
                  <a:solidFill>
                    <a:schemeClr val="tx1"/>
                  </a:solidFill>
                  <a:ea typeface="Segoe UI" pitchFamily="34" charset="0"/>
                  <a:cs typeface="Segoe UI" pitchFamily="34" charset="0"/>
                </a:rPr>
                <a:t>Hub</a:t>
              </a:r>
            </a:p>
          </p:txBody>
        </p:sp>
        <p:sp>
          <p:nvSpPr>
            <p:cNvPr id="26" name="Rectangle 25">
              <a:extLst>
                <a:ext uri="{FF2B5EF4-FFF2-40B4-BE49-F238E27FC236}">
                  <a16:creationId xmlns:a16="http://schemas.microsoft.com/office/drawing/2014/main" id="{F8C44EA1-59FE-4935-9D5D-0B522FA16178}"/>
                </a:ext>
              </a:extLst>
            </p:cNvPr>
            <p:cNvSpPr/>
            <p:nvPr/>
          </p:nvSpPr>
          <p:spPr bwMode="auto">
            <a:xfrm>
              <a:off x="6552950" y="1775979"/>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Modules</a:t>
              </a:r>
            </a:p>
          </p:txBody>
        </p:sp>
      </p:grpSp>
      <p:grpSp>
        <p:nvGrpSpPr>
          <p:cNvPr id="58" name="Group 57" descr="Secure Enclave Promise offer the option where keys and sensitive workloads are protected inside the HSM. With good choice of HSM, the device, in addition to coverage offered by Secure Element promise, can mitigate threats on workloads such as IP theft or data disclosure. HSMs with trusted execution environments (TEE) are good examples of Secure Enclaves">
            <a:extLst>
              <a:ext uri="{FF2B5EF4-FFF2-40B4-BE49-F238E27FC236}">
                <a16:creationId xmlns:a16="http://schemas.microsoft.com/office/drawing/2014/main" id="{761B7DFE-639E-42F9-BA8E-8FDA25B26C9D}"/>
              </a:ext>
              <a:ext uri="{C183D7F6-B498-43B3-948B-1728B52AA6E4}">
                <adec:decorative xmlns:adec="http://schemas.microsoft.com/office/drawing/2017/decorative" val="0"/>
              </a:ext>
            </a:extLst>
          </p:cNvPr>
          <p:cNvGrpSpPr/>
          <p:nvPr/>
        </p:nvGrpSpPr>
        <p:grpSpPr>
          <a:xfrm>
            <a:off x="8434390" y="1744149"/>
            <a:ext cx="2312640" cy="4401912"/>
            <a:chOff x="8603516" y="1778626"/>
            <a:chExt cx="2359013" cy="4490180"/>
          </a:xfrm>
        </p:grpSpPr>
        <p:sp>
          <p:nvSpPr>
            <p:cNvPr id="73" name="Rectangle 72">
              <a:extLst>
                <a:ext uri="{FF2B5EF4-FFF2-40B4-BE49-F238E27FC236}">
                  <a16:creationId xmlns:a16="http://schemas.microsoft.com/office/drawing/2014/main" id="{1FBDCE06-9FEF-474B-A089-C0A628F88912}"/>
                </a:ext>
              </a:extLst>
            </p:cNvPr>
            <p:cNvSpPr>
              <a:spLocks/>
            </p:cNvSpPr>
            <p:nvPr/>
          </p:nvSpPr>
          <p:spPr bwMode="auto">
            <a:xfrm>
              <a:off x="8603516" y="5920622"/>
              <a:ext cx="2359013" cy="348184"/>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bg1"/>
                  </a:solidFill>
                  <a:ea typeface="Segoe UI" pitchFamily="34" charset="0"/>
                  <a:cs typeface="Segoe UI" pitchFamily="34" charset="0"/>
                </a:rPr>
                <a:t>Secure Enclave Promise</a:t>
              </a:r>
            </a:p>
          </p:txBody>
        </p:sp>
        <p:sp>
          <p:nvSpPr>
            <p:cNvPr id="33" name="Rectangle 32">
              <a:extLst>
                <a:ext uri="{FF2B5EF4-FFF2-40B4-BE49-F238E27FC236}">
                  <a16:creationId xmlns:a16="http://schemas.microsoft.com/office/drawing/2014/main" id="{31A5D95F-5D36-402C-9658-8221F5D427E6}"/>
                </a:ext>
              </a:extLst>
            </p:cNvPr>
            <p:cNvSpPr>
              <a:spLocks/>
            </p:cNvSpPr>
            <p:nvPr/>
          </p:nvSpPr>
          <p:spPr bwMode="auto">
            <a:xfrm>
              <a:off x="8603516" y="2588672"/>
              <a:ext cx="2359013" cy="3227075"/>
            </a:xfrm>
            <a:prstGeom prst="rect">
              <a:avLst/>
            </a:prstGeom>
            <a:noFill/>
            <a:ln w="19050">
              <a:solidFill>
                <a:schemeClr val="accent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08456" numCol="1" spcCol="0" rtlCol="0" fromWordArt="0" anchor="b" anchorCtr="0" forceAA="0" compatLnSpc="1">
              <a:prstTxWarp prst="textNoShape">
                <a:avLst/>
              </a:prstTxWarp>
              <a:noAutofit/>
            </a:bodyPr>
            <a:lstStyle/>
            <a:p>
              <a:pPr algn="ctr" defTabSz="0" fontAlgn="base">
                <a:spcBef>
                  <a:spcPct val="0"/>
                </a:spcBef>
                <a:spcAft>
                  <a:spcPct val="0"/>
                </a:spcAft>
              </a:pPr>
              <a:r>
                <a:rPr lang="en-US" sz="980" b="1">
                  <a:solidFill>
                    <a:srgbClr val="243A5E"/>
                  </a:solidFill>
                  <a:latin typeface="+mj-lt"/>
                  <a:ea typeface="Segoe UI" pitchFamily="34" charset="0"/>
                  <a:cs typeface="Segoe UI" pitchFamily="34" charset="0"/>
                </a:rPr>
                <a:t>Azure IoT Edge Security Manager</a:t>
              </a:r>
              <a:r>
                <a:rPr lang="en-US" sz="300" b="1">
                  <a:solidFill>
                    <a:srgbClr val="002050"/>
                  </a:solidFill>
                  <a:latin typeface="Segoe UI"/>
                  <a:ea typeface="Segoe UI" pitchFamily="34" charset="0"/>
                  <a:cs typeface="Segoe UI" pitchFamily="34" charset="0"/>
                </a:rPr>
                <a:t> </a:t>
              </a:r>
            </a:p>
          </p:txBody>
        </p:sp>
        <p:sp>
          <p:nvSpPr>
            <p:cNvPr id="47" name="Rectangle: Rounded Corners 46">
              <a:extLst>
                <a:ext uri="{FF2B5EF4-FFF2-40B4-BE49-F238E27FC236}">
                  <a16:creationId xmlns:a16="http://schemas.microsoft.com/office/drawing/2014/main" id="{D0BFCBDB-5D18-4967-8590-041FCD652BDD}"/>
                </a:ext>
              </a:extLst>
            </p:cNvPr>
            <p:cNvSpPr/>
            <p:nvPr/>
          </p:nvSpPr>
          <p:spPr bwMode="auto">
            <a:xfrm>
              <a:off x="8767859" y="4215093"/>
              <a:ext cx="1989243" cy="1179732"/>
            </a:xfrm>
            <a:prstGeom prst="roundRect">
              <a:avLst>
                <a:gd name="adj" fmla="val 0"/>
              </a:avLst>
            </a:prstGeom>
            <a:noFill/>
            <a:ln w="19050">
              <a:solidFill>
                <a:schemeClr val="tx2"/>
              </a:solidFill>
              <a:prstDash val="dash"/>
              <a:headEnd type="none" w="lg"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0" numCol="1" spcCol="0" rtlCol="0" fromWordArt="0" anchor="b" anchorCtr="0" forceAA="0" compatLnSpc="1">
              <a:prstTxWarp prst="textNoShape">
                <a:avLst/>
              </a:prstTxWarp>
              <a:noAutofit/>
            </a:bodyPr>
            <a:lstStyle/>
            <a:p>
              <a:pPr algn="ctr" defTabSz="932114" fontAlgn="base">
                <a:spcBef>
                  <a:spcPct val="0"/>
                </a:spcBef>
                <a:spcAft>
                  <a:spcPct val="0"/>
                </a:spcAft>
              </a:pPr>
              <a:r>
                <a:rPr lang="en-US" sz="1029" dirty="0">
                  <a:solidFill>
                    <a:schemeClr val="tx2"/>
                  </a:solidFill>
                  <a:latin typeface="+mj-lt"/>
                  <a:ea typeface="Segoe UI" pitchFamily="34" charset="0"/>
                  <a:cs typeface="Segoe UI" pitchFamily="34" charset="0"/>
                </a:rPr>
                <a:t>Secure Enclave</a:t>
              </a:r>
            </a:p>
          </p:txBody>
        </p:sp>
        <p:sp>
          <p:nvSpPr>
            <p:cNvPr id="36" name="Flowchart: Magnetic Disk 35">
              <a:extLst>
                <a:ext uri="{FF2B5EF4-FFF2-40B4-BE49-F238E27FC236}">
                  <a16:creationId xmlns:a16="http://schemas.microsoft.com/office/drawing/2014/main" id="{AEA44B2E-227C-4B92-AB12-ABEE2E976B6A}"/>
                </a:ext>
              </a:extLst>
            </p:cNvPr>
            <p:cNvSpPr/>
            <p:nvPr/>
          </p:nvSpPr>
          <p:spPr bwMode="auto">
            <a:xfrm>
              <a:off x="8929311" y="4688873"/>
              <a:ext cx="1671851" cy="477047"/>
            </a:xfrm>
            <a:prstGeom prst="flowChartMagneticDisk">
              <a:avLst/>
            </a:prstGeom>
            <a:solidFill>
              <a:schemeClr val="bg1">
                <a:lumMod val="95000"/>
              </a:schemeClr>
            </a:solidFill>
            <a:ln w="19050">
              <a:solidFill>
                <a:srgbClr val="243A5E">
                  <a:alpha val="86000"/>
                </a:srgb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206178" rIns="182828" bIns="146263"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372">
                  <a:solidFill>
                    <a:schemeClr val="tx1"/>
                  </a:solidFill>
                  <a:ea typeface="Segoe UI" pitchFamily="34" charset="0"/>
                  <a:cs typeface="Segoe UI" pitchFamily="34" charset="0"/>
                </a:rPr>
                <a:t>HSM</a:t>
              </a:r>
            </a:p>
          </p:txBody>
        </p:sp>
        <p:sp>
          <p:nvSpPr>
            <p:cNvPr id="46" name="Rectangle 45">
              <a:extLst>
                <a:ext uri="{FF2B5EF4-FFF2-40B4-BE49-F238E27FC236}">
                  <a16:creationId xmlns:a16="http://schemas.microsoft.com/office/drawing/2014/main" id="{65B73224-E945-48B2-A214-9EF1B5966607}"/>
                </a:ext>
              </a:extLst>
            </p:cNvPr>
            <p:cNvSpPr/>
            <p:nvPr/>
          </p:nvSpPr>
          <p:spPr bwMode="auto">
            <a:xfrm>
              <a:off x="8929311" y="4351487"/>
              <a:ext cx="1645920" cy="274320"/>
            </a:xfrm>
            <a:prstGeom prst="rect">
              <a:avLst/>
            </a:prstGeom>
            <a:solidFill>
              <a:srgbClr val="D9EFFF"/>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176">
                  <a:solidFill>
                    <a:schemeClr val="tx1"/>
                  </a:solidFill>
                  <a:ea typeface="Segoe UI" pitchFamily="34" charset="0"/>
                  <a:cs typeface="Segoe UI" pitchFamily="34" charset="0"/>
                </a:rPr>
                <a:t>Sensitive Logic</a:t>
              </a:r>
            </a:p>
          </p:txBody>
        </p:sp>
        <p:cxnSp>
          <p:nvCxnSpPr>
            <p:cNvPr id="65" name="Straight Arrow Connector 64">
              <a:extLst>
                <a:ext uri="{FF2B5EF4-FFF2-40B4-BE49-F238E27FC236}">
                  <a16:creationId xmlns:a16="http://schemas.microsoft.com/office/drawing/2014/main" id="{C9478D05-407D-4374-ACF4-72D385C6625D}"/>
                </a:ext>
              </a:extLst>
            </p:cNvPr>
            <p:cNvCxnSpPr>
              <a:cxnSpLocks/>
              <a:endCxn id="47" idx="0"/>
            </p:cNvCxnSpPr>
            <p:nvPr/>
          </p:nvCxnSpPr>
          <p:spPr>
            <a:xfrm flipH="1">
              <a:off x="9762481" y="3826867"/>
              <a:ext cx="2758" cy="388226"/>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23017C9D-B95E-4499-8157-D739D28BA701}"/>
                </a:ext>
              </a:extLst>
            </p:cNvPr>
            <p:cNvSpPr/>
            <p:nvPr/>
          </p:nvSpPr>
          <p:spPr bwMode="auto">
            <a:xfrm>
              <a:off x="8772271" y="3379943"/>
              <a:ext cx="1985936" cy="44692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ts val="196"/>
                </a:spcBef>
                <a:spcAft>
                  <a:spcPts val="196"/>
                </a:spcAft>
              </a:pPr>
              <a:r>
                <a:rPr lang="en-US" sz="1176">
                  <a:solidFill>
                    <a:schemeClr val="tx1"/>
                  </a:solidFill>
                  <a:ea typeface="Segoe UI" pitchFamily="34" charset="0"/>
                  <a:cs typeface="Segoe UI" pitchFamily="34" charset="0"/>
                </a:rPr>
                <a:t>HSM PAL</a:t>
              </a:r>
            </a:p>
            <a:p>
              <a:pPr algn="ctr" defTabSz="932114" fontAlgn="base">
                <a:spcBef>
                  <a:spcPts val="196"/>
                </a:spcBef>
                <a:spcAft>
                  <a:spcPts val="196"/>
                </a:spcAft>
              </a:pPr>
              <a:r>
                <a:rPr lang="en-US" sz="1176">
                  <a:solidFill>
                    <a:schemeClr val="tx1"/>
                  </a:solidFill>
                  <a:ea typeface="Segoe UI" pitchFamily="34" charset="0"/>
                  <a:cs typeface="Segoe UI" pitchFamily="34" charset="0"/>
                </a:rPr>
                <a:t>[API]</a:t>
              </a:r>
            </a:p>
          </p:txBody>
        </p:sp>
        <p:cxnSp>
          <p:nvCxnSpPr>
            <p:cNvPr id="43" name="Straight Arrow Connector 42">
              <a:extLst>
                <a:ext uri="{FF2B5EF4-FFF2-40B4-BE49-F238E27FC236}">
                  <a16:creationId xmlns:a16="http://schemas.microsoft.com/office/drawing/2014/main" id="{CDB8893F-F47D-4DBC-8E5C-249B13470BF0}"/>
                </a:ext>
              </a:extLst>
            </p:cNvPr>
            <p:cNvCxnSpPr>
              <a:cxnSpLocks/>
            </p:cNvCxnSpPr>
            <p:nvPr/>
          </p:nvCxnSpPr>
          <p:spPr>
            <a:xfrm>
              <a:off x="9765239" y="3177095"/>
              <a:ext cx="0" cy="202848"/>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54FDAB5-9BDE-4064-8682-9FD158868BD9}"/>
                </a:ext>
              </a:extLst>
            </p:cNvPr>
            <p:cNvSpPr/>
            <p:nvPr/>
          </p:nvSpPr>
          <p:spPr bwMode="auto">
            <a:xfrm>
              <a:off x="8772270" y="2730170"/>
              <a:ext cx="1985937" cy="44692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3" rIns="182828" bIns="146263" numCol="1" spcCol="0" rtlCol="0" fromWordArt="0" anchor="ctr" anchorCtr="0" forceAA="0" compatLnSpc="1">
              <a:prstTxWarp prst="textNoShape">
                <a:avLst/>
              </a:prstTxWarp>
              <a:noAutofit/>
            </a:bodyPr>
            <a:lstStyle/>
            <a:p>
              <a:pPr algn="ctr" defTabSz="932114" fontAlgn="base">
                <a:spcBef>
                  <a:spcPts val="196"/>
                </a:spcBef>
                <a:spcAft>
                  <a:spcPts val="196"/>
                </a:spcAft>
              </a:pPr>
              <a:r>
                <a:rPr lang="en-US" sz="1176">
                  <a:solidFill>
                    <a:schemeClr val="tx1"/>
                  </a:solidFill>
                  <a:ea typeface="Segoe UI" pitchFamily="34" charset="0"/>
                  <a:cs typeface="Segoe UI" pitchFamily="34" charset="0"/>
                </a:rPr>
                <a:t>IoT Edge Security Daemon</a:t>
              </a:r>
            </a:p>
          </p:txBody>
        </p:sp>
        <p:cxnSp>
          <p:nvCxnSpPr>
            <p:cNvPr id="40" name="Connector: Elbow 39">
              <a:extLst>
                <a:ext uri="{FF2B5EF4-FFF2-40B4-BE49-F238E27FC236}">
                  <a16:creationId xmlns:a16="http://schemas.microsoft.com/office/drawing/2014/main" id="{2BB4677A-3FA6-44D2-B625-849259D6B1E8}"/>
                </a:ext>
              </a:extLst>
            </p:cNvPr>
            <p:cNvCxnSpPr>
              <a:cxnSpLocks/>
              <a:stCxn id="37" idx="2"/>
              <a:endCxn id="38" idx="2"/>
            </p:cNvCxnSpPr>
            <p:nvPr/>
          </p:nvCxnSpPr>
          <p:spPr>
            <a:xfrm rot="5400000" flipH="1" flipV="1">
              <a:off x="9764815" y="1571717"/>
              <a:ext cx="847" cy="1414925"/>
            </a:xfrm>
            <a:prstGeom prst="bentConnector3">
              <a:avLst>
                <a:gd name="adj1" fmla="val -26989374"/>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E181A71-1D45-4B87-BF15-7E078D882655}"/>
                </a:ext>
              </a:extLst>
            </p:cNvPr>
            <p:cNvCxnSpPr>
              <a:cxnSpLocks/>
              <a:stCxn id="39" idx="2"/>
              <a:endCxn id="34" idx="0"/>
            </p:cNvCxnSpPr>
            <p:nvPr/>
          </p:nvCxnSpPr>
          <p:spPr>
            <a:xfrm>
              <a:off x="9765239" y="2279603"/>
              <a:ext cx="0" cy="450567"/>
            </a:xfrm>
            <a:prstGeom prst="straightConnector1">
              <a:avLst/>
            </a:prstGeom>
            <a:ln w="1905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0267EB2-9D62-4305-A579-4F8DCC7ABBE2}"/>
                </a:ext>
              </a:extLst>
            </p:cNvPr>
            <p:cNvSpPr/>
            <p:nvPr/>
          </p:nvSpPr>
          <p:spPr bwMode="auto">
            <a:xfrm>
              <a:off x="8772271" y="1779473"/>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Agent</a:t>
              </a:r>
            </a:p>
          </p:txBody>
        </p:sp>
        <p:sp>
          <p:nvSpPr>
            <p:cNvPr id="39" name="Rectangle 38">
              <a:extLst>
                <a:ext uri="{FF2B5EF4-FFF2-40B4-BE49-F238E27FC236}">
                  <a16:creationId xmlns:a16="http://schemas.microsoft.com/office/drawing/2014/main" id="{A63BA595-7322-494B-A022-66DA88EA4D4B}"/>
                </a:ext>
              </a:extLst>
            </p:cNvPr>
            <p:cNvSpPr/>
            <p:nvPr/>
          </p:nvSpPr>
          <p:spPr bwMode="auto">
            <a:xfrm>
              <a:off x="9479733" y="1779473"/>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a:t>
              </a:r>
            </a:p>
            <a:p>
              <a:pPr algn="ctr" defTabSz="932114" fontAlgn="base">
                <a:spcBef>
                  <a:spcPct val="0"/>
                </a:spcBef>
                <a:spcAft>
                  <a:spcPct val="0"/>
                </a:spcAft>
              </a:pPr>
              <a:r>
                <a:rPr lang="en-US" sz="1078">
                  <a:solidFill>
                    <a:schemeClr val="tx1"/>
                  </a:solidFill>
                  <a:ea typeface="Segoe UI" pitchFamily="34" charset="0"/>
                  <a:cs typeface="Segoe UI" pitchFamily="34" charset="0"/>
                </a:rPr>
                <a:t>Hub</a:t>
              </a:r>
            </a:p>
          </p:txBody>
        </p:sp>
        <p:sp>
          <p:nvSpPr>
            <p:cNvPr id="38" name="Rectangle 37">
              <a:extLst>
                <a:ext uri="{FF2B5EF4-FFF2-40B4-BE49-F238E27FC236}">
                  <a16:creationId xmlns:a16="http://schemas.microsoft.com/office/drawing/2014/main" id="{2A4A9AB0-EB27-4AD8-9E12-F490C053B68F}"/>
                </a:ext>
              </a:extLst>
            </p:cNvPr>
            <p:cNvSpPr/>
            <p:nvPr/>
          </p:nvSpPr>
          <p:spPr bwMode="auto">
            <a:xfrm>
              <a:off x="10187196" y="1778626"/>
              <a:ext cx="571012" cy="50013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114" fontAlgn="base">
                <a:spcBef>
                  <a:spcPct val="0"/>
                </a:spcBef>
                <a:spcAft>
                  <a:spcPct val="0"/>
                </a:spcAft>
              </a:pPr>
              <a:r>
                <a:rPr lang="en-US" sz="1078">
                  <a:solidFill>
                    <a:schemeClr val="tx1"/>
                  </a:solidFill>
                  <a:ea typeface="Segoe UI" pitchFamily="34" charset="0"/>
                  <a:cs typeface="Segoe UI" pitchFamily="34" charset="0"/>
                </a:rPr>
                <a:t>Edge Modules</a:t>
              </a:r>
            </a:p>
          </p:txBody>
        </p:sp>
      </p:grpSp>
      <p:sp>
        <p:nvSpPr>
          <p:cNvPr id="63" name="TextBox 62">
            <a:extLst>
              <a:ext uri="{FF2B5EF4-FFF2-40B4-BE49-F238E27FC236}">
                <a16:creationId xmlns:a16="http://schemas.microsoft.com/office/drawing/2014/main" id="{F32C90E0-211A-4309-8743-458A9666FAF1}"/>
              </a:ext>
            </a:extLst>
          </p:cNvPr>
          <p:cNvSpPr txBox="1"/>
          <p:nvPr/>
        </p:nvSpPr>
        <p:spPr>
          <a:xfrm>
            <a:off x="455995" y="6441590"/>
            <a:ext cx="4262010" cy="181036"/>
          </a:xfrm>
          <a:prstGeom prst="rect">
            <a:avLst/>
          </a:prstGeom>
          <a:noFill/>
        </p:spPr>
        <p:txBody>
          <a:bodyPr wrap="none" lIns="0" tIns="0" rIns="0" bIns="0" rtlCol="0">
            <a:spAutoFit/>
          </a:bodyPr>
          <a:lstStyle/>
          <a:p>
            <a:pPr defTabSz="914016"/>
            <a:r>
              <a:rPr lang="en-US" sz="1176"/>
              <a:t>HSM PAL = Hardware Secure Module Platform Abstraction Layer</a:t>
            </a:r>
          </a:p>
        </p:txBody>
      </p:sp>
    </p:spTree>
    <p:extLst>
      <p:ext uri="{BB962C8B-B14F-4D97-AF65-F5344CB8AC3E}">
        <p14:creationId xmlns:p14="http://schemas.microsoft.com/office/powerpoint/2010/main" val="3012063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Edge deployment process</a:t>
            </a:r>
          </a:p>
        </p:txBody>
      </p:sp>
      <p:pic>
        <p:nvPicPr>
          <p:cNvPr id="5" name="Picture 4" descr="Icon of a meter">
            <a:extLst>
              <a:ext uri="{FF2B5EF4-FFF2-40B4-BE49-F238E27FC236}">
                <a16:creationId xmlns:a16="http://schemas.microsoft.com/office/drawing/2014/main" id="{88699681-CD73-44F1-B64C-EAAF88A430F4}"/>
              </a:ext>
            </a:extLst>
          </p:cNvPr>
          <p:cNvPicPr>
            <a:picLocks noChangeAspect="1"/>
          </p:cNvPicPr>
          <p:nvPr/>
        </p:nvPicPr>
        <p:blipFill>
          <a:blip r:embed="rId3"/>
          <a:stretch>
            <a:fillRect/>
          </a:stretch>
        </p:blipFill>
        <p:spPr>
          <a:xfrm>
            <a:off x="10182779" y="2994439"/>
            <a:ext cx="1029028" cy="855537"/>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Introduction to IoT Edge deployment</a:t>
            </a:r>
          </a:p>
        </p:txBody>
      </p:sp>
      <p:pic>
        <p:nvPicPr>
          <p:cNvPr id="29" name="Picture 28" descr="Icon of a circle branched into three connect circles">
            <a:extLst>
              <a:ext uri="{FF2B5EF4-FFF2-40B4-BE49-F238E27FC236}">
                <a16:creationId xmlns:a16="http://schemas.microsoft.com/office/drawing/2014/main" id="{69F9BC10-13FA-42C7-80A8-4F3FA5EDC051}"/>
              </a:ext>
            </a:extLst>
          </p:cNvPr>
          <p:cNvPicPr>
            <a:picLocks/>
          </p:cNvPicPr>
          <p:nvPr/>
        </p:nvPicPr>
        <p:blipFill>
          <a:blip r:embed="rId3"/>
          <a:stretch>
            <a:fillRect/>
          </a:stretch>
        </p:blipFill>
        <p:spPr>
          <a:xfrm>
            <a:off x="430284" y="1474518"/>
            <a:ext cx="932282" cy="932282"/>
          </a:xfrm>
          <a:prstGeom prst="rect">
            <a:avLst/>
          </a:prstGeom>
        </p:spPr>
      </p:pic>
      <p:sp>
        <p:nvSpPr>
          <p:cNvPr id="37" name="TextBox 36">
            <a:extLst>
              <a:ext uri="{FF2B5EF4-FFF2-40B4-BE49-F238E27FC236}">
                <a16:creationId xmlns:a16="http://schemas.microsoft.com/office/drawing/2014/main" id="{F5662EFE-1903-4848-9F24-8E45CEC97E76}"/>
              </a:ext>
            </a:extLst>
          </p:cNvPr>
          <p:cNvSpPr txBox="1">
            <a:spLocks/>
          </p:cNvSpPr>
          <p:nvPr/>
        </p:nvSpPr>
        <p:spPr>
          <a:xfrm>
            <a:off x="1635647" y="1759623"/>
            <a:ext cx="10129600" cy="362072"/>
          </a:xfrm>
          <a:prstGeom prst="rect">
            <a:avLst/>
          </a:prstGeom>
          <a:noFill/>
        </p:spPr>
        <p:txBody>
          <a:bodyPr wrap="square" lIns="0" tIns="0" rIns="0" bIns="0" rtlCol="0" anchor="ctr">
            <a:spAutoFit/>
          </a:bodyPr>
          <a:lstStyle/>
          <a:p>
            <a:pPr lvl="0">
              <a:buSzPct val="90000"/>
              <a:defRPr/>
            </a:pPr>
            <a:r>
              <a:rPr lang="en-US" sz="2353"/>
              <a:t>Deployments can be </a:t>
            </a:r>
            <a:r>
              <a:rPr lang="en-US" sz="2353" i="1"/>
              <a:t>manual </a:t>
            </a:r>
            <a:r>
              <a:rPr lang="en-US" sz="2353"/>
              <a:t>or</a:t>
            </a:r>
            <a:r>
              <a:rPr lang="en-US" sz="2353" i="1"/>
              <a:t> automatic</a:t>
            </a:r>
          </a:p>
        </p:txBody>
      </p:sp>
      <p:cxnSp>
        <p:nvCxnSpPr>
          <p:cNvPr id="45" name="Straight Connector 44">
            <a:extLst>
              <a:ext uri="{FF2B5EF4-FFF2-40B4-BE49-F238E27FC236}">
                <a16:creationId xmlns:a16="http://schemas.microsoft.com/office/drawing/2014/main" id="{0E15F0E2-FE9D-4B40-A215-0D67499BB7F2}"/>
              </a:ext>
              <a:ext uri="{C183D7F6-B498-43B3-948B-1728B52AA6E4}">
                <adec:decorative xmlns:adec="http://schemas.microsoft.com/office/drawing/2017/decorative" val="1"/>
              </a:ext>
            </a:extLst>
          </p:cNvPr>
          <p:cNvCxnSpPr>
            <a:cxnSpLocks/>
          </p:cNvCxnSpPr>
          <p:nvPr/>
        </p:nvCxnSpPr>
        <p:spPr>
          <a:xfrm>
            <a:off x="1635647" y="2795843"/>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6" name="Picture 55" descr="Icon of four circles connected by lines and arranged in a diamond pattern">
            <a:extLst>
              <a:ext uri="{FF2B5EF4-FFF2-40B4-BE49-F238E27FC236}">
                <a16:creationId xmlns:a16="http://schemas.microsoft.com/office/drawing/2014/main" id="{E3C49B28-03B1-481E-AA1E-0FE46A76A471}"/>
              </a:ext>
            </a:extLst>
          </p:cNvPr>
          <p:cNvPicPr>
            <a:picLocks/>
          </p:cNvPicPr>
          <p:nvPr/>
        </p:nvPicPr>
        <p:blipFill>
          <a:blip r:embed="rId4"/>
          <a:stretch>
            <a:fillRect/>
          </a:stretch>
        </p:blipFill>
        <p:spPr>
          <a:xfrm>
            <a:off x="430284" y="3184886"/>
            <a:ext cx="932282" cy="932282"/>
          </a:xfrm>
          <a:prstGeom prst="rect">
            <a:avLst/>
          </a:prstGeom>
        </p:spPr>
      </p:pic>
      <p:sp>
        <p:nvSpPr>
          <p:cNvPr id="57" name="TextBox 56">
            <a:extLst>
              <a:ext uri="{FF2B5EF4-FFF2-40B4-BE49-F238E27FC236}">
                <a16:creationId xmlns:a16="http://schemas.microsoft.com/office/drawing/2014/main" id="{18B9B34D-A50C-4832-AFD5-1F4EB11860BC}"/>
              </a:ext>
            </a:extLst>
          </p:cNvPr>
          <p:cNvSpPr txBox="1">
            <a:spLocks/>
          </p:cNvSpPr>
          <p:nvPr/>
        </p:nvSpPr>
        <p:spPr>
          <a:xfrm>
            <a:off x="1635647" y="3469990"/>
            <a:ext cx="10129600" cy="362072"/>
          </a:xfrm>
          <a:prstGeom prst="rect">
            <a:avLst/>
          </a:prstGeom>
          <a:noFill/>
        </p:spPr>
        <p:txBody>
          <a:bodyPr wrap="square" lIns="0" tIns="0" rIns="0" bIns="0" rtlCol="0" anchor="ctr">
            <a:spAutoFit/>
          </a:bodyPr>
          <a:lstStyle/>
          <a:p>
            <a:pPr lvl="0">
              <a:buSzPct val="90000"/>
              <a:defRPr/>
            </a:pPr>
            <a:r>
              <a:rPr lang="en-US" sz="2353"/>
              <a:t>Manual deployments are configured per-device</a:t>
            </a:r>
          </a:p>
        </p:txBody>
      </p:sp>
      <p:cxnSp>
        <p:nvCxnSpPr>
          <p:cNvPr id="61" name="Straight Connector 60">
            <a:extLst>
              <a:ext uri="{FF2B5EF4-FFF2-40B4-BE49-F238E27FC236}">
                <a16:creationId xmlns:a16="http://schemas.microsoft.com/office/drawing/2014/main" id="{76F6C6FB-E8FC-4BF8-AAF1-C0E7E329C7D5}"/>
              </a:ext>
              <a:ext uri="{C183D7F6-B498-43B3-948B-1728B52AA6E4}">
                <adec:decorative xmlns:adec="http://schemas.microsoft.com/office/drawing/2017/decorative" val="1"/>
              </a:ext>
            </a:extLst>
          </p:cNvPr>
          <p:cNvCxnSpPr>
            <a:cxnSpLocks/>
          </p:cNvCxnSpPr>
          <p:nvPr/>
        </p:nvCxnSpPr>
        <p:spPr>
          <a:xfrm>
            <a:off x="1635647" y="450621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five circles connected by lines">
            <a:extLst>
              <a:ext uri="{FF2B5EF4-FFF2-40B4-BE49-F238E27FC236}">
                <a16:creationId xmlns:a16="http://schemas.microsoft.com/office/drawing/2014/main" id="{6F8A5646-7F5B-4889-89CB-5CD5365EA176}"/>
              </a:ext>
            </a:extLst>
          </p:cNvPr>
          <p:cNvPicPr>
            <a:picLocks/>
          </p:cNvPicPr>
          <p:nvPr/>
        </p:nvPicPr>
        <p:blipFill>
          <a:blip r:embed="rId5"/>
          <a:stretch>
            <a:fillRect/>
          </a:stretch>
        </p:blipFill>
        <p:spPr>
          <a:xfrm>
            <a:off x="430284" y="4895252"/>
            <a:ext cx="932282" cy="932282"/>
          </a:xfrm>
          <a:prstGeom prst="rect">
            <a:avLst/>
          </a:prstGeom>
        </p:spPr>
      </p:pic>
      <p:sp>
        <p:nvSpPr>
          <p:cNvPr id="66" name="TextBox 65">
            <a:extLst>
              <a:ext uri="{FF2B5EF4-FFF2-40B4-BE49-F238E27FC236}">
                <a16:creationId xmlns:a16="http://schemas.microsoft.com/office/drawing/2014/main" id="{EE4B4E1F-C2A6-47CE-BE7A-F59BC8250CCE}"/>
              </a:ext>
            </a:extLst>
          </p:cNvPr>
          <p:cNvSpPr txBox="1">
            <a:spLocks/>
          </p:cNvSpPr>
          <p:nvPr/>
        </p:nvSpPr>
        <p:spPr>
          <a:xfrm>
            <a:off x="1635647" y="5180357"/>
            <a:ext cx="10129600" cy="362072"/>
          </a:xfrm>
          <a:prstGeom prst="rect">
            <a:avLst/>
          </a:prstGeom>
          <a:noFill/>
        </p:spPr>
        <p:txBody>
          <a:bodyPr wrap="square" lIns="0" tIns="0" rIns="0" bIns="0" rtlCol="0" anchor="ctr">
            <a:spAutoFit/>
          </a:bodyPr>
          <a:lstStyle/>
          <a:p>
            <a:pPr lvl="0">
              <a:buSzPct val="90000"/>
              <a:defRPr/>
            </a:pPr>
            <a:r>
              <a:rPr lang="en-US" sz="2353"/>
              <a:t>Automatic deployments are configured based on targeting device tags</a:t>
            </a:r>
          </a:p>
        </p:txBody>
      </p:sp>
    </p:spTree>
    <p:extLst>
      <p:ext uri="{BB962C8B-B14F-4D97-AF65-F5344CB8AC3E}">
        <p14:creationId xmlns:p14="http://schemas.microsoft.com/office/powerpoint/2010/main" val="282845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Adding an IoT Edge device to IoT Hub</a:t>
            </a:r>
          </a:p>
        </p:txBody>
      </p:sp>
      <p:sp>
        <p:nvSpPr>
          <p:cNvPr id="10" name="TextBox 9">
            <a:extLst>
              <a:ext uri="{FF2B5EF4-FFF2-40B4-BE49-F238E27FC236}">
                <a16:creationId xmlns:a16="http://schemas.microsoft.com/office/drawing/2014/main" id="{95F60499-29FF-4369-9551-61205963E36C}"/>
              </a:ext>
            </a:extLst>
          </p:cNvPr>
          <p:cNvSpPr txBox="1">
            <a:spLocks/>
          </p:cNvSpPr>
          <p:nvPr/>
        </p:nvSpPr>
        <p:spPr>
          <a:xfrm>
            <a:off x="418645" y="1717554"/>
            <a:ext cx="11354713" cy="573280"/>
          </a:xfrm>
          <a:prstGeom prst="rect">
            <a:avLst/>
          </a:prstGeom>
          <a:solidFill>
            <a:schemeClr val="bg1">
              <a:lumMod val="95000"/>
            </a:schemeClr>
          </a:solidFill>
        </p:spPr>
        <p:txBody>
          <a:bodyPr wrap="square" lIns="179285" tIns="134464" rIns="179285" bIns="134464">
            <a:spAutoFit/>
          </a:bodyPr>
          <a:lstStyle/>
          <a:p>
            <a:pPr lvl="0">
              <a:buSzPct val="90000"/>
              <a:defRPr/>
            </a:pPr>
            <a:r>
              <a:rPr lang="en-US" sz="1961"/>
              <a:t>CLI: Same as adding a regular device, with an extra setting</a:t>
            </a:r>
          </a:p>
        </p:txBody>
      </p:sp>
      <p:sp>
        <p:nvSpPr>
          <p:cNvPr id="20" name="TextBox 19">
            <a:extLst>
              <a:ext uri="{FF2B5EF4-FFF2-40B4-BE49-F238E27FC236}">
                <a16:creationId xmlns:a16="http://schemas.microsoft.com/office/drawing/2014/main" id="{1799E636-C405-4977-911E-B89A37952BCC}"/>
              </a:ext>
            </a:extLst>
          </p:cNvPr>
          <p:cNvSpPr txBox="1">
            <a:spLocks/>
          </p:cNvSpPr>
          <p:nvPr/>
        </p:nvSpPr>
        <p:spPr>
          <a:xfrm>
            <a:off x="418645" y="1717554"/>
            <a:ext cx="11354714" cy="1773699"/>
          </a:xfrm>
          <a:prstGeom prst="rect">
            <a:avLst/>
          </a:prstGeom>
          <a:noFill/>
          <a:ln w="19050">
            <a:solidFill>
              <a:schemeClr val="bg1">
                <a:lumMod val="75000"/>
              </a:schemeClr>
            </a:solidFill>
          </a:ln>
        </p:spPr>
        <p:txBody>
          <a:bodyPr wrap="square" lIns="179285" tIns="699211" rIns="179285" bIns="134464">
            <a:noAutofit/>
          </a:bodyPr>
          <a:lstStyle/>
          <a:p>
            <a:r>
              <a:rPr lang="en-US" sz="1961" err="1">
                <a:solidFill>
                  <a:srgbClr val="0101FD"/>
                </a:solidFill>
                <a:latin typeface="Consolas" panose="020B0609020204030204" pitchFamily="49" charset="0"/>
              </a:rPr>
              <a:t>az</a:t>
            </a:r>
            <a:r>
              <a:rPr lang="en-US" sz="1961">
                <a:solidFill>
                  <a:srgbClr val="171717"/>
                </a:solidFill>
                <a:latin typeface="Consolas" panose="020B0609020204030204" pitchFamily="49" charset="0"/>
              </a:rPr>
              <a:t> </a:t>
            </a:r>
            <a:r>
              <a:rPr lang="en-US" sz="1961" err="1">
                <a:solidFill>
                  <a:srgbClr val="171717"/>
                </a:solidFill>
                <a:latin typeface="Consolas" panose="020B0609020204030204" pitchFamily="49" charset="0"/>
              </a:rPr>
              <a:t>iot</a:t>
            </a:r>
            <a:r>
              <a:rPr lang="en-US" sz="1961">
                <a:solidFill>
                  <a:srgbClr val="171717"/>
                </a:solidFill>
                <a:latin typeface="Consolas" panose="020B0609020204030204" pitchFamily="49" charset="0"/>
              </a:rPr>
              <a:t> hub device-identity </a:t>
            </a:r>
            <a:r>
              <a:rPr lang="en-US" sz="1961">
                <a:solidFill>
                  <a:srgbClr val="0101FD"/>
                </a:solidFill>
                <a:latin typeface="Consolas" panose="020B0609020204030204" pitchFamily="49" charset="0"/>
              </a:rPr>
              <a:t>create</a:t>
            </a:r>
            <a:r>
              <a:rPr lang="en-US" sz="1961">
                <a:solidFill>
                  <a:srgbClr val="007D9A"/>
                </a:solidFill>
                <a:latin typeface="Consolas" panose="020B0609020204030204" pitchFamily="49" charset="0"/>
              </a:rPr>
              <a:t> – device-id</a:t>
            </a:r>
            <a:r>
              <a:rPr lang="en-US" sz="1961">
                <a:solidFill>
                  <a:srgbClr val="171717"/>
                </a:solidFill>
                <a:latin typeface="Consolas" panose="020B0609020204030204" pitchFamily="49" charset="0"/>
              </a:rPr>
              <a:t> </a:t>
            </a:r>
            <a:r>
              <a:rPr lang="en-US" sz="1961" err="1">
                <a:solidFill>
                  <a:srgbClr val="171717"/>
                </a:solidFill>
                <a:latin typeface="Consolas" panose="020B0609020204030204" pitchFamily="49" charset="0"/>
              </a:rPr>
              <a:t>myEdgeDevice</a:t>
            </a:r>
            <a:r>
              <a:rPr lang="en-US" sz="1961">
                <a:solidFill>
                  <a:srgbClr val="007D9A"/>
                </a:solidFill>
                <a:latin typeface="Consolas" panose="020B0609020204030204" pitchFamily="49" charset="0"/>
              </a:rPr>
              <a:t> --hub-name</a:t>
            </a:r>
            <a:r>
              <a:rPr lang="en-US" sz="1961">
                <a:solidFill>
                  <a:srgbClr val="171717"/>
                </a:solidFill>
                <a:latin typeface="Consolas" panose="020B0609020204030204" pitchFamily="49" charset="0"/>
              </a:rPr>
              <a:t> {</a:t>
            </a:r>
            <a:r>
              <a:rPr lang="en-US" sz="1961" err="1">
                <a:solidFill>
                  <a:srgbClr val="171717"/>
                </a:solidFill>
                <a:latin typeface="Consolas" panose="020B0609020204030204" pitchFamily="49" charset="0"/>
              </a:rPr>
              <a:t>hub_name</a:t>
            </a:r>
            <a:r>
              <a:rPr lang="en-US" sz="1961">
                <a:solidFill>
                  <a:srgbClr val="171717"/>
                </a:solidFill>
                <a:latin typeface="Consolas" panose="020B0609020204030204" pitchFamily="49" charset="0"/>
              </a:rPr>
              <a:t>}</a:t>
            </a:r>
            <a:r>
              <a:rPr lang="en-US" sz="1961">
                <a:solidFill>
                  <a:srgbClr val="007D9A"/>
                </a:solidFill>
                <a:latin typeface="Consolas" panose="020B0609020204030204" pitchFamily="49" charset="0"/>
              </a:rPr>
              <a:t> --edge-enabled</a:t>
            </a:r>
            <a:r>
              <a:rPr lang="en-US" sz="1961">
                <a:solidFill>
                  <a:srgbClr val="171717"/>
                </a:solidFill>
                <a:latin typeface="Consolas" panose="020B0609020204030204" pitchFamily="49" charset="0"/>
              </a:rPr>
              <a:t> true</a:t>
            </a:r>
            <a:endParaRPr lang="en-US" sz="1961">
              <a:latin typeface="Consolas" panose="020B0609020204030204" pitchFamily="49" charset="0"/>
            </a:endParaRPr>
          </a:p>
        </p:txBody>
      </p:sp>
      <p:sp>
        <p:nvSpPr>
          <p:cNvPr id="30" name="Rectangle 29" descr="Red box highlighting --edge-enabled true ">
            <a:extLst>
              <a:ext uri="{FF2B5EF4-FFF2-40B4-BE49-F238E27FC236}">
                <a16:creationId xmlns:a16="http://schemas.microsoft.com/office/drawing/2014/main" id="{85D1EF17-CF10-44F8-AD6D-31627D7AABDD}"/>
              </a:ext>
            </a:extLst>
          </p:cNvPr>
          <p:cNvSpPr/>
          <p:nvPr/>
        </p:nvSpPr>
        <p:spPr bwMode="auto">
          <a:xfrm>
            <a:off x="577806" y="2738007"/>
            <a:ext cx="2683407" cy="29414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TextBox 42">
            <a:extLst>
              <a:ext uri="{FF2B5EF4-FFF2-40B4-BE49-F238E27FC236}">
                <a16:creationId xmlns:a16="http://schemas.microsoft.com/office/drawing/2014/main" id="{6DE6E71E-D7CC-469B-B267-DB54F303818B}"/>
              </a:ext>
            </a:extLst>
          </p:cNvPr>
          <p:cNvSpPr txBox="1">
            <a:spLocks/>
          </p:cNvSpPr>
          <p:nvPr/>
        </p:nvSpPr>
        <p:spPr>
          <a:xfrm>
            <a:off x="418645" y="3701945"/>
            <a:ext cx="11354714" cy="573280"/>
          </a:xfrm>
          <a:prstGeom prst="rect">
            <a:avLst/>
          </a:prstGeom>
          <a:solidFill>
            <a:schemeClr val="bg1">
              <a:lumMod val="95000"/>
            </a:schemeClr>
          </a:solidFill>
          <a:ln>
            <a:noFill/>
          </a:ln>
        </p:spPr>
        <p:txBody>
          <a:bodyPr wrap="square" lIns="179285" tIns="134464" rIns="179285" bIns="134464">
            <a:spAutoFit/>
          </a:bodyPr>
          <a:lstStyle/>
          <a:p>
            <a:pPr lvl="0">
              <a:buSzPct val="90000"/>
              <a:defRPr/>
            </a:pPr>
            <a:r>
              <a:rPr lang="en-US" sz="1961"/>
              <a:t>Portal: Similar process as adding a device, but in a different area</a:t>
            </a:r>
          </a:p>
        </p:txBody>
      </p:sp>
      <p:sp>
        <p:nvSpPr>
          <p:cNvPr id="47" name="TextBox 46">
            <a:extLst>
              <a:ext uri="{FF2B5EF4-FFF2-40B4-BE49-F238E27FC236}">
                <a16:creationId xmlns:a16="http://schemas.microsoft.com/office/drawing/2014/main" id="{55770023-69A6-46A2-91BC-5868746A3705}"/>
              </a:ext>
              <a:ext uri="{C183D7F6-B498-43B3-948B-1728B52AA6E4}">
                <adec:decorative xmlns:adec="http://schemas.microsoft.com/office/drawing/2017/decorative" val="1"/>
              </a:ext>
            </a:extLst>
          </p:cNvPr>
          <p:cNvSpPr txBox="1">
            <a:spLocks/>
          </p:cNvSpPr>
          <p:nvPr/>
        </p:nvSpPr>
        <p:spPr>
          <a:xfrm>
            <a:off x="418645" y="3701945"/>
            <a:ext cx="11354713" cy="1968118"/>
          </a:xfrm>
          <a:prstGeom prst="rect">
            <a:avLst/>
          </a:prstGeom>
          <a:noFill/>
          <a:ln w="19050">
            <a:solidFill>
              <a:schemeClr val="bg1">
                <a:lumMod val="75000"/>
              </a:schemeClr>
            </a:solidFill>
          </a:ln>
        </p:spPr>
        <p:txBody>
          <a:bodyPr wrap="square" lIns="179285" tIns="699211" rIns="179285" bIns="134464">
            <a:noAutofit/>
          </a:bodyPr>
          <a:lstStyle/>
          <a:p>
            <a:pPr lvl="0">
              <a:buSzPct val="90000"/>
              <a:defRPr/>
            </a:pPr>
            <a:endParaRPr lang="en-US"/>
          </a:p>
        </p:txBody>
      </p:sp>
      <p:pic>
        <p:nvPicPr>
          <p:cNvPr id="48" name="Picture 47" descr="Screenshot of automatic Device Management">
            <a:extLst>
              <a:ext uri="{FF2B5EF4-FFF2-40B4-BE49-F238E27FC236}">
                <a16:creationId xmlns:a16="http://schemas.microsoft.com/office/drawing/2014/main" id="{B7246077-5094-47E9-AF06-CB636504D81C}"/>
              </a:ext>
            </a:extLst>
          </p:cNvPr>
          <p:cNvPicPr>
            <a:picLocks noChangeAspect="1"/>
          </p:cNvPicPr>
          <p:nvPr/>
        </p:nvPicPr>
        <p:blipFill rotWithShape="1">
          <a:blip r:embed="rId3"/>
          <a:srcRect l="1172" r="-1"/>
          <a:stretch/>
        </p:blipFill>
        <p:spPr>
          <a:xfrm>
            <a:off x="2138347" y="4480083"/>
            <a:ext cx="3282358" cy="985121"/>
          </a:xfrm>
          <a:prstGeom prst="rect">
            <a:avLst/>
          </a:prstGeom>
          <a:ln w="19050">
            <a:noFill/>
          </a:ln>
        </p:spPr>
      </p:pic>
      <p:pic>
        <p:nvPicPr>
          <p:cNvPr id="50" name="Picture 49" descr="Screenshot of a button to add an IoT Edge device">
            <a:extLst>
              <a:ext uri="{FF2B5EF4-FFF2-40B4-BE49-F238E27FC236}">
                <a16:creationId xmlns:a16="http://schemas.microsoft.com/office/drawing/2014/main" id="{B311AF02-6FF0-473C-9BDD-F309AE5E6C58}"/>
              </a:ext>
            </a:extLst>
          </p:cNvPr>
          <p:cNvPicPr>
            <a:picLocks/>
          </p:cNvPicPr>
          <p:nvPr/>
        </p:nvPicPr>
        <p:blipFill rotWithShape="1">
          <a:blip r:embed="rId4">
            <a:clrChange>
              <a:clrFrom>
                <a:srgbClr val="FFFFFF"/>
              </a:clrFrom>
              <a:clrTo>
                <a:srgbClr val="FFFFFF">
                  <a:alpha val="0"/>
                </a:srgbClr>
              </a:clrTo>
            </a:clrChange>
          </a:blip>
          <a:srcRect t="13527" b="17594"/>
          <a:stretch/>
        </p:blipFill>
        <p:spPr>
          <a:xfrm>
            <a:off x="5761862" y="4631615"/>
            <a:ext cx="4611136" cy="833589"/>
          </a:xfrm>
          <a:prstGeom prst="rect">
            <a:avLst/>
          </a:prstGeom>
          <a:solidFill>
            <a:schemeClr val="bg1">
              <a:lumMod val="95000"/>
            </a:schemeClr>
          </a:solidFill>
          <a:ln w="19050">
            <a:noFill/>
          </a:ln>
        </p:spPr>
      </p:pic>
    </p:spTree>
    <p:extLst>
      <p:ext uri="{BB962C8B-B14F-4D97-AF65-F5344CB8AC3E}">
        <p14:creationId xmlns:p14="http://schemas.microsoft.com/office/powerpoint/2010/main" val="320984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par>
                                <p:cTn id="22" presetID="10" presetClass="entr" presetSubtype="0" fill="hold" nodeType="withEffect">
                                  <p:stCondLst>
                                    <p:cond delay="25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par>
                                <p:cTn id="25" presetID="10" presetClass="entr" presetSubtype="0" fill="hold" nodeType="withEffect">
                                  <p:stCondLst>
                                    <p:cond delay="25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0" grpId="0" animBg="1"/>
      <p:bldP spid="30" grpId="0" animBg="1"/>
      <p:bldP spid="43" grpId="0" animBg="1"/>
      <p:bldP spid="4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Registering IoT Edge devices through DPS</a:t>
            </a:r>
          </a:p>
        </p:txBody>
      </p:sp>
      <p:sp>
        <p:nvSpPr>
          <p:cNvPr id="11" name="TextBox 10">
            <a:extLst>
              <a:ext uri="{FF2B5EF4-FFF2-40B4-BE49-F238E27FC236}">
                <a16:creationId xmlns:a16="http://schemas.microsoft.com/office/drawing/2014/main" id="{84FF823C-5ABD-4794-BE4C-2E2B99EB78E5}"/>
              </a:ext>
            </a:extLst>
          </p:cNvPr>
          <p:cNvSpPr txBox="1">
            <a:spLocks/>
          </p:cNvSpPr>
          <p:nvPr/>
        </p:nvSpPr>
        <p:spPr>
          <a:xfrm>
            <a:off x="418645" y="1717554"/>
            <a:ext cx="11354713" cy="573280"/>
          </a:xfrm>
          <a:prstGeom prst="rect">
            <a:avLst/>
          </a:prstGeom>
          <a:solidFill>
            <a:schemeClr val="bg1">
              <a:lumMod val="95000"/>
            </a:schemeClr>
          </a:solidFill>
        </p:spPr>
        <p:txBody>
          <a:bodyPr wrap="square" lIns="179285" tIns="134464" rIns="179285" bIns="134464">
            <a:spAutoFit/>
          </a:bodyPr>
          <a:lstStyle/>
          <a:p>
            <a:pPr lvl="0">
              <a:buSzPct val="90000"/>
              <a:defRPr/>
            </a:pPr>
            <a:r>
              <a:rPr lang="en-US" sz="1961"/>
              <a:t>CLI: Same as adding a regular device, with an extra setting</a:t>
            </a:r>
          </a:p>
        </p:txBody>
      </p:sp>
      <p:sp>
        <p:nvSpPr>
          <p:cNvPr id="22" name="TextBox 21">
            <a:extLst>
              <a:ext uri="{FF2B5EF4-FFF2-40B4-BE49-F238E27FC236}">
                <a16:creationId xmlns:a16="http://schemas.microsoft.com/office/drawing/2014/main" id="{042A743C-2ED2-431F-8D76-BC076C71E752}"/>
              </a:ext>
            </a:extLst>
          </p:cNvPr>
          <p:cNvSpPr txBox="1">
            <a:spLocks/>
          </p:cNvSpPr>
          <p:nvPr/>
        </p:nvSpPr>
        <p:spPr>
          <a:xfrm>
            <a:off x="418645" y="1717554"/>
            <a:ext cx="11354714" cy="1773699"/>
          </a:xfrm>
          <a:prstGeom prst="rect">
            <a:avLst/>
          </a:prstGeom>
          <a:noFill/>
          <a:ln w="19050">
            <a:solidFill>
              <a:schemeClr val="bg1">
                <a:lumMod val="75000"/>
              </a:schemeClr>
            </a:solidFill>
          </a:ln>
        </p:spPr>
        <p:txBody>
          <a:bodyPr wrap="square" lIns="179285" tIns="699211" rIns="179285" bIns="134464">
            <a:noAutofit/>
          </a:bodyPr>
          <a:lstStyle/>
          <a:p>
            <a:r>
              <a:rPr lang="en-US" sz="1961" err="1">
                <a:solidFill>
                  <a:srgbClr val="0101FD"/>
                </a:solidFill>
                <a:latin typeface="Consolas" panose="020B0609020204030204" pitchFamily="49" charset="0"/>
              </a:rPr>
              <a:t>az</a:t>
            </a:r>
            <a:r>
              <a:rPr lang="en-US" sz="1961">
                <a:solidFill>
                  <a:srgbClr val="171717"/>
                </a:solidFill>
                <a:latin typeface="Consolas" panose="020B0609020204030204" pitchFamily="49" charset="0"/>
              </a:rPr>
              <a:t> </a:t>
            </a:r>
            <a:r>
              <a:rPr lang="en-US" sz="1961" err="1">
                <a:solidFill>
                  <a:srgbClr val="171717"/>
                </a:solidFill>
                <a:latin typeface="Consolas" panose="020B0609020204030204" pitchFamily="49" charset="0"/>
              </a:rPr>
              <a:t>iot</a:t>
            </a:r>
            <a:r>
              <a:rPr lang="en-US" sz="1961">
                <a:solidFill>
                  <a:srgbClr val="171717"/>
                </a:solidFill>
                <a:latin typeface="Consolas" panose="020B0609020204030204" pitchFamily="49" charset="0"/>
              </a:rPr>
              <a:t> </a:t>
            </a:r>
            <a:r>
              <a:rPr lang="en-US" sz="1961" err="1">
                <a:solidFill>
                  <a:srgbClr val="171717"/>
                </a:solidFill>
                <a:latin typeface="Consolas" panose="020B0609020204030204" pitchFamily="49" charset="0"/>
              </a:rPr>
              <a:t>dps</a:t>
            </a:r>
            <a:r>
              <a:rPr lang="en-US" sz="1961">
                <a:solidFill>
                  <a:srgbClr val="171717"/>
                </a:solidFill>
                <a:latin typeface="Consolas" panose="020B0609020204030204" pitchFamily="49" charset="0"/>
              </a:rPr>
              <a:t> enrollment </a:t>
            </a:r>
            <a:r>
              <a:rPr lang="en-US" sz="1961">
                <a:solidFill>
                  <a:srgbClr val="0101FD"/>
                </a:solidFill>
                <a:latin typeface="Consolas" panose="020B0609020204030204" pitchFamily="49" charset="0"/>
              </a:rPr>
              <a:t>create</a:t>
            </a:r>
            <a:r>
              <a:rPr lang="en-US" sz="1961">
                <a:solidFill>
                  <a:srgbClr val="007D9A"/>
                </a:solidFill>
                <a:latin typeface="Consolas" panose="020B0609020204030204" pitchFamily="49" charset="0"/>
              </a:rPr>
              <a:t> </a:t>
            </a:r>
            <a:r>
              <a:rPr lang="en-US" sz="1961">
                <a:latin typeface="Consolas" panose="020B0609020204030204" pitchFamily="49" charset="0"/>
              </a:rPr>
              <a:t>…</a:t>
            </a:r>
            <a:r>
              <a:rPr lang="en-US" sz="1961">
                <a:solidFill>
                  <a:srgbClr val="007D9A"/>
                </a:solidFill>
                <a:latin typeface="Consolas" panose="020B0609020204030204" pitchFamily="49" charset="0"/>
              </a:rPr>
              <a:t> --edge-enabled</a:t>
            </a:r>
            <a:r>
              <a:rPr lang="en-US" sz="1961">
                <a:solidFill>
                  <a:srgbClr val="171717"/>
                </a:solidFill>
                <a:latin typeface="Consolas" panose="020B0609020204030204" pitchFamily="49" charset="0"/>
              </a:rPr>
              <a:t> true</a:t>
            </a:r>
            <a:endParaRPr lang="en-US" sz="1961">
              <a:latin typeface="Consolas" panose="020B0609020204030204" pitchFamily="49" charset="0"/>
            </a:endParaRPr>
          </a:p>
        </p:txBody>
      </p:sp>
      <p:sp>
        <p:nvSpPr>
          <p:cNvPr id="27" name="Rectangle 26" descr="red box highlighting --edge-enabled true">
            <a:extLst>
              <a:ext uri="{FF2B5EF4-FFF2-40B4-BE49-F238E27FC236}">
                <a16:creationId xmlns:a16="http://schemas.microsoft.com/office/drawing/2014/main" id="{8A251D7B-48F2-4138-98C5-0AB6B3DEE033}"/>
              </a:ext>
            </a:extLst>
          </p:cNvPr>
          <p:cNvSpPr/>
          <p:nvPr/>
        </p:nvSpPr>
        <p:spPr bwMode="auto">
          <a:xfrm>
            <a:off x="4818400" y="2401910"/>
            <a:ext cx="2676707" cy="375900"/>
          </a:xfrm>
          <a:prstGeom prst="rect">
            <a:avLst/>
          </a:prstGeom>
          <a:noFill/>
          <a:ln w="1905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0" name="TextBox 29">
            <a:extLst>
              <a:ext uri="{FF2B5EF4-FFF2-40B4-BE49-F238E27FC236}">
                <a16:creationId xmlns:a16="http://schemas.microsoft.com/office/drawing/2014/main" id="{176FCC74-EBF5-4EEF-B516-720B858C0C4B}"/>
              </a:ext>
            </a:extLst>
          </p:cNvPr>
          <p:cNvSpPr txBox="1">
            <a:spLocks/>
          </p:cNvSpPr>
          <p:nvPr/>
        </p:nvSpPr>
        <p:spPr>
          <a:xfrm>
            <a:off x="418645" y="3701945"/>
            <a:ext cx="11354714" cy="573280"/>
          </a:xfrm>
          <a:prstGeom prst="rect">
            <a:avLst/>
          </a:prstGeom>
          <a:solidFill>
            <a:schemeClr val="bg1">
              <a:lumMod val="95000"/>
            </a:schemeClr>
          </a:solidFill>
          <a:ln>
            <a:noFill/>
          </a:ln>
        </p:spPr>
        <p:txBody>
          <a:bodyPr wrap="square" lIns="179285" tIns="134464" rIns="179285" bIns="134464">
            <a:spAutoFit/>
          </a:bodyPr>
          <a:lstStyle/>
          <a:p>
            <a:pPr lvl="0">
              <a:buSzPct val="90000"/>
              <a:defRPr/>
            </a:pPr>
            <a:r>
              <a:rPr lang="en-US" sz="1961"/>
              <a:t>Portal: Same as adding a regular device, with an extra setting</a:t>
            </a:r>
          </a:p>
        </p:txBody>
      </p:sp>
      <p:sp>
        <p:nvSpPr>
          <p:cNvPr id="33" name="TextBox 32">
            <a:extLst>
              <a:ext uri="{FF2B5EF4-FFF2-40B4-BE49-F238E27FC236}">
                <a16:creationId xmlns:a16="http://schemas.microsoft.com/office/drawing/2014/main" id="{CA269937-9A31-417E-A9B5-C22C8FCA02C4}"/>
              </a:ext>
              <a:ext uri="{C183D7F6-B498-43B3-948B-1728B52AA6E4}">
                <adec:decorative xmlns:adec="http://schemas.microsoft.com/office/drawing/2017/decorative" val="1"/>
              </a:ext>
            </a:extLst>
          </p:cNvPr>
          <p:cNvSpPr txBox="1">
            <a:spLocks/>
          </p:cNvSpPr>
          <p:nvPr/>
        </p:nvSpPr>
        <p:spPr>
          <a:xfrm>
            <a:off x="418645" y="3701945"/>
            <a:ext cx="11354713" cy="1968118"/>
          </a:xfrm>
          <a:prstGeom prst="rect">
            <a:avLst/>
          </a:prstGeom>
          <a:noFill/>
          <a:ln w="19050">
            <a:solidFill>
              <a:schemeClr val="bg1">
                <a:lumMod val="75000"/>
              </a:schemeClr>
            </a:solidFill>
          </a:ln>
        </p:spPr>
        <p:txBody>
          <a:bodyPr wrap="square" lIns="179285" tIns="699211" rIns="179285" bIns="134464">
            <a:noAutofit/>
          </a:bodyPr>
          <a:lstStyle/>
          <a:p>
            <a:pPr lvl="0">
              <a:buSzPct val="90000"/>
              <a:defRPr/>
            </a:pPr>
            <a:endParaRPr lang="en-US"/>
          </a:p>
        </p:txBody>
      </p:sp>
      <p:pic>
        <p:nvPicPr>
          <p:cNvPr id="9" name="Picture 8">
            <a:extLst>
              <a:ext uri="{FF2B5EF4-FFF2-40B4-BE49-F238E27FC236}">
                <a16:creationId xmlns:a16="http://schemas.microsoft.com/office/drawing/2014/main" id="{78197F3E-563A-4509-9B43-9F0A149C9725}"/>
              </a:ext>
            </a:extLst>
          </p:cNvPr>
          <p:cNvPicPr>
            <a:picLocks noChangeAspect="1"/>
          </p:cNvPicPr>
          <p:nvPr/>
        </p:nvPicPr>
        <p:blipFill>
          <a:blip r:embed="rId3"/>
          <a:stretch>
            <a:fillRect/>
          </a:stretch>
        </p:blipFill>
        <p:spPr>
          <a:xfrm>
            <a:off x="4720014" y="4367499"/>
            <a:ext cx="2997795" cy="1210290"/>
          </a:xfrm>
          <a:prstGeom prst="rect">
            <a:avLst/>
          </a:prstGeom>
        </p:spPr>
      </p:pic>
    </p:spTree>
    <p:extLst>
      <p:ext uri="{BB962C8B-B14F-4D97-AF65-F5344CB8AC3E}">
        <p14:creationId xmlns:p14="http://schemas.microsoft.com/office/powerpoint/2010/main" val="266749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2" grpId="0" animBg="1"/>
      <p:bldP spid="27"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Deployment manifest</a:t>
            </a:r>
          </a:p>
        </p:txBody>
      </p:sp>
      <p:sp>
        <p:nvSpPr>
          <p:cNvPr id="6" name="Text Placeholder 5">
            <a:extLst>
              <a:ext uri="{FF2B5EF4-FFF2-40B4-BE49-F238E27FC236}">
                <a16:creationId xmlns:a16="http://schemas.microsoft.com/office/drawing/2014/main" id="{50DEE023-68FB-44E4-A721-36E690152006}"/>
              </a:ext>
            </a:extLst>
          </p:cNvPr>
          <p:cNvSpPr>
            <a:spLocks noGrp="1"/>
          </p:cNvSpPr>
          <p:nvPr>
            <p:ph type="body" sz="quarter" idx="10"/>
          </p:nvPr>
        </p:nvSpPr>
        <p:spPr/>
        <p:txBody>
          <a:bodyPr/>
          <a:lstStyle/>
          <a:p>
            <a:r>
              <a:rPr lang="en-US"/>
              <a:t>Deployment manifests follow this structure</a:t>
            </a:r>
          </a:p>
        </p:txBody>
      </p:sp>
      <p:pic>
        <p:nvPicPr>
          <p:cNvPr id="10" name="Picture 9" descr="Program structure of a deployment manifest">
            <a:extLst>
              <a:ext uri="{FF2B5EF4-FFF2-40B4-BE49-F238E27FC236}">
                <a16:creationId xmlns:a16="http://schemas.microsoft.com/office/drawing/2014/main" id="{F83ED1C8-20F8-4ACF-BA97-00AB270569F7}"/>
              </a:ext>
            </a:extLst>
          </p:cNvPr>
          <p:cNvPicPr>
            <a:picLocks noChangeAspect="1"/>
          </p:cNvPicPr>
          <p:nvPr/>
        </p:nvPicPr>
        <p:blipFill>
          <a:blip r:embed="rId3"/>
          <a:srcRect l="-51700" t="-3831" r="-52029" b="-4160"/>
          <a:stretch>
            <a:fillRect/>
          </a:stretch>
        </p:blipFill>
        <p:spPr>
          <a:xfrm>
            <a:off x="429537" y="1746729"/>
            <a:ext cx="11332927" cy="4670354"/>
          </a:xfrm>
          <a:custGeom>
            <a:avLst/>
            <a:gdLst>
              <a:gd name="connsiteX0" fmla="*/ 0 w 11560176"/>
              <a:gd name="connsiteY0" fmla="*/ 0 h 4764004"/>
              <a:gd name="connsiteX1" fmla="*/ 11560176 w 11560176"/>
              <a:gd name="connsiteY1" fmla="*/ 0 h 4764004"/>
              <a:gd name="connsiteX2" fmla="*/ 11560176 w 11560176"/>
              <a:gd name="connsiteY2" fmla="*/ 4764004 h 4764004"/>
              <a:gd name="connsiteX3" fmla="*/ 0 w 11560176"/>
              <a:gd name="connsiteY3" fmla="*/ 4764004 h 4764004"/>
            </a:gdLst>
            <a:ahLst/>
            <a:cxnLst>
              <a:cxn ang="0">
                <a:pos x="connsiteX0" y="connsiteY0"/>
              </a:cxn>
              <a:cxn ang="0">
                <a:pos x="connsiteX1" y="connsiteY1"/>
              </a:cxn>
              <a:cxn ang="0">
                <a:pos x="connsiteX2" y="connsiteY2"/>
              </a:cxn>
              <a:cxn ang="0">
                <a:pos x="connsiteX3" y="connsiteY3"/>
              </a:cxn>
            </a:cxnLst>
            <a:rect l="l" t="t" r="r" b="b"/>
            <a:pathLst>
              <a:path w="11560176" h="4764004">
                <a:moveTo>
                  <a:pt x="0" y="0"/>
                </a:moveTo>
                <a:lnTo>
                  <a:pt x="11560176" y="0"/>
                </a:lnTo>
                <a:lnTo>
                  <a:pt x="11560176" y="4764004"/>
                </a:lnTo>
                <a:lnTo>
                  <a:pt x="0" y="4764004"/>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79807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Deployment manifest </a:t>
            </a:r>
          </a:p>
        </p:txBody>
      </p:sp>
      <p:sp>
        <p:nvSpPr>
          <p:cNvPr id="4" name="Text Placeholder 3">
            <a:extLst>
              <a:ext uri="{FF2B5EF4-FFF2-40B4-BE49-F238E27FC236}">
                <a16:creationId xmlns:a16="http://schemas.microsoft.com/office/drawing/2014/main" id="{0F7B6E0A-AAE3-436B-A1B7-30E50F3BC37E}"/>
              </a:ext>
            </a:extLst>
          </p:cNvPr>
          <p:cNvSpPr>
            <a:spLocks noGrp="1"/>
          </p:cNvSpPr>
          <p:nvPr>
            <p:ph type="body" sz="quarter" idx="10"/>
          </p:nvPr>
        </p:nvSpPr>
        <p:spPr/>
        <p:txBody>
          <a:bodyPr/>
          <a:lstStyle/>
          <a:p>
            <a:r>
              <a:rPr lang="en-US"/>
              <a:t>The $</a:t>
            </a:r>
            <a:r>
              <a:rPr lang="en-US" err="1"/>
              <a:t>edgeAgent</a:t>
            </a:r>
            <a:r>
              <a:rPr lang="en-US"/>
              <a:t> properties follow this structure</a:t>
            </a:r>
          </a:p>
        </p:txBody>
      </p:sp>
      <p:pic>
        <p:nvPicPr>
          <p:cNvPr id="9" name="Picture 8" descr="Program structure of a deployment manifest with $edgeAgent properties">
            <a:extLst>
              <a:ext uri="{FF2B5EF4-FFF2-40B4-BE49-F238E27FC236}">
                <a16:creationId xmlns:a16="http://schemas.microsoft.com/office/drawing/2014/main" id="{3ED9ED83-82C9-4D66-AD0C-E00FE4FA457F}"/>
              </a:ext>
            </a:extLst>
          </p:cNvPr>
          <p:cNvPicPr>
            <a:picLocks/>
          </p:cNvPicPr>
          <p:nvPr/>
        </p:nvPicPr>
        <p:blipFill>
          <a:blip r:embed="rId3"/>
          <a:srcRect l="-51792" t="-3957" r="-51792" b="-3957"/>
          <a:stretch/>
        </p:blipFill>
        <p:spPr>
          <a:xfrm>
            <a:off x="429537" y="1746729"/>
            <a:ext cx="11332927" cy="4670354"/>
          </a:xfrm>
          <a:custGeom>
            <a:avLst/>
            <a:gdLst>
              <a:gd name="connsiteX0" fmla="*/ 0 w 11560176"/>
              <a:gd name="connsiteY0" fmla="*/ 0 h 4764004"/>
              <a:gd name="connsiteX1" fmla="*/ 11560176 w 11560176"/>
              <a:gd name="connsiteY1" fmla="*/ 0 h 4764004"/>
              <a:gd name="connsiteX2" fmla="*/ 11560176 w 11560176"/>
              <a:gd name="connsiteY2" fmla="*/ 4764004 h 4764004"/>
              <a:gd name="connsiteX3" fmla="*/ 0 w 11560176"/>
              <a:gd name="connsiteY3" fmla="*/ 4764004 h 4764004"/>
            </a:gdLst>
            <a:ahLst/>
            <a:cxnLst>
              <a:cxn ang="0">
                <a:pos x="connsiteX0" y="connsiteY0"/>
              </a:cxn>
              <a:cxn ang="0">
                <a:pos x="connsiteX1" y="connsiteY1"/>
              </a:cxn>
              <a:cxn ang="0">
                <a:pos x="connsiteX2" y="connsiteY2"/>
              </a:cxn>
              <a:cxn ang="0">
                <a:pos x="connsiteX3" y="connsiteY3"/>
              </a:cxn>
            </a:cxnLst>
            <a:rect l="l" t="t" r="r" b="b"/>
            <a:pathLst>
              <a:path w="11560176" h="4764004">
                <a:moveTo>
                  <a:pt x="0" y="0"/>
                </a:moveTo>
                <a:lnTo>
                  <a:pt x="11560176" y="0"/>
                </a:lnTo>
                <a:lnTo>
                  <a:pt x="11560176" y="4764004"/>
                </a:lnTo>
                <a:lnTo>
                  <a:pt x="0" y="4764004"/>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12225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Deployment manifest  </a:t>
            </a:r>
          </a:p>
        </p:txBody>
      </p:sp>
      <p:sp>
        <p:nvSpPr>
          <p:cNvPr id="4" name="Text Placeholder 3">
            <a:extLst>
              <a:ext uri="{FF2B5EF4-FFF2-40B4-BE49-F238E27FC236}">
                <a16:creationId xmlns:a16="http://schemas.microsoft.com/office/drawing/2014/main" id="{99761B20-2F57-4BA8-BBA1-A2F2675150E3}"/>
              </a:ext>
            </a:extLst>
          </p:cNvPr>
          <p:cNvSpPr>
            <a:spLocks noGrp="1"/>
          </p:cNvSpPr>
          <p:nvPr>
            <p:ph type="body" sz="quarter" idx="10"/>
          </p:nvPr>
        </p:nvSpPr>
        <p:spPr/>
        <p:txBody>
          <a:bodyPr/>
          <a:lstStyle/>
          <a:p>
            <a:r>
              <a:rPr lang="en-US"/>
              <a:t>Routes are declared in the $</a:t>
            </a:r>
            <a:r>
              <a:rPr lang="en-US" err="1"/>
              <a:t>edgeHub</a:t>
            </a:r>
            <a:r>
              <a:rPr lang="en-US"/>
              <a:t> desired properties with the following syntax</a:t>
            </a:r>
          </a:p>
        </p:txBody>
      </p:sp>
      <p:pic>
        <p:nvPicPr>
          <p:cNvPr id="9" name="Picture 8" descr="Program tructure of a deployment manifest with the $edgeHub properties">
            <a:extLst>
              <a:ext uri="{FF2B5EF4-FFF2-40B4-BE49-F238E27FC236}">
                <a16:creationId xmlns:a16="http://schemas.microsoft.com/office/drawing/2014/main" id="{84C67EDA-8DD5-4FC0-B82A-38C03C47BB1B}"/>
              </a:ext>
            </a:extLst>
          </p:cNvPr>
          <p:cNvPicPr>
            <a:picLocks noChangeAspect="1"/>
          </p:cNvPicPr>
          <p:nvPr/>
        </p:nvPicPr>
        <p:blipFill>
          <a:blip r:embed="rId3"/>
          <a:srcRect l="-1498" t="-38621" r="-1498" b="-38621"/>
          <a:stretch/>
        </p:blipFill>
        <p:spPr>
          <a:xfrm>
            <a:off x="429537" y="1746730"/>
            <a:ext cx="11332927" cy="4670354"/>
          </a:xfrm>
          <a:custGeom>
            <a:avLst/>
            <a:gdLst>
              <a:gd name="connsiteX0" fmla="*/ 0 w 11560176"/>
              <a:gd name="connsiteY0" fmla="*/ 0 h 4764004"/>
              <a:gd name="connsiteX1" fmla="*/ 11560176 w 11560176"/>
              <a:gd name="connsiteY1" fmla="*/ 0 h 4764004"/>
              <a:gd name="connsiteX2" fmla="*/ 11560176 w 11560176"/>
              <a:gd name="connsiteY2" fmla="*/ 4764004 h 4764004"/>
              <a:gd name="connsiteX3" fmla="*/ 0 w 11560176"/>
              <a:gd name="connsiteY3" fmla="*/ 4764004 h 4764004"/>
            </a:gdLst>
            <a:ahLst/>
            <a:cxnLst>
              <a:cxn ang="0">
                <a:pos x="connsiteX0" y="connsiteY0"/>
              </a:cxn>
              <a:cxn ang="0">
                <a:pos x="connsiteX1" y="connsiteY1"/>
              </a:cxn>
              <a:cxn ang="0">
                <a:pos x="connsiteX2" y="connsiteY2"/>
              </a:cxn>
              <a:cxn ang="0">
                <a:pos x="connsiteX3" y="connsiteY3"/>
              </a:cxn>
            </a:cxnLst>
            <a:rect l="l" t="t" r="r" b="b"/>
            <a:pathLst>
              <a:path w="11560176" h="4764004">
                <a:moveTo>
                  <a:pt x="0" y="0"/>
                </a:moveTo>
                <a:lnTo>
                  <a:pt x="11560176" y="0"/>
                </a:lnTo>
                <a:lnTo>
                  <a:pt x="11560176" y="4764004"/>
                </a:lnTo>
                <a:lnTo>
                  <a:pt x="0" y="4764004"/>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3704531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Phased rollout</a:t>
            </a:r>
          </a:p>
        </p:txBody>
      </p:sp>
      <p:sp>
        <p:nvSpPr>
          <p:cNvPr id="2" name="Text Placeholder 1">
            <a:extLst>
              <a:ext uri="{FF2B5EF4-FFF2-40B4-BE49-F238E27FC236}">
                <a16:creationId xmlns:a16="http://schemas.microsoft.com/office/drawing/2014/main" id="{1184E75A-3313-4301-8D0A-D572F7840C86}"/>
              </a:ext>
            </a:extLst>
          </p:cNvPr>
          <p:cNvSpPr>
            <a:spLocks noGrp="1"/>
          </p:cNvSpPr>
          <p:nvPr>
            <p:ph type="body" sz="quarter" idx="10"/>
          </p:nvPr>
        </p:nvSpPr>
        <p:spPr>
          <a:xfrm>
            <a:off x="418644" y="1186696"/>
            <a:ext cx="11354714" cy="603499"/>
          </a:xfrm>
        </p:spPr>
        <p:txBody>
          <a:bodyPr/>
          <a:lstStyle/>
          <a:p>
            <a:r>
              <a:rPr lang="en-US"/>
              <a:t>A </a:t>
            </a:r>
            <a:r>
              <a:rPr lang="en-US" i="1"/>
              <a:t>phased rollout </a:t>
            </a:r>
            <a:r>
              <a:rPr lang="en-US"/>
              <a:t>is an overall process whereby an operator deploys changes to a broadening set of IoT Edge devices</a:t>
            </a:r>
          </a:p>
        </p:txBody>
      </p:sp>
      <p:sp>
        <p:nvSpPr>
          <p:cNvPr id="7" name="Rectangle 6">
            <a:extLst>
              <a:ext uri="{FF2B5EF4-FFF2-40B4-BE49-F238E27FC236}">
                <a16:creationId xmlns:a16="http://schemas.microsoft.com/office/drawing/2014/main" id="{5FF674B1-BC62-4169-9D67-032BBF595956}"/>
              </a:ext>
            </a:extLst>
          </p:cNvPr>
          <p:cNvSpPr/>
          <p:nvPr/>
        </p:nvSpPr>
        <p:spPr bwMode="auto">
          <a:xfrm>
            <a:off x="441614" y="2176805"/>
            <a:ext cx="11320848" cy="48276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1"/>
                </a:solidFill>
                <a:latin typeface="+mj-lt"/>
                <a:ea typeface="Segoe UI" pitchFamily="34" charset="0"/>
                <a:cs typeface="Segoe UI" pitchFamily="34" charset="0"/>
              </a:rPr>
              <a:t>Deployment is based on targeting… examples:</a:t>
            </a:r>
          </a:p>
        </p:txBody>
      </p:sp>
      <p:sp>
        <p:nvSpPr>
          <p:cNvPr id="19" name="Rectangle 18">
            <a:extLst>
              <a:ext uri="{FF2B5EF4-FFF2-40B4-BE49-F238E27FC236}">
                <a16:creationId xmlns:a16="http://schemas.microsoft.com/office/drawing/2014/main" id="{63E1FAA7-C54F-46DA-A3F3-C700D569409C}"/>
              </a:ext>
              <a:ext uri="{C183D7F6-B498-43B3-948B-1728B52AA6E4}">
                <adec:decorative xmlns:adec="http://schemas.microsoft.com/office/drawing/2017/decorative" val="0"/>
              </a:ext>
            </a:extLst>
          </p:cNvPr>
          <p:cNvSpPr/>
          <p:nvPr/>
        </p:nvSpPr>
        <p:spPr bwMode="auto">
          <a:xfrm>
            <a:off x="429539" y="2176806"/>
            <a:ext cx="11343820" cy="3680013"/>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627497" rIns="134464" bIns="89642" numCol="1" spcCol="0" rtlCol="0" fromWordArt="0" anchor="t" anchorCtr="0" forceAA="0" compatLnSpc="1">
            <a:prstTxWarp prst="textNoShape">
              <a:avLst/>
            </a:prstTxWarp>
            <a:noAutofit/>
          </a:bodyPr>
          <a:lstStyle/>
          <a:p>
            <a:pPr>
              <a:spcBef>
                <a:spcPts val="588"/>
              </a:spcBef>
            </a:pPr>
            <a:r>
              <a:rPr lang="en-US" sz="1961" err="1">
                <a:solidFill>
                  <a:srgbClr val="007D9F"/>
                </a:solidFill>
                <a:latin typeface="Consolas" panose="020B0609020204030204" pitchFamily="49" charset="0"/>
              </a:rPr>
              <a:t>deviceId</a:t>
            </a:r>
            <a:r>
              <a:rPr lang="en-US" sz="1961">
                <a:latin typeface="Consolas" panose="020B0609020204030204" pitchFamily="49" charset="0"/>
              </a:rPr>
              <a:t> </a:t>
            </a:r>
            <a:r>
              <a:rPr lang="en-US" sz="1961">
                <a:solidFill>
                  <a:schemeClr val="tx1"/>
                </a:solidFill>
                <a:latin typeface="Consolas" panose="020B0609020204030204" pitchFamily="49" charset="0"/>
              </a:rPr>
              <a:t>= 'linuxprod1'</a:t>
            </a:r>
          </a:p>
          <a:p>
            <a:pPr>
              <a:spcBef>
                <a:spcPts val="588"/>
              </a:spcBef>
            </a:pPr>
            <a:r>
              <a:rPr lang="en-US" sz="1961" err="1">
                <a:solidFill>
                  <a:srgbClr val="007D9F"/>
                </a:solidFill>
                <a:latin typeface="Consolas" panose="020B0609020204030204" pitchFamily="49" charset="0"/>
              </a:rPr>
              <a:t>tags.environment</a:t>
            </a:r>
            <a:r>
              <a:rPr lang="en-US" sz="1961">
                <a:latin typeface="Consolas" panose="020B0609020204030204" pitchFamily="49" charset="0"/>
              </a:rPr>
              <a:t> </a:t>
            </a:r>
            <a:r>
              <a:rPr lang="en-US" sz="1961">
                <a:solidFill>
                  <a:schemeClr val="tx1"/>
                </a:solidFill>
                <a:latin typeface="Consolas" panose="020B0609020204030204" pitchFamily="49" charset="0"/>
              </a:rPr>
              <a:t>= 'prod'</a:t>
            </a:r>
          </a:p>
          <a:p>
            <a:pPr>
              <a:spcBef>
                <a:spcPts val="588"/>
              </a:spcBef>
            </a:pPr>
            <a:r>
              <a:rPr lang="en-US" sz="1961" err="1">
                <a:solidFill>
                  <a:srgbClr val="007D9F"/>
                </a:solidFill>
                <a:latin typeface="Consolas" panose="020B0609020204030204" pitchFamily="49" charset="0"/>
              </a:rPr>
              <a:t>tags.environment</a:t>
            </a:r>
            <a:r>
              <a:rPr lang="en-US" sz="1961">
                <a:latin typeface="Consolas" panose="020B0609020204030204" pitchFamily="49" charset="0"/>
              </a:rPr>
              <a:t> </a:t>
            </a:r>
            <a:r>
              <a:rPr lang="en-US" sz="1961">
                <a:solidFill>
                  <a:schemeClr val="tx1"/>
                </a:solidFill>
                <a:latin typeface="Consolas" panose="020B0609020204030204" pitchFamily="49" charset="0"/>
              </a:rPr>
              <a:t>= 'prod' </a:t>
            </a:r>
            <a:r>
              <a:rPr lang="en-US" sz="1961">
                <a:solidFill>
                  <a:srgbClr val="0101FD"/>
                </a:solidFill>
                <a:latin typeface="Consolas" panose="020B0609020204030204" pitchFamily="49" charset="0"/>
              </a:rPr>
              <a:t>AND</a:t>
            </a:r>
            <a:r>
              <a:rPr lang="en-US" sz="1961">
                <a:latin typeface="Consolas" panose="020B0609020204030204" pitchFamily="49" charset="0"/>
              </a:rPr>
              <a:t> </a:t>
            </a:r>
            <a:r>
              <a:rPr lang="en-US" sz="1961" err="1">
                <a:solidFill>
                  <a:schemeClr val="tx1"/>
                </a:solidFill>
                <a:latin typeface="Consolas" panose="020B0609020204030204" pitchFamily="49" charset="0"/>
              </a:rPr>
              <a:t>tags.location</a:t>
            </a:r>
            <a:r>
              <a:rPr lang="en-US" sz="1961">
                <a:solidFill>
                  <a:schemeClr val="tx1"/>
                </a:solidFill>
                <a:latin typeface="Consolas" panose="020B0609020204030204" pitchFamily="49" charset="0"/>
              </a:rPr>
              <a:t> = '</a:t>
            </a:r>
            <a:r>
              <a:rPr lang="en-US" sz="1961" err="1">
                <a:solidFill>
                  <a:schemeClr val="tx1"/>
                </a:solidFill>
                <a:latin typeface="Consolas" panose="020B0609020204030204" pitchFamily="49" charset="0"/>
              </a:rPr>
              <a:t>westus</a:t>
            </a:r>
            <a:r>
              <a:rPr lang="en-US" sz="1961">
                <a:solidFill>
                  <a:schemeClr val="tx1"/>
                </a:solidFill>
                <a:latin typeface="Consolas" panose="020B0609020204030204" pitchFamily="49" charset="0"/>
              </a:rPr>
              <a:t>'</a:t>
            </a:r>
          </a:p>
          <a:p>
            <a:pPr>
              <a:spcBef>
                <a:spcPts val="588"/>
              </a:spcBef>
            </a:pPr>
            <a:r>
              <a:rPr lang="en-US" sz="1961" err="1">
                <a:solidFill>
                  <a:srgbClr val="007D9F"/>
                </a:solidFill>
                <a:latin typeface="Consolas" panose="020B0609020204030204" pitchFamily="49" charset="0"/>
              </a:rPr>
              <a:t>tags.environment</a:t>
            </a:r>
            <a:r>
              <a:rPr lang="en-US" sz="1961">
                <a:latin typeface="Consolas" panose="020B0609020204030204" pitchFamily="49" charset="0"/>
              </a:rPr>
              <a:t> </a:t>
            </a:r>
            <a:r>
              <a:rPr lang="en-US" sz="1961">
                <a:solidFill>
                  <a:schemeClr val="tx1"/>
                </a:solidFill>
                <a:latin typeface="Consolas" panose="020B0609020204030204" pitchFamily="49" charset="0"/>
              </a:rPr>
              <a:t>= 'prod' </a:t>
            </a:r>
            <a:r>
              <a:rPr lang="en-US" sz="1961">
                <a:solidFill>
                  <a:srgbClr val="0101FD"/>
                </a:solidFill>
                <a:latin typeface="Consolas" panose="020B0609020204030204" pitchFamily="49" charset="0"/>
              </a:rPr>
              <a:t>OR</a:t>
            </a:r>
            <a:r>
              <a:rPr lang="en-US" sz="1961">
                <a:latin typeface="Consolas" panose="020B0609020204030204" pitchFamily="49" charset="0"/>
              </a:rPr>
              <a:t> </a:t>
            </a:r>
            <a:r>
              <a:rPr lang="en-US" sz="1961" err="1">
                <a:solidFill>
                  <a:schemeClr val="tx1"/>
                </a:solidFill>
                <a:latin typeface="Consolas" panose="020B0609020204030204" pitchFamily="49" charset="0"/>
              </a:rPr>
              <a:t>tags.location</a:t>
            </a:r>
            <a:r>
              <a:rPr lang="en-US" sz="1961">
                <a:solidFill>
                  <a:schemeClr val="tx1"/>
                </a:solidFill>
                <a:latin typeface="Consolas" panose="020B0609020204030204" pitchFamily="49" charset="0"/>
              </a:rPr>
              <a:t> = '</a:t>
            </a:r>
            <a:r>
              <a:rPr lang="en-US" sz="1961" err="1">
                <a:solidFill>
                  <a:schemeClr val="tx1"/>
                </a:solidFill>
                <a:latin typeface="Consolas" panose="020B0609020204030204" pitchFamily="49" charset="0"/>
              </a:rPr>
              <a:t>westus</a:t>
            </a:r>
            <a:r>
              <a:rPr lang="en-US" sz="1961">
                <a:solidFill>
                  <a:schemeClr val="tx1"/>
                </a:solidFill>
                <a:latin typeface="Consolas" panose="020B0609020204030204" pitchFamily="49" charset="0"/>
              </a:rPr>
              <a:t>'</a:t>
            </a:r>
          </a:p>
          <a:p>
            <a:pPr>
              <a:spcBef>
                <a:spcPts val="588"/>
              </a:spcBef>
            </a:pPr>
            <a:r>
              <a:rPr lang="en-US" sz="1961" err="1">
                <a:solidFill>
                  <a:srgbClr val="007D9F"/>
                </a:solidFill>
                <a:latin typeface="Consolas" panose="020B0609020204030204" pitchFamily="49" charset="0"/>
              </a:rPr>
              <a:t>tags.operator</a:t>
            </a:r>
            <a:r>
              <a:rPr lang="en-US" sz="1961">
                <a:latin typeface="Consolas" panose="020B0609020204030204" pitchFamily="49" charset="0"/>
              </a:rPr>
              <a:t> </a:t>
            </a:r>
            <a:r>
              <a:rPr lang="en-US" sz="1961">
                <a:solidFill>
                  <a:schemeClr val="tx1"/>
                </a:solidFill>
                <a:latin typeface="Consolas" panose="020B0609020204030204" pitchFamily="49" charset="0"/>
              </a:rPr>
              <a:t>= 'John' </a:t>
            </a:r>
            <a:r>
              <a:rPr lang="en-US" sz="1961">
                <a:solidFill>
                  <a:srgbClr val="0101FD"/>
                </a:solidFill>
                <a:latin typeface="Consolas" panose="020B0609020204030204" pitchFamily="49" charset="0"/>
              </a:rPr>
              <a:t>AND</a:t>
            </a:r>
            <a:r>
              <a:rPr lang="en-US" sz="1961">
                <a:latin typeface="Consolas" panose="020B0609020204030204" pitchFamily="49" charset="0"/>
              </a:rPr>
              <a:t> </a:t>
            </a:r>
            <a:r>
              <a:rPr lang="en-US" sz="1961" err="1">
                <a:solidFill>
                  <a:schemeClr val="tx1"/>
                </a:solidFill>
                <a:latin typeface="Consolas" panose="020B0609020204030204" pitchFamily="49" charset="0"/>
              </a:rPr>
              <a:t>tags.environment</a:t>
            </a:r>
            <a:r>
              <a:rPr lang="en-US" sz="1961">
                <a:solidFill>
                  <a:schemeClr val="tx1"/>
                </a:solidFill>
                <a:latin typeface="Consolas" panose="020B0609020204030204" pitchFamily="49" charset="0"/>
              </a:rPr>
              <a:t> = 'prod' </a:t>
            </a:r>
            <a:r>
              <a:rPr lang="en-US" sz="1961">
                <a:solidFill>
                  <a:srgbClr val="0101FD"/>
                </a:solidFill>
                <a:latin typeface="Consolas" panose="020B0609020204030204" pitchFamily="49" charset="0"/>
              </a:rPr>
              <a:t>NOT</a:t>
            </a:r>
            <a:r>
              <a:rPr lang="en-US" sz="1961">
                <a:latin typeface="Consolas" panose="020B0609020204030204" pitchFamily="49" charset="0"/>
              </a:rPr>
              <a:t> </a:t>
            </a:r>
            <a:r>
              <a:rPr lang="en-US" sz="1961" err="1">
                <a:solidFill>
                  <a:srgbClr val="007D9F"/>
                </a:solidFill>
                <a:latin typeface="Consolas" panose="020B0609020204030204" pitchFamily="49" charset="0"/>
              </a:rPr>
              <a:t>deviceId</a:t>
            </a:r>
            <a:r>
              <a:rPr lang="en-US" sz="1961">
                <a:latin typeface="Consolas" panose="020B0609020204030204" pitchFamily="49" charset="0"/>
              </a:rPr>
              <a:t> </a:t>
            </a:r>
            <a:r>
              <a:rPr lang="en-US" sz="1961">
                <a:solidFill>
                  <a:schemeClr val="tx1"/>
                </a:solidFill>
                <a:latin typeface="Consolas" panose="020B0609020204030204" pitchFamily="49" charset="0"/>
              </a:rPr>
              <a:t>= 'linuxprod1'</a:t>
            </a:r>
          </a:p>
          <a:p>
            <a:pPr>
              <a:spcBef>
                <a:spcPts val="588"/>
              </a:spcBef>
            </a:pPr>
            <a:r>
              <a:rPr lang="en-US" sz="1961" err="1">
                <a:solidFill>
                  <a:srgbClr val="007D9F"/>
                </a:solidFill>
                <a:latin typeface="Consolas" panose="020B0609020204030204" pitchFamily="49" charset="0"/>
              </a:rPr>
              <a:t>properties.reported.devicemodel</a:t>
            </a:r>
            <a:r>
              <a:rPr lang="en-US" sz="1961">
                <a:latin typeface="Consolas" panose="020B0609020204030204" pitchFamily="49" charset="0"/>
              </a:rPr>
              <a:t> </a:t>
            </a:r>
            <a:r>
              <a:rPr lang="en-US" sz="1961">
                <a:solidFill>
                  <a:schemeClr val="tx1"/>
                </a:solidFill>
                <a:latin typeface="Consolas" panose="020B0609020204030204" pitchFamily="49" charset="0"/>
              </a:rPr>
              <a:t>= '4000x'</a:t>
            </a:r>
            <a:endParaRPr lang="en-IN" sz="1961">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70654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Layered deployment</a:t>
            </a:r>
          </a:p>
        </p:txBody>
      </p:sp>
      <p:sp>
        <p:nvSpPr>
          <p:cNvPr id="4" name="Text Placeholder 3">
            <a:extLst>
              <a:ext uri="{FF2B5EF4-FFF2-40B4-BE49-F238E27FC236}">
                <a16:creationId xmlns:a16="http://schemas.microsoft.com/office/drawing/2014/main" id="{627CBC02-281A-4026-AF97-C30FDC64CC30}"/>
              </a:ext>
            </a:extLst>
          </p:cNvPr>
          <p:cNvSpPr>
            <a:spLocks noGrp="1"/>
          </p:cNvSpPr>
          <p:nvPr>
            <p:ph type="body" sz="quarter" idx="10"/>
          </p:nvPr>
        </p:nvSpPr>
        <p:spPr/>
        <p:txBody>
          <a:bodyPr/>
          <a:lstStyle/>
          <a:p>
            <a:r>
              <a:rPr lang="en-US" dirty="0"/>
              <a:t>A </a:t>
            </a:r>
            <a:r>
              <a:rPr lang="en-US" i="1" dirty="0"/>
              <a:t>layered deployment </a:t>
            </a:r>
            <a:r>
              <a:rPr lang="en-US" dirty="0"/>
              <a:t>allows for minimizing manifest duplication</a:t>
            </a:r>
          </a:p>
        </p:txBody>
      </p:sp>
      <p:pic>
        <p:nvPicPr>
          <p:cNvPr id="15" name="Picture 14" descr="IoT Edge modules for collecting data from security cameras, motion sensors and elevators">
            <a:extLst>
              <a:ext uri="{FF2B5EF4-FFF2-40B4-BE49-F238E27FC236}">
                <a16:creationId xmlns:a16="http://schemas.microsoft.com/office/drawing/2014/main" id="{19511BA8-83BB-48D2-B5B4-60501C5D4C61}"/>
              </a:ext>
            </a:extLst>
          </p:cNvPr>
          <p:cNvPicPr>
            <a:picLocks noChangeAspect="1"/>
          </p:cNvPicPr>
          <p:nvPr/>
        </p:nvPicPr>
        <p:blipFill>
          <a:blip r:embed="rId3"/>
          <a:srcRect l="-44668" t="-3836" r="-58893" b="-3894"/>
          <a:stretch>
            <a:fillRect/>
          </a:stretch>
        </p:blipFill>
        <p:spPr>
          <a:xfrm>
            <a:off x="435763" y="1740704"/>
            <a:ext cx="11342264" cy="4684161"/>
          </a:xfrm>
          <a:custGeom>
            <a:avLst/>
            <a:gdLst>
              <a:gd name="connsiteX0" fmla="*/ 0 w 11569700"/>
              <a:gd name="connsiteY0" fmla="*/ 0 h 4778088"/>
              <a:gd name="connsiteX1" fmla="*/ 11569700 w 11569700"/>
              <a:gd name="connsiteY1" fmla="*/ 0 h 4778088"/>
              <a:gd name="connsiteX2" fmla="*/ 11569700 w 11569700"/>
              <a:gd name="connsiteY2" fmla="*/ 4778088 h 4778088"/>
              <a:gd name="connsiteX3" fmla="*/ 0 w 11569700"/>
              <a:gd name="connsiteY3" fmla="*/ 4778088 h 4778088"/>
            </a:gdLst>
            <a:ahLst/>
            <a:cxnLst>
              <a:cxn ang="0">
                <a:pos x="connsiteX0" y="connsiteY0"/>
              </a:cxn>
              <a:cxn ang="0">
                <a:pos x="connsiteX1" y="connsiteY1"/>
              </a:cxn>
              <a:cxn ang="0">
                <a:pos x="connsiteX2" y="connsiteY2"/>
              </a:cxn>
              <a:cxn ang="0">
                <a:pos x="connsiteX3" y="connsiteY3"/>
              </a:cxn>
            </a:cxnLst>
            <a:rect l="l" t="t" r="r" b="b"/>
            <a:pathLst>
              <a:path w="11569700" h="4778088">
                <a:moveTo>
                  <a:pt x="0" y="0"/>
                </a:moveTo>
                <a:lnTo>
                  <a:pt x="11569700" y="0"/>
                </a:lnTo>
                <a:lnTo>
                  <a:pt x="11569700" y="4778088"/>
                </a:lnTo>
                <a:lnTo>
                  <a:pt x="0" y="4778088"/>
                </a:lnTo>
                <a:close/>
              </a:path>
            </a:pathLst>
          </a:custGeom>
          <a:noFill/>
          <a:ln w="19050">
            <a:solidFill>
              <a:schemeClr val="tx2"/>
            </a:solidFill>
            <a:headEnd type="none" w="med" len="med"/>
            <a:tailEnd type="none" w="med" len="med"/>
          </a:ln>
          <a:effectLst/>
        </p:spPr>
      </p:pic>
      <p:pic>
        <p:nvPicPr>
          <p:cNvPr id="16" name="Picture 15" descr="Layered deployment: Each module has its own layered deployment, and the device tags identify which modules get added to each building">
            <a:extLst>
              <a:ext uri="{FF2B5EF4-FFF2-40B4-BE49-F238E27FC236}">
                <a16:creationId xmlns:a16="http://schemas.microsoft.com/office/drawing/2014/main" id="{361EAE72-F979-4195-AF0B-FFB9E01827B5}"/>
              </a:ext>
            </a:extLst>
          </p:cNvPr>
          <p:cNvPicPr>
            <a:picLocks noChangeAspect="1"/>
          </p:cNvPicPr>
          <p:nvPr/>
        </p:nvPicPr>
        <p:blipFill>
          <a:blip r:embed="rId4"/>
          <a:srcRect l="-10786" t="-3926" r="-10848" b="-4046"/>
          <a:stretch>
            <a:fillRect/>
          </a:stretch>
        </p:blipFill>
        <p:spPr>
          <a:xfrm>
            <a:off x="435763" y="1740704"/>
            <a:ext cx="11342264" cy="4684161"/>
          </a:xfrm>
          <a:custGeom>
            <a:avLst/>
            <a:gdLst>
              <a:gd name="connsiteX0" fmla="*/ 0 w 11569700"/>
              <a:gd name="connsiteY0" fmla="*/ 0 h 4778088"/>
              <a:gd name="connsiteX1" fmla="*/ 11569700 w 11569700"/>
              <a:gd name="connsiteY1" fmla="*/ 0 h 4778088"/>
              <a:gd name="connsiteX2" fmla="*/ 11569700 w 11569700"/>
              <a:gd name="connsiteY2" fmla="*/ 4778088 h 4778088"/>
              <a:gd name="connsiteX3" fmla="*/ 0 w 11569700"/>
              <a:gd name="connsiteY3" fmla="*/ 4778088 h 4778088"/>
            </a:gdLst>
            <a:ahLst/>
            <a:cxnLst>
              <a:cxn ang="0">
                <a:pos x="connsiteX0" y="connsiteY0"/>
              </a:cxn>
              <a:cxn ang="0">
                <a:pos x="connsiteX1" y="connsiteY1"/>
              </a:cxn>
              <a:cxn ang="0">
                <a:pos x="connsiteX2" y="connsiteY2"/>
              </a:cxn>
              <a:cxn ang="0">
                <a:pos x="connsiteX3" y="connsiteY3"/>
              </a:cxn>
            </a:cxnLst>
            <a:rect l="l" t="t" r="r" b="b"/>
            <a:pathLst>
              <a:path w="11569700" h="4778088">
                <a:moveTo>
                  <a:pt x="0" y="0"/>
                </a:moveTo>
                <a:lnTo>
                  <a:pt x="11569700" y="0"/>
                </a:lnTo>
                <a:lnTo>
                  <a:pt x="11569700" y="4778088"/>
                </a:lnTo>
                <a:lnTo>
                  <a:pt x="0" y="4778088"/>
                </a:lnTo>
                <a:close/>
              </a:path>
            </a:pathLst>
          </a:custGeom>
          <a:noFill/>
          <a:ln w="19050">
            <a:solidFill>
              <a:schemeClr val="tx2"/>
            </a:solidFill>
            <a:headEnd type="none" w="med" len="med"/>
            <a:tailEnd type="none" w="med" len="med"/>
          </a:ln>
          <a:effectLst/>
        </p:spPr>
      </p:pic>
    </p:spTree>
    <p:extLst>
      <p:ext uri="{BB962C8B-B14F-4D97-AF65-F5344CB8AC3E}">
        <p14:creationId xmlns:p14="http://schemas.microsoft.com/office/powerpoint/2010/main" val="4073280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6 – Learning objectives</a:t>
            </a:r>
          </a:p>
        </p:txBody>
      </p:sp>
      <p:pic>
        <p:nvPicPr>
          <p:cNvPr id="62" name="Picture 61" descr="Icon of a document">
            <a:extLst>
              <a:ext uri="{FF2B5EF4-FFF2-40B4-BE49-F238E27FC236}">
                <a16:creationId xmlns:a16="http://schemas.microsoft.com/office/drawing/2014/main" id="{DA184A66-D5E2-4100-B0CF-AF908DCE3349}"/>
              </a:ext>
            </a:extLst>
          </p:cNvPr>
          <p:cNvPicPr>
            <a:picLocks/>
          </p:cNvPicPr>
          <p:nvPr/>
        </p:nvPicPr>
        <p:blipFill>
          <a:blip r:embed="rId3"/>
          <a:stretch>
            <a:fillRect/>
          </a:stretch>
        </p:blipFill>
        <p:spPr>
          <a:xfrm>
            <a:off x="430284" y="1463683"/>
            <a:ext cx="932282" cy="932282"/>
          </a:xfrm>
          <a:prstGeom prst="rect">
            <a:avLst/>
          </a:prstGeom>
        </p:spPr>
      </p:pic>
      <p:sp>
        <p:nvSpPr>
          <p:cNvPr id="65" name="TextBox 64">
            <a:extLst>
              <a:ext uri="{FF2B5EF4-FFF2-40B4-BE49-F238E27FC236}">
                <a16:creationId xmlns:a16="http://schemas.microsoft.com/office/drawing/2014/main" id="{D7DDB056-98E7-4D13-A26F-43FDC403579F}"/>
              </a:ext>
            </a:extLst>
          </p:cNvPr>
          <p:cNvSpPr txBox="1">
            <a:spLocks/>
          </p:cNvSpPr>
          <p:nvPr/>
        </p:nvSpPr>
        <p:spPr>
          <a:xfrm>
            <a:off x="1642080" y="1730859"/>
            <a:ext cx="10129600" cy="362072"/>
          </a:xfrm>
          <a:prstGeom prst="rect">
            <a:avLst/>
          </a:prstGeom>
          <a:noFill/>
        </p:spPr>
        <p:txBody>
          <a:bodyPr wrap="square" lIns="0" tIns="0" rIns="0" bIns="0" rtlCol="0" anchor="ctr">
            <a:spAutoFit/>
          </a:bodyPr>
          <a:lstStyle/>
          <a:p>
            <a:pPr lvl="0">
              <a:buSzPct val="90000"/>
              <a:defRPr/>
            </a:pPr>
            <a:r>
              <a:rPr lang="en-US" sz="2353"/>
              <a:t>Describe the difference between an IoT device and an IoT Edge device</a:t>
            </a:r>
          </a:p>
        </p:txBody>
      </p:sp>
      <p:cxnSp>
        <p:nvCxnSpPr>
          <p:cNvPr id="75" name="Straight Connector 74">
            <a:extLst>
              <a:ext uri="{FF2B5EF4-FFF2-40B4-BE49-F238E27FC236}">
                <a16:creationId xmlns:a16="http://schemas.microsoft.com/office/drawing/2014/main" id="{AEAE5249-7BB9-4953-AC1A-A2AF5B3230E7}"/>
              </a:ext>
              <a:ext uri="{C183D7F6-B498-43B3-948B-1728B52AA6E4}">
                <adec:decorative xmlns:adec="http://schemas.microsoft.com/office/drawing/2017/decorative" val="1"/>
              </a:ext>
            </a:extLst>
          </p:cNvPr>
          <p:cNvCxnSpPr>
            <a:cxnSpLocks/>
          </p:cNvCxnSpPr>
          <p:nvPr/>
        </p:nvCxnSpPr>
        <p:spPr>
          <a:xfrm>
            <a:off x="1642080" y="258842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7" name="Picture 96" descr="Icon of thick lines and circles arranged to form a square pattern">
            <a:extLst>
              <a:ext uri="{FF2B5EF4-FFF2-40B4-BE49-F238E27FC236}">
                <a16:creationId xmlns:a16="http://schemas.microsoft.com/office/drawing/2014/main" id="{54715BD8-A04D-41E0-942B-A900F0304B7D}"/>
              </a:ext>
            </a:extLst>
          </p:cNvPr>
          <p:cNvPicPr>
            <a:picLocks/>
          </p:cNvPicPr>
          <p:nvPr/>
        </p:nvPicPr>
        <p:blipFill>
          <a:blip r:embed="rId4"/>
          <a:stretch>
            <a:fillRect/>
          </a:stretch>
        </p:blipFill>
        <p:spPr>
          <a:xfrm>
            <a:off x="430284" y="2816733"/>
            <a:ext cx="932282" cy="932282"/>
          </a:xfrm>
          <a:prstGeom prst="rect">
            <a:avLst/>
          </a:prstGeom>
        </p:spPr>
      </p:pic>
      <p:sp>
        <p:nvSpPr>
          <p:cNvPr id="100" name="TextBox 99">
            <a:extLst>
              <a:ext uri="{FF2B5EF4-FFF2-40B4-BE49-F238E27FC236}">
                <a16:creationId xmlns:a16="http://schemas.microsoft.com/office/drawing/2014/main" id="{74DB9CC2-4D2A-4392-AFED-A8ECE702B210}"/>
              </a:ext>
            </a:extLst>
          </p:cNvPr>
          <p:cNvSpPr txBox="1">
            <a:spLocks/>
          </p:cNvSpPr>
          <p:nvPr/>
        </p:nvSpPr>
        <p:spPr>
          <a:xfrm>
            <a:off x="1642080" y="3083910"/>
            <a:ext cx="10129600" cy="362072"/>
          </a:xfrm>
          <a:prstGeom prst="rect">
            <a:avLst/>
          </a:prstGeom>
          <a:noFill/>
        </p:spPr>
        <p:txBody>
          <a:bodyPr wrap="square" lIns="0" tIns="0" rIns="0" bIns="0" rtlCol="0" anchor="ctr">
            <a:spAutoFit/>
          </a:bodyPr>
          <a:lstStyle/>
          <a:p>
            <a:pPr lvl="0">
              <a:buSzPct val="90000"/>
              <a:defRPr/>
            </a:pPr>
            <a:r>
              <a:rPr lang="en-US" sz="2353"/>
              <a:t>Configure an IoT Edge device</a:t>
            </a:r>
          </a:p>
        </p:txBody>
      </p:sp>
      <p:cxnSp>
        <p:nvCxnSpPr>
          <p:cNvPr id="107" name="Straight Connector 106">
            <a:extLst>
              <a:ext uri="{FF2B5EF4-FFF2-40B4-BE49-F238E27FC236}">
                <a16:creationId xmlns:a16="http://schemas.microsoft.com/office/drawing/2014/main" id="{7287E1E7-2F13-43B4-B7AD-39D48466868B}"/>
              </a:ext>
              <a:ext uri="{C183D7F6-B498-43B3-948B-1728B52AA6E4}">
                <adec:decorative xmlns:adec="http://schemas.microsoft.com/office/drawing/2017/decorative" val="1"/>
              </a:ext>
            </a:extLst>
          </p:cNvPr>
          <p:cNvCxnSpPr>
            <a:cxnSpLocks/>
          </p:cNvCxnSpPr>
          <p:nvPr/>
        </p:nvCxnSpPr>
        <p:spPr>
          <a:xfrm>
            <a:off x="1642080" y="394147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7" name="Picture 116" descr="Icon of small circles connected by lines forming a big circle">
            <a:extLst>
              <a:ext uri="{FF2B5EF4-FFF2-40B4-BE49-F238E27FC236}">
                <a16:creationId xmlns:a16="http://schemas.microsoft.com/office/drawing/2014/main" id="{9A64A31A-A05A-4929-91C1-8417D58833E6}"/>
              </a:ext>
            </a:extLst>
          </p:cNvPr>
          <p:cNvPicPr>
            <a:picLocks/>
          </p:cNvPicPr>
          <p:nvPr/>
        </p:nvPicPr>
        <p:blipFill>
          <a:blip r:embed="rId5"/>
          <a:stretch>
            <a:fillRect/>
          </a:stretch>
        </p:blipFill>
        <p:spPr>
          <a:xfrm>
            <a:off x="430284" y="4169784"/>
            <a:ext cx="932282" cy="932282"/>
          </a:xfrm>
          <a:prstGeom prst="rect">
            <a:avLst/>
          </a:prstGeom>
        </p:spPr>
      </p:pic>
      <p:sp>
        <p:nvSpPr>
          <p:cNvPr id="118" name="TextBox 117">
            <a:extLst>
              <a:ext uri="{FF2B5EF4-FFF2-40B4-BE49-F238E27FC236}">
                <a16:creationId xmlns:a16="http://schemas.microsoft.com/office/drawing/2014/main" id="{6CE481A1-F8F7-4B3C-AB10-3347475A3FCE}"/>
              </a:ext>
            </a:extLst>
          </p:cNvPr>
          <p:cNvSpPr txBox="1">
            <a:spLocks/>
          </p:cNvSpPr>
          <p:nvPr/>
        </p:nvSpPr>
        <p:spPr>
          <a:xfrm>
            <a:off x="1642080" y="4436960"/>
            <a:ext cx="10129600" cy="362072"/>
          </a:xfrm>
          <a:prstGeom prst="rect">
            <a:avLst/>
          </a:prstGeom>
          <a:noFill/>
        </p:spPr>
        <p:txBody>
          <a:bodyPr wrap="square" lIns="0" tIns="0" rIns="0" bIns="0" rtlCol="0" anchor="ctr">
            <a:spAutoFit/>
          </a:bodyPr>
          <a:lstStyle/>
          <a:p>
            <a:pPr lvl="0">
              <a:buSzPct val="90000"/>
              <a:defRPr/>
            </a:pPr>
            <a:r>
              <a:rPr lang="en-US" sz="2353"/>
              <a:t>Implement an IoT Edge deployment using a deployment manifest</a:t>
            </a:r>
          </a:p>
        </p:txBody>
      </p:sp>
      <p:cxnSp>
        <p:nvCxnSpPr>
          <p:cNvPr id="122" name="Straight Connector 121">
            <a:extLst>
              <a:ext uri="{FF2B5EF4-FFF2-40B4-BE49-F238E27FC236}">
                <a16:creationId xmlns:a16="http://schemas.microsoft.com/office/drawing/2014/main" id="{55985073-A62D-4E7B-BEA1-DE256A7C3C6E}"/>
              </a:ext>
              <a:ext uri="{C183D7F6-B498-43B3-948B-1728B52AA6E4}">
                <adec:decorative xmlns:adec="http://schemas.microsoft.com/office/drawing/2017/decorative" val="1"/>
              </a:ext>
            </a:extLst>
          </p:cNvPr>
          <p:cNvCxnSpPr>
            <a:cxnSpLocks/>
          </p:cNvCxnSpPr>
          <p:nvPr/>
        </p:nvCxnSpPr>
        <p:spPr>
          <a:xfrm>
            <a:off x="1642080" y="529452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screen with square, isosceles triangle and circle shapes in it">
            <a:extLst>
              <a:ext uri="{FF2B5EF4-FFF2-40B4-BE49-F238E27FC236}">
                <a16:creationId xmlns:a16="http://schemas.microsoft.com/office/drawing/2014/main" id="{2C52A7A3-6BC6-4D90-A1A0-F549A4200558}"/>
              </a:ext>
            </a:extLst>
          </p:cNvPr>
          <p:cNvPicPr>
            <a:picLocks/>
          </p:cNvPicPr>
          <p:nvPr/>
        </p:nvPicPr>
        <p:blipFill>
          <a:blip r:embed="rId6"/>
          <a:stretch>
            <a:fillRect/>
          </a:stretch>
        </p:blipFill>
        <p:spPr>
          <a:xfrm>
            <a:off x="430284" y="5522834"/>
            <a:ext cx="932282" cy="932282"/>
          </a:xfrm>
          <a:prstGeom prst="rect">
            <a:avLst/>
          </a:prstGeom>
        </p:spPr>
      </p:pic>
      <p:sp>
        <p:nvSpPr>
          <p:cNvPr id="128" name="TextBox 127">
            <a:extLst>
              <a:ext uri="{FF2B5EF4-FFF2-40B4-BE49-F238E27FC236}">
                <a16:creationId xmlns:a16="http://schemas.microsoft.com/office/drawing/2014/main" id="{3BB1D631-FBE1-46C6-9F33-6C8A85B2F4C5}"/>
              </a:ext>
            </a:extLst>
          </p:cNvPr>
          <p:cNvSpPr txBox="1">
            <a:spLocks/>
          </p:cNvSpPr>
          <p:nvPr/>
        </p:nvSpPr>
        <p:spPr>
          <a:xfrm>
            <a:off x="1642080" y="5790011"/>
            <a:ext cx="10129600" cy="362072"/>
          </a:xfrm>
          <a:prstGeom prst="rect">
            <a:avLst/>
          </a:prstGeom>
          <a:noFill/>
        </p:spPr>
        <p:txBody>
          <a:bodyPr wrap="square" lIns="0" tIns="0" rIns="0" bIns="0" rtlCol="0" anchor="ctr">
            <a:spAutoFit/>
          </a:bodyPr>
          <a:lstStyle/>
          <a:p>
            <a:pPr lvl="0">
              <a:buSzPct val="90000"/>
              <a:defRPr/>
            </a:pPr>
            <a:r>
              <a:rPr lang="en-US" sz="2353"/>
              <a:t>Configure an IoT Edge device as a gateway device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E392-EED6-4F00-8278-A6E14BB557D6}"/>
              </a:ext>
            </a:extLst>
          </p:cNvPr>
          <p:cNvSpPr>
            <a:spLocks noGrp="1"/>
          </p:cNvSpPr>
          <p:nvPr>
            <p:ph type="title"/>
          </p:nvPr>
        </p:nvSpPr>
        <p:spPr/>
        <p:txBody>
          <a:bodyPr/>
          <a:lstStyle/>
          <a:p>
            <a:r>
              <a:rPr lang="en-US"/>
              <a:t>Layered properties example</a:t>
            </a:r>
          </a:p>
        </p:txBody>
      </p:sp>
      <p:sp>
        <p:nvSpPr>
          <p:cNvPr id="15" name="Rectangle 14">
            <a:extLst>
              <a:ext uri="{FF2B5EF4-FFF2-40B4-BE49-F238E27FC236}">
                <a16:creationId xmlns:a16="http://schemas.microsoft.com/office/drawing/2014/main" id="{663EE009-35C0-4C0D-8DDF-87259C541F31}"/>
              </a:ext>
              <a:ext uri="{C183D7F6-B498-43B3-948B-1728B52AA6E4}">
                <adec:decorative xmlns:adec="http://schemas.microsoft.com/office/drawing/2017/decorative" val="1"/>
              </a:ext>
            </a:extLst>
          </p:cNvPr>
          <p:cNvSpPr/>
          <p:nvPr/>
        </p:nvSpPr>
        <p:spPr bwMode="auto">
          <a:xfrm>
            <a:off x="418644" y="1169264"/>
            <a:ext cx="11343820" cy="52478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err="1">
              <a:gradFill>
                <a:gsLst>
                  <a:gs pos="0">
                    <a:srgbClr val="FFFFFF"/>
                  </a:gs>
                  <a:gs pos="100000">
                    <a:srgbClr val="FFFFFF"/>
                  </a:gs>
                </a:gsLst>
                <a:lin ang="5400000" scaled="0"/>
              </a:gradFill>
              <a:ea typeface="Segoe UI" pitchFamily="34" charset="0"/>
              <a:cs typeface="Segoe UI" pitchFamily="34" charset="0"/>
            </a:endParaRPr>
          </a:p>
        </p:txBody>
      </p:sp>
      <p:sp>
        <p:nvSpPr>
          <p:cNvPr id="57" name="TextBox 56">
            <a:extLst>
              <a:ext uri="{FF2B5EF4-FFF2-40B4-BE49-F238E27FC236}">
                <a16:creationId xmlns:a16="http://schemas.microsoft.com/office/drawing/2014/main" id="{395C1E65-A980-4007-9C98-1F947669D838}"/>
              </a:ext>
            </a:extLst>
          </p:cNvPr>
          <p:cNvSpPr txBox="1"/>
          <p:nvPr/>
        </p:nvSpPr>
        <p:spPr>
          <a:xfrm>
            <a:off x="648160" y="1339585"/>
            <a:ext cx="6253421" cy="2446388"/>
          </a:xfrm>
          <a:prstGeom prst="rect">
            <a:avLst/>
          </a:prstGeom>
          <a:solidFill>
            <a:schemeClr val="bg1">
              <a:lumMod val="95000"/>
            </a:schemeClr>
          </a:solidFill>
        </p:spPr>
        <p:txBody>
          <a:bodyPr wrap="square" lIns="274281" tIns="274281" rIns="274281" bIns="274281" rtlCol="0">
            <a:noAutofit/>
          </a:bodyPr>
          <a:lstStyle/>
          <a:p>
            <a:r>
              <a:rPr lang="en-US" sz="1800">
                <a:solidFill>
                  <a:srgbClr val="F20000"/>
                </a:solidFill>
                <a:latin typeface="Consolas" panose="020B0609020204030204" pitchFamily="49" charset="0"/>
              </a:rPr>
              <a:t>"</a:t>
            </a:r>
            <a:r>
              <a:rPr lang="en-US" sz="1800" err="1">
                <a:solidFill>
                  <a:srgbClr val="F20000"/>
                </a:solidFill>
                <a:latin typeface="Consolas" panose="020B0609020204030204" pitchFamily="49" charset="0"/>
              </a:rPr>
              <a:t>SimulatedTemperatureSensor</a:t>
            </a:r>
            <a:r>
              <a:rPr lang="en-US" sz="1800">
                <a:solidFill>
                  <a:srgbClr val="C00000"/>
                </a:solidFill>
                <a:latin typeface="Consolas" panose="020B0609020204030204" pitchFamily="49" charset="0"/>
              </a:rPr>
              <a:t>"</a:t>
            </a:r>
            <a:r>
              <a:rPr lang="en-US" sz="1800">
                <a:latin typeface="Consolas" panose="020B0609020204030204" pitchFamily="49" charset="0"/>
              </a:rPr>
              <a:t>:</a:t>
            </a:r>
            <a:r>
              <a:rPr lang="en-US" sz="1800">
                <a:solidFill>
                  <a:schemeClr val="accent2"/>
                </a:solidFill>
                <a:latin typeface="Consolas" panose="020B0609020204030204" pitchFamily="49" charset="0"/>
              </a:rPr>
              <a:t> </a:t>
            </a:r>
            <a:r>
              <a:rPr lang="en-US" sz="1800">
                <a:latin typeface="Consolas" panose="020B0609020204030204" pitchFamily="49" charset="0"/>
              </a:rPr>
              <a:t>{</a:t>
            </a:r>
          </a:p>
          <a:p>
            <a:r>
              <a:rPr lang="en-US" sz="1800">
                <a:solidFill>
                  <a:srgbClr val="E3E3E3"/>
                </a:solidFill>
                <a:latin typeface="Consolas" panose="020B0609020204030204" pitchFamily="49" charset="0"/>
              </a:rPr>
              <a:t>  </a:t>
            </a:r>
            <a:r>
              <a:rPr lang="en-US" sz="1800">
                <a:latin typeface="Consolas" panose="020B0609020204030204" pitchFamily="49" charset="0"/>
              </a:rPr>
              <a:t>"</a:t>
            </a:r>
            <a:r>
              <a:rPr lang="en-US" sz="1800" err="1">
                <a:latin typeface="Consolas" panose="020B0609020204030204" pitchFamily="49" charset="0"/>
              </a:rPr>
              <a:t>properties.desired</a:t>
            </a:r>
            <a:r>
              <a:rPr lang="en-US" sz="1800">
                <a:latin typeface="Consolas" panose="020B0609020204030204" pitchFamily="49" charset="0"/>
              </a:rPr>
              <a:t>": {</a:t>
            </a:r>
            <a:br>
              <a:rPr lang="en-US" sz="1800">
                <a:latin typeface="Consolas" panose="020B0609020204030204" pitchFamily="49" charset="0"/>
              </a:rPr>
            </a:br>
            <a:r>
              <a:rPr lang="en-US" sz="1800">
                <a:latin typeface="Consolas" panose="020B0609020204030204" pitchFamily="49" charset="0"/>
              </a:rPr>
              <a:t>    "</a:t>
            </a:r>
            <a:r>
              <a:rPr lang="en-US" sz="1800" err="1">
                <a:latin typeface="Consolas" panose="020B0609020204030204" pitchFamily="49" charset="0"/>
              </a:rPr>
              <a:t>SendData</a:t>
            </a:r>
            <a:r>
              <a:rPr lang="en-US" sz="1800">
                <a:latin typeface="Consolas" panose="020B0609020204030204" pitchFamily="49" charset="0"/>
              </a:rPr>
              <a:t>": true,</a:t>
            </a:r>
            <a:br>
              <a:rPr lang="en-US" sz="1800">
                <a:latin typeface="Consolas" panose="020B0609020204030204" pitchFamily="49" charset="0"/>
              </a:rPr>
            </a:br>
            <a:r>
              <a:rPr lang="en-US" sz="1800">
                <a:latin typeface="Consolas" panose="020B0609020204030204" pitchFamily="49" charset="0"/>
              </a:rPr>
              <a:t>     "</a:t>
            </a:r>
            <a:r>
              <a:rPr lang="en-US" sz="1800" err="1">
                <a:latin typeface="Consolas" panose="020B0609020204030204" pitchFamily="49" charset="0"/>
              </a:rPr>
              <a:t>SendInterval</a:t>
            </a:r>
            <a:r>
              <a:rPr lang="en-US" sz="1800">
                <a:latin typeface="Consolas" panose="020B0609020204030204" pitchFamily="49" charset="0"/>
              </a:rPr>
              <a:t>":</a:t>
            </a:r>
            <a:r>
              <a:rPr lang="en-US" sz="1800">
                <a:solidFill>
                  <a:srgbClr val="00B050"/>
                </a:solidFill>
                <a:latin typeface="Consolas" panose="020B0609020204030204" pitchFamily="49" charset="0"/>
              </a:rPr>
              <a:t> </a:t>
            </a:r>
            <a:r>
              <a:rPr lang="en-US" sz="1800">
                <a:solidFill>
                  <a:srgbClr val="008E40"/>
                </a:solidFill>
                <a:latin typeface="Consolas" panose="020B0609020204030204" pitchFamily="49" charset="0"/>
              </a:rPr>
              <a:t>5</a:t>
            </a:r>
            <a:br>
              <a:rPr lang="en-US" sz="1800">
                <a:solidFill>
                  <a:srgbClr val="E3E3E3"/>
                </a:solidFill>
                <a:latin typeface="Consolas" panose="020B0609020204030204" pitchFamily="49" charset="0"/>
              </a:rPr>
            </a:br>
            <a:r>
              <a:rPr lang="en-US" sz="1800">
                <a:solidFill>
                  <a:srgbClr val="C00000"/>
                </a:solidFill>
                <a:latin typeface="Consolas" panose="020B0609020204030204" pitchFamily="49" charset="0"/>
              </a:rPr>
              <a:t>  </a:t>
            </a:r>
            <a:r>
              <a:rPr lang="en-US" sz="1800">
                <a:latin typeface="Consolas" panose="020B0609020204030204" pitchFamily="49" charset="0"/>
              </a:rPr>
              <a:t>}</a:t>
            </a:r>
            <a:br>
              <a:rPr lang="en-US" sz="1800">
                <a:solidFill>
                  <a:srgbClr val="E3E3E3"/>
                </a:solidFill>
                <a:latin typeface="Consolas" panose="020B0609020204030204" pitchFamily="49" charset="0"/>
              </a:rPr>
            </a:br>
            <a:r>
              <a:rPr lang="en-US" sz="1800">
                <a:latin typeface="Consolas" panose="020B0609020204030204" pitchFamily="49" charset="0"/>
              </a:rPr>
              <a:t>}</a:t>
            </a:r>
          </a:p>
        </p:txBody>
      </p:sp>
      <p:sp>
        <p:nvSpPr>
          <p:cNvPr id="9" name="TextBox 8">
            <a:extLst>
              <a:ext uri="{FF2B5EF4-FFF2-40B4-BE49-F238E27FC236}">
                <a16:creationId xmlns:a16="http://schemas.microsoft.com/office/drawing/2014/main" id="{B336B4B3-7DB0-4286-B360-B0BD08C8EC06}"/>
              </a:ext>
            </a:extLst>
          </p:cNvPr>
          <p:cNvSpPr txBox="1"/>
          <p:nvPr/>
        </p:nvSpPr>
        <p:spPr>
          <a:xfrm>
            <a:off x="648160" y="3956291"/>
            <a:ext cx="6253421" cy="2290472"/>
          </a:xfrm>
          <a:prstGeom prst="rect">
            <a:avLst/>
          </a:prstGeom>
          <a:solidFill>
            <a:schemeClr val="bg1">
              <a:lumMod val="95000"/>
            </a:schemeClr>
          </a:solidFill>
        </p:spPr>
        <p:txBody>
          <a:bodyPr wrap="none" lIns="274281" tIns="274281" rIns="274281" bIns="274281" rtlCol="0">
            <a:noAutofit/>
          </a:bodyPr>
          <a:lstStyle/>
          <a:p>
            <a:pPr>
              <a:lnSpc>
                <a:spcPct val="107000"/>
              </a:lnSpc>
            </a:pPr>
            <a:r>
              <a:rPr lang="en-US" sz="1800">
                <a:latin typeface="Consolas" panose="020B0609020204030204" pitchFamily="49" charset="0"/>
                <a:ea typeface="Times New Roman" panose="02020603050405020304" pitchFamily="18" charset="0"/>
                <a:cs typeface="Times New Roman" panose="02020603050405020304" pitchFamily="18" charset="0"/>
              </a:rPr>
              <a:t>“</a:t>
            </a:r>
            <a:r>
              <a:rPr lang="en-US" sz="1800" err="1">
                <a:solidFill>
                  <a:srgbClr val="F20000"/>
                </a:solidFill>
                <a:latin typeface="Consolas" panose="020B0609020204030204" pitchFamily="49" charset="0"/>
                <a:ea typeface="Times New Roman" panose="02020603050405020304" pitchFamily="18" charset="0"/>
                <a:cs typeface="Times New Roman" panose="02020603050405020304" pitchFamily="18" charset="0"/>
              </a:rPr>
              <a:t>SimulatedTemperatureSensor</a:t>
            </a:r>
            <a:r>
              <a:rPr lang="en-US" sz="1800">
                <a:solidFill>
                  <a:srgbClr val="F2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a:solidFill>
                  <a:srgbClr val="E3E3E3"/>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a:latin typeface="Consolas" panose="020B0609020204030204" pitchFamily="49" charset="0"/>
                <a:ea typeface="Times New Roman" panose="02020603050405020304" pitchFamily="18" charset="0"/>
                <a:cs typeface="Times New Roman" panose="02020603050405020304" pitchFamily="18" charset="0"/>
              </a:rPr>
              <a:t>"</a:t>
            </a:r>
            <a:r>
              <a:rPr lang="en-US" sz="1800" err="1">
                <a:latin typeface="Consolas" panose="020B0609020204030204" pitchFamily="49" charset="0"/>
                <a:ea typeface="Times New Roman" panose="02020603050405020304" pitchFamily="18" charset="0"/>
                <a:cs typeface="Times New Roman" panose="02020603050405020304" pitchFamily="18" charset="0"/>
              </a:rPr>
              <a:t>properties.desired.layeredProperties</a:t>
            </a:r>
            <a:r>
              <a:rPr lang="en-US" sz="1800">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a:latin typeface="Consolas" panose="020B0609020204030204" pitchFamily="49" charset="0"/>
                <a:ea typeface="Times New Roman" panose="02020603050405020304" pitchFamily="18" charset="0"/>
                <a:cs typeface="Times New Roman" panose="02020603050405020304" pitchFamily="18" charset="0"/>
              </a:rPr>
              <a:t>    "</a:t>
            </a:r>
            <a:r>
              <a:rPr lang="en-US" sz="1800" err="1">
                <a:latin typeface="Consolas" panose="020B0609020204030204" pitchFamily="49" charset="0"/>
                <a:ea typeface="Times New Roman" panose="02020603050405020304" pitchFamily="18" charset="0"/>
                <a:cs typeface="Times New Roman" panose="02020603050405020304" pitchFamily="18" charset="0"/>
              </a:rPr>
              <a:t>StopAfterCount</a:t>
            </a:r>
            <a:r>
              <a:rPr lang="en-US" sz="1800">
                <a:latin typeface="Consolas" panose="020B0609020204030204" pitchFamily="49" charset="0"/>
                <a:ea typeface="Times New Roman" panose="02020603050405020304" pitchFamily="18" charset="0"/>
                <a:cs typeface="Times New Roman" panose="02020603050405020304" pitchFamily="18" charset="0"/>
              </a:rPr>
              <a:t>": </a:t>
            </a:r>
            <a:r>
              <a:rPr lang="en-US" sz="1800">
                <a:solidFill>
                  <a:srgbClr val="008E40"/>
                </a:solidFill>
                <a:latin typeface="Consolas" panose="020B0609020204030204" pitchFamily="49" charset="0"/>
                <a:ea typeface="Times New Roman" panose="02020603050405020304" pitchFamily="18" charset="0"/>
                <a:cs typeface="Times New Roman" panose="02020603050405020304" pitchFamily="18" charset="0"/>
              </a:rPr>
              <a:t>1000</a:t>
            </a:r>
            <a:endParaRPr lang="en-US" sz="1800">
              <a:solidFill>
                <a:srgbClr val="008E4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800">
                <a:latin typeface="Consolas" panose="020B0609020204030204" pitchFamily="49" charset="0"/>
                <a:ea typeface="Times New Roman" panose="02020603050405020304" pitchFamily="18" charset="0"/>
                <a:cs typeface="Times New Roman" panose="02020603050405020304" pitchFamily="18" charset="0"/>
              </a:rPr>
              <a:t>  }</a:t>
            </a: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latin typeface="Consolas" panose="020B0609020204030204" pitchFamily="49" charset="0"/>
                <a:ea typeface="Times New Roman" panose="02020603050405020304" pitchFamily="18" charset="0"/>
                <a:cs typeface="Times New Roman" panose="02020603050405020304" pitchFamily="18" charset="0"/>
              </a:rPr>
              <a:t>}</a:t>
            </a:r>
            <a:endParaRPr lang="en-US" sz="1800">
              <a:latin typeface="Calibri" panose="020F0502020204030204" pitchFamily="34" charset="0"/>
              <a:ea typeface="Calibri" panose="020F0502020204030204" pitchFamily="34" charset="0"/>
              <a:cs typeface="Times New Roman" panose="02020603050405020304" pitchFamily="18" charset="0"/>
            </a:endParaRPr>
          </a:p>
        </p:txBody>
      </p:sp>
      <p:grpSp>
        <p:nvGrpSpPr>
          <p:cNvPr id="51" name="Group 50" descr="Arrow emerging from the previous boxes of codes and leading to">
            <a:extLst>
              <a:ext uri="{FF2B5EF4-FFF2-40B4-BE49-F238E27FC236}">
                <a16:creationId xmlns:a16="http://schemas.microsoft.com/office/drawing/2014/main" id="{99C6FBB5-829C-4CA3-A618-BACC8FA0E64C}"/>
              </a:ext>
            </a:extLst>
          </p:cNvPr>
          <p:cNvGrpSpPr/>
          <p:nvPr/>
        </p:nvGrpSpPr>
        <p:grpSpPr>
          <a:xfrm>
            <a:off x="6901565" y="2559033"/>
            <a:ext cx="363121" cy="2544540"/>
            <a:chOff x="6964543" y="2609850"/>
            <a:chExt cx="445831" cy="2595563"/>
          </a:xfrm>
        </p:grpSpPr>
        <p:sp>
          <p:nvSpPr>
            <p:cNvPr id="52" name="Right Bracket 51">
              <a:extLst>
                <a:ext uri="{FF2B5EF4-FFF2-40B4-BE49-F238E27FC236}">
                  <a16:creationId xmlns:a16="http://schemas.microsoft.com/office/drawing/2014/main" id="{595FD03B-ECBC-4D42-A382-100BA53119CE}"/>
                </a:ext>
              </a:extLst>
            </p:cNvPr>
            <p:cNvSpPr/>
            <p:nvPr/>
          </p:nvSpPr>
          <p:spPr>
            <a:xfrm>
              <a:off x="6964543" y="2609850"/>
              <a:ext cx="221448" cy="2595563"/>
            </a:xfrm>
            <a:prstGeom prst="rightBracket">
              <a:avLst>
                <a:gd name="adj" fmla="val 0"/>
              </a:avLst>
            </a:prstGeom>
            <a:ln>
              <a:solidFill>
                <a:schemeClr val="bg1">
                  <a:lumMod val="50000"/>
                </a:schemeClr>
              </a:solidFill>
              <a:headEnd type="none"/>
              <a:tailEnd type="none"/>
            </a:ln>
          </p:spPr>
          <p:style>
            <a:lnRef idx="3">
              <a:schemeClr val="dk1"/>
            </a:lnRef>
            <a:fillRef idx="0">
              <a:schemeClr val="dk1"/>
            </a:fillRef>
            <a:effectRef idx="2">
              <a:schemeClr val="dk1"/>
            </a:effectRef>
            <a:fontRef idx="minor">
              <a:schemeClr val="tx1"/>
            </a:fontRef>
          </p:style>
          <p:txBody>
            <a:bodyPr rtlCol="0" anchor="ctr"/>
            <a:lstStyle/>
            <a:p>
              <a:pPr algn="ctr"/>
              <a:endParaRPr lang="en-IN" sz="1730"/>
            </a:p>
          </p:txBody>
        </p:sp>
        <p:cxnSp>
          <p:nvCxnSpPr>
            <p:cNvPr id="53" name="Straight Arrow Connector 52">
              <a:extLst>
                <a:ext uri="{FF2B5EF4-FFF2-40B4-BE49-F238E27FC236}">
                  <a16:creationId xmlns:a16="http://schemas.microsoft.com/office/drawing/2014/main" id="{BA895766-9103-486A-A7E5-CA8723309CAB}"/>
                </a:ext>
              </a:extLst>
            </p:cNvPr>
            <p:cNvCxnSpPr>
              <a:cxnSpLocks/>
              <a:stCxn id="52" idx="2"/>
            </p:cNvCxnSpPr>
            <p:nvPr/>
          </p:nvCxnSpPr>
          <p:spPr>
            <a:xfrm>
              <a:off x="7185991" y="3907632"/>
              <a:ext cx="224383" cy="0"/>
            </a:xfrm>
            <a:prstGeom prst="straightConnector1">
              <a:avLst/>
            </a:prstGeom>
            <a:ln>
              <a:solidFill>
                <a:schemeClr val="bg1">
                  <a:lumMod val="50000"/>
                </a:schemeClr>
              </a:solidFill>
              <a:headEnd type="none"/>
              <a:tailEnd type="triangle" w="lg" len="med"/>
            </a:ln>
          </p:spPr>
          <p:style>
            <a:lnRef idx="3">
              <a:schemeClr val="dk1"/>
            </a:lnRef>
            <a:fillRef idx="0">
              <a:schemeClr val="dk1"/>
            </a:fillRef>
            <a:effectRef idx="2">
              <a:schemeClr val="dk1"/>
            </a:effectRef>
            <a:fontRef idx="minor">
              <a:schemeClr val="tx1"/>
            </a:fontRef>
          </p:style>
        </p:cxnSp>
      </p:grpSp>
      <p:sp>
        <p:nvSpPr>
          <p:cNvPr id="8" name="TextBox 7">
            <a:extLst>
              <a:ext uri="{FF2B5EF4-FFF2-40B4-BE49-F238E27FC236}">
                <a16:creationId xmlns:a16="http://schemas.microsoft.com/office/drawing/2014/main" id="{C3482B99-827E-476A-B20C-01BF1454C93F}"/>
              </a:ext>
            </a:extLst>
          </p:cNvPr>
          <p:cNvSpPr txBox="1"/>
          <p:nvPr/>
        </p:nvSpPr>
        <p:spPr>
          <a:xfrm>
            <a:off x="7264703" y="1339584"/>
            <a:ext cx="4320615" cy="4907179"/>
          </a:xfrm>
          <a:prstGeom prst="rect">
            <a:avLst/>
          </a:prstGeom>
          <a:solidFill>
            <a:schemeClr val="bg1">
              <a:lumMod val="95000"/>
            </a:schemeClr>
          </a:solidFill>
        </p:spPr>
        <p:txBody>
          <a:bodyPr wrap="square" lIns="274281" tIns="274281" rIns="274281" bIns="274281" rtlCol="0">
            <a:noAutofit/>
          </a:bodyPr>
          <a:lstStyle/>
          <a:p>
            <a:r>
              <a:rPr lang="en-US" sz="1800">
                <a:solidFill>
                  <a:srgbClr val="F20000"/>
                </a:solidFill>
                <a:latin typeface="Consolas" panose="020B0609020204030204" pitchFamily="49" charset="0"/>
              </a:rPr>
              <a:t>"properties"</a:t>
            </a:r>
            <a:r>
              <a:rPr lang="en-US" sz="1800">
                <a:latin typeface="Consolas" panose="020B0609020204030204" pitchFamily="49" charset="0"/>
              </a:rPr>
              <a:t>:</a:t>
            </a:r>
            <a:r>
              <a:rPr lang="en-US" sz="1800">
                <a:solidFill>
                  <a:srgbClr val="C00000"/>
                </a:solidFill>
                <a:latin typeface="Consolas" panose="020B0609020204030204" pitchFamily="49" charset="0"/>
              </a:rPr>
              <a:t> </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  "desired": {</a:t>
            </a:r>
            <a:br>
              <a:rPr lang="en-US" sz="1800">
                <a:solidFill>
                  <a:srgbClr val="E3E3E3"/>
                </a:solidFill>
                <a:latin typeface="Consolas" panose="020B0609020204030204" pitchFamily="49" charset="0"/>
              </a:rPr>
            </a:br>
            <a:r>
              <a:rPr lang="en-US" sz="1800">
                <a:solidFill>
                  <a:srgbClr val="E3E3E3"/>
                </a:solidFill>
                <a:latin typeface="Consolas" panose="020B0609020204030204" pitchFamily="49" charset="0"/>
              </a:rPr>
              <a:t>    </a:t>
            </a:r>
            <a:r>
              <a:rPr lang="en-US" sz="1800">
                <a:latin typeface="Consolas" panose="020B0609020204030204" pitchFamily="49" charset="0"/>
              </a:rPr>
              <a:t>"</a:t>
            </a:r>
            <a:r>
              <a:rPr lang="en-US" sz="1800" err="1">
                <a:latin typeface="Consolas" panose="020B0609020204030204" pitchFamily="49" charset="0"/>
              </a:rPr>
              <a:t>SendData</a:t>
            </a:r>
            <a:r>
              <a:rPr lang="en-US" sz="1800">
                <a:latin typeface="Consolas" panose="020B0609020204030204" pitchFamily="49" charset="0"/>
              </a:rPr>
              <a:t>": </a:t>
            </a:r>
            <a:r>
              <a:rPr lang="en-US" sz="1800">
                <a:solidFill>
                  <a:schemeClr val="tx2"/>
                </a:solidFill>
                <a:latin typeface="Consolas" panose="020B0609020204030204" pitchFamily="49" charset="0"/>
              </a:rPr>
              <a:t>true,</a:t>
            </a:r>
            <a:br>
              <a:rPr lang="en-US" sz="1800">
                <a:solidFill>
                  <a:srgbClr val="E3E3E3"/>
                </a:solidFill>
                <a:latin typeface="Consolas" panose="020B0609020204030204" pitchFamily="49" charset="0"/>
              </a:rPr>
            </a:br>
            <a:r>
              <a:rPr lang="en-US" sz="1800">
                <a:solidFill>
                  <a:srgbClr val="E3E3E3"/>
                </a:solidFill>
                <a:latin typeface="Consolas" panose="020B0609020204030204" pitchFamily="49" charset="0"/>
              </a:rPr>
              <a:t>    </a:t>
            </a:r>
            <a:r>
              <a:rPr lang="en-US" sz="1800">
                <a:latin typeface="Consolas" panose="020B0609020204030204" pitchFamily="49" charset="0"/>
              </a:rPr>
              <a:t>"</a:t>
            </a:r>
            <a:r>
              <a:rPr lang="en-US" sz="1800" err="1">
                <a:latin typeface="Consolas" panose="020B0609020204030204" pitchFamily="49" charset="0"/>
              </a:rPr>
              <a:t>SendInterval</a:t>
            </a:r>
            <a:r>
              <a:rPr lang="en-US" sz="1800">
                <a:latin typeface="Consolas" panose="020B0609020204030204" pitchFamily="49" charset="0"/>
              </a:rPr>
              <a:t>": </a:t>
            </a:r>
            <a:r>
              <a:rPr lang="en-US" sz="1800">
                <a:solidFill>
                  <a:srgbClr val="008E40"/>
                </a:solidFill>
                <a:latin typeface="Consolas" panose="020B0609020204030204" pitchFamily="49" charset="0"/>
              </a:rPr>
              <a:t>5, </a:t>
            </a:r>
            <a:br>
              <a:rPr lang="en-US" sz="1800">
                <a:solidFill>
                  <a:srgbClr val="E3E3E3"/>
                </a:solidFill>
                <a:latin typeface="Consolas" panose="020B0609020204030204" pitchFamily="49" charset="0"/>
              </a:rPr>
            </a:br>
            <a:r>
              <a:rPr lang="en-US" sz="1800">
                <a:solidFill>
                  <a:srgbClr val="E3E3E3"/>
                </a:solidFill>
                <a:latin typeface="Consolas" panose="020B0609020204030204" pitchFamily="49" charset="0"/>
              </a:rPr>
              <a:t>    </a:t>
            </a:r>
            <a:r>
              <a:rPr lang="en-US" sz="1800">
                <a:latin typeface="Consolas" panose="020B0609020204030204" pitchFamily="49" charset="0"/>
              </a:rPr>
              <a:t>"</a:t>
            </a:r>
            <a:r>
              <a:rPr lang="en-US" sz="1800" err="1">
                <a:latin typeface="Consolas" panose="020B0609020204030204" pitchFamily="49" charset="0"/>
              </a:rPr>
              <a:t>layeredProperties</a:t>
            </a:r>
            <a:r>
              <a:rPr lang="en-US" sz="1800">
                <a:latin typeface="Consolas" panose="020B0609020204030204" pitchFamily="49" charset="0"/>
              </a:rPr>
              <a:t>": {</a:t>
            </a:r>
            <a:br>
              <a:rPr lang="en-US" sz="1800">
                <a:solidFill>
                  <a:srgbClr val="E3E3E3"/>
                </a:solidFill>
                <a:latin typeface="Consolas" panose="020B0609020204030204" pitchFamily="49" charset="0"/>
              </a:rPr>
            </a:br>
            <a:r>
              <a:rPr lang="en-US" sz="1800">
                <a:solidFill>
                  <a:srgbClr val="E3E3E3"/>
                </a:solidFill>
                <a:latin typeface="Consolas" panose="020B0609020204030204" pitchFamily="49" charset="0"/>
              </a:rPr>
              <a:t>      </a:t>
            </a:r>
            <a:r>
              <a:rPr lang="en-US" sz="1800">
                <a:latin typeface="Consolas" panose="020B0609020204030204" pitchFamily="49" charset="0"/>
              </a:rPr>
              <a:t>"</a:t>
            </a:r>
            <a:r>
              <a:rPr lang="en-US" sz="1800" err="1">
                <a:latin typeface="Consolas" panose="020B0609020204030204" pitchFamily="49" charset="0"/>
              </a:rPr>
              <a:t>StopAfterCount</a:t>
            </a:r>
            <a:r>
              <a:rPr lang="en-US" sz="1800">
                <a:latin typeface="Consolas" panose="020B0609020204030204" pitchFamily="49" charset="0"/>
              </a:rPr>
              <a:t>": </a:t>
            </a:r>
            <a:r>
              <a:rPr lang="en-US" sz="1800">
                <a:solidFill>
                  <a:srgbClr val="008E40"/>
                </a:solidFill>
                <a:latin typeface="Consolas" panose="020B0609020204030204" pitchFamily="49" charset="0"/>
              </a:rPr>
              <a:t>1000</a:t>
            </a:r>
            <a:br>
              <a:rPr lang="en-US" sz="1800">
                <a:solidFill>
                  <a:srgbClr val="B5CEA8"/>
                </a:solidFill>
                <a:latin typeface="Consolas" panose="020B0609020204030204" pitchFamily="49" charset="0"/>
              </a:rPr>
            </a:br>
            <a:r>
              <a:rPr lang="en-US" sz="1800">
                <a:solidFill>
                  <a:schemeClr val="accent2"/>
                </a:solidFill>
                <a:latin typeface="Consolas" panose="020B0609020204030204" pitchFamily="49" charset="0"/>
              </a:rPr>
              <a:t>    </a:t>
            </a:r>
            <a:r>
              <a:rPr lang="en-US" sz="1800">
                <a:latin typeface="Consolas" panose="020B0609020204030204" pitchFamily="49" charset="0"/>
              </a:rPr>
              <a:t>}</a:t>
            </a:r>
            <a:br>
              <a:rPr lang="en-US" sz="1800">
                <a:latin typeface="Consolas" panose="020B0609020204030204" pitchFamily="49" charset="0"/>
              </a:rPr>
            </a:br>
            <a:r>
              <a:rPr lang="en-US" sz="1800">
                <a:latin typeface="Consolas" panose="020B0609020204030204" pitchFamily="49" charset="0"/>
              </a:rPr>
              <a:t>  }</a:t>
            </a:r>
            <a:br>
              <a:rPr lang="en-US" sz="1800">
                <a:latin typeface="Consolas" panose="020B0609020204030204" pitchFamily="49" charset="0"/>
              </a:rPr>
            </a:br>
            <a:r>
              <a:rPr lang="en-US" sz="1800">
                <a:latin typeface="Consolas" panose="020B0609020204030204" pitchFamily="49" charset="0"/>
              </a:rPr>
              <a:t>}</a:t>
            </a:r>
          </a:p>
        </p:txBody>
      </p:sp>
    </p:spTree>
    <p:extLst>
      <p:ext uri="{BB962C8B-B14F-4D97-AF65-F5344CB8AC3E}">
        <p14:creationId xmlns:p14="http://schemas.microsoft.com/office/powerpoint/2010/main" val="169559177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Rollback</a:t>
            </a:r>
          </a:p>
        </p:txBody>
      </p:sp>
      <p:sp>
        <p:nvSpPr>
          <p:cNvPr id="2" name="Text Placeholder 1">
            <a:extLst>
              <a:ext uri="{FF2B5EF4-FFF2-40B4-BE49-F238E27FC236}">
                <a16:creationId xmlns:a16="http://schemas.microsoft.com/office/drawing/2014/main" id="{816DB55F-C082-44B1-9050-7125E1B11592}"/>
              </a:ext>
            </a:extLst>
          </p:cNvPr>
          <p:cNvSpPr>
            <a:spLocks noGrp="1"/>
          </p:cNvSpPr>
          <p:nvPr>
            <p:ph type="body" sz="quarter" idx="10"/>
          </p:nvPr>
        </p:nvSpPr>
        <p:spPr>
          <a:xfrm>
            <a:off x="418644" y="1186696"/>
            <a:ext cx="11354714" cy="603499"/>
          </a:xfrm>
        </p:spPr>
        <p:txBody>
          <a:bodyPr/>
          <a:lstStyle/>
          <a:p>
            <a:r>
              <a:rPr lang="en-US"/>
              <a:t>Deleting a deployment doesn’t remove the configuration from the device… so rollback means doing a new deployment that has the previous configuration</a:t>
            </a:r>
          </a:p>
        </p:txBody>
      </p:sp>
      <p:sp>
        <p:nvSpPr>
          <p:cNvPr id="3" name="Text Placeholder 1">
            <a:extLst>
              <a:ext uri="{FF2B5EF4-FFF2-40B4-BE49-F238E27FC236}">
                <a16:creationId xmlns:a16="http://schemas.microsoft.com/office/drawing/2014/main" id="{E4181838-A2C3-4486-9420-897CC2E66930}"/>
              </a:ext>
            </a:extLst>
          </p:cNvPr>
          <p:cNvSpPr txBox="1">
            <a:spLocks/>
          </p:cNvSpPr>
          <p:nvPr/>
        </p:nvSpPr>
        <p:spPr>
          <a:xfrm>
            <a:off x="418644" y="2155240"/>
            <a:ext cx="11363656" cy="3623986"/>
          </a:xfrm>
          <a:prstGeom prst="rect">
            <a:avLst/>
          </a:prstGeom>
          <a:noFill/>
          <a:ln w="19050">
            <a:solidFill>
              <a:schemeClr val="tx2"/>
            </a:solidFill>
          </a:ln>
        </p:spPr>
        <p:txBody>
          <a:bodyPr vert="horz" wrap="square" lIns="134464" tIns="89642" rIns="134464" bIns="89642" rtlCol="0">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spcBef>
                <a:spcPts val="294"/>
              </a:spcBef>
              <a:spcAft>
                <a:spcPts val="294"/>
              </a:spcAft>
            </a:pPr>
            <a:r>
              <a:rPr lang="en-US" sz="2353" spc="0">
                <a:solidFill>
                  <a:schemeClr val="tx2"/>
                </a:solidFill>
              </a:rPr>
              <a:t>Perform rollbacks in the following sequence:</a:t>
            </a:r>
          </a:p>
        </p:txBody>
      </p:sp>
      <p:sp>
        <p:nvSpPr>
          <p:cNvPr id="8" name="Rectangle 7">
            <a:extLst>
              <a:ext uri="{FF2B5EF4-FFF2-40B4-BE49-F238E27FC236}">
                <a16:creationId xmlns:a16="http://schemas.microsoft.com/office/drawing/2014/main" id="{8AF87204-F459-46DD-ACAD-6BE70E5F1875}"/>
              </a:ext>
            </a:extLst>
          </p:cNvPr>
          <p:cNvSpPr/>
          <p:nvPr/>
        </p:nvSpPr>
        <p:spPr bwMode="auto">
          <a:xfrm>
            <a:off x="578744" y="2756931"/>
            <a:ext cx="3596433" cy="28526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Confirm that a second deployment is also targeted at the same device set. If the goal of the rollback is to remove all modules, the second deployment should not include any modules</a:t>
            </a:r>
          </a:p>
        </p:txBody>
      </p:sp>
      <p:sp>
        <p:nvSpPr>
          <p:cNvPr id="15" name="Rectangle 14">
            <a:extLst>
              <a:ext uri="{FF2B5EF4-FFF2-40B4-BE49-F238E27FC236}">
                <a16:creationId xmlns:a16="http://schemas.microsoft.com/office/drawing/2014/main" id="{AE5C61F8-E429-4165-A36C-48A6E653A02A}"/>
              </a:ext>
            </a:extLst>
          </p:cNvPr>
          <p:cNvSpPr/>
          <p:nvPr/>
        </p:nvSpPr>
        <p:spPr bwMode="auto">
          <a:xfrm>
            <a:off x="4340828" y="2756931"/>
            <a:ext cx="3552963" cy="28526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Modify or remove the target condition expression of the deployment you wish to roll back so that the devices no longer meet the targeting condition</a:t>
            </a:r>
          </a:p>
        </p:txBody>
      </p:sp>
      <p:sp>
        <p:nvSpPr>
          <p:cNvPr id="16" name="Rectangle 15">
            <a:extLst>
              <a:ext uri="{FF2B5EF4-FFF2-40B4-BE49-F238E27FC236}">
                <a16:creationId xmlns:a16="http://schemas.microsoft.com/office/drawing/2014/main" id="{1FD386AE-0A20-4BD6-9B41-8569C355470E}"/>
              </a:ext>
            </a:extLst>
          </p:cNvPr>
          <p:cNvSpPr/>
          <p:nvPr/>
        </p:nvSpPr>
        <p:spPr bwMode="auto">
          <a:xfrm>
            <a:off x="8059444" y="2756931"/>
            <a:ext cx="3562756" cy="28526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Verify that the rollback succeeded by viewing the deployment status</a:t>
            </a:r>
          </a:p>
        </p:txBody>
      </p:sp>
    </p:spTree>
    <p:extLst>
      <p:ext uri="{BB962C8B-B14F-4D97-AF65-F5344CB8AC3E}">
        <p14:creationId xmlns:p14="http://schemas.microsoft.com/office/powerpoint/2010/main" val="290456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animBg="1"/>
      <p:bldP spid="8" grpId="0" animBg="1"/>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Deployment checklist</a:t>
            </a:r>
          </a:p>
        </p:txBody>
      </p:sp>
      <p:pic>
        <p:nvPicPr>
          <p:cNvPr id="78" name="Picture 77" descr="Icon of a smartphone with a cube on the screen">
            <a:extLst>
              <a:ext uri="{FF2B5EF4-FFF2-40B4-BE49-F238E27FC236}">
                <a16:creationId xmlns:a16="http://schemas.microsoft.com/office/drawing/2014/main" id="{CA4FF2FB-79A9-401E-B9E8-F646E428F730}"/>
              </a:ext>
            </a:extLst>
          </p:cNvPr>
          <p:cNvPicPr>
            <a:picLocks/>
          </p:cNvPicPr>
          <p:nvPr/>
        </p:nvPicPr>
        <p:blipFill>
          <a:blip r:embed="rId3"/>
          <a:stretch>
            <a:fillRect/>
          </a:stretch>
        </p:blipFill>
        <p:spPr>
          <a:xfrm>
            <a:off x="430284" y="1173611"/>
            <a:ext cx="932282" cy="932282"/>
          </a:xfrm>
          <a:prstGeom prst="rect">
            <a:avLst/>
          </a:prstGeom>
        </p:spPr>
      </p:pic>
      <p:sp>
        <p:nvSpPr>
          <p:cNvPr id="79" name="Rectangle 78">
            <a:extLst>
              <a:ext uri="{FF2B5EF4-FFF2-40B4-BE49-F238E27FC236}">
                <a16:creationId xmlns:a16="http://schemas.microsoft.com/office/drawing/2014/main" id="{49CB7055-A067-4100-8CCE-B1249F7D8FE8}"/>
              </a:ext>
            </a:extLst>
          </p:cNvPr>
          <p:cNvSpPr/>
          <p:nvPr/>
        </p:nvSpPr>
        <p:spPr bwMode="auto">
          <a:xfrm>
            <a:off x="1635647" y="1440788"/>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IN" sz="2353">
                <a:solidFill>
                  <a:schemeClr val="tx1"/>
                </a:solidFill>
                <a:ea typeface="Segoe UI" pitchFamily="34" charset="0"/>
                <a:cs typeface="Segoe UI" pitchFamily="34" charset="0"/>
              </a:rPr>
              <a:t>Device configuration</a:t>
            </a:r>
          </a:p>
        </p:txBody>
      </p:sp>
      <p:cxnSp>
        <p:nvCxnSpPr>
          <p:cNvPr id="92" name="Straight Connector 91">
            <a:extLst>
              <a:ext uri="{FF2B5EF4-FFF2-40B4-BE49-F238E27FC236}">
                <a16:creationId xmlns:a16="http://schemas.microsoft.com/office/drawing/2014/main" id="{D22EAA30-C28D-417C-8C46-E25A05FA1D36}"/>
              </a:ext>
              <a:ext uri="{C183D7F6-B498-43B3-948B-1728B52AA6E4}">
                <adec:decorative xmlns:adec="http://schemas.microsoft.com/office/drawing/2017/decorative" val="1"/>
              </a:ext>
            </a:extLst>
          </p:cNvPr>
          <p:cNvCxnSpPr>
            <a:cxnSpLocks/>
          </p:cNvCxnSpPr>
          <p:nvPr/>
        </p:nvCxnSpPr>
        <p:spPr>
          <a:xfrm>
            <a:off x="1635647" y="216520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4" name="Picture 113" descr="Icon of four circle connected in a branch">
            <a:extLst>
              <a:ext uri="{FF2B5EF4-FFF2-40B4-BE49-F238E27FC236}">
                <a16:creationId xmlns:a16="http://schemas.microsoft.com/office/drawing/2014/main" id="{7A6A84B3-9AA2-416D-A544-4489D6CE1C3D}"/>
              </a:ext>
            </a:extLst>
          </p:cNvPr>
          <p:cNvPicPr>
            <a:picLocks/>
          </p:cNvPicPr>
          <p:nvPr/>
        </p:nvPicPr>
        <p:blipFill>
          <a:blip r:embed="rId4"/>
          <a:stretch>
            <a:fillRect/>
          </a:stretch>
        </p:blipFill>
        <p:spPr>
          <a:xfrm>
            <a:off x="430284" y="2260373"/>
            <a:ext cx="932282" cy="932282"/>
          </a:xfrm>
          <a:prstGeom prst="rect">
            <a:avLst/>
          </a:prstGeom>
        </p:spPr>
      </p:pic>
      <p:sp>
        <p:nvSpPr>
          <p:cNvPr id="115" name="Rectangle 114">
            <a:extLst>
              <a:ext uri="{FF2B5EF4-FFF2-40B4-BE49-F238E27FC236}">
                <a16:creationId xmlns:a16="http://schemas.microsoft.com/office/drawing/2014/main" id="{7CDB3EC4-E26B-4988-ACD8-298700EAC37F}"/>
              </a:ext>
            </a:extLst>
          </p:cNvPr>
          <p:cNvSpPr/>
          <p:nvPr/>
        </p:nvSpPr>
        <p:spPr bwMode="auto">
          <a:xfrm>
            <a:off x="1635647" y="2527550"/>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IN" sz="2353">
                <a:solidFill>
                  <a:schemeClr val="tx1"/>
                </a:solidFill>
                <a:ea typeface="Segoe UI" pitchFamily="34" charset="0"/>
                <a:cs typeface="Segoe UI" pitchFamily="34" charset="0"/>
              </a:rPr>
              <a:t>Deployment</a:t>
            </a:r>
          </a:p>
        </p:txBody>
      </p:sp>
      <p:cxnSp>
        <p:nvCxnSpPr>
          <p:cNvPr id="125" name="Straight Connector 124">
            <a:extLst>
              <a:ext uri="{FF2B5EF4-FFF2-40B4-BE49-F238E27FC236}">
                <a16:creationId xmlns:a16="http://schemas.microsoft.com/office/drawing/2014/main" id="{6F0D570A-46D0-4BCD-B3D8-5E0BE6F8E345}"/>
              </a:ext>
              <a:ext uri="{C183D7F6-B498-43B3-948B-1728B52AA6E4}">
                <adec:decorative xmlns:adec="http://schemas.microsoft.com/office/drawing/2017/decorative" val="1"/>
              </a:ext>
            </a:extLst>
          </p:cNvPr>
          <p:cNvCxnSpPr>
            <a:cxnSpLocks/>
          </p:cNvCxnSpPr>
          <p:nvPr/>
        </p:nvCxnSpPr>
        <p:spPr>
          <a:xfrm>
            <a:off x="1635647" y="324537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1" name="Picture 140" descr="Icon of chart build by blocks of square">
            <a:extLst>
              <a:ext uri="{FF2B5EF4-FFF2-40B4-BE49-F238E27FC236}">
                <a16:creationId xmlns:a16="http://schemas.microsoft.com/office/drawing/2014/main" id="{8C3DFEA0-FBF7-4505-AA26-34FE711EAF4D}"/>
              </a:ext>
            </a:extLst>
          </p:cNvPr>
          <p:cNvPicPr>
            <a:picLocks/>
          </p:cNvPicPr>
          <p:nvPr/>
        </p:nvPicPr>
        <p:blipFill>
          <a:blip r:embed="rId5"/>
          <a:stretch>
            <a:fillRect/>
          </a:stretch>
        </p:blipFill>
        <p:spPr>
          <a:xfrm>
            <a:off x="430284" y="3347135"/>
            <a:ext cx="932282" cy="932282"/>
          </a:xfrm>
          <a:prstGeom prst="rect">
            <a:avLst/>
          </a:prstGeom>
        </p:spPr>
      </p:pic>
      <p:sp>
        <p:nvSpPr>
          <p:cNvPr id="142" name="Rectangle 141">
            <a:extLst>
              <a:ext uri="{FF2B5EF4-FFF2-40B4-BE49-F238E27FC236}">
                <a16:creationId xmlns:a16="http://schemas.microsoft.com/office/drawing/2014/main" id="{C2490E4D-6301-4E54-AFDE-83B15BCE61F7}"/>
              </a:ext>
            </a:extLst>
          </p:cNvPr>
          <p:cNvSpPr/>
          <p:nvPr/>
        </p:nvSpPr>
        <p:spPr bwMode="auto">
          <a:xfrm>
            <a:off x="1635647" y="3601134"/>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IN" sz="2353">
                <a:solidFill>
                  <a:schemeClr val="tx1"/>
                </a:solidFill>
                <a:ea typeface="Segoe UI" pitchFamily="34" charset="0"/>
                <a:cs typeface="Segoe UI" pitchFamily="34" charset="0"/>
              </a:rPr>
              <a:t>Container management</a:t>
            </a:r>
          </a:p>
        </p:txBody>
      </p:sp>
      <p:cxnSp>
        <p:nvCxnSpPr>
          <p:cNvPr id="149" name="Straight Connector 148">
            <a:extLst>
              <a:ext uri="{FF2B5EF4-FFF2-40B4-BE49-F238E27FC236}">
                <a16:creationId xmlns:a16="http://schemas.microsoft.com/office/drawing/2014/main" id="{DB3768A0-9B54-4C43-94B8-028F0E212317}"/>
              </a:ext>
              <a:ext uri="{C183D7F6-B498-43B3-948B-1728B52AA6E4}">
                <adec:decorative xmlns:adec="http://schemas.microsoft.com/office/drawing/2017/decorative" val="1"/>
              </a:ext>
            </a:extLst>
          </p:cNvPr>
          <p:cNvCxnSpPr>
            <a:cxnSpLocks/>
          </p:cNvCxnSpPr>
          <p:nvPr/>
        </p:nvCxnSpPr>
        <p:spPr>
          <a:xfrm>
            <a:off x="1635647" y="433214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9" name="Picture 158" descr="Icon of small circles connected by lines forming a big circle">
            <a:extLst>
              <a:ext uri="{FF2B5EF4-FFF2-40B4-BE49-F238E27FC236}">
                <a16:creationId xmlns:a16="http://schemas.microsoft.com/office/drawing/2014/main" id="{5DF90D28-973D-4BD9-9DB5-0771DBA3FAF7}"/>
              </a:ext>
            </a:extLst>
          </p:cNvPr>
          <p:cNvPicPr>
            <a:picLocks/>
          </p:cNvPicPr>
          <p:nvPr/>
        </p:nvPicPr>
        <p:blipFill>
          <a:blip r:embed="rId6"/>
          <a:stretch>
            <a:fillRect/>
          </a:stretch>
        </p:blipFill>
        <p:spPr>
          <a:xfrm>
            <a:off x="430284" y="4433898"/>
            <a:ext cx="932282" cy="932282"/>
          </a:xfrm>
          <a:prstGeom prst="rect">
            <a:avLst/>
          </a:prstGeom>
        </p:spPr>
      </p:pic>
      <p:sp>
        <p:nvSpPr>
          <p:cNvPr id="160" name="Rectangle 159">
            <a:extLst>
              <a:ext uri="{FF2B5EF4-FFF2-40B4-BE49-F238E27FC236}">
                <a16:creationId xmlns:a16="http://schemas.microsoft.com/office/drawing/2014/main" id="{ACA5BFF5-6A5C-4E17-ABB4-0CC5B94E168F}"/>
              </a:ext>
            </a:extLst>
          </p:cNvPr>
          <p:cNvSpPr/>
          <p:nvPr/>
        </p:nvSpPr>
        <p:spPr bwMode="auto">
          <a:xfrm>
            <a:off x="1635647" y="4701074"/>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IN" sz="2353">
                <a:solidFill>
                  <a:schemeClr val="tx1"/>
                </a:solidFill>
                <a:ea typeface="Segoe UI" pitchFamily="34" charset="0"/>
                <a:cs typeface="Segoe UI" pitchFamily="34" charset="0"/>
              </a:rPr>
              <a:t>Networking</a:t>
            </a:r>
          </a:p>
        </p:txBody>
      </p:sp>
      <p:cxnSp>
        <p:nvCxnSpPr>
          <p:cNvPr id="164" name="Straight Connector 163">
            <a:extLst>
              <a:ext uri="{FF2B5EF4-FFF2-40B4-BE49-F238E27FC236}">
                <a16:creationId xmlns:a16="http://schemas.microsoft.com/office/drawing/2014/main" id="{886327CD-7AD5-4E86-9CE7-82BE386CF2B9}"/>
              </a:ext>
              <a:ext uri="{C183D7F6-B498-43B3-948B-1728B52AA6E4}">
                <adec:decorative xmlns:adec="http://schemas.microsoft.com/office/drawing/2017/decorative" val="1"/>
              </a:ext>
            </a:extLst>
          </p:cNvPr>
          <p:cNvCxnSpPr>
            <a:cxnSpLocks/>
          </p:cNvCxnSpPr>
          <p:nvPr/>
        </p:nvCxnSpPr>
        <p:spPr>
          <a:xfrm>
            <a:off x="1635647" y="542549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matrix of nine circles connected to each other by lines">
            <a:extLst>
              <a:ext uri="{FF2B5EF4-FFF2-40B4-BE49-F238E27FC236}">
                <a16:creationId xmlns:a16="http://schemas.microsoft.com/office/drawing/2014/main" id="{2EA0EC92-DA7D-4DCC-99D4-C073C8740535}"/>
              </a:ext>
            </a:extLst>
          </p:cNvPr>
          <p:cNvPicPr>
            <a:picLocks/>
          </p:cNvPicPr>
          <p:nvPr/>
        </p:nvPicPr>
        <p:blipFill>
          <a:blip r:embed="rId7"/>
          <a:stretch>
            <a:fillRect/>
          </a:stretch>
        </p:blipFill>
        <p:spPr>
          <a:xfrm>
            <a:off x="430284" y="5520659"/>
            <a:ext cx="932282" cy="932282"/>
          </a:xfrm>
          <a:prstGeom prst="rect">
            <a:avLst/>
          </a:prstGeom>
        </p:spPr>
      </p:pic>
      <p:sp>
        <p:nvSpPr>
          <p:cNvPr id="54" name="Rectangle 53">
            <a:extLst>
              <a:ext uri="{FF2B5EF4-FFF2-40B4-BE49-F238E27FC236}">
                <a16:creationId xmlns:a16="http://schemas.microsoft.com/office/drawing/2014/main" id="{66CCE491-6655-47DA-86A0-1BDD2CEEA564}"/>
              </a:ext>
            </a:extLst>
          </p:cNvPr>
          <p:cNvSpPr/>
          <p:nvPr/>
        </p:nvSpPr>
        <p:spPr bwMode="auto">
          <a:xfrm>
            <a:off x="1635647" y="5787835"/>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IN" sz="2353">
                <a:solidFill>
                  <a:schemeClr val="tx1"/>
                </a:solidFill>
                <a:ea typeface="Segoe UI" pitchFamily="34" charset="0"/>
                <a:cs typeface="Segoe UI" pitchFamily="34" charset="0"/>
              </a:rPr>
              <a:t>Solution management</a:t>
            </a:r>
          </a:p>
        </p:txBody>
      </p:sp>
    </p:spTree>
    <p:extLst>
      <p:ext uri="{BB962C8B-B14F-4D97-AF65-F5344CB8AC3E}">
        <p14:creationId xmlns:p14="http://schemas.microsoft.com/office/powerpoint/2010/main" val="204361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500"/>
                                        <p:tgtEl>
                                          <p:spTgt spid="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
                                        </p:tgtEl>
                                        <p:attrNameLst>
                                          <p:attrName>style.visibility</p:attrName>
                                        </p:attrNameLst>
                                      </p:cBhvr>
                                      <p:to>
                                        <p:strVal val="visible"/>
                                      </p:to>
                                    </p:set>
                                    <p:animEffect transition="in" filter="fade">
                                      <p:cBhvr>
                                        <p:cTn id="15" dur="500"/>
                                        <p:tgtEl>
                                          <p:spTgt spid="92"/>
                                        </p:tgtEl>
                                      </p:cBhvr>
                                    </p:animEffect>
                                  </p:childTnLst>
                                </p:cTn>
                              </p:par>
                              <p:par>
                                <p:cTn id="16" presetID="10" presetClass="entr" presetSubtype="0" fill="hold" nodeType="with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fade">
                                      <p:cBhvr>
                                        <p:cTn id="18" dur="500"/>
                                        <p:tgtEl>
                                          <p:spTgt spid="1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500"/>
                                        <p:tgtEl>
                                          <p:spTgt spid="1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5"/>
                                        </p:tgtEl>
                                        <p:attrNameLst>
                                          <p:attrName>style.visibility</p:attrName>
                                        </p:attrNameLst>
                                      </p:cBhvr>
                                      <p:to>
                                        <p:strVal val="visible"/>
                                      </p:to>
                                    </p:set>
                                    <p:animEffect transition="in" filter="fade">
                                      <p:cBhvr>
                                        <p:cTn id="26" dur="500"/>
                                        <p:tgtEl>
                                          <p:spTgt spid="125"/>
                                        </p:tgtEl>
                                      </p:cBhvr>
                                    </p:animEffect>
                                  </p:childTnLst>
                                </p:cTn>
                              </p:par>
                              <p:par>
                                <p:cTn id="27" presetID="10" presetClass="entr" presetSubtype="0" fill="hold" nodeType="with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fade">
                                      <p:cBhvr>
                                        <p:cTn id="29" dur="500"/>
                                        <p:tgtEl>
                                          <p:spTgt spid="14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2"/>
                                        </p:tgtEl>
                                        <p:attrNameLst>
                                          <p:attrName>style.visibility</p:attrName>
                                        </p:attrNameLst>
                                      </p:cBhvr>
                                      <p:to>
                                        <p:strVal val="visible"/>
                                      </p:to>
                                    </p:set>
                                    <p:animEffect transition="in" filter="fade">
                                      <p:cBhvr>
                                        <p:cTn id="32" dur="500"/>
                                        <p:tgtEl>
                                          <p:spTgt spid="1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9"/>
                                        </p:tgtEl>
                                        <p:attrNameLst>
                                          <p:attrName>style.visibility</p:attrName>
                                        </p:attrNameLst>
                                      </p:cBhvr>
                                      <p:to>
                                        <p:strVal val="visible"/>
                                      </p:to>
                                    </p:set>
                                    <p:animEffect transition="in" filter="fade">
                                      <p:cBhvr>
                                        <p:cTn id="37" dur="500"/>
                                        <p:tgtEl>
                                          <p:spTgt spid="149"/>
                                        </p:tgtEl>
                                      </p:cBhvr>
                                    </p:animEffect>
                                  </p:childTnLst>
                                </p:cTn>
                              </p:par>
                              <p:par>
                                <p:cTn id="38" presetID="10" presetClass="entr" presetSubtype="0" fill="hold" nodeType="with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fade">
                                      <p:cBhvr>
                                        <p:cTn id="40" dur="500"/>
                                        <p:tgtEl>
                                          <p:spTgt spid="1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60"/>
                                        </p:tgtEl>
                                        <p:attrNameLst>
                                          <p:attrName>style.visibility</p:attrName>
                                        </p:attrNameLst>
                                      </p:cBhvr>
                                      <p:to>
                                        <p:strVal val="visible"/>
                                      </p:to>
                                    </p:set>
                                    <p:animEffect transition="in" filter="fade">
                                      <p:cBhvr>
                                        <p:cTn id="43" dur="500"/>
                                        <p:tgtEl>
                                          <p:spTgt spid="16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4"/>
                                        </p:tgtEl>
                                        <p:attrNameLst>
                                          <p:attrName>style.visibility</p:attrName>
                                        </p:attrNameLst>
                                      </p:cBhvr>
                                      <p:to>
                                        <p:strVal val="visible"/>
                                      </p:to>
                                    </p:set>
                                    <p:animEffect transition="in" filter="fade">
                                      <p:cBhvr>
                                        <p:cTn id="48" dur="500"/>
                                        <p:tgtEl>
                                          <p:spTgt spid="164"/>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115" grpId="0"/>
      <p:bldP spid="142" grpId="0"/>
      <p:bldP spid="160" grpId="0"/>
      <p:bldP spid="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Edge gateway devices</a:t>
            </a:r>
          </a:p>
        </p:txBody>
      </p:sp>
      <p:pic>
        <p:nvPicPr>
          <p:cNvPr id="5" name="Picture 4" descr="Icon of two buildings">
            <a:extLst>
              <a:ext uri="{FF2B5EF4-FFF2-40B4-BE49-F238E27FC236}">
                <a16:creationId xmlns:a16="http://schemas.microsoft.com/office/drawing/2014/main" id="{86ABAD0E-8170-44B8-852C-85A5D1465A0D}"/>
              </a:ext>
            </a:extLst>
          </p:cNvPr>
          <p:cNvPicPr>
            <a:picLocks noChangeAspect="1"/>
          </p:cNvPicPr>
          <p:nvPr/>
        </p:nvPicPr>
        <p:blipFill>
          <a:blip r:embed="rId3"/>
          <a:stretch>
            <a:fillRect/>
          </a:stretch>
        </p:blipFill>
        <p:spPr>
          <a:xfrm>
            <a:off x="10238903" y="3029559"/>
            <a:ext cx="904156" cy="904156"/>
          </a:xfrm>
          <a:prstGeom prst="rect">
            <a:avLst/>
          </a:prstGeom>
        </p:spPr>
      </p:pic>
    </p:spTree>
    <p:extLst>
      <p:ext uri="{BB962C8B-B14F-4D97-AF65-F5344CB8AC3E}">
        <p14:creationId xmlns:p14="http://schemas.microsoft.com/office/powerpoint/2010/main" val="413711953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Edge gateway patterns: Transparent</a:t>
            </a:r>
          </a:p>
        </p:txBody>
      </p:sp>
      <p:pic>
        <p:nvPicPr>
          <p:cNvPr id="15" name="Picture 14" descr="Diagram of Azure IoT Edge as a gateway – Transparent pattern: The devices are connected to the IoT Hub through Azure IoT Edge runtime as a gateway">
            <a:extLst>
              <a:ext uri="{FF2B5EF4-FFF2-40B4-BE49-F238E27FC236}">
                <a16:creationId xmlns:a16="http://schemas.microsoft.com/office/drawing/2014/main" id="{EE7BD9D4-3D18-4F98-989E-4FF8F8D098BB}"/>
              </a:ext>
            </a:extLst>
          </p:cNvPr>
          <p:cNvPicPr>
            <a:picLocks noChangeAspect="1"/>
          </p:cNvPicPr>
          <p:nvPr/>
        </p:nvPicPr>
        <p:blipFill>
          <a:blip r:embed="rId3" cstate="screen">
            <a:duotone>
              <a:prstClr val="black"/>
              <a:schemeClr val="accent6">
                <a:tint val="45000"/>
                <a:satMod val="400000"/>
              </a:schemeClr>
            </a:duotone>
            <a:extLst>
              <a:ext uri="{28A0092B-C50C-407E-A947-70E740481C1C}">
                <a14:useLocalDpi xmlns:a14="http://schemas.microsoft.com/office/drawing/2010/main"/>
              </a:ext>
            </a:extLst>
          </a:blip>
          <a:srcRect l="-3178" t="-30950" r="-3178" b="-30950"/>
          <a:stretch>
            <a:fillRect/>
          </a:stretch>
        </p:blipFill>
        <p:spPr>
          <a:xfrm>
            <a:off x="435764" y="1190281"/>
            <a:ext cx="11326700" cy="5046894"/>
          </a:xfrm>
          <a:custGeom>
            <a:avLst/>
            <a:gdLst>
              <a:gd name="connsiteX0" fmla="*/ 0 w 5737342"/>
              <a:gd name="connsiteY0" fmla="*/ 0 h 2556416"/>
              <a:gd name="connsiteX1" fmla="*/ 5737342 w 5737342"/>
              <a:gd name="connsiteY1" fmla="*/ 0 h 2556416"/>
              <a:gd name="connsiteX2" fmla="*/ 5737342 w 5737342"/>
              <a:gd name="connsiteY2" fmla="*/ 2556416 h 2556416"/>
              <a:gd name="connsiteX3" fmla="*/ 0 w 5737342"/>
              <a:gd name="connsiteY3" fmla="*/ 2556416 h 2556416"/>
            </a:gdLst>
            <a:ahLst/>
            <a:cxnLst>
              <a:cxn ang="0">
                <a:pos x="connsiteX0" y="connsiteY0"/>
              </a:cxn>
              <a:cxn ang="0">
                <a:pos x="connsiteX1" y="connsiteY1"/>
              </a:cxn>
              <a:cxn ang="0">
                <a:pos x="connsiteX2" y="connsiteY2"/>
              </a:cxn>
              <a:cxn ang="0">
                <a:pos x="connsiteX3" y="connsiteY3"/>
              </a:cxn>
            </a:cxnLst>
            <a:rect l="l" t="t" r="r" b="b"/>
            <a:pathLst>
              <a:path w="5737342" h="2556416">
                <a:moveTo>
                  <a:pt x="0" y="0"/>
                </a:moveTo>
                <a:lnTo>
                  <a:pt x="5737342" y="0"/>
                </a:lnTo>
                <a:lnTo>
                  <a:pt x="5737342" y="2556416"/>
                </a:lnTo>
                <a:lnTo>
                  <a:pt x="0" y="2556416"/>
                </a:lnTo>
                <a:close/>
              </a:path>
            </a:pathLst>
          </a:custGeom>
          <a:ln w="19050">
            <a:solidFill>
              <a:schemeClr val="tx2"/>
            </a:solidFill>
          </a:ln>
          <a:effectLst/>
        </p:spPr>
      </p:pic>
    </p:spTree>
    <p:extLst>
      <p:ext uri="{BB962C8B-B14F-4D97-AF65-F5344CB8AC3E}">
        <p14:creationId xmlns:p14="http://schemas.microsoft.com/office/powerpoint/2010/main" val="81479589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Edge gateway patterns: Protocol Translation</a:t>
            </a:r>
          </a:p>
        </p:txBody>
      </p:sp>
      <p:pic>
        <p:nvPicPr>
          <p:cNvPr id="16" name="Picture 15" descr="Diagram of Azure IoT Edge as a gateway – Protocol translation: The devices are connected to the IoT Hub through Azure IoT Edge runtime as a gateway">
            <a:extLst>
              <a:ext uri="{FF2B5EF4-FFF2-40B4-BE49-F238E27FC236}">
                <a16:creationId xmlns:a16="http://schemas.microsoft.com/office/drawing/2014/main" id="{C6C4A1F9-1082-4C4F-9EA5-264E14473770}"/>
              </a:ext>
            </a:extLst>
          </p:cNvPr>
          <p:cNvPicPr>
            <a:picLocks noChangeAspect="1"/>
          </p:cNvPicPr>
          <p:nvPr/>
        </p:nvPicPr>
        <p:blipFill>
          <a:blip r:embed="rId3" cstate="screen">
            <a:duotone>
              <a:prstClr val="black"/>
              <a:schemeClr val="accent6">
                <a:tint val="45000"/>
                <a:satMod val="400000"/>
              </a:schemeClr>
            </a:duotone>
            <a:extLst>
              <a:ext uri="{28A0092B-C50C-407E-A947-70E740481C1C}">
                <a14:useLocalDpi xmlns:a14="http://schemas.microsoft.com/office/drawing/2010/main"/>
              </a:ext>
            </a:extLst>
          </a:blip>
          <a:srcRect l="-3170" t="-26921" r="-3170" b="-26921"/>
          <a:stretch>
            <a:fillRect/>
          </a:stretch>
        </p:blipFill>
        <p:spPr>
          <a:xfrm>
            <a:off x="425514" y="1178832"/>
            <a:ext cx="11343820" cy="5058343"/>
          </a:xfrm>
          <a:custGeom>
            <a:avLst/>
            <a:gdLst>
              <a:gd name="connsiteX0" fmla="*/ 0 w 5725678"/>
              <a:gd name="connsiteY0" fmla="*/ 0 h 2553147"/>
              <a:gd name="connsiteX1" fmla="*/ 5725678 w 5725678"/>
              <a:gd name="connsiteY1" fmla="*/ 0 h 2553147"/>
              <a:gd name="connsiteX2" fmla="*/ 5725678 w 5725678"/>
              <a:gd name="connsiteY2" fmla="*/ 2553147 h 2553147"/>
              <a:gd name="connsiteX3" fmla="*/ 0 w 5725678"/>
              <a:gd name="connsiteY3" fmla="*/ 2553147 h 2553147"/>
            </a:gdLst>
            <a:ahLst/>
            <a:cxnLst>
              <a:cxn ang="0">
                <a:pos x="connsiteX0" y="connsiteY0"/>
              </a:cxn>
              <a:cxn ang="0">
                <a:pos x="connsiteX1" y="connsiteY1"/>
              </a:cxn>
              <a:cxn ang="0">
                <a:pos x="connsiteX2" y="connsiteY2"/>
              </a:cxn>
              <a:cxn ang="0">
                <a:pos x="connsiteX3" y="connsiteY3"/>
              </a:cxn>
            </a:cxnLst>
            <a:rect l="l" t="t" r="r" b="b"/>
            <a:pathLst>
              <a:path w="5725678" h="2553147">
                <a:moveTo>
                  <a:pt x="0" y="0"/>
                </a:moveTo>
                <a:lnTo>
                  <a:pt x="5725678" y="0"/>
                </a:lnTo>
                <a:lnTo>
                  <a:pt x="5725678" y="2553147"/>
                </a:lnTo>
                <a:lnTo>
                  <a:pt x="0" y="2553147"/>
                </a:lnTo>
                <a:close/>
              </a:path>
            </a:pathLst>
          </a:custGeom>
          <a:ln w="19050">
            <a:solidFill>
              <a:schemeClr val="tx2"/>
            </a:solidFill>
          </a:ln>
          <a:effectLst/>
        </p:spPr>
      </p:pic>
    </p:spTree>
    <p:extLst>
      <p:ext uri="{BB962C8B-B14F-4D97-AF65-F5344CB8AC3E}">
        <p14:creationId xmlns:p14="http://schemas.microsoft.com/office/powerpoint/2010/main" val="396429512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C759E7A-4B46-4CDB-97D5-949DA858CEAF}"/>
              </a:ext>
            </a:extLst>
          </p:cNvPr>
          <p:cNvSpPr/>
          <p:nvPr/>
        </p:nvSpPr>
        <p:spPr bwMode="auto">
          <a:xfrm>
            <a:off x="435764" y="1189786"/>
            <a:ext cx="11326700" cy="5046894"/>
          </a:xfrm>
          <a:prstGeom prst="rect">
            <a:avLst/>
          </a:prstGeom>
          <a:solidFill>
            <a:schemeClr val="bg1"/>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Azure IoT Edge gateway patterns: Identity Translation</a:t>
            </a:r>
          </a:p>
        </p:txBody>
      </p:sp>
      <p:pic>
        <p:nvPicPr>
          <p:cNvPr id="4" name="Picture 3">
            <a:extLst>
              <a:ext uri="{FF2B5EF4-FFF2-40B4-BE49-F238E27FC236}">
                <a16:creationId xmlns:a16="http://schemas.microsoft.com/office/drawing/2014/main" id="{E56F0D3B-D79B-4D33-A4E3-3BDF1B0E8C2A}"/>
              </a:ext>
            </a:extLst>
          </p:cNvPr>
          <p:cNvPicPr>
            <a:picLocks noChangeAspect="1"/>
          </p:cNvPicPr>
          <p:nvPr/>
        </p:nvPicPr>
        <p:blipFill>
          <a:blip r:embed="rId3"/>
          <a:stretch>
            <a:fillRect/>
          </a:stretch>
        </p:blipFill>
        <p:spPr>
          <a:xfrm>
            <a:off x="739718" y="2182089"/>
            <a:ext cx="10712565" cy="3062290"/>
          </a:xfrm>
          <a:prstGeom prst="rect">
            <a:avLst/>
          </a:prstGeom>
        </p:spPr>
      </p:pic>
    </p:spTree>
    <p:extLst>
      <p:ext uri="{BB962C8B-B14F-4D97-AF65-F5344CB8AC3E}">
        <p14:creationId xmlns:p14="http://schemas.microsoft.com/office/powerpoint/2010/main" val="371099537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as a gateway: Pattern comparison</a:t>
            </a:r>
          </a:p>
        </p:txBody>
      </p:sp>
      <p:graphicFrame>
        <p:nvGraphicFramePr>
          <p:cNvPr id="3" name="Table 3">
            <a:extLst>
              <a:ext uri="{FF2B5EF4-FFF2-40B4-BE49-F238E27FC236}">
                <a16:creationId xmlns:a16="http://schemas.microsoft.com/office/drawing/2014/main" id="{AC11B80F-5836-4702-9D0F-1173836EB94A}"/>
              </a:ext>
            </a:extLst>
          </p:cNvPr>
          <p:cNvGraphicFramePr>
            <a:graphicFrameLocks noGrp="1"/>
          </p:cNvGraphicFramePr>
          <p:nvPr/>
        </p:nvGraphicFramePr>
        <p:xfrm>
          <a:off x="418644" y="1513203"/>
          <a:ext cx="11374780" cy="4914045"/>
        </p:xfrm>
        <a:graphic>
          <a:graphicData uri="http://schemas.openxmlformats.org/drawingml/2006/table">
            <a:tbl>
              <a:tblPr firstRow="1" bandRow="1">
                <a:tableStyleId>{5C22544A-7EE6-4342-B048-85BDC9FD1C3A}</a:tableStyleId>
              </a:tblPr>
              <a:tblGrid>
                <a:gridCol w="2843695">
                  <a:extLst>
                    <a:ext uri="{9D8B030D-6E8A-4147-A177-3AD203B41FA5}">
                      <a16:colId xmlns:a16="http://schemas.microsoft.com/office/drawing/2014/main" val="1842265671"/>
                    </a:ext>
                  </a:extLst>
                </a:gridCol>
                <a:gridCol w="2843695">
                  <a:extLst>
                    <a:ext uri="{9D8B030D-6E8A-4147-A177-3AD203B41FA5}">
                      <a16:colId xmlns:a16="http://schemas.microsoft.com/office/drawing/2014/main" val="1310252558"/>
                    </a:ext>
                  </a:extLst>
                </a:gridCol>
                <a:gridCol w="2843695">
                  <a:extLst>
                    <a:ext uri="{9D8B030D-6E8A-4147-A177-3AD203B41FA5}">
                      <a16:colId xmlns:a16="http://schemas.microsoft.com/office/drawing/2014/main" val="72270403"/>
                    </a:ext>
                  </a:extLst>
                </a:gridCol>
                <a:gridCol w="2843695">
                  <a:extLst>
                    <a:ext uri="{9D8B030D-6E8A-4147-A177-3AD203B41FA5}">
                      <a16:colId xmlns:a16="http://schemas.microsoft.com/office/drawing/2014/main" val="1597684851"/>
                    </a:ext>
                  </a:extLst>
                </a:gridCol>
              </a:tblGrid>
              <a:tr h="811263">
                <a:tc>
                  <a:txBody>
                    <a:bodyPr/>
                    <a:lstStyle/>
                    <a:p>
                      <a:endParaRPr lang="en-US" sz="1600">
                        <a:solidFill>
                          <a:schemeClr val="tx1"/>
                        </a:solidFill>
                      </a:endParaRPr>
                    </a:p>
                  </a:txBody>
                  <a:tcPr marL="89642" marR="89642" marT="44821" marB="44821">
                    <a:lnL w="6350" cap="flat" cmpd="sng" algn="ctr">
                      <a:no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2000">
                          <a:solidFill>
                            <a:schemeClr val="bg1"/>
                          </a:solidFill>
                          <a:latin typeface="+mj-lt"/>
                        </a:rPr>
                        <a:t>Transparent gateway</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pPr algn="ctr"/>
                      <a:r>
                        <a:rPr lang="en-US" sz="2000">
                          <a:solidFill>
                            <a:schemeClr val="bg1"/>
                          </a:solidFill>
                          <a:latin typeface="+mj-lt"/>
                        </a:rPr>
                        <a:t>Protocol translation</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pPr algn="ctr"/>
                      <a:r>
                        <a:rPr lang="en-US" sz="2000">
                          <a:solidFill>
                            <a:schemeClr val="bg1"/>
                          </a:solidFill>
                          <a:latin typeface="+mj-lt"/>
                        </a:rPr>
                        <a:t>Identity translation</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4159640045"/>
                  </a:ext>
                </a:extLst>
              </a:tr>
              <a:tr h="1022193">
                <a:tc>
                  <a:txBody>
                    <a:bodyPr/>
                    <a:lstStyle/>
                    <a:p>
                      <a:r>
                        <a:rPr lang="en-US" sz="1800">
                          <a:solidFill>
                            <a:schemeClr val="tx1"/>
                          </a:solidFill>
                          <a:latin typeface="+mj-lt"/>
                        </a:rPr>
                        <a:t>Identities stored in the loT Hub identity registry</a:t>
                      </a:r>
                    </a:p>
                  </a:txBody>
                  <a:tcPr marL="134464" marR="134464" marT="89642" marB="8964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1800">
                          <a:solidFill>
                            <a:schemeClr val="tx1"/>
                          </a:solidFill>
                        </a:rPr>
                        <a:t>Identities of all</a:t>
                      </a:r>
                    </a:p>
                    <a:p>
                      <a:r>
                        <a:rPr lang="en-US" sz="1800">
                          <a:solidFill>
                            <a:schemeClr val="tx1"/>
                          </a:solidFill>
                        </a:rPr>
                        <a:t>connected devices</a:t>
                      </a:r>
                    </a:p>
                  </a:txBody>
                  <a:tcPr marL="134464" marR="134464" marT="89642" marB="89642"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Only the identity of the gateway device</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Identities of all</a:t>
                      </a:r>
                    </a:p>
                    <a:p>
                      <a:r>
                        <a:rPr lang="en-US" sz="1800">
                          <a:solidFill>
                            <a:schemeClr val="tx1"/>
                          </a:solidFill>
                        </a:rPr>
                        <a:t>connected devices</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13222719"/>
                  </a:ext>
                </a:extLst>
              </a:tr>
              <a:tr h="1022193">
                <a:tc>
                  <a:txBody>
                    <a:bodyPr/>
                    <a:lstStyle/>
                    <a:p>
                      <a:r>
                        <a:rPr lang="en-US" sz="1800">
                          <a:solidFill>
                            <a:schemeClr val="tx1"/>
                          </a:solidFill>
                          <a:latin typeface="+mj-lt"/>
                        </a:rPr>
                        <a:t>Device twin</a:t>
                      </a:r>
                    </a:p>
                  </a:txBody>
                  <a:tcPr marL="134464" marR="134464" marT="89642" marB="8964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1800">
                          <a:solidFill>
                            <a:schemeClr val="tx1"/>
                          </a:solidFill>
                        </a:rPr>
                        <a:t>Each connected device</a:t>
                      </a:r>
                    </a:p>
                    <a:p>
                      <a:r>
                        <a:rPr lang="en-US" sz="1800">
                          <a:solidFill>
                            <a:schemeClr val="tx1"/>
                          </a:solidFill>
                        </a:rPr>
                        <a:t>has its own device twin</a:t>
                      </a:r>
                    </a:p>
                  </a:txBody>
                  <a:tcPr marL="134464" marR="134464" marT="89642" marB="89642"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Only the gateway has a device and module twins</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Each connected device</a:t>
                      </a:r>
                    </a:p>
                    <a:p>
                      <a:r>
                        <a:rPr lang="en-US" sz="1800">
                          <a:solidFill>
                            <a:schemeClr val="tx1"/>
                          </a:solidFill>
                        </a:rPr>
                        <a:t>has its own device twin</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378644256"/>
                  </a:ext>
                </a:extLst>
              </a:tr>
              <a:tr h="1330472">
                <a:tc>
                  <a:txBody>
                    <a:bodyPr/>
                    <a:lstStyle/>
                    <a:p>
                      <a:r>
                        <a:rPr lang="en-US" sz="1800">
                          <a:solidFill>
                            <a:schemeClr val="tx1"/>
                          </a:solidFill>
                          <a:latin typeface="+mj-lt"/>
                        </a:rPr>
                        <a:t>Direct methods and cloud-to- device messages</a:t>
                      </a:r>
                    </a:p>
                  </a:txBody>
                  <a:tcPr marL="134464" marR="134464" marT="89642" marB="8964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US" sz="1800">
                        <a:solidFill>
                          <a:schemeClr val="tx1"/>
                        </a:solidFill>
                      </a:endParaRPr>
                    </a:p>
                    <a:p>
                      <a:r>
                        <a:rPr lang="en-US" sz="1800">
                          <a:solidFill>
                            <a:schemeClr val="tx1"/>
                          </a:solidFill>
                        </a:rPr>
                        <a:t>The cloud can address</a:t>
                      </a:r>
                    </a:p>
                    <a:p>
                      <a:r>
                        <a:rPr lang="en-US" sz="1800">
                          <a:solidFill>
                            <a:schemeClr val="tx1"/>
                          </a:solidFill>
                        </a:rPr>
                        <a:t>each connected device</a:t>
                      </a:r>
                    </a:p>
                    <a:p>
                      <a:r>
                        <a:rPr lang="en-US" sz="1800">
                          <a:solidFill>
                            <a:schemeClr val="tx1"/>
                          </a:solidFill>
                        </a:rPr>
                        <a:t>individually</a:t>
                      </a:r>
                    </a:p>
                  </a:txBody>
                  <a:tcPr marL="134464" marR="134464" marT="89642" marB="89642"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The cloud can only</a:t>
                      </a:r>
                    </a:p>
                    <a:p>
                      <a:r>
                        <a:rPr lang="en-US" sz="1800">
                          <a:solidFill>
                            <a:schemeClr val="tx1"/>
                          </a:solidFill>
                        </a:rPr>
                        <a:t>address the gateway device</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endParaRPr lang="en-US" sz="1800">
                        <a:solidFill>
                          <a:schemeClr val="tx1"/>
                        </a:solidFill>
                      </a:endParaRPr>
                    </a:p>
                    <a:p>
                      <a:r>
                        <a:rPr lang="en-US" sz="1800">
                          <a:solidFill>
                            <a:schemeClr val="tx1"/>
                          </a:solidFill>
                        </a:rPr>
                        <a:t>The cloud can address</a:t>
                      </a:r>
                    </a:p>
                    <a:p>
                      <a:r>
                        <a:rPr lang="en-US" sz="1800">
                          <a:solidFill>
                            <a:schemeClr val="tx1"/>
                          </a:solidFill>
                        </a:rPr>
                        <a:t>each connected device</a:t>
                      </a:r>
                    </a:p>
                    <a:p>
                      <a:r>
                        <a:rPr lang="en-US" sz="1800">
                          <a:solidFill>
                            <a:schemeClr val="tx1"/>
                          </a:solidFill>
                        </a:rPr>
                        <a:t>individually</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12182769"/>
                  </a:ext>
                </a:extLst>
              </a:tr>
              <a:tr h="717140">
                <a:tc>
                  <a:txBody>
                    <a:bodyPr/>
                    <a:lstStyle/>
                    <a:p>
                      <a:r>
                        <a:rPr lang="en-US" sz="1800">
                          <a:solidFill>
                            <a:schemeClr val="tx1"/>
                          </a:solidFill>
                          <a:latin typeface="+mj-lt"/>
                        </a:rPr>
                        <a:t>loT Hub throttles</a:t>
                      </a:r>
                      <a:br>
                        <a:rPr lang="en-US" sz="1800">
                          <a:solidFill>
                            <a:schemeClr val="tx1"/>
                          </a:solidFill>
                          <a:latin typeface="+mj-lt"/>
                        </a:rPr>
                      </a:br>
                      <a:r>
                        <a:rPr lang="en-US" sz="1800">
                          <a:solidFill>
                            <a:schemeClr val="tx1"/>
                          </a:solidFill>
                          <a:latin typeface="+mj-lt"/>
                        </a:rPr>
                        <a:t>and quotas</a:t>
                      </a:r>
                    </a:p>
                  </a:txBody>
                  <a:tcPr marL="134464" marR="134464" marT="89642" marB="89642"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1800">
                          <a:solidFill>
                            <a:schemeClr val="tx1"/>
                          </a:solidFill>
                        </a:rPr>
                        <a:t>Apply to each device</a:t>
                      </a:r>
                    </a:p>
                  </a:txBody>
                  <a:tcPr marL="134464" marR="134464" marT="89642" marB="89642"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Apply to the gateway device</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tc>
                  <a:txBody>
                    <a:bodyPr/>
                    <a:lstStyle/>
                    <a:p>
                      <a:r>
                        <a:rPr lang="en-US" sz="1800">
                          <a:solidFill>
                            <a:schemeClr val="tx1"/>
                          </a:solidFill>
                        </a:rPr>
                        <a:t>Apply to each device</a:t>
                      </a:r>
                    </a:p>
                  </a:txBody>
                  <a:tcPr marL="134464" marR="134464" marT="89642" marB="89642" anchor="ctr">
                    <a:lnL w="6350" cap="flat" cmpd="sng" algn="ctr">
                      <a:solidFill>
                        <a:schemeClr val="bg1">
                          <a:lumMod val="65000"/>
                        </a:schemeClr>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562390897"/>
                  </a:ext>
                </a:extLst>
              </a:tr>
            </a:tbl>
          </a:graphicData>
        </a:graphic>
      </p:graphicFrame>
    </p:spTree>
    <p:extLst>
      <p:ext uri="{BB962C8B-B14F-4D97-AF65-F5344CB8AC3E}">
        <p14:creationId xmlns:p14="http://schemas.microsoft.com/office/powerpoint/2010/main" val="2997501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Authenticate a downstream device</a:t>
            </a:r>
          </a:p>
        </p:txBody>
      </p:sp>
      <p:pic>
        <p:nvPicPr>
          <p:cNvPr id="51" name="Picture 50" descr="Icon of a key">
            <a:extLst>
              <a:ext uri="{FF2B5EF4-FFF2-40B4-BE49-F238E27FC236}">
                <a16:creationId xmlns:a16="http://schemas.microsoft.com/office/drawing/2014/main" id="{E9425CE7-E31C-42E7-B10B-B39400AAF3B5}"/>
              </a:ext>
            </a:extLst>
          </p:cNvPr>
          <p:cNvPicPr>
            <a:picLocks/>
          </p:cNvPicPr>
          <p:nvPr/>
        </p:nvPicPr>
        <p:blipFill>
          <a:blip r:embed="rId3"/>
          <a:stretch>
            <a:fillRect/>
          </a:stretch>
        </p:blipFill>
        <p:spPr>
          <a:xfrm>
            <a:off x="430284" y="1545627"/>
            <a:ext cx="932282" cy="932282"/>
          </a:xfrm>
          <a:prstGeom prst="rect">
            <a:avLst/>
          </a:prstGeom>
        </p:spPr>
      </p:pic>
      <p:sp>
        <p:nvSpPr>
          <p:cNvPr id="54" name="Rectangle 53">
            <a:extLst>
              <a:ext uri="{FF2B5EF4-FFF2-40B4-BE49-F238E27FC236}">
                <a16:creationId xmlns:a16="http://schemas.microsoft.com/office/drawing/2014/main" id="{AC07FC7D-7173-43D6-A2E6-8A8CD79AEDC9}"/>
              </a:ext>
            </a:extLst>
          </p:cNvPr>
          <p:cNvSpPr/>
          <p:nvPr/>
        </p:nvSpPr>
        <p:spPr>
          <a:xfrm>
            <a:off x="1630312" y="1827890"/>
            <a:ext cx="10129600" cy="331899"/>
          </a:xfrm>
          <a:prstGeom prst="rect">
            <a:avLst/>
          </a:prstGeom>
        </p:spPr>
        <p:txBody>
          <a:bodyPr wrap="square" lIns="0" tIns="0" rIns="0" bIns="0" anchor="ctr">
            <a:noAutofit/>
          </a:bodyPr>
          <a:lstStyle/>
          <a:p>
            <a:r>
              <a:rPr lang="en-US" sz="2157">
                <a:latin typeface="+mj-lt"/>
              </a:rPr>
              <a:t>Symmetric key authentication</a:t>
            </a:r>
          </a:p>
        </p:txBody>
      </p:sp>
      <p:cxnSp>
        <p:nvCxnSpPr>
          <p:cNvPr id="59" name="Straight Connector 58">
            <a:extLst>
              <a:ext uri="{FF2B5EF4-FFF2-40B4-BE49-F238E27FC236}">
                <a16:creationId xmlns:a16="http://schemas.microsoft.com/office/drawing/2014/main" id="{AEDE0A53-2155-4D1F-9711-724153F8DB61}"/>
              </a:ext>
              <a:ext uri="{C183D7F6-B498-43B3-948B-1728B52AA6E4}">
                <adec:decorative xmlns:adec="http://schemas.microsoft.com/office/drawing/2017/decorative" val="1"/>
              </a:ext>
            </a:extLst>
          </p:cNvPr>
          <p:cNvCxnSpPr>
            <a:cxnSpLocks/>
          </p:cNvCxnSpPr>
          <p:nvPr/>
        </p:nvCxnSpPr>
        <p:spPr>
          <a:xfrm>
            <a:off x="1630312" y="2648885"/>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checkmark inside a badge">
            <a:extLst>
              <a:ext uri="{FF2B5EF4-FFF2-40B4-BE49-F238E27FC236}">
                <a16:creationId xmlns:a16="http://schemas.microsoft.com/office/drawing/2014/main" id="{E134E31F-022B-4A77-BCEB-B5211AD486E7}"/>
              </a:ext>
            </a:extLst>
          </p:cNvPr>
          <p:cNvPicPr>
            <a:picLocks/>
          </p:cNvPicPr>
          <p:nvPr/>
        </p:nvPicPr>
        <p:blipFill>
          <a:blip r:embed="rId4"/>
          <a:stretch>
            <a:fillRect/>
          </a:stretch>
        </p:blipFill>
        <p:spPr>
          <a:xfrm>
            <a:off x="430284" y="3137980"/>
            <a:ext cx="932282" cy="932282"/>
          </a:xfrm>
          <a:prstGeom prst="rect">
            <a:avLst/>
          </a:prstGeom>
        </p:spPr>
      </p:pic>
      <p:sp>
        <p:nvSpPr>
          <p:cNvPr id="71" name="Rectangle 70">
            <a:extLst>
              <a:ext uri="{FF2B5EF4-FFF2-40B4-BE49-F238E27FC236}">
                <a16:creationId xmlns:a16="http://schemas.microsoft.com/office/drawing/2014/main" id="{7439C84E-463E-4F62-9B98-F35940A71E36}"/>
              </a:ext>
            </a:extLst>
          </p:cNvPr>
          <p:cNvSpPr/>
          <p:nvPr/>
        </p:nvSpPr>
        <p:spPr bwMode="auto">
          <a:xfrm>
            <a:off x="1630312" y="3137981"/>
            <a:ext cx="10129600" cy="122199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r>
              <a:rPr lang="en-US" sz="2157" dirty="0">
                <a:solidFill>
                  <a:schemeClr val="tx1"/>
                </a:solidFill>
                <a:latin typeface="+mj-lt"/>
              </a:rPr>
              <a:t>X.509 authentication:</a:t>
            </a:r>
            <a:endParaRPr lang="en-US" sz="2157" dirty="0">
              <a:solidFill>
                <a:schemeClr val="tx1"/>
              </a:solidFill>
              <a:latin typeface="+mj-lt"/>
              <a:ea typeface="Segoe UI" pitchFamily="34" charset="0"/>
              <a:cs typeface="Segoe UI" pitchFamily="34" charset="0"/>
            </a:endParaRPr>
          </a:p>
          <a:p>
            <a:pPr defTabSz="914102" fontAlgn="base">
              <a:spcBef>
                <a:spcPts val="588"/>
              </a:spcBef>
              <a:spcAft>
                <a:spcPts val="588"/>
              </a:spcAft>
            </a:pPr>
            <a:r>
              <a:rPr lang="en-US" sz="2157" dirty="0">
                <a:solidFill>
                  <a:schemeClr val="tx1"/>
                </a:solidFill>
                <a:ea typeface="Segoe UI" pitchFamily="34" charset="0"/>
                <a:cs typeface="Segoe UI" pitchFamily="34" charset="0"/>
              </a:rPr>
              <a:t>Self-signed certificate with a per-device thumbprint</a:t>
            </a:r>
          </a:p>
          <a:p>
            <a:pPr defTabSz="914102" fontAlgn="base">
              <a:spcBef>
                <a:spcPts val="588"/>
              </a:spcBef>
              <a:spcAft>
                <a:spcPts val="588"/>
              </a:spcAft>
            </a:pPr>
            <a:r>
              <a:rPr lang="en-US" sz="2157" dirty="0">
                <a:solidFill>
                  <a:schemeClr val="tx1"/>
                </a:solidFill>
                <a:ea typeface="Segoe UI" pitchFamily="34" charset="0"/>
                <a:cs typeface="Segoe UI" pitchFamily="34" charset="0"/>
              </a:rPr>
              <a:t>CA-issued by a trusted CA (root or intermediate)</a:t>
            </a:r>
          </a:p>
        </p:txBody>
      </p:sp>
      <p:cxnSp>
        <p:nvCxnSpPr>
          <p:cNvPr id="74" name="Straight Connector 73">
            <a:extLst>
              <a:ext uri="{FF2B5EF4-FFF2-40B4-BE49-F238E27FC236}">
                <a16:creationId xmlns:a16="http://schemas.microsoft.com/office/drawing/2014/main" id="{603B0426-8A29-48D3-B869-CFD71BF831B2}"/>
              </a:ext>
              <a:ext uri="{C183D7F6-B498-43B3-948B-1728B52AA6E4}">
                <adec:decorative xmlns:adec="http://schemas.microsoft.com/office/drawing/2017/decorative" val="1"/>
              </a:ext>
            </a:extLst>
          </p:cNvPr>
          <p:cNvCxnSpPr>
            <a:cxnSpLocks/>
          </p:cNvCxnSpPr>
          <p:nvPr/>
        </p:nvCxnSpPr>
        <p:spPr>
          <a:xfrm>
            <a:off x="1630312" y="484906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 name="Picture 32" descr="Icon of three squares and a cloud">
            <a:extLst>
              <a:ext uri="{FF2B5EF4-FFF2-40B4-BE49-F238E27FC236}">
                <a16:creationId xmlns:a16="http://schemas.microsoft.com/office/drawing/2014/main" id="{17FA25F3-C6FF-44FF-8F59-39D2A0ACBCAE}"/>
              </a:ext>
            </a:extLst>
          </p:cNvPr>
          <p:cNvPicPr>
            <a:picLocks/>
          </p:cNvPicPr>
          <p:nvPr/>
        </p:nvPicPr>
        <p:blipFill>
          <a:blip r:embed="rId5"/>
          <a:stretch>
            <a:fillRect/>
          </a:stretch>
        </p:blipFill>
        <p:spPr>
          <a:xfrm>
            <a:off x="430284" y="5055901"/>
            <a:ext cx="932282" cy="932282"/>
          </a:xfrm>
          <a:prstGeom prst="rect">
            <a:avLst/>
          </a:prstGeom>
        </p:spPr>
      </p:pic>
      <p:sp>
        <p:nvSpPr>
          <p:cNvPr id="34" name="Rectangle 33">
            <a:extLst>
              <a:ext uri="{FF2B5EF4-FFF2-40B4-BE49-F238E27FC236}">
                <a16:creationId xmlns:a16="http://schemas.microsoft.com/office/drawing/2014/main" id="{7E67A983-589A-4E83-863E-C3F02F0F0446}"/>
              </a:ext>
            </a:extLst>
          </p:cNvPr>
          <p:cNvSpPr/>
          <p:nvPr/>
        </p:nvSpPr>
        <p:spPr>
          <a:xfrm>
            <a:off x="1630312" y="5338164"/>
            <a:ext cx="10129600" cy="331899"/>
          </a:xfrm>
          <a:prstGeom prst="rect">
            <a:avLst/>
          </a:prstGeom>
        </p:spPr>
        <p:txBody>
          <a:bodyPr wrap="square" lIns="0" tIns="0" rIns="0" bIns="0" anchor="ctr">
            <a:noAutofit/>
          </a:bodyPr>
          <a:lstStyle/>
          <a:p>
            <a:r>
              <a:rPr lang="en-US" sz="2157">
                <a:latin typeface="+mj-lt"/>
              </a:rPr>
              <a:t>Tied to the device identity in IoT Hub, just like a device without a gateway</a:t>
            </a:r>
            <a:endParaRPr lang="en-IE" sz="2157">
              <a:latin typeface="+mj-lt"/>
            </a:endParaRPr>
          </a:p>
        </p:txBody>
      </p:sp>
    </p:spTree>
    <p:extLst>
      <p:ext uri="{BB962C8B-B14F-4D97-AF65-F5344CB8AC3E}">
        <p14:creationId xmlns:p14="http://schemas.microsoft.com/office/powerpoint/2010/main" val="1786864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Module labs</a:t>
            </a:r>
          </a:p>
        </p:txBody>
      </p:sp>
      <p:pic>
        <p:nvPicPr>
          <p:cNvPr id="3" name="Picture 2" descr="Icon of a lab flask">
            <a:extLst>
              <a:ext uri="{FF2B5EF4-FFF2-40B4-BE49-F238E27FC236}">
                <a16:creationId xmlns:a16="http://schemas.microsoft.com/office/drawing/2014/main" id="{25332EBD-AB8C-4F07-9611-8E68CDC06E3C}"/>
              </a:ext>
            </a:extLst>
          </p:cNvPr>
          <p:cNvPicPr>
            <a:picLocks noChangeAspect="1"/>
          </p:cNvPicPr>
          <p:nvPr/>
        </p:nvPicPr>
        <p:blipFill>
          <a:blip r:embed="rId3"/>
          <a:stretch>
            <a:fillRect/>
          </a:stretch>
        </p:blipFill>
        <p:spPr>
          <a:xfrm>
            <a:off x="10382379" y="3009493"/>
            <a:ext cx="676775" cy="984253"/>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Introduction to Azure IoT Edge</a:t>
            </a:r>
          </a:p>
        </p:txBody>
      </p:sp>
      <p:pic>
        <p:nvPicPr>
          <p:cNvPr id="3" name="Picture 2" descr="Icon of an industry building">
            <a:extLst>
              <a:ext uri="{FF2B5EF4-FFF2-40B4-BE49-F238E27FC236}">
                <a16:creationId xmlns:a16="http://schemas.microsoft.com/office/drawing/2014/main" id="{D9315B24-D7B6-4569-BCFC-AC0F1F8C9BB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19046" y="3011472"/>
            <a:ext cx="781682" cy="781682"/>
          </a:xfrm>
          <a:prstGeom prst="rect">
            <a:avLst/>
          </a:prstGeom>
        </p:spPr>
      </p:pic>
    </p:spTree>
    <p:extLst>
      <p:ext uri="{BB962C8B-B14F-4D97-AF65-F5344CB8AC3E}">
        <p14:creationId xmlns:p14="http://schemas.microsoft.com/office/powerpoint/2010/main" val="176190847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6 labs</a:t>
            </a:r>
          </a:p>
        </p:txBody>
      </p:sp>
      <p:pic>
        <p:nvPicPr>
          <p:cNvPr id="29" name="Picture 28" descr="Icon of chart build by blocks of square ">
            <a:extLst>
              <a:ext uri="{FF2B5EF4-FFF2-40B4-BE49-F238E27FC236}">
                <a16:creationId xmlns:a16="http://schemas.microsoft.com/office/drawing/2014/main" id="{86B5DE1D-FAB4-4FE1-B8EA-896A743A203C}"/>
              </a:ext>
            </a:extLst>
          </p:cNvPr>
          <p:cNvPicPr>
            <a:picLocks/>
          </p:cNvPicPr>
          <p:nvPr/>
        </p:nvPicPr>
        <p:blipFill>
          <a:blip r:embed="rId3"/>
          <a:stretch>
            <a:fillRect/>
          </a:stretch>
        </p:blipFill>
        <p:spPr>
          <a:xfrm>
            <a:off x="418644" y="1377715"/>
            <a:ext cx="932282" cy="932282"/>
          </a:xfrm>
          <a:prstGeom prst="rect">
            <a:avLst/>
          </a:prstGeom>
        </p:spPr>
      </p:pic>
      <p:sp>
        <p:nvSpPr>
          <p:cNvPr id="31" name="Rectangle 30">
            <a:extLst>
              <a:ext uri="{FF2B5EF4-FFF2-40B4-BE49-F238E27FC236}">
                <a16:creationId xmlns:a16="http://schemas.microsoft.com/office/drawing/2014/main" id="{B6C0491B-CFEB-4D2B-BC0F-3C0BD2FB6481}"/>
              </a:ext>
            </a:extLst>
          </p:cNvPr>
          <p:cNvSpPr/>
          <p:nvPr/>
        </p:nvSpPr>
        <p:spPr>
          <a:xfrm>
            <a:off x="1631494" y="1383648"/>
            <a:ext cx="10129600" cy="1946135"/>
          </a:xfrm>
          <a:prstGeom prst="rect">
            <a:avLst/>
          </a:prstGeom>
        </p:spPr>
        <p:txBody>
          <a:bodyPr wrap="square" lIns="0" tIns="0" rIns="0" bIns="0" anchor="ctr">
            <a:spAutoFit/>
          </a:bodyPr>
          <a:lstStyle/>
          <a:p>
            <a:r>
              <a:rPr lang="en-US" sz="2353" dirty="0">
                <a:latin typeface="+mj-lt"/>
              </a:rPr>
              <a:t>Lab 11: </a:t>
            </a:r>
            <a:r>
              <a:rPr lang="en-US" sz="2353" dirty="0"/>
              <a:t>Introduction to Azure IoT Edge</a:t>
            </a:r>
          </a:p>
          <a:p>
            <a:pPr>
              <a:spcBef>
                <a:spcPts val="588"/>
              </a:spcBef>
              <a:spcAft>
                <a:spcPts val="588"/>
              </a:spcAft>
            </a:pPr>
            <a:r>
              <a:rPr lang="en-US" sz="1961" dirty="0"/>
              <a:t>You will create an IoT Edge device identity in IoT Hub using Azure CLI, and connect the IoT Edge Device to IoT Hub</a:t>
            </a:r>
          </a:p>
          <a:p>
            <a:pPr>
              <a:spcBef>
                <a:spcPts val="588"/>
              </a:spcBef>
              <a:spcAft>
                <a:spcPts val="588"/>
              </a:spcAft>
            </a:pPr>
            <a:r>
              <a:rPr lang="en-US" sz="1961" dirty="0"/>
              <a:t>You will add an Edge Module to the Edge Device</a:t>
            </a:r>
          </a:p>
          <a:p>
            <a:pPr>
              <a:spcBef>
                <a:spcPts val="588"/>
              </a:spcBef>
              <a:spcAft>
                <a:spcPts val="588"/>
              </a:spcAft>
            </a:pPr>
            <a:r>
              <a:rPr lang="en-US" sz="1961" dirty="0"/>
              <a:t>You will deploy Azure Stream Analytics as an IoT Edge Module</a:t>
            </a:r>
          </a:p>
        </p:txBody>
      </p:sp>
      <p:cxnSp>
        <p:nvCxnSpPr>
          <p:cNvPr id="35" name="Straight Connector 34">
            <a:extLst>
              <a:ext uri="{FF2B5EF4-FFF2-40B4-BE49-F238E27FC236}">
                <a16:creationId xmlns:a16="http://schemas.microsoft.com/office/drawing/2014/main" id="{283862F9-B0FF-47FC-9022-57AB1D4C6AB5}"/>
              </a:ext>
              <a:ext uri="{C183D7F6-B498-43B3-948B-1728B52AA6E4}">
                <adec:decorative xmlns:adec="http://schemas.microsoft.com/office/drawing/2017/decorative" val="1"/>
              </a:ext>
            </a:extLst>
          </p:cNvPr>
          <p:cNvCxnSpPr>
            <a:cxnSpLocks/>
          </p:cNvCxnSpPr>
          <p:nvPr/>
        </p:nvCxnSpPr>
        <p:spPr>
          <a:xfrm>
            <a:off x="1631494" y="359947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lightning bolt symbol inside a circle">
            <a:extLst>
              <a:ext uri="{FF2B5EF4-FFF2-40B4-BE49-F238E27FC236}">
                <a16:creationId xmlns:a16="http://schemas.microsoft.com/office/drawing/2014/main" id="{F767EF2F-F5E6-4B19-88B1-C0B2B38B3DDD}"/>
              </a:ext>
            </a:extLst>
          </p:cNvPr>
          <p:cNvPicPr>
            <a:picLocks/>
          </p:cNvPicPr>
          <p:nvPr/>
        </p:nvPicPr>
        <p:blipFill>
          <a:blip r:embed="rId4"/>
          <a:stretch>
            <a:fillRect/>
          </a:stretch>
        </p:blipFill>
        <p:spPr>
          <a:xfrm>
            <a:off x="418644" y="3899268"/>
            <a:ext cx="932282" cy="932282"/>
          </a:xfrm>
          <a:prstGeom prst="rect">
            <a:avLst/>
          </a:prstGeom>
        </p:spPr>
      </p:pic>
      <p:sp>
        <p:nvSpPr>
          <p:cNvPr id="43" name="Rectangle 42">
            <a:extLst>
              <a:ext uri="{FF2B5EF4-FFF2-40B4-BE49-F238E27FC236}">
                <a16:creationId xmlns:a16="http://schemas.microsoft.com/office/drawing/2014/main" id="{D41B7E06-B593-4AF1-93C4-4D0A2BCF8B7C}"/>
              </a:ext>
            </a:extLst>
          </p:cNvPr>
          <p:cNvSpPr/>
          <p:nvPr/>
        </p:nvSpPr>
        <p:spPr>
          <a:xfrm>
            <a:off x="1631494" y="3893680"/>
            <a:ext cx="10129600" cy="2700450"/>
          </a:xfrm>
          <a:prstGeom prst="rect">
            <a:avLst/>
          </a:prstGeom>
        </p:spPr>
        <p:txBody>
          <a:bodyPr wrap="square" lIns="0" tIns="0" rIns="0" bIns="0" anchor="ctr">
            <a:spAutoFit/>
          </a:bodyPr>
          <a:lstStyle/>
          <a:p>
            <a:r>
              <a:rPr lang="en-US" sz="2353" dirty="0">
                <a:latin typeface="+mj-lt"/>
              </a:rPr>
              <a:t>Lab 12: </a:t>
            </a:r>
            <a:r>
              <a:rPr lang="en-US" sz="2353" dirty="0"/>
              <a:t>Setup an IoT Edge Gateway</a:t>
            </a:r>
          </a:p>
          <a:p>
            <a:pPr>
              <a:spcBef>
                <a:spcPts val="588"/>
              </a:spcBef>
              <a:spcAft>
                <a:spcPts val="588"/>
              </a:spcAft>
            </a:pPr>
            <a:r>
              <a:rPr lang="en-US" sz="1961" dirty="0"/>
              <a:t>You will generate and configure IoT Edge Device CA Certificates</a:t>
            </a:r>
          </a:p>
          <a:p>
            <a:pPr>
              <a:spcBef>
                <a:spcPts val="588"/>
              </a:spcBef>
              <a:spcAft>
                <a:spcPts val="588"/>
              </a:spcAft>
            </a:pPr>
            <a:r>
              <a:rPr lang="en-US" sz="1961" dirty="0"/>
              <a:t>You will create an IoT Edge device identity in IoT Hub using Azure portal, setup the IoT Edge gateway hostname, and connect an IoT Edge gateway device to IoT Hub</a:t>
            </a:r>
          </a:p>
          <a:p>
            <a:pPr>
              <a:spcBef>
                <a:spcPts val="588"/>
              </a:spcBef>
              <a:spcAft>
                <a:spcPts val="588"/>
              </a:spcAft>
            </a:pPr>
            <a:r>
              <a:rPr lang="en-US" sz="1961" dirty="0"/>
              <a:t>You will open IoT Edge gateway device ports for communication and create the downstream device identity in IoT Hub</a:t>
            </a:r>
          </a:p>
          <a:p>
            <a:pPr>
              <a:spcBef>
                <a:spcPts val="588"/>
              </a:spcBef>
              <a:spcAft>
                <a:spcPts val="588"/>
              </a:spcAft>
            </a:pPr>
            <a:r>
              <a:rPr lang="en-US" sz="1961" dirty="0"/>
              <a:t>You will connect a downstream device to IoT Edge gateway and verify event flow</a:t>
            </a:r>
          </a:p>
        </p:txBody>
      </p:sp>
    </p:spTree>
    <p:extLst>
      <p:ext uri="{BB962C8B-B14F-4D97-AF65-F5344CB8AC3E}">
        <p14:creationId xmlns:p14="http://schemas.microsoft.com/office/powerpoint/2010/main" val="344551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Module 6 review questions</a:t>
            </a:r>
          </a:p>
        </p:txBody>
      </p:sp>
      <p:pic>
        <p:nvPicPr>
          <p:cNvPr id="3" name="Picture 2" descr="Icon of a magnifying glass">
            <a:extLst>
              <a:ext uri="{FF2B5EF4-FFF2-40B4-BE49-F238E27FC236}">
                <a16:creationId xmlns:a16="http://schemas.microsoft.com/office/drawing/2014/main" id="{CAD5FB06-F125-49A3-BA73-18460D24C3AD}"/>
              </a:ext>
            </a:extLst>
          </p:cNvPr>
          <p:cNvPicPr>
            <a:picLocks noChangeAspect="1"/>
          </p:cNvPicPr>
          <p:nvPr/>
        </p:nvPicPr>
        <p:blipFill>
          <a:blip r:embed="rId3"/>
          <a:stretch>
            <a:fillRect/>
          </a:stretch>
        </p:blipFill>
        <p:spPr>
          <a:xfrm>
            <a:off x="10270361" y="2995698"/>
            <a:ext cx="863495" cy="863495"/>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6.1</a:t>
            </a:r>
          </a:p>
        </p:txBody>
      </p:sp>
      <p:sp>
        <p:nvSpPr>
          <p:cNvPr id="18" name="Rectangle 17">
            <a:extLst>
              <a:ext uri="{FF2B5EF4-FFF2-40B4-BE49-F238E27FC236}">
                <a16:creationId xmlns:a16="http://schemas.microsoft.com/office/drawing/2014/main" id="{7A7AE6CB-28B3-4C1E-A80F-3534DBDA087E}"/>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p:txBody>
      </p:sp>
      <p:pic>
        <p:nvPicPr>
          <p:cNvPr id="9" name="Picture 8" descr="Icon of check mark enclosed by an arc">
            <a:extLst>
              <a:ext uri="{FF2B5EF4-FFF2-40B4-BE49-F238E27FC236}">
                <a16:creationId xmlns:a16="http://schemas.microsoft.com/office/drawing/2014/main" id="{778ACF94-021C-4792-B55E-BE7CFDE39E09}"/>
              </a:ext>
            </a:extLst>
          </p:cNvPr>
          <p:cNvPicPr>
            <a:picLocks/>
          </p:cNvPicPr>
          <p:nvPr/>
        </p:nvPicPr>
        <p:blipFill>
          <a:blip r:embed="rId3"/>
          <a:stretch>
            <a:fillRect/>
          </a:stretch>
        </p:blipFill>
        <p:spPr>
          <a:xfrm>
            <a:off x="406193" y="2938201"/>
            <a:ext cx="896425" cy="896425"/>
          </a:xfrm>
          <a:prstGeom prst="rect">
            <a:avLst/>
          </a:prstGeom>
        </p:spPr>
      </p:pic>
      <p:sp>
        <p:nvSpPr>
          <p:cNvPr id="20" name="Rectangle 19">
            <a:extLst>
              <a:ext uri="{FF2B5EF4-FFF2-40B4-BE49-F238E27FC236}">
                <a16:creationId xmlns:a16="http://schemas.microsoft.com/office/drawing/2014/main" id="{F908E56C-0A92-4DF6-9BA6-385031FB881B}"/>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cs typeface="Segoe UI" pitchFamily="34" charset="0"/>
              </a:rPr>
              <a:t>Which of the following are required components of an Azure IoT Edge implementation? (choose all correct answers)</a:t>
            </a:r>
          </a:p>
        </p:txBody>
      </p:sp>
      <p:sp>
        <p:nvSpPr>
          <p:cNvPr id="21" name="Rectangle 20">
            <a:extLst>
              <a:ext uri="{FF2B5EF4-FFF2-40B4-BE49-F238E27FC236}">
                <a16:creationId xmlns:a16="http://schemas.microsoft.com/office/drawing/2014/main" id="{6DDBBE68-37E2-47CA-9171-7D47BBC00EB4}"/>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marL="0" lvl="1" defTabSz="914102" fontAlgn="base">
              <a:spcBef>
                <a:spcPts val="294"/>
              </a:spcBef>
              <a:spcAft>
                <a:spcPct val="0"/>
              </a:spcAft>
            </a:pPr>
            <a:r>
              <a:rPr lang="en-IN" sz="1730">
                <a:solidFill>
                  <a:schemeClr val="tx1"/>
                </a:solidFill>
                <a:ea typeface="Segoe UI" pitchFamily="34" charset="0"/>
                <a:cs typeface="Segoe UI" pitchFamily="34" charset="0"/>
              </a:rPr>
              <a:t>IoT Edge modules</a:t>
            </a:r>
          </a:p>
        </p:txBody>
      </p:sp>
      <p:sp>
        <p:nvSpPr>
          <p:cNvPr id="22" name="Rectangle 21">
            <a:extLst>
              <a:ext uri="{FF2B5EF4-FFF2-40B4-BE49-F238E27FC236}">
                <a16:creationId xmlns:a16="http://schemas.microsoft.com/office/drawing/2014/main" id="{737E4E57-CAA3-4EBE-8106-50C98FB29050}"/>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indent="-174297"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marL="0" lvl="1" defTabSz="914102" fontAlgn="base">
              <a:spcBef>
                <a:spcPts val="294"/>
              </a:spcBef>
              <a:spcAft>
                <a:spcPct val="0"/>
              </a:spcAft>
              <a:tabLst>
                <a:tab pos="448193" algn="l"/>
              </a:tabLst>
            </a:pPr>
            <a:r>
              <a:rPr lang="en-IN" sz="1730">
                <a:solidFill>
                  <a:schemeClr val="tx1"/>
                </a:solidFill>
                <a:ea typeface="Segoe UI" pitchFamily="34" charset="0"/>
                <a:cs typeface="Segoe UI" pitchFamily="34" charset="0"/>
              </a:rPr>
              <a:t>IoT Edge runtime</a:t>
            </a:r>
          </a:p>
        </p:txBody>
      </p:sp>
      <p:sp>
        <p:nvSpPr>
          <p:cNvPr id="23" name="Rectangle 22">
            <a:extLst>
              <a:ext uri="{FF2B5EF4-FFF2-40B4-BE49-F238E27FC236}">
                <a16:creationId xmlns:a16="http://schemas.microsoft.com/office/drawing/2014/main" id="{D789F02E-1973-411A-B8EE-853DDCB979B8}"/>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marL="0" lvl="1" defTabSz="914102" fontAlgn="base">
              <a:spcBef>
                <a:spcPts val="294"/>
              </a:spcBef>
              <a:spcAft>
                <a:spcPct val="0"/>
              </a:spcAft>
            </a:pPr>
            <a:r>
              <a:rPr lang="en-IN" sz="1730">
                <a:solidFill>
                  <a:schemeClr val="tx1"/>
                </a:solidFill>
                <a:ea typeface="Segoe UI" pitchFamily="34" charset="0"/>
                <a:cs typeface="Segoe UI" pitchFamily="34" charset="0"/>
              </a:rPr>
              <a:t>IoT Edge gateway</a:t>
            </a:r>
          </a:p>
        </p:txBody>
      </p:sp>
      <p:sp>
        <p:nvSpPr>
          <p:cNvPr id="24" name="Rectangle 23">
            <a:extLst>
              <a:ext uri="{FF2B5EF4-FFF2-40B4-BE49-F238E27FC236}">
                <a16:creationId xmlns:a16="http://schemas.microsoft.com/office/drawing/2014/main" id="{C2C688E5-6D43-419B-8E28-E5F70D682113}"/>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marL="0" lvl="1" defTabSz="914102" fontAlgn="base">
              <a:spcBef>
                <a:spcPts val="294"/>
              </a:spcBef>
              <a:spcAft>
                <a:spcPct val="0"/>
              </a:spcAft>
            </a:pPr>
            <a:r>
              <a:rPr lang="en-IN" sz="1730">
                <a:solidFill>
                  <a:schemeClr val="tx1"/>
                </a:solidFill>
                <a:ea typeface="Segoe UI" pitchFamily="34" charset="0"/>
                <a:cs typeface="Segoe UI" pitchFamily="34" charset="0"/>
              </a:rPr>
              <a:t>Linux OS</a:t>
            </a:r>
          </a:p>
        </p:txBody>
      </p:sp>
    </p:spTree>
    <p:extLst>
      <p:ext uri="{BB962C8B-B14F-4D97-AF65-F5344CB8AC3E}">
        <p14:creationId xmlns:p14="http://schemas.microsoft.com/office/powerpoint/2010/main" val="30638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6.2</a:t>
            </a:r>
          </a:p>
        </p:txBody>
      </p:sp>
      <p:sp>
        <p:nvSpPr>
          <p:cNvPr id="20" name="Rectangle 19">
            <a:extLst>
              <a:ext uri="{FF2B5EF4-FFF2-40B4-BE49-F238E27FC236}">
                <a16:creationId xmlns:a16="http://schemas.microsoft.com/office/drawing/2014/main" id="{34D33661-537E-4D92-9262-1A4897DC1FD3}"/>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p:txBody>
      </p:sp>
      <p:pic>
        <p:nvPicPr>
          <p:cNvPr id="9" name="Picture 8" descr="Icon of a arrow in a circular path with a timer inside the circle">
            <a:extLst>
              <a:ext uri="{FF2B5EF4-FFF2-40B4-BE49-F238E27FC236}">
                <a16:creationId xmlns:a16="http://schemas.microsoft.com/office/drawing/2014/main" id="{D72B6E95-DEC7-4A0C-84A8-A44696410B23}"/>
              </a:ext>
            </a:extLst>
          </p:cNvPr>
          <p:cNvPicPr>
            <a:picLocks/>
          </p:cNvPicPr>
          <p:nvPr/>
        </p:nvPicPr>
        <p:blipFill>
          <a:blip r:embed="rId3"/>
          <a:stretch>
            <a:fillRect/>
          </a:stretch>
        </p:blipFill>
        <p:spPr>
          <a:xfrm>
            <a:off x="406193" y="2938201"/>
            <a:ext cx="896425" cy="896425"/>
          </a:xfrm>
          <a:prstGeom prst="rect">
            <a:avLst/>
          </a:prstGeom>
        </p:spPr>
      </p:pic>
      <p:sp>
        <p:nvSpPr>
          <p:cNvPr id="22" name="Rectangle 21">
            <a:extLst>
              <a:ext uri="{FF2B5EF4-FFF2-40B4-BE49-F238E27FC236}">
                <a16:creationId xmlns:a16="http://schemas.microsoft.com/office/drawing/2014/main" id="{C6AC84CF-3038-4623-8862-A6F08CC4ED1E}"/>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Which of the following functions are performed by the IoT Edge Runtime? </a:t>
            </a:r>
            <a:br>
              <a:rPr lang="en-US" sz="1961">
                <a:solidFill>
                  <a:schemeClr val="tx2"/>
                </a:solidFill>
                <a:latin typeface="+mj-lt"/>
                <a:ea typeface="Segoe UI" pitchFamily="34" charset="0"/>
                <a:cs typeface="Segoe UI" pitchFamily="34" charset="0"/>
              </a:rPr>
            </a:br>
            <a:r>
              <a:rPr lang="en-US" sz="1961">
                <a:solidFill>
                  <a:schemeClr val="tx2"/>
                </a:solidFill>
                <a:latin typeface="+mj-lt"/>
                <a:ea typeface="Segoe UI" pitchFamily="34" charset="0"/>
                <a:cs typeface="Segoe UI" pitchFamily="34" charset="0"/>
              </a:rPr>
              <a:t>(choose all correct answers)</a:t>
            </a:r>
          </a:p>
        </p:txBody>
      </p:sp>
      <p:sp>
        <p:nvSpPr>
          <p:cNvPr id="3" name="Rectangle 2">
            <a:extLst>
              <a:ext uri="{FF2B5EF4-FFF2-40B4-BE49-F238E27FC236}">
                <a16:creationId xmlns:a16="http://schemas.microsoft.com/office/drawing/2014/main" id="{3A1F1375-E0FC-4E0A-A042-5B606F9A591A}"/>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US" sz="1730">
                <a:solidFill>
                  <a:schemeClr val="tx1"/>
                </a:solidFill>
                <a:ea typeface="Segoe UI" pitchFamily="34" charset="0"/>
                <a:cs typeface="Segoe UI" pitchFamily="34" charset="0"/>
              </a:rPr>
              <a:t>Ensure that IoT Edge modules are always running</a:t>
            </a:r>
            <a:endParaRPr lang="en-IN" sz="1730">
              <a:solidFill>
                <a:schemeClr val="tx1"/>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5AEB516F-9847-4315-BF41-30B06267C22E}"/>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defTabSz="914102" fontAlgn="base">
              <a:spcBef>
                <a:spcPts val="294"/>
              </a:spcBef>
              <a:spcAft>
                <a:spcPct val="0"/>
              </a:spcAft>
            </a:pPr>
            <a:r>
              <a:rPr lang="en-US" sz="1730">
                <a:solidFill>
                  <a:schemeClr val="tx1"/>
                </a:solidFill>
                <a:ea typeface="Segoe UI" pitchFamily="34" charset="0"/>
                <a:cs typeface="Segoe UI" pitchFamily="34" charset="0"/>
              </a:rPr>
              <a:t>Manage communication between modules on the IoT Edge device</a:t>
            </a:r>
          </a:p>
        </p:txBody>
      </p:sp>
      <p:sp>
        <p:nvSpPr>
          <p:cNvPr id="5" name="Rectangle 4">
            <a:extLst>
              <a:ext uri="{FF2B5EF4-FFF2-40B4-BE49-F238E27FC236}">
                <a16:creationId xmlns:a16="http://schemas.microsoft.com/office/drawing/2014/main" id="{D6F05EBF-FC2E-42C6-B223-29A597FC3CB6}"/>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defTabSz="914102" fontAlgn="base">
              <a:spcBef>
                <a:spcPts val="294"/>
              </a:spcBef>
              <a:spcAft>
                <a:spcPct val="0"/>
              </a:spcAft>
            </a:pPr>
            <a:r>
              <a:rPr lang="en-US" sz="1730">
                <a:solidFill>
                  <a:schemeClr val="tx1"/>
                </a:solidFill>
                <a:ea typeface="Segoe UI" pitchFamily="34" charset="0"/>
                <a:cs typeface="Segoe UI" pitchFamily="34" charset="0"/>
              </a:rPr>
              <a:t>Manage communication between the IoT Edge device and the cloud</a:t>
            </a:r>
            <a:endParaRPr lang="en-IN" sz="1730">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F6A67979-9B7D-4691-BF5B-FF181DC17297}"/>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US" sz="1730">
                <a:solidFill>
                  <a:schemeClr val="tx1"/>
                </a:solidFill>
                <a:ea typeface="Segoe UI" pitchFamily="34" charset="0"/>
                <a:cs typeface="Segoe UI" pitchFamily="34" charset="0"/>
              </a:rPr>
              <a:t>Manage communication between downstream devices and IoT Edge devices</a:t>
            </a:r>
            <a:endParaRPr lang="en-IN" sz="173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28802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6.3</a:t>
            </a:r>
          </a:p>
        </p:txBody>
      </p:sp>
      <p:sp>
        <p:nvSpPr>
          <p:cNvPr id="23" name="Rectangle 22">
            <a:extLst>
              <a:ext uri="{FF2B5EF4-FFF2-40B4-BE49-F238E27FC236}">
                <a16:creationId xmlns:a16="http://schemas.microsoft.com/office/drawing/2014/main" id="{46A4BC7D-FEF0-4067-A5A9-7ACBEB935D26}"/>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p:txBody>
      </p:sp>
      <p:pic>
        <p:nvPicPr>
          <p:cNvPr id="9" name="Picture 8" descr="Icon of small circles connected by lines forming a big circle">
            <a:extLst>
              <a:ext uri="{FF2B5EF4-FFF2-40B4-BE49-F238E27FC236}">
                <a16:creationId xmlns:a16="http://schemas.microsoft.com/office/drawing/2014/main" id="{A18847DC-5E83-401E-9808-6531294E2A66}"/>
              </a:ext>
            </a:extLst>
          </p:cNvPr>
          <p:cNvPicPr>
            <a:picLocks/>
          </p:cNvPicPr>
          <p:nvPr/>
        </p:nvPicPr>
        <p:blipFill>
          <a:blip r:embed="rId3"/>
          <a:stretch>
            <a:fillRect/>
          </a:stretch>
        </p:blipFill>
        <p:spPr>
          <a:xfrm>
            <a:off x="406193" y="2938201"/>
            <a:ext cx="896425" cy="896425"/>
          </a:xfrm>
          <a:prstGeom prst="rect">
            <a:avLst/>
          </a:prstGeom>
        </p:spPr>
      </p:pic>
      <p:sp>
        <p:nvSpPr>
          <p:cNvPr id="25" name="Rectangle 24">
            <a:extLst>
              <a:ext uri="{FF2B5EF4-FFF2-40B4-BE49-F238E27FC236}">
                <a16:creationId xmlns:a16="http://schemas.microsoft.com/office/drawing/2014/main" id="{96F93250-B2C0-4B46-A656-2265187A6682}"/>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What is the purpose of the IoT Edge hub?</a:t>
            </a:r>
            <a:br>
              <a:rPr lang="en-US" sz="1961">
                <a:solidFill>
                  <a:schemeClr val="tx2"/>
                </a:solidFill>
                <a:latin typeface="+mj-lt"/>
                <a:ea typeface="Segoe UI" pitchFamily="34" charset="0"/>
                <a:cs typeface="Segoe UI" pitchFamily="34" charset="0"/>
              </a:rPr>
            </a:br>
            <a:r>
              <a:rPr lang="en-US" sz="1961">
                <a:solidFill>
                  <a:schemeClr val="tx2"/>
                </a:solidFill>
                <a:latin typeface="+mj-lt"/>
                <a:ea typeface="Segoe UI" pitchFamily="34" charset="0"/>
                <a:cs typeface="Segoe UI" pitchFamily="34" charset="0"/>
              </a:rPr>
              <a:t>(choose one best answer)</a:t>
            </a:r>
          </a:p>
        </p:txBody>
      </p:sp>
      <p:sp>
        <p:nvSpPr>
          <p:cNvPr id="4" name="Rectangle 3">
            <a:extLst>
              <a:ext uri="{FF2B5EF4-FFF2-40B4-BE49-F238E27FC236}">
                <a16:creationId xmlns:a16="http://schemas.microsoft.com/office/drawing/2014/main" id="{14D60341-B7D5-4800-814A-B388A0D71A6B}"/>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hub is responsible for deploying and monitoring the edge modules for the IoT Edge device</a:t>
            </a:r>
            <a:endParaRPr lang="en-IN" sz="1667">
              <a:solidFill>
                <a:schemeClr val="tx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A3692847-C075-46B7-AF04-9F0C1741F2B3}"/>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hub is responsible for managing communication between modules and with downstream devices</a:t>
            </a:r>
            <a:endParaRPr lang="en-IN" sz="1667">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45AC64DA-34CB-4B9C-9847-4836F373C97E}"/>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hub is responsible for configuring device settings when the Edge device is configured as an Edge gateway</a:t>
            </a:r>
            <a:endParaRPr lang="en-IN" sz="1667">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A3409A8F-5105-40CF-809D-6513AF8EF8D8}"/>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hub is responsible for deploying and monitoring downstream devices when the Edge device is configured as an Edge gateway</a:t>
            </a:r>
            <a:endParaRPr lang="en-IN" sz="1667">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412897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6.4</a:t>
            </a:r>
          </a:p>
        </p:txBody>
      </p:sp>
      <p:sp>
        <p:nvSpPr>
          <p:cNvPr id="19" name="Rectangle 18">
            <a:extLst>
              <a:ext uri="{FF2B5EF4-FFF2-40B4-BE49-F238E27FC236}">
                <a16:creationId xmlns:a16="http://schemas.microsoft.com/office/drawing/2014/main" id="{B280262B-641B-432F-AA32-462E616197ED}"/>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developing an IoT solution for your company. You have thousands of IoT devices sending telemetry to your IoT Hub on a regular basis. You are analyzing live-stream and archived data, and you have added business integration to your solution. After initial testing, you realize that certain critical processes require a more immediate response at the device location. You begin investigating the requirements for adding Azure IoT Edge devices to your solution</a:t>
            </a:r>
          </a:p>
        </p:txBody>
      </p:sp>
      <p:pic>
        <p:nvPicPr>
          <p:cNvPr id="10" name="Picture 9" descr="Icon of a matrix of nine circles connected to each other by lines">
            <a:extLst>
              <a:ext uri="{FF2B5EF4-FFF2-40B4-BE49-F238E27FC236}">
                <a16:creationId xmlns:a16="http://schemas.microsoft.com/office/drawing/2014/main" id="{412C0BC0-1D51-4E15-85F3-FFD325B0178D}"/>
              </a:ext>
            </a:extLst>
          </p:cNvPr>
          <p:cNvPicPr>
            <a:picLocks/>
          </p:cNvPicPr>
          <p:nvPr/>
        </p:nvPicPr>
        <p:blipFill>
          <a:blip r:embed="rId3"/>
          <a:stretch>
            <a:fillRect/>
          </a:stretch>
        </p:blipFill>
        <p:spPr>
          <a:xfrm>
            <a:off x="406193" y="2938201"/>
            <a:ext cx="896425" cy="896425"/>
          </a:xfrm>
          <a:prstGeom prst="rect">
            <a:avLst/>
          </a:prstGeom>
        </p:spPr>
      </p:pic>
      <p:sp>
        <p:nvSpPr>
          <p:cNvPr id="21" name="Rectangle 20">
            <a:extLst>
              <a:ext uri="{FF2B5EF4-FFF2-40B4-BE49-F238E27FC236}">
                <a16:creationId xmlns:a16="http://schemas.microsoft.com/office/drawing/2014/main" id="{4FCC4BC0-1CA0-40A6-A58F-1629B5A8D8C5}"/>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cs typeface="Segoe UI" pitchFamily="34" charset="0"/>
              </a:rPr>
              <a:t>What is the purpose of the IoT Edge agent?</a:t>
            </a:r>
            <a:br>
              <a:rPr lang="en-US" sz="1961">
                <a:solidFill>
                  <a:schemeClr val="tx2"/>
                </a:solidFill>
                <a:latin typeface="+mj-lt"/>
                <a:cs typeface="Segoe UI" pitchFamily="34" charset="0"/>
              </a:rPr>
            </a:br>
            <a:r>
              <a:rPr lang="en-US" sz="1961">
                <a:solidFill>
                  <a:schemeClr val="tx2"/>
                </a:solidFill>
                <a:latin typeface="+mj-lt"/>
                <a:cs typeface="Segoe UI" pitchFamily="34" charset="0"/>
              </a:rPr>
              <a:t>(choose one best answer)</a:t>
            </a:r>
          </a:p>
        </p:txBody>
      </p:sp>
      <p:sp>
        <p:nvSpPr>
          <p:cNvPr id="4" name="Rectangle 3">
            <a:extLst>
              <a:ext uri="{FF2B5EF4-FFF2-40B4-BE49-F238E27FC236}">
                <a16:creationId xmlns:a16="http://schemas.microsoft.com/office/drawing/2014/main" id="{68D1005D-F65D-4176-9CAA-855FCECB78F2}"/>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agent is responsible for deploying and monitoring the Edge modules for the IoT Edge device</a:t>
            </a:r>
            <a:endParaRPr lang="en-IN" sz="1667">
              <a:solidFill>
                <a:schemeClr val="tx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01EE9B87-943A-448C-806D-740D15E21589}"/>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agent is responsible for managing communication between modules and with downstream devices</a:t>
            </a:r>
            <a:endParaRPr lang="en-IN" sz="1667">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BE42C91C-2190-4CB2-B755-639C10EEBF7C}"/>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agent is responsible for configuring device settings when the Edge device is configured as an Edge gateway</a:t>
            </a:r>
            <a:endParaRPr lang="en-IN" sz="1667">
              <a:solidFill>
                <a:schemeClr val="tx1"/>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E8A47FEC-7B1D-44BC-B63D-41319B9BF8E9}"/>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US" sz="1667">
                <a:solidFill>
                  <a:schemeClr val="tx1"/>
                </a:solidFill>
                <a:ea typeface="Segoe UI" pitchFamily="34" charset="0"/>
                <a:cs typeface="Segoe UI" pitchFamily="34" charset="0"/>
              </a:rPr>
              <a:t>The IoT Edge agent is responsible for deploying and monitoring downstream devices when the Edge device is configured as an Edge gateway</a:t>
            </a:r>
            <a:endParaRPr lang="en-IN" sz="1667">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1709134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6.5</a:t>
            </a:r>
          </a:p>
        </p:txBody>
      </p:sp>
      <p:sp>
        <p:nvSpPr>
          <p:cNvPr id="24" name="Rectangle 23">
            <a:extLst>
              <a:ext uri="{FF2B5EF4-FFF2-40B4-BE49-F238E27FC236}">
                <a16:creationId xmlns:a16="http://schemas.microsoft.com/office/drawing/2014/main" id="{90FD974B-5713-4E77-9268-D07C3494CA4C}"/>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dirty="0">
                <a:solidFill>
                  <a:schemeClr val="tx1"/>
                </a:solidFill>
                <a:ea typeface="Segoe UI" pitchFamily="34" charset="0"/>
                <a:cs typeface="Segoe UI" pitchFamily="34" charset="0"/>
              </a:rPr>
              <a:t>You are developing an IoT solution for your company. You have thousands of connected IoT devices, you are analyzing live-stream and archived data, and you have added business integration to your solution. </a:t>
            </a:r>
            <a:r>
              <a:rPr lang="en-US" sz="1961">
                <a:solidFill>
                  <a:schemeClr val="tx1"/>
                </a:solidFill>
                <a:ea typeface="Segoe UI" pitchFamily="34" charset="0"/>
                <a:cs typeface="Segoe UI" pitchFamily="34" charset="0"/>
              </a:rPr>
              <a:t>You are now adding Azure IoT Edge devices to your solution so that you can implement analytics and machine learning locally on devices rather than in the cloud. </a:t>
            </a:r>
            <a:r>
              <a:rPr lang="en-US" sz="1961" dirty="0">
                <a:solidFill>
                  <a:schemeClr val="tx1"/>
                </a:solidFill>
                <a:ea typeface="Segoe UI" pitchFamily="34" charset="0"/>
                <a:cs typeface="Segoe UI" pitchFamily="34" charset="0"/>
              </a:rPr>
              <a:t>You have found some Edge modules in the Marketplace that you want to deploy </a:t>
            </a:r>
          </a:p>
        </p:txBody>
      </p:sp>
      <p:pic>
        <p:nvPicPr>
          <p:cNvPr id="9" name="Picture 8" descr="Icon of a circle branched into three connect circles">
            <a:extLst>
              <a:ext uri="{FF2B5EF4-FFF2-40B4-BE49-F238E27FC236}">
                <a16:creationId xmlns:a16="http://schemas.microsoft.com/office/drawing/2014/main" id="{2D4D2552-421D-4B8B-8226-909EFC0BB81D}"/>
              </a:ext>
            </a:extLst>
          </p:cNvPr>
          <p:cNvPicPr>
            <a:picLocks/>
          </p:cNvPicPr>
          <p:nvPr/>
        </p:nvPicPr>
        <p:blipFill>
          <a:blip r:embed="rId3"/>
          <a:stretch>
            <a:fillRect/>
          </a:stretch>
        </p:blipFill>
        <p:spPr>
          <a:xfrm>
            <a:off x="406193" y="2938201"/>
            <a:ext cx="896425" cy="896425"/>
          </a:xfrm>
          <a:prstGeom prst="rect">
            <a:avLst/>
          </a:prstGeom>
        </p:spPr>
      </p:pic>
      <p:sp>
        <p:nvSpPr>
          <p:cNvPr id="26" name="Rectangle 25">
            <a:extLst>
              <a:ext uri="{FF2B5EF4-FFF2-40B4-BE49-F238E27FC236}">
                <a16:creationId xmlns:a16="http://schemas.microsoft.com/office/drawing/2014/main" id="{5600DF40-FF45-44F9-A6BA-0C705C6FAD92}"/>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Which of the following are steps in the high-level deployment process for Edge modules? (choose all correct answers)</a:t>
            </a:r>
          </a:p>
        </p:txBody>
      </p:sp>
      <p:sp>
        <p:nvSpPr>
          <p:cNvPr id="3" name="Rectangle 2">
            <a:extLst>
              <a:ext uri="{FF2B5EF4-FFF2-40B4-BE49-F238E27FC236}">
                <a16:creationId xmlns:a16="http://schemas.microsoft.com/office/drawing/2014/main" id="{44E95580-EBFB-48F9-A78E-889F7584E8F6}"/>
              </a:ext>
            </a:extLst>
          </p:cNvPr>
          <p:cNvSpPr>
            <a:spLocks/>
          </p:cNvSpPr>
          <p:nvPr/>
        </p:nvSpPr>
        <p:spPr bwMode="auto">
          <a:xfrm>
            <a:off x="432338" y="3997048"/>
            <a:ext cx="2127817"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US" sz="1730">
                <a:solidFill>
                  <a:schemeClr val="tx1"/>
                </a:solidFill>
                <a:ea typeface="Segoe UI" pitchFamily="34" charset="0"/>
                <a:cs typeface="Segoe UI" pitchFamily="34" charset="0"/>
              </a:rPr>
              <a:t>Remove the device identities from the IoT Hub registry</a:t>
            </a:r>
            <a:endParaRPr lang="en-IN" sz="1730">
              <a:solidFill>
                <a:schemeClr val="tx1"/>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541D5768-6DFB-40DF-BF55-51ACB7B08219}"/>
              </a:ext>
            </a:extLst>
          </p:cNvPr>
          <p:cNvSpPr>
            <a:spLocks/>
          </p:cNvSpPr>
          <p:nvPr/>
        </p:nvSpPr>
        <p:spPr bwMode="auto">
          <a:xfrm>
            <a:off x="2735639" y="3997048"/>
            <a:ext cx="2127817"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marL="174297" indent="-174297"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defTabSz="914102" fontAlgn="base">
              <a:spcBef>
                <a:spcPts val="294"/>
              </a:spcBef>
              <a:spcAft>
                <a:spcPct val="0"/>
              </a:spcAft>
            </a:pPr>
            <a:r>
              <a:rPr lang="en-US" sz="1730">
                <a:solidFill>
                  <a:schemeClr val="tx1"/>
                </a:solidFill>
                <a:ea typeface="Segoe UI" pitchFamily="34" charset="0"/>
                <a:cs typeface="Segoe UI" pitchFamily="34" charset="0"/>
              </a:rPr>
              <a:t>Create the deployment manifest</a:t>
            </a:r>
            <a:endParaRPr lang="en-IN" sz="1730">
              <a:solidFill>
                <a:schemeClr val="tx1"/>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4E226BE7-6520-41C7-8833-2041A7AE81AD}"/>
              </a:ext>
            </a:extLst>
          </p:cNvPr>
          <p:cNvSpPr>
            <a:spLocks/>
          </p:cNvSpPr>
          <p:nvPr/>
        </p:nvSpPr>
        <p:spPr bwMode="auto">
          <a:xfrm>
            <a:off x="5038940" y="3997048"/>
            <a:ext cx="2127817"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a:t>
            </a:r>
            <a:r>
              <a:rPr lang="en-IN" sz="1730">
                <a:solidFill>
                  <a:schemeClr val="tx1"/>
                </a:solidFill>
                <a:latin typeface="+mj-lt"/>
                <a:ea typeface="Segoe UI" pitchFamily="34" charset="0"/>
                <a:cs typeface="Segoe UI" pitchFamily="34" charset="0"/>
              </a:rPr>
              <a:t> C:</a:t>
            </a:r>
          </a:p>
          <a:p>
            <a:pPr defTabSz="914102" fontAlgn="base">
              <a:spcBef>
                <a:spcPts val="294"/>
              </a:spcBef>
              <a:spcAft>
                <a:spcPct val="0"/>
              </a:spcAft>
            </a:pPr>
            <a:r>
              <a:rPr lang="en-US" sz="1730">
                <a:solidFill>
                  <a:schemeClr val="tx1"/>
                </a:solidFill>
                <a:ea typeface="Segoe UI" pitchFamily="34" charset="0"/>
                <a:cs typeface="Segoe UI" pitchFamily="34" charset="0"/>
              </a:rPr>
              <a:t>Configure devices with the desired modules</a:t>
            </a:r>
            <a:endParaRPr lang="en-IN" sz="1730">
              <a:solidFill>
                <a:schemeClr val="tx1"/>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B9B11D27-3B39-4E84-9AE9-05C09FE50919}"/>
              </a:ext>
            </a:extLst>
          </p:cNvPr>
          <p:cNvSpPr>
            <a:spLocks/>
          </p:cNvSpPr>
          <p:nvPr/>
        </p:nvSpPr>
        <p:spPr bwMode="auto">
          <a:xfrm>
            <a:off x="7342241" y="3997048"/>
            <a:ext cx="2127817"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dirty="0">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US" sz="1730" dirty="0">
                <a:solidFill>
                  <a:schemeClr val="tx1"/>
                </a:solidFill>
                <a:cs typeface="Segoe UI" pitchFamily="34" charset="0"/>
              </a:rPr>
              <a:t>Reprovision the devices after configuration</a:t>
            </a:r>
          </a:p>
        </p:txBody>
      </p:sp>
      <p:sp>
        <p:nvSpPr>
          <p:cNvPr id="11" name="Rectangle 10">
            <a:extLst>
              <a:ext uri="{FF2B5EF4-FFF2-40B4-BE49-F238E27FC236}">
                <a16:creationId xmlns:a16="http://schemas.microsoft.com/office/drawing/2014/main" id="{9D68A27D-DA5B-4CB9-92E6-5F7A8EC94C59}"/>
              </a:ext>
            </a:extLst>
          </p:cNvPr>
          <p:cNvSpPr>
            <a:spLocks/>
          </p:cNvSpPr>
          <p:nvPr/>
        </p:nvSpPr>
        <p:spPr bwMode="auto">
          <a:xfrm>
            <a:off x="9645541" y="3997048"/>
            <a:ext cx="2127817"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E:</a:t>
            </a:r>
          </a:p>
          <a:p>
            <a:pPr defTabSz="914102" fontAlgn="base">
              <a:spcBef>
                <a:spcPts val="294"/>
              </a:spcBef>
              <a:spcAft>
                <a:spcPct val="0"/>
              </a:spcAft>
            </a:pPr>
            <a:r>
              <a:rPr lang="en-US" sz="1730">
                <a:solidFill>
                  <a:schemeClr val="tx1"/>
                </a:solidFill>
                <a:ea typeface="Segoe UI" pitchFamily="34" charset="0"/>
                <a:cs typeface="Segoe UI" pitchFamily="34" charset="0"/>
              </a:rPr>
              <a:t>Retrieve the status of the devices after configuration</a:t>
            </a:r>
            <a:endParaRPr lang="en-IN" sz="173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253145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6.6</a:t>
            </a:r>
          </a:p>
        </p:txBody>
      </p:sp>
      <p:sp>
        <p:nvSpPr>
          <p:cNvPr id="20" name="Rectangle 19">
            <a:extLst>
              <a:ext uri="{FF2B5EF4-FFF2-40B4-BE49-F238E27FC236}">
                <a16:creationId xmlns:a16="http://schemas.microsoft.com/office/drawing/2014/main" id="{EC72B1CF-779C-43BA-B202-702B9B8F83A6}"/>
              </a:ext>
            </a:extLst>
          </p:cNvPr>
          <p:cNvSpPr/>
          <p:nvPr/>
        </p:nvSpPr>
        <p:spPr bwMode="auto">
          <a:xfrm>
            <a:off x="418644" y="1169264"/>
            <a:ext cx="11354714" cy="150874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developing an IoT solution for your company. You have thousands of connected IoT devices, you are analyzing live-stream and archived data, and you have added business intelligence to your solution both in the cloud and on your Edge devices. You want to add additional capabilities to your solution by connecting devices that are not IP-enabled. You want only the Edge device to have an identity in IoT Hub</a:t>
            </a:r>
          </a:p>
        </p:txBody>
      </p:sp>
      <p:pic>
        <p:nvPicPr>
          <p:cNvPr id="9" name="Picture 8" descr="Icon of a server rack">
            <a:extLst>
              <a:ext uri="{FF2B5EF4-FFF2-40B4-BE49-F238E27FC236}">
                <a16:creationId xmlns:a16="http://schemas.microsoft.com/office/drawing/2014/main" id="{115A83B3-D8C7-4EA2-ABA2-E10B7BF1CC5F}"/>
              </a:ext>
            </a:extLst>
          </p:cNvPr>
          <p:cNvPicPr>
            <a:picLocks/>
          </p:cNvPicPr>
          <p:nvPr/>
        </p:nvPicPr>
        <p:blipFill>
          <a:blip r:embed="rId3"/>
          <a:stretch>
            <a:fillRect/>
          </a:stretch>
        </p:blipFill>
        <p:spPr>
          <a:xfrm>
            <a:off x="406193" y="2938201"/>
            <a:ext cx="896425" cy="896425"/>
          </a:xfrm>
          <a:prstGeom prst="rect">
            <a:avLst/>
          </a:prstGeom>
        </p:spPr>
      </p:pic>
      <p:sp>
        <p:nvSpPr>
          <p:cNvPr id="22" name="Rectangle 21">
            <a:extLst>
              <a:ext uri="{FF2B5EF4-FFF2-40B4-BE49-F238E27FC236}">
                <a16:creationId xmlns:a16="http://schemas.microsoft.com/office/drawing/2014/main" id="{D9CFB49E-7DD5-4098-B7D8-38D386610AFB}"/>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cs typeface="Segoe UI" pitchFamily="34" charset="0"/>
              </a:rPr>
              <a:t>Which Edge Gateway pattern should you use?</a:t>
            </a:r>
            <a:br>
              <a:rPr lang="en-US" sz="1961">
                <a:solidFill>
                  <a:schemeClr val="tx2"/>
                </a:solidFill>
                <a:latin typeface="+mj-lt"/>
                <a:cs typeface="Segoe UI" pitchFamily="34" charset="0"/>
              </a:rPr>
            </a:br>
            <a:r>
              <a:rPr lang="en-US" sz="1961">
                <a:solidFill>
                  <a:schemeClr val="tx2"/>
                </a:solidFill>
                <a:latin typeface="+mj-lt"/>
                <a:cs typeface="Segoe UI" pitchFamily="34" charset="0"/>
              </a:rPr>
              <a:t>(choose one best answer)</a:t>
            </a:r>
          </a:p>
        </p:txBody>
      </p:sp>
      <p:sp>
        <p:nvSpPr>
          <p:cNvPr id="3" name="Rectangle 2">
            <a:extLst>
              <a:ext uri="{FF2B5EF4-FFF2-40B4-BE49-F238E27FC236}">
                <a16:creationId xmlns:a16="http://schemas.microsoft.com/office/drawing/2014/main" id="{D7361DBF-CE6E-440D-8184-6CD1DFB54485}"/>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IN" sz="1730">
                <a:solidFill>
                  <a:schemeClr val="tx1"/>
                </a:solidFill>
                <a:ea typeface="Segoe UI" pitchFamily="34" charset="0"/>
                <a:cs typeface="Segoe UI" pitchFamily="34" charset="0"/>
              </a:rPr>
              <a:t>Transparent</a:t>
            </a:r>
          </a:p>
        </p:txBody>
      </p:sp>
      <p:sp>
        <p:nvSpPr>
          <p:cNvPr id="4" name="Rectangle 3">
            <a:extLst>
              <a:ext uri="{FF2B5EF4-FFF2-40B4-BE49-F238E27FC236}">
                <a16:creationId xmlns:a16="http://schemas.microsoft.com/office/drawing/2014/main" id="{56AC49B7-04F8-4C38-AFAE-78AE36FD5784}"/>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marL="174297" indent="-174297"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defTabSz="914102" fontAlgn="base">
              <a:spcBef>
                <a:spcPts val="294"/>
              </a:spcBef>
              <a:spcAft>
                <a:spcPct val="0"/>
              </a:spcAft>
              <a:tabLst>
                <a:tab pos="112048" algn="l"/>
              </a:tabLst>
            </a:pPr>
            <a:r>
              <a:rPr lang="en-IN" sz="1730">
                <a:solidFill>
                  <a:schemeClr val="tx1"/>
                </a:solidFill>
                <a:ea typeface="Segoe UI" pitchFamily="34" charset="0"/>
                <a:cs typeface="Segoe UI" pitchFamily="34" charset="0"/>
              </a:rPr>
              <a:t>Protocol translation</a:t>
            </a:r>
          </a:p>
        </p:txBody>
      </p:sp>
      <p:sp>
        <p:nvSpPr>
          <p:cNvPr id="5" name="Rectangle 4">
            <a:extLst>
              <a:ext uri="{FF2B5EF4-FFF2-40B4-BE49-F238E27FC236}">
                <a16:creationId xmlns:a16="http://schemas.microsoft.com/office/drawing/2014/main" id="{4D0118CF-2F80-448E-A8E7-C92FD859CCA6}"/>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defTabSz="914102" fontAlgn="base">
              <a:spcBef>
                <a:spcPts val="294"/>
              </a:spcBef>
              <a:spcAft>
                <a:spcPct val="0"/>
              </a:spcAft>
            </a:pPr>
            <a:r>
              <a:rPr lang="en-IN" sz="1730">
                <a:solidFill>
                  <a:schemeClr val="tx1"/>
                </a:solidFill>
                <a:ea typeface="Segoe UI" pitchFamily="34" charset="0"/>
                <a:cs typeface="Segoe UI" pitchFamily="34" charset="0"/>
              </a:rPr>
              <a:t>Identity translation</a:t>
            </a:r>
          </a:p>
        </p:txBody>
      </p:sp>
      <p:sp>
        <p:nvSpPr>
          <p:cNvPr id="6" name="Rectangle 5">
            <a:extLst>
              <a:ext uri="{FF2B5EF4-FFF2-40B4-BE49-F238E27FC236}">
                <a16:creationId xmlns:a16="http://schemas.microsoft.com/office/drawing/2014/main" id="{3A367DBF-9368-4FEC-8935-5278DA686B63}"/>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IN" sz="1730">
                <a:solidFill>
                  <a:schemeClr val="tx1"/>
                </a:solidFill>
                <a:ea typeface="Segoe UI" pitchFamily="34" charset="0"/>
                <a:cs typeface="Segoe UI" pitchFamily="34" charset="0"/>
              </a:rPr>
              <a:t>None of the above</a:t>
            </a:r>
          </a:p>
        </p:txBody>
      </p:sp>
    </p:spTree>
    <p:extLst>
      <p:ext uri="{BB962C8B-B14F-4D97-AF65-F5344CB8AC3E}">
        <p14:creationId xmlns:p14="http://schemas.microsoft.com/office/powerpoint/2010/main" val="80979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6.7</a:t>
            </a:r>
          </a:p>
        </p:txBody>
      </p:sp>
      <p:sp>
        <p:nvSpPr>
          <p:cNvPr id="23" name="Rectangle 22">
            <a:extLst>
              <a:ext uri="{FF2B5EF4-FFF2-40B4-BE49-F238E27FC236}">
                <a16:creationId xmlns:a16="http://schemas.microsoft.com/office/drawing/2014/main" id="{F7578736-0376-4E78-B106-0E97B0680593}"/>
              </a:ext>
            </a:extLst>
          </p:cNvPr>
          <p:cNvSpPr/>
          <p:nvPr/>
        </p:nvSpPr>
        <p:spPr bwMode="auto">
          <a:xfrm>
            <a:off x="418644" y="1169263"/>
            <a:ext cx="11354714" cy="12069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are analyzing live – stream and archived data, and you have added business intelligence to your solution both in the cloud and on your Edge devices. You want to add additional capabilities to your solution by connecting devices that are not IP-enabled. You want each device to appear as a separate device in IoT Hub</a:t>
            </a:r>
          </a:p>
        </p:txBody>
      </p:sp>
      <p:pic>
        <p:nvPicPr>
          <p:cNvPr id="2" name="Picture 1" descr="Icon of a server rack">
            <a:extLst>
              <a:ext uri="{FF2B5EF4-FFF2-40B4-BE49-F238E27FC236}">
                <a16:creationId xmlns:a16="http://schemas.microsoft.com/office/drawing/2014/main" id="{8FFDFFF7-8806-4B6D-9210-DC083F2B63A7}"/>
              </a:ext>
            </a:extLst>
          </p:cNvPr>
          <p:cNvPicPr>
            <a:picLocks/>
          </p:cNvPicPr>
          <p:nvPr/>
        </p:nvPicPr>
        <p:blipFill>
          <a:blip r:embed="rId3"/>
          <a:stretch>
            <a:fillRect/>
          </a:stretch>
        </p:blipFill>
        <p:spPr>
          <a:xfrm>
            <a:off x="406193" y="2938201"/>
            <a:ext cx="896425" cy="896425"/>
          </a:xfrm>
          <a:prstGeom prst="rect">
            <a:avLst/>
          </a:prstGeom>
        </p:spPr>
      </p:pic>
      <p:sp>
        <p:nvSpPr>
          <p:cNvPr id="25" name="Rectangle 24">
            <a:extLst>
              <a:ext uri="{FF2B5EF4-FFF2-40B4-BE49-F238E27FC236}">
                <a16:creationId xmlns:a16="http://schemas.microsoft.com/office/drawing/2014/main" id="{2F0AA191-9767-4477-8139-C9E414D8906E}"/>
              </a:ext>
            </a:extLst>
          </p:cNvPr>
          <p:cNvSpPr/>
          <p:nvPr/>
        </p:nvSpPr>
        <p:spPr bwMode="auto">
          <a:xfrm>
            <a:off x="1488093" y="3084688"/>
            <a:ext cx="10285265"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a:solidFill>
                  <a:schemeClr val="tx2"/>
                </a:solidFill>
                <a:latin typeface="+mj-lt"/>
                <a:cs typeface="Segoe UI" pitchFamily="34" charset="0"/>
              </a:rPr>
              <a:t>Which Edge Gateway pattern should you use?</a:t>
            </a:r>
            <a:br>
              <a:rPr lang="en-US" sz="1961">
                <a:solidFill>
                  <a:schemeClr val="tx2"/>
                </a:solidFill>
                <a:latin typeface="+mj-lt"/>
                <a:cs typeface="Segoe UI" pitchFamily="34" charset="0"/>
              </a:rPr>
            </a:br>
            <a:r>
              <a:rPr lang="en-US" sz="1961">
                <a:solidFill>
                  <a:schemeClr val="tx2"/>
                </a:solidFill>
                <a:latin typeface="+mj-lt"/>
                <a:cs typeface="Segoe UI" pitchFamily="34" charset="0"/>
              </a:rPr>
              <a:t>(choose one best answer)</a:t>
            </a:r>
          </a:p>
        </p:txBody>
      </p:sp>
      <p:sp>
        <p:nvSpPr>
          <p:cNvPr id="3" name="Rectangle 2">
            <a:extLst>
              <a:ext uri="{FF2B5EF4-FFF2-40B4-BE49-F238E27FC236}">
                <a16:creationId xmlns:a16="http://schemas.microsoft.com/office/drawing/2014/main" id="{516D08B3-15C1-4865-AA10-2FED7A0DEAF0}"/>
              </a:ext>
            </a:extLst>
          </p:cNvPr>
          <p:cNvSpPr/>
          <p:nvPr/>
        </p:nvSpPr>
        <p:spPr bwMode="auto">
          <a:xfrm>
            <a:off x="432339"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A:</a:t>
            </a:r>
          </a:p>
          <a:p>
            <a:pPr defTabSz="914102" fontAlgn="base">
              <a:spcBef>
                <a:spcPts val="294"/>
              </a:spcBef>
              <a:spcAft>
                <a:spcPct val="0"/>
              </a:spcAft>
            </a:pPr>
            <a:r>
              <a:rPr lang="en-IN" sz="1730">
                <a:solidFill>
                  <a:schemeClr val="tx1"/>
                </a:solidFill>
                <a:ea typeface="Segoe UI" pitchFamily="34" charset="0"/>
                <a:cs typeface="Segoe UI" pitchFamily="34" charset="0"/>
              </a:rPr>
              <a:t>Transparent</a:t>
            </a:r>
          </a:p>
        </p:txBody>
      </p:sp>
      <p:sp>
        <p:nvSpPr>
          <p:cNvPr id="4" name="Rectangle 3">
            <a:extLst>
              <a:ext uri="{FF2B5EF4-FFF2-40B4-BE49-F238E27FC236}">
                <a16:creationId xmlns:a16="http://schemas.microsoft.com/office/drawing/2014/main" id="{41DCE4B8-140F-4882-909F-590D1824C3A6}"/>
              </a:ext>
            </a:extLst>
          </p:cNvPr>
          <p:cNvSpPr/>
          <p:nvPr/>
        </p:nvSpPr>
        <p:spPr bwMode="auto">
          <a:xfrm>
            <a:off x="3293200" y="3997048"/>
            <a:ext cx="2724488"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marL="174297" indent="-174297"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B:</a:t>
            </a:r>
          </a:p>
          <a:p>
            <a:pPr marL="174297" indent="-174297" defTabSz="914102" fontAlgn="base">
              <a:spcBef>
                <a:spcPts val="294"/>
              </a:spcBef>
              <a:spcAft>
                <a:spcPct val="0"/>
              </a:spcAft>
            </a:pPr>
            <a:r>
              <a:rPr lang="en-IN" sz="1730">
                <a:solidFill>
                  <a:schemeClr val="tx1"/>
                </a:solidFill>
                <a:ea typeface="Segoe UI" pitchFamily="34" charset="0"/>
                <a:cs typeface="Segoe UI" pitchFamily="34" charset="0"/>
              </a:rPr>
              <a:t>Protocol translation</a:t>
            </a:r>
          </a:p>
        </p:txBody>
      </p:sp>
      <p:sp>
        <p:nvSpPr>
          <p:cNvPr id="5" name="Rectangle 4">
            <a:extLst>
              <a:ext uri="{FF2B5EF4-FFF2-40B4-BE49-F238E27FC236}">
                <a16:creationId xmlns:a16="http://schemas.microsoft.com/office/drawing/2014/main" id="{B0AFF3F9-3BA6-4ACE-BA0C-E747AF094F21}"/>
              </a:ext>
            </a:extLst>
          </p:cNvPr>
          <p:cNvSpPr/>
          <p:nvPr/>
        </p:nvSpPr>
        <p:spPr bwMode="auto">
          <a:xfrm>
            <a:off x="6188009" y="3997048"/>
            <a:ext cx="2724486"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C:</a:t>
            </a:r>
          </a:p>
          <a:p>
            <a:pPr defTabSz="914102" fontAlgn="base">
              <a:spcBef>
                <a:spcPts val="294"/>
              </a:spcBef>
              <a:spcAft>
                <a:spcPct val="0"/>
              </a:spcAft>
            </a:pPr>
            <a:r>
              <a:rPr lang="en-IN" sz="1730">
                <a:solidFill>
                  <a:schemeClr val="tx1"/>
                </a:solidFill>
                <a:ea typeface="Segoe UI" pitchFamily="34" charset="0"/>
                <a:cs typeface="Segoe UI" pitchFamily="34" charset="0"/>
              </a:rPr>
              <a:t>Identity translation</a:t>
            </a:r>
          </a:p>
        </p:txBody>
      </p:sp>
      <p:sp>
        <p:nvSpPr>
          <p:cNvPr id="6" name="Rectangle 5">
            <a:extLst>
              <a:ext uri="{FF2B5EF4-FFF2-40B4-BE49-F238E27FC236}">
                <a16:creationId xmlns:a16="http://schemas.microsoft.com/office/drawing/2014/main" id="{A40B9FC6-8659-4295-B49D-C9D80178D945}"/>
              </a:ext>
            </a:extLst>
          </p:cNvPr>
          <p:cNvSpPr/>
          <p:nvPr/>
        </p:nvSpPr>
        <p:spPr bwMode="auto">
          <a:xfrm>
            <a:off x="9082817" y="3997048"/>
            <a:ext cx="2690540" cy="242003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spcAft>
                <a:spcPct val="0"/>
              </a:spcAft>
            </a:pPr>
            <a:r>
              <a:rPr lang="en-IN" sz="1961">
                <a:solidFill>
                  <a:schemeClr val="tx1"/>
                </a:solidFill>
                <a:latin typeface="+mj-lt"/>
                <a:ea typeface="Segoe UI" pitchFamily="34" charset="0"/>
                <a:cs typeface="Segoe UI" pitchFamily="34" charset="0"/>
              </a:rPr>
              <a:t>Answer D:</a:t>
            </a:r>
          </a:p>
          <a:p>
            <a:pPr defTabSz="914102" fontAlgn="base">
              <a:spcBef>
                <a:spcPts val="294"/>
              </a:spcBef>
              <a:spcAft>
                <a:spcPct val="0"/>
              </a:spcAft>
            </a:pPr>
            <a:r>
              <a:rPr lang="en-IN" sz="1730">
                <a:solidFill>
                  <a:schemeClr val="tx1"/>
                </a:solidFill>
                <a:ea typeface="Segoe UI" pitchFamily="34" charset="0"/>
                <a:cs typeface="Segoe UI" pitchFamily="34" charset="0"/>
              </a:rPr>
              <a:t>None of the above</a:t>
            </a:r>
          </a:p>
        </p:txBody>
      </p:sp>
    </p:spTree>
    <p:extLst>
      <p:ext uri="{BB962C8B-B14F-4D97-AF65-F5344CB8AC3E}">
        <p14:creationId xmlns:p14="http://schemas.microsoft.com/office/powerpoint/2010/main" val="284740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9334D95-E4E4-49E8-A1B1-500FA00A84EA}"/>
              </a:ext>
            </a:extLst>
          </p:cNvPr>
          <p:cNvSpPr>
            <a:spLocks noGrp="1"/>
          </p:cNvSpPr>
          <p:nvPr>
            <p:ph type="title"/>
          </p:nvPr>
        </p:nvSpPr>
        <p:spPr/>
        <p:txBody>
          <a:bodyPr/>
          <a:lstStyle/>
          <a:p>
            <a:r>
              <a:rPr lang="en-US" dirty="0"/>
              <a:t>Cloud and IoT Edge intelligence</a:t>
            </a:r>
          </a:p>
        </p:txBody>
      </p:sp>
      <p:sp>
        <p:nvSpPr>
          <p:cNvPr id="2" name="TextBox 1">
            <a:extLst>
              <a:ext uri="{FF2B5EF4-FFF2-40B4-BE49-F238E27FC236}">
                <a16:creationId xmlns:a16="http://schemas.microsoft.com/office/drawing/2014/main" id="{1411B7C8-B4B3-4713-8768-8935D5E99ED4}"/>
              </a:ext>
            </a:extLst>
          </p:cNvPr>
          <p:cNvSpPr txBox="1">
            <a:spLocks/>
          </p:cNvSpPr>
          <p:nvPr/>
        </p:nvSpPr>
        <p:spPr>
          <a:xfrm>
            <a:off x="431490" y="1345123"/>
            <a:ext cx="3481032" cy="5071960"/>
          </a:xfrm>
          <a:prstGeom prst="rect">
            <a:avLst/>
          </a:prstGeom>
          <a:solidFill>
            <a:schemeClr val="bg1">
              <a:lumMod val="95000"/>
            </a:schemeClr>
          </a:solidFill>
        </p:spPr>
        <p:txBody>
          <a:bodyPr wrap="square" lIns="179285" tIns="143428" rIns="179285" bIns="143428" rtlCol="0">
            <a:noAutofit/>
          </a:bodyPr>
          <a:lstStyle/>
          <a:p>
            <a:pPr>
              <a:spcAft>
                <a:spcPts val="588"/>
              </a:spcAft>
            </a:pPr>
            <a:r>
              <a:rPr lang="en-US" sz="2353" dirty="0"/>
              <a:t>There is a natural balance in IoT between the cloud and the IoT Edge</a:t>
            </a:r>
            <a:endParaRPr lang="en-US" sz="2745" dirty="0"/>
          </a:p>
        </p:txBody>
      </p:sp>
      <p:pic>
        <p:nvPicPr>
          <p:cNvPr id="208" name="Picture 207" descr="Internet of things diagram">
            <a:extLst>
              <a:ext uri="{FF2B5EF4-FFF2-40B4-BE49-F238E27FC236}">
                <a16:creationId xmlns:a16="http://schemas.microsoft.com/office/drawing/2014/main" id="{484CF5A2-7B72-49AE-BC40-AF8D4B9F109C}"/>
              </a:ext>
            </a:extLst>
          </p:cNvPr>
          <p:cNvPicPr>
            <a:picLocks noChangeAspect="1"/>
          </p:cNvPicPr>
          <p:nvPr/>
        </p:nvPicPr>
        <p:blipFill rotWithShape="1">
          <a:blip r:embed="rId3"/>
          <a:srcRect l="-28912" t="-3818" r="-28912" b="-3818"/>
          <a:stretch/>
        </p:blipFill>
        <p:spPr>
          <a:xfrm>
            <a:off x="4079045" y="1345124"/>
            <a:ext cx="7694313" cy="5071960"/>
          </a:xfrm>
          <a:custGeom>
            <a:avLst/>
            <a:gdLst>
              <a:gd name="connsiteX0" fmla="*/ 0 w 7848600"/>
              <a:gd name="connsiteY0" fmla="*/ 0 h 5173663"/>
              <a:gd name="connsiteX1" fmla="*/ 7848600 w 7848600"/>
              <a:gd name="connsiteY1" fmla="*/ 0 h 5173663"/>
              <a:gd name="connsiteX2" fmla="*/ 7848600 w 7848600"/>
              <a:gd name="connsiteY2" fmla="*/ 5173663 h 5173663"/>
              <a:gd name="connsiteX3" fmla="*/ 0 w 7848600"/>
              <a:gd name="connsiteY3" fmla="*/ 5173663 h 5173663"/>
            </a:gdLst>
            <a:ahLst/>
            <a:cxnLst>
              <a:cxn ang="0">
                <a:pos x="connsiteX0" y="connsiteY0"/>
              </a:cxn>
              <a:cxn ang="0">
                <a:pos x="connsiteX1" y="connsiteY1"/>
              </a:cxn>
              <a:cxn ang="0">
                <a:pos x="connsiteX2" y="connsiteY2"/>
              </a:cxn>
              <a:cxn ang="0">
                <a:pos x="connsiteX3" y="connsiteY3"/>
              </a:cxn>
            </a:cxnLst>
            <a:rect l="l" t="t" r="r" b="b"/>
            <a:pathLst>
              <a:path w="7848600" h="5173663">
                <a:moveTo>
                  <a:pt x="0" y="0"/>
                </a:moveTo>
                <a:lnTo>
                  <a:pt x="7848600" y="0"/>
                </a:lnTo>
                <a:lnTo>
                  <a:pt x="7848600" y="5173663"/>
                </a:lnTo>
                <a:lnTo>
                  <a:pt x="0" y="5173663"/>
                </a:lnTo>
                <a:close/>
              </a:path>
            </a:pathLst>
          </a:custGeom>
          <a:ln w="19050">
            <a:solidFill>
              <a:schemeClr val="tx2"/>
            </a:solidFill>
          </a:ln>
        </p:spPr>
      </p:pic>
    </p:spTree>
    <p:extLst>
      <p:ext uri="{BB962C8B-B14F-4D97-AF65-F5344CB8AC3E}">
        <p14:creationId xmlns:p14="http://schemas.microsoft.com/office/powerpoint/2010/main" val="310452567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494D-8735-4AD5-982E-6B7D662E8954}"/>
              </a:ext>
            </a:extLst>
          </p:cNvPr>
          <p:cNvSpPr>
            <a:spLocks noGrp="1"/>
          </p:cNvSpPr>
          <p:nvPr>
            <p:ph type="title"/>
          </p:nvPr>
        </p:nvSpPr>
        <p:spPr/>
        <p:txBody>
          <a:bodyPr/>
          <a:lstStyle/>
          <a:p>
            <a:r>
              <a:rPr lang="en-US" dirty="0"/>
              <a:t>IoT application pattern + IoT Edge</a:t>
            </a:r>
          </a:p>
        </p:txBody>
      </p:sp>
      <p:sp>
        <p:nvSpPr>
          <p:cNvPr id="13" name="Rectangle 12">
            <a:extLst>
              <a:ext uri="{FF2B5EF4-FFF2-40B4-BE49-F238E27FC236}">
                <a16:creationId xmlns:a16="http://schemas.microsoft.com/office/drawing/2014/main" id="{93E555BB-8074-4650-B024-90FFA36E8AFB}"/>
              </a:ext>
              <a:ext uri="{C183D7F6-B498-43B3-948B-1728B52AA6E4}">
                <adec:decorative xmlns:adec="http://schemas.microsoft.com/office/drawing/2017/decorative" val="1"/>
              </a:ext>
            </a:extLst>
          </p:cNvPr>
          <p:cNvSpPr/>
          <p:nvPr/>
        </p:nvSpPr>
        <p:spPr bwMode="auto">
          <a:xfrm>
            <a:off x="431490" y="1345124"/>
            <a:ext cx="11341868" cy="507196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6CE48F60-9494-4243-BAB3-5DA52F88A43F}"/>
              </a:ext>
            </a:extLst>
          </p:cNvPr>
          <p:cNvSpPr/>
          <p:nvPr/>
        </p:nvSpPr>
        <p:spPr bwMode="auto">
          <a:xfrm>
            <a:off x="639761" y="3286263"/>
            <a:ext cx="2273769" cy="2270022"/>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5735" tIns="1405886" rIns="175735" bIns="140588"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568" kern="0">
                <a:latin typeface="+mj-lt"/>
                <a:ea typeface="Segoe UI" pitchFamily="34" charset="0"/>
                <a:cs typeface="Segoe UI" pitchFamily="34" charset="0"/>
              </a:rPr>
              <a:t>Things</a:t>
            </a:r>
          </a:p>
        </p:txBody>
      </p:sp>
      <p:sp>
        <p:nvSpPr>
          <p:cNvPr id="3" name="Freeform: Shape 2" descr="Icon of a cloud">
            <a:extLst>
              <a:ext uri="{FF2B5EF4-FFF2-40B4-BE49-F238E27FC236}">
                <a16:creationId xmlns:a16="http://schemas.microsoft.com/office/drawing/2014/main" id="{23800B57-C6E8-4931-A83F-683DCE9C04CF}"/>
              </a:ext>
            </a:extLst>
          </p:cNvPr>
          <p:cNvSpPr>
            <a:spLocks noChangeAspect="1"/>
          </p:cNvSpPr>
          <p:nvPr/>
        </p:nvSpPr>
        <p:spPr bwMode="auto">
          <a:xfrm flipV="1">
            <a:off x="4219091" y="1847085"/>
            <a:ext cx="7391824" cy="406803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solidFill>
            <a:schemeClr val="accent6">
              <a:alpha val="90000"/>
            </a:schemeClr>
          </a:solidFill>
          <a:ln w="25400" cap="flat">
            <a:noFill/>
            <a:prstDash val="solid"/>
            <a:miter lim="800000"/>
            <a:headEnd/>
            <a:tailEnd/>
          </a:ln>
        </p:spPr>
        <p:txBody>
          <a:bodyPr vert="horz" wrap="square" lIns="87868" tIns="43933" rIns="87868" bIns="43933" numCol="1" anchor="t" anchorCtr="0" compatLnSpc="1">
            <a:prstTxWarp prst="textNoShape">
              <a:avLst/>
            </a:prstTxWarp>
          </a:bodyPr>
          <a:lstStyle/>
          <a:p>
            <a:pPr algn="ctr" defTabSz="878559">
              <a:defRPr/>
            </a:pPr>
            <a:endParaRPr lang="en-US" kern="0">
              <a:solidFill>
                <a:srgbClr val="353535"/>
              </a:solidFill>
              <a:latin typeface="Segoe UI Semilight"/>
            </a:endParaRPr>
          </a:p>
        </p:txBody>
      </p:sp>
      <p:sp>
        <p:nvSpPr>
          <p:cNvPr id="8" name="Rectangle 7">
            <a:extLst>
              <a:ext uri="{FF2B5EF4-FFF2-40B4-BE49-F238E27FC236}">
                <a16:creationId xmlns:a16="http://schemas.microsoft.com/office/drawing/2014/main" id="{5C1BDA96-6F2D-4086-B610-415D31219032}"/>
              </a:ext>
            </a:extLst>
          </p:cNvPr>
          <p:cNvSpPr/>
          <p:nvPr/>
        </p:nvSpPr>
        <p:spPr bwMode="auto">
          <a:xfrm>
            <a:off x="4557588" y="3286263"/>
            <a:ext cx="1395483" cy="2270022"/>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5735" tIns="1405886" rIns="175735" bIns="140588"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568" kern="0">
                <a:latin typeface="+mj-lt"/>
                <a:ea typeface="Segoe UI" pitchFamily="34" charset="0"/>
                <a:cs typeface="Segoe UI" pitchFamily="34" charset="0"/>
              </a:rPr>
              <a:t>Cloud Gateway</a:t>
            </a:r>
          </a:p>
        </p:txBody>
      </p:sp>
      <p:sp>
        <p:nvSpPr>
          <p:cNvPr id="6" name="Rectangle 5">
            <a:extLst>
              <a:ext uri="{FF2B5EF4-FFF2-40B4-BE49-F238E27FC236}">
                <a16:creationId xmlns:a16="http://schemas.microsoft.com/office/drawing/2014/main" id="{0B29CB5B-55AF-401E-96D4-B2E2014A3B42}"/>
              </a:ext>
            </a:extLst>
          </p:cNvPr>
          <p:cNvSpPr/>
          <p:nvPr/>
        </p:nvSpPr>
        <p:spPr bwMode="auto">
          <a:xfrm>
            <a:off x="6276151" y="3286263"/>
            <a:ext cx="2273769" cy="2270022"/>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5735" tIns="1405886" rIns="175735" bIns="140588"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568" kern="0">
                <a:latin typeface="+mj-lt"/>
                <a:ea typeface="Segoe UI" pitchFamily="34" charset="0"/>
                <a:cs typeface="Segoe UI" pitchFamily="34" charset="0"/>
              </a:rPr>
              <a:t>Insights</a:t>
            </a:r>
          </a:p>
        </p:txBody>
      </p:sp>
      <p:sp>
        <p:nvSpPr>
          <p:cNvPr id="7" name="Rectangle 6">
            <a:extLst>
              <a:ext uri="{FF2B5EF4-FFF2-40B4-BE49-F238E27FC236}">
                <a16:creationId xmlns:a16="http://schemas.microsoft.com/office/drawing/2014/main" id="{3E8E18C8-3A14-4DB5-AEB3-6F2A6B5AB03C}"/>
              </a:ext>
            </a:extLst>
          </p:cNvPr>
          <p:cNvSpPr/>
          <p:nvPr/>
        </p:nvSpPr>
        <p:spPr bwMode="auto">
          <a:xfrm>
            <a:off x="8727203" y="3286263"/>
            <a:ext cx="2273769" cy="2270022"/>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175735" tIns="1405886" rIns="175735" bIns="140588"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568" kern="0">
                <a:latin typeface="+mj-lt"/>
                <a:ea typeface="Segoe UI" pitchFamily="34" charset="0"/>
                <a:cs typeface="Segoe UI" pitchFamily="34" charset="0"/>
              </a:rPr>
              <a:t>Actions</a:t>
            </a:r>
          </a:p>
        </p:txBody>
      </p:sp>
      <p:pic>
        <p:nvPicPr>
          <p:cNvPr id="12" name="Picture 11" descr="A engine indicator icon with a thunderbolt in it">
            <a:extLst>
              <a:ext uri="{FF2B5EF4-FFF2-40B4-BE49-F238E27FC236}">
                <a16:creationId xmlns:a16="http://schemas.microsoft.com/office/drawing/2014/main" id="{46E5569D-8C55-457C-B346-7DA8E6ECC000}"/>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888734" y="3733909"/>
            <a:ext cx="1631634" cy="1237173"/>
          </a:xfrm>
          <a:prstGeom prst="rect">
            <a:avLst/>
          </a:prstGeom>
        </p:spPr>
      </p:pic>
      <p:cxnSp>
        <p:nvCxnSpPr>
          <p:cNvPr id="55" name="Straight Arrow Connector 54" descr="Arrow pointing right">
            <a:extLst>
              <a:ext uri="{FF2B5EF4-FFF2-40B4-BE49-F238E27FC236}">
                <a16:creationId xmlns:a16="http://schemas.microsoft.com/office/drawing/2014/main" id="{FEE8DEC8-93FD-4382-B9B1-31C70184B339}"/>
              </a:ext>
            </a:extLst>
          </p:cNvPr>
          <p:cNvCxnSpPr>
            <a:cxnSpLocks/>
          </p:cNvCxnSpPr>
          <p:nvPr/>
        </p:nvCxnSpPr>
        <p:spPr>
          <a:xfrm>
            <a:off x="1674805" y="4626689"/>
            <a:ext cx="204644" cy="0"/>
          </a:xfrm>
          <a:prstGeom prst="straightConnector1">
            <a:avLst/>
          </a:prstGeom>
          <a:noFill/>
          <a:ln w="19050" cap="flat" cmpd="sng" algn="ctr">
            <a:solidFill>
              <a:schemeClr val="bg1">
                <a:lumMod val="50000"/>
              </a:schemeClr>
            </a:solidFill>
            <a:prstDash val="solid"/>
            <a:miter lim="800000"/>
            <a:headEnd type="none"/>
            <a:tailEnd type="triangle" w="lg" len="med"/>
          </a:ln>
          <a:effectLst/>
        </p:spPr>
      </p:cxnSp>
      <p:cxnSp>
        <p:nvCxnSpPr>
          <p:cNvPr id="53" name="Straight Arrow Connector 22" descr="Arrow pointing towards the upper left">
            <a:extLst>
              <a:ext uri="{FF2B5EF4-FFF2-40B4-BE49-F238E27FC236}">
                <a16:creationId xmlns:a16="http://schemas.microsoft.com/office/drawing/2014/main" id="{1868F1A0-8382-48DB-B237-6294C40ADA47}"/>
              </a:ext>
            </a:extLst>
          </p:cNvPr>
          <p:cNvCxnSpPr>
            <a:cxnSpLocks/>
          </p:cNvCxnSpPr>
          <p:nvPr/>
        </p:nvCxnSpPr>
        <p:spPr>
          <a:xfrm rot="16200000" flipV="1">
            <a:off x="2270405" y="3862275"/>
            <a:ext cx="469908" cy="264888"/>
          </a:xfrm>
          <a:prstGeom prst="bentConnector2">
            <a:avLst/>
          </a:prstGeom>
          <a:noFill/>
          <a:ln w="28575" cap="flat" cmpd="sng" algn="ctr">
            <a:solidFill>
              <a:schemeClr val="tx2"/>
            </a:solidFill>
            <a:prstDash val="solid"/>
            <a:miter lim="800000"/>
            <a:headEnd type="none"/>
            <a:tailEnd type="triangle" w="lg" len="med"/>
          </a:ln>
          <a:effectLst/>
        </p:spPr>
      </p:cxnSp>
      <p:cxnSp>
        <p:nvCxnSpPr>
          <p:cNvPr id="54" name="Straight Arrow Connector 25" descr="Arrow pointing down">
            <a:extLst>
              <a:ext uri="{FF2B5EF4-FFF2-40B4-BE49-F238E27FC236}">
                <a16:creationId xmlns:a16="http://schemas.microsoft.com/office/drawing/2014/main" id="{AC970C7B-3634-4353-8E02-C3E07EBE8B04}"/>
              </a:ext>
            </a:extLst>
          </p:cNvPr>
          <p:cNvCxnSpPr>
            <a:cxnSpLocks/>
          </p:cNvCxnSpPr>
          <p:nvPr/>
        </p:nvCxnSpPr>
        <p:spPr>
          <a:xfrm rot="10800000" flipV="1">
            <a:off x="878009" y="3748304"/>
            <a:ext cx="189343" cy="449084"/>
          </a:xfrm>
          <a:prstGeom prst="bentConnector2">
            <a:avLst/>
          </a:prstGeom>
          <a:noFill/>
          <a:ln w="28575" cap="flat" cmpd="sng" algn="ctr">
            <a:solidFill>
              <a:schemeClr val="tx1"/>
            </a:solidFill>
            <a:prstDash val="solid"/>
            <a:miter lim="800000"/>
            <a:headEnd type="none"/>
            <a:tailEnd type="triangle" w="lg" len="med"/>
          </a:ln>
          <a:effectLst/>
        </p:spPr>
      </p:cxnSp>
      <p:cxnSp>
        <p:nvCxnSpPr>
          <p:cNvPr id="9" name="Straight Arrow Connector 8" descr="Arrow pointing towards Insight">
            <a:extLst>
              <a:ext uri="{FF2B5EF4-FFF2-40B4-BE49-F238E27FC236}">
                <a16:creationId xmlns:a16="http://schemas.microsoft.com/office/drawing/2014/main" id="{54E2E950-08A3-4EF9-B490-A6A56C3B026C}"/>
              </a:ext>
            </a:extLst>
          </p:cNvPr>
          <p:cNvCxnSpPr>
            <a:cxnSpLocks/>
          </p:cNvCxnSpPr>
          <p:nvPr/>
        </p:nvCxnSpPr>
        <p:spPr>
          <a:xfrm>
            <a:off x="3026907" y="4521527"/>
            <a:ext cx="3479275" cy="0"/>
          </a:xfrm>
          <a:prstGeom prst="straightConnector1">
            <a:avLst/>
          </a:prstGeom>
          <a:noFill/>
          <a:ln w="19050" cap="flat" cmpd="sng" algn="ctr">
            <a:solidFill>
              <a:schemeClr val="bg1">
                <a:lumMod val="50000"/>
              </a:schemeClr>
            </a:solidFill>
            <a:prstDash val="dash"/>
            <a:miter lim="800000"/>
            <a:headEnd type="none" w="med" len="sm"/>
            <a:tailEnd type="triangle" w="lg" len="med"/>
          </a:ln>
          <a:effectLst/>
        </p:spPr>
      </p:cxnSp>
      <p:cxnSp>
        <p:nvCxnSpPr>
          <p:cNvPr id="10" name="Straight Arrow Connector 9" descr="Arrow pointing from Actions towards things">
            <a:extLst>
              <a:ext uri="{FF2B5EF4-FFF2-40B4-BE49-F238E27FC236}">
                <a16:creationId xmlns:a16="http://schemas.microsoft.com/office/drawing/2014/main" id="{0A9102E1-4E29-4245-9A96-07C0A801F014}"/>
              </a:ext>
            </a:extLst>
          </p:cNvPr>
          <p:cNvCxnSpPr>
            <a:cxnSpLocks/>
          </p:cNvCxnSpPr>
          <p:nvPr/>
        </p:nvCxnSpPr>
        <p:spPr>
          <a:xfrm flipH="1">
            <a:off x="3001919" y="4719390"/>
            <a:ext cx="6093385" cy="0"/>
          </a:xfrm>
          <a:prstGeom prst="straightConnector1">
            <a:avLst/>
          </a:prstGeom>
          <a:noFill/>
          <a:ln w="19050" cap="flat" cmpd="sng" algn="ctr">
            <a:solidFill>
              <a:schemeClr val="bg1">
                <a:lumMod val="50000"/>
              </a:schemeClr>
            </a:solidFill>
            <a:prstDash val="dash"/>
            <a:miter lim="800000"/>
            <a:headEnd type="none" w="med" len="sm"/>
            <a:tailEnd type="triangle" w="lg" len="med"/>
          </a:ln>
          <a:effectLst/>
        </p:spPr>
      </p:cxnSp>
      <p:sp>
        <p:nvSpPr>
          <p:cNvPr id="21" name="TextBox 20" descr="Azure IoT Hub logo">
            <a:extLst>
              <a:ext uri="{FF2B5EF4-FFF2-40B4-BE49-F238E27FC236}">
                <a16:creationId xmlns:a16="http://schemas.microsoft.com/office/drawing/2014/main" id="{9668E44A-7F3E-44D0-B945-55E290A63435}"/>
              </a:ext>
            </a:extLst>
          </p:cNvPr>
          <p:cNvSpPr txBox="1"/>
          <p:nvPr/>
        </p:nvSpPr>
        <p:spPr>
          <a:xfrm>
            <a:off x="4584838" y="3222116"/>
            <a:ext cx="1340980" cy="464958"/>
          </a:xfrm>
          <a:prstGeom prst="rect">
            <a:avLst/>
          </a:prstGeom>
          <a:noFill/>
        </p:spPr>
        <p:txBody>
          <a:bodyPr wrap="square" lIns="175735" tIns="140588" rIns="175735" bIns="140588" rtlCol="0">
            <a:spAutoFit/>
          </a:bodyPr>
          <a:lstStyle/>
          <a:p>
            <a:pPr algn="ctr" defTabSz="896182">
              <a:spcAft>
                <a:spcPts val="576"/>
              </a:spcAft>
              <a:defRPr/>
            </a:pPr>
            <a:r>
              <a:rPr lang="en-US" sz="1176">
                <a:latin typeface="+mj-lt"/>
              </a:rPr>
              <a:t>Azure IoT Hub</a:t>
            </a:r>
          </a:p>
        </p:txBody>
      </p:sp>
      <p:sp>
        <p:nvSpPr>
          <p:cNvPr id="15" name="Freeform 151" descr="Azure IoT Hub logo">
            <a:extLst>
              <a:ext uri="{FF2B5EF4-FFF2-40B4-BE49-F238E27FC236}">
                <a16:creationId xmlns:a16="http://schemas.microsoft.com/office/drawing/2014/main" id="{26679393-A5C4-47CA-B65B-34CF71A2B2A1}"/>
              </a:ext>
            </a:extLst>
          </p:cNvPr>
          <p:cNvSpPr>
            <a:spLocks/>
          </p:cNvSpPr>
          <p:nvPr/>
        </p:nvSpPr>
        <p:spPr bwMode="auto">
          <a:xfrm>
            <a:off x="4976476" y="3739346"/>
            <a:ext cx="557703" cy="557934"/>
          </a:xfrm>
          <a:custGeom>
            <a:avLst/>
            <a:gdLst>
              <a:gd name="connsiteX0" fmla="*/ 359932 w 5816600"/>
              <a:gd name="connsiteY0" fmla="*/ 4167497 h 5819016"/>
              <a:gd name="connsiteX1" fmla="*/ 577706 w 5816600"/>
              <a:gd name="connsiteY1" fmla="*/ 4168635 h 5819016"/>
              <a:gd name="connsiteX2" fmla="*/ 731962 w 5816600"/>
              <a:gd name="connsiteY2" fmla="*/ 4320395 h 5819016"/>
              <a:gd name="connsiteX3" fmla="*/ 728937 w 5816600"/>
              <a:gd name="connsiteY3" fmla="*/ 5006346 h 5819016"/>
              <a:gd name="connsiteX4" fmla="*/ 801529 w 5816600"/>
              <a:gd name="connsiteY4" fmla="*/ 5079190 h 5819016"/>
              <a:gd name="connsiteX5" fmla="*/ 1503244 w 5816600"/>
              <a:gd name="connsiteY5" fmla="*/ 5079190 h 5819016"/>
              <a:gd name="connsiteX6" fmla="*/ 1660525 w 5816600"/>
              <a:gd name="connsiteY6" fmla="*/ 5233985 h 5819016"/>
              <a:gd name="connsiteX7" fmla="*/ 1660525 w 5816600"/>
              <a:gd name="connsiteY7" fmla="*/ 5664981 h 5819016"/>
              <a:gd name="connsiteX8" fmla="*/ 1509293 w 5816600"/>
              <a:gd name="connsiteY8" fmla="*/ 5816740 h 5819016"/>
              <a:gd name="connsiteX9" fmla="*/ 154256 w 5816600"/>
              <a:gd name="connsiteY9" fmla="*/ 5816740 h 5819016"/>
              <a:gd name="connsiteX10" fmla="*/ 0 w 5816600"/>
              <a:gd name="connsiteY10" fmla="*/ 5664981 h 5819016"/>
              <a:gd name="connsiteX11" fmla="*/ 0 w 5816600"/>
              <a:gd name="connsiteY11" fmla="*/ 4991170 h 5819016"/>
              <a:gd name="connsiteX12" fmla="*/ 0 w 5816600"/>
              <a:gd name="connsiteY12" fmla="*/ 4314324 h 5819016"/>
              <a:gd name="connsiteX13" fmla="*/ 142158 w 5816600"/>
              <a:gd name="connsiteY13" fmla="*/ 4168635 h 5819016"/>
              <a:gd name="connsiteX14" fmla="*/ 359932 w 5816600"/>
              <a:gd name="connsiteY14" fmla="*/ 4167497 h 5819016"/>
              <a:gd name="connsiteX15" fmla="*/ 2478847 w 5816600"/>
              <a:gd name="connsiteY15" fmla="*/ 348159 h 5819016"/>
              <a:gd name="connsiteX16" fmla="*/ 2983979 w 5816600"/>
              <a:gd name="connsiteY16" fmla="*/ 925768 h 5819016"/>
              <a:gd name="connsiteX17" fmla="*/ 2884082 w 5816600"/>
              <a:gd name="connsiteY17" fmla="*/ 1244495 h 5819016"/>
              <a:gd name="connsiteX18" fmla="*/ 2887109 w 5816600"/>
              <a:gd name="connsiteY18" fmla="*/ 1314311 h 5819016"/>
              <a:gd name="connsiteX19" fmla="*/ 3428977 w 5816600"/>
              <a:gd name="connsiteY19" fmla="*/ 2073184 h 5819016"/>
              <a:gd name="connsiteX20" fmla="*/ 3513738 w 5816600"/>
              <a:gd name="connsiteY20" fmla="*/ 2091397 h 5819016"/>
              <a:gd name="connsiteX21" fmla="*/ 4394651 w 5816600"/>
              <a:gd name="connsiteY21" fmla="*/ 2637786 h 5819016"/>
              <a:gd name="connsiteX22" fmla="*/ 4222101 w 5816600"/>
              <a:gd name="connsiteY22" fmla="*/ 3181139 h 5819016"/>
              <a:gd name="connsiteX23" fmla="*/ 4213019 w 5816600"/>
              <a:gd name="connsiteY23" fmla="*/ 3275240 h 5819016"/>
              <a:gd name="connsiteX24" fmla="*/ 4700397 w 5816600"/>
              <a:gd name="connsiteY24" fmla="*/ 4128213 h 5819016"/>
              <a:gd name="connsiteX25" fmla="*/ 4812403 w 5816600"/>
              <a:gd name="connsiteY25" fmla="*/ 4191958 h 5819016"/>
              <a:gd name="connsiteX26" fmla="*/ 5342161 w 5816600"/>
              <a:gd name="connsiteY26" fmla="*/ 4586573 h 5819016"/>
              <a:gd name="connsiteX27" fmla="*/ 5093932 w 5816600"/>
              <a:gd name="connsiteY27" fmla="*/ 5196707 h 5819016"/>
              <a:gd name="connsiteX28" fmla="*/ 4443086 w 5816600"/>
              <a:gd name="connsiteY28" fmla="*/ 5093500 h 5819016"/>
              <a:gd name="connsiteX29" fmla="*/ 4427950 w 5816600"/>
              <a:gd name="connsiteY29" fmla="*/ 4401407 h 5819016"/>
              <a:gd name="connsiteX30" fmla="*/ 4434004 w 5816600"/>
              <a:gd name="connsiteY30" fmla="*/ 4292130 h 5819016"/>
              <a:gd name="connsiteX31" fmla="*/ 3940572 w 5816600"/>
              <a:gd name="connsiteY31" fmla="*/ 3433085 h 5819016"/>
              <a:gd name="connsiteX32" fmla="*/ 3840675 w 5816600"/>
              <a:gd name="connsiteY32" fmla="*/ 3390588 h 5819016"/>
              <a:gd name="connsiteX33" fmla="*/ 3528874 w 5816600"/>
              <a:gd name="connsiteY33" fmla="*/ 3387553 h 5819016"/>
              <a:gd name="connsiteX34" fmla="*/ 3444113 w 5816600"/>
              <a:gd name="connsiteY34" fmla="*/ 3420943 h 5819016"/>
              <a:gd name="connsiteX35" fmla="*/ 3077822 w 5816600"/>
              <a:gd name="connsiteY35" fmla="*/ 4028042 h 5819016"/>
              <a:gd name="connsiteX36" fmla="*/ 3089931 w 5816600"/>
              <a:gd name="connsiteY36" fmla="*/ 4110000 h 5819016"/>
              <a:gd name="connsiteX37" fmla="*/ 3162584 w 5816600"/>
              <a:gd name="connsiteY37" fmla="*/ 4528898 h 5819016"/>
              <a:gd name="connsiteX38" fmla="*/ 2687315 w 5816600"/>
              <a:gd name="connsiteY38" fmla="*/ 4847625 h 5819016"/>
              <a:gd name="connsiteX39" fmla="*/ 2278644 w 5816600"/>
              <a:gd name="connsiteY39" fmla="*/ 4468188 h 5819016"/>
              <a:gd name="connsiteX40" fmla="*/ 2720614 w 5816600"/>
              <a:gd name="connsiteY40" fmla="*/ 3933941 h 5819016"/>
              <a:gd name="connsiteX41" fmla="*/ 2811429 w 5816600"/>
              <a:gd name="connsiteY41" fmla="*/ 3882338 h 5819016"/>
              <a:gd name="connsiteX42" fmla="*/ 3183774 w 5816600"/>
              <a:gd name="connsiteY42" fmla="*/ 3278275 h 5819016"/>
              <a:gd name="connsiteX43" fmla="*/ 3177720 w 5816600"/>
              <a:gd name="connsiteY43" fmla="*/ 3175068 h 5819016"/>
              <a:gd name="connsiteX44" fmla="*/ 3080850 w 5816600"/>
              <a:gd name="connsiteY44" fmla="*/ 3002045 h 5819016"/>
              <a:gd name="connsiteX45" fmla="*/ 2977925 w 5816600"/>
              <a:gd name="connsiteY45" fmla="*/ 2941335 h 5819016"/>
              <a:gd name="connsiteX46" fmla="*/ 2502656 w 5816600"/>
              <a:gd name="connsiteY46" fmla="*/ 2983832 h 5819016"/>
              <a:gd name="connsiteX47" fmla="*/ 1845755 w 5816600"/>
              <a:gd name="connsiteY47" fmla="*/ 3038471 h 5819016"/>
              <a:gd name="connsiteX48" fmla="*/ 1394704 w 5816600"/>
              <a:gd name="connsiteY48" fmla="*/ 3074897 h 5819016"/>
              <a:gd name="connsiteX49" fmla="*/ 1334160 w 5816600"/>
              <a:gd name="connsiteY49" fmla="*/ 3138642 h 5819016"/>
              <a:gd name="connsiteX50" fmla="*/ 907326 w 5816600"/>
              <a:gd name="connsiteY50" fmla="*/ 3463440 h 5819016"/>
              <a:gd name="connsiteX51" fmla="*/ 486546 w 5816600"/>
              <a:gd name="connsiteY51" fmla="*/ 3208459 h 5819016"/>
              <a:gd name="connsiteX52" fmla="*/ 528927 w 5816600"/>
              <a:gd name="connsiteY52" fmla="*/ 2734922 h 5819016"/>
              <a:gd name="connsiteX53" fmla="*/ 979979 w 5816600"/>
              <a:gd name="connsiteY53" fmla="*/ 2555828 h 5819016"/>
              <a:gd name="connsiteX54" fmla="*/ 1264535 w 5816600"/>
              <a:gd name="connsiteY54" fmla="*/ 2737957 h 5819016"/>
              <a:gd name="connsiteX55" fmla="*/ 1355350 w 5816600"/>
              <a:gd name="connsiteY55" fmla="*/ 2780454 h 5819016"/>
              <a:gd name="connsiteX56" fmla="*/ 1981979 w 5816600"/>
              <a:gd name="connsiteY56" fmla="*/ 2728851 h 5819016"/>
              <a:gd name="connsiteX57" fmla="*/ 2650988 w 5816600"/>
              <a:gd name="connsiteY57" fmla="*/ 2671176 h 5819016"/>
              <a:gd name="connsiteX58" fmla="*/ 2980952 w 5816600"/>
              <a:gd name="connsiteY58" fmla="*/ 2643857 h 5819016"/>
              <a:gd name="connsiteX59" fmla="*/ 3044523 w 5816600"/>
              <a:gd name="connsiteY59" fmla="*/ 2592254 h 5819016"/>
              <a:gd name="connsiteX60" fmla="*/ 3165611 w 5816600"/>
              <a:gd name="connsiteY60" fmla="*/ 2337272 h 5819016"/>
              <a:gd name="connsiteX61" fmla="*/ 3168638 w 5816600"/>
              <a:gd name="connsiteY61" fmla="*/ 2255314 h 5819016"/>
              <a:gd name="connsiteX62" fmla="*/ 2629798 w 5816600"/>
              <a:gd name="connsiteY62" fmla="*/ 1487334 h 5819016"/>
              <a:gd name="connsiteX63" fmla="*/ 2548064 w 5816600"/>
              <a:gd name="connsiteY63" fmla="*/ 1456979 h 5819016"/>
              <a:gd name="connsiteX64" fmla="*/ 1860891 w 5816600"/>
              <a:gd name="connsiteY64" fmla="*/ 998620 h 5819016"/>
              <a:gd name="connsiteX65" fmla="*/ 2354324 w 5816600"/>
              <a:gd name="connsiteY65" fmla="*/ 349025 h 5819016"/>
              <a:gd name="connsiteX66" fmla="*/ 2478847 w 5816600"/>
              <a:gd name="connsiteY66" fmla="*/ 348159 h 5819016"/>
              <a:gd name="connsiteX67" fmla="*/ 4305863 w 5816600"/>
              <a:gd name="connsiteY67" fmla="*/ 0 h 5819016"/>
              <a:gd name="connsiteX68" fmla="*/ 4987057 w 5816600"/>
              <a:gd name="connsiteY68" fmla="*/ 0 h 5819016"/>
              <a:gd name="connsiteX69" fmla="*/ 5689444 w 5816600"/>
              <a:gd name="connsiteY69" fmla="*/ 0 h 5819016"/>
              <a:gd name="connsiteX70" fmla="*/ 5816600 w 5816600"/>
              <a:gd name="connsiteY70" fmla="*/ 127558 h 5819016"/>
              <a:gd name="connsiteX71" fmla="*/ 5816600 w 5816600"/>
              <a:gd name="connsiteY71" fmla="*/ 1515506 h 5819016"/>
              <a:gd name="connsiteX72" fmla="*/ 5689444 w 5816600"/>
              <a:gd name="connsiteY72" fmla="*/ 1643063 h 5819016"/>
              <a:gd name="connsiteX73" fmla="*/ 5223205 w 5816600"/>
              <a:gd name="connsiteY73" fmla="*/ 1643063 h 5819016"/>
              <a:gd name="connsiteX74" fmla="*/ 5083938 w 5816600"/>
              <a:gd name="connsiteY74" fmla="*/ 1500320 h 5819016"/>
              <a:gd name="connsiteX75" fmla="*/ 5086966 w 5816600"/>
              <a:gd name="connsiteY75" fmla="*/ 804828 h 5819016"/>
              <a:gd name="connsiteX76" fmla="*/ 5014305 w 5816600"/>
              <a:gd name="connsiteY76" fmla="*/ 731938 h 5819016"/>
              <a:gd name="connsiteX77" fmla="*/ 4293753 w 5816600"/>
              <a:gd name="connsiteY77" fmla="*/ 731938 h 5819016"/>
              <a:gd name="connsiteX78" fmla="*/ 4154487 w 5816600"/>
              <a:gd name="connsiteY78" fmla="*/ 601343 h 5819016"/>
              <a:gd name="connsiteX79" fmla="*/ 4154487 w 5816600"/>
              <a:gd name="connsiteY79" fmla="*/ 145780 h 5819016"/>
              <a:gd name="connsiteX80" fmla="*/ 4305863 w 5816600"/>
              <a:gd name="connsiteY80" fmla="*/ 0 h 581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16600" h="5819016">
                <a:moveTo>
                  <a:pt x="359932" y="4167497"/>
                </a:moveTo>
                <a:cubicBezTo>
                  <a:pt x="432523" y="4167118"/>
                  <a:pt x="505115" y="4167118"/>
                  <a:pt x="577706" y="4168635"/>
                </a:cubicBezTo>
                <a:cubicBezTo>
                  <a:pt x="704740" y="4168635"/>
                  <a:pt x="731962" y="4195952"/>
                  <a:pt x="731962" y="4320395"/>
                </a:cubicBezTo>
                <a:cubicBezTo>
                  <a:pt x="731962" y="4548033"/>
                  <a:pt x="731962" y="4775672"/>
                  <a:pt x="728937" y="5006346"/>
                </a:cubicBezTo>
                <a:cubicBezTo>
                  <a:pt x="728937" y="5060979"/>
                  <a:pt x="747085" y="5079190"/>
                  <a:pt x="801529" y="5079190"/>
                </a:cubicBezTo>
                <a:cubicBezTo>
                  <a:pt x="1037450" y="5076155"/>
                  <a:pt x="1270347" y="5079190"/>
                  <a:pt x="1503244" y="5079190"/>
                </a:cubicBezTo>
                <a:cubicBezTo>
                  <a:pt x="1630279" y="5079190"/>
                  <a:pt x="1660525" y="5106507"/>
                  <a:pt x="1660525" y="5233985"/>
                </a:cubicBezTo>
                <a:cubicBezTo>
                  <a:pt x="1660525" y="5379674"/>
                  <a:pt x="1660525" y="5522327"/>
                  <a:pt x="1660525" y="5664981"/>
                </a:cubicBezTo>
                <a:cubicBezTo>
                  <a:pt x="1657501" y="5783353"/>
                  <a:pt x="1624230" y="5816740"/>
                  <a:pt x="1509293" y="5816740"/>
                </a:cubicBezTo>
                <a:cubicBezTo>
                  <a:pt x="1058623" y="5819775"/>
                  <a:pt x="604927" y="5819775"/>
                  <a:pt x="154256" y="5816740"/>
                </a:cubicBezTo>
                <a:cubicBezTo>
                  <a:pt x="27221" y="5816740"/>
                  <a:pt x="0" y="5789423"/>
                  <a:pt x="0" y="5664981"/>
                </a:cubicBezTo>
                <a:cubicBezTo>
                  <a:pt x="0" y="5440377"/>
                  <a:pt x="0" y="5215774"/>
                  <a:pt x="0" y="4991170"/>
                </a:cubicBezTo>
                <a:cubicBezTo>
                  <a:pt x="0" y="4766567"/>
                  <a:pt x="0" y="4538928"/>
                  <a:pt x="0" y="4314324"/>
                </a:cubicBezTo>
                <a:cubicBezTo>
                  <a:pt x="0" y="4195952"/>
                  <a:pt x="27221" y="4168635"/>
                  <a:pt x="142158" y="4168635"/>
                </a:cubicBezTo>
                <a:cubicBezTo>
                  <a:pt x="214749" y="4168635"/>
                  <a:pt x="287340" y="4167877"/>
                  <a:pt x="359932" y="4167497"/>
                </a:cubicBezTo>
                <a:close/>
                <a:moveTo>
                  <a:pt x="2478847" y="348159"/>
                </a:moveTo>
                <a:cubicBezTo>
                  <a:pt x="2762143" y="377625"/>
                  <a:pt x="2986628" y="620322"/>
                  <a:pt x="2983979" y="925768"/>
                </a:cubicBezTo>
                <a:cubicBezTo>
                  <a:pt x="2983979" y="1044152"/>
                  <a:pt x="2956735" y="1150395"/>
                  <a:pt x="2884082" y="1244495"/>
                </a:cubicBezTo>
                <a:cubicBezTo>
                  <a:pt x="2862892" y="1271814"/>
                  <a:pt x="2868946" y="1290027"/>
                  <a:pt x="2887109" y="1314311"/>
                </a:cubicBezTo>
                <a:cubicBezTo>
                  <a:pt x="3068741" y="1566257"/>
                  <a:pt x="3250372" y="1821239"/>
                  <a:pt x="3428977" y="2073184"/>
                </a:cubicBezTo>
                <a:cubicBezTo>
                  <a:pt x="3453194" y="2109610"/>
                  <a:pt x="3480439" y="2100504"/>
                  <a:pt x="3513738" y="2091397"/>
                </a:cubicBezTo>
                <a:cubicBezTo>
                  <a:pt x="3937545" y="1951765"/>
                  <a:pt x="4337134" y="2252279"/>
                  <a:pt x="4394651" y="2637786"/>
                </a:cubicBezTo>
                <a:cubicBezTo>
                  <a:pt x="4424923" y="2847235"/>
                  <a:pt x="4358324" y="3026329"/>
                  <a:pt x="4222101" y="3181139"/>
                </a:cubicBezTo>
                <a:cubicBezTo>
                  <a:pt x="4191829" y="3214530"/>
                  <a:pt x="4188802" y="3235778"/>
                  <a:pt x="4213019" y="3275240"/>
                </a:cubicBezTo>
                <a:cubicBezTo>
                  <a:pt x="4376488" y="3557540"/>
                  <a:pt x="4539956" y="3842877"/>
                  <a:pt x="4700397" y="4128213"/>
                </a:cubicBezTo>
                <a:cubicBezTo>
                  <a:pt x="4727642" y="4173745"/>
                  <a:pt x="4748832" y="4194994"/>
                  <a:pt x="4812403" y="4191958"/>
                </a:cubicBezTo>
                <a:cubicBezTo>
                  <a:pt x="5063660" y="4173745"/>
                  <a:pt x="5269509" y="4328555"/>
                  <a:pt x="5342161" y="4586573"/>
                </a:cubicBezTo>
                <a:cubicBezTo>
                  <a:pt x="5411787" y="4820305"/>
                  <a:pt x="5305836" y="5081358"/>
                  <a:pt x="5093932" y="5196707"/>
                </a:cubicBezTo>
                <a:cubicBezTo>
                  <a:pt x="4872947" y="5318126"/>
                  <a:pt x="4603527" y="5275629"/>
                  <a:pt x="4443086" y="5093500"/>
                </a:cubicBezTo>
                <a:cubicBezTo>
                  <a:pt x="4267509" y="4890122"/>
                  <a:pt x="4258427" y="4626034"/>
                  <a:pt x="4427950" y="4401407"/>
                </a:cubicBezTo>
                <a:cubicBezTo>
                  <a:pt x="4458222" y="4361946"/>
                  <a:pt x="4458222" y="4334626"/>
                  <a:pt x="4434004" y="4292130"/>
                </a:cubicBezTo>
                <a:cubicBezTo>
                  <a:pt x="4267509" y="4006793"/>
                  <a:pt x="4104040" y="3721457"/>
                  <a:pt x="3940572" y="3433085"/>
                </a:cubicBezTo>
                <a:cubicBezTo>
                  <a:pt x="3916354" y="3387553"/>
                  <a:pt x="3892137" y="3375411"/>
                  <a:pt x="3840675" y="3390588"/>
                </a:cubicBezTo>
                <a:cubicBezTo>
                  <a:pt x="3737750" y="3417908"/>
                  <a:pt x="3631798" y="3411837"/>
                  <a:pt x="3528874" y="3387553"/>
                </a:cubicBezTo>
                <a:cubicBezTo>
                  <a:pt x="3489520" y="3375411"/>
                  <a:pt x="3465303" y="3384517"/>
                  <a:pt x="3444113" y="3420943"/>
                </a:cubicBezTo>
                <a:cubicBezTo>
                  <a:pt x="3323025" y="3624321"/>
                  <a:pt x="3201937" y="3827699"/>
                  <a:pt x="3077822" y="4028042"/>
                </a:cubicBezTo>
                <a:cubicBezTo>
                  <a:pt x="3056632" y="4061432"/>
                  <a:pt x="3071768" y="4082681"/>
                  <a:pt x="3089931" y="4110000"/>
                </a:cubicBezTo>
                <a:cubicBezTo>
                  <a:pt x="3177720" y="4237491"/>
                  <a:pt x="3211019" y="4377123"/>
                  <a:pt x="3162584" y="4528898"/>
                </a:cubicBezTo>
                <a:cubicBezTo>
                  <a:pt x="3099013" y="4732276"/>
                  <a:pt x="2905272" y="4862802"/>
                  <a:pt x="2687315" y="4847625"/>
                </a:cubicBezTo>
                <a:cubicBezTo>
                  <a:pt x="2484493" y="4832447"/>
                  <a:pt x="2311943" y="4671566"/>
                  <a:pt x="2278644" y="4468188"/>
                </a:cubicBezTo>
                <a:cubicBezTo>
                  <a:pt x="2233236" y="4188923"/>
                  <a:pt x="2436058" y="3940012"/>
                  <a:pt x="2720614" y="3933941"/>
                </a:cubicBezTo>
                <a:cubicBezTo>
                  <a:pt x="2762995" y="3933941"/>
                  <a:pt x="2790239" y="3918764"/>
                  <a:pt x="2811429" y="3882338"/>
                </a:cubicBezTo>
                <a:cubicBezTo>
                  <a:pt x="2932517" y="3678960"/>
                  <a:pt x="3056632" y="3478618"/>
                  <a:pt x="3183774" y="3278275"/>
                </a:cubicBezTo>
                <a:cubicBezTo>
                  <a:pt x="3207992" y="3238814"/>
                  <a:pt x="3207992" y="3211494"/>
                  <a:pt x="3177720" y="3175068"/>
                </a:cubicBezTo>
                <a:cubicBezTo>
                  <a:pt x="3135339" y="3123465"/>
                  <a:pt x="3102040" y="3065791"/>
                  <a:pt x="3080850" y="3002045"/>
                </a:cubicBezTo>
                <a:cubicBezTo>
                  <a:pt x="3059659" y="2947406"/>
                  <a:pt x="3029387" y="2935264"/>
                  <a:pt x="2977925" y="2941335"/>
                </a:cubicBezTo>
                <a:cubicBezTo>
                  <a:pt x="2820511" y="2956513"/>
                  <a:pt x="2660070" y="2968655"/>
                  <a:pt x="2502656" y="2983832"/>
                </a:cubicBezTo>
                <a:cubicBezTo>
                  <a:pt x="2284698" y="3002045"/>
                  <a:pt x="2063713" y="3020258"/>
                  <a:pt x="1845755" y="3038471"/>
                </a:cubicBezTo>
                <a:cubicBezTo>
                  <a:pt x="1694396" y="3050613"/>
                  <a:pt x="1543036" y="3065791"/>
                  <a:pt x="1394704" y="3074897"/>
                </a:cubicBezTo>
                <a:cubicBezTo>
                  <a:pt x="1352323" y="3077932"/>
                  <a:pt x="1343242" y="3108287"/>
                  <a:pt x="1334160" y="3138642"/>
                </a:cubicBezTo>
                <a:cubicBezTo>
                  <a:pt x="1273616" y="3323807"/>
                  <a:pt x="1098039" y="3460405"/>
                  <a:pt x="907326" y="3463440"/>
                </a:cubicBezTo>
                <a:cubicBezTo>
                  <a:pt x="716613" y="3463440"/>
                  <a:pt x="571308" y="3381482"/>
                  <a:pt x="486546" y="3208459"/>
                </a:cubicBezTo>
                <a:cubicBezTo>
                  <a:pt x="404812" y="3044542"/>
                  <a:pt x="419948" y="2880625"/>
                  <a:pt x="528927" y="2734922"/>
                </a:cubicBezTo>
                <a:cubicBezTo>
                  <a:pt x="640933" y="2580112"/>
                  <a:pt x="795320" y="2528508"/>
                  <a:pt x="979979" y="2555828"/>
                </a:cubicBezTo>
                <a:cubicBezTo>
                  <a:pt x="1101066" y="2577076"/>
                  <a:pt x="1197936" y="2637786"/>
                  <a:pt x="1264535" y="2737957"/>
                </a:cubicBezTo>
                <a:cubicBezTo>
                  <a:pt x="1288752" y="2771348"/>
                  <a:pt x="1315997" y="2783490"/>
                  <a:pt x="1355350" y="2780454"/>
                </a:cubicBezTo>
                <a:cubicBezTo>
                  <a:pt x="1564227" y="2762241"/>
                  <a:pt x="1773103" y="2744028"/>
                  <a:pt x="1981979" y="2728851"/>
                </a:cubicBezTo>
                <a:cubicBezTo>
                  <a:pt x="2205991" y="2707602"/>
                  <a:pt x="2426976" y="2689389"/>
                  <a:pt x="2650988" y="2671176"/>
                </a:cubicBezTo>
                <a:cubicBezTo>
                  <a:pt x="2759967" y="2662070"/>
                  <a:pt x="2871973" y="2652964"/>
                  <a:pt x="2980952" y="2643857"/>
                </a:cubicBezTo>
                <a:cubicBezTo>
                  <a:pt x="3017279" y="2640822"/>
                  <a:pt x="3035442" y="2628680"/>
                  <a:pt x="3044523" y="2592254"/>
                </a:cubicBezTo>
                <a:cubicBezTo>
                  <a:pt x="3062686" y="2495118"/>
                  <a:pt x="3108094" y="2413160"/>
                  <a:pt x="3165611" y="2337272"/>
                </a:cubicBezTo>
                <a:cubicBezTo>
                  <a:pt x="3186801" y="2306917"/>
                  <a:pt x="3189828" y="2288704"/>
                  <a:pt x="3168638" y="2255314"/>
                </a:cubicBezTo>
                <a:cubicBezTo>
                  <a:pt x="2987007" y="2000333"/>
                  <a:pt x="2808402" y="1742316"/>
                  <a:pt x="2629798" y="1487334"/>
                </a:cubicBezTo>
                <a:cubicBezTo>
                  <a:pt x="2608608" y="1453944"/>
                  <a:pt x="2584390" y="1447873"/>
                  <a:pt x="2548064" y="1456979"/>
                </a:cubicBezTo>
                <a:cubicBezTo>
                  <a:pt x="2224154" y="1535902"/>
                  <a:pt x="1921435" y="1332524"/>
                  <a:pt x="1860891" y="998620"/>
                </a:cubicBezTo>
                <a:cubicBezTo>
                  <a:pt x="1806402" y="692035"/>
                  <a:pt x="2036468" y="388486"/>
                  <a:pt x="2354324" y="349025"/>
                </a:cubicBezTo>
                <a:cubicBezTo>
                  <a:pt x="2396704" y="344092"/>
                  <a:pt x="2438376" y="343950"/>
                  <a:pt x="2478847" y="348159"/>
                </a:cubicBezTo>
                <a:close/>
                <a:moveTo>
                  <a:pt x="4305863" y="0"/>
                </a:moveTo>
                <a:cubicBezTo>
                  <a:pt x="4532928" y="0"/>
                  <a:pt x="4759993" y="0"/>
                  <a:pt x="4987057" y="0"/>
                </a:cubicBezTo>
                <a:cubicBezTo>
                  <a:pt x="5223205" y="0"/>
                  <a:pt x="5456324" y="0"/>
                  <a:pt x="5689444" y="0"/>
                </a:cubicBezTo>
                <a:cubicBezTo>
                  <a:pt x="5786325" y="0"/>
                  <a:pt x="5816600" y="27334"/>
                  <a:pt x="5816600" y="127558"/>
                </a:cubicBezTo>
                <a:cubicBezTo>
                  <a:pt x="5816600" y="589195"/>
                  <a:pt x="5816600" y="1053869"/>
                  <a:pt x="5816600" y="1515506"/>
                </a:cubicBezTo>
                <a:cubicBezTo>
                  <a:pt x="5816600" y="1615729"/>
                  <a:pt x="5786325" y="1643063"/>
                  <a:pt x="5689444" y="1643063"/>
                </a:cubicBezTo>
                <a:cubicBezTo>
                  <a:pt x="5535040" y="1643063"/>
                  <a:pt x="5377608" y="1643063"/>
                  <a:pt x="5223205" y="1643063"/>
                </a:cubicBezTo>
                <a:cubicBezTo>
                  <a:pt x="5111186" y="1643063"/>
                  <a:pt x="5083938" y="1615729"/>
                  <a:pt x="5083938" y="1500320"/>
                </a:cubicBezTo>
                <a:cubicBezTo>
                  <a:pt x="5083938" y="1269502"/>
                  <a:pt x="5083938" y="1035646"/>
                  <a:pt x="5086966" y="804828"/>
                </a:cubicBezTo>
                <a:cubicBezTo>
                  <a:pt x="5086966" y="747123"/>
                  <a:pt x="5068801" y="731938"/>
                  <a:pt x="5014305" y="731938"/>
                </a:cubicBezTo>
                <a:cubicBezTo>
                  <a:pt x="4772103" y="734975"/>
                  <a:pt x="4532928" y="731938"/>
                  <a:pt x="4293753" y="731938"/>
                </a:cubicBezTo>
                <a:cubicBezTo>
                  <a:pt x="4190817" y="731938"/>
                  <a:pt x="4157515" y="704604"/>
                  <a:pt x="4154487" y="601343"/>
                </a:cubicBezTo>
                <a:cubicBezTo>
                  <a:pt x="4154487" y="449489"/>
                  <a:pt x="4154487" y="297634"/>
                  <a:pt x="4154487" y="145780"/>
                </a:cubicBezTo>
                <a:cubicBezTo>
                  <a:pt x="4157515" y="27334"/>
                  <a:pt x="4187790" y="0"/>
                  <a:pt x="4305863" y="0"/>
                </a:cubicBezTo>
                <a:close/>
              </a:path>
            </a:pathLst>
          </a:custGeom>
          <a:solidFill>
            <a:schemeClr val="tx1"/>
          </a:solidFill>
          <a:ln>
            <a:noFill/>
          </a:ln>
        </p:spPr>
        <p:txBody>
          <a:bodyPr vert="horz" wrap="square" lIns="89642" tIns="44821" rIns="89642" bIns="44821" numCol="1" anchor="t" anchorCtr="0" compatLnSpc="1">
            <a:prstTxWarp prst="textNoShape">
              <a:avLst/>
            </a:prstTxWarp>
            <a:noAutofit/>
          </a:bodyPr>
          <a:lstStyle/>
          <a:p>
            <a:endParaRPr lang="en-US" sz="1730"/>
          </a:p>
        </p:txBody>
      </p:sp>
      <p:cxnSp>
        <p:nvCxnSpPr>
          <p:cNvPr id="28" name="Straight Arrow Connector 27" descr="Arrow pointing right">
            <a:extLst>
              <a:ext uri="{FF2B5EF4-FFF2-40B4-BE49-F238E27FC236}">
                <a16:creationId xmlns:a16="http://schemas.microsoft.com/office/drawing/2014/main" id="{E1CEA9DE-A52D-40A6-8CB2-291D44C39750}"/>
              </a:ext>
              <a:ext uri="{C183D7F6-B498-43B3-948B-1728B52AA6E4}">
                <adec:decorative xmlns:adec="http://schemas.microsoft.com/office/drawing/2017/decorative" val="0"/>
              </a:ext>
            </a:extLst>
          </p:cNvPr>
          <p:cNvCxnSpPr>
            <a:cxnSpLocks/>
          </p:cNvCxnSpPr>
          <p:nvPr/>
        </p:nvCxnSpPr>
        <p:spPr>
          <a:xfrm>
            <a:off x="8299931" y="4521527"/>
            <a:ext cx="695896" cy="0"/>
          </a:xfrm>
          <a:prstGeom prst="straightConnector1">
            <a:avLst/>
          </a:prstGeom>
          <a:noFill/>
          <a:ln w="19050" cap="flat" cmpd="sng" algn="ctr">
            <a:solidFill>
              <a:schemeClr val="bg1">
                <a:lumMod val="50000"/>
              </a:schemeClr>
            </a:solidFill>
            <a:prstDash val="dash"/>
            <a:miter lim="800000"/>
            <a:headEnd type="none" w="sm" len="sm"/>
            <a:tailEnd type="triangle" w="lg" len="med"/>
          </a:ln>
          <a:effectLst/>
        </p:spPr>
      </p:cxnSp>
      <p:pic>
        <p:nvPicPr>
          <p:cNvPr id="40" name="Picture 39" descr="Icon of a bulb">
            <a:extLst>
              <a:ext uri="{FF2B5EF4-FFF2-40B4-BE49-F238E27FC236}">
                <a16:creationId xmlns:a16="http://schemas.microsoft.com/office/drawing/2014/main" id="{173BBA12-5BC5-4C22-B119-389FE7AD43F5}"/>
              </a:ext>
            </a:extLst>
          </p:cNvPr>
          <p:cNvPicPr>
            <a:picLocks noChangeAspect="1"/>
          </p:cNvPicPr>
          <p:nvPr/>
        </p:nvPicPr>
        <p:blipFill>
          <a:blip r:embed="rId4"/>
          <a:stretch>
            <a:fillRect/>
          </a:stretch>
        </p:blipFill>
        <p:spPr>
          <a:xfrm>
            <a:off x="7031086" y="3625225"/>
            <a:ext cx="655215" cy="909772"/>
          </a:xfrm>
          <a:prstGeom prst="rect">
            <a:avLst/>
          </a:prstGeom>
        </p:spPr>
      </p:pic>
      <p:pic>
        <p:nvPicPr>
          <p:cNvPr id="43" name="Picture 42" descr="Icon of a lightning bolt symbol inside a circle">
            <a:extLst>
              <a:ext uri="{FF2B5EF4-FFF2-40B4-BE49-F238E27FC236}">
                <a16:creationId xmlns:a16="http://schemas.microsoft.com/office/drawing/2014/main" id="{49287C7D-6C22-42C0-AA18-75ECCA079372}"/>
              </a:ext>
            </a:extLst>
          </p:cNvPr>
          <p:cNvPicPr>
            <a:picLocks noChangeAspect="1"/>
          </p:cNvPicPr>
          <p:nvPr/>
        </p:nvPicPr>
        <p:blipFill>
          <a:blip r:embed="rId5">
            <a:clrChange>
              <a:clrFrom>
                <a:srgbClr val="FFFFFF"/>
              </a:clrFrom>
              <a:clrTo>
                <a:srgbClr val="FFFFFF">
                  <a:alpha val="0"/>
                </a:srgbClr>
              </a:clrTo>
            </a:clrChange>
          </a:blip>
          <a:srcRect/>
          <a:stretch/>
        </p:blipFill>
        <p:spPr>
          <a:xfrm>
            <a:off x="9463467" y="3655552"/>
            <a:ext cx="972740" cy="971137"/>
          </a:xfrm>
          <a:prstGeom prst="rect">
            <a:avLst/>
          </a:prstGeom>
        </p:spPr>
      </p:pic>
      <p:grpSp>
        <p:nvGrpSpPr>
          <p:cNvPr id="52" name="Group 51">
            <a:extLst>
              <a:ext uri="{FF2B5EF4-FFF2-40B4-BE49-F238E27FC236}">
                <a16:creationId xmlns:a16="http://schemas.microsoft.com/office/drawing/2014/main" id="{8BDF3E86-CA5A-466A-B0C8-EEBD3869F679}"/>
              </a:ext>
              <a:ext uri="{C183D7F6-B498-43B3-948B-1728B52AA6E4}">
                <adec:decorative xmlns:adec="http://schemas.microsoft.com/office/drawing/2017/decorative" val="1"/>
              </a:ext>
            </a:extLst>
          </p:cNvPr>
          <p:cNvGrpSpPr/>
          <p:nvPr/>
        </p:nvGrpSpPr>
        <p:grpSpPr>
          <a:xfrm>
            <a:off x="7674077" y="4416979"/>
            <a:ext cx="1751686" cy="598322"/>
            <a:chOff x="7798594" y="4346537"/>
            <a:chExt cx="1798257" cy="614229"/>
          </a:xfrm>
        </p:grpSpPr>
        <p:grpSp>
          <p:nvGrpSpPr>
            <p:cNvPr id="51" name="Group 50">
              <a:extLst>
                <a:ext uri="{FF2B5EF4-FFF2-40B4-BE49-F238E27FC236}">
                  <a16:creationId xmlns:a16="http://schemas.microsoft.com/office/drawing/2014/main" id="{C34EBE41-5FD6-479B-A276-60A336E623C7}"/>
                </a:ext>
              </a:extLst>
            </p:cNvPr>
            <p:cNvGrpSpPr/>
            <p:nvPr/>
          </p:nvGrpSpPr>
          <p:grpSpPr>
            <a:xfrm>
              <a:off x="7798594" y="4346540"/>
              <a:ext cx="625280" cy="614226"/>
              <a:chOff x="7798594" y="4346540"/>
              <a:chExt cx="625280" cy="614226"/>
            </a:xfrm>
          </p:grpSpPr>
          <p:sp>
            <p:nvSpPr>
              <p:cNvPr id="38" name="Rectangle 37">
                <a:extLst>
                  <a:ext uri="{FF2B5EF4-FFF2-40B4-BE49-F238E27FC236}">
                    <a16:creationId xmlns:a16="http://schemas.microsoft.com/office/drawing/2014/main" id="{1E8DDD2A-3A83-47DA-94FC-A3CD259CE284}"/>
                  </a:ext>
                </a:extLst>
              </p:cNvPr>
              <p:cNvSpPr/>
              <p:nvPr/>
            </p:nvSpPr>
            <p:spPr bwMode="auto">
              <a:xfrm>
                <a:off x="7798594" y="4346540"/>
                <a:ext cx="625280" cy="614226"/>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0" tIns="44814" rIns="0" bIns="44814"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056" kern="0">
                    <a:cs typeface="Segoe UI" panose="020B0502040204020203" pitchFamily="34" charset="0"/>
                  </a:rPr>
                  <a:t>Insights</a:t>
                </a:r>
              </a:p>
            </p:txBody>
          </p:sp>
          <p:pic>
            <p:nvPicPr>
              <p:cNvPr id="42" name="Picture 41" descr="Icon of a bulb">
                <a:extLst>
                  <a:ext uri="{FF2B5EF4-FFF2-40B4-BE49-F238E27FC236}">
                    <a16:creationId xmlns:a16="http://schemas.microsoft.com/office/drawing/2014/main" id="{A64FCDEC-1601-43EF-94A7-55D2254CF6B1}"/>
                  </a:ext>
                </a:extLst>
              </p:cNvPr>
              <p:cNvPicPr>
                <a:picLocks noChangeAspect="1"/>
              </p:cNvPicPr>
              <p:nvPr/>
            </p:nvPicPr>
            <p:blipFill>
              <a:blip r:embed="rId4"/>
              <a:stretch>
                <a:fillRect/>
              </a:stretch>
            </p:blipFill>
            <p:spPr>
              <a:xfrm>
                <a:off x="8029868" y="4465294"/>
                <a:ext cx="179716" cy="249538"/>
              </a:xfrm>
              <a:prstGeom prst="rect">
                <a:avLst/>
              </a:prstGeom>
            </p:spPr>
          </p:pic>
        </p:grpSp>
        <p:grpSp>
          <p:nvGrpSpPr>
            <p:cNvPr id="50" name="Group 49">
              <a:extLst>
                <a:ext uri="{FF2B5EF4-FFF2-40B4-BE49-F238E27FC236}">
                  <a16:creationId xmlns:a16="http://schemas.microsoft.com/office/drawing/2014/main" id="{2DBFB976-2ADC-4091-BB73-79F58D76F290}"/>
                </a:ext>
              </a:extLst>
            </p:cNvPr>
            <p:cNvGrpSpPr/>
            <p:nvPr/>
          </p:nvGrpSpPr>
          <p:grpSpPr>
            <a:xfrm>
              <a:off x="8971571" y="4346537"/>
              <a:ext cx="625280" cy="614226"/>
              <a:chOff x="8971571" y="4346537"/>
              <a:chExt cx="625280" cy="614226"/>
            </a:xfrm>
          </p:grpSpPr>
          <p:sp>
            <p:nvSpPr>
              <p:cNvPr id="39" name="Rectangle 38">
                <a:extLst>
                  <a:ext uri="{FF2B5EF4-FFF2-40B4-BE49-F238E27FC236}">
                    <a16:creationId xmlns:a16="http://schemas.microsoft.com/office/drawing/2014/main" id="{E31849AE-2B95-4F35-9309-AF311DDDDCF6}"/>
                  </a:ext>
                </a:extLst>
              </p:cNvPr>
              <p:cNvSpPr/>
              <p:nvPr/>
            </p:nvSpPr>
            <p:spPr bwMode="auto">
              <a:xfrm>
                <a:off x="8971571" y="4346537"/>
                <a:ext cx="625280" cy="614226"/>
              </a:xfrm>
              <a:prstGeom prst="rect">
                <a:avLst/>
              </a:prstGeom>
              <a:solidFill>
                <a:srgbClr val="FFFFFF"/>
              </a:solidFill>
              <a:ln w="19050" cap="flat" cmpd="sng" algn="ctr">
                <a:solidFill>
                  <a:schemeClr val="tx2"/>
                </a:solidFill>
                <a:prstDash val="solid"/>
                <a:headEnd type="none" w="med" len="med"/>
                <a:tailEnd type="none" w="med" len="med"/>
              </a:ln>
              <a:effectLst/>
            </p:spPr>
            <p:txBody>
              <a:bodyPr rot="0" spcFirstLastPara="0" vertOverflow="overflow" horzOverflow="overflow" vert="horz" wrap="square" lIns="0" tIns="44814" rIns="0" bIns="44814"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056" kern="0">
                    <a:cs typeface="Segoe UI" panose="020B0502040204020203" pitchFamily="34" charset="0"/>
                  </a:rPr>
                  <a:t>Actions</a:t>
                </a:r>
              </a:p>
            </p:txBody>
          </p:sp>
          <p:pic>
            <p:nvPicPr>
              <p:cNvPr id="44" name="Picture 43" descr="Icon of a lightning bolt symbol inside a circle">
                <a:extLst>
                  <a:ext uri="{FF2B5EF4-FFF2-40B4-BE49-F238E27FC236}">
                    <a16:creationId xmlns:a16="http://schemas.microsoft.com/office/drawing/2014/main" id="{5DAAD976-8DE9-416E-AFE8-1A0F35CE7EAE}"/>
                  </a:ext>
                </a:extLst>
              </p:cNvPr>
              <p:cNvPicPr>
                <a:picLocks noChangeAspect="1"/>
              </p:cNvPicPr>
              <p:nvPr/>
            </p:nvPicPr>
            <p:blipFill>
              <a:blip r:embed="rId5">
                <a:clrChange>
                  <a:clrFrom>
                    <a:srgbClr val="FFFFFF"/>
                  </a:clrFrom>
                  <a:clrTo>
                    <a:srgbClr val="FFFFFF">
                      <a:alpha val="0"/>
                    </a:srgbClr>
                  </a:clrTo>
                </a:clrChange>
              </a:blip>
              <a:srcRect/>
              <a:stretch/>
            </p:blipFill>
            <p:spPr>
              <a:xfrm>
                <a:off x="9155484" y="4465294"/>
                <a:ext cx="239048" cy="238654"/>
              </a:xfrm>
              <a:prstGeom prst="rect">
                <a:avLst/>
              </a:prstGeom>
            </p:spPr>
          </p:pic>
        </p:grpSp>
      </p:grpSp>
    </p:spTree>
    <p:extLst>
      <p:ext uri="{BB962C8B-B14F-4D97-AF65-F5344CB8AC3E}">
        <p14:creationId xmlns:p14="http://schemas.microsoft.com/office/powerpoint/2010/main" val="29038747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2"/>
                                        </p:tgtEl>
                                        <p:attrNameLst>
                                          <p:attrName>style.visibility</p:attrName>
                                        </p:attrNameLst>
                                      </p:cBhvr>
                                      <p:to>
                                        <p:strVal val="visible"/>
                                      </p:to>
                                    </p:set>
                                  </p:childTnLst>
                                </p:cTn>
                              </p:par>
                              <p:par>
                                <p:cTn id="22" presetID="42" presetClass="path" presetSubtype="0" accel="50000" decel="50000" fill="hold" nodeType="withEffect">
                                  <p:stCondLst>
                                    <p:cond delay="0"/>
                                  </p:stCondLst>
                                  <p:childTnLst>
                                    <p:animMotion origin="layout" path="M -2.01685E-6 1.40717E-6 L -0.55463 -0.00613 " pathEditMode="relative" rAng="0" ptsTypes="AA">
                                      <p:cBhvr>
                                        <p:cTn id="23" dur="750" fill="hold"/>
                                        <p:tgtEl>
                                          <p:spTgt spid="52"/>
                                        </p:tgtEl>
                                        <p:attrNameLst>
                                          <p:attrName>ppt_x</p:attrName>
                                          <p:attrName>ppt_y</p:attrName>
                                        </p:attrNameLst>
                                      </p:cBhvr>
                                      <p:rCtr x="-27738" y="-318"/>
                                    </p:animMotion>
                                  </p:childTnLst>
                                </p:cTn>
                              </p:par>
                              <p:par>
                                <p:cTn id="24" presetID="6" presetClass="emph" presetSubtype="0" fill="hold" nodeType="withEffect">
                                  <p:stCondLst>
                                    <p:cond delay="0"/>
                                  </p:stCondLst>
                                  <p:childTnLst>
                                    <p:animScale>
                                      <p:cBhvr>
                                        <p:cTn id="25" dur="750" fill="hold"/>
                                        <p:tgtEl>
                                          <p:spTgt spid="12"/>
                                        </p:tgtEl>
                                      </p:cBhvr>
                                      <p:by x="50000" y="50000"/>
                                    </p:animScale>
                                  </p:childTnLst>
                                </p:cTn>
                              </p:par>
                              <p:par>
                                <p:cTn id="26" presetID="64" presetClass="path" presetSubtype="0" accel="50000" decel="50000" fill="hold" nodeType="withEffect">
                                  <p:stCondLst>
                                    <p:cond delay="0"/>
                                  </p:stCondLst>
                                  <p:childTnLst>
                                    <p:animMotion origin="layout" path="M 0.00497 -0.05311 L 0.00574 -0.05311 " pathEditMode="fixed" rAng="0" ptsTypes="AA">
                                      <p:cBhvr>
                                        <p:cTn id="27" dur="750" fill="hold"/>
                                        <p:tgtEl>
                                          <p:spTgt spid="12"/>
                                        </p:tgtEl>
                                        <p:attrNameLst>
                                          <p:attrName>ppt_x</p:attrName>
                                          <p:attrName>ppt_y</p:attrName>
                                        </p:attrNameLst>
                                      </p:cBhvr>
                                      <p:rCtr x="38" y="0"/>
                                    </p:animMotion>
                                  </p:childTnLst>
                                </p:cTn>
                              </p:par>
                              <p:par>
                                <p:cTn id="28" presetID="22" presetClass="entr" presetSubtype="8" fill="hold" nodeType="withEffect">
                                  <p:stCondLst>
                                    <p:cond delay="750"/>
                                  </p:stCondLst>
                                  <p:childTnLst>
                                    <p:set>
                                      <p:cBhvr>
                                        <p:cTn id="29" dur="1" fill="hold">
                                          <p:stCondLst>
                                            <p:cond delay="0"/>
                                          </p:stCondLst>
                                        </p:cTn>
                                        <p:tgtEl>
                                          <p:spTgt spid="54"/>
                                        </p:tgtEl>
                                        <p:attrNameLst>
                                          <p:attrName>style.visibility</p:attrName>
                                        </p:attrNameLst>
                                      </p:cBhvr>
                                      <p:to>
                                        <p:strVal val="visible"/>
                                      </p:to>
                                    </p:set>
                                    <p:animEffect transition="in" filter="wipe(left)">
                                      <p:cBhvr>
                                        <p:cTn id="30" dur="500"/>
                                        <p:tgtEl>
                                          <p:spTgt spid="54"/>
                                        </p:tgtEl>
                                      </p:cBhvr>
                                    </p:animEffect>
                                  </p:childTnLst>
                                </p:cTn>
                              </p:par>
                              <p:par>
                                <p:cTn id="31" presetID="22" presetClass="entr" presetSubtype="8" fill="hold" nodeType="withEffect">
                                  <p:stCondLst>
                                    <p:cond delay="1000"/>
                                  </p:stCondLst>
                                  <p:childTnLst>
                                    <p:set>
                                      <p:cBhvr>
                                        <p:cTn id="32" dur="1" fill="hold">
                                          <p:stCondLst>
                                            <p:cond delay="0"/>
                                          </p:stCondLst>
                                        </p:cTn>
                                        <p:tgtEl>
                                          <p:spTgt spid="55"/>
                                        </p:tgtEl>
                                        <p:attrNameLst>
                                          <p:attrName>style.visibility</p:attrName>
                                        </p:attrNameLst>
                                      </p:cBhvr>
                                      <p:to>
                                        <p:strVal val="visible"/>
                                      </p:to>
                                    </p:set>
                                    <p:animEffect transition="in" filter="wipe(left)">
                                      <p:cBhvr>
                                        <p:cTn id="33" dur="500"/>
                                        <p:tgtEl>
                                          <p:spTgt spid="55"/>
                                        </p:tgtEl>
                                      </p:cBhvr>
                                    </p:animEffect>
                                  </p:childTnLst>
                                </p:cTn>
                              </p:par>
                              <p:par>
                                <p:cTn id="34" presetID="22" presetClass="entr" presetSubtype="2" fill="hold" nodeType="withEffect">
                                  <p:stCondLst>
                                    <p:cond delay="1250"/>
                                  </p:stCondLst>
                                  <p:childTnLst>
                                    <p:set>
                                      <p:cBhvr>
                                        <p:cTn id="35" dur="1" fill="hold">
                                          <p:stCondLst>
                                            <p:cond delay="0"/>
                                          </p:stCondLst>
                                        </p:cTn>
                                        <p:tgtEl>
                                          <p:spTgt spid="53"/>
                                        </p:tgtEl>
                                        <p:attrNameLst>
                                          <p:attrName>style.visibility</p:attrName>
                                        </p:attrNameLst>
                                      </p:cBhvr>
                                      <p:to>
                                        <p:strVal val="visible"/>
                                      </p:to>
                                    </p:set>
                                    <p:animEffect transition="in" filter="wipe(right)">
                                      <p:cBhvr>
                                        <p:cTn id="3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6567-0643-4307-9F15-AE79B1AD2C73}"/>
              </a:ext>
            </a:extLst>
          </p:cNvPr>
          <p:cNvSpPr>
            <a:spLocks noGrp="1"/>
          </p:cNvSpPr>
          <p:nvPr>
            <p:ph type="title"/>
          </p:nvPr>
        </p:nvSpPr>
        <p:spPr/>
        <p:txBody>
          <a:bodyPr/>
          <a:lstStyle/>
          <a:p>
            <a:r>
              <a:rPr lang="en-US" dirty="0"/>
              <a:t>IoT in the Cloud and on the </a:t>
            </a:r>
            <a:r>
              <a:rPr lang="en-US" dirty="0" err="1"/>
              <a:t>IIoT</a:t>
            </a:r>
            <a:r>
              <a:rPr lang="en-US" dirty="0"/>
              <a:t> Edge</a:t>
            </a:r>
          </a:p>
        </p:txBody>
      </p:sp>
      <p:sp>
        <p:nvSpPr>
          <p:cNvPr id="110" name="Rectangle 109">
            <a:extLst>
              <a:ext uri="{FF2B5EF4-FFF2-40B4-BE49-F238E27FC236}">
                <a16:creationId xmlns:a16="http://schemas.microsoft.com/office/drawing/2014/main" id="{997E3E35-B7F5-4D04-867B-B92D4D222FC4}"/>
              </a:ext>
              <a:ext uri="{C183D7F6-B498-43B3-948B-1728B52AA6E4}">
                <adec:decorative xmlns:adec="http://schemas.microsoft.com/office/drawing/2017/decorative" val="1"/>
              </a:ext>
            </a:extLst>
          </p:cNvPr>
          <p:cNvSpPr/>
          <p:nvPr/>
        </p:nvSpPr>
        <p:spPr bwMode="auto">
          <a:xfrm>
            <a:off x="418643" y="1326449"/>
            <a:ext cx="5577578" cy="217544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Diagram of a cloud exchanging information with various devices">
            <a:extLst>
              <a:ext uri="{FF2B5EF4-FFF2-40B4-BE49-F238E27FC236}">
                <a16:creationId xmlns:a16="http://schemas.microsoft.com/office/drawing/2014/main" id="{A618580F-61BC-4349-9310-EA6633212170}"/>
              </a:ext>
            </a:extLst>
          </p:cNvPr>
          <p:cNvPicPr>
            <a:picLocks noChangeAspect="1"/>
          </p:cNvPicPr>
          <p:nvPr/>
        </p:nvPicPr>
        <p:blipFill>
          <a:blip r:embed="rId3"/>
          <a:stretch>
            <a:fillRect/>
          </a:stretch>
        </p:blipFill>
        <p:spPr>
          <a:xfrm>
            <a:off x="1859690" y="1479825"/>
            <a:ext cx="2695484" cy="1775075"/>
          </a:xfrm>
          <a:prstGeom prst="rect">
            <a:avLst/>
          </a:prstGeom>
        </p:spPr>
      </p:pic>
      <p:sp>
        <p:nvSpPr>
          <p:cNvPr id="438" name="Content Placeholder 2">
            <a:extLst>
              <a:ext uri="{FF2B5EF4-FFF2-40B4-BE49-F238E27FC236}">
                <a16:creationId xmlns:a16="http://schemas.microsoft.com/office/drawing/2014/main" id="{7B814D02-9BE7-478F-A4F6-6B1613DEB30C}"/>
              </a:ext>
            </a:extLst>
          </p:cNvPr>
          <p:cNvSpPr txBox="1">
            <a:spLocks/>
          </p:cNvSpPr>
          <p:nvPr/>
        </p:nvSpPr>
        <p:spPr>
          <a:xfrm>
            <a:off x="418643" y="3678845"/>
            <a:ext cx="5586750" cy="1991218"/>
          </a:xfrm>
          <a:prstGeom prst="rect">
            <a:avLst/>
          </a:prstGeom>
          <a:solidFill>
            <a:schemeClr val="bg1">
              <a:lumMod val="95000"/>
            </a:schemeClr>
          </a:solidFill>
        </p:spPr>
        <p:txBody>
          <a:bodyPr wrap="square" lIns="134464" tIns="89642" rIns="134464" bIns="89642">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a:solidFill>
                  <a:schemeClr val="tx1"/>
                </a:solidFill>
              </a:rPr>
              <a:t>IoT in the Cloud: </a:t>
            </a:r>
          </a:p>
          <a:p>
            <a:pPr lvl="1">
              <a:spcBef>
                <a:spcPts val="392"/>
              </a:spcBef>
              <a:spcAft>
                <a:spcPts val="392"/>
              </a:spcAft>
            </a:pPr>
            <a:r>
              <a:rPr lang="en-US" sz="1372">
                <a:solidFill>
                  <a:schemeClr val="tx1"/>
                </a:solidFill>
              </a:rPr>
              <a:t>Remote monitoring and management</a:t>
            </a:r>
          </a:p>
          <a:p>
            <a:pPr lvl="1">
              <a:spcBef>
                <a:spcPts val="392"/>
              </a:spcBef>
              <a:spcAft>
                <a:spcPts val="392"/>
              </a:spcAft>
            </a:pPr>
            <a:r>
              <a:rPr lang="en-US" sz="1372">
                <a:solidFill>
                  <a:schemeClr val="tx1"/>
                </a:solidFill>
              </a:rPr>
              <a:t>Merging remote data from multiple IoT devices </a:t>
            </a:r>
          </a:p>
          <a:p>
            <a:pPr lvl="1">
              <a:spcBef>
                <a:spcPts val="392"/>
              </a:spcBef>
              <a:spcAft>
                <a:spcPts val="392"/>
              </a:spcAft>
            </a:pPr>
            <a:r>
              <a:rPr lang="en-US" sz="1372">
                <a:solidFill>
                  <a:schemeClr val="tx1"/>
                </a:solidFill>
              </a:rPr>
              <a:t>Infinite compute and storage to train machine learning and other advanced AI tools </a:t>
            </a:r>
          </a:p>
        </p:txBody>
      </p:sp>
      <p:sp>
        <p:nvSpPr>
          <p:cNvPr id="363" name="Rectangle 362">
            <a:extLst>
              <a:ext uri="{FF2B5EF4-FFF2-40B4-BE49-F238E27FC236}">
                <a16:creationId xmlns:a16="http://schemas.microsoft.com/office/drawing/2014/main" id="{26EAB4C8-C6D6-43EB-BB9E-73D6B173BCFB}"/>
              </a:ext>
              <a:ext uri="{C183D7F6-B498-43B3-948B-1728B52AA6E4}">
                <adec:decorative xmlns:adec="http://schemas.microsoft.com/office/drawing/2017/decorative" val="1"/>
              </a:ext>
            </a:extLst>
          </p:cNvPr>
          <p:cNvSpPr/>
          <p:nvPr/>
        </p:nvSpPr>
        <p:spPr bwMode="auto">
          <a:xfrm>
            <a:off x="6184886" y="1330295"/>
            <a:ext cx="5577578" cy="217096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
        <p:nvSpPr>
          <p:cNvPr id="89" name="Content Placeholder 2">
            <a:extLst>
              <a:ext uri="{FF2B5EF4-FFF2-40B4-BE49-F238E27FC236}">
                <a16:creationId xmlns:a16="http://schemas.microsoft.com/office/drawing/2014/main" id="{D96D645F-99DE-4548-BA73-B46863237F02}"/>
              </a:ext>
            </a:extLst>
          </p:cNvPr>
          <p:cNvSpPr txBox="1">
            <a:spLocks/>
          </p:cNvSpPr>
          <p:nvPr/>
        </p:nvSpPr>
        <p:spPr>
          <a:xfrm>
            <a:off x="6175714" y="3678845"/>
            <a:ext cx="5586750" cy="1991218"/>
          </a:xfrm>
          <a:prstGeom prst="rect">
            <a:avLst/>
          </a:prstGeom>
          <a:solidFill>
            <a:schemeClr val="bg1">
              <a:lumMod val="95000"/>
            </a:schemeClr>
          </a:solidFill>
        </p:spPr>
        <p:txBody>
          <a:bodyPr wrap="square" lIns="134464" tIns="89642" rIns="134464" bIns="89642">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a:solidFill>
                  <a:schemeClr val="tx1"/>
                </a:solidFill>
              </a:rPr>
              <a:t>IoT on the Edge:</a:t>
            </a:r>
          </a:p>
          <a:p>
            <a:pPr lvl="1">
              <a:spcBef>
                <a:spcPts val="392"/>
              </a:spcBef>
              <a:spcAft>
                <a:spcPts val="392"/>
              </a:spcAft>
            </a:pPr>
            <a:r>
              <a:rPr lang="en-US" sz="1372">
                <a:solidFill>
                  <a:schemeClr val="tx1"/>
                </a:solidFill>
              </a:rPr>
              <a:t>Offline operations (short and long term)</a:t>
            </a:r>
          </a:p>
          <a:p>
            <a:pPr lvl="1">
              <a:spcBef>
                <a:spcPts val="392"/>
              </a:spcBef>
              <a:spcAft>
                <a:spcPts val="392"/>
              </a:spcAft>
            </a:pPr>
            <a:r>
              <a:rPr lang="en-US" sz="1372">
                <a:solidFill>
                  <a:schemeClr val="tx1"/>
                </a:solidFill>
              </a:rPr>
              <a:t>Privacy of data and protection of IP</a:t>
            </a:r>
          </a:p>
          <a:p>
            <a:pPr lvl="1">
              <a:spcBef>
                <a:spcPts val="392"/>
              </a:spcBef>
              <a:spcAft>
                <a:spcPts val="392"/>
              </a:spcAft>
            </a:pPr>
            <a:r>
              <a:rPr lang="en-US" sz="1372">
                <a:solidFill>
                  <a:schemeClr val="tx1"/>
                </a:solidFill>
              </a:rPr>
              <a:t>Pre-process data on prem – E.g. video streams</a:t>
            </a:r>
          </a:p>
          <a:p>
            <a:pPr lvl="1">
              <a:spcBef>
                <a:spcPts val="392"/>
              </a:spcBef>
              <a:spcAft>
                <a:spcPts val="392"/>
              </a:spcAft>
            </a:pPr>
            <a:r>
              <a:rPr lang="en-US" sz="1372">
                <a:solidFill>
                  <a:schemeClr val="tx1"/>
                </a:solidFill>
              </a:rPr>
              <a:t>Low latency tight control loops require near real-time response</a:t>
            </a:r>
          </a:p>
          <a:p>
            <a:pPr lvl="1">
              <a:spcBef>
                <a:spcPts val="392"/>
              </a:spcBef>
              <a:spcAft>
                <a:spcPts val="392"/>
              </a:spcAft>
            </a:pPr>
            <a:r>
              <a:rPr lang="en-US" sz="1372">
                <a:solidFill>
                  <a:schemeClr val="tx1"/>
                </a:solidFill>
              </a:rPr>
              <a:t>Protocol translation &amp; data normalization</a:t>
            </a:r>
          </a:p>
        </p:txBody>
      </p:sp>
      <p:sp>
        <p:nvSpPr>
          <p:cNvPr id="445" name="Right Brace 444" descr="A line that encapsulates the boxes IoT in the Cloud as well as IoT on the Edge">
            <a:extLst>
              <a:ext uri="{FF2B5EF4-FFF2-40B4-BE49-F238E27FC236}">
                <a16:creationId xmlns:a16="http://schemas.microsoft.com/office/drawing/2014/main" id="{7E67C768-23AE-4CFB-B922-6F660A813F3D}"/>
              </a:ext>
              <a:ext uri="{C183D7F6-B498-43B3-948B-1728B52AA6E4}">
                <adec:decorative xmlns:adec="http://schemas.microsoft.com/office/drawing/2017/decorative" val="0"/>
              </a:ext>
            </a:extLst>
          </p:cNvPr>
          <p:cNvSpPr/>
          <p:nvPr/>
        </p:nvSpPr>
        <p:spPr>
          <a:xfrm rot="5400000">
            <a:off x="5944816" y="186328"/>
            <a:ext cx="302370" cy="11354714"/>
          </a:xfrm>
          <a:prstGeom prst="rightBrace">
            <a:avLst/>
          </a:prstGeom>
          <a:noFill/>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defTabSz="896182"/>
            <a:endParaRPr lang="en-US" sz="1696">
              <a:solidFill>
                <a:srgbClr val="1A1A1A"/>
              </a:solidFill>
              <a:latin typeface="Segoe UI"/>
            </a:endParaRPr>
          </a:p>
        </p:txBody>
      </p:sp>
      <p:sp>
        <p:nvSpPr>
          <p:cNvPr id="447" name="Rectangle 446">
            <a:extLst>
              <a:ext uri="{FF2B5EF4-FFF2-40B4-BE49-F238E27FC236}">
                <a16:creationId xmlns:a16="http://schemas.microsoft.com/office/drawing/2014/main" id="{AE820747-B3D6-48EA-A6DB-9118E600741F}"/>
              </a:ext>
            </a:extLst>
          </p:cNvPr>
          <p:cNvSpPr/>
          <p:nvPr/>
        </p:nvSpPr>
        <p:spPr>
          <a:xfrm>
            <a:off x="5194687" y="6069323"/>
            <a:ext cx="1802627" cy="416383"/>
          </a:xfrm>
          <a:prstGeom prst="rect">
            <a:avLst/>
          </a:prstGeom>
        </p:spPr>
        <p:txBody>
          <a:bodyPr wrap="none">
            <a:spAutoFit/>
          </a:bodyPr>
          <a:lstStyle/>
          <a:p>
            <a:pPr defTabSz="895838">
              <a:lnSpc>
                <a:spcPct val="90000"/>
              </a:lnSpc>
              <a:spcBef>
                <a:spcPts val="2353"/>
              </a:spcBef>
              <a:buSzPct val="90000"/>
            </a:pPr>
            <a:r>
              <a:rPr lang="en-US" sz="2353">
                <a:solidFill>
                  <a:schemeClr val="tx2"/>
                </a:solidFill>
                <a:latin typeface="+mj-lt"/>
              </a:rPr>
              <a:t>Consistency</a:t>
            </a:r>
          </a:p>
        </p:txBody>
      </p:sp>
      <p:pic>
        <p:nvPicPr>
          <p:cNvPr id="9" name="Picture 8" descr="Diagram showing the process of data going through from an industry to a database&#10;">
            <a:extLst>
              <a:ext uri="{FF2B5EF4-FFF2-40B4-BE49-F238E27FC236}">
                <a16:creationId xmlns:a16="http://schemas.microsoft.com/office/drawing/2014/main" id="{9920F03F-91ED-41CF-A770-FE9B9FF6535A}"/>
              </a:ext>
            </a:extLst>
          </p:cNvPr>
          <p:cNvPicPr>
            <a:picLocks noChangeAspect="1"/>
          </p:cNvPicPr>
          <p:nvPr/>
        </p:nvPicPr>
        <p:blipFill>
          <a:blip r:embed="rId4"/>
          <a:stretch>
            <a:fillRect/>
          </a:stretch>
        </p:blipFill>
        <p:spPr>
          <a:xfrm>
            <a:off x="6573629" y="1686563"/>
            <a:ext cx="4799277" cy="1458311"/>
          </a:xfrm>
          <a:prstGeom prst="rect">
            <a:avLst/>
          </a:prstGeom>
        </p:spPr>
      </p:pic>
    </p:spTree>
    <p:extLst>
      <p:ext uri="{BB962C8B-B14F-4D97-AF65-F5344CB8AC3E}">
        <p14:creationId xmlns:p14="http://schemas.microsoft.com/office/powerpoint/2010/main" val="16324214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xEl>
                                              <p:pRg st="1" end="1"/>
                                            </p:txEl>
                                          </p:spTgt>
                                        </p:tgtEl>
                                        <p:attrNameLst>
                                          <p:attrName>style.visibility</p:attrName>
                                        </p:attrNameLst>
                                      </p:cBhvr>
                                      <p:to>
                                        <p:strVal val="visible"/>
                                      </p:to>
                                    </p:set>
                                    <p:animEffect transition="in" filter="fade">
                                      <p:cBhvr>
                                        <p:cTn id="7" dur="500"/>
                                        <p:tgtEl>
                                          <p:spTgt spid="43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8">
                                            <p:txEl>
                                              <p:pRg st="2" end="2"/>
                                            </p:txEl>
                                          </p:spTgt>
                                        </p:tgtEl>
                                        <p:attrNameLst>
                                          <p:attrName>style.visibility</p:attrName>
                                        </p:attrNameLst>
                                      </p:cBhvr>
                                      <p:to>
                                        <p:strVal val="visible"/>
                                      </p:to>
                                    </p:set>
                                    <p:animEffect transition="in" filter="fade">
                                      <p:cBhvr>
                                        <p:cTn id="10" dur="500"/>
                                        <p:tgtEl>
                                          <p:spTgt spid="43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8">
                                            <p:txEl>
                                              <p:pRg st="3" end="3"/>
                                            </p:txEl>
                                          </p:spTgt>
                                        </p:tgtEl>
                                        <p:attrNameLst>
                                          <p:attrName>style.visibility</p:attrName>
                                        </p:attrNameLst>
                                      </p:cBhvr>
                                      <p:to>
                                        <p:strVal val="visible"/>
                                      </p:to>
                                    </p:set>
                                    <p:animEffect transition="in" filter="fade">
                                      <p:cBhvr>
                                        <p:cTn id="13" dur="500"/>
                                        <p:tgtEl>
                                          <p:spTgt spid="438">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9">
                                            <p:txEl>
                                              <p:pRg st="4" end="4"/>
                                            </p:txEl>
                                          </p:spTgt>
                                        </p:tgtEl>
                                        <p:attrNameLst>
                                          <p:attrName>style.visibility</p:attrName>
                                        </p:attrNameLst>
                                      </p:cBhvr>
                                      <p:to>
                                        <p:strVal val="visible"/>
                                      </p:to>
                                    </p:set>
                                    <p:animEffect transition="in" filter="fade">
                                      <p:cBhvr>
                                        <p:cTn id="18" dur="500"/>
                                        <p:tgtEl>
                                          <p:spTgt spid="89">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9">
                                            <p:txEl>
                                              <p:pRg st="5" end="5"/>
                                            </p:txEl>
                                          </p:spTgt>
                                        </p:tgtEl>
                                        <p:attrNameLst>
                                          <p:attrName>style.visibility</p:attrName>
                                        </p:attrNameLst>
                                      </p:cBhvr>
                                      <p:to>
                                        <p:strVal val="visible"/>
                                      </p:to>
                                    </p:set>
                                    <p:animEffect transition="in" filter="fade">
                                      <p:cBhvr>
                                        <p:cTn id="21" dur="500"/>
                                        <p:tgtEl>
                                          <p:spTgt spid="89">
                                            <p:txEl>
                                              <p:pRg st="5" end="5"/>
                                            </p:txEl>
                                          </p:spTgt>
                                        </p:tgtEl>
                                      </p:cBhvr>
                                    </p:animEffect>
                                  </p:childTnLst>
                                </p:cTn>
                              </p:par>
                              <p:par>
                                <p:cTn id="22" presetID="1" presetClass="entr" presetSubtype="0" fill="hold" nodeType="withEffect">
                                  <p:stCondLst>
                                    <p:cond delay="0"/>
                                  </p:stCondLst>
                                  <p:childTnLst>
                                    <p:set>
                                      <p:cBhvr>
                                        <p:cTn id="23" dur="1" fill="hold">
                                          <p:stCondLst>
                                            <p:cond delay="0"/>
                                          </p:stCondLst>
                                        </p:cTn>
                                        <p:tgtEl>
                                          <p:spTgt spid="89">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9">
                                            <p:txEl>
                                              <p:pRg st="2" end="2"/>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89">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5"/>
                                        </p:tgtEl>
                                        <p:attrNameLst>
                                          <p:attrName>style.visibility</p:attrName>
                                        </p:attrNameLst>
                                      </p:cBhvr>
                                      <p:to>
                                        <p:strVal val="visible"/>
                                      </p:to>
                                    </p:set>
                                    <p:animEffect transition="in" filter="fade">
                                      <p:cBhvr>
                                        <p:cTn id="32" dur="500"/>
                                        <p:tgtEl>
                                          <p:spTgt spid="44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7"/>
                                        </p:tgtEl>
                                        <p:attrNameLst>
                                          <p:attrName>style.visibility</p:attrName>
                                        </p:attrNameLst>
                                      </p:cBhvr>
                                      <p:to>
                                        <p:strVal val="visible"/>
                                      </p:to>
                                    </p:set>
                                    <p:animEffect transition="in" filter="fade">
                                      <p:cBhvr>
                                        <p:cTn id="35"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animBg="1"/>
      <p:bldP spid="4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08427-3554-4FF2-BD38-D86F64166ECE}"/>
              </a:ext>
            </a:extLst>
          </p:cNvPr>
          <p:cNvSpPr>
            <a:spLocks noGrp="1"/>
          </p:cNvSpPr>
          <p:nvPr>
            <p:ph type="title"/>
          </p:nvPr>
        </p:nvSpPr>
        <p:spPr/>
        <p:txBody>
          <a:bodyPr/>
          <a:lstStyle/>
          <a:p>
            <a:r>
              <a:rPr lang="en-US"/>
              <a:t>Bringing compute to where the data is </a:t>
            </a:r>
          </a:p>
        </p:txBody>
      </p:sp>
      <p:sp>
        <p:nvSpPr>
          <p:cNvPr id="24" name="Rectangle 23">
            <a:extLst>
              <a:ext uri="{FF2B5EF4-FFF2-40B4-BE49-F238E27FC236}">
                <a16:creationId xmlns:a16="http://schemas.microsoft.com/office/drawing/2014/main" id="{51159290-88A7-445A-9F99-ABD2E24A60CE}"/>
              </a:ext>
              <a:ext uri="{C183D7F6-B498-43B3-948B-1728B52AA6E4}">
                <adec:decorative xmlns:adec="http://schemas.microsoft.com/office/drawing/2017/decorative" val="1"/>
              </a:ext>
            </a:extLst>
          </p:cNvPr>
          <p:cNvSpPr/>
          <p:nvPr/>
        </p:nvSpPr>
        <p:spPr bwMode="auto">
          <a:xfrm>
            <a:off x="418644" y="1326449"/>
            <a:ext cx="11343820" cy="508729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6" name="cloud" descr="Icon of a cloud">
            <a:extLst>
              <a:ext uri="{FF2B5EF4-FFF2-40B4-BE49-F238E27FC236}">
                <a16:creationId xmlns:a16="http://schemas.microsoft.com/office/drawing/2014/main" id="{6C85C82A-B56E-422A-8135-724C8728873B}"/>
              </a:ext>
            </a:extLst>
          </p:cNvPr>
          <p:cNvSpPr>
            <a:spLocks noChangeAspect="1"/>
          </p:cNvSpPr>
          <p:nvPr/>
        </p:nvSpPr>
        <p:spPr bwMode="black">
          <a:xfrm>
            <a:off x="3752714" y="1505490"/>
            <a:ext cx="7773657" cy="4671924"/>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22225">
            <a:solidFill>
              <a:schemeClr val="tx2"/>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4814" rIns="0" bIns="44814" numCol="1" spcCol="0" rtlCol="0" fromWordArt="0" anchor="b" anchorCtr="0" forceAA="0" compatLnSpc="1">
            <a:prstTxWarp prst="textNoShape">
              <a:avLst/>
            </a:prstTxWarp>
            <a:noAutofit/>
          </a:bodyPr>
          <a:lstStyle/>
          <a:p>
            <a:pPr defTabSz="895923" fontAlgn="base">
              <a:spcBef>
                <a:spcPct val="0"/>
              </a:spcBef>
              <a:spcAft>
                <a:spcPct val="0"/>
              </a:spcAft>
              <a:defRPr/>
            </a:pPr>
            <a:endParaRPr lang="en-US" sz="1922">
              <a:solidFill>
                <a:srgbClr val="353535"/>
              </a:solidFill>
              <a:latin typeface="Segoe UI Semilight"/>
            </a:endParaRPr>
          </a:p>
        </p:txBody>
      </p:sp>
      <p:sp>
        <p:nvSpPr>
          <p:cNvPr id="30" name="Rectangle: Rounded Corners 23">
            <a:extLst>
              <a:ext uri="{FF2B5EF4-FFF2-40B4-BE49-F238E27FC236}">
                <a16:creationId xmlns:a16="http://schemas.microsoft.com/office/drawing/2014/main" id="{D2BA8E6F-1C8E-4CDE-9CD8-F8B2B1D4AD60}"/>
              </a:ext>
            </a:extLst>
          </p:cNvPr>
          <p:cNvSpPr/>
          <p:nvPr/>
        </p:nvSpPr>
        <p:spPr bwMode="auto">
          <a:xfrm>
            <a:off x="5204281" y="3929118"/>
            <a:ext cx="1073280" cy="2037575"/>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89642"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Azure </a:t>
            </a:r>
          </a:p>
          <a:p>
            <a:pPr algn="ctr" defTabSz="895923" fontAlgn="base">
              <a:spcBef>
                <a:spcPct val="0"/>
              </a:spcBef>
              <a:spcAft>
                <a:spcPct val="0"/>
              </a:spcAft>
              <a:defRPr/>
            </a:pPr>
            <a:r>
              <a:rPr lang="en-US" sz="1176">
                <a:solidFill>
                  <a:schemeClr val="bg1"/>
                </a:solidFill>
                <a:latin typeface="+mj-lt"/>
              </a:rPr>
              <a:t>IoT Hub</a:t>
            </a:r>
          </a:p>
        </p:txBody>
      </p:sp>
      <p:sp>
        <p:nvSpPr>
          <p:cNvPr id="31" name="Rectangle: Rounded Corners 23">
            <a:extLst>
              <a:ext uri="{FF2B5EF4-FFF2-40B4-BE49-F238E27FC236}">
                <a16:creationId xmlns:a16="http://schemas.microsoft.com/office/drawing/2014/main" id="{16FBEB74-00FB-4F08-812F-529B073DD128}"/>
              </a:ext>
            </a:extLst>
          </p:cNvPr>
          <p:cNvSpPr/>
          <p:nvPr/>
        </p:nvSpPr>
        <p:spPr bwMode="auto">
          <a:xfrm>
            <a:off x="6467230" y="3934203"/>
            <a:ext cx="1073280" cy="2037575"/>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89642"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Data</a:t>
            </a:r>
            <a:br>
              <a:rPr lang="en-US" sz="1176">
                <a:solidFill>
                  <a:schemeClr val="bg1"/>
                </a:solidFill>
                <a:latin typeface="+mj-lt"/>
              </a:rPr>
            </a:br>
            <a:r>
              <a:rPr lang="en-US" sz="1176">
                <a:solidFill>
                  <a:schemeClr val="bg1"/>
                </a:solidFill>
                <a:latin typeface="+mj-lt"/>
              </a:rPr>
              <a:t>collection</a:t>
            </a:r>
          </a:p>
        </p:txBody>
      </p:sp>
      <p:sp>
        <p:nvSpPr>
          <p:cNvPr id="43" name="Rectangle 42">
            <a:extLst>
              <a:ext uri="{FF2B5EF4-FFF2-40B4-BE49-F238E27FC236}">
                <a16:creationId xmlns:a16="http://schemas.microsoft.com/office/drawing/2014/main" id="{DAC8E62C-1BCC-476C-A54D-DBABFDB47F7F}"/>
              </a:ext>
            </a:extLst>
          </p:cNvPr>
          <p:cNvSpPr/>
          <p:nvPr/>
        </p:nvSpPr>
        <p:spPr bwMode="auto">
          <a:xfrm>
            <a:off x="7730180" y="3929118"/>
            <a:ext cx="1073280" cy="2037575"/>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89642"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Machine</a:t>
            </a:r>
          </a:p>
          <a:p>
            <a:pPr algn="ctr" defTabSz="895923" fontAlgn="base">
              <a:spcBef>
                <a:spcPct val="0"/>
              </a:spcBef>
              <a:spcAft>
                <a:spcPct val="0"/>
              </a:spcAft>
              <a:defRPr/>
            </a:pPr>
            <a:r>
              <a:rPr lang="en-US" sz="1176">
                <a:solidFill>
                  <a:schemeClr val="bg1"/>
                </a:solidFill>
                <a:latin typeface="+mj-lt"/>
              </a:rPr>
              <a:t>Learning</a:t>
            </a:r>
          </a:p>
          <a:p>
            <a:pPr algn="ctr" defTabSz="895923" fontAlgn="base">
              <a:spcBef>
                <a:spcPct val="0"/>
              </a:spcBef>
              <a:spcAft>
                <a:spcPct val="0"/>
              </a:spcAft>
              <a:defRPr/>
            </a:pPr>
            <a:r>
              <a:rPr lang="en-US" sz="1176">
                <a:solidFill>
                  <a:schemeClr val="bg1"/>
                </a:solidFill>
                <a:latin typeface="+mj-lt"/>
              </a:rPr>
              <a:t>Service</a:t>
            </a:r>
          </a:p>
        </p:txBody>
      </p:sp>
      <p:sp>
        <p:nvSpPr>
          <p:cNvPr id="40" name="Rectangle 39">
            <a:extLst>
              <a:ext uri="{FF2B5EF4-FFF2-40B4-BE49-F238E27FC236}">
                <a16:creationId xmlns:a16="http://schemas.microsoft.com/office/drawing/2014/main" id="{7B323995-263B-4C40-8756-3CFB90CB2D25}"/>
              </a:ext>
            </a:extLst>
          </p:cNvPr>
          <p:cNvSpPr/>
          <p:nvPr/>
        </p:nvSpPr>
        <p:spPr bwMode="auto">
          <a:xfrm>
            <a:off x="8993128" y="3929118"/>
            <a:ext cx="1073280" cy="2037575"/>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89642"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Alert</a:t>
            </a:r>
          </a:p>
        </p:txBody>
      </p:sp>
      <p:cxnSp>
        <p:nvCxnSpPr>
          <p:cNvPr id="27" name="Straight Arrow Connector 26" descr="Arrow pointing from Azure Container Registry to IoT Edge Device">
            <a:extLst>
              <a:ext uri="{FF2B5EF4-FFF2-40B4-BE49-F238E27FC236}">
                <a16:creationId xmlns:a16="http://schemas.microsoft.com/office/drawing/2014/main" id="{26F88985-5C26-44AC-A9A1-00D467D51E22}"/>
              </a:ext>
            </a:extLst>
          </p:cNvPr>
          <p:cNvCxnSpPr>
            <a:cxnSpLocks/>
          </p:cNvCxnSpPr>
          <p:nvPr/>
        </p:nvCxnSpPr>
        <p:spPr>
          <a:xfrm flipV="1">
            <a:off x="3521264" y="2967783"/>
            <a:ext cx="2042101" cy="1627585"/>
          </a:xfrm>
          <a:prstGeom prst="straightConnector1">
            <a:avLst/>
          </a:prstGeom>
          <a:ln w="19050">
            <a:solidFill>
              <a:schemeClr val="tx2"/>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descr="Arrow pointing both towards IoT Edge &#10;Device and Azure IoT Hub">
            <a:extLst>
              <a:ext uri="{FF2B5EF4-FFF2-40B4-BE49-F238E27FC236}">
                <a16:creationId xmlns:a16="http://schemas.microsoft.com/office/drawing/2014/main" id="{394ED59C-7E44-4C48-9679-E03B3FE2B6DA}"/>
              </a:ext>
            </a:extLst>
          </p:cNvPr>
          <p:cNvCxnSpPr>
            <a:cxnSpLocks/>
          </p:cNvCxnSpPr>
          <p:nvPr/>
        </p:nvCxnSpPr>
        <p:spPr>
          <a:xfrm>
            <a:off x="3491301" y="5063717"/>
            <a:ext cx="1383834" cy="0"/>
          </a:xfrm>
          <a:prstGeom prst="straightConnector1">
            <a:avLst/>
          </a:prstGeom>
          <a:ln w="19050">
            <a:solidFill>
              <a:schemeClr val="tx2"/>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2" name="Rectangle: Rounded Corners 23">
            <a:extLst>
              <a:ext uri="{FF2B5EF4-FFF2-40B4-BE49-F238E27FC236}">
                <a16:creationId xmlns:a16="http://schemas.microsoft.com/office/drawing/2014/main" id="{672A1D6E-407D-4B0D-BAC1-8164F8579EF1}"/>
              </a:ext>
            </a:extLst>
          </p:cNvPr>
          <p:cNvSpPr/>
          <p:nvPr/>
        </p:nvSpPr>
        <p:spPr bwMode="auto">
          <a:xfrm>
            <a:off x="2079772" y="3991176"/>
            <a:ext cx="1312506" cy="2066670"/>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endParaRPr lang="en-US" sz="1176">
              <a:solidFill>
                <a:schemeClr val="bg1"/>
              </a:solidFill>
            </a:endParaRPr>
          </a:p>
          <a:p>
            <a:pPr algn="ctr" defTabSz="895923" fontAlgn="base">
              <a:spcBef>
                <a:spcPct val="0"/>
              </a:spcBef>
              <a:spcAft>
                <a:spcPct val="0"/>
              </a:spcAft>
              <a:defRPr/>
            </a:pPr>
            <a:endParaRPr lang="en-US" sz="1176">
              <a:solidFill>
                <a:schemeClr val="bg1"/>
              </a:solidFill>
            </a:endParaRPr>
          </a:p>
          <a:p>
            <a:pPr algn="ctr" defTabSz="895923" fontAlgn="base">
              <a:spcBef>
                <a:spcPct val="0"/>
              </a:spcBef>
              <a:spcAft>
                <a:spcPct val="0"/>
              </a:spcAft>
              <a:defRPr/>
            </a:pPr>
            <a:endParaRPr lang="en-US" sz="1176">
              <a:solidFill>
                <a:schemeClr val="bg1"/>
              </a:solidFill>
            </a:endParaRPr>
          </a:p>
          <a:p>
            <a:pPr algn="ctr" defTabSz="895923" fontAlgn="base">
              <a:spcBef>
                <a:spcPct val="0"/>
              </a:spcBef>
              <a:spcAft>
                <a:spcPct val="0"/>
              </a:spcAft>
              <a:defRPr/>
            </a:pPr>
            <a:endParaRPr lang="en-US" sz="1176">
              <a:solidFill>
                <a:schemeClr val="bg1"/>
              </a:solidFill>
            </a:endParaRPr>
          </a:p>
          <a:p>
            <a:pPr algn="ctr" defTabSz="895923" fontAlgn="base">
              <a:spcBef>
                <a:spcPct val="0"/>
              </a:spcBef>
              <a:spcAft>
                <a:spcPct val="0"/>
              </a:spcAft>
              <a:defRPr/>
            </a:pPr>
            <a:r>
              <a:rPr lang="en-US" sz="1176">
                <a:solidFill>
                  <a:schemeClr val="bg1"/>
                </a:solidFill>
                <a:latin typeface="+mj-lt"/>
              </a:rPr>
              <a:t>IoT Edge </a:t>
            </a:r>
            <a:br>
              <a:rPr lang="en-US" sz="1176">
                <a:solidFill>
                  <a:schemeClr val="bg1"/>
                </a:solidFill>
                <a:latin typeface="+mj-lt"/>
              </a:rPr>
            </a:br>
            <a:r>
              <a:rPr lang="en-US" sz="1176">
                <a:solidFill>
                  <a:schemeClr val="bg1"/>
                </a:solidFill>
                <a:latin typeface="+mj-lt"/>
              </a:rPr>
              <a:t>Device</a:t>
            </a:r>
          </a:p>
        </p:txBody>
      </p:sp>
      <p:sp>
        <p:nvSpPr>
          <p:cNvPr id="38" name="Rectangle: Rounded Corners 23">
            <a:extLst>
              <a:ext uri="{FF2B5EF4-FFF2-40B4-BE49-F238E27FC236}">
                <a16:creationId xmlns:a16="http://schemas.microsoft.com/office/drawing/2014/main" id="{FF6A09D7-979C-44B4-A940-08B511524A9B}"/>
              </a:ext>
            </a:extLst>
          </p:cNvPr>
          <p:cNvSpPr/>
          <p:nvPr/>
        </p:nvSpPr>
        <p:spPr bwMode="auto">
          <a:xfrm>
            <a:off x="758037" y="4759670"/>
            <a:ext cx="1008203" cy="608096"/>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Sensors</a:t>
            </a:r>
          </a:p>
        </p:txBody>
      </p:sp>
      <p:cxnSp>
        <p:nvCxnSpPr>
          <p:cNvPr id="39" name="Straight Arrow Connector 38" descr="Arrow pointing from Sensors towards IoT Edge Device">
            <a:extLst>
              <a:ext uri="{FF2B5EF4-FFF2-40B4-BE49-F238E27FC236}">
                <a16:creationId xmlns:a16="http://schemas.microsoft.com/office/drawing/2014/main" id="{9640D199-0B1B-473D-AEF4-0CF52E9F0B4C}"/>
              </a:ext>
            </a:extLst>
          </p:cNvPr>
          <p:cNvCxnSpPr>
            <a:cxnSpLocks/>
          </p:cNvCxnSpPr>
          <p:nvPr/>
        </p:nvCxnSpPr>
        <p:spPr>
          <a:xfrm flipH="1">
            <a:off x="1802188" y="5046679"/>
            <a:ext cx="215149" cy="0"/>
          </a:xfrm>
          <a:prstGeom prst="straightConnector1">
            <a:avLst/>
          </a:prstGeom>
          <a:ln w="19050">
            <a:solidFill>
              <a:schemeClr val="tx2"/>
            </a:solidFill>
            <a:headEnd type="triangle" w="lg" len="med"/>
            <a:tailEnd type="none"/>
          </a:ln>
        </p:spPr>
        <p:style>
          <a:lnRef idx="1">
            <a:schemeClr val="accent1"/>
          </a:lnRef>
          <a:fillRef idx="0">
            <a:schemeClr val="accent1"/>
          </a:fillRef>
          <a:effectRef idx="0">
            <a:schemeClr val="accent1"/>
          </a:effectRef>
          <a:fontRef idx="minor">
            <a:schemeClr val="tx1"/>
          </a:fontRef>
        </p:style>
      </p:cxnSp>
      <p:sp>
        <p:nvSpPr>
          <p:cNvPr id="33" name="Rectangle: Rounded Corners 23">
            <a:extLst>
              <a:ext uri="{FF2B5EF4-FFF2-40B4-BE49-F238E27FC236}">
                <a16:creationId xmlns:a16="http://schemas.microsoft.com/office/drawing/2014/main" id="{0BF98658-328F-4276-B422-380590FD8E82}"/>
              </a:ext>
            </a:extLst>
          </p:cNvPr>
          <p:cNvSpPr/>
          <p:nvPr/>
        </p:nvSpPr>
        <p:spPr bwMode="auto">
          <a:xfrm>
            <a:off x="5687003" y="2801814"/>
            <a:ext cx="4379404" cy="999051"/>
          </a:xfrm>
          <a:prstGeom prst="rect">
            <a:avLst/>
          </a:prstGeom>
          <a:solidFill>
            <a:srgbClr val="243A5E"/>
          </a:solidFill>
          <a:ln w="19050">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0" tIns="53779" rIns="0" bIns="89642" numCol="1" spcCol="0" rtlCol="0" fromWordArt="0" anchor="b" anchorCtr="0" forceAA="0" compatLnSpc="1">
            <a:prstTxWarp prst="textNoShape">
              <a:avLst/>
            </a:prstTxWarp>
            <a:noAutofit/>
          </a:bodyPr>
          <a:lstStyle/>
          <a:p>
            <a:pPr algn="ctr" defTabSz="895923" fontAlgn="base">
              <a:spcBef>
                <a:spcPct val="0"/>
              </a:spcBef>
              <a:spcAft>
                <a:spcPct val="0"/>
              </a:spcAft>
              <a:defRPr/>
            </a:pPr>
            <a:r>
              <a:rPr lang="en-US" sz="1176">
                <a:solidFill>
                  <a:schemeClr val="bg1"/>
                </a:solidFill>
                <a:latin typeface="+mj-lt"/>
              </a:rPr>
              <a:t>Azure Container Registry</a:t>
            </a:r>
          </a:p>
        </p:txBody>
      </p:sp>
      <p:sp>
        <p:nvSpPr>
          <p:cNvPr id="3" name="Freeform 151" descr="Azure IoT Hub logo">
            <a:extLst>
              <a:ext uri="{FF2B5EF4-FFF2-40B4-BE49-F238E27FC236}">
                <a16:creationId xmlns:a16="http://schemas.microsoft.com/office/drawing/2014/main" id="{3C9BD26D-70EE-4272-87C6-A4C7A26E51CC}"/>
              </a:ext>
            </a:extLst>
          </p:cNvPr>
          <p:cNvSpPr>
            <a:spLocks/>
          </p:cNvSpPr>
          <p:nvPr/>
        </p:nvSpPr>
        <p:spPr bwMode="auto">
          <a:xfrm>
            <a:off x="5488954" y="4811563"/>
            <a:ext cx="503933" cy="504143"/>
          </a:xfrm>
          <a:custGeom>
            <a:avLst/>
            <a:gdLst>
              <a:gd name="connsiteX0" fmla="*/ 359932 w 5816600"/>
              <a:gd name="connsiteY0" fmla="*/ 4167497 h 5819016"/>
              <a:gd name="connsiteX1" fmla="*/ 577706 w 5816600"/>
              <a:gd name="connsiteY1" fmla="*/ 4168635 h 5819016"/>
              <a:gd name="connsiteX2" fmla="*/ 731962 w 5816600"/>
              <a:gd name="connsiteY2" fmla="*/ 4320395 h 5819016"/>
              <a:gd name="connsiteX3" fmla="*/ 728937 w 5816600"/>
              <a:gd name="connsiteY3" fmla="*/ 5006346 h 5819016"/>
              <a:gd name="connsiteX4" fmla="*/ 801529 w 5816600"/>
              <a:gd name="connsiteY4" fmla="*/ 5079190 h 5819016"/>
              <a:gd name="connsiteX5" fmla="*/ 1503244 w 5816600"/>
              <a:gd name="connsiteY5" fmla="*/ 5079190 h 5819016"/>
              <a:gd name="connsiteX6" fmla="*/ 1660525 w 5816600"/>
              <a:gd name="connsiteY6" fmla="*/ 5233985 h 5819016"/>
              <a:gd name="connsiteX7" fmla="*/ 1660525 w 5816600"/>
              <a:gd name="connsiteY7" fmla="*/ 5664981 h 5819016"/>
              <a:gd name="connsiteX8" fmla="*/ 1509293 w 5816600"/>
              <a:gd name="connsiteY8" fmla="*/ 5816740 h 5819016"/>
              <a:gd name="connsiteX9" fmla="*/ 154256 w 5816600"/>
              <a:gd name="connsiteY9" fmla="*/ 5816740 h 5819016"/>
              <a:gd name="connsiteX10" fmla="*/ 0 w 5816600"/>
              <a:gd name="connsiteY10" fmla="*/ 5664981 h 5819016"/>
              <a:gd name="connsiteX11" fmla="*/ 0 w 5816600"/>
              <a:gd name="connsiteY11" fmla="*/ 4991170 h 5819016"/>
              <a:gd name="connsiteX12" fmla="*/ 0 w 5816600"/>
              <a:gd name="connsiteY12" fmla="*/ 4314324 h 5819016"/>
              <a:gd name="connsiteX13" fmla="*/ 142158 w 5816600"/>
              <a:gd name="connsiteY13" fmla="*/ 4168635 h 5819016"/>
              <a:gd name="connsiteX14" fmla="*/ 359932 w 5816600"/>
              <a:gd name="connsiteY14" fmla="*/ 4167497 h 5819016"/>
              <a:gd name="connsiteX15" fmla="*/ 2478847 w 5816600"/>
              <a:gd name="connsiteY15" fmla="*/ 348159 h 5819016"/>
              <a:gd name="connsiteX16" fmla="*/ 2983979 w 5816600"/>
              <a:gd name="connsiteY16" fmla="*/ 925768 h 5819016"/>
              <a:gd name="connsiteX17" fmla="*/ 2884082 w 5816600"/>
              <a:gd name="connsiteY17" fmla="*/ 1244495 h 5819016"/>
              <a:gd name="connsiteX18" fmla="*/ 2887109 w 5816600"/>
              <a:gd name="connsiteY18" fmla="*/ 1314311 h 5819016"/>
              <a:gd name="connsiteX19" fmla="*/ 3428977 w 5816600"/>
              <a:gd name="connsiteY19" fmla="*/ 2073184 h 5819016"/>
              <a:gd name="connsiteX20" fmla="*/ 3513738 w 5816600"/>
              <a:gd name="connsiteY20" fmla="*/ 2091397 h 5819016"/>
              <a:gd name="connsiteX21" fmla="*/ 4394651 w 5816600"/>
              <a:gd name="connsiteY21" fmla="*/ 2637786 h 5819016"/>
              <a:gd name="connsiteX22" fmla="*/ 4222101 w 5816600"/>
              <a:gd name="connsiteY22" fmla="*/ 3181139 h 5819016"/>
              <a:gd name="connsiteX23" fmla="*/ 4213019 w 5816600"/>
              <a:gd name="connsiteY23" fmla="*/ 3275240 h 5819016"/>
              <a:gd name="connsiteX24" fmla="*/ 4700397 w 5816600"/>
              <a:gd name="connsiteY24" fmla="*/ 4128213 h 5819016"/>
              <a:gd name="connsiteX25" fmla="*/ 4812403 w 5816600"/>
              <a:gd name="connsiteY25" fmla="*/ 4191958 h 5819016"/>
              <a:gd name="connsiteX26" fmla="*/ 5342161 w 5816600"/>
              <a:gd name="connsiteY26" fmla="*/ 4586573 h 5819016"/>
              <a:gd name="connsiteX27" fmla="*/ 5093932 w 5816600"/>
              <a:gd name="connsiteY27" fmla="*/ 5196707 h 5819016"/>
              <a:gd name="connsiteX28" fmla="*/ 4443086 w 5816600"/>
              <a:gd name="connsiteY28" fmla="*/ 5093500 h 5819016"/>
              <a:gd name="connsiteX29" fmla="*/ 4427950 w 5816600"/>
              <a:gd name="connsiteY29" fmla="*/ 4401407 h 5819016"/>
              <a:gd name="connsiteX30" fmla="*/ 4434004 w 5816600"/>
              <a:gd name="connsiteY30" fmla="*/ 4292130 h 5819016"/>
              <a:gd name="connsiteX31" fmla="*/ 3940572 w 5816600"/>
              <a:gd name="connsiteY31" fmla="*/ 3433085 h 5819016"/>
              <a:gd name="connsiteX32" fmla="*/ 3840675 w 5816600"/>
              <a:gd name="connsiteY32" fmla="*/ 3390588 h 5819016"/>
              <a:gd name="connsiteX33" fmla="*/ 3528874 w 5816600"/>
              <a:gd name="connsiteY33" fmla="*/ 3387553 h 5819016"/>
              <a:gd name="connsiteX34" fmla="*/ 3444113 w 5816600"/>
              <a:gd name="connsiteY34" fmla="*/ 3420943 h 5819016"/>
              <a:gd name="connsiteX35" fmla="*/ 3077822 w 5816600"/>
              <a:gd name="connsiteY35" fmla="*/ 4028042 h 5819016"/>
              <a:gd name="connsiteX36" fmla="*/ 3089931 w 5816600"/>
              <a:gd name="connsiteY36" fmla="*/ 4110000 h 5819016"/>
              <a:gd name="connsiteX37" fmla="*/ 3162584 w 5816600"/>
              <a:gd name="connsiteY37" fmla="*/ 4528898 h 5819016"/>
              <a:gd name="connsiteX38" fmla="*/ 2687315 w 5816600"/>
              <a:gd name="connsiteY38" fmla="*/ 4847625 h 5819016"/>
              <a:gd name="connsiteX39" fmla="*/ 2278644 w 5816600"/>
              <a:gd name="connsiteY39" fmla="*/ 4468188 h 5819016"/>
              <a:gd name="connsiteX40" fmla="*/ 2720614 w 5816600"/>
              <a:gd name="connsiteY40" fmla="*/ 3933941 h 5819016"/>
              <a:gd name="connsiteX41" fmla="*/ 2811429 w 5816600"/>
              <a:gd name="connsiteY41" fmla="*/ 3882338 h 5819016"/>
              <a:gd name="connsiteX42" fmla="*/ 3183774 w 5816600"/>
              <a:gd name="connsiteY42" fmla="*/ 3278275 h 5819016"/>
              <a:gd name="connsiteX43" fmla="*/ 3177720 w 5816600"/>
              <a:gd name="connsiteY43" fmla="*/ 3175068 h 5819016"/>
              <a:gd name="connsiteX44" fmla="*/ 3080850 w 5816600"/>
              <a:gd name="connsiteY44" fmla="*/ 3002045 h 5819016"/>
              <a:gd name="connsiteX45" fmla="*/ 2977925 w 5816600"/>
              <a:gd name="connsiteY45" fmla="*/ 2941335 h 5819016"/>
              <a:gd name="connsiteX46" fmla="*/ 2502656 w 5816600"/>
              <a:gd name="connsiteY46" fmla="*/ 2983832 h 5819016"/>
              <a:gd name="connsiteX47" fmla="*/ 1845755 w 5816600"/>
              <a:gd name="connsiteY47" fmla="*/ 3038471 h 5819016"/>
              <a:gd name="connsiteX48" fmla="*/ 1394704 w 5816600"/>
              <a:gd name="connsiteY48" fmla="*/ 3074897 h 5819016"/>
              <a:gd name="connsiteX49" fmla="*/ 1334160 w 5816600"/>
              <a:gd name="connsiteY49" fmla="*/ 3138642 h 5819016"/>
              <a:gd name="connsiteX50" fmla="*/ 907326 w 5816600"/>
              <a:gd name="connsiteY50" fmla="*/ 3463440 h 5819016"/>
              <a:gd name="connsiteX51" fmla="*/ 486546 w 5816600"/>
              <a:gd name="connsiteY51" fmla="*/ 3208459 h 5819016"/>
              <a:gd name="connsiteX52" fmla="*/ 528927 w 5816600"/>
              <a:gd name="connsiteY52" fmla="*/ 2734922 h 5819016"/>
              <a:gd name="connsiteX53" fmla="*/ 979979 w 5816600"/>
              <a:gd name="connsiteY53" fmla="*/ 2555828 h 5819016"/>
              <a:gd name="connsiteX54" fmla="*/ 1264535 w 5816600"/>
              <a:gd name="connsiteY54" fmla="*/ 2737957 h 5819016"/>
              <a:gd name="connsiteX55" fmla="*/ 1355350 w 5816600"/>
              <a:gd name="connsiteY55" fmla="*/ 2780454 h 5819016"/>
              <a:gd name="connsiteX56" fmla="*/ 1981979 w 5816600"/>
              <a:gd name="connsiteY56" fmla="*/ 2728851 h 5819016"/>
              <a:gd name="connsiteX57" fmla="*/ 2650988 w 5816600"/>
              <a:gd name="connsiteY57" fmla="*/ 2671176 h 5819016"/>
              <a:gd name="connsiteX58" fmla="*/ 2980952 w 5816600"/>
              <a:gd name="connsiteY58" fmla="*/ 2643857 h 5819016"/>
              <a:gd name="connsiteX59" fmla="*/ 3044523 w 5816600"/>
              <a:gd name="connsiteY59" fmla="*/ 2592254 h 5819016"/>
              <a:gd name="connsiteX60" fmla="*/ 3165611 w 5816600"/>
              <a:gd name="connsiteY60" fmla="*/ 2337272 h 5819016"/>
              <a:gd name="connsiteX61" fmla="*/ 3168638 w 5816600"/>
              <a:gd name="connsiteY61" fmla="*/ 2255314 h 5819016"/>
              <a:gd name="connsiteX62" fmla="*/ 2629798 w 5816600"/>
              <a:gd name="connsiteY62" fmla="*/ 1487334 h 5819016"/>
              <a:gd name="connsiteX63" fmla="*/ 2548064 w 5816600"/>
              <a:gd name="connsiteY63" fmla="*/ 1456979 h 5819016"/>
              <a:gd name="connsiteX64" fmla="*/ 1860891 w 5816600"/>
              <a:gd name="connsiteY64" fmla="*/ 998620 h 5819016"/>
              <a:gd name="connsiteX65" fmla="*/ 2354324 w 5816600"/>
              <a:gd name="connsiteY65" fmla="*/ 349025 h 5819016"/>
              <a:gd name="connsiteX66" fmla="*/ 2478847 w 5816600"/>
              <a:gd name="connsiteY66" fmla="*/ 348159 h 5819016"/>
              <a:gd name="connsiteX67" fmla="*/ 4305863 w 5816600"/>
              <a:gd name="connsiteY67" fmla="*/ 0 h 5819016"/>
              <a:gd name="connsiteX68" fmla="*/ 4987057 w 5816600"/>
              <a:gd name="connsiteY68" fmla="*/ 0 h 5819016"/>
              <a:gd name="connsiteX69" fmla="*/ 5689444 w 5816600"/>
              <a:gd name="connsiteY69" fmla="*/ 0 h 5819016"/>
              <a:gd name="connsiteX70" fmla="*/ 5816600 w 5816600"/>
              <a:gd name="connsiteY70" fmla="*/ 127558 h 5819016"/>
              <a:gd name="connsiteX71" fmla="*/ 5816600 w 5816600"/>
              <a:gd name="connsiteY71" fmla="*/ 1515506 h 5819016"/>
              <a:gd name="connsiteX72" fmla="*/ 5689444 w 5816600"/>
              <a:gd name="connsiteY72" fmla="*/ 1643063 h 5819016"/>
              <a:gd name="connsiteX73" fmla="*/ 5223205 w 5816600"/>
              <a:gd name="connsiteY73" fmla="*/ 1643063 h 5819016"/>
              <a:gd name="connsiteX74" fmla="*/ 5083938 w 5816600"/>
              <a:gd name="connsiteY74" fmla="*/ 1500320 h 5819016"/>
              <a:gd name="connsiteX75" fmla="*/ 5086966 w 5816600"/>
              <a:gd name="connsiteY75" fmla="*/ 804828 h 5819016"/>
              <a:gd name="connsiteX76" fmla="*/ 5014305 w 5816600"/>
              <a:gd name="connsiteY76" fmla="*/ 731938 h 5819016"/>
              <a:gd name="connsiteX77" fmla="*/ 4293753 w 5816600"/>
              <a:gd name="connsiteY77" fmla="*/ 731938 h 5819016"/>
              <a:gd name="connsiteX78" fmla="*/ 4154487 w 5816600"/>
              <a:gd name="connsiteY78" fmla="*/ 601343 h 5819016"/>
              <a:gd name="connsiteX79" fmla="*/ 4154487 w 5816600"/>
              <a:gd name="connsiteY79" fmla="*/ 145780 h 5819016"/>
              <a:gd name="connsiteX80" fmla="*/ 4305863 w 5816600"/>
              <a:gd name="connsiteY80" fmla="*/ 0 h 581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16600" h="5819016">
                <a:moveTo>
                  <a:pt x="359932" y="4167497"/>
                </a:moveTo>
                <a:cubicBezTo>
                  <a:pt x="432523" y="4167118"/>
                  <a:pt x="505115" y="4167118"/>
                  <a:pt x="577706" y="4168635"/>
                </a:cubicBezTo>
                <a:cubicBezTo>
                  <a:pt x="704740" y="4168635"/>
                  <a:pt x="731962" y="4195952"/>
                  <a:pt x="731962" y="4320395"/>
                </a:cubicBezTo>
                <a:cubicBezTo>
                  <a:pt x="731962" y="4548033"/>
                  <a:pt x="731962" y="4775672"/>
                  <a:pt x="728937" y="5006346"/>
                </a:cubicBezTo>
                <a:cubicBezTo>
                  <a:pt x="728937" y="5060979"/>
                  <a:pt x="747085" y="5079190"/>
                  <a:pt x="801529" y="5079190"/>
                </a:cubicBezTo>
                <a:cubicBezTo>
                  <a:pt x="1037450" y="5076155"/>
                  <a:pt x="1270347" y="5079190"/>
                  <a:pt x="1503244" y="5079190"/>
                </a:cubicBezTo>
                <a:cubicBezTo>
                  <a:pt x="1630279" y="5079190"/>
                  <a:pt x="1660525" y="5106507"/>
                  <a:pt x="1660525" y="5233985"/>
                </a:cubicBezTo>
                <a:cubicBezTo>
                  <a:pt x="1660525" y="5379674"/>
                  <a:pt x="1660525" y="5522327"/>
                  <a:pt x="1660525" y="5664981"/>
                </a:cubicBezTo>
                <a:cubicBezTo>
                  <a:pt x="1657501" y="5783353"/>
                  <a:pt x="1624230" y="5816740"/>
                  <a:pt x="1509293" y="5816740"/>
                </a:cubicBezTo>
                <a:cubicBezTo>
                  <a:pt x="1058623" y="5819775"/>
                  <a:pt x="604927" y="5819775"/>
                  <a:pt x="154256" y="5816740"/>
                </a:cubicBezTo>
                <a:cubicBezTo>
                  <a:pt x="27221" y="5816740"/>
                  <a:pt x="0" y="5789423"/>
                  <a:pt x="0" y="5664981"/>
                </a:cubicBezTo>
                <a:cubicBezTo>
                  <a:pt x="0" y="5440377"/>
                  <a:pt x="0" y="5215774"/>
                  <a:pt x="0" y="4991170"/>
                </a:cubicBezTo>
                <a:cubicBezTo>
                  <a:pt x="0" y="4766567"/>
                  <a:pt x="0" y="4538928"/>
                  <a:pt x="0" y="4314324"/>
                </a:cubicBezTo>
                <a:cubicBezTo>
                  <a:pt x="0" y="4195952"/>
                  <a:pt x="27221" y="4168635"/>
                  <a:pt x="142158" y="4168635"/>
                </a:cubicBezTo>
                <a:cubicBezTo>
                  <a:pt x="214749" y="4168635"/>
                  <a:pt x="287340" y="4167877"/>
                  <a:pt x="359932" y="4167497"/>
                </a:cubicBezTo>
                <a:close/>
                <a:moveTo>
                  <a:pt x="2478847" y="348159"/>
                </a:moveTo>
                <a:cubicBezTo>
                  <a:pt x="2762143" y="377625"/>
                  <a:pt x="2986628" y="620322"/>
                  <a:pt x="2983979" y="925768"/>
                </a:cubicBezTo>
                <a:cubicBezTo>
                  <a:pt x="2983979" y="1044152"/>
                  <a:pt x="2956735" y="1150395"/>
                  <a:pt x="2884082" y="1244495"/>
                </a:cubicBezTo>
                <a:cubicBezTo>
                  <a:pt x="2862892" y="1271814"/>
                  <a:pt x="2868946" y="1290027"/>
                  <a:pt x="2887109" y="1314311"/>
                </a:cubicBezTo>
                <a:cubicBezTo>
                  <a:pt x="3068741" y="1566257"/>
                  <a:pt x="3250372" y="1821239"/>
                  <a:pt x="3428977" y="2073184"/>
                </a:cubicBezTo>
                <a:cubicBezTo>
                  <a:pt x="3453194" y="2109610"/>
                  <a:pt x="3480439" y="2100504"/>
                  <a:pt x="3513738" y="2091397"/>
                </a:cubicBezTo>
                <a:cubicBezTo>
                  <a:pt x="3937545" y="1951765"/>
                  <a:pt x="4337134" y="2252279"/>
                  <a:pt x="4394651" y="2637786"/>
                </a:cubicBezTo>
                <a:cubicBezTo>
                  <a:pt x="4424923" y="2847235"/>
                  <a:pt x="4358324" y="3026329"/>
                  <a:pt x="4222101" y="3181139"/>
                </a:cubicBezTo>
                <a:cubicBezTo>
                  <a:pt x="4191829" y="3214530"/>
                  <a:pt x="4188802" y="3235778"/>
                  <a:pt x="4213019" y="3275240"/>
                </a:cubicBezTo>
                <a:cubicBezTo>
                  <a:pt x="4376488" y="3557540"/>
                  <a:pt x="4539956" y="3842877"/>
                  <a:pt x="4700397" y="4128213"/>
                </a:cubicBezTo>
                <a:cubicBezTo>
                  <a:pt x="4727642" y="4173745"/>
                  <a:pt x="4748832" y="4194994"/>
                  <a:pt x="4812403" y="4191958"/>
                </a:cubicBezTo>
                <a:cubicBezTo>
                  <a:pt x="5063660" y="4173745"/>
                  <a:pt x="5269509" y="4328555"/>
                  <a:pt x="5342161" y="4586573"/>
                </a:cubicBezTo>
                <a:cubicBezTo>
                  <a:pt x="5411787" y="4820305"/>
                  <a:pt x="5305836" y="5081358"/>
                  <a:pt x="5093932" y="5196707"/>
                </a:cubicBezTo>
                <a:cubicBezTo>
                  <a:pt x="4872947" y="5318126"/>
                  <a:pt x="4603527" y="5275629"/>
                  <a:pt x="4443086" y="5093500"/>
                </a:cubicBezTo>
                <a:cubicBezTo>
                  <a:pt x="4267509" y="4890122"/>
                  <a:pt x="4258427" y="4626034"/>
                  <a:pt x="4427950" y="4401407"/>
                </a:cubicBezTo>
                <a:cubicBezTo>
                  <a:pt x="4458222" y="4361946"/>
                  <a:pt x="4458222" y="4334626"/>
                  <a:pt x="4434004" y="4292130"/>
                </a:cubicBezTo>
                <a:cubicBezTo>
                  <a:pt x="4267509" y="4006793"/>
                  <a:pt x="4104040" y="3721457"/>
                  <a:pt x="3940572" y="3433085"/>
                </a:cubicBezTo>
                <a:cubicBezTo>
                  <a:pt x="3916354" y="3387553"/>
                  <a:pt x="3892137" y="3375411"/>
                  <a:pt x="3840675" y="3390588"/>
                </a:cubicBezTo>
                <a:cubicBezTo>
                  <a:pt x="3737750" y="3417908"/>
                  <a:pt x="3631798" y="3411837"/>
                  <a:pt x="3528874" y="3387553"/>
                </a:cubicBezTo>
                <a:cubicBezTo>
                  <a:pt x="3489520" y="3375411"/>
                  <a:pt x="3465303" y="3384517"/>
                  <a:pt x="3444113" y="3420943"/>
                </a:cubicBezTo>
                <a:cubicBezTo>
                  <a:pt x="3323025" y="3624321"/>
                  <a:pt x="3201937" y="3827699"/>
                  <a:pt x="3077822" y="4028042"/>
                </a:cubicBezTo>
                <a:cubicBezTo>
                  <a:pt x="3056632" y="4061432"/>
                  <a:pt x="3071768" y="4082681"/>
                  <a:pt x="3089931" y="4110000"/>
                </a:cubicBezTo>
                <a:cubicBezTo>
                  <a:pt x="3177720" y="4237491"/>
                  <a:pt x="3211019" y="4377123"/>
                  <a:pt x="3162584" y="4528898"/>
                </a:cubicBezTo>
                <a:cubicBezTo>
                  <a:pt x="3099013" y="4732276"/>
                  <a:pt x="2905272" y="4862802"/>
                  <a:pt x="2687315" y="4847625"/>
                </a:cubicBezTo>
                <a:cubicBezTo>
                  <a:pt x="2484493" y="4832447"/>
                  <a:pt x="2311943" y="4671566"/>
                  <a:pt x="2278644" y="4468188"/>
                </a:cubicBezTo>
                <a:cubicBezTo>
                  <a:pt x="2233236" y="4188923"/>
                  <a:pt x="2436058" y="3940012"/>
                  <a:pt x="2720614" y="3933941"/>
                </a:cubicBezTo>
                <a:cubicBezTo>
                  <a:pt x="2762995" y="3933941"/>
                  <a:pt x="2790239" y="3918764"/>
                  <a:pt x="2811429" y="3882338"/>
                </a:cubicBezTo>
                <a:cubicBezTo>
                  <a:pt x="2932517" y="3678960"/>
                  <a:pt x="3056632" y="3478618"/>
                  <a:pt x="3183774" y="3278275"/>
                </a:cubicBezTo>
                <a:cubicBezTo>
                  <a:pt x="3207992" y="3238814"/>
                  <a:pt x="3207992" y="3211494"/>
                  <a:pt x="3177720" y="3175068"/>
                </a:cubicBezTo>
                <a:cubicBezTo>
                  <a:pt x="3135339" y="3123465"/>
                  <a:pt x="3102040" y="3065791"/>
                  <a:pt x="3080850" y="3002045"/>
                </a:cubicBezTo>
                <a:cubicBezTo>
                  <a:pt x="3059659" y="2947406"/>
                  <a:pt x="3029387" y="2935264"/>
                  <a:pt x="2977925" y="2941335"/>
                </a:cubicBezTo>
                <a:cubicBezTo>
                  <a:pt x="2820511" y="2956513"/>
                  <a:pt x="2660070" y="2968655"/>
                  <a:pt x="2502656" y="2983832"/>
                </a:cubicBezTo>
                <a:cubicBezTo>
                  <a:pt x="2284698" y="3002045"/>
                  <a:pt x="2063713" y="3020258"/>
                  <a:pt x="1845755" y="3038471"/>
                </a:cubicBezTo>
                <a:cubicBezTo>
                  <a:pt x="1694396" y="3050613"/>
                  <a:pt x="1543036" y="3065791"/>
                  <a:pt x="1394704" y="3074897"/>
                </a:cubicBezTo>
                <a:cubicBezTo>
                  <a:pt x="1352323" y="3077932"/>
                  <a:pt x="1343242" y="3108287"/>
                  <a:pt x="1334160" y="3138642"/>
                </a:cubicBezTo>
                <a:cubicBezTo>
                  <a:pt x="1273616" y="3323807"/>
                  <a:pt x="1098039" y="3460405"/>
                  <a:pt x="907326" y="3463440"/>
                </a:cubicBezTo>
                <a:cubicBezTo>
                  <a:pt x="716613" y="3463440"/>
                  <a:pt x="571308" y="3381482"/>
                  <a:pt x="486546" y="3208459"/>
                </a:cubicBezTo>
                <a:cubicBezTo>
                  <a:pt x="404812" y="3044542"/>
                  <a:pt x="419948" y="2880625"/>
                  <a:pt x="528927" y="2734922"/>
                </a:cubicBezTo>
                <a:cubicBezTo>
                  <a:pt x="640933" y="2580112"/>
                  <a:pt x="795320" y="2528508"/>
                  <a:pt x="979979" y="2555828"/>
                </a:cubicBezTo>
                <a:cubicBezTo>
                  <a:pt x="1101066" y="2577076"/>
                  <a:pt x="1197936" y="2637786"/>
                  <a:pt x="1264535" y="2737957"/>
                </a:cubicBezTo>
                <a:cubicBezTo>
                  <a:pt x="1288752" y="2771348"/>
                  <a:pt x="1315997" y="2783490"/>
                  <a:pt x="1355350" y="2780454"/>
                </a:cubicBezTo>
                <a:cubicBezTo>
                  <a:pt x="1564227" y="2762241"/>
                  <a:pt x="1773103" y="2744028"/>
                  <a:pt x="1981979" y="2728851"/>
                </a:cubicBezTo>
                <a:cubicBezTo>
                  <a:pt x="2205991" y="2707602"/>
                  <a:pt x="2426976" y="2689389"/>
                  <a:pt x="2650988" y="2671176"/>
                </a:cubicBezTo>
                <a:cubicBezTo>
                  <a:pt x="2759967" y="2662070"/>
                  <a:pt x="2871973" y="2652964"/>
                  <a:pt x="2980952" y="2643857"/>
                </a:cubicBezTo>
                <a:cubicBezTo>
                  <a:pt x="3017279" y="2640822"/>
                  <a:pt x="3035442" y="2628680"/>
                  <a:pt x="3044523" y="2592254"/>
                </a:cubicBezTo>
                <a:cubicBezTo>
                  <a:pt x="3062686" y="2495118"/>
                  <a:pt x="3108094" y="2413160"/>
                  <a:pt x="3165611" y="2337272"/>
                </a:cubicBezTo>
                <a:cubicBezTo>
                  <a:pt x="3186801" y="2306917"/>
                  <a:pt x="3189828" y="2288704"/>
                  <a:pt x="3168638" y="2255314"/>
                </a:cubicBezTo>
                <a:cubicBezTo>
                  <a:pt x="2987007" y="2000333"/>
                  <a:pt x="2808402" y="1742316"/>
                  <a:pt x="2629798" y="1487334"/>
                </a:cubicBezTo>
                <a:cubicBezTo>
                  <a:pt x="2608608" y="1453944"/>
                  <a:pt x="2584390" y="1447873"/>
                  <a:pt x="2548064" y="1456979"/>
                </a:cubicBezTo>
                <a:cubicBezTo>
                  <a:pt x="2224154" y="1535902"/>
                  <a:pt x="1921435" y="1332524"/>
                  <a:pt x="1860891" y="998620"/>
                </a:cubicBezTo>
                <a:cubicBezTo>
                  <a:pt x="1806402" y="692035"/>
                  <a:pt x="2036468" y="388486"/>
                  <a:pt x="2354324" y="349025"/>
                </a:cubicBezTo>
                <a:cubicBezTo>
                  <a:pt x="2396704" y="344092"/>
                  <a:pt x="2438376" y="343950"/>
                  <a:pt x="2478847" y="348159"/>
                </a:cubicBezTo>
                <a:close/>
                <a:moveTo>
                  <a:pt x="4305863" y="0"/>
                </a:moveTo>
                <a:cubicBezTo>
                  <a:pt x="4532928" y="0"/>
                  <a:pt x="4759993" y="0"/>
                  <a:pt x="4987057" y="0"/>
                </a:cubicBezTo>
                <a:cubicBezTo>
                  <a:pt x="5223205" y="0"/>
                  <a:pt x="5456324" y="0"/>
                  <a:pt x="5689444" y="0"/>
                </a:cubicBezTo>
                <a:cubicBezTo>
                  <a:pt x="5786325" y="0"/>
                  <a:pt x="5816600" y="27334"/>
                  <a:pt x="5816600" y="127558"/>
                </a:cubicBezTo>
                <a:cubicBezTo>
                  <a:pt x="5816600" y="589195"/>
                  <a:pt x="5816600" y="1053869"/>
                  <a:pt x="5816600" y="1515506"/>
                </a:cubicBezTo>
                <a:cubicBezTo>
                  <a:pt x="5816600" y="1615729"/>
                  <a:pt x="5786325" y="1643063"/>
                  <a:pt x="5689444" y="1643063"/>
                </a:cubicBezTo>
                <a:cubicBezTo>
                  <a:pt x="5535040" y="1643063"/>
                  <a:pt x="5377608" y="1643063"/>
                  <a:pt x="5223205" y="1643063"/>
                </a:cubicBezTo>
                <a:cubicBezTo>
                  <a:pt x="5111186" y="1643063"/>
                  <a:pt x="5083938" y="1615729"/>
                  <a:pt x="5083938" y="1500320"/>
                </a:cubicBezTo>
                <a:cubicBezTo>
                  <a:pt x="5083938" y="1269502"/>
                  <a:pt x="5083938" y="1035646"/>
                  <a:pt x="5086966" y="804828"/>
                </a:cubicBezTo>
                <a:cubicBezTo>
                  <a:pt x="5086966" y="747123"/>
                  <a:pt x="5068801" y="731938"/>
                  <a:pt x="5014305" y="731938"/>
                </a:cubicBezTo>
                <a:cubicBezTo>
                  <a:pt x="4772103" y="734975"/>
                  <a:pt x="4532928" y="731938"/>
                  <a:pt x="4293753" y="731938"/>
                </a:cubicBezTo>
                <a:cubicBezTo>
                  <a:pt x="4190817" y="731938"/>
                  <a:pt x="4157515" y="704604"/>
                  <a:pt x="4154487" y="601343"/>
                </a:cubicBezTo>
                <a:cubicBezTo>
                  <a:pt x="4154487" y="449489"/>
                  <a:pt x="4154487" y="297634"/>
                  <a:pt x="4154487" y="145780"/>
                </a:cubicBezTo>
                <a:cubicBezTo>
                  <a:pt x="4157515" y="27334"/>
                  <a:pt x="4187790" y="0"/>
                  <a:pt x="4305863" y="0"/>
                </a:cubicBezTo>
                <a:close/>
              </a:path>
            </a:pathLst>
          </a:custGeom>
          <a:solidFill>
            <a:schemeClr val="bg1"/>
          </a:solidFill>
          <a:ln>
            <a:noFill/>
          </a:ln>
        </p:spPr>
        <p:txBody>
          <a:bodyPr vert="horz" wrap="square" lIns="89642" tIns="44821" rIns="89642" bIns="44821" numCol="1" anchor="t" anchorCtr="0" compatLnSpc="1">
            <a:prstTxWarp prst="textNoShape">
              <a:avLst/>
            </a:prstTxWarp>
            <a:noAutofit/>
          </a:bodyPr>
          <a:lstStyle/>
          <a:p>
            <a:endParaRPr lang="en-US" sz="1730"/>
          </a:p>
        </p:txBody>
      </p:sp>
      <p:sp>
        <p:nvSpPr>
          <p:cNvPr id="34" name="Rectangle: Rounded Corners 23">
            <a:extLst>
              <a:ext uri="{FF2B5EF4-FFF2-40B4-BE49-F238E27FC236}">
                <a16:creationId xmlns:a16="http://schemas.microsoft.com/office/drawing/2014/main" id="{1AD11838-58F8-4081-848D-5A86DC0F02F8}"/>
              </a:ext>
            </a:extLst>
          </p:cNvPr>
          <p:cNvSpPr/>
          <p:nvPr/>
        </p:nvSpPr>
        <p:spPr bwMode="auto">
          <a:xfrm>
            <a:off x="5298751" y="4236094"/>
            <a:ext cx="884339" cy="448212"/>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r>
              <a:rPr lang="en-US" sz="1176">
                <a:solidFill>
                  <a:schemeClr val="tx1"/>
                </a:solidFill>
              </a:rPr>
              <a:t>Deployment Manifest</a:t>
            </a:r>
          </a:p>
        </p:txBody>
      </p:sp>
      <p:sp>
        <p:nvSpPr>
          <p:cNvPr id="36" name="Rectangle: Rounded Corners 23">
            <a:extLst>
              <a:ext uri="{FF2B5EF4-FFF2-40B4-BE49-F238E27FC236}">
                <a16:creationId xmlns:a16="http://schemas.microsoft.com/office/drawing/2014/main" id="{E9E39F37-E2FF-4211-AB04-459B6B115510}"/>
              </a:ext>
            </a:extLst>
          </p:cNvPr>
          <p:cNvSpPr/>
          <p:nvPr/>
        </p:nvSpPr>
        <p:spPr bwMode="auto">
          <a:xfrm>
            <a:off x="6561700" y="4236094"/>
            <a:ext cx="884339" cy="448212"/>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r>
              <a:rPr lang="en-US" sz="1176">
                <a:solidFill>
                  <a:schemeClr val="tx1"/>
                </a:solidFill>
              </a:rPr>
              <a:t>Container</a:t>
            </a:r>
          </a:p>
        </p:txBody>
      </p:sp>
      <p:sp>
        <p:nvSpPr>
          <p:cNvPr id="44" name="Rectangle: Rounded Corners 23">
            <a:extLst>
              <a:ext uri="{FF2B5EF4-FFF2-40B4-BE49-F238E27FC236}">
                <a16:creationId xmlns:a16="http://schemas.microsoft.com/office/drawing/2014/main" id="{7667D045-277E-4F1E-950D-6EC1041FB31D}"/>
              </a:ext>
            </a:extLst>
          </p:cNvPr>
          <p:cNvSpPr/>
          <p:nvPr/>
        </p:nvSpPr>
        <p:spPr bwMode="auto">
          <a:xfrm>
            <a:off x="7824649" y="4236094"/>
            <a:ext cx="884339" cy="448212"/>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r>
              <a:rPr lang="en-US" sz="1176">
                <a:solidFill>
                  <a:schemeClr val="tx1"/>
                </a:solidFill>
              </a:rPr>
              <a:t>Container</a:t>
            </a:r>
          </a:p>
        </p:txBody>
      </p:sp>
      <p:sp>
        <p:nvSpPr>
          <p:cNvPr id="42" name="Rectangle 41">
            <a:extLst>
              <a:ext uri="{FF2B5EF4-FFF2-40B4-BE49-F238E27FC236}">
                <a16:creationId xmlns:a16="http://schemas.microsoft.com/office/drawing/2014/main" id="{E7D67841-A336-4F94-993F-9B2F21D1E56C}"/>
              </a:ext>
            </a:extLst>
          </p:cNvPr>
          <p:cNvSpPr/>
          <p:nvPr/>
        </p:nvSpPr>
        <p:spPr bwMode="auto">
          <a:xfrm>
            <a:off x="9087597" y="4236094"/>
            <a:ext cx="884339" cy="448212"/>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defRPr/>
            </a:pPr>
            <a:r>
              <a:rPr lang="en-US" sz="1176">
                <a:solidFill>
                  <a:schemeClr val="tx1"/>
                </a:solidFill>
              </a:rPr>
              <a:t>Container</a:t>
            </a:r>
          </a:p>
        </p:txBody>
      </p:sp>
      <p:sp>
        <p:nvSpPr>
          <p:cNvPr id="35" name="Rectangle: Rounded Corners 23" descr="Rectangles representing IoT Edge device">
            <a:extLst>
              <a:ext uri="{FF2B5EF4-FFF2-40B4-BE49-F238E27FC236}">
                <a16:creationId xmlns:a16="http://schemas.microsoft.com/office/drawing/2014/main" id="{59D3CF6D-5B8B-4E9B-B5E7-CEC4FE20AAA4}"/>
              </a:ext>
              <a:ext uri="{C183D7F6-B498-43B3-948B-1728B52AA6E4}">
                <adec:decorative xmlns:adec="http://schemas.microsoft.com/office/drawing/2017/decorative" val="0"/>
              </a:ext>
            </a:extLst>
          </p:cNvPr>
          <p:cNvSpPr/>
          <p:nvPr/>
        </p:nvSpPr>
        <p:spPr bwMode="auto">
          <a:xfrm>
            <a:off x="6872279" y="2977364"/>
            <a:ext cx="248491" cy="203650"/>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pPr>
            <a:endParaRPr lang="en-US" sz="1078">
              <a:solidFill>
                <a:schemeClr val="tx1"/>
              </a:solidFill>
            </a:endParaRPr>
          </a:p>
        </p:txBody>
      </p:sp>
      <p:sp>
        <p:nvSpPr>
          <p:cNvPr id="37" name="Rectangle: Rounded Corners 23" descr="Rectangles representing IoT Edge device">
            <a:extLst>
              <a:ext uri="{FF2B5EF4-FFF2-40B4-BE49-F238E27FC236}">
                <a16:creationId xmlns:a16="http://schemas.microsoft.com/office/drawing/2014/main" id="{CD186187-EA45-4E4E-BCA9-B00C7898CF00}"/>
              </a:ext>
              <a:ext uri="{C183D7F6-B498-43B3-948B-1728B52AA6E4}">
                <adec:decorative xmlns:adec="http://schemas.microsoft.com/office/drawing/2017/decorative" val="0"/>
              </a:ext>
            </a:extLst>
          </p:cNvPr>
          <p:cNvSpPr>
            <a:spLocks/>
          </p:cNvSpPr>
          <p:nvPr/>
        </p:nvSpPr>
        <p:spPr bwMode="auto">
          <a:xfrm>
            <a:off x="8172335" y="2977364"/>
            <a:ext cx="248491" cy="203650"/>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pPr>
            <a:endParaRPr lang="en-US" sz="1078">
              <a:solidFill>
                <a:schemeClr val="tx1"/>
              </a:solidFill>
            </a:endParaRPr>
          </a:p>
        </p:txBody>
      </p:sp>
      <p:sp>
        <p:nvSpPr>
          <p:cNvPr id="41" name="Rectangle: Rounded Corners 23" descr="Rectangles representing IoT Edge device">
            <a:extLst>
              <a:ext uri="{FF2B5EF4-FFF2-40B4-BE49-F238E27FC236}">
                <a16:creationId xmlns:a16="http://schemas.microsoft.com/office/drawing/2014/main" id="{D99D5E44-70D0-4C4A-A3E4-61966515EDBA}"/>
              </a:ext>
              <a:ext uri="{C183D7F6-B498-43B3-948B-1728B52AA6E4}">
                <adec:decorative xmlns:adec="http://schemas.microsoft.com/office/drawing/2017/decorative" val="0"/>
              </a:ext>
            </a:extLst>
          </p:cNvPr>
          <p:cNvSpPr/>
          <p:nvPr/>
        </p:nvSpPr>
        <p:spPr bwMode="auto">
          <a:xfrm>
            <a:off x="9405522" y="2977364"/>
            <a:ext cx="248491" cy="203650"/>
          </a:xfrm>
          <a:prstGeom prst="rect">
            <a:avLst/>
          </a:prstGeom>
          <a:solidFill>
            <a:schemeClr val="bg1">
              <a:lumMod val="95000"/>
            </a:schemeClr>
          </a:solidFill>
          <a:ln>
            <a:noFill/>
            <a:headEnd type="none" w="med" len="med"/>
            <a:tailEnd type="none" w="med" len="med"/>
          </a:ln>
          <a:effectLst/>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0" tIns="44814" rIns="0" bIns="44814" numCol="1" spcCol="0" rtlCol="0" fromWordArt="0" anchor="ctr" anchorCtr="0" forceAA="0" compatLnSpc="1">
            <a:prstTxWarp prst="textNoShape">
              <a:avLst/>
            </a:prstTxWarp>
            <a:noAutofit/>
          </a:bodyPr>
          <a:lstStyle/>
          <a:p>
            <a:pPr algn="ctr" defTabSz="895923" fontAlgn="base">
              <a:spcBef>
                <a:spcPct val="0"/>
              </a:spcBef>
              <a:spcAft>
                <a:spcPct val="0"/>
              </a:spcAft>
            </a:pPr>
            <a:endParaRPr lang="en-US" sz="1078">
              <a:solidFill>
                <a:schemeClr val="tx1"/>
              </a:solidFill>
            </a:endParaRPr>
          </a:p>
        </p:txBody>
      </p:sp>
    </p:spTree>
    <p:extLst>
      <p:ext uri="{BB962C8B-B14F-4D97-AF65-F5344CB8AC3E}">
        <p14:creationId xmlns:p14="http://schemas.microsoft.com/office/powerpoint/2010/main" val="2778977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500"/>
                                        <p:tgtEl>
                                          <p:spTgt spid="4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1" nodeType="clickEffect">
                                  <p:stCondLst>
                                    <p:cond delay="0"/>
                                  </p:stCondLst>
                                  <p:childTnLst>
                                    <p:animMotion origin="layout" path="M 8.01634E-7 3.37721E-6 L -0.00064 -0.18248 " pathEditMode="relative" rAng="0" ptsTypes="AA">
                                      <p:cBhvr>
                                        <p:cTn id="33" dur="2000" fill="hold"/>
                                        <p:tgtEl>
                                          <p:spTgt spid="36"/>
                                        </p:tgtEl>
                                        <p:attrNameLst>
                                          <p:attrName>ppt_x</p:attrName>
                                          <p:attrName>ppt_y</p:attrName>
                                        </p:attrNameLst>
                                      </p:cBhvr>
                                      <p:rCtr x="-38" y="-9124"/>
                                    </p:animMotion>
                                  </p:childTnLst>
                                </p:cTn>
                              </p:par>
                              <p:par>
                                <p:cTn id="34" presetID="42" presetClass="path" presetSubtype="0" accel="50000" decel="50000" fill="hold" grpId="1" nodeType="withEffect">
                                  <p:stCondLst>
                                    <p:cond delay="0"/>
                                  </p:stCondLst>
                                  <p:childTnLst>
                                    <p:animMotion origin="layout" path="M 4.85065E-8 3.37721E-6 L 0.00243 -0.18248 " pathEditMode="relative" rAng="0" ptsTypes="AA">
                                      <p:cBhvr>
                                        <p:cTn id="35" dur="2000" fill="hold"/>
                                        <p:tgtEl>
                                          <p:spTgt spid="44"/>
                                        </p:tgtEl>
                                        <p:attrNameLst>
                                          <p:attrName>ppt_x</p:attrName>
                                          <p:attrName>ppt_y</p:attrName>
                                        </p:attrNameLst>
                                      </p:cBhvr>
                                      <p:rCtr x="115" y="-9124"/>
                                    </p:animMotion>
                                  </p:childTnLst>
                                </p:cTn>
                              </p:par>
                              <p:par>
                                <p:cTn id="36" presetID="42" presetClass="path" presetSubtype="0" accel="50000" decel="50000" fill="hold" grpId="1" nodeType="withEffect">
                                  <p:stCondLst>
                                    <p:cond delay="0"/>
                                  </p:stCondLst>
                                  <p:childTnLst>
                                    <p:animMotion origin="layout" path="M -3.05591E-6 3.37721E-6 L -3.05591E-6 -0.18248 " pathEditMode="relative" rAng="0" ptsTypes="AA">
                                      <p:cBhvr>
                                        <p:cTn id="37" dur="2000" fill="hold"/>
                                        <p:tgtEl>
                                          <p:spTgt spid="42"/>
                                        </p:tgtEl>
                                        <p:attrNameLst>
                                          <p:attrName>ppt_x</p:attrName>
                                          <p:attrName>ppt_y</p:attrName>
                                        </p:attrNameLst>
                                      </p:cBhvr>
                                      <p:rCtr x="0" y="-9124"/>
                                    </p:animMotion>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3.90605E-6 3.37721E-6 L -0.31019 3.37721E-6 " pathEditMode="relative" rAng="0" ptsTypes="AA">
                                      <p:cBhvr>
                                        <p:cTn id="46" dur="2000" fill="hold"/>
                                        <p:tgtEl>
                                          <p:spTgt spid="34"/>
                                        </p:tgtEl>
                                        <p:attrNameLst>
                                          <p:attrName>ppt_x</p:attrName>
                                          <p:attrName>ppt_y</p:attrName>
                                        </p:attrNameLst>
                                      </p:cBhvr>
                                      <p:rCtr x="-15509" y="0"/>
                                    </p:animMotion>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fade">
                                      <p:cBhvr>
                                        <p:cTn id="62" dur="500"/>
                                        <p:tgtEl>
                                          <p:spTgt spid="41"/>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1" nodeType="clickEffect">
                                  <p:stCondLst>
                                    <p:cond delay="0"/>
                                  </p:stCondLst>
                                  <p:childTnLst>
                                    <p:animMotion origin="layout" path="M -9.54812E-7 -3.27281E-6 L -0.3869 0.28688 " pathEditMode="relative" rAng="0" ptsTypes="AA">
                                      <p:cBhvr>
                                        <p:cTn id="66" dur="2000" fill="hold"/>
                                        <p:tgtEl>
                                          <p:spTgt spid="35"/>
                                        </p:tgtEl>
                                        <p:attrNameLst>
                                          <p:attrName>ppt_x</p:attrName>
                                          <p:attrName>ppt_y</p:attrName>
                                        </p:attrNameLst>
                                      </p:cBhvr>
                                      <p:rCtr x="-19352" y="14344"/>
                                    </p:animMotion>
                                  </p:childTnLst>
                                </p:cTn>
                              </p:par>
                              <p:par>
                                <p:cTn id="67" presetID="42" presetClass="path" presetSubtype="0" accel="50000" decel="50000" fill="hold" grpId="1" nodeType="withEffect">
                                  <p:stCondLst>
                                    <p:cond delay="0"/>
                                  </p:stCondLst>
                                  <p:childTnLst>
                                    <p:animMotion origin="layout" path="M 4.723E-6 -3.27281E-6 L -0.45571 0.28643 " pathEditMode="relative" rAng="0" ptsTypes="AA">
                                      <p:cBhvr>
                                        <p:cTn id="68" dur="2000" fill="hold"/>
                                        <p:tgtEl>
                                          <p:spTgt spid="37"/>
                                        </p:tgtEl>
                                        <p:attrNameLst>
                                          <p:attrName>ppt_x</p:attrName>
                                          <p:attrName>ppt_y</p:attrName>
                                        </p:attrNameLst>
                                      </p:cBhvr>
                                      <p:rCtr x="-22785" y="14321"/>
                                    </p:animMotion>
                                  </p:childTnLst>
                                </p:cTn>
                              </p:par>
                              <p:par>
                                <p:cTn id="69" presetID="42" presetClass="path" presetSubtype="0" accel="50000" decel="50000" fill="hold" grpId="1" nodeType="withEffect">
                                  <p:stCondLst>
                                    <p:cond delay="0"/>
                                  </p:stCondLst>
                                  <p:childTnLst>
                                    <p:animMotion origin="layout" path="M -3.05591E-6 -3.27281E-6 L -0.51927 0.28688 " pathEditMode="relative" rAng="0" ptsTypes="AA">
                                      <p:cBhvr>
                                        <p:cTn id="70" dur="2000" fill="hold"/>
                                        <p:tgtEl>
                                          <p:spTgt spid="41"/>
                                        </p:tgtEl>
                                        <p:attrNameLst>
                                          <p:attrName>ppt_x</p:attrName>
                                          <p:attrName>ppt_y</p:attrName>
                                        </p:attrNameLst>
                                      </p:cBhvr>
                                      <p:rCtr x="-25964" y="143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3" grpId="0" animBg="1"/>
      <p:bldP spid="40" grpId="0" animBg="1"/>
      <p:bldP spid="33" grpId="0" animBg="1"/>
      <p:bldP spid="34" grpId="0" animBg="1"/>
      <p:bldP spid="34" grpId="1" animBg="1"/>
      <p:bldP spid="36" grpId="0" animBg="1"/>
      <p:bldP spid="36" grpId="1" animBg="1"/>
      <p:bldP spid="44" grpId="0" animBg="1"/>
      <p:bldP spid="44" grpId="1" animBg="1"/>
      <p:bldP spid="42" grpId="0" animBg="1"/>
      <p:bldP spid="42" grpId="1" animBg="1"/>
      <p:bldP spid="35" grpId="0" animBg="1"/>
      <p:bldP spid="35" grpId="1" animBg="1"/>
      <p:bldP spid="37" grpId="0" animBg="1"/>
      <p:bldP spid="37" grpId="1" animBg="1"/>
      <p:bldP spid="41" grpId="0" animBg="1"/>
      <p:bldP spid="4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D4FC-0573-4EDA-A490-E673FA14E96C}"/>
              </a:ext>
            </a:extLst>
          </p:cNvPr>
          <p:cNvSpPr>
            <a:spLocks noGrp="1"/>
          </p:cNvSpPr>
          <p:nvPr>
            <p:ph type="title"/>
          </p:nvPr>
        </p:nvSpPr>
        <p:spPr/>
        <p:txBody>
          <a:bodyPr/>
          <a:lstStyle/>
          <a:p>
            <a:r>
              <a:rPr lang="en-US"/>
              <a:t>IoT Edge runtime </a:t>
            </a:r>
          </a:p>
        </p:txBody>
      </p:sp>
      <p:grpSp>
        <p:nvGrpSpPr>
          <p:cNvPr id="4" name="Group 3" descr="Illustration showing the runtime of Azure IoT Edge device like Telemetry, Insight and Action go through IoT Hub">
            <a:extLst>
              <a:ext uri="{FF2B5EF4-FFF2-40B4-BE49-F238E27FC236}">
                <a16:creationId xmlns:a16="http://schemas.microsoft.com/office/drawing/2014/main" id="{CAA473B5-42E1-4C0B-B737-F521146358A0}"/>
              </a:ext>
              <a:ext uri="{C183D7F6-B498-43B3-948B-1728B52AA6E4}">
                <adec:decorative xmlns:adec="http://schemas.microsoft.com/office/drawing/2017/decorative" val="0"/>
              </a:ext>
            </a:extLst>
          </p:cNvPr>
          <p:cNvGrpSpPr/>
          <p:nvPr/>
        </p:nvGrpSpPr>
        <p:grpSpPr>
          <a:xfrm>
            <a:off x="429540" y="1384728"/>
            <a:ext cx="11343820" cy="3101693"/>
            <a:chOff x="438152" y="1411998"/>
            <a:chExt cx="11571287" cy="3163888"/>
          </a:xfrm>
        </p:grpSpPr>
        <p:sp>
          <p:nvSpPr>
            <p:cNvPr id="250" name="Rectangle 249">
              <a:extLst>
                <a:ext uri="{FF2B5EF4-FFF2-40B4-BE49-F238E27FC236}">
                  <a16:creationId xmlns:a16="http://schemas.microsoft.com/office/drawing/2014/main" id="{9BE074B0-B394-4FC4-9FAB-AA688FFB6951}"/>
                </a:ext>
              </a:extLst>
            </p:cNvPr>
            <p:cNvSpPr/>
            <p:nvPr/>
          </p:nvSpPr>
          <p:spPr bwMode="auto">
            <a:xfrm>
              <a:off x="438152" y="1411998"/>
              <a:ext cx="11571287" cy="316388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a:extLst>
                <a:ext uri="{FF2B5EF4-FFF2-40B4-BE49-F238E27FC236}">
                  <a16:creationId xmlns:a16="http://schemas.microsoft.com/office/drawing/2014/main" id="{A610672B-15DD-43F1-8B31-CC220443880F}"/>
                </a:ext>
              </a:extLst>
            </p:cNvPr>
            <p:cNvSpPr/>
            <p:nvPr/>
          </p:nvSpPr>
          <p:spPr bwMode="auto">
            <a:xfrm>
              <a:off x="644188" y="1613067"/>
              <a:ext cx="5226667" cy="2761752"/>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a:spcAft>
                  <a:spcPts val="588"/>
                </a:spcAft>
              </a:pPr>
              <a:r>
                <a:rPr lang="en-US" sz="1961">
                  <a:solidFill>
                    <a:schemeClr val="tx1"/>
                  </a:solidFill>
                  <a:latin typeface="+mj-lt"/>
                </a:rPr>
                <a:t>Azure IoT Edge device</a:t>
              </a:r>
            </a:p>
          </p:txBody>
        </p:sp>
        <p:sp>
          <p:nvSpPr>
            <p:cNvPr id="256" name="Rectangle 255">
              <a:extLst>
                <a:ext uri="{FF2B5EF4-FFF2-40B4-BE49-F238E27FC236}">
                  <a16:creationId xmlns:a16="http://schemas.microsoft.com/office/drawing/2014/main" id="{1826EDF3-0CC9-46FA-B898-BFF2BD7ECDBD}"/>
                </a:ext>
              </a:extLst>
            </p:cNvPr>
            <p:cNvSpPr/>
            <p:nvPr/>
          </p:nvSpPr>
          <p:spPr bwMode="auto">
            <a:xfrm>
              <a:off x="1057626" y="2103120"/>
              <a:ext cx="1229461" cy="96488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latin typeface="+mj-lt"/>
                  <a:ea typeface="Segoe UI" pitchFamily="34" charset="0"/>
                  <a:cs typeface="Segoe UI" pitchFamily="34" charset="0"/>
                </a:rPr>
                <a:t>Telemetry</a:t>
              </a:r>
              <a:endParaRPr lang="en-US" sz="1078">
                <a:solidFill>
                  <a:schemeClr val="tx1"/>
                </a:solidFill>
                <a:latin typeface="+mj-lt"/>
                <a:ea typeface="Segoe UI" pitchFamily="34" charset="0"/>
                <a:cs typeface="Segoe UI" pitchFamily="34" charset="0"/>
              </a:endParaRPr>
            </a:p>
          </p:txBody>
        </p:sp>
        <p:sp>
          <p:nvSpPr>
            <p:cNvPr id="257" name="Rectangle 256">
              <a:extLst>
                <a:ext uri="{FF2B5EF4-FFF2-40B4-BE49-F238E27FC236}">
                  <a16:creationId xmlns:a16="http://schemas.microsoft.com/office/drawing/2014/main" id="{C8069477-B871-4140-99B5-7E9679CB290B}"/>
                </a:ext>
              </a:extLst>
            </p:cNvPr>
            <p:cNvSpPr/>
            <p:nvPr/>
          </p:nvSpPr>
          <p:spPr bwMode="auto">
            <a:xfrm>
              <a:off x="2684349" y="2103120"/>
              <a:ext cx="1229461" cy="96488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89642"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latin typeface="+mj-lt"/>
                  <a:ea typeface="Segoe UI" pitchFamily="34" charset="0"/>
                  <a:cs typeface="Segoe UI" pitchFamily="34" charset="0"/>
                </a:rPr>
                <a:t>Insight</a:t>
              </a:r>
            </a:p>
          </p:txBody>
        </p:sp>
        <p:pic>
          <p:nvPicPr>
            <p:cNvPr id="259" name="Picture 258" descr="Icon of a bulb">
              <a:extLst>
                <a:ext uri="{FF2B5EF4-FFF2-40B4-BE49-F238E27FC236}">
                  <a16:creationId xmlns:a16="http://schemas.microsoft.com/office/drawing/2014/main" id="{2947A2F2-CCAD-4B0A-8015-DC0A31223903}"/>
                </a:ext>
              </a:extLst>
            </p:cNvPr>
            <p:cNvPicPr>
              <a:picLocks noChangeAspect="1"/>
            </p:cNvPicPr>
            <p:nvPr/>
          </p:nvPicPr>
          <p:blipFill>
            <a:blip r:embed="rId3"/>
            <a:stretch>
              <a:fillRect/>
            </a:stretch>
          </p:blipFill>
          <p:spPr>
            <a:xfrm>
              <a:off x="3139141" y="2227834"/>
              <a:ext cx="319868" cy="444143"/>
            </a:xfrm>
            <a:prstGeom prst="rect">
              <a:avLst/>
            </a:prstGeom>
          </p:spPr>
        </p:pic>
        <p:sp>
          <p:nvSpPr>
            <p:cNvPr id="258" name="Rectangle 257">
              <a:extLst>
                <a:ext uri="{FF2B5EF4-FFF2-40B4-BE49-F238E27FC236}">
                  <a16:creationId xmlns:a16="http://schemas.microsoft.com/office/drawing/2014/main" id="{292E7C8D-579F-4F56-A814-D8E673DC4EE8}"/>
                </a:ext>
              </a:extLst>
            </p:cNvPr>
            <p:cNvSpPr/>
            <p:nvPr/>
          </p:nvSpPr>
          <p:spPr bwMode="auto">
            <a:xfrm>
              <a:off x="4227572" y="2103120"/>
              <a:ext cx="1229461" cy="96488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89642"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tx1"/>
                  </a:solidFill>
                  <a:latin typeface="+mj-lt"/>
                  <a:ea typeface="Segoe UI" pitchFamily="34" charset="0"/>
                  <a:cs typeface="Segoe UI" pitchFamily="34" charset="0"/>
                </a:rPr>
                <a:t>Action</a:t>
              </a:r>
            </a:p>
          </p:txBody>
        </p:sp>
        <p:pic>
          <p:nvPicPr>
            <p:cNvPr id="260" name="Picture 259" descr="Icon of a lightning bolt symbol inside a circle">
              <a:extLst>
                <a:ext uri="{FF2B5EF4-FFF2-40B4-BE49-F238E27FC236}">
                  <a16:creationId xmlns:a16="http://schemas.microsoft.com/office/drawing/2014/main" id="{C63A8701-4F05-4D4E-A3E4-EFD4CB61FE51}"/>
                </a:ext>
              </a:extLst>
            </p:cNvPr>
            <p:cNvPicPr>
              <a:picLocks noChangeAspect="1"/>
            </p:cNvPicPr>
            <p:nvPr/>
          </p:nvPicPr>
          <p:blipFill>
            <a:blip r:embed="rId4">
              <a:clrChange>
                <a:clrFrom>
                  <a:srgbClr val="FFFFFF"/>
                </a:clrFrom>
                <a:clrTo>
                  <a:srgbClr val="FFFFFF">
                    <a:alpha val="0"/>
                  </a:srgbClr>
                </a:clrTo>
              </a:clrChange>
            </a:blip>
            <a:srcRect/>
            <a:stretch/>
          </p:blipFill>
          <p:spPr>
            <a:xfrm>
              <a:off x="4649301" y="2207803"/>
              <a:ext cx="474882" cy="474101"/>
            </a:xfrm>
            <a:prstGeom prst="rect">
              <a:avLst/>
            </a:prstGeom>
          </p:spPr>
        </p:pic>
        <p:sp>
          <p:nvSpPr>
            <p:cNvPr id="264" name="Rectangle 263">
              <a:extLst>
                <a:ext uri="{FF2B5EF4-FFF2-40B4-BE49-F238E27FC236}">
                  <a16:creationId xmlns:a16="http://schemas.microsoft.com/office/drawing/2014/main" id="{FA407B71-0D0C-4CC6-AB3C-972878F4800E}"/>
                </a:ext>
              </a:extLst>
            </p:cNvPr>
            <p:cNvSpPr/>
            <p:nvPr/>
          </p:nvSpPr>
          <p:spPr bwMode="auto">
            <a:xfrm>
              <a:off x="1057626" y="3276862"/>
              <a:ext cx="4403501" cy="760013"/>
            </a:xfrm>
            <a:prstGeom prst="rect">
              <a:avLst/>
            </a:prstGeom>
            <a:solidFill>
              <a:schemeClr val="bg1">
                <a:lumMod val="95000"/>
                <a:alpha val="62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a:solidFill>
                    <a:schemeClr val="tx1"/>
                  </a:solidFill>
                  <a:ea typeface="Segoe UI" pitchFamily="34" charset="0"/>
                  <a:cs typeface="Segoe UI" pitchFamily="34" charset="0"/>
                </a:rPr>
                <a:t>Azure IoT Edge runtime</a:t>
              </a:r>
            </a:p>
          </p:txBody>
        </p:sp>
        <p:sp>
          <p:nvSpPr>
            <p:cNvPr id="14" name="Freeform: Shape 13" descr="Arrow pointing from Telemetry towards Insight">
              <a:extLst>
                <a:ext uri="{FF2B5EF4-FFF2-40B4-BE49-F238E27FC236}">
                  <a16:creationId xmlns:a16="http://schemas.microsoft.com/office/drawing/2014/main" id="{09725073-2E36-4503-9689-54510B99FB27}"/>
                </a:ext>
              </a:extLst>
            </p:cNvPr>
            <p:cNvSpPr/>
            <p:nvPr/>
          </p:nvSpPr>
          <p:spPr bwMode="auto">
            <a:xfrm>
              <a:off x="1666875" y="3070452"/>
              <a:ext cx="1519238" cy="345688"/>
            </a:xfrm>
            <a:custGeom>
              <a:avLst/>
              <a:gdLst>
                <a:gd name="connsiteX0" fmla="*/ 0 w 1519238"/>
                <a:gd name="connsiteY0" fmla="*/ 0 h 361950"/>
                <a:gd name="connsiteX1" fmla="*/ 0 w 1519238"/>
                <a:gd name="connsiteY1" fmla="*/ 361950 h 361950"/>
                <a:gd name="connsiteX2" fmla="*/ 57150 w 1519238"/>
                <a:gd name="connsiteY2" fmla="*/ 357187 h 361950"/>
                <a:gd name="connsiteX3" fmla="*/ 1519238 w 1519238"/>
                <a:gd name="connsiteY3" fmla="*/ 357187 h 361950"/>
                <a:gd name="connsiteX4" fmla="*/ 1519238 w 1519238"/>
                <a:gd name="connsiteY4" fmla="*/ 0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9238" h="361950">
                  <a:moveTo>
                    <a:pt x="0" y="0"/>
                  </a:moveTo>
                  <a:lnTo>
                    <a:pt x="0" y="361950"/>
                  </a:lnTo>
                  <a:lnTo>
                    <a:pt x="57150" y="357187"/>
                  </a:lnTo>
                  <a:lnTo>
                    <a:pt x="1519238" y="357187"/>
                  </a:lnTo>
                  <a:lnTo>
                    <a:pt x="1519238" y="0"/>
                  </a:lnTo>
                </a:path>
              </a:pathLst>
            </a:cu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sp>
          <p:nvSpPr>
            <p:cNvPr id="11" name="Freeform: Shape 10" descr="Arrow pointing from Insight towards IoT Hub">
              <a:extLst>
                <a:ext uri="{FF2B5EF4-FFF2-40B4-BE49-F238E27FC236}">
                  <a16:creationId xmlns:a16="http://schemas.microsoft.com/office/drawing/2014/main" id="{AC40A9AC-BED1-4C9B-B266-270C1B03B664}"/>
                </a:ext>
              </a:extLst>
            </p:cNvPr>
            <p:cNvSpPr/>
            <p:nvPr/>
          </p:nvSpPr>
          <p:spPr bwMode="auto">
            <a:xfrm>
              <a:off x="3523785" y="3083577"/>
              <a:ext cx="5174166" cy="345688"/>
            </a:xfrm>
            <a:custGeom>
              <a:avLst/>
              <a:gdLst>
                <a:gd name="connsiteX0" fmla="*/ 0 w 5174166"/>
                <a:gd name="connsiteY0" fmla="*/ 0 h 345688"/>
                <a:gd name="connsiteX1" fmla="*/ 0 w 5174166"/>
                <a:gd name="connsiteY1" fmla="*/ 345688 h 345688"/>
                <a:gd name="connsiteX2" fmla="*/ 5174166 w 5174166"/>
                <a:gd name="connsiteY2" fmla="*/ 345688 h 345688"/>
              </a:gdLst>
              <a:ahLst/>
              <a:cxnLst>
                <a:cxn ang="0">
                  <a:pos x="connsiteX0" y="connsiteY0"/>
                </a:cxn>
                <a:cxn ang="0">
                  <a:pos x="connsiteX1" y="connsiteY1"/>
                </a:cxn>
                <a:cxn ang="0">
                  <a:pos x="connsiteX2" y="connsiteY2"/>
                </a:cxn>
              </a:cxnLst>
              <a:rect l="l" t="t" r="r" b="b"/>
              <a:pathLst>
                <a:path w="5174166" h="345688">
                  <a:moveTo>
                    <a:pt x="0" y="0"/>
                  </a:moveTo>
                  <a:lnTo>
                    <a:pt x="0" y="345688"/>
                  </a:lnTo>
                  <a:lnTo>
                    <a:pt x="5174166" y="345688"/>
                  </a:lnTo>
                </a:path>
              </a:pathLst>
            </a:custGeom>
            <a:ln w="1905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730"/>
            </a:p>
          </p:txBody>
        </p:sp>
        <p:cxnSp>
          <p:nvCxnSpPr>
            <p:cNvPr id="263" name="Straight Arrow Connector 262" descr="Arrow pointing from Insight towards Action">
              <a:extLst>
                <a:ext uri="{FF2B5EF4-FFF2-40B4-BE49-F238E27FC236}">
                  <a16:creationId xmlns:a16="http://schemas.microsoft.com/office/drawing/2014/main" id="{4C5FB83B-D9EF-40A3-AD4A-67677AE0FE58}"/>
                </a:ext>
              </a:extLst>
            </p:cNvPr>
            <p:cNvCxnSpPr>
              <a:cxnSpLocks/>
              <a:stCxn id="258" idx="2"/>
            </p:cNvCxnSpPr>
            <p:nvPr/>
          </p:nvCxnSpPr>
          <p:spPr>
            <a:xfrm>
              <a:off x="4842303" y="3068001"/>
              <a:ext cx="0" cy="365594"/>
            </a:xfrm>
            <a:prstGeom prst="straightConnector1">
              <a:avLst/>
            </a:prstGeom>
            <a:ln w="19050">
              <a:solidFill>
                <a:schemeClr val="bg1">
                  <a:lumMod val="50000"/>
                </a:schemeClr>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DE0DE8D6-E10D-4E9F-AE98-C8CA631B06C9}"/>
                </a:ext>
              </a:extLst>
            </p:cNvPr>
            <p:cNvSpPr/>
            <p:nvPr/>
          </p:nvSpPr>
          <p:spPr bwMode="auto">
            <a:xfrm>
              <a:off x="6052986" y="2207803"/>
              <a:ext cx="1229461" cy="471083"/>
            </a:xfrm>
            <a:prstGeom prst="rect">
              <a:avLst/>
            </a:prstGeom>
            <a:solidFill>
              <a:srgbClr val="243A5E"/>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176">
                  <a:solidFill>
                    <a:schemeClr val="bg2"/>
                  </a:solidFill>
                  <a:latin typeface="+mj-lt"/>
                  <a:ea typeface="Segoe UI" pitchFamily="34" charset="0"/>
                  <a:cs typeface="Segoe UI" pitchFamily="34" charset="0"/>
                </a:rPr>
                <a:t>Telemetry</a:t>
              </a:r>
            </a:p>
          </p:txBody>
        </p:sp>
        <p:sp>
          <p:nvSpPr>
            <p:cNvPr id="265" name="TextBox 264">
              <a:extLst>
                <a:ext uri="{FF2B5EF4-FFF2-40B4-BE49-F238E27FC236}">
                  <a16:creationId xmlns:a16="http://schemas.microsoft.com/office/drawing/2014/main" id="{64B72E29-573D-4A3C-956F-5E422B380E3F}"/>
                </a:ext>
              </a:extLst>
            </p:cNvPr>
            <p:cNvSpPr txBox="1"/>
            <p:nvPr/>
          </p:nvSpPr>
          <p:spPr>
            <a:xfrm>
              <a:off x="5988521" y="3573171"/>
              <a:ext cx="1876783" cy="152349"/>
            </a:xfrm>
            <a:prstGeom prst="rect">
              <a:avLst/>
            </a:prstGeom>
            <a:noFill/>
          </p:spPr>
          <p:txBody>
            <a:bodyPr wrap="square" lIns="0" tIns="0" rIns="0" bIns="0" rtlCol="0">
              <a:spAutoFit/>
            </a:bodyPr>
            <a:lstStyle/>
            <a:p>
              <a:pPr algn="ctr">
                <a:lnSpc>
                  <a:spcPct val="90000"/>
                </a:lnSpc>
                <a:spcAft>
                  <a:spcPts val="588"/>
                </a:spcAft>
              </a:pPr>
              <a:r>
                <a:rPr lang="en-US" sz="1078">
                  <a:latin typeface="+mj-lt"/>
                </a:rPr>
                <a:t>Insights and module health</a:t>
              </a:r>
            </a:p>
          </p:txBody>
        </p:sp>
        <p:sp>
          <p:nvSpPr>
            <p:cNvPr id="266" name="Freeform: Shape 265" descr="Icon of a cloud">
              <a:extLst>
                <a:ext uri="{FF2B5EF4-FFF2-40B4-BE49-F238E27FC236}">
                  <a16:creationId xmlns:a16="http://schemas.microsoft.com/office/drawing/2014/main" id="{37B34549-6A70-4DDC-BAF7-11AA7435D50E}"/>
                </a:ext>
              </a:extLst>
            </p:cNvPr>
            <p:cNvSpPr>
              <a:spLocks noChangeAspect="1"/>
            </p:cNvSpPr>
            <p:nvPr/>
          </p:nvSpPr>
          <p:spPr bwMode="auto">
            <a:xfrm flipV="1">
              <a:off x="8739638" y="2173373"/>
              <a:ext cx="3000252" cy="1651168"/>
            </a:xfrm>
            <a:custGeom>
              <a:avLst/>
              <a:gdLst>
                <a:gd name="connsiteX0" fmla="*/ 2780439 w 5647350"/>
                <a:gd name="connsiteY0" fmla="*/ 3113116 h 3113116"/>
                <a:gd name="connsiteX1" fmla="*/ 4003228 w 5647350"/>
                <a:gd name="connsiteY1" fmla="*/ 2302597 h 3113116"/>
                <a:gd name="connsiteX2" fmla="*/ 4014578 w 5647350"/>
                <a:gd name="connsiteY2" fmla="*/ 2266034 h 3113116"/>
                <a:gd name="connsiteX3" fmla="*/ 4121367 w 5647350"/>
                <a:gd name="connsiteY3" fmla="*/ 2305119 h 3113116"/>
                <a:gd name="connsiteX4" fmla="*/ 4471137 w 5647350"/>
                <a:gd name="connsiteY4" fmla="*/ 2357999 h 3113116"/>
                <a:gd name="connsiteX5" fmla="*/ 5647350 w 5647350"/>
                <a:gd name="connsiteY5" fmla="*/ 1181786 h 3113116"/>
                <a:gd name="connsiteX6" fmla="*/ 4591398 w 5647350"/>
                <a:gd name="connsiteY6" fmla="*/ 11645 h 3113116"/>
                <a:gd name="connsiteX7" fmla="*/ 4501659 w 5647350"/>
                <a:gd name="connsiteY7" fmla="*/ 7114 h 3113116"/>
                <a:gd name="connsiteX8" fmla="*/ 4452514 w 5647350"/>
                <a:gd name="connsiteY8" fmla="*/ 2160 h 3113116"/>
                <a:gd name="connsiteX9" fmla="*/ 661901 w 5647350"/>
                <a:gd name="connsiteY9" fmla="*/ 2161 h 3113116"/>
                <a:gd name="connsiteX10" fmla="*/ 606779 w 5647350"/>
                <a:gd name="connsiteY10" fmla="*/ 0 h 3113116"/>
                <a:gd name="connsiteX11" fmla="*/ 477910 w 5647350"/>
                <a:gd name="connsiteY11" fmla="*/ 20972 h 3113116"/>
                <a:gd name="connsiteX12" fmla="*/ 22123 w 5647350"/>
                <a:gd name="connsiteY12" fmla="*/ 810419 h 3113116"/>
                <a:gd name="connsiteX13" fmla="*/ 682701 w 5647350"/>
                <a:gd name="connsiteY13" fmla="*/ 1287178 h 3113116"/>
                <a:gd name="connsiteX14" fmla="*/ 731822 w 5647350"/>
                <a:gd name="connsiteY14" fmla="*/ 1279184 h 3113116"/>
                <a:gd name="connsiteX15" fmla="*/ 718255 w 5647350"/>
                <a:gd name="connsiteY15" fmla="*/ 1360043 h 3113116"/>
                <a:gd name="connsiteX16" fmla="*/ 818090 w 5647350"/>
                <a:gd name="connsiteY16" fmla="*/ 1791984 h 3113116"/>
                <a:gd name="connsiteX17" fmla="*/ 1422047 w 5647350"/>
                <a:gd name="connsiteY17" fmla="*/ 2169387 h 3113116"/>
                <a:gd name="connsiteX18" fmla="*/ 1509532 w 5647350"/>
                <a:gd name="connsiteY18" fmla="*/ 2167085 h 3113116"/>
                <a:gd name="connsiteX19" fmla="*/ 1513025 w 5647350"/>
                <a:gd name="connsiteY19" fmla="*/ 2180671 h 3113116"/>
                <a:gd name="connsiteX20" fmla="*/ 2780439 w 5647350"/>
                <a:gd name="connsiteY20" fmla="*/ 3113116 h 3113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47350" h="3113116">
                  <a:moveTo>
                    <a:pt x="2780439" y="3113116"/>
                  </a:moveTo>
                  <a:cubicBezTo>
                    <a:pt x="3330132" y="3113116"/>
                    <a:pt x="3801767" y="2778905"/>
                    <a:pt x="4003228" y="2302597"/>
                  </a:cubicBezTo>
                  <a:lnTo>
                    <a:pt x="4014578" y="2266034"/>
                  </a:lnTo>
                  <a:lnTo>
                    <a:pt x="4121367" y="2305119"/>
                  </a:lnTo>
                  <a:cubicBezTo>
                    <a:pt x="4231860" y="2339485"/>
                    <a:pt x="4349336" y="2357999"/>
                    <a:pt x="4471137" y="2357999"/>
                  </a:cubicBezTo>
                  <a:cubicBezTo>
                    <a:pt x="5120742" y="2357999"/>
                    <a:pt x="5647350" y="1831391"/>
                    <a:pt x="5647350" y="1181786"/>
                  </a:cubicBezTo>
                  <a:cubicBezTo>
                    <a:pt x="5647350" y="572781"/>
                    <a:pt x="5184511" y="71879"/>
                    <a:pt x="4591398" y="11645"/>
                  </a:cubicBezTo>
                  <a:lnTo>
                    <a:pt x="4501659" y="7114"/>
                  </a:lnTo>
                  <a:lnTo>
                    <a:pt x="4452514" y="2160"/>
                  </a:lnTo>
                  <a:lnTo>
                    <a:pt x="661901" y="2161"/>
                  </a:lnTo>
                  <a:lnTo>
                    <a:pt x="606779" y="0"/>
                  </a:lnTo>
                  <a:cubicBezTo>
                    <a:pt x="564026" y="2566"/>
                    <a:pt x="520893" y="9455"/>
                    <a:pt x="477910" y="20972"/>
                  </a:cubicBezTo>
                  <a:cubicBezTo>
                    <a:pt x="134048" y="113110"/>
                    <a:pt x="-70014" y="466557"/>
                    <a:pt x="22123" y="810419"/>
                  </a:cubicBezTo>
                  <a:cubicBezTo>
                    <a:pt x="102744" y="1111298"/>
                    <a:pt x="383429" y="1305143"/>
                    <a:pt x="682701" y="1287178"/>
                  </a:cubicBezTo>
                  <a:lnTo>
                    <a:pt x="731822" y="1279184"/>
                  </a:lnTo>
                  <a:lnTo>
                    <a:pt x="718255" y="1360043"/>
                  </a:lnTo>
                  <a:cubicBezTo>
                    <a:pt x="707958" y="1505742"/>
                    <a:pt x="739562" y="1655971"/>
                    <a:pt x="818090" y="1791984"/>
                  </a:cubicBezTo>
                  <a:cubicBezTo>
                    <a:pt x="948969" y="2018674"/>
                    <a:pt x="1179216" y="2152226"/>
                    <a:pt x="1422047" y="2169387"/>
                  </a:cubicBezTo>
                  <a:lnTo>
                    <a:pt x="1509532" y="2167085"/>
                  </a:lnTo>
                  <a:lnTo>
                    <a:pt x="1513025" y="2180671"/>
                  </a:lnTo>
                  <a:cubicBezTo>
                    <a:pt x="1681048" y="2720882"/>
                    <a:pt x="2184939" y="3113116"/>
                    <a:pt x="2780439" y="3113116"/>
                  </a:cubicBezTo>
                  <a:close/>
                </a:path>
              </a:pathLst>
            </a:custGeom>
            <a:noFill/>
            <a:ln w="19050" cap="flat">
              <a:solidFill>
                <a:schemeClr val="tx2"/>
              </a:solidFill>
              <a:prstDash val="solid"/>
              <a:miter lim="800000"/>
              <a:headEnd/>
              <a:tailEnd/>
            </a:ln>
          </p:spPr>
          <p:txBody>
            <a:bodyPr vert="horz" wrap="square" lIns="87868" tIns="43933" rIns="87868" bIns="43933" numCol="1" anchor="t" anchorCtr="0" compatLnSpc="1">
              <a:prstTxWarp prst="textNoShape">
                <a:avLst/>
              </a:prstTxWarp>
            </a:bodyPr>
            <a:lstStyle/>
            <a:p>
              <a:pPr algn="ctr" defTabSz="878559">
                <a:defRPr/>
              </a:pPr>
              <a:endParaRPr lang="en-US" sz="3137" kern="0">
                <a:solidFill>
                  <a:srgbClr val="353535"/>
                </a:solidFill>
                <a:latin typeface="Segoe UI Semilight"/>
              </a:endParaRPr>
            </a:p>
          </p:txBody>
        </p:sp>
        <p:sp>
          <p:nvSpPr>
            <p:cNvPr id="267" name="TextBox 266">
              <a:extLst>
                <a:ext uri="{FF2B5EF4-FFF2-40B4-BE49-F238E27FC236}">
                  <a16:creationId xmlns:a16="http://schemas.microsoft.com/office/drawing/2014/main" id="{1166774D-00B8-4E0A-91B2-52AD6D46579C}"/>
                </a:ext>
              </a:extLst>
            </p:cNvPr>
            <p:cNvSpPr txBox="1"/>
            <p:nvPr/>
          </p:nvSpPr>
          <p:spPr>
            <a:xfrm>
              <a:off x="9772114" y="2607139"/>
              <a:ext cx="820448" cy="166199"/>
            </a:xfrm>
            <a:prstGeom prst="rect">
              <a:avLst/>
            </a:prstGeom>
            <a:noFill/>
          </p:spPr>
          <p:txBody>
            <a:bodyPr wrap="square" lIns="0" tIns="0" rIns="0" bIns="0" rtlCol="0">
              <a:spAutoFit/>
            </a:bodyPr>
            <a:lstStyle/>
            <a:p>
              <a:pPr algn="ctr">
                <a:lnSpc>
                  <a:spcPct val="90000"/>
                </a:lnSpc>
                <a:spcAft>
                  <a:spcPts val="588"/>
                </a:spcAft>
              </a:pPr>
              <a:r>
                <a:rPr lang="en-US" sz="1176">
                  <a:latin typeface="+mj-lt"/>
                </a:rPr>
                <a:t>IoT Hub</a:t>
              </a:r>
            </a:p>
          </p:txBody>
        </p:sp>
        <p:sp>
          <p:nvSpPr>
            <p:cNvPr id="253" name="Freeform 151" descr="Azure IoT Hub logo">
              <a:extLst>
                <a:ext uri="{FF2B5EF4-FFF2-40B4-BE49-F238E27FC236}">
                  <a16:creationId xmlns:a16="http://schemas.microsoft.com/office/drawing/2014/main" id="{92E6FCC2-47A0-4156-A0F9-CDA3F518C65D}"/>
                </a:ext>
              </a:extLst>
            </p:cNvPr>
            <p:cNvSpPr>
              <a:spLocks/>
            </p:cNvSpPr>
            <p:nvPr/>
          </p:nvSpPr>
          <p:spPr bwMode="auto">
            <a:xfrm>
              <a:off x="9865877" y="2985724"/>
              <a:ext cx="636261" cy="636524"/>
            </a:xfrm>
            <a:custGeom>
              <a:avLst/>
              <a:gdLst>
                <a:gd name="connsiteX0" fmla="*/ 359932 w 5816600"/>
                <a:gd name="connsiteY0" fmla="*/ 4167497 h 5819016"/>
                <a:gd name="connsiteX1" fmla="*/ 577706 w 5816600"/>
                <a:gd name="connsiteY1" fmla="*/ 4168635 h 5819016"/>
                <a:gd name="connsiteX2" fmla="*/ 731962 w 5816600"/>
                <a:gd name="connsiteY2" fmla="*/ 4320395 h 5819016"/>
                <a:gd name="connsiteX3" fmla="*/ 728937 w 5816600"/>
                <a:gd name="connsiteY3" fmla="*/ 5006346 h 5819016"/>
                <a:gd name="connsiteX4" fmla="*/ 801529 w 5816600"/>
                <a:gd name="connsiteY4" fmla="*/ 5079190 h 5819016"/>
                <a:gd name="connsiteX5" fmla="*/ 1503244 w 5816600"/>
                <a:gd name="connsiteY5" fmla="*/ 5079190 h 5819016"/>
                <a:gd name="connsiteX6" fmla="*/ 1660525 w 5816600"/>
                <a:gd name="connsiteY6" fmla="*/ 5233985 h 5819016"/>
                <a:gd name="connsiteX7" fmla="*/ 1660525 w 5816600"/>
                <a:gd name="connsiteY7" fmla="*/ 5664981 h 5819016"/>
                <a:gd name="connsiteX8" fmla="*/ 1509293 w 5816600"/>
                <a:gd name="connsiteY8" fmla="*/ 5816740 h 5819016"/>
                <a:gd name="connsiteX9" fmla="*/ 154256 w 5816600"/>
                <a:gd name="connsiteY9" fmla="*/ 5816740 h 5819016"/>
                <a:gd name="connsiteX10" fmla="*/ 0 w 5816600"/>
                <a:gd name="connsiteY10" fmla="*/ 5664981 h 5819016"/>
                <a:gd name="connsiteX11" fmla="*/ 0 w 5816600"/>
                <a:gd name="connsiteY11" fmla="*/ 4991170 h 5819016"/>
                <a:gd name="connsiteX12" fmla="*/ 0 w 5816600"/>
                <a:gd name="connsiteY12" fmla="*/ 4314324 h 5819016"/>
                <a:gd name="connsiteX13" fmla="*/ 142158 w 5816600"/>
                <a:gd name="connsiteY13" fmla="*/ 4168635 h 5819016"/>
                <a:gd name="connsiteX14" fmla="*/ 359932 w 5816600"/>
                <a:gd name="connsiteY14" fmla="*/ 4167497 h 5819016"/>
                <a:gd name="connsiteX15" fmla="*/ 2478847 w 5816600"/>
                <a:gd name="connsiteY15" fmla="*/ 348159 h 5819016"/>
                <a:gd name="connsiteX16" fmla="*/ 2983979 w 5816600"/>
                <a:gd name="connsiteY16" fmla="*/ 925768 h 5819016"/>
                <a:gd name="connsiteX17" fmla="*/ 2884082 w 5816600"/>
                <a:gd name="connsiteY17" fmla="*/ 1244495 h 5819016"/>
                <a:gd name="connsiteX18" fmla="*/ 2887109 w 5816600"/>
                <a:gd name="connsiteY18" fmla="*/ 1314311 h 5819016"/>
                <a:gd name="connsiteX19" fmla="*/ 3428977 w 5816600"/>
                <a:gd name="connsiteY19" fmla="*/ 2073184 h 5819016"/>
                <a:gd name="connsiteX20" fmla="*/ 3513738 w 5816600"/>
                <a:gd name="connsiteY20" fmla="*/ 2091397 h 5819016"/>
                <a:gd name="connsiteX21" fmla="*/ 4394651 w 5816600"/>
                <a:gd name="connsiteY21" fmla="*/ 2637786 h 5819016"/>
                <a:gd name="connsiteX22" fmla="*/ 4222101 w 5816600"/>
                <a:gd name="connsiteY22" fmla="*/ 3181139 h 5819016"/>
                <a:gd name="connsiteX23" fmla="*/ 4213019 w 5816600"/>
                <a:gd name="connsiteY23" fmla="*/ 3275240 h 5819016"/>
                <a:gd name="connsiteX24" fmla="*/ 4700397 w 5816600"/>
                <a:gd name="connsiteY24" fmla="*/ 4128213 h 5819016"/>
                <a:gd name="connsiteX25" fmla="*/ 4812403 w 5816600"/>
                <a:gd name="connsiteY25" fmla="*/ 4191958 h 5819016"/>
                <a:gd name="connsiteX26" fmla="*/ 5342161 w 5816600"/>
                <a:gd name="connsiteY26" fmla="*/ 4586573 h 5819016"/>
                <a:gd name="connsiteX27" fmla="*/ 5093932 w 5816600"/>
                <a:gd name="connsiteY27" fmla="*/ 5196707 h 5819016"/>
                <a:gd name="connsiteX28" fmla="*/ 4443086 w 5816600"/>
                <a:gd name="connsiteY28" fmla="*/ 5093500 h 5819016"/>
                <a:gd name="connsiteX29" fmla="*/ 4427950 w 5816600"/>
                <a:gd name="connsiteY29" fmla="*/ 4401407 h 5819016"/>
                <a:gd name="connsiteX30" fmla="*/ 4434004 w 5816600"/>
                <a:gd name="connsiteY30" fmla="*/ 4292130 h 5819016"/>
                <a:gd name="connsiteX31" fmla="*/ 3940572 w 5816600"/>
                <a:gd name="connsiteY31" fmla="*/ 3433085 h 5819016"/>
                <a:gd name="connsiteX32" fmla="*/ 3840675 w 5816600"/>
                <a:gd name="connsiteY32" fmla="*/ 3390588 h 5819016"/>
                <a:gd name="connsiteX33" fmla="*/ 3528874 w 5816600"/>
                <a:gd name="connsiteY33" fmla="*/ 3387553 h 5819016"/>
                <a:gd name="connsiteX34" fmla="*/ 3444113 w 5816600"/>
                <a:gd name="connsiteY34" fmla="*/ 3420943 h 5819016"/>
                <a:gd name="connsiteX35" fmla="*/ 3077822 w 5816600"/>
                <a:gd name="connsiteY35" fmla="*/ 4028042 h 5819016"/>
                <a:gd name="connsiteX36" fmla="*/ 3089931 w 5816600"/>
                <a:gd name="connsiteY36" fmla="*/ 4110000 h 5819016"/>
                <a:gd name="connsiteX37" fmla="*/ 3162584 w 5816600"/>
                <a:gd name="connsiteY37" fmla="*/ 4528898 h 5819016"/>
                <a:gd name="connsiteX38" fmla="*/ 2687315 w 5816600"/>
                <a:gd name="connsiteY38" fmla="*/ 4847625 h 5819016"/>
                <a:gd name="connsiteX39" fmla="*/ 2278644 w 5816600"/>
                <a:gd name="connsiteY39" fmla="*/ 4468188 h 5819016"/>
                <a:gd name="connsiteX40" fmla="*/ 2720614 w 5816600"/>
                <a:gd name="connsiteY40" fmla="*/ 3933941 h 5819016"/>
                <a:gd name="connsiteX41" fmla="*/ 2811429 w 5816600"/>
                <a:gd name="connsiteY41" fmla="*/ 3882338 h 5819016"/>
                <a:gd name="connsiteX42" fmla="*/ 3183774 w 5816600"/>
                <a:gd name="connsiteY42" fmla="*/ 3278275 h 5819016"/>
                <a:gd name="connsiteX43" fmla="*/ 3177720 w 5816600"/>
                <a:gd name="connsiteY43" fmla="*/ 3175068 h 5819016"/>
                <a:gd name="connsiteX44" fmla="*/ 3080850 w 5816600"/>
                <a:gd name="connsiteY44" fmla="*/ 3002045 h 5819016"/>
                <a:gd name="connsiteX45" fmla="*/ 2977925 w 5816600"/>
                <a:gd name="connsiteY45" fmla="*/ 2941335 h 5819016"/>
                <a:gd name="connsiteX46" fmla="*/ 2502656 w 5816600"/>
                <a:gd name="connsiteY46" fmla="*/ 2983832 h 5819016"/>
                <a:gd name="connsiteX47" fmla="*/ 1845755 w 5816600"/>
                <a:gd name="connsiteY47" fmla="*/ 3038471 h 5819016"/>
                <a:gd name="connsiteX48" fmla="*/ 1394704 w 5816600"/>
                <a:gd name="connsiteY48" fmla="*/ 3074897 h 5819016"/>
                <a:gd name="connsiteX49" fmla="*/ 1334160 w 5816600"/>
                <a:gd name="connsiteY49" fmla="*/ 3138642 h 5819016"/>
                <a:gd name="connsiteX50" fmla="*/ 907326 w 5816600"/>
                <a:gd name="connsiteY50" fmla="*/ 3463440 h 5819016"/>
                <a:gd name="connsiteX51" fmla="*/ 486546 w 5816600"/>
                <a:gd name="connsiteY51" fmla="*/ 3208459 h 5819016"/>
                <a:gd name="connsiteX52" fmla="*/ 528927 w 5816600"/>
                <a:gd name="connsiteY52" fmla="*/ 2734922 h 5819016"/>
                <a:gd name="connsiteX53" fmla="*/ 979979 w 5816600"/>
                <a:gd name="connsiteY53" fmla="*/ 2555828 h 5819016"/>
                <a:gd name="connsiteX54" fmla="*/ 1264535 w 5816600"/>
                <a:gd name="connsiteY54" fmla="*/ 2737957 h 5819016"/>
                <a:gd name="connsiteX55" fmla="*/ 1355350 w 5816600"/>
                <a:gd name="connsiteY55" fmla="*/ 2780454 h 5819016"/>
                <a:gd name="connsiteX56" fmla="*/ 1981979 w 5816600"/>
                <a:gd name="connsiteY56" fmla="*/ 2728851 h 5819016"/>
                <a:gd name="connsiteX57" fmla="*/ 2650988 w 5816600"/>
                <a:gd name="connsiteY57" fmla="*/ 2671176 h 5819016"/>
                <a:gd name="connsiteX58" fmla="*/ 2980952 w 5816600"/>
                <a:gd name="connsiteY58" fmla="*/ 2643857 h 5819016"/>
                <a:gd name="connsiteX59" fmla="*/ 3044523 w 5816600"/>
                <a:gd name="connsiteY59" fmla="*/ 2592254 h 5819016"/>
                <a:gd name="connsiteX60" fmla="*/ 3165611 w 5816600"/>
                <a:gd name="connsiteY60" fmla="*/ 2337272 h 5819016"/>
                <a:gd name="connsiteX61" fmla="*/ 3168638 w 5816600"/>
                <a:gd name="connsiteY61" fmla="*/ 2255314 h 5819016"/>
                <a:gd name="connsiteX62" fmla="*/ 2629798 w 5816600"/>
                <a:gd name="connsiteY62" fmla="*/ 1487334 h 5819016"/>
                <a:gd name="connsiteX63" fmla="*/ 2548064 w 5816600"/>
                <a:gd name="connsiteY63" fmla="*/ 1456979 h 5819016"/>
                <a:gd name="connsiteX64" fmla="*/ 1860891 w 5816600"/>
                <a:gd name="connsiteY64" fmla="*/ 998620 h 5819016"/>
                <a:gd name="connsiteX65" fmla="*/ 2354324 w 5816600"/>
                <a:gd name="connsiteY65" fmla="*/ 349025 h 5819016"/>
                <a:gd name="connsiteX66" fmla="*/ 2478847 w 5816600"/>
                <a:gd name="connsiteY66" fmla="*/ 348159 h 5819016"/>
                <a:gd name="connsiteX67" fmla="*/ 4305863 w 5816600"/>
                <a:gd name="connsiteY67" fmla="*/ 0 h 5819016"/>
                <a:gd name="connsiteX68" fmla="*/ 4987057 w 5816600"/>
                <a:gd name="connsiteY68" fmla="*/ 0 h 5819016"/>
                <a:gd name="connsiteX69" fmla="*/ 5689444 w 5816600"/>
                <a:gd name="connsiteY69" fmla="*/ 0 h 5819016"/>
                <a:gd name="connsiteX70" fmla="*/ 5816600 w 5816600"/>
                <a:gd name="connsiteY70" fmla="*/ 127558 h 5819016"/>
                <a:gd name="connsiteX71" fmla="*/ 5816600 w 5816600"/>
                <a:gd name="connsiteY71" fmla="*/ 1515506 h 5819016"/>
                <a:gd name="connsiteX72" fmla="*/ 5689444 w 5816600"/>
                <a:gd name="connsiteY72" fmla="*/ 1643063 h 5819016"/>
                <a:gd name="connsiteX73" fmla="*/ 5223205 w 5816600"/>
                <a:gd name="connsiteY73" fmla="*/ 1643063 h 5819016"/>
                <a:gd name="connsiteX74" fmla="*/ 5083938 w 5816600"/>
                <a:gd name="connsiteY74" fmla="*/ 1500320 h 5819016"/>
                <a:gd name="connsiteX75" fmla="*/ 5086966 w 5816600"/>
                <a:gd name="connsiteY75" fmla="*/ 804828 h 5819016"/>
                <a:gd name="connsiteX76" fmla="*/ 5014305 w 5816600"/>
                <a:gd name="connsiteY76" fmla="*/ 731938 h 5819016"/>
                <a:gd name="connsiteX77" fmla="*/ 4293753 w 5816600"/>
                <a:gd name="connsiteY77" fmla="*/ 731938 h 5819016"/>
                <a:gd name="connsiteX78" fmla="*/ 4154487 w 5816600"/>
                <a:gd name="connsiteY78" fmla="*/ 601343 h 5819016"/>
                <a:gd name="connsiteX79" fmla="*/ 4154487 w 5816600"/>
                <a:gd name="connsiteY79" fmla="*/ 145780 h 5819016"/>
                <a:gd name="connsiteX80" fmla="*/ 4305863 w 5816600"/>
                <a:gd name="connsiteY80" fmla="*/ 0 h 581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16600" h="5819016">
                  <a:moveTo>
                    <a:pt x="359932" y="4167497"/>
                  </a:moveTo>
                  <a:cubicBezTo>
                    <a:pt x="432523" y="4167118"/>
                    <a:pt x="505115" y="4167118"/>
                    <a:pt x="577706" y="4168635"/>
                  </a:cubicBezTo>
                  <a:cubicBezTo>
                    <a:pt x="704740" y="4168635"/>
                    <a:pt x="731962" y="4195952"/>
                    <a:pt x="731962" y="4320395"/>
                  </a:cubicBezTo>
                  <a:cubicBezTo>
                    <a:pt x="731962" y="4548033"/>
                    <a:pt x="731962" y="4775672"/>
                    <a:pt x="728937" y="5006346"/>
                  </a:cubicBezTo>
                  <a:cubicBezTo>
                    <a:pt x="728937" y="5060979"/>
                    <a:pt x="747085" y="5079190"/>
                    <a:pt x="801529" y="5079190"/>
                  </a:cubicBezTo>
                  <a:cubicBezTo>
                    <a:pt x="1037450" y="5076155"/>
                    <a:pt x="1270347" y="5079190"/>
                    <a:pt x="1503244" y="5079190"/>
                  </a:cubicBezTo>
                  <a:cubicBezTo>
                    <a:pt x="1630279" y="5079190"/>
                    <a:pt x="1660525" y="5106507"/>
                    <a:pt x="1660525" y="5233985"/>
                  </a:cubicBezTo>
                  <a:cubicBezTo>
                    <a:pt x="1660525" y="5379674"/>
                    <a:pt x="1660525" y="5522327"/>
                    <a:pt x="1660525" y="5664981"/>
                  </a:cubicBezTo>
                  <a:cubicBezTo>
                    <a:pt x="1657501" y="5783353"/>
                    <a:pt x="1624230" y="5816740"/>
                    <a:pt x="1509293" y="5816740"/>
                  </a:cubicBezTo>
                  <a:cubicBezTo>
                    <a:pt x="1058623" y="5819775"/>
                    <a:pt x="604927" y="5819775"/>
                    <a:pt x="154256" y="5816740"/>
                  </a:cubicBezTo>
                  <a:cubicBezTo>
                    <a:pt x="27221" y="5816740"/>
                    <a:pt x="0" y="5789423"/>
                    <a:pt x="0" y="5664981"/>
                  </a:cubicBezTo>
                  <a:cubicBezTo>
                    <a:pt x="0" y="5440377"/>
                    <a:pt x="0" y="5215774"/>
                    <a:pt x="0" y="4991170"/>
                  </a:cubicBezTo>
                  <a:cubicBezTo>
                    <a:pt x="0" y="4766567"/>
                    <a:pt x="0" y="4538928"/>
                    <a:pt x="0" y="4314324"/>
                  </a:cubicBezTo>
                  <a:cubicBezTo>
                    <a:pt x="0" y="4195952"/>
                    <a:pt x="27221" y="4168635"/>
                    <a:pt x="142158" y="4168635"/>
                  </a:cubicBezTo>
                  <a:cubicBezTo>
                    <a:pt x="214749" y="4168635"/>
                    <a:pt x="287340" y="4167877"/>
                    <a:pt x="359932" y="4167497"/>
                  </a:cubicBezTo>
                  <a:close/>
                  <a:moveTo>
                    <a:pt x="2478847" y="348159"/>
                  </a:moveTo>
                  <a:cubicBezTo>
                    <a:pt x="2762143" y="377625"/>
                    <a:pt x="2986628" y="620322"/>
                    <a:pt x="2983979" y="925768"/>
                  </a:cubicBezTo>
                  <a:cubicBezTo>
                    <a:pt x="2983979" y="1044152"/>
                    <a:pt x="2956735" y="1150395"/>
                    <a:pt x="2884082" y="1244495"/>
                  </a:cubicBezTo>
                  <a:cubicBezTo>
                    <a:pt x="2862892" y="1271814"/>
                    <a:pt x="2868946" y="1290027"/>
                    <a:pt x="2887109" y="1314311"/>
                  </a:cubicBezTo>
                  <a:cubicBezTo>
                    <a:pt x="3068741" y="1566257"/>
                    <a:pt x="3250372" y="1821239"/>
                    <a:pt x="3428977" y="2073184"/>
                  </a:cubicBezTo>
                  <a:cubicBezTo>
                    <a:pt x="3453194" y="2109610"/>
                    <a:pt x="3480439" y="2100504"/>
                    <a:pt x="3513738" y="2091397"/>
                  </a:cubicBezTo>
                  <a:cubicBezTo>
                    <a:pt x="3937545" y="1951765"/>
                    <a:pt x="4337134" y="2252279"/>
                    <a:pt x="4394651" y="2637786"/>
                  </a:cubicBezTo>
                  <a:cubicBezTo>
                    <a:pt x="4424923" y="2847235"/>
                    <a:pt x="4358324" y="3026329"/>
                    <a:pt x="4222101" y="3181139"/>
                  </a:cubicBezTo>
                  <a:cubicBezTo>
                    <a:pt x="4191829" y="3214530"/>
                    <a:pt x="4188802" y="3235778"/>
                    <a:pt x="4213019" y="3275240"/>
                  </a:cubicBezTo>
                  <a:cubicBezTo>
                    <a:pt x="4376488" y="3557540"/>
                    <a:pt x="4539956" y="3842877"/>
                    <a:pt x="4700397" y="4128213"/>
                  </a:cubicBezTo>
                  <a:cubicBezTo>
                    <a:pt x="4727642" y="4173745"/>
                    <a:pt x="4748832" y="4194994"/>
                    <a:pt x="4812403" y="4191958"/>
                  </a:cubicBezTo>
                  <a:cubicBezTo>
                    <a:pt x="5063660" y="4173745"/>
                    <a:pt x="5269509" y="4328555"/>
                    <a:pt x="5342161" y="4586573"/>
                  </a:cubicBezTo>
                  <a:cubicBezTo>
                    <a:pt x="5411787" y="4820305"/>
                    <a:pt x="5305836" y="5081358"/>
                    <a:pt x="5093932" y="5196707"/>
                  </a:cubicBezTo>
                  <a:cubicBezTo>
                    <a:pt x="4872947" y="5318126"/>
                    <a:pt x="4603527" y="5275629"/>
                    <a:pt x="4443086" y="5093500"/>
                  </a:cubicBezTo>
                  <a:cubicBezTo>
                    <a:pt x="4267509" y="4890122"/>
                    <a:pt x="4258427" y="4626034"/>
                    <a:pt x="4427950" y="4401407"/>
                  </a:cubicBezTo>
                  <a:cubicBezTo>
                    <a:pt x="4458222" y="4361946"/>
                    <a:pt x="4458222" y="4334626"/>
                    <a:pt x="4434004" y="4292130"/>
                  </a:cubicBezTo>
                  <a:cubicBezTo>
                    <a:pt x="4267509" y="4006793"/>
                    <a:pt x="4104040" y="3721457"/>
                    <a:pt x="3940572" y="3433085"/>
                  </a:cubicBezTo>
                  <a:cubicBezTo>
                    <a:pt x="3916354" y="3387553"/>
                    <a:pt x="3892137" y="3375411"/>
                    <a:pt x="3840675" y="3390588"/>
                  </a:cubicBezTo>
                  <a:cubicBezTo>
                    <a:pt x="3737750" y="3417908"/>
                    <a:pt x="3631798" y="3411837"/>
                    <a:pt x="3528874" y="3387553"/>
                  </a:cubicBezTo>
                  <a:cubicBezTo>
                    <a:pt x="3489520" y="3375411"/>
                    <a:pt x="3465303" y="3384517"/>
                    <a:pt x="3444113" y="3420943"/>
                  </a:cubicBezTo>
                  <a:cubicBezTo>
                    <a:pt x="3323025" y="3624321"/>
                    <a:pt x="3201937" y="3827699"/>
                    <a:pt x="3077822" y="4028042"/>
                  </a:cubicBezTo>
                  <a:cubicBezTo>
                    <a:pt x="3056632" y="4061432"/>
                    <a:pt x="3071768" y="4082681"/>
                    <a:pt x="3089931" y="4110000"/>
                  </a:cubicBezTo>
                  <a:cubicBezTo>
                    <a:pt x="3177720" y="4237491"/>
                    <a:pt x="3211019" y="4377123"/>
                    <a:pt x="3162584" y="4528898"/>
                  </a:cubicBezTo>
                  <a:cubicBezTo>
                    <a:pt x="3099013" y="4732276"/>
                    <a:pt x="2905272" y="4862802"/>
                    <a:pt x="2687315" y="4847625"/>
                  </a:cubicBezTo>
                  <a:cubicBezTo>
                    <a:pt x="2484493" y="4832447"/>
                    <a:pt x="2311943" y="4671566"/>
                    <a:pt x="2278644" y="4468188"/>
                  </a:cubicBezTo>
                  <a:cubicBezTo>
                    <a:pt x="2233236" y="4188923"/>
                    <a:pt x="2436058" y="3940012"/>
                    <a:pt x="2720614" y="3933941"/>
                  </a:cubicBezTo>
                  <a:cubicBezTo>
                    <a:pt x="2762995" y="3933941"/>
                    <a:pt x="2790239" y="3918764"/>
                    <a:pt x="2811429" y="3882338"/>
                  </a:cubicBezTo>
                  <a:cubicBezTo>
                    <a:pt x="2932517" y="3678960"/>
                    <a:pt x="3056632" y="3478618"/>
                    <a:pt x="3183774" y="3278275"/>
                  </a:cubicBezTo>
                  <a:cubicBezTo>
                    <a:pt x="3207992" y="3238814"/>
                    <a:pt x="3207992" y="3211494"/>
                    <a:pt x="3177720" y="3175068"/>
                  </a:cubicBezTo>
                  <a:cubicBezTo>
                    <a:pt x="3135339" y="3123465"/>
                    <a:pt x="3102040" y="3065791"/>
                    <a:pt x="3080850" y="3002045"/>
                  </a:cubicBezTo>
                  <a:cubicBezTo>
                    <a:pt x="3059659" y="2947406"/>
                    <a:pt x="3029387" y="2935264"/>
                    <a:pt x="2977925" y="2941335"/>
                  </a:cubicBezTo>
                  <a:cubicBezTo>
                    <a:pt x="2820511" y="2956513"/>
                    <a:pt x="2660070" y="2968655"/>
                    <a:pt x="2502656" y="2983832"/>
                  </a:cubicBezTo>
                  <a:cubicBezTo>
                    <a:pt x="2284698" y="3002045"/>
                    <a:pt x="2063713" y="3020258"/>
                    <a:pt x="1845755" y="3038471"/>
                  </a:cubicBezTo>
                  <a:cubicBezTo>
                    <a:pt x="1694396" y="3050613"/>
                    <a:pt x="1543036" y="3065791"/>
                    <a:pt x="1394704" y="3074897"/>
                  </a:cubicBezTo>
                  <a:cubicBezTo>
                    <a:pt x="1352323" y="3077932"/>
                    <a:pt x="1343242" y="3108287"/>
                    <a:pt x="1334160" y="3138642"/>
                  </a:cubicBezTo>
                  <a:cubicBezTo>
                    <a:pt x="1273616" y="3323807"/>
                    <a:pt x="1098039" y="3460405"/>
                    <a:pt x="907326" y="3463440"/>
                  </a:cubicBezTo>
                  <a:cubicBezTo>
                    <a:pt x="716613" y="3463440"/>
                    <a:pt x="571308" y="3381482"/>
                    <a:pt x="486546" y="3208459"/>
                  </a:cubicBezTo>
                  <a:cubicBezTo>
                    <a:pt x="404812" y="3044542"/>
                    <a:pt x="419948" y="2880625"/>
                    <a:pt x="528927" y="2734922"/>
                  </a:cubicBezTo>
                  <a:cubicBezTo>
                    <a:pt x="640933" y="2580112"/>
                    <a:pt x="795320" y="2528508"/>
                    <a:pt x="979979" y="2555828"/>
                  </a:cubicBezTo>
                  <a:cubicBezTo>
                    <a:pt x="1101066" y="2577076"/>
                    <a:pt x="1197936" y="2637786"/>
                    <a:pt x="1264535" y="2737957"/>
                  </a:cubicBezTo>
                  <a:cubicBezTo>
                    <a:pt x="1288752" y="2771348"/>
                    <a:pt x="1315997" y="2783490"/>
                    <a:pt x="1355350" y="2780454"/>
                  </a:cubicBezTo>
                  <a:cubicBezTo>
                    <a:pt x="1564227" y="2762241"/>
                    <a:pt x="1773103" y="2744028"/>
                    <a:pt x="1981979" y="2728851"/>
                  </a:cubicBezTo>
                  <a:cubicBezTo>
                    <a:pt x="2205991" y="2707602"/>
                    <a:pt x="2426976" y="2689389"/>
                    <a:pt x="2650988" y="2671176"/>
                  </a:cubicBezTo>
                  <a:cubicBezTo>
                    <a:pt x="2759967" y="2662070"/>
                    <a:pt x="2871973" y="2652964"/>
                    <a:pt x="2980952" y="2643857"/>
                  </a:cubicBezTo>
                  <a:cubicBezTo>
                    <a:pt x="3017279" y="2640822"/>
                    <a:pt x="3035442" y="2628680"/>
                    <a:pt x="3044523" y="2592254"/>
                  </a:cubicBezTo>
                  <a:cubicBezTo>
                    <a:pt x="3062686" y="2495118"/>
                    <a:pt x="3108094" y="2413160"/>
                    <a:pt x="3165611" y="2337272"/>
                  </a:cubicBezTo>
                  <a:cubicBezTo>
                    <a:pt x="3186801" y="2306917"/>
                    <a:pt x="3189828" y="2288704"/>
                    <a:pt x="3168638" y="2255314"/>
                  </a:cubicBezTo>
                  <a:cubicBezTo>
                    <a:pt x="2987007" y="2000333"/>
                    <a:pt x="2808402" y="1742316"/>
                    <a:pt x="2629798" y="1487334"/>
                  </a:cubicBezTo>
                  <a:cubicBezTo>
                    <a:pt x="2608608" y="1453944"/>
                    <a:pt x="2584390" y="1447873"/>
                    <a:pt x="2548064" y="1456979"/>
                  </a:cubicBezTo>
                  <a:cubicBezTo>
                    <a:pt x="2224154" y="1535902"/>
                    <a:pt x="1921435" y="1332524"/>
                    <a:pt x="1860891" y="998620"/>
                  </a:cubicBezTo>
                  <a:cubicBezTo>
                    <a:pt x="1806402" y="692035"/>
                    <a:pt x="2036468" y="388486"/>
                    <a:pt x="2354324" y="349025"/>
                  </a:cubicBezTo>
                  <a:cubicBezTo>
                    <a:pt x="2396704" y="344092"/>
                    <a:pt x="2438376" y="343950"/>
                    <a:pt x="2478847" y="348159"/>
                  </a:cubicBezTo>
                  <a:close/>
                  <a:moveTo>
                    <a:pt x="4305863" y="0"/>
                  </a:moveTo>
                  <a:cubicBezTo>
                    <a:pt x="4532928" y="0"/>
                    <a:pt x="4759993" y="0"/>
                    <a:pt x="4987057" y="0"/>
                  </a:cubicBezTo>
                  <a:cubicBezTo>
                    <a:pt x="5223205" y="0"/>
                    <a:pt x="5456324" y="0"/>
                    <a:pt x="5689444" y="0"/>
                  </a:cubicBezTo>
                  <a:cubicBezTo>
                    <a:pt x="5786325" y="0"/>
                    <a:pt x="5816600" y="27334"/>
                    <a:pt x="5816600" y="127558"/>
                  </a:cubicBezTo>
                  <a:cubicBezTo>
                    <a:pt x="5816600" y="589195"/>
                    <a:pt x="5816600" y="1053869"/>
                    <a:pt x="5816600" y="1515506"/>
                  </a:cubicBezTo>
                  <a:cubicBezTo>
                    <a:pt x="5816600" y="1615729"/>
                    <a:pt x="5786325" y="1643063"/>
                    <a:pt x="5689444" y="1643063"/>
                  </a:cubicBezTo>
                  <a:cubicBezTo>
                    <a:pt x="5535040" y="1643063"/>
                    <a:pt x="5377608" y="1643063"/>
                    <a:pt x="5223205" y="1643063"/>
                  </a:cubicBezTo>
                  <a:cubicBezTo>
                    <a:pt x="5111186" y="1643063"/>
                    <a:pt x="5083938" y="1615729"/>
                    <a:pt x="5083938" y="1500320"/>
                  </a:cubicBezTo>
                  <a:cubicBezTo>
                    <a:pt x="5083938" y="1269502"/>
                    <a:pt x="5083938" y="1035646"/>
                    <a:pt x="5086966" y="804828"/>
                  </a:cubicBezTo>
                  <a:cubicBezTo>
                    <a:pt x="5086966" y="747123"/>
                    <a:pt x="5068801" y="731938"/>
                    <a:pt x="5014305" y="731938"/>
                  </a:cubicBezTo>
                  <a:cubicBezTo>
                    <a:pt x="4772103" y="734975"/>
                    <a:pt x="4532928" y="731938"/>
                    <a:pt x="4293753" y="731938"/>
                  </a:cubicBezTo>
                  <a:cubicBezTo>
                    <a:pt x="4190817" y="731938"/>
                    <a:pt x="4157515" y="704604"/>
                    <a:pt x="4154487" y="601343"/>
                  </a:cubicBezTo>
                  <a:cubicBezTo>
                    <a:pt x="4154487" y="449489"/>
                    <a:pt x="4154487" y="297634"/>
                    <a:pt x="4154487" y="145780"/>
                  </a:cubicBezTo>
                  <a:cubicBezTo>
                    <a:pt x="4157515" y="27334"/>
                    <a:pt x="4187790" y="0"/>
                    <a:pt x="4305863" y="0"/>
                  </a:cubicBezTo>
                  <a:close/>
                </a:path>
              </a:pathLst>
            </a:custGeom>
            <a:solidFill>
              <a:schemeClr val="tx1"/>
            </a:solidFill>
            <a:ln>
              <a:noFill/>
            </a:ln>
          </p:spPr>
          <p:txBody>
            <a:bodyPr vert="horz" wrap="square" lIns="89642" tIns="44821" rIns="89642" bIns="44821" numCol="1" anchor="t" anchorCtr="0" compatLnSpc="1">
              <a:prstTxWarp prst="textNoShape">
                <a:avLst/>
              </a:prstTxWarp>
              <a:noAutofit/>
            </a:bodyPr>
            <a:lstStyle/>
            <a:p>
              <a:endParaRPr lang="en-US" sz="3137"/>
            </a:p>
          </p:txBody>
        </p:sp>
      </p:grpSp>
      <p:sp>
        <p:nvSpPr>
          <p:cNvPr id="24" name="TextBox 23">
            <a:extLst>
              <a:ext uri="{FF2B5EF4-FFF2-40B4-BE49-F238E27FC236}">
                <a16:creationId xmlns:a16="http://schemas.microsoft.com/office/drawing/2014/main" id="{D5587693-DED0-40C9-8D93-A82AE6C4F983}"/>
              </a:ext>
            </a:extLst>
          </p:cNvPr>
          <p:cNvSpPr txBox="1">
            <a:spLocks/>
          </p:cNvSpPr>
          <p:nvPr/>
        </p:nvSpPr>
        <p:spPr>
          <a:xfrm>
            <a:off x="435423" y="4605983"/>
            <a:ext cx="1434568"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Installs and updates workloads on the device</a:t>
            </a:r>
          </a:p>
        </p:txBody>
      </p:sp>
      <p:sp>
        <p:nvSpPr>
          <p:cNvPr id="33" name="TextBox 32">
            <a:extLst>
              <a:ext uri="{FF2B5EF4-FFF2-40B4-BE49-F238E27FC236}">
                <a16:creationId xmlns:a16="http://schemas.microsoft.com/office/drawing/2014/main" id="{1F3DD903-B8B1-4B43-B4E5-2A7E3C9434FF}"/>
              </a:ext>
            </a:extLst>
          </p:cNvPr>
          <p:cNvSpPr txBox="1">
            <a:spLocks/>
          </p:cNvSpPr>
          <p:nvPr/>
        </p:nvSpPr>
        <p:spPr>
          <a:xfrm>
            <a:off x="1991169" y="4605983"/>
            <a:ext cx="1434568"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Maintains Azure IoT Edge security standards on the device</a:t>
            </a:r>
          </a:p>
        </p:txBody>
      </p:sp>
      <p:sp>
        <p:nvSpPr>
          <p:cNvPr id="39" name="TextBox 38">
            <a:extLst>
              <a:ext uri="{FF2B5EF4-FFF2-40B4-BE49-F238E27FC236}">
                <a16:creationId xmlns:a16="http://schemas.microsoft.com/office/drawing/2014/main" id="{7B91473A-4669-4793-BE9E-70070FF9B22C}"/>
              </a:ext>
            </a:extLst>
          </p:cNvPr>
          <p:cNvSpPr txBox="1">
            <a:spLocks/>
          </p:cNvSpPr>
          <p:nvPr/>
        </p:nvSpPr>
        <p:spPr>
          <a:xfrm>
            <a:off x="3546916" y="4605983"/>
            <a:ext cx="1434568"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Ensures that IoT Edge modules are always running</a:t>
            </a:r>
          </a:p>
        </p:txBody>
      </p:sp>
      <p:sp>
        <p:nvSpPr>
          <p:cNvPr id="292" name="TextBox 291" descr="Icon of a person with a triangle and cross on top">
            <a:extLst>
              <a:ext uri="{FF2B5EF4-FFF2-40B4-BE49-F238E27FC236}">
                <a16:creationId xmlns:a16="http://schemas.microsoft.com/office/drawing/2014/main" id="{79C8E2A9-0BF1-45DE-B2B2-8285CAD90505}"/>
              </a:ext>
            </a:extLst>
          </p:cNvPr>
          <p:cNvSpPr txBox="1">
            <a:spLocks/>
          </p:cNvSpPr>
          <p:nvPr/>
        </p:nvSpPr>
        <p:spPr>
          <a:xfrm>
            <a:off x="5102663" y="4605983"/>
            <a:ext cx="1530570"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Reports module health to the cloud for remote monitoring</a:t>
            </a:r>
          </a:p>
        </p:txBody>
      </p:sp>
      <p:sp>
        <p:nvSpPr>
          <p:cNvPr id="300" name="TextBox 299">
            <a:extLst>
              <a:ext uri="{FF2B5EF4-FFF2-40B4-BE49-F238E27FC236}">
                <a16:creationId xmlns:a16="http://schemas.microsoft.com/office/drawing/2014/main" id="{910B483D-106F-4B3D-84ED-6E55259E3934}"/>
              </a:ext>
            </a:extLst>
          </p:cNvPr>
          <p:cNvSpPr txBox="1">
            <a:spLocks/>
          </p:cNvSpPr>
          <p:nvPr/>
        </p:nvSpPr>
        <p:spPr>
          <a:xfrm>
            <a:off x="6754412" y="4605984"/>
            <a:ext cx="1592197"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Facilitates communication between downstream leaf devices and the IoT Edge device</a:t>
            </a:r>
          </a:p>
        </p:txBody>
      </p:sp>
      <p:sp>
        <p:nvSpPr>
          <p:cNvPr id="306" name="TextBox 305">
            <a:extLst>
              <a:ext uri="{FF2B5EF4-FFF2-40B4-BE49-F238E27FC236}">
                <a16:creationId xmlns:a16="http://schemas.microsoft.com/office/drawing/2014/main" id="{3C93B58D-34BC-4AAD-B033-782385DF0658}"/>
              </a:ext>
            </a:extLst>
          </p:cNvPr>
          <p:cNvSpPr txBox="1">
            <a:spLocks/>
          </p:cNvSpPr>
          <p:nvPr/>
        </p:nvSpPr>
        <p:spPr>
          <a:xfrm>
            <a:off x="8467787" y="4605983"/>
            <a:ext cx="1592197"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Facilitates communication between modules on the IoT Edge device</a:t>
            </a:r>
          </a:p>
        </p:txBody>
      </p:sp>
      <p:sp>
        <p:nvSpPr>
          <p:cNvPr id="310" name="TextBox 309">
            <a:extLst>
              <a:ext uri="{FF2B5EF4-FFF2-40B4-BE49-F238E27FC236}">
                <a16:creationId xmlns:a16="http://schemas.microsoft.com/office/drawing/2014/main" id="{8AA5FBA3-026B-455A-BF39-0C829C952F33}"/>
              </a:ext>
            </a:extLst>
          </p:cNvPr>
          <p:cNvSpPr txBox="1">
            <a:spLocks/>
          </p:cNvSpPr>
          <p:nvPr/>
        </p:nvSpPr>
        <p:spPr>
          <a:xfrm>
            <a:off x="10181163" y="4605983"/>
            <a:ext cx="1592197" cy="1917353"/>
          </a:xfrm>
          <a:prstGeom prst="rect">
            <a:avLst/>
          </a:prstGeom>
          <a:solidFill>
            <a:schemeClr val="bg1">
              <a:lumMod val="95000"/>
            </a:schemeClr>
          </a:solidFill>
          <a:ln w="19050">
            <a:solidFill>
              <a:schemeClr val="bg1">
                <a:lumMod val="95000"/>
              </a:schemeClr>
            </a:solidFill>
          </a:ln>
        </p:spPr>
        <p:txBody>
          <a:bodyPr wrap="square" lIns="107571" tIns="62750" rIns="107571" bIns="62750" rtlCol="0" anchor="t">
            <a:noAutofit/>
          </a:bodyPr>
          <a:lstStyle/>
          <a:p>
            <a:pPr>
              <a:spcAft>
                <a:spcPts val="588"/>
              </a:spcAft>
            </a:pPr>
            <a:r>
              <a:rPr lang="en-US" sz="1568"/>
              <a:t>Facilitates communication between the IoT Edge device and the cloud</a:t>
            </a:r>
          </a:p>
        </p:txBody>
      </p:sp>
    </p:spTree>
    <p:extLst>
      <p:ext uri="{BB962C8B-B14F-4D97-AF65-F5344CB8AC3E}">
        <p14:creationId xmlns:p14="http://schemas.microsoft.com/office/powerpoint/2010/main" val="34020473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2"/>
                                        </p:tgtEl>
                                        <p:attrNameLst>
                                          <p:attrName>style.visibility</p:attrName>
                                        </p:attrNameLst>
                                      </p:cBhvr>
                                      <p:to>
                                        <p:strVal val="visible"/>
                                      </p:to>
                                    </p:set>
                                    <p:animEffect transition="in" filter="fade">
                                      <p:cBhvr>
                                        <p:cTn id="22" dur="500"/>
                                        <p:tgtEl>
                                          <p:spTgt spid="29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0"/>
                                        </p:tgtEl>
                                        <p:attrNameLst>
                                          <p:attrName>style.visibility</p:attrName>
                                        </p:attrNameLst>
                                      </p:cBhvr>
                                      <p:to>
                                        <p:strVal val="visible"/>
                                      </p:to>
                                    </p:set>
                                    <p:animEffect transition="in" filter="fade">
                                      <p:cBhvr>
                                        <p:cTn id="27" dur="500"/>
                                        <p:tgtEl>
                                          <p:spTgt spid="30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06"/>
                                        </p:tgtEl>
                                        <p:attrNameLst>
                                          <p:attrName>style.visibility</p:attrName>
                                        </p:attrNameLst>
                                      </p:cBhvr>
                                      <p:to>
                                        <p:strVal val="visible"/>
                                      </p:to>
                                    </p:set>
                                    <p:animEffect transition="in" filter="fade">
                                      <p:cBhvr>
                                        <p:cTn id="32" dur="500"/>
                                        <p:tgtEl>
                                          <p:spTgt spid="3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0"/>
                                        </p:tgtEl>
                                        <p:attrNameLst>
                                          <p:attrName>style.visibility</p:attrName>
                                        </p:attrNameLst>
                                      </p:cBhvr>
                                      <p:to>
                                        <p:strVal val="visible"/>
                                      </p:to>
                                    </p:set>
                                    <p:animEffect transition="in" filter="fade">
                                      <p:cBhvr>
                                        <p:cTn id="37" dur="500"/>
                                        <p:tgtEl>
                                          <p:spTgt spid="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3" grpId="0" animBg="1"/>
      <p:bldP spid="39" grpId="0" animBg="1"/>
      <p:bldP spid="292" grpId="0" animBg="1"/>
      <p:bldP spid="300" grpId="0" animBg="1"/>
      <p:bldP spid="306" grpId="0" animBg="1"/>
      <p:bldP spid="310" grpId="0"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4244</TotalTime>
  <Words>9753</Words>
  <Application>Microsoft Office PowerPoint</Application>
  <PresentationFormat>Widescreen</PresentationFormat>
  <Paragraphs>790</Paragraphs>
  <Slides>48</Slides>
  <Notes>48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Consolas</vt:lpstr>
      <vt:lpstr>Segoe UI</vt:lpstr>
      <vt:lpstr>Segoe UI Light</vt:lpstr>
      <vt:lpstr>Segoe UI Semibold</vt:lpstr>
      <vt:lpstr>Segoe UI Semilight</vt:lpstr>
      <vt:lpstr>Wingdings</vt:lpstr>
      <vt:lpstr>Microsoft Azure Template</vt:lpstr>
      <vt:lpstr>AZ-220T01 Module 06:  Azure IoT Edge Deployment Process</vt:lpstr>
      <vt:lpstr>Lesson 1: Learning objectives</vt:lpstr>
      <vt:lpstr>Module 6 – Learning objectives</vt:lpstr>
      <vt:lpstr>Lesson 2: Introduction to Azure IoT Edge</vt:lpstr>
      <vt:lpstr>Cloud and IoT Edge intelligence</vt:lpstr>
      <vt:lpstr>IoT application pattern + IoT Edge</vt:lpstr>
      <vt:lpstr>IoT in the Cloud and on the IIoT Edge</vt:lpstr>
      <vt:lpstr>Bringing compute to where the data is </vt:lpstr>
      <vt:lpstr>IoT Edge runtime </vt:lpstr>
      <vt:lpstr>IoT Edge Hub: Offline Support</vt:lpstr>
      <vt:lpstr>IoT Edge Hub: Module communications</vt:lpstr>
      <vt:lpstr>IoT Edge agent</vt:lpstr>
      <vt:lpstr>IoT Edge module</vt:lpstr>
      <vt:lpstr>Azure IoT Edge module on Azure marketplace</vt:lpstr>
      <vt:lpstr>Module twin properties of IoT Edge runtime modules</vt:lpstr>
      <vt:lpstr>Azure IoT Edge security</vt:lpstr>
      <vt:lpstr>Azure IoT Edge security manager</vt:lpstr>
      <vt:lpstr>Azure IoT Edge security daemon</vt:lpstr>
      <vt:lpstr>How Azure IoT Edge uses certificates</vt:lpstr>
      <vt:lpstr>Azure IoT Edge device security promises</vt:lpstr>
      <vt:lpstr>Lesson 3: Edge deployment process</vt:lpstr>
      <vt:lpstr>Introduction to IoT Edge deployment</vt:lpstr>
      <vt:lpstr>Adding an IoT Edge device to IoT Hub</vt:lpstr>
      <vt:lpstr>Registering IoT Edge devices through DPS</vt:lpstr>
      <vt:lpstr>Deployment manifest</vt:lpstr>
      <vt:lpstr>Deployment manifest </vt:lpstr>
      <vt:lpstr>Deployment manifest  </vt:lpstr>
      <vt:lpstr>Phased rollout</vt:lpstr>
      <vt:lpstr>Layered deployment</vt:lpstr>
      <vt:lpstr>Layered properties example</vt:lpstr>
      <vt:lpstr>Rollback</vt:lpstr>
      <vt:lpstr>Deployment checklist</vt:lpstr>
      <vt:lpstr>Lesson 4: Edge gateway devices</vt:lpstr>
      <vt:lpstr>Azure IoT Edge gateway patterns: Transparent</vt:lpstr>
      <vt:lpstr>Azure IoT Edge gateway patterns: Protocol Translation</vt:lpstr>
      <vt:lpstr>Azure IoT Edge gateway patterns: Identity Translation</vt:lpstr>
      <vt:lpstr>Azure IoT Edge as a gateway: Pattern comparison</vt:lpstr>
      <vt:lpstr>Authenticate a downstream device</vt:lpstr>
      <vt:lpstr>Lesson 5: Module labs</vt:lpstr>
      <vt:lpstr>Module 6 labs</vt:lpstr>
      <vt:lpstr>Lesson 6: Module 6 review questions</vt:lpstr>
      <vt:lpstr>Module Review: Question 6.1</vt:lpstr>
      <vt:lpstr>Module Review: Question 6.2</vt:lpstr>
      <vt:lpstr>Module Review: Question 6.3</vt:lpstr>
      <vt:lpstr>Module Review: Question 6.4</vt:lpstr>
      <vt:lpstr>Module Review: Question 6.5</vt:lpstr>
      <vt:lpstr>Module Review: Question 6.6</vt:lpstr>
      <vt:lpstr>Module Review: Question 6.7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06:  Azure IoT Edge Deployment Process</dc:title>
  <dc:creator>Chris Howd</dc:creator>
  <cp:lastModifiedBy>Chris Howd</cp:lastModifiedBy>
  <cp:revision>1</cp:revision>
  <dcterms:created xsi:type="dcterms:W3CDTF">2021-06-03T18:46:03Z</dcterms:created>
  <dcterms:modified xsi:type="dcterms:W3CDTF">2021-06-07T20:53:23Z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